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embeddings/Microsoft_Equation10.bin" ContentType="application/vnd.openxmlformats-officedocument.oleObject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embeddings/Microsoft_Equation9.bin" ContentType="application/vnd.openxmlformats-officedocument.oleObject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embeddings/oleObject1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4.bin" ContentType="application/vnd.openxmlformats-officedocument.oleObject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embeddings/Microsoft_Equation11.bin" ContentType="application/vnd.openxmlformats-officedocument.oleObject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embeddings/Microsoft_Equation5.bin" ContentType="application/vnd.openxmlformats-officedocument.oleObject"/>
  <Override PartName="/ppt/slides/slide6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embeddings/Microsoft_Equation12.bin" ContentType="application/vnd.openxmlformats-officedocument.oleObject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embeddings/Microsoft_Equation6.bin" ContentType="application/vnd.openxmlformats-officedocument.oleObject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embeddings/Microsoft_Equation13.bin" ContentType="application/vnd.openxmlformats-officedocument.oleObject"/>
  <Override PartName="/ppt/slides/slide82.xml" ContentType="application/vnd.openxmlformats-officedocument.presentationml.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notesSlides/notesSlide24.xml" ContentType="application/vnd.openxmlformats-officedocument.presentationml.notesSlide+xml"/>
  <Override PartName="/ppt/slides/slide26.xml" ContentType="application/vnd.openxmlformats-officedocument.presentationml.slide+xml"/>
  <Default Extension="pict" ContentType="image/pict"/>
  <Override PartName="/ppt/notesSlides/notesSlide34.xml" ContentType="application/vnd.openxmlformats-officedocument.presentationml.notesSlide+xml"/>
  <Default Extension="rels" ContentType="application/vnd.openxmlformats-package.relationships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embeddings/Microsoft_Equation7.bin" ContentType="application/vnd.openxmlformats-officedocument.oleObject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embeddings/Microsoft_Equation14.bin" ContentType="application/vnd.openxmlformats-officedocument.oleObject"/>
  <Override PartName="/ppt/slides/slide83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embeddings/Microsoft_Equation8.bin" ContentType="application/vnd.openxmlformats-officedocument.oleObject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embeddings/Microsoft_Equation15.bin" ContentType="application/vnd.openxmlformats-officedocument.oleObject"/>
  <Override PartName="/ppt/slides/slide8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60" r:id="rId2"/>
  </p:sldMasterIdLst>
  <p:notesMasterIdLst>
    <p:notesMasterId r:id="rId94"/>
  </p:notesMasterIdLst>
  <p:handoutMasterIdLst>
    <p:handoutMasterId r:id="rId95"/>
  </p:handoutMasterIdLst>
  <p:sldIdLst>
    <p:sldId id="294" r:id="rId3"/>
    <p:sldId id="374" r:id="rId4"/>
    <p:sldId id="307" r:id="rId5"/>
    <p:sldId id="309" r:id="rId6"/>
    <p:sldId id="312" r:id="rId7"/>
    <p:sldId id="313" r:id="rId8"/>
    <p:sldId id="315" r:id="rId9"/>
    <p:sldId id="421" r:id="rId10"/>
    <p:sldId id="318" r:id="rId11"/>
    <p:sldId id="422" r:id="rId12"/>
    <p:sldId id="466" r:id="rId13"/>
    <p:sldId id="463" r:id="rId14"/>
    <p:sldId id="322" r:id="rId15"/>
    <p:sldId id="430" r:id="rId16"/>
    <p:sldId id="464" r:id="rId17"/>
    <p:sldId id="325" r:id="rId18"/>
    <p:sldId id="465" r:id="rId19"/>
    <p:sldId id="330" r:id="rId20"/>
    <p:sldId id="396" r:id="rId21"/>
    <p:sldId id="375" r:id="rId22"/>
    <p:sldId id="332" r:id="rId23"/>
    <p:sldId id="334" r:id="rId24"/>
    <p:sldId id="399" r:id="rId25"/>
    <p:sldId id="404" r:id="rId26"/>
    <p:sldId id="405" r:id="rId27"/>
    <p:sldId id="406" r:id="rId28"/>
    <p:sldId id="407" r:id="rId29"/>
    <p:sldId id="397" r:id="rId30"/>
    <p:sldId id="346" r:id="rId31"/>
    <p:sldId id="349" r:id="rId32"/>
    <p:sldId id="350" r:id="rId33"/>
    <p:sldId id="352" r:id="rId34"/>
    <p:sldId id="355" r:id="rId35"/>
    <p:sldId id="351" r:id="rId36"/>
    <p:sldId id="357" r:id="rId37"/>
    <p:sldId id="358" r:id="rId38"/>
    <p:sldId id="418" r:id="rId39"/>
    <p:sldId id="359" r:id="rId40"/>
    <p:sldId id="361" r:id="rId41"/>
    <p:sldId id="362" r:id="rId42"/>
    <p:sldId id="380" r:id="rId43"/>
    <p:sldId id="304" r:id="rId44"/>
    <p:sldId id="381" r:id="rId45"/>
    <p:sldId id="367" r:id="rId46"/>
    <p:sldId id="370" r:id="rId47"/>
    <p:sldId id="285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440" r:id="rId57"/>
    <p:sldId id="442" r:id="rId58"/>
    <p:sldId id="443" r:id="rId59"/>
    <p:sldId id="447" r:id="rId60"/>
    <p:sldId id="444" r:id="rId61"/>
    <p:sldId id="445" r:id="rId62"/>
    <p:sldId id="453" r:id="rId63"/>
    <p:sldId id="446" r:id="rId64"/>
    <p:sldId id="448" r:id="rId65"/>
    <p:sldId id="449" r:id="rId66"/>
    <p:sldId id="450" r:id="rId67"/>
    <p:sldId id="451" r:id="rId68"/>
    <p:sldId id="452" r:id="rId69"/>
    <p:sldId id="387" r:id="rId70"/>
    <p:sldId id="299" r:id="rId71"/>
    <p:sldId id="398" r:id="rId72"/>
    <p:sldId id="413" r:id="rId73"/>
    <p:sldId id="420" r:id="rId74"/>
    <p:sldId id="419" r:id="rId75"/>
    <p:sldId id="423" r:id="rId76"/>
    <p:sldId id="426" r:id="rId77"/>
    <p:sldId id="427" r:id="rId78"/>
    <p:sldId id="467" r:id="rId79"/>
    <p:sldId id="455" r:id="rId80"/>
    <p:sldId id="456" r:id="rId81"/>
    <p:sldId id="457" r:id="rId82"/>
    <p:sldId id="458" r:id="rId83"/>
    <p:sldId id="459" r:id="rId84"/>
    <p:sldId id="460" r:id="rId85"/>
    <p:sldId id="461" r:id="rId86"/>
    <p:sldId id="462" r:id="rId87"/>
    <p:sldId id="468" r:id="rId88"/>
    <p:sldId id="412" r:id="rId89"/>
    <p:sldId id="469" r:id="rId90"/>
    <p:sldId id="470" r:id="rId91"/>
    <p:sldId id="471" r:id="rId92"/>
    <p:sldId id="454" r:id="rId93"/>
  </p:sldIdLst>
  <p:sldSz cx="9144000" cy="6858000" type="screen4x3"/>
  <p:notesSz cx="9856788" cy="6731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frameSlides="1"/>
  <p:showPr showNarration="1">
    <p:present/>
    <p:sldAll/>
    <p:penClr>
      <a:schemeClr val="tx1"/>
    </p:penClr>
  </p:showPr>
  <p:clrMru>
    <a:srgbClr val="BF1399"/>
    <a:srgbClr val="860E6B"/>
    <a:srgbClr val="00FF00"/>
    <a:srgbClr val="66CCFF"/>
    <a:srgbClr val="0080FF"/>
    <a:srgbClr val="FF0000"/>
    <a:srgbClr val="FF0066"/>
    <a:srgbClr val="8ABBD0"/>
    <a:srgbClr val="5F5F5F"/>
    <a:srgbClr val="FEECA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878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5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760"/>
    </p:cViewPr>
  </p:sorterViewPr>
  <p:notesViewPr>
    <p:cSldViewPr snapToGrid="0">
      <p:cViewPr varScale="1">
        <p:scale>
          <a:sx n="54" d="100"/>
          <a:sy n="54" d="100"/>
        </p:scale>
        <p:origin x="-2430" y="-108"/>
      </p:cViewPr>
      <p:guideLst>
        <p:guide orient="horz" pos="2120"/>
        <p:guide pos="31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notesMaster" Target="notesMasters/notesMaster1.xml"/><Relationship Id="rId95" Type="http://schemas.openxmlformats.org/officeDocument/2006/relationships/handoutMaster" Target="handoutMasters/handout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tableStyles" Target="tableStyles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Relationship Id="rId3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Relationship Id="rId2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ict"/><Relationship Id="rId2" Type="http://schemas.openxmlformats.org/officeDocument/2006/relationships/image" Target="../media/image91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Relationship Id="rId2" Type="http://schemas.openxmlformats.org/officeDocument/2006/relationships/image" Target="../media/image118.pict"/><Relationship Id="rId3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0501" cy="33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6290" y="0"/>
            <a:ext cx="4270499" cy="33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94938"/>
            <a:ext cx="4270501" cy="33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6290" y="6394938"/>
            <a:ext cx="4270499" cy="33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E24C36-DF3C-7C49-B158-5607487B974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0501" cy="33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6290" y="0"/>
            <a:ext cx="4270499" cy="33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4850" y="504825"/>
            <a:ext cx="3367088" cy="2524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3465" y="3196927"/>
            <a:ext cx="7229861" cy="302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94938"/>
            <a:ext cx="4270501" cy="33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6290" y="6394938"/>
            <a:ext cx="4270499" cy="33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6BE0E1-0ABF-5140-89D3-E2DC8FD45B8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65851-7473-EC43-B16B-BEFE2F1E7EB7}" type="slidenum">
              <a:rPr lang="fr-FR"/>
              <a:pPr/>
              <a:t>1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63913" cy="2522538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79" y="3195843"/>
            <a:ext cx="7885430" cy="3032148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7CA211-1525-8940-89B3-843AE10F702F}" type="slidenum">
              <a:rPr lang="fr-FR"/>
              <a:pPr/>
              <a:t>25</a:t>
            </a:fld>
            <a:endParaRPr lang="fr-FR"/>
          </a:p>
        </p:txBody>
      </p:sp>
      <p:sp>
        <p:nvSpPr>
          <p:cNvPr id="61443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113EF-6728-9A41-9F29-85387A81FACC}" type="slidenum">
              <a:rPr lang="fr-FR"/>
              <a:pPr/>
              <a:t>26</a:t>
            </a:fld>
            <a:endParaRPr lang="fr-FR"/>
          </a:p>
        </p:txBody>
      </p:sp>
      <p:sp>
        <p:nvSpPr>
          <p:cNvPr id="6349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29F52-2A18-DC45-8C14-3FF92328586B}" type="slidenum">
              <a:rPr lang="fr-FR"/>
              <a:pPr/>
              <a:t>27</a:t>
            </a:fld>
            <a:endParaRPr lang="fr-FR"/>
          </a:p>
        </p:txBody>
      </p:sp>
      <p:sp>
        <p:nvSpPr>
          <p:cNvPr id="65539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D6B64A-1769-0F43-892B-C44DD6D84FD2}" type="slidenum">
              <a:rPr lang="fr-FR"/>
              <a:pPr/>
              <a:t>28</a:t>
            </a:fld>
            <a:endParaRPr lang="fr-FR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F56248D-3CBE-4F4A-80D0-9AE9BE6BC812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684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7168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0FE58-C923-664B-9F44-6BBBE4131A7E}" type="slidenum">
              <a:rPr lang="fr-FR"/>
              <a:pPr/>
              <a:t>29</a:t>
            </a:fld>
            <a:endParaRPr lang="fr-FR"/>
          </a:p>
        </p:txBody>
      </p:sp>
      <p:sp>
        <p:nvSpPr>
          <p:cNvPr id="7373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737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296276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6B335-049D-554A-99A1-D767AD6F4E6B}" type="slidenum">
              <a:rPr lang="fr-FR"/>
              <a:pPr/>
              <a:t>30</a:t>
            </a:fld>
            <a:endParaRPr lang="fr-FR"/>
          </a:p>
        </p:txBody>
      </p:sp>
      <p:sp>
        <p:nvSpPr>
          <p:cNvPr id="77827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0DD0A4-70C4-134E-8410-40DA77902BF3}" type="slidenum">
              <a:rPr lang="fr-FR"/>
              <a:pPr/>
              <a:t>31</a:t>
            </a:fld>
            <a:endParaRPr lang="fr-FR"/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0B34607-5FCD-E540-B7CF-1AF6CCDF2758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876" name="Text Box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69072-6884-FF40-8509-C1DAB6260538}" type="slidenum">
              <a:rPr lang="fr-FR"/>
              <a:pPr/>
              <a:t>32</a:t>
            </a:fld>
            <a:endParaRPr lang="fr-FR"/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363E900-FD9E-834F-BE89-C87E9CF25780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24" name="Text Box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DFF9B-9340-824F-A2E9-B6E856F60666}" type="slidenum">
              <a:rPr lang="fr-FR"/>
              <a:pPr/>
              <a:t>33</a:t>
            </a:fld>
            <a:endParaRPr lang="fr-FR"/>
          </a:p>
        </p:txBody>
      </p:sp>
      <p:sp>
        <p:nvSpPr>
          <p:cNvPr id="8397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67DBD0-6AC5-7641-A761-91C80C0B2442}" type="slidenum">
              <a:rPr lang="fr-FR"/>
              <a:pPr/>
              <a:t>34</a:t>
            </a:fld>
            <a:endParaRPr lang="fr-FR"/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03D7E52-5504-E440-ADED-D564FFDBE723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34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20" name="Text Box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C1B0D-1DAF-5849-A6B6-BBFB461BD440}" type="slidenum">
              <a:rPr lang="fr-FR"/>
              <a:pPr/>
              <a:t>2</a:t>
            </a:fld>
            <a:endParaRPr lang="fr-FR"/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DB0651A-1F81-3448-A1FF-A74EAE26AAD3}" type="slidenum">
              <a:rPr lang="fr-FR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</a:t>
            </a:fld>
            <a:endParaRPr lang="fr-FR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04B4C-0C85-E04A-8669-42E02DEF136C}" type="slidenum">
              <a:rPr lang="fr-FR"/>
              <a:pPr/>
              <a:t>35</a:t>
            </a:fld>
            <a:endParaRPr lang="fr-FR"/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C79685B-681A-1747-8C07-C6E754D7B8F5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35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068" name="Text Box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9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6E876C-D4AC-D747-97CB-B736E2A403F5}" type="slidenum">
              <a:rPr lang="fr-FR"/>
              <a:pPr/>
              <a:t>36</a:t>
            </a:fld>
            <a:endParaRPr lang="fr-FR"/>
          </a:p>
        </p:txBody>
      </p:sp>
      <p:sp>
        <p:nvSpPr>
          <p:cNvPr id="9011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901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296276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E8ABF-9F76-4379-898A-07FC63A08B53}" type="slidenum">
              <a:rPr lang="en-US"/>
              <a:pPr/>
              <a:t>37</a:t>
            </a:fld>
            <a:endParaRPr lang="en-US"/>
          </a:p>
        </p:txBody>
      </p:sp>
      <p:sp>
        <p:nvSpPr>
          <p:cNvPr id="71683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79" y="3197225"/>
            <a:ext cx="7880867" cy="3026613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23D8D5-8D1C-C84F-AF2A-F39553CAF536}" type="slidenum">
              <a:rPr lang="fr-FR"/>
              <a:pPr/>
              <a:t>38</a:t>
            </a:fld>
            <a:endParaRPr lang="fr-FR"/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ED61F87-867C-6245-BE71-6665520A5CE3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38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164" name="Text Box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79" y="3196927"/>
            <a:ext cx="7885430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01C2D-CF0A-F04E-BB1E-BCE6CB90DDBF}" type="slidenum">
              <a:rPr lang="fr-FR"/>
              <a:pPr/>
              <a:t>39</a:t>
            </a:fld>
            <a:endParaRPr lang="fr-FR"/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A64EA83-4082-FD44-9DA4-5FC97FFFD4EB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39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212" name="Text Box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D4BEBB-1C49-724D-A6A7-B8E0C183C741}" type="slidenum">
              <a:rPr lang="fr-FR"/>
              <a:pPr/>
              <a:t>40</a:t>
            </a:fld>
            <a:endParaRPr lang="fr-FR"/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A7D398C-8242-2744-A312-60446ECC8241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40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60" name="Text Box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0AE05-A3F4-FC4F-8F9E-2A14A34AB553}" type="slidenum">
              <a:rPr lang="fr-FR"/>
              <a:pPr/>
              <a:t>41</a:t>
            </a:fld>
            <a:endParaRPr lang="fr-FR"/>
          </a:p>
        </p:txBody>
      </p:sp>
      <p:sp>
        <p:nvSpPr>
          <p:cNvPr id="9830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983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296276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6F0822-6247-1C48-8A1A-973B9EC13C8C}" type="slidenum">
              <a:rPr lang="fr-FR"/>
              <a:pPr/>
              <a:t>42</a:t>
            </a:fld>
            <a:endParaRPr lang="fr-FR"/>
          </a:p>
        </p:txBody>
      </p:sp>
      <p:sp>
        <p:nvSpPr>
          <p:cNvPr id="100355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A669B7-E1B2-C94F-8893-93614AC31ABB}" type="slidenum">
              <a:rPr lang="fr-FR"/>
              <a:pPr/>
              <a:t>43</a:t>
            </a:fld>
            <a:endParaRPr lang="fr-FR"/>
          </a:p>
        </p:txBody>
      </p:sp>
      <p:sp>
        <p:nvSpPr>
          <p:cNvPr id="102403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F96883-D697-1A4B-B35D-5CEFF7A38B1E}" type="slidenum">
              <a:rPr lang="fr-FR"/>
              <a:pPr/>
              <a:t>44</a:t>
            </a:fld>
            <a:endParaRPr lang="fr-FR"/>
          </a:p>
        </p:txBody>
      </p:sp>
      <p:sp>
        <p:nvSpPr>
          <p:cNvPr id="10445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6FF405-7C9C-0748-9CB0-1F1AA7E0DE0D}" type="slidenum">
              <a:rPr lang="fr-FR"/>
              <a:pPr/>
              <a:t>18</a:t>
            </a:fld>
            <a:endParaRPr lang="fr-FR"/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0F45C7D-5A46-5D47-A5FB-9E79B912F6E5}" type="slidenum">
              <a:rPr lang="fr-FR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18</a:t>
            </a:fld>
            <a:endParaRPr lang="fr-FR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CAF39-76A8-714C-9AC8-E540FB239A37}" type="slidenum">
              <a:rPr lang="fr-FR"/>
              <a:pPr/>
              <a:t>45</a:t>
            </a:fld>
            <a:endParaRPr lang="fr-FR"/>
          </a:p>
        </p:txBody>
      </p:sp>
      <p:sp>
        <p:nvSpPr>
          <p:cNvPr id="108547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105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86326-A95E-6843-BEA9-C809AC097FBF}" type="slidenum">
              <a:rPr lang="fr-FR" smtClean="0"/>
              <a:pPr/>
              <a:t>46</a:t>
            </a:fld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0AE05-A3F4-FC4F-8F9E-2A14A34AB553}" type="slidenum">
              <a:rPr lang="fr-FR"/>
              <a:pPr/>
              <a:t>47</a:t>
            </a:fld>
            <a:endParaRPr lang="fr-FR"/>
          </a:p>
        </p:txBody>
      </p:sp>
      <p:sp>
        <p:nvSpPr>
          <p:cNvPr id="9830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983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296276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E08855-4E29-3149-BA0B-94DEAC473E39}" type="slidenum">
              <a:rPr lang="fr-FR"/>
              <a:pPr/>
              <a:t>52</a:t>
            </a:fld>
            <a:endParaRPr lang="fr-FR"/>
          </a:p>
        </p:txBody>
      </p:sp>
      <p:sp>
        <p:nvSpPr>
          <p:cNvPr id="4301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44F8D-3F76-FB4F-B3EA-2B0C8EBD41B8}" type="slidenum">
              <a:rPr lang="fr-FR"/>
              <a:pPr/>
              <a:t>53</a:t>
            </a:fld>
            <a:endParaRPr lang="fr-FR"/>
          </a:p>
        </p:txBody>
      </p:sp>
      <p:sp>
        <p:nvSpPr>
          <p:cNvPr id="51203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7B4E1-CF8E-014C-AA8E-D387B4F6BA11}" type="slidenum">
              <a:rPr lang="fr-FR"/>
              <a:pPr/>
              <a:t>54</a:t>
            </a:fld>
            <a:endParaRPr lang="fr-FR"/>
          </a:p>
        </p:txBody>
      </p:sp>
      <p:sp>
        <p:nvSpPr>
          <p:cNvPr id="5325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8F823-D60A-2E44-873E-1A94799A0936}" type="slidenum">
              <a:rPr lang="fr-FR"/>
              <a:pPr/>
              <a:t>55</a:t>
            </a:fld>
            <a:endParaRPr lang="fr-FR"/>
          </a:p>
        </p:txBody>
      </p:sp>
      <p:sp>
        <p:nvSpPr>
          <p:cNvPr id="55299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325FB-763A-8441-9438-E24DFFBF691F}" type="slidenum">
              <a:rPr lang="fr-FR"/>
              <a:pPr/>
              <a:t>58</a:t>
            </a:fld>
            <a:endParaRPr lang="fr-FR"/>
          </a:p>
        </p:txBody>
      </p:sp>
      <p:sp>
        <p:nvSpPr>
          <p:cNvPr id="6861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67E6FD-53DC-114A-A70C-53BBE0F674BD}" type="slidenum">
              <a:rPr lang="fr-FR"/>
              <a:pPr/>
              <a:t>78</a:t>
            </a:fld>
            <a:endParaRPr lang="fr-FR"/>
          </a:p>
        </p:txBody>
      </p:sp>
      <p:sp>
        <p:nvSpPr>
          <p:cNvPr id="4301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10218D-92B8-8547-9657-14164C109144}" type="slidenum">
              <a:rPr lang="fr-FR"/>
              <a:pPr/>
              <a:t>79</a:t>
            </a:fld>
            <a:endParaRPr lang="fr-FR"/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51D674C-A611-3D49-AE72-FA1E1A86B0AE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79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4506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10377-F6FA-4F4E-9B50-1620E8EE2617}" type="slidenum">
              <a:rPr lang="fr-FR"/>
              <a:pPr/>
              <a:t>19</a:t>
            </a:fld>
            <a:endParaRPr lang="fr-FR"/>
          </a:p>
        </p:txBody>
      </p:sp>
      <p:sp>
        <p:nvSpPr>
          <p:cNvPr id="34819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6AC3A7-9692-A94B-B13D-BDBBD876E91A}" type="slidenum">
              <a:rPr lang="fr-FR"/>
              <a:pPr/>
              <a:t>80</a:t>
            </a:fld>
            <a:endParaRPr lang="fr-FR"/>
          </a:p>
        </p:txBody>
      </p:sp>
      <p:sp>
        <p:nvSpPr>
          <p:cNvPr id="47107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0063C-6095-7C4A-A41F-6F860FD918D4}" type="slidenum">
              <a:rPr lang="fr-FR"/>
              <a:pPr/>
              <a:t>81</a:t>
            </a:fld>
            <a:endParaRPr lang="fr-FR"/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87E5FEF-7588-984F-BAB7-F299EF8F0C1E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81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4915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1FEC2-6171-9D4A-9A80-B4444B438F62}" type="slidenum">
              <a:rPr lang="fr-FR"/>
              <a:pPr/>
              <a:t>82</a:t>
            </a:fld>
            <a:endParaRPr lang="fr-FR"/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2201E15-BDD9-4842-94DE-8926E81CC2E1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82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5120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C00FC4-259B-4B45-A9BE-D23F1E83E4AC}" type="slidenum">
              <a:rPr lang="fr-FR"/>
              <a:pPr/>
              <a:t>83</a:t>
            </a:fld>
            <a:endParaRPr lang="fr-FR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425321C-2FF7-464B-9E60-0A2320E7883A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83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5325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0DCA7-5FB3-AC42-BEB9-A5643276BB94}" type="slidenum">
              <a:rPr lang="fr-FR"/>
              <a:pPr/>
              <a:t>84</a:t>
            </a:fld>
            <a:endParaRPr lang="fr-FR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159CC4A-6DBE-364C-8B4A-5B95FACA1A1D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84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0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5530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D3B9B-C2AD-3747-9E6F-5567A36AA4BB}" type="slidenum">
              <a:rPr lang="fr-FR"/>
              <a:pPr/>
              <a:t>85</a:t>
            </a:fld>
            <a:endParaRPr lang="fr-FR"/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5583963" y="6392770"/>
            <a:ext cx="4270501" cy="337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65E26B1-0E6F-E142-B4A4-BD564D0EE990}" type="slidenum">
              <a:rPr lang="en-US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85</a:t>
            </a:fld>
            <a:endParaRPr lang="en-US" sz="12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8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44850" y="504825"/>
            <a:ext cx="3363913" cy="2522538"/>
          </a:xfrm>
          <a:solidFill>
            <a:srgbClr val="FFFFFF"/>
          </a:solidFill>
          <a:ln/>
        </p:spPr>
      </p:sp>
      <p:sp>
        <p:nvSpPr>
          <p:cNvPr id="57349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62481-CD40-3842-8467-51BDA09DF412}" type="slidenum">
              <a:rPr lang="fr-FR"/>
              <a:pPr/>
              <a:t>86</a:t>
            </a:fld>
            <a:endParaRPr lang="fr-FR"/>
          </a:p>
        </p:txBody>
      </p:sp>
      <p:sp>
        <p:nvSpPr>
          <p:cNvPr id="69635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9CB937-0578-6742-BC8D-35BCFC5CA8AA}" type="slidenum">
              <a:rPr lang="fr-FR"/>
              <a:pPr/>
              <a:t>87</a:t>
            </a:fld>
            <a:endParaRPr lang="fr-FR"/>
          </a:p>
        </p:txBody>
      </p:sp>
      <p:sp>
        <p:nvSpPr>
          <p:cNvPr id="75779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5CF6A8-6B6E-4F3D-9658-C0F9E6C2E863}" type="slidenum">
              <a:rPr lang="fr-FR"/>
              <a:pPr/>
              <a:t>88</a:t>
            </a:fld>
            <a:endParaRPr lang="fr-FR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44850" y="504825"/>
            <a:ext cx="3367088" cy="2524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85680" y="3197225"/>
            <a:ext cx="7883149" cy="30289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DCB116-9D16-4057-B34E-7560C77274A1}" type="slidenum">
              <a:rPr lang="fr-FR"/>
              <a:pPr/>
              <a:t>89</a:t>
            </a:fld>
            <a:endParaRPr lang="fr-FR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44850" y="504825"/>
            <a:ext cx="3367088" cy="2524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85680" y="3197225"/>
            <a:ext cx="7883149" cy="30289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8009A-516E-704C-86A9-179C465E1D3D}" type="slidenum">
              <a:rPr lang="fr-FR"/>
              <a:pPr/>
              <a:t>20</a:t>
            </a:fld>
            <a:endParaRPr lang="fr-FR"/>
          </a:p>
        </p:txBody>
      </p:sp>
      <p:sp>
        <p:nvSpPr>
          <p:cNvPr id="3277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9939C-48D4-6D41-A37A-F2ECBEEE72A7}" type="slidenum">
              <a:rPr lang="fr-FR"/>
              <a:pPr/>
              <a:t>90</a:t>
            </a:fld>
            <a:endParaRPr lang="fr-FR"/>
          </a:p>
        </p:txBody>
      </p:sp>
      <p:sp>
        <p:nvSpPr>
          <p:cNvPr id="106499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359DA-B1D1-2A45-9376-CE08201A193F}" type="slidenum">
              <a:rPr lang="fr-FR"/>
              <a:pPr/>
              <a:t>91</a:t>
            </a:fld>
            <a:endParaRPr lang="fr-FR"/>
          </a:p>
        </p:txBody>
      </p:sp>
      <p:sp>
        <p:nvSpPr>
          <p:cNvPr id="57347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5FD80-3F3E-734F-89F3-130AA6E1DFA6}" type="slidenum">
              <a:rPr lang="fr-FR"/>
              <a:pPr/>
              <a:t>21</a:t>
            </a:fld>
            <a:endParaRPr lang="fr-FR"/>
          </a:p>
        </p:txBody>
      </p:sp>
      <p:sp>
        <p:nvSpPr>
          <p:cNvPr id="36867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953153-E3E1-4140-8702-84D2A5F69779}" type="slidenum">
              <a:rPr lang="fr-FR"/>
              <a:pPr/>
              <a:t>22</a:t>
            </a:fld>
            <a:endParaRPr lang="fr-FR"/>
          </a:p>
        </p:txBody>
      </p:sp>
      <p:sp>
        <p:nvSpPr>
          <p:cNvPr id="38915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A7F0CD-330C-BA41-89EE-3D23C3A54E7A}" type="slidenum">
              <a:rPr lang="fr-FR"/>
              <a:pPr/>
              <a:t>23</a:t>
            </a:fld>
            <a:endParaRPr lang="fr-FR"/>
          </a:p>
        </p:txBody>
      </p:sp>
      <p:sp>
        <p:nvSpPr>
          <p:cNvPr id="40963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68A8E6-022B-5243-AAA9-227982C64482}" type="slidenum">
              <a:rPr lang="fr-FR"/>
              <a:pPr/>
              <a:t>24</a:t>
            </a:fld>
            <a:endParaRPr lang="fr-FR"/>
          </a:p>
        </p:txBody>
      </p:sp>
      <p:sp>
        <p:nvSpPr>
          <p:cNvPr id="59395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85680" y="3196927"/>
            <a:ext cx="7883106" cy="3028896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86"/>
          <p:cNvGrpSpPr>
            <a:grpSpLocks/>
          </p:cNvGrpSpPr>
          <p:nvPr/>
        </p:nvGrpSpPr>
        <p:grpSpPr bwMode="auto">
          <a:xfrm>
            <a:off x="684213" y="349250"/>
            <a:ext cx="8351837" cy="6175375"/>
            <a:chOff x="431" y="220"/>
            <a:chExt cx="5261" cy="3890"/>
          </a:xfrm>
        </p:grpSpPr>
        <p:pic>
          <p:nvPicPr>
            <p:cNvPr id="5" name="Picture 1077" descr="barre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1" y="220"/>
              <a:ext cx="5239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78" descr="barre2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" y="3838"/>
              <a:ext cx="5261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1095"/>
          <p:cNvSpPr txBox="1">
            <a:spLocks noChangeArrowheads="1"/>
          </p:cNvSpPr>
          <p:nvPr/>
        </p:nvSpPr>
        <p:spPr bwMode="auto">
          <a:xfrm>
            <a:off x="1403350" y="6494463"/>
            <a:ext cx="747713" cy="214312"/>
          </a:xfrm>
          <a:prstGeom prst="rect">
            <a:avLst/>
          </a:prstGeom>
          <a:noFill/>
          <a:ln w="1270">
            <a:noFill/>
            <a:miter lim="800000"/>
            <a:headEnd/>
            <a:tailEnd/>
          </a:ln>
          <a:effectLst/>
        </p:spPr>
        <p:txBody>
          <a:bodyPr wrap="none" lIns="18000" rIns="90000" anchor="ctr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fr-FR" sz="800">
                <a:solidFill>
                  <a:srgbClr val="5F5F5F"/>
                </a:solidFill>
                <a:latin typeface="Arial" charset="0"/>
              </a:rPr>
              <a:t>CEA DSM Irfu</a:t>
            </a:r>
          </a:p>
        </p:txBody>
      </p:sp>
      <p:pic>
        <p:nvPicPr>
          <p:cNvPr id="8" name="Picture 1102" descr="irfu_i_transparent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36525" y="1268413"/>
            <a:ext cx="7778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4" name="Rectangle 1088"/>
          <p:cNvSpPr>
            <a:spLocks noGrp="1" noChangeArrowheads="1"/>
          </p:cNvSpPr>
          <p:nvPr>
            <p:ph type="ctrTitle" sz="quarter"/>
          </p:nvPr>
        </p:nvSpPr>
        <p:spPr>
          <a:xfrm>
            <a:off x="1116013" y="1196975"/>
            <a:ext cx="7488237" cy="1470025"/>
          </a:xfrm>
        </p:spPr>
        <p:txBody>
          <a:bodyPr/>
          <a:lstStyle>
            <a:lvl1pPr>
              <a:defRPr sz="4400" b="1">
                <a:solidFill>
                  <a:srgbClr val="8ABBD0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5185" name="Rectangle 108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buFontTx/>
              <a:buNone/>
              <a:defRPr sz="2800" b="1" i="1">
                <a:solidFill>
                  <a:srgbClr val="5F5F5F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9" name="Rectangle 109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10" name="Rectangle 1096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11" name="Rectangle 109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E0403-9D69-BA46-B339-4764AEA2551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5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9B265-7787-3241-A5B8-752017BD69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867275" y="-4275138"/>
            <a:ext cx="3914775" cy="4733926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-6877050" y="-4275138"/>
            <a:ext cx="11591925" cy="4733926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5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7A26E-B189-C045-A005-B0F43929053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D343-6AAE-0F4D-9EDC-1FA8652C4F3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3/05/11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David Lhuillier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CB024-2F50-8840-87FB-7D6C41A0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4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AF1F6-991C-2448-A6C1-0326F854DEF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5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44859-3BF8-5049-AD95-01EBCFCCF36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5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1F4B1-F573-BB45-B803-14AC472197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-6877050" y="-4275138"/>
            <a:ext cx="3362325" cy="4275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-3362325" y="-4275138"/>
            <a:ext cx="3362325" cy="4275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6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7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55AF3-C672-5344-A592-673D3245BE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8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9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756D0-17BB-AF4A-9141-0AF2194F08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4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5ADF-FCDD-EC46-8B1F-218FF7C3296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4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AF1F6-991C-2448-A6C1-0326F854DEF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6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7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29B64-C118-DB49-A470-CA18F95AD66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5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6" name="Rectangle 106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7" name="Rectangle 10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D41B1-F78D-5342-87A7-61410E3915A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39" descr="barr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4213" y="349250"/>
            <a:ext cx="83169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040" descr="barre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4213" y="6092825"/>
            <a:ext cx="83518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0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-6877050" y="-4275138"/>
            <a:ext cx="6877050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9" name="Rectangle 1044"/>
          <p:cNvSpPr>
            <a:spLocks noGrp="1" noChangeArrowheads="1"/>
          </p:cNvSpPr>
          <p:nvPr>
            <p:ph type="title"/>
          </p:nvPr>
        </p:nvSpPr>
        <p:spPr bwMode="auto">
          <a:xfrm>
            <a:off x="1004888" y="53975"/>
            <a:ext cx="777716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6178" name="Rectangle 105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75" y="6494463"/>
            <a:ext cx="63706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6179" name="Text Box 1059"/>
          <p:cNvSpPr txBox="1">
            <a:spLocks noChangeArrowheads="1"/>
          </p:cNvSpPr>
          <p:nvPr/>
        </p:nvSpPr>
        <p:spPr bwMode="auto">
          <a:xfrm>
            <a:off x="1403350" y="6494463"/>
            <a:ext cx="747713" cy="214312"/>
          </a:xfrm>
          <a:prstGeom prst="rect">
            <a:avLst/>
          </a:prstGeom>
          <a:noFill/>
          <a:ln w="1270">
            <a:noFill/>
            <a:miter lim="800000"/>
            <a:headEnd/>
            <a:tailEnd/>
          </a:ln>
          <a:effectLst/>
        </p:spPr>
        <p:txBody>
          <a:bodyPr wrap="none" lIns="18000" rIns="90000" anchor="ctr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fr-FR" sz="800">
                <a:solidFill>
                  <a:srgbClr val="5F5F5F"/>
                </a:solidFill>
                <a:latin typeface="Arial" charset="0"/>
              </a:rPr>
              <a:t>CEA DSM Irfu</a:t>
            </a:r>
          </a:p>
        </p:txBody>
      </p:sp>
      <p:sp>
        <p:nvSpPr>
          <p:cNvPr id="6180" name="Rectangle 106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494463"/>
            <a:ext cx="9874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3600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smtClean="0"/>
              <a:t>date de présentation</a:t>
            </a:r>
            <a:endParaRPr lang="fr-FR"/>
          </a:p>
        </p:txBody>
      </p:sp>
      <p:sp>
        <p:nvSpPr>
          <p:cNvPr id="6181" name="Rectangle 10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4263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+mn-lt"/>
              </a:defRPr>
            </a:lvl1pPr>
          </a:lstStyle>
          <a:p>
            <a:pPr>
              <a:defRPr/>
            </a:pPr>
            <a:fld id="{AAD71E21-E0AF-7A43-9372-85116074D01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34" name="Picture 1064" descr="irfu_i_transparen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36525" y="1268413"/>
            <a:ext cx="7778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9pPr>
    </p:titleStyle>
    <p:bodyStyle>
      <a:lvl1pPr marL="342900" indent="-1524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6200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811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2620" y="162258"/>
            <a:ext cx="7574179" cy="545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970872"/>
            <a:ext cx="8240838" cy="4771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4625" marR="0" lvl="0" indent="-174625" algn="l" defTabSz="914400" rtl="0" eaLnBrk="0" fontAlgn="base" latinLnBrk="0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Cliquez pour modifier les styles du texte du masque</a:t>
            </a:r>
          </a:p>
          <a:p>
            <a:pPr marL="176213" marR="0" lvl="1" indent="2809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9" charset="-128"/>
              </a:rPr>
              <a:t>Deuxième niveau</a:t>
            </a:r>
          </a:p>
          <a:p>
            <a:pPr marL="711200" marR="0" lvl="2" indent="-1857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SzTx/>
              <a:buFont typeface="Arial" charset="0"/>
              <a:buChar char="&gt;"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9" charset="-128"/>
              </a:rPr>
              <a:t>Troisième niveau</a:t>
            </a:r>
          </a:p>
          <a:p>
            <a:pPr marL="712788" marR="0" lvl="3" indent="6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9" charset="-128"/>
              </a:rPr>
              <a:t>Quatrième niveau</a:t>
            </a:r>
          </a:p>
          <a:p>
            <a:pPr marL="1444625" marR="0" lvl="4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SzTx/>
              <a:buFont typeface="Arial" charset="0"/>
              <a:buChar char="-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9" charset="-128"/>
              </a:rPr>
              <a:t>Cinquième niveau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9" charset="-128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86D51F8-6664-2E41-9A1B-74789363012F}" type="datetime1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3/05/11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Lhuillier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8CCB024-2F50-8840-87FB-7D6C41A02F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3" name="Picture 10" descr="cea-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5724" y="162258"/>
            <a:ext cx="884238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8"/>
          <p:cNvSpPr>
            <a:spLocks noChangeShapeType="1"/>
          </p:cNvSpPr>
          <p:nvPr userDrawn="1"/>
        </p:nvSpPr>
        <p:spPr bwMode="auto">
          <a:xfrm>
            <a:off x="457200" y="6356350"/>
            <a:ext cx="8686800" cy="0"/>
          </a:xfrm>
          <a:prstGeom prst="line">
            <a:avLst/>
          </a:prstGeom>
          <a:noFill/>
          <a:ln w="19050">
            <a:solidFill>
              <a:srgbClr val="408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black"/>
              </a:solidFill>
              <a:latin typeface="Arial" pitchFamily="-109" charset="0"/>
            </a:endParaRPr>
          </a:p>
        </p:txBody>
      </p:sp>
      <p:sp>
        <p:nvSpPr>
          <p:cNvPr id="15" name="Line 7"/>
          <p:cNvSpPr>
            <a:spLocks noChangeShapeType="1"/>
          </p:cNvSpPr>
          <p:nvPr userDrawn="1"/>
        </p:nvSpPr>
        <p:spPr bwMode="auto">
          <a:xfrm>
            <a:off x="1026157" y="798845"/>
            <a:ext cx="8061325" cy="0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black"/>
              </a:solidFill>
              <a:latin typeface="Arial" pitchFamily="-109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200" b="1" i="0" kern="1200" baseline="0">
          <a:solidFill>
            <a:schemeClr val="bg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174625" marR="0" indent="-174625" algn="l" defTabSz="914400" rtl="0" eaLnBrk="0" fontAlgn="base" latinLnBrk="0" hangingPunct="0">
        <a:lnSpc>
          <a:spcPct val="90000"/>
        </a:lnSpc>
        <a:spcBef>
          <a:spcPct val="75000"/>
        </a:spcBef>
        <a:spcAft>
          <a:spcPct val="0"/>
        </a:spcAft>
        <a:buClr>
          <a:srgbClr val="99CC00"/>
        </a:buClr>
        <a:buSzTx/>
        <a:buFontTx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marR="0" indent="280988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Char char="–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11200" marR="0" indent="-185738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FFB310"/>
        </a:buClr>
        <a:buSzTx/>
        <a:buFont typeface="Arial" charset="0"/>
        <a:buChar char="&gt;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12788" marR="0" indent="635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 typeface="Arial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44625" marR="0" indent="-182563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FFB310"/>
        </a:buClr>
        <a:buSzTx/>
        <a:buFont typeface="Arial" charset="0"/>
        <a:buChar char="-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4" Type="http://schemas.openxmlformats.org/officeDocument/2006/relationships/image" Target="../media/image231.png"/><Relationship Id="rId5" Type="http://schemas.openxmlformats.org/officeDocument/2006/relationships/image" Target="../media/image22.pdf"/><Relationship Id="rId6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7.bin"/><Relationship Id="rId4" Type="http://schemas.openxmlformats.org/officeDocument/2006/relationships/image" Target="../media/image29.pdf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8.bin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d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d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9.png"/><Relationship Id="rId6" Type="http://schemas.openxmlformats.org/officeDocument/2006/relationships/oleObject" Target="../embeddings/Microsoft_Equation3.bin"/><Relationship Id="rId7" Type="http://schemas.openxmlformats.org/officeDocument/2006/relationships/oleObject" Target="../embeddings/Microsoft_Equation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78.w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79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9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92.png"/><Relationship Id="rId5" Type="http://schemas.openxmlformats.org/officeDocument/2006/relationships/oleObject" Target="../embeddings/Microsoft_Equation10.bin"/><Relationship Id="rId6" Type="http://schemas.openxmlformats.org/officeDocument/2006/relationships/oleObject" Target="../embeddings/Microsoft_Equation1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oleObject" Target="Macintosh%20HD:Users:david:NEUTRINOS:BETA:BESTIOLE:ENSDF:SourceShortList.docx!OLE_LINK2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Relationship Id="rId3" Type="http://schemas.openxmlformats.org/officeDocument/2006/relationships/image" Target="../media/image15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df"/><Relationship Id="rId3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df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d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jpeg"/><Relationship Id="rId6" Type="http://schemas.openxmlformats.org/officeDocument/2006/relationships/image" Target="../media/image113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d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2.bin"/><Relationship Id="rId4" Type="http://schemas.openxmlformats.org/officeDocument/2006/relationships/image" Target="../media/image9.png"/><Relationship Id="rId5" Type="http://schemas.openxmlformats.org/officeDocument/2006/relationships/oleObject" Target="../embeddings/Microsoft_Equation13.bin"/><Relationship Id="rId6" Type="http://schemas.openxmlformats.org/officeDocument/2006/relationships/oleObject" Target="../embeddings/Microsoft_Equation14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5.bin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3.pdf"/><Relationship Id="rId3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Microsoft_Equation5.bin"/><Relationship Id="rId5" Type="http://schemas.openxmlformats.org/officeDocument/2006/relationships/oleObject" Target="../embeddings/Microsoft_Equation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jpeg"/><Relationship Id="rId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oleObject" Target="../embeddings/oleObject2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622300" y="968375"/>
            <a:ext cx="8432800" cy="1323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GB" sz="40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The Reactor Antineutrino Anomaly and implications </a:t>
            </a:r>
          </a:p>
        </p:txBody>
      </p:sp>
      <p:sp>
        <p:nvSpPr>
          <p:cNvPr id="15363" name="Rectangle 14"/>
          <p:cNvSpPr>
            <a:spLocks noChangeArrowheads="1"/>
          </p:cNvSpPr>
          <p:nvPr/>
        </p:nvSpPr>
        <p:spPr bwMode="auto">
          <a:xfrm>
            <a:off x="-38100" y="5857875"/>
            <a:ext cx="91059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lvl="2" algn="ctr"/>
            <a:r>
              <a:rPr lang="en-GB" sz="20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D. Lhuillier (CEA-Saclay</a:t>
            </a:r>
            <a:r>
              <a:rPr lang="en-GB" sz="20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20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Irfu</a:t>
            </a:r>
            <a:r>
              <a:rPr lang="en-GB" sz="20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GB" sz="20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SPhN</a:t>
            </a:r>
            <a:r>
              <a:rPr lang="en-GB" sz="20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fr-FR" sz="20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62279-0A40-264B-AA6B-E23CE7BD8EDE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pic>
        <p:nvPicPr>
          <p:cNvPr id="15365" name="Image 15" descr="Capture d’écran 2011-03-11 à 18.54.5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925" y="2438400"/>
            <a:ext cx="8067675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</a:t>
            </a:r>
            <a:r>
              <a:rPr lang="en-US" baseline="30000" dirty="0" smtClean="0"/>
              <a:t>238</a:t>
            </a:r>
            <a:r>
              <a:rPr lang="en-US" dirty="0" smtClean="0"/>
              <a:t>U prediction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44859-3BF8-5049-AD95-01EBCFCCF369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6" name="Image 14" descr="figure4.pdf"/>
          <p:cNvPicPr>
            <a:picLocks noChangeAspect="1"/>
          </p:cNvPicPr>
          <p:nvPr/>
        </p:nvPicPr>
        <p:blipFill>
          <a:blip r:embed="rId2"/>
          <a:srcRect r="4495" b="-398"/>
          <a:stretch>
            <a:fillRect/>
          </a:stretch>
        </p:blipFill>
        <p:spPr bwMode="auto">
          <a:xfrm>
            <a:off x="151971" y="935842"/>
            <a:ext cx="3549593" cy="252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15"/>
          <p:cNvSpPr txBox="1">
            <a:spLocks noChangeArrowheads="1"/>
          </p:cNvSpPr>
          <p:nvPr/>
        </p:nvSpPr>
        <p:spPr bwMode="auto">
          <a:xfrm>
            <a:off x="1355144" y="2232763"/>
            <a:ext cx="3508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endParaRPr lang="en-US" sz="1800" dirty="0">
              <a:solidFill>
                <a:srgbClr val="0000FF"/>
              </a:solidFill>
              <a:latin typeface="Symbol" charset="2"/>
              <a:ea typeface="Symbol" charset="2"/>
              <a:cs typeface="Symbol" charset="2"/>
            </a:endParaRPr>
          </a:p>
          <a:p>
            <a:r>
              <a:rPr lang="en-US" sz="1800" dirty="0" err="1">
                <a:solidFill>
                  <a:srgbClr val="FF0000"/>
                </a:solidFill>
              </a:rPr>
              <a:t>e</a:t>
            </a:r>
            <a:r>
              <a:rPr lang="en-US" sz="1800" baseline="30000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023356" y="2442313"/>
            <a:ext cx="307975" cy="158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1037644" y="2743938"/>
            <a:ext cx="309562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nu238U_Resi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9666" y="3440708"/>
            <a:ext cx="3513963" cy="278886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96526" y="4703369"/>
            <a:ext cx="1966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Comparison with Vogel’s calculations, Phys. Rev. C24, 1543 (1981)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Image 17" descr="Stack_238U_new_nu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855054" y="1599738"/>
            <a:ext cx="3862224" cy="358975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950686" y="1094897"/>
            <a:ext cx="394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Stack of quadratic sum of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238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U errors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352864" y="5384357"/>
            <a:ext cx="458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To be compared with upcoming FRM2 data</a:t>
            </a:r>
          </a:p>
          <a:p>
            <a:r>
              <a:rPr lang="en-US" sz="1800" dirty="0" smtClean="0">
                <a:latin typeface="+mj-lt"/>
              </a:rPr>
              <a:t>(N. Haag, K. </a:t>
            </a:r>
            <a:r>
              <a:rPr lang="en-US" sz="1800" dirty="0" err="1" smtClean="0">
                <a:latin typeface="+mj-lt"/>
              </a:rPr>
              <a:t>Schreckenbach</a:t>
            </a:r>
            <a:r>
              <a:rPr lang="en-US" sz="1800" dirty="0" smtClean="0">
                <a:latin typeface="+mj-lt"/>
              </a:rPr>
              <a:t>)</a:t>
            </a:r>
            <a:endParaRPr lang="en-US" sz="1800" dirty="0"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873125" y="30163"/>
            <a:ext cx="4876800" cy="546100"/>
          </a:xfrm>
        </p:spPr>
        <p:txBody>
          <a:bodyPr/>
          <a:lstStyle/>
          <a:p>
            <a:r>
              <a:rPr lang="en-US" b="1" smtClean="0">
                <a:ea typeface="Arial" charset="0"/>
                <a:cs typeface="Arial" charset="0"/>
              </a:rPr>
              <a:t>Off-Equilibrium Effects</a:t>
            </a:r>
          </a:p>
        </p:txBody>
      </p:sp>
      <p:sp>
        <p:nvSpPr>
          <p:cNvPr id="2662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9A52C-ACAB-A14A-9693-8BA0CFD845B4}" type="slidenum">
              <a:rPr lang="en-US" sz="500" smtClean="0">
                <a:ea typeface="Arial" charset="0"/>
                <a:cs typeface="Arial" charset="0"/>
              </a:rPr>
              <a:pPr>
                <a:defRPr/>
              </a:pPr>
              <a:t>11</a:t>
            </a:fld>
            <a:endParaRPr lang="en-US" sz="500" smtClean="0">
              <a:ea typeface="Arial" charset="0"/>
              <a:cs typeface="Arial" charset="0"/>
            </a:endParaRP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5397500" y="255588"/>
            <a:ext cx="3746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MURE evolution code (IN2P3/Subatech)</a:t>
            </a:r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31" name="ZoneTexte 9"/>
          <p:cNvSpPr txBox="1">
            <a:spLocks noChangeArrowheads="1"/>
          </p:cNvSpPr>
          <p:nvPr/>
        </p:nvSpPr>
        <p:spPr bwMode="auto">
          <a:xfrm>
            <a:off x="910687" y="786611"/>
            <a:ext cx="8128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§"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ILL electron reference spectra : 12 hours to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1.5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days irradiation time </a:t>
            </a:r>
          </a:p>
          <a:p>
            <a:pPr>
              <a:buFont typeface="Wingdings" charset="2"/>
              <a:buChar char="§"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Neutrino reactor experiments irradiation time &gt;&gt; months</a:t>
            </a:r>
          </a:p>
          <a:p>
            <a:pPr>
              <a:buFont typeface="Wingdings" charset="2"/>
              <a:buChar char="§"/>
              <a:defRPr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BUT 10% of fission products have a 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β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-decay life-time long enough to keep accumulating after several days</a:t>
            </a:r>
          </a:p>
          <a:p>
            <a:pPr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	</a:t>
            </a:r>
            <a:r>
              <a:rPr lang="en-US" sz="1800" dirty="0" err="1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need a correction through simulation</a:t>
            </a:r>
          </a:p>
          <a:p>
            <a:pPr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	</a:t>
            </a:r>
            <a:r>
              <a:rPr lang="en-US" sz="1800" dirty="0" err="1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Not included prior to the CHOOZ experiment</a:t>
            </a:r>
            <a:endParaRPr lang="en-US" sz="1800" dirty="0">
              <a:solidFill>
                <a:schemeClr val="bg2">
                  <a:lumMod val="7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28678" name="ZoneTexte 12"/>
          <p:cNvSpPr txBox="1">
            <a:spLocks noChangeArrowheads="1"/>
          </p:cNvSpPr>
          <p:nvPr/>
        </p:nvSpPr>
        <p:spPr bwMode="auto">
          <a:xfrm>
            <a:off x="860425" y="3309938"/>
            <a:ext cx="27971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Relative change of </a:t>
            </a:r>
            <a:r>
              <a:rPr lang="en-US" sz="1800" dirty="0" err="1">
                <a:solidFill>
                  <a:srgbClr val="606060"/>
                </a:solidFill>
                <a:latin typeface="Times" charset="0"/>
                <a:ea typeface="Arial" charset="0"/>
                <a:cs typeface="Arial" charset="0"/>
              </a:rPr>
              <a:t>ν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spectrum </a:t>
            </a:r>
            <a:r>
              <a:rPr lang="en-US" sz="1800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w.r.t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. infinite    irradiation time</a:t>
            </a:r>
          </a:p>
          <a:p>
            <a:pPr algn="ctr"/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Correction included by default in our new reference model</a:t>
            </a:r>
          </a:p>
          <a:p>
            <a:pPr algn="ctr"/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679" name="Espace réservé du pied de page 1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28680" name="Image 8" descr="figure12_V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4188" y="2476500"/>
            <a:ext cx="451802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ZoneTexte 12"/>
          <p:cNvSpPr txBox="1">
            <a:spLocks noChangeArrowheads="1"/>
          </p:cNvSpPr>
          <p:nvPr/>
        </p:nvSpPr>
        <p:spPr bwMode="auto">
          <a:xfrm rot="-894067">
            <a:off x="5884863" y="3411538"/>
            <a:ext cx="10493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606060"/>
                </a:solidFill>
              </a:rPr>
              <a:t>ILL conditions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029200" y="2662238"/>
            <a:ext cx="674688" cy="2940050"/>
          </a:xfrm>
          <a:prstGeom prst="rect">
            <a:avLst/>
          </a:prstGeom>
          <a:solidFill>
            <a:schemeClr val="bg2">
              <a:lumMod val="7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cxnSp>
        <p:nvCxnSpPr>
          <p:cNvPr id="28683" name="Straight Connector 21"/>
          <p:cNvCxnSpPr>
            <a:cxnSpLocks noChangeShapeType="1"/>
          </p:cNvCxnSpPr>
          <p:nvPr/>
        </p:nvCxnSpPr>
        <p:spPr bwMode="auto">
          <a:xfrm rot="5400000">
            <a:off x="4229101" y="4148137"/>
            <a:ext cx="297180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</p:spPr>
      </p:cxnSp>
      <p:cxnSp>
        <p:nvCxnSpPr>
          <p:cNvPr id="28684" name="Straight Arrow Connector 23"/>
          <p:cNvCxnSpPr>
            <a:cxnSpLocks noChangeShapeType="1"/>
          </p:cNvCxnSpPr>
          <p:nvPr/>
        </p:nvCxnSpPr>
        <p:spPr bwMode="auto">
          <a:xfrm>
            <a:off x="5715000" y="5176838"/>
            <a:ext cx="381000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</p:spPr>
      </p:cxnSp>
      <p:cxnSp>
        <p:nvCxnSpPr>
          <p:cNvPr id="28685" name="Straight Arrow Connector 24"/>
          <p:cNvCxnSpPr>
            <a:cxnSpLocks noChangeShapeType="1"/>
          </p:cNvCxnSpPr>
          <p:nvPr/>
        </p:nvCxnSpPr>
        <p:spPr bwMode="auto">
          <a:xfrm rot="5400000" flipH="1" flipV="1">
            <a:off x="5448300" y="5748338"/>
            <a:ext cx="381000" cy="1524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</p:spPr>
      </p:cxnSp>
      <p:pic>
        <p:nvPicPr>
          <p:cNvPr id="28686" name="Picture 16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6015038"/>
            <a:ext cx="1573213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7" name="TextBox 27"/>
          <p:cNvSpPr txBox="1">
            <a:spLocks noChangeArrowheads="1"/>
          </p:cNvSpPr>
          <p:nvPr/>
        </p:nvSpPr>
        <p:spPr bwMode="auto">
          <a:xfrm>
            <a:off x="5594350" y="5938838"/>
            <a:ext cx="1816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606060"/>
                </a:solidFill>
              </a:rPr>
              <a:t>reaction threshold</a:t>
            </a:r>
          </a:p>
        </p:txBody>
      </p:sp>
      <p:sp>
        <p:nvSpPr>
          <p:cNvPr id="28688" name="Rounded Rectangle 28"/>
          <p:cNvSpPr>
            <a:spLocks noChangeArrowheads="1"/>
          </p:cNvSpPr>
          <p:nvPr/>
        </p:nvSpPr>
        <p:spPr bwMode="auto">
          <a:xfrm>
            <a:off x="7086600" y="4186238"/>
            <a:ext cx="1371600" cy="3810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9" name="TextBox 29"/>
          <p:cNvSpPr txBox="1">
            <a:spLocks noChangeArrowheads="1"/>
          </p:cNvSpPr>
          <p:nvPr/>
        </p:nvSpPr>
        <p:spPr bwMode="auto">
          <a:xfrm>
            <a:off x="6400800" y="4186238"/>
            <a:ext cx="6365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0000FF"/>
                </a:solidFill>
              </a:rPr>
              <a:t>ILL </a:t>
            </a:r>
            <a:r>
              <a:rPr lang="el-GR" sz="1600">
                <a:solidFill>
                  <a:srgbClr val="0000FF"/>
                </a:solidFill>
              </a:rPr>
              <a:t>β</a:t>
            </a:r>
            <a:endParaRPr lang="fr-FR" sz="1600">
              <a:solidFill>
                <a:srgbClr val="0000FF"/>
              </a:solidFill>
            </a:endParaRPr>
          </a:p>
        </p:txBody>
      </p:sp>
      <p:sp>
        <p:nvSpPr>
          <p:cNvPr id="28690" name="Rounded Rectangle 30"/>
          <p:cNvSpPr>
            <a:spLocks noChangeArrowheads="1"/>
          </p:cNvSpPr>
          <p:nvPr/>
        </p:nvSpPr>
        <p:spPr bwMode="auto">
          <a:xfrm>
            <a:off x="7086600" y="4567238"/>
            <a:ext cx="1371600" cy="2286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BF1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1" name="TextBox 31"/>
          <p:cNvSpPr txBox="1">
            <a:spLocks noChangeArrowheads="1"/>
          </p:cNvSpPr>
          <p:nvPr/>
        </p:nvSpPr>
        <p:spPr bwMode="auto">
          <a:xfrm>
            <a:off x="6096000" y="4491038"/>
            <a:ext cx="9826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860E6B"/>
                </a:solidFill>
              </a:rPr>
              <a:t>reactor </a:t>
            </a:r>
            <a:r>
              <a:rPr lang="el-GR" sz="1600">
                <a:solidFill>
                  <a:srgbClr val="860E6B"/>
                </a:solidFill>
                <a:ea typeface="Times New Roman" charset="0"/>
                <a:cs typeface="Times New Roman" charset="0"/>
              </a:rPr>
              <a:t>ν</a:t>
            </a:r>
            <a:endParaRPr lang="fr-FR" sz="1600">
              <a:solidFill>
                <a:srgbClr val="860E6B"/>
              </a:solidFill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Arial" charset="0"/>
                <a:cs typeface="Arial" charset="0"/>
              </a:rPr>
              <a:t>The New Mixed Conversion Approach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44859-3BF8-5049-AD95-01EBCFCCF36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sp>
        <p:nvSpPr>
          <p:cNvPr id="6" name="ZoneTexte 6"/>
          <p:cNvSpPr txBox="1">
            <a:spLocks noChangeArrowheads="1"/>
          </p:cNvSpPr>
          <p:nvPr/>
        </p:nvSpPr>
        <p:spPr bwMode="auto">
          <a:xfrm>
            <a:off x="4775908" y="1793418"/>
            <a:ext cx="436809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SAME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ILL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electron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data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anchor point </a:t>
            </a:r>
          </a:p>
          <a:p>
            <a:pPr marL="342900" indent="-342900"/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Fit of residual: five effective branches are fitted to the remaining 10%</a:t>
            </a:r>
          </a:p>
          <a:p>
            <a:pPr marL="342900" indent="-342900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fr-FR" sz="18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fr-FR" sz="1800" dirty="0" smtClean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Suppresses error of full ab initio approach </a:t>
            </a:r>
          </a:p>
          <a:p>
            <a:pPr marL="342900" indent="-342900"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true” distribution of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all known β-branches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reproduces &gt;90% of ILL e</a:t>
            </a:r>
            <a:r>
              <a:rPr lang="en-US" sz="1800" baseline="300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data        </a:t>
            </a:r>
          </a:p>
          <a:p>
            <a:pPr marL="342900" indent="-342900"/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Wingdings"/>
              </a:rPr>
              <a:t>      </a:t>
            </a:r>
            <a:r>
              <a:rPr lang="fr-FR" sz="18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fr-FR" sz="1800" dirty="0" smtClean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Suppresses model dependence of virtual branches </a:t>
            </a:r>
          </a:p>
          <a:p>
            <a:pPr marL="342900" indent="-342900">
              <a:buFont typeface="Wingdings" charset="2"/>
              <a:buChar char="§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 7" descr="figure5.pdf"/>
          <p:cNvPicPr>
            <a:picLocks noChangeAspect="1"/>
          </p:cNvPicPr>
          <p:nvPr/>
        </p:nvPicPr>
        <p:blipFill>
          <a:blip r:embed="rId2"/>
          <a:srcRect l="2882" t="4059" r="3043"/>
          <a:stretch>
            <a:fillRect/>
          </a:stretch>
        </p:blipFill>
        <p:spPr bwMode="auto">
          <a:xfrm>
            <a:off x="50227" y="1865579"/>
            <a:ext cx="4437509" cy="345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/>
          <p:cNvCxnSpPr/>
          <p:nvPr/>
        </p:nvCxnSpPr>
        <p:spPr bwMode="auto">
          <a:xfrm rot="10800000" flipV="1">
            <a:off x="4400944" y="2014563"/>
            <a:ext cx="394115" cy="2189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Connecteur droit avec flèche 10"/>
          <p:cNvCxnSpPr/>
          <p:nvPr/>
        </p:nvCxnSpPr>
        <p:spPr bwMode="auto">
          <a:xfrm rot="10800000" flipV="1">
            <a:off x="4160097" y="2539219"/>
            <a:ext cx="655993" cy="15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rot="10800000" flipV="1">
            <a:off x="3765981" y="3939771"/>
            <a:ext cx="1027348" cy="2645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788227" y="1335741"/>
            <a:ext cx="32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  <a:latin typeface="+mj-lt"/>
              </a:rPr>
              <a:t>Prediction/ Reference ILL data</a:t>
            </a:r>
            <a:endParaRPr lang="en-US" sz="1800" dirty="0">
              <a:solidFill>
                <a:srgbClr val="5F5F5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Arial" charset="0"/>
                <a:cs typeface="Arial" charset="0"/>
              </a:rPr>
              <a:t>The New Mixed Conversion Approach</a:t>
            </a:r>
          </a:p>
        </p:txBody>
      </p:sp>
      <p:sp>
        <p:nvSpPr>
          <p:cNvPr id="2560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B8D5A-1711-0845-B84D-9F17D6BBABF5}" type="slidenum">
              <a:rPr lang="en-US" sz="500" smtClean="0">
                <a:ea typeface="Arial" charset="0"/>
                <a:cs typeface="Arial" charset="0"/>
              </a:rPr>
              <a:pPr>
                <a:defRPr/>
              </a:pPr>
              <a:t>13</a:t>
            </a:fld>
            <a:endParaRPr lang="en-US" sz="500" smtClean="0">
              <a:ea typeface="Arial" charset="0"/>
              <a:cs typeface="Arial" charset="0"/>
            </a:endParaRPr>
          </a:p>
        </p:txBody>
      </p:sp>
      <p:pic>
        <p:nvPicPr>
          <p:cNvPr id="25606" name="Image 8" descr="Resid_e_235U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7105" y="1266527"/>
            <a:ext cx="38925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ZoneTexte 9"/>
          <p:cNvSpPr txBox="1">
            <a:spLocks noChangeArrowheads="1"/>
          </p:cNvSpPr>
          <p:nvPr/>
        </p:nvSpPr>
        <p:spPr bwMode="auto">
          <a:xfrm>
            <a:off x="1417931" y="4657968"/>
            <a:ext cx="691759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+3% normalization shift with respect to old </a:t>
            </a:r>
            <a:r>
              <a:rPr lang="en-US" sz="1800" b="1" dirty="0" err="1">
                <a:latin typeface="Times" charset="0"/>
                <a:ea typeface="Times" charset="0"/>
                <a:cs typeface="Times" charset="0"/>
              </a:rPr>
              <a:t>ν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spectrum</a:t>
            </a:r>
          </a:p>
          <a:p>
            <a:pPr>
              <a:buFont typeface="Wingdings" charset="2"/>
              <a:buChar char="§"/>
            </a:pPr>
            <a:endParaRPr lang="en-US" sz="1800" b="1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 Similar result for all isotopes (</a:t>
            </a:r>
            <a:r>
              <a:rPr lang="en-US" sz="1800" b="1" baseline="30000" dirty="0"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U, </a:t>
            </a:r>
            <a:r>
              <a:rPr lang="en-US" sz="1800" b="1" baseline="30000" dirty="0">
                <a:latin typeface="Arial" charset="0"/>
                <a:ea typeface="Arial" charset="0"/>
                <a:cs typeface="Arial" charset="0"/>
              </a:rPr>
              <a:t>239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Pu, </a:t>
            </a:r>
            <a:r>
              <a:rPr lang="en-US" sz="1800" b="1" baseline="30000" dirty="0">
                <a:latin typeface="Arial" charset="0"/>
                <a:ea typeface="Arial" charset="0"/>
                <a:cs typeface="Arial" charset="0"/>
              </a:rPr>
              <a:t>241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Pu)</a:t>
            </a:r>
            <a:endParaRPr lang="en-US" sz="1800" b="1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1800" b="1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Stringent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Tests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Performed – Origin of the bias identified  </a:t>
            </a:r>
          </a:p>
        </p:txBody>
      </p:sp>
      <p:sp>
        <p:nvSpPr>
          <p:cNvPr id="25608" name="Espace réservé du pied de page 10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2954824" y="823492"/>
            <a:ext cx="338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  <a:latin typeface="+mj-lt"/>
              </a:rPr>
              <a:t>Residuals to reference ILL data</a:t>
            </a:r>
            <a:endParaRPr lang="en-US" sz="1800" dirty="0">
              <a:solidFill>
                <a:srgbClr val="5F5F5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606060"/>
                </a:solidFill>
                <a:ea typeface="Arial" charset="0"/>
                <a:cs typeface="Arial" charset="0"/>
              </a:rPr>
              <a:t>Consistency Check</a:t>
            </a:r>
          </a:p>
        </p:txBody>
      </p:sp>
      <p:sp>
        <p:nvSpPr>
          <p:cNvPr id="9318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A80C5-C2C3-BD45-8B52-2063C850DE82}" type="slidenum">
              <a:rPr lang="en-US" sz="600" smtClean="0">
                <a:ea typeface="Arial" charset="0"/>
                <a:cs typeface="Arial" charset="0"/>
              </a:rPr>
              <a:pPr>
                <a:defRPr/>
              </a:pPr>
              <a:t>14</a:t>
            </a:fld>
            <a:endParaRPr lang="en-US" sz="600" smtClean="0">
              <a:ea typeface="Arial" charset="0"/>
              <a:cs typeface="Arial" charset="0"/>
            </a:endParaRPr>
          </a:p>
        </p:txBody>
      </p:sp>
      <p:sp>
        <p:nvSpPr>
          <p:cNvPr id="26628" name="Espace réservé du pied de page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26629" name="Image 6" descr="figure7.pdf"/>
          <p:cNvPicPr>
            <a:picLocks noChangeAspect="1"/>
          </p:cNvPicPr>
          <p:nvPr/>
        </p:nvPicPr>
        <p:blipFill>
          <a:blip r:embed="rId2"/>
          <a:srcRect t="2469" r="3268"/>
          <a:stretch>
            <a:fillRect/>
          </a:stretch>
        </p:blipFill>
        <p:spPr bwMode="auto">
          <a:xfrm>
            <a:off x="4135438" y="1260475"/>
            <a:ext cx="48355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ZoneTexte 8"/>
          <p:cNvSpPr txBox="1">
            <a:spLocks noChangeArrowheads="1"/>
          </p:cNvSpPr>
          <p:nvPr/>
        </p:nvSpPr>
        <p:spPr bwMode="auto">
          <a:xfrm>
            <a:off x="775208" y="828294"/>
            <a:ext cx="32004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606060"/>
              </a:buClr>
              <a:buFont typeface="Arial" charset="0"/>
              <a:buAutoNum type="arabicPeriod"/>
            </a:pP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Define “true” e</a:t>
            </a:r>
            <a:r>
              <a:rPr lang="en-US" sz="1800" baseline="30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800" dirty="0">
                <a:solidFill>
                  <a:srgbClr val="606060"/>
                </a:solidFill>
                <a:latin typeface="Symbol" pitchFamily="18" charset="2"/>
                <a:ea typeface="Symbol" charset="2"/>
                <a:cs typeface="Symbol" charset="2"/>
              </a:rPr>
              <a:t>n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spectra 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from reduced set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well-known branches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from ENSDF nuclei data base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. “Perfect knowledge”</a:t>
            </a:r>
            <a:b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of both e and </a:t>
            </a:r>
            <a:r>
              <a:rPr lang="en-US" sz="1800" dirty="0" smtClean="0">
                <a:solidFill>
                  <a:srgbClr val="606060"/>
                </a:solidFill>
                <a:latin typeface="Symbol" pitchFamily="18" charset="2"/>
                <a:ea typeface="Arial" charset="0"/>
                <a:cs typeface="Arial" charset="0"/>
              </a:rPr>
              <a:t>n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spectra.</a:t>
            </a: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606060"/>
              </a:buClr>
              <a:buFont typeface="Arial" charset="0"/>
              <a:buAutoNum type="arabicPeriod"/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606060"/>
              </a:buClr>
              <a:buFont typeface="Arial" charset="0"/>
              <a:buAutoNum type="arabicPeriod"/>
            </a:pP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Apply exact same 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OLD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conversion procedure to true e</a:t>
            </a:r>
            <a:r>
              <a:rPr lang="en-US" sz="1800" baseline="30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spectrum.</a:t>
            </a:r>
          </a:p>
          <a:p>
            <a:pPr marL="342900" indent="-342900">
              <a:buClr>
                <a:srgbClr val="606060"/>
              </a:buClr>
              <a:buFont typeface="Arial" charset="0"/>
              <a:buAutoNum type="arabicPeriod"/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606060"/>
              </a:buClr>
              <a:buFont typeface="Arial" charset="0"/>
              <a:buAutoNum type="arabicPeriod"/>
            </a:pP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Compare the converted </a:t>
            </a:r>
            <a:r>
              <a:rPr lang="en-US" sz="1800" dirty="0">
                <a:solidFill>
                  <a:srgbClr val="606060"/>
                </a:solidFill>
                <a:latin typeface="Symbol" pitchFamily="18" charset="2"/>
                <a:ea typeface="Arial" charset="0"/>
                <a:cs typeface="Arial" charset="0"/>
              </a:rPr>
              <a:t>n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spectrum to the true one.</a:t>
            </a:r>
          </a:p>
          <a:p>
            <a:pPr marL="342900" indent="-342900">
              <a:buClr>
                <a:srgbClr val="606060"/>
              </a:buClr>
              <a:buFont typeface="Arial" charset="0"/>
              <a:buAutoNum type="arabicPeriod"/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606060"/>
              </a:buClr>
              <a:buFont typeface="Arial" charset="0"/>
              <a:buAutoNum type="arabicPeriod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OLD 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technique gives 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a 3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% bias compared to the true </a:t>
            </a:r>
            <a:r>
              <a:rPr lang="el-GR" sz="1800" dirty="0">
                <a:solidFill>
                  <a:srgbClr val="606060"/>
                </a:solidFill>
                <a:latin typeface="Arial" charset="0"/>
                <a:ea typeface="Times New Roman" charset="0"/>
                <a:cs typeface="Times New Roman" charset="0"/>
              </a:rPr>
              <a:t>ν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spectrum</a:t>
            </a:r>
          </a:p>
          <a:p>
            <a:pPr marL="342900" indent="-342900">
              <a:buClr>
                <a:srgbClr val="606060"/>
              </a:buClr>
              <a:buFont typeface="Arial" charset="0"/>
              <a:buAutoNum type="arabicPeriod"/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376299" y="5562981"/>
            <a:ext cx="7537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à"/>
            </a:pP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OLD 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effective conversion method biases the predicted </a:t>
            </a:r>
            <a:r>
              <a:rPr lang="el-GR" sz="1800" dirty="0">
                <a:solidFill>
                  <a:srgbClr val="606060"/>
                </a:solidFill>
                <a:latin typeface="Arial" charset="0"/>
                <a:ea typeface="Times New Roman" charset="0"/>
                <a:cs typeface="Times New Roman" charset="0"/>
              </a:rPr>
              <a:t>ν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spectrum at the level of -3% in 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normalization</a:t>
            </a:r>
          </a:p>
        </p:txBody>
      </p:sp>
      <p:cxnSp>
        <p:nvCxnSpPr>
          <p:cNvPr id="26633" name="Straight Arrow Connector 12"/>
          <p:cNvCxnSpPr>
            <a:cxnSpLocks noChangeShapeType="1"/>
          </p:cNvCxnSpPr>
          <p:nvPr/>
        </p:nvCxnSpPr>
        <p:spPr bwMode="auto">
          <a:xfrm rot="5400000">
            <a:off x="6172200" y="2209800"/>
            <a:ext cx="609600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5541963" y="1432632"/>
            <a:ext cx="238568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</a:rPr>
              <a:t>Converted spectrum 3%</a:t>
            </a:r>
          </a:p>
          <a:p>
            <a:r>
              <a:rPr lang="en-US" sz="1600" dirty="0">
                <a:solidFill>
                  <a:srgbClr val="000000"/>
                </a:solidFill>
                <a:latin typeface="+mj-lt"/>
              </a:rPr>
              <a:t>below true </a:t>
            </a:r>
            <a:r>
              <a:rPr lang="el-GR" sz="1600" dirty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ν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spectrum</a:t>
            </a:r>
            <a:endParaRPr lang="fr-FR" sz="16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Arial" charset="0"/>
                <a:cs typeface="Arial" charset="0"/>
              </a:rPr>
              <a:t>Origin of the 3% shift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44859-3BF8-5049-AD95-01EBCFCCF369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3073958" y="1974055"/>
          <a:ext cx="3264713" cy="266861"/>
        </p:xfrm>
        <a:graphic>
          <a:graphicData uri="http://schemas.openxmlformats.org/presentationml/2006/ole">
            <p:oleObj spid="_x0000_s369666" name="…quation" r:id="rId3" imgW="2489200" imgH="203200" progId="Equation.3">
              <p:embed/>
            </p:oleObj>
          </a:graphicData>
        </a:graphic>
      </p:graphicFrame>
      <p:sp>
        <p:nvSpPr>
          <p:cNvPr id="8" name="ZoneTexte 10"/>
          <p:cNvSpPr txBox="1">
            <a:spLocks noChangeArrowheads="1"/>
          </p:cNvSpPr>
          <p:nvPr/>
        </p:nvSpPr>
        <p:spPr bwMode="auto">
          <a:xfrm>
            <a:off x="531046" y="1024528"/>
            <a:ext cx="8292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 &gt;4 MeV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mean fit of Z(E</a:t>
            </a:r>
            <a:r>
              <a:rPr lang="en-US" sz="1800" baseline="-25000" dirty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) doesn’t take into account the very large dispersion of Z around the mean curve</a:t>
            </a:r>
          </a:p>
        </p:txBody>
      </p:sp>
      <p:pic>
        <p:nvPicPr>
          <p:cNvPr id="9" name="Image 8" descr="ZvsE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8532" y="2712757"/>
            <a:ext cx="4422839" cy="2995363"/>
          </a:xfrm>
          <a:prstGeom prst="rect">
            <a:avLst/>
          </a:prstGeom>
        </p:spPr>
      </p:pic>
      <p:pic>
        <p:nvPicPr>
          <p:cNvPr id="6" name="Image 7" descr="figure9_V2.pd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8652" y="2609873"/>
            <a:ext cx="4449762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Arial" charset="0"/>
                <a:cs typeface="Arial" charset="0"/>
              </a:rPr>
              <a:t>Origin of the 3% shift</a:t>
            </a:r>
          </a:p>
        </p:txBody>
      </p:sp>
      <p:sp>
        <p:nvSpPr>
          <p:cNvPr id="27653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406400" y="6494463"/>
            <a:ext cx="987425" cy="215900"/>
          </a:xfrm>
          <a:noFill/>
        </p:spPr>
        <p:txBody>
          <a:bodyPr rIns="36000"/>
          <a:lstStyle/>
          <a:p>
            <a:pPr algn="ctr" eaLnBrk="0" hangingPunct="0"/>
            <a:r>
              <a:rPr lang="fr-FR" sz="600" smtClean="0">
                <a:ea typeface="Arial" charset="0"/>
                <a:cs typeface="Arial" charset="0"/>
              </a:rPr>
              <a:t>D. Lhuillier - Beyond 3 neutrinos - May 2011</a:t>
            </a:r>
            <a:endParaRPr lang="en-US" sz="600" smtClean="0">
              <a:ea typeface="Arial" charset="0"/>
              <a:cs typeface="Arial" charset="0"/>
            </a:endParaRPr>
          </a:p>
        </p:txBody>
      </p:sp>
      <p:sp>
        <p:nvSpPr>
          <p:cNvPr id="9421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8E3883-11CD-9048-8B6F-53B5DA88F7B3}" type="slidenum">
              <a:rPr lang="en-US" sz="600" smtClean="0">
                <a:ea typeface="Arial" charset="0"/>
                <a:cs typeface="Arial" charset="0"/>
              </a:rPr>
              <a:pPr>
                <a:defRPr/>
              </a:pPr>
              <a:t>16</a:t>
            </a:fld>
            <a:endParaRPr lang="en-US" sz="600" smtClean="0">
              <a:ea typeface="Arial" charset="0"/>
              <a:cs typeface="Arial" charset="0"/>
            </a:endParaRPr>
          </a:p>
        </p:txBody>
      </p:sp>
      <p:sp>
        <p:nvSpPr>
          <p:cNvPr id="27656" name="ZoneTexte 8"/>
          <p:cNvSpPr txBox="1">
            <a:spLocks noChangeArrowheads="1"/>
          </p:cNvSpPr>
          <p:nvPr/>
        </p:nvSpPr>
        <p:spPr bwMode="auto">
          <a:xfrm>
            <a:off x="1125021" y="948536"/>
            <a:ext cx="73385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 &lt;4 MeV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deviation from effective linear A</a:t>
            </a:r>
            <a:r>
              <a:rPr lang="en-US" sz="1800" baseline="-25000" dirty="0">
                <a:latin typeface="Arial" charset="0"/>
                <a:ea typeface="Arial" charset="0"/>
                <a:cs typeface="Arial" charset="0"/>
              </a:rPr>
              <a:t>C,W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correction of ILL data</a:t>
            </a: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403895" y="1932619"/>
          <a:ext cx="3187777" cy="276456"/>
        </p:xfrm>
        <a:graphic>
          <a:graphicData uri="http://schemas.openxmlformats.org/presentationml/2006/ole">
            <p:oleObj spid="_x0000_s27650" name="…quation" r:id="rId3" imgW="2349500" imgH="203200" progId="Equation.3">
              <p:embed/>
            </p:oleObj>
          </a:graphicData>
        </a:graphic>
      </p:graphicFrame>
      <p:grpSp>
        <p:nvGrpSpPr>
          <p:cNvPr id="27658" name="Grouper 16"/>
          <p:cNvGrpSpPr>
            <a:grpSpLocks/>
          </p:cNvGrpSpPr>
          <p:nvPr/>
        </p:nvGrpSpPr>
        <p:grpSpPr bwMode="auto">
          <a:xfrm>
            <a:off x="181440" y="2924089"/>
            <a:ext cx="4570680" cy="3243783"/>
            <a:chOff x="4798695" y="644208"/>
            <a:chExt cx="4314825" cy="2960687"/>
          </a:xfrm>
        </p:grpSpPr>
        <p:pic>
          <p:nvPicPr>
            <p:cNvPr id="27659" name="Image 6" descr="figure8.pd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98695" y="644208"/>
              <a:ext cx="4314825" cy="296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0" name="ZoneTexte 11"/>
            <p:cNvSpPr txBox="1">
              <a:spLocks noChangeArrowheads="1"/>
            </p:cNvSpPr>
            <p:nvPr/>
          </p:nvSpPr>
          <p:spPr bwMode="auto">
            <a:xfrm>
              <a:off x="5955646" y="2084997"/>
              <a:ext cx="1523118" cy="238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Effective A</a:t>
              </a:r>
              <a:r>
                <a:rPr lang="en-US" sz="1100" baseline="-250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C,</a:t>
              </a:r>
              <a:r>
                <a:rPr lang="en-US" sz="1100" baseline="-250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W</a:t>
              </a:r>
              <a:r>
                <a:rPr lang="en-US" sz="11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“</a:t>
              </a:r>
              <a:r>
                <a:rPr lang="en-US" sz="11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à</a:t>
              </a:r>
              <a:r>
                <a:rPr lang="en-US" sz="11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la ILL”</a:t>
              </a:r>
              <a:endParaRPr lang="en-US" sz="11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661" name="ZoneTexte 12"/>
            <p:cNvSpPr txBox="1">
              <a:spLocks noChangeArrowheads="1"/>
            </p:cNvSpPr>
            <p:nvPr/>
          </p:nvSpPr>
          <p:spPr bwMode="auto">
            <a:xfrm>
              <a:off x="5814589" y="1205797"/>
              <a:ext cx="2550814" cy="238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New conversion, A</a:t>
              </a:r>
              <a:r>
                <a:rPr lang="en-US" sz="1100" baseline="-250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C</a:t>
              </a:r>
              <a:r>
                <a:rPr lang="en-US" sz="1100" baseline="-25000" dirty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,W </a:t>
              </a:r>
              <a:r>
                <a:rPr lang="en-US" sz="1100" dirty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at branch level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4971568" y="3032776"/>
            <a:ext cx="3492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600" dirty="0" smtClean="0">
                <a:solidFill>
                  <a:srgbClr val="5F5F5F"/>
                </a:solidFill>
                <a:latin typeface="+mj-lt"/>
              </a:rPr>
              <a:t> No new theoretical inputs</a:t>
            </a:r>
          </a:p>
          <a:p>
            <a:pPr>
              <a:buFont typeface="Wingdings" charset="2"/>
              <a:buChar char="§"/>
            </a:pPr>
            <a:endParaRPr lang="en-US" sz="1600" dirty="0" smtClean="0">
              <a:solidFill>
                <a:srgbClr val="5F5F5F"/>
              </a:solidFill>
              <a:latin typeface="+mj-lt"/>
            </a:endParaRPr>
          </a:p>
          <a:p>
            <a:r>
              <a:rPr lang="en-US" sz="1600" dirty="0" smtClean="0">
                <a:solidFill>
                  <a:srgbClr val="5F5F5F"/>
                </a:solidFill>
                <a:latin typeface="+mj-lt"/>
              </a:rPr>
              <a:t>But…</a:t>
            </a:r>
          </a:p>
          <a:p>
            <a:pPr>
              <a:buFont typeface="Wingdings" charset="2"/>
              <a:buChar char="§"/>
            </a:pPr>
            <a:endParaRPr lang="en-US" sz="1600" dirty="0" smtClean="0">
              <a:solidFill>
                <a:srgbClr val="5F5F5F"/>
              </a:solidFill>
              <a:latin typeface="+mj-lt"/>
            </a:endParaRPr>
          </a:p>
          <a:p>
            <a:pPr>
              <a:buFont typeface="Wingdings" charset="2"/>
              <a:buChar char="§"/>
            </a:pPr>
            <a:r>
              <a:rPr lang="en-US" sz="1600" dirty="0" smtClean="0">
                <a:solidFill>
                  <a:srgbClr val="5F5F5F"/>
                </a:solidFill>
                <a:latin typeface="+mj-lt"/>
              </a:rPr>
              <a:t> Implementation at the level of all “true” </a:t>
            </a:r>
            <a:r>
              <a:rPr lang="en-US" sz="1600" dirty="0" err="1" smtClean="0">
                <a:solidFill>
                  <a:srgbClr val="5F5F5F"/>
                </a:solidFill>
                <a:latin typeface="Symbol" charset="2"/>
                <a:cs typeface="Symbol" charset="2"/>
              </a:rPr>
              <a:t>b</a:t>
            </a:r>
            <a:r>
              <a:rPr lang="en-US" sz="1600" dirty="0" smtClean="0">
                <a:solidFill>
                  <a:srgbClr val="5F5F5F"/>
                </a:solidFill>
                <a:latin typeface="+mj-lt"/>
              </a:rPr>
              <a:t>-branches is equivalent (to 1</a:t>
            </a:r>
            <a:r>
              <a:rPr lang="en-US" sz="1600" baseline="30000" dirty="0" smtClean="0">
                <a:solidFill>
                  <a:srgbClr val="5F5F5F"/>
                </a:solidFill>
                <a:latin typeface="+mj-lt"/>
              </a:rPr>
              <a:t>st</a:t>
            </a:r>
            <a:r>
              <a:rPr lang="en-US" sz="1600" dirty="0" smtClean="0">
                <a:solidFill>
                  <a:srgbClr val="5F5F5F"/>
                </a:solidFill>
                <a:latin typeface="+mj-lt"/>
              </a:rPr>
              <a:t> order) to a change the slope factor and the intercept of the global correction.</a:t>
            </a:r>
          </a:p>
          <a:p>
            <a:pPr>
              <a:buFont typeface="Wingdings" charset="2"/>
              <a:buChar char="§"/>
            </a:pPr>
            <a:endParaRPr lang="en-US" sz="1600" dirty="0" smtClean="0">
              <a:solidFill>
                <a:srgbClr val="5F5F5F"/>
              </a:solidFill>
              <a:latin typeface="+mj-lt"/>
            </a:endParaRPr>
          </a:p>
          <a:p>
            <a:pPr>
              <a:buFont typeface="Wingdings" charset="2"/>
              <a:buChar char="§"/>
            </a:pPr>
            <a:r>
              <a:rPr lang="en-US" sz="1600" dirty="0" smtClean="0">
                <a:solidFill>
                  <a:srgbClr val="5F5F5F"/>
                </a:solidFill>
                <a:latin typeface="+mj-lt"/>
              </a:rPr>
              <a:t> Correct a bias, assume 100% error on final correction.</a:t>
            </a:r>
            <a:endParaRPr lang="en-US" sz="1600" dirty="0">
              <a:solidFill>
                <a:srgbClr val="5F5F5F"/>
              </a:solidFill>
              <a:latin typeface="+mj-lt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57" y="1876516"/>
            <a:ext cx="4247468" cy="53283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899" y="2379828"/>
            <a:ext cx="1381784" cy="59573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194447" y="2209079"/>
            <a:ext cx="3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738431" y="1466082"/>
            <a:ext cx="25594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</a:rPr>
              <a:t>Effective global correction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320081" y="1405045"/>
            <a:ext cx="25594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>
                <a:latin typeface="Arial"/>
              </a:rPr>
              <a:t>-branch level correction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5987491" y="2507886"/>
            <a:ext cx="1940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+mn-lt"/>
              </a:rPr>
              <a:t>w</a:t>
            </a:r>
            <a:r>
              <a:rPr lang="en-US" sz="1600" dirty="0" smtClean="0">
                <a:solidFill>
                  <a:schemeClr val="bg2"/>
                </a:solidFill>
                <a:latin typeface="+mn-lt"/>
              </a:rPr>
              <a:t>ith “true” Z </a:t>
            </a:r>
            <a:r>
              <a:rPr lang="en-US" sz="1600" dirty="0" err="1" smtClean="0">
                <a:solidFill>
                  <a:schemeClr val="bg2"/>
                </a:solidFill>
                <a:latin typeface="+mn-lt"/>
              </a:rPr>
              <a:t>distrib</a:t>
            </a:r>
            <a:r>
              <a:rPr lang="en-US" sz="1600" dirty="0" smtClean="0">
                <a:solidFill>
                  <a:schemeClr val="bg2"/>
                </a:solidFill>
                <a:latin typeface="+mn-lt"/>
              </a:rPr>
              <a:t>.</a:t>
            </a:r>
            <a:endParaRPr lang="en-US" sz="160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Budget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44859-3BF8-5049-AD95-01EBCFCCF369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001555" y="1160354"/>
            <a:ext cx="3468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235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U bin-to-bin correlation matrix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(25x25 bins, 2-8 MeV)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2" name="Image 11" descr="TotCorrMa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99608" y="1999465"/>
            <a:ext cx="4378148" cy="3521050"/>
          </a:xfrm>
          <a:prstGeom prst="rect">
            <a:avLst/>
          </a:prstGeom>
        </p:spPr>
      </p:pic>
      <p:pic>
        <p:nvPicPr>
          <p:cNvPr id="13" name="Image 12" descr="Stack_ILL_new_nu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72152" y="1874725"/>
            <a:ext cx="4097597" cy="406186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79776" y="1333763"/>
            <a:ext cx="394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Stack of quadratic sum of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235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U errors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61956" y="5659310"/>
            <a:ext cx="4118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(100% bin to bin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correl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from norm and A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CW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416050" y="1035050"/>
            <a:ext cx="7315200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54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The Reactor Antineutrino Anomaly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1433513" y="3652838"/>
            <a:ext cx="7318375" cy="1563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600" i="1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G. Mention, M. Fechner, T. Lasserre*,</a:t>
            </a:r>
          </a:p>
          <a:p>
            <a:pPr algn="ct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600" i="1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 M. </a:t>
            </a:r>
            <a:r>
              <a:rPr lang="fr-FR" sz="1600" i="1" dirty="0" err="1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Cribier</a:t>
            </a:r>
            <a:r>
              <a:rPr lang="fr-FR" sz="1600" i="1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, Th. Mueller D. </a:t>
            </a:r>
            <a:r>
              <a:rPr lang="fr-FR" sz="1600" i="1" dirty="0" err="1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Lhuillier</a:t>
            </a:r>
            <a:r>
              <a:rPr lang="fr-FR" sz="1600" i="1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, A. Letourneau, </a:t>
            </a:r>
          </a:p>
          <a:p>
            <a:pPr algn="ct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r-FR" sz="1600" i="1" dirty="0">
              <a:solidFill>
                <a:srgbClr val="50585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600" i="1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CEA / </a:t>
            </a:r>
            <a:r>
              <a:rPr lang="fr-FR" sz="1600" i="1" dirty="0" err="1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Irfu</a:t>
            </a:r>
            <a:endParaRPr lang="fr-FR" sz="1600" i="1" dirty="0">
              <a:solidFill>
                <a:srgbClr val="50585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r-FR" sz="1800" dirty="0">
              <a:solidFill>
                <a:srgbClr val="A7B1B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r-FR" sz="1800" dirty="0">
              <a:solidFill>
                <a:srgbClr val="A7B1B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1909763" y="5094288"/>
            <a:ext cx="6065837" cy="646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arXiv:1101.2755 [</a:t>
            </a:r>
            <a:r>
              <a:rPr lang="en-US" sz="16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hep</a:t>
            </a:r>
            <a:r>
              <a:rPr lang="en-US" sz="16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-ex], accepted for publication in </a:t>
            </a:r>
            <a:r>
              <a:rPr lang="en-US" sz="16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Phys Rev D</a:t>
            </a:r>
            <a:endParaRPr lang="en-US" sz="16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* corresponding author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DE442-3994-3046-A166-489F7D27BF03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29702" name="Espace réservé du pied de page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621933" y="970679"/>
            <a:ext cx="8389937" cy="50375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Inverse Beta Decay: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Threshold: 1.806 MeV </a:t>
            </a: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Anti-</a:t>
            </a:r>
            <a:r>
              <a:rPr lang="en-US" sz="2000" b="1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ν</a:t>
            </a:r>
            <a:r>
              <a:rPr lang="en-US" sz="2000" b="1" baseline="-25000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e</a:t>
            </a: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interaction rate</a:t>
            </a:r>
          </a:p>
          <a:p>
            <a:pPr marL="889000" lvl="2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/>
            </a:r>
            <a:b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</a:br>
            <a:endParaRPr lang="en-US" sz="2000" b="1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Experimental cross section per fission: </a:t>
            </a:r>
            <a:r>
              <a:rPr lang="el-GR" sz="2000" dirty="0">
                <a:solidFill>
                  <a:srgbClr val="50585F"/>
                </a:solidFill>
              </a:rPr>
              <a:t>σ</a:t>
            </a:r>
            <a:r>
              <a:rPr lang="en-US" sz="2000" baseline="-25000" dirty="0" err="1">
                <a:solidFill>
                  <a:srgbClr val="50585F"/>
                </a:solidFill>
              </a:rPr>
              <a:t>f</a:t>
            </a:r>
            <a:endParaRPr lang="en-US" sz="2000" b="1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889000" lvl="2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b="1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b="1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b="1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Predicted cross section per fission: </a:t>
            </a:r>
            <a:r>
              <a:rPr lang="el-GR" sz="2000" dirty="0">
                <a:solidFill>
                  <a:srgbClr val="50585F"/>
                </a:solidFill>
              </a:rPr>
              <a:t>σ</a:t>
            </a:r>
            <a:r>
              <a:rPr lang="en-US" sz="2000" baseline="-25000" dirty="0" err="1">
                <a:solidFill>
                  <a:srgbClr val="50585F"/>
                </a:solidFill>
              </a:rPr>
              <a:t>pred</a:t>
            </a:r>
            <a:endParaRPr lang="en-US" sz="2000" b="1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b="1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	</a:t>
            </a: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	</a:t>
            </a: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130175"/>
            <a:ext cx="7607300" cy="366713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06060"/>
                </a:solidFill>
              </a:rPr>
              <a:t>Reactor Electron Antineutrino Detection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04263" y="6418263"/>
            <a:ext cx="385762" cy="215900"/>
          </a:xfrm>
        </p:spPr>
        <p:txBody>
          <a:bodyPr/>
          <a:lstStyle/>
          <a:p>
            <a:pPr>
              <a:defRPr/>
            </a:pPr>
            <a:fld id="{2B02F759-CE0F-1E4B-B487-CF6249D46111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pic>
        <p:nvPicPr>
          <p:cNvPr id="33797" name="Image 7" descr="T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3270" y="997665"/>
            <a:ext cx="21050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Espace réservé du pied de page 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33799" name="Picture 16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258" y="3409078"/>
            <a:ext cx="342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3020" y="1740615"/>
            <a:ext cx="313848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3595" y="4977528"/>
            <a:ext cx="487838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avec flèche 11"/>
          <p:cNvCxnSpPr>
            <a:stCxn id="13" idx="1"/>
          </p:cNvCxnSpPr>
          <p:nvPr/>
        </p:nvCxnSpPr>
        <p:spPr bwMode="auto">
          <a:xfrm rot="10800000" flipV="1">
            <a:off x="6757367" y="1440224"/>
            <a:ext cx="468703" cy="4800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7226069" y="1286336"/>
            <a:ext cx="1811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2"/>
                </a:solidFill>
                <a:latin typeface="+mj-lt"/>
              </a:rPr>
              <a:t>Target free protons</a:t>
            </a:r>
            <a:endParaRPr lang="fr-FR" sz="14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54246" y="1353392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2"/>
                </a:solidFill>
                <a:latin typeface="+mj-lt"/>
              </a:rPr>
              <a:t>Thermal power</a:t>
            </a:r>
            <a:endParaRPr lang="fr-FR" sz="1400" b="1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16" name="Connecteur droit avec flèche 15"/>
          <p:cNvCxnSpPr>
            <a:stCxn id="17" idx="3"/>
            <a:endCxn id="33800" idx="2"/>
          </p:cNvCxnSpPr>
          <p:nvPr/>
        </p:nvCxnSpPr>
        <p:spPr bwMode="auto">
          <a:xfrm flipV="1">
            <a:off x="5539052" y="2489915"/>
            <a:ext cx="273212" cy="1573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3733750" y="2493344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2"/>
                </a:solidFill>
                <a:latin typeface="+mj-lt"/>
              </a:rPr>
              <a:t>E </a:t>
            </a:r>
            <a:r>
              <a:rPr lang="fr-FR" sz="1400" b="1" dirty="0" err="1" smtClean="0">
                <a:solidFill>
                  <a:schemeClr val="bg2"/>
                </a:solidFill>
                <a:latin typeface="+mj-lt"/>
              </a:rPr>
              <a:t>released</a:t>
            </a:r>
            <a:r>
              <a:rPr lang="fr-FR" sz="1400" b="1" dirty="0" smtClean="0">
                <a:solidFill>
                  <a:schemeClr val="bg2"/>
                </a:solidFill>
                <a:latin typeface="+mj-lt"/>
              </a:rPr>
              <a:t> / fission</a:t>
            </a:r>
            <a:endParaRPr lang="fr-FR" sz="1400" b="1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22" name="Connecteur droit avec flèche 21"/>
          <p:cNvCxnSpPr>
            <a:stCxn id="14" idx="3"/>
          </p:cNvCxnSpPr>
          <p:nvPr/>
        </p:nvCxnSpPr>
        <p:spPr bwMode="auto">
          <a:xfrm>
            <a:off x="6113300" y="1507281"/>
            <a:ext cx="10082" cy="2179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necteur droit avec flèche 23"/>
          <p:cNvCxnSpPr>
            <a:stCxn id="25" idx="1"/>
          </p:cNvCxnSpPr>
          <p:nvPr/>
        </p:nvCxnSpPr>
        <p:spPr bwMode="auto">
          <a:xfrm rot="10800000">
            <a:off x="6989014" y="2225121"/>
            <a:ext cx="242954" cy="4404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7231968" y="2511632"/>
            <a:ext cx="100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2"/>
                </a:solidFill>
                <a:latin typeface="+mj-lt"/>
              </a:rPr>
              <a:t>efficiency</a:t>
            </a:r>
            <a:endParaRPr lang="fr-FR" sz="1400" b="1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1327150" y="1174750"/>
            <a:ext cx="7315200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54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New Reactor Antineutrino Spectra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433513" y="3652838"/>
            <a:ext cx="7318375" cy="1563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r-FR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r-FR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869440" y="5233988"/>
            <a:ext cx="6563360" cy="773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arXiv:1101.2663 [</a:t>
            </a:r>
            <a:r>
              <a:rPr lang="en-US" sz="1600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hep</a:t>
            </a: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-ex],</a:t>
            </a: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accepted for publication in Phys Rev C</a:t>
            </a:r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* corresponding author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774700" y="3632200"/>
            <a:ext cx="8051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T.A. Mueller, D. Lhuiller*</a:t>
            </a:r>
            <a:r>
              <a:rPr lang="en-US" sz="1600" i="1" u="sng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1600" i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M. Fallot, A. Letourneau, S. Cormon, </a:t>
            </a:r>
          </a:p>
          <a:p>
            <a:pPr algn="ctr"/>
            <a:r>
              <a:rPr lang="en-US" sz="1600" i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M. Fechner, L. Giot, T. Lasserre, J. Martino, G. Mention, A. Porta, F. Yermia.</a:t>
            </a:r>
          </a:p>
          <a:p>
            <a:pPr algn="ctr"/>
            <a:endParaRPr lang="fr-FR" sz="1600" i="1">
              <a:solidFill>
                <a:srgbClr val="50585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fr-FR" sz="1600" i="1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CEA / Irfu &amp; IN2P3 / Subatech</a:t>
            </a:r>
          </a:p>
          <a:p>
            <a:pPr algn="ctr"/>
            <a:endParaRPr lang="en-US" sz="1600" i="1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415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3FD4B-1BF3-944C-9700-F30663E3C81F}" type="slidenum">
              <a:rPr lang="fr-FR" smtClean="0"/>
              <a:pPr/>
              <a:t>2</a:t>
            </a:fld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160338"/>
            <a:ext cx="7607300" cy="366712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06060"/>
                </a:solidFill>
              </a:rPr>
              <a:t>V-A Inverse </a:t>
            </a:r>
            <a:r>
              <a:rPr lang="en-US" b="1" dirty="0" smtClean="0">
                <a:solidFill>
                  <a:srgbClr val="606060"/>
                </a:solidFill>
                <a:latin typeface="Symbol" pitchFamily="18" charset="2"/>
              </a:rPr>
              <a:t>b</a:t>
            </a:r>
            <a:r>
              <a:rPr lang="en-US" b="1" dirty="0" smtClean="0">
                <a:solidFill>
                  <a:srgbClr val="606060"/>
                </a:solidFill>
              </a:rPr>
              <a:t> decay Cross Section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597287" y="724391"/>
            <a:ext cx="8389937" cy="5640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Inverse </a:t>
            </a: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Beta Decay: </a:t>
            </a: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/>
            </a:r>
            <a:br>
              <a:rPr lang="en-US" sz="2000" b="1" dirty="0" smtClean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</a:b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Theoretical </a:t>
            </a: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predictions</a:t>
            </a: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: our results agree with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Vogel 1984 (Phys Rev D29 p1918). </a:t>
            </a:r>
            <a:r>
              <a:rPr lang="en-US" sz="1800" b="1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Fayans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1985 (</a:t>
            </a:r>
            <a:r>
              <a:rPr lang="en-US" sz="1800" b="1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Sov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J </a:t>
            </a:r>
            <a:r>
              <a:rPr lang="en-US" sz="1800" b="1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Nucl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Phys 42)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Vogel-</a:t>
            </a:r>
            <a:r>
              <a:rPr lang="en-US" sz="1800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Beacom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1999: “supersedes” Vogel 84 (Phys </a:t>
            </a:r>
            <a:r>
              <a:rPr lang="en-US" sz="1800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Prev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D60 053003)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Strumia-Vissani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fr-FR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Phys. </a:t>
            </a:r>
            <a:r>
              <a:rPr lang="fr-FR" sz="1800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fr-FR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. B564 (2003) 42-54</a:t>
            </a:r>
            <a:endParaRPr lang="en-US" sz="18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The pre-factor κ </a:t>
            </a: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(two pseudo-independent approaches)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κ </a:t>
            </a: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decreased </a:t>
            </a: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over the history, </a:t>
            </a: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from 0.914 10</a:t>
            </a:r>
            <a:r>
              <a:rPr lang="en-US" sz="2000" baseline="30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-42 </a:t>
            </a: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cm</a:t>
            </a:r>
            <a:r>
              <a:rPr lang="en-US" sz="2000" baseline="30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2</a:t>
            </a: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in 1981 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Vogel-</a:t>
            </a:r>
            <a:r>
              <a:rPr lang="en-US" sz="2000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Beacom</a:t>
            </a: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1999 : κ = 0.952 10</a:t>
            </a:r>
            <a:r>
              <a:rPr lang="en-US" sz="2000" baseline="30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-42 </a:t>
            </a: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cm</a:t>
            </a:r>
            <a:r>
              <a:rPr lang="en-US" sz="2000" baseline="30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2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rPr>
              <a:t>Our work is based on 2010 PDG </a:t>
            </a:r>
            <a:r>
              <a:rPr lang="en-US" sz="2000" b="1" dirty="0" err="1">
                <a:solidFill>
                  <a:srgbClr val="FF0000"/>
                </a:solidFill>
                <a:latin typeface="Times" charset="0"/>
                <a:ea typeface="DejaVu LGC Sans" charset="0"/>
                <a:cs typeface="DejaVu LGC Sans" charset="0"/>
              </a:rPr>
              <a:t>τ</a:t>
            </a:r>
            <a:r>
              <a:rPr lang="en-US" sz="2000" b="1" baseline="-25000" dirty="0" err="1">
                <a:solidFill>
                  <a:srgbClr val="FF0000"/>
                </a:solidFill>
                <a:latin typeface="Times" charset="0"/>
                <a:ea typeface="DejaVu LGC Sans" charset="0"/>
                <a:cs typeface="DejaVu LGC Sans" charset="0"/>
              </a:rPr>
              <a:t>n</a:t>
            </a:r>
            <a:r>
              <a:rPr lang="en-US" sz="2000" b="1" dirty="0">
                <a:solidFill>
                  <a:srgbClr val="FF0000"/>
                </a:solidFill>
                <a:latin typeface="Times" charset="0"/>
                <a:ea typeface="DejaVu LGC Sans" charset="0"/>
                <a:cs typeface="DejaVu LGC Sans" charset="0"/>
              </a:rPr>
              <a:t> :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rPr>
              <a:t>κ = 0.956 10</a:t>
            </a:r>
            <a:r>
              <a:rPr lang="en-US" sz="2000" b="1" baseline="30000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rPr>
              <a:t>-42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" charset="0"/>
                <a:ea typeface="DejaVu LGC Sans" charset="0"/>
                <a:cs typeface="DejaVu LGC Sans" charset="0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Times" charset="0"/>
              <a:ea typeface="DejaVu LGC Sans" charset="0"/>
              <a:cs typeface="DejaVu LGC Sans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&lt;</a:t>
            </a:r>
            <a:r>
              <a:rPr lang="en-US" sz="2000" b="1" dirty="0" err="1" smtClean="0">
                <a:solidFill>
                  <a:srgbClr val="606060"/>
                </a:solidFill>
                <a:latin typeface="Times" charset="0"/>
                <a:ea typeface="DejaVu LGC Sans" charset="0"/>
                <a:cs typeface="DejaVu LGC Sans" charset="0"/>
              </a:rPr>
              <a:t>τ</a:t>
            </a:r>
            <a:r>
              <a:rPr lang="en-US" sz="2000" b="1" baseline="-25000" dirty="0" err="1" smtClean="0">
                <a:solidFill>
                  <a:srgbClr val="606060"/>
                </a:solidFill>
                <a:latin typeface="Times" charset="0"/>
                <a:ea typeface="DejaVu LGC Sans" charset="0"/>
                <a:cs typeface="DejaVu LGC Sans" charset="0"/>
              </a:rPr>
              <a:t>n</a:t>
            </a: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&gt; revision </a:t>
            </a: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2011: </a:t>
            </a: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κ=0.961 10</a:t>
            </a:r>
            <a:r>
              <a:rPr lang="en-US" sz="2000" b="1" baseline="30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-42 </a:t>
            </a: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cm</a:t>
            </a:r>
            <a:r>
              <a:rPr lang="en-US" sz="2000" b="1" baseline="30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2  </a:t>
            </a: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(+</a:t>
            </a: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0.5%)</a:t>
            </a:r>
            <a:r>
              <a:rPr lang="en-US" sz="2000" b="1" baseline="30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US" sz="2000" b="1" dirty="0">
                <a:solidFill>
                  <a:srgbClr val="606060"/>
                </a:solidFill>
                <a:latin typeface="Times" charset="0"/>
                <a:ea typeface="DejaVu LGC Sans" charset="0"/>
                <a:cs typeface="DejaVu LGC Sans" charset="0"/>
              </a:rPr>
              <a:t> </a:t>
            </a: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b="1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	</a:t>
            </a: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	</a:t>
            </a: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04263" y="6418263"/>
            <a:ext cx="385762" cy="215900"/>
          </a:xfrm>
        </p:spPr>
        <p:txBody>
          <a:bodyPr/>
          <a:lstStyle/>
          <a:p>
            <a:pPr>
              <a:defRPr/>
            </a:pPr>
            <a:fld id="{EC441D33-9AC8-5745-B457-335B08F66A8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pic>
        <p:nvPicPr>
          <p:cNvPr id="31749" name="Image 7" descr="T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784225"/>
            <a:ext cx="21050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Image 8" descr="T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2900" y="2811463"/>
            <a:ext cx="5489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Image 9" descr="T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665" y="4062413"/>
            <a:ext cx="64547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Espace réservé du pied de page 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31753" name="Image 10" descr="T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2657" y="4175125"/>
            <a:ext cx="10858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4139328" y="1980315"/>
            <a:ext cx="4851400" cy="4118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Bugey-4 Benchmark 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Phys </a:t>
            </a:r>
            <a:r>
              <a:rPr lang="en-US" sz="1800" dirty="0" err="1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Lett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 B 338(1994) 383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dirty="0" err="1">
                <a:solidFill>
                  <a:srgbClr val="606060"/>
                </a:solidFill>
                <a:latin typeface="Symbol" pitchFamily="18" charset="2"/>
                <a:ea typeface="Arial" charset="0"/>
                <a:cs typeface="Arial" charset="0"/>
              </a:rPr>
              <a:t>t</a:t>
            </a:r>
            <a:r>
              <a:rPr lang="en-US" sz="1800" baseline="-25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= 887.4 s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“old” spectra (30 effective branches)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no off-equilibrium 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corrections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Validate our calculations</a:t>
            </a:r>
          </a:p>
          <a:p>
            <a:pPr marL="889000" lvl="2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Final 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agreement to better than 0.1%</a:t>
            </a:r>
            <a:endParaRPr lang="en-US" sz="1800" b="1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	on 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best known </a:t>
            </a:r>
            <a:r>
              <a:rPr lang="en-US" sz="1800" b="1" baseline="30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U</a:t>
            </a: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889000" lvl="2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b="1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	</a:t>
            </a: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DejaVu LGC Sans" charset="0"/>
                <a:cs typeface="DejaVu LGC Sans" charset="0"/>
              </a:rPr>
              <a:t>	</a:t>
            </a: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 marL="431800" lvl="1" indent="-215900">
              <a:buSzPct val="63000"/>
              <a:buFont typeface="Wingdings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000" dirty="0">
              <a:solidFill>
                <a:srgbClr val="60606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109538"/>
            <a:ext cx="7607300" cy="366712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Computing the expected rate/spectrum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1A4D5-D198-5748-A02E-91D013B80080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35845" name="Espace réservé du pied de page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35846" name="Image 8" descr="T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0" y="955559"/>
            <a:ext cx="7048006" cy="8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Image 10" descr="Capture d’écran 2011-01-28 à 14.06.09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822" y="2047173"/>
            <a:ext cx="3891449" cy="37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Group 4"/>
          <p:cNvGraphicFramePr>
            <a:graphicFrameLocks noGrp="1"/>
          </p:cNvGraphicFramePr>
          <p:nvPr/>
        </p:nvGraphicFramePr>
        <p:xfrm>
          <a:off x="4488643" y="3739710"/>
          <a:ext cx="4470400" cy="1411181"/>
        </p:xfrm>
        <a:graphic>
          <a:graphicData uri="http://schemas.openxmlformats.org/drawingml/2006/table">
            <a:tbl>
              <a:tblPr/>
              <a:tblGrid>
                <a:gridCol w="1120775"/>
                <a:gridCol w="1101725"/>
                <a:gridCol w="1111250"/>
                <a:gridCol w="1136650"/>
              </a:tblGrid>
              <a:tr h="3889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10</a:t>
                      </a:r>
                      <a:r>
                        <a:rPr kumimoji="0" 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-43 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cm</a:t>
                      </a:r>
                      <a:r>
                        <a:rPr kumimoji="0" 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/fission</a:t>
                      </a: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235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U</a:t>
                      </a: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239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Pu</a:t>
                      </a: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241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Pu</a:t>
                      </a: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BUGEY-4</a:t>
                      </a: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6.39±1.9%</a:t>
                      </a: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4.18±2.4%</a:t>
                      </a: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5.76±2.1%</a:t>
                      </a: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This work</a:t>
                      </a: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6.39±1.8%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6B757E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4.19±2.3%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6B757E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B757E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5.73±1.9%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6B757E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000" marR="90000" marT="92124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003300" y="776288"/>
            <a:ext cx="8305800" cy="59422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Times" charset="0"/>
                <a:ea typeface="Times New Roman" charset="0"/>
                <a:cs typeface="Times New Roman" charset="0"/>
              </a:rPr>
              <a:t>ν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-flux: </a:t>
            </a:r>
            <a:r>
              <a:rPr lang="en-US" sz="2000" baseline="30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U +2.5%, </a:t>
            </a:r>
            <a:r>
              <a:rPr lang="en-US" sz="2000" baseline="30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239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Pu +3.1%, </a:t>
            </a:r>
            <a:r>
              <a:rPr lang="en-US" sz="2000" baseline="30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241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Pu +3.7%, </a:t>
            </a:r>
            <a:r>
              <a:rPr lang="en-US" sz="2000" baseline="30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238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U +9.8% (</a:t>
            </a:r>
            <a:r>
              <a:rPr lang="en-US" sz="2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Wingdings" charset="2"/>
                <a:ea typeface="Wingdings" charset="2"/>
                <a:cs typeface="Wingdings" charset="2"/>
              </a:rPr>
              <a:t>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Off-equilibrium corrections now included   (</a:t>
            </a:r>
            <a:r>
              <a:rPr lang="en-US" sz="2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Wingdings" charset="2"/>
                <a:ea typeface="Wingdings" charset="2"/>
                <a:cs typeface="Wingdings" charset="2"/>
              </a:rPr>
              <a:t>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Neutron lifetime decrease by a</a:t>
            </a:r>
            <a:r>
              <a:rPr lang="en-US" sz="2000" dirty="0" smtClean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~1.5% 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Wingdings" charset="2"/>
                <a:ea typeface="Wingdings" charset="2"/>
                <a:cs typeface="Wingdings" charset="2"/>
              </a:rPr>
              <a:t>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Slight evolution of the phase space factor (</a:t>
            </a:r>
            <a:r>
              <a:rPr lang="en-US" sz="2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Slight evolution of the energy per fission per isotope (</a:t>
            </a:r>
            <a:r>
              <a:rPr lang="en-US" sz="2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Burnup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dependence:                                       (</a:t>
            </a:r>
            <a:r>
              <a:rPr lang="en-US" sz="2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59595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595959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New </a:t>
            </a:r>
          </a:p>
          <a:p>
            <a:pPr>
              <a:buClr>
                <a:srgbClr val="59595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Results: </a:t>
            </a:r>
          </a:p>
          <a:p>
            <a:pPr>
              <a:buClr>
                <a:srgbClr val="59595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384175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AEDCC8B-F80E-614B-9275-6FAF9C03D3F3}" type="slidenum">
              <a:rPr lang="fr-FR" sz="12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22</a:t>
            </a:fld>
            <a:endParaRPr lang="fr-FR" sz="12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80645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The New Cross Section Per Fission</a:t>
            </a: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903"/>
          <a:stretch>
            <a:fillRect/>
          </a:stretch>
        </p:blipFill>
        <p:spPr bwMode="auto">
          <a:xfrm>
            <a:off x="1835150" y="4291013"/>
            <a:ext cx="6159500" cy="1916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775075"/>
            <a:ext cx="2209800" cy="582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20702-B7D0-3944-8648-30C163AA2F2A}" type="slidenum">
              <a:rPr lang="fr-FR" smtClean="0">
                <a:ea typeface="Arial" charset="0"/>
                <a:cs typeface="Arial" charset="0"/>
              </a:rPr>
              <a:pPr>
                <a:defRPr/>
              </a:pPr>
              <a:t>22</a:t>
            </a:fld>
            <a:endParaRPr lang="fr-FR" smtClean="0">
              <a:ea typeface="Arial" charset="0"/>
              <a:cs typeface="Arial" charset="0"/>
            </a:endParaRPr>
          </a:p>
        </p:txBody>
      </p:sp>
      <p:sp>
        <p:nvSpPr>
          <p:cNvPr id="37896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ea typeface="Arial" charset="0"/>
                <a:cs typeface="Arial" charset="0"/>
              </a:rPr>
              <a:t>D. Lhuillier - Beyond 3 neutrinos - May 2011</a:t>
            </a:r>
            <a:endParaRPr lang="fr-FR" dirty="0" smtClean="0">
              <a:ea typeface="Arial" charset="0"/>
              <a:cs typeface="Arial" charset="0"/>
            </a:endParaRPr>
          </a:p>
        </p:txBody>
      </p:sp>
      <p:sp>
        <p:nvSpPr>
          <p:cNvPr id="37897" name="TextBox 6"/>
          <p:cNvSpPr txBox="1">
            <a:spLocks noChangeArrowheads="1"/>
          </p:cNvSpPr>
          <p:nvPr/>
        </p:nvSpPr>
        <p:spPr bwMode="auto">
          <a:xfrm>
            <a:off x="7993063" y="4713288"/>
            <a:ext cx="846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+3.4%</a:t>
            </a:r>
          </a:p>
        </p:txBody>
      </p:sp>
      <p:sp>
        <p:nvSpPr>
          <p:cNvPr id="37898" name="TextBox 7"/>
          <p:cNvSpPr txBox="1">
            <a:spLocks noChangeArrowheads="1"/>
          </p:cNvSpPr>
          <p:nvPr/>
        </p:nvSpPr>
        <p:spPr bwMode="auto">
          <a:xfrm>
            <a:off x="7993063" y="5086350"/>
            <a:ext cx="846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+3.6%</a:t>
            </a:r>
          </a:p>
        </p:txBody>
      </p:sp>
      <p:sp>
        <p:nvSpPr>
          <p:cNvPr id="37899" name="TextBox 8"/>
          <p:cNvSpPr txBox="1">
            <a:spLocks noChangeArrowheads="1"/>
          </p:cNvSpPr>
          <p:nvPr/>
        </p:nvSpPr>
        <p:spPr bwMode="auto">
          <a:xfrm>
            <a:off x="7993063" y="5459413"/>
            <a:ext cx="846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+9.6%</a:t>
            </a:r>
          </a:p>
        </p:txBody>
      </p:sp>
      <p:sp>
        <p:nvSpPr>
          <p:cNvPr id="37900" name="TextBox 9"/>
          <p:cNvSpPr txBox="1">
            <a:spLocks noChangeArrowheads="1"/>
          </p:cNvSpPr>
          <p:nvPr/>
        </p:nvSpPr>
        <p:spPr bwMode="auto">
          <a:xfrm>
            <a:off x="7993063" y="5830888"/>
            <a:ext cx="846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+4.2%</a:t>
            </a:r>
          </a:p>
        </p:txBody>
      </p:sp>
      <p:sp>
        <p:nvSpPr>
          <p:cNvPr id="37901" name="TextBox 10"/>
          <p:cNvSpPr txBox="1">
            <a:spLocks noChangeArrowheads="1"/>
          </p:cNvSpPr>
          <p:nvPr/>
        </p:nvSpPr>
        <p:spPr bwMode="auto">
          <a:xfrm>
            <a:off x="7874000" y="4351338"/>
            <a:ext cx="1068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new/old</a:t>
            </a:r>
            <a:br>
              <a:rPr lang="fr-FR" sz="20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</a:br>
            <a:endParaRPr lang="fr-FR" sz="200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7902" name="Picture 15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2497" y="2116138"/>
            <a:ext cx="17637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1143000" y="12700"/>
            <a:ext cx="76073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19 Experimental Results</a:t>
            </a:r>
            <a:r>
              <a:rPr lang="en-US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L&lt;100m</a:t>
            </a:r>
            <a:endParaRPr lang="en-US" sz="2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endParaRPr lang="en-US" sz="2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49CAB21-6C9F-8147-9BCF-B73BA28F08D3}" type="slidenum">
              <a:rPr lang="fr-FR" sz="1200">
                <a:solidFill>
                  <a:srgbClr val="6B757E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fr-FR" sz="1200">
              <a:solidFill>
                <a:srgbClr val="6B757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79AC84-646B-9F45-AFA6-E1EA80E92717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39941" name="Espace réservé du pied de page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39942" name="Text Box 1"/>
          <p:cNvSpPr txBox="1">
            <a:spLocks noChangeArrowheads="1"/>
          </p:cNvSpPr>
          <p:nvPr/>
        </p:nvSpPr>
        <p:spPr bwMode="auto">
          <a:xfrm>
            <a:off x="1016000" y="5867400"/>
            <a:ext cx="760730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0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Measured cross sections are taken at their face values</a:t>
            </a:r>
          </a:p>
        </p:txBody>
      </p:sp>
      <p:grpSp>
        <p:nvGrpSpPr>
          <p:cNvPr id="2" name="Grouper 5"/>
          <p:cNvGrpSpPr>
            <a:grpSpLocks/>
          </p:cNvGrpSpPr>
          <p:nvPr/>
        </p:nvGrpSpPr>
        <p:grpSpPr bwMode="auto">
          <a:xfrm>
            <a:off x="6475413" y="738188"/>
            <a:ext cx="2185987" cy="2830512"/>
            <a:chOff x="6500813" y="674688"/>
            <a:chExt cx="2185987" cy="2830512"/>
          </a:xfrm>
        </p:grpSpPr>
        <p:pic>
          <p:nvPicPr>
            <p:cNvPr id="39959" name="Picture 3"/>
            <p:cNvPicPr>
              <a:picLocks noChangeAspect="1" noChangeArrowheads="1"/>
            </p:cNvPicPr>
            <p:nvPr/>
          </p:nvPicPr>
          <p:blipFill>
            <a:blip r:embed="rId3"/>
            <a:srcRect l="6802" t="4443" r="12219" b="7779"/>
            <a:stretch>
              <a:fillRect/>
            </a:stretch>
          </p:blipFill>
          <p:spPr bwMode="auto">
            <a:xfrm>
              <a:off x="6500813" y="674688"/>
              <a:ext cx="2185987" cy="28305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>
              <a:off x="7010400" y="2895600"/>
              <a:ext cx="457200" cy="381000"/>
            </a:xfrm>
            <a:prstGeom prst="star4">
              <a:avLst>
                <a:gd name="adj" fmla="val 8398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>
              <a:outerShdw blurRad="63500" dist="110430" dir="722555" algn="ctr" rotWithShape="0">
                <a:srgbClr val="808080">
                  <a:alpha val="35036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5"/>
            <p:cNvSpPr>
              <a:spLocks noChangeArrowheads="1"/>
            </p:cNvSpPr>
            <p:nvPr/>
          </p:nvSpPr>
          <p:spPr bwMode="auto">
            <a:xfrm>
              <a:off x="8229600" y="2895600"/>
              <a:ext cx="457200" cy="381000"/>
            </a:xfrm>
            <a:prstGeom prst="star4">
              <a:avLst>
                <a:gd name="adj" fmla="val 8398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>
              <a:outerShdw blurRad="63500" dist="110430" dir="722555" algn="ctr" rotWithShape="0">
                <a:srgbClr val="808080">
                  <a:alpha val="35036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er 9"/>
          <p:cNvGrpSpPr>
            <a:grpSpLocks/>
          </p:cNvGrpSpPr>
          <p:nvPr/>
        </p:nvGrpSpPr>
        <p:grpSpPr bwMode="auto">
          <a:xfrm>
            <a:off x="1079500" y="884238"/>
            <a:ext cx="3467100" cy="1770062"/>
            <a:chOff x="5600700" y="896938"/>
            <a:chExt cx="3467100" cy="1770062"/>
          </a:xfrm>
        </p:grpSpPr>
        <p:pic>
          <p:nvPicPr>
            <p:cNvPr id="39955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00700" y="896938"/>
              <a:ext cx="3467100" cy="17700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7753350" y="1619250"/>
              <a:ext cx="457200" cy="381000"/>
            </a:xfrm>
            <a:prstGeom prst="star4">
              <a:avLst>
                <a:gd name="adj" fmla="val 8398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>
              <a:outerShdw blurRad="63500" dist="110430" dir="722555" algn="ctr" rotWithShape="0">
                <a:srgbClr val="808080">
                  <a:alpha val="35036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6"/>
            <p:cNvSpPr>
              <a:spLocks noChangeArrowheads="1"/>
            </p:cNvSpPr>
            <p:nvPr/>
          </p:nvSpPr>
          <p:spPr bwMode="auto">
            <a:xfrm>
              <a:off x="7999413" y="1620838"/>
              <a:ext cx="457200" cy="381000"/>
            </a:xfrm>
            <a:prstGeom prst="star4">
              <a:avLst>
                <a:gd name="adj" fmla="val 8398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>
              <a:outerShdw blurRad="63500" dist="110430" dir="722555" algn="ctr" rotWithShape="0">
                <a:srgbClr val="808080">
                  <a:alpha val="35036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AutoShape 7"/>
            <p:cNvSpPr>
              <a:spLocks noChangeArrowheads="1"/>
            </p:cNvSpPr>
            <p:nvPr/>
          </p:nvSpPr>
          <p:spPr bwMode="auto">
            <a:xfrm>
              <a:off x="7594600" y="1571625"/>
              <a:ext cx="457200" cy="381000"/>
            </a:xfrm>
            <a:prstGeom prst="star4">
              <a:avLst>
                <a:gd name="adj" fmla="val 8398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>
              <a:outerShdw blurRad="63500" dist="110430" dir="722555" algn="ctr" rotWithShape="0">
                <a:srgbClr val="808080">
                  <a:alpha val="35036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3994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9300" y="3903663"/>
            <a:ext cx="2671763" cy="172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4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597275"/>
            <a:ext cx="2714625" cy="2244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7"/>
          <a:srcRect l="7814" r="8139"/>
          <a:stretch>
            <a:fillRect/>
          </a:stretch>
        </p:blipFill>
        <p:spPr bwMode="auto">
          <a:xfrm>
            <a:off x="4291013" y="774700"/>
            <a:ext cx="2122487" cy="303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/>
          <a:srcRect t="4446" b="17685"/>
          <a:stretch>
            <a:fillRect/>
          </a:stretch>
        </p:blipFill>
        <p:spPr bwMode="auto">
          <a:xfrm>
            <a:off x="669925" y="2782888"/>
            <a:ext cx="2660650" cy="297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9" name="TextBox 18"/>
          <p:cNvSpPr txBox="1">
            <a:spLocks noChangeArrowheads="1"/>
          </p:cNvSpPr>
          <p:nvPr/>
        </p:nvSpPr>
        <p:spPr bwMode="auto">
          <a:xfrm>
            <a:off x="2905125" y="2195513"/>
            <a:ext cx="1057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Bugey</a:t>
            </a:r>
          </a:p>
        </p:txBody>
      </p:sp>
      <p:sp>
        <p:nvSpPr>
          <p:cNvPr id="39950" name="TextBox 19"/>
          <p:cNvSpPr txBox="1">
            <a:spLocks noChangeArrowheads="1"/>
          </p:cNvSpPr>
          <p:nvPr/>
        </p:nvSpPr>
        <p:spPr bwMode="auto">
          <a:xfrm>
            <a:off x="4429125" y="681038"/>
            <a:ext cx="1895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Krasnoyarsk</a:t>
            </a:r>
          </a:p>
        </p:txBody>
      </p:sp>
      <p:sp>
        <p:nvSpPr>
          <p:cNvPr id="39951" name="TextBox 20"/>
          <p:cNvSpPr txBox="1">
            <a:spLocks noChangeArrowheads="1"/>
          </p:cNvSpPr>
          <p:nvPr/>
        </p:nvSpPr>
        <p:spPr bwMode="auto">
          <a:xfrm>
            <a:off x="1144588" y="2743200"/>
            <a:ext cx="1827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Savannah River</a:t>
            </a:r>
          </a:p>
        </p:txBody>
      </p:sp>
      <p:sp>
        <p:nvSpPr>
          <p:cNvPr id="39952" name="TextBox 21"/>
          <p:cNvSpPr txBox="1">
            <a:spLocks noChangeArrowheads="1"/>
          </p:cNvSpPr>
          <p:nvPr/>
        </p:nvSpPr>
        <p:spPr bwMode="auto">
          <a:xfrm>
            <a:off x="6688138" y="2611438"/>
            <a:ext cx="10747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Rovno</a:t>
            </a:r>
          </a:p>
        </p:txBody>
      </p:sp>
      <p:sp>
        <p:nvSpPr>
          <p:cNvPr id="39953" name="TextBox 22"/>
          <p:cNvSpPr txBox="1">
            <a:spLocks noChangeArrowheads="1"/>
          </p:cNvSpPr>
          <p:nvPr/>
        </p:nvSpPr>
        <p:spPr bwMode="auto">
          <a:xfrm>
            <a:off x="3290888" y="5176838"/>
            <a:ext cx="1433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Goesgen</a:t>
            </a:r>
          </a:p>
        </p:txBody>
      </p:sp>
      <p:sp>
        <p:nvSpPr>
          <p:cNvPr id="39954" name="TextBox 23"/>
          <p:cNvSpPr txBox="1">
            <a:spLocks noChangeArrowheads="1"/>
          </p:cNvSpPr>
          <p:nvPr/>
        </p:nvSpPr>
        <p:spPr bwMode="auto">
          <a:xfrm>
            <a:off x="7456488" y="4679950"/>
            <a:ext cx="601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ILL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12" descr="Capture d’écran 2011-04-03 à 19.15.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3" y="1123950"/>
            <a:ext cx="9144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43000" y="25400"/>
            <a:ext cx="76073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19 Experimental Results Revisited (L&lt;100m)</a:t>
            </a:r>
          </a:p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endParaRPr lang="en-US" sz="2800" b="1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653131E-154A-6545-8738-29774BB98BA8}" type="slidenum">
              <a:rPr lang="fr-FR" sz="1200">
                <a:solidFill>
                  <a:srgbClr val="6B757E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24</a:t>
            </a:fld>
            <a:endParaRPr lang="fr-FR" sz="1200">
              <a:solidFill>
                <a:srgbClr val="6B757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3D71-8F3A-CB44-8AE5-48B32D370649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58374" name="Espace réservé du pied de page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58375" name="Rectangle à coins arrondis 22"/>
          <p:cNvSpPr>
            <a:spLocks noChangeArrowheads="1"/>
          </p:cNvSpPr>
          <p:nvPr/>
        </p:nvSpPr>
        <p:spPr bwMode="auto">
          <a:xfrm>
            <a:off x="466725" y="1270000"/>
            <a:ext cx="1333500" cy="4902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6" name="Rectangle à coins arrondis 7"/>
          <p:cNvSpPr>
            <a:spLocks noChangeArrowheads="1"/>
          </p:cNvSpPr>
          <p:nvPr/>
        </p:nvSpPr>
        <p:spPr bwMode="auto">
          <a:xfrm>
            <a:off x="8539163" y="1282700"/>
            <a:ext cx="584200" cy="4902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7" name="Rectangle à coins arrondis 8"/>
          <p:cNvSpPr>
            <a:spLocks noChangeArrowheads="1"/>
          </p:cNvSpPr>
          <p:nvPr/>
        </p:nvSpPr>
        <p:spPr bwMode="auto">
          <a:xfrm>
            <a:off x="1849438" y="1270000"/>
            <a:ext cx="987425" cy="4902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8" name="Rectangle 9"/>
          <p:cNvSpPr>
            <a:spLocks noChangeArrowheads="1"/>
          </p:cNvSpPr>
          <p:nvPr/>
        </p:nvSpPr>
        <p:spPr bwMode="auto">
          <a:xfrm>
            <a:off x="1092200" y="609600"/>
            <a:ext cx="76835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Technology						 Baseline</a:t>
            </a:r>
          </a:p>
        </p:txBody>
      </p:sp>
      <p:cxnSp>
        <p:nvCxnSpPr>
          <p:cNvPr id="58379" name="Connecteur droit avec flèche 11"/>
          <p:cNvCxnSpPr>
            <a:cxnSpLocks noChangeShapeType="1"/>
          </p:cNvCxnSpPr>
          <p:nvPr/>
        </p:nvCxnSpPr>
        <p:spPr bwMode="auto">
          <a:xfrm rot="10800000" flipV="1">
            <a:off x="2527300" y="1016000"/>
            <a:ext cx="533400" cy="1651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8380" name="Connecteur droit avec flèche 12"/>
          <p:cNvCxnSpPr>
            <a:cxnSpLocks noChangeShapeType="1"/>
          </p:cNvCxnSpPr>
          <p:nvPr/>
        </p:nvCxnSpPr>
        <p:spPr bwMode="auto">
          <a:xfrm>
            <a:off x="7416800" y="927100"/>
            <a:ext cx="1333500" cy="228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0" y="40641"/>
            <a:ext cx="554329" cy="589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 9" descr="Capture d’écran 2011-04-03 à 19.15.0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63" y="1123950"/>
            <a:ext cx="9144000" cy="5226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DF7B850-69A4-094E-9F5C-88F3E74DC3EC}" type="slidenum">
              <a:rPr lang="fr-FR" sz="1200">
                <a:solidFill>
                  <a:srgbClr val="6B757E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fr-FR" sz="1200">
              <a:solidFill>
                <a:srgbClr val="6B757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DBF2B-3E28-6046-9B55-DA6CC8FA6959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sp>
        <p:nvSpPr>
          <p:cNvPr id="60421" name="Espace réservé du pied de page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60422" name="Rectangle à coins arrondis 22"/>
          <p:cNvSpPr>
            <a:spLocks noChangeArrowheads="1"/>
          </p:cNvSpPr>
          <p:nvPr/>
        </p:nvSpPr>
        <p:spPr bwMode="auto">
          <a:xfrm>
            <a:off x="2870200" y="1265238"/>
            <a:ext cx="584200" cy="4902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3" name="Rectangle 23"/>
          <p:cNvSpPr>
            <a:spLocks noChangeArrowheads="1"/>
          </p:cNvSpPr>
          <p:nvPr/>
        </p:nvSpPr>
        <p:spPr bwMode="auto">
          <a:xfrm>
            <a:off x="1612899" y="774700"/>
            <a:ext cx="4737471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Neutron </a:t>
            </a:r>
            <a:r>
              <a:rPr lang="en-US" sz="2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lifetime,  </a:t>
            </a:r>
            <a:r>
              <a:rPr lang="en-US" sz="2000" dirty="0" smtClean="0">
                <a:solidFill>
                  <a:srgbClr val="6B757E"/>
                </a:solidFill>
                <a:latin typeface="Symbol" charset="2"/>
                <a:ea typeface="Arial" charset="0"/>
                <a:cs typeface="Symbol" charset="2"/>
              </a:rPr>
              <a:t>t</a:t>
            </a:r>
            <a:r>
              <a:rPr lang="en-US" sz="2000" baseline="-25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2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(2010) = 885.7 </a:t>
            </a:r>
            <a:r>
              <a:rPr lang="en-US" sz="2000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lang="en-US" sz="20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424" name="Text Box 1"/>
          <p:cNvSpPr txBox="1">
            <a:spLocks noChangeArrowheads="1"/>
          </p:cNvSpPr>
          <p:nvPr/>
        </p:nvSpPr>
        <p:spPr bwMode="auto">
          <a:xfrm>
            <a:off x="1143000" y="12700"/>
            <a:ext cx="76073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19 Experimental Results Revisited (L&lt;100m)</a:t>
            </a:r>
          </a:p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endParaRPr lang="en-US" sz="2800" b="1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0" y="40641"/>
            <a:ext cx="554329" cy="589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 8" descr="Capture d’écran 2011-04-03 à 19.15.0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63" y="1123950"/>
            <a:ext cx="9144000" cy="51793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E93C178-83C4-FB47-8440-AC4C2A310D92}" type="slidenum">
              <a:rPr lang="fr-FR" sz="1200">
                <a:solidFill>
                  <a:srgbClr val="6B757E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fr-FR" sz="1200">
              <a:solidFill>
                <a:srgbClr val="6B757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2E595-1B23-E841-B91F-A9DEB8C6C890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62469" name="Espace réservé du pied de page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62470" name="Rectangle à coins arrondis 22"/>
          <p:cNvSpPr>
            <a:spLocks noChangeArrowheads="1"/>
          </p:cNvSpPr>
          <p:nvPr/>
        </p:nvSpPr>
        <p:spPr bwMode="auto">
          <a:xfrm>
            <a:off x="3454400" y="1228725"/>
            <a:ext cx="2428875" cy="49593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1" name="Rectangle 8"/>
          <p:cNvSpPr>
            <a:spLocks noChangeArrowheads="1"/>
          </p:cNvSpPr>
          <p:nvPr/>
        </p:nvSpPr>
        <p:spPr bwMode="auto">
          <a:xfrm>
            <a:off x="2679700" y="762000"/>
            <a:ext cx="39370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Averaged Fuel Composition </a:t>
            </a:r>
          </a:p>
        </p:txBody>
      </p:sp>
      <p:sp>
        <p:nvSpPr>
          <p:cNvPr id="62472" name="Text Box 1"/>
          <p:cNvSpPr txBox="1">
            <a:spLocks noChangeArrowheads="1"/>
          </p:cNvSpPr>
          <p:nvPr/>
        </p:nvSpPr>
        <p:spPr bwMode="auto">
          <a:xfrm>
            <a:off x="1143000" y="12700"/>
            <a:ext cx="76073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19 Experimental Results Revisited (L&lt;100m)</a:t>
            </a:r>
          </a:p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endParaRPr lang="en-US" sz="2800" b="1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0" y="40641"/>
            <a:ext cx="554329" cy="589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11" descr="Capture d’écran 2011-04-03 à 19.15.0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8" y="1123950"/>
            <a:ext cx="9144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6369058-F1A4-764D-B6C1-AF4D86A6C8EC}" type="slidenum">
              <a:rPr lang="fr-FR" sz="1200">
                <a:solidFill>
                  <a:srgbClr val="6B757E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fr-FR" sz="1200">
              <a:solidFill>
                <a:srgbClr val="6B757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3ED34-EB9B-ED44-ADBD-DF18ECCC297D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sp>
        <p:nvSpPr>
          <p:cNvPr id="64517" name="Espace réservé du pied de page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64518" name="Rectangle à coins arrondis 22"/>
          <p:cNvSpPr>
            <a:spLocks noChangeArrowheads="1"/>
          </p:cNvSpPr>
          <p:nvPr/>
        </p:nvSpPr>
        <p:spPr bwMode="auto">
          <a:xfrm>
            <a:off x="5880100" y="1241425"/>
            <a:ext cx="584200" cy="4902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9" name="Rectangle à coins arrondis 7"/>
          <p:cNvSpPr>
            <a:spLocks noChangeArrowheads="1"/>
          </p:cNvSpPr>
          <p:nvPr/>
        </p:nvSpPr>
        <p:spPr bwMode="auto">
          <a:xfrm>
            <a:off x="6454775" y="1254125"/>
            <a:ext cx="584200" cy="4902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1016000" y="571500"/>
            <a:ext cx="76835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OBSERVED/PREDICTED ratios: OLD &amp; NEW (this work)</a:t>
            </a:r>
          </a:p>
        </p:txBody>
      </p:sp>
      <p:cxnSp>
        <p:nvCxnSpPr>
          <p:cNvPr id="64521" name="Connecteur droit avec flèche 10"/>
          <p:cNvCxnSpPr>
            <a:cxnSpLocks noChangeShapeType="1"/>
          </p:cNvCxnSpPr>
          <p:nvPr/>
        </p:nvCxnSpPr>
        <p:spPr bwMode="auto">
          <a:xfrm>
            <a:off x="5651500" y="939800"/>
            <a:ext cx="546100" cy="2413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4522" name="Connecteur droit avec flèche 12"/>
          <p:cNvCxnSpPr>
            <a:cxnSpLocks noChangeShapeType="1"/>
          </p:cNvCxnSpPr>
          <p:nvPr/>
        </p:nvCxnSpPr>
        <p:spPr bwMode="auto">
          <a:xfrm>
            <a:off x="6515100" y="914400"/>
            <a:ext cx="317500" cy="2794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4523" name="Text Box 1"/>
          <p:cNvSpPr txBox="1">
            <a:spLocks noChangeArrowheads="1"/>
          </p:cNvSpPr>
          <p:nvPr/>
        </p:nvSpPr>
        <p:spPr bwMode="auto">
          <a:xfrm>
            <a:off x="1143000" y="12700"/>
            <a:ext cx="76073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19 Experimental Results Revisited (L&lt;100m)</a:t>
            </a:r>
          </a:p>
          <a:p>
            <a:pPr marL="174625" indent="-171450" algn="ctr">
              <a:lnSpc>
                <a:spcPct val="90000"/>
              </a:lnSpc>
              <a:spcBef>
                <a:spcPts val="2250"/>
              </a:spcBef>
              <a:tabLst>
                <a:tab pos="174625" algn="l"/>
                <a:tab pos="631825" algn="l"/>
                <a:tab pos="1089025" algn="l"/>
                <a:tab pos="1546225" algn="l"/>
                <a:tab pos="2003425" algn="l"/>
                <a:tab pos="2460625" algn="l"/>
                <a:tab pos="2917825" algn="l"/>
                <a:tab pos="3375025" algn="l"/>
                <a:tab pos="3832225" algn="l"/>
                <a:tab pos="4289425" algn="l"/>
                <a:tab pos="4746625" algn="l"/>
                <a:tab pos="5203825" algn="l"/>
                <a:tab pos="5661025" algn="l"/>
                <a:tab pos="6118225" algn="l"/>
                <a:tab pos="6575425" algn="l"/>
                <a:tab pos="7032625" algn="l"/>
                <a:tab pos="7489825" algn="l"/>
                <a:tab pos="7947025" algn="l"/>
                <a:tab pos="8404225" algn="l"/>
                <a:tab pos="8861425" algn="l"/>
                <a:tab pos="9318625" algn="l"/>
              </a:tabLst>
            </a:pPr>
            <a:endParaRPr lang="en-US" sz="2800" b="1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/>
          <a:srcRect l="15179" t="5788"/>
          <a:stretch>
            <a:fillRect/>
          </a:stretch>
        </p:blipFill>
        <p:spPr bwMode="auto">
          <a:xfrm>
            <a:off x="3810000" y="990600"/>
            <a:ext cx="5257800" cy="458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2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Experiments correlation matrix</a:t>
            </a:r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998538" y="1122363"/>
            <a:ext cx="2136775" cy="441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Bugey-4 15m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Rovno91 18m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Bugey-3 15m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Bugey-3 40m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Bugey-3 92m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Goesgen 38m 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Goesgen 45m 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Goesgen 65m 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ILL 9m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Krasno 33m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Krasno 92m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Krasno 57m  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SRP I 18m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SRP II 25m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Rovno88 1I 18m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Rovno88 2I 18 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Rovno88 1S 18m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Rovno88 2S 25m</a:t>
            </a:r>
          </a:p>
          <a:p>
            <a:pPr>
              <a:spcAft>
                <a:spcPts val="63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06060"/>
                </a:solidFill>
              </a:rPr>
              <a:t> Rovno88 3S 18m</a:t>
            </a:r>
          </a:p>
        </p:txBody>
      </p:sp>
      <p:sp>
        <p:nvSpPr>
          <p:cNvPr id="70661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654E425-32CB-CF41-A1F8-2499F824A6A2}" type="slidenum">
              <a:rPr lang="fr-FR" sz="1200">
                <a:solidFill>
                  <a:srgbClr val="6B757E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fr-FR" sz="1200">
              <a:solidFill>
                <a:srgbClr val="6B757E"/>
              </a:solidFill>
            </a:endParaRPr>
          </a:p>
        </p:txBody>
      </p:sp>
      <p:sp>
        <p:nvSpPr>
          <p:cNvPr id="70662" name="TextBox 5"/>
          <p:cNvSpPr txBox="1">
            <a:spLocks noChangeArrowheads="1"/>
          </p:cNvSpPr>
          <p:nvPr/>
        </p:nvSpPr>
        <p:spPr bwMode="auto">
          <a:xfrm>
            <a:off x="544322" y="5630597"/>
            <a:ext cx="844225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606060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Main pink color comes from the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2%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correlated norm error of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ILL β-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spectra</a:t>
            </a:r>
          </a:p>
          <a:p>
            <a:pPr>
              <a:buClr>
                <a:srgbClr val="606060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The experiment block correlations come from identical detector, technology or</a:t>
            </a: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source</a:t>
            </a:r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0663" name="Image 6" descr="T5"/>
          <p:cNvPicPr>
            <a:picLocks noChangeAspect="1"/>
          </p:cNvPicPr>
          <p:nvPr/>
        </p:nvPicPr>
        <p:blipFill>
          <a:blip r:embed="rId4"/>
          <a:srcRect l="87375" r="3987"/>
          <a:stretch>
            <a:fillRect/>
          </a:stretch>
        </p:blipFill>
        <p:spPr bwMode="auto">
          <a:xfrm>
            <a:off x="1524000" y="609600"/>
            <a:ext cx="2619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652463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667000" y="1130300"/>
          <a:ext cx="1066800" cy="43434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</a:tblGrid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1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19F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1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19F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7.6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9.5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ADEB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7F0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7F0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7F0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FFF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FFF"/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7.2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CA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7.2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CA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7.2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7.2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CA"/>
                    </a:solidFill>
                  </a:tcPr>
                </a:tc>
              </a:tr>
            </a:tbl>
          </a:graphicData>
        </a:graphic>
      </p:graphicFrame>
      <p:pic>
        <p:nvPicPr>
          <p:cNvPr id="70727" name="Picture 10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0300" y="647700"/>
            <a:ext cx="571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28" name="Picture 11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54400" y="647700"/>
            <a:ext cx="584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0729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2613025" y="987425"/>
            <a:ext cx="271463" cy="1254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70730" name="Straight Arrow Connector 14"/>
          <p:cNvCxnSpPr>
            <a:cxnSpLocks noChangeShapeType="1"/>
          </p:cNvCxnSpPr>
          <p:nvPr/>
        </p:nvCxnSpPr>
        <p:spPr bwMode="auto">
          <a:xfrm rot="5400000">
            <a:off x="3521075" y="1000125"/>
            <a:ext cx="311150" cy="139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70731" name="TextBox 17"/>
          <p:cNvSpPr txBox="1">
            <a:spLocks noChangeArrowheads="1"/>
          </p:cNvSpPr>
          <p:nvPr/>
        </p:nvSpPr>
        <p:spPr bwMode="auto">
          <a:xfrm>
            <a:off x="2860675" y="838200"/>
            <a:ext cx="720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606060"/>
                </a:solidFill>
              </a:rPr>
              <a:t>(in %)</a:t>
            </a:r>
          </a:p>
        </p:txBody>
      </p:sp>
      <p:sp>
        <p:nvSpPr>
          <p:cNvPr id="70732" name="TextBox 18"/>
          <p:cNvSpPr txBox="1">
            <a:spLocks noChangeArrowheads="1"/>
          </p:cNvSpPr>
          <p:nvPr/>
        </p:nvSpPr>
        <p:spPr bwMode="auto">
          <a:xfrm>
            <a:off x="5638800" y="609600"/>
            <a:ext cx="2819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606060"/>
                </a:solidFill>
              </a:rPr>
              <a:t>(correlation matrix on Ratios)</a:t>
            </a: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ChangeArrowheads="1"/>
          </p:cNvSpPr>
          <p:nvPr>
            <p:ph type="title"/>
          </p:nvPr>
        </p:nvSpPr>
        <p:spPr>
          <a:xfrm>
            <a:off x="1028700" y="65088"/>
            <a:ext cx="7605713" cy="422275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/>
              <a:t>The reactor antineutrino anomaly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E2CF3-5270-8547-AC46-AFA1EBE10421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pic>
        <p:nvPicPr>
          <p:cNvPr id="72708" name="Image 24" descr="RAA_LEPplot_color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540" y="622300"/>
            <a:ext cx="3768725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2"/>
          <p:cNvSpPr txBox="1">
            <a:spLocks noChangeArrowheads="1"/>
          </p:cNvSpPr>
          <p:nvPr/>
        </p:nvSpPr>
        <p:spPr bwMode="auto">
          <a:xfrm>
            <a:off x="4727916" y="1508125"/>
            <a:ext cx="4330700" cy="4625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Best fit : </a:t>
            </a:r>
            <a:r>
              <a:rPr lang="en-US" sz="1800" b="1" dirty="0" err="1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sz="18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sz="18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0.943</a:t>
            </a: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1" dirty="0" smtClean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Uncertainty </a:t>
            </a:r>
            <a:r>
              <a:rPr lang="en-US" sz="18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0.023</a:t>
            </a: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4C4C4C"/>
                </a:solidFill>
                <a:latin typeface="Times" charset="0"/>
                <a:ea typeface="Arial" charset="0"/>
                <a:cs typeface="Arial" charset="0"/>
              </a:rPr>
              <a:t>χ</a:t>
            </a:r>
            <a:r>
              <a:rPr lang="en-US" sz="1800" baseline="30000" dirty="0">
                <a:solidFill>
                  <a:srgbClr val="4C4C4C"/>
                </a:solidFill>
                <a:latin typeface="Times" charset="0"/>
                <a:ea typeface="Arial" charset="0"/>
                <a:cs typeface="Arial" charset="0"/>
              </a:rPr>
              <a:t>2</a:t>
            </a:r>
            <a:r>
              <a:rPr lang="en-US" sz="1800" dirty="0">
                <a:solidFill>
                  <a:srgbClr val="4C4C4C"/>
                </a:solidFill>
                <a:latin typeface="Times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= 19.6/19</a:t>
            </a: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Deviation from </a:t>
            </a: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unity</a:t>
            </a:r>
          </a:p>
          <a:p>
            <a:pPr lvl="1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Naïve Gaussian : 99.3% C.L.   </a:t>
            </a:r>
          </a:p>
          <a:p>
            <a:pPr lvl="1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Toy MC: 98.6% C.L. (10</a:t>
            </a:r>
            <a:r>
              <a:rPr lang="en-US" sz="1800" baseline="300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trials)</a:t>
            </a: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No hidden covariance</a:t>
            </a:r>
          </a:p>
          <a:p>
            <a:pPr lvl="1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18% of Toy MC have </a:t>
            </a:r>
            <a:r>
              <a:rPr lang="en-US" sz="1800" dirty="0">
                <a:solidFill>
                  <a:srgbClr val="4C4C4C"/>
                </a:solidFill>
                <a:latin typeface="Times" charset="0"/>
                <a:ea typeface="Arial" charset="0"/>
                <a:cs typeface="Arial" charset="0"/>
              </a:rPr>
              <a:t>χ</a:t>
            </a:r>
            <a:r>
              <a:rPr lang="en-US" sz="1800" baseline="30000" dirty="0">
                <a:solidFill>
                  <a:srgbClr val="4C4C4C"/>
                </a:solidFill>
                <a:latin typeface="Times" charset="0"/>
                <a:ea typeface="Arial" charset="0"/>
                <a:cs typeface="Arial" charset="0"/>
              </a:rPr>
              <a:t>2</a:t>
            </a:r>
            <a:r>
              <a:rPr lang="en-US" sz="1800" baseline="-25000" dirty="0">
                <a:solidFill>
                  <a:srgbClr val="4C4C4C"/>
                </a:solidFill>
                <a:latin typeface="Times" charset="0"/>
                <a:ea typeface="Arial" charset="0"/>
                <a:cs typeface="Arial" charset="0"/>
              </a:rPr>
              <a:t>min</a:t>
            </a:r>
            <a:r>
              <a:rPr lang="en-US" sz="1800" dirty="0">
                <a:solidFill>
                  <a:srgbClr val="4C4C4C"/>
                </a:solidFill>
                <a:latin typeface="Times" charset="0"/>
                <a:ea typeface="Arial" charset="0"/>
                <a:cs typeface="Arial" charset="0"/>
              </a:rPr>
              <a:t>&lt;</a:t>
            </a: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19.6</a:t>
            </a:r>
          </a:p>
          <a:p>
            <a:pPr lvl="1">
              <a:spcBef>
                <a:spcPts val="1000"/>
              </a:spcBef>
              <a:buClr>
                <a:srgbClr val="4C4C4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Times" charset="0"/>
                <a:ea typeface="Arial" charset="0"/>
                <a:cs typeface="Arial" charset="0"/>
              </a:rPr>
              <a:t>   </a:t>
            </a:r>
          </a:p>
        </p:txBody>
      </p:sp>
      <p:pic>
        <p:nvPicPr>
          <p:cNvPr id="72710" name="Image 8" descr="T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6240" y="915988"/>
            <a:ext cx="33845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711" name="Connecteur droit 7"/>
          <p:cNvCxnSpPr>
            <a:cxnSpLocks noChangeShapeType="1"/>
          </p:cNvCxnSpPr>
          <p:nvPr/>
        </p:nvCxnSpPr>
        <p:spPr bwMode="auto">
          <a:xfrm rot="5400000">
            <a:off x="162778" y="3322638"/>
            <a:ext cx="5089525" cy="3175"/>
          </a:xfrm>
          <a:prstGeom prst="line">
            <a:avLst/>
          </a:prstGeom>
          <a:noFill/>
          <a:ln w="12700">
            <a:solidFill>
              <a:srgbClr val="FF0066"/>
            </a:solidFill>
            <a:prstDash val="lgDash"/>
            <a:round/>
            <a:headEnd/>
            <a:tailEnd/>
          </a:ln>
        </p:spPr>
      </p:cxnSp>
      <p:sp>
        <p:nvSpPr>
          <p:cNvPr id="72712" name="Espace réservé du pied de page 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9" name="Rectangle 8"/>
          <p:cNvSpPr/>
          <p:nvPr/>
        </p:nvSpPr>
        <p:spPr>
          <a:xfrm>
            <a:off x="7060471" y="1693434"/>
            <a:ext cx="1935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~3.5% new spectra</a:t>
            </a:r>
          </a:p>
          <a:p>
            <a:r>
              <a:rPr lang="en-US" sz="16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~1.5% </a:t>
            </a:r>
            <a:r>
              <a:rPr lang="en-US" sz="1600" dirty="0" err="1" smtClean="0">
                <a:solidFill>
                  <a:srgbClr val="4C4C4C"/>
                </a:solidFill>
                <a:latin typeface="Symbol" charset="2"/>
                <a:ea typeface="Arial" charset="0"/>
                <a:cs typeface="Symbol" charset="2"/>
              </a:rPr>
              <a:t>t</a:t>
            </a:r>
            <a:r>
              <a:rPr lang="en-US" sz="1600" baseline="-25000" dirty="0" err="1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endParaRPr lang="en-US" sz="1600" baseline="-25000" dirty="0" smtClean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~1% Off-</a:t>
            </a:r>
            <a:r>
              <a:rPr lang="en-US" sz="1600" dirty="0" err="1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eq</a:t>
            </a:r>
            <a:r>
              <a:rPr lang="en-US" sz="16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effects</a:t>
            </a:r>
            <a:endParaRPr lang="en-US" sz="1600" dirty="0"/>
          </a:p>
        </p:txBody>
      </p:sp>
      <p:cxnSp>
        <p:nvCxnSpPr>
          <p:cNvPr id="11" name="Connecteur droit 10"/>
          <p:cNvCxnSpPr/>
          <p:nvPr/>
        </p:nvCxnSpPr>
        <p:spPr bwMode="auto">
          <a:xfrm rot="5400000">
            <a:off x="6686603" y="2107690"/>
            <a:ext cx="77905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Symbol" pitchFamily="18" charset="2"/>
                <a:ea typeface="Arial" charset="0"/>
                <a:cs typeface="Arial" charset="0"/>
              </a:rPr>
              <a:t>n</a:t>
            </a:r>
            <a:r>
              <a:rPr lang="en-US" b="1" dirty="0" smtClean="0">
                <a:ea typeface="Arial" charset="0"/>
                <a:cs typeface="Arial" charset="0"/>
              </a:rPr>
              <a:t> spectrum emitted by a reactor </a:t>
            </a:r>
          </a:p>
        </p:txBody>
      </p:sp>
      <p:sp>
        <p:nvSpPr>
          <p:cNvPr id="19462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BF622-EE64-114D-9E03-4F21821A7CB9}" type="slidenum">
              <a:rPr lang="en-US" sz="500" smtClean="0">
                <a:ea typeface="Arial" charset="0"/>
                <a:cs typeface="Arial" charset="0"/>
              </a:rPr>
              <a:pPr>
                <a:defRPr/>
              </a:pPr>
              <a:t>3</a:t>
            </a:fld>
            <a:endParaRPr lang="en-US" sz="500" smtClean="0">
              <a:ea typeface="Arial" charset="0"/>
              <a:cs typeface="Arial" charset="0"/>
            </a:endParaRPr>
          </a:p>
        </p:txBody>
      </p:sp>
      <p:graphicFrame>
        <p:nvGraphicFramePr>
          <p:cNvPr id="19458" name="Rectangle 2"/>
          <p:cNvGraphicFramePr>
            <a:graphicFrameLocks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p:oleObj spid="_x0000_s19458" name="…quation" r:id="rId3" imgW="0" imgH="0" progId="Equation.3">
              <p:embed/>
            </p:oleObj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518055" y="3631677"/>
          <a:ext cx="4876800" cy="1082675"/>
        </p:xfrm>
        <a:graphic>
          <a:graphicData uri="http://schemas.openxmlformats.org/presentationml/2006/ole">
            <p:oleObj spid="_x0000_s19459" name="…quation" r:id="rId4" imgW="2400300" imgH="533400" progId="Equation.3">
              <p:embed/>
            </p:oleObj>
          </a:graphicData>
        </a:graphic>
      </p:graphicFrame>
      <p:pic>
        <p:nvPicPr>
          <p:cNvPr id="19463" name="Picture 6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r="4321" b="1865"/>
          <a:stretch>
            <a:fillRect/>
          </a:stretch>
        </p:blipFill>
        <p:spPr bwMode="auto">
          <a:xfrm>
            <a:off x="5824538" y="2479675"/>
            <a:ext cx="3119437" cy="359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6297613" y="2079625"/>
          <a:ext cx="2498725" cy="325438"/>
        </p:xfrm>
        <a:graphic>
          <a:graphicData uri="http://schemas.openxmlformats.org/presentationml/2006/ole">
            <p:oleObj spid="_x0000_s19460" name="…quation" r:id="rId6" imgW="1460500" imgH="190500" progId="Equation.3">
              <p:embed/>
            </p:oleObj>
          </a:graphicData>
        </a:graphic>
      </p:graphicFrame>
      <p:grpSp>
        <p:nvGrpSpPr>
          <p:cNvPr id="19464" name="Grouper 31"/>
          <p:cNvGrpSpPr>
            <a:grpSpLocks/>
          </p:cNvGrpSpPr>
          <p:nvPr/>
        </p:nvGrpSpPr>
        <p:grpSpPr bwMode="auto">
          <a:xfrm>
            <a:off x="305330" y="2359455"/>
            <a:ext cx="5503862" cy="3459798"/>
            <a:chOff x="290611" y="2413029"/>
            <a:chExt cx="5503056" cy="3459877"/>
          </a:xfrm>
        </p:grpSpPr>
        <p:sp>
          <p:nvSpPr>
            <p:cNvPr id="19467" name="ZoneTexte 11"/>
            <p:cNvSpPr txBox="1">
              <a:spLocks noChangeArrowheads="1"/>
            </p:cNvSpPr>
            <p:nvPr/>
          </p:nvSpPr>
          <p:spPr bwMode="auto">
            <a:xfrm>
              <a:off x="365204" y="2847779"/>
              <a:ext cx="180669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latin typeface="Arial" charset="0"/>
                  <a:ea typeface="Arial" charset="0"/>
                  <a:cs typeface="Arial" charset="0"/>
                </a:rPr>
                <a:t>Thermal power, </a:t>
              </a:r>
              <a:r>
                <a:rPr lang="en-US" sz="1100" i="1">
                  <a:latin typeface="Arial" charset="0"/>
                  <a:ea typeface="Arial" charset="0"/>
                  <a:cs typeface="Arial" charset="0"/>
                </a:rPr>
                <a:t>δP</a:t>
              </a:r>
              <a:r>
                <a:rPr lang="en-US" sz="1100" i="1" baseline="-25000">
                  <a:latin typeface="Arial" charset="0"/>
                  <a:ea typeface="Arial" charset="0"/>
                  <a:cs typeface="Arial" charset="0"/>
                </a:rPr>
                <a:t>th</a:t>
              </a:r>
              <a:r>
                <a:rPr lang="en-US" sz="1100">
                  <a:latin typeface="Arial" charset="0"/>
                  <a:ea typeface="Arial" charset="0"/>
                  <a:cs typeface="Arial" charset="0"/>
                </a:rPr>
                <a:t> ≤1% </a:t>
              </a:r>
            </a:p>
          </p:txBody>
        </p:sp>
        <p:sp>
          <p:nvSpPr>
            <p:cNvPr id="19468" name="ZoneTexte 12"/>
            <p:cNvSpPr txBox="1">
              <a:spLocks noChangeArrowheads="1"/>
            </p:cNvSpPr>
            <p:nvPr/>
          </p:nvSpPr>
          <p:spPr bwMode="auto">
            <a:xfrm>
              <a:off x="2730960" y="2786105"/>
              <a:ext cx="306270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Fraction of fissions from isotope </a:t>
              </a:r>
              <a:r>
                <a:rPr lang="en-US" sz="1100" i="1" dirty="0">
                  <a:latin typeface="Arial" charset="0"/>
                  <a:ea typeface="Arial" charset="0"/>
                  <a:cs typeface="Arial" charset="0"/>
                </a:rPr>
                <a:t>k</a:t>
              </a:r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1100" i="1" dirty="0" err="1">
                  <a:latin typeface="Arial" charset="0"/>
                  <a:ea typeface="Arial" charset="0"/>
                  <a:cs typeface="Arial" charset="0"/>
                </a:rPr>
                <a:t>δ</a:t>
              </a:r>
              <a:r>
                <a:rPr lang="en-US" sz="1100" i="1" dirty="0" err="1">
                  <a:latin typeface="Symbol" charset="2"/>
                  <a:ea typeface="Arial" charset="0"/>
                  <a:cs typeface="Symbol" charset="2"/>
                </a:rPr>
                <a:t>a</a:t>
              </a:r>
              <a:r>
                <a:rPr lang="en-US" sz="1100" i="1" baseline="-25000" dirty="0" err="1">
                  <a:latin typeface="Arial" charset="0"/>
                  <a:ea typeface="Arial" charset="0"/>
                  <a:cs typeface="Arial" charset="0"/>
                </a:rPr>
                <a:t>k</a:t>
              </a:r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=few % but large anti-</a:t>
              </a:r>
              <a:r>
                <a:rPr lang="en-US" sz="1100" dirty="0" err="1">
                  <a:latin typeface="Arial" charset="0"/>
                  <a:ea typeface="Arial" charset="0"/>
                  <a:cs typeface="Arial" charset="0"/>
                </a:rPr>
                <a:t>correl</a:t>
              </a:r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 @ fixed </a:t>
              </a:r>
              <a:r>
                <a:rPr lang="en-US" sz="1100" dirty="0" err="1"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en-US" sz="1100" baseline="-25000" dirty="0" err="1">
                  <a:latin typeface="Arial" charset="0"/>
                  <a:ea typeface="Arial" charset="0"/>
                  <a:cs typeface="Arial" charset="0"/>
                </a:rPr>
                <a:t>th</a:t>
              </a:r>
              <a:endParaRPr lang="en-US" sz="11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469" name="ZoneTexte 13"/>
            <p:cNvSpPr txBox="1">
              <a:spLocks noChangeArrowheads="1"/>
            </p:cNvSpPr>
            <p:nvPr/>
          </p:nvSpPr>
          <p:spPr bwMode="auto">
            <a:xfrm>
              <a:off x="290611" y="5341118"/>
              <a:ext cx="241448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latin typeface="Arial" charset="0"/>
                  <a:ea typeface="Arial" charset="0"/>
                  <a:cs typeface="Arial" charset="0"/>
                </a:rPr>
                <a:t>E released per fissions of isotope </a:t>
              </a:r>
              <a:r>
                <a:rPr lang="en-US" sz="1100" i="1">
                  <a:latin typeface="Arial" charset="0"/>
                  <a:ea typeface="Arial" charset="0"/>
                  <a:cs typeface="Arial" charset="0"/>
                </a:rPr>
                <a:t>k</a:t>
              </a:r>
              <a:r>
                <a:rPr lang="en-US" sz="1100"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1100" i="1">
                  <a:latin typeface="Arial" charset="0"/>
                  <a:ea typeface="Arial" charset="0"/>
                  <a:cs typeface="Arial" charset="0"/>
                </a:rPr>
                <a:t>δE</a:t>
              </a:r>
              <a:r>
                <a:rPr lang="en-US" sz="1100" i="1" baseline="-25000">
                  <a:latin typeface="Arial" charset="0"/>
                  <a:ea typeface="Arial" charset="0"/>
                  <a:cs typeface="Arial" charset="0"/>
                </a:rPr>
                <a:t>k</a:t>
              </a:r>
              <a:r>
                <a:rPr lang="en-US" sz="1100">
                  <a:latin typeface="Arial" charset="0"/>
                  <a:ea typeface="Arial" charset="0"/>
                  <a:cs typeface="Arial" charset="0"/>
                </a:rPr>
                <a:t>≈0.3%</a:t>
              </a: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rot="5400000">
              <a:off x="4115047" y="4605280"/>
              <a:ext cx="998561" cy="2666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71" name="ZoneTexte 19"/>
            <p:cNvSpPr txBox="1">
              <a:spLocks noChangeArrowheads="1"/>
            </p:cNvSpPr>
            <p:nvPr/>
          </p:nvSpPr>
          <p:spPr bwMode="auto">
            <a:xfrm>
              <a:off x="3348575" y="5288130"/>
              <a:ext cx="2180204" cy="5847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latin typeface="Times" charset="0"/>
                  <a:ea typeface="Times" charset="0"/>
                  <a:cs typeface="Times" charset="0"/>
                </a:rPr>
                <a:t>ν</a:t>
              </a:r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 spectrum per fission</a:t>
              </a:r>
            </a:p>
            <a:p>
              <a:pPr algn="ctr"/>
              <a:r>
                <a:rPr lang="en-US" sz="16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This work !</a:t>
              </a: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rot="5400000" flipH="1" flipV="1">
              <a:off x="3851596" y="3500349"/>
              <a:ext cx="582625" cy="1968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rot="5400000">
              <a:off x="2232558" y="4630710"/>
              <a:ext cx="874733" cy="61268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rot="16200000" flipV="1">
              <a:off x="2023071" y="3344769"/>
              <a:ext cx="498486" cy="1825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75" name="ZoneTexte 18"/>
            <p:cNvSpPr txBox="1">
              <a:spLocks noChangeArrowheads="1"/>
            </p:cNvSpPr>
            <p:nvPr/>
          </p:nvSpPr>
          <p:spPr bwMode="auto">
            <a:xfrm>
              <a:off x="530473" y="2562313"/>
              <a:ext cx="142859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660066"/>
                  </a:solidFill>
                  <a:latin typeface="Arial" charset="0"/>
                  <a:ea typeface="Arial" charset="0"/>
                  <a:cs typeface="Arial" charset="0"/>
                </a:rPr>
                <a:t>Reactor data</a:t>
              </a:r>
            </a:p>
          </p:txBody>
        </p:sp>
        <p:sp>
          <p:nvSpPr>
            <p:cNvPr id="19476" name="ZoneTexte 21"/>
            <p:cNvSpPr txBox="1">
              <a:spLocks noChangeArrowheads="1"/>
            </p:cNvSpPr>
            <p:nvPr/>
          </p:nvSpPr>
          <p:spPr bwMode="auto">
            <a:xfrm>
              <a:off x="419249" y="5035220"/>
              <a:ext cx="199806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660066"/>
                  </a:solidFill>
                  <a:latin typeface="Arial" charset="0"/>
                  <a:ea typeface="Arial" charset="0"/>
                  <a:cs typeface="Arial" charset="0"/>
                </a:rPr>
                <a:t>Nuclear databases</a:t>
              </a:r>
            </a:p>
          </p:txBody>
        </p:sp>
        <p:sp>
          <p:nvSpPr>
            <p:cNvPr id="19477" name="ZoneTexte 23"/>
            <p:cNvSpPr txBox="1">
              <a:spLocks noChangeArrowheads="1"/>
            </p:cNvSpPr>
            <p:nvPr/>
          </p:nvSpPr>
          <p:spPr bwMode="auto">
            <a:xfrm>
              <a:off x="2919624" y="2413029"/>
              <a:ext cx="256763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660066"/>
                  </a:solidFill>
                  <a:latin typeface="Arial" charset="0"/>
                  <a:ea typeface="Arial" charset="0"/>
                  <a:cs typeface="Arial" charset="0"/>
                </a:rPr>
                <a:t>Reactor evolution codes</a:t>
              </a:r>
            </a:p>
          </p:txBody>
        </p:sp>
      </p:grpSp>
      <p:sp>
        <p:nvSpPr>
          <p:cNvPr id="19465" name="ZoneTexte 8"/>
          <p:cNvSpPr txBox="1">
            <a:spLocks noChangeArrowheads="1"/>
          </p:cNvSpPr>
          <p:nvPr/>
        </p:nvSpPr>
        <p:spPr bwMode="auto">
          <a:xfrm>
            <a:off x="723900" y="1010729"/>
            <a:ext cx="52027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The prediction of reactor </a:t>
            </a:r>
            <a:r>
              <a:rPr lang="en-US" sz="1800" b="1" dirty="0">
                <a:solidFill>
                  <a:srgbClr val="606060"/>
                </a:solidFill>
                <a:latin typeface="Times" charset="0"/>
                <a:ea typeface="Times" charset="0"/>
                <a:cs typeface="Times" charset="0"/>
              </a:rPr>
              <a:t>ν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spectrum is the dominant source of systematic error for single detector reactor neutrino 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experiments</a:t>
            </a:r>
          </a:p>
        </p:txBody>
      </p:sp>
      <p:sp>
        <p:nvSpPr>
          <p:cNvPr id="19466" name="Espace réservé du pied de page 2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graphicFrame>
        <p:nvGraphicFramePr>
          <p:cNvPr id="3" name="Object 27"/>
          <p:cNvGraphicFramePr>
            <a:graphicFrameLocks noChangeAspect="1"/>
          </p:cNvGraphicFramePr>
          <p:nvPr/>
        </p:nvGraphicFramePr>
        <p:xfrm>
          <a:off x="6515100" y="1212850"/>
          <a:ext cx="2179638" cy="458788"/>
        </p:xfrm>
        <a:graphic>
          <a:graphicData uri="http://schemas.openxmlformats.org/presentationml/2006/ole">
            <p:oleObj spid="_x0000_s19464" name="Equation" r:id="rId7" imgW="120636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927100" y="66675"/>
            <a:ext cx="78232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The reactor rate anomaly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11238" y="936625"/>
            <a:ext cx="8081962" cy="5291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1450" indent="-171450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19 </a:t>
            </a: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short baseline experiments &lt;100m from a reactor observed a deficit of </a:t>
            </a: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anti-</a:t>
            </a:r>
            <a:r>
              <a:rPr lang="en-US" sz="2000" dirty="0">
                <a:solidFill>
                  <a:srgbClr val="6B757E"/>
                </a:solidFill>
                <a:latin typeface="Symbol" pitchFamily="18" charset="2"/>
                <a:ea typeface="ＭＳ Ｐゴシック" charset="-128"/>
                <a:cs typeface="Arial"/>
              </a:rPr>
              <a:t>n</a:t>
            </a:r>
            <a:r>
              <a:rPr lang="en-US" sz="2000" baseline="-25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e </a:t>
            </a: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compared to the new prediction</a:t>
            </a:r>
          </a:p>
          <a:p>
            <a:pPr marL="171450" indent="-171450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 The effect is statistically significant at </a:t>
            </a: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98.6% CL</a:t>
            </a:r>
            <a:endParaRPr lang="en-US" sz="2000" dirty="0">
              <a:solidFill>
                <a:srgbClr val="6B757E"/>
              </a:solidFill>
              <a:latin typeface="Arial"/>
              <a:ea typeface="ＭＳ Ｐゴシック" charset="-128"/>
              <a:cs typeface="Arial"/>
            </a:endParaRPr>
          </a:p>
          <a:p>
            <a:pPr marL="171450" indent="-171450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Effect partly due to re-evaluation of cross-section parameters, especially updated neutron </a:t>
            </a: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lifetime &amp; </a:t>
            </a: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accounting for </a:t>
            </a: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off-</a:t>
            </a:r>
            <a:r>
              <a:rPr lang="en-US" sz="2000" dirty="0" err="1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eq</a:t>
            </a: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. </a:t>
            </a: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effect</a:t>
            </a:r>
          </a:p>
          <a:p>
            <a:pPr marL="171450" indent="-171450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r>
              <a:rPr lang="en-US" sz="2000" b="1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At least three alternatives:</a:t>
            </a:r>
          </a:p>
          <a:p>
            <a:pPr marL="454025" lvl="1"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 Our conversion calculations are wrong</a:t>
            </a: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. (We use the same ILL </a:t>
            </a: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electron data </a:t>
            </a: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as in the old prediction).</a:t>
            </a: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/>
            </a:r>
            <a:b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</a:br>
            <a:endParaRPr lang="en-US" sz="2000" dirty="0">
              <a:solidFill>
                <a:srgbClr val="6B757E"/>
              </a:solidFill>
              <a:latin typeface="Arial"/>
              <a:ea typeface="ＭＳ Ｐゴシック" charset="-128"/>
              <a:cs typeface="Arial"/>
            </a:endParaRPr>
          </a:p>
          <a:p>
            <a:pPr marL="454025" lvl="1"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 Bias in all short-baseline experiments near reactors : unlikely…</a:t>
            </a:r>
          </a:p>
          <a:p>
            <a:pPr marL="454025" lvl="1">
              <a:buClr>
                <a:srgbClr val="6B757E"/>
              </a:buClr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endParaRPr lang="en-US" sz="2000" dirty="0">
              <a:solidFill>
                <a:srgbClr val="6B757E"/>
              </a:solidFill>
              <a:latin typeface="Arial"/>
              <a:ea typeface="ＭＳ Ｐゴシック" charset="-128"/>
              <a:cs typeface="Arial"/>
            </a:endParaRPr>
          </a:p>
          <a:p>
            <a:pPr marL="454025" lvl="1"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 New physics at short baselines, explaining a deficit of </a:t>
            </a: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anti-</a:t>
            </a:r>
            <a:r>
              <a:rPr lang="en-US" sz="2000" dirty="0" smtClean="0">
                <a:solidFill>
                  <a:srgbClr val="6B757E"/>
                </a:solidFill>
                <a:latin typeface="Symbol" pitchFamily="18" charset="2"/>
                <a:ea typeface="Symbol" charset="2"/>
                <a:cs typeface="Arial"/>
              </a:rPr>
              <a:t>n</a:t>
            </a:r>
            <a:r>
              <a:rPr lang="en-US" sz="2000" baseline="-25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e</a:t>
            </a:r>
            <a:r>
              <a:rPr lang="en-US" sz="2000" dirty="0" smtClean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2000" dirty="0">
                <a:solidFill>
                  <a:srgbClr val="6B757E"/>
                </a:solidFill>
                <a:latin typeface="Arial"/>
                <a:ea typeface="ＭＳ Ｐゴシック" charset="-128"/>
                <a:cs typeface="Arial"/>
              </a:rPr>
              <a:t>:</a:t>
            </a:r>
          </a:p>
          <a:p>
            <a:pPr marL="911225" lvl="2"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Oscillation towards a 4</a:t>
            </a:r>
            <a:r>
              <a:rPr lang="en-US" sz="2000" b="1" baseline="30000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th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, sterile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Symbol" pitchFamily="18" charset="2"/>
                <a:ea typeface="ＭＳ Ｐゴシック" charset="-128"/>
                <a:cs typeface="Arial"/>
              </a:rPr>
              <a:t>n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?</a:t>
            </a:r>
          </a:p>
          <a:p>
            <a:pPr marL="911225" lvl="2"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  <a:defRPr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a 4</a:t>
            </a:r>
            <a:r>
              <a:rPr lang="en-US" sz="2000" b="1" baseline="30000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th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oscillation mode with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Symbol" pitchFamily="18" charset="2"/>
                <a:ea typeface="ＭＳ Ｐゴシック" charset="-128"/>
                <a:cs typeface="Arial"/>
              </a:rPr>
              <a:t>q</a:t>
            </a:r>
            <a:r>
              <a:rPr lang="en-US" sz="2000" b="1" baseline="-25000" dirty="0" err="1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new</a:t>
            </a:r>
            <a:r>
              <a:rPr lang="en-US" sz="2000" b="1" baseline="-25000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and</a:t>
            </a:r>
            <a:r>
              <a:rPr lang="en-US" sz="2000" b="1" baseline="-25000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Symbol" pitchFamily="18" charset="2"/>
                <a:ea typeface="ＭＳ Ｐゴシック" charset="-128"/>
                <a:cs typeface="Arial"/>
              </a:rPr>
              <a:t>D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m</a:t>
            </a:r>
            <a:r>
              <a:rPr lang="en-US" sz="2000" b="1" baseline="30000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2</a:t>
            </a:r>
            <a:r>
              <a:rPr lang="en-US" sz="2000" b="1" baseline="-25000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Arial"/>
              </a:rPr>
              <a:t>new</a:t>
            </a:r>
            <a:endParaRPr lang="en-US" sz="2000" b="1" baseline="-25000" dirty="0">
              <a:solidFill>
                <a:schemeClr val="bg2">
                  <a:lumMod val="75000"/>
                </a:schemeClr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8243888" y="6546850"/>
            <a:ext cx="4381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2D08072-D173-0443-AC9A-98F444045A49}" type="slidenum">
              <a:rPr lang="en-US" sz="1200">
                <a:solidFill>
                  <a:srgbClr val="6B757E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30</a:t>
            </a:fld>
            <a:endParaRPr lang="en-US" sz="1200">
              <a:solidFill>
                <a:srgbClr val="6B757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1138E-E1DE-BB45-AD20-E92A4C62448E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76806" name="Espace réservé du pied de page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04BDFB8-FAB7-7941-8683-F25CD7D5A35C}" type="slidenum">
              <a:rPr lang="en-US" sz="1200">
                <a:solidFill>
                  <a:srgbClr val="6B757E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200">
              <a:solidFill>
                <a:srgbClr val="6B757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8851" name="Text Box 2"/>
          <p:cNvSpPr txBox="1">
            <a:spLocks noChangeArrowheads="1"/>
          </p:cNvSpPr>
          <p:nvPr/>
        </p:nvSpPr>
        <p:spPr bwMode="auto">
          <a:xfrm>
            <a:off x="914400" y="58738"/>
            <a:ext cx="7899400" cy="42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The 4</a:t>
            </a:r>
            <a:r>
              <a:rPr lang="en-US" sz="2800" b="1" baseline="30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neutrino hypothesis</a:t>
            </a:r>
          </a:p>
        </p:txBody>
      </p:sp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1079500" y="719138"/>
            <a:ext cx="7607300" cy="540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853" name="Rectangle 4"/>
          <p:cNvSpPr>
            <a:spLocks noChangeArrowheads="1"/>
          </p:cNvSpPr>
          <p:nvPr/>
        </p:nvSpPr>
        <p:spPr bwMode="auto">
          <a:xfrm>
            <a:off x="2735263" y="6545263"/>
            <a:ext cx="3598862" cy="198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954088" y="647700"/>
            <a:ext cx="7834312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Combine all rate measurements, no spectral-shape information</a:t>
            </a:r>
          </a:p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Fit to 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anti-</a:t>
            </a:r>
            <a:r>
              <a:rPr lang="en-US" sz="1800" b="1" dirty="0" smtClean="0">
                <a:solidFill>
                  <a:srgbClr val="6B757E"/>
                </a:solidFill>
                <a:latin typeface="Symbol" pitchFamily="18" charset="2"/>
                <a:ea typeface="Symbol" charset="2"/>
                <a:cs typeface="Symbol" charset="2"/>
              </a:rPr>
              <a:t>n</a:t>
            </a:r>
            <a:r>
              <a:rPr lang="en-US" sz="1800" b="1" baseline="-25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disappearance hypothesis</a:t>
            </a:r>
          </a:p>
        </p:txBody>
      </p:sp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1039813" y="5932488"/>
            <a:ext cx="7862887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Absence of oscillations disfavored at 98.6% C.L.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15A3FC-CBD4-7F41-AB3A-E985E6297414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78857" name="Espace réservé du pied de page 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78858" name="Image 10" descr="untitled.pdf"/>
          <p:cNvPicPr>
            <a:picLocks noChangeAspect="1"/>
          </p:cNvPicPr>
          <p:nvPr/>
        </p:nvPicPr>
        <p:blipFill>
          <a:blip r:embed="rId3"/>
          <a:srcRect l="-450" t="23705" b="23407"/>
          <a:stretch>
            <a:fillRect/>
          </a:stretch>
        </p:blipFill>
        <p:spPr bwMode="auto">
          <a:xfrm>
            <a:off x="2102560" y="2292350"/>
            <a:ext cx="4809515" cy="358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9" name="TextBox 13"/>
          <p:cNvSpPr txBox="1">
            <a:spLocks noChangeArrowheads="1"/>
          </p:cNvSpPr>
          <p:nvPr/>
        </p:nvSpPr>
        <p:spPr bwMode="auto">
          <a:xfrm rot="-900000">
            <a:off x="4711700" y="4616450"/>
            <a:ext cx="1006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excluded</a:t>
            </a:r>
          </a:p>
          <a:p>
            <a:pPr algn="ctr"/>
            <a:r>
              <a:rPr lang="fr-FR" sz="16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area</a:t>
            </a:r>
          </a:p>
        </p:txBody>
      </p:sp>
      <p:sp>
        <p:nvSpPr>
          <p:cNvPr id="78860" name="TextBox 14"/>
          <p:cNvSpPr txBox="1">
            <a:spLocks noChangeArrowheads="1"/>
          </p:cNvSpPr>
          <p:nvPr/>
        </p:nvSpPr>
        <p:spPr bwMode="auto">
          <a:xfrm rot="-5400000">
            <a:off x="4267200" y="3560763"/>
            <a:ext cx="881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allowed</a:t>
            </a:r>
          </a:p>
        </p:txBody>
      </p:sp>
      <p:pic>
        <p:nvPicPr>
          <p:cNvPr id="78861" name="Picture 16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5725" y="1336675"/>
            <a:ext cx="36830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2" name="Picture 1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3200" y="1857375"/>
            <a:ext cx="60039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066800" y="65088"/>
            <a:ext cx="75819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The 1981 ILL measurement</a:t>
            </a:r>
          </a:p>
        </p:txBody>
      </p:sp>
      <p:sp>
        <p:nvSpPr>
          <p:cNvPr id="80899" name="Text Box 2"/>
          <p:cNvSpPr txBox="1">
            <a:spLocks noChangeArrowheads="1"/>
          </p:cNvSpPr>
          <p:nvPr/>
        </p:nvSpPr>
        <p:spPr bwMode="auto">
          <a:xfrm>
            <a:off x="1092200" y="660400"/>
            <a:ext cx="7607300" cy="557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2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Reactor at ILL with </a:t>
            </a:r>
            <a:r>
              <a:rPr lang="en-US" sz="20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almost pure </a:t>
            </a:r>
            <a:r>
              <a:rPr lang="en-US" sz="2000" b="1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20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r>
              <a:rPr lang="en-US" sz="2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, with </a:t>
            </a:r>
            <a:r>
              <a:rPr lang="en-US" sz="20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compact core</a:t>
            </a:r>
          </a:p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2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Detector </a:t>
            </a:r>
            <a:r>
              <a:rPr lang="en-US" sz="20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8.76(?) </a:t>
            </a:r>
            <a:r>
              <a:rPr lang="en-US" sz="20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0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from core. Any bias?</a:t>
            </a:r>
          </a:p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2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Reanalysis in 1995 by part of the collaboration to account for</a:t>
            </a:r>
            <a:br>
              <a:rPr lang="en-US" sz="2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overestimation of flux at ILL reactor by 10%... Affects the rate only</a:t>
            </a:r>
          </a:p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20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2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Large errors, but a striking pattern is seen by eye ?</a:t>
            </a:r>
          </a:p>
        </p:txBody>
      </p:sp>
      <p:sp>
        <p:nvSpPr>
          <p:cNvPr id="80901" name="Text Box 4"/>
          <p:cNvSpPr txBox="1">
            <a:spLocks noChangeArrowheads="1"/>
          </p:cNvSpPr>
          <p:nvPr/>
        </p:nvSpPr>
        <p:spPr bwMode="auto">
          <a:xfrm>
            <a:off x="1044575" y="5965825"/>
            <a:ext cx="776922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="1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090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6898" y="2389188"/>
            <a:ext cx="5487987" cy="3416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0903" name="Text Box 6"/>
          <p:cNvSpPr txBox="1">
            <a:spLocks noChangeArrowheads="1"/>
          </p:cNvSpPr>
          <p:nvPr/>
        </p:nvSpPr>
        <p:spPr bwMode="auto">
          <a:xfrm>
            <a:off x="2795588" y="4714875"/>
            <a:ext cx="86042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1981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B1C74-A5E5-B74A-9722-357A4183814F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sp>
        <p:nvSpPr>
          <p:cNvPr id="80906" name="Espace réservé du pied de page 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ChangeArrowheads="1"/>
          </p:cNvSpPr>
          <p:nvPr>
            <p:ph type="title"/>
          </p:nvPr>
        </p:nvSpPr>
        <p:spPr>
          <a:xfrm>
            <a:off x="193675" y="109538"/>
            <a:ext cx="8950325" cy="366712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/>
              <a:t>Our ILL re-analysis </a:t>
            </a:r>
            <a:r>
              <a:rPr lang="en-US" sz="2000" b="1"/>
              <a:t>(reproduce no-oscillation claim)</a:t>
            </a:r>
            <a:endParaRPr lang="en-US" b="1"/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1058863" y="828675"/>
            <a:ext cx="7607300" cy="160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66688" indent="-166688">
              <a:lnSpc>
                <a:spcPct val="90000"/>
              </a:lnSpc>
              <a:spcBef>
                <a:spcPts val="313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1981: Try to reproduce published contour</a:t>
            </a:r>
          </a:p>
          <a:p>
            <a:pPr marL="166688" indent="-166688">
              <a:lnSpc>
                <a:spcPct val="90000"/>
              </a:lnSpc>
              <a:spcBef>
                <a:spcPts val="313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1995: Reproduce claim that global fit disfavors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no-oscillation 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800" dirty="0" smtClean="0">
                <a:solidFill>
                  <a:srgbClr val="6B757E"/>
                </a:solidFill>
                <a:latin typeface="Symbol" pitchFamily="18" charset="2"/>
                <a:ea typeface="Arial" charset="0"/>
                <a:cs typeface="Arial" charset="0"/>
              </a:rPr>
              <a:t>s</a:t>
            </a:r>
            <a:endParaRPr lang="en-US" sz="1800" dirty="0">
              <a:solidFill>
                <a:srgbClr val="6B757E"/>
              </a:solidFill>
              <a:latin typeface="Symbol" pitchFamily="18" charset="2"/>
              <a:ea typeface="Arial" charset="0"/>
              <a:cs typeface="Arial" charset="0"/>
            </a:endParaRPr>
          </a:p>
          <a:p>
            <a:pPr marL="166688" indent="-166688">
              <a:lnSpc>
                <a:spcPct val="90000"/>
              </a:lnSpc>
              <a:spcBef>
                <a:spcPts val="313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18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66688" indent="-166688">
              <a:lnSpc>
                <a:spcPct val="90000"/>
              </a:lnSpc>
              <a:spcBef>
                <a:spcPts val="313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How ? 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We add uncorrelated systematic in each bin until it's large enough</a:t>
            </a:r>
          </a:p>
          <a:p>
            <a:pPr marL="623888" lvl="1" indent="-166688">
              <a:lnSpc>
                <a:spcPct val="90000"/>
              </a:lnSpc>
              <a:spcBef>
                <a:spcPts val="313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Needed error : 11%, uncorrelated, in each bin.</a:t>
            </a:r>
          </a:p>
        </p:txBody>
      </p:sp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013" y="2740025"/>
            <a:ext cx="3228975" cy="3703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2949" name="Text Box 4"/>
          <p:cNvSpPr txBox="1">
            <a:spLocks noChangeArrowheads="1"/>
          </p:cNvSpPr>
          <p:nvPr/>
        </p:nvSpPr>
        <p:spPr bwMode="auto">
          <a:xfrm>
            <a:off x="1906588" y="2579688"/>
            <a:ext cx="131921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4C4C4C"/>
                </a:solidFill>
                <a:ea typeface="ＭＳ Ｐゴシック" charset="-128"/>
                <a:cs typeface="ＭＳ Ｐゴシック" charset="-128"/>
              </a:rPr>
              <a:t>1981 result</a:t>
            </a:r>
          </a:p>
        </p:txBody>
      </p:sp>
      <p:pic>
        <p:nvPicPr>
          <p:cNvPr id="8295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900" y="2620963"/>
            <a:ext cx="5334000" cy="3781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66186-CBA8-BD42-BAB1-6940B0A8A9E6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sp>
        <p:nvSpPr>
          <p:cNvPr id="82952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82953" name="Text Box 4"/>
          <p:cNvSpPr txBox="1">
            <a:spLocks noChangeArrowheads="1"/>
          </p:cNvSpPr>
          <p:nvPr/>
        </p:nvSpPr>
        <p:spPr bwMode="auto">
          <a:xfrm>
            <a:off x="5157788" y="2566988"/>
            <a:ext cx="302101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4C4C4C"/>
                </a:solidFill>
                <a:ea typeface="ＭＳ Ｐゴシック" charset="-128"/>
                <a:cs typeface="ＭＳ Ｐゴシック" charset="-128"/>
              </a:rPr>
              <a:t>our reproduction of ILLresults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1036638" y="728663"/>
            <a:ext cx="7607300" cy="2636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66688" indent="-166688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Bugey-3 spectral measurements at 15 m, 40 m, 90 m</a:t>
            </a:r>
          </a:p>
          <a:p>
            <a:pPr marL="703263" lvl="2" indent="-185738">
              <a:spcBef>
                <a:spcPts val="500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Best constraint from high statistics R=15m/40m ratio</a:t>
            </a:r>
          </a:p>
          <a:p>
            <a:pPr marL="703263" lvl="2" indent="-185738">
              <a:spcBef>
                <a:spcPts val="500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Very robust since it does not rely on reactor spectra</a:t>
            </a:r>
          </a:p>
          <a:p>
            <a:pPr marL="703263" lvl="2" indent="-185738">
              <a:spcBef>
                <a:spcPts val="500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703263" lvl="2" indent="-185738">
              <a:spcBef>
                <a:spcPts val="500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703263" lvl="2" indent="-185738">
              <a:spcBef>
                <a:spcPts val="500"/>
              </a:spcBef>
              <a:buClr>
                <a:srgbClr val="6B757E"/>
              </a:buClr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703263" lvl="2" indent="-185738">
              <a:spcBef>
                <a:spcPts val="500"/>
              </a:spcBef>
              <a:buClr>
                <a:srgbClr val="6B757E"/>
              </a:buClr>
              <a:buFont typeface="Wingdings" charset="2"/>
              <a:buChar char=""/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703263" lvl="2" indent="-185738">
              <a:spcBef>
                <a:spcPts val="500"/>
              </a:spcBef>
              <a:buClr>
                <a:srgbClr val="6B757E"/>
              </a:buClr>
              <a:tabLst>
                <a:tab pos="166688" algn="l"/>
                <a:tab pos="623888" algn="l"/>
                <a:tab pos="1081088" algn="l"/>
                <a:tab pos="1538288" algn="l"/>
                <a:tab pos="1995488" algn="l"/>
                <a:tab pos="2452688" algn="l"/>
                <a:tab pos="2909888" algn="l"/>
                <a:tab pos="3367088" algn="l"/>
                <a:tab pos="3824288" algn="l"/>
                <a:tab pos="4281488" algn="l"/>
                <a:tab pos="4738688" algn="l"/>
                <a:tab pos="5195888" algn="l"/>
                <a:tab pos="5653088" algn="l"/>
                <a:tab pos="6110288" algn="l"/>
                <a:tab pos="6567488" algn="l"/>
                <a:tab pos="7024688" algn="l"/>
                <a:tab pos="7481888" algn="l"/>
                <a:tab pos="7939088" algn="l"/>
                <a:tab pos="8396288" algn="l"/>
                <a:tab pos="8853488" algn="l"/>
                <a:tab pos="9310688" algn="l"/>
              </a:tabLst>
            </a:pPr>
            <a:endParaRPr lang="en-US" sz="20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20838" y="1700213"/>
            <a:ext cx="5602287" cy="1865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4188" y="3716338"/>
            <a:ext cx="3975100" cy="773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4997" name="Text Box 4"/>
          <p:cNvSpPr txBox="1">
            <a:spLocks noChangeArrowheads="1"/>
          </p:cNvSpPr>
          <p:nvPr/>
        </p:nvSpPr>
        <p:spPr bwMode="auto">
          <a:xfrm>
            <a:off x="1066800" y="41275"/>
            <a:ext cx="75819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Spectral shape analysis of Bugey-3</a:t>
            </a:r>
          </a:p>
        </p:txBody>
      </p:sp>
      <p:pic>
        <p:nvPicPr>
          <p:cNvPr id="84998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3450" y="3448050"/>
            <a:ext cx="3900488" cy="292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4999" name="Text Box 6"/>
          <p:cNvSpPr txBox="1">
            <a:spLocks noChangeArrowheads="1"/>
          </p:cNvSpPr>
          <p:nvPr/>
        </p:nvSpPr>
        <p:spPr bwMode="auto">
          <a:xfrm>
            <a:off x="220663" y="3902075"/>
            <a:ext cx="4513262" cy="193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Reproduction of the collaboration’s </a:t>
            </a:r>
            <a:b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 raster-scan analysis</a:t>
            </a:r>
          </a:p>
          <a:p>
            <a:pPr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Use of a global-scan in combined</a:t>
            </a:r>
            <a:b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 analysis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85F47-4211-764C-9296-2294500631DE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sp>
        <p:nvSpPr>
          <p:cNvPr id="85001" name="Espace réservé du pied de page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901700" y="76200"/>
            <a:ext cx="78740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Combined Reactor Rate+Shape contours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0B700-5256-7A4A-A383-7633CE0EC4D6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sp>
        <p:nvSpPr>
          <p:cNvPr id="87044" name="Espace réservé du pied de page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87045" name="Image 9" descr="Capture d’écran 2011-03-14 à 23.05.1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" y="676275"/>
            <a:ext cx="7888288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838325" y="5189538"/>
            <a:ext cx="3330575" cy="42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No oscillation disfavored at 96.51%</a:t>
            </a:r>
            <a:endParaRPr lang="en-US" sz="1600" b="1" baseline="3300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7047" name="Text Box 6"/>
          <p:cNvSpPr txBox="1">
            <a:spLocks noChangeArrowheads="1"/>
          </p:cNvSpPr>
          <p:nvPr/>
        </p:nvSpPr>
        <p:spPr bwMode="auto">
          <a:xfrm>
            <a:off x="4962525" y="4351338"/>
            <a:ext cx="1755775" cy="58896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Best fit: </a:t>
            </a:r>
            <a:r>
              <a:rPr lang="en-US" sz="14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sin</a:t>
            </a:r>
            <a:r>
              <a:rPr lang="en-US" sz="1400" b="1" baseline="330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b="1" dirty="0" smtClean="0">
                <a:solidFill>
                  <a:srgbClr val="4C4C4C"/>
                </a:solidFill>
                <a:latin typeface="Symbol" pitchFamily="18" charset="2"/>
                <a:ea typeface="Arial" charset="0"/>
                <a:cs typeface="Arial" charset="0"/>
              </a:rPr>
              <a:t>q</a:t>
            </a:r>
            <a:r>
              <a:rPr lang="en-US" sz="14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~0.1</a:t>
            </a:r>
            <a:endParaRPr lang="en-US" sz="1400" b="1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4C4C4C"/>
                </a:solidFill>
                <a:latin typeface="Symbol" pitchFamily="18" charset="2"/>
                <a:ea typeface="Arial" charset="0"/>
                <a:cs typeface="Arial" charset="0"/>
              </a:rPr>
              <a:t>D</a:t>
            </a:r>
            <a:r>
              <a:rPr lang="en-US" sz="14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400" b="1" baseline="330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~1.5 </a:t>
            </a:r>
            <a:r>
              <a:rPr lang="en-US" sz="14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eV</a:t>
            </a:r>
            <a:r>
              <a:rPr lang="en-US" sz="1400" b="1" baseline="330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cxnSp>
        <p:nvCxnSpPr>
          <p:cNvPr id="87048" name="Connecteur droit avec flèche 12"/>
          <p:cNvCxnSpPr>
            <a:cxnSpLocks noChangeShapeType="1"/>
            <a:stCxn id="87047" idx="0"/>
          </p:cNvCxnSpPr>
          <p:nvPr/>
        </p:nvCxnSpPr>
        <p:spPr bwMode="auto">
          <a:xfrm rot="16200000" flipV="1">
            <a:off x="5246688" y="3757612"/>
            <a:ext cx="579438" cy="608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7049" name="TextBox 13"/>
          <p:cNvSpPr txBox="1">
            <a:spLocks noChangeArrowheads="1"/>
          </p:cNvSpPr>
          <p:nvPr/>
        </p:nvSpPr>
        <p:spPr bwMode="auto">
          <a:xfrm rot="-900000">
            <a:off x="5707063" y="3570288"/>
            <a:ext cx="1006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excluded</a:t>
            </a:r>
            <a:endParaRPr lang="fr-FR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fr-FR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area</a:t>
            </a:r>
          </a:p>
        </p:txBody>
      </p:sp>
      <p:sp>
        <p:nvSpPr>
          <p:cNvPr id="87050" name="TextBox 14"/>
          <p:cNvSpPr txBox="1">
            <a:spLocks noChangeArrowheads="1"/>
          </p:cNvSpPr>
          <p:nvPr/>
        </p:nvSpPr>
        <p:spPr bwMode="auto">
          <a:xfrm rot="18303788">
            <a:off x="4432068" y="2694867"/>
            <a:ext cx="8804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allowed</a:t>
            </a:r>
            <a:endParaRPr lang="fr-FR" sz="160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"/>
          <p:cNvSpPr txBox="1">
            <a:spLocks noChangeArrowheads="1"/>
          </p:cNvSpPr>
          <p:nvPr/>
        </p:nvSpPr>
        <p:spPr bwMode="auto">
          <a:xfrm>
            <a:off x="1079500" y="763588"/>
            <a:ext cx="7605713" cy="531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48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The Gallium Neutrino Anomaly</a:t>
            </a:r>
          </a:p>
          <a:p>
            <a:pPr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Based on PRD82 053005 (2010)</a:t>
            </a:r>
            <a:endParaRPr lang="en-US" sz="1800" dirty="0" smtClean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800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Giunti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en-US" sz="1800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Laveder</a:t>
            </a:r>
            <a:endParaRPr lang="en-US" sz="1800" dirty="0" smtClean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4800" b="1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F7C65-F9A0-DC41-873D-3DD0E907DA15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89092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8588" y="73025"/>
            <a:ext cx="8956675" cy="423863"/>
          </a:xfrm>
        </p:spPr>
        <p:txBody>
          <a:bodyPr>
            <a:normAutofit fontScale="90000"/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B757E"/>
                </a:solidFill>
              </a:rPr>
              <a:t>Radiochemical experiments </a:t>
            </a:r>
            <a:r>
              <a:rPr lang="en-US" b="1" dirty="0" err="1" smtClean="0">
                <a:solidFill>
                  <a:srgbClr val="6B757E"/>
                </a:solidFill>
              </a:rPr>
              <a:t>Gallex</a:t>
            </a:r>
            <a:r>
              <a:rPr lang="en-US" b="1" dirty="0" smtClean="0">
                <a:solidFill>
                  <a:srgbClr val="6B757E"/>
                </a:solidFill>
              </a:rPr>
              <a:t> (left) &amp; Sage (right)    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/>
          <a:srcRect t="3139"/>
          <a:stretch>
            <a:fillRect/>
          </a:stretch>
        </p:blipFill>
        <p:spPr bwMode="auto">
          <a:xfrm>
            <a:off x="1084263" y="1722438"/>
            <a:ext cx="3557587" cy="398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0658" name="Object 2"/>
          <p:cNvGraphicFramePr>
            <a:graphicFrameLocks/>
          </p:cNvGraphicFramePr>
          <p:nvPr/>
        </p:nvGraphicFramePr>
        <p:xfrm>
          <a:off x="6043358" y="1409002"/>
          <a:ext cx="2292350" cy="474662"/>
        </p:xfrm>
        <a:graphic>
          <a:graphicData uri="http://schemas.openxmlformats.org/presentationml/2006/ole">
            <p:oleObj spid="_x0000_s52226" name="…quation" r:id="rId5" imgW="1219200" imgH="203200" progId="Equation.3">
              <p:embed/>
            </p:oleObj>
          </a:graphicData>
        </a:graphic>
      </p:graphicFrame>
      <p:cxnSp>
        <p:nvCxnSpPr>
          <p:cNvPr id="7" name="Connecteur droit 6"/>
          <p:cNvCxnSpPr>
            <a:cxnSpLocks noChangeShapeType="1"/>
          </p:cNvCxnSpPr>
          <p:nvPr/>
        </p:nvCxnSpPr>
        <p:spPr bwMode="auto">
          <a:xfrm rot="16200000" flipH="1">
            <a:off x="2711450" y="3914775"/>
            <a:ext cx="4357688" cy="396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8" name="Picture 30" descr="Capture d’écran 2011-01-31 à 14"/>
          <p:cNvPicPr>
            <a:picLocks noChangeAspect="1" noChangeArrowheads="1"/>
          </p:cNvPicPr>
          <p:nvPr/>
        </p:nvPicPr>
        <p:blipFill>
          <a:blip r:embed="rId6"/>
          <a:srcRect b="9127"/>
          <a:stretch>
            <a:fillRect/>
          </a:stretch>
        </p:blipFill>
        <p:spPr bwMode="auto">
          <a:xfrm>
            <a:off x="5683250" y="1963103"/>
            <a:ext cx="2541588" cy="3865562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70663" name="Rectangle 3"/>
          <p:cNvSpPr>
            <a:spLocks noChangeArrowheads="1"/>
          </p:cNvSpPr>
          <p:nvPr/>
        </p:nvSpPr>
        <p:spPr bwMode="auto">
          <a:xfrm>
            <a:off x="1081088" y="5791200"/>
            <a:ext cx="3546475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6200" tIns="30163" rIns="76200" bIns="30163">
            <a:spAutoFit/>
          </a:bodyPr>
          <a:lstStyle/>
          <a:p>
            <a:pPr algn="ctr" defTabSz="184150">
              <a:lnSpc>
                <a:spcPct val="90000"/>
              </a:lnSpc>
              <a:spcBef>
                <a:spcPct val="45000"/>
              </a:spcBef>
            </a:pPr>
            <a:r>
              <a:rPr lang="fr-FR" sz="1600" dirty="0">
                <a:solidFill>
                  <a:srgbClr val="6B757E"/>
                </a:solidFill>
                <a:latin typeface="+mj-lt"/>
              </a:rPr>
              <a:t>30.3 tons of Gallium</a:t>
            </a:r>
            <a:br>
              <a:rPr lang="fr-FR" sz="1600" dirty="0">
                <a:solidFill>
                  <a:srgbClr val="6B757E"/>
                </a:solidFill>
                <a:latin typeface="+mj-lt"/>
              </a:rPr>
            </a:br>
            <a:r>
              <a:rPr lang="fr-FR" sz="1600" dirty="0">
                <a:solidFill>
                  <a:srgbClr val="6B757E"/>
                </a:solidFill>
                <a:latin typeface="+mj-lt"/>
              </a:rPr>
              <a:t>in an </a:t>
            </a:r>
            <a:r>
              <a:rPr lang="fr-FR" sz="1600" dirty="0" err="1">
                <a:solidFill>
                  <a:srgbClr val="6B757E"/>
                </a:solidFill>
                <a:latin typeface="+mj-lt"/>
              </a:rPr>
              <a:t>aqueous</a:t>
            </a:r>
            <a:r>
              <a:rPr lang="fr-FR" sz="1600" dirty="0">
                <a:solidFill>
                  <a:srgbClr val="6B757E"/>
                </a:solidFill>
                <a:latin typeface="+mj-lt"/>
              </a:rPr>
              <a:t> solution : GaCl</a:t>
            </a:r>
            <a:r>
              <a:rPr lang="fr-FR" sz="1600" baseline="-25000" dirty="0">
                <a:solidFill>
                  <a:srgbClr val="6B757E"/>
                </a:solidFill>
                <a:latin typeface="+mj-lt"/>
              </a:rPr>
              <a:t>3</a:t>
            </a:r>
            <a:r>
              <a:rPr lang="fr-FR" sz="1600" dirty="0">
                <a:solidFill>
                  <a:srgbClr val="6B757E"/>
                </a:solidFill>
                <a:latin typeface="+mj-lt"/>
              </a:rPr>
              <a:t>  + </a:t>
            </a:r>
            <a:r>
              <a:rPr lang="fr-FR" sz="1600" dirty="0" err="1">
                <a:solidFill>
                  <a:srgbClr val="6B757E"/>
                </a:solidFill>
                <a:latin typeface="+mj-lt"/>
              </a:rPr>
              <a:t>HCl</a:t>
            </a:r>
            <a:r>
              <a:rPr lang="fr-FR" sz="1600" dirty="0">
                <a:solidFill>
                  <a:srgbClr val="6B757E"/>
                </a:solidFill>
                <a:latin typeface="+mj-lt"/>
              </a:rPr>
              <a:t> </a:t>
            </a:r>
          </a:p>
        </p:txBody>
      </p:sp>
      <p:sp>
        <p:nvSpPr>
          <p:cNvPr id="70664" name="Rectangle 22"/>
          <p:cNvSpPr txBox="1">
            <a:spLocks noChangeArrowheads="1"/>
          </p:cNvSpPr>
          <p:nvPr/>
        </p:nvSpPr>
        <p:spPr bwMode="auto">
          <a:xfrm>
            <a:off x="5165725" y="5757863"/>
            <a:ext cx="3795713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6838" tIns="47625" rIns="96838" bIns="47625"/>
          <a:lstStyle/>
          <a:p>
            <a:pPr marL="144000" indent="-72000" algn="ctr" defTabSz="960438" eaLnBrk="0" hangingPunct="0">
              <a:spcBef>
                <a:spcPts val="0"/>
              </a:spcBef>
              <a:buClr>
                <a:schemeClr val="hlink"/>
              </a:buClr>
              <a:buSzPct val="80000"/>
            </a:pPr>
            <a:r>
              <a:rPr lang="fr-FR" sz="1700" dirty="0">
                <a:solidFill>
                  <a:srgbClr val="6B757E"/>
                </a:solidFill>
                <a:latin typeface="+mj-lt"/>
              </a:rPr>
              <a:t>30 to 57 tons of gallium </a:t>
            </a:r>
          </a:p>
          <a:p>
            <a:pPr marL="144000" indent="-72000" algn="ctr" defTabSz="960438" eaLnBrk="0" hangingPunct="0">
              <a:spcBef>
                <a:spcPts val="0"/>
              </a:spcBef>
              <a:buClr>
                <a:schemeClr val="hlink"/>
              </a:buClr>
              <a:buSzPct val="80000"/>
            </a:pPr>
            <a:r>
              <a:rPr lang="fr-FR" sz="1700" dirty="0">
                <a:solidFill>
                  <a:srgbClr val="6B757E"/>
                </a:solidFill>
                <a:latin typeface="+mj-lt"/>
              </a:rPr>
              <a:t>(</a:t>
            </a:r>
            <a:r>
              <a:rPr lang="fr-FR" sz="1700" dirty="0" err="1">
                <a:solidFill>
                  <a:srgbClr val="6B757E"/>
                </a:solidFill>
                <a:latin typeface="+mj-lt"/>
              </a:rPr>
              <a:t>metal</a:t>
            </a:r>
            <a:r>
              <a:rPr lang="fr-FR" sz="1700" dirty="0">
                <a:solidFill>
                  <a:srgbClr val="6B757E"/>
                </a:solidFill>
                <a:latin typeface="+mj-lt"/>
              </a:rPr>
              <a:t>) in 10 tanks</a:t>
            </a:r>
          </a:p>
        </p:txBody>
      </p:sp>
      <p:sp>
        <p:nvSpPr>
          <p:cNvPr id="70665" name="Rectangle 13"/>
          <p:cNvSpPr>
            <a:spLocks noChangeArrowheads="1"/>
          </p:cNvSpPr>
          <p:nvPr/>
        </p:nvSpPr>
        <p:spPr bwMode="auto">
          <a:xfrm>
            <a:off x="884238" y="746125"/>
            <a:ext cx="8204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Clr>
                <a:schemeClr val="tx2"/>
              </a:buClr>
              <a:buFont typeface="Wingdings" charset="2"/>
              <a:buChar char="§"/>
              <a:tabLst>
                <a:tab pos="169863" algn="l"/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</a:tabLst>
            </a:pPr>
            <a:r>
              <a:rPr lang="en-US" sz="2000" dirty="0">
                <a:solidFill>
                  <a:srgbClr val="6B757E"/>
                </a:solidFill>
                <a:latin typeface="+mj-lt"/>
                <a:cs typeface="Arial" charset="0"/>
              </a:rPr>
              <a:t>GALLEX (GaCl</a:t>
            </a:r>
            <a:r>
              <a:rPr lang="en-US" sz="2000" baseline="-33000" dirty="0">
                <a:solidFill>
                  <a:srgbClr val="6B757E"/>
                </a:solidFill>
                <a:latin typeface="+mj-lt"/>
                <a:cs typeface="Arial" charset="0"/>
              </a:rPr>
              <a:t>3</a:t>
            </a:r>
            <a:r>
              <a:rPr lang="en-US" sz="2000" dirty="0">
                <a:solidFill>
                  <a:srgbClr val="6B757E"/>
                </a:solidFill>
                <a:latin typeface="+mj-lt"/>
                <a:cs typeface="Arial" charset="0"/>
              </a:rPr>
              <a:t>) and SAGE (liquid </a:t>
            </a:r>
            <a:r>
              <a:rPr lang="en-US" sz="2000" dirty="0" err="1">
                <a:solidFill>
                  <a:srgbClr val="6B757E"/>
                </a:solidFill>
                <a:latin typeface="+mj-lt"/>
                <a:cs typeface="Arial" charset="0"/>
              </a:rPr>
              <a:t>Ga</a:t>
            </a:r>
            <a:r>
              <a:rPr lang="en-US" sz="2000" dirty="0">
                <a:solidFill>
                  <a:srgbClr val="6B757E"/>
                </a:solidFill>
                <a:latin typeface="+mj-lt"/>
                <a:cs typeface="Arial" charset="0"/>
              </a:rPr>
              <a:t>) were radiochemical experiments, counting the conversion rate of </a:t>
            </a:r>
            <a:r>
              <a:rPr lang="en-US" sz="2000" dirty="0" err="1">
                <a:solidFill>
                  <a:srgbClr val="6B757E"/>
                </a:solidFill>
                <a:latin typeface="+mj-lt"/>
                <a:cs typeface="Arial" charset="0"/>
              </a:rPr>
              <a:t>Ga</a:t>
            </a:r>
            <a:r>
              <a:rPr lang="en-US" sz="2000" dirty="0">
                <a:solidFill>
                  <a:srgbClr val="6B757E"/>
                </a:solidFill>
                <a:latin typeface="+mj-lt"/>
                <a:cs typeface="Arial" charset="0"/>
              </a:rPr>
              <a:t> to </a:t>
            </a:r>
            <a:r>
              <a:rPr lang="en-US" sz="2000" baseline="33000" dirty="0">
                <a:solidFill>
                  <a:srgbClr val="6B757E"/>
                </a:solidFill>
                <a:latin typeface="+mj-lt"/>
                <a:cs typeface="Arial" charset="0"/>
              </a:rPr>
              <a:t>71</a:t>
            </a:r>
            <a:r>
              <a:rPr lang="en-US" sz="2000" dirty="0">
                <a:solidFill>
                  <a:srgbClr val="6B757E"/>
                </a:solidFill>
                <a:latin typeface="+mj-lt"/>
                <a:cs typeface="Arial" charset="0"/>
              </a:rPr>
              <a:t>Ge by (solar) neutrino </a:t>
            </a:r>
            <a:r>
              <a:rPr lang="en-US" sz="2000" dirty="0" smtClean="0">
                <a:solidFill>
                  <a:srgbClr val="6B757E"/>
                </a:solidFill>
                <a:latin typeface="+mj-lt"/>
                <a:cs typeface="Arial" charset="0"/>
              </a:rPr>
              <a:t>capture [cannot detect anti-</a:t>
            </a:r>
            <a:r>
              <a:rPr lang="en-US" sz="2000" dirty="0" smtClean="0">
                <a:solidFill>
                  <a:srgbClr val="6B757E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sz="2000" baseline="-25000" dirty="0" smtClean="0">
                <a:solidFill>
                  <a:srgbClr val="6B757E"/>
                </a:solidFill>
                <a:latin typeface="+mj-lt"/>
                <a:cs typeface="Arial" charset="0"/>
              </a:rPr>
              <a:t>e</a:t>
            </a:r>
            <a:r>
              <a:rPr lang="en-US" sz="2000" dirty="0" smtClean="0">
                <a:solidFill>
                  <a:srgbClr val="6B757E"/>
                </a:solidFill>
                <a:latin typeface="+mj-lt"/>
                <a:cs typeface="Arial" charset="0"/>
              </a:rPr>
              <a:t>]</a:t>
            </a:r>
            <a:endParaRPr lang="en-US" sz="2000" dirty="0">
              <a:solidFill>
                <a:srgbClr val="6B757E"/>
              </a:solidFill>
              <a:latin typeface="+mj-lt"/>
              <a:cs typeface="Arial" charset="0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44859-3BF8-5049-AD95-01EBCFCCF369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092200" y="73025"/>
            <a:ext cx="75692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The Gallium anomaly</a:t>
            </a:r>
          </a:p>
        </p:txBody>
      </p:sp>
      <p:sp>
        <p:nvSpPr>
          <p:cNvPr id="91139" name="Text Box 2"/>
          <p:cNvSpPr txBox="1">
            <a:spLocks noChangeArrowheads="1"/>
          </p:cNvSpPr>
          <p:nvPr/>
        </p:nvSpPr>
        <p:spPr bwMode="auto">
          <a:xfrm>
            <a:off x="882650" y="673100"/>
            <a:ext cx="8261350" cy="330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68275" indent="-168275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buFont typeface="Wingdings" charset="2"/>
              <a:buChar char=""/>
              <a:tabLst>
                <a:tab pos="168275" algn="l"/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4 calibration runs with intense </a:t>
            </a:r>
            <a:r>
              <a:rPr lang="en-US" sz="1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MCi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neutrino sources:</a:t>
            </a:r>
          </a:p>
          <a:p>
            <a:pPr marL="704850" lvl="2" indent="-185738">
              <a:spcBef>
                <a:spcPts val="450"/>
              </a:spcBef>
              <a:buClr>
                <a:srgbClr val="6B757E"/>
              </a:buClr>
              <a:buFont typeface="Wingdings" charset="2"/>
              <a:buChar char=""/>
              <a:tabLst>
                <a:tab pos="168275" algn="l"/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 runs at </a:t>
            </a: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Gallex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with a </a:t>
            </a:r>
            <a:r>
              <a:rPr lang="en-US" sz="1800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51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Cr source (750 </a:t>
            </a: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keV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6B757E"/>
                </a:solidFill>
                <a:latin typeface="Times" charset="0"/>
                <a:ea typeface="Arial" charset="0"/>
                <a:cs typeface="Arial" charset="0"/>
              </a:rPr>
              <a:t>ν</a:t>
            </a:r>
            <a:r>
              <a:rPr lang="en-US" sz="1800" baseline="-330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emitter)</a:t>
            </a:r>
          </a:p>
          <a:p>
            <a:pPr marL="704850" lvl="2" indent="-185738">
              <a:spcBef>
                <a:spcPts val="450"/>
              </a:spcBef>
              <a:buClr>
                <a:srgbClr val="6B757E"/>
              </a:buClr>
              <a:buFont typeface="Wingdings" charset="2"/>
              <a:buChar char=""/>
              <a:tabLst>
                <a:tab pos="168275" algn="l"/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 run at SAGE with a </a:t>
            </a:r>
            <a:r>
              <a:rPr lang="en-US" sz="1800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51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Cr source</a:t>
            </a:r>
          </a:p>
          <a:p>
            <a:pPr marL="704850" lvl="2" indent="-185738">
              <a:spcBef>
                <a:spcPts val="450"/>
              </a:spcBef>
              <a:buClr>
                <a:srgbClr val="6B757E"/>
              </a:buClr>
              <a:buFont typeface="Wingdings" charset="2"/>
              <a:buChar char=""/>
              <a:tabLst>
                <a:tab pos="168275" algn="l"/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 run at SAGE with a </a:t>
            </a:r>
            <a:r>
              <a:rPr lang="en-US" sz="1800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37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Ar source ( 810 </a:t>
            </a: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keV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6B757E"/>
                </a:solidFill>
                <a:latin typeface="Times" charset="0"/>
                <a:ea typeface="Arial" charset="0"/>
                <a:cs typeface="Arial" charset="0"/>
              </a:rPr>
              <a:t>ν</a:t>
            </a:r>
            <a:r>
              <a:rPr lang="en-US" sz="1800" baseline="-330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 emitter)</a:t>
            </a:r>
          </a:p>
          <a:p>
            <a:pPr marL="704850" lvl="2" indent="-185738">
              <a:spcBef>
                <a:spcPts val="450"/>
              </a:spcBef>
              <a:buClr>
                <a:srgbClr val="6B757E"/>
              </a:buClr>
              <a:buFont typeface="Wingdings" charset="2"/>
              <a:buChar char=""/>
              <a:tabLst>
                <a:tab pos="168275" algn="l"/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All observed a deficit of neutrino interactions compared</a:t>
            </a:r>
            <a:b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to the expected activity. Hint of oscillation ?</a:t>
            </a:r>
          </a:p>
          <a:p>
            <a:pPr marL="168275" indent="-168275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buFont typeface="Wingdings" charset="2"/>
              <a:buChar char=""/>
              <a:tabLst>
                <a:tab pos="168275" algn="l"/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Our analysis for </a:t>
            </a:r>
            <a:r>
              <a:rPr lang="en-US" sz="1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Gallex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&amp; Sage:</a:t>
            </a:r>
          </a:p>
          <a:p>
            <a:pPr marL="704850" lvl="2" indent="-185738">
              <a:spcBef>
                <a:spcPts val="450"/>
              </a:spcBef>
              <a:buClr>
                <a:srgbClr val="6B757E"/>
              </a:buClr>
              <a:buFont typeface="Wingdings" charset="2"/>
              <a:buChar char=""/>
              <a:tabLst>
                <a:tab pos="168275" algn="l"/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Monte Carlo 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computation of 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mean path lengths of neutrinos in </a:t>
            </a:r>
            <a:r>
              <a:rPr lang="en-US" sz="1800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Ga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tanks</a:t>
            </a:r>
          </a:p>
          <a:p>
            <a:pPr marL="704850" lvl="2" indent="-185738">
              <a:spcBef>
                <a:spcPts val="450"/>
              </a:spcBef>
              <a:buClr>
                <a:srgbClr val="6B757E"/>
              </a:buClr>
              <a:buFont typeface="Wingdings" charset="2"/>
              <a:buChar char=""/>
              <a:tabLst>
                <a:tab pos="168275" algn="l"/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NEW 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: Correlate the 2 </a:t>
            </a: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Gallex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runs together &amp; the 2 SAGE runs together</a:t>
            </a:r>
          </a:p>
        </p:txBody>
      </p:sp>
      <p:grpSp>
        <p:nvGrpSpPr>
          <p:cNvPr id="91140" name="Group 3"/>
          <p:cNvGrpSpPr>
            <a:grpSpLocks/>
          </p:cNvGrpSpPr>
          <p:nvPr/>
        </p:nvGrpSpPr>
        <p:grpSpPr bwMode="auto">
          <a:xfrm>
            <a:off x="1184275" y="3949700"/>
            <a:ext cx="3184525" cy="2325688"/>
            <a:chOff x="834" y="2608"/>
            <a:chExt cx="2006" cy="1465"/>
          </a:xfrm>
        </p:grpSpPr>
        <p:grpSp>
          <p:nvGrpSpPr>
            <p:cNvPr id="91146" name="Group 4"/>
            <p:cNvGrpSpPr>
              <a:grpSpLocks/>
            </p:cNvGrpSpPr>
            <p:nvPr/>
          </p:nvGrpSpPr>
          <p:grpSpPr bwMode="auto">
            <a:xfrm>
              <a:off x="1048" y="2608"/>
              <a:ext cx="1792" cy="1465"/>
              <a:chOff x="1048" y="2608"/>
              <a:chExt cx="1792" cy="1465"/>
            </a:xfrm>
          </p:grpSpPr>
          <p:pic>
            <p:nvPicPr>
              <p:cNvPr id="91148" name="Picture 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134" t="5116" r="6621"/>
              <a:stretch>
                <a:fillRect/>
              </a:stretch>
            </p:blipFill>
            <p:spPr bwMode="auto">
              <a:xfrm>
                <a:off x="1048" y="2608"/>
                <a:ext cx="1792" cy="146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91149" name="Text Box 6"/>
              <p:cNvSpPr txBox="1">
                <a:spLocks noChangeArrowheads="1"/>
              </p:cNvSpPr>
              <p:nvPr/>
            </p:nvSpPr>
            <p:spPr bwMode="auto">
              <a:xfrm>
                <a:off x="1492" y="2714"/>
                <a:ext cx="362" cy="21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>
                <a:prstTxWarp prst="textNoShape">
                  <a:avLst/>
                </a:prstTxWarp>
              </a:bodyPr>
              <a:lstStyle/>
              <a:p>
                <a: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600">
                    <a:solidFill>
                      <a:srgbClr val="0000FF"/>
                    </a:solidFill>
                    <a:ea typeface="ＭＳ Ｐゴシック" charset="-128"/>
                    <a:cs typeface="ＭＳ Ｐゴシック" charset="-128"/>
                  </a:rPr>
                  <a:t>data</a:t>
                </a:r>
              </a:p>
            </p:txBody>
          </p:sp>
          <p:sp>
            <p:nvSpPr>
              <p:cNvPr id="91150" name="Line 7"/>
              <p:cNvSpPr>
                <a:spLocks noChangeShapeType="1"/>
              </p:cNvSpPr>
              <p:nvPr/>
            </p:nvSpPr>
            <p:spPr bwMode="auto">
              <a:xfrm flipH="1">
                <a:off x="1405" y="2907"/>
                <a:ext cx="174" cy="21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1" name="Text Box 8"/>
              <p:cNvSpPr txBox="1">
                <a:spLocks noChangeArrowheads="1"/>
              </p:cNvSpPr>
              <p:nvPr/>
            </p:nvSpPr>
            <p:spPr bwMode="auto">
              <a:xfrm>
                <a:off x="1224" y="3570"/>
                <a:ext cx="505" cy="21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>
                <a:prstTxWarp prst="textNoShape">
                  <a:avLst/>
                </a:prstTxWarp>
              </a:bodyPr>
              <a:lstStyle/>
              <a:p>
                <a: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60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Best fit</a:t>
                </a:r>
              </a:p>
            </p:txBody>
          </p:sp>
          <p:sp>
            <p:nvSpPr>
              <p:cNvPr id="91152" name="Line 9"/>
              <p:cNvSpPr>
                <a:spLocks noChangeShapeType="1"/>
              </p:cNvSpPr>
              <p:nvPr/>
            </p:nvSpPr>
            <p:spPr bwMode="auto">
              <a:xfrm flipV="1">
                <a:off x="1467" y="3366"/>
                <a:ext cx="294" cy="207"/>
              </a:xfrm>
              <a:prstGeom prst="line">
                <a:avLst/>
              </a:prstGeom>
              <a:noFill/>
              <a:ln w="9360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1147" name="Text Box 10"/>
            <p:cNvSpPr txBox="1">
              <a:spLocks noChangeArrowheads="1"/>
            </p:cNvSpPr>
            <p:nvPr/>
          </p:nvSpPr>
          <p:spPr bwMode="auto">
            <a:xfrm rot="-5400000">
              <a:off x="343" y="3203"/>
              <a:ext cx="1173" cy="1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>
              <a:prstTxWarp prst="textNoShape">
                <a:avLst/>
              </a:prstTxWarp>
            </a:bodyPr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Measured / predicted</a:t>
              </a:r>
            </a:p>
          </p:txBody>
        </p:sp>
      </p:grpSp>
      <p:pic>
        <p:nvPicPr>
          <p:cNvPr id="91141" name="Picture 11"/>
          <p:cNvPicPr>
            <a:picLocks noChangeAspect="1" noChangeArrowheads="1"/>
          </p:cNvPicPr>
          <p:nvPr/>
        </p:nvPicPr>
        <p:blipFill>
          <a:blip r:embed="rId4"/>
          <a:srcRect l="11842" t="25735" r="9094" b="27345"/>
          <a:stretch>
            <a:fillRect/>
          </a:stretch>
        </p:blipFill>
        <p:spPr bwMode="auto">
          <a:xfrm>
            <a:off x="6242050" y="4146550"/>
            <a:ext cx="2163763" cy="181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1142" name="Rectangle 12"/>
          <p:cNvSpPr>
            <a:spLocks noChangeArrowheads="1"/>
          </p:cNvSpPr>
          <p:nvPr/>
        </p:nvSpPr>
        <p:spPr bwMode="auto">
          <a:xfrm>
            <a:off x="5119688" y="4168775"/>
            <a:ext cx="2136775" cy="177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Gallex-I</a:t>
            </a:r>
          </a:p>
          <a:p>
            <a:pPr>
              <a:spcAft>
                <a:spcPts val="1800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Gallex-II</a:t>
            </a:r>
          </a:p>
          <a:p>
            <a:pPr>
              <a:spcAft>
                <a:spcPts val="1800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Sage-Cr</a:t>
            </a:r>
          </a:p>
          <a:p>
            <a:pPr>
              <a:spcAft>
                <a:spcPts val="1800"/>
              </a:spcAft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Sage-Ar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52CB3-16E8-8E4B-8D66-E01E96DDB654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sp>
        <p:nvSpPr>
          <p:cNvPr id="91144" name="Espace réservé du pied de page 1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91145" name="Rectangle 15"/>
          <p:cNvSpPr>
            <a:spLocks noChangeArrowheads="1"/>
          </p:cNvSpPr>
          <p:nvPr/>
        </p:nvSpPr>
        <p:spPr bwMode="auto">
          <a:xfrm>
            <a:off x="6403975" y="5916613"/>
            <a:ext cx="1758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correlation matrix</a:t>
            </a:r>
            <a:endParaRPr lang="en-US" sz="1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087438" y="65088"/>
            <a:ext cx="75485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The Gallium anomaly</a:t>
            </a:r>
          </a:p>
        </p:txBody>
      </p:sp>
      <p:sp>
        <p:nvSpPr>
          <p:cNvPr id="93187" name="Text Box 2"/>
          <p:cNvSpPr txBox="1">
            <a:spLocks noChangeArrowheads="1"/>
          </p:cNvSpPr>
          <p:nvPr/>
        </p:nvSpPr>
        <p:spPr bwMode="auto">
          <a:xfrm>
            <a:off x="1031875" y="5354638"/>
            <a:ext cx="7769225" cy="99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algn="just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Effect reported in C. Giunti &amp; M. Laveder in PRD82 053005 (2010)</a:t>
            </a:r>
          </a:p>
          <a:p>
            <a:pPr algn="just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Significance reduced by additional correlations in our analysis</a:t>
            </a:r>
          </a:p>
          <a:p>
            <a:pPr algn="just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No-oscillation hypothesis disfavored at 97.7% C.L.</a:t>
            </a:r>
          </a:p>
        </p:txBody>
      </p:sp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3"/>
          <a:srcRect t="16866" b="15501"/>
          <a:stretch>
            <a:fillRect/>
          </a:stretch>
        </p:blipFill>
        <p:spPr bwMode="auto">
          <a:xfrm>
            <a:off x="2278063" y="650875"/>
            <a:ext cx="5000625" cy="4784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177EBF-240A-2845-94AF-5753638EEB98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sp>
        <p:nvSpPr>
          <p:cNvPr id="93190" name="Espace réservé du pied de page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 rot="-5400000">
            <a:off x="4754562" y="2341563"/>
            <a:ext cx="881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allowed</a:t>
            </a:r>
            <a:endParaRPr lang="fr-FR" sz="160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 rot="16200000">
            <a:off x="4922427" y="2634471"/>
            <a:ext cx="20961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Excluded</a:t>
            </a:r>
            <a:r>
              <a:rPr lang="fr-FR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area</a:t>
            </a:r>
            <a:endParaRPr lang="fr-FR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960438" y="-3175"/>
            <a:ext cx="7904162" cy="546100"/>
          </a:xfrm>
        </p:spPr>
        <p:txBody>
          <a:bodyPr/>
          <a:lstStyle/>
          <a:p>
            <a:r>
              <a:rPr lang="en-US" b="1" smtClean="0">
                <a:ea typeface="Arial" charset="0"/>
                <a:cs typeface="Arial" charset="0"/>
              </a:rPr>
              <a:t>The guts of </a:t>
            </a:r>
            <a:r>
              <a:rPr lang="en-US" b="1" i="1" smtClean="0">
                <a:ea typeface="Arial" charset="0"/>
                <a:cs typeface="Arial" charset="0"/>
              </a:rPr>
              <a:t>S</a:t>
            </a:r>
            <a:r>
              <a:rPr lang="en-US" b="1" i="1" baseline="-25000" smtClean="0">
                <a:ea typeface="Arial" charset="0"/>
                <a:cs typeface="Arial" charset="0"/>
              </a:rPr>
              <a:t>k</a:t>
            </a:r>
            <a:r>
              <a:rPr lang="en-US" b="1" i="1" smtClean="0">
                <a:ea typeface="Arial" charset="0"/>
                <a:cs typeface="Arial" charset="0"/>
              </a:rPr>
              <a:t>(E)</a:t>
            </a:r>
          </a:p>
        </p:txBody>
      </p:sp>
      <p:sp>
        <p:nvSpPr>
          <p:cNvPr id="2048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82008A-99EF-5F44-A956-03EE3825946E}" type="slidenum">
              <a:rPr lang="en-US" sz="400" smtClean="0">
                <a:ea typeface="Arial" charset="0"/>
                <a:cs typeface="Arial" charset="0"/>
              </a:rPr>
              <a:pPr>
                <a:defRPr/>
              </a:pPr>
              <a:t>4</a:t>
            </a:fld>
            <a:endParaRPr lang="en-US" sz="400" smtClean="0">
              <a:ea typeface="Arial" charset="0"/>
              <a:cs typeface="Arial" charset="0"/>
            </a:endParaRPr>
          </a:p>
        </p:txBody>
      </p:sp>
      <p:pic>
        <p:nvPicPr>
          <p:cNvPr id="20484" name="Image 11" descr="eqAntiNuSpectrum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5975" y="1078974"/>
            <a:ext cx="379571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Image 12" descr="eqAntiNuSpectrum_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2675" y="2428349"/>
            <a:ext cx="533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Image 13" descr="eqAntiNuSpectrum_3"/>
          <p:cNvPicPr>
            <a:picLocks noChangeAspect="1"/>
          </p:cNvPicPr>
          <p:nvPr/>
        </p:nvPicPr>
        <p:blipFill>
          <a:blip r:embed="rId4"/>
          <a:srcRect l="26654"/>
          <a:stretch>
            <a:fillRect/>
          </a:stretch>
        </p:blipFill>
        <p:spPr bwMode="auto">
          <a:xfrm>
            <a:off x="3179763" y="3776136"/>
            <a:ext cx="443547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Image 14" descr="eqAntiNuSpectrum_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3863" y="5643036"/>
            <a:ext cx="64293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Rectangle 25"/>
          <p:cNvSpPr>
            <a:spLocks noChangeArrowheads="1"/>
          </p:cNvSpPr>
          <p:nvPr/>
        </p:nvSpPr>
        <p:spPr bwMode="auto">
          <a:xfrm>
            <a:off x="1682750" y="1126599"/>
            <a:ext cx="213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Sum of all fission products’ activities</a:t>
            </a:r>
          </a:p>
          <a:p>
            <a:pPr algn="ctr"/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89" name="Rectangle 25"/>
          <p:cNvSpPr>
            <a:spLocks noChangeArrowheads="1"/>
          </p:cNvSpPr>
          <p:nvPr/>
        </p:nvSpPr>
        <p:spPr bwMode="auto">
          <a:xfrm>
            <a:off x="722313" y="2566988"/>
            <a:ext cx="24963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Sum of all </a:t>
            </a:r>
            <a:r>
              <a:rPr lang="en-US" sz="1600" b="1" dirty="0" smtClean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β-branches </a:t>
            </a:r>
            <a:r>
              <a:rPr lang="en-US" sz="1600" b="1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of each fission </a:t>
            </a:r>
            <a:r>
              <a:rPr lang="en-US" sz="1600" b="1" dirty="0" smtClean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product</a:t>
            </a:r>
            <a:endParaRPr lang="en-US" sz="1600" b="1" dirty="0" smtClean="0">
              <a:solidFill>
                <a:srgbClr val="FF006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 rot="10800000" flipV="1">
            <a:off x="5235575" y="1709211"/>
            <a:ext cx="2247900" cy="719138"/>
          </a:xfrm>
          <a:prstGeom prst="line">
            <a:avLst/>
          </a:prstGeom>
          <a:ln>
            <a:solidFill>
              <a:srgbClr val="52A0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rot="16200000" flipH="1">
            <a:off x="7982744" y="1724292"/>
            <a:ext cx="857250" cy="827088"/>
          </a:xfrm>
          <a:prstGeom prst="line">
            <a:avLst/>
          </a:prstGeom>
          <a:ln>
            <a:solidFill>
              <a:srgbClr val="52A0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10800000" flipV="1">
            <a:off x="3744913" y="3058586"/>
            <a:ext cx="2614612" cy="717550"/>
          </a:xfrm>
          <a:prstGeom prst="line">
            <a:avLst/>
          </a:prstGeom>
          <a:ln>
            <a:solidFill>
              <a:srgbClr val="52A0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6788150" y="3058586"/>
            <a:ext cx="695325" cy="596900"/>
          </a:xfrm>
          <a:prstGeom prst="line">
            <a:avLst/>
          </a:prstGeom>
          <a:ln>
            <a:solidFill>
              <a:srgbClr val="52A0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4" name="Rectangle 25"/>
          <p:cNvSpPr>
            <a:spLocks noChangeArrowheads="1"/>
          </p:cNvSpPr>
          <p:nvPr/>
        </p:nvSpPr>
        <p:spPr bwMode="auto">
          <a:xfrm>
            <a:off x="120167" y="4102019"/>
            <a:ext cx="17414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Theory of β-decay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495" name="Image 13" descr="eqAntiNuSpectrum_3"/>
          <p:cNvPicPr>
            <a:picLocks noChangeAspect="1"/>
          </p:cNvPicPr>
          <p:nvPr/>
        </p:nvPicPr>
        <p:blipFill>
          <a:blip r:embed="rId4"/>
          <a:srcRect r="86292"/>
          <a:stretch>
            <a:fillRect/>
          </a:stretch>
        </p:blipFill>
        <p:spPr bwMode="auto">
          <a:xfrm>
            <a:off x="2573338" y="3796774"/>
            <a:ext cx="8286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Connecteur droit 31"/>
          <p:cNvCxnSpPr/>
          <p:nvPr/>
        </p:nvCxnSpPr>
        <p:spPr>
          <a:xfrm rot="10800000" flipV="1">
            <a:off x="1055688" y="1847324"/>
            <a:ext cx="1597025" cy="581025"/>
          </a:xfrm>
          <a:prstGeom prst="line">
            <a:avLst/>
          </a:prstGeom>
          <a:ln>
            <a:solidFill>
              <a:srgbClr val="52A0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6200000" flipH="1">
            <a:off x="2425700" y="2137837"/>
            <a:ext cx="581025" cy="0"/>
          </a:xfrm>
          <a:prstGeom prst="line">
            <a:avLst/>
          </a:prstGeom>
          <a:ln>
            <a:solidFill>
              <a:srgbClr val="52A0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rot="5400000">
            <a:off x="1399382" y="3608973"/>
            <a:ext cx="722312" cy="155575"/>
          </a:xfrm>
          <a:prstGeom prst="line">
            <a:avLst/>
          </a:prstGeom>
          <a:ln>
            <a:solidFill>
              <a:srgbClr val="52A0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rot="10800000" flipV="1">
            <a:off x="471869" y="3276836"/>
            <a:ext cx="1071562" cy="722312"/>
          </a:xfrm>
          <a:prstGeom prst="line">
            <a:avLst/>
          </a:prstGeom>
          <a:ln>
            <a:solidFill>
              <a:srgbClr val="52A0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00" name="Espace réservé du pied de page 2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-106363" y="92075"/>
            <a:ext cx="9250363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Putting it all together:</a:t>
            </a:r>
            <a:r>
              <a:rPr lang="en-US" sz="22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reactor rates + shape + Gallium + (MB)</a:t>
            </a:r>
          </a:p>
        </p:txBody>
      </p:sp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1500188" y="5907088"/>
            <a:ext cx="6953250" cy="39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 no-oscillation hypothesis is disfavored at 99.8% CL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EB78D-FD2C-2A48-B6F8-6EBE4B6339A4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  <p:sp>
        <p:nvSpPr>
          <p:cNvPr id="95237" name="Espace réservé du pied de page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95238" name="Image 6" descr="Capture d’écran 2011-03-14 à 23.26.09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37"/>
          <a:stretch>
            <a:fillRect/>
          </a:stretch>
        </p:blipFill>
        <p:spPr bwMode="auto">
          <a:xfrm>
            <a:off x="593725" y="600075"/>
            <a:ext cx="816451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Image 7" descr="Capture d’écran 2011-03-14 à 23.29.20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7363" y="3736975"/>
            <a:ext cx="3302000" cy="145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4410075" y="6407150"/>
            <a:ext cx="43370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900">
                <a:latin typeface="Arial" charset="0"/>
                <a:ea typeface="Arial" charset="0"/>
                <a:cs typeface="Arial" charset="0"/>
              </a:rPr>
              <a:t>* Miniboone re-analysis of : C. Giunti, M. Laveder, Phys. Rev. D82 (2010) 053005</a:t>
            </a:r>
            <a:endParaRPr lang="en-US" sz="9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1870075" y="4203700"/>
            <a:ext cx="2476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Arial" charset="0"/>
                <a:ea typeface="Arial" charset="0"/>
                <a:cs typeface="Arial" charset="0"/>
              </a:rPr>
              <a:t>*</a:t>
            </a:r>
            <a:endParaRPr lang="en-US" sz="1200"/>
          </a:p>
        </p:txBody>
      </p:sp>
      <p:sp>
        <p:nvSpPr>
          <p:cNvPr id="95242" name="TextBox 13"/>
          <p:cNvSpPr txBox="1">
            <a:spLocks noChangeArrowheads="1"/>
          </p:cNvSpPr>
          <p:nvPr/>
        </p:nvSpPr>
        <p:spPr bwMode="auto">
          <a:xfrm rot="-900000">
            <a:off x="2354263" y="2727325"/>
            <a:ext cx="1006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excluded</a:t>
            </a:r>
            <a:endParaRPr lang="fr-FR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fr-FR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area</a:t>
            </a:r>
          </a:p>
        </p:txBody>
      </p:sp>
      <p:sp>
        <p:nvSpPr>
          <p:cNvPr id="95243" name="TextBox 14"/>
          <p:cNvSpPr txBox="1">
            <a:spLocks noChangeArrowheads="1"/>
          </p:cNvSpPr>
          <p:nvPr/>
        </p:nvSpPr>
        <p:spPr bwMode="auto">
          <a:xfrm rot="-5400000">
            <a:off x="4754562" y="2341563"/>
            <a:ext cx="881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allowed</a:t>
            </a:r>
            <a:endParaRPr lang="fr-FR" sz="160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1079500" y="763588"/>
            <a:ext cx="7605713" cy="531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4800" b="1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Implication for θ</a:t>
            </a:r>
            <a:r>
              <a:rPr lang="en-US" sz="4800" b="1" baseline="-2500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13</a:t>
            </a:r>
            <a:endParaRPr lang="en-US" sz="4800" b="1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4800" b="1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124FCF-1A44-AC44-898E-E73263470ED1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sp>
        <p:nvSpPr>
          <p:cNvPr id="9728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3"/>
          <p:cNvSpPr txBox="1">
            <a:spLocks noChangeArrowheads="1"/>
          </p:cNvSpPr>
          <p:nvPr/>
        </p:nvSpPr>
        <p:spPr bwMode="auto">
          <a:xfrm>
            <a:off x="963613" y="890588"/>
            <a:ext cx="8015287" cy="543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The choice of normalization is crucial for reactor experiments looking for θ</a:t>
            </a:r>
            <a:r>
              <a:rPr lang="en-US" sz="1800" b="1" baseline="-25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13 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without near detector</a:t>
            </a:r>
            <a:endParaRPr lang="en-US" sz="1800" b="1" baseline="-250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800" b="1" dirty="0" smtClean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1041400" y="65088"/>
            <a:ext cx="7607300" cy="42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>
                <a:solidFill>
                  <a:srgbClr val="6B757E"/>
                </a:solidFill>
                <a:latin typeface="Arial" charset="0"/>
                <a:ea typeface="Symbol" charset="2"/>
                <a:cs typeface="Symbol" charset="2"/>
              </a:rPr>
              <a:t>Implication for </a:t>
            </a:r>
            <a:r>
              <a:rPr lang="en-US" sz="2800" b="1" dirty="0" smtClean="0">
                <a:solidFill>
                  <a:srgbClr val="6B757E"/>
                </a:solidFill>
                <a:latin typeface="Symbol" pitchFamily="18" charset="2"/>
                <a:ea typeface="Symbol" charset="2"/>
                <a:cs typeface="Symbol" charset="2"/>
              </a:rPr>
              <a:t>q</a:t>
            </a:r>
            <a:r>
              <a:rPr lang="en-US" sz="2800" b="1" baseline="-25000" dirty="0" smtClean="0">
                <a:solidFill>
                  <a:srgbClr val="6B757E"/>
                </a:solidFill>
                <a:latin typeface="Arial" charset="0"/>
                <a:ea typeface="Symbol" charset="2"/>
                <a:cs typeface="Symbol" charset="2"/>
              </a:rPr>
              <a:t>13</a:t>
            </a:r>
            <a:r>
              <a:rPr lang="en-US" sz="2800" b="1" dirty="0" smtClean="0">
                <a:solidFill>
                  <a:srgbClr val="6B757E"/>
                </a:solidFill>
                <a:latin typeface="Arial" charset="0"/>
                <a:ea typeface="Symbol" charset="2"/>
                <a:cs typeface="Symbol" charset="2"/>
              </a:rPr>
              <a:t> </a:t>
            </a:r>
            <a:r>
              <a:rPr lang="en-US" sz="2800" b="1" dirty="0">
                <a:solidFill>
                  <a:srgbClr val="6B757E"/>
                </a:solidFill>
                <a:latin typeface="Arial" charset="0"/>
                <a:ea typeface="Symbol" charset="2"/>
                <a:cs typeface="Symbol" charset="2"/>
              </a:rPr>
              <a:t>at 1-2 km baselines</a:t>
            </a:r>
            <a:endParaRPr lang="en-US" sz="2800" b="1" baseline="-25000" dirty="0">
              <a:solidFill>
                <a:srgbClr val="6B757E"/>
              </a:solidFill>
              <a:latin typeface="Arial" charset="0"/>
              <a:ea typeface="Symbol" charset="2"/>
              <a:cs typeface="Symbol" charset="2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3998BF-47F9-694E-B135-6E5893418DE6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sp>
        <p:nvSpPr>
          <p:cNvPr id="99334" name="Espace réservé du pied de page 6"/>
          <p:cNvSpPr>
            <a:spLocks noGrp="1"/>
          </p:cNvSpPr>
          <p:nvPr>
            <p:ph type="ftr" sz="quarter" idx="10"/>
          </p:nvPr>
        </p:nvSpPr>
        <p:spPr>
          <a:xfrm>
            <a:off x="2120519" y="6494463"/>
            <a:ext cx="6370638" cy="215900"/>
          </a:xfrm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99335" name="Text Box 4"/>
          <p:cNvSpPr txBox="1">
            <a:spLocks noChangeArrowheads="1"/>
          </p:cNvSpPr>
          <p:nvPr/>
        </p:nvSpPr>
        <p:spPr bwMode="auto">
          <a:xfrm>
            <a:off x="890904" y="1585560"/>
            <a:ext cx="57213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1800" b="1" baseline="-25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="1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pred,new</a:t>
            </a:r>
            <a:r>
              <a:rPr lang="en-US" sz="18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: new prediction of the antineutrino fluxes</a:t>
            </a:r>
            <a:endParaRPr lang="en-US" sz="1800" b="1" baseline="3000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336" name="Text Box 5"/>
          <p:cNvSpPr txBox="1">
            <a:spLocks noChangeArrowheads="1"/>
          </p:cNvSpPr>
          <p:nvPr/>
        </p:nvSpPr>
        <p:spPr bwMode="auto">
          <a:xfrm>
            <a:off x="903604" y="1949097"/>
            <a:ext cx="8090974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1800" b="1" baseline="-25000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="1" baseline="30000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ano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: experimental cross section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(average of all meas. incl. correlations)</a:t>
            </a:r>
            <a:endParaRPr lang="en-US" sz="1800" b="1" baseline="3000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9337" name="Image 9" descr="Capture d’écran 2011-03-11 à 18.54.5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6276" y="2417688"/>
            <a:ext cx="868045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 bwMode="auto">
          <a:xfrm>
            <a:off x="7865921" y="3532384"/>
            <a:ext cx="1091585" cy="832404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4" name="Accolade ouvrante 13"/>
          <p:cNvSpPr/>
          <p:nvPr/>
        </p:nvSpPr>
        <p:spPr bwMode="auto">
          <a:xfrm rot="16200000">
            <a:off x="8294725" y="4145001"/>
            <a:ext cx="314325" cy="842963"/>
          </a:xfrm>
          <a:prstGeom prst="leftBrace">
            <a:avLst>
              <a:gd name="adj1" fmla="val 104032"/>
              <a:gd name="adj2" fmla="val 50000"/>
            </a:avLst>
          </a:prstGeom>
          <a:noFill/>
          <a:ln w="38100" cap="flat" cmpd="sng" algn="ctr">
            <a:solidFill>
              <a:schemeClr val="bg2">
                <a:lumMod val="75000"/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9341" name="Rectangle 14"/>
          <p:cNvSpPr>
            <a:spLocks noChangeArrowheads="1"/>
          </p:cNvSpPr>
          <p:nvPr/>
        </p:nvSpPr>
        <p:spPr bwMode="auto">
          <a:xfrm>
            <a:off x="5981457" y="5374859"/>
            <a:ext cx="2833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Daya Bay, Double Chooz, Reno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5886646" y="3479024"/>
            <a:ext cx="1239520" cy="917780"/>
          </a:xfrm>
          <a:prstGeom prst="ellipse">
            <a:avLst/>
          </a:prstGeom>
          <a:noFill/>
          <a:ln w="25400" cap="flat" cmpd="sng" algn="ctr">
            <a:solidFill>
              <a:srgbClr val="99663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" name="Accolade ouvrante 16"/>
          <p:cNvSpPr/>
          <p:nvPr/>
        </p:nvSpPr>
        <p:spPr bwMode="auto">
          <a:xfrm rot="16200000">
            <a:off x="6344164" y="3964524"/>
            <a:ext cx="314325" cy="1127757"/>
          </a:xfrm>
          <a:prstGeom prst="leftBrace">
            <a:avLst>
              <a:gd name="adj1" fmla="val 104032"/>
              <a:gd name="adj2" fmla="val 50000"/>
            </a:avLst>
          </a:prstGeom>
          <a:noFill/>
          <a:ln w="38100" cap="flat" cmpd="sng" algn="ctr">
            <a:solidFill>
              <a:schemeClr val="bg2">
                <a:lumMod val="75000"/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5725706" y="4673819"/>
            <a:ext cx="15247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96633"/>
                </a:solidFill>
                <a:latin typeface="Arial" charset="0"/>
                <a:ea typeface="Arial" charset="0"/>
                <a:cs typeface="Arial" charset="0"/>
              </a:rPr>
              <a:t>NEAR detector</a:t>
            </a:r>
            <a:br>
              <a:rPr lang="en-US" sz="1400" b="1" dirty="0" smtClean="0">
                <a:solidFill>
                  <a:srgbClr val="996633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1" dirty="0" smtClean="0">
                <a:solidFill>
                  <a:srgbClr val="996633"/>
                </a:solidFill>
                <a:latin typeface="Arial" charset="0"/>
                <a:ea typeface="Arial" charset="0"/>
                <a:cs typeface="Arial" charset="0"/>
              </a:rPr>
              <a:t>blind analysis ?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7949126" y="4712923"/>
            <a:ext cx="10067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FAR det.</a:t>
            </a:r>
          </a:p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Symbol" pitchFamily="18" charset="2"/>
                <a:ea typeface="Symbol" charset="2"/>
                <a:cs typeface="Arial"/>
              </a:rPr>
              <a:t>q</a:t>
            </a:r>
            <a:r>
              <a:rPr lang="en-US" sz="1400" b="1" baseline="-25000" dirty="0" smtClean="0">
                <a:solidFill>
                  <a:schemeClr val="accent1"/>
                </a:solidFill>
                <a:latin typeface="Arial"/>
                <a:cs typeface="Arial"/>
              </a:rPr>
              <a:t>13</a:t>
            </a:r>
            <a:r>
              <a:rPr lang="en-US" sz="1400" b="1" dirty="0" smtClean="0">
                <a:solidFill>
                  <a:schemeClr val="accent1"/>
                </a:solidFill>
                <a:latin typeface="Arial"/>
                <a:cs typeface="Arial"/>
              </a:rPr>
              <a:t>-zone</a:t>
            </a: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0" name="Accolade ouvrante 19"/>
          <p:cNvSpPr/>
          <p:nvPr/>
        </p:nvSpPr>
        <p:spPr bwMode="auto">
          <a:xfrm rot="16200000">
            <a:off x="7197604" y="3690715"/>
            <a:ext cx="314325" cy="3180077"/>
          </a:xfrm>
          <a:prstGeom prst="leftBrace">
            <a:avLst>
              <a:gd name="adj1" fmla="val 104032"/>
              <a:gd name="adj2" fmla="val 50000"/>
            </a:avLst>
          </a:prstGeom>
          <a:noFill/>
          <a:ln w="38100" cap="flat" cmpd="sng" algn="ctr">
            <a:solidFill>
              <a:schemeClr val="bg2">
                <a:lumMod val="75000"/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/>
          <p:cNvSpPr txBox="1">
            <a:spLocks noChangeArrowheads="1"/>
          </p:cNvSpPr>
          <p:nvPr/>
        </p:nvSpPr>
        <p:spPr bwMode="auto">
          <a:xfrm>
            <a:off x="1066800" y="104775"/>
            <a:ext cx="76327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The Normalization Dilemma</a:t>
            </a:r>
          </a:p>
        </p:txBody>
      </p:sp>
      <p:sp>
        <p:nvSpPr>
          <p:cNvPr id="101379" name="Text Box 2"/>
          <p:cNvSpPr txBox="1">
            <a:spLocks noChangeArrowheads="1"/>
          </p:cNvSpPr>
          <p:nvPr/>
        </p:nvSpPr>
        <p:spPr bwMode="auto">
          <a:xfrm>
            <a:off x="1079500" y="719138"/>
            <a:ext cx="7607300" cy="5694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Experiments with baselines &gt; 500 m</a:t>
            </a: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How do you normalize the expected flux, knowing the fuel composition?</a:t>
            </a: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If near + far detector, not an issue anymore</a:t>
            </a:r>
            <a:b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800" b="1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90000"/>
              </a:lnSpc>
              <a:spcBef>
                <a:spcPts val="1688"/>
              </a:spcBef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endParaRPr lang="en-US" sz="18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381" name="Text Box 4"/>
          <p:cNvSpPr txBox="1">
            <a:spLocks noChangeArrowheads="1"/>
          </p:cNvSpPr>
          <p:nvPr/>
        </p:nvSpPr>
        <p:spPr bwMode="auto">
          <a:xfrm>
            <a:off x="257175" y="4210050"/>
            <a:ext cx="10080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Choices</a:t>
            </a:r>
          </a:p>
        </p:txBody>
      </p:sp>
      <p:sp>
        <p:nvSpPr>
          <p:cNvPr id="101382" name="Text Box 5"/>
          <p:cNvSpPr txBox="1">
            <a:spLocks noChangeArrowheads="1"/>
          </p:cNvSpPr>
          <p:nvPr/>
        </p:nvSpPr>
        <p:spPr bwMode="auto">
          <a:xfrm>
            <a:off x="1344613" y="2874963"/>
            <a:ext cx="7239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1800" b="1" baseline="-25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="1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</a:t>
            </a:r>
          </a:p>
        </p:txBody>
      </p:sp>
      <p:sp>
        <p:nvSpPr>
          <p:cNvPr id="101383" name="Text Box 6"/>
          <p:cNvSpPr txBox="1">
            <a:spLocks noChangeArrowheads="1"/>
          </p:cNvSpPr>
          <p:nvPr/>
        </p:nvSpPr>
        <p:spPr bwMode="auto">
          <a:xfrm>
            <a:off x="1341438" y="5232400"/>
            <a:ext cx="655637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1800" b="1" baseline="-25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="1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exp</a:t>
            </a:r>
          </a:p>
        </p:txBody>
      </p:sp>
      <p:sp>
        <p:nvSpPr>
          <p:cNvPr id="101384" name="Text Box 7"/>
          <p:cNvSpPr txBox="1">
            <a:spLocks noChangeArrowheads="1"/>
          </p:cNvSpPr>
          <p:nvPr/>
        </p:nvSpPr>
        <p:spPr bwMode="auto">
          <a:xfrm>
            <a:off x="2836863" y="2100263"/>
            <a:ext cx="4708525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Use σ</a:t>
            </a:r>
            <a:r>
              <a:rPr lang="en-US" sz="1800" baseline="-25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pred,</a:t>
            </a:r>
            <a:r>
              <a:rPr lang="en-US" sz="1800" baseline="3000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en-US" sz="1800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=6.102 10</a:t>
            </a:r>
            <a:r>
              <a:rPr lang="en-US" sz="1800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-43 </a:t>
            </a: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cm</a:t>
            </a:r>
            <a:r>
              <a:rPr lang="en-US" sz="1800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/fission ± 2.7%</a:t>
            </a:r>
          </a:p>
        </p:txBody>
      </p:sp>
      <p:sp>
        <p:nvSpPr>
          <p:cNvPr id="101385" name="Text Box 8"/>
          <p:cNvSpPr txBox="1">
            <a:spLocks noChangeArrowheads="1"/>
          </p:cNvSpPr>
          <p:nvPr/>
        </p:nvSpPr>
        <p:spPr bwMode="auto">
          <a:xfrm>
            <a:off x="2828925" y="3371850"/>
            <a:ext cx="458946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Use σ</a:t>
            </a:r>
            <a:r>
              <a:rPr lang="en-US" sz="1800" baseline="-25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pred,</a:t>
            </a:r>
            <a:r>
              <a:rPr lang="en-US" sz="1800" baseline="300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old</a:t>
            </a: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=5.850 10</a:t>
            </a:r>
            <a:r>
              <a:rPr lang="en-US" sz="1800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-43 </a:t>
            </a: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cm</a:t>
            </a:r>
            <a:r>
              <a:rPr lang="en-US" sz="1800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/fission ± 2.7%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386" name="Text Box 9"/>
          <p:cNvSpPr txBox="1">
            <a:spLocks noChangeArrowheads="1"/>
          </p:cNvSpPr>
          <p:nvPr/>
        </p:nvSpPr>
        <p:spPr bwMode="auto">
          <a:xfrm>
            <a:off x="2789238" y="4252913"/>
            <a:ext cx="6310312" cy="925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Use </a:t>
            </a:r>
            <a:r>
              <a:rPr lang="en-US" sz="1800">
                <a:solidFill>
                  <a:srgbClr val="3366FF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1800" baseline="-25000">
                <a:solidFill>
                  <a:srgbClr val="3366FF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aseline="30000">
                <a:solidFill>
                  <a:srgbClr val="3366FF"/>
                </a:solidFill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en-US" sz="1800">
                <a:solidFill>
                  <a:srgbClr val="3366FF"/>
                </a:solidFill>
                <a:latin typeface="Arial" charset="0"/>
                <a:ea typeface="Arial" charset="0"/>
                <a:cs typeface="Arial" charset="0"/>
              </a:rPr>
              <a:t> Bugey-4</a:t>
            </a: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=5.750 10</a:t>
            </a:r>
            <a:r>
              <a:rPr lang="en-US" sz="1800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-43 </a:t>
            </a: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cm</a:t>
            </a:r>
            <a:r>
              <a:rPr lang="en-US" sz="1800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/fission ± 1.4%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Chooz’s choice: use lower error (total 2.7% instead of 3.3%)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Bugey-4 is a kind of “near detector” for Chooz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387" name="Text Box 10"/>
          <p:cNvSpPr txBox="1">
            <a:spLocks noChangeArrowheads="1"/>
          </p:cNvSpPr>
          <p:nvPr/>
        </p:nvSpPr>
        <p:spPr bwMode="auto">
          <a:xfrm>
            <a:off x="2749550" y="5610860"/>
            <a:ext cx="625221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Use </a:t>
            </a:r>
            <a:r>
              <a:rPr lang="en-US" sz="1800" dirty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&lt;</a:t>
            </a:r>
            <a:r>
              <a:rPr lang="en-US" sz="1800" dirty="0" err="1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1800" baseline="-25000" dirty="0" err="1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aseline="30000" dirty="0" err="1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en-US" sz="1800" dirty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&gt;=</a:t>
            </a:r>
            <a:r>
              <a:rPr lang="en-US" sz="1800" b="1" dirty="0" err="1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1800" b="1" baseline="-25000" dirty="0" err="1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="1" baseline="30000" dirty="0" err="1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ano</a:t>
            </a:r>
            <a:r>
              <a:rPr lang="en-US" sz="18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=</a:t>
            </a:r>
            <a:r>
              <a:rPr lang="en-US" sz="1800" dirty="0" smtClean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5.750 </a:t>
            </a:r>
            <a:r>
              <a:rPr lang="en-US" sz="18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800" baseline="30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-43 </a:t>
            </a:r>
            <a:r>
              <a:rPr lang="en-US" sz="18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cm</a:t>
            </a:r>
            <a:r>
              <a:rPr lang="en-US" sz="1800" baseline="300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8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/fission ± 1% + ?% (syst.)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Average over short-baseline </a:t>
            </a:r>
            <a:r>
              <a:rPr lang="en-US" sz="1800" dirty="0" err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expts</a:t>
            </a:r>
            <a:r>
              <a:rPr lang="en-US" sz="18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388" name="Text Box 11"/>
          <p:cNvSpPr txBox="1">
            <a:spLocks noChangeArrowheads="1"/>
          </p:cNvSpPr>
          <p:nvPr/>
        </p:nvSpPr>
        <p:spPr bwMode="auto">
          <a:xfrm>
            <a:off x="3265488" y="6430963"/>
            <a:ext cx="3344862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in this slide assume Bugey-4 fuel comp.</a:t>
            </a:r>
          </a:p>
        </p:txBody>
      </p:sp>
      <p:cxnSp>
        <p:nvCxnSpPr>
          <p:cNvPr id="101389" name="AutoShape 12"/>
          <p:cNvCxnSpPr>
            <a:cxnSpLocks noChangeShapeType="1"/>
            <a:stCxn id="101381" idx="2"/>
            <a:endCxn id="101383" idx="1"/>
          </p:cNvCxnSpPr>
          <p:nvPr/>
        </p:nvCxnSpPr>
        <p:spPr bwMode="auto">
          <a:xfrm rot="16200000" flipH="1">
            <a:off x="631825" y="4708525"/>
            <a:ext cx="839788" cy="579438"/>
          </a:xfrm>
          <a:prstGeom prst="bentConnector2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1390" name="AutoShape 13"/>
          <p:cNvCxnSpPr>
            <a:cxnSpLocks noChangeShapeType="1"/>
          </p:cNvCxnSpPr>
          <p:nvPr/>
        </p:nvCxnSpPr>
        <p:spPr bwMode="auto">
          <a:xfrm>
            <a:off x="1943100" y="5410200"/>
            <a:ext cx="796925" cy="5111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1391" name="AutoShape 14"/>
          <p:cNvCxnSpPr>
            <a:cxnSpLocks noChangeShapeType="1"/>
          </p:cNvCxnSpPr>
          <p:nvPr/>
        </p:nvCxnSpPr>
        <p:spPr bwMode="auto">
          <a:xfrm flipV="1">
            <a:off x="1943100" y="4648200"/>
            <a:ext cx="836613" cy="7508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1392" name="AutoShape 15"/>
          <p:cNvCxnSpPr>
            <a:cxnSpLocks noChangeShapeType="1"/>
          </p:cNvCxnSpPr>
          <p:nvPr/>
        </p:nvCxnSpPr>
        <p:spPr bwMode="auto">
          <a:xfrm flipH="1" flipV="1">
            <a:off x="2095500" y="3048000"/>
            <a:ext cx="812800" cy="6334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1393" name="AutoShape 16"/>
          <p:cNvCxnSpPr>
            <a:cxnSpLocks noChangeShapeType="1"/>
          </p:cNvCxnSpPr>
          <p:nvPr/>
        </p:nvCxnSpPr>
        <p:spPr bwMode="auto">
          <a:xfrm flipH="1">
            <a:off x="2095500" y="2286000"/>
            <a:ext cx="820738" cy="7747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1394" name="AutoShape 12"/>
          <p:cNvCxnSpPr>
            <a:cxnSpLocks noChangeShapeType="1"/>
          </p:cNvCxnSpPr>
          <p:nvPr/>
        </p:nvCxnSpPr>
        <p:spPr bwMode="auto">
          <a:xfrm rot="5400000" flipH="1" flipV="1">
            <a:off x="442913" y="3376612"/>
            <a:ext cx="1123950" cy="504825"/>
          </a:xfrm>
          <a:prstGeom prst="bentConnector3">
            <a:avLst>
              <a:gd name="adj1" fmla="val 99954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EDDC5-FE49-FE43-B6C1-3BA173731BFB}" type="slidenum">
              <a:rPr lang="fr-FR" smtClean="0"/>
              <a:pPr>
                <a:defRPr/>
              </a:pPr>
              <a:t>43</a:t>
            </a:fld>
            <a:endParaRPr lang="fr-FR" dirty="0"/>
          </a:p>
        </p:txBody>
      </p:sp>
      <p:sp>
        <p:nvSpPr>
          <p:cNvPr id="101396" name="Espace réservé du pied de page 22"/>
          <p:cNvSpPr>
            <a:spLocks noGrp="1"/>
          </p:cNvSpPr>
          <p:nvPr>
            <p:ph type="ftr" sz="quarter" idx="10"/>
          </p:nvPr>
        </p:nvSpPr>
        <p:spPr>
          <a:xfrm>
            <a:off x="2132711" y="6482271"/>
            <a:ext cx="6370638" cy="215900"/>
          </a:xfrm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1700" y="2527300"/>
            <a:ext cx="5214938" cy="3919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1130300" y="60325"/>
            <a:ext cx="74930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CHOOZ reanalysis</a:t>
            </a:r>
          </a:p>
        </p:txBody>
      </p:sp>
      <p:sp>
        <p:nvSpPr>
          <p:cNvPr id="103429" name="Text Box 3"/>
          <p:cNvSpPr txBox="1">
            <a:spLocks noChangeArrowheads="1"/>
          </p:cNvSpPr>
          <p:nvPr/>
        </p:nvSpPr>
        <p:spPr bwMode="auto">
          <a:xfrm>
            <a:off x="1041400" y="766763"/>
            <a:ext cx="8013700" cy="163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The choice of σ</a:t>
            </a:r>
            <a:r>
              <a:rPr lang="en-US" sz="2000" baseline="-25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f </a:t>
            </a: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changes the limit on θ</a:t>
            </a:r>
            <a:r>
              <a:rPr lang="en-US" sz="2000" baseline="-25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13</a:t>
            </a:r>
          </a:p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Chooz original choice was σ</a:t>
            </a:r>
            <a:r>
              <a:rPr lang="en-US" sz="2000" baseline="-25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from Bugey-4 with low error</a:t>
            </a:r>
          </a:p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If 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pred,new</a:t>
            </a:r>
            <a:r>
              <a:rPr lang="en-US" sz="2000" baseline="30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is used, limit is worse by factor of 2</a:t>
            </a:r>
          </a:p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If </a:t>
            </a:r>
            <a:r>
              <a:rPr lang="en-US" sz="2000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ano</a:t>
            </a: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is used with 2.7%, we obtain the original limit</a:t>
            </a:r>
          </a:p>
          <a:p>
            <a:pPr>
              <a:buClr>
                <a:srgbClr val="6B757E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 But which error should we associate to </a:t>
            </a:r>
            <a:r>
              <a:rPr lang="en-US" sz="2000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ano </a:t>
            </a:r>
            <a:r>
              <a:rPr lang="en-US" sz="2000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(burnup up error?)</a:t>
            </a:r>
            <a:r>
              <a:rPr lang="en-US" sz="2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</a:t>
            </a:r>
            <a:endParaRPr lang="en-US" sz="20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430" name="Line 5"/>
          <p:cNvSpPr>
            <a:spLocks noChangeShapeType="1"/>
          </p:cNvSpPr>
          <p:nvPr/>
        </p:nvSpPr>
        <p:spPr bwMode="auto">
          <a:xfrm flipH="1">
            <a:off x="5699125" y="2955925"/>
            <a:ext cx="1676400" cy="417513"/>
          </a:xfrm>
          <a:prstGeom prst="line">
            <a:avLst/>
          </a:prstGeom>
          <a:noFill/>
          <a:ln w="9360">
            <a:solidFill>
              <a:srgbClr val="00008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1" name="Text Box 6"/>
          <p:cNvSpPr txBox="1">
            <a:spLocks noChangeArrowheads="1"/>
          </p:cNvSpPr>
          <p:nvPr/>
        </p:nvSpPr>
        <p:spPr bwMode="auto">
          <a:xfrm>
            <a:off x="7386638" y="2705100"/>
            <a:ext cx="993775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pred,new</a:t>
            </a:r>
          </a:p>
        </p:txBody>
      </p:sp>
      <p:sp>
        <p:nvSpPr>
          <p:cNvPr id="103432" name="Line 7"/>
          <p:cNvSpPr>
            <a:spLocks noChangeShapeType="1"/>
          </p:cNvSpPr>
          <p:nvPr/>
        </p:nvSpPr>
        <p:spPr bwMode="auto">
          <a:xfrm flipV="1">
            <a:off x="2138362" y="4888992"/>
            <a:ext cx="2250757" cy="135446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3" name="Text Box 8"/>
          <p:cNvSpPr txBox="1">
            <a:spLocks noChangeArrowheads="1"/>
          </p:cNvSpPr>
          <p:nvPr/>
        </p:nvSpPr>
        <p:spPr bwMode="auto">
          <a:xfrm>
            <a:off x="454025" y="4806950"/>
            <a:ext cx="17287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CHOOZ (2003)</a:t>
            </a:r>
          </a:p>
        </p:txBody>
      </p:sp>
      <p:sp>
        <p:nvSpPr>
          <p:cNvPr id="103434" name="Line 11"/>
          <p:cNvSpPr>
            <a:spLocks noChangeShapeType="1"/>
          </p:cNvSpPr>
          <p:nvPr/>
        </p:nvSpPr>
        <p:spPr bwMode="auto">
          <a:xfrm flipV="1">
            <a:off x="2309813" y="5273675"/>
            <a:ext cx="2790825" cy="327025"/>
          </a:xfrm>
          <a:prstGeom prst="line">
            <a:avLst/>
          </a:prstGeom>
          <a:noFill/>
          <a:ln w="9360">
            <a:solidFill>
              <a:srgbClr val="008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5" name="Text Box 12"/>
          <p:cNvSpPr txBox="1">
            <a:spLocks noChangeArrowheads="1"/>
          </p:cNvSpPr>
          <p:nvPr/>
        </p:nvSpPr>
        <p:spPr bwMode="auto">
          <a:xfrm>
            <a:off x="376238" y="5397500"/>
            <a:ext cx="1890712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2000" baseline="-250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aseline="300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ano</a:t>
            </a:r>
            <a:r>
              <a:rPr lang="en-US" sz="20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 2.7% error</a:t>
            </a:r>
          </a:p>
        </p:txBody>
      </p:sp>
      <p:sp>
        <p:nvSpPr>
          <p:cNvPr id="103436" name="Line 13"/>
          <p:cNvSpPr>
            <a:spLocks noChangeShapeType="1"/>
          </p:cNvSpPr>
          <p:nvPr/>
        </p:nvSpPr>
        <p:spPr bwMode="auto">
          <a:xfrm flipH="1" flipV="1">
            <a:off x="4411663" y="4741863"/>
            <a:ext cx="2913062" cy="74612"/>
          </a:xfrm>
          <a:prstGeom prst="line">
            <a:avLst/>
          </a:prstGeom>
          <a:noFill/>
          <a:ln w="9360">
            <a:solidFill>
              <a:srgbClr val="80808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7" name="Text Box 14"/>
          <p:cNvSpPr txBox="1">
            <a:spLocks noChangeArrowheads="1"/>
          </p:cNvSpPr>
          <p:nvPr/>
        </p:nvSpPr>
        <p:spPr bwMode="auto">
          <a:xfrm>
            <a:off x="7397750" y="4467225"/>
            <a:ext cx="1458913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808080"/>
                </a:solidFill>
                <a:latin typeface="Arial" charset="0"/>
                <a:ea typeface="Arial" charset="0"/>
                <a:cs typeface="Arial" charset="0"/>
              </a:rPr>
              <a:t>Chooz</a:t>
            </a:r>
            <a:br>
              <a:rPr lang="en-US" sz="1800">
                <a:solidFill>
                  <a:srgbClr val="80808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>
                <a:solidFill>
                  <a:srgbClr val="808080"/>
                </a:solidFill>
                <a:latin typeface="Arial" charset="0"/>
                <a:ea typeface="Arial" charset="0"/>
                <a:cs typeface="Arial" charset="0"/>
              </a:rPr>
              <a:t>reproduction</a:t>
            </a: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93E1A-FEFF-AF43-9E8E-FD5FB9402F12}" type="slidenum">
              <a:rPr lang="fr-FR" smtClean="0"/>
              <a:pPr>
                <a:defRPr/>
              </a:pPr>
              <a:t>44</a:t>
            </a:fld>
            <a:endParaRPr lang="fr-FR" dirty="0"/>
          </a:p>
        </p:txBody>
      </p:sp>
      <p:sp>
        <p:nvSpPr>
          <p:cNvPr id="103439" name="Espace réservé du pied de page 16"/>
          <p:cNvSpPr>
            <a:spLocks noGrp="1"/>
          </p:cNvSpPr>
          <p:nvPr>
            <p:ph type="ftr" sz="quarter" idx="10"/>
          </p:nvPr>
        </p:nvSpPr>
        <p:spPr>
          <a:xfrm>
            <a:off x="2193671" y="6494463"/>
            <a:ext cx="6370638" cy="215900"/>
          </a:xfrm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2411095" y="3297936"/>
            <a:ext cx="2224088" cy="352425"/>
          </a:xfrm>
          <a:prstGeom prst="line">
            <a:avLst/>
          </a:prstGeom>
          <a:noFill/>
          <a:ln w="9360">
            <a:solidFill>
              <a:srgbClr val="FF950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720408" y="3474149"/>
            <a:ext cx="1679575" cy="503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err="1">
                <a:solidFill>
                  <a:srgbClr val="FF950E"/>
                </a:solidFill>
                <a:latin typeface="+mj-lt"/>
              </a:rPr>
              <a:t>σ</a:t>
            </a:r>
            <a:r>
              <a:rPr lang="en-US" sz="2000" baseline="-25000" dirty="0" err="1">
                <a:solidFill>
                  <a:srgbClr val="FF950E"/>
                </a:solidFill>
                <a:latin typeface="+mj-lt"/>
              </a:rPr>
              <a:t>f</a:t>
            </a:r>
            <a:r>
              <a:rPr lang="en-US" sz="2000" baseline="30000" dirty="0" err="1">
                <a:solidFill>
                  <a:srgbClr val="FF950E"/>
                </a:solidFill>
                <a:latin typeface="+mj-lt"/>
              </a:rPr>
              <a:t>ano</a:t>
            </a:r>
            <a:r>
              <a:rPr lang="en-US" sz="2000" dirty="0">
                <a:solidFill>
                  <a:srgbClr val="FF950E"/>
                </a:solidFill>
                <a:latin typeface="+mj-lt"/>
              </a:rPr>
              <a:t> 1% error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mage 18" descr="Capture d’écran 2011-03-14 à 23.50.49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12"/>
          <a:stretch>
            <a:fillRect/>
          </a:stretch>
        </p:blipFill>
        <p:spPr bwMode="auto">
          <a:xfrm>
            <a:off x="4838700" y="1365250"/>
            <a:ext cx="42418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914400" y="0"/>
            <a:ext cx="7912100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CHOOZ and KamLAND combined limit on </a:t>
            </a:r>
            <a:r>
              <a:rPr lang="el-GR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θ</a:t>
            </a:r>
            <a:r>
              <a:rPr lang="en-US" sz="2800" b="1" baseline="-25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13</a:t>
            </a:r>
          </a:p>
        </p:txBody>
      </p:sp>
      <p:sp>
        <p:nvSpPr>
          <p:cNvPr id="107525" name="Text Box 9"/>
          <p:cNvSpPr txBox="1">
            <a:spLocks noChangeArrowheads="1"/>
          </p:cNvSpPr>
          <p:nvPr/>
        </p:nvSpPr>
        <p:spPr bwMode="auto">
          <a:xfrm>
            <a:off x="1514475" y="723900"/>
            <a:ext cx="31829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Normalization with σ</a:t>
            </a:r>
            <a:r>
              <a:rPr lang="en-US" sz="1800" b="1" baseline="-25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="1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pred,new</a:t>
            </a:r>
          </a:p>
        </p:txBody>
      </p:sp>
      <p:sp>
        <p:nvSpPr>
          <p:cNvPr id="107526" name="Text Box 10"/>
          <p:cNvSpPr txBox="1">
            <a:spLocks noChangeArrowheads="1"/>
          </p:cNvSpPr>
          <p:nvPr/>
        </p:nvSpPr>
        <p:spPr bwMode="auto">
          <a:xfrm>
            <a:off x="5416550" y="731838"/>
            <a:ext cx="293528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Normalization using σ</a:t>
            </a:r>
            <a:r>
              <a:rPr lang="en-US" sz="1800" b="1" baseline="-25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800" b="1" baseline="30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ano</a:t>
            </a:r>
          </a:p>
        </p:txBody>
      </p:sp>
      <p:sp>
        <p:nvSpPr>
          <p:cNvPr id="107527" name="Text Box 11"/>
          <p:cNvSpPr txBox="1">
            <a:spLocks noChangeArrowheads="1"/>
          </p:cNvSpPr>
          <p:nvPr/>
        </p:nvSpPr>
        <p:spPr bwMode="auto">
          <a:xfrm>
            <a:off x="1208088" y="1100138"/>
            <a:ext cx="3694112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3-v framework &amp; 2.7% uncertainty</a:t>
            </a:r>
          </a:p>
        </p:txBody>
      </p:sp>
      <p:sp>
        <p:nvSpPr>
          <p:cNvPr id="107528" name="Text Box 12"/>
          <p:cNvSpPr txBox="1">
            <a:spLocks noChangeArrowheads="1"/>
          </p:cNvSpPr>
          <p:nvPr/>
        </p:nvSpPr>
        <p:spPr bwMode="auto">
          <a:xfrm>
            <a:off x="5041900" y="1100138"/>
            <a:ext cx="3873500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3-v framework &amp; 2.7% uncertainty </a:t>
            </a:r>
            <a:endParaRPr lang="fr-FR" sz="18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7529" name="Text Box 13"/>
          <p:cNvSpPr txBox="1">
            <a:spLocks noChangeArrowheads="1"/>
          </p:cNvSpPr>
          <p:nvPr/>
        </p:nvSpPr>
        <p:spPr bwMode="auto">
          <a:xfrm>
            <a:off x="549275" y="5030788"/>
            <a:ext cx="8594725" cy="120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Our </a:t>
            </a:r>
            <a:r>
              <a:rPr lang="fr-FR" sz="1800" b="1" smtClean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interpretation</a:t>
            </a:r>
            <a:endParaRPr lang="fr-FR" sz="1800" b="1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454025"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No </a:t>
            </a:r>
            <a:r>
              <a:rPr lang="fr-FR" sz="1800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hint</a:t>
            </a:r>
            <a:r>
              <a:rPr lang="fr-FR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el-GR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θ</a:t>
            </a:r>
            <a:r>
              <a:rPr lang="en-US" sz="1800" baseline="-25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13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&gt;0 from reactor experiments :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sin</a:t>
            </a:r>
            <a:r>
              <a:rPr lang="en-US" sz="18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(2θ</a:t>
            </a:r>
            <a:r>
              <a:rPr lang="en-US" sz="1800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13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)&lt;0.11 (90%C.L., 1dof)</a:t>
            </a:r>
          </a:p>
          <a:p>
            <a:pPr marL="454025"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CHOOZ 90 % CL limit stays identical to </a:t>
            </a:r>
            <a:r>
              <a:rPr lang="fr-FR" sz="1600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Eur</a:t>
            </a:r>
            <a:r>
              <a:rPr lang="fr-FR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. Phys. J. C27, 331-374 (2003)</a:t>
            </a: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marL="454025"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Multi-detector experiments are not affected</a:t>
            </a: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698CD-8AEB-2F49-8C38-AC06A9872E3F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  <p:sp>
        <p:nvSpPr>
          <p:cNvPr id="107531" name="Espace réservé du pied de page 16"/>
          <p:cNvSpPr>
            <a:spLocks noGrp="1"/>
          </p:cNvSpPr>
          <p:nvPr>
            <p:ph type="ftr" sz="quarter" idx="10"/>
          </p:nvPr>
        </p:nvSpPr>
        <p:spPr>
          <a:xfrm>
            <a:off x="2376551" y="6494463"/>
            <a:ext cx="6370638" cy="215900"/>
          </a:xfrm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107532" name="Image 19" descr="Capture d’écran 2011-03-14 à 23.50.49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889"/>
          <a:stretch>
            <a:fillRect/>
          </a:stretch>
        </p:blipFill>
        <p:spPr bwMode="auto">
          <a:xfrm>
            <a:off x="787400" y="1357313"/>
            <a:ext cx="4216400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3" name="Rectangle à coins arrondis 13"/>
          <p:cNvSpPr>
            <a:spLocks noChangeArrowheads="1"/>
          </p:cNvSpPr>
          <p:nvPr/>
        </p:nvSpPr>
        <p:spPr bwMode="auto">
          <a:xfrm>
            <a:off x="4968875" y="762000"/>
            <a:ext cx="4124325" cy="4186238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oneTexte 12"/>
          <p:cNvSpPr txBox="1">
            <a:spLocks noChangeArrowheads="1"/>
          </p:cNvSpPr>
          <p:nvPr/>
        </p:nvSpPr>
        <p:spPr bwMode="auto">
          <a:xfrm>
            <a:off x="258763" y="2063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Need</a:t>
            </a:r>
            <a:r>
              <a:rPr lang="fr-FR" sz="2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for new </a:t>
            </a:r>
            <a:r>
              <a:rPr lang="fr-FR" sz="2800" b="1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experimental</a:t>
            </a:r>
            <a:r>
              <a:rPr lang="fr-FR" sz="2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inputs !</a:t>
            </a:r>
          </a:p>
        </p:txBody>
      </p:sp>
      <p:pic>
        <p:nvPicPr>
          <p:cNvPr id="109571" name="Image 23" descr="superplot.pdf"/>
          <p:cNvPicPr>
            <a:picLocks noChangeAspect="1"/>
          </p:cNvPicPr>
          <p:nvPr/>
        </p:nvPicPr>
        <p:blipFill>
          <a:blip r:embed="rId3"/>
          <a:srcRect l="1682" t="23230" b="21291"/>
          <a:stretch>
            <a:fillRect/>
          </a:stretch>
        </p:blipFill>
        <p:spPr bwMode="auto">
          <a:xfrm>
            <a:off x="1266825" y="719138"/>
            <a:ext cx="7094538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Rectangle 3"/>
          <p:cNvSpPr>
            <a:spLocks noChangeArrowheads="1"/>
          </p:cNvSpPr>
          <p:nvPr/>
        </p:nvSpPr>
        <p:spPr bwMode="auto">
          <a:xfrm>
            <a:off x="900113" y="6381750"/>
            <a:ext cx="18002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9C8DD-7A22-B942-A520-89F9169B8CDC}" type="slidenum">
              <a:rPr lang="fr-FR" smtClean="0"/>
              <a:pPr>
                <a:defRPr/>
              </a:pPr>
              <a:t>46</a:t>
            </a:fld>
            <a:endParaRPr lang="fr-FR" dirty="0"/>
          </a:p>
        </p:txBody>
      </p:sp>
      <p:sp>
        <p:nvSpPr>
          <p:cNvPr id="109574" name="Espace réservé du pied de page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1079500" y="763588"/>
            <a:ext cx="7605713" cy="531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4800" b="1" dirty="0" err="1" smtClean="0">
                <a:solidFill>
                  <a:srgbClr val="4C4C4C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48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Sources</a:t>
            </a:r>
          </a:p>
          <a:p>
            <a:pPr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4800" b="1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124FCF-1A44-AC44-898E-E73263470ED1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  <p:sp>
        <p:nvSpPr>
          <p:cNvPr id="9728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3714845" y="5174848"/>
            <a:ext cx="5139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800" dirty="0">
                <a:solidFill>
                  <a:srgbClr val="606060"/>
                </a:solidFill>
                <a:ea typeface="Arial" charset="0"/>
                <a:cs typeface="Arial" charset="0"/>
              </a:rPr>
              <a:t> Preliminary studies: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606060"/>
                </a:solidFill>
                <a:ea typeface="Arial" charset="0"/>
                <a:cs typeface="Arial" charset="0"/>
              </a:rPr>
              <a:t>   T. </a:t>
            </a:r>
            <a:r>
              <a:rPr lang="en-US" sz="1800" dirty="0" err="1">
                <a:solidFill>
                  <a:srgbClr val="606060"/>
                </a:solidFill>
                <a:ea typeface="Arial" charset="0"/>
                <a:cs typeface="Arial" charset="0"/>
              </a:rPr>
              <a:t>Lasserre</a:t>
            </a:r>
            <a:r>
              <a:rPr lang="en-US" sz="1800" dirty="0">
                <a:solidFill>
                  <a:srgbClr val="606060"/>
                </a:solidFill>
                <a:ea typeface="Arial" charset="0"/>
                <a:cs typeface="Arial" charset="0"/>
              </a:rPr>
              <a:t>, M. </a:t>
            </a:r>
            <a:r>
              <a:rPr lang="en-US" sz="1800" dirty="0" err="1">
                <a:solidFill>
                  <a:srgbClr val="606060"/>
                </a:solidFill>
                <a:ea typeface="Arial" charset="0"/>
                <a:cs typeface="Arial" charset="0"/>
              </a:rPr>
              <a:t>Cribier</a:t>
            </a:r>
            <a:r>
              <a:rPr lang="en-US" sz="1800" dirty="0">
                <a:solidFill>
                  <a:srgbClr val="606060"/>
                </a:solidFill>
                <a:ea typeface="Arial" charset="0"/>
                <a:cs typeface="Arial" charset="0"/>
              </a:rPr>
              <a:t>, M. Fechner, G. Mention</a:t>
            </a:r>
            <a:endParaRPr lang="en-US" sz="1800" baseline="30000" dirty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  <p:sp>
        <p:nvSpPr>
          <p:cNvPr id="4" name="ZoneTexte 12"/>
          <p:cNvSpPr txBox="1">
            <a:spLocks noChangeArrowheads="1"/>
          </p:cNvSpPr>
          <p:nvPr/>
        </p:nvSpPr>
        <p:spPr bwMode="auto">
          <a:xfrm>
            <a:off x="258763" y="20638"/>
            <a:ext cx="8885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Concept</a:t>
            </a:r>
            <a:endParaRPr lang="fr-FR" sz="28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 5" descr="Capture d’écran 2011-03-15 à 18.04.2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5710"/>
          <a:stretch>
            <a:fillRect/>
          </a:stretch>
        </p:blipFill>
        <p:spPr bwMode="auto">
          <a:xfrm>
            <a:off x="215463" y="1461918"/>
            <a:ext cx="4573587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3221218" y="3933656"/>
            <a:ext cx="185737" cy="239712"/>
          </a:xfrm>
          <a:prstGeom prst="can">
            <a:avLst>
              <a:gd name="adj" fmla="val 35999"/>
            </a:avLst>
          </a:prstGeom>
          <a:solidFill>
            <a:srgbClr val="0000FF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Connecteur droit 9"/>
          <p:cNvCxnSpPr>
            <a:cxnSpLocks noChangeShapeType="1"/>
            <a:stCxn id="7" idx="0"/>
          </p:cNvCxnSpPr>
          <p:nvPr/>
        </p:nvCxnSpPr>
        <p:spPr bwMode="auto">
          <a:xfrm rot="16200000" flipV="1">
            <a:off x="2488587" y="3174037"/>
            <a:ext cx="1651000" cy="158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</p:cxn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308426" y="1731974"/>
            <a:ext cx="32416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Font typeface="Wingdings" charset="2"/>
              <a:buChar char="§"/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strong,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MCi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scale, source </a:t>
            </a:r>
            <a:r>
              <a:rPr lang="en-US" sz="2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in the middle of a large LS detector</a:t>
            </a:r>
          </a:p>
          <a:p>
            <a:pPr eaLnBrk="1" hangingPunct="1">
              <a:buFont typeface="Wingdings" charset="2"/>
              <a:buChar char="§"/>
            </a:pPr>
            <a:endParaRPr lang="en-US" sz="20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buFont typeface="Wingdings" charset="2"/>
              <a:buChar char="§"/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 compact source to preserve the short baseline oscillation pattern (10 cm)</a:t>
            </a:r>
            <a:endParaRPr lang="en-US" sz="20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buFont typeface="Wingdings" charset="2"/>
              <a:buChar char="§"/>
            </a:pPr>
            <a:r>
              <a:rPr lang="en-US" sz="2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 good resolution in position (15 cm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eaLnBrk="1" hangingPunct="1">
              <a:buFont typeface="Wingdings" charset="2"/>
              <a:buChar char="§"/>
            </a:pPr>
            <a:endParaRPr lang="en-US" sz="20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Elastic scattering on electrons</a:t>
            </a:r>
          </a:p>
          <a:p>
            <a:pPr eaLnBrk="1" hangingPunct="1">
              <a:buFont typeface="Wingdings" charset="2"/>
              <a:buChar char="§"/>
            </a:pPr>
            <a:endParaRPr lang="en-US" sz="20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6609" y="731545"/>
            <a:ext cx="278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Preliminary studies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sp>
        <p:nvSpPr>
          <p:cNvPr id="4" name="ZoneTexte 12"/>
          <p:cNvSpPr txBox="1">
            <a:spLocks noChangeArrowheads="1"/>
          </p:cNvSpPr>
          <p:nvPr/>
        </p:nvSpPr>
        <p:spPr bwMode="auto">
          <a:xfrm>
            <a:off x="258763" y="20638"/>
            <a:ext cx="8714689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Signal</a:t>
            </a:r>
            <a:endParaRPr lang="fr-FR" sz="28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-7938" y="2548665"/>
          <a:ext cx="9145588" cy="1069975"/>
        </p:xfrm>
        <a:graphic>
          <a:graphicData uri="http://schemas.openxmlformats.org/presentationml/2006/ole">
            <p:oleObj spid="_x0000_s186370" name="…quation" r:id="rId3" imgW="6400800" imgH="749300" progId="Equation.3">
              <p:embed/>
            </p:oleObj>
          </a:graphicData>
        </a:graphic>
      </p:graphicFrame>
      <p:cxnSp>
        <p:nvCxnSpPr>
          <p:cNvPr id="8" name="Connecteur droit 8"/>
          <p:cNvCxnSpPr>
            <a:cxnSpLocks noChangeShapeType="1"/>
          </p:cNvCxnSpPr>
          <p:nvPr/>
        </p:nvCxnSpPr>
        <p:spPr bwMode="auto">
          <a:xfrm flipV="1">
            <a:off x="1557436" y="2978437"/>
            <a:ext cx="38735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" name="Connecteur droit 9"/>
          <p:cNvCxnSpPr>
            <a:cxnSpLocks noChangeShapeType="1"/>
          </p:cNvCxnSpPr>
          <p:nvPr/>
        </p:nvCxnSpPr>
        <p:spPr bwMode="auto">
          <a:xfrm flipV="1">
            <a:off x="4524474" y="2816512"/>
            <a:ext cx="385762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0" name="Rectangle 9"/>
          <p:cNvSpPr/>
          <p:nvPr/>
        </p:nvSpPr>
        <p:spPr>
          <a:xfrm>
            <a:off x="3505420" y="874222"/>
            <a:ext cx="4943269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No distortion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Direct proof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Time and space signatures distinct from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 backgrounds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Limited by spatial resolution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Symbol" charset="2"/>
              </a:rPr>
              <a:t></a:t>
            </a:r>
            <a:r>
              <a:rPr lang="en-US" sz="2000" baseline="-25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2000" baseline="-25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osc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≈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Symbol" charset="2"/>
              </a:rPr>
              <a:t></a:t>
            </a:r>
            <a:r>
              <a:rPr lang="en-US" sz="2000" baseline="-25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3643" y="3749110"/>
            <a:ext cx="52255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Activity: several 1000 </a:t>
            </a:r>
            <a:r>
              <a:rPr lang="en-US" sz="2000" dirty="0" err="1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evts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within 1 year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E &gt;250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keV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000" baseline="30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14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 background)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Half-life ≥1 month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Compact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Limited heat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Efficient shielding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Low impurities level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785177" y="1315471"/>
            <a:ext cx="2237459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Oscillation versus Radius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0455" y="4963129"/>
            <a:ext cx="2237459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Specifications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smtClean="0">
                <a:ea typeface="Arial" charset="0"/>
                <a:cs typeface="Arial" charset="0"/>
              </a:rPr>
              <a:t>Complementary approaches to compute the </a:t>
            </a:r>
            <a:r>
              <a:rPr lang="en-US" sz="2400" b="1" smtClean="0">
                <a:latin typeface="Times" charset="0"/>
                <a:ea typeface="Times" charset="0"/>
                <a:cs typeface="Times" charset="0"/>
              </a:rPr>
              <a:t>ν</a:t>
            </a:r>
            <a:r>
              <a:rPr lang="en-US" sz="2400" b="1" smtClean="0">
                <a:ea typeface="Arial" charset="0"/>
                <a:cs typeface="Arial" charset="0"/>
              </a:rPr>
              <a:t> flux</a:t>
            </a:r>
          </a:p>
        </p:txBody>
      </p:sp>
      <p:sp>
        <p:nvSpPr>
          <p:cNvPr id="2150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15BDF-2A5F-C247-A0F0-30E467AA68B7}" type="slidenum">
              <a:rPr lang="en-US" sz="600" smtClean="0">
                <a:ea typeface="Arial" charset="0"/>
                <a:cs typeface="Arial" charset="0"/>
              </a:rPr>
              <a:pPr>
                <a:defRPr/>
              </a:pPr>
              <a:t>5</a:t>
            </a:fld>
            <a:endParaRPr lang="en-US" sz="600" smtClean="0">
              <a:ea typeface="Arial" charset="0"/>
              <a:cs typeface="Arial" charset="0"/>
            </a:endParaRP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408113" y="1762125"/>
            <a:ext cx="21336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50585F"/>
                </a:solidFill>
                <a:latin typeface="Arial"/>
                <a:cs typeface="Arial"/>
              </a:rPr>
              <a:t>Sum of all fission products’ activities</a:t>
            </a:r>
          </a:p>
          <a:p>
            <a:pPr algn="ctr">
              <a:defRPr/>
            </a:pPr>
            <a:endParaRPr lang="en-US" sz="1050" dirty="0">
              <a:latin typeface="Arial"/>
              <a:cs typeface="Arial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447675" y="3462338"/>
            <a:ext cx="23002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50585F"/>
                </a:solidFill>
                <a:latin typeface="Arial"/>
                <a:cs typeface="Arial"/>
              </a:rPr>
              <a:t>Sum of all </a:t>
            </a:r>
            <a:r>
              <a:rPr lang="en-US" sz="1600" dirty="0" err="1">
                <a:solidFill>
                  <a:srgbClr val="50585F"/>
                </a:solidFill>
                <a:latin typeface="Arial"/>
                <a:cs typeface="Arial"/>
              </a:rPr>
              <a:t>β</a:t>
            </a:r>
            <a:r>
              <a:rPr lang="en-US" sz="1600" dirty="0">
                <a:solidFill>
                  <a:srgbClr val="50585F"/>
                </a:solidFill>
                <a:latin typeface="Arial"/>
                <a:cs typeface="Arial"/>
              </a:rPr>
              <a:t>-branches of each fission product</a:t>
            </a:r>
          </a:p>
          <a:p>
            <a:pPr algn="ctr">
              <a:defRPr/>
            </a:pPr>
            <a:endParaRPr lang="en-US" sz="1050" dirty="0">
              <a:latin typeface="Arial"/>
              <a:cs typeface="Arial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30175" y="4846638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50585F"/>
                </a:solidFill>
                <a:latin typeface="Arial"/>
                <a:cs typeface="Arial"/>
              </a:rPr>
              <a:t>Theory of </a:t>
            </a:r>
            <a:r>
              <a:rPr lang="en-US" sz="1600" dirty="0" err="1">
                <a:solidFill>
                  <a:srgbClr val="50585F"/>
                </a:solidFill>
                <a:latin typeface="Arial"/>
                <a:cs typeface="Arial"/>
              </a:rPr>
              <a:t>β</a:t>
            </a:r>
            <a:r>
              <a:rPr lang="en-US" sz="1600" dirty="0">
                <a:solidFill>
                  <a:srgbClr val="50585F"/>
                </a:solidFill>
                <a:latin typeface="Arial"/>
                <a:cs typeface="Arial"/>
              </a:rPr>
              <a:t>-decay</a:t>
            </a:r>
            <a:endParaRPr lang="en-US" sz="1050" dirty="0">
              <a:latin typeface="Arial"/>
              <a:cs typeface="Arial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rot="10800000" flipV="1">
            <a:off x="628650" y="2405063"/>
            <a:ext cx="1423988" cy="1057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16200000" flipH="1">
            <a:off x="1881187" y="2774951"/>
            <a:ext cx="1057275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5400000">
            <a:off x="1124744" y="4407694"/>
            <a:ext cx="722313" cy="155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rot="10800000" flipV="1">
            <a:off x="280988" y="4124325"/>
            <a:ext cx="1073150" cy="7223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rot="5400000" flipH="1" flipV="1">
            <a:off x="5745163" y="4576763"/>
            <a:ext cx="210185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6" name="ZoneTexte 15"/>
          <p:cNvSpPr txBox="1">
            <a:spLocks noChangeArrowheads="1"/>
          </p:cNvSpPr>
          <p:nvPr/>
        </p:nvSpPr>
        <p:spPr bwMode="auto">
          <a:xfrm>
            <a:off x="4616450" y="2622550"/>
            <a:ext cx="3621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 Fission Yields (JEFF, ENDF, JENDL)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 Life time</a:t>
            </a:r>
          </a:p>
        </p:txBody>
      </p:sp>
      <p:sp>
        <p:nvSpPr>
          <p:cNvPr id="21517" name="ZoneTexte 16"/>
          <p:cNvSpPr txBox="1">
            <a:spLocks noChangeArrowheads="1"/>
          </p:cNvSpPr>
          <p:nvPr/>
        </p:nvSpPr>
        <p:spPr bwMode="auto">
          <a:xfrm>
            <a:off x="2251075" y="4427538"/>
            <a:ext cx="4429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Complete </a:t>
            </a:r>
            <a:r>
              <a:rPr lang="en-US" sz="1600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-decays schemes (ENSDF)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-strength (Greenwood et al.)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Total </a:t>
            </a:r>
            <a:r>
              <a:rPr lang="en-US" sz="1600" dirty="0">
                <a:solidFill>
                  <a:srgbClr val="50585F"/>
                </a:solidFill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spectrum per nucleus (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Rudstam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et al.)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Masses (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sz="1600" baseline="-25000" dirty="0" err="1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) 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Nuclear models …</a:t>
            </a:r>
          </a:p>
        </p:txBody>
      </p:sp>
      <p:sp>
        <p:nvSpPr>
          <p:cNvPr id="21518" name="ZoneTexte 20"/>
          <p:cNvSpPr txBox="1">
            <a:spLocks noChangeArrowheads="1"/>
          </p:cNvSpPr>
          <p:nvPr/>
        </p:nvSpPr>
        <p:spPr bwMode="auto">
          <a:xfrm>
            <a:off x="3181350" y="3525838"/>
            <a:ext cx="2498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Build total spectrum from sum of β-branches</a:t>
            </a:r>
          </a:p>
        </p:txBody>
      </p:sp>
      <p:sp>
        <p:nvSpPr>
          <p:cNvPr id="21519" name="Rectangle 21"/>
          <p:cNvSpPr>
            <a:spLocks noChangeArrowheads="1"/>
          </p:cNvSpPr>
          <p:nvPr/>
        </p:nvSpPr>
        <p:spPr bwMode="auto">
          <a:xfrm>
            <a:off x="7343775" y="2036763"/>
            <a:ext cx="1530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fission rates (t) </a:t>
            </a:r>
          </a:p>
        </p:txBody>
      </p:sp>
      <p:sp>
        <p:nvSpPr>
          <p:cNvPr id="21520" name="Rectangle 22"/>
          <p:cNvSpPr>
            <a:spLocks noChangeArrowheads="1"/>
          </p:cNvSpPr>
          <p:nvPr/>
        </p:nvSpPr>
        <p:spPr bwMode="auto">
          <a:xfrm>
            <a:off x="3636963" y="2036763"/>
            <a:ext cx="2647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fission product inventory (t)</a:t>
            </a:r>
          </a:p>
        </p:txBody>
      </p:sp>
      <p:sp>
        <p:nvSpPr>
          <p:cNvPr id="21521" name="ZoneTexte 26"/>
          <p:cNvSpPr txBox="1">
            <a:spLocks noChangeArrowheads="1"/>
          </p:cNvSpPr>
          <p:nvPr/>
        </p:nvSpPr>
        <p:spPr bwMode="auto">
          <a:xfrm>
            <a:off x="6893814" y="3550222"/>
            <a:ext cx="21526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Reference </a:t>
            </a:r>
            <a:r>
              <a:rPr lang="en-US" sz="16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e-spectrum </a:t>
            </a:r>
            <a:br>
              <a:rPr lang="en-US" sz="16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for each </a:t>
            </a:r>
            <a:br>
              <a:rPr lang="en-US" sz="16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“parent” U/Pu isotope</a:t>
            </a:r>
          </a:p>
          <a:p>
            <a:pPr algn="ctr"/>
            <a:r>
              <a:rPr lang="en-US" sz="16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(ILL data) </a:t>
            </a:r>
            <a:br>
              <a:rPr lang="en-US" sz="16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2" name="ZoneTexte 33"/>
          <p:cNvSpPr txBox="1">
            <a:spLocks noChangeArrowheads="1"/>
          </p:cNvSpPr>
          <p:nvPr/>
        </p:nvSpPr>
        <p:spPr bwMode="auto">
          <a:xfrm>
            <a:off x="4437063" y="1046163"/>
            <a:ext cx="1333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Ab initio</a:t>
            </a:r>
          </a:p>
        </p:txBody>
      </p:sp>
      <p:sp>
        <p:nvSpPr>
          <p:cNvPr id="21523" name="ZoneTexte 34"/>
          <p:cNvSpPr txBox="1">
            <a:spLocks noChangeArrowheads="1"/>
          </p:cNvSpPr>
          <p:nvPr/>
        </p:nvSpPr>
        <p:spPr bwMode="auto">
          <a:xfrm>
            <a:off x="6723063" y="839788"/>
            <a:ext cx="22431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Integral </a:t>
            </a:r>
            <a:r>
              <a:rPr lang="en-US" sz="1600" b="1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measurements</a:t>
            </a:r>
            <a:br>
              <a:rPr lang="en-US" sz="1600" b="1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b="1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of electron spectra</a:t>
            </a:r>
            <a:endParaRPr lang="en-US" sz="1600" b="1" dirty="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5" name="Espace réservé du pied de page 2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26" name="Accolade ouvrante 25"/>
          <p:cNvSpPr/>
          <p:nvPr/>
        </p:nvSpPr>
        <p:spPr bwMode="auto">
          <a:xfrm rot="16200000">
            <a:off x="8294688" y="5105400"/>
            <a:ext cx="315912" cy="1341438"/>
          </a:xfrm>
          <a:prstGeom prst="leftBrace">
            <a:avLst/>
          </a:prstGeom>
          <a:noFill/>
          <a:ln w="38100" cap="flat" cmpd="sng" algn="ctr">
            <a:solidFill>
              <a:schemeClr val="bg2">
                <a:lumMod val="75000"/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" name="Accolade ouvrante 26"/>
          <p:cNvSpPr/>
          <p:nvPr/>
        </p:nvSpPr>
        <p:spPr bwMode="auto">
          <a:xfrm rot="16200000">
            <a:off x="6232526" y="4525962"/>
            <a:ext cx="315912" cy="2500313"/>
          </a:xfrm>
          <a:prstGeom prst="leftBrace">
            <a:avLst/>
          </a:prstGeom>
          <a:noFill/>
          <a:ln w="38100" cap="flat" cmpd="sng" algn="ctr">
            <a:solidFill>
              <a:schemeClr val="bg2">
                <a:lumMod val="75000"/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998788" y="5921375"/>
            <a:ext cx="1347787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Full </a:t>
            </a: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ab-inito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529" name="Rectangle 28"/>
          <p:cNvSpPr>
            <a:spLocks noChangeArrowheads="1"/>
          </p:cNvSpPr>
          <p:nvPr/>
        </p:nvSpPr>
        <p:spPr bwMode="auto">
          <a:xfrm>
            <a:off x="5346700" y="5910263"/>
            <a:ext cx="21796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Our mixed approach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42263" y="5900738"/>
            <a:ext cx="103981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Effective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" name="Accolade ouvrante 30"/>
          <p:cNvSpPr/>
          <p:nvPr/>
        </p:nvSpPr>
        <p:spPr bwMode="auto">
          <a:xfrm rot="16200000">
            <a:off x="3520281" y="4455319"/>
            <a:ext cx="314325" cy="2662238"/>
          </a:xfrm>
          <a:prstGeom prst="leftBrace">
            <a:avLst/>
          </a:prstGeom>
          <a:noFill/>
          <a:ln w="38100" cap="flat" cmpd="sng" algn="ctr">
            <a:solidFill>
              <a:schemeClr val="bg2">
                <a:lumMod val="75000"/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sp>
        <p:nvSpPr>
          <p:cNvPr id="4" name="ZoneTexte 12"/>
          <p:cNvSpPr txBox="1">
            <a:spLocks noChangeArrowheads="1"/>
          </p:cNvSpPr>
          <p:nvPr/>
        </p:nvSpPr>
        <p:spPr bwMode="auto">
          <a:xfrm>
            <a:off x="258763" y="20638"/>
            <a:ext cx="8714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fr-FR" sz="2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Sources Candidates</a:t>
            </a:r>
            <a:endParaRPr lang="fr-FR" sz="28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850245" y="1177508"/>
          <a:ext cx="7730418" cy="365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686"/>
                <a:gridCol w="1379996"/>
                <a:gridCol w="1294511"/>
                <a:gridCol w="1648666"/>
                <a:gridCol w="23325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Isotope</a:t>
                      </a:r>
                      <a:endParaRPr lang="en-US" dirty="0"/>
                    </a:p>
                  </a:txBody>
                  <a:tcPr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</a:t>
                      </a:r>
                      <a:r>
                        <a:rPr lang="en-US" baseline="-25000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(MeV)</a:t>
                      </a:r>
                      <a:endParaRPr lang="en-US" dirty="0"/>
                    </a:p>
                  </a:txBody>
                  <a:tcPr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MeanLife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(days)</a:t>
                      </a:r>
                      <a:endParaRPr lang="en-US" dirty="0"/>
                    </a:p>
                  </a:txBody>
                  <a:tcPr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Heat/</a:t>
                      </a:r>
                      <a:r>
                        <a:rPr lang="en-US" dirty="0" err="1" smtClean="0"/>
                        <a:t>Mci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(W)</a:t>
                      </a:r>
                      <a:endParaRPr lang="en-US" dirty="0"/>
                    </a:p>
                  </a:txBody>
                  <a:tcPr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Cooking</a:t>
                      </a:r>
                      <a:endParaRPr lang="en-US" dirty="0"/>
                    </a:p>
                  </a:txBody>
                  <a:tcPr>
                    <a:solidFill>
                      <a:srgbClr val="008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51</a:t>
                      </a:r>
                      <a:r>
                        <a:rPr lang="en-US" dirty="0" smtClean="0"/>
                        <a:t>Cr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0.75 ; 90%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0.43 ; 10%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180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(excited state)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40 kg of enriched Cr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(at Saclay)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in thermal </a:t>
                      </a:r>
                      <a:r>
                        <a:rPr lang="en-US" dirty="0" err="1" smtClean="0">
                          <a:solidFill>
                            <a:srgbClr val="008000"/>
                          </a:solidFill>
                        </a:rPr>
                        <a:t>n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 flux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37</a:t>
                      </a:r>
                      <a:r>
                        <a:rPr lang="en-US" dirty="0" smtClean="0"/>
                        <a:t>Ar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0.811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18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(int.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brem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330 kg of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nat.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CaO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in f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ast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flux</a:t>
                      </a:r>
                      <a:endParaRPr lang="en-US" dirty="0" smtClean="0">
                        <a:solidFill>
                          <a:schemeClr val="dk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aseline="30000" dirty="0" smtClean="0"/>
                    </a:p>
                    <a:p>
                      <a:pPr algn="ctr"/>
                      <a:r>
                        <a:rPr lang="en-US" baseline="30000" dirty="0" smtClean="0"/>
                        <a:t>65</a:t>
                      </a:r>
                      <a:r>
                        <a:rPr lang="en-US" baseline="0" dirty="0" smtClean="0"/>
                        <a:t>Zn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1.34</a:t>
                      </a:r>
                      <a:r>
                        <a:rPr lang="en-US" baseline="0" dirty="0" smtClean="0"/>
                        <a:t> ; </a:t>
                      </a:r>
                      <a:r>
                        <a:rPr lang="en-US" dirty="0" smtClean="0"/>
                        <a:t>48%</a:t>
                      </a:r>
                    </a:p>
                    <a:p>
                      <a:pPr algn="ctr"/>
                      <a:r>
                        <a:rPr lang="en-US" dirty="0" smtClean="0"/>
                        <a:t>0.23 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52%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3460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(excited state)</a:t>
                      </a:r>
                    </a:p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Few 100 kg of nat. Zn 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in thermal </a:t>
                      </a:r>
                      <a:r>
                        <a:rPr lang="en-US" dirty="0" err="1" smtClean="0">
                          <a:solidFill>
                            <a:srgbClr val="008000"/>
                          </a:solidFill>
                        </a:rPr>
                        <a:t>n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 flux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20516" y="5319879"/>
            <a:ext cx="7850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Looking for single scattered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aseline="30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fr-FR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high</a:t>
            </a:r>
            <a:r>
              <a:rPr lang="fr-FR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sensitivity</a:t>
            </a:r>
            <a:r>
              <a:rPr lang="fr-FR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to background</a:t>
            </a:r>
            <a:endParaRPr lang="en-US" sz="2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  <p:sp>
        <p:nvSpPr>
          <p:cNvPr id="4" name="ZoneTexte 12"/>
          <p:cNvSpPr txBox="1">
            <a:spLocks noChangeArrowheads="1"/>
          </p:cNvSpPr>
          <p:nvPr/>
        </p:nvSpPr>
        <p:spPr bwMode="auto">
          <a:xfrm>
            <a:off x="258763" y="20638"/>
            <a:ext cx="8714689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Backgrounds (</a:t>
            </a:r>
            <a:r>
              <a:rPr lang="fr-FR" sz="2800" b="1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preliminary</a:t>
            </a:r>
            <a:r>
              <a:rPr lang="fr-FR" sz="2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fr-FR" sz="28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071" y="945366"/>
            <a:ext cx="445522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fr-FR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Borexino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setup:</a:t>
            </a:r>
          </a:p>
          <a:p>
            <a:pPr>
              <a:buFont typeface="Wingdings" charset="2"/>
              <a:buChar char="§"/>
            </a:pPr>
            <a:endParaRPr lang="fr-FR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1800" baseline="-25000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min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= 1.0 </a:t>
            </a:r>
            <a:r>
              <a:rPr lang="en-US" sz="1800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&amp;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R</a:t>
            </a:r>
            <a:r>
              <a:rPr lang="en-US" sz="1800" baseline="-25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max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= 6.0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m</a:t>
            </a: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  <a:sym typeface="Wingdings" charset="2"/>
            </a:endParaRP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15 cm vertex resolution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Resolution: 50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keV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* √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E</a:t>
            </a:r>
            <a:r>
              <a:rPr lang="en-US" sz="1800" baseline="-25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kinetic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(MeV)</a:t>
            </a:r>
          </a:p>
          <a:p>
            <a:pPr>
              <a:buFont typeface="Wingdings" charset="2"/>
              <a:buChar char="§"/>
            </a:pPr>
            <a:endParaRPr lang="en-US" sz="20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858375" y="2725022"/>
          <a:ext cx="772075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584"/>
                <a:gridCol w="2573584"/>
                <a:gridCol w="257358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51</a:t>
                      </a:r>
                      <a:r>
                        <a:rPr lang="en-US" dirty="0" smtClean="0"/>
                        <a:t>Cr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3366FF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37</a:t>
                      </a:r>
                      <a:r>
                        <a:rPr lang="en-US" dirty="0" smtClean="0"/>
                        <a:t>Ar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3366FF">
                        <a:alpha val="69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Preparation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+ Exp time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+ 120 days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+ 150 days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Signal 1 </a:t>
                      </a:r>
                      <a:r>
                        <a:rPr lang="en-US" dirty="0" err="1" smtClean="0"/>
                        <a:t>MCi</a:t>
                      </a:r>
                      <a:r>
                        <a:rPr lang="en-US" dirty="0" smtClean="0"/>
                        <a:t> source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42.4 </a:t>
                      </a:r>
                      <a:r>
                        <a:rPr lang="en-US" dirty="0" err="1" smtClean="0"/>
                        <a:t>kevt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51.6 </a:t>
                      </a:r>
                      <a:r>
                        <a:rPr lang="en-US" dirty="0" err="1" smtClean="0"/>
                        <a:t>kevt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5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dirty="0" smtClean="0"/>
                        <a:t> (IB + shielding 1Bq)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70.6 </a:t>
                      </a:r>
                      <a:r>
                        <a:rPr lang="en-US" dirty="0" err="1" smtClean="0"/>
                        <a:t>kevt</a:t>
                      </a:r>
                      <a:r>
                        <a:rPr lang="en-US" dirty="0" smtClean="0"/>
                        <a:t> + impurities…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89.4 </a:t>
                      </a:r>
                      <a:r>
                        <a:rPr lang="en-US" dirty="0" err="1" smtClean="0"/>
                        <a:t>kevt</a:t>
                      </a:r>
                      <a:r>
                        <a:rPr lang="en-US" dirty="0" smtClean="0"/>
                        <a:t> (pure?)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56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7</a:t>
                      </a:r>
                      <a:r>
                        <a:rPr lang="en-US" dirty="0" smtClean="0"/>
                        <a:t>Be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46.6 </a:t>
                      </a:r>
                      <a:r>
                        <a:rPr lang="en-US" dirty="0" err="1" smtClean="0"/>
                        <a:t>kevt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59.0 </a:t>
                      </a:r>
                      <a:r>
                        <a:rPr lang="en-US" dirty="0" err="1" smtClean="0"/>
                        <a:t>kevt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85</a:t>
                      </a:r>
                      <a:r>
                        <a:rPr lang="en-US" baseline="0" dirty="0" smtClean="0"/>
                        <a:t>Kr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23.8 </a:t>
                      </a:r>
                      <a:r>
                        <a:rPr lang="en-US" dirty="0" err="1" smtClean="0"/>
                        <a:t>kevt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30.2 </a:t>
                      </a:r>
                      <a:r>
                        <a:rPr lang="en-US" dirty="0" err="1" smtClean="0"/>
                        <a:t>kevt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210</a:t>
                      </a:r>
                      <a:r>
                        <a:rPr lang="en-US" dirty="0" smtClean="0"/>
                        <a:t>Bi+CNO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21.7 </a:t>
                      </a:r>
                      <a:r>
                        <a:rPr lang="en-US" dirty="0" err="1" smtClean="0"/>
                        <a:t>kevt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27.4 </a:t>
                      </a:r>
                      <a:r>
                        <a:rPr lang="en-US" dirty="0" err="1" smtClean="0"/>
                        <a:t>kevt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755892" y="951234"/>
            <a:ext cx="42140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fr-FR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Sheilding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buFont typeface="Wingdings" charset="2"/>
              <a:buChar char="§"/>
            </a:pPr>
            <a:endParaRPr lang="fr-FR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15 cm W + 10 cm pure Cu</a:t>
            </a: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  <a:sym typeface="Wingdings" charset="2"/>
            </a:endParaRP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1 ton 10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mBq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/Kg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Flat </a:t>
            </a:r>
            <a:r>
              <a:rPr lang="en-US" sz="1800" dirty="0" err="1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  <a:sym typeface="Wingdings" charset="2"/>
              </a:rPr>
              <a:t>g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spectrum till 1.5 MeV, 1Bq</a:t>
            </a:r>
          </a:p>
          <a:p>
            <a:pPr>
              <a:buFont typeface="Wingdings" charset="2"/>
              <a:buChar char="§"/>
            </a:pP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131878" y="5793131"/>
            <a:ext cx="7349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600" dirty="0" err="1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Borexino</a:t>
            </a:r>
            <a:r>
              <a:rPr lang="fr-FR" sz="1600" dirty="0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 </a:t>
            </a:r>
            <a:r>
              <a:rPr lang="fr-FR" sz="1600" dirty="0" err="1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Solar</a:t>
            </a:r>
            <a:r>
              <a:rPr lang="fr-FR" sz="1600" dirty="0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 Neutrino: </a:t>
            </a:r>
            <a:r>
              <a:rPr lang="fr-FR" sz="1600" dirty="0" err="1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Physical</a:t>
            </a:r>
            <a:r>
              <a:rPr lang="fr-FR" sz="1600" dirty="0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 </a:t>
            </a:r>
            <a:r>
              <a:rPr lang="fr-FR" sz="1600" dirty="0" err="1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Review</a:t>
            </a:r>
            <a:r>
              <a:rPr lang="fr-FR" sz="1600" dirty="0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 </a:t>
            </a:r>
            <a:r>
              <a:rPr lang="fr-FR" sz="1600" dirty="0" err="1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Letters</a:t>
            </a:r>
            <a:r>
              <a:rPr lang="fr-FR" sz="1600" dirty="0" smtClean="0">
                <a:solidFill>
                  <a:srgbClr val="606060"/>
                </a:solidFill>
                <a:latin typeface="Tiarialmes New Roman" charset="0"/>
                <a:ea typeface="Tiarialmes New Roman" charset="0"/>
                <a:cs typeface="Tiarialmes New Roman" charset="0"/>
              </a:rPr>
              <a:t> Vol.101, No.9 (August 2008).</a:t>
            </a:r>
            <a:endParaRPr lang="en-US" sz="1600" dirty="0">
              <a:solidFill>
                <a:srgbClr val="606060"/>
              </a:solidFill>
              <a:latin typeface="Tiarialmes New Roman" charset="0"/>
              <a:ea typeface="Tiarialmes New Roman" charset="0"/>
              <a:cs typeface="Tiarialmes New Roman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384175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B5670E10-8570-F443-B3B9-0266ABF8123C}" type="slidenum">
              <a:rPr lang="fr-FR" sz="12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52</a:t>
            </a:fld>
            <a:endParaRPr lang="fr-FR" sz="12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80645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800" b="1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79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0B9D-90ED-1E4A-80D6-D230E21419A3}" type="slidenum">
              <a:rPr lang="fr-FR" smtClean="0">
                <a:ea typeface="Arial" charset="0"/>
                <a:cs typeface="Arial" charset="0"/>
              </a:rPr>
              <a:pPr/>
              <a:t>52</a:t>
            </a:fld>
            <a:endParaRPr lang="fr-FR" smtClean="0">
              <a:ea typeface="Arial" charset="0"/>
              <a:cs typeface="Arial" charset="0"/>
            </a:endParaRPr>
          </a:p>
        </p:txBody>
      </p:sp>
      <p:sp>
        <p:nvSpPr>
          <p:cNvPr id="41989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ea typeface="Arial" charset="0"/>
                <a:cs typeface="Arial" charset="0"/>
              </a:rPr>
              <a:t>T. Lasserre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004888" y="53975"/>
            <a:ext cx="777716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baseline="3000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51</a:t>
            </a:r>
            <a:r>
              <a:rPr lang="en-US" sz="2800" b="1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Cr Signal &amp; Backgrounds</a:t>
            </a:r>
          </a:p>
        </p:txBody>
      </p:sp>
      <p:pic>
        <p:nvPicPr>
          <p:cNvPr id="41991" name="Image 9" descr="cr51-SBvsR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125" y="700088"/>
            <a:ext cx="73152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175125" y="1020763"/>
            <a:ext cx="1108075" cy="4000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000" b="1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sin2(2θ)=0.14 </a:t>
            </a:r>
          </a:p>
          <a:p>
            <a:r>
              <a:rPr lang="fr-FR" sz="1000" b="1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Δm2 = 2.0 eV2</a:t>
            </a: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/>
        </p:nvGraphicFramePr>
        <p:xfrm>
          <a:off x="7986880" y="4364905"/>
          <a:ext cx="693748" cy="360749"/>
        </p:xfrm>
        <a:graphic>
          <a:graphicData uri="http://schemas.openxmlformats.org/presentationml/2006/ole">
            <p:oleObj spid="_x0000_s189442" name="…quation" r:id="rId5" imgW="317500" imgH="165100" progId="Equation.3">
              <p:embed/>
            </p:oleObj>
          </a:graphicData>
        </a:graphic>
      </p:graphicFrame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657805" y="4394696"/>
          <a:ext cx="804862" cy="360363"/>
        </p:xfrm>
        <a:graphic>
          <a:graphicData uri="http://schemas.openxmlformats.org/presentationml/2006/ole">
            <p:oleObj spid="_x0000_s189443" name="…quation" r:id="rId6" imgW="368300" imgH="165100" progId="Equation.3">
              <p:embed/>
            </p:oleObj>
          </a:graphicData>
        </a:graphic>
      </p:graphicFrame>
      <p:cxnSp>
        <p:nvCxnSpPr>
          <p:cNvPr id="13" name="Connecteur droit avec flèche 9"/>
          <p:cNvCxnSpPr>
            <a:cxnSpLocks noChangeShapeType="1"/>
          </p:cNvCxnSpPr>
          <p:nvPr/>
        </p:nvCxnSpPr>
        <p:spPr bwMode="auto">
          <a:xfrm>
            <a:off x="1294510" y="4725655"/>
            <a:ext cx="757166" cy="207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6" name="Connecteur droit avec flèche 9"/>
          <p:cNvCxnSpPr>
            <a:cxnSpLocks noChangeShapeType="1"/>
          </p:cNvCxnSpPr>
          <p:nvPr/>
        </p:nvCxnSpPr>
        <p:spPr bwMode="auto">
          <a:xfrm rot="10800000">
            <a:off x="7504237" y="4182029"/>
            <a:ext cx="470430" cy="32382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Rectangle 13"/>
          <p:cNvSpPr/>
          <p:nvPr/>
        </p:nvSpPr>
        <p:spPr>
          <a:xfrm rot="19630360">
            <a:off x="2629338" y="2920018"/>
            <a:ext cx="250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Calligraphy"/>
                <a:ea typeface="Arial" charset="0"/>
                <a:cs typeface="Lucida Calligraphy"/>
              </a:rPr>
              <a:t>Preliminary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8" descr="ar37-SBvsR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79450"/>
            <a:ext cx="73152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384175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C0916B8-4309-D745-A54E-54D4A2FDCEEC}" type="slidenum">
              <a:rPr lang="fr-FR" sz="12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53</a:t>
            </a:fld>
            <a:endParaRPr lang="fr-FR" sz="12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80645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800" b="1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79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DBFE-A75F-BD45-9904-9F116EEDBDB5}" type="slidenum">
              <a:rPr lang="fr-FR" smtClean="0">
                <a:ea typeface="Arial" charset="0"/>
                <a:cs typeface="Arial" charset="0"/>
              </a:rPr>
              <a:pPr/>
              <a:t>53</a:t>
            </a:fld>
            <a:endParaRPr lang="fr-FR" smtClean="0">
              <a:ea typeface="Arial" charset="0"/>
              <a:cs typeface="Arial" charset="0"/>
            </a:endParaRPr>
          </a:p>
        </p:txBody>
      </p:sp>
      <p:sp>
        <p:nvSpPr>
          <p:cNvPr id="50182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ea typeface="Arial" charset="0"/>
                <a:cs typeface="Arial" charset="0"/>
              </a:rPr>
              <a:t>T. Lasserre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004888" y="53975"/>
            <a:ext cx="777716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baseline="30000" dirty="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37</a:t>
            </a:r>
            <a:r>
              <a:rPr lang="en-US" sz="2800" b="1" dirty="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Ar Signal &amp; Backgrounds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75125" y="1111250"/>
            <a:ext cx="1108075" cy="4000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000" b="1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sin2(2θ)=0.14 </a:t>
            </a:r>
          </a:p>
          <a:p>
            <a:r>
              <a:rPr lang="fr-FR" sz="1000" b="1">
                <a:solidFill>
                  <a:srgbClr val="009973"/>
                </a:solidFill>
                <a:latin typeface="Arial" charset="0"/>
                <a:ea typeface="Arial" charset="0"/>
                <a:cs typeface="Arial" charset="0"/>
              </a:rPr>
              <a:t>Δm2 = 2.0 eV2</a:t>
            </a:r>
          </a:p>
        </p:txBody>
      </p:sp>
      <p:sp>
        <p:nvSpPr>
          <p:cNvPr id="9" name="Rectangle 8"/>
          <p:cNvSpPr/>
          <p:nvPr/>
        </p:nvSpPr>
        <p:spPr>
          <a:xfrm rot="19630360">
            <a:off x="2608171" y="3099935"/>
            <a:ext cx="250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Calligraphy"/>
                <a:ea typeface="Arial" charset="0"/>
                <a:cs typeface="Lucida Calligraphy"/>
              </a:rPr>
              <a:t>Preliminary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384175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50F9E1-4029-2042-9197-F2F2D7FF0541}" type="slidenum">
              <a:rPr lang="fr-FR" sz="12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54</a:t>
            </a:fld>
            <a:endParaRPr lang="fr-FR" sz="12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80645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baseline="30000" dirty="0" smtClean="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37</a:t>
            </a:r>
            <a:r>
              <a:rPr lang="en-US" sz="2800" b="1" dirty="0" smtClean="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Ar </a:t>
            </a:r>
            <a:r>
              <a:rPr lang="fr-FR" sz="2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Expected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Sensitivity</a:t>
            </a:r>
            <a:r>
              <a:rPr lang="fr-FR" sz="2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(1 </a:t>
            </a:r>
            <a:r>
              <a:rPr lang="fr-FR" sz="2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Mci</a:t>
            </a:r>
            <a:r>
              <a:rPr lang="fr-FR" sz="2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379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7D3-6A63-334E-991A-288162D28304}" type="slidenum">
              <a:rPr lang="fr-FR" smtClean="0">
                <a:ea typeface="Arial" charset="0"/>
                <a:cs typeface="Arial" charset="0"/>
              </a:rPr>
              <a:pPr/>
              <a:t>54</a:t>
            </a:fld>
            <a:endParaRPr lang="fr-FR" smtClean="0">
              <a:ea typeface="Arial" charset="0"/>
              <a:cs typeface="Arial" charset="0"/>
            </a:endParaRPr>
          </a:p>
        </p:txBody>
      </p:sp>
      <p:sp>
        <p:nvSpPr>
          <p:cNvPr id="52229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ea typeface="Arial" charset="0"/>
                <a:cs typeface="Arial" charset="0"/>
              </a:rPr>
              <a:t>T. Lasserre</a:t>
            </a:r>
          </a:p>
        </p:txBody>
      </p:sp>
      <p:pic>
        <p:nvPicPr>
          <p:cNvPr id="52230" name="Image 6" descr="cr51-analysis-noosc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" y="522288"/>
            <a:ext cx="81153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798638" y="4945063"/>
            <a:ext cx="2917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2% bin-to-bin uncorrelated syst.</a:t>
            </a:r>
          </a:p>
          <a:p>
            <a:r>
              <a:rPr lang="fr-FR" sz="14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5% noramlization syst.</a:t>
            </a:r>
            <a:endParaRPr lang="en-US" sz="1400"/>
          </a:p>
        </p:txBody>
      </p:sp>
      <p:sp>
        <p:nvSpPr>
          <p:cNvPr id="8" name="Rectangle 7"/>
          <p:cNvSpPr/>
          <p:nvPr/>
        </p:nvSpPr>
        <p:spPr>
          <a:xfrm rot="19630360">
            <a:off x="1772088" y="3406852"/>
            <a:ext cx="250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Calligraphy"/>
                <a:ea typeface="Arial" charset="0"/>
                <a:cs typeface="Lucida Calligraphy"/>
              </a:rPr>
              <a:t>Preliminary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384175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9740278-82B9-0540-87B7-F0B2F400D2C3}" type="slidenum">
              <a:rPr lang="fr-FR" sz="12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55</a:t>
            </a:fld>
            <a:endParaRPr lang="fr-FR" sz="12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80645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baseline="30000" dirty="0" smtClean="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37</a:t>
            </a:r>
            <a:r>
              <a:rPr lang="en-US" sz="2800" b="1" dirty="0" smtClean="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Ar </a:t>
            </a:r>
            <a:r>
              <a:rPr lang="fr-FR" sz="2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Expected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result</a:t>
            </a:r>
            <a:r>
              <a:rPr lang="fr-FR" sz="2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for RAA</a:t>
            </a:r>
          </a:p>
        </p:txBody>
      </p:sp>
      <p:sp>
        <p:nvSpPr>
          <p:cNvPr id="3379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2E5F9-E6C2-5847-AFD2-D564534A31F1}" type="slidenum">
              <a:rPr lang="fr-FR" smtClean="0">
                <a:ea typeface="Arial" charset="0"/>
                <a:cs typeface="Arial" charset="0"/>
              </a:rPr>
              <a:pPr/>
              <a:t>55</a:t>
            </a:fld>
            <a:endParaRPr lang="fr-FR" smtClean="0">
              <a:ea typeface="Arial" charset="0"/>
              <a:cs typeface="Arial" charset="0"/>
            </a:endParaRPr>
          </a:p>
        </p:txBody>
      </p:sp>
      <p:sp>
        <p:nvSpPr>
          <p:cNvPr id="54277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ea typeface="Arial" charset="0"/>
                <a:cs typeface="Arial" charset="0"/>
              </a:rPr>
              <a:t>T. Lasserre</a:t>
            </a:r>
          </a:p>
        </p:txBody>
      </p:sp>
      <p:pic>
        <p:nvPicPr>
          <p:cNvPr id="54278" name="Image 6" descr="cr51-analysis-raa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" y="573088"/>
            <a:ext cx="81153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 rot="19630360">
            <a:off x="1856755" y="4094770"/>
            <a:ext cx="250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Calligraphy"/>
                <a:ea typeface="Arial" charset="0"/>
                <a:cs typeface="Lucida Calligraphy"/>
              </a:rPr>
              <a:t>Preliminary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641450" y="2761750"/>
            <a:ext cx="45485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4800" b="1" dirty="0" smtClean="0">
                <a:solidFill>
                  <a:srgbClr val="4C4C4C"/>
                </a:solidFill>
                <a:latin typeface="+mj-lt"/>
                <a:ea typeface="Arial" charset="0"/>
                <a:cs typeface="Symbol" charset="2"/>
              </a:rPr>
              <a:t>Anti-</a:t>
            </a:r>
            <a:r>
              <a:rPr lang="en-US" sz="4800" b="1" dirty="0" err="1" smtClean="0">
                <a:solidFill>
                  <a:srgbClr val="4C4C4C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4800" b="1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Sources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9501" y="5174848"/>
            <a:ext cx="523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Preliminary studies: </a:t>
            </a:r>
          </a:p>
          <a:p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 T.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Lasserre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, M.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Cribier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, M. Fechner, G. Mention</a:t>
            </a:r>
            <a:r>
              <a:rPr lang="en-US" sz="1800" dirty="0" smtClean="0"/>
              <a:t>,  </a:t>
            </a:r>
          </a:p>
          <a:p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 D. Lhuillier, A. Letourneau.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710" name="Object 6"/>
          <p:cNvGraphicFramePr>
            <a:graphicFrameLocks noChangeAspect="1"/>
          </p:cNvGraphicFramePr>
          <p:nvPr/>
        </p:nvGraphicFramePr>
        <p:xfrm>
          <a:off x="117403" y="1248605"/>
          <a:ext cx="8604573" cy="4855693"/>
        </p:xfrm>
        <a:graphic>
          <a:graphicData uri="http://schemas.openxmlformats.org/presentationml/2006/ole">
            <p:oleObj spid="_x0000_s200710" name="Document" r:id="rId3" imgW="6121400" imgH="3454400" progId="Word.Document.12">
              <p:link updateAutomatic="1"/>
            </p:oleObj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7920008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Candidates</a:t>
            </a:r>
            <a:endParaRPr lang="fr-FR" sz="2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56633" y="1122364"/>
            <a:ext cx="34873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Select </a:t>
            </a:r>
            <a:r>
              <a:rPr lang="en-US" sz="2000" dirty="0" err="1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b</a:t>
            </a:r>
            <a:r>
              <a:rPr lang="en-US" sz="2000" dirty="0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-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decay chain with long-lived isotope as activity reservoir +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aseline="-25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max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&gt;1.8 MeV  in one downstream decay.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Use prompt-delay IBD coincidence for powerful background rejection.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Potential L/E pattern.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Double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2000" baseline="-25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capt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very penalizing</a:t>
            </a:r>
          </a:p>
          <a:p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fr-FR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Extract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(</a:t>
            </a:r>
            <a:r>
              <a:rPr lang="fr-FR" sz="2000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90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Sr), </a:t>
            </a:r>
            <a:r>
              <a:rPr lang="fr-FR" sz="2000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106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Ru and </a:t>
            </a:r>
            <a:r>
              <a:rPr lang="fr-FR" sz="2000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144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Ce </a:t>
            </a:r>
            <a:r>
              <a:rPr lang="fr-FR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from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irradiated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fuel.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384175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270895A-A803-DC48-8A29-07D88FF561F2}" type="slidenum">
              <a:rPr lang="fr-FR" sz="12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58</a:t>
            </a:fld>
            <a:endParaRPr lang="fr-FR" sz="12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80645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Signal VS Expected Backgrounds (preliminary)</a:t>
            </a:r>
          </a:p>
        </p:txBody>
      </p:sp>
      <p:sp>
        <p:nvSpPr>
          <p:cNvPr id="3379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DBD-FB61-EC4A-A98F-09086DB72483}" type="slidenum">
              <a:rPr lang="fr-FR" smtClean="0">
                <a:ea typeface="Arial" charset="0"/>
                <a:cs typeface="Arial" charset="0"/>
              </a:rPr>
              <a:pPr/>
              <a:t>58</a:t>
            </a:fld>
            <a:endParaRPr lang="fr-FR" smtClean="0">
              <a:ea typeface="Arial" charset="0"/>
              <a:cs typeface="Arial" charset="0"/>
            </a:endParaRPr>
          </a:p>
        </p:txBody>
      </p:sp>
      <p:sp>
        <p:nvSpPr>
          <p:cNvPr id="67590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ea typeface="Arial" charset="0"/>
                <a:cs typeface="Arial" charset="0"/>
              </a:rPr>
              <a:t>T. Lasserre</a:t>
            </a:r>
          </a:p>
        </p:txBody>
      </p:sp>
      <p:pic>
        <p:nvPicPr>
          <p:cNvPr id="67591" name="Image 6" descr="st90-0p1MCi-SBvsR.eps"/>
          <p:cNvPicPr>
            <a:picLocks noChangeAspect="1"/>
          </p:cNvPicPr>
          <p:nvPr/>
        </p:nvPicPr>
        <p:blipFill>
          <a:blip r:embed="rId3"/>
          <a:srcRect r="6948"/>
          <a:stretch>
            <a:fillRect/>
          </a:stretch>
        </p:blipFill>
        <p:spPr bwMode="auto">
          <a:xfrm>
            <a:off x="188598" y="795008"/>
            <a:ext cx="6039703" cy="487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7592" name="Connecteur droit avec flèche 8"/>
          <p:cNvCxnSpPr>
            <a:cxnSpLocks noChangeShapeType="1"/>
          </p:cNvCxnSpPr>
          <p:nvPr/>
        </p:nvCxnSpPr>
        <p:spPr bwMode="auto">
          <a:xfrm rot="10800000" flipV="1">
            <a:off x="2413437" y="1809247"/>
            <a:ext cx="660400" cy="487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7593" name="Connecteur droit avec flèche 9"/>
          <p:cNvCxnSpPr>
            <a:cxnSpLocks noChangeShapeType="1"/>
          </p:cNvCxnSpPr>
          <p:nvPr/>
        </p:nvCxnSpPr>
        <p:spPr bwMode="auto">
          <a:xfrm rot="10800000" flipV="1">
            <a:off x="1951518" y="3072193"/>
            <a:ext cx="660400" cy="4889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7594" name="Connecteur droit avec flèche 10"/>
          <p:cNvCxnSpPr>
            <a:cxnSpLocks noChangeShapeType="1"/>
            <a:stCxn id="67597" idx="0"/>
          </p:cNvCxnSpPr>
          <p:nvPr/>
        </p:nvCxnSpPr>
        <p:spPr bwMode="auto">
          <a:xfrm rot="16200000" flipV="1">
            <a:off x="4616014" y="4385161"/>
            <a:ext cx="223830" cy="2108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7595" name="ZoneTexte 11"/>
          <p:cNvSpPr txBox="1">
            <a:spLocks noChangeArrowheads="1"/>
          </p:cNvSpPr>
          <p:nvPr/>
        </p:nvSpPr>
        <p:spPr bwMode="auto">
          <a:xfrm>
            <a:off x="2869613" y="1570286"/>
            <a:ext cx="11942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Signal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envelop</a:t>
            </a:r>
          </a:p>
        </p:txBody>
      </p:sp>
      <p:sp>
        <p:nvSpPr>
          <p:cNvPr id="67596" name="ZoneTexte 12"/>
          <p:cNvSpPr txBox="1">
            <a:spLocks noChangeArrowheads="1"/>
          </p:cNvSpPr>
          <p:nvPr/>
        </p:nvSpPr>
        <p:spPr bwMode="auto">
          <a:xfrm>
            <a:off x="2197211" y="2822244"/>
            <a:ext cx="28194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dirty="0" err="1" smtClean="0">
                <a:latin typeface="Arial" charset="0"/>
                <a:ea typeface="Arial" charset="0"/>
                <a:cs typeface="Arial" charset="0"/>
              </a:rPr>
              <a:t>Bremsstrahlung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and shielding background </a:t>
            </a:r>
          </a:p>
        </p:txBody>
      </p:sp>
      <p:sp>
        <p:nvSpPr>
          <p:cNvPr id="67597" name="ZoneTexte 13"/>
          <p:cNvSpPr txBox="1">
            <a:spLocks noChangeArrowheads="1"/>
          </p:cNvSpPr>
          <p:nvPr/>
        </p:nvSpPr>
        <p:spPr bwMode="auto">
          <a:xfrm>
            <a:off x="3752187" y="4507618"/>
            <a:ext cx="19725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Geo and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reactor neutrinos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66048" y="935516"/>
            <a:ext cx="2292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External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Bremsstrahlung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6698221" y="1698465"/>
            <a:ext cx="22928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3.10</a:t>
            </a:r>
            <a:r>
              <a:rPr lang="en-US" sz="1800" baseline="30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attenuation through 15 cm W + 10 cm Cu shielding  </a:t>
            </a:r>
            <a:r>
              <a:rPr lang="fr-FR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5 Bq for 0.1 </a:t>
            </a:r>
            <a:r>
              <a:rPr lang="fr-FR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Mci</a:t>
            </a:r>
            <a:r>
              <a:rPr lang="fr-FR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1800" baseline="30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90</a:t>
            </a:r>
            <a:r>
              <a:rPr lang="fr-FR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Sr</a:t>
            </a:r>
          </a:p>
          <a:p>
            <a:pPr>
              <a:buFont typeface="Wingdings" charset="2"/>
              <a:buChar char="§"/>
            </a:pPr>
            <a:endParaRPr lang="fr-FR" sz="1800" baseline="300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>
              <a:buFont typeface="Wingdings" charset="2"/>
              <a:buChar char="§"/>
            </a:pPr>
            <a:r>
              <a:rPr lang="fr-FR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1ms </a:t>
            </a:r>
            <a:r>
              <a:rPr lang="fr-FR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coinc</a:t>
            </a:r>
            <a:r>
              <a:rPr lang="fr-FR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. </a:t>
            </a:r>
            <a:r>
              <a:rPr lang="fr-FR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window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6463447" y="3775790"/>
            <a:ext cx="25032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Geo &amp; reactor anti-</a:t>
            </a:r>
            <a:r>
              <a:rPr lang="en-US" sz="2000" dirty="0" err="1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at ~% level.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Det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and shielding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bckgds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negligible</a:t>
            </a:r>
            <a:endParaRPr lang="en-US" baseline="30000" dirty="0"/>
          </a:p>
        </p:txBody>
      </p:sp>
      <p:sp>
        <p:nvSpPr>
          <p:cNvPr id="18" name="Rectangle 17"/>
          <p:cNvSpPr/>
          <p:nvPr/>
        </p:nvSpPr>
        <p:spPr>
          <a:xfrm>
            <a:off x="857155" y="5724343"/>
            <a:ext cx="7862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Long lifetime and low background allow smaller sources activity</a:t>
            </a:r>
            <a:endParaRPr lang="en-US" baseline="30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7920008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Figure of </a:t>
            </a:r>
            <a:r>
              <a:rPr lang="fr-FR" sz="2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Merit</a:t>
            </a:r>
            <a:endParaRPr lang="fr-FR" sz="2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 descr="Spectres Rh106.jpg"/>
          <p:cNvPicPr>
            <a:picLocks noChangeAspect="1"/>
          </p:cNvPicPr>
          <p:nvPr/>
        </p:nvPicPr>
        <p:blipFill>
          <a:blip r:embed="rId2"/>
          <a:srcRect l="9059" t="9181" r="3573"/>
          <a:stretch>
            <a:fillRect/>
          </a:stretch>
        </p:blipFill>
        <p:spPr>
          <a:xfrm>
            <a:off x="1575394" y="818137"/>
            <a:ext cx="6582455" cy="4884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012" y="5638866"/>
            <a:ext cx="8582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Number of anti-</a:t>
            </a:r>
            <a:r>
              <a:rPr lang="en-US" sz="2000" dirty="0" err="1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interaction per decay grows like ~ (EndPoint-1.8 MeV)</a:t>
            </a:r>
            <a:r>
              <a:rPr lang="en-US" sz="2000" baseline="30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baseline="30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ILLelectro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r="534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r="5342"/>
              <a:stretch>
                <a:fillRect/>
              </a:stretch>
            </p:blipFill>
          </mc:Fallback>
        </mc:AlternateContent>
        <p:spPr>
          <a:xfrm>
            <a:off x="4206657" y="1887280"/>
            <a:ext cx="4672759" cy="4335720"/>
          </a:xfrm>
          <a:prstGeom prst="rect">
            <a:avLst/>
          </a:prstGeom>
        </p:spPr>
      </p:pic>
      <p:sp>
        <p:nvSpPr>
          <p:cNvPr id="2253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Arial" charset="0"/>
                <a:cs typeface="Arial" charset="0"/>
              </a:rPr>
              <a:t>The ILL electron Data “Anchor point”</a:t>
            </a:r>
          </a:p>
        </p:txBody>
      </p:sp>
      <p:sp>
        <p:nvSpPr>
          <p:cNvPr id="22532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3C348-4D2A-8141-9957-664952C24AE8}" type="slidenum">
              <a:rPr lang="en-US" sz="500" smtClean="0">
                <a:ea typeface="Arial" charset="0"/>
                <a:cs typeface="Arial" charset="0"/>
              </a:rPr>
              <a:pPr>
                <a:defRPr/>
              </a:pPr>
              <a:t>6</a:t>
            </a:fld>
            <a:endParaRPr lang="en-US" sz="500" smtClean="0">
              <a:ea typeface="Arial" charset="0"/>
              <a:cs typeface="Arial" charset="0"/>
            </a:endParaRPr>
          </a:p>
        </p:txBody>
      </p:sp>
      <p:sp>
        <p:nvSpPr>
          <p:cNvPr id="22533" name="ZoneTexte 11"/>
          <p:cNvSpPr txBox="1">
            <a:spLocks noChangeArrowheads="1"/>
          </p:cNvSpPr>
          <p:nvPr/>
        </p:nvSpPr>
        <p:spPr bwMode="auto">
          <a:xfrm>
            <a:off x="147091" y="5288578"/>
            <a:ext cx="4442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Unique reference to be met by any other measurement or calculation</a:t>
            </a:r>
          </a:p>
        </p:txBody>
      </p:sp>
      <p:sp>
        <p:nvSpPr>
          <p:cNvPr id="22534" name="ZoneTexte 14"/>
          <p:cNvSpPr txBox="1">
            <a:spLocks noChangeArrowheads="1"/>
          </p:cNvSpPr>
          <p:nvPr/>
        </p:nvSpPr>
        <p:spPr bwMode="auto">
          <a:xfrm>
            <a:off x="709465" y="1024123"/>
            <a:ext cx="344328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Accurate e</a:t>
            </a:r>
            <a:r>
              <a:rPr lang="en-US" sz="1800" baseline="30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measurements </a:t>
            </a:r>
          </a:p>
          <a:p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@ 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ILL in Grenoble (1980-89):</a:t>
            </a:r>
          </a:p>
          <a:p>
            <a:endParaRPr lang="en-US" sz="16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High resolution </a:t>
            </a:r>
            <a:r>
              <a:rPr lang="en-US" sz="1600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magn</a:t>
            </a: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Spectrometer</a:t>
            </a:r>
          </a:p>
          <a:p>
            <a:pPr lvl="1">
              <a:buFont typeface="Wingdings" charset="2"/>
              <a:buChar char="§"/>
            </a:pPr>
            <a:endParaRPr lang="en-US" sz="16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Intense and pure thermal </a:t>
            </a: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neutron </a:t>
            </a: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spectrum from the </a:t>
            </a: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core (not suitable for </a:t>
            </a:r>
            <a:r>
              <a:rPr lang="en-US" sz="1600" baseline="30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238</a:t>
            </a: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b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which needs fast </a:t>
            </a:r>
            <a:r>
              <a:rPr lang="en-US" sz="16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buFont typeface="Wingdings" charset="2"/>
              <a:buChar char="§"/>
            </a:pPr>
            <a:endParaRPr lang="en-US" sz="16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Calibration by extensive </a:t>
            </a: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use of reference internal conversion electron lines</a:t>
            </a:r>
          </a:p>
          <a:p>
            <a:pPr lvl="1">
              <a:buFont typeface="Wingdings" charset="2"/>
              <a:buChar char="à"/>
            </a:pP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Normalization </a:t>
            </a:r>
            <a:r>
              <a:rPr lang="en-US" sz="16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syst</a:t>
            </a:r>
            <a:r>
              <a:rPr lang="en-US" sz="16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1.8% </a:t>
            </a:r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536" name="Espace réservé du pied de page 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4642709" y="1130216"/>
            <a:ext cx="428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  <a:cs typeface=""/>
              </a:rPr>
              <a:t>Total electron spectra from the </a:t>
            </a:r>
            <a:r>
              <a:rPr lang="en-US" sz="1800" dirty="0" err="1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>
                <a:latin typeface="+mj-lt"/>
                <a:cs typeface=""/>
              </a:rPr>
              <a:t>-decays of </a:t>
            </a:r>
            <a:r>
              <a:rPr lang="en-US" sz="1800" baseline="30000" dirty="0" smtClean="0">
                <a:latin typeface="+mj-lt"/>
                <a:cs typeface=""/>
              </a:rPr>
              <a:t>235</a:t>
            </a:r>
            <a:r>
              <a:rPr lang="en-US" sz="1800" dirty="0" smtClean="0">
                <a:latin typeface="+mj-lt"/>
                <a:cs typeface=""/>
              </a:rPr>
              <a:t>U, </a:t>
            </a:r>
            <a:r>
              <a:rPr lang="en-US" sz="1800" baseline="30000" dirty="0" smtClean="0">
                <a:latin typeface="+mj-lt"/>
                <a:cs typeface=""/>
              </a:rPr>
              <a:t>239</a:t>
            </a:r>
            <a:r>
              <a:rPr lang="en-US" sz="1800" dirty="0" smtClean="0">
                <a:latin typeface="+mj-lt"/>
                <a:cs typeface=""/>
              </a:rPr>
              <a:t>Pu and </a:t>
            </a:r>
            <a:r>
              <a:rPr lang="en-US" sz="1800" baseline="30000" dirty="0" smtClean="0">
                <a:latin typeface="+mj-lt"/>
                <a:cs typeface=""/>
              </a:rPr>
              <a:t>241</a:t>
            </a:r>
            <a:r>
              <a:rPr lang="en-US" sz="1800" dirty="0" smtClean="0">
                <a:latin typeface="+mj-lt"/>
                <a:cs typeface=""/>
              </a:rPr>
              <a:t>Pu fission products.</a:t>
            </a:r>
            <a:endParaRPr lang="en-US" sz="1800" dirty="0">
              <a:latin typeface="+mj-lt"/>
              <a:cs typeface="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7920008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Figure of </a:t>
            </a:r>
            <a:r>
              <a:rPr lang="fr-FR" sz="2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Merit</a:t>
            </a:r>
            <a:endParaRPr lang="fr-FR" sz="2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 descr="CumulActiv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54735" y="721958"/>
            <a:ext cx="7200900" cy="487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8084" y="5698293"/>
            <a:ext cx="4455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10 </a:t>
            </a:r>
            <a:r>
              <a:rPr lang="en-US" sz="20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kCi</a:t>
            </a:r>
            <a:r>
              <a:rPr lang="en-US" sz="20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scale source would make it !</a:t>
            </a:r>
            <a:endParaRPr lang="en-US" baseline="30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Lhuillier - Beyond 3 neutrinos - May 2011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7920008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 &amp; E pattern of </a:t>
            </a:r>
            <a:r>
              <a:rPr lang="en-US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106</a:t>
            </a:r>
            <a:r>
              <a:rPr lang="en-US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Ru</a:t>
            </a:r>
            <a:endParaRPr lang="en-US" sz="2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 descr="R_over_L_s2t13_0.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4780" r="7107"/>
              <a:stretch>
                <a:fillRect/>
              </a:stretch>
            </p:blipFill>
          </mc:Choice>
          <mc:Fallback>
            <p:blipFill>
              <a:blip r:embed="rId3"/>
              <a:srcRect t="4780" r="7107"/>
              <a:stretch>
                <a:fillRect/>
              </a:stretch>
            </p:blipFill>
          </mc:Fallback>
        </mc:AlternateContent>
        <p:spPr>
          <a:xfrm>
            <a:off x="4572001" y="2751266"/>
            <a:ext cx="3968750" cy="3544371"/>
          </a:xfrm>
          <a:prstGeom prst="rect">
            <a:avLst/>
          </a:prstGeom>
        </p:spPr>
      </p:pic>
      <p:pic>
        <p:nvPicPr>
          <p:cNvPr id="6" name="Image 5" descr="EvsR_s2t13_0.6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3498" y="937684"/>
            <a:ext cx="4353580" cy="37930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957061" y="1145141"/>
            <a:ext cx="35522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5F5F5F"/>
                </a:solidFill>
                <a:latin typeface="+mj-lt"/>
              </a:rPr>
              <a:t>25.0 </a:t>
            </a:r>
            <a:r>
              <a:rPr lang="en-US" sz="1800" b="1" dirty="0" err="1" smtClean="0">
                <a:solidFill>
                  <a:srgbClr val="5F5F5F"/>
                </a:solidFill>
                <a:latin typeface="+mj-lt"/>
              </a:rPr>
              <a:t>kCi</a:t>
            </a:r>
            <a:r>
              <a:rPr lang="en-US" sz="1800" b="1" dirty="0" smtClean="0">
                <a:solidFill>
                  <a:srgbClr val="5F5F5F"/>
                </a:solidFill>
                <a:latin typeface="+mj-lt"/>
              </a:rPr>
              <a:t> </a:t>
            </a:r>
            <a:r>
              <a:rPr lang="en-US" sz="1800" b="1" baseline="30000" dirty="0" smtClean="0">
                <a:solidFill>
                  <a:srgbClr val="5F5F5F"/>
                </a:solidFill>
                <a:latin typeface="+mj-lt"/>
              </a:rPr>
              <a:t>106</a:t>
            </a:r>
            <a:r>
              <a:rPr lang="en-US" sz="1800" b="1" dirty="0" smtClean="0">
                <a:solidFill>
                  <a:srgbClr val="5F5F5F"/>
                </a:solidFill>
                <a:latin typeface="+mj-lt"/>
              </a:rPr>
              <a:t>Ru source in SNO+:</a:t>
            </a:r>
          </a:p>
          <a:p>
            <a:pPr>
              <a:buFont typeface="Wingdings" charset="2"/>
              <a:buChar char="§"/>
            </a:pPr>
            <a:r>
              <a:rPr lang="en-US" sz="1800" dirty="0" err="1" smtClean="0">
                <a:solidFill>
                  <a:srgbClr val="5F5F5F"/>
                </a:solidFill>
                <a:latin typeface="+mj-lt"/>
              </a:rPr>
              <a:t>Activ</a:t>
            </a:r>
            <a:r>
              <a:rPr lang="en-US" sz="1800" dirty="0" smtClean="0">
                <a:solidFill>
                  <a:srgbClr val="5F5F5F"/>
                </a:solidFill>
                <a:latin typeface="+mj-lt"/>
              </a:rPr>
              <a:t>. mass : 7.6 </a:t>
            </a:r>
            <a:r>
              <a:rPr lang="en-US" sz="1800" dirty="0" err="1" smtClean="0">
                <a:solidFill>
                  <a:srgbClr val="5F5F5F"/>
                </a:solidFill>
                <a:latin typeface="+mj-lt"/>
              </a:rPr>
              <a:t>g</a:t>
            </a:r>
            <a:endParaRPr lang="en-US" sz="1800" dirty="0" smtClean="0">
              <a:solidFill>
                <a:srgbClr val="5F5F5F"/>
              </a:solidFill>
              <a:latin typeface="+mj-lt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5F5F5F"/>
                </a:solidFill>
                <a:latin typeface="+mj-lt"/>
              </a:rPr>
              <a:t>Total mass  : 795 </a:t>
            </a:r>
            <a:r>
              <a:rPr lang="en-US" sz="1800" dirty="0" err="1" smtClean="0">
                <a:solidFill>
                  <a:srgbClr val="5F5F5F"/>
                </a:solidFill>
                <a:latin typeface="+mj-lt"/>
              </a:rPr>
              <a:t>g</a:t>
            </a:r>
            <a:endParaRPr lang="en-US" sz="1800" dirty="0" smtClean="0">
              <a:solidFill>
                <a:srgbClr val="5F5F5F"/>
              </a:solidFill>
              <a:latin typeface="+mj-lt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5F5F5F"/>
                </a:solidFill>
                <a:latin typeface="+mj-lt"/>
              </a:rPr>
              <a:t>Heat            : 284 W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5F5F5F"/>
                </a:solidFill>
                <a:latin typeface="+mj-lt"/>
              </a:rPr>
              <a:t>Radius        : 2.48 cm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4308" y="2869132"/>
            <a:ext cx="1666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 smtClean="0">
                <a:solidFill>
                  <a:srgbClr val="5F5F5F"/>
                </a:solidFill>
                <a:latin typeface="Arial"/>
              </a:rPr>
              <a:t>sin</a:t>
            </a:r>
            <a:r>
              <a:rPr lang="en-US" sz="1600" baseline="30000" dirty="0" smtClean="0">
                <a:solidFill>
                  <a:srgbClr val="5F5F5F"/>
                </a:solidFill>
                <a:latin typeface="Arial"/>
              </a:rPr>
              <a:t>2</a:t>
            </a:r>
            <a:r>
              <a:rPr lang="en-US" sz="1600" dirty="0" smtClean="0">
                <a:solidFill>
                  <a:srgbClr val="5F5F5F"/>
                </a:solidFill>
                <a:latin typeface="Arial"/>
              </a:rPr>
              <a:t>(2</a:t>
            </a:r>
            <a:r>
              <a:rPr lang="en-US" sz="1600" dirty="0" smtClean="0">
                <a:solidFill>
                  <a:srgbClr val="5F5F5F"/>
                </a:solidFill>
                <a:latin typeface="Symbol" charset="2"/>
                <a:cs typeface="Symbol" charset="2"/>
              </a:rPr>
              <a:t>q</a:t>
            </a:r>
            <a:r>
              <a:rPr lang="en-US" sz="1600" baseline="-25000" dirty="0" smtClean="0">
                <a:solidFill>
                  <a:srgbClr val="5F5F5F"/>
                </a:solidFill>
                <a:latin typeface="Arial"/>
              </a:rPr>
              <a:t>13</a:t>
            </a:r>
            <a:r>
              <a:rPr lang="en-US" sz="1600" dirty="0" smtClean="0">
                <a:solidFill>
                  <a:srgbClr val="5F5F5F"/>
                </a:solidFill>
                <a:latin typeface="Arial"/>
              </a:rPr>
              <a:t>) = 0.16</a:t>
            </a:r>
            <a:endParaRPr lang="en-US" sz="1600" dirty="0">
              <a:solidFill>
                <a:srgbClr val="5F5F5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0796" y="904865"/>
            <a:ext cx="3604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 smtClean="0">
                <a:solidFill>
                  <a:srgbClr val="5F5F5F"/>
                </a:solidFill>
                <a:latin typeface="Arial"/>
              </a:rPr>
              <a:t>sin</a:t>
            </a:r>
            <a:r>
              <a:rPr lang="en-US" sz="1600" baseline="30000" dirty="0" smtClean="0">
                <a:solidFill>
                  <a:srgbClr val="5F5F5F"/>
                </a:solidFill>
                <a:latin typeface="Arial"/>
              </a:rPr>
              <a:t>2</a:t>
            </a:r>
            <a:r>
              <a:rPr lang="en-US" sz="1600" dirty="0" smtClean="0">
                <a:solidFill>
                  <a:srgbClr val="5F5F5F"/>
                </a:solidFill>
                <a:latin typeface="Arial"/>
              </a:rPr>
              <a:t>(2</a:t>
            </a:r>
            <a:r>
              <a:rPr lang="en-US" sz="1600" dirty="0" smtClean="0">
                <a:solidFill>
                  <a:srgbClr val="5F5F5F"/>
                </a:solidFill>
                <a:latin typeface="Symbol" charset="2"/>
                <a:cs typeface="Symbol" charset="2"/>
              </a:rPr>
              <a:t>q</a:t>
            </a:r>
            <a:r>
              <a:rPr lang="en-US" sz="1600" baseline="-25000" dirty="0" smtClean="0">
                <a:solidFill>
                  <a:srgbClr val="5F5F5F"/>
                </a:solidFill>
                <a:latin typeface="Arial"/>
              </a:rPr>
              <a:t>13</a:t>
            </a:r>
            <a:r>
              <a:rPr lang="en-US" sz="1600" dirty="0" smtClean="0">
                <a:solidFill>
                  <a:srgbClr val="5F5F5F"/>
                </a:solidFill>
                <a:latin typeface="Arial"/>
              </a:rPr>
              <a:t>) = 0.6 for better visualization</a:t>
            </a:r>
            <a:endParaRPr lang="en-US" sz="1600" dirty="0">
              <a:solidFill>
                <a:srgbClr val="5F5F5F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991" y="4944418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Wingdings" charset="2"/>
              <a:buChar char="§"/>
            </a:pPr>
            <a:r>
              <a:rPr lang="en-US" sz="1800" dirty="0" smtClean="0">
                <a:solidFill>
                  <a:srgbClr val="5F5F5F"/>
                </a:solidFill>
                <a:latin typeface="Symbol" charset="2"/>
                <a:cs typeface="Symbol" charset="2"/>
              </a:rPr>
              <a:t> D</a:t>
            </a:r>
            <a:r>
              <a:rPr lang="en-US" sz="1800" dirty="0" smtClean="0">
                <a:solidFill>
                  <a:srgbClr val="5F5F5F"/>
                </a:solidFill>
                <a:latin typeface="Arial"/>
              </a:rPr>
              <a:t>m</a:t>
            </a:r>
            <a:r>
              <a:rPr lang="en-US" sz="1800" baseline="30000" dirty="0" smtClean="0">
                <a:solidFill>
                  <a:srgbClr val="5F5F5F"/>
                </a:solidFill>
                <a:latin typeface="Arial"/>
              </a:rPr>
              <a:t>2</a:t>
            </a:r>
            <a:r>
              <a:rPr lang="en-US" sz="1800" dirty="0" smtClean="0">
                <a:solidFill>
                  <a:srgbClr val="5F5F5F"/>
                </a:solidFill>
                <a:latin typeface="Arial"/>
              </a:rPr>
              <a:t> = 2.5 eV</a:t>
            </a:r>
            <a:r>
              <a:rPr lang="en-US" sz="1800" baseline="30000" dirty="0" smtClean="0">
                <a:solidFill>
                  <a:srgbClr val="5F5F5F"/>
                </a:solidFill>
                <a:latin typeface="Arial"/>
              </a:rPr>
              <a:t>2</a:t>
            </a:r>
          </a:p>
          <a:p>
            <a:pPr lvl="0">
              <a:buFont typeface="Wingdings" charset="2"/>
              <a:buChar char="§"/>
            </a:pPr>
            <a:r>
              <a:rPr lang="en-US" sz="1800" baseline="30000" dirty="0" smtClean="0">
                <a:solidFill>
                  <a:srgbClr val="5F5F5F"/>
                </a:solidFill>
                <a:latin typeface="Arial"/>
              </a:rPr>
              <a:t> </a:t>
            </a:r>
            <a:r>
              <a:rPr lang="en-US" sz="1800" dirty="0" smtClean="0">
                <a:solidFill>
                  <a:srgbClr val="5F5F5F"/>
                </a:solidFill>
                <a:latin typeface="Arial"/>
              </a:rPr>
              <a:t>50000 anti-</a:t>
            </a:r>
            <a:r>
              <a:rPr lang="en-US" sz="1800" dirty="0" err="1" smtClean="0">
                <a:solidFill>
                  <a:srgbClr val="5F5F5F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rgbClr val="5F5F5F"/>
                </a:solidFill>
                <a:latin typeface="Arial"/>
              </a:rPr>
              <a:t> detected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7920008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144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Ce - </a:t>
            </a:r>
            <a:r>
              <a:rPr lang="fr-FR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144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Pr</a:t>
            </a:r>
          </a:p>
        </p:txBody>
      </p:sp>
      <p:pic>
        <p:nvPicPr>
          <p:cNvPr id="5" name="Image 4" descr="ce144-analysis-noosc-5kciy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189" y="1177501"/>
            <a:ext cx="6916964" cy="49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081811" y="801195"/>
            <a:ext cx="2900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Test of RAA solution</a:t>
            </a:r>
            <a:endParaRPr lang="en-US" b="1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7082516" y="1564144"/>
            <a:ext cx="1820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5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kCi.year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6927" y="2192774"/>
            <a:ext cx="2247073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7 W/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kCi</a:t>
            </a: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R = [1,6]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2.5year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2kCi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2260 anti-</a:t>
            </a:r>
            <a:r>
              <a:rPr lang="en-US" sz="1800" dirty="0" err="1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endParaRPr lang="en-US" sz="1800" dirty="0" smtClean="0">
              <a:solidFill>
                <a:srgbClr val="606060"/>
              </a:solidFill>
              <a:latin typeface="Symbol" charset="2"/>
              <a:ea typeface="Arial" charset="0"/>
              <a:cs typeface="Symbol" charset="2"/>
            </a:endParaRP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10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brem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 56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react+geo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 rot="19630360">
            <a:off x="1211173" y="4179435"/>
            <a:ext cx="250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Calligraphy"/>
                <a:ea typeface="Arial" charset="0"/>
                <a:cs typeface="Lucida Calligraphy"/>
              </a:rPr>
              <a:t>Preliminary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63</a:t>
            </a:fld>
            <a:endParaRPr lang="fr-FR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7920008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144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Ce - </a:t>
            </a:r>
            <a:r>
              <a:rPr lang="fr-FR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144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Pr</a:t>
            </a:r>
          </a:p>
        </p:txBody>
      </p:sp>
      <p:pic>
        <p:nvPicPr>
          <p:cNvPr id="6" name="Image 7" descr="ce144-analysis-noosc-5kciy.eps"/>
          <p:cNvPicPr>
            <a:picLocks noChangeAspect="1"/>
          </p:cNvPicPr>
          <p:nvPr/>
        </p:nvPicPr>
        <p:blipFill>
          <a:blip r:embed="rId2"/>
          <a:srcRect t="2097"/>
          <a:stretch>
            <a:fillRect/>
          </a:stretch>
        </p:blipFill>
        <p:spPr bwMode="auto">
          <a:xfrm>
            <a:off x="1039485" y="1210384"/>
            <a:ext cx="7299250" cy="506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33637" y="682703"/>
            <a:ext cx="3589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Sensitivity</a:t>
            </a:r>
            <a:r>
              <a:rPr lang="fr-FR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– 5 </a:t>
            </a:r>
            <a:r>
              <a:rPr lang="fr-FR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kCi.year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9630360">
            <a:off x="2153088" y="4369935"/>
            <a:ext cx="250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Calligraphy"/>
                <a:ea typeface="Arial" charset="0"/>
                <a:cs typeface="Lucida Calligraphy"/>
              </a:rPr>
              <a:t>Preliminary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7920008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106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Ru - </a:t>
            </a:r>
            <a:r>
              <a:rPr lang="fr-FR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106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Rh</a:t>
            </a:r>
          </a:p>
        </p:txBody>
      </p:sp>
      <p:pic>
        <p:nvPicPr>
          <p:cNvPr id="6" name="Image 8" descr="ru106-analysis-noosc-5kciy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077" y="1297321"/>
            <a:ext cx="6747946" cy="478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058092" y="1527511"/>
            <a:ext cx="1820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5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kCi.year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867" y="2156141"/>
            <a:ext cx="2247073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9 W/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kCi</a:t>
            </a: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R = [1,6]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2.5year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2kCi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6900 anti-</a:t>
            </a:r>
            <a:r>
              <a:rPr lang="en-US" sz="1800" dirty="0" err="1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endParaRPr lang="en-US" sz="1800" dirty="0" smtClean="0">
              <a:solidFill>
                <a:srgbClr val="606060"/>
              </a:solidFill>
              <a:latin typeface="Symbol" charset="2"/>
              <a:ea typeface="Arial" charset="0"/>
              <a:cs typeface="Symbol" charset="2"/>
            </a:endParaRP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10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brem</a:t>
            </a:r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 56 </a:t>
            </a:r>
            <a:r>
              <a:rPr lang="en-US" sz="1800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react+geo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2081811" y="801195"/>
            <a:ext cx="2900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Test of RAA solution</a:t>
            </a:r>
            <a:endParaRPr lang="en-US" b="1" baseline="30000" dirty="0"/>
          </a:p>
        </p:txBody>
      </p:sp>
      <p:sp>
        <p:nvSpPr>
          <p:cNvPr id="10" name="Rectangle 9"/>
          <p:cNvSpPr/>
          <p:nvPr/>
        </p:nvSpPr>
        <p:spPr>
          <a:xfrm rot="19630360">
            <a:off x="1253504" y="4232352"/>
            <a:ext cx="250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Calligraphy"/>
                <a:ea typeface="Arial" charset="0"/>
                <a:cs typeface="Lucida Calligraphy"/>
              </a:rPr>
              <a:t>Preliminary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7920008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106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Ru - </a:t>
            </a:r>
            <a:r>
              <a:rPr lang="fr-FR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106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Rh</a:t>
            </a:r>
          </a:p>
        </p:txBody>
      </p:sp>
      <p:pic>
        <p:nvPicPr>
          <p:cNvPr id="5" name="Image 7" descr="ru106-analysis-raa-5kciy.eps"/>
          <p:cNvPicPr>
            <a:picLocks noChangeAspect="1"/>
          </p:cNvPicPr>
          <p:nvPr/>
        </p:nvPicPr>
        <p:blipFill>
          <a:blip r:embed="rId2"/>
          <a:srcRect t="3201"/>
          <a:stretch>
            <a:fillRect/>
          </a:stretch>
        </p:blipFill>
        <p:spPr bwMode="auto">
          <a:xfrm>
            <a:off x="1135752" y="1197982"/>
            <a:ext cx="7371778" cy="505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933637" y="682703"/>
            <a:ext cx="3589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Sensitivity</a:t>
            </a:r>
            <a:r>
              <a:rPr lang="fr-FR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– 5 </a:t>
            </a:r>
            <a:r>
              <a:rPr lang="fr-FR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kCi.year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630360">
            <a:off x="2311838" y="4306435"/>
            <a:ext cx="250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Calligraphy"/>
                <a:ea typeface="Arial" charset="0"/>
                <a:cs typeface="Lucida Calligraphy"/>
              </a:rPr>
              <a:t>Preliminary</a:t>
            </a:r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Conclusions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62DA7-6478-CC47-B031-C745F56CE06B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11620" name="ZoneTexte 13"/>
          <p:cNvSpPr txBox="1">
            <a:spLocks noChangeArrowheads="1"/>
          </p:cNvSpPr>
          <p:nvPr/>
        </p:nvSpPr>
        <p:spPr bwMode="auto">
          <a:xfrm>
            <a:off x="639234" y="705379"/>
            <a:ext cx="8555038" cy="618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Deployment 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of a </a:t>
            </a:r>
            <a:r>
              <a:rPr lang="en-US" sz="1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MCi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-scale source in a large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(6 </a:t>
            </a:r>
            <a:r>
              <a:rPr lang="en-US" sz="1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) liquid 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scintillator detector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Borexino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-like - </a:t>
            </a:r>
            <a:r>
              <a:rPr lang="en-US" sz="1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KamLAND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-like - SNO+-like</a:t>
            </a:r>
          </a:p>
          <a:p>
            <a:pPr>
              <a:buFont typeface="Wingdings" charset="2"/>
              <a:buChar char="§"/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</a:t>
            </a:r>
            <a:r>
              <a:rPr lang="en-US" sz="1800" b="1" baseline="30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51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Cr (electron scattering)</a:t>
            </a:r>
          </a:p>
          <a:p>
            <a:pPr lvl="1">
              <a:buFont typeface="Wingdings" charset="2"/>
              <a:buChar char="§"/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Impurities radiating gammas makes the deployment at the center of a large LS very unlikely</a:t>
            </a:r>
          </a:p>
          <a:p>
            <a:pPr lvl="1">
              <a:buFont typeface="Wingdings" charset="2"/>
              <a:buChar char="§"/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Deployment in the </a:t>
            </a:r>
            <a:r>
              <a:rPr lang="en-US" sz="1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Borexino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WT to be 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investigated (10 </a:t>
            </a:r>
            <a:r>
              <a:rPr lang="en-US" sz="1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MCi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scale)</a:t>
            </a:r>
          </a:p>
          <a:p>
            <a:pPr lvl="1"/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</a:t>
            </a:r>
          </a:p>
          <a:p>
            <a:pPr>
              <a:buFont typeface="Wingdings" charset="2"/>
              <a:buChar char="§"/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</a:t>
            </a:r>
            <a:r>
              <a:rPr lang="en-US" sz="1800" b="1" baseline="30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37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Ar (electron scattering)</a:t>
            </a:r>
          </a:p>
          <a:p>
            <a:pPr lvl="1">
              <a:buFont typeface="Wingdings" charset="2"/>
              <a:buChar char="§"/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Hope to reduce the 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impurities, Need a VERY clean shielding </a:t>
            </a:r>
          </a:p>
          <a:p>
            <a:pPr lvl="1">
              <a:buFont typeface="Wingdings" charset="2"/>
              <a:buChar char="§"/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Need </a:t>
            </a:r>
            <a:r>
              <a:rPr lang="en-US" sz="1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Borexino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-class detector to fight </a:t>
            </a:r>
            <a:r>
              <a:rPr lang="en-US" sz="1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bck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with a 1 </a:t>
            </a:r>
            <a:r>
              <a:rPr lang="en-US" sz="1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Mci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source</a:t>
            </a:r>
          </a:p>
          <a:p>
            <a:pPr lvl="1">
              <a:buFont typeface="Wingdings" charset="2"/>
              <a:buChar char="§"/>
            </a:pP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Difficult production: irradiation of 330 kg of natural Ca0 in a fast </a:t>
            </a:r>
            <a:r>
              <a:rPr lang="en-US" sz="1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n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flux.  </a:t>
            </a: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  <a:sym typeface="Wingdings" charset="2"/>
            </a:endParaRPr>
          </a:p>
          <a:p>
            <a:pPr lvl="1">
              <a:buFont typeface="Wingdings" charset="2"/>
              <a:buChar char="§"/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Antineutrino Sources (IBD)</a:t>
            </a:r>
          </a:p>
          <a:p>
            <a:pPr lvl="1">
              <a:buFont typeface="Wingdings" charset="2"/>
              <a:buChar char="§"/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STRONG background 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reduction</a:t>
            </a:r>
          </a:p>
          <a:p>
            <a:pPr lvl="1">
              <a:buFont typeface="Wingdings" charset="2"/>
              <a:buChar char="§"/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R-oscillation pattern &amp; E-oscillation pattern </a:t>
            </a:r>
            <a:r>
              <a:rPr lang="en-US" sz="1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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STRONG signal</a:t>
            </a:r>
          </a:p>
          <a:p>
            <a:pPr lvl="1">
              <a:buFont typeface="Wingdings" charset="2"/>
              <a:buChar char="à"/>
            </a:pPr>
            <a:r>
              <a:rPr lang="en-US" sz="1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90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Sr could 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be done with a 0.1 </a:t>
            </a:r>
            <a:r>
              <a:rPr lang="en-US" sz="1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Mci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(700g, 700W)</a:t>
            </a:r>
          </a:p>
          <a:p>
            <a:pPr lvl="1">
              <a:buFont typeface="Wingdings" charset="2"/>
              <a:buChar char="à"/>
            </a:pPr>
            <a:r>
              <a:rPr lang="en-US" sz="1800" b="1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144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Ce, </a:t>
            </a:r>
            <a:r>
              <a:rPr lang="en-US" sz="1800" b="1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106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Ru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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Could be powerful at 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the few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kCi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level !!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!</a:t>
            </a:r>
            <a:r>
              <a:rPr lang="en-US" sz="1800" b="1" dirty="0" smtClean="0">
                <a:solidFill>
                  <a:srgbClr val="FF0000"/>
                </a:solidFill>
                <a:ea typeface="Arial" charset="0"/>
                <a:cs typeface="Arial" charset="0"/>
                <a:sym typeface="Wingdings" charset="2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Investigating possible treatment of fission products (41g of </a:t>
            </a:r>
            <a:r>
              <a:rPr lang="en-US" sz="1800" b="1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106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Ru &amp; 82g of </a:t>
            </a:r>
            <a:r>
              <a:rPr lang="en-US" sz="1800" b="1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144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Ce per assembly after 3 years in standard PWR)</a:t>
            </a:r>
          </a:p>
          <a:p>
            <a:pPr>
              <a:buFont typeface="Wingdings" charset="2"/>
              <a:buChar char="§"/>
            </a:pPr>
            <a:endParaRPr lang="en-US" sz="1800" b="1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  <a:sym typeface="Wingdings" charset="2"/>
            </a:endParaRPr>
          </a:p>
        </p:txBody>
      </p:sp>
      <p:sp>
        <p:nvSpPr>
          <p:cNvPr id="111621" name="Espace réservé du pied de page 1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T. Lasserre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711926" y="2016879"/>
            <a:ext cx="6336015" cy="2586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4800" b="1" dirty="0" smtClean="0">
                <a:solidFill>
                  <a:srgbClr val="4C4C4C"/>
                </a:solidFill>
                <a:latin typeface="+mj-lt"/>
                <a:ea typeface="Arial" charset="0"/>
                <a:cs typeface="Symbol" charset="2"/>
              </a:rPr>
              <a:t>Experiment </a:t>
            </a:r>
          </a:p>
          <a:p>
            <a:pPr lvl="0"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4800" b="1" dirty="0" smtClean="0">
                <a:solidFill>
                  <a:srgbClr val="4C4C4C"/>
                </a:solidFill>
                <a:latin typeface="+mj-lt"/>
                <a:ea typeface="Arial" charset="0"/>
                <a:cs typeface="Symbol" charset="2"/>
              </a:rPr>
              <a:t>@ </a:t>
            </a:r>
          </a:p>
          <a:p>
            <a:pPr lvl="0" algn="ctr">
              <a:lnSpc>
                <a:spcPct val="90000"/>
              </a:lnSpc>
              <a:spcBef>
                <a:spcPts val="1875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4800" b="1" dirty="0" smtClean="0">
                <a:solidFill>
                  <a:srgbClr val="4C4C4C"/>
                </a:solidFill>
                <a:latin typeface="+mj-lt"/>
                <a:ea typeface="Arial" charset="0"/>
                <a:cs typeface="Symbol" charset="2"/>
              </a:rPr>
              <a:t>compact reactor</a:t>
            </a:r>
            <a:endParaRPr lang="en-US" sz="4800" b="1" dirty="0" smtClean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5" descr="\\Dapdc5\jgaffiot\Desktop\Nucifer\Tof'\detecteur_nucifer_totale.bmp"/>
          <p:cNvPicPr>
            <a:picLocks noChangeAspect="1" noChangeArrowheads="1"/>
          </p:cNvPicPr>
          <p:nvPr/>
        </p:nvPicPr>
        <p:blipFill>
          <a:blip r:embed="rId2"/>
          <a:srcRect l="4956" r="7072" b="3288"/>
          <a:stretch>
            <a:fillRect/>
          </a:stretch>
        </p:blipFill>
        <p:spPr bwMode="auto">
          <a:xfrm>
            <a:off x="0" y="1600200"/>
            <a:ext cx="579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92933" y="283586"/>
            <a:ext cx="3022193" cy="2002414"/>
            <a:chOff x="517" y="434"/>
            <a:chExt cx="4853" cy="3521"/>
          </a:xfrm>
          <a:noFill/>
        </p:grpSpPr>
        <p:pic>
          <p:nvPicPr>
            <p:cNvPr id="58" name="Picture 8" descr="OsirisCut"/>
            <p:cNvPicPr>
              <a:picLocks noChangeAspect="1" noChangeArrowheads="1"/>
            </p:cNvPicPr>
            <p:nvPr/>
          </p:nvPicPr>
          <p:blipFill>
            <a:blip r:embed="rId3"/>
            <a:srcRect t="3514" b="4144"/>
            <a:stretch>
              <a:fillRect/>
            </a:stretch>
          </p:blipFill>
          <p:spPr bwMode="auto">
            <a:xfrm>
              <a:off x="517" y="434"/>
              <a:ext cx="4853" cy="352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59" name="Line 9"/>
            <p:cNvSpPr>
              <a:spLocks noChangeShapeType="1"/>
            </p:cNvSpPr>
            <p:nvPr/>
          </p:nvSpPr>
          <p:spPr bwMode="auto">
            <a:xfrm flipH="1">
              <a:off x="2759" y="970"/>
              <a:ext cx="1713" cy="1961"/>
            </a:xfrm>
            <a:prstGeom prst="line">
              <a:avLst/>
            </a:prstGeom>
            <a:grpFill/>
            <a:ln w="12700">
              <a:noFill/>
              <a:headEnd/>
              <a:tailEnd type="triangl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600">
                <a:cs typeface="Arial"/>
              </a:endParaRPr>
            </a:p>
          </p:txBody>
        </p:sp>
        <p:sp>
          <p:nvSpPr>
            <p:cNvPr id="61" name="Text Box 11"/>
            <p:cNvSpPr txBox="1">
              <a:spLocks noChangeArrowheads="1"/>
            </p:cNvSpPr>
            <p:nvPr/>
          </p:nvSpPr>
          <p:spPr bwMode="auto">
            <a:xfrm>
              <a:off x="3902" y="1970"/>
              <a:ext cx="1259" cy="433"/>
            </a:xfrm>
            <a:prstGeom prst="rect">
              <a:avLst/>
            </a:prstGeom>
            <a:grp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0000FF"/>
                  </a:solidFill>
                  <a:cs typeface="Arial"/>
                </a:rPr>
                <a:t>70 MW</a:t>
              </a:r>
            </a:p>
          </p:txBody>
        </p:sp>
      </p:grpSp>
      <p:sp>
        <p:nvSpPr>
          <p:cNvPr id="111620" name="Titre 1"/>
          <p:cNvSpPr>
            <a:spLocks noGrp="1"/>
          </p:cNvSpPr>
          <p:nvPr>
            <p:ph type="title"/>
          </p:nvPr>
        </p:nvSpPr>
        <p:spPr>
          <a:xfrm>
            <a:off x="-685800" y="0"/>
            <a:ext cx="8229600" cy="609600"/>
          </a:xfrm>
        </p:spPr>
        <p:txBody>
          <a:bodyPr/>
          <a:lstStyle/>
          <a:p>
            <a:r>
              <a:rPr lang="fr-FR" b="1" smtClean="0">
                <a:ea typeface="Arial" charset="0"/>
                <a:cs typeface="Arial" charset="0"/>
              </a:rPr>
              <a:t>Nucifer</a:t>
            </a:r>
          </a:p>
        </p:txBody>
      </p:sp>
      <p:sp>
        <p:nvSpPr>
          <p:cNvPr id="111621" name="ZoneTexte 32"/>
          <p:cNvSpPr txBox="1">
            <a:spLocks noChangeArrowheads="1"/>
          </p:cNvSpPr>
          <p:nvPr/>
        </p:nvSpPr>
        <p:spPr bwMode="auto">
          <a:xfrm>
            <a:off x="4089400" y="6030913"/>
            <a:ext cx="1952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15 cm polyethylene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rot="10800000">
            <a:off x="3810000" y="5334000"/>
            <a:ext cx="1143000" cy="838200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5400000">
            <a:off x="1758950" y="2239963"/>
            <a:ext cx="1639887" cy="5857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624" name="Rectangle 70"/>
          <p:cNvSpPr>
            <a:spLocks noChangeArrowheads="1"/>
          </p:cNvSpPr>
          <p:nvPr/>
        </p:nvSpPr>
        <p:spPr bwMode="auto">
          <a:xfrm>
            <a:off x="379413" y="6019800"/>
            <a:ext cx="11890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10 cm lead</a:t>
            </a:r>
          </a:p>
        </p:txBody>
      </p:sp>
      <p:sp>
        <p:nvSpPr>
          <p:cNvPr id="111625" name="Rectangle 73"/>
          <p:cNvSpPr>
            <a:spLocks noChangeArrowheads="1"/>
          </p:cNvSpPr>
          <p:nvPr/>
        </p:nvSpPr>
        <p:spPr bwMode="auto">
          <a:xfrm rot="-222767">
            <a:off x="473075" y="1408113"/>
            <a:ext cx="4511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4π plastic scintillator Muon Veto (30 PMTs)</a:t>
            </a:r>
          </a:p>
        </p:txBody>
      </p:sp>
      <p:cxnSp>
        <p:nvCxnSpPr>
          <p:cNvPr id="77" name="Connecteur droit avec flèche 76"/>
          <p:cNvCxnSpPr>
            <a:stCxn id="111624" idx="0"/>
          </p:cNvCxnSpPr>
          <p:nvPr/>
        </p:nvCxnSpPr>
        <p:spPr>
          <a:xfrm rot="5400000" flipH="1" flipV="1">
            <a:off x="345282" y="5020469"/>
            <a:ext cx="1627187" cy="371475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627" name="ZoneTexte 84"/>
          <p:cNvSpPr txBox="1">
            <a:spLocks noChangeArrowheads="1"/>
          </p:cNvSpPr>
          <p:nvPr/>
        </p:nvSpPr>
        <p:spPr bwMode="auto">
          <a:xfrm>
            <a:off x="6019800" y="2647950"/>
            <a:ext cx="31242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16 </a:t>
            </a:r>
            <a:r>
              <a:rPr lang="en-US" sz="1600" b="1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6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8’ </a:t>
            </a:r>
            <a:r>
              <a:rPr lang="en-US" sz="1600" b="1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PMTs</a:t>
            </a:r>
            <a:r>
              <a:rPr lang="en-US" sz="16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low background</a:t>
            </a:r>
          </a:p>
          <a:p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25 cm acrylics buffer</a:t>
            </a:r>
            <a:endParaRPr lang="en-US" sz="16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Calibration pipe</a:t>
            </a:r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Target</a:t>
            </a:r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6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0.85 m</a:t>
            </a:r>
            <a:r>
              <a:rPr lang="en-US" sz="1600" b="1" baseline="30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6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Gd</a:t>
            </a:r>
            <a:r>
              <a:rPr lang="en-US" sz="16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-LS (0.5%)</a:t>
            </a:r>
          </a:p>
          <a:p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Stainless steel double containment vessel coated with white Teflon coating inside</a:t>
            </a:r>
            <a:endParaRPr lang="en-US" sz="16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0" name="Connecteur droit avec flèche 89"/>
          <p:cNvCxnSpPr/>
          <p:nvPr/>
        </p:nvCxnSpPr>
        <p:spPr>
          <a:xfrm rot="5400000">
            <a:off x="3455988" y="2752725"/>
            <a:ext cx="877887" cy="169863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rot="10800000" flipV="1">
            <a:off x="3505200" y="3429000"/>
            <a:ext cx="2438400" cy="228600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rot="10800000">
            <a:off x="3505200" y="3962400"/>
            <a:ext cx="2514600" cy="15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rot="10800000">
            <a:off x="3124200" y="4267200"/>
            <a:ext cx="2895600" cy="228600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rot="10800000">
            <a:off x="3252788" y="4648200"/>
            <a:ext cx="2767012" cy="381000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rot="10800000">
            <a:off x="3581400" y="5105400"/>
            <a:ext cx="2438400" cy="533400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1634" name="Image 45" descr="DiodeDiff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386013" y="4465638"/>
            <a:ext cx="58578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35" name="ZoneTexte 47"/>
          <p:cNvSpPr txBox="1">
            <a:spLocks noChangeArrowheads="1"/>
          </p:cNvSpPr>
          <p:nvPr/>
        </p:nvSpPr>
        <p:spPr bwMode="auto">
          <a:xfrm rot="-199439">
            <a:off x="2339975" y="5561013"/>
            <a:ext cx="22002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Light injection system (7 diodes)</a:t>
            </a:r>
          </a:p>
        </p:txBody>
      </p:sp>
      <p:cxnSp>
        <p:nvCxnSpPr>
          <p:cNvPr id="50" name="Connecteur droit avec flèche 49"/>
          <p:cNvCxnSpPr>
            <a:stCxn id="111635" idx="0"/>
          </p:cNvCxnSpPr>
          <p:nvPr/>
        </p:nvCxnSpPr>
        <p:spPr>
          <a:xfrm rot="16200000" flipV="1">
            <a:off x="2808288" y="4935538"/>
            <a:ext cx="688975" cy="561975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637" name="Rectangle 65"/>
          <p:cNvSpPr>
            <a:spLocks noChangeArrowheads="1"/>
          </p:cNvSpPr>
          <p:nvPr/>
        </p:nvSpPr>
        <p:spPr bwMode="auto">
          <a:xfrm>
            <a:off x="6121400" y="2286000"/>
            <a:ext cx="3022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Osiris research reactor </a:t>
            </a:r>
          </a:p>
          <a:p>
            <a:pPr algn="ctr"/>
            <a:r>
              <a:rPr lang="en-US" sz="11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CEA-Saclay (600 </a:t>
            </a:r>
            <a:r>
              <a:rPr lang="en-US" sz="1100" b="1">
                <a:solidFill>
                  <a:srgbClr val="000000"/>
                </a:solidFill>
                <a:latin typeface="Times" charset="0"/>
                <a:ea typeface="Arial" charset="0"/>
                <a:cs typeface="Arial" charset="0"/>
              </a:rPr>
              <a:t>ν</a:t>
            </a:r>
            <a:r>
              <a:rPr lang="en-US" sz="11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/d)</a:t>
            </a:r>
          </a:p>
          <a:p>
            <a:pPr algn="ctr"/>
            <a:r>
              <a:rPr lang="en-US" sz="11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CEA – IN2P3 coll.</a:t>
            </a:r>
            <a:endParaRPr lang="en-US" sz="11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1638" name="Rectangle 66"/>
          <p:cNvSpPr>
            <a:spLocks noChangeArrowheads="1"/>
          </p:cNvSpPr>
          <p:nvPr/>
        </p:nvSpPr>
        <p:spPr bwMode="auto">
          <a:xfrm>
            <a:off x="3352800" y="2057400"/>
            <a:ext cx="1165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N2 blanket</a:t>
            </a:r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5715000" y="333375"/>
            <a:ext cx="1905000" cy="2460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0000FF"/>
                </a:solidFill>
                <a:ea typeface="Arial" charset="0"/>
                <a:cs typeface="Arial" charset="0"/>
              </a:rPr>
              <a:t>distance: 7 metres</a:t>
            </a:r>
          </a:p>
        </p:txBody>
      </p:sp>
      <p:cxnSp>
        <p:nvCxnSpPr>
          <p:cNvPr id="73" name="Connecteur droit avec flèche 72"/>
          <p:cNvCxnSpPr/>
          <p:nvPr/>
        </p:nvCxnSpPr>
        <p:spPr>
          <a:xfrm rot="10800000" flipV="1">
            <a:off x="7191375" y="1312863"/>
            <a:ext cx="962025" cy="400050"/>
          </a:xfrm>
          <a:prstGeom prst="straightConnector1">
            <a:avLst/>
          </a:prstGeom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>
            <a:stCxn id="72" idx="2"/>
          </p:cNvCxnSpPr>
          <p:nvPr/>
        </p:nvCxnSpPr>
        <p:spPr>
          <a:xfrm rot="16200000" flipH="1">
            <a:off x="6272212" y="974726"/>
            <a:ext cx="1133475" cy="342900"/>
          </a:xfrm>
          <a:prstGeom prst="straightConnector1">
            <a:avLst/>
          </a:prstGeom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6934200" y="2057400"/>
            <a:ext cx="1905000" cy="200025"/>
          </a:xfrm>
          <a:prstGeom prst="rect">
            <a:avLst/>
          </a:prstGeom>
          <a:solidFill>
            <a:schemeClr val="accent6">
              <a:alpha val="48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00" b="1">
                <a:solidFill>
                  <a:srgbClr val="0000FF"/>
                </a:solidFill>
                <a:ea typeface="Arial" charset="0"/>
                <a:cs typeface="Arial" charset="0"/>
              </a:rPr>
              <a:t>overburden: 10 m.w.e</a:t>
            </a:r>
          </a:p>
        </p:txBody>
      </p:sp>
      <p:pic>
        <p:nvPicPr>
          <p:cNvPr id="111643" name="Picture 6" descr="Aperçu de l'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0600" y="2841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44" name="Rectangle 40"/>
          <p:cNvSpPr>
            <a:spLocks noChangeArrowheads="1"/>
          </p:cNvSpPr>
          <p:nvPr/>
        </p:nvSpPr>
        <p:spPr bwMode="auto">
          <a:xfrm>
            <a:off x="1312863" y="633413"/>
            <a:ext cx="41687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First goal: Non Proliferation</a:t>
            </a:r>
          </a:p>
          <a:p>
            <a:pPr algn="ctr"/>
            <a:r>
              <a:rPr lang="en-US" sz="11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Thermal Power Measurement</a:t>
            </a:r>
          </a:p>
          <a:p>
            <a:pPr algn="ctr"/>
            <a:r>
              <a:rPr lang="en-US" sz="11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Fuel Composition Measurement U/Pu</a:t>
            </a:r>
          </a:p>
          <a:p>
            <a:pPr algn="ctr"/>
            <a:endParaRPr lang="en-US" sz="1100" b="1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 flipV="1">
            <a:off x="5562600" y="1952625"/>
            <a:ext cx="1295400" cy="6953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41" name="Espace réservé du numéro de diapositive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D7370-0993-454A-89A8-C85FBC35FF46}" type="slidenum">
              <a:rPr lang="fr-FR" sz="500" smtClean="0">
                <a:ea typeface="Arial" charset="0"/>
                <a:cs typeface="Arial" charset="0"/>
              </a:rPr>
              <a:pPr>
                <a:defRPr/>
              </a:pPr>
              <a:t>68</a:t>
            </a:fld>
            <a:endParaRPr lang="fr-FR" sz="500" smtClean="0">
              <a:ea typeface="Arial" charset="0"/>
              <a:cs typeface="Arial" charset="0"/>
            </a:endParaRPr>
          </a:p>
        </p:txBody>
      </p:sp>
      <p:sp>
        <p:nvSpPr>
          <p:cNvPr id="111647" name="ZoneTexte 41"/>
          <p:cNvSpPr txBox="1">
            <a:spLocks noChangeArrowheads="1"/>
          </p:cNvSpPr>
          <p:nvPr/>
        </p:nvSpPr>
        <p:spPr bwMode="auto">
          <a:xfrm rot="2522991">
            <a:off x="257175" y="5359400"/>
            <a:ext cx="6762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 charset="0"/>
                <a:ea typeface="Arial" charset="0"/>
                <a:cs typeface="Arial" charset="0"/>
              </a:rPr>
              <a:t>2,8 m</a:t>
            </a:r>
          </a:p>
        </p:txBody>
      </p:sp>
      <p:sp>
        <p:nvSpPr>
          <p:cNvPr id="111648" name="ZoneTexte 43"/>
          <p:cNvSpPr txBox="1">
            <a:spLocks noChangeArrowheads="1"/>
          </p:cNvSpPr>
          <p:nvPr/>
        </p:nvSpPr>
        <p:spPr bwMode="auto">
          <a:xfrm rot="-240121">
            <a:off x="3457575" y="5924550"/>
            <a:ext cx="6762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 charset="0"/>
                <a:ea typeface="Arial" charset="0"/>
                <a:cs typeface="Arial" charset="0"/>
              </a:rPr>
              <a:t>2,8 m</a:t>
            </a:r>
          </a:p>
        </p:txBody>
      </p:sp>
      <p:pic>
        <p:nvPicPr>
          <p:cNvPr id="111649" name="Image 44" descr="AA044539.png"/>
          <p:cNvPicPr>
            <a:picLocks noChangeAspect="1"/>
          </p:cNvPicPr>
          <p:nvPr/>
        </p:nvPicPr>
        <p:blipFill>
          <a:blip r:embed="rId6">
            <a:lum bright="-86000" contrast="4000"/>
            <a:alphaModFix amt="54000"/>
          </a:blip>
          <a:srcRect/>
          <a:stretch>
            <a:fillRect/>
          </a:stretch>
        </p:blipFill>
        <p:spPr bwMode="auto">
          <a:xfrm flipH="1">
            <a:off x="-52388" y="3200400"/>
            <a:ext cx="1735138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50" name="Espace réservé du pied de page 3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120" y="40641"/>
            <a:ext cx="554329" cy="589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3"/>
          <p:cNvSpPr>
            <a:spLocks noChangeArrowheads="1"/>
          </p:cNvSpPr>
          <p:nvPr/>
        </p:nvSpPr>
        <p:spPr bwMode="auto">
          <a:xfrm>
            <a:off x="995363" y="693738"/>
            <a:ext cx="805815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§"/>
            </a:pPr>
            <a:r>
              <a:rPr lang="en-GB" sz="2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Osiris-Saclay: </a:t>
            </a:r>
            <a:r>
              <a:rPr lang="en-GB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Core Size: 57x57x60 cm</a:t>
            </a:r>
          </a:p>
          <a:p>
            <a:pPr>
              <a:buFont typeface="Wingdings" charset="2"/>
              <a:buChar char="§"/>
            </a:pPr>
            <a:r>
              <a:rPr lang="en-GB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Nucifer </a:t>
            </a:r>
            <a:r>
              <a:rPr lang="en-GB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Detector Size </a:t>
            </a:r>
            <a:r>
              <a:rPr lang="en-GB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: 1.2x0.7m (850l)</a:t>
            </a:r>
          </a:p>
          <a:p>
            <a:pPr>
              <a:buFont typeface="Wingdings" charset="2"/>
              <a:buChar char="§"/>
            </a:pPr>
            <a:r>
              <a:rPr lang="en-GB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Baseline distribution</a:t>
            </a:r>
          </a:p>
          <a:p>
            <a:pPr lvl="1">
              <a:buFont typeface="Wingdings" charset="2"/>
              <a:buChar char="§"/>
            </a:pPr>
            <a:r>
              <a:rPr lang="en-GB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&lt;L&gt;=7.0 m, σ=0.3 m  eV</a:t>
            </a:r>
            <a:r>
              <a:rPr lang="en-GB" sz="1800" baseline="30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2</a:t>
            </a:r>
            <a:r>
              <a:rPr lang="en-GB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oscillations are not washed out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</a:rPr>
              <a:t> Folding </a:t>
            </a:r>
            <a:r>
              <a:rPr lang="en-US" sz="2000" dirty="0" err="1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</a:rPr>
              <a:t>Nucifer</a:t>
            </a:r>
            <a:r>
              <a:rPr lang="en-US" sz="20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</a:rPr>
              <a:t> Geant4 Monte Carlo detector response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 </a:t>
            </a:r>
            <a:r>
              <a:rPr lang="en-US" sz="18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Δm</a:t>
            </a:r>
            <a:r>
              <a:rPr lang="en-US" sz="1800" baseline="300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2</a:t>
            </a:r>
            <a:r>
              <a:rPr lang="en-US" sz="18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 = 2.4 eV</a:t>
            </a:r>
            <a:r>
              <a:rPr lang="en-US" sz="1800" baseline="300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2</a:t>
            </a:r>
            <a:r>
              <a:rPr lang="en-US" sz="18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 &amp; sin</a:t>
            </a:r>
            <a:r>
              <a:rPr lang="en-US" sz="1800" baseline="300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2</a:t>
            </a:r>
            <a:r>
              <a:rPr lang="en-US" sz="18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(2θ)=0.15</a:t>
            </a:r>
          </a:p>
          <a:p>
            <a:pPr>
              <a:buFont typeface="Wingdings" charset="2"/>
              <a:buChar char="§"/>
            </a:pPr>
            <a:r>
              <a:rPr lang="en-US" sz="18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 No backgrounds. Thus to be taken with a grain of salt …</a:t>
            </a: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 Such pattern could not be seen at Bugey-3 (extended core &amp; 14 m </a:t>
            </a:r>
            <a:r>
              <a:rPr lang="en-US" sz="1800" dirty="0" smtClean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baseline) </a:t>
            </a:r>
            <a:endParaRPr lang="en-US" sz="1800" dirty="0">
              <a:solidFill>
                <a:srgbClr val="606060"/>
              </a:solidFill>
              <a:latin typeface="Arial (Titres)" charset="0"/>
              <a:ea typeface="Arial (Titres)" charset="0"/>
              <a:cs typeface="Arial (Titres)" charset="0"/>
              <a:sym typeface="Wingdings" charset="2"/>
            </a:endParaRPr>
          </a:p>
          <a:p>
            <a:r>
              <a:rPr lang="en-US" sz="1800" dirty="0">
                <a:solidFill>
                  <a:srgbClr val="606060"/>
                </a:solidFill>
                <a:latin typeface="Arial (Titres)" charset="0"/>
                <a:ea typeface="Arial (Titres)" charset="0"/>
                <a:cs typeface="Arial (Titres)" charset="0"/>
                <a:sym typeface="Wingdings" charset="2"/>
              </a:rPr>
              <a:t> </a:t>
            </a:r>
            <a:r>
              <a:rPr lang="en-GB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 </a:t>
            </a:r>
            <a:endParaRPr lang="en-GB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Image 16" descr="NuciferSimu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06744" y="2792193"/>
            <a:ext cx="4205121" cy="3018491"/>
          </a:xfrm>
          <a:prstGeom prst="rect">
            <a:avLst/>
          </a:prstGeom>
        </p:spPr>
      </p:pic>
      <p:sp>
        <p:nvSpPr>
          <p:cNvPr id="112643" name="Titr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686800" cy="484187"/>
          </a:xfrm>
        </p:spPr>
        <p:txBody>
          <a:bodyPr/>
          <a:lstStyle/>
          <a:p>
            <a:r>
              <a:rPr lang="en-US" b="1" dirty="0" smtClean="0"/>
              <a:t>NUCIFER in Saclay</a:t>
            </a:r>
          </a:p>
        </p:txBody>
      </p:sp>
      <p:grpSp>
        <p:nvGrpSpPr>
          <p:cNvPr id="112644" name="Grouper 18"/>
          <p:cNvGrpSpPr>
            <a:grpSpLocks/>
          </p:cNvGrpSpPr>
          <p:nvPr/>
        </p:nvGrpSpPr>
        <p:grpSpPr bwMode="auto">
          <a:xfrm>
            <a:off x="168912" y="2886075"/>
            <a:ext cx="4135437" cy="2865438"/>
            <a:chOff x="-2" y="990600"/>
            <a:chExt cx="9144000" cy="5356438"/>
          </a:xfrm>
        </p:grpSpPr>
        <p:pic>
          <p:nvPicPr>
            <p:cNvPr id="112652" name="Image 7" descr="vue-26.jpg"/>
            <p:cNvPicPr>
              <a:picLocks noChangeAspect="1"/>
            </p:cNvPicPr>
            <p:nvPr/>
          </p:nvPicPr>
          <p:blipFill>
            <a:blip r:embed="rId4"/>
            <a:srcRect l="16667" t="15018" r="14961" b="14397"/>
            <a:stretch>
              <a:fillRect/>
            </a:stretch>
          </p:blipFill>
          <p:spPr bwMode="auto">
            <a:xfrm>
              <a:off x="-2" y="1108977"/>
              <a:ext cx="9144000" cy="52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653" name="ZoneTexte 8"/>
            <p:cNvSpPr txBox="1">
              <a:spLocks noChangeArrowheads="1"/>
            </p:cNvSpPr>
            <p:nvPr/>
          </p:nvSpPr>
          <p:spPr bwMode="auto">
            <a:xfrm>
              <a:off x="7013867" y="990600"/>
              <a:ext cx="1614035" cy="425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/>
                <a:t>Reactor core</a:t>
              </a:r>
            </a:p>
          </p:txBody>
        </p:sp>
        <p:sp>
          <p:nvSpPr>
            <p:cNvPr id="112654" name="ZoneTexte 9"/>
            <p:cNvSpPr txBox="1">
              <a:spLocks noChangeArrowheads="1"/>
            </p:cNvSpPr>
            <p:nvPr/>
          </p:nvSpPr>
          <p:spPr bwMode="auto">
            <a:xfrm>
              <a:off x="3352800" y="5638800"/>
              <a:ext cx="1751547" cy="425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/>
                <a:t>Electronic bay</a:t>
              </a: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V="1">
              <a:off x="5030075" y="1676106"/>
              <a:ext cx="2513284" cy="129682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656" name="ZoneTexte 17"/>
            <p:cNvSpPr txBox="1">
              <a:spLocks noChangeArrowheads="1"/>
            </p:cNvSpPr>
            <p:nvPr/>
          </p:nvSpPr>
          <p:spPr bwMode="auto">
            <a:xfrm rot="-1693976">
              <a:off x="6179526" y="1753949"/>
              <a:ext cx="747346" cy="450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7 m</a:t>
              </a:r>
            </a:p>
          </p:txBody>
        </p:sp>
      </p:grp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75369-4299-4E4B-B5FA-2780179220F0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  <p:sp>
        <p:nvSpPr>
          <p:cNvPr id="112647" name="Espace réservé du pied de page 2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5492741" y="3102122"/>
            <a:ext cx="179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1year @ Osiris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14277" y="4759253"/>
            <a:ext cx="307206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stat. error only</a:t>
            </a:r>
          </a:p>
          <a:p>
            <a:pPr algn="ctr"/>
            <a:r>
              <a:rPr lang="en-GB" sz="14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65000 </a:t>
            </a:r>
            <a:r>
              <a:rPr lang="en-GB" sz="1400" b="1" dirty="0" err="1" smtClean="0">
                <a:solidFill>
                  <a:srgbClr val="606060"/>
                </a:solidFill>
                <a:latin typeface="Symbol" charset="2"/>
                <a:ea typeface="Arial" charset="0"/>
                <a:cs typeface="Symbol" charset="2"/>
              </a:rPr>
              <a:t>n</a:t>
            </a:r>
            <a:r>
              <a:rPr lang="en-GB" sz="14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b="1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evts</a:t>
            </a:r>
            <a:r>
              <a:rPr lang="en-GB" sz="14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after </a:t>
            </a:r>
            <a:r>
              <a:rPr lang="en-GB" sz="1400" b="1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bkg</a:t>
            </a:r>
            <a:r>
              <a:rPr lang="en-GB" sz="14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subtraction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Effective method: conversion to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 dirty="0" smtClean="0"/>
              <a:t> spectra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6C4B60-11DD-D44A-91D0-D36ABD7FB2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3559" name="ZoneTexte 13"/>
          <p:cNvSpPr txBox="1">
            <a:spLocks noChangeArrowheads="1"/>
          </p:cNvSpPr>
          <p:nvPr/>
        </p:nvSpPr>
        <p:spPr bwMode="auto">
          <a:xfrm>
            <a:off x="1289050" y="1275292"/>
            <a:ext cx="7114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Fit</a:t>
            </a: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total </a:t>
            </a:r>
            <a:r>
              <a:rPr lang="en-US" sz="1800" b="1" dirty="0" err="1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e</a:t>
            </a:r>
            <a:r>
              <a:rPr lang="en-US" sz="1800" b="1" baseline="300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-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spectrum with a sum of 30 </a:t>
            </a: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effective </a:t>
            </a:r>
            <a:r>
              <a:rPr lang="en-US" sz="1800" b="1" dirty="0" smtClean="0">
                <a:solidFill>
                  <a:srgbClr val="606060"/>
                </a:solidFill>
                <a:latin typeface="Symbol" pitchFamily="18" charset="2"/>
                <a:ea typeface="Arial" charset="0"/>
                <a:cs typeface="Arial" charset="0"/>
                <a:sym typeface="Wingdings" charset="2"/>
              </a:rPr>
              <a:t>b</a:t>
            </a: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branches chosen by iterative method (instead of 10,000+ real branches) </a:t>
            </a:r>
            <a:endParaRPr lang="en-US" sz="18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  <a:sym typeface="Wingdings" charset="2"/>
            </a:endParaRPr>
          </a:p>
        </p:txBody>
      </p:sp>
      <p:pic>
        <p:nvPicPr>
          <p:cNvPr id="23560" name="Imag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52" y="2275184"/>
            <a:ext cx="9117448" cy="210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Espace réservé du pied de page 1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640417" y="4823252"/>
            <a:ext cx="5937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charset="2"/>
              <a:buChar char="§"/>
            </a:pP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 Conversion of the effective branches to </a:t>
            </a:r>
            <a:r>
              <a:rPr lang="en-US" sz="1800" b="1" dirty="0" err="1" smtClean="0">
                <a:solidFill>
                  <a:srgbClr val="606060"/>
                </a:solidFill>
                <a:latin typeface="Times" charset="0"/>
                <a:ea typeface="Times" charset="0"/>
                <a:cs typeface="Times" charset="0"/>
                <a:sym typeface="Wingdings" charset="2"/>
              </a:rPr>
              <a:t>ν</a:t>
            </a:r>
            <a:r>
              <a:rPr lang="en-US" sz="1800" b="1" dirty="0" smtClean="0">
                <a:solidFill>
                  <a:srgbClr val="606060"/>
                </a:solidFill>
                <a:latin typeface="Times" charset="0"/>
                <a:ea typeface="Times" charset="0"/>
                <a:cs typeface="Times" charset="0"/>
                <a:sym typeface="Wingdings" charset="2"/>
              </a:rPr>
              <a:t> </a:t>
            </a: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spectra</a:t>
            </a:r>
            <a:endParaRPr lang="en-US" sz="18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2897" y="5574748"/>
            <a:ext cx="50569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 smtClean="0">
                <a:latin typeface="CMR9"/>
              </a:rPr>
              <a:t>K. </a:t>
            </a:r>
            <a:r>
              <a:rPr lang="fr-FR" sz="1600" i="1" dirty="0" err="1" smtClean="0">
                <a:latin typeface="CMR9"/>
              </a:rPr>
              <a:t>Schreckenbach</a:t>
            </a:r>
            <a:r>
              <a:rPr lang="fr-FR" sz="1600" i="1" dirty="0" smtClean="0">
                <a:latin typeface="CMR9"/>
              </a:rPr>
              <a:t> et al., Phys. </a:t>
            </a:r>
            <a:r>
              <a:rPr lang="fr-FR" sz="1600" i="1" dirty="0" err="1" smtClean="0">
                <a:latin typeface="CMR9"/>
              </a:rPr>
              <a:t>Lett</a:t>
            </a:r>
            <a:r>
              <a:rPr lang="fr-FR" sz="1600" i="1" dirty="0" smtClean="0">
                <a:latin typeface="CMR9"/>
              </a:rPr>
              <a:t>. 99B, 251 (1981).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606060"/>
                </a:solidFill>
              </a:rPr>
              <a:t>Conclusion </a:t>
            </a:r>
            <a:r>
              <a:rPr lang="fr-FR" b="1" smtClean="0">
                <a:solidFill>
                  <a:srgbClr val="606060"/>
                </a:solidFill>
              </a:rPr>
              <a:t>and perspectives</a:t>
            </a:r>
            <a:endParaRPr lang="fr-FR" b="1" dirty="0">
              <a:solidFill>
                <a:srgbClr val="606060"/>
              </a:solidFill>
            </a:endParaRPr>
          </a:p>
        </p:txBody>
      </p:sp>
      <p:sp>
        <p:nvSpPr>
          <p:cNvPr id="71683" name="Content Placeholder 4"/>
          <p:cNvSpPr>
            <a:spLocks noGrp="1"/>
          </p:cNvSpPr>
          <p:nvPr>
            <p:ph idx="1"/>
          </p:nvPr>
        </p:nvSpPr>
        <p:spPr>
          <a:xfrm>
            <a:off x="971356" y="649554"/>
            <a:ext cx="7748398" cy="5610542"/>
          </a:xfrm>
        </p:spPr>
        <p:txBody>
          <a:bodyPr/>
          <a:lstStyle/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606060"/>
                </a:solidFill>
                <a:latin typeface="Arial"/>
                <a:cs typeface="Arial"/>
              </a:rPr>
              <a:t>New Reactor Antineutrino Anomaly Discovered </a:t>
            </a:r>
          </a:p>
          <a:p>
            <a:pPr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 smtClean="0">
                <a:solidFill>
                  <a:srgbClr val="606060"/>
                </a:solidFill>
                <a:latin typeface="Arial"/>
                <a:cs typeface="Arial"/>
              </a:rPr>
              <a:t>Experimental bias to be deeply investigated</a:t>
            </a:r>
          </a:p>
          <a:p>
            <a:pPr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 smtClean="0">
                <a:solidFill>
                  <a:srgbClr val="606060"/>
                </a:solidFill>
                <a:latin typeface="Arial"/>
                <a:cs typeface="Arial"/>
              </a:rPr>
              <a:t>New physics hypothesis tested: 4</a:t>
            </a:r>
            <a:r>
              <a:rPr lang="en-US" sz="1800" baseline="30000" dirty="0" smtClean="0">
                <a:solidFill>
                  <a:srgbClr val="606060"/>
                </a:solidFill>
                <a:latin typeface="Arial"/>
                <a:cs typeface="Arial"/>
              </a:rPr>
              <a:t>th</a:t>
            </a:r>
            <a:r>
              <a:rPr lang="en-US" sz="1800" dirty="0" smtClean="0">
                <a:solidFill>
                  <a:srgbClr val="606060"/>
                </a:solidFill>
                <a:latin typeface="Arial"/>
                <a:cs typeface="Arial"/>
              </a:rPr>
              <a:t> neutrino</a:t>
            </a:r>
          </a:p>
          <a:p>
            <a:pPr lvl="2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 smtClean="0">
                <a:solidFill>
                  <a:srgbClr val="606060"/>
                </a:solidFill>
                <a:latin typeface="Arial"/>
                <a:cs typeface="Arial"/>
              </a:rPr>
              <a:t>no-oscillation hypothesis disfavored at 99.8%</a:t>
            </a:r>
          </a:p>
          <a:p>
            <a:pPr>
              <a:buClr>
                <a:srgbClr val="6B757E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="1" dirty="0" smtClean="0">
              <a:solidFill>
                <a:srgbClr val="606060"/>
              </a:solidFill>
              <a:latin typeface="Arial"/>
              <a:cs typeface="Arial"/>
            </a:endParaRPr>
          </a:p>
          <a:p>
            <a:pPr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606060"/>
                </a:solidFill>
                <a:latin typeface="Arial"/>
                <a:cs typeface="Arial"/>
              </a:rPr>
              <a:t>Clear experimental confirmation / refutation is needed:</a:t>
            </a:r>
          </a:p>
          <a:p>
            <a:pPr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 smtClean="0">
                <a:solidFill>
                  <a:srgbClr val="606060"/>
                </a:solidFill>
                <a:latin typeface="Arial"/>
                <a:cs typeface="Arial"/>
              </a:rPr>
              <a:t>L/E ≈ few </a:t>
            </a:r>
            <a:r>
              <a:rPr lang="en-US" sz="1800" dirty="0" err="1" smtClean="0">
                <a:solidFill>
                  <a:srgbClr val="606060"/>
                </a:solidFill>
                <a:latin typeface="Arial"/>
                <a:cs typeface="Arial"/>
              </a:rPr>
              <a:t>m</a:t>
            </a:r>
            <a:r>
              <a:rPr lang="en-US" sz="1800" dirty="0" smtClean="0">
                <a:solidFill>
                  <a:srgbClr val="606060"/>
                </a:solidFill>
                <a:latin typeface="Arial"/>
                <a:cs typeface="Arial"/>
              </a:rPr>
              <a:t>/MeV or km/GeV </a:t>
            </a:r>
          </a:p>
          <a:p>
            <a:pPr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MCi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 neutrino source a large </a:t>
            </a: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liquid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 scintillator detector </a:t>
            </a: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like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 SNO+, </a:t>
            </a: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Borexino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, </a:t>
            </a: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KamLAND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: </a:t>
            </a:r>
          </a:p>
          <a:p>
            <a:pPr lvl="2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aseline="30000" dirty="0" smtClean="0">
                <a:solidFill>
                  <a:srgbClr val="606060"/>
                </a:solidFill>
                <a:cs typeface="Arial"/>
              </a:rPr>
              <a:t>37</a:t>
            </a:r>
            <a:r>
              <a:rPr lang="fr-FR" sz="1400" dirty="0" smtClean="0">
                <a:solidFill>
                  <a:srgbClr val="606060"/>
                </a:solidFill>
                <a:cs typeface="Arial"/>
              </a:rPr>
              <a:t>Ar: </a:t>
            </a:r>
            <a:r>
              <a:rPr lang="fr-FR" sz="1400" dirty="0" err="1" smtClean="0">
                <a:solidFill>
                  <a:srgbClr val="606060"/>
                </a:solidFill>
                <a:cs typeface="Arial"/>
              </a:rPr>
              <a:t>fast</a:t>
            </a:r>
            <a:r>
              <a:rPr lang="fr-FR" sz="1400" dirty="0" smtClean="0">
                <a:solidFill>
                  <a:srgbClr val="606060"/>
                </a:solidFill>
                <a:cs typeface="Arial"/>
              </a:rPr>
              <a:t> n capture, to </a:t>
            </a:r>
            <a:r>
              <a:rPr lang="fr-FR" sz="1400" dirty="0" err="1" smtClean="0">
                <a:solidFill>
                  <a:srgbClr val="606060"/>
                </a:solidFill>
                <a:cs typeface="Arial"/>
              </a:rPr>
              <a:t>be</a:t>
            </a:r>
            <a:r>
              <a:rPr lang="fr-FR" sz="1400" dirty="0" smtClean="0">
                <a:solidFill>
                  <a:srgbClr val="606060"/>
                </a:solidFill>
                <a:cs typeface="Arial"/>
              </a:rPr>
              <a:t> </a:t>
            </a:r>
            <a:r>
              <a:rPr lang="fr-FR" sz="1400" dirty="0" err="1" smtClean="0">
                <a:solidFill>
                  <a:srgbClr val="606060"/>
                </a:solidFill>
                <a:cs typeface="Arial"/>
              </a:rPr>
              <a:t>placed</a:t>
            </a:r>
            <a:r>
              <a:rPr lang="fr-FR" sz="1400" dirty="0" smtClean="0">
                <a:solidFill>
                  <a:srgbClr val="606060"/>
                </a:solidFill>
                <a:cs typeface="Arial"/>
              </a:rPr>
              <a:t> </a:t>
            </a:r>
            <a:r>
              <a:rPr lang="fr-FR" sz="1400" dirty="0" err="1" smtClean="0">
                <a:solidFill>
                  <a:srgbClr val="606060"/>
                </a:solidFill>
                <a:cs typeface="Arial"/>
              </a:rPr>
              <a:t>inside</a:t>
            </a:r>
            <a:r>
              <a:rPr lang="fr-FR" sz="1400" dirty="0" smtClean="0">
                <a:solidFill>
                  <a:srgbClr val="606060"/>
                </a:solidFill>
                <a:cs typeface="Arial"/>
              </a:rPr>
              <a:t> detector</a:t>
            </a:r>
          </a:p>
          <a:p>
            <a:pPr lvl="2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aseline="30000" dirty="0" smtClean="0">
                <a:solidFill>
                  <a:srgbClr val="606060"/>
                </a:solidFill>
                <a:cs typeface="Arial"/>
              </a:rPr>
              <a:t>51</a:t>
            </a:r>
            <a:r>
              <a:rPr lang="fr-FR" sz="1400" dirty="0" smtClean="0">
                <a:solidFill>
                  <a:srgbClr val="606060"/>
                </a:solidFill>
                <a:cs typeface="Arial"/>
              </a:rPr>
              <a:t>Cr: thermal n capture, to </a:t>
            </a:r>
            <a:r>
              <a:rPr lang="fr-FR" sz="1400" dirty="0" err="1" smtClean="0">
                <a:solidFill>
                  <a:srgbClr val="606060"/>
                </a:solidFill>
                <a:cs typeface="Arial"/>
              </a:rPr>
              <a:t>be</a:t>
            </a:r>
            <a:r>
              <a:rPr lang="fr-FR" sz="1400" dirty="0" smtClean="0">
                <a:solidFill>
                  <a:srgbClr val="606060"/>
                </a:solidFill>
                <a:cs typeface="Arial"/>
              </a:rPr>
              <a:t> </a:t>
            </a:r>
            <a:r>
              <a:rPr lang="fr-FR" sz="1400" dirty="0" err="1" smtClean="0">
                <a:solidFill>
                  <a:srgbClr val="606060"/>
                </a:solidFill>
                <a:cs typeface="Arial"/>
              </a:rPr>
              <a:t>placed</a:t>
            </a:r>
            <a:r>
              <a:rPr lang="fr-FR" sz="1400" dirty="0" smtClean="0">
                <a:solidFill>
                  <a:srgbClr val="606060"/>
                </a:solidFill>
                <a:cs typeface="Arial"/>
              </a:rPr>
              <a:t> close to detector</a:t>
            </a:r>
          </a:p>
          <a:p>
            <a:pPr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 dirty="0" smtClean="0">
                <a:solidFill>
                  <a:srgbClr val="606060"/>
                </a:solidFill>
                <a:cs typeface="Arial"/>
              </a:rPr>
              <a:t>Few </a:t>
            </a: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kCi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 </a:t>
            </a: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anti-n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 sources: </a:t>
            </a:r>
            <a:r>
              <a:rPr lang="fr-FR" sz="1800" baseline="30000" dirty="0" smtClean="0">
                <a:solidFill>
                  <a:srgbClr val="606060"/>
                </a:solidFill>
                <a:cs typeface="Arial"/>
              </a:rPr>
              <a:t>106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Ru, </a:t>
            </a:r>
            <a:r>
              <a:rPr lang="fr-FR" sz="1800" baseline="30000" dirty="0" smtClean="0">
                <a:solidFill>
                  <a:srgbClr val="606060"/>
                </a:solidFill>
                <a:cs typeface="Arial"/>
              </a:rPr>
              <a:t>144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Ce </a:t>
            </a: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extracted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 </a:t>
            </a: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from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 </a:t>
            </a:r>
            <a:r>
              <a:rPr lang="fr-FR" sz="1800" dirty="0" err="1" smtClean="0">
                <a:solidFill>
                  <a:srgbClr val="606060"/>
                </a:solidFill>
                <a:cs typeface="Arial"/>
              </a:rPr>
              <a:t>spent</a:t>
            </a:r>
            <a:r>
              <a:rPr lang="fr-FR" sz="1800" dirty="0" smtClean="0">
                <a:solidFill>
                  <a:srgbClr val="606060"/>
                </a:solidFill>
                <a:cs typeface="Arial"/>
              </a:rPr>
              <a:t> fuel.</a:t>
            </a:r>
          </a:p>
          <a:p>
            <a:pPr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 smtClean="0">
                <a:solidFill>
                  <a:srgbClr val="606060"/>
                </a:solidFill>
                <a:latin typeface="Arial"/>
                <a:cs typeface="Arial"/>
              </a:rPr>
              <a:t>New Experiment at compact Reactor. Short Baseline – Shape + Rate Analysis</a:t>
            </a:r>
          </a:p>
          <a:p>
            <a:pPr lvl="1">
              <a:buClr>
                <a:srgbClr val="6B757E"/>
              </a:buClr>
              <a:buFont typeface="Wingdings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 smtClean="0">
                <a:solidFill>
                  <a:srgbClr val="606060"/>
                </a:solidFill>
                <a:latin typeface="Arial"/>
                <a:cs typeface="Arial"/>
              </a:rPr>
              <a:t>New neutrino beam experiment probing for electron GeV neutrino disappearance at1 km (C. </a:t>
            </a:r>
            <a:r>
              <a:rPr lang="en-US" sz="1800" dirty="0" err="1" smtClean="0">
                <a:solidFill>
                  <a:srgbClr val="606060"/>
                </a:solidFill>
                <a:latin typeface="Arial"/>
                <a:cs typeface="Arial"/>
              </a:rPr>
              <a:t>Rubbias’s</a:t>
            </a:r>
            <a:r>
              <a:rPr lang="en-US" sz="1800" dirty="0" smtClean="0">
                <a:solidFill>
                  <a:srgbClr val="606060"/>
                </a:solidFill>
                <a:latin typeface="Arial"/>
                <a:cs typeface="Arial"/>
              </a:rPr>
              <a:t> proposal at CERN-PS).</a:t>
            </a:r>
          </a:p>
        </p:txBody>
      </p:sp>
      <p:sp>
        <p:nvSpPr>
          <p:cNvPr id="7" name="Espace réservé du pied de page 16"/>
          <p:cNvSpPr>
            <a:spLocks noGrp="1"/>
          </p:cNvSpPr>
          <p:nvPr>
            <p:ph type="ftr" sz="quarter" idx="10"/>
          </p:nvPr>
        </p:nvSpPr>
        <p:spPr>
          <a:xfrm>
            <a:off x="2352167" y="6482271"/>
            <a:ext cx="6370638" cy="215900"/>
          </a:xfrm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04263" y="6494463"/>
            <a:ext cx="385762" cy="215900"/>
          </a:xfrm>
        </p:spPr>
        <p:txBody>
          <a:bodyPr/>
          <a:lstStyle/>
          <a:p>
            <a:pPr>
              <a:defRPr/>
            </a:pPr>
            <a:fld id="{46D9C8DD-7A22-B942-A520-89F9169B8CDC}" type="slidenum">
              <a:rPr lang="fr-FR" smtClean="0"/>
              <a:pPr>
                <a:defRPr/>
              </a:pPr>
              <a:t>70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22313" y="2943860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Backup </a:t>
            </a:r>
            <a:r>
              <a:rPr lang="fr-FR" dirty="0" err="1" smtClean="0"/>
              <a:t>slides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71</a:t>
            </a:fld>
            <a:endParaRPr lang="fr-FR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dirty="0" err="1" smtClean="0">
                <a:cs typeface="Arial" charset="0"/>
              </a:rPr>
              <a:t>Reactor</a:t>
            </a:r>
            <a:r>
              <a:rPr lang="fr-FR" b="1" dirty="0" smtClean="0">
                <a:cs typeface="Arial" charset="0"/>
              </a:rPr>
              <a:t> </a:t>
            </a:r>
            <a:r>
              <a:rPr lang="fr-FR" b="1" dirty="0" err="1" smtClean="0">
                <a:cs typeface="Arial" charset="0"/>
              </a:rPr>
              <a:t>anti-neutrinos</a:t>
            </a:r>
            <a:r>
              <a:rPr lang="fr-FR" b="1" dirty="0" smtClean="0">
                <a:cs typeface="Arial" charset="0"/>
              </a:rPr>
              <a:t>: introduction</a:t>
            </a:r>
            <a:endParaRPr lang="en-US" dirty="0" smtClean="0"/>
          </a:p>
        </p:txBody>
      </p:sp>
      <p:graphicFrame>
        <p:nvGraphicFramePr>
          <p:cNvPr id="14338" name="Object 62"/>
          <p:cNvGraphicFramePr>
            <a:graphicFrameLocks noChangeAspect="1"/>
          </p:cNvGraphicFramePr>
          <p:nvPr>
            <p:ph idx="1"/>
          </p:nvPr>
        </p:nvGraphicFramePr>
        <p:xfrm>
          <a:off x="-4759325" y="-2246313"/>
          <a:ext cx="2641600" cy="215900"/>
        </p:xfrm>
        <a:graphic>
          <a:graphicData uri="http://schemas.openxmlformats.org/presentationml/2006/ole">
            <p:oleObj spid="_x0000_s162818" name="…quation" r:id="rId3" imgW="2641600" imgH="215900" progId="Equation.3">
              <p:embed/>
            </p:oleObj>
          </a:graphicData>
        </a:graphic>
      </p:graphicFrame>
      <p:sp>
        <p:nvSpPr>
          <p:cNvPr id="1434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DF7408-36D3-40BB-B37D-1961ABCFA933}" type="slidenum">
              <a:rPr lang="fr-FR">
                <a:solidFill>
                  <a:srgbClr val="6B757E"/>
                </a:solidFill>
              </a:rPr>
              <a:pPr/>
              <a:t>72</a:t>
            </a:fld>
            <a:endParaRPr lang="fr-FR">
              <a:solidFill>
                <a:srgbClr val="6B757E"/>
              </a:solidFill>
            </a:endParaRPr>
          </a:p>
        </p:txBody>
      </p:sp>
      <p:sp>
        <p:nvSpPr>
          <p:cNvPr id="14346" name="Rectangle 3"/>
          <p:cNvSpPr>
            <a:spLocks noChangeArrowheads="1"/>
          </p:cNvSpPr>
          <p:nvPr/>
        </p:nvSpPr>
        <p:spPr bwMode="auto">
          <a:xfrm>
            <a:off x="708155" y="1405226"/>
            <a:ext cx="4491401" cy="34472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indent="6350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1800" b="1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 Electron antineutrinos emitted through </a:t>
            </a:r>
            <a:r>
              <a:rPr lang="en-US" sz="1800" b="1" dirty="0" smtClean="0">
                <a:solidFill>
                  <a:srgbClr val="50585F"/>
                </a:solidFill>
                <a:latin typeface="Symbol" pitchFamily="18" charset="2"/>
                <a:ea typeface="ＭＳ Ｐゴシック" charset="-128"/>
              </a:rPr>
              <a:t>b</a:t>
            </a:r>
            <a:r>
              <a:rPr lang="en-US" sz="1800" b="1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 decays of Fission Products</a:t>
            </a:r>
          </a:p>
          <a:p>
            <a:pPr indent="6350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endParaRPr lang="en-US" sz="1800" b="1" dirty="0" smtClean="0">
              <a:solidFill>
                <a:srgbClr val="50585F"/>
              </a:solidFill>
              <a:latin typeface="Arial" charset="0"/>
              <a:ea typeface="ＭＳ Ｐゴシック" charset="-128"/>
            </a:endParaRPr>
          </a:p>
          <a:p>
            <a:pPr marL="561975" lvl="1" indent="-220663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Fissions of: </a:t>
            </a:r>
            <a:r>
              <a:rPr lang="en-US" sz="1800" baseline="300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235</a:t>
            </a: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U, </a:t>
            </a:r>
            <a:r>
              <a:rPr lang="en-US" sz="1800" baseline="300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238</a:t>
            </a: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U, </a:t>
            </a:r>
            <a:r>
              <a:rPr lang="en-US" sz="1800" baseline="300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239</a:t>
            </a: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Pu, </a:t>
            </a:r>
            <a:r>
              <a:rPr lang="en-US" sz="1800" baseline="300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241</a:t>
            </a: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Pu</a:t>
            </a:r>
          </a:p>
          <a:p>
            <a:pPr marL="561975" lvl="1" indent="-220663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Each fission product may have</a:t>
            </a:r>
            <a:b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</a:b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many </a:t>
            </a:r>
            <a:r>
              <a:rPr lang="en-US" sz="1800" dirty="0" smtClean="0">
                <a:solidFill>
                  <a:srgbClr val="50585F"/>
                </a:solidFill>
                <a:latin typeface="Symbol" pitchFamily="18" charset="2"/>
                <a:ea typeface="ＭＳ Ｐゴシック" charset="-128"/>
              </a:rPr>
              <a:t>b</a:t>
            </a: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 decay modes or branches</a:t>
            </a:r>
          </a:p>
          <a:p>
            <a:pPr marL="561975" lvl="1" indent="-220663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About 6 </a:t>
            </a:r>
            <a:r>
              <a:rPr lang="en-US" sz="1800" dirty="0" smtClean="0">
                <a:solidFill>
                  <a:srgbClr val="50585F"/>
                </a:solidFill>
                <a:latin typeface="Symbol" pitchFamily="18" charset="2"/>
                <a:ea typeface="ＭＳ Ｐゴシック" charset="-128"/>
              </a:rPr>
              <a:t>n</a:t>
            </a:r>
            <a:r>
              <a:rPr lang="en-US" sz="1800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 / fission</a:t>
            </a:r>
            <a:endParaRPr lang="en-US" sz="2000" dirty="0" smtClean="0">
              <a:solidFill>
                <a:srgbClr val="50585F"/>
              </a:solidFill>
              <a:latin typeface="Arial" charset="0"/>
              <a:ea typeface="ＭＳ Ｐゴシック" charset="-128"/>
            </a:endParaRPr>
          </a:p>
          <a:p>
            <a:pPr indent="6350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None/>
            </a:pPr>
            <a:endParaRPr lang="en-US" dirty="0" smtClean="0">
              <a:solidFill>
                <a:srgbClr val="50585F"/>
              </a:solidFill>
              <a:latin typeface="Arial" charset="0"/>
              <a:ea typeface="ＭＳ Ｐゴシック" charset="-128"/>
            </a:endParaRPr>
          </a:p>
          <a:p>
            <a:pPr indent="6350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None/>
            </a:pPr>
            <a:endParaRPr lang="en-US" dirty="0" smtClean="0">
              <a:solidFill>
                <a:srgbClr val="50585F"/>
              </a:solidFill>
              <a:latin typeface="Arial" charset="0"/>
              <a:ea typeface="ＭＳ Ｐゴシック" charset="-128"/>
            </a:endParaRPr>
          </a:p>
          <a:p>
            <a:pPr indent="6350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None/>
            </a:pPr>
            <a:endParaRPr lang="en-US" dirty="0" smtClean="0">
              <a:solidFill>
                <a:srgbClr val="50585F"/>
              </a:solidFill>
              <a:latin typeface="Arial" charset="0"/>
              <a:ea typeface="ＭＳ Ｐゴシック" charset="-128"/>
            </a:endParaRPr>
          </a:p>
          <a:p>
            <a:pPr indent="6350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1800" b="1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 Nuclear reactors</a:t>
            </a:r>
          </a:p>
          <a:p>
            <a:pPr indent="63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rgbClr val="50585F"/>
                </a:solidFill>
                <a:latin typeface="Arial" charset="0"/>
                <a:ea typeface="ＭＳ Ｐゴシック" charset="-128"/>
              </a:rPr>
              <a:t> </a:t>
            </a:r>
          </a:p>
          <a:p>
            <a:pPr indent="6350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endParaRPr lang="en-US" sz="2000" b="1" dirty="0" smtClean="0">
              <a:solidFill>
                <a:srgbClr val="50585F"/>
              </a:solidFill>
              <a:latin typeface="Arial" charset="0"/>
              <a:ea typeface="ＭＳ Ｐゴシック" charset="-128"/>
            </a:endParaRPr>
          </a:p>
          <a:p>
            <a:pPr indent="6350" eaLnBrk="1" hangingPunct="1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endParaRPr lang="en-US" sz="2000" b="1" dirty="0" smtClean="0">
              <a:solidFill>
                <a:srgbClr val="50585F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4347" name="Picture 6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r="4321" b="1865"/>
          <a:stretch>
            <a:fillRect/>
          </a:stretch>
        </p:blipFill>
        <p:spPr bwMode="auto">
          <a:xfrm>
            <a:off x="5200650" y="1654217"/>
            <a:ext cx="3714750" cy="4278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1522926" y="5022298"/>
          <a:ext cx="2413000" cy="400050"/>
        </p:xfrm>
        <a:graphic>
          <a:graphicData uri="http://schemas.openxmlformats.org/presentationml/2006/ole">
            <p:oleObj spid="_x0000_s162819" name="…quation" r:id="rId5" imgW="1219200" imgH="203200" progId="Equation.3">
              <p:embed/>
            </p:oleObj>
          </a:graphicData>
        </a:graphic>
      </p:graphicFrame>
      <p:sp>
        <p:nvSpPr>
          <p:cNvPr id="14" name="Espace réservé du pied de page 25"/>
          <p:cNvSpPr>
            <a:spLocks noGrp="1"/>
          </p:cNvSpPr>
          <p:nvPr>
            <p:ph type="ftr" sz="quarter" idx="10"/>
          </p:nvPr>
        </p:nvSpPr>
        <p:spPr>
          <a:xfrm>
            <a:off x="2339975" y="6494463"/>
            <a:ext cx="6370638" cy="215900"/>
          </a:xfrm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graphicFrame>
        <p:nvGraphicFramePr>
          <p:cNvPr id="49157" name="Object 27"/>
          <p:cNvGraphicFramePr>
            <a:graphicFrameLocks noChangeAspect="1"/>
          </p:cNvGraphicFramePr>
          <p:nvPr/>
        </p:nvGraphicFramePr>
        <p:xfrm>
          <a:off x="1625320" y="3402924"/>
          <a:ext cx="2179638" cy="458787"/>
        </p:xfrm>
        <a:graphic>
          <a:graphicData uri="http://schemas.openxmlformats.org/presentationml/2006/ole">
            <p:oleObj spid="_x0000_s162820" name="Equation" r:id="rId6" imgW="120636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76200"/>
            <a:ext cx="8064500" cy="423863"/>
          </a:xfrm>
        </p:spPr>
        <p:txBody>
          <a:bodyPr/>
          <a:lstStyle/>
          <a:p>
            <a:r>
              <a:rPr lang="en-US" b="1" dirty="0" smtClean="0">
                <a:cs typeface="Arial" charset="0"/>
              </a:rPr>
              <a:t>From e</a:t>
            </a:r>
            <a:r>
              <a:rPr lang="en-US" b="1" baseline="30000" dirty="0" smtClean="0">
                <a:cs typeface="Arial" charset="0"/>
              </a:rPr>
              <a:t>-</a:t>
            </a:r>
            <a:r>
              <a:rPr lang="en-US" b="1" dirty="0" smtClean="0">
                <a:cs typeface="Arial" charset="0"/>
              </a:rPr>
              <a:t> to anti-</a:t>
            </a:r>
            <a:r>
              <a:rPr lang="en-US" b="1" dirty="0" smtClean="0">
                <a:cs typeface="Arial" charset="0"/>
                <a:sym typeface="Symbol" charset="2"/>
              </a:rPr>
              <a:t></a:t>
            </a:r>
            <a:r>
              <a:rPr lang="en-US" b="1" baseline="-25000" dirty="0" smtClean="0">
                <a:cs typeface="Arial" charset="0"/>
                <a:sym typeface="Symbol" charset="2"/>
              </a:rPr>
              <a:t>e</a:t>
            </a:r>
            <a:r>
              <a:rPr lang="en-US" b="1" dirty="0" smtClean="0">
                <a:cs typeface="Arial" charset="0"/>
              </a:rPr>
              <a:t> spectra</a:t>
            </a:r>
            <a:endParaRPr lang="fr-FR" b="1" dirty="0" smtClean="0">
              <a:cs typeface="Arial" charset="0"/>
            </a:endParaRPr>
          </a:p>
        </p:txBody>
      </p:sp>
      <p:sp>
        <p:nvSpPr>
          <p:cNvPr id="24584" name="Rectangle 2"/>
          <p:cNvSpPr>
            <a:spLocks noChangeArrowheads="1"/>
          </p:cNvSpPr>
          <p:nvPr/>
        </p:nvSpPr>
        <p:spPr bwMode="auto">
          <a:xfrm>
            <a:off x="1066800" y="733425"/>
            <a:ext cx="8026400" cy="558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indent="6350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b="1" dirty="0">
                <a:solidFill>
                  <a:srgbClr val="50585F"/>
                </a:solidFill>
                <a:latin typeface="+mj-lt"/>
              </a:rPr>
              <a:t> </a:t>
            </a:r>
            <a:r>
              <a:rPr lang="en-US" sz="1800" b="1" dirty="0">
                <a:solidFill>
                  <a:srgbClr val="50585F"/>
                </a:solidFill>
                <a:latin typeface="+mn-lt"/>
              </a:rPr>
              <a:t>A single beta decay branch</a:t>
            </a:r>
            <a:r>
              <a:rPr lang="en-US" sz="1800" b="1" dirty="0" smtClean="0">
                <a:solidFill>
                  <a:srgbClr val="50585F"/>
                </a:solidFill>
                <a:latin typeface="+mn-lt"/>
              </a:rPr>
              <a:t>:</a:t>
            </a:r>
            <a:endParaRPr lang="en-US" dirty="0">
              <a:solidFill>
                <a:srgbClr val="50585F"/>
              </a:solidFill>
              <a:latin typeface="+mn-lt"/>
            </a:endParaRPr>
          </a:p>
          <a:p>
            <a:pPr indent="6350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solidFill>
                  <a:srgbClr val="50585F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50585F"/>
                </a:solidFill>
                <a:latin typeface="+mn-lt"/>
              </a:rPr>
              <a:t>	- </a:t>
            </a:r>
            <a:r>
              <a:rPr lang="en-US" sz="1800" dirty="0">
                <a:solidFill>
                  <a:srgbClr val="50585F"/>
                </a:solidFill>
                <a:latin typeface="+mn-lt"/>
              </a:rPr>
              <a:t>depends on: </a:t>
            </a:r>
            <a:r>
              <a:rPr lang="en-US" sz="1800" dirty="0" smtClean="0">
                <a:solidFill>
                  <a:srgbClr val="50585F"/>
                </a:solidFill>
                <a:latin typeface="+mn-lt"/>
              </a:rPr>
              <a:t>nucleus (Z), branching ratio </a:t>
            </a:r>
            <a:r>
              <a:rPr lang="en-US" sz="1800" dirty="0">
                <a:solidFill>
                  <a:srgbClr val="50585F"/>
                </a:solidFill>
                <a:latin typeface="+mn-lt"/>
              </a:rPr>
              <a:t>(BR), end </a:t>
            </a:r>
            <a:r>
              <a:rPr lang="en-US" sz="1800" dirty="0" smtClean="0">
                <a:solidFill>
                  <a:srgbClr val="50585F"/>
                </a:solidFill>
                <a:latin typeface="+mn-lt"/>
              </a:rPr>
              <a:t>point (Q), </a:t>
            </a:r>
            <a:br>
              <a:rPr lang="en-US" sz="1800" dirty="0" smtClean="0">
                <a:solidFill>
                  <a:srgbClr val="50585F"/>
                </a:solidFill>
                <a:latin typeface="+mn-lt"/>
              </a:rPr>
            </a:br>
            <a:r>
              <a:rPr lang="en-US" sz="1800" dirty="0" smtClean="0">
                <a:solidFill>
                  <a:srgbClr val="50585F"/>
                </a:solidFill>
                <a:latin typeface="+mn-lt"/>
              </a:rPr>
              <a:t>                   spin-parity  </a:t>
            </a:r>
            <a:endParaRPr lang="en-US" sz="1800" dirty="0">
              <a:solidFill>
                <a:srgbClr val="50585F"/>
              </a:solidFill>
              <a:latin typeface="+mn-lt"/>
            </a:endParaRPr>
          </a:p>
          <a:p>
            <a:pPr indent="6350">
              <a:lnSpc>
                <a:spcPct val="8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50585F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50585F"/>
                </a:solidFill>
                <a:latin typeface="+mn-lt"/>
              </a:rPr>
              <a:t>	- </a:t>
            </a:r>
            <a:r>
              <a:rPr lang="en-US" sz="1800" dirty="0">
                <a:solidFill>
                  <a:srgbClr val="50585F"/>
                </a:solidFill>
                <a:latin typeface="+mn-lt"/>
              </a:rPr>
              <a:t>Energy conservation: </a:t>
            </a:r>
            <a:r>
              <a:rPr lang="en-US" sz="1800" dirty="0" err="1">
                <a:solidFill>
                  <a:srgbClr val="50585F"/>
                </a:solidFill>
                <a:latin typeface="+mn-lt"/>
              </a:rPr>
              <a:t>E</a:t>
            </a:r>
            <a:r>
              <a:rPr lang="en-US" sz="1800" baseline="-25000" dirty="0" err="1">
                <a:solidFill>
                  <a:srgbClr val="50585F"/>
                </a:solidFill>
                <a:latin typeface="+mn-lt"/>
              </a:rPr>
              <a:t>e</a:t>
            </a:r>
            <a:r>
              <a:rPr lang="en-US" sz="1800" dirty="0">
                <a:solidFill>
                  <a:srgbClr val="50585F"/>
                </a:solidFill>
                <a:latin typeface="+mn-lt"/>
              </a:rPr>
              <a:t> + </a:t>
            </a:r>
            <a:r>
              <a:rPr lang="en-US" sz="1800" dirty="0" err="1">
                <a:solidFill>
                  <a:srgbClr val="50585F"/>
                </a:solidFill>
                <a:latin typeface="+mn-lt"/>
              </a:rPr>
              <a:t>E</a:t>
            </a:r>
            <a:r>
              <a:rPr lang="en-US" sz="1800" baseline="-25000" dirty="0" err="1">
                <a:solidFill>
                  <a:srgbClr val="50585F"/>
                </a:solidFill>
                <a:latin typeface="+mn-lt"/>
              </a:rPr>
              <a:t>ν</a:t>
            </a:r>
            <a:r>
              <a:rPr lang="en-US" sz="1800" dirty="0">
                <a:solidFill>
                  <a:srgbClr val="50585F"/>
                </a:solidFill>
                <a:latin typeface="+mn-lt"/>
              </a:rPr>
              <a:t> = </a:t>
            </a:r>
            <a:r>
              <a:rPr lang="en-US" sz="1800" dirty="0" smtClean="0">
                <a:solidFill>
                  <a:srgbClr val="50585F"/>
                </a:solidFill>
                <a:latin typeface="+mn-lt"/>
              </a:rPr>
              <a:t>Q</a:t>
            </a:r>
            <a:endParaRPr lang="en-US" sz="1800" dirty="0">
              <a:solidFill>
                <a:srgbClr val="50585F"/>
              </a:solidFill>
              <a:latin typeface="+mn-lt"/>
            </a:endParaRPr>
          </a:p>
          <a:p>
            <a:pPr indent="6350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50585F"/>
                </a:solidFill>
                <a:latin typeface="+mn-lt"/>
              </a:rPr>
              <a:t> </a:t>
            </a:r>
            <a:r>
              <a:rPr lang="en-US" sz="1800" b="1" dirty="0" smtClean="0">
                <a:solidFill>
                  <a:srgbClr val="50585F"/>
                </a:solidFill>
                <a:latin typeface="+mn-lt"/>
              </a:rPr>
              <a:t>antineutrino </a:t>
            </a:r>
            <a:r>
              <a:rPr lang="en-US" sz="1800" b="1" dirty="0">
                <a:solidFill>
                  <a:srgbClr val="50585F"/>
                </a:solidFill>
                <a:latin typeface="+mn-lt"/>
              </a:rPr>
              <a:t>spectra are computed from electron </a:t>
            </a:r>
            <a:r>
              <a:rPr lang="en-US" sz="1800" b="1" dirty="0" smtClean="0">
                <a:solidFill>
                  <a:srgbClr val="50585F"/>
                </a:solidFill>
                <a:latin typeface="+mn-lt"/>
              </a:rPr>
              <a:t>spectra by “inverting” each branch separately</a:t>
            </a:r>
            <a:r>
              <a:rPr lang="en-US" sz="1800" b="1" dirty="0">
                <a:solidFill>
                  <a:srgbClr val="50585F"/>
                </a:solidFill>
                <a:latin typeface="+mn-lt"/>
              </a:rPr>
              <a:t>	</a:t>
            </a:r>
            <a:endParaRPr lang="en-US" sz="1800" b="1" dirty="0" smtClean="0">
              <a:solidFill>
                <a:srgbClr val="50585F"/>
              </a:solidFill>
              <a:latin typeface="+mn-lt"/>
            </a:endParaRPr>
          </a:p>
          <a:p>
            <a:pPr indent="6350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1800" b="1" dirty="0" smtClean="0">
                <a:solidFill>
                  <a:srgbClr val="50585F"/>
                </a:solidFill>
                <a:latin typeface="+mn-lt"/>
              </a:rPr>
              <a:t> Cannot go from e- to </a:t>
            </a:r>
            <a:r>
              <a:rPr lang="en-US" sz="1800" b="1" dirty="0" smtClean="0">
                <a:solidFill>
                  <a:srgbClr val="50585F"/>
                </a:solidFill>
                <a:latin typeface="Symbol" pitchFamily="18" charset="2"/>
              </a:rPr>
              <a:t>n</a:t>
            </a:r>
            <a:r>
              <a:rPr lang="en-US" sz="1800" b="1" dirty="0" smtClean="0">
                <a:solidFill>
                  <a:srgbClr val="50585F"/>
                </a:solidFill>
                <a:latin typeface="+mn-lt"/>
              </a:rPr>
              <a:t> from a global e spectrum, need each individual</a:t>
            </a:r>
            <a:br>
              <a:rPr lang="en-US" sz="1800" b="1" dirty="0" smtClean="0">
                <a:solidFill>
                  <a:srgbClr val="50585F"/>
                </a:solidFill>
                <a:latin typeface="+mn-lt"/>
              </a:rPr>
            </a:br>
            <a:r>
              <a:rPr lang="en-US" sz="1800" b="1" dirty="0" smtClean="0">
                <a:solidFill>
                  <a:srgbClr val="50585F"/>
                </a:solidFill>
                <a:latin typeface="Symbol" pitchFamily="18" charset="2"/>
              </a:rPr>
              <a:t>b</a:t>
            </a:r>
            <a:r>
              <a:rPr lang="en-US" sz="1800" b="1" dirty="0" smtClean="0">
                <a:solidFill>
                  <a:srgbClr val="50585F"/>
                </a:solidFill>
                <a:latin typeface="+mn-lt"/>
              </a:rPr>
              <a:t> branch from each contributing nucleus</a:t>
            </a:r>
            <a:endParaRPr lang="en-US" sz="1800" b="1" dirty="0">
              <a:solidFill>
                <a:srgbClr val="50585F"/>
              </a:solidFill>
              <a:latin typeface="+mn-lt"/>
            </a:endParaRPr>
          </a:p>
          <a:p>
            <a:pPr indent="6350">
              <a:lnSpc>
                <a:spcPct val="80000"/>
              </a:lnSpc>
              <a:spcBef>
                <a:spcPct val="20000"/>
              </a:spcBef>
              <a:buFont typeface="Wingdings" charset="2"/>
              <a:buNone/>
            </a:pPr>
            <a:endParaRPr lang="en-US" sz="1800" dirty="0">
              <a:solidFill>
                <a:srgbClr val="50585F"/>
              </a:solidFill>
            </a:endParaRPr>
          </a:p>
        </p:txBody>
      </p:sp>
      <p:graphicFrame>
        <p:nvGraphicFramePr>
          <p:cNvPr id="24578" name="Object 27"/>
          <p:cNvGraphicFramePr>
            <a:graphicFrameLocks noChangeAspect="1"/>
          </p:cNvGraphicFramePr>
          <p:nvPr>
            <p:ph/>
          </p:nvPr>
        </p:nvGraphicFramePr>
        <p:xfrm>
          <a:off x="5800725" y="661988"/>
          <a:ext cx="2179638" cy="458787"/>
        </p:xfrm>
        <a:graphic>
          <a:graphicData uri="http://schemas.openxmlformats.org/presentationml/2006/ole">
            <p:oleObj spid="_x0000_s161794" name="Equation" r:id="rId3" imgW="1206360" imgH="253800" progId="Equation.3">
              <p:embed/>
            </p:oleObj>
          </a:graphicData>
        </a:graphic>
      </p:graphicFrame>
      <p:sp>
        <p:nvSpPr>
          <p:cNvPr id="24585" name="Line 46"/>
          <p:cNvSpPr>
            <a:spLocks noChangeShapeType="1"/>
          </p:cNvSpPr>
          <p:nvPr/>
        </p:nvSpPr>
        <p:spPr bwMode="auto">
          <a:xfrm flipV="1">
            <a:off x="6967538" y="3795713"/>
            <a:ext cx="730250" cy="8350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4586" name="Text Box 47"/>
          <p:cNvSpPr txBox="1">
            <a:spLocks noChangeArrowheads="1"/>
          </p:cNvSpPr>
          <p:nvPr/>
        </p:nvSpPr>
        <p:spPr bwMode="auto">
          <a:xfrm>
            <a:off x="6132513" y="4619625"/>
            <a:ext cx="1770062" cy="517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Conversion method </a:t>
            </a:r>
          </a:p>
          <a:p>
            <a:r>
              <a:rPr lang="en-US" sz="1400">
                <a:solidFill>
                  <a:schemeClr val="bg1"/>
                </a:solidFill>
              </a:rPr>
              <a:t>(Schreckenbach)</a:t>
            </a:r>
          </a:p>
        </p:txBody>
      </p:sp>
      <p:pic>
        <p:nvPicPr>
          <p:cNvPr id="24588" name="Image 34"/>
          <p:cNvPicPr>
            <a:picLocks noChangeAspect="1"/>
          </p:cNvPicPr>
          <p:nvPr/>
        </p:nvPicPr>
        <p:blipFill>
          <a:blip r:embed="rId4"/>
          <a:srcRect l="58691" t="15051" r="7437" b="47719"/>
          <a:stretch>
            <a:fillRect/>
          </a:stretch>
        </p:blipFill>
        <p:spPr bwMode="auto">
          <a:xfrm>
            <a:off x="755650" y="3352800"/>
            <a:ext cx="35020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Image 36"/>
          <p:cNvPicPr>
            <a:picLocks noChangeAspect="1"/>
          </p:cNvPicPr>
          <p:nvPr/>
        </p:nvPicPr>
        <p:blipFill>
          <a:blip r:embed="rId5"/>
          <a:srcRect l="6769" t="55740" r="54678" b="9474"/>
          <a:stretch>
            <a:fillRect/>
          </a:stretch>
        </p:blipFill>
        <p:spPr bwMode="auto">
          <a:xfrm>
            <a:off x="4189413" y="3352800"/>
            <a:ext cx="44973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21"/>
          <p:cNvSpPr txBox="1">
            <a:spLocks/>
          </p:cNvSpPr>
          <p:nvPr/>
        </p:nvSpPr>
        <p:spPr bwMode="auto">
          <a:xfrm>
            <a:off x="2224151" y="6488367"/>
            <a:ext cx="63706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M. Fechner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72640" y="6047232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+mj-lt"/>
              </a:rPr>
              <a:t>energy</a:t>
            </a:r>
            <a:endParaRPr lang="fr-FR" sz="1600" dirty="0">
              <a:latin typeface="+mj-lt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44859-3BF8-5049-AD95-01EBCFCCF369}" type="slidenum">
              <a:rPr lang="fr-FR" smtClean="0"/>
              <a:pPr>
                <a:defRPr/>
              </a:pPr>
              <a:t>73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Pandemonium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D343-6AAE-0F4D-9EDC-1FA8652C4F3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3/05/11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David Lhuillier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CB024-2F50-8840-87FB-7D6C41A0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1228740" y="4826229"/>
            <a:ext cx="66151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Underestimation of the low E part of the spectrum</a:t>
            </a:r>
          </a:p>
          <a:p>
            <a:pPr lvl="1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 Overestimation of the high E part</a:t>
            </a:r>
          </a:p>
          <a:p>
            <a:pPr lvl="1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 Missed </a:t>
            </a:r>
            <a:r>
              <a:rPr lang="en-US" sz="2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are attributed to GS transition.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7072313" y="1524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Symbol" charset="2"/>
                <a:sym typeface="Symbol" charset="2"/>
              </a:rPr>
              <a:t></a:t>
            </a: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 flipV="1">
            <a:off x="6691313" y="16764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6843713" y="1447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Symbol" charset="2"/>
                <a:sym typeface="Symbol" charset="2"/>
              </a:rPr>
              <a:t></a:t>
            </a: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Line 30"/>
          <p:cNvSpPr>
            <a:spLocks noChangeShapeType="1"/>
          </p:cNvSpPr>
          <p:nvPr/>
        </p:nvSpPr>
        <p:spPr bwMode="auto">
          <a:xfrm>
            <a:off x="6615113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859593" y="2330450"/>
            <a:ext cx="167797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Symbol" charset="2"/>
                <a:sym typeface="Symbol" charset="2"/>
              </a:rPr>
              <a:t></a:t>
            </a:r>
            <a:r>
              <a:rPr lang="en-US" sz="1800" baseline="30000" dirty="0" err="1">
                <a:solidFill>
                  <a:prstClr val="black"/>
                </a:solidFill>
                <a:latin typeface="Calibri"/>
              </a:rPr>
              <a:t>det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drops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fast with E</a:t>
            </a:r>
            <a:r>
              <a:rPr lang="en-US" sz="1800" baseline="-25000" dirty="0">
                <a:solidFill>
                  <a:prstClr val="black"/>
                </a:solidFill>
                <a:latin typeface="Symbol" charset="2"/>
                <a:sym typeface="Symbol" charset="2"/>
              </a:rPr>
              <a:t>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+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difficult analysis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of continuum</a:t>
            </a:r>
            <a:endParaRPr lang="en-US" sz="1800" baseline="-25000" dirty="0">
              <a:solidFill>
                <a:prstClr val="black"/>
              </a:solidFill>
              <a:latin typeface="Calibri"/>
              <a:sym typeface="Symbol" charset="2"/>
            </a:endParaRP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533400" y="1752600"/>
            <a:ext cx="5959475" cy="2971800"/>
            <a:chOff x="336" y="1200"/>
            <a:chExt cx="3754" cy="1872"/>
          </a:xfrm>
        </p:grpSpPr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573" y="1352"/>
              <a:ext cx="100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2877" y="2696"/>
              <a:ext cx="10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2877" y="2408"/>
              <a:ext cx="10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2877" y="2264"/>
              <a:ext cx="10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2877" y="2168"/>
              <a:ext cx="10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2877" y="2072"/>
              <a:ext cx="10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36" y="1248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</a:rPr>
                <a:t>0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3885" y="2582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</a:rPr>
                <a:t>0</a:t>
              </a:r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1581" y="1352"/>
              <a:ext cx="1248" cy="8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1863" y="1968"/>
              <a:ext cx="26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Symbol" charset="2"/>
                  <a:sym typeface="Symbol" charset="2"/>
                </a:rPr>
                <a:t></a:t>
              </a:r>
              <a:r>
                <a:rPr lang="en-US" sz="2000" baseline="30000">
                  <a:solidFill>
                    <a:prstClr val="black"/>
                  </a:solidFill>
                  <a:latin typeface="Symbol" charset="2"/>
                  <a:sym typeface="Symbol" charset="2"/>
                </a:rPr>
                <a:t></a:t>
              </a:r>
              <a:endParaRPr lang="en-US" sz="2000">
                <a:solidFill>
                  <a:prstClr val="black"/>
                </a:solidFill>
                <a:latin typeface="Symbol" charset="2"/>
                <a:sym typeface="Symbol" charset="2"/>
              </a:endParaRPr>
            </a:p>
          </p:txBody>
        </p:sp>
        <p:grpSp>
          <p:nvGrpSpPr>
            <p:cNvPr id="13" name="Group 54"/>
            <p:cNvGrpSpPr>
              <a:grpSpLocks/>
            </p:cNvGrpSpPr>
            <p:nvPr/>
          </p:nvGrpSpPr>
          <p:grpSpPr bwMode="auto">
            <a:xfrm>
              <a:off x="864" y="1469"/>
              <a:ext cx="324" cy="259"/>
              <a:chOff x="819" y="1968"/>
              <a:chExt cx="324" cy="259"/>
            </a:xfrm>
          </p:grpSpPr>
          <p:sp>
            <p:nvSpPr>
              <p:cNvPr id="53" name="Text Box 18"/>
              <p:cNvSpPr txBox="1">
                <a:spLocks noChangeArrowheads="1"/>
              </p:cNvSpPr>
              <p:nvPr/>
            </p:nvSpPr>
            <p:spPr bwMode="auto">
              <a:xfrm>
                <a:off x="819" y="1977"/>
                <a:ext cx="32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aseline="-25000">
                    <a:solidFill>
                      <a:prstClr val="black"/>
                    </a:solidFill>
                    <a:latin typeface="Calibri"/>
                  </a:rPr>
                  <a:t>Z </a:t>
                </a:r>
                <a:r>
                  <a:rPr lang="en-US" sz="2000">
                    <a:solidFill>
                      <a:prstClr val="black"/>
                    </a:solidFill>
                    <a:latin typeface="Calibri"/>
                  </a:rPr>
                  <a:t>N</a:t>
                </a:r>
              </a:p>
            </p:txBody>
          </p:sp>
          <p:sp>
            <p:nvSpPr>
              <p:cNvPr id="54" name="Rectangle 19"/>
              <p:cNvSpPr>
                <a:spLocks noChangeArrowheads="1"/>
              </p:cNvSpPr>
              <p:nvPr/>
            </p:nvSpPr>
            <p:spPr bwMode="auto">
              <a:xfrm>
                <a:off x="820" y="1968"/>
                <a:ext cx="185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aseline="30000">
                    <a:solidFill>
                      <a:prstClr val="black"/>
                    </a:solidFill>
                    <a:latin typeface="Calibri"/>
                  </a:rPr>
                  <a:t>A</a:t>
                </a:r>
                <a:endParaRPr lang="en-US" sz="2000" baseline="-250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3261" y="2822"/>
              <a:ext cx="4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aseline="-25000">
                  <a:solidFill>
                    <a:prstClr val="black"/>
                  </a:solidFill>
                  <a:latin typeface="Calibri"/>
                </a:rPr>
                <a:t>Z-1</a:t>
              </a:r>
              <a:r>
                <a:rPr lang="en-US" sz="2000">
                  <a:solidFill>
                    <a:prstClr val="black"/>
                  </a:solidFill>
                  <a:latin typeface="Calibri"/>
                </a:rPr>
                <a:t>N’</a:t>
              </a:r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3262" y="2813"/>
              <a:ext cx="185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aseline="30000">
                  <a:solidFill>
                    <a:prstClr val="black"/>
                  </a:solidFill>
                  <a:latin typeface="Calibri"/>
                </a:rPr>
                <a:t>A</a:t>
              </a:r>
              <a:endParaRPr lang="en-US" sz="2000" baseline="-25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1581" y="1352"/>
              <a:ext cx="124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>
              <a:off x="1581" y="1352"/>
              <a:ext cx="120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>
              <a:off x="1581" y="1352"/>
              <a:ext cx="1248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3063" y="2160"/>
              <a:ext cx="48" cy="5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0" y="144"/>
                </a:cxn>
                <a:cxn ang="0">
                  <a:pos x="96" y="240"/>
                </a:cxn>
                <a:cxn ang="0">
                  <a:pos x="0" y="288"/>
                </a:cxn>
                <a:cxn ang="0">
                  <a:pos x="96" y="384"/>
                </a:cxn>
                <a:cxn ang="0">
                  <a:pos x="0" y="432"/>
                </a:cxn>
                <a:cxn ang="0">
                  <a:pos x="96" y="528"/>
                </a:cxn>
                <a:cxn ang="0">
                  <a:pos x="0" y="576"/>
                </a:cxn>
              </a:cxnLst>
              <a:rect l="0" t="0" r="r" b="b"/>
              <a:pathLst>
                <a:path w="96" h="576">
                  <a:moveTo>
                    <a:pt x="0" y="0"/>
                  </a:moveTo>
                  <a:cubicBezTo>
                    <a:pt x="48" y="36"/>
                    <a:pt x="96" y="72"/>
                    <a:pt x="96" y="96"/>
                  </a:cubicBezTo>
                  <a:cubicBezTo>
                    <a:pt x="96" y="120"/>
                    <a:pt x="0" y="120"/>
                    <a:pt x="0" y="144"/>
                  </a:cubicBezTo>
                  <a:cubicBezTo>
                    <a:pt x="0" y="168"/>
                    <a:pt x="96" y="216"/>
                    <a:pt x="96" y="240"/>
                  </a:cubicBezTo>
                  <a:cubicBezTo>
                    <a:pt x="96" y="264"/>
                    <a:pt x="0" y="264"/>
                    <a:pt x="0" y="288"/>
                  </a:cubicBezTo>
                  <a:cubicBezTo>
                    <a:pt x="0" y="312"/>
                    <a:pt x="96" y="360"/>
                    <a:pt x="96" y="384"/>
                  </a:cubicBezTo>
                  <a:cubicBezTo>
                    <a:pt x="96" y="408"/>
                    <a:pt x="0" y="408"/>
                    <a:pt x="0" y="432"/>
                  </a:cubicBezTo>
                  <a:cubicBezTo>
                    <a:pt x="0" y="456"/>
                    <a:pt x="96" y="504"/>
                    <a:pt x="96" y="528"/>
                  </a:cubicBezTo>
                  <a:cubicBezTo>
                    <a:pt x="96" y="552"/>
                    <a:pt x="48" y="564"/>
                    <a:pt x="0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4" name="Group 32"/>
            <p:cNvGrpSpPr>
              <a:grpSpLocks/>
            </p:cNvGrpSpPr>
            <p:nvPr/>
          </p:nvGrpSpPr>
          <p:grpSpPr bwMode="auto">
            <a:xfrm>
              <a:off x="1575" y="1200"/>
              <a:ext cx="2310" cy="1488"/>
              <a:chOff x="2016" y="1248"/>
              <a:chExt cx="2310" cy="1488"/>
            </a:xfrm>
          </p:grpSpPr>
          <p:sp>
            <p:nvSpPr>
              <p:cNvPr id="32" name="Line 33"/>
              <p:cNvSpPr>
                <a:spLocks noChangeShapeType="1"/>
              </p:cNvSpPr>
              <p:nvPr/>
            </p:nvSpPr>
            <p:spPr bwMode="auto">
              <a:xfrm>
                <a:off x="3318" y="1784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Line 34"/>
              <p:cNvSpPr>
                <a:spLocks noChangeShapeType="1"/>
              </p:cNvSpPr>
              <p:nvPr/>
            </p:nvSpPr>
            <p:spPr bwMode="auto">
              <a:xfrm>
                <a:off x="3318" y="1736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>
                <a:off x="3318" y="1832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Line 36"/>
              <p:cNvSpPr>
                <a:spLocks noChangeShapeType="1"/>
              </p:cNvSpPr>
              <p:nvPr/>
            </p:nvSpPr>
            <p:spPr bwMode="auto">
              <a:xfrm>
                <a:off x="3318" y="1928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Line 37"/>
              <p:cNvSpPr>
                <a:spLocks noChangeShapeType="1"/>
              </p:cNvSpPr>
              <p:nvPr/>
            </p:nvSpPr>
            <p:spPr bwMode="auto">
              <a:xfrm>
                <a:off x="3318" y="1640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Line 38"/>
              <p:cNvSpPr>
                <a:spLocks noChangeShapeType="1"/>
              </p:cNvSpPr>
              <p:nvPr/>
            </p:nvSpPr>
            <p:spPr bwMode="auto">
              <a:xfrm>
                <a:off x="3318" y="1592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Line 39"/>
              <p:cNvSpPr>
                <a:spLocks noChangeShapeType="1"/>
              </p:cNvSpPr>
              <p:nvPr/>
            </p:nvSpPr>
            <p:spPr bwMode="auto">
              <a:xfrm>
                <a:off x="3318" y="1688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Line 40"/>
              <p:cNvSpPr>
                <a:spLocks noChangeShapeType="1"/>
              </p:cNvSpPr>
              <p:nvPr/>
            </p:nvSpPr>
            <p:spPr bwMode="auto">
              <a:xfrm>
                <a:off x="3318" y="1496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Line 41"/>
              <p:cNvSpPr>
                <a:spLocks noChangeShapeType="1"/>
              </p:cNvSpPr>
              <p:nvPr/>
            </p:nvSpPr>
            <p:spPr bwMode="auto">
              <a:xfrm>
                <a:off x="3318" y="1448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Line 42"/>
              <p:cNvSpPr>
                <a:spLocks noChangeShapeType="1"/>
              </p:cNvSpPr>
              <p:nvPr/>
            </p:nvSpPr>
            <p:spPr bwMode="auto">
              <a:xfrm>
                <a:off x="3318" y="1544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Line 43"/>
              <p:cNvSpPr>
                <a:spLocks noChangeShapeType="1"/>
              </p:cNvSpPr>
              <p:nvPr/>
            </p:nvSpPr>
            <p:spPr bwMode="auto">
              <a:xfrm>
                <a:off x="2064" y="1392"/>
                <a:ext cx="1200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lgDash"/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Line 44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1248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lgDash"/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Line 45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1248" cy="24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lgDash"/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Line 46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1248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lgDash"/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47"/>
              <p:cNvSpPr>
                <a:spLocks/>
              </p:cNvSpPr>
              <p:nvPr/>
            </p:nvSpPr>
            <p:spPr bwMode="auto">
              <a:xfrm>
                <a:off x="3696" y="1776"/>
                <a:ext cx="96" cy="9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96"/>
                  </a:cxn>
                  <a:cxn ang="0">
                    <a:pos x="0" y="144"/>
                  </a:cxn>
                  <a:cxn ang="0">
                    <a:pos x="96" y="240"/>
                  </a:cxn>
                  <a:cxn ang="0">
                    <a:pos x="0" y="288"/>
                  </a:cxn>
                  <a:cxn ang="0">
                    <a:pos x="96" y="384"/>
                  </a:cxn>
                  <a:cxn ang="0">
                    <a:pos x="0" y="432"/>
                  </a:cxn>
                  <a:cxn ang="0">
                    <a:pos x="96" y="528"/>
                  </a:cxn>
                  <a:cxn ang="0">
                    <a:pos x="0" y="576"/>
                  </a:cxn>
                </a:cxnLst>
                <a:rect l="0" t="0" r="r" b="b"/>
                <a:pathLst>
                  <a:path w="96" h="576">
                    <a:moveTo>
                      <a:pt x="0" y="0"/>
                    </a:moveTo>
                    <a:cubicBezTo>
                      <a:pt x="48" y="36"/>
                      <a:pt x="96" y="72"/>
                      <a:pt x="96" y="96"/>
                    </a:cubicBezTo>
                    <a:cubicBezTo>
                      <a:pt x="96" y="120"/>
                      <a:pt x="0" y="120"/>
                      <a:pt x="0" y="144"/>
                    </a:cubicBezTo>
                    <a:cubicBezTo>
                      <a:pt x="0" y="168"/>
                      <a:pt x="96" y="216"/>
                      <a:pt x="96" y="240"/>
                    </a:cubicBezTo>
                    <a:cubicBezTo>
                      <a:pt x="96" y="264"/>
                      <a:pt x="0" y="264"/>
                      <a:pt x="0" y="288"/>
                    </a:cubicBezTo>
                    <a:cubicBezTo>
                      <a:pt x="0" y="312"/>
                      <a:pt x="96" y="360"/>
                      <a:pt x="96" y="384"/>
                    </a:cubicBezTo>
                    <a:cubicBezTo>
                      <a:pt x="96" y="408"/>
                      <a:pt x="0" y="408"/>
                      <a:pt x="0" y="432"/>
                    </a:cubicBezTo>
                    <a:cubicBezTo>
                      <a:pt x="0" y="456"/>
                      <a:pt x="96" y="504"/>
                      <a:pt x="96" y="528"/>
                    </a:cubicBezTo>
                    <a:cubicBezTo>
                      <a:pt x="96" y="552"/>
                      <a:pt x="48" y="564"/>
                      <a:pt x="0" y="576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Line 48"/>
              <p:cNvSpPr>
                <a:spLocks noChangeShapeType="1"/>
              </p:cNvSpPr>
              <p:nvPr/>
            </p:nvSpPr>
            <p:spPr bwMode="auto">
              <a:xfrm>
                <a:off x="3312" y="1392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Line 49"/>
              <p:cNvSpPr>
                <a:spLocks noChangeShapeType="1"/>
              </p:cNvSpPr>
              <p:nvPr/>
            </p:nvSpPr>
            <p:spPr bwMode="auto">
              <a:xfrm>
                <a:off x="3312" y="1296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Line 50"/>
              <p:cNvSpPr>
                <a:spLocks noChangeShapeType="1"/>
              </p:cNvSpPr>
              <p:nvPr/>
            </p:nvSpPr>
            <p:spPr bwMode="auto">
              <a:xfrm>
                <a:off x="3312" y="1248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Line 51"/>
              <p:cNvSpPr>
                <a:spLocks noChangeShapeType="1"/>
              </p:cNvSpPr>
              <p:nvPr/>
            </p:nvSpPr>
            <p:spPr bwMode="auto">
              <a:xfrm>
                <a:off x="3312" y="1344"/>
                <a:ext cx="1008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52"/>
              <p:cNvSpPr>
                <a:spLocks/>
              </p:cNvSpPr>
              <p:nvPr/>
            </p:nvSpPr>
            <p:spPr bwMode="auto">
              <a:xfrm>
                <a:off x="4080" y="2112"/>
                <a:ext cx="48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96"/>
                  </a:cxn>
                  <a:cxn ang="0">
                    <a:pos x="0" y="144"/>
                  </a:cxn>
                  <a:cxn ang="0">
                    <a:pos x="96" y="240"/>
                  </a:cxn>
                  <a:cxn ang="0">
                    <a:pos x="0" y="288"/>
                  </a:cxn>
                  <a:cxn ang="0">
                    <a:pos x="96" y="384"/>
                  </a:cxn>
                  <a:cxn ang="0">
                    <a:pos x="0" y="432"/>
                  </a:cxn>
                  <a:cxn ang="0">
                    <a:pos x="96" y="528"/>
                  </a:cxn>
                  <a:cxn ang="0">
                    <a:pos x="0" y="576"/>
                  </a:cxn>
                </a:cxnLst>
                <a:rect l="0" t="0" r="r" b="b"/>
                <a:pathLst>
                  <a:path w="96" h="576">
                    <a:moveTo>
                      <a:pt x="0" y="0"/>
                    </a:moveTo>
                    <a:cubicBezTo>
                      <a:pt x="48" y="36"/>
                      <a:pt x="96" y="72"/>
                      <a:pt x="96" y="96"/>
                    </a:cubicBezTo>
                    <a:cubicBezTo>
                      <a:pt x="96" y="120"/>
                      <a:pt x="0" y="120"/>
                      <a:pt x="0" y="144"/>
                    </a:cubicBezTo>
                    <a:cubicBezTo>
                      <a:pt x="0" y="168"/>
                      <a:pt x="96" y="216"/>
                      <a:pt x="96" y="240"/>
                    </a:cubicBezTo>
                    <a:cubicBezTo>
                      <a:pt x="96" y="264"/>
                      <a:pt x="0" y="264"/>
                      <a:pt x="0" y="288"/>
                    </a:cubicBezTo>
                    <a:cubicBezTo>
                      <a:pt x="0" y="312"/>
                      <a:pt x="96" y="360"/>
                      <a:pt x="96" y="384"/>
                    </a:cubicBezTo>
                    <a:cubicBezTo>
                      <a:pt x="96" y="408"/>
                      <a:pt x="0" y="408"/>
                      <a:pt x="0" y="432"/>
                    </a:cubicBezTo>
                    <a:cubicBezTo>
                      <a:pt x="0" y="456"/>
                      <a:pt x="96" y="504"/>
                      <a:pt x="96" y="528"/>
                    </a:cubicBezTo>
                    <a:cubicBezTo>
                      <a:pt x="96" y="552"/>
                      <a:pt x="48" y="564"/>
                      <a:pt x="0" y="57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53"/>
              <p:cNvSpPr>
                <a:spLocks/>
              </p:cNvSpPr>
              <p:nvPr/>
            </p:nvSpPr>
            <p:spPr bwMode="auto">
              <a:xfrm>
                <a:off x="3984" y="1584"/>
                <a:ext cx="48" cy="5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96"/>
                  </a:cxn>
                  <a:cxn ang="0">
                    <a:pos x="0" y="144"/>
                  </a:cxn>
                  <a:cxn ang="0">
                    <a:pos x="96" y="240"/>
                  </a:cxn>
                  <a:cxn ang="0">
                    <a:pos x="0" y="288"/>
                  </a:cxn>
                  <a:cxn ang="0">
                    <a:pos x="96" y="384"/>
                  </a:cxn>
                  <a:cxn ang="0">
                    <a:pos x="0" y="432"/>
                  </a:cxn>
                  <a:cxn ang="0">
                    <a:pos x="96" y="528"/>
                  </a:cxn>
                  <a:cxn ang="0">
                    <a:pos x="0" y="576"/>
                  </a:cxn>
                </a:cxnLst>
                <a:rect l="0" t="0" r="r" b="b"/>
                <a:pathLst>
                  <a:path w="96" h="576">
                    <a:moveTo>
                      <a:pt x="0" y="0"/>
                    </a:moveTo>
                    <a:cubicBezTo>
                      <a:pt x="48" y="36"/>
                      <a:pt x="96" y="72"/>
                      <a:pt x="96" y="96"/>
                    </a:cubicBezTo>
                    <a:cubicBezTo>
                      <a:pt x="96" y="120"/>
                      <a:pt x="0" y="120"/>
                      <a:pt x="0" y="144"/>
                    </a:cubicBezTo>
                    <a:cubicBezTo>
                      <a:pt x="0" y="168"/>
                      <a:pt x="96" y="216"/>
                      <a:pt x="96" y="240"/>
                    </a:cubicBezTo>
                    <a:cubicBezTo>
                      <a:pt x="96" y="264"/>
                      <a:pt x="0" y="264"/>
                      <a:pt x="0" y="288"/>
                    </a:cubicBezTo>
                    <a:cubicBezTo>
                      <a:pt x="0" y="312"/>
                      <a:pt x="96" y="360"/>
                      <a:pt x="96" y="384"/>
                    </a:cubicBezTo>
                    <a:cubicBezTo>
                      <a:pt x="96" y="408"/>
                      <a:pt x="0" y="408"/>
                      <a:pt x="0" y="432"/>
                    </a:cubicBezTo>
                    <a:cubicBezTo>
                      <a:pt x="0" y="456"/>
                      <a:pt x="96" y="504"/>
                      <a:pt x="96" y="528"/>
                    </a:cubicBezTo>
                    <a:cubicBezTo>
                      <a:pt x="96" y="552"/>
                      <a:pt x="48" y="564"/>
                      <a:pt x="0" y="576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55" name="ZoneTexte 54"/>
          <p:cNvSpPr txBox="1"/>
          <p:nvPr/>
        </p:nvSpPr>
        <p:spPr>
          <a:xfrm>
            <a:off x="1112620" y="900773"/>
            <a:ext cx="6067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Bias of </a:t>
            </a:r>
            <a:r>
              <a:rPr lang="en-US" sz="2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-decay scheme deduced from (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2000" baseline="30000" dirty="0" err="1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en-US" sz="2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 coincidence: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91633" y="5841892"/>
            <a:ext cx="87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8000"/>
                </a:solidFill>
                <a:latin typeface="Calibri"/>
              </a:rPr>
              <a:t>Solution is Total Absorption Gamma Spectrometers (detect total E of </a:t>
            </a:r>
            <a:r>
              <a:rPr lang="en-US" sz="2000" b="1" dirty="0" err="1" smtClean="0">
                <a:solidFill>
                  <a:srgbClr val="FF8000"/>
                </a:solidFill>
                <a:latin typeface="Symbol" charset="2"/>
                <a:cs typeface="Symbol" charset="2"/>
              </a:rPr>
              <a:t>g</a:t>
            </a:r>
            <a:r>
              <a:rPr lang="en-US" sz="2000" b="1" dirty="0" smtClean="0">
                <a:solidFill>
                  <a:srgbClr val="FF8000"/>
                </a:solidFill>
                <a:latin typeface="Calibri"/>
              </a:rPr>
              <a:t> chain)</a:t>
            </a:r>
            <a:endParaRPr lang="en-US" sz="2000" b="1" dirty="0">
              <a:solidFill>
                <a:srgbClr val="FF8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budget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D343-6AAE-0F4D-9EDC-1FA8652C4F3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3/05/11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David Lhuillier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CB024-2F50-8840-87FB-7D6C41A0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50" y="1342952"/>
            <a:ext cx="3235827" cy="48571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58967" y="945024"/>
            <a:ext cx="5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 smtClean="0">
                <a:solidFill>
                  <a:prstClr val="black"/>
                </a:solidFill>
                <a:latin typeface="Calibri"/>
              </a:rPr>
              <a:t>235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U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289" y="1343191"/>
            <a:ext cx="2961861" cy="485692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099717" y="973859"/>
            <a:ext cx="65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 smtClean="0">
                <a:solidFill>
                  <a:prstClr val="black"/>
                </a:solidFill>
                <a:latin typeface="Calibri"/>
              </a:rPr>
              <a:t>239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Pu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354587" y="973859"/>
            <a:ext cx="65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 smtClean="0">
                <a:solidFill>
                  <a:prstClr val="black"/>
                </a:solidFill>
                <a:latin typeface="Calibri"/>
              </a:rPr>
              <a:t>241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Pu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D343-6AAE-0F4D-9EDC-1FA8652C4F3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3/05/11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David Lhuillier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CB024-2F50-8840-87FB-7D6C41A0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 descr="All_Resi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21364" y="1162147"/>
            <a:ext cx="7200901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77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88" y="1451804"/>
            <a:ext cx="4704077" cy="39716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6" y="1602734"/>
            <a:ext cx="3091397" cy="373416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9500" y="130175"/>
            <a:ext cx="7607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Neutron Lifetime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9525"/>
            <a:ext cx="9144000" cy="508000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>
                <a:solidFill>
                  <a:srgbClr val="606060"/>
                </a:solidFill>
              </a:rPr>
              <a:t>ROVNO-88 </a:t>
            </a:r>
            <a:r>
              <a:rPr lang="en-US" sz="1800" b="1" smtClean="0">
                <a:solidFill>
                  <a:srgbClr val="606060"/>
                </a:solidFill>
              </a:rPr>
              <a:t>(5 measurements, Sov Phys JETP67, 1988)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1119188" y="800100"/>
            <a:ext cx="5302250" cy="539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Rovno, Russia, VVER, 1983-1986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Technology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Integral detector with PE target containing </a:t>
            </a:r>
            <a:r>
              <a:rPr lang="en-US" sz="1800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He counters, only neutrons are detected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Liquid </a:t>
            </a: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Scintillator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detector (</a:t>
            </a:r>
            <a:r>
              <a:rPr lang="en-US" sz="1800" dirty="0" smtClean="0">
                <a:solidFill>
                  <a:srgbClr val="6B757E"/>
                </a:solidFill>
                <a:latin typeface="Symbol" pitchFamily="18" charset="2"/>
                <a:ea typeface="Arial" charset="0"/>
                <a:cs typeface="Arial" charset="0"/>
              </a:rPr>
              <a:t>n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spectrum measurement available)</a:t>
            </a:r>
            <a:endParaRPr lang="en-US" sz="18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Baselines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18 m &amp; 25 m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Typical fuel composition: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	60.7% </a:t>
            </a:r>
            <a:r>
              <a:rPr lang="en-US" sz="1800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U, 27.7% </a:t>
            </a:r>
            <a:r>
              <a:rPr lang="en-US" sz="1800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239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Pu, 7.4% </a:t>
            </a:r>
            <a:r>
              <a:rPr lang="en-US" sz="1800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238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U, 4.2% </a:t>
            </a:r>
            <a:r>
              <a:rPr lang="en-US" sz="1800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241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Pu,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Uncertainties: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statistics: &lt; 0.9%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systematics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: 7- 8%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Correlated with: 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Bugey-4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Rovno91 (integral measurement only), 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with each other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/>
          <a:srcRect l="6802" t="4443" r="12219" b="7779"/>
          <a:stretch>
            <a:fillRect/>
          </a:stretch>
        </p:blipFill>
        <p:spPr bwMode="auto">
          <a:xfrm>
            <a:off x="6500813" y="674688"/>
            <a:ext cx="2185987" cy="283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7010400" y="2895600"/>
            <a:ext cx="457200" cy="381000"/>
          </a:xfrm>
          <a:prstGeom prst="star4">
            <a:avLst>
              <a:gd name="adj" fmla="val 839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110430" dir="722555" algn="ctr" rotWithShape="0">
              <a:srgbClr val="808080">
                <a:alpha val="35036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8229600" y="2895600"/>
            <a:ext cx="457200" cy="381000"/>
          </a:xfrm>
          <a:prstGeom prst="star4">
            <a:avLst>
              <a:gd name="adj" fmla="val 839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110430" dir="722555" algn="ctr" rotWithShape="0">
              <a:srgbClr val="808080">
                <a:alpha val="35036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8588" y="3487738"/>
            <a:ext cx="2451100" cy="296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92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C450F9D-7D83-4046-8325-88949CBB78C4}" type="slidenum">
              <a:rPr lang="fr-FR" sz="1200">
                <a:solidFill>
                  <a:srgbClr val="6B757E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78</a:t>
            </a:fld>
            <a:endParaRPr lang="fr-FR" sz="1200">
              <a:solidFill>
                <a:srgbClr val="6B757E"/>
              </a:solidFill>
            </a:endParaRPr>
          </a:p>
        </p:txBody>
      </p:sp>
      <p:sp>
        <p:nvSpPr>
          <p:cNvPr id="41993" name="Rectangle 8"/>
          <p:cNvSpPr>
            <a:spLocks noChangeArrowheads="1"/>
          </p:cNvSpPr>
          <p:nvPr/>
        </p:nvSpPr>
        <p:spPr bwMode="auto">
          <a:xfrm>
            <a:off x="7753350" y="668338"/>
            <a:ext cx="9382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top view</a:t>
            </a:r>
            <a:endParaRPr lang="en-US" sz="1600">
              <a:solidFill>
                <a:srgbClr val="FF6600"/>
              </a:solidFill>
            </a:endParaRPr>
          </a:p>
        </p:txBody>
      </p:sp>
      <p:sp>
        <p:nvSpPr>
          <p:cNvPr id="41994" name="Rectangle 9"/>
          <p:cNvSpPr>
            <a:spLocks noChangeArrowheads="1"/>
          </p:cNvSpPr>
          <p:nvPr/>
        </p:nvSpPr>
        <p:spPr bwMode="auto">
          <a:xfrm>
            <a:off x="7153275" y="4549775"/>
            <a:ext cx="1028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side view</a:t>
            </a:r>
            <a:endParaRPr lang="en-US" sz="1600">
              <a:solidFill>
                <a:srgbClr val="FF6600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B5ADF-FCDD-EC46-8B1F-218FF7C32968}" type="slidenum">
              <a:rPr lang="fr-FR" smtClean="0"/>
              <a:pPr>
                <a:defRPr/>
              </a:pPr>
              <a:t>78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42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ROVNO-91 </a:t>
            </a:r>
            <a:r>
              <a:rPr lang="en-US" sz="18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(JETP Lett., 54, 1991, 253)</a:t>
            </a: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066800" y="938213"/>
            <a:ext cx="5253038" cy="4929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Rovno, Russia, VVER, late 80’s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Technology: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Upgraded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integral detector :</a:t>
            </a: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water target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containing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He counters, only neutrons are detected		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Baselines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18 m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Fuel composition: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	61.4%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U, 27.4%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239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Pu, 7.4%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238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U, 3.8%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241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Pu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Uncertainties:</a:t>
            </a:r>
          </a:p>
          <a:p>
            <a:pPr marL="795338" lvl="1" indent="-338138"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statistics: &lt;1%</a:t>
            </a:r>
          </a:p>
          <a:p>
            <a:pPr marL="795338" lvl="1" indent="-338138"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systematics: 3.8%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Correlated with: 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Bugey-4 (same detector)</a:t>
            </a: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6340475" y="3502025"/>
            <a:ext cx="2743200" cy="2776538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492875" y="3730625"/>
            <a:ext cx="2532063" cy="2335213"/>
            <a:chOff x="4032" y="2427"/>
            <a:chExt cx="1595" cy="1471"/>
          </a:xfrm>
        </p:grpSpPr>
        <p:sp>
          <p:nvSpPr>
            <p:cNvPr id="44046" name="Rectangle 5"/>
            <p:cNvSpPr>
              <a:spLocks noChangeArrowheads="1"/>
            </p:cNvSpPr>
            <p:nvPr/>
          </p:nvSpPr>
          <p:spPr bwMode="auto">
            <a:xfrm>
              <a:off x="4032" y="2427"/>
              <a:ext cx="1596" cy="1472"/>
            </a:xfrm>
            <a:prstGeom prst="rect">
              <a:avLst/>
            </a:prstGeom>
            <a:solidFill>
              <a:srgbClr val="A7B1B7"/>
            </a:solidFill>
            <a:ln w="22320">
              <a:solidFill>
                <a:srgbClr val="E4E7E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96" y="2431"/>
              <a:ext cx="54" cy="1461"/>
              <a:chOff x="4096" y="2431"/>
              <a:chExt cx="54" cy="1461"/>
            </a:xfrm>
          </p:grpSpPr>
          <p:sp>
            <p:nvSpPr>
              <p:cNvPr id="44108" name="Rectangle 7"/>
              <p:cNvSpPr>
                <a:spLocks noChangeArrowheads="1"/>
              </p:cNvSpPr>
              <p:nvPr/>
            </p:nvSpPr>
            <p:spPr bwMode="auto">
              <a:xfrm>
                <a:off x="4103" y="2431"/>
                <a:ext cx="40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09" name="Rectangle 8"/>
              <p:cNvSpPr>
                <a:spLocks noChangeArrowheads="1"/>
              </p:cNvSpPr>
              <p:nvPr/>
            </p:nvSpPr>
            <p:spPr bwMode="auto">
              <a:xfrm>
                <a:off x="4096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10" name="Rectangle 9"/>
              <p:cNvSpPr>
                <a:spLocks noChangeArrowheads="1"/>
              </p:cNvSpPr>
              <p:nvPr/>
            </p:nvSpPr>
            <p:spPr bwMode="auto">
              <a:xfrm>
                <a:off x="4098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4183" y="2431"/>
              <a:ext cx="54" cy="1461"/>
              <a:chOff x="4183" y="2431"/>
              <a:chExt cx="54" cy="1461"/>
            </a:xfrm>
          </p:grpSpPr>
          <p:sp>
            <p:nvSpPr>
              <p:cNvPr id="44105" name="Rectangle 11"/>
              <p:cNvSpPr>
                <a:spLocks noChangeArrowheads="1"/>
              </p:cNvSpPr>
              <p:nvPr/>
            </p:nvSpPr>
            <p:spPr bwMode="auto">
              <a:xfrm>
                <a:off x="4190" y="2431"/>
                <a:ext cx="44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06" name="Rectangle 12"/>
              <p:cNvSpPr>
                <a:spLocks noChangeArrowheads="1"/>
              </p:cNvSpPr>
              <p:nvPr/>
            </p:nvSpPr>
            <p:spPr bwMode="auto">
              <a:xfrm>
                <a:off x="4183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07" name="Rectangle 13"/>
              <p:cNvSpPr>
                <a:spLocks noChangeArrowheads="1"/>
              </p:cNvSpPr>
              <p:nvPr/>
            </p:nvSpPr>
            <p:spPr bwMode="auto">
              <a:xfrm>
                <a:off x="4185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270" y="2434"/>
              <a:ext cx="54" cy="1461"/>
              <a:chOff x="4270" y="2434"/>
              <a:chExt cx="54" cy="1461"/>
            </a:xfrm>
          </p:grpSpPr>
          <p:sp>
            <p:nvSpPr>
              <p:cNvPr id="44102" name="Rectangle 15"/>
              <p:cNvSpPr>
                <a:spLocks noChangeArrowheads="1"/>
              </p:cNvSpPr>
              <p:nvPr/>
            </p:nvSpPr>
            <p:spPr bwMode="auto">
              <a:xfrm>
                <a:off x="4278" y="2434"/>
                <a:ext cx="41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03" name="Rectangle 16"/>
              <p:cNvSpPr>
                <a:spLocks noChangeArrowheads="1"/>
              </p:cNvSpPr>
              <p:nvPr/>
            </p:nvSpPr>
            <p:spPr bwMode="auto">
              <a:xfrm>
                <a:off x="4270" y="2436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04" name="Rectangle 17"/>
              <p:cNvSpPr>
                <a:spLocks noChangeArrowheads="1"/>
              </p:cNvSpPr>
              <p:nvPr/>
            </p:nvSpPr>
            <p:spPr bwMode="auto">
              <a:xfrm>
                <a:off x="4272" y="370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4366" y="2434"/>
              <a:ext cx="55" cy="1461"/>
              <a:chOff x="4366" y="2434"/>
              <a:chExt cx="55" cy="1461"/>
            </a:xfrm>
          </p:grpSpPr>
          <p:sp>
            <p:nvSpPr>
              <p:cNvPr id="44099" name="Rectangle 19"/>
              <p:cNvSpPr>
                <a:spLocks noChangeArrowheads="1"/>
              </p:cNvSpPr>
              <p:nvPr/>
            </p:nvSpPr>
            <p:spPr bwMode="auto">
              <a:xfrm>
                <a:off x="4373" y="2434"/>
                <a:ext cx="44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00" name="Rectangle 20"/>
              <p:cNvSpPr>
                <a:spLocks noChangeArrowheads="1"/>
              </p:cNvSpPr>
              <p:nvPr/>
            </p:nvSpPr>
            <p:spPr bwMode="auto">
              <a:xfrm>
                <a:off x="4366" y="2436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01" name="Rectangle 21"/>
              <p:cNvSpPr>
                <a:spLocks noChangeArrowheads="1"/>
              </p:cNvSpPr>
              <p:nvPr/>
            </p:nvSpPr>
            <p:spPr bwMode="auto">
              <a:xfrm>
                <a:off x="4369" y="370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4462" y="2432"/>
              <a:ext cx="54" cy="1460"/>
              <a:chOff x="4462" y="2432"/>
              <a:chExt cx="54" cy="1460"/>
            </a:xfrm>
          </p:grpSpPr>
          <p:sp>
            <p:nvSpPr>
              <p:cNvPr id="44096" name="Rectangle 23"/>
              <p:cNvSpPr>
                <a:spLocks noChangeArrowheads="1"/>
              </p:cNvSpPr>
              <p:nvPr/>
            </p:nvSpPr>
            <p:spPr bwMode="auto">
              <a:xfrm>
                <a:off x="4469" y="2432"/>
                <a:ext cx="40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97" name="Rectangle 24"/>
              <p:cNvSpPr>
                <a:spLocks noChangeArrowheads="1"/>
              </p:cNvSpPr>
              <p:nvPr/>
            </p:nvSpPr>
            <p:spPr bwMode="auto">
              <a:xfrm>
                <a:off x="4462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98" name="Rectangle 25"/>
              <p:cNvSpPr>
                <a:spLocks noChangeArrowheads="1"/>
              </p:cNvSpPr>
              <p:nvPr/>
            </p:nvSpPr>
            <p:spPr bwMode="auto">
              <a:xfrm>
                <a:off x="4464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4563" y="2434"/>
              <a:ext cx="54" cy="1461"/>
              <a:chOff x="4563" y="2434"/>
              <a:chExt cx="54" cy="1461"/>
            </a:xfrm>
          </p:grpSpPr>
          <p:sp>
            <p:nvSpPr>
              <p:cNvPr id="44093" name="Rectangle 27"/>
              <p:cNvSpPr>
                <a:spLocks noChangeArrowheads="1"/>
              </p:cNvSpPr>
              <p:nvPr/>
            </p:nvSpPr>
            <p:spPr bwMode="auto">
              <a:xfrm>
                <a:off x="4570" y="2434"/>
                <a:ext cx="40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94" name="Rectangle 28"/>
              <p:cNvSpPr>
                <a:spLocks noChangeArrowheads="1"/>
              </p:cNvSpPr>
              <p:nvPr/>
            </p:nvSpPr>
            <p:spPr bwMode="auto">
              <a:xfrm>
                <a:off x="4563" y="2436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95" name="Rectangle 29"/>
              <p:cNvSpPr>
                <a:spLocks noChangeArrowheads="1"/>
              </p:cNvSpPr>
              <p:nvPr/>
            </p:nvSpPr>
            <p:spPr bwMode="auto">
              <a:xfrm>
                <a:off x="4565" y="370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4663" y="2433"/>
              <a:ext cx="55" cy="1460"/>
              <a:chOff x="4663" y="2433"/>
              <a:chExt cx="55" cy="1460"/>
            </a:xfrm>
          </p:grpSpPr>
          <p:sp>
            <p:nvSpPr>
              <p:cNvPr id="44090" name="Rectangle 31"/>
              <p:cNvSpPr>
                <a:spLocks noChangeArrowheads="1"/>
              </p:cNvSpPr>
              <p:nvPr/>
            </p:nvSpPr>
            <p:spPr bwMode="auto">
              <a:xfrm>
                <a:off x="4670" y="2433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91" name="Rectangle 32"/>
              <p:cNvSpPr>
                <a:spLocks noChangeArrowheads="1"/>
              </p:cNvSpPr>
              <p:nvPr/>
            </p:nvSpPr>
            <p:spPr bwMode="auto">
              <a:xfrm>
                <a:off x="4663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92" name="Rectangle 33"/>
              <p:cNvSpPr>
                <a:spLocks noChangeArrowheads="1"/>
              </p:cNvSpPr>
              <p:nvPr/>
            </p:nvSpPr>
            <p:spPr bwMode="auto">
              <a:xfrm>
                <a:off x="4666" y="3701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4764" y="2433"/>
              <a:ext cx="55" cy="1460"/>
              <a:chOff x="4764" y="2433"/>
              <a:chExt cx="55" cy="1460"/>
            </a:xfrm>
          </p:grpSpPr>
          <p:sp>
            <p:nvSpPr>
              <p:cNvPr id="44087" name="Rectangle 35"/>
              <p:cNvSpPr>
                <a:spLocks noChangeArrowheads="1"/>
              </p:cNvSpPr>
              <p:nvPr/>
            </p:nvSpPr>
            <p:spPr bwMode="auto">
              <a:xfrm>
                <a:off x="4771" y="2433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8" name="Rectangle 36"/>
              <p:cNvSpPr>
                <a:spLocks noChangeArrowheads="1"/>
              </p:cNvSpPr>
              <p:nvPr/>
            </p:nvSpPr>
            <p:spPr bwMode="auto">
              <a:xfrm>
                <a:off x="4764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9" name="Rectangle 37"/>
              <p:cNvSpPr>
                <a:spLocks noChangeArrowheads="1"/>
              </p:cNvSpPr>
              <p:nvPr/>
            </p:nvSpPr>
            <p:spPr bwMode="auto">
              <a:xfrm>
                <a:off x="4767" y="3701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4862" y="2431"/>
              <a:ext cx="54" cy="1461"/>
              <a:chOff x="4862" y="2431"/>
              <a:chExt cx="54" cy="1461"/>
            </a:xfrm>
          </p:grpSpPr>
          <p:sp>
            <p:nvSpPr>
              <p:cNvPr id="44084" name="Rectangle 39"/>
              <p:cNvSpPr>
                <a:spLocks noChangeArrowheads="1"/>
              </p:cNvSpPr>
              <p:nvPr/>
            </p:nvSpPr>
            <p:spPr bwMode="auto">
              <a:xfrm>
                <a:off x="4870" y="2431"/>
                <a:ext cx="41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5" name="Rectangle 40"/>
              <p:cNvSpPr>
                <a:spLocks noChangeArrowheads="1"/>
              </p:cNvSpPr>
              <p:nvPr/>
            </p:nvSpPr>
            <p:spPr bwMode="auto">
              <a:xfrm>
                <a:off x="4862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6" name="Rectangle 41"/>
              <p:cNvSpPr>
                <a:spLocks noChangeArrowheads="1"/>
              </p:cNvSpPr>
              <p:nvPr/>
            </p:nvSpPr>
            <p:spPr bwMode="auto">
              <a:xfrm>
                <a:off x="4864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4960" y="2431"/>
              <a:ext cx="54" cy="1461"/>
              <a:chOff x="4960" y="2431"/>
              <a:chExt cx="54" cy="1461"/>
            </a:xfrm>
          </p:grpSpPr>
          <p:sp>
            <p:nvSpPr>
              <p:cNvPr id="44081" name="Rectangle 43"/>
              <p:cNvSpPr>
                <a:spLocks noChangeArrowheads="1"/>
              </p:cNvSpPr>
              <p:nvPr/>
            </p:nvSpPr>
            <p:spPr bwMode="auto">
              <a:xfrm>
                <a:off x="4967" y="2431"/>
                <a:ext cx="44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2" name="Rectangle 44"/>
              <p:cNvSpPr>
                <a:spLocks noChangeArrowheads="1"/>
              </p:cNvSpPr>
              <p:nvPr/>
            </p:nvSpPr>
            <p:spPr bwMode="auto">
              <a:xfrm>
                <a:off x="4960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3" name="Rectangle 45"/>
              <p:cNvSpPr>
                <a:spLocks noChangeArrowheads="1"/>
              </p:cNvSpPr>
              <p:nvPr/>
            </p:nvSpPr>
            <p:spPr bwMode="auto">
              <a:xfrm>
                <a:off x="4962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5054" y="2430"/>
              <a:ext cx="54" cy="1460"/>
              <a:chOff x="5054" y="2430"/>
              <a:chExt cx="54" cy="1460"/>
            </a:xfrm>
          </p:grpSpPr>
          <p:sp>
            <p:nvSpPr>
              <p:cNvPr id="44078" name="Rectangle 47"/>
              <p:cNvSpPr>
                <a:spLocks noChangeArrowheads="1"/>
              </p:cNvSpPr>
              <p:nvPr/>
            </p:nvSpPr>
            <p:spPr bwMode="auto">
              <a:xfrm>
                <a:off x="5062" y="2430"/>
                <a:ext cx="41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9" name="Rectangle 48"/>
              <p:cNvSpPr>
                <a:spLocks noChangeArrowheads="1"/>
              </p:cNvSpPr>
              <p:nvPr/>
            </p:nvSpPr>
            <p:spPr bwMode="auto">
              <a:xfrm>
                <a:off x="5054" y="243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0" name="Rectangle 49"/>
              <p:cNvSpPr>
                <a:spLocks noChangeArrowheads="1"/>
              </p:cNvSpPr>
              <p:nvPr/>
            </p:nvSpPr>
            <p:spPr bwMode="auto">
              <a:xfrm>
                <a:off x="5056" y="3698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5146" y="2432"/>
              <a:ext cx="54" cy="1460"/>
              <a:chOff x="5146" y="2432"/>
              <a:chExt cx="54" cy="1460"/>
            </a:xfrm>
          </p:grpSpPr>
          <p:sp>
            <p:nvSpPr>
              <p:cNvPr id="44075" name="Rectangle 51"/>
              <p:cNvSpPr>
                <a:spLocks noChangeArrowheads="1"/>
              </p:cNvSpPr>
              <p:nvPr/>
            </p:nvSpPr>
            <p:spPr bwMode="auto">
              <a:xfrm>
                <a:off x="5154" y="2432"/>
                <a:ext cx="41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6" name="Rectangle 52"/>
              <p:cNvSpPr>
                <a:spLocks noChangeArrowheads="1"/>
              </p:cNvSpPr>
              <p:nvPr/>
            </p:nvSpPr>
            <p:spPr bwMode="auto">
              <a:xfrm>
                <a:off x="5146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7" name="Rectangle 53"/>
              <p:cNvSpPr>
                <a:spLocks noChangeArrowheads="1"/>
              </p:cNvSpPr>
              <p:nvPr/>
            </p:nvSpPr>
            <p:spPr bwMode="auto">
              <a:xfrm>
                <a:off x="5148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5239" y="2432"/>
              <a:ext cx="54" cy="1460"/>
              <a:chOff x="5239" y="2432"/>
              <a:chExt cx="54" cy="1460"/>
            </a:xfrm>
          </p:grpSpPr>
          <p:sp>
            <p:nvSpPr>
              <p:cNvPr id="44072" name="Rectangle 55"/>
              <p:cNvSpPr>
                <a:spLocks noChangeArrowheads="1"/>
              </p:cNvSpPr>
              <p:nvPr/>
            </p:nvSpPr>
            <p:spPr bwMode="auto">
              <a:xfrm>
                <a:off x="5246" y="2432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3" name="Rectangle 56"/>
              <p:cNvSpPr>
                <a:spLocks noChangeArrowheads="1"/>
              </p:cNvSpPr>
              <p:nvPr/>
            </p:nvSpPr>
            <p:spPr bwMode="auto">
              <a:xfrm>
                <a:off x="5239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4" name="Rectangle 57"/>
              <p:cNvSpPr>
                <a:spLocks noChangeArrowheads="1"/>
              </p:cNvSpPr>
              <p:nvPr/>
            </p:nvSpPr>
            <p:spPr bwMode="auto">
              <a:xfrm>
                <a:off x="5241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5333" y="2432"/>
              <a:ext cx="54" cy="1460"/>
              <a:chOff x="5333" y="2432"/>
              <a:chExt cx="54" cy="1460"/>
            </a:xfrm>
          </p:grpSpPr>
          <p:sp>
            <p:nvSpPr>
              <p:cNvPr id="44069" name="Rectangle 59"/>
              <p:cNvSpPr>
                <a:spLocks noChangeArrowheads="1"/>
              </p:cNvSpPr>
              <p:nvPr/>
            </p:nvSpPr>
            <p:spPr bwMode="auto">
              <a:xfrm>
                <a:off x="5340" y="2432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0" name="Rectangle 60"/>
              <p:cNvSpPr>
                <a:spLocks noChangeArrowheads="1"/>
              </p:cNvSpPr>
              <p:nvPr/>
            </p:nvSpPr>
            <p:spPr bwMode="auto">
              <a:xfrm>
                <a:off x="5333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1" name="Rectangle 61"/>
              <p:cNvSpPr>
                <a:spLocks noChangeArrowheads="1"/>
              </p:cNvSpPr>
              <p:nvPr/>
            </p:nvSpPr>
            <p:spPr bwMode="auto">
              <a:xfrm>
                <a:off x="5335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62"/>
            <p:cNvGrpSpPr>
              <a:grpSpLocks/>
            </p:cNvGrpSpPr>
            <p:nvPr/>
          </p:nvGrpSpPr>
          <p:grpSpPr bwMode="auto">
            <a:xfrm>
              <a:off x="5427" y="2433"/>
              <a:ext cx="54" cy="1460"/>
              <a:chOff x="5427" y="2433"/>
              <a:chExt cx="54" cy="1460"/>
            </a:xfrm>
          </p:grpSpPr>
          <p:sp>
            <p:nvSpPr>
              <p:cNvPr id="44066" name="Rectangle 63"/>
              <p:cNvSpPr>
                <a:spLocks noChangeArrowheads="1"/>
              </p:cNvSpPr>
              <p:nvPr/>
            </p:nvSpPr>
            <p:spPr bwMode="auto">
              <a:xfrm>
                <a:off x="5435" y="2433"/>
                <a:ext cx="41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7" name="Rectangle 64"/>
              <p:cNvSpPr>
                <a:spLocks noChangeArrowheads="1"/>
              </p:cNvSpPr>
              <p:nvPr/>
            </p:nvSpPr>
            <p:spPr bwMode="auto">
              <a:xfrm>
                <a:off x="5427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8" name="Rectangle 65"/>
              <p:cNvSpPr>
                <a:spLocks noChangeArrowheads="1"/>
              </p:cNvSpPr>
              <p:nvPr/>
            </p:nvSpPr>
            <p:spPr bwMode="auto">
              <a:xfrm>
                <a:off x="5429" y="3701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66"/>
            <p:cNvGrpSpPr>
              <a:grpSpLocks/>
            </p:cNvGrpSpPr>
            <p:nvPr/>
          </p:nvGrpSpPr>
          <p:grpSpPr bwMode="auto">
            <a:xfrm>
              <a:off x="5517" y="2432"/>
              <a:ext cx="54" cy="1460"/>
              <a:chOff x="5517" y="2432"/>
              <a:chExt cx="54" cy="1460"/>
            </a:xfrm>
          </p:grpSpPr>
          <p:sp>
            <p:nvSpPr>
              <p:cNvPr id="44063" name="Rectangle 67"/>
              <p:cNvSpPr>
                <a:spLocks noChangeArrowheads="1"/>
              </p:cNvSpPr>
              <p:nvPr/>
            </p:nvSpPr>
            <p:spPr bwMode="auto">
              <a:xfrm>
                <a:off x="5524" y="2432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4" name="Rectangle 68"/>
              <p:cNvSpPr>
                <a:spLocks noChangeArrowheads="1"/>
              </p:cNvSpPr>
              <p:nvPr/>
            </p:nvSpPr>
            <p:spPr bwMode="auto">
              <a:xfrm>
                <a:off x="5517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5" name="Rectangle 69"/>
              <p:cNvSpPr>
                <a:spLocks noChangeArrowheads="1"/>
              </p:cNvSpPr>
              <p:nvPr/>
            </p:nvSpPr>
            <p:spPr bwMode="auto">
              <a:xfrm>
                <a:off x="5519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4038" name="Text Box 70"/>
          <p:cNvSpPr txBox="1">
            <a:spLocks noChangeArrowheads="1"/>
          </p:cNvSpPr>
          <p:nvPr/>
        </p:nvSpPr>
        <p:spPr bwMode="auto">
          <a:xfrm>
            <a:off x="6492875" y="4035425"/>
            <a:ext cx="2438400" cy="63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aseline="30000">
                <a:solidFill>
                  <a:srgbClr val="000000"/>
                </a:solidFill>
              </a:rPr>
              <a:t>3</a:t>
            </a:r>
            <a:r>
              <a:rPr lang="en-US" sz="1400">
                <a:solidFill>
                  <a:srgbClr val="000000"/>
                </a:solidFill>
              </a:rPr>
              <a:t>He proportional counters</a:t>
            </a:r>
          </a:p>
          <a:p>
            <a:pPr algn="ctr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16X16</a:t>
            </a:r>
          </a:p>
        </p:txBody>
      </p:sp>
      <p:sp>
        <p:nvSpPr>
          <p:cNvPr id="44039" name="Line 71"/>
          <p:cNvSpPr>
            <a:spLocks noChangeShapeType="1"/>
          </p:cNvSpPr>
          <p:nvPr/>
        </p:nvSpPr>
        <p:spPr bwMode="auto">
          <a:xfrm flipV="1">
            <a:off x="7788275" y="5937250"/>
            <a:ext cx="381000" cy="180975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0" name="Text Box 72"/>
          <p:cNvSpPr txBox="1">
            <a:spLocks noChangeArrowheads="1"/>
          </p:cNvSpPr>
          <p:nvPr/>
        </p:nvSpPr>
        <p:spPr bwMode="auto">
          <a:xfrm>
            <a:off x="6645275" y="6016625"/>
            <a:ext cx="236855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FFFFFF"/>
                </a:solidFill>
              </a:rPr>
              <a:t>Distilled water</a:t>
            </a:r>
          </a:p>
        </p:txBody>
      </p:sp>
      <p:sp>
        <p:nvSpPr>
          <p:cNvPr id="44041" name="Rectangle 73"/>
          <p:cNvSpPr>
            <a:spLocks noChangeArrowheads="1"/>
          </p:cNvSpPr>
          <p:nvPr/>
        </p:nvSpPr>
        <p:spPr bwMode="auto">
          <a:xfrm>
            <a:off x="6492875" y="4035425"/>
            <a:ext cx="2514600" cy="1752600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42" name="Picture 74"/>
          <p:cNvPicPr>
            <a:picLocks noChangeAspect="1" noChangeArrowheads="1"/>
          </p:cNvPicPr>
          <p:nvPr/>
        </p:nvPicPr>
        <p:blipFill>
          <a:blip r:embed="rId3"/>
          <a:srcRect l="6802" t="4443" r="12219" b="7779"/>
          <a:stretch>
            <a:fillRect/>
          </a:stretch>
        </p:blipFill>
        <p:spPr bwMode="auto">
          <a:xfrm>
            <a:off x="6500813" y="654050"/>
            <a:ext cx="2185987" cy="283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363" name="AutoShape 75"/>
          <p:cNvSpPr>
            <a:spLocks noChangeArrowheads="1"/>
          </p:cNvSpPr>
          <p:nvPr/>
        </p:nvSpPr>
        <p:spPr bwMode="auto">
          <a:xfrm>
            <a:off x="7010400" y="2895600"/>
            <a:ext cx="457200" cy="381000"/>
          </a:xfrm>
          <a:prstGeom prst="star4">
            <a:avLst>
              <a:gd name="adj" fmla="val 839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110430" dir="722555" algn="ctr" rotWithShape="0">
              <a:srgbClr val="808080">
                <a:alpha val="35036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44044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81CE11F-83A6-0343-BF73-2254747C08FA}" type="slidenum">
              <a:rPr lang="fr-FR" sz="1200">
                <a:solidFill>
                  <a:srgbClr val="6B757E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79</a:t>
            </a:fld>
            <a:endParaRPr lang="fr-FR" sz="1200">
              <a:solidFill>
                <a:srgbClr val="6B757E"/>
              </a:solidFill>
            </a:endParaRPr>
          </a:p>
        </p:txBody>
      </p:sp>
      <p:sp>
        <p:nvSpPr>
          <p:cNvPr id="44045" name="Rectangle 77"/>
          <p:cNvSpPr>
            <a:spLocks noChangeArrowheads="1"/>
          </p:cNvSpPr>
          <p:nvPr/>
        </p:nvSpPr>
        <p:spPr bwMode="auto">
          <a:xfrm>
            <a:off x="7753350" y="668338"/>
            <a:ext cx="9382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top view</a:t>
            </a:r>
            <a:endParaRPr lang="en-US" sz="1600">
              <a:solidFill>
                <a:srgbClr val="FF6600"/>
              </a:solidFill>
            </a:endParaRPr>
          </a:p>
        </p:txBody>
      </p:sp>
      <p:sp>
        <p:nvSpPr>
          <p:cNvPr id="79" name="Espace réservé du numéro de diapositive 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79</a:t>
            </a:fld>
            <a:endParaRPr lang="fr-FR"/>
          </a:p>
        </p:txBody>
      </p:sp>
      <p:sp>
        <p:nvSpPr>
          <p:cNvPr id="80" name="Espace réservé du pied de page 7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2209715" y="6475466"/>
            <a:ext cx="6370638" cy="215900"/>
          </a:xfrm>
        </p:spPr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44859-3BF8-5049-AD95-01EBCFCCF369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Effective method: conversion to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 dirty="0" smtClean="0"/>
              <a:t> spectra</a:t>
            </a:r>
          </a:p>
        </p:txBody>
      </p:sp>
      <p:pic>
        <p:nvPicPr>
          <p:cNvPr id="7" name="Image 17" descr="Stack_ILL_nu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5207" y="715854"/>
            <a:ext cx="3618793" cy="352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16"/>
          <p:cNvSpPr txBox="1">
            <a:spLocks noChangeArrowheads="1"/>
          </p:cNvSpPr>
          <p:nvPr/>
        </p:nvSpPr>
        <p:spPr bwMode="auto">
          <a:xfrm>
            <a:off x="350701" y="2049579"/>
            <a:ext cx="576101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Conversion error from envelop of numerical </a:t>
            </a:r>
          </a:p>
          <a:p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 studies</a:t>
            </a:r>
          </a:p>
          <a:p>
            <a:pPr>
              <a:buFont typeface="Wingdings" charset="2"/>
              <a:buChar char="§"/>
            </a:pPr>
            <a:endParaRPr lang="en-US" sz="1800" b="1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Complete 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theory included in </a:t>
            </a: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effective</a:t>
            </a: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 branches 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but: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en-US" sz="1800" u="sng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1800" u="sng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Z?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: Mean fit on nuclear data </a:t>
            </a:r>
            <a:r>
              <a:rPr lang="en-US" sz="1800" i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Z=f(E0</a:t>
            </a:r>
            <a:r>
              <a:rPr lang="en-US" sz="1800" i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buFontTx/>
              <a:buChar char="-"/>
            </a:pPr>
            <a:endParaRPr lang="en-US" sz="1800" i="1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800" u="sng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What A</a:t>
            </a:r>
            <a:r>
              <a:rPr lang="en-US" sz="1800" u="sng" baseline="-25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CW</a:t>
            </a:r>
            <a:r>
              <a:rPr lang="en-US" sz="1800" u="sng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? 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: effective correction on the </a:t>
            </a:r>
            <a:r>
              <a:rPr lang="en-US" sz="1800" dirty="0">
                <a:solidFill>
                  <a:srgbClr val="606060"/>
                </a:solidFill>
                <a:latin typeface="Times" charset="0"/>
                <a:ea typeface="Times" charset="0"/>
                <a:cs typeface="Times" charset="0"/>
                <a:sym typeface="Wingdings" charset="2"/>
              </a:rPr>
              <a:t>ν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-spectra</a:t>
            </a:r>
            <a:r>
              <a:rPr lang="en-US" sz="1800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" name="ZoneTexte 12"/>
          <p:cNvSpPr txBox="1">
            <a:spLocks noChangeArrowheads="1"/>
          </p:cNvSpPr>
          <p:nvPr/>
        </p:nvSpPr>
        <p:spPr bwMode="auto">
          <a:xfrm>
            <a:off x="1150490" y="1112306"/>
            <a:ext cx="4168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Stack of quadratic sum of </a:t>
            </a:r>
            <a:r>
              <a:rPr lang="en-US" sz="1800" baseline="30000" dirty="0">
                <a:latin typeface="+mj-lt"/>
              </a:rPr>
              <a:t>235</a:t>
            </a:r>
            <a:r>
              <a:rPr lang="en-US" sz="1800" dirty="0">
                <a:latin typeface="+mj-lt"/>
              </a:rPr>
              <a:t>U </a:t>
            </a:r>
            <a:r>
              <a:rPr lang="en-US" sz="1800" dirty="0" smtClean="0">
                <a:latin typeface="+mj-lt"/>
              </a:rPr>
              <a:t>errors:</a:t>
            </a:r>
            <a:endParaRPr lang="en-US" sz="1800" dirty="0">
              <a:latin typeface="+mj-lt"/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1265229" y="5394295"/>
          <a:ext cx="3797437" cy="331885"/>
        </p:xfrm>
        <a:graphic>
          <a:graphicData uri="http://schemas.openxmlformats.org/presentationml/2006/ole">
            <p:oleObj spid="_x0000_s163842" name="…quation" r:id="rId4" imgW="2311400" imgH="203200" progId="Equation.3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1214570" y="4278961"/>
          <a:ext cx="3982530" cy="330447"/>
        </p:xfrm>
        <a:graphic>
          <a:graphicData uri="http://schemas.openxmlformats.org/presentationml/2006/ole">
            <p:oleObj spid="_x0000_s163843" name="…quation" r:id="rId5" imgW="2451100" imgH="203200" progId="Equation.3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5785727" y="5416924"/>
            <a:ext cx="2950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800" b="1" dirty="0" smtClean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r>
              <a:rPr lang="en-US" sz="1800" b="1" dirty="0" smtClean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Can we do better ?</a:t>
            </a:r>
            <a:endParaRPr lang="en-US" sz="1800" b="1" dirty="0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111C238-7BD8-F74D-87E6-9DF364743C14}" type="slidenum">
              <a:rPr lang="fr-FR" sz="1200">
                <a:solidFill>
                  <a:srgbClr val="6B757E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80</a:t>
            </a:fld>
            <a:endParaRPr lang="fr-FR" sz="1200">
              <a:solidFill>
                <a:srgbClr val="6B757E"/>
              </a:solidFill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Bugey-4 </a:t>
            </a:r>
            <a:r>
              <a:rPr lang="fr-FR" sz="18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(Phys. Lett. B338, 383, 1994)</a:t>
            </a: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842963" y="788988"/>
            <a:ext cx="5283200" cy="5459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Bugey, France, PWR, early 1990s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Technology: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Integral detector : water target containing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He counters, only neutrons are detected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Baseline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15 m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Fuel composition: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	53.8%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U, 32.8%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239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Pu, 7.8%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238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U, 5.6%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241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Pu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Uncertainties: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statistics: 0.04%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systematics: 3% (most precise exp.)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Correlated with: 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ROVNO-91 (same detector)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ROVNO-88 (50% arb.)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Experimental cross section used to normalize the CHOOZ experiment result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18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85" name="Rectangle 7"/>
          <p:cNvSpPr>
            <a:spLocks noChangeArrowheads="1"/>
          </p:cNvSpPr>
          <p:nvPr/>
        </p:nvSpPr>
        <p:spPr bwMode="auto">
          <a:xfrm>
            <a:off x="6238875" y="3309938"/>
            <a:ext cx="2743200" cy="2776537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391275" y="3538538"/>
            <a:ext cx="2532063" cy="2335212"/>
            <a:chOff x="4032" y="2427"/>
            <a:chExt cx="1595" cy="1471"/>
          </a:xfrm>
        </p:grpSpPr>
        <p:sp>
          <p:nvSpPr>
            <p:cNvPr id="46093" name="Rectangle 9"/>
            <p:cNvSpPr>
              <a:spLocks noChangeArrowheads="1"/>
            </p:cNvSpPr>
            <p:nvPr/>
          </p:nvSpPr>
          <p:spPr bwMode="auto">
            <a:xfrm>
              <a:off x="4032" y="2427"/>
              <a:ext cx="1596" cy="1472"/>
            </a:xfrm>
            <a:prstGeom prst="rect">
              <a:avLst/>
            </a:prstGeom>
            <a:solidFill>
              <a:srgbClr val="A7B1B7"/>
            </a:solidFill>
            <a:ln w="22320">
              <a:solidFill>
                <a:srgbClr val="E4E7E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096" y="2431"/>
              <a:ext cx="54" cy="1461"/>
              <a:chOff x="4096" y="2431"/>
              <a:chExt cx="54" cy="1461"/>
            </a:xfrm>
          </p:grpSpPr>
          <p:sp>
            <p:nvSpPr>
              <p:cNvPr id="46155" name="Rectangle 11"/>
              <p:cNvSpPr>
                <a:spLocks noChangeArrowheads="1"/>
              </p:cNvSpPr>
              <p:nvPr/>
            </p:nvSpPr>
            <p:spPr bwMode="auto">
              <a:xfrm>
                <a:off x="4103" y="2431"/>
                <a:ext cx="40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56" name="Rectangle 12"/>
              <p:cNvSpPr>
                <a:spLocks noChangeArrowheads="1"/>
              </p:cNvSpPr>
              <p:nvPr/>
            </p:nvSpPr>
            <p:spPr bwMode="auto">
              <a:xfrm>
                <a:off x="4096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57" name="Rectangle 13"/>
              <p:cNvSpPr>
                <a:spLocks noChangeArrowheads="1"/>
              </p:cNvSpPr>
              <p:nvPr/>
            </p:nvSpPr>
            <p:spPr bwMode="auto">
              <a:xfrm>
                <a:off x="4098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4183" y="2431"/>
              <a:ext cx="54" cy="1461"/>
              <a:chOff x="4183" y="2431"/>
              <a:chExt cx="54" cy="1461"/>
            </a:xfrm>
          </p:grpSpPr>
          <p:sp>
            <p:nvSpPr>
              <p:cNvPr id="46152" name="Rectangle 15"/>
              <p:cNvSpPr>
                <a:spLocks noChangeArrowheads="1"/>
              </p:cNvSpPr>
              <p:nvPr/>
            </p:nvSpPr>
            <p:spPr bwMode="auto">
              <a:xfrm>
                <a:off x="4190" y="2431"/>
                <a:ext cx="44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53" name="Rectangle 16"/>
              <p:cNvSpPr>
                <a:spLocks noChangeArrowheads="1"/>
              </p:cNvSpPr>
              <p:nvPr/>
            </p:nvSpPr>
            <p:spPr bwMode="auto">
              <a:xfrm>
                <a:off x="4183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54" name="Rectangle 17"/>
              <p:cNvSpPr>
                <a:spLocks noChangeArrowheads="1"/>
              </p:cNvSpPr>
              <p:nvPr/>
            </p:nvSpPr>
            <p:spPr bwMode="auto">
              <a:xfrm>
                <a:off x="4185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4270" y="2434"/>
              <a:ext cx="54" cy="1461"/>
              <a:chOff x="4270" y="2434"/>
              <a:chExt cx="54" cy="1461"/>
            </a:xfrm>
          </p:grpSpPr>
          <p:sp>
            <p:nvSpPr>
              <p:cNvPr id="46149" name="Rectangle 19"/>
              <p:cNvSpPr>
                <a:spLocks noChangeArrowheads="1"/>
              </p:cNvSpPr>
              <p:nvPr/>
            </p:nvSpPr>
            <p:spPr bwMode="auto">
              <a:xfrm>
                <a:off x="4278" y="2434"/>
                <a:ext cx="41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50" name="Rectangle 20"/>
              <p:cNvSpPr>
                <a:spLocks noChangeArrowheads="1"/>
              </p:cNvSpPr>
              <p:nvPr/>
            </p:nvSpPr>
            <p:spPr bwMode="auto">
              <a:xfrm>
                <a:off x="4270" y="2436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51" name="Rectangle 21"/>
              <p:cNvSpPr>
                <a:spLocks noChangeArrowheads="1"/>
              </p:cNvSpPr>
              <p:nvPr/>
            </p:nvSpPr>
            <p:spPr bwMode="auto">
              <a:xfrm>
                <a:off x="4272" y="370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366" y="2434"/>
              <a:ext cx="55" cy="1461"/>
              <a:chOff x="4366" y="2434"/>
              <a:chExt cx="55" cy="1461"/>
            </a:xfrm>
          </p:grpSpPr>
          <p:sp>
            <p:nvSpPr>
              <p:cNvPr id="46146" name="Rectangle 23"/>
              <p:cNvSpPr>
                <a:spLocks noChangeArrowheads="1"/>
              </p:cNvSpPr>
              <p:nvPr/>
            </p:nvSpPr>
            <p:spPr bwMode="auto">
              <a:xfrm>
                <a:off x="4373" y="2434"/>
                <a:ext cx="44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47" name="Rectangle 24"/>
              <p:cNvSpPr>
                <a:spLocks noChangeArrowheads="1"/>
              </p:cNvSpPr>
              <p:nvPr/>
            </p:nvSpPr>
            <p:spPr bwMode="auto">
              <a:xfrm>
                <a:off x="4366" y="2436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48" name="Rectangle 25"/>
              <p:cNvSpPr>
                <a:spLocks noChangeArrowheads="1"/>
              </p:cNvSpPr>
              <p:nvPr/>
            </p:nvSpPr>
            <p:spPr bwMode="auto">
              <a:xfrm>
                <a:off x="4369" y="370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4462" y="2432"/>
              <a:ext cx="54" cy="1460"/>
              <a:chOff x="4462" y="2432"/>
              <a:chExt cx="54" cy="1460"/>
            </a:xfrm>
          </p:grpSpPr>
          <p:sp>
            <p:nvSpPr>
              <p:cNvPr id="46143" name="Rectangle 27"/>
              <p:cNvSpPr>
                <a:spLocks noChangeArrowheads="1"/>
              </p:cNvSpPr>
              <p:nvPr/>
            </p:nvSpPr>
            <p:spPr bwMode="auto">
              <a:xfrm>
                <a:off x="4469" y="2432"/>
                <a:ext cx="40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44" name="Rectangle 28"/>
              <p:cNvSpPr>
                <a:spLocks noChangeArrowheads="1"/>
              </p:cNvSpPr>
              <p:nvPr/>
            </p:nvSpPr>
            <p:spPr bwMode="auto">
              <a:xfrm>
                <a:off x="4462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45" name="Rectangle 29"/>
              <p:cNvSpPr>
                <a:spLocks noChangeArrowheads="1"/>
              </p:cNvSpPr>
              <p:nvPr/>
            </p:nvSpPr>
            <p:spPr bwMode="auto">
              <a:xfrm>
                <a:off x="4464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4563" y="2434"/>
              <a:ext cx="54" cy="1461"/>
              <a:chOff x="4563" y="2434"/>
              <a:chExt cx="54" cy="1461"/>
            </a:xfrm>
          </p:grpSpPr>
          <p:sp>
            <p:nvSpPr>
              <p:cNvPr id="46140" name="Rectangle 31"/>
              <p:cNvSpPr>
                <a:spLocks noChangeArrowheads="1"/>
              </p:cNvSpPr>
              <p:nvPr/>
            </p:nvSpPr>
            <p:spPr bwMode="auto">
              <a:xfrm>
                <a:off x="4570" y="2434"/>
                <a:ext cx="40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41" name="Rectangle 32"/>
              <p:cNvSpPr>
                <a:spLocks noChangeArrowheads="1"/>
              </p:cNvSpPr>
              <p:nvPr/>
            </p:nvSpPr>
            <p:spPr bwMode="auto">
              <a:xfrm>
                <a:off x="4563" y="2436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42" name="Rectangle 33"/>
              <p:cNvSpPr>
                <a:spLocks noChangeArrowheads="1"/>
              </p:cNvSpPr>
              <p:nvPr/>
            </p:nvSpPr>
            <p:spPr bwMode="auto">
              <a:xfrm>
                <a:off x="4565" y="370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4663" y="2433"/>
              <a:ext cx="55" cy="1460"/>
              <a:chOff x="4663" y="2433"/>
              <a:chExt cx="55" cy="1460"/>
            </a:xfrm>
          </p:grpSpPr>
          <p:sp>
            <p:nvSpPr>
              <p:cNvPr id="46137" name="Rectangle 35"/>
              <p:cNvSpPr>
                <a:spLocks noChangeArrowheads="1"/>
              </p:cNvSpPr>
              <p:nvPr/>
            </p:nvSpPr>
            <p:spPr bwMode="auto">
              <a:xfrm>
                <a:off x="4670" y="2433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8" name="Rectangle 36"/>
              <p:cNvSpPr>
                <a:spLocks noChangeArrowheads="1"/>
              </p:cNvSpPr>
              <p:nvPr/>
            </p:nvSpPr>
            <p:spPr bwMode="auto">
              <a:xfrm>
                <a:off x="4663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9" name="Rectangle 37"/>
              <p:cNvSpPr>
                <a:spLocks noChangeArrowheads="1"/>
              </p:cNvSpPr>
              <p:nvPr/>
            </p:nvSpPr>
            <p:spPr bwMode="auto">
              <a:xfrm>
                <a:off x="4666" y="3701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4764" y="2433"/>
              <a:ext cx="55" cy="1460"/>
              <a:chOff x="4764" y="2433"/>
              <a:chExt cx="55" cy="1460"/>
            </a:xfrm>
          </p:grpSpPr>
          <p:sp>
            <p:nvSpPr>
              <p:cNvPr id="46134" name="Rectangle 39"/>
              <p:cNvSpPr>
                <a:spLocks noChangeArrowheads="1"/>
              </p:cNvSpPr>
              <p:nvPr/>
            </p:nvSpPr>
            <p:spPr bwMode="auto">
              <a:xfrm>
                <a:off x="4771" y="2433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5" name="Rectangle 40"/>
              <p:cNvSpPr>
                <a:spLocks noChangeArrowheads="1"/>
              </p:cNvSpPr>
              <p:nvPr/>
            </p:nvSpPr>
            <p:spPr bwMode="auto">
              <a:xfrm>
                <a:off x="4764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6" name="Rectangle 41"/>
              <p:cNvSpPr>
                <a:spLocks noChangeArrowheads="1"/>
              </p:cNvSpPr>
              <p:nvPr/>
            </p:nvSpPr>
            <p:spPr bwMode="auto">
              <a:xfrm>
                <a:off x="4767" y="3701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4862" y="2431"/>
              <a:ext cx="54" cy="1461"/>
              <a:chOff x="4862" y="2431"/>
              <a:chExt cx="54" cy="1461"/>
            </a:xfrm>
          </p:grpSpPr>
          <p:sp>
            <p:nvSpPr>
              <p:cNvPr id="46131" name="Rectangle 43"/>
              <p:cNvSpPr>
                <a:spLocks noChangeArrowheads="1"/>
              </p:cNvSpPr>
              <p:nvPr/>
            </p:nvSpPr>
            <p:spPr bwMode="auto">
              <a:xfrm>
                <a:off x="4870" y="2431"/>
                <a:ext cx="41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2" name="Rectangle 44"/>
              <p:cNvSpPr>
                <a:spLocks noChangeArrowheads="1"/>
              </p:cNvSpPr>
              <p:nvPr/>
            </p:nvSpPr>
            <p:spPr bwMode="auto">
              <a:xfrm>
                <a:off x="4862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3" name="Rectangle 45"/>
              <p:cNvSpPr>
                <a:spLocks noChangeArrowheads="1"/>
              </p:cNvSpPr>
              <p:nvPr/>
            </p:nvSpPr>
            <p:spPr bwMode="auto">
              <a:xfrm>
                <a:off x="4864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6"/>
            <p:cNvGrpSpPr>
              <a:grpSpLocks/>
            </p:cNvGrpSpPr>
            <p:nvPr/>
          </p:nvGrpSpPr>
          <p:grpSpPr bwMode="auto">
            <a:xfrm>
              <a:off x="4960" y="2431"/>
              <a:ext cx="54" cy="1461"/>
              <a:chOff x="4960" y="2431"/>
              <a:chExt cx="54" cy="1461"/>
            </a:xfrm>
          </p:grpSpPr>
          <p:sp>
            <p:nvSpPr>
              <p:cNvPr id="46128" name="Rectangle 47"/>
              <p:cNvSpPr>
                <a:spLocks noChangeArrowheads="1"/>
              </p:cNvSpPr>
              <p:nvPr/>
            </p:nvSpPr>
            <p:spPr bwMode="auto">
              <a:xfrm>
                <a:off x="4967" y="2431"/>
                <a:ext cx="44" cy="1454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9" name="Rectangle 48"/>
              <p:cNvSpPr>
                <a:spLocks noChangeArrowheads="1"/>
              </p:cNvSpPr>
              <p:nvPr/>
            </p:nvSpPr>
            <p:spPr bwMode="auto">
              <a:xfrm>
                <a:off x="4960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0" name="Rectangle 49"/>
              <p:cNvSpPr>
                <a:spLocks noChangeArrowheads="1"/>
              </p:cNvSpPr>
              <p:nvPr/>
            </p:nvSpPr>
            <p:spPr bwMode="auto">
              <a:xfrm>
                <a:off x="4962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5054" y="2430"/>
              <a:ext cx="54" cy="1460"/>
              <a:chOff x="5054" y="2430"/>
              <a:chExt cx="54" cy="1460"/>
            </a:xfrm>
          </p:grpSpPr>
          <p:sp>
            <p:nvSpPr>
              <p:cNvPr id="46125" name="Rectangle 51"/>
              <p:cNvSpPr>
                <a:spLocks noChangeArrowheads="1"/>
              </p:cNvSpPr>
              <p:nvPr/>
            </p:nvSpPr>
            <p:spPr bwMode="auto">
              <a:xfrm>
                <a:off x="5062" y="2430"/>
                <a:ext cx="41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6" name="Rectangle 52"/>
              <p:cNvSpPr>
                <a:spLocks noChangeArrowheads="1"/>
              </p:cNvSpPr>
              <p:nvPr/>
            </p:nvSpPr>
            <p:spPr bwMode="auto">
              <a:xfrm>
                <a:off x="5054" y="243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7" name="Rectangle 53"/>
              <p:cNvSpPr>
                <a:spLocks noChangeArrowheads="1"/>
              </p:cNvSpPr>
              <p:nvPr/>
            </p:nvSpPr>
            <p:spPr bwMode="auto">
              <a:xfrm>
                <a:off x="5056" y="3698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54"/>
            <p:cNvGrpSpPr>
              <a:grpSpLocks/>
            </p:cNvGrpSpPr>
            <p:nvPr/>
          </p:nvGrpSpPr>
          <p:grpSpPr bwMode="auto">
            <a:xfrm>
              <a:off x="5146" y="2432"/>
              <a:ext cx="54" cy="1460"/>
              <a:chOff x="5146" y="2432"/>
              <a:chExt cx="54" cy="1460"/>
            </a:xfrm>
          </p:grpSpPr>
          <p:sp>
            <p:nvSpPr>
              <p:cNvPr id="46122" name="Rectangle 55"/>
              <p:cNvSpPr>
                <a:spLocks noChangeArrowheads="1"/>
              </p:cNvSpPr>
              <p:nvPr/>
            </p:nvSpPr>
            <p:spPr bwMode="auto">
              <a:xfrm>
                <a:off x="5154" y="2432"/>
                <a:ext cx="41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3" name="Rectangle 56"/>
              <p:cNvSpPr>
                <a:spLocks noChangeArrowheads="1"/>
              </p:cNvSpPr>
              <p:nvPr/>
            </p:nvSpPr>
            <p:spPr bwMode="auto">
              <a:xfrm>
                <a:off x="5146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4" name="Rectangle 57"/>
              <p:cNvSpPr>
                <a:spLocks noChangeArrowheads="1"/>
              </p:cNvSpPr>
              <p:nvPr/>
            </p:nvSpPr>
            <p:spPr bwMode="auto">
              <a:xfrm>
                <a:off x="5148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58"/>
            <p:cNvGrpSpPr>
              <a:grpSpLocks/>
            </p:cNvGrpSpPr>
            <p:nvPr/>
          </p:nvGrpSpPr>
          <p:grpSpPr bwMode="auto">
            <a:xfrm>
              <a:off x="5239" y="2432"/>
              <a:ext cx="54" cy="1460"/>
              <a:chOff x="5239" y="2432"/>
              <a:chExt cx="54" cy="1460"/>
            </a:xfrm>
          </p:grpSpPr>
          <p:sp>
            <p:nvSpPr>
              <p:cNvPr id="46119" name="Rectangle 59"/>
              <p:cNvSpPr>
                <a:spLocks noChangeArrowheads="1"/>
              </p:cNvSpPr>
              <p:nvPr/>
            </p:nvSpPr>
            <p:spPr bwMode="auto">
              <a:xfrm>
                <a:off x="5246" y="2432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0" name="Rectangle 60"/>
              <p:cNvSpPr>
                <a:spLocks noChangeArrowheads="1"/>
              </p:cNvSpPr>
              <p:nvPr/>
            </p:nvSpPr>
            <p:spPr bwMode="auto">
              <a:xfrm>
                <a:off x="5239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1" name="Rectangle 61"/>
              <p:cNvSpPr>
                <a:spLocks noChangeArrowheads="1"/>
              </p:cNvSpPr>
              <p:nvPr/>
            </p:nvSpPr>
            <p:spPr bwMode="auto">
              <a:xfrm>
                <a:off x="5241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5333" y="2432"/>
              <a:ext cx="54" cy="1460"/>
              <a:chOff x="5333" y="2432"/>
              <a:chExt cx="54" cy="1460"/>
            </a:xfrm>
          </p:grpSpPr>
          <p:sp>
            <p:nvSpPr>
              <p:cNvPr id="46116" name="Rectangle 63"/>
              <p:cNvSpPr>
                <a:spLocks noChangeArrowheads="1"/>
              </p:cNvSpPr>
              <p:nvPr/>
            </p:nvSpPr>
            <p:spPr bwMode="auto">
              <a:xfrm>
                <a:off x="5340" y="2432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7" name="Rectangle 64"/>
              <p:cNvSpPr>
                <a:spLocks noChangeArrowheads="1"/>
              </p:cNvSpPr>
              <p:nvPr/>
            </p:nvSpPr>
            <p:spPr bwMode="auto">
              <a:xfrm>
                <a:off x="5333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8" name="Rectangle 65"/>
              <p:cNvSpPr>
                <a:spLocks noChangeArrowheads="1"/>
              </p:cNvSpPr>
              <p:nvPr/>
            </p:nvSpPr>
            <p:spPr bwMode="auto">
              <a:xfrm>
                <a:off x="5335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66"/>
            <p:cNvGrpSpPr>
              <a:grpSpLocks/>
            </p:cNvGrpSpPr>
            <p:nvPr/>
          </p:nvGrpSpPr>
          <p:grpSpPr bwMode="auto">
            <a:xfrm>
              <a:off x="5427" y="2433"/>
              <a:ext cx="54" cy="1460"/>
              <a:chOff x="5427" y="2433"/>
              <a:chExt cx="54" cy="1460"/>
            </a:xfrm>
          </p:grpSpPr>
          <p:sp>
            <p:nvSpPr>
              <p:cNvPr id="46113" name="Rectangle 67"/>
              <p:cNvSpPr>
                <a:spLocks noChangeArrowheads="1"/>
              </p:cNvSpPr>
              <p:nvPr/>
            </p:nvSpPr>
            <p:spPr bwMode="auto">
              <a:xfrm>
                <a:off x="5435" y="2433"/>
                <a:ext cx="41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4" name="Rectangle 68"/>
              <p:cNvSpPr>
                <a:spLocks noChangeArrowheads="1"/>
              </p:cNvSpPr>
              <p:nvPr/>
            </p:nvSpPr>
            <p:spPr bwMode="auto">
              <a:xfrm>
                <a:off x="5427" y="2433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5" name="Rectangle 69"/>
              <p:cNvSpPr>
                <a:spLocks noChangeArrowheads="1"/>
              </p:cNvSpPr>
              <p:nvPr/>
            </p:nvSpPr>
            <p:spPr bwMode="auto">
              <a:xfrm>
                <a:off x="5429" y="3701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70"/>
            <p:cNvGrpSpPr>
              <a:grpSpLocks/>
            </p:cNvGrpSpPr>
            <p:nvPr/>
          </p:nvGrpSpPr>
          <p:grpSpPr bwMode="auto">
            <a:xfrm>
              <a:off x="5517" y="2432"/>
              <a:ext cx="54" cy="1460"/>
              <a:chOff x="5517" y="2432"/>
              <a:chExt cx="54" cy="1460"/>
            </a:xfrm>
          </p:grpSpPr>
          <p:sp>
            <p:nvSpPr>
              <p:cNvPr id="46110" name="Rectangle 71"/>
              <p:cNvSpPr>
                <a:spLocks noChangeArrowheads="1"/>
              </p:cNvSpPr>
              <p:nvPr/>
            </p:nvSpPr>
            <p:spPr bwMode="auto">
              <a:xfrm>
                <a:off x="5524" y="2432"/>
                <a:ext cx="44" cy="1456"/>
              </a:xfrm>
              <a:prstGeom prst="rect">
                <a:avLst/>
              </a:prstGeom>
              <a:gradFill rotWithShape="0">
                <a:gsLst>
                  <a:gs pos="0">
                    <a:srgbClr val="A7B1B7"/>
                  </a:gs>
                  <a:gs pos="100000">
                    <a:srgbClr val="4D525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1" name="Rectangle 72"/>
              <p:cNvSpPr>
                <a:spLocks noChangeArrowheads="1"/>
              </p:cNvSpPr>
              <p:nvPr/>
            </p:nvSpPr>
            <p:spPr bwMode="auto">
              <a:xfrm>
                <a:off x="5517" y="2432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2" name="Rectangle 73"/>
              <p:cNvSpPr>
                <a:spLocks noChangeArrowheads="1"/>
              </p:cNvSpPr>
              <p:nvPr/>
            </p:nvSpPr>
            <p:spPr bwMode="auto">
              <a:xfrm>
                <a:off x="5519" y="3700"/>
                <a:ext cx="53" cy="193"/>
              </a:xfrm>
              <a:prstGeom prst="rect">
                <a:avLst/>
              </a:prstGeom>
              <a:gradFill rotWithShape="0">
                <a:gsLst>
                  <a:gs pos="0">
                    <a:srgbClr val="969696"/>
                  </a:gs>
                  <a:gs pos="100000">
                    <a:srgbClr val="454545"/>
                  </a:gs>
                </a:gsLst>
                <a:lin ang="0" scaled="1"/>
              </a:gradFill>
              <a:ln w="9360">
                <a:solidFill>
                  <a:srgbClr val="E4E7E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6087" name="Text Box 74"/>
          <p:cNvSpPr txBox="1">
            <a:spLocks noChangeArrowheads="1"/>
          </p:cNvSpPr>
          <p:nvPr/>
        </p:nvSpPr>
        <p:spPr bwMode="auto">
          <a:xfrm>
            <a:off x="6391275" y="3843338"/>
            <a:ext cx="2438400" cy="63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aseline="30000">
                <a:solidFill>
                  <a:srgbClr val="000000"/>
                </a:solidFill>
              </a:rPr>
              <a:t>3</a:t>
            </a:r>
            <a:r>
              <a:rPr lang="en-US" sz="1400">
                <a:solidFill>
                  <a:srgbClr val="000000"/>
                </a:solidFill>
              </a:rPr>
              <a:t>He proportional counters</a:t>
            </a:r>
          </a:p>
          <a:p>
            <a:pPr algn="ctr">
              <a:spcBef>
                <a:spcPts val="87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16X16</a:t>
            </a:r>
          </a:p>
        </p:txBody>
      </p:sp>
      <p:sp>
        <p:nvSpPr>
          <p:cNvPr id="46088" name="Line 75"/>
          <p:cNvSpPr>
            <a:spLocks noChangeShapeType="1"/>
          </p:cNvSpPr>
          <p:nvPr/>
        </p:nvSpPr>
        <p:spPr bwMode="auto">
          <a:xfrm flipV="1">
            <a:off x="7686675" y="5745163"/>
            <a:ext cx="381000" cy="180975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9" name="Rectangle 76"/>
          <p:cNvSpPr>
            <a:spLocks noChangeArrowheads="1"/>
          </p:cNvSpPr>
          <p:nvPr/>
        </p:nvSpPr>
        <p:spPr bwMode="auto">
          <a:xfrm>
            <a:off x="6391275" y="3843338"/>
            <a:ext cx="2514600" cy="1752600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0" name="Picture 77"/>
          <p:cNvPicPr>
            <a:picLocks noChangeAspect="1" noChangeArrowheads="1"/>
          </p:cNvPicPr>
          <p:nvPr/>
        </p:nvPicPr>
        <p:blipFill>
          <a:blip r:embed="rId3"/>
          <a:srcRect l="16942"/>
          <a:stretch>
            <a:fillRect/>
          </a:stretch>
        </p:blipFill>
        <p:spPr bwMode="auto">
          <a:xfrm>
            <a:off x="6146800" y="1019175"/>
            <a:ext cx="2879725" cy="177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90" name="AutoShape 78"/>
          <p:cNvSpPr>
            <a:spLocks noChangeArrowheads="1"/>
          </p:cNvSpPr>
          <p:nvPr/>
        </p:nvSpPr>
        <p:spPr bwMode="auto">
          <a:xfrm>
            <a:off x="7553325" y="1693863"/>
            <a:ext cx="457200" cy="381000"/>
          </a:xfrm>
          <a:prstGeom prst="star4">
            <a:avLst>
              <a:gd name="adj" fmla="val 839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110430" dir="722555" algn="ctr" rotWithShape="0">
              <a:srgbClr val="808080">
                <a:alpha val="35036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46092" name="Text Box 79"/>
          <p:cNvSpPr txBox="1">
            <a:spLocks noChangeArrowheads="1"/>
          </p:cNvSpPr>
          <p:nvPr/>
        </p:nvSpPr>
        <p:spPr bwMode="auto">
          <a:xfrm>
            <a:off x="6543675" y="5824538"/>
            <a:ext cx="236855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FFFFFF"/>
                </a:solidFill>
              </a:rPr>
              <a:t>Distilled water</a:t>
            </a:r>
          </a:p>
        </p:txBody>
      </p:sp>
      <p:sp>
        <p:nvSpPr>
          <p:cNvPr id="78" name="Espace réservé du numéro de diapositive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80</a:t>
            </a:fld>
            <a:endParaRPr lang="fr-FR"/>
          </a:p>
        </p:txBody>
      </p:sp>
      <p:sp>
        <p:nvSpPr>
          <p:cNvPr id="79" name="Espace réservé du pied de page 7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1019175" y="66675"/>
            <a:ext cx="7759700" cy="42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Bugey-3 </a:t>
            </a: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(3 measurements, Nucl Phys B434, 504, 1995)</a:t>
            </a: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803275" y="969963"/>
            <a:ext cx="5272088" cy="5278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Bugey, France, PWR, 80’s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Technology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Liquid scintillator segmented detectors doped with </a:t>
            </a:r>
            <a:r>
              <a:rPr lang="en-US" sz="1800" baseline="330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Li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Fuel composition typical of PWR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	 53.8% </a:t>
            </a:r>
            <a:r>
              <a:rPr lang="en-US" sz="1800" baseline="330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U, 32.8% </a:t>
            </a:r>
            <a:r>
              <a:rPr lang="en-US" sz="1800" baseline="330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239</a:t>
            </a: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Pu, 7.8% </a:t>
            </a:r>
            <a:r>
              <a:rPr lang="en-US" sz="1800" baseline="330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238</a:t>
            </a: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U 5.6% </a:t>
            </a:r>
            <a:r>
              <a:rPr lang="en-US" sz="1800" baseline="330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241</a:t>
            </a: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Pu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Baselines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14m, 42m and 95m: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Uncertainties: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statistics: 0.4%, 1.0%, 13.2%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systematics: 5.0%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Correlated with 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each other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Stringent shape distortion analysis disfavoring sub-eV</a:t>
            </a:r>
            <a:r>
              <a:rPr lang="en-US" sz="1800" baseline="300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80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oscillations 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1800" b="1">
              <a:solidFill>
                <a:srgbClr val="606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6013" y="2819400"/>
            <a:ext cx="2262187" cy="350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/>
          <a:srcRect l="15752"/>
          <a:stretch>
            <a:fillRect/>
          </a:stretch>
        </p:blipFill>
        <p:spPr bwMode="auto">
          <a:xfrm>
            <a:off x="6146800" y="896938"/>
            <a:ext cx="2921000" cy="177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7988300" y="1601788"/>
            <a:ext cx="457200" cy="381000"/>
          </a:xfrm>
          <a:prstGeom prst="star4">
            <a:avLst>
              <a:gd name="adj" fmla="val 839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110430" dir="722555" algn="ctr" rotWithShape="0">
              <a:srgbClr val="808080">
                <a:alpha val="35036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7716838" y="1600200"/>
            <a:ext cx="457200" cy="381000"/>
          </a:xfrm>
          <a:prstGeom prst="star4">
            <a:avLst>
              <a:gd name="adj" fmla="val 839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110430" dir="722555" algn="ctr" rotWithShape="0">
              <a:srgbClr val="808080">
                <a:alpha val="35036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48136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BC1327A4-E22C-014A-B59C-BCB46E89AB14}" type="slidenum">
              <a:rPr lang="fr-FR" sz="1200">
                <a:solidFill>
                  <a:srgbClr val="6B757E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81</a:t>
            </a:fld>
            <a:endParaRPr lang="fr-FR" sz="1200">
              <a:solidFill>
                <a:srgbClr val="6B757E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81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079500" y="0"/>
            <a:ext cx="7683500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Goesgen </a:t>
            </a: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(3 measurements, Phys Rev D34, 2621, 1986)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812800" y="833438"/>
            <a:ext cx="5089525" cy="5491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Gösgen PWR, Switzerland, 1981-1984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Technology: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liquid scintillator segmented detector +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He counters for neutron capture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Baselines: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37.9m, 45.9m, 64.7m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 fuel compositions. Typical: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	 61.9%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U, 27.2%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239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Pu, 6.7%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238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U, 4.2%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241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Pu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Uncertainties: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statistics: 2.4%, 2.4%, 4.7%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systematics: 6.0%</a:t>
            </a:r>
          </a:p>
          <a:p>
            <a:pPr marL="338138" indent="-338138">
              <a:lnSpc>
                <a:spcPct val="90000"/>
              </a:lnSpc>
              <a:spcBef>
                <a:spcPts val="1500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Correlated with</a:t>
            </a:r>
          </a:p>
          <a:p>
            <a:pPr marL="795338" lvl="1" indent="-338138">
              <a:lnSpc>
                <a:spcPct val="90000"/>
              </a:lnSpc>
              <a:spcBef>
                <a:spcPts val="1500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ILL (same detector) </a:t>
            </a:r>
          </a:p>
          <a:p>
            <a:pPr marL="795338" lvl="1" indent="-338138">
              <a:lnSpc>
                <a:spcPct val="90000"/>
              </a:lnSpc>
              <a:spcBef>
                <a:spcPts val="1500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each other</a:t>
            </a: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3438" y="1127125"/>
            <a:ext cx="3206750" cy="2070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67375" y="3678238"/>
            <a:ext cx="3425825" cy="246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82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B8BD050-8990-1A42-AA12-CB840769F266}" type="slidenum">
              <a:rPr lang="fr-FR" sz="1200">
                <a:solidFill>
                  <a:srgbClr val="6B757E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82</a:t>
            </a:fld>
            <a:endParaRPr lang="fr-FR" sz="1200">
              <a:solidFill>
                <a:srgbClr val="6B757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82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822325" y="55563"/>
            <a:ext cx="7940675" cy="42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ILL-</a:t>
            </a:r>
            <a:r>
              <a:rPr lang="en-US" sz="2800" b="1">
                <a:solidFill>
                  <a:srgbClr val="6B757E"/>
                </a:solidFill>
                <a:latin typeface="Times" charset="0"/>
                <a:ea typeface="Times" charset="0"/>
                <a:cs typeface="Times" charset="0"/>
              </a:rPr>
              <a:t>ν</a:t>
            </a:r>
            <a:r>
              <a:rPr lang="en-US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(Phys Rev D24, 1981, 1097)</a:t>
            </a: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904875" y="812800"/>
            <a:ext cx="5191125" cy="5456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ILL, Research Reactor, Grenoble, 80-81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Technology: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Liquid scintillator segmented detector +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He counters for neutron capture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Baselines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8.76 (15) m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Fuel composition: 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almost pure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Uncertainties: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statistics: 3.5%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systematics: 8.9%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Correlated with: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Goesgen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Data reanalyzed in 1995 by sub-group of</a:t>
            </a:r>
            <a:b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collaboration to correct 10% error in reactor power (underestimated for 10 years)</a:t>
            </a: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/>
          <a:srcRect r="11720" b="11050"/>
          <a:stretch>
            <a:fillRect/>
          </a:stretch>
        </p:blipFill>
        <p:spPr bwMode="auto">
          <a:xfrm>
            <a:off x="5664200" y="3048000"/>
            <a:ext cx="3292475" cy="314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1700" y="701675"/>
            <a:ext cx="3040063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30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597C725-F50C-504A-A9C0-ADC0765D6B3B}" type="slidenum">
              <a:rPr lang="fr-FR" sz="1200">
                <a:solidFill>
                  <a:srgbClr val="6B757E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83</a:t>
            </a:fld>
            <a:endParaRPr lang="fr-FR" sz="1200">
              <a:solidFill>
                <a:srgbClr val="6B757E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850063" y="2578100"/>
            <a:ext cx="457200" cy="381000"/>
          </a:xfrm>
          <a:prstGeom prst="star4">
            <a:avLst>
              <a:gd name="adj" fmla="val 839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110430" dir="722555" algn="ctr" rotWithShape="0">
              <a:srgbClr val="808080">
                <a:alpha val="35036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83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822960" y="55563"/>
            <a:ext cx="8321040" cy="42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Krasnoyarsk 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(3 measurements, </a:t>
            </a:r>
            <a:r>
              <a:rPr lang="fr-FR" sz="1800" b="1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G.S</a:t>
            </a:r>
            <a:r>
              <a:rPr lang="fr-FR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fr-FR" sz="1800" b="1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Vidyakin</a:t>
            </a:r>
            <a:r>
              <a:rPr lang="fr-FR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fr-FR" sz="1800" b="1" dirty="0" err="1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JETP</a:t>
            </a:r>
            <a:r>
              <a:rPr lang="fr-FR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. 93, 1987</a:t>
            </a:r>
            <a:r>
              <a:rPr lang="en-US" sz="1800" b="1" dirty="0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914400" y="1114425"/>
            <a:ext cx="5191125" cy="4859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Krasnoyarsk research reactor, Russia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Technology: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Integral detector filled with PE+ 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He counters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Baselines: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33m, 92m from 2 reactors (1987)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57.3m from 2 reactors (1994)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Fuel composition: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mainly</a:t>
            </a:r>
            <a:r>
              <a:rPr lang="en-US" sz="1800" baseline="33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235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Uncertainties (33m, 57m, 92m)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statistics: 3.6%, 1%, 19.9%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systematics: 4.8% to 5.5% (corr)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Correlated with:</a:t>
            </a:r>
            <a:endParaRPr lang="en-US" sz="18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each other</a:t>
            </a: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 l="7814" r="8139"/>
          <a:stretch>
            <a:fillRect/>
          </a:stretch>
        </p:blipFill>
        <p:spPr bwMode="auto">
          <a:xfrm>
            <a:off x="6294438" y="711200"/>
            <a:ext cx="2584450" cy="3694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0338" y="4367213"/>
            <a:ext cx="2306637" cy="199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278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7AC6BFC-55FA-A940-B1E2-238246D7F8B8}" type="slidenum">
              <a:rPr lang="fr-FR" sz="1200">
                <a:solidFill>
                  <a:srgbClr val="6B757E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84</a:t>
            </a:fld>
            <a:endParaRPr lang="fr-FR" sz="1200">
              <a:solidFill>
                <a:srgbClr val="6B757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84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811213" y="63500"/>
            <a:ext cx="805815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Savannah River Plant </a:t>
            </a: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(2 measurements, PRD53, 6054, 1996</a:t>
            </a:r>
            <a:r>
              <a:rPr lang="en-US" sz="1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873125" y="966788"/>
            <a:ext cx="5121275" cy="508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Savannah River, USA, long standing program initiated by F. </a:t>
            </a: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Reines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. Only the last two results are included in our work.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Technology: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Liquid </a:t>
            </a: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scintillator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doped with 0.5% </a:t>
            </a: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Gd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Baseline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18.2m and 23.8 m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Fuel composition: 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Difference with pure </a:t>
            </a:r>
            <a:r>
              <a:rPr lang="en-US" sz="1800" baseline="330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235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  below 1.5%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Uncertainties: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statistics: 0.6% and 1.0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%</a:t>
            </a:r>
            <a:endParaRPr lang="en-US" sz="18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systematics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: 3.7%</a:t>
            </a:r>
            <a:endParaRPr lang="en-US" sz="1800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Correlated with: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each other, </a:t>
            </a:r>
          </a:p>
          <a:p>
            <a:pPr marL="795338" lvl="1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but the two results are </a:t>
            </a:r>
            <a:r>
              <a:rPr lang="en-US" sz="18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1800" dirty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slight tension</a:t>
            </a:r>
          </a:p>
          <a:p>
            <a:pPr marL="795338" lvl="1" indent="-338138">
              <a:lnSpc>
                <a:spcPct val="90000"/>
              </a:lnSpc>
              <a:spcBef>
                <a:spcPts val="1688"/>
              </a:spcBef>
              <a:buClr>
                <a:srgbClr val="6B757E"/>
              </a:buCl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1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9450" y="1054100"/>
            <a:ext cx="3444875" cy="493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6325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442912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4C4ED1-5965-4F46-86BF-D1D791D5FD4E}" type="slidenum">
              <a:rPr lang="fr-FR" sz="1200">
                <a:solidFill>
                  <a:srgbClr val="6B757E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85</a:t>
            </a:fld>
            <a:endParaRPr lang="fr-FR" sz="1200">
              <a:solidFill>
                <a:srgbClr val="6B757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AF1F6-991C-2448-A6C1-0326F854DEFB}" type="slidenum">
              <a:rPr lang="fr-FR" smtClean="0"/>
              <a:pPr>
                <a:defRPr/>
              </a:pPr>
              <a:t>85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D. Lhuillier - Beyond 3 neutrinos - May 2011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>
          <a:xfrm>
            <a:off x="1079500" y="109538"/>
            <a:ext cx="7607300" cy="366712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Error Budget &amp; Correlations</a:t>
            </a:r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936625" y="441325"/>
            <a:ext cx="8143875" cy="571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Our guiding principles: Be conservative - Be stable numerically (SRP case)</a:t>
            </a: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1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Reactor Antineutrino Sources</a:t>
            </a:r>
          </a:p>
          <a:p>
            <a:pPr marL="454025" lvl="1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2% systematic on </a:t>
            </a:r>
            <a:r>
              <a:rPr lang="en-US" sz="1800" dirty="0">
                <a:solidFill>
                  <a:srgbClr val="4C4C4C"/>
                </a:solidFill>
                <a:latin typeface="Times" charset="0"/>
                <a:ea typeface="Arial" charset="0"/>
                <a:cs typeface="Arial" charset="0"/>
              </a:rPr>
              <a:t>ν</a:t>
            </a: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-flux 100% correlated over ALL </a:t>
            </a:r>
            <a:r>
              <a:rPr lang="en-US" sz="18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ratios</a:t>
            </a:r>
            <a:endParaRPr lang="en-US" sz="1800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 marL="911225" lvl="2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1.8% corresponds to the normalization error on the ILL e- data</a:t>
            </a:r>
          </a:p>
          <a:p>
            <a:pPr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Detector: Non-flux systematic error correlations across measurements:</a:t>
            </a:r>
          </a:p>
          <a:p>
            <a:pPr marL="454025" lvl="1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Same experiment with same technology: 100% correlated</a:t>
            </a:r>
          </a:p>
          <a:p>
            <a:pPr marL="454025" lvl="1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ILL shares 6% correlated error with </a:t>
            </a:r>
            <a:r>
              <a:rPr lang="en-US" sz="1800" dirty="0" err="1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Goesgen</a:t>
            </a: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although detector slightly</a:t>
            </a:r>
            <a:b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different. Rest of ILL error is uncorrelated.</a:t>
            </a:r>
          </a:p>
          <a:p>
            <a:pPr marL="454025" lvl="1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Rovno88 integral measurements 100% corr. with Rovno 91 despite</a:t>
            </a:r>
            <a:b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detector upgrade, but not with Rovno88 LS data</a:t>
            </a:r>
          </a:p>
          <a:p>
            <a:pPr marL="454025" lvl="1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Rovno91 integral meas. 100% correlated with Bugey-4 </a:t>
            </a:r>
          </a:p>
          <a:p>
            <a:pPr marL="454025" lvl="1">
              <a:spcBef>
                <a:spcPts val="1000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Rovno88 integral meas. 50% correlated with Bugey-4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C6DF0-44F1-FF43-B2F6-C76C5A1126A4}" type="slidenum">
              <a:rPr lang="fr-FR" smtClean="0"/>
              <a:pPr>
                <a:defRPr/>
              </a:pPr>
              <a:t>86</a:t>
            </a:fld>
            <a:endParaRPr lang="fr-FR"/>
          </a:p>
        </p:txBody>
      </p:sp>
      <p:sp>
        <p:nvSpPr>
          <p:cNvPr id="68613" name="Espace réservé du pied de page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 17" descr="tmp.pdf"/>
          <p:cNvPicPr>
            <a:picLocks noChangeAspect="1"/>
          </p:cNvPicPr>
          <p:nvPr/>
        </p:nvPicPr>
        <p:blipFill>
          <a:blip r:embed="rId3"/>
          <a:srcRect l="12263" t="29443" r="15669" b="29445"/>
          <a:stretch>
            <a:fillRect/>
          </a:stretch>
        </p:blipFill>
        <p:spPr bwMode="auto">
          <a:xfrm>
            <a:off x="5549900" y="3530600"/>
            <a:ext cx="3492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117600" y="77788"/>
            <a:ext cx="7569200" cy="423862"/>
          </a:xfrm>
        </p:spPr>
        <p:txBody>
          <a:bodyPr/>
          <a:lstStyle/>
          <a:p>
            <a:pPr marL="24161750" indent="-24161750">
              <a:spcBef>
                <a:spcPts val="28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>
                <a:solidFill>
                  <a:srgbClr val="4C4C4C"/>
                </a:solidFill>
                <a:ea typeface="Arial" charset="0"/>
                <a:cs typeface="Arial" charset="0"/>
              </a:rPr>
              <a:t>Are the ratios normally distributed?</a:t>
            </a:r>
          </a:p>
        </p:txBody>
      </p:sp>
      <p:sp>
        <p:nvSpPr>
          <p:cNvPr id="74756" name="Text Box 3"/>
          <p:cNvSpPr txBox="1">
            <a:spLocks noChangeArrowheads="1"/>
          </p:cNvSpPr>
          <p:nvPr/>
        </p:nvSpPr>
        <p:spPr bwMode="auto">
          <a:xfrm>
            <a:off x="857250" y="708025"/>
            <a:ext cx="4768850" cy="547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  <a:spAutoFit/>
          </a:bodyPr>
          <a:lstStyle/>
          <a:p>
            <a:pPr>
              <a:spcBef>
                <a:spcPts val="288"/>
              </a:spcBef>
              <a:buClr>
                <a:srgbClr val="4C4C4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288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Our data points are ratios of Gaussians:</a:t>
            </a:r>
          </a:p>
          <a:p>
            <a:pPr marL="454025" lvl="1">
              <a:spcBef>
                <a:spcPts val="288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Numerator</a:t>
            </a: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: measurement, Gaussian </a:t>
            </a:r>
            <a:b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with stat &amp; </a:t>
            </a:r>
            <a:r>
              <a:rPr lang="en-US" sz="1600" dirty="0" err="1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syst</a:t>
            </a: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error, partially correlated</a:t>
            </a:r>
          </a:p>
          <a:p>
            <a:pPr marL="454025" lvl="1">
              <a:spcBef>
                <a:spcPts val="288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Denominator</a:t>
            </a: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: common prediction,</a:t>
            </a:r>
            <a:b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assumed to have Gaussian fluctuation of 2%</a:t>
            </a:r>
          </a:p>
          <a:p>
            <a:pPr marL="454025" lvl="1">
              <a:spcBef>
                <a:spcPts val="288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b="1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288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Toy MC with correlated denominator with 2% fluctuation → 10</a:t>
            </a:r>
            <a:r>
              <a:rPr lang="en-US" sz="1600" b="1" baseline="330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6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events</a:t>
            </a:r>
          </a:p>
          <a:p>
            <a:pPr marL="454025" lvl="1">
              <a:spcBef>
                <a:spcPts val="288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Estimate weighted average R of 19 random </a:t>
            </a:r>
            <a:b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points with correlations around 0.943.</a:t>
            </a:r>
          </a:p>
          <a:p>
            <a:pPr marL="454025" lvl="1">
              <a:spcBef>
                <a:spcPts val="288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P-value for ( R &gt;= 1) : 1.4% (</a:t>
            </a:r>
            <a:r>
              <a:rPr lang="en-US" sz="16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2.2</a:t>
            </a:r>
            <a:r>
              <a:rPr lang="en-US" sz="1600" dirty="0" smtClean="0">
                <a:solidFill>
                  <a:srgbClr val="4C4C4C"/>
                </a:solidFill>
                <a:latin typeface="Symbol" pitchFamily="18" charset="2"/>
                <a:ea typeface="Arial" charset="0"/>
                <a:cs typeface="Arial" charset="0"/>
              </a:rPr>
              <a:t>s</a:t>
            </a:r>
            <a:r>
              <a:rPr lang="en-US" sz="16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compared to naive Gaussian </a:t>
            </a:r>
            <a:r>
              <a:rPr lang="en-US" sz="16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2.4</a:t>
            </a:r>
            <a:r>
              <a:rPr lang="en-US" sz="1600" dirty="0" smtClean="0">
                <a:solidFill>
                  <a:srgbClr val="4C4C4C"/>
                </a:solidFill>
                <a:latin typeface="Symbol" pitchFamily="18" charset="2"/>
                <a:ea typeface="Arial" charset="0"/>
                <a:cs typeface="Arial" charset="0"/>
              </a:rPr>
              <a:t>s</a:t>
            </a:r>
            <a:r>
              <a:rPr lang="en-US" sz="16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 marL="454025" lvl="1">
              <a:spcBef>
                <a:spcPts val="288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Our contours are reweighted by (2.2/2.4)</a:t>
            </a:r>
            <a:r>
              <a:rPr lang="en-US" sz="1600" baseline="330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to take this slight non-normality into account</a:t>
            </a:r>
          </a:p>
          <a:p>
            <a:pPr marL="454025" lvl="1">
              <a:spcBef>
                <a:spcPts val="288"/>
              </a:spcBef>
              <a:buClr>
                <a:srgbClr val="4C4C4C"/>
              </a:buClr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>
              <a:solidFill>
                <a:srgbClr val="4C4C4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288"/>
              </a:spcBef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Hidden Covariance</a:t>
            </a:r>
          </a:p>
          <a:p>
            <a:pPr marL="454025" lvl="1">
              <a:spcBef>
                <a:spcPts val="288"/>
              </a:spcBef>
              <a:buFont typeface="Wingdings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4C4C4C"/>
                </a:solidFill>
                <a:latin typeface="Symbol" pitchFamily="18" charset="2"/>
                <a:ea typeface="Arial" charset="0"/>
                <a:cs typeface="Arial" charset="0"/>
              </a:rPr>
              <a:t>c</a:t>
            </a:r>
            <a:r>
              <a:rPr lang="en-US" sz="1600" baseline="330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600" baseline="-330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min</a:t>
            </a:r>
            <a:r>
              <a:rPr lang="en-US" sz="1600" dirty="0" smtClean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of data to straight line in the 18% </a:t>
            </a:r>
            <a:r>
              <a:rPr lang="en-US" sz="1600" dirty="0" err="1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quantile</a:t>
            </a:r>
            <a:r>
              <a:rPr lang="en-US" sz="1600" dirty="0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 → Data not incompatible with fluctuations</a:t>
            </a: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 flipH="1">
            <a:off x="7443788" y="1011238"/>
            <a:ext cx="539750" cy="27940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 flipH="1">
            <a:off x="7564438" y="1530350"/>
            <a:ext cx="485775" cy="239713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7962900" y="760413"/>
            <a:ext cx="72866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naive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7945438" y="1279525"/>
            <a:ext cx="98266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Toy MC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6881813" y="3802063"/>
            <a:ext cx="1887537" cy="69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algn="ctr">
              <a:spcBef>
                <a:spcPts val="28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4C4C4C"/>
                </a:solidFill>
                <a:latin typeface="Symbol" charset="2"/>
                <a:ea typeface="Arial" charset="0"/>
                <a:cs typeface="Arial" charset="0"/>
              </a:rPr>
              <a:t></a:t>
            </a:r>
            <a:r>
              <a:rPr lang="en-US" sz="1600" b="1" baseline="33000">
                <a:solidFill>
                  <a:srgbClr val="4C4C4C"/>
                </a:solidFill>
                <a:ea typeface="Arial" charset="0"/>
                <a:cs typeface="Arial" charset="0"/>
              </a:rPr>
              <a:t>2</a:t>
            </a:r>
            <a:r>
              <a:rPr lang="en-US" sz="1600" b="1" baseline="-33000">
                <a:solidFill>
                  <a:srgbClr val="4C4C4C"/>
                </a:solidFill>
                <a:ea typeface="Arial" charset="0"/>
                <a:cs typeface="Arial" charset="0"/>
              </a:rPr>
              <a:t>min</a:t>
            </a:r>
            <a:br>
              <a:rPr lang="en-US" sz="1600" b="1" baseline="-33000">
                <a:solidFill>
                  <a:srgbClr val="4C4C4C"/>
                </a:solidFill>
                <a:ea typeface="Arial" charset="0"/>
                <a:cs typeface="Arial" charset="0"/>
              </a:rPr>
            </a:br>
            <a:r>
              <a:rPr lang="en-US" sz="1600" b="1">
                <a:solidFill>
                  <a:srgbClr val="4C4C4C"/>
                </a:solidFill>
                <a:ea typeface="Arial" charset="0"/>
                <a:cs typeface="Arial" charset="0"/>
              </a:rPr>
              <a:t> to straight  line</a:t>
            </a: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5943600" y="762000"/>
            <a:ext cx="4556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4C4C4C"/>
                </a:solidFill>
                <a:latin typeface="Arial" charset="0"/>
                <a:ea typeface="Arial" charset="0"/>
                <a:cs typeface="Arial" charset="0"/>
              </a:rPr>
              <a:t>R</a:t>
            </a:r>
          </a:p>
        </p:txBody>
      </p:sp>
      <p:sp>
        <p:nvSpPr>
          <p:cNvPr id="74763" name="Line 11"/>
          <p:cNvSpPr>
            <a:spLocks noChangeShapeType="1"/>
          </p:cNvSpPr>
          <p:nvPr/>
        </p:nvSpPr>
        <p:spPr bwMode="auto">
          <a:xfrm flipH="1" flipV="1">
            <a:off x="6538913" y="4432300"/>
            <a:ext cx="46037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F1691-9F51-1A4F-92F9-79297D970D31}" type="slidenum">
              <a:rPr lang="fr-FR" smtClean="0"/>
              <a:pPr>
                <a:defRPr/>
              </a:pPr>
              <a:t>87</a:t>
            </a:fld>
            <a:endParaRPr lang="fr-FR"/>
          </a:p>
        </p:txBody>
      </p:sp>
      <p:sp>
        <p:nvSpPr>
          <p:cNvPr id="74765" name="Espace réservé du pied de page 1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pic>
        <p:nvPicPr>
          <p:cNvPr id="74766" name="Image 15" descr="T6.pdf"/>
          <p:cNvPicPr>
            <a:picLocks noChangeAspect="1"/>
          </p:cNvPicPr>
          <p:nvPr/>
        </p:nvPicPr>
        <p:blipFill>
          <a:blip r:embed="rId4"/>
          <a:srcRect l="15932" t="30000" r="16194" b="30740"/>
          <a:stretch>
            <a:fillRect/>
          </a:stretch>
        </p:blipFill>
        <p:spPr bwMode="auto">
          <a:xfrm>
            <a:off x="5588000" y="609600"/>
            <a:ext cx="37084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7" name="Image 16" descr="T7.pdf"/>
          <p:cNvPicPr>
            <a:picLocks noChangeAspect="1"/>
          </p:cNvPicPr>
          <p:nvPr/>
        </p:nvPicPr>
        <p:blipFill>
          <a:blip r:embed="rId5"/>
          <a:srcRect l="15932" t="30185" r="17505" b="30185"/>
          <a:stretch>
            <a:fillRect/>
          </a:stretch>
        </p:blipFill>
        <p:spPr bwMode="auto">
          <a:xfrm>
            <a:off x="7747000" y="1905000"/>
            <a:ext cx="132715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768" name="Connecteur droit avec flèche 17"/>
          <p:cNvCxnSpPr>
            <a:cxnSpLocks noChangeShapeType="1"/>
          </p:cNvCxnSpPr>
          <p:nvPr/>
        </p:nvCxnSpPr>
        <p:spPr bwMode="auto">
          <a:xfrm rot="10800000" flipV="1">
            <a:off x="6664325" y="5121275"/>
            <a:ext cx="955675" cy="4667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4769" name="Rectangle 18"/>
          <p:cNvSpPr>
            <a:spLocks noChangeArrowheads="1"/>
          </p:cNvSpPr>
          <p:nvPr/>
        </p:nvSpPr>
        <p:spPr bwMode="auto">
          <a:xfrm>
            <a:off x="7605713" y="4813300"/>
            <a:ext cx="684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/>
          <a:srcRect l="5214" t="-803" r="1762" b="7799"/>
          <a:stretch>
            <a:fillRect/>
          </a:stretch>
        </p:blipFill>
        <p:spPr bwMode="auto">
          <a:xfrm>
            <a:off x="6130925" y="3232150"/>
            <a:ext cx="3019425" cy="302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647825" y="52388"/>
            <a:ext cx="7481888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047750" y="82550"/>
            <a:ext cx="80645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CHOOZ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961200" y="731520"/>
            <a:ext cx="5230812" cy="41779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Chooz </a:t>
            </a:r>
            <a:r>
              <a:rPr lang="en-US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(France) Power 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Station, late 90s </a:t>
            </a:r>
            <a:r>
              <a:rPr lang="en-US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,</a:t>
            </a:r>
            <a:br>
              <a:rPr lang="en-US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near French/Belgian border</a:t>
            </a:r>
            <a:endParaRPr lang="en-US" sz="1800" dirty="0">
              <a:solidFill>
                <a:srgbClr val="6B757E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liquid </a:t>
            </a:r>
            <a:r>
              <a:rPr lang="en-US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scintillator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doped with 1g/l </a:t>
            </a:r>
            <a:r>
              <a:rPr lang="en-US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Gd</a:t>
            </a:r>
            <a:endParaRPr lang="en-US" sz="1800" dirty="0">
              <a:solidFill>
                <a:srgbClr val="6B757E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Tx/>
              <a:buFontTx/>
              <a:buNone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	5 tons, 8.4 GW, 300 </a:t>
            </a:r>
            <a:r>
              <a:rPr lang="en-US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mwe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Detector placed at 1050m for the 2 cores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Look for an oscillation at </a:t>
            </a:r>
            <a:r>
              <a:rPr lang="en-US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atm. 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frequency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Tx/>
              <a:buFontTx/>
              <a:buNone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b="1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	</a:t>
            </a:r>
            <a:r>
              <a:rPr lang="en-US" sz="1800" b="1" dirty="0">
                <a:solidFill>
                  <a:srgbClr val="6B757E"/>
                </a:solidFill>
                <a:latin typeface="Symbol" pitchFamily="18" charset="2"/>
                <a:ea typeface="Symbol" charset="2"/>
                <a:cs typeface="Symbol" charset="2"/>
              </a:rPr>
              <a:t></a:t>
            </a:r>
            <a:r>
              <a:rPr lang="en-US" sz="1800" b="1" baseline="-250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13</a:t>
            </a:r>
            <a:r>
              <a:rPr lang="en-US" sz="1800" b="1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mixing angle sensitivity, or more…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Fuel composition typical of starting PWR – 57.1% </a:t>
            </a:r>
            <a:r>
              <a:rPr lang="en-US" sz="1800" baseline="330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235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U, 29.5% </a:t>
            </a:r>
            <a:r>
              <a:rPr lang="en-US" sz="1800" baseline="330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239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Pu, 7.8% </a:t>
            </a:r>
            <a:r>
              <a:rPr lang="en-US" sz="1800" baseline="330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238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U, 5.6% </a:t>
            </a:r>
            <a:r>
              <a:rPr lang="en-US" sz="1800" baseline="330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241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Pu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Neutron lifetime used in original paper: 886.7 s </a:t>
            </a:r>
          </a:p>
          <a:p>
            <a:pPr marL="338138" indent="-338138">
              <a:lnSpc>
                <a:spcPct val="90000"/>
              </a:lnSpc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Uncertainties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:</a:t>
            </a:r>
          </a:p>
          <a:p>
            <a:pPr marL="1479550" lvl="1" indent="-565150"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Stat: 2.8%</a:t>
            </a:r>
          </a:p>
          <a:p>
            <a:pPr marL="1479550" lvl="1" indent="-565150">
              <a:spcBef>
                <a:spcPts val="713"/>
              </a:spcBef>
              <a:buClr>
                <a:srgbClr val="6B757E"/>
              </a:buClr>
              <a:buFont typeface="Wingdings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Syst</a:t>
            </a: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: 2.7% (3.3% in our work)</a:t>
            </a:r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4"/>
          <a:srcRect l="11719" t="26125" r="4990"/>
          <a:stretch>
            <a:fillRect/>
          </a:stretch>
        </p:blipFill>
        <p:spPr bwMode="auto">
          <a:xfrm>
            <a:off x="6032500" y="747713"/>
            <a:ext cx="3089275" cy="2365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Espace réservé du pied de page 22"/>
          <p:cNvSpPr>
            <a:spLocks noGrp="1"/>
          </p:cNvSpPr>
          <p:nvPr>
            <p:ph type="ftr" sz="quarter" idx="10"/>
          </p:nvPr>
        </p:nvSpPr>
        <p:spPr>
          <a:xfrm>
            <a:off x="2205863" y="6494463"/>
            <a:ext cx="6370638" cy="215900"/>
          </a:xfrm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9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704263" y="6494463"/>
            <a:ext cx="385762" cy="215900"/>
          </a:xfrm>
        </p:spPr>
        <p:txBody>
          <a:bodyPr/>
          <a:lstStyle/>
          <a:p>
            <a:pPr>
              <a:defRPr/>
            </a:pPr>
            <a:fld id="{011EDDC5-FE49-FE43-B6C1-3BA173731BFB}" type="slidenum">
              <a:rPr lang="fr-FR" smtClean="0"/>
              <a:pPr>
                <a:defRPr/>
              </a:pPr>
              <a:t>88</a:t>
            </a:fld>
            <a:endParaRPr lang="fr-FR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4850" y="658686"/>
            <a:ext cx="3359150" cy="240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02252"/>
            <a:ext cx="2078037" cy="1925638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13" name="Flèche droite 12"/>
          <p:cNvSpPr/>
          <p:nvPr/>
        </p:nvSpPr>
        <p:spPr bwMode="auto">
          <a:xfrm rot="3192053">
            <a:off x="316991" y="3925824"/>
            <a:ext cx="1267968" cy="28041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057275" y="68263"/>
            <a:ext cx="80645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KamLAND</a:t>
            </a:r>
            <a:r>
              <a:rPr lang="fr-FR" sz="2800" b="1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fr-FR" sz="2800" b="1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experiment</a:t>
            </a:r>
            <a:endParaRPr lang="fr-FR" sz="2800" b="1" dirty="0">
              <a:solidFill>
                <a:srgbClr val="6B757E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079500" y="719138"/>
            <a:ext cx="7607300" cy="540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71450" indent="-171450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r>
              <a:rPr lang="fr-FR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Reactor</a:t>
            </a: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fr-FR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anti-neutrino</a:t>
            </a: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fr-FR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experiment</a:t>
            </a: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fr-FR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with</a:t>
            </a: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fr-FR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average</a:t>
            </a: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/>
            </a:r>
            <a:b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</a:br>
            <a:r>
              <a:rPr lang="fr-FR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baseline</a:t>
            </a: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fr-FR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around</a:t>
            </a: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 180 km.</a:t>
            </a:r>
          </a:p>
          <a:p>
            <a:pPr marL="171450" indent="-171450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80% of total flux comes from</a:t>
            </a:r>
            <a:b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reactors 140 to 210km away</a:t>
            </a:r>
            <a:r>
              <a:rPr lang="en-US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.</a:t>
            </a:r>
          </a:p>
          <a:p>
            <a:pPr marL="171450" indent="-171450">
              <a:lnSpc>
                <a:spcPct val="90000"/>
              </a:lnSpc>
              <a:spcBef>
                <a:spcPts val="1875"/>
              </a:spcBef>
              <a:buClr>
                <a:srgbClr val="6B757E"/>
              </a:buClr>
              <a:buFont typeface="Wingdings" charset="2"/>
              <a:buChar char=""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r>
              <a:rPr lang="fr-FR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Sensitive to « </a:t>
            </a:r>
            <a:r>
              <a:rPr lang="fr-FR" sz="1800" dirty="0" err="1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solar</a:t>
            </a:r>
            <a:r>
              <a:rPr lang="fr-FR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 » oscillation</a:t>
            </a:r>
            <a:br>
              <a:rPr lang="fr-FR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</a:br>
            <a:r>
              <a:rPr lang="fr-FR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(</a:t>
            </a:r>
            <a:r>
              <a:rPr lang="fr-FR" sz="1800" dirty="0" smtClean="0">
                <a:solidFill>
                  <a:srgbClr val="6B757E"/>
                </a:solidFill>
                <a:latin typeface="Symbol" pitchFamily="18" charset="2"/>
                <a:ea typeface="ＭＳ Ｐゴシック" charset="0"/>
                <a:cs typeface="ＭＳ Ｐゴシック" charset="0"/>
              </a:rPr>
              <a:t>q</a:t>
            </a:r>
            <a:r>
              <a:rPr lang="fr-FR" sz="1800" baseline="-250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12</a:t>
            </a:r>
            <a:r>
              <a:rPr lang="fr-FR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,</a:t>
            </a:r>
            <a:r>
              <a:rPr lang="fr-FR" sz="1800" dirty="0" smtClean="0">
                <a:solidFill>
                  <a:srgbClr val="6B757E"/>
                </a:solidFill>
                <a:latin typeface="Symbol" pitchFamily="18" charset="2"/>
                <a:ea typeface="ＭＳ Ｐゴシック" charset="0"/>
                <a:cs typeface="ＭＳ Ｐゴシック" charset="0"/>
              </a:rPr>
              <a:t>D</a:t>
            </a:r>
            <a:r>
              <a:rPr lang="fr-FR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m</a:t>
            </a:r>
            <a:r>
              <a:rPr lang="fr-FR" sz="1800" baseline="300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2</a:t>
            </a:r>
            <a:r>
              <a:rPr lang="fr-FR" sz="1800" baseline="-250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12</a:t>
            </a:r>
            <a:r>
              <a:rPr lang="fr-FR" sz="1800" dirty="0" smtClean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)</a:t>
            </a: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/>
            </a:r>
            <a:b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</a:b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/>
            </a:r>
            <a:b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</a:br>
            <a:endParaRPr lang="fr-FR" sz="1800" dirty="0">
              <a:solidFill>
                <a:srgbClr val="6B757E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marL="171450" indent="-171450">
              <a:lnSpc>
                <a:spcPct val="90000"/>
              </a:lnSpc>
              <a:spcBef>
                <a:spcPts val="1875"/>
              </a:spcBef>
              <a:buClrTx/>
              <a:buSzPct val="73000"/>
              <a:buFontTx/>
              <a:buNone/>
              <a:tabLst>
                <a:tab pos="171450" algn="l"/>
                <a:tab pos="628650" algn="l"/>
                <a:tab pos="1085850" algn="l"/>
                <a:tab pos="1543050" algn="l"/>
                <a:tab pos="2000250" algn="l"/>
                <a:tab pos="2457450" algn="l"/>
                <a:tab pos="2914650" algn="l"/>
                <a:tab pos="3371850" algn="l"/>
                <a:tab pos="3829050" algn="l"/>
                <a:tab pos="4286250" algn="l"/>
                <a:tab pos="4743450" algn="l"/>
                <a:tab pos="5200650" algn="l"/>
                <a:tab pos="5657850" algn="l"/>
                <a:tab pos="6115050" algn="l"/>
                <a:tab pos="6572250" algn="l"/>
                <a:tab pos="7029450" algn="l"/>
                <a:tab pos="7486650" algn="l"/>
                <a:tab pos="7943850" algn="l"/>
                <a:tab pos="8401050" algn="l"/>
                <a:tab pos="8858250" algn="l"/>
                <a:tab pos="9315450" algn="l"/>
              </a:tabLst>
            </a:pPr>
            <a:endParaRPr lang="fr-FR" sz="1800" dirty="0">
              <a:solidFill>
                <a:srgbClr val="6B757E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51413" y="598488"/>
            <a:ext cx="4230687" cy="4281487"/>
            <a:chOff x="3119" y="377"/>
            <a:chExt cx="2665" cy="2697"/>
          </a:xfrm>
        </p:grpSpPr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5" y="949"/>
              <a:ext cx="1975" cy="14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403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19" y="377"/>
              <a:ext cx="2666" cy="26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aphicFrame>
        <p:nvGraphicFramePr>
          <p:cNvPr id="44039" name="Object 7"/>
          <p:cNvGraphicFramePr>
            <a:graphicFrameLocks noChangeAspect="1"/>
          </p:cNvGraphicFramePr>
          <p:nvPr/>
        </p:nvGraphicFramePr>
        <p:xfrm>
          <a:off x="1195388" y="2806700"/>
          <a:ext cx="2352675" cy="3429000"/>
        </p:xfrm>
        <a:graphic>
          <a:graphicData uri="http://schemas.openxmlformats.org/presentationml/2006/ole">
            <p:oleObj spid="_x0000_s378882" r:id="rId6" imgW="0" imgH="0" progId="">
              <p:embed/>
            </p:oleObj>
          </a:graphicData>
        </a:graphic>
      </p:graphicFrame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816414" y="4871784"/>
            <a:ext cx="298291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 dirty="0" err="1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arXiv</a:t>
            </a:r>
            <a:r>
              <a:rPr lang="fr-FR" sz="1800" dirty="0">
                <a:solidFill>
                  <a:srgbClr val="6B757E"/>
                </a:solidFill>
                <a:latin typeface="+mj-lt"/>
                <a:ea typeface="ＭＳ Ｐゴシック" charset="0"/>
                <a:cs typeface="ＭＳ Ｐゴシック" charset="0"/>
              </a:rPr>
              <a:t>:1009.4771v2 [hep-ex]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356795" y="3322320"/>
            <a:ext cx="8032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 dirty="0" err="1">
                <a:solidFill>
                  <a:srgbClr val="F2F2F2"/>
                </a:solidFill>
                <a:ea typeface="ＭＳ Ｐゴシック" charset="0"/>
                <a:cs typeface="ＭＳ Ｐゴシック" charset="0"/>
              </a:rPr>
              <a:t>Japan</a:t>
            </a:r>
            <a:endParaRPr lang="fr-FR" sz="1800" dirty="0">
              <a:solidFill>
                <a:srgbClr val="F2F2F2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orme libre 12"/>
          <p:cNvSpPr/>
          <p:nvPr/>
        </p:nvSpPr>
        <p:spPr bwMode="auto">
          <a:xfrm>
            <a:off x="3560064" y="2389632"/>
            <a:ext cx="3450336" cy="914400"/>
          </a:xfrm>
          <a:custGeom>
            <a:avLst/>
            <a:gdLst>
              <a:gd name="connsiteX0" fmla="*/ 0 w 3450336"/>
              <a:gd name="connsiteY0" fmla="*/ 914400 h 914400"/>
              <a:gd name="connsiteX1" fmla="*/ 73152 w 3450336"/>
              <a:gd name="connsiteY1" fmla="*/ 829056 h 914400"/>
              <a:gd name="connsiteX2" fmla="*/ 134112 w 3450336"/>
              <a:gd name="connsiteY2" fmla="*/ 792480 h 914400"/>
              <a:gd name="connsiteX3" fmla="*/ 170688 w 3450336"/>
              <a:gd name="connsiteY3" fmla="*/ 755904 h 914400"/>
              <a:gd name="connsiteX4" fmla="*/ 243840 w 3450336"/>
              <a:gd name="connsiteY4" fmla="*/ 707136 h 914400"/>
              <a:gd name="connsiteX5" fmla="*/ 280416 w 3450336"/>
              <a:gd name="connsiteY5" fmla="*/ 682752 h 914400"/>
              <a:gd name="connsiteX6" fmla="*/ 316992 w 3450336"/>
              <a:gd name="connsiteY6" fmla="*/ 658368 h 914400"/>
              <a:gd name="connsiteX7" fmla="*/ 426720 w 3450336"/>
              <a:gd name="connsiteY7" fmla="*/ 573024 h 914400"/>
              <a:gd name="connsiteX8" fmla="*/ 475488 w 3450336"/>
              <a:gd name="connsiteY8" fmla="*/ 548640 h 914400"/>
              <a:gd name="connsiteX9" fmla="*/ 548640 w 3450336"/>
              <a:gd name="connsiteY9" fmla="*/ 499872 h 914400"/>
              <a:gd name="connsiteX10" fmla="*/ 585216 w 3450336"/>
              <a:gd name="connsiteY10" fmla="*/ 475488 h 914400"/>
              <a:gd name="connsiteX11" fmla="*/ 719328 w 3450336"/>
              <a:gd name="connsiteY11" fmla="*/ 414528 h 914400"/>
              <a:gd name="connsiteX12" fmla="*/ 768096 w 3450336"/>
              <a:gd name="connsiteY12" fmla="*/ 390144 h 914400"/>
              <a:gd name="connsiteX13" fmla="*/ 853440 w 3450336"/>
              <a:gd name="connsiteY13" fmla="*/ 341376 h 914400"/>
              <a:gd name="connsiteX14" fmla="*/ 926592 w 3450336"/>
              <a:gd name="connsiteY14" fmla="*/ 292608 h 914400"/>
              <a:gd name="connsiteX15" fmla="*/ 987552 w 3450336"/>
              <a:gd name="connsiteY15" fmla="*/ 268224 h 914400"/>
              <a:gd name="connsiteX16" fmla="*/ 1024128 w 3450336"/>
              <a:gd name="connsiteY16" fmla="*/ 256032 h 914400"/>
              <a:gd name="connsiteX17" fmla="*/ 1109472 w 3450336"/>
              <a:gd name="connsiteY17" fmla="*/ 207264 h 914400"/>
              <a:gd name="connsiteX18" fmla="*/ 1194816 w 3450336"/>
              <a:gd name="connsiteY18" fmla="*/ 182880 h 914400"/>
              <a:gd name="connsiteX19" fmla="*/ 1267968 w 3450336"/>
              <a:gd name="connsiteY19" fmla="*/ 158496 h 914400"/>
              <a:gd name="connsiteX20" fmla="*/ 1304544 w 3450336"/>
              <a:gd name="connsiteY20" fmla="*/ 134112 h 914400"/>
              <a:gd name="connsiteX21" fmla="*/ 1365504 w 3450336"/>
              <a:gd name="connsiteY21" fmla="*/ 121920 h 914400"/>
              <a:gd name="connsiteX22" fmla="*/ 1402080 w 3450336"/>
              <a:gd name="connsiteY22" fmla="*/ 97536 h 914400"/>
              <a:gd name="connsiteX23" fmla="*/ 1487424 w 3450336"/>
              <a:gd name="connsiteY23" fmla="*/ 73152 h 914400"/>
              <a:gd name="connsiteX24" fmla="*/ 1524000 w 3450336"/>
              <a:gd name="connsiteY24" fmla="*/ 48768 h 914400"/>
              <a:gd name="connsiteX25" fmla="*/ 1572768 w 3450336"/>
              <a:gd name="connsiteY25" fmla="*/ 36576 h 914400"/>
              <a:gd name="connsiteX26" fmla="*/ 1609344 w 3450336"/>
              <a:gd name="connsiteY26" fmla="*/ 24384 h 914400"/>
              <a:gd name="connsiteX27" fmla="*/ 1706880 w 3450336"/>
              <a:gd name="connsiteY27" fmla="*/ 0 h 914400"/>
              <a:gd name="connsiteX28" fmla="*/ 2731008 w 3450336"/>
              <a:gd name="connsiteY28" fmla="*/ 24384 h 914400"/>
              <a:gd name="connsiteX29" fmla="*/ 2767584 w 3450336"/>
              <a:gd name="connsiteY29" fmla="*/ 36576 h 914400"/>
              <a:gd name="connsiteX30" fmla="*/ 2816352 w 3450336"/>
              <a:gd name="connsiteY30" fmla="*/ 48768 h 914400"/>
              <a:gd name="connsiteX31" fmla="*/ 2901696 w 3450336"/>
              <a:gd name="connsiteY31" fmla="*/ 97536 h 914400"/>
              <a:gd name="connsiteX32" fmla="*/ 3084576 w 3450336"/>
              <a:gd name="connsiteY32" fmla="*/ 121920 h 914400"/>
              <a:gd name="connsiteX33" fmla="*/ 3218688 w 3450336"/>
              <a:gd name="connsiteY33" fmla="*/ 158496 h 914400"/>
              <a:gd name="connsiteX34" fmla="*/ 3291840 w 3450336"/>
              <a:gd name="connsiteY34" fmla="*/ 182880 h 914400"/>
              <a:gd name="connsiteX35" fmla="*/ 3340608 w 3450336"/>
              <a:gd name="connsiteY35" fmla="*/ 195072 h 914400"/>
              <a:gd name="connsiteX36" fmla="*/ 3413760 w 3450336"/>
              <a:gd name="connsiteY36" fmla="*/ 243840 h 914400"/>
              <a:gd name="connsiteX37" fmla="*/ 3450336 w 3450336"/>
              <a:gd name="connsiteY37" fmla="*/ 268224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50336" h="914400">
                <a:moveTo>
                  <a:pt x="0" y="914400"/>
                </a:moveTo>
                <a:cubicBezTo>
                  <a:pt x="25540" y="876090"/>
                  <a:pt x="32216" y="860895"/>
                  <a:pt x="73152" y="829056"/>
                </a:cubicBezTo>
                <a:cubicBezTo>
                  <a:pt x="91857" y="814507"/>
                  <a:pt x="115154" y="806698"/>
                  <a:pt x="134112" y="792480"/>
                </a:cubicBezTo>
                <a:cubicBezTo>
                  <a:pt x="147906" y="782135"/>
                  <a:pt x="157078" y="766490"/>
                  <a:pt x="170688" y="755904"/>
                </a:cubicBezTo>
                <a:cubicBezTo>
                  <a:pt x="193821" y="737912"/>
                  <a:pt x="219456" y="723392"/>
                  <a:pt x="243840" y="707136"/>
                </a:cubicBezTo>
                <a:lnTo>
                  <a:pt x="280416" y="682752"/>
                </a:lnTo>
                <a:cubicBezTo>
                  <a:pt x="292608" y="674624"/>
                  <a:pt x="306631" y="668729"/>
                  <a:pt x="316992" y="658368"/>
                </a:cubicBezTo>
                <a:cubicBezTo>
                  <a:pt x="357131" y="618229"/>
                  <a:pt x="368388" y="602190"/>
                  <a:pt x="426720" y="573024"/>
                </a:cubicBezTo>
                <a:cubicBezTo>
                  <a:pt x="442976" y="564896"/>
                  <a:pt x="459903" y="557991"/>
                  <a:pt x="475488" y="548640"/>
                </a:cubicBezTo>
                <a:cubicBezTo>
                  <a:pt x="500618" y="533562"/>
                  <a:pt x="524256" y="516128"/>
                  <a:pt x="548640" y="499872"/>
                </a:cubicBezTo>
                <a:cubicBezTo>
                  <a:pt x="560832" y="491744"/>
                  <a:pt x="571315" y="480122"/>
                  <a:pt x="585216" y="475488"/>
                </a:cubicBezTo>
                <a:cubicBezTo>
                  <a:pt x="656276" y="451801"/>
                  <a:pt x="610297" y="469043"/>
                  <a:pt x="719328" y="414528"/>
                </a:cubicBezTo>
                <a:cubicBezTo>
                  <a:pt x="735584" y="406400"/>
                  <a:pt x="752974" y="400226"/>
                  <a:pt x="768096" y="390144"/>
                </a:cubicBezTo>
                <a:cubicBezTo>
                  <a:pt x="894621" y="305794"/>
                  <a:pt x="698755" y="434187"/>
                  <a:pt x="853440" y="341376"/>
                </a:cubicBezTo>
                <a:cubicBezTo>
                  <a:pt x="878570" y="326298"/>
                  <a:pt x="899382" y="303492"/>
                  <a:pt x="926592" y="292608"/>
                </a:cubicBezTo>
                <a:cubicBezTo>
                  <a:pt x="946912" y="284480"/>
                  <a:pt x="967060" y="275908"/>
                  <a:pt x="987552" y="268224"/>
                </a:cubicBezTo>
                <a:cubicBezTo>
                  <a:pt x="999585" y="263712"/>
                  <a:pt x="1012316" y="261094"/>
                  <a:pt x="1024128" y="256032"/>
                </a:cubicBezTo>
                <a:cubicBezTo>
                  <a:pt x="1173750" y="191908"/>
                  <a:pt x="987029" y="268486"/>
                  <a:pt x="1109472" y="207264"/>
                </a:cubicBezTo>
                <a:cubicBezTo>
                  <a:pt x="1129959" y="197021"/>
                  <a:pt x="1175284" y="188740"/>
                  <a:pt x="1194816" y="182880"/>
                </a:cubicBezTo>
                <a:cubicBezTo>
                  <a:pt x="1219435" y="175494"/>
                  <a:pt x="1246582" y="172753"/>
                  <a:pt x="1267968" y="158496"/>
                </a:cubicBezTo>
                <a:cubicBezTo>
                  <a:pt x="1280160" y="150368"/>
                  <a:pt x="1290824" y="139257"/>
                  <a:pt x="1304544" y="134112"/>
                </a:cubicBezTo>
                <a:cubicBezTo>
                  <a:pt x="1323947" y="126836"/>
                  <a:pt x="1345184" y="125984"/>
                  <a:pt x="1365504" y="121920"/>
                </a:cubicBezTo>
                <a:cubicBezTo>
                  <a:pt x="1377696" y="113792"/>
                  <a:pt x="1388974" y="104089"/>
                  <a:pt x="1402080" y="97536"/>
                </a:cubicBezTo>
                <a:cubicBezTo>
                  <a:pt x="1419571" y="88791"/>
                  <a:pt x="1471799" y="77058"/>
                  <a:pt x="1487424" y="73152"/>
                </a:cubicBezTo>
                <a:cubicBezTo>
                  <a:pt x="1499616" y="65024"/>
                  <a:pt x="1510532" y="54540"/>
                  <a:pt x="1524000" y="48768"/>
                </a:cubicBezTo>
                <a:cubicBezTo>
                  <a:pt x="1539401" y="42167"/>
                  <a:pt x="1556656" y="41179"/>
                  <a:pt x="1572768" y="36576"/>
                </a:cubicBezTo>
                <a:cubicBezTo>
                  <a:pt x="1585125" y="33045"/>
                  <a:pt x="1596945" y="27765"/>
                  <a:pt x="1609344" y="24384"/>
                </a:cubicBezTo>
                <a:cubicBezTo>
                  <a:pt x="1641676" y="15566"/>
                  <a:pt x="1706880" y="0"/>
                  <a:pt x="1706880" y="0"/>
                </a:cubicBezTo>
                <a:cubicBezTo>
                  <a:pt x="1718673" y="181"/>
                  <a:pt x="2486651" y="2170"/>
                  <a:pt x="2731008" y="24384"/>
                </a:cubicBezTo>
                <a:cubicBezTo>
                  <a:pt x="2743807" y="25548"/>
                  <a:pt x="2755227" y="33045"/>
                  <a:pt x="2767584" y="36576"/>
                </a:cubicBezTo>
                <a:cubicBezTo>
                  <a:pt x="2783696" y="41179"/>
                  <a:pt x="2800663" y="42884"/>
                  <a:pt x="2816352" y="48768"/>
                </a:cubicBezTo>
                <a:cubicBezTo>
                  <a:pt x="2901850" y="80830"/>
                  <a:pt x="2830951" y="62164"/>
                  <a:pt x="2901696" y="97536"/>
                </a:cubicBezTo>
                <a:cubicBezTo>
                  <a:pt x="2951497" y="122437"/>
                  <a:pt x="3051889" y="119196"/>
                  <a:pt x="3084576" y="121920"/>
                </a:cubicBezTo>
                <a:cubicBezTo>
                  <a:pt x="3305635" y="195606"/>
                  <a:pt x="3029128" y="106798"/>
                  <a:pt x="3218688" y="158496"/>
                </a:cubicBezTo>
                <a:cubicBezTo>
                  <a:pt x="3243485" y="165259"/>
                  <a:pt x="3267456" y="174752"/>
                  <a:pt x="3291840" y="182880"/>
                </a:cubicBezTo>
                <a:cubicBezTo>
                  <a:pt x="3307736" y="188179"/>
                  <a:pt x="3324352" y="191008"/>
                  <a:pt x="3340608" y="195072"/>
                </a:cubicBezTo>
                <a:lnTo>
                  <a:pt x="3413760" y="243840"/>
                </a:lnTo>
                <a:lnTo>
                  <a:pt x="3450336" y="268224"/>
                </a:ln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243584" y="2865120"/>
            <a:ext cx="230543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~1kt </a:t>
            </a:r>
            <a:r>
              <a:rPr lang="fr-FR" sz="1600" b="1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liquid</a:t>
            </a:r>
            <a:r>
              <a:rPr lang="fr-FR" sz="1600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600" b="1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scintillator</a:t>
            </a:r>
            <a:endParaRPr lang="fr-FR" sz="1600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730752" y="5327904"/>
            <a:ext cx="518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KamLAND</a:t>
            </a: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has </a:t>
            </a:r>
            <a:r>
              <a:rPr lang="fr-FR" sz="1800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some</a:t>
            </a: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sensitivity</a:t>
            </a: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to </a:t>
            </a: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Symbol" pitchFamily="18" charset="2"/>
              </a:rPr>
              <a:t>q</a:t>
            </a:r>
            <a:r>
              <a:rPr lang="fr-FR" sz="1800" baseline="-250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13</a:t>
            </a: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as </a:t>
            </a:r>
            <a:r>
              <a:rPr lang="fr-FR" sz="1800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well</a:t>
            </a: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/>
            </a:r>
            <a:b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r>
              <a:rPr lang="fr-FR" sz="1800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through</a:t>
            </a: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the </a:t>
            </a:r>
            <a:r>
              <a:rPr lang="fr-FR" sz="1800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overall</a:t>
            </a: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normalization</a:t>
            </a:r>
            <a:r>
              <a:rPr lang="fr-FR" sz="18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of the </a:t>
            </a:r>
            <a:r>
              <a:rPr lang="fr-FR" sz="1800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spectrum</a:t>
            </a:r>
            <a:endParaRPr lang="fr-FR" sz="18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Espace réservé du pied de page 14"/>
          <p:cNvSpPr>
            <a:spLocks noGrp="1"/>
          </p:cNvSpPr>
          <p:nvPr>
            <p:ph type="ftr" sz="quarter" idx="10"/>
          </p:nvPr>
        </p:nvSpPr>
        <p:spPr>
          <a:xfrm>
            <a:off x="2254631" y="6495796"/>
            <a:ext cx="6370638" cy="215900"/>
          </a:xfrm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18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704263" y="6494463"/>
            <a:ext cx="385762" cy="215900"/>
          </a:xfrm>
        </p:spPr>
        <p:txBody>
          <a:bodyPr/>
          <a:lstStyle/>
          <a:p>
            <a:pPr>
              <a:defRPr/>
            </a:pPr>
            <a:fld id="{9FD93E1A-FEFF-AF43-9E8E-FD5FB9402F12}" type="slidenum">
              <a:rPr lang="fr-FR" smtClean="0"/>
              <a:pPr>
                <a:defRPr/>
              </a:pPr>
              <a:t>89</a:t>
            </a:fld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917575" y="-25400"/>
            <a:ext cx="7997825" cy="668338"/>
          </a:xfrm>
        </p:spPr>
        <p:txBody>
          <a:bodyPr/>
          <a:lstStyle/>
          <a:p>
            <a:r>
              <a:rPr lang="en-US" b="1" i="1" dirty="0" smtClean="0">
                <a:ea typeface="Arial" charset="0"/>
                <a:cs typeface="Arial" charset="0"/>
              </a:rPr>
              <a:t> </a:t>
            </a:r>
            <a:r>
              <a:rPr lang="en-US" b="1" dirty="0" smtClean="0">
                <a:ea typeface="Arial" charset="0"/>
                <a:cs typeface="Arial" charset="0"/>
              </a:rPr>
              <a:t>Full </a:t>
            </a:r>
            <a:r>
              <a:rPr lang="en-US" b="1" i="1" dirty="0" err="1" smtClean="0">
                <a:ea typeface="Arial" charset="0"/>
                <a:cs typeface="Arial" charset="0"/>
              </a:rPr>
              <a:t>Ab</a:t>
            </a:r>
            <a:r>
              <a:rPr lang="en-US" b="1" i="1" dirty="0" smtClean="0">
                <a:ea typeface="Arial" charset="0"/>
                <a:cs typeface="Arial" charset="0"/>
              </a:rPr>
              <a:t> Initio</a:t>
            </a:r>
            <a:r>
              <a:rPr lang="en-US" b="1" dirty="0" smtClean="0">
                <a:ea typeface="Arial" charset="0"/>
                <a:cs typeface="Arial" charset="0"/>
              </a:rPr>
              <a:t> Attempt</a:t>
            </a:r>
          </a:p>
        </p:txBody>
      </p:sp>
      <p:sp>
        <p:nvSpPr>
          <p:cNvPr id="2457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D69B7-0BFD-A847-B67C-38597C8A397F}" type="slidenum">
              <a:rPr lang="en-US" sz="500" smtClean="0">
                <a:ea typeface="Arial" charset="0"/>
                <a:cs typeface="Arial" charset="0"/>
              </a:rPr>
              <a:pPr>
                <a:defRPr/>
              </a:pPr>
              <a:t>9</a:t>
            </a:fld>
            <a:endParaRPr lang="en-US" sz="500" smtClean="0">
              <a:ea typeface="Arial" charset="0"/>
              <a:cs typeface="Arial" charset="0"/>
            </a:endParaRPr>
          </a:p>
        </p:txBody>
      </p:sp>
      <p:pic>
        <p:nvPicPr>
          <p:cNvPr id="24581" name="Image 11" descr="figure3_V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8334" y="2022475"/>
            <a:ext cx="3928534" cy="349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ZoneTexte 12"/>
          <p:cNvSpPr txBox="1">
            <a:spLocks noChangeArrowheads="1"/>
          </p:cNvSpPr>
          <p:nvPr/>
        </p:nvSpPr>
        <p:spPr bwMode="auto">
          <a:xfrm>
            <a:off x="5273677" y="1727203"/>
            <a:ext cx="34982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Residuals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w.r.t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 reference ILL e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data</a:t>
            </a:r>
          </a:p>
        </p:txBody>
      </p:sp>
      <p:sp>
        <p:nvSpPr>
          <p:cNvPr id="24583" name="ZoneTexte 13"/>
          <p:cNvSpPr txBox="1">
            <a:spLocks noChangeArrowheads="1"/>
          </p:cNvSpPr>
          <p:nvPr/>
        </p:nvSpPr>
        <p:spPr bwMode="auto">
          <a:xfrm>
            <a:off x="1129240" y="5436661"/>
            <a:ext cx="764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à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95+/-5% of the spectrum reproduced but still not meeting required precision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à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Estimate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238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U spectrum which couldn’t be measured @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ILL, using most complete data set (black curve)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589" name="Espace réservé du pied de page 1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  <p:sp>
        <p:nvSpPr>
          <p:cNvPr id="24580" name="ZoneTexte 8"/>
          <p:cNvSpPr txBox="1">
            <a:spLocks noChangeArrowheads="1"/>
          </p:cNvSpPr>
          <p:nvPr/>
        </p:nvSpPr>
        <p:spPr bwMode="auto">
          <a:xfrm>
            <a:off x="4792" y="899861"/>
            <a:ext cx="919995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800" dirty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 MURE evolution </a:t>
            </a:r>
            <a:r>
              <a:rPr lang="en-US" sz="1800" dirty="0" smtClean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code </a:t>
            </a:r>
            <a:r>
              <a:rPr lang="en-US" sz="1800" i="1" dirty="0" smtClean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(Subatech Nantes)</a:t>
            </a:r>
            <a:r>
              <a:rPr lang="en-US" sz="1800" dirty="0" smtClean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: nuclear reactor fuel composition</a:t>
            </a:r>
          </a:p>
          <a:p>
            <a:pPr>
              <a:buFontTx/>
              <a:buChar char="-"/>
            </a:pPr>
            <a:r>
              <a:rPr lang="en-US" sz="1800" dirty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 BESTIOLE </a:t>
            </a:r>
            <a:r>
              <a:rPr lang="en-US" sz="1800" dirty="0" smtClean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code </a:t>
            </a:r>
            <a:r>
              <a:rPr lang="en-US" sz="1800" i="1" dirty="0" smtClean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(CEA Saclay)</a:t>
            </a:r>
            <a:r>
              <a:rPr lang="en-US" sz="1800" dirty="0" smtClean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dirty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build up database of ~800 nuclei and 10000 β-branches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67885" y="2231354"/>
            <a:ext cx="406381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+mj-lt"/>
              </a:rPr>
              <a:t> All data from </a:t>
            </a:r>
            <a:r>
              <a:rPr lang="en-US" sz="1600" b="1" dirty="0" smtClean="0">
                <a:latin typeface="+mj-lt"/>
              </a:rPr>
              <a:t>ENSDF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 err="1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>
                <a:latin typeface="+mj-lt"/>
              </a:rPr>
              <a:t>-branches) and </a:t>
            </a:r>
            <a:r>
              <a:rPr lang="en-US" sz="1600" b="1" dirty="0" smtClean="0">
                <a:latin typeface="+mj-lt"/>
              </a:rPr>
              <a:t>JEFF </a:t>
            </a:r>
            <a:r>
              <a:rPr lang="en-US" sz="1600" dirty="0" smtClean="0">
                <a:latin typeface="+mj-lt"/>
              </a:rPr>
              <a:t>(fission yields) databases </a:t>
            </a:r>
          </a:p>
          <a:p>
            <a:r>
              <a:rPr lang="en-US" sz="1600" dirty="0" smtClean="0">
                <a:latin typeface="+mj-lt"/>
              </a:rPr>
              <a:t>		+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+mj-lt"/>
              </a:rPr>
              <a:t> Complementary measurements of fission products spectra to tag and replace </a:t>
            </a:r>
            <a:r>
              <a:rPr lang="en-US" sz="1600" b="1" dirty="0" smtClean="0">
                <a:latin typeface="+mj-lt"/>
              </a:rPr>
              <a:t>pandemonium </a:t>
            </a:r>
            <a:r>
              <a:rPr lang="en-US" sz="1600" dirty="0" smtClean="0">
                <a:latin typeface="+mj-lt"/>
              </a:rPr>
              <a:t>candidates</a:t>
            </a:r>
          </a:p>
          <a:p>
            <a:r>
              <a:rPr lang="en-US" sz="1600" dirty="0" smtClean="0">
                <a:latin typeface="+mj-lt"/>
              </a:rPr>
              <a:t>		+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+mj-lt"/>
              </a:rPr>
              <a:t> Unmeasured nuclei described by </a:t>
            </a:r>
            <a:r>
              <a:rPr lang="en-US" sz="1600" b="1" dirty="0" smtClean="0">
                <a:latin typeface="+mj-lt"/>
              </a:rPr>
              <a:t>gross-theory</a:t>
            </a:r>
            <a:r>
              <a:rPr lang="en-US" sz="1600" dirty="0" smtClean="0">
                <a:latin typeface="+mj-lt"/>
              </a:rPr>
              <a:t> (JENDL database) + our own </a:t>
            </a:r>
            <a:r>
              <a:rPr lang="en-US" sz="1600" b="1" dirty="0" smtClean="0">
                <a:latin typeface="+mj-lt"/>
              </a:rPr>
              <a:t>model </a:t>
            </a:r>
            <a:r>
              <a:rPr lang="en-US" sz="1600" dirty="0" smtClean="0">
                <a:latin typeface="+mj-lt"/>
              </a:rPr>
              <a:t>based on ENSDF mean fits.</a:t>
            </a:r>
          </a:p>
          <a:p>
            <a:pPr>
              <a:buFont typeface="Arial"/>
              <a:buChar char="•"/>
            </a:pPr>
            <a:endParaRPr lang="en-US" sz="1600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5025" y="2365491"/>
            <a:ext cx="68579" cy="4207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5025" y="3086631"/>
            <a:ext cx="68579" cy="66565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2165" y="4083875"/>
            <a:ext cx="68579" cy="6656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762000"/>
            <a:ext cx="3048000" cy="226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5476" name="Text Box 3"/>
          <p:cNvSpPr txBox="1">
            <a:spLocks noChangeArrowheads="1"/>
          </p:cNvSpPr>
          <p:nvPr/>
        </p:nvSpPr>
        <p:spPr bwMode="auto">
          <a:xfrm>
            <a:off x="1033463" y="68263"/>
            <a:ext cx="758983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Reanalysis of KamLAND’s 2010 results</a:t>
            </a:r>
          </a:p>
        </p:txBody>
      </p:sp>
      <p:pic>
        <p:nvPicPr>
          <p:cNvPr id="1054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00400"/>
            <a:ext cx="4443413" cy="320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5478" name="Text Box 5"/>
          <p:cNvSpPr txBox="1">
            <a:spLocks noChangeArrowheads="1"/>
          </p:cNvSpPr>
          <p:nvPr/>
        </p:nvSpPr>
        <p:spPr bwMode="auto">
          <a:xfrm>
            <a:off x="1079500" y="596900"/>
            <a:ext cx="298291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arXiv:1009.4771v2 [hep-ex]</a:t>
            </a:r>
          </a:p>
        </p:txBody>
      </p:sp>
      <p:pic>
        <p:nvPicPr>
          <p:cNvPr id="10547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296988"/>
            <a:ext cx="3352800" cy="1370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5480" name="Text Box 7"/>
          <p:cNvSpPr txBox="1">
            <a:spLocks noChangeArrowheads="1"/>
          </p:cNvSpPr>
          <p:nvPr/>
        </p:nvSpPr>
        <p:spPr bwMode="auto">
          <a:xfrm>
            <a:off x="1017588" y="990600"/>
            <a:ext cx="141446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Systematics</a:t>
            </a:r>
          </a:p>
        </p:txBody>
      </p:sp>
      <p:sp>
        <p:nvSpPr>
          <p:cNvPr id="105481" name="Text Box 8"/>
          <p:cNvSpPr txBox="1">
            <a:spLocks noChangeArrowheads="1"/>
          </p:cNvSpPr>
          <p:nvPr/>
        </p:nvSpPr>
        <p:spPr bwMode="auto">
          <a:xfrm>
            <a:off x="4908550" y="609600"/>
            <a:ext cx="2089150" cy="925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Spectra from</a:t>
            </a:r>
            <a:b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Japanese reactors</a:t>
            </a:r>
            <a:b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(with </a:t>
            </a:r>
            <a:r>
              <a:rPr lang="el-G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ν</a:t>
            </a:r>
            <a:r>
              <a:rPr lang="en-US" sz="1800" baseline="-250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oscillation)</a:t>
            </a:r>
          </a:p>
        </p:txBody>
      </p:sp>
      <p:pic>
        <p:nvPicPr>
          <p:cNvPr id="105482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3505200"/>
            <a:ext cx="2647950" cy="262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5483" name="Text Box 10"/>
          <p:cNvSpPr txBox="1">
            <a:spLocks noChangeArrowheads="1"/>
          </p:cNvSpPr>
          <p:nvPr/>
        </p:nvSpPr>
        <p:spPr bwMode="auto">
          <a:xfrm>
            <a:off x="1031875" y="2768600"/>
            <a:ext cx="3427413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Reproduced KamLAND spectra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within 1% in [1-6] MeV range</a:t>
            </a:r>
          </a:p>
        </p:txBody>
      </p:sp>
      <p:sp>
        <p:nvSpPr>
          <p:cNvPr id="105484" name="Text Box 11"/>
          <p:cNvSpPr txBox="1">
            <a:spLocks noChangeArrowheads="1"/>
          </p:cNvSpPr>
          <p:nvPr/>
        </p:nvSpPr>
        <p:spPr bwMode="auto">
          <a:xfrm>
            <a:off x="5286375" y="2908300"/>
            <a:ext cx="31146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8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With new spectra predictions</a:t>
            </a:r>
          </a:p>
        </p:txBody>
      </p:sp>
      <p:sp>
        <p:nvSpPr>
          <p:cNvPr id="105485" name="Text Box 12"/>
          <p:cNvSpPr txBox="1">
            <a:spLocks noChangeArrowheads="1"/>
          </p:cNvSpPr>
          <p:nvPr/>
        </p:nvSpPr>
        <p:spPr bwMode="auto">
          <a:xfrm>
            <a:off x="7223125" y="4321175"/>
            <a:ext cx="1582738" cy="741363"/>
          </a:xfrm>
          <a:prstGeom prst="rect">
            <a:avLst/>
          </a:prstGeom>
          <a:solidFill>
            <a:srgbClr val="F0F9E0">
              <a:alpha val="59999"/>
            </a:srgbClr>
          </a:solidFill>
          <a:ln w="9360">
            <a:solidFill>
              <a:srgbClr val="FFB1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 change on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1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tan</a:t>
            </a:r>
            <a:r>
              <a:rPr lang="fr-FR" sz="1400" b="1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l-GR" sz="1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θ</a:t>
            </a:r>
            <a:r>
              <a:rPr lang="en-US" sz="1400" b="1" baseline="-25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12</a:t>
            </a:r>
            <a:r>
              <a:rPr lang="en-US" sz="1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el-GR" sz="1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Δ</a:t>
            </a:r>
            <a:r>
              <a:rPr lang="en-US" sz="1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400" b="1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b="1" baseline="-25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21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shift of </a:t>
            </a:r>
            <a:r>
              <a:rPr lang="el-GR" sz="1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θ</a:t>
            </a:r>
            <a:r>
              <a:rPr lang="en-US" sz="1400" b="1" baseline="-25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13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64E78-9A2C-F84A-B94B-AF47FC1373DF}" type="slidenum">
              <a:rPr lang="fr-FR" smtClean="0"/>
              <a:pPr>
                <a:defRPr/>
              </a:pPr>
              <a:t>90</a:t>
            </a:fld>
            <a:endParaRPr lang="fr-FR"/>
          </a:p>
        </p:txBody>
      </p:sp>
      <p:sp>
        <p:nvSpPr>
          <p:cNvPr id="105487" name="Espace réservé du pied de page 14"/>
          <p:cNvSpPr>
            <a:spLocks noGrp="1"/>
          </p:cNvSpPr>
          <p:nvPr>
            <p:ph type="ftr" sz="quarter" idx="10"/>
          </p:nvPr>
        </p:nvSpPr>
        <p:spPr>
          <a:xfrm>
            <a:off x="2571623" y="6495796"/>
            <a:ext cx="6370638" cy="215900"/>
          </a:xfrm>
          <a:noFill/>
        </p:spPr>
        <p:txBody>
          <a:bodyPr/>
          <a:lstStyle/>
          <a:p>
            <a:r>
              <a:rPr lang="fr-FR" smtClean="0"/>
              <a:t>D. Lhuillier - Beyond 3 neutrinos - May 2011</a:t>
            </a:r>
            <a:endParaRPr lang="fr-FR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8243888" y="6546850"/>
            <a:ext cx="384175" cy="19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04731CE-5CDA-EF41-9C06-FA01D78A2447}" type="slidenum">
              <a:rPr lang="fr-FR" sz="120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91</a:t>
            </a:fld>
            <a:endParaRPr lang="fr-FR" sz="120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787400" y="63500"/>
            <a:ext cx="80645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800" b="1" baseline="30000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37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Ar - </a:t>
            </a:r>
            <a:r>
              <a:rPr lang="fr-FR" sz="2800" b="1" dirty="0" err="1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Expected</a:t>
            </a:r>
            <a:r>
              <a:rPr lang="fr-FR" sz="2800" b="1" dirty="0" smtClean="0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b="1" dirty="0" err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Potential</a:t>
            </a:r>
            <a:endParaRPr lang="fr-FR" sz="2800" b="1" dirty="0">
              <a:solidFill>
                <a:srgbClr val="6B75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79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09BA-0DB4-5F4B-8926-4AE31DE62E8E}" type="slidenum">
              <a:rPr lang="fr-FR" smtClean="0">
                <a:ea typeface="Arial" charset="0"/>
                <a:cs typeface="Arial" charset="0"/>
              </a:rPr>
              <a:pPr/>
              <a:t>91</a:t>
            </a:fld>
            <a:endParaRPr lang="fr-FR" smtClean="0">
              <a:ea typeface="Arial" charset="0"/>
              <a:cs typeface="Arial" charset="0"/>
            </a:endParaRPr>
          </a:p>
        </p:txBody>
      </p:sp>
      <p:sp>
        <p:nvSpPr>
          <p:cNvPr id="56325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ea typeface="Arial" charset="0"/>
                <a:cs typeface="Arial" charset="0"/>
              </a:rPr>
              <a:t>T. Lasserre</a:t>
            </a:r>
          </a:p>
        </p:txBody>
      </p:sp>
      <p:pic>
        <p:nvPicPr>
          <p:cNvPr id="56326" name="Image 7" descr="cr51-analysis-raa-0p6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" y="561975"/>
            <a:ext cx="81153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Rectangle 8"/>
          <p:cNvSpPr>
            <a:spLocks noChangeArrowheads="1"/>
          </p:cNvSpPr>
          <p:nvPr/>
        </p:nvSpPr>
        <p:spPr bwMode="auto">
          <a:xfrm>
            <a:off x="1798638" y="4945063"/>
            <a:ext cx="2917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2% bin-to-bin uncorrelated syst.</a:t>
            </a:r>
          </a:p>
          <a:p>
            <a:r>
              <a:rPr lang="fr-FR" sz="1400" b="1">
                <a:solidFill>
                  <a:srgbClr val="6B757E"/>
                </a:solidFill>
                <a:latin typeface="Arial" charset="0"/>
                <a:ea typeface="Arial" charset="0"/>
                <a:cs typeface="Arial" charset="0"/>
              </a:rPr>
              <a:t>5% normalization syst.</a:t>
            </a:r>
            <a:endParaRPr 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a_max">
  <a:themeElements>
    <a:clrScheme name="modele-presentation_irfu_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ele-presentation_irfu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odele-presentation_irfu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-presentation_irfu_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-presentation_irfu_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-presentation_irfu_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-presentation_irfu_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-presentation_irfu_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-presentation_irfu_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modele-presentation_irfu_1</Template>
  <TotalTime>16758</TotalTime>
  <Words>7064</Words>
  <Application>Microsoft Macintosh PowerPoint</Application>
  <PresentationFormat>Présentation à l'écran (4:3)</PresentationFormat>
  <Paragraphs>1294</Paragraphs>
  <Slides>91</Slides>
  <Notes>51</Notes>
  <HiddenSlides>0</HiddenSlides>
  <MMClips>0</MMClips>
  <ScaleCrop>false</ScaleCrop>
  <HeadingPairs>
    <vt:vector size="8" baseType="variant">
      <vt:variant>
        <vt:lpstr>Modèle de conception</vt:lpstr>
      </vt:variant>
      <vt:variant>
        <vt:i4>2</vt:i4>
      </vt:variant>
      <vt:variant>
        <vt:lpstr>Liaisons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91</vt:i4>
      </vt:variant>
    </vt:vector>
  </HeadingPairs>
  <TitlesOfParts>
    <vt:vector size="96" baseType="lpstr">
      <vt:lpstr>raa_max</vt:lpstr>
      <vt:lpstr>Thème Office</vt:lpstr>
      <vt:lpstr>Macintosh HD:Users:david:NEUTRINOS:BETA:BESTIOLE:ENSDF:SourceShortList.docx!OLE_LINK2</vt:lpstr>
      <vt:lpstr>…quation</vt:lpstr>
      <vt:lpstr>Equation</vt:lpstr>
      <vt:lpstr>Diapositive 1</vt:lpstr>
      <vt:lpstr>Diapositive 2</vt:lpstr>
      <vt:lpstr>n spectrum emitted by a reactor </vt:lpstr>
      <vt:lpstr>The guts of Sk(E)</vt:lpstr>
      <vt:lpstr>Complementary approaches to compute the ν flux</vt:lpstr>
      <vt:lpstr>The ILL electron Data “Anchor point”</vt:lpstr>
      <vt:lpstr>Effective method: conversion to n spectra</vt:lpstr>
      <vt:lpstr>Effective method: conversion to n spectra</vt:lpstr>
      <vt:lpstr> Full Ab Initio Attempt</vt:lpstr>
      <vt:lpstr>Application to 238U prediction</vt:lpstr>
      <vt:lpstr>Off-Equilibrium Effects</vt:lpstr>
      <vt:lpstr>The New Mixed Conversion Approach</vt:lpstr>
      <vt:lpstr>The New Mixed Conversion Approach</vt:lpstr>
      <vt:lpstr>Consistency Check</vt:lpstr>
      <vt:lpstr>Origin of the 3% shift</vt:lpstr>
      <vt:lpstr>Origin of the 3% shift</vt:lpstr>
      <vt:lpstr>Error Budget</vt:lpstr>
      <vt:lpstr>Diapositive 18</vt:lpstr>
      <vt:lpstr>Reactor Electron Antineutrino Detection</vt:lpstr>
      <vt:lpstr>V-A Inverse b decay Cross Section</vt:lpstr>
      <vt:lpstr>Computing the expected rate/spectrum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The reactor antineutrino anomaly</vt:lpstr>
      <vt:lpstr>Diapositive 30</vt:lpstr>
      <vt:lpstr>Diapositive 31</vt:lpstr>
      <vt:lpstr>Diapositive 32</vt:lpstr>
      <vt:lpstr>Our ILL re-analysis (reproduce no-oscillation claim)</vt:lpstr>
      <vt:lpstr>Diapositive 34</vt:lpstr>
      <vt:lpstr>Diapositive 35</vt:lpstr>
      <vt:lpstr>Diapositive 36</vt:lpstr>
      <vt:lpstr>Radiochemical experiments Gallex (left) &amp; Sage (right)    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Conclusions</vt:lpstr>
      <vt:lpstr>Diapositive 67</vt:lpstr>
      <vt:lpstr>Nucifer</vt:lpstr>
      <vt:lpstr>NUCIFER in Saclay</vt:lpstr>
      <vt:lpstr>Conclusion and perspectives</vt:lpstr>
      <vt:lpstr>Backup slides</vt:lpstr>
      <vt:lpstr>Reactor anti-neutrinos: introduction</vt:lpstr>
      <vt:lpstr>From e- to anti-e spectra</vt:lpstr>
      <vt:lpstr>Pandemonium</vt:lpstr>
      <vt:lpstr>Error budget</vt:lpstr>
      <vt:lpstr>Diapositive 76</vt:lpstr>
      <vt:lpstr>Diapositive 77</vt:lpstr>
      <vt:lpstr>ROVNO-88 (5 measurements, Sov Phys JETP67, 1988)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Error Budget &amp; Correlations</vt:lpstr>
      <vt:lpstr>Are the ratios normally distributed?</vt:lpstr>
      <vt:lpstr>Diapositive 88</vt:lpstr>
      <vt:lpstr>Diapositive 89</vt:lpstr>
      <vt:lpstr>Diapositive 90</vt:lpstr>
      <vt:lpstr>Diapositive 91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edelabro</dc:creator>
  <cp:lastModifiedBy>david lhuillier</cp:lastModifiedBy>
  <cp:revision>608</cp:revision>
  <cp:lastPrinted>2011-05-02T09:36:52Z</cp:lastPrinted>
  <dcterms:created xsi:type="dcterms:W3CDTF">2011-05-03T05:40:28Z</dcterms:created>
  <dcterms:modified xsi:type="dcterms:W3CDTF">2011-05-03T06:59:21Z</dcterms:modified>
</cp:coreProperties>
</file>