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5" r:id="rId1"/>
    <p:sldMasterId id="2147483676" r:id="rId2"/>
  </p:sldMasterIdLst>
  <p:notesMasterIdLst>
    <p:notesMasterId r:id="rId37"/>
  </p:notesMasterIdLst>
  <p:sldIdLst>
    <p:sldId id="261" r:id="rId3"/>
    <p:sldId id="348" r:id="rId4"/>
    <p:sldId id="361" r:id="rId5"/>
    <p:sldId id="358" r:id="rId6"/>
    <p:sldId id="359" r:id="rId7"/>
    <p:sldId id="284" r:id="rId8"/>
    <p:sldId id="313" r:id="rId9"/>
    <p:sldId id="350" r:id="rId10"/>
    <p:sldId id="351" r:id="rId11"/>
    <p:sldId id="316" r:id="rId12"/>
    <p:sldId id="266" r:id="rId13"/>
    <p:sldId id="360" r:id="rId14"/>
    <p:sldId id="353" r:id="rId15"/>
    <p:sldId id="314" r:id="rId16"/>
    <p:sldId id="317" r:id="rId17"/>
    <p:sldId id="318" r:id="rId18"/>
    <p:sldId id="355" r:id="rId19"/>
    <p:sldId id="319" r:id="rId20"/>
    <p:sldId id="315" r:id="rId21"/>
    <p:sldId id="320" r:id="rId22"/>
    <p:sldId id="332" r:id="rId23"/>
    <p:sldId id="331" r:id="rId24"/>
    <p:sldId id="337" r:id="rId25"/>
    <p:sldId id="333" r:id="rId26"/>
    <p:sldId id="342" r:id="rId27"/>
    <p:sldId id="334" r:id="rId28"/>
    <p:sldId id="335" r:id="rId29"/>
    <p:sldId id="336" r:id="rId30"/>
    <p:sldId id="341" r:id="rId31"/>
    <p:sldId id="329" r:id="rId32"/>
    <p:sldId id="345" r:id="rId33"/>
    <p:sldId id="357" r:id="rId34"/>
    <p:sldId id="346" r:id="rId35"/>
    <p:sldId id="356" r:id="rId36"/>
  </p:sldIdLst>
  <p:sldSz cx="9144000" cy="5143500" type="screen16x9"/>
  <p:notesSz cx="6858000" cy="9144000"/>
  <p:embeddedFontLst>
    <p:embeddedFont>
      <p:font typeface="Arvo" panose="02000000000000000000" pitchFamily="2" charset="77"/>
      <p:regular r:id="rId38"/>
      <p:bold r:id="rId39"/>
      <p:italic r:id="rId40"/>
      <p:boldItalic r:id="rId41"/>
    </p:embeddedFont>
    <p:embeddedFont>
      <p:font typeface="Proxima Nova" panose="02000506030000020004" pitchFamily="2" charset="0"/>
      <p:regular r:id="rId42"/>
      <p:bold r:id="rId43"/>
      <p:italic r:id="rId44"/>
      <p:boldItalic r:id="rId45"/>
    </p:embeddedFont>
    <p:embeddedFont>
      <p:font typeface="Proxima Nova Semibold" panose="02000506030000020004" pitchFamily="2" charset="0"/>
      <p:regular r:id="rId46"/>
      <p:bold r:id="rId47"/>
      <p:boldItalic r:id="rId48"/>
    </p:embeddedFont>
    <p:embeddedFont>
      <p:font typeface="Ubuntu" panose="020B0504030602030204" pitchFamily="34" charset="0"/>
      <p:regular r:id="rId49"/>
      <p:bold r:id="rId50"/>
      <p:italic r:id="rId51"/>
      <p:boldItalic r:id="rId52"/>
    </p:embeddedFont>
    <p:embeddedFont>
      <p:font typeface="Ubuntu Light" panose="020B0504030602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orient="horz" pos="3053">
          <p15:clr>
            <a:srgbClr val="A4A3A4"/>
          </p15:clr>
        </p15:guide>
        <p15:guide id="3" orient="horz" pos="2871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6D6FF"/>
    <a:srgbClr val="7FABFC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5114CB4-B8A6-4EAD-BB9A-E759FCD5E2ED}">
  <a:tblStyle styleId="{E5114CB4-B8A6-4EAD-BB9A-E759FCD5E2E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77"/>
    <p:restoredTop sz="91602"/>
  </p:normalViewPr>
  <p:slideViewPr>
    <p:cSldViewPr snapToGrid="0">
      <p:cViewPr varScale="1">
        <p:scale>
          <a:sx n="135" d="100"/>
          <a:sy n="135" d="100"/>
        </p:scale>
        <p:origin x="1048" y="168"/>
      </p:cViewPr>
      <p:guideLst>
        <p:guide orient="horz"/>
        <p:guide orient="horz" pos="3053"/>
        <p:guide orient="horz" pos="28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2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42eb61d9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42eb61d9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649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107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1739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6560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734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35391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733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5228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79448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5748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g442eb61d9d_0_6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8" name="Google Shape;858;g442eb61d9d_0_6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5158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568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4187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42eb61d9d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42eb61d9d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6348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630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99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42eb61d9d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42eb61d9d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71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SECTION_HEADER_2"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"/>
          </p:nvPr>
        </p:nvSpPr>
        <p:spPr>
          <a:xfrm>
            <a:off x="954225" y="1709475"/>
            <a:ext cx="3367200" cy="24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‹N›</a:t>
            </a:fld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5177125" y="212900"/>
            <a:ext cx="3742800" cy="46842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4571997" y="3832425"/>
            <a:ext cx="762000" cy="11685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" name="Google Shape;35;p4"/>
          <p:cNvCxnSpPr/>
          <p:nvPr/>
        </p:nvCxnSpPr>
        <p:spPr>
          <a:xfrm>
            <a:off x="1068750" y="1340150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_AND_BODY_1"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4598900" y="773100"/>
            <a:ext cx="3888000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‹N›</a:t>
            </a:fld>
            <a:endParaRPr/>
          </a:p>
        </p:txBody>
      </p:sp>
      <p:sp>
        <p:nvSpPr>
          <p:cNvPr id="64" name="Google Shape;64;p10"/>
          <p:cNvSpPr/>
          <p:nvPr/>
        </p:nvSpPr>
        <p:spPr>
          <a:xfrm>
            <a:off x="0" y="0"/>
            <a:ext cx="4259700" cy="51435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1"/>
          </p:nvPr>
        </p:nvSpPr>
        <p:spPr>
          <a:xfrm>
            <a:off x="4598900" y="2968204"/>
            <a:ext cx="2920800" cy="5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66" name="Google Shape;66;p10"/>
          <p:cNvCxnSpPr/>
          <p:nvPr/>
        </p:nvCxnSpPr>
        <p:spPr>
          <a:xfrm>
            <a:off x="4778200" y="278062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 &amp; some text slide 2">
  <p:cSld name="BIG_NUMBER_2"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6"/>
          <p:cNvSpPr/>
          <p:nvPr/>
        </p:nvSpPr>
        <p:spPr>
          <a:xfrm>
            <a:off x="406950" y="352200"/>
            <a:ext cx="8330100" cy="431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hasCustomPrompt="1"/>
          </p:nvPr>
        </p:nvSpPr>
        <p:spPr>
          <a:xfrm>
            <a:off x="742950" y="1238100"/>
            <a:ext cx="7729500" cy="19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‹N›</a:t>
            </a:fld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subTitle" idx="1"/>
          </p:nvPr>
        </p:nvSpPr>
        <p:spPr>
          <a:xfrm>
            <a:off x="2433300" y="3015325"/>
            <a:ext cx="4277400" cy="6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quare with title and text">
  <p:cSld name="CUSTOM_1"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D9D9D9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‹N›</a:t>
            </a:fld>
            <a:endParaRPr/>
          </a:p>
        </p:txBody>
      </p:sp>
      <p:sp>
        <p:nvSpPr>
          <p:cNvPr id="141" name="Google Shape;141;p20"/>
          <p:cNvSpPr/>
          <p:nvPr/>
        </p:nvSpPr>
        <p:spPr>
          <a:xfrm>
            <a:off x="406950" y="352200"/>
            <a:ext cx="4287900" cy="4311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subTitle" idx="1"/>
          </p:nvPr>
        </p:nvSpPr>
        <p:spPr>
          <a:xfrm>
            <a:off x="737850" y="2261500"/>
            <a:ext cx="3606600" cy="194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cxnSp>
        <p:nvCxnSpPr>
          <p:cNvPr id="144" name="Google Shape;144;p2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yan frame 1">
  <p:cSld name="CUSTOM_1_1_1_1"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/>
          <p:nvPr/>
        </p:nvSpPr>
        <p:spPr>
          <a:xfrm>
            <a:off x="5200425" y="-11150"/>
            <a:ext cx="3954900" cy="52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2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D9D9D9"/>
                </a:solidFill>
              </a:defRPr>
            </a:lvl1pPr>
            <a:lvl2pPr lvl="1" rtl="0">
              <a:buNone/>
              <a:defRPr>
                <a:solidFill>
                  <a:srgbClr val="D9D9D9"/>
                </a:solidFill>
              </a:defRPr>
            </a:lvl2pPr>
            <a:lvl3pPr lvl="2" rtl="0">
              <a:buNone/>
              <a:defRPr>
                <a:solidFill>
                  <a:srgbClr val="D9D9D9"/>
                </a:solidFill>
              </a:defRPr>
            </a:lvl3pPr>
            <a:lvl4pPr lvl="3" rtl="0">
              <a:buNone/>
              <a:defRPr>
                <a:solidFill>
                  <a:srgbClr val="D9D9D9"/>
                </a:solidFill>
              </a:defRPr>
            </a:lvl4pPr>
            <a:lvl5pPr lvl="4" rtl="0">
              <a:buNone/>
              <a:defRPr>
                <a:solidFill>
                  <a:srgbClr val="D9D9D9"/>
                </a:solidFill>
              </a:defRPr>
            </a:lvl5pPr>
            <a:lvl6pPr lvl="5" rtl="0">
              <a:buNone/>
              <a:defRPr>
                <a:solidFill>
                  <a:srgbClr val="D9D9D9"/>
                </a:solidFill>
              </a:defRPr>
            </a:lvl6pPr>
            <a:lvl7pPr lvl="6" rtl="0">
              <a:buNone/>
              <a:defRPr>
                <a:solidFill>
                  <a:srgbClr val="D9D9D9"/>
                </a:solidFill>
              </a:defRPr>
            </a:lvl7pPr>
            <a:lvl8pPr lvl="7" rtl="0">
              <a:buNone/>
              <a:defRPr>
                <a:solidFill>
                  <a:srgbClr val="D9D9D9"/>
                </a:solidFill>
              </a:defRPr>
            </a:lvl8pPr>
            <a:lvl9pPr lvl="8" rtl="0">
              <a:buNone/>
              <a:defRPr>
                <a:solidFill>
                  <a:srgbClr val="D9D9D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B7B7B7"/>
                </a:solidFill>
                <a:latin typeface="Arvo"/>
                <a:ea typeface="Arvo"/>
                <a:cs typeface="Arvo"/>
                <a:sym typeface="Arvo"/>
              </a:rPr>
              <a:t>‹N›</a:t>
            </a:fld>
            <a:endParaRPr sz="1200">
              <a:solidFill>
                <a:srgbClr val="B7B7B7"/>
              </a:solidFill>
              <a:latin typeface="Arvo"/>
              <a:ea typeface="Arvo"/>
              <a:cs typeface="Arvo"/>
              <a:sym typeface="Arv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frame  1">
  <p:cSld name="BLANK_1_1_1_1">
    <p:bg>
      <p:bgPr>
        <a:solidFill>
          <a:schemeClr val="accen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7"/>
          <p:cNvSpPr/>
          <p:nvPr/>
        </p:nvSpPr>
        <p:spPr>
          <a:xfrm>
            <a:off x="406950" y="416250"/>
            <a:ext cx="8330100" cy="4311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27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783525" y="621500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Ubuntu"/>
              <a:buNone/>
              <a:defRPr sz="24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vo"/>
              <a:buNone/>
              <a:defRPr sz="2400">
                <a:solidFill>
                  <a:schemeClr val="dk1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●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Ubuntu Light"/>
              <a:buChar char="○"/>
              <a:defRPr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2pPr>
            <a:lvl3pPr marL="1371600" lvl="2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■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3pPr>
            <a:lvl4pPr marL="1828800" lvl="3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Ubuntu Light"/>
              <a:buChar char="●"/>
              <a:defRPr sz="13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○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Ubuntu Light"/>
              <a:buChar char="■"/>
              <a:defRPr sz="12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6pPr>
            <a:lvl7pPr marL="3200400" lvl="6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●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7pPr>
            <a:lvl8pPr marL="3657600" lvl="7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Ubuntu Light"/>
              <a:buChar char="○"/>
              <a:defRPr sz="11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8pPr>
            <a:lvl9pPr marL="4114800" lvl="8" indent="-2921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Ubuntu Light"/>
              <a:buChar char="■"/>
              <a:defRPr sz="1000">
                <a:solidFill>
                  <a:schemeClr val="lt2"/>
                </a:solidFill>
                <a:latin typeface="Ubuntu Light"/>
                <a:ea typeface="Ubuntu Light"/>
                <a:cs typeface="Ubuntu Light"/>
                <a:sym typeface="Ubuntu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6" r:id="rId2"/>
    <p:sldLayoutId id="2147483662" r:id="rId3"/>
    <p:sldLayoutId id="2147483664" r:id="rId4"/>
    <p:sldLayoutId id="2147483666" r:id="rId5"/>
    <p:sldLayoutId id="2147483668" r:id="rId6"/>
    <p:sldLayoutId id="214748367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8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●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○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200"/>
              <a:buFont typeface="Proxima Nova"/>
              <a:buChar char="■"/>
              <a:defRPr sz="12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200">
                <a:latin typeface="Arvo"/>
                <a:ea typeface="Arvo"/>
                <a:cs typeface="Arvo"/>
                <a:sym typeface="Arvo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hyperlink" Target="http://youtube.com/c/INFNKids" TargetMode="External"/><Relationship Id="rId4" Type="http://schemas.openxmlformats.org/officeDocument/2006/relationships/hyperlink" Target="https://web.infn.it/infn-kid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f"/><Relationship Id="rId3" Type="http://schemas.openxmlformats.org/officeDocument/2006/relationships/image" Target="../media/image30.emf"/><Relationship Id="rId7" Type="http://schemas.openxmlformats.org/officeDocument/2006/relationships/image" Target="../media/image3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5"/>
          <p:cNvSpPr txBox="1">
            <a:spLocks noGrp="1"/>
          </p:cNvSpPr>
          <p:nvPr>
            <p:ph type="title"/>
          </p:nvPr>
        </p:nvSpPr>
        <p:spPr>
          <a:xfrm>
            <a:off x="4598900" y="1529509"/>
            <a:ext cx="5270965" cy="120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-IT" sz="1800" dirty="0" err="1"/>
              <a:t>Education</a:t>
            </a:r>
            <a:r>
              <a:rPr lang="it-IT" sz="1800" dirty="0"/>
              <a:t> and Public </a:t>
            </a:r>
            <a:r>
              <a:rPr lang="it-IT" sz="1800" dirty="0" err="1"/>
              <a:t>Outreach</a:t>
            </a:r>
            <a:r>
              <a:rPr lang="it-IT" sz="1800" dirty="0"/>
              <a:t> Service</a:t>
            </a:r>
            <a:br>
              <a:rPr lang="it-IT" dirty="0"/>
            </a:br>
            <a:r>
              <a:rPr lang="it-IT" sz="1800" dirty="0"/>
              <a:t>EPOS - LNF</a:t>
            </a:r>
            <a:endParaRPr sz="1800" dirty="0"/>
          </a:p>
        </p:txBody>
      </p:sp>
      <p:sp>
        <p:nvSpPr>
          <p:cNvPr id="234" name="Google Shape;234;p35"/>
          <p:cNvSpPr txBox="1">
            <a:spLocks noGrp="1"/>
          </p:cNvSpPr>
          <p:nvPr>
            <p:ph type="subTitle" idx="1"/>
          </p:nvPr>
        </p:nvSpPr>
        <p:spPr>
          <a:xfrm>
            <a:off x="4598900" y="2826790"/>
            <a:ext cx="4168582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it-IT" dirty="0"/>
              <a:t>Susanna Bertelli  </a:t>
            </a:r>
            <a:endParaRPr lang="e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85D0DF1-8621-2B47-BAC5-135780E44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684" y="0"/>
            <a:ext cx="2465316" cy="15954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9C29367-2D2C-544C-BCD2-7DB8A1191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00"/>
            <a:ext cx="9144000" cy="609600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107EC90-CB4C-4044-B171-87FD6ABC526C}"/>
              </a:ext>
            </a:extLst>
          </p:cNvPr>
          <p:cNvSpPr/>
          <p:nvPr/>
        </p:nvSpPr>
        <p:spPr>
          <a:xfrm>
            <a:off x="0" y="3438939"/>
            <a:ext cx="3737113" cy="1003852"/>
          </a:xfrm>
          <a:prstGeom prst="rect">
            <a:avLst/>
          </a:prstGeom>
          <a:solidFill>
            <a:schemeClr val="accent1">
              <a:lumMod val="60000"/>
              <a:lumOff val="40000"/>
              <a:alpha val="65000"/>
            </a:schemeClr>
          </a:solidFill>
          <a:ln>
            <a:solidFill>
              <a:schemeClr val="accent1">
                <a:lumMod val="60000"/>
                <a:lumOff val="40000"/>
                <a:alpha val="71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" sz="2400" b="1" dirty="0">
                <a:solidFill>
                  <a:schemeClr val="accent2">
                    <a:lumMod val="90000"/>
                    <a:lumOff val="10000"/>
                  </a:schemeClr>
                </a:solidFill>
                <a:latin typeface="Ubuntu"/>
                <a:sym typeface="Ubuntu"/>
              </a:rPr>
              <a:t>Programma studenti</a:t>
            </a:r>
            <a:endParaRPr lang="it-IT" dirty="0">
              <a:solidFill>
                <a:schemeClr val="accent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27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Scuole Primarie e Secondarie I grado</a:t>
            </a:r>
            <a:endParaRPr dirty="0"/>
          </a:p>
        </p:txBody>
      </p:sp>
      <p:cxnSp>
        <p:nvCxnSpPr>
          <p:cNvPr id="281" name="Google Shape;281;p4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11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1" name="Google Shape;295;p42">
            <a:extLst>
              <a:ext uri="{FF2B5EF4-FFF2-40B4-BE49-F238E27FC236}">
                <a16:creationId xmlns:a16="http://schemas.microsoft.com/office/drawing/2014/main" id="{681067B5-E96E-0645-B1AB-79BDD40519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5843" y="1775168"/>
            <a:ext cx="4050614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Seminari divulgativi pensati per introdurre ai bambini i fondamenti della fisica moderna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Visite guidate ai LNF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Lezioni sperimentali hands-on per approfondire attraverso il binomio gioco-esperimento alcuni temi della fisica classica e generale</a:t>
            </a:r>
            <a:endParaRPr sz="13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5F50614-16E7-9245-8238-0CE3350E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64" y="375080"/>
            <a:ext cx="1902530" cy="12103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4ED620E-399F-2B4A-8826-919D864F3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64" y="1923068"/>
            <a:ext cx="2751076" cy="28144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6C95EDC-5FC8-C84F-AB9B-01E43175C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952" y="0"/>
            <a:ext cx="2247048" cy="259683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CE2F5FD-F408-B44B-B621-A9FEA9DDF07C}"/>
              </a:ext>
            </a:extLst>
          </p:cNvPr>
          <p:cNvSpPr/>
          <p:nvPr/>
        </p:nvSpPr>
        <p:spPr>
          <a:xfrm>
            <a:off x="4859864" y="0"/>
            <a:ext cx="4284136" cy="47374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Scuole Primarie e Secondarie I grado</a:t>
            </a:r>
            <a:endParaRPr dirty="0"/>
          </a:p>
        </p:txBody>
      </p:sp>
      <p:cxnSp>
        <p:nvCxnSpPr>
          <p:cNvPr id="281" name="Google Shape;281;p4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12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1" name="Google Shape;295;p42">
            <a:extLst>
              <a:ext uri="{FF2B5EF4-FFF2-40B4-BE49-F238E27FC236}">
                <a16:creationId xmlns:a16="http://schemas.microsoft.com/office/drawing/2014/main" id="{681067B5-E96E-0645-B1AB-79BDD40519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5843" y="1775168"/>
            <a:ext cx="4050614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Seminari divulgativi pensati per introdurre ai bambini i fondamenti della fisica moderna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Visite guidate ai LNF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Lezioni sperimentali hands-on per approfondire attraverso il binomio gioco-esperimento alcuni temi della fisica classica e generale</a:t>
            </a:r>
            <a:endParaRPr sz="13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5F50614-16E7-9245-8238-0CE3350E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864" y="375080"/>
            <a:ext cx="1902530" cy="121036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14ED620E-399F-2B4A-8826-919D864F3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864" y="1923068"/>
            <a:ext cx="2751076" cy="28144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6C95EDC-5FC8-C84F-AB9B-01E43175CC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952" y="0"/>
            <a:ext cx="2247048" cy="259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00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E87A8F9-443A-AC47-9D52-1D354F51F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729" y="2495892"/>
            <a:ext cx="2383339" cy="242295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569ABA9-DCD0-2B4D-BDEA-6AED6C87B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257800" cy="13843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3EBD424-C6CF-1E44-A2D3-798DA7D767A2}"/>
              </a:ext>
            </a:extLst>
          </p:cNvPr>
          <p:cNvSpPr txBox="1"/>
          <p:nvPr/>
        </p:nvSpPr>
        <p:spPr>
          <a:xfrm>
            <a:off x="725864" y="2722398"/>
            <a:ext cx="261321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Sito web:</a:t>
            </a:r>
          </a:p>
          <a:p>
            <a:r>
              <a:rPr lang="it-IT" dirty="0">
                <a:hlinkClick r:id="rId4"/>
              </a:rPr>
              <a:t>https://web.infn.it/infn-kids/</a:t>
            </a:r>
            <a:endParaRPr lang="it-IT" dirty="0"/>
          </a:p>
          <a:p>
            <a:endParaRPr lang="it-IT" dirty="0"/>
          </a:p>
          <a:p>
            <a:r>
              <a:rPr lang="it-IT" dirty="0"/>
              <a:t>Pagina </a:t>
            </a:r>
            <a:r>
              <a:rPr lang="it-IT" dirty="0" err="1"/>
              <a:t>Facebook</a:t>
            </a:r>
            <a:endParaRPr lang="it-IT" dirty="0"/>
          </a:p>
          <a:p>
            <a:r>
              <a:rPr lang="it-IT" dirty="0"/>
              <a:t>@</a:t>
            </a:r>
            <a:r>
              <a:rPr lang="it-IT" dirty="0" err="1"/>
              <a:t>INFNKids</a:t>
            </a:r>
            <a:endParaRPr lang="it-IT" dirty="0"/>
          </a:p>
          <a:p>
            <a:endParaRPr lang="it-IT" dirty="0"/>
          </a:p>
          <a:p>
            <a:r>
              <a:rPr lang="it-IT" dirty="0"/>
              <a:t>Canale </a:t>
            </a:r>
            <a:r>
              <a:rPr lang="it-IT" dirty="0" err="1"/>
              <a:t>YouTube</a:t>
            </a:r>
            <a:r>
              <a:rPr lang="it-IT" dirty="0"/>
              <a:t>:</a:t>
            </a:r>
          </a:p>
          <a:p>
            <a:r>
              <a:rPr lang="it-IT" dirty="0">
                <a:hlinkClick r:id="rId5"/>
              </a:rPr>
              <a:t>http://youtube.com/c/INFNKids</a:t>
            </a: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34FCE3-1BCA-F048-8B8C-005D6858268D}"/>
              </a:ext>
            </a:extLst>
          </p:cNvPr>
          <p:cNvSpPr txBox="1"/>
          <p:nvPr/>
        </p:nvSpPr>
        <p:spPr>
          <a:xfrm>
            <a:off x="725864" y="1867613"/>
            <a:ext cx="4931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Racconti   Giochi   Esperimenti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8F2FD5E-AB70-5542-853B-A1226066E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0671" y="1390258"/>
            <a:ext cx="3303328" cy="247749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DFEB0A-BF56-3945-9AF7-CF3FE28D0423}"/>
              </a:ext>
            </a:extLst>
          </p:cNvPr>
          <p:cNvSpPr txBox="1"/>
          <p:nvPr/>
        </p:nvSpPr>
        <p:spPr>
          <a:xfrm>
            <a:off x="6334812" y="3867753"/>
            <a:ext cx="27286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@Lucca </a:t>
            </a:r>
            <a:r>
              <a:rPr lang="it-IT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Comics&amp;Games</a:t>
            </a:r>
            <a:endParaRPr lang="it-IT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4000 partecipanti alle attività </a:t>
            </a:r>
            <a:r>
              <a:rPr lang="it-IT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INFNKids</a:t>
            </a:r>
            <a:endParaRPr lang="it-IT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640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Scuole Secondarie </a:t>
            </a:r>
            <a:br>
              <a:rPr lang="es" dirty="0"/>
            </a:br>
            <a:r>
              <a:rPr lang="es" dirty="0"/>
              <a:t>II grado</a:t>
            </a:r>
            <a:endParaRPr dirty="0"/>
          </a:p>
        </p:txBody>
      </p:sp>
      <p:cxnSp>
        <p:nvCxnSpPr>
          <p:cNvPr id="281" name="Google Shape;281;p4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14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1" name="Google Shape;295;p42">
            <a:extLst>
              <a:ext uri="{FF2B5EF4-FFF2-40B4-BE49-F238E27FC236}">
                <a16:creationId xmlns:a16="http://schemas.microsoft.com/office/drawing/2014/main" id="{681067B5-E96E-0645-B1AB-79BDD40519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5765" y="1521126"/>
            <a:ext cx="4374652" cy="3026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IPPOG Masterclass: lezioni e attività pratiche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INSPYRE – scuola internazionale di fisica moderna: lezioni e attività sperimentali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OCRA, Art&amp;Science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Summer school – lezioni e attività sperimentali 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Visite guidate ai LNF (richieste per 2000 partecipanti)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Studenti in staff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Career day – orientamento Istituti Tecnici e Professionali, Licei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Stage tirocini - PCTO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000" dirty="0">
                <a:solidFill>
                  <a:schemeClr val="bg2">
                    <a:lumMod val="75000"/>
                  </a:schemeClr>
                </a:solidFill>
              </a:rPr>
              <a:t>Researchers @School – Digital edition </a:t>
            </a:r>
            <a:r>
              <a:rPr lang="es" sz="800" dirty="0">
                <a:solidFill>
                  <a:schemeClr val="bg2">
                    <a:lumMod val="75000"/>
                  </a:schemeClr>
                </a:solidFill>
              </a:rPr>
              <a:t>(A.S.21/22 1400 persone)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6D15C57-E1CF-A34E-8AC7-09184B2D3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9580" y="337930"/>
            <a:ext cx="3358457" cy="4325287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58FA7AD-29D8-5F40-89A3-79C9F8FAAA40}"/>
              </a:ext>
            </a:extLst>
          </p:cNvPr>
          <p:cNvSpPr/>
          <p:nvPr/>
        </p:nvSpPr>
        <p:spPr>
          <a:xfrm>
            <a:off x="4963511" y="4706128"/>
            <a:ext cx="27991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(in presenza circa 3800 persone)</a:t>
            </a:r>
          </a:p>
        </p:txBody>
      </p:sp>
    </p:spTree>
    <p:extLst>
      <p:ext uri="{BB962C8B-B14F-4D97-AF65-F5344CB8AC3E}">
        <p14:creationId xmlns:p14="http://schemas.microsoft.com/office/powerpoint/2010/main" val="21420236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B5E88A16-1A24-5246-AC27-3DBB6CF52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08" y="314027"/>
            <a:ext cx="3285958" cy="226225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B82C161-49A1-084A-A0E9-F91588613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669" y="290283"/>
            <a:ext cx="1701800" cy="2286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1803301-2376-C540-9A1C-D3DFA87648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372" y="290283"/>
            <a:ext cx="3421886" cy="22841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F93AA38-28C5-1E46-B2A6-77E485F8570B}"/>
              </a:ext>
            </a:extLst>
          </p:cNvPr>
          <p:cNvSpPr txBox="1"/>
          <p:nvPr/>
        </p:nvSpPr>
        <p:spPr>
          <a:xfrm>
            <a:off x="248808" y="2686639"/>
            <a:ext cx="34932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Laboratorio di fisica moderna</a:t>
            </a:r>
          </a:p>
          <a:p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Misura della costante di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Planck</a:t>
            </a:r>
            <a:endParaRPr lang="it-IT" sz="12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Effetto fotoelettrico</a:t>
            </a: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Legge di Stefan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Boltzmann</a:t>
            </a:r>
            <a:endParaRPr lang="it-IT" sz="12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Legge di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Wien</a:t>
            </a:r>
            <a:endParaRPr lang="it-IT" sz="12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Analisi spettri di emissione e assorbimento</a:t>
            </a: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Esperimento di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Franck</a:t>
            </a:r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-Hertz</a:t>
            </a: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Scariche elettriche nei gas rarefatti</a:t>
            </a:r>
          </a:p>
          <a:p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D50742-A750-CA43-9DAD-10FDA84C894D}"/>
              </a:ext>
            </a:extLst>
          </p:cNvPr>
          <p:cNvSpPr txBox="1"/>
          <p:nvPr/>
        </p:nvSpPr>
        <p:spPr>
          <a:xfrm>
            <a:off x="3813711" y="2667785"/>
            <a:ext cx="359104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Fisica dell’elettrone</a:t>
            </a: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Esperimento di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Millikan</a:t>
            </a:r>
            <a:endParaRPr lang="it-IT" sz="12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Superconduttività</a:t>
            </a: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Studio dei raggi cosmici</a:t>
            </a: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Spettroscopia </a:t>
            </a:r>
            <a:r>
              <a:rPr lang="it-IT" sz="12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alpha,beta,gamma</a:t>
            </a:r>
            <a:endParaRPr lang="it-IT" sz="12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Studio delle microonde</a:t>
            </a: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NMR/ESR </a:t>
            </a:r>
          </a:p>
          <a:p>
            <a:r>
              <a:rPr lang="it-IT" sz="12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Kit per la costruzione della camera a nebbia</a:t>
            </a:r>
          </a:p>
          <a:p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08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1191BBE-8D5E-9346-B96D-9C24EFEC84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91"/>
            <a:ext cx="4102921" cy="28875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1ED5A39-7248-514B-8363-1DDF74182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709" y="949891"/>
            <a:ext cx="5279010" cy="28875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174F06F-FC47-1948-B4F3-22600C336F46}"/>
              </a:ext>
            </a:extLst>
          </p:cNvPr>
          <p:cNvSpPr txBox="1"/>
          <p:nvPr/>
        </p:nvSpPr>
        <p:spPr>
          <a:xfrm>
            <a:off x="0" y="642114"/>
            <a:ext cx="12763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IPPOG 2019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4E1F627-9899-C14F-A42C-91494123C9EC}"/>
              </a:ext>
            </a:extLst>
          </p:cNvPr>
          <p:cNvSpPr txBox="1"/>
          <p:nvPr/>
        </p:nvSpPr>
        <p:spPr>
          <a:xfrm>
            <a:off x="3836709" y="642114"/>
            <a:ext cx="2103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school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998531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755400" y="867139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Università</a:t>
            </a:r>
            <a:endParaRPr dirty="0"/>
          </a:p>
        </p:txBody>
      </p:sp>
      <p:cxnSp>
        <p:nvCxnSpPr>
          <p:cNvPr id="281" name="Google Shape;281;p4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17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1" name="Google Shape;295;p42">
            <a:extLst>
              <a:ext uri="{FF2B5EF4-FFF2-40B4-BE49-F238E27FC236}">
                <a16:creationId xmlns:a16="http://schemas.microsoft.com/office/drawing/2014/main" id="{681067B5-E96E-0645-B1AB-79BDD40519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5765" y="1549407"/>
            <a:ext cx="4374652" cy="3026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1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100" dirty="0">
                <a:solidFill>
                  <a:schemeClr val="bg2">
                    <a:lumMod val="75000"/>
                  </a:schemeClr>
                </a:solidFill>
              </a:rPr>
              <a:t>Corso di eccellenza per studentesse e studenti della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s" sz="1100" dirty="0">
                <a:solidFill>
                  <a:schemeClr val="bg2">
                    <a:lumMod val="75000"/>
                  </a:schemeClr>
                </a:solidFill>
              </a:rPr>
              <a:t>         Laurea Triennale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1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1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100" dirty="0">
                <a:solidFill>
                  <a:schemeClr val="bg2">
                    <a:lumMod val="75000"/>
                  </a:schemeClr>
                </a:solidFill>
              </a:rPr>
              <a:t>Corso di eccellenza per studentesse e studenti della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r>
              <a:rPr lang="es" sz="1100" dirty="0">
                <a:solidFill>
                  <a:schemeClr val="bg2">
                    <a:lumMod val="75000"/>
                  </a:schemeClr>
                </a:solidFill>
              </a:rPr>
              <a:t>         Laurea Magistrale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1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100" dirty="0">
                <a:solidFill>
                  <a:schemeClr val="bg2">
                    <a:lumMod val="75000"/>
                  </a:schemeClr>
                </a:solidFill>
              </a:rPr>
              <a:t>Tesi day – orientamento in itinere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1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es" sz="11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74F71C-6CC1-1F42-ACB1-3A818BDBA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289024" y="885558"/>
            <a:ext cx="4331139" cy="3248354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6284FB5F-0C87-B44A-B9EC-84800B6ACC29}"/>
              </a:ext>
            </a:extLst>
          </p:cNvPr>
          <p:cNvSpPr/>
          <p:nvPr/>
        </p:nvSpPr>
        <p:spPr>
          <a:xfrm>
            <a:off x="4963511" y="4706128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(in presenza circa 600 persone)</a:t>
            </a:r>
          </a:p>
        </p:txBody>
      </p:sp>
    </p:spTree>
    <p:extLst>
      <p:ext uri="{BB962C8B-B14F-4D97-AF65-F5344CB8AC3E}">
        <p14:creationId xmlns:p14="http://schemas.microsoft.com/office/powerpoint/2010/main" val="276772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24D9454-1BBB-7147-9115-513F0A345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3519"/>
            <a:ext cx="9144000" cy="6157019"/>
          </a:xfrm>
          <a:prstGeom prst="rect">
            <a:avLst/>
          </a:prstGeom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B74E556E-EC93-7F4F-98C8-799198EF63F5}"/>
              </a:ext>
            </a:extLst>
          </p:cNvPr>
          <p:cNvSpPr/>
          <p:nvPr/>
        </p:nvSpPr>
        <p:spPr>
          <a:xfrm>
            <a:off x="0" y="3438939"/>
            <a:ext cx="3737113" cy="1003852"/>
          </a:xfrm>
          <a:prstGeom prst="rect">
            <a:avLst/>
          </a:prstGeom>
          <a:solidFill>
            <a:srgbClr val="FFAB40">
              <a:lumMod val="60000"/>
              <a:lumOff val="40000"/>
              <a:alpha val="65000"/>
            </a:srgbClr>
          </a:solidFill>
          <a:ln w="25400" cap="flat" cmpd="sng" algn="ctr">
            <a:solidFill>
              <a:srgbClr val="FFAB40">
                <a:lumMod val="60000"/>
                <a:lumOff val="40000"/>
                <a:alpha val="71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" sz="2400" b="1" i="0" u="none" strike="noStrike" kern="0" cap="none" spc="0" normalizeH="0" baseline="0" noProof="0" dirty="0">
                <a:ln>
                  <a:noFill/>
                </a:ln>
                <a:solidFill>
                  <a:srgbClr val="212121">
                    <a:lumMod val="90000"/>
                    <a:lumOff val="10000"/>
                  </a:srgbClr>
                </a:solidFill>
                <a:effectLst/>
                <a:uLnTx/>
                <a:uFillTx/>
                <a:latin typeface="Ubuntu"/>
                <a:ea typeface="+mn-ea"/>
                <a:cs typeface="+mn-cs"/>
                <a:sym typeface="Ubuntu"/>
              </a:rPr>
              <a:t>Programma docenti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rgbClr val="212121">
                  <a:lumMod val="90000"/>
                  <a:lumOff val="1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104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Docenti Scuole Secondarie I e II grado</a:t>
            </a:r>
            <a:endParaRPr dirty="0"/>
          </a:p>
        </p:txBody>
      </p:sp>
      <p:cxnSp>
        <p:nvCxnSpPr>
          <p:cNvPr id="281" name="Google Shape;281;p4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19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1" name="Google Shape;295;p42">
            <a:extLst>
              <a:ext uri="{FF2B5EF4-FFF2-40B4-BE49-F238E27FC236}">
                <a16:creationId xmlns:a16="http://schemas.microsoft.com/office/drawing/2014/main" id="{681067B5-E96E-0645-B1AB-79BDD40519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55765" y="1653104"/>
            <a:ext cx="4374652" cy="3026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sz="1300" dirty="0" err="1">
                <a:solidFill>
                  <a:schemeClr val="bg2">
                    <a:lumMod val="75000"/>
                  </a:schemeClr>
                </a:solidFill>
              </a:rPr>
              <a:t>AggiornaMenti</a:t>
            </a: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 – corso di aggiornamento 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        materia di didattica della scienza in laboratorio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        (3 giorni)</a:t>
            </a: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Incontri di Fisica – corso di aggiornamento in fisica moderna – seminari e attività pratiche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       (3 giorni)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0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Incontri di Fisica Moderna – corso di approfondimento e formazione per la didattica laboratoriale della fisica moderna 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r>
              <a:rPr lang="es" sz="1300" dirty="0">
                <a:solidFill>
                  <a:schemeClr val="bg2">
                    <a:lumMod val="75000"/>
                  </a:schemeClr>
                </a:solidFill>
              </a:rPr>
              <a:t>       (2-4 giorni)</a:t>
            </a: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2F0EC8-F363-714A-AB77-37F355A01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23" y="875899"/>
            <a:ext cx="4309435" cy="3341818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08EC12BE-D33A-5A48-A2C8-D78B8AB3C1DF}"/>
              </a:ext>
            </a:extLst>
          </p:cNvPr>
          <p:cNvSpPr/>
          <p:nvPr/>
        </p:nvSpPr>
        <p:spPr>
          <a:xfrm>
            <a:off x="4954084" y="4552240"/>
            <a:ext cx="269977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(in presenza circa 280 persone)</a:t>
            </a:r>
          </a:p>
        </p:txBody>
      </p:sp>
    </p:spTree>
    <p:extLst>
      <p:ext uri="{BB962C8B-B14F-4D97-AF65-F5344CB8AC3E}">
        <p14:creationId xmlns:p14="http://schemas.microsoft.com/office/powerpoint/2010/main" val="3066121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00FD33B-05AC-054C-99DA-D0E8DCCA7B33}"/>
              </a:ext>
            </a:extLst>
          </p:cNvPr>
          <p:cNvSpPr/>
          <p:nvPr/>
        </p:nvSpPr>
        <p:spPr>
          <a:xfrm>
            <a:off x="5777948" y="169159"/>
            <a:ext cx="2411895" cy="146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253E6A0-D632-A042-A937-D293D4928181}"/>
              </a:ext>
            </a:extLst>
          </p:cNvPr>
          <p:cNvSpPr/>
          <p:nvPr/>
        </p:nvSpPr>
        <p:spPr>
          <a:xfrm>
            <a:off x="3260035" y="3538330"/>
            <a:ext cx="4585252" cy="14444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F94E0B-C65E-8847-B6CB-BBCFA75F227B}"/>
              </a:ext>
            </a:extLst>
          </p:cNvPr>
          <p:cNvSpPr txBox="1"/>
          <p:nvPr/>
        </p:nvSpPr>
        <p:spPr>
          <a:xfrm>
            <a:off x="443059" y="895546"/>
            <a:ext cx="41232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Ufficio educazione e divulgazione scientifica</a:t>
            </a:r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733CD168-0D22-E947-91BB-D94E741F6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908" y="1217888"/>
            <a:ext cx="1254953" cy="908281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AA801C7-257B-9747-B78F-C37F575D9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555" y="1203323"/>
            <a:ext cx="922846" cy="922846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B5DD7424-AED6-6B4B-8732-EC1AF9A8B370}"/>
              </a:ext>
            </a:extLst>
          </p:cNvPr>
          <p:cNvSpPr txBox="1"/>
          <p:nvPr/>
        </p:nvSpPr>
        <p:spPr>
          <a:xfrm>
            <a:off x="5419067" y="914399"/>
            <a:ext cx="2133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Ufficio comunicazione</a:t>
            </a:r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7B21FD36-CED3-2D48-B47C-422AAC37C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8979" y="1217888"/>
            <a:ext cx="1187351" cy="85489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75CFD6AD-52C3-2941-88EE-05B22E010B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0115" y="1222176"/>
            <a:ext cx="917084" cy="863532"/>
          </a:xfrm>
          <a:prstGeom prst="rect">
            <a:avLst/>
          </a:prstGeom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F7910536-BD1A-E04D-ADC1-C6F704571686}"/>
              </a:ext>
            </a:extLst>
          </p:cNvPr>
          <p:cNvSpPr txBox="1"/>
          <p:nvPr/>
        </p:nvSpPr>
        <p:spPr>
          <a:xfrm>
            <a:off x="1296605" y="2782055"/>
            <a:ext cx="1965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Reparto multimedia</a:t>
            </a:r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7D16290A-B6F5-1A43-83F6-D00AAB6F4336}"/>
              </a:ext>
            </a:extLst>
          </p:cNvPr>
          <p:cNvSpPr txBox="1"/>
          <p:nvPr/>
        </p:nvSpPr>
        <p:spPr>
          <a:xfrm>
            <a:off x="5278187" y="2819399"/>
            <a:ext cx="2464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Reparto grafica ed eventi</a:t>
            </a:r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43D1E9C8-D96B-3847-BCAE-C02174730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8455" y="3337979"/>
            <a:ext cx="1286199" cy="815477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989AE0D8-23DE-384B-AF77-6F7F4FDCE3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8566" y="3373622"/>
            <a:ext cx="1086504" cy="827512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45366AC2-5CFE-C64F-A2D2-06BB05A867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4126" y="3337979"/>
            <a:ext cx="1178474" cy="8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732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0"/>
          <p:cNvSpPr txBox="1">
            <a:spLocks noGrp="1"/>
          </p:cNvSpPr>
          <p:nvPr>
            <p:ph type="title"/>
          </p:nvPr>
        </p:nvSpPr>
        <p:spPr>
          <a:xfrm>
            <a:off x="737850" y="980260"/>
            <a:ext cx="3571500" cy="57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/>
              <a:t>Programmi online</a:t>
            </a:r>
            <a:endParaRPr dirty="0"/>
          </a:p>
        </p:txBody>
      </p:sp>
      <p:cxnSp>
        <p:nvCxnSpPr>
          <p:cNvPr id="281" name="Google Shape;281;p40"/>
          <p:cNvCxnSpPr/>
          <p:nvPr/>
        </p:nvCxnSpPr>
        <p:spPr>
          <a:xfrm>
            <a:off x="2203050" y="1597475"/>
            <a:ext cx="6762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3" name="Google Shape;283;p40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200">
                <a:solidFill>
                  <a:srgbClr val="CCCCCC"/>
                </a:solidFill>
                <a:latin typeface="Arvo"/>
                <a:ea typeface="Arvo"/>
                <a:cs typeface="Arvo"/>
                <a:sym typeface="Arvo"/>
              </a:rPr>
              <a:t>20</a:t>
            </a:fld>
            <a:endParaRPr sz="1200">
              <a:solidFill>
                <a:srgbClr val="CCCCCC"/>
              </a:solidFill>
              <a:latin typeface="Arvo"/>
              <a:ea typeface="Arvo"/>
              <a:cs typeface="Arvo"/>
              <a:sym typeface="Arvo"/>
            </a:endParaRPr>
          </a:p>
        </p:txBody>
      </p:sp>
      <p:sp>
        <p:nvSpPr>
          <p:cNvPr id="11" name="Google Shape;295;p42">
            <a:extLst>
              <a:ext uri="{FF2B5EF4-FFF2-40B4-BE49-F238E27FC236}">
                <a16:creationId xmlns:a16="http://schemas.microsoft.com/office/drawing/2014/main" id="{681067B5-E96E-0645-B1AB-79BDD40519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9977" y="1978023"/>
            <a:ext cx="4374652" cy="30266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it-IT" sz="13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sz="1300" dirty="0" err="1">
                <a:solidFill>
                  <a:schemeClr val="bg2">
                    <a:lumMod val="75000"/>
                  </a:schemeClr>
                </a:solidFill>
              </a:rPr>
              <a:t>AccendiScienza</a:t>
            </a: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: Portale di e-learning per docenti, studenti e vasto pubblico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       2200 utenti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it-IT" sz="13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INFN LNF – </a:t>
            </a:r>
            <a:r>
              <a:rPr lang="it-IT" sz="1300" dirty="0" err="1">
                <a:solidFill>
                  <a:schemeClr val="bg2">
                    <a:lumMod val="75000"/>
                  </a:schemeClr>
                </a:solidFill>
              </a:rPr>
              <a:t>YouTube</a:t>
            </a: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300" dirty="0" err="1">
                <a:solidFill>
                  <a:schemeClr val="bg2">
                    <a:lumMod val="75000"/>
                  </a:schemeClr>
                </a:solidFill>
              </a:rPr>
              <a:t>channel</a:t>
            </a:r>
            <a:endParaRPr lang="it-IT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        più di 350 video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it-IT" sz="1300" dirty="0">
                <a:solidFill>
                  <a:schemeClr val="bg2">
                    <a:lumMod val="75000"/>
                  </a:schemeClr>
                </a:solidFill>
              </a:rPr>
              <a:t>        più di 5 milioni di visualizzazioni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it-IT" sz="1300" dirty="0">
              <a:solidFill>
                <a:schemeClr val="bg2">
                  <a:lumMod val="75000"/>
                </a:schemeClr>
              </a:solidFill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Wingdings" pitchFamily="2" charset="2"/>
              <a:buChar char="q"/>
            </a:pPr>
            <a:endParaRPr lang="it-IT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>
              <a:buClr>
                <a:schemeClr val="dk1"/>
              </a:buClr>
              <a:buSzPts val="1100"/>
            </a:pPr>
            <a:endParaRPr lang="es" sz="13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2912CF9-A2B9-2540-855E-0347620C3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609" y="336465"/>
            <a:ext cx="4245438" cy="3546025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D63C3B7C-7F9D-CA4F-8DD4-0EB95A61A206}"/>
              </a:ext>
            </a:extLst>
          </p:cNvPr>
          <p:cNvSpPr/>
          <p:nvPr/>
        </p:nvSpPr>
        <p:spPr>
          <a:xfrm>
            <a:off x="4725609" y="2517004"/>
            <a:ext cx="4219880" cy="25210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2C0942-3951-A64E-97ED-B0906E332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649" y="2517004"/>
            <a:ext cx="3769358" cy="255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255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416602" y="156257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Comunicazione scientifica</a:t>
            </a:r>
            <a:endParaRPr dirty="0"/>
          </a:p>
        </p:txBody>
      </p:sp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21</a:t>
            </a:fld>
            <a:endParaRPr/>
          </a:p>
        </p:txBody>
      </p:sp>
      <p:sp>
        <p:nvSpPr>
          <p:cNvPr id="48" name="Google Shape;4636;p65">
            <a:extLst>
              <a:ext uri="{FF2B5EF4-FFF2-40B4-BE49-F238E27FC236}">
                <a16:creationId xmlns:a16="http://schemas.microsoft.com/office/drawing/2014/main" id="{030AD3B7-0E42-9A43-84A6-C2CACD194CC1}"/>
              </a:ext>
            </a:extLst>
          </p:cNvPr>
          <p:cNvSpPr/>
          <p:nvPr/>
        </p:nvSpPr>
        <p:spPr>
          <a:xfrm>
            <a:off x="5885006" y="1905606"/>
            <a:ext cx="382465" cy="510336"/>
          </a:xfrm>
          <a:custGeom>
            <a:avLst/>
            <a:gdLst/>
            <a:ahLst/>
            <a:cxnLst/>
            <a:rect l="l" t="t" r="r" b="b"/>
            <a:pathLst>
              <a:path w="15853" h="19326" extrusionOk="0">
                <a:moveTo>
                  <a:pt x="9627" y="1133"/>
                </a:moveTo>
                <a:cubicBezTo>
                  <a:pt x="9938" y="1133"/>
                  <a:pt x="10191" y="1387"/>
                  <a:pt x="10191" y="1701"/>
                </a:cubicBezTo>
                <a:lnTo>
                  <a:pt x="10191" y="2265"/>
                </a:lnTo>
                <a:lnTo>
                  <a:pt x="1133" y="2265"/>
                </a:lnTo>
                <a:lnTo>
                  <a:pt x="1133" y="1701"/>
                </a:lnTo>
                <a:cubicBezTo>
                  <a:pt x="1133" y="1387"/>
                  <a:pt x="1387" y="1133"/>
                  <a:pt x="1701" y="1133"/>
                </a:cubicBezTo>
                <a:close/>
                <a:moveTo>
                  <a:pt x="10191" y="3398"/>
                </a:moveTo>
                <a:lnTo>
                  <a:pt x="10191" y="8063"/>
                </a:lnTo>
                <a:cubicBezTo>
                  <a:pt x="10009" y="7998"/>
                  <a:pt x="9817" y="7965"/>
                  <a:pt x="9625" y="7965"/>
                </a:cubicBezTo>
                <a:cubicBezTo>
                  <a:pt x="9434" y="7965"/>
                  <a:pt x="9242" y="7998"/>
                  <a:pt x="9059" y="8063"/>
                </a:cubicBezTo>
                <a:lnTo>
                  <a:pt x="9059" y="6230"/>
                </a:lnTo>
                <a:cubicBezTo>
                  <a:pt x="9059" y="5291"/>
                  <a:pt x="8298" y="4530"/>
                  <a:pt x="7362" y="4530"/>
                </a:cubicBezTo>
                <a:cubicBezTo>
                  <a:pt x="6423" y="4530"/>
                  <a:pt x="5662" y="5291"/>
                  <a:pt x="5662" y="6230"/>
                </a:cubicBezTo>
                <a:lnTo>
                  <a:pt x="5662" y="10285"/>
                </a:lnTo>
                <a:cubicBezTo>
                  <a:pt x="4346" y="10557"/>
                  <a:pt x="3401" y="11716"/>
                  <a:pt x="3398" y="13060"/>
                </a:cubicBezTo>
                <a:lnTo>
                  <a:pt x="3398" y="14231"/>
                </a:lnTo>
                <a:cubicBezTo>
                  <a:pt x="3398" y="14419"/>
                  <a:pt x="3404" y="14609"/>
                  <a:pt x="3413" y="14796"/>
                </a:cubicBezTo>
                <a:lnTo>
                  <a:pt x="1133" y="14796"/>
                </a:lnTo>
                <a:lnTo>
                  <a:pt x="1133" y="3398"/>
                </a:lnTo>
                <a:close/>
                <a:moveTo>
                  <a:pt x="3543" y="15928"/>
                </a:moveTo>
                <a:cubicBezTo>
                  <a:pt x="3606" y="16312"/>
                  <a:pt x="3694" y="16689"/>
                  <a:pt x="3802" y="17061"/>
                </a:cubicBezTo>
                <a:lnTo>
                  <a:pt x="1701" y="17061"/>
                </a:lnTo>
                <a:cubicBezTo>
                  <a:pt x="1387" y="17061"/>
                  <a:pt x="1133" y="16807"/>
                  <a:pt x="1133" y="16496"/>
                </a:cubicBezTo>
                <a:lnTo>
                  <a:pt x="1133" y="15928"/>
                </a:lnTo>
                <a:close/>
                <a:moveTo>
                  <a:pt x="7362" y="5662"/>
                </a:moveTo>
                <a:cubicBezTo>
                  <a:pt x="7673" y="5662"/>
                  <a:pt x="7927" y="5916"/>
                  <a:pt x="7927" y="6230"/>
                </a:cubicBezTo>
                <a:lnTo>
                  <a:pt x="7927" y="11928"/>
                </a:lnTo>
                <a:cubicBezTo>
                  <a:pt x="7927" y="12242"/>
                  <a:pt x="8181" y="12492"/>
                  <a:pt x="8495" y="12492"/>
                </a:cubicBezTo>
                <a:cubicBezTo>
                  <a:pt x="8806" y="12492"/>
                  <a:pt x="9059" y="12242"/>
                  <a:pt x="9059" y="11928"/>
                </a:cubicBezTo>
                <a:lnTo>
                  <a:pt x="9059" y="9663"/>
                </a:lnTo>
                <a:cubicBezTo>
                  <a:pt x="9059" y="9349"/>
                  <a:pt x="9313" y="9098"/>
                  <a:pt x="9627" y="9098"/>
                </a:cubicBezTo>
                <a:cubicBezTo>
                  <a:pt x="9938" y="9098"/>
                  <a:pt x="10191" y="9349"/>
                  <a:pt x="10191" y="9663"/>
                </a:cubicBezTo>
                <a:lnTo>
                  <a:pt x="10191" y="11928"/>
                </a:lnTo>
                <a:cubicBezTo>
                  <a:pt x="10191" y="12242"/>
                  <a:pt x="10445" y="12492"/>
                  <a:pt x="10759" y="12492"/>
                </a:cubicBezTo>
                <a:cubicBezTo>
                  <a:pt x="11070" y="12492"/>
                  <a:pt x="11324" y="12242"/>
                  <a:pt x="11324" y="11928"/>
                </a:cubicBezTo>
                <a:lnTo>
                  <a:pt x="11324" y="10795"/>
                </a:lnTo>
                <a:cubicBezTo>
                  <a:pt x="11324" y="10481"/>
                  <a:pt x="11577" y="10231"/>
                  <a:pt x="11891" y="10231"/>
                </a:cubicBezTo>
                <a:cubicBezTo>
                  <a:pt x="12202" y="10231"/>
                  <a:pt x="12456" y="10481"/>
                  <a:pt x="12456" y="10795"/>
                </a:cubicBezTo>
                <a:lnTo>
                  <a:pt x="12456" y="13060"/>
                </a:lnTo>
                <a:cubicBezTo>
                  <a:pt x="12456" y="13374"/>
                  <a:pt x="12710" y="13625"/>
                  <a:pt x="13024" y="13625"/>
                </a:cubicBezTo>
                <a:cubicBezTo>
                  <a:pt x="13335" y="13625"/>
                  <a:pt x="13588" y="13374"/>
                  <a:pt x="13588" y="13060"/>
                </a:cubicBezTo>
                <a:lnTo>
                  <a:pt x="13588" y="11928"/>
                </a:lnTo>
                <a:cubicBezTo>
                  <a:pt x="13588" y="11614"/>
                  <a:pt x="13842" y="11363"/>
                  <a:pt x="14156" y="11363"/>
                </a:cubicBezTo>
                <a:cubicBezTo>
                  <a:pt x="14467" y="11363"/>
                  <a:pt x="14721" y="11614"/>
                  <a:pt x="14721" y="11928"/>
                </a:cubicBezTo>
                <a:lnTo>
                  <a:pt x="14721" y="14231"/>
                </a:lnTo>
                <a:cubicBezTo>
                  <a:pt x="14718" y="15602"/>
                  <a:pt x="14407" y="16958"/>
                  <a:pt x="13806" y="18193"/>
                </a:cubicBezTo>
                <a:lnTo>
                  <a:pt x="5448" y="18193"/>
                </a:lnTo>
                <a:cubicBezTo>
                  <a:pt x="4844" y="16958"/>
                  <a:pt x="4533" y="15602"/>
                  <a:pt x="4530" y="14231"/>
                </a:cubicBezTo>
                <a:lnTo>
                  <a:pt x="4530" y="13060"/>
                </a:lnTo>
                <a:cubicBezTo>
                  <a:pt x="4530" y="12341"/>
                  <a:pt x="4983" y="11698"/>
                  <a:pt x="5662" y="11460"/>
                </a:cubicBezTo>
                <a:lnTo>
                  <a:pt x="5662" y="14231"/>
                </a:lnTo>
                <a:cubicBezTo>
                  <a:pt x="5662" y="14542"/>
                  <a:pt x="5916" y="14796"/>
                  <a:pt x="6230" y="14796"/>
                </a:cubicBezTo>
                <a:cubicBezTo>
                  <a:pt x="6541" y="14796"/>
                  <a:pt x="6795" y="14542"/>
                  <a:pt x="6795" y="14231"/>
                </a:cubicBezTo>
                <a:lnTo>
                  <a:pt x="6795" y="6230"/>
                </a:lnTo>
                <a:cubicBezTo>
                  <a:pt x="6795" y="5916"/>
                  <a:pt x="7048" y="5662"/>
                  <a:pt x="7362" y="5662"/>
                </a:cubicBezTo>
                <a:close/>
                <a:moveTo>
                  <a:pt x="1701" y="1"/>
                </a:moveTo>
                <a:cubicBezTo>
                  <a:pt x="762" y="1"/>
                  <a:pt x="1" y="762"/>
                  <a:pt x="1" y="1701"/>
                </a:cubicBezTo>
                <a:lnTo>
                  <a:pt x="1" y="16496"/>
                </a:lnTo>
                <a:cubicBezTo>
                  <a:pt x="1" y="17432"/>
                  <a:pt x="762" y="18193"/>
                  <a:pt x="1701" y="18193"/>
                </a:cubicBezTo>
                <a:lnTo>
                  <a:pt x="4204" y="18193"/>
                </a:lnTo>
                <a:cubicBezTo>
                  <a:pt x="4285" y="18389"/>
                  <a:pt x="4376" y="18582"/>
                  <a:pt x="4470" y="18773"/>
                </a:cubicBezTo>
                <a:lnTo>
                  <a:pt x="4590" y="19011"/>
                </a:lnTo>
                <a:cubicBezTo>
                  <a:pt x="4687" y="19204"/>
                  <a:pt x="4880" y="19325"/>
                  <a:pt x="5098" y="19325"/>
                </a:cubicBezTo>
                <a:lnTo>
                  <a:pt x="14156" y="19325"/>
                </a:lnTo>
                <a:cubicBezTo>
                  <a:pt x="14370" y="19325"/>
                  <a:pt x="14564" y="19204"/>
                  <a:pt x="14660" y="19011"/>
                </a:cubicBezTo>
                <a:lnTo>
                  <a:pt x="14781" y="18773"/>
                </a:lnTo>
                <a:cubicBezTo>
                  <a:pt x="15485" y="17363"/>
                  <a:pt x="15850" y="15808"/>
                  <a:pt x="15853" y="14231"/>
                </a:cubicBezTo>
                <a:lnTo>
                  <a:pt x="15853" y="11928"/>
                </a:lnTo>
                <a:cubicBezTo>
                  <a:pt x="15853" y="10953"/>
                  <a:pt x="15054" y="10228"/>
                  <a:pt x="14155" y="10228"/>
                </a:cubicBezTo>
                <a:cubicBezTo>
                  <a:pt x="13949" y="10228"/>
                  <a:pt x="13737" y="10266"/>
                  <a:pt x="13528" y="10348"/>
                </a:cubicBezTo>
                <a:cubicBezTo>
                  <a:pt x="13326" y="9609"/>
                  <a:pt x="12655" y="9098"/>
                  <a:pt x="11891" y="9098"/>
                </a:cubicBezTo>
                <a:cubicBezTo>
                  <a:pt x="11883" y="9098"/>
                  <a:pt x="11875" y="9098"/>
                  <a:pt x="11867" y="9098"/>
                </a:cubicBezTo>
                <a:cubicBezTo>
                  <a:pt x="11682" y="9098"/>
                  <a:pt x="11497" y="9131"/>
                  <a:pt x="11324" y="9195"/>
                </a:cubicBezTo>
                <a:lnTo>
                  <a:pt x="11324" y="1701"/>
                </a:lnTo>
                <a:cubicBezTo>
                  <a:pt x="11324" y="762"/>
                  <a:pt x="10563" y="1"/>
                  <a:pt x="9627" y="1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35D74"/>
              </a:solidFill>
            </a:endParaRPr>
          </a:p>
        </p:txBody>
      </p:sp>
      <p:sp>
        <p:nvSpPr>
          <p:cNvPr id="49" name="Google Shape;4569;p65">
            <a:extLst>
              <a:ext uri="{FF2B5EF4-FFF2-40B4-BE49-F238E27FC236}">
                <a16:creationId xmlns:a16="http://schemas.microsoft.com/office/drawing/2014/main" id="{0C114BAA-714F-AC4A-B6EA-74F230A43B4C}"/>
              </a:ext>
            </a:extLst>
          </p:cNvPr>
          <p:cNvSpPr/>
          <p:nvPr/>
        </p:nvSpPr>
        <p:spPr>
          <a:xfrm>
            <a:off x="2812763" y="1905606"/>
            <a:ext cx="469451" cy="510336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CB7FEE9F-C4DE-684D-887E-D33407D89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388" y="2415942"/>
            <a:ext cx="2108200" cy="711200"/>
          </a:xfrm>
          <a:prstGeom prst="rect">
            <a:avLst/>
          </a:prstGeom>
        </p:spPr>
      </p:pic>
      <p:pic>
        <p:nvPicPr>
          <p:cNvPr id="50" name="Immagine 49">
            <a:extLst>
              <a:ext uri="{FF2B5EF4-FFF2-40B4-BE49-F238E27FC236}">
                <a16:creationId xmlns:a16="http://schemas.microsoft.com/office/drawing/2014/main" id="{8C48B878-751D-E84E-A17B-57FF5F403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138" y="2415942"/>
            <a:ext cx="2108200" cy="71120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2693FA38-D5A3-CA4A-82FB-4D1D4A3EC92F}"/>
              </a:ext>
            </a:extLst>
          </p:cNvPr>
          <p:cNvSpPr/>
          <p:nvPr/>
        </p:nvSpPr>
        <p:spPr>
          <a:xfrm>
            <a:off x="2433699" y="3088964"/>
            <a:ext cx="12170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Ubuntu Light"/>
                <a:sym typeface="Ubuntu Light"/>
              </a:rPr>
              <a:t>w3.lnf.infn.it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001F817-AAC9-8242-B7CD-483EE95FFEA5}"/>
              </a:ext>
            </a:extLst>
          </p:cNvPr>
          <p:cNvSpPr txBox="1"/>
          <p:nvPr/>
        </p:nvSpPr>
        <p:spPr>
          <a:xfrm>
            <a:off x="5316915" y="3162511"/>
            <a:ext cx="235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@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lnf_infn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BAAEE68-2CAA-F749-972E-1EBADAC76479}"/>
              </a:ext>
            </a:extLst>
          </p:cNvPr>
          <p:cNvSpPr txBox="1"/>
          <p:nvPr/>
        </p:nvSpPr>
        <p:spPr>
          <a:xfrm>
            <a:off x="5326074" y="3715719"/>
            <a:ext cx="26164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@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lnf.infn.it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23F8220-E8DE-454F-B573-7FC796C7B3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9730" y="3704180"/>
            <a:ext cx="379525" cy="37952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8920CB13-B0E4-5F45-9B0F-8ADA4DBBE1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9730" y="3144062"/>
            <a:ext cx="375385" cy="37538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5717D97A-DE9F-7043-BF02-1735E932D7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194" y="3155722"/>
            <a:ext cx="448353" cy="36372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C74EB02-AE2A-9546-AA77-985E4079E592}"/>
              </a:ext>
            </a:extLst>
          </p:cNvPr>
          <p:cNvSpPr txBox="1"/>
          <p:nvPr/>
        </p:nvSpPr>
        <p:spPr>
          <a:xfrm>
            <a:off x="6828583" y="3162511"/>
            <a:ext cx="2359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@</a:t>
            </a: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infn_lnf</a:t>
            </a:r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DDA4D25A-FE37-6649-AFFB-33147F817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3809" y="3598977"/>
            <a:ext cx="516609" cy="516609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397D926-003D-8842-8065-ED80FF21B51C}"/>
              </a:ext>
            </a:extLst>
          </p:cNvPr>
          <p:cNvSpPr txBox="1"/>
          <p:nvPr/>
        </p:nvSpPr>
        <p:spPr>
          <a:xfrm>
            <a:off x="6879839" y="3685731"/>
            <a:ext cx="2491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INFN LNF</a:t>
            </a:r>
          </a:p>
          <a:p>
            <a:endParaRPr lang="it-IT" dirty="0">
              <a:solidFill>
                <a:schemeClr val="bg2">
                  <a:lumMod val="75000"/>
                </a:schemeClr>
              </a:solidFill>
            </a:endParaRPr>
          </a:p>
        </p:txBody>
      </p: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D6E4C517-0800-4D45-AF16-A3A7B7976EB8}"/>
              </a:ext>
            </a:extLst>
          </p:cNvPr>
          <p:cNvCxnSpPr/>
          <p:nvPr/>
        </p:nvCxnSpPr>
        <p:spPr>
          <a:xfrm>
            <a:off x="4416602" y="1530417"/>
            <a:ext cx="0" cy="2820202"/>
          </a:xfrm>
          <a:prstGeom prst="line">
            <a:avLst/>
          </a:prstGeom>
          <a:ln w="508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3308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Comunicazione scientifica</a:t>
            </a:r>
            <a:endParaRPr dirty="0"/>
          </a:p>
        </p:txBody>
      </p:sp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22</a:t>
            </a:fld>
            <a:endParaRPr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75521" y="1386326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Web editorial board: 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informare su temi di attualità scientifica e risultati che riguardano sia esperimenti condotti ai LNF che collaborazioni in cui i LNF sono partner 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897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EF9F62F-9DD8-7242-BBA1-B5682BCAB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531" y="372756"/>
            <a:ext cx="5239745" cy="470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72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Comunicazione scientifica</a:t>
            </a:r>
            <a:endParaRPr dirty="0"/>
          </a:p>
        </p:txBody>
      </p:sp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24</a:t>
            </a:fld>
            <a:endParaRPr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75521" y="1386326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Web editorial board: 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informare su temi di attualità scientifica e risultati che riguardano sia esperimenti condotti ai LNF che collaborazioni in cui i LNF sono partner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elezione di articoli di divulgazione scientifica tratti da riviste scientifiche</a:t>
            </a:r>
          </a:p>
        </p:txBody>
      </p:sp>
    </p:spTree>
    <p:extLst>
      <p:ext uri="{BB962C8B-B14F-4D97-AF65-F5344CB8AC3E}">
        <p14:creationId xmlns:p14="http://schemas.microsoft.com/office/powerpoint/2010/main" val="1073546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CDF13758-0CA3-4347-81C5-1713920165E6}"/>
              </a:ext>
            </a:extLst>
          </p:cNvPr>
          <p:cNvSpPr/>
          <p:nvPr/>
        </p:nvSpPr>
        <p:spPr>
          <a:xfrm>
            <a:off x="2329314" y="-67377"/>
            <a:ext cx="4620126" cy="2695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36B0C1D-15F3-6844-B615-06FB5FB52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314" y="96456"/>
            <a:ext cx="4572764" cy="504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722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Comunicazione scientifica</a:t>
            </a:r>
            <a:endParaRPr dirty="0"/>
          </a:p>
        </p:txBody>
      </p:sp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26</a:t>
            </a:fld>
            <a:endParaRPr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75521" y="1386326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Web editorial board: 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informare su temi di attualità scientifica e risultati che riguardano sia esperimenti condotti ai LNF che collaborazioni in cui i LNF sono partner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elezione di articoli di divulgazione scientifica tratti da riviste scientifiche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ewsletter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684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Comunicazione scientifica</a:t>
            </a:r>
            <a:endParaRPr dirty="0"/>
          </a:p>
        </p:txBody>
      </p:sp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27</a:t>
            </a:fld>
            <a:endParaRPr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75521" y="1386326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Web editorial board: 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informare su temi di attualità scientifica e risultati che riguardano sia esperimenti condotti ai LNF che collaborazioni in cui i LNF sono partner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elezione di articoli di divulgazione scientifica tratti da riviste scientifiche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ewsletter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video – infografiche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936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Comunicazione scientifica</a:t>
            </a:r>
            <a:endParaRPr dirty="0"/>
          </a:p>
        </p:txBody>
      </p:sp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28</a:t>
            </a:fld>
            <a:endParaRPr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75521" y="1386326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Web editorial board: 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informare su temi di attualità scientifica e risultati che riguardano sia esperimenti condotti ai LNF che collaborazioni in cui i LNF sono partner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dirty="0">
                <a:solidFill>
                  <a:schemeClr val="bg2">
                    <a:lumMod val="75000"/>
                  </a:schemeClr>
                </a:solidFill>
              </a:rPr>
              <a:t>s</a:t>
            </a: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elezione di articoli di divulgazione scientifica tratti da riviste scientifiche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it-IT" dirty="0" err="1">
                <a:solidFill>
                  <a:schemeClr val="bg2">
                    <a:lumMod val="75000"/>
                  </a:schemeClr>
                </a:solidFill>
              </a:rPr>
              <a:t>N</a:t>
            </a: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ewsletter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video – infografiche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bg2">
                  <a:lumMod val="75000"/>
                </a:schemeClr>
              </a:solidFill>
            </a:endParaRPr>
          </a:p>
          <a:p>
            <a:pPr marL="171450" indent="-171450">
              <a:buClr>
                <a:schemeClr val="dk1"/>
              </a:buClr>
              <a:buSzPts val="1100"/>
              <a:buFont typeface="Wingdings" pitchFamily="2" charset="2"/>
              <a:buChar char="q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archivio foto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403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A546288-FAF8-8346-B17E-D23508C84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2116" y="0"/>
            <a:ext cx="69397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6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1AEE300-F883-3D48-88A8-841C2C08A705}"/>
              </a:ext>
            </a:extLst>
          </p:cNvPr>
          <p:cNvSpPr txBox="1"/>
          <p:nvPr/>
        </p:nvSpPr>
        <p:spPr>
          <a:xfrm>
            <a:off x="952107" y="1621411"/>
            <a:ext cx="73057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Organizzazione eventi di divulgazione ed educazione scientifica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Formazione studenti (IT, ITS, Università)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Comunicazione istituzionale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Supporto eventi scientifici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800" dirty="0"/>
              <a:t>Multimedia (foto, video)</a:t>
            </a:r>
          </a:p>
          <a:p>
            <a:endParaRPr lang="it-IT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4189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Public outreach</a:t>
            </a:r>
            <a:endParaRPr dirty="0"/>
          </a:p>
        </p:txBody>
      </p:sp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30</a:t>
            </a:fld>
            <a:endParaRPr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6271" y="1424826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Programma di attività di divulgazione scientifica per il vasto pubblico rivolto agli appassionati di scienza e a chi è desideroso di esplorare il mondo della ricerca scientifica.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432B93-343E-C34A-BE28-4B3D2F924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71" y="2193263"/>
            <a:ext cx="7061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324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45;p52">
            <a:extLst>
              <a:ext uri="{FF2B5EF4-FFF2-40B4-BE49-F238E27FC236}">
                <a16:creationId xmlns:a16="http://schemas.microsoft.com/office/drawing/2014/main" id="{F6BEBC41-039D-F340-AD80-B86ED011B83B}"/>
              </a:ext>
            </a:extLst>
          </p:cNvPr>
          <p:cNvSpPr txBox="1"/>
          <p:nvPr/>
        </p:nvSpPr>
        <p:spPr>
          <a:xfrm>
            <a:off x="5449010" y="2268903"/>
            <a:ext cx="3465990" cy="11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Giornata interamente dedicata al pubblico: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V</a:t>
            </a: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isite guidate ai siti sperimentali, Dafne, Sparc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Incontri con i ricercatori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Dimostrazioni scientifiche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Attività hands-on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Conferenze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Lezioni spettacolo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Spazio kids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Mostre scientifiche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bg1">
                  <a:lumMod val="95000"/>
                </a:schemeClr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" sz="1200" dirty="0">
              <a:solidFill>
                <a:schemeClr val="bg1">
                  <a:lumMod val="95000"/>
                </a:schemeClr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Edizione 2022: 28 maggio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chemeClr val="bg1">
                    <a:lumMod val="95000"/>
                  </a:schemeClr>
                </a:solidFill>
                <a:latin typeface="Ubuntu"/>
                <a:ea typeface="Ubuntu"/>
                <a:cs typeface="Ubuntu"/>
                <a:sym typeface="Ubuntu"/>
              </a:rPr>
              <a:t>2200 partecipanti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865925C-5429-D842-AE86-627E2F551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5246"/>
            <a:ext cx="5197641" cy="344584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1494CC-3EFA-3C46-85F6-963E3B3CF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7641" y="0"/>
            <a:ext cx="3968729" cy="203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46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46D1962-5913-6245-8BD4-1BCD31E64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46862" y="546362"/>
            <a:ext cx="5253872" cy="394040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C8875CD-0C74-9445-BA23-B8FD66E0D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247" y="179109"/>
            <a:ext cx="4726139" cy="98981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A2C880-DC07-D444-A7D3-EE8EC7244702}"/>
              </a:ext>
            </a:extLst>
          </p:cNvPr>
          <p:cNvSpPr txBox="1"/>
          <p:nvPr/>
        </p:nvSpPr>
        <p:spPr>
          <a:xfrm>
            <a:off x="273247" y="1366886"/>
            <a:ext cx="4822154" cy="29700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collaborazione con CNR, INAF, ENEA, ISPRA, CINECA, INGV,</a:t>
            </a:r>
            <a:b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Sapienza Università di Roma, Università di Roma Tor Vergata,</a:t>
            </a:r>
          </a:p>
          <a:p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Università della Tuscia, </a:t>
            </a:r>
            <a:r>
              <a:rPr lang="it-IT" sz="11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Uninettuno</a:t>
            </a:r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Centro Ricerche Enrico Fermi</a:t>
            </a:r>
          </a:p>
          <a:p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Istituto Superiore di Sanità</a:t>
            </a:r>
          </a:p>
          <a:p>
            <a:endParaRPr lang="it-IT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Conferenze, aperitivi scientifici, lab didattici e stand</a:t>
            </a:r>
          </a:p>
          <a:p>
            <a:endParaRPr lang="it-IT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Città dell’Altra Economia</a:t>
            </a:r>
          </a:p>
          <a:p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 </a:t>
            </a:r>
            <a:r>
              <a:rPr lang="it-IT" sz="11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sett</a:t>
            </a:r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- 1 </a:t>
            </a:r>
            <a:r>
              <a:rPr lang="it-IT" sz="11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ott</a:t>
            </a:r>
            <a:endParaRPr lang="it-IT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6000 persone</a:t>
            </a:r>
          </a:p>
          <a:p>
            <a:endParaRPr lang="it-IT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it-IT" sz="11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Summer</a:t>
            </a:r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11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school</a:t>
            </a:r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it-IT" sz="11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Giu-Lug</a:t>
            </a:r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2023</a:t>
            </a:r>
          </a:p>
          <a:p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it-IT" sz="11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</a:t>
            </a:r>
            <a:r>
              <a:rPr lang="it-IT" sz="11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Rome </a:t>
            </a:r>
            <a:r>
              <a:rPr lang="it-IT" sz="1100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Technopole</a:t>
            </a:r>
            <a:endParaRPr lang="it-IT" sz="11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58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Bruno Touschek Visitor Centre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789A05F-D63F-9A43-BFB0-046EFE597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54142" y="1890062"/>
            <a:ext cx="3761295" cy="292054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E7D60A3-9832-AC42-9663-7A3290C31C57}"/>
              </a:ext>
            </a:extLst>
          </p:cNvPr>
          <p:cNvSpPr/>
          <p:nvPr/>
        </p:nvSpPr>
        <p:spPr>
          <a:xfrm>
            <a:off x="1890373" y="1150561"/>
            <a:ext cx="23711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(gen-nov 1013 partecipanti)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2782986-9B5C-D345-BFE1-31AAD590F6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02" y="1458338"/>
            <a:ext cx="5614727" cy="3743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800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INFN LNF - shop</a:t>
            </a:r>
            <a:endParaRPr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784B31-C6E1-E64D-B770-C6AFA3CE2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507" y="1649690"/>
            <a:ext cx="2523364" cy="250713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CAA5173-3E2C-9B47-BB46-0280C3782B94}"/>
              </a:ext>
            </a:extLst>
          </p:cNvPr>
          <p:cNvSpPr/>
          <p:nvPr/>
        </p:nvSpPr>
        <p:spPr>
          <a:xfrm>
            <a:off x="4252009" y="2409306"/>
            <a:ext cx="22236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edu.lnf.infn.it</a:t>
            </a:r>
            <a:r>
              <a:rPr lang="it-IT" dirty="0"/>
              <a:t>/shop/</a:t>
            </a:r>
          </a:p>
        </p:txBody>
      </p:sp>
    </p:spTree>
    <p:extLst>
      <p:ext uri="{BB962C8B-B14F-4D97-AF65-F5344CB8AC3E}">
        <p14:creationId xmlns:p14="http://schemas.microsoft.com/office/powerpoint/2010/main" val="405624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600FD33B-05AC-054C-99DA-D0E8DCCA7B33}"/>
              </a:ext>
            </a:extLst>
          </p:cNvPr>
          <p:cNvSpPr/>
          <p:nvPr/>
        </p:nvSpPr>
        <p:spPr>
          <a:xfrm>
            <a:off x="5777948" y="169159"/>
            <a:ext cx="2411895" cy="1463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8F94E0B-C65E-8847-B6CB-BBCFA75F227B}"/>
              </a:ext>
            </a:extLst>
          </p:cNvPr>
          <p:cNvSpPr txBox="1"/>
          <p:nvPr/>
        </p:nvSpPr>
        <p:spPr>
          <a:xfrm>
            <a:off x="443059" y="895546"/>
            <a:ext cx="28632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Sito web educational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es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du.lnf.infn.it</a:t>
            </a:r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370DD9B-567E-9040-9F08-7F851889AE2A}"/>
              </a:ext>
            </a:extLst>
          </p:cNvPr>
          <p:cNvSpPr txBox="1"/>
          <p:nvPr/>
        </p:nvSpPr>
        <p:spPr>
          <a:xfrm>
            <a:off x="443059" y="2791905"/>
            <a:ext cx="6157455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sz="2000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Richieste servizi</a:t>
            </a:r>
          </a:p>
          <a:p>
            <a:pPr marL="0" indent="0">
              <a:buClr>
                <a:schemeClr val="dk1"/>
              </a:buClr>
              <a:buSzPts val="1100"/>
            </a:pPr>
            <a:endParaRPr lang="es" sz="1500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http://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dr.lnf.infn.it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organization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services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outreach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it-IT" dirty="0" err="1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users-request</a:t>
            </a:r>
            <a:r>
              <a:rPr lang="it-IT" dirty="0">
                <a:solidFill>
                  <a:schemeClr val="accent5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endParaRPr lang="es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chemeClr val="dk1"/>
              </a:buClr>
              <a:buSzPts val="1100"/>
            </a:pPr>
            <a:endParaRPr lang="it-IT" dirty="0">
              <a:solidFill>
                <a:schemeClr val="accent5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D4218C-8AA9-374B-81E9-68C462DFE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266" y="754144"/>
            <a:ext cx="5791734" cy="10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20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D632AFD-486C-9C4B-ABBC-B1A2520F8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217" y="387423"/>
            <a:ext cx="6518109" cy="446738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B671127-D96F-A94B-8BEC-ECF20F148B0F}"/>
              </a:ext>
            </a:extLst>
          </p:cNvPr>
          <p:cNvSpPr txBox="1"/>
          <p:nvPr/>
        </p:nvSpPr>
        <p:spPr>
          <a:xfrm>
            <a:off x="2394407" y="1012371"/>
            <a:ext cx="380843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(News, articoli, siti web, grafiche web e statistiche)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E5D1AFC-2D93-5448-B988-3EEEA429CA3C}"/>
              </a:ext>
            </a:extLst>
          </p:cNvPr>
          <p:cNvSpPr/>
          <p:nvPr/>
        </p:nvSpPr>
        <p:spPr>
          <a:xfrm>
            <a:off x="1008669" y="387422"/>
            <a:ext cx="2841044" cy="184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BEAB9AB-8C7C-C04C-AE51-26F2F0C41157}"/>
              </a:ext>
            </a:extLst>
          </p:cNvPr>
          <p:cNvSpPr txBox="1"/>
          <p:nvPr/>
        </p:nvSpPr>
        <p:spPr>
          <a:xfrm>
            <a:off x="2590951" y="171819"/>
            <a:ext cx="3659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Avenir Roman" panose="02000503020000020003" pitchFamily="2" charset="0"/>
              </a:rPr>
              <a:t>EPOS INFN LNF - PORTFOLIO ATTIVITA’</a:t>
            </a:r>
          </a:p>
        </p:txBody>
      </p:sp>
    </p:spTree>
    <p:extLst>
      <p:ext uri="{BB962C8B-B14F-4D97-AF65-F5344CB8AC3E}">
        <p14:creationId xmlns:p14="http://schemas.microsoft.com/office/powerpoint/2010/main" val="406042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58"/>
          <p:cNvSpPr/>
          <p:nvPr/>
        </p:nvSpPr>
        <p:spPr>
          <a:xfrm>
            <a:off x="1773393" y="1211525"/>
            <a:ext cx="1536300" cy="232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1" name="Google Shape;861;p58"/>
          <p:cNvSpPr/>
          <p:nvPr/>
        </p:nvSpPr>
        <p:spPr>
          <a:xfrm>
            <a:off x="3665126" y="1203175"/>
            <a:ext cx="1536300" cy="232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2" name="Google Shape;862;p58"/>
          <p:cNvSpPr/>
          <p:nvPr/>
        </p:nvSpPr>
        <p:spPr>
          <a:xfrm>
            <a:off x="5592993" y="1203175"/>
            <a:ext cx="1536300" cy="232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4" name="Google Shape;864;p58"/>
          <p:cNvSpPr/>
          <p:nvPr/>
        </p:nvSpPr>
        <p:spPr>
          <a:xfrm>
            <a:off x="1765043" y="1219875"/>
            <a:ext cx="1536300" cy="32982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5" name="Google Shape;865;p58"/>
          <p:cNvSpPr/>
          <p:nvPr/>
        </p:nvSpPr>
        <p:spPr>
          <a:xfrm>
            <a:off x="3665114" y="1211525"/>
            <a:ext cx="1536300" cy="32982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6" name="Google Shape;866;p58"/>
          <p:cNvSpPr/>
          <p:nvPr/>
        </p:nvSpPr>
        <p:spPr>
          <a:xfrm>
            <a:off x="5592993" y="1211525"/>
            <a:ext cx="1536300" cy="3298200"/>
          </a:xfrm>
          <a:prstGeom prst="rect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1" name="Google Shape;871;p58"/>
          <p:cNvSpPr txBox="1"/>
          <p:nvPr/>
        </p:nvSpPr>
        <p:spPr>
          <a:xfrm>
            <a:off x="1793843" y="3487071"/>
            <a:ext cx="15075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EDUCAZIONE SCIENTIFICA</a:t>
            </a:r>
            <a:endParaRPr sz="900" b="1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72" name="Google Shape;872;p58"/>
          <p:cNvSpPr txBox="1"/>
          <p:nvPr/>
        </p:nvSpPr>
        <p:spPr>
          <a:xfrm>
            <a:off x="3671439" y="3512642"/>
            <a:ext cx="15363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COMUNICAZIONE SCIENTIFICA</a:t>
            </a:r>
            <a:endParaRPr sz="900" b="1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73" name="Google Shape;873;p58"/>
          <p:cNvSpPr txBox="1"/>
          <p:nvPr/>
        </p:nvSpPr>
        <p:spPr>
          <a:xfrm>
            <a:off x="5621793" y="3487071"/>
            <a:ext cx="1507500" cy="3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PUBLIC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b="1" dirty="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OUTREACH</a:t>
            </a:r>
            <a:endParaRPr sz="900" b="1" dirty="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75" name="Google Shape;875;p58"/>
          <p:cNvSpPr txBox="1"/>
          <p:nvPr/>
        </p:nvSpPr>
        <p:spPr>
          <a:xfrm>
            <a:off x="1765043" y="3919156"/>
            <a:ext cx="15363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 err="1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P</a:t>
            </a:r>
            <a:r>
              <a:rPr lang="es" sz="9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rogramma studenti e docenti</a:t>
            </a:r>
            <a:endParaRPr sz="900" dirty="0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76" name="Google Shape;876;p58"/>
          <p:cNvSpPr txBox="1"/>
          <p:nvPr/>
        </p:nvSpPr>
        <p:spPr>
          <a:xfrm>
            <a:off x="3745689" y="3910797"/>
            <a:ext cx="14217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9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Web, news, </a:t>
            </a:r>
            <a:r>
              <a:rPr lang="es" sz="9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newsletter,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 social</a:t>
            </a:r>
            <a:endParaRPr sz="900" dirty="0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77" name="Google Shape;877;p58"/>
          <p:cNvSpPr txBox="1"/>
          <p:nvPr/>
        </p:nvSpPr>
        <p:spPr>
          <a:xfrm>
            <a:off x="5650306" y="3910797"/>
            <a:ext cx="1421700" cy="5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 dirty="0">
                <a:solidFill>
                  <a:schemeClr val="lt2"/>
                </a:solidFill>
                <a:latin typeface="Ubuntu"/>
                <a:ea typeface="Ubuntu"/>
                <a:cs typeface="Ubuntu"/>
                <a:sym typeface="Ubuntu"/>
              </a:rPr>
              <a:t>Seminari, openday, visite guidate</a:t>
            </a:r>
            <a:endParaRPr sz="900" dirty="0">
              <a:solidFill>
                <a:schemeClr val="lt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901" name="Google Shape;901;p58"/>
          <p:cNvCxnSpPr/>
          <p:nvPr/>
        </p:nvCxnSpPr>
        <p:spPr>
          <a:xfrm>
            <a:off x="2419268" y="3919150"/>
            <a:ext cx="19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2" name="Google Shape;902;p58"/>
          <p:cNvCxnSpPr/>
          <p:nvPr/>
        </p:nvCxnSpPr>
        <p:spPr>
          <a:xfrm>
            <a:off x="4374876" y="3910800"/>
            <a:ext cx="19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3" name="Google Shape;903;p58"/>
          <p:cNvCxnSpPr/>
          <p:nvPr/>
        </p:nvCxnSpPr>
        <p:spPr>
          <a:xfrm>
            <a:off x="6265156" y="3910800"/>
            <a:ext cx="1920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8" name="Google Shape;8567;p74">
            <a:extLst>
              <a:ext uri="{FF2B5EF4-FFF2-40B4-BE49-F238E27FC236}">
                <a16:creationId xmlns:a16="http://schemas.microsoft.com/office/drawing/2014/main" id="{FE4778D0-DF57-A240-B38A-AF0E35C951C4}"/>
              </a:ext>
            </a:extLst>
          </p:cNvPr>
          <p:cNvGrpSpPr/>
          <p:nvPr/>
        </p:nvGrpSpPr>
        <p:grpSpPr>
          <a:xfrm>
            <a:off x="6037755" y="2141564"/>
            <a:ext cx="651284" cy="646553"/>
            <a:chOff x="-5971525" y="3273750"/>
            <a:chExt cx="292250" cy="290650"/>
          </a:xfrm>
        </p:grpSpPr>
        <p:sp>
          <p:nvSpPr>
            <p:cNvPr id="59" name="Google Shape;8568;p74">
              <a:extLst>
                <a:ext uri="{FF2B5EF4-FFF2-40B4-BE49-F238E27FC236}">
                  <a16:creationId xmlns:a16="http://schemas.microsoft.com/office/drawing/2014/main" id="{AA795A22-C4B2-5D46-91C3-564DBE579051}"/>
                </a:ext>
              </a:extLst>
            </p:cNvPr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8569;p74">
              <a:extLst>
                <a:ext uri="{FF2B5EF4-FFF2-40B4-BE49-F238E27FC236}">
                  <a16:creationId xmlns:a16="http://schemas.microsoft.com/office/drawing/2014/main" id="{52B12A32-712F-2944-A5D9-AF5AA2DA75AF}"/>
                </a:ext>
              </a:extLst>
            </p:cNvPr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1" name="Google Shape;6980;p70">
            <a:extLst>
              <a:ext uri="{FF2B5EF4-FFF2-40B4-BE49-F238E27FC236}">
                <a16:creationId xmlns:a16="http://schemas.microsoft.com/office/drawing/2014/main" id="{560467AE-089D-2644-BF63-B5AE78D0DC0E}"/>
              </a:ext>
            </a:extLst>
          </p:cNvPr>
          <p:cNvGrpSpPr/>
          <p:nvPr/>
        </p:nvGrpSpPr>
        <p:grpSpPr>
          <a:xfrm rot="2690417">
            <a:off x="4141587" y="2118236"/>
            <a:ext cx="668951" cy="669881"/>
            <a:chOff x="-34406325" y="3919600"/>
            <a:chExt cx="293025" cy="291425"/>
          </a:xfrm>
        </p:grpSpPr>
        <p:sp>
          <p:nvSpPr>
            <p:cNvPr id="62" name="Google Shape;6981;p70">
              <a:extLst>
                <a:ext uri="{FF2B5EF4-FFF2-40B4-BE49-F238E27FC236}">
                  <a16:creationId xmlns:a16="http://schemas.microsoft.com/office/drawing/2014/main" id="{E05C0DB4-EAD5-B145-B84C-ACC0CFB4E6C4}"/>
                </a:ext>
              </a:extLst>
            </p:cNvPr>
            <p:cNvSpPr/>
            <p:nvPr/>
          </p:nvSpPr>
          <p:spPr>
            <a:xfrm>
              <a:off x="-34167675" y="3932000"/>
              <a:ext cx="42550" cy="40575"/>
            </a:xfrm>
            <a:custGeom>
              <a:avLst/>
              <a:gdLst/>
              <a:ahLst/>
              <a:cxnLst/>
              <a:rect l="l" t="t" r="r" b="b"/>
              <a:pathLst>
                <a:path w="1702" h="1623" extrusionOk="0">
                  <a:moveTo>
                    <a:pt x="1352" y="0"/>
                  </a:moveTo>
                  <a:cubicBezTo>
                    <a:pt x="1261" y="0"/>
                    <a:pt x="1167" y="24"/>
                    <a:pt x="1104" y="71"/>
                  </a:cubicBezTo>
                  <a:lnTo>
                    <a:pt x="127" y="1079"/>
                  </a:lnTo>
                  <a:cubicBezTo>
                    <a:pt x="1" y="1205"/>
                    <a:pt x="1" y="1426"/>
                    <a:pt x="127" y="1552"/>
                  </a:cubicBezTo>
                  <a:cubicBezTo>
                    <a:pt x="190" y="1599"/>
                    <a:pt x="284" y="1623"/>
                    <a:pt x="375" y="1623"/>
                  </a:cubicBezTo>
                  <a:cubicBezTo>
                    <a:pt x="466" y="1623"/>
                    <a:pt x="552" y="1599"/>
                    <a:pt x="599" y="1552"/>
                  </a:cubicBezTo>
                  <a:lnTo>
                    <a:pt x="1576" y="544"/>
                  </a:lnTo>
                  <a:cubicBezTo>
                    <a:pt x="1702" y="449"/>
                    <a:pt x="1702" y="260"/>
                    <a:pt x="1576" y="71"/>
                  </a:cubicBezTo>
                  <a:cubicBezTo>
                    <a:pt x="1529" y="24"/>
                    <a:pt x="1442" y="0"/>
                    <a:pt x="13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982;p70">
              <a:extLst>
                <a:ext uri="{FF2B5EF4-FFF2-40B4-BE49-F238E27FC236}">
                  <a16:creationId xmlns:a16="http://schemas.microsoft.com/office/drawing/2014/main" id="{AC4D7F62-EBB9-7647-9006-B57743453E71}"/>
                </a:ext>
              </a:extLst>
            </p:cNvPr>
            <p:cNvSpPr/>
            <p:nvPr/>
          </p:nvSpPr>
          <p:spPr>
            <a:xfrm>
              <a:off x="-34286600" y="3922950"/>
              <a:ext cx="171725" cy="167575"/>
            </a:xfrm>
            <a:custGeom>
              <a:avLst/>
              <a:gdLst/>
              <a:ahLst/>
              <a:cxnLst/>
              <a:rect l="l" t="t" r="r" b="b"/>
              <a:pathLst>
                <a:path w="6869" h="6703" extrusionOk="0">
                  <a:moveTo>
                    <a:pt x="772" y="0"/>
                  </a:moveTo>
                  <a:cubicBezTo>
                    <a:pt x="599" y="0"/>
                    <a:pt x="426" y="71"/>
                    <a:pt x="284" y="213"/>
                  </a:cubicBezTo>
                  <a:cubicBezTo>
                    <a:pt x="1" y="496"/>
                    <a:pt x="1" y="937"/>
                    <a:pt x="284" y="1189"/>
                  </a:cubicBezTo>
                  <a:lnTo>
                    <a:pt x="5608" y="6514"/>
                  </a:lnTo>
                  <a:cubicBezTo>
                    <a:pt x="5734" y="6640"/>
                    <a:pt x="5908" y="6703"/>
                    <a:pt x="6085" y="6703"/>
                  </a:cubicBezTo>
                  <a:cubicBezTo>
                    <a:pt x="6262" y="6703"/>
                    <a:pt x="6443" y="6640"/>
                    <a:pt x="6585" y="6514"/>
                  </a:cubicBezTo>
                  <a:cubicBezTo>
                    <a:pt x="6869" y="6230"/>
                    <a:pt x="6869" y="5821"/>
                    <a:pt x="6585" y="5537"/>
                  </a:cubicBezTo>
                  <a:lnTo>
                    <a:pt x="1261" y="213"/>
                  </a:lnTo>
                  <a:cubicBezTo>
                    <a:pt x="1119" y="71"/>
                    <a:pt x="946" y="0"/>
                    <a:pt x="77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983;p70">
              <a:extLst>
                <a:ext uri="{FF2B5EF4-FFF2-40B4-BE49-F238E27FC236}">
                  <a16:creationId xmlns:a16="http://schemas.microsoft.com/office/drawing/2014/main" id="{3E2884BB-AF42-2545-84DB-CAD907044A63}"/>
                </a:ext>
              </a:extLst>
            </p:cNvPr>
            <p:cNvSpPr/>
            <p:nvPr/>
          </p:nvSpPr>
          <p:spPr>
            <a:xfrm>
              <a:off x="-34406325" y="4115900"/>
              <a:ext cx="98475" cy="95125"/>
            </a:xfrm>
            <a:custGeom>
              <a:avLst/>
              <a:gdLst/>
              <a:ahLst/>
              <a:cxnLst/>
              <a:rect l="l" t="t" r="r" b="b"/>
              <a:pathLst>
                <a:path w="3939" h="3805" extrusionOk="0">
                  <a:moveTo>
                    <a:pt x="757" y="1"/>
                  </a:moveTo>
                  <a:cubicBezTo>
                    <a:pt x="576" y="1"/>
                    <a:pt x="395" y="72"/>
                    <a:pt x="253" y="213"/>
                  </a:cubicBezTo>
                  <a:cubicBezTo>
                    <a:pt x="1" y="497"/>
                    <a:pt x="1" y="938"/>
                    <a:pt x="253" y="1190"/>
                  </a:cubicBezTo>
                  <a:lnTo>
                    <a:pt x="2679" y="3616"/>
                  </a:lnTo>
                  <a:cubicBezTo>
                    <a:pt x="2805" y="3742"/>
                    <a:pt x="2978" y="3805"/>
                    <a:pt x="3155" y="3805"/>
                  </a:cubicBezTo>
                  <a:cubicBezTo>
                    <a:pt x="3332" y="3805"/>
                    <a:pt x="3514" y="3742"/>
                    <a:pt x="3655" y="3616"/>
                  </a:cubicBezTo>
                  <a:cubicBezTo>
                    <a:pt x="3939" y="3332"/>
                    <a:pt x="3939" y="2891"/>
                    <a:pt x="3655" y="2608"/>
                  </a:cubicBezTo>
                  <a:lnTo>
                    <a:pt x="1261" y="213"/>
                  </a:lnTo>
                  <a:cubicBezTo>
                    <a:pt x="1119" y="72"/>
                    <a:pt x="938" y="1"/>
                    <a:pt x="75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84;p70">
              <a:extLst>
                <a:ext uri="{FF2B5EF4-FFF2-40B4-BE49-F238E27FC236}">
                  <a16:creationId xmlns:a16="http://schemas.microsoft.com/office/drawing/2014/main" id="{92085D05-80A9-2B40-A1AC-B087D5B08D2C}"/>
                </a:ext>
              </a:extLst>
            </p:cNvPr>
            <p:cNvSpPr/>
            <p:nvPr/>
          </p:nvSpPr>
          <p:spPr>
            <a:xfrm>
              <a:off x="-34364575" y="3966850"/>
              <a:ext cx="204025" cy="204025"/>
            </a:xfrm>
            <a:custGeom>
              <a:avLst/>
              <a:gdLst/>
              <a:ahLst/>
              <a:cxnLst/>
              <a:rect l="l" t="t" r="r" b="b"/>
              <a:pathLst>
                <a:path w="8161" h="8161" extrusionOk="0">
                  <a:moveTo>
                    <a:pt x="2994" y="1"/>
                  </a:moveTo>
                  <a:lnTo>
                    <a:pt x="2489" y="1576"/>
                  </a:lnTo>
                  <a:cubicBezTo>
                    <a:pt x="1985" y="3088"/>
                    <a:pt x="1166" y="4474"/>
                    <a:pt x="1" y="5703"/>
                  </a:cubicBezTo>
                  <a:lnTo>
                    <a:pt x="2458" y="8160"/>
                  </a:lnTo>
                  <a:cubicBezTo>
                    <a:pt x="3687" y="6995"/>
                    <a:pt x="5104" y="6175"/>
                    <a:pt x="6585" y="5671"/>
                  </a:cubicBezTo>
                  <a:lnTo>
                    <a:pt x="8160" y="5136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" name="Google Shape;6985;p70">
              <a:extLst>
                <a:ext uri="{FF2B5EF4-FFF2-40B4-BE49-F238E27FC236}">
                  <a16:creationId xmlns:a16="http://schemas.microsoft.com/office/drawing/2014/main" id="{A8DC8B7D-D6B2-2C4B-9EA9-31D9D2797CEA}"/>
                </a:ext>
              </a:extLst>
            </p:cNvPr>
            <p:cNvSpPr/>
            <p:nvPr/>
          </p:nvSpPr>
          <p:spPr>
            <a:xfrm>
              <a:off x="-34200750" y="3919600"/>
              <a:ext cx="17350" cy="33875"/>
            </a:xfrm>
            <a:custGeom>
              <a:avLst/>
              <a:gdLst/>
              <a:ahLst/>
              <a:cxnLst/>
              <a:rect l="l" t="t" r="r" b="b"/>
              <a:pathLst>
                <a:path w="694" h="135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8"/>
                  </a:lnTo>
                  <a:cubicBezTo>
                    <a:pt x="1" y="1229"/>
                    <a:pt x="158" y="1355"/>
                    <a:pt x="347" y="1355"/>
                  </a:cubicBezTo>
                  <a:cubicBezTo>
                    <a:pt x="536" y="1355"/>
                    <a:pt x="694" y="1229"/>
                    <a:pt x="694" y="1008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86;p70">
              <a:extLst>
                <a:ext uri="{FF2B5EF4-FFF2-40B4-BE49-F238E27FC236}">
                  <a16:creationId xmlns:a16="http://schemas.microsoft.com/office/drawing/2014/main" id="{08FDA92E-DCCC-1645-A6F3-7416C20B942A}"/>
                </a:ext>
              </a:extLst>
            </p:cNvPr>
            <p:cNvSpPr/>
            <p:nvPr/>
          </p:nvSpPr>
          <p:spPr>
            <a:xfrm>
              <a:off x="-34147975" y="3989700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79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79" y="693"/>
                  </a:cubicBezTo>
                  <a:lnTo>
                    <a:pt x="1040" y="693"/>
                  </a:lnTo>
                  <a:cubicBezTo>
                    <a:pt x="1229" y="693"/>
                    <a:pt x="1387" y="536"/>
                    <a:pt x="1387" y="347"/>
                  </a:cubicBezTo>
                  <a:cubicBezTo>
                    <a:pt x="1387" y="126"/>
                    <a:pt x="1229" y="0"/>
                    <a:pt x="10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87;p70">
              <a:extLst>
                <a:ext uri="{FF2B5EF4-FFF2-40B4-BE49-F238E27FC236}">
                  <a16:creationId xmlns:a16="http://schemas.microsoft.com/office/drawing/2014/main" id="{5CEAA7C9-284D-E842-AF53-BD0F616937AC}"/>
                </a:ext>
              </a:extLst>
            </p:cNvPr>
            <p:cNvSpPr/>
            <p:nvPr/>
          </p:nvSpPr>
          <p:spPr>
            <a:xfrm>
              <a:off x="-34278725" y="4116500"/>
              <a:ext cx="116600" cy="68600"/>
            </a:xfrm>
            <a:custGeom>
              <a:avLst/>
              <a:gdLst/>
              <a:ahLst/>
              <a:cxnLst/>
              <a:rect l="l" t="t" r="r" b="b"/>
              <a:pathLst>
                <a:path w="4664" h="2744" extrusionOk="0">
                  <a:moveTo>
                    <a:pt x="4411" y="0"/>
                  </a:moveTo>
                  <a:lnTo>
                    <a:pt x="3750" y="221"/>
                  </a:lnTo>
                  <a:cubicBezTo>
                    <a:pt x="3907" y="378"/>
                    <a:pt x="3813" y="631"/>
                    <a:pt x="3624" y="694"/>
                  </a:cubicBezTo>
                  <a:lnTo>
                    <a:pt x="1072" y="2017"/>
                  </a:lnTo>
                  <a:cubicBezTo>
                    <a:pt x="1030" y="2038"/>
                    <a:pt x="984" y="2048"/>
                    <a:pt x="938" y="2048"/>
                  </a:cubicBezTo>
                  <a:cubicBezTo>
                    <a:pt x="844" y="2048"/>
                    <a:pt x="746" y="2006"/>
                    <a:pt x="662" y="1922"/>
                  </a:cubicBezTo>
                  <a:lnTo>
                    <a:pt x="568" y="1796"/>
                  </a:lnTo>
                  <a:cubicBezTo>
                    <a:pt x="347" y="1922"/>
                    <a:pt x="190" y="2080"/>
                    <a:pt x="1" y="2237"/>
                  </a:cubicBezTo>
                  <a:lnTo>
                    <a:pt x="190" y="2426"/>
                  </a:lnTo>
                  <a:cubicBezTo>
                    <a:pt x="395" y="2632"/>
                    <a:pt x="669" y="2744"/>
                    <a:pt x="947" y="2744"/>
                  </a:cubicBezTo>
                  <a:cubicBezTo>
                    <a:pt x="1095" y="2744"/>
                    <a:pt x="1245" y="2712"/>
                    <a:pt x="1387" y="2647"/>
                  </a:cubicBezTo>
                  <a:lnTo>
                    <a:pt x="3939" y="1324"/>
                  </a:lnTo>
                  <a:cubicBezTo>
                    <a:pt x="4411" y="1103"/>
                    <a:pt x="4663" y="505"/>
                    <a:pt x="441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9045;p75">
            <a:extLst>
              <a:ext uri="{FF2B5EF4-FFF2-40B4-BE49-F238E27FC236}">
                <a16:creationId xmlns:a16="http://schemas.microsoft.com/office/drawing/2014/main" id="{10E13D6E-E1C6-B24B-A3D4-513692A78791}"/>
              </a:ext>
            </a:extLst>
          </p:cNvPr>
          <p:cNvGrpSpPr/>
          <p:nvPr/>
        </p:nvGrpSpPr>
        <p:grpSpPr>
          <a:xfrm>
            <a:off x="2177218" y="2141564"/>
            <a:ext cx="710001" cy="664109"/>
            <a:chOff x="4991425" y="3617150"/>
            <a:chExt cx="296175" cy="260725"/>
          </a:xfrm>
        </p:grpSpPr>
        <p:sp>
          <p:nvSpPr>
            <p:cNvPr id="78" name="Google Shape;9046;p75">
              <a:extLst>
                <a:ext uri="{FF2B5EF4-FFF2-40B4-BE49-F238E27FC236}">
                  <a16:creationId xmlns:a16="http://schemas.microsoft.com/office/drawing/2014/main" id="{F14BD145-C43F-D448-8273-21EC1994A15E}"/>
                </a:ext>
              </a:extLst>
            </p:cNvPr>
            <p:cNvSpPr/>
            <p:nvPr/>
          </p:nvSpPr>
          <p:spPr>
            <a:xfrm>
              <a:off x="5069400" y="3738450"/>
              <a:ext cx="139425" cy="139425"/>
            </a:xfrm>
            <a:custGeom>
              <a:avLst/>
              <a:gdLst/>
              <a:ahLst/>
              <a:cxnLst/>
              <a:rect l="l" t="t" r="r" b="b"/>
              <a:pathLst>
                <a:path w="5577" h="5577" extrusionOk="0">
                  <a:moveTo>
                    <a:pt x="2804" y="0"/>
                  </a:moveTo>
                  <a:cubicBezTo>
                    <a:pt x="1607" y="0"/>
                    <a:pt x="1450" y="725"/>
                    <a:pt x="1009" y="3308"/>
                  </a:cubicBezTo>
                  <a:cubicBezTo>
                    <a:pt x="946" y="3749"/>
                    <a:pt x="851" y="4285"/>
                    <a:pt x="757" y="4883"/>
                  </a:cubicBezTo>
                  <a:lnTo>
                    <a:pt x="347" y="4883"/>
                  </a:lnTo>
                  <a:cubicBezTo>
                    <a:pt x="158" y="4883"/>
                    <a:pt x="0" y="5041"/>
                    <a:pt x="0" y="5230"/>
                  </a:cubicBezTo>
                  <a:cubicBezTo>
                    <a:pt x="0" y="5419"/>
                    <a:pt x="158" y="5576"/>
                    <a:pt x="347" y="5576"/>
                  </a:cubicBezTo>
                  <a:lnTo>
                    <a:pt x="5230" y="5576"/>
                  </a:lnTo>
                  <a:cubicBezTo>
                    <a:pt x="5419" y="5545"/>
                    <a:pt x="5577" y="5387"/>
                    <a:pt x="5577" y="5198"/>
                  </a:cubicBezTo>
                  <a:cubicBezTo>
                    <a:pt x="5577" y="5009"/>
                    <a:pt x="5419" y="4852"/>
                    <a:pt x="5230" y="4852"/>
                  </a:cubicBezTo>
                  <a:lnTo>
                    <a:pt x="4852" y="4852"/>
                  </a:lnTo>
                  <a:cubicBezTo>
                    <a:pt x="4726" y="4253"/>
                    <a:pt x="4632" y="3749"/>
                    <a:pt x="4569" y="3277"/>
                  </a:cubicBezTo>
                  <a:cubicBezTo>
                    <a:pt x="4128" y="756"/>
                    <a:pt x="3970" y="0"/>
                    <a:pt x="28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" name="Google Shape;9047;p75">
              <a:extLst>
                <a:ext uri="{FF2B5EF4-FFF2-40B4-BE49-F238E27FC236}">
                  <a16:creationId xmlns:a16="http://schemas.microsoft.com/office/drawing/2014/main" id="{2A5CA2AD-1EFC-1549-A77E-7ECE09983464}"/>
                </a:ext>
              </a:extLst>
            </p:cNvPr>
            <p:cNvSpPr/>
            <p:nvPr/>
          </p:nvSpPr>
          <p:spPr>
            <a:xfrm>
              <a:off x="5200150" y="3617150"/>
              <a:ext cx="69325" cy="69325"/>
            </a:xfrm>
            <a:custGeom>
              <a:avLst/>
              <a:gdLst/>
              <a:ahLst/>
              <a:cxnLst/>
              <a:rect l="l" t="t" r="r" b="b"/>
              <a:pathLst>
                <a:path w="2773" h="2773" extrusionOk="0">
                  <a:moveTo>
                    <a:pt x="1386" y="0"/>
                  </a:moveTo>
                  <a:cubicBezTo>
                    <a:pt x="630" y="0"/>
                    <a:pt x="0" y="630"/>
                    <a:pt x="0" y="1387"/>
                  </a:cubicBezTo>
                  <a:cubicBezTo>
                    <a:pt x="0" y="2111"/>
                    <a:pt x="630" y="2773"/>
                    <a:pt x="1386" y="2773"/>
                  </a:cubicBezTo>
                  <a:cubicBezTo>
                    <a:pt x="2143" y="2773"/>
                    <a:pt x="2773" y="2111"/>
                    <a:pt x="2773" y="1387"/>
                  </a:cubicBezTo>
                  <a:cubicBezTo>
                    <a:pt x="2773" y="630"/>
                    <a:pt x="2143" y="0"/>
                    <a:pt x="138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9048;p75">
              <a:extLst>
                <a:ext uri="{FF2B5EF4-FFF2-40B4-BE49-F238E27FC236}">
                  <a16:creationId xmlns:a16="http://schemas.microsoft.com/office/drawing/2014/main" id="{440A2EAD-951C-984B-AA2F-0F00E73F45B1}"/>
                </a:ext>
              </a:extLst>
            </p:cNvPr>
            <p:cNvSpPr/>
            <p:nvPr/>
          </p:nvSpPr>
          <p:spPr>
            <a:xfrm>
              <a:off x="5009550" y="3617150"/>
              <a:ext cx="68525" cy="69325"/>
            </a:xfrm>
            <a:custGeom>
              <a:avLst/>
              <a:gdLst/>
              <a:ahLst/>
              <a:cxnLst/>
              <a:rect l="l" t="t" r="r" b="b"/>
              <a:pathLst>
                <a:path w="2741" h="2773" extrusionOk="0">
                  <a:moveTo>
                    <a:pt x="1355" y="0"/>
                  </a:moveTo>
                  <a:cubicBezTo>
                    <a:pt x="599" y="0"/>
                    <a:pt x="0" y="630"/>
                    <a:pt x="0" y="1387"/>
                  </a:cubicBezTo>
                  <a:cubicBezTo>
                    <a:pt x="0" y="2143"/>
                    <a:pt x="599" y="2773"/>
                    <a:pt x="1355" y="2773"/>
                  </a:cubicBezTo>
                  <a:cubicBezTo>
                    <a:pt x="2111" y="2773"/>
                    <a:pt x="2741" y="2143"/>
                    <a:pt x="2741" y="1387"/>
                  </a:cubicBezTo>
                  <a:cubicBezTo>
                    <a:pt x="2741" y="630"/>
                    <a:pt x="2111" y="0"/>
                    <a:pt x="13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9049;p75">
              <a:extLst>
                <a:ext uri="{FF2B5EF4-FFF2-40B4-BE49-F238E27FC236}">
                  <a16:creationId xmlns:a16="http://schemas.microsoft.com/office/drawing/2014/main" id="{62E54CFD-4CC1-344F-AD41-5AB3624AC8BC}"/>
                </a:ext>
              </a:extLst>
            </p:cNvPr>
            <p:cNvSpPr/>
            <p:nvPr/>
          </p:nvSpPr>
          <p:spPr>
            <a:xfrm>
              <a:off x="4991425" y="3686450"/>
              <a:ext cx="104775" cy="52025"/>
            </a:xfrm>
            <a:custGeom>
              <a:avLst/>
              <a:gdLst/>
              <a:ahLst/>
              <a:cxnLst/>
              <a:rect l="l" t="t" r="r" b="b"/>
              <a:pathLst>
                <a:path w="4191" h="2081" extrusionOk="0">
                  <a:moveTo>
                    <a:pt x="568" y="1"/>
                  </a:moveTo>
                  <a:cubicBezTo>
                    <a:pt x="252" y="347"/>
                    <a:pt x="0" y="851"/>
                    <a:pt x="0" y="1356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33" y="2080"/>
                    <a:pt x="4191" y="1923"/>
                    <a:pt x="4191" y="1734"/>
                  </a:cubicBezTo>
                  <a:lnTo>
                    <a:pt x="4191" y="1356"/>
                  </a:lnTo>
                  <a:cubicBezTo>
                    <a:pt x="4191" y="820"/>
                    <a:pt x="3970" y="347"/>
                    <a:pt x="3624" y="1"/>
                  </a:cubicBezTo>
                  <a:cubicBezTo>
                    <a:pt x="3245" y="410"/>
                    <a:pt x="2678" y="694"/>
                    <a:pt x="2080" y="694"/>
                  </a:cubicBezTo>
                  <a:cubicBezTo>
                    <a:pt x="1513" y="694"/>
                    <a:pt x="946" y="410"/>
                    <a:pt x="568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9050;p75">
              <a:extLst>
                <a:ext uri="{FF2B5EF4-FFF2-40B4-BE49-F238E27FC236}">
                  <a16:creationId xmlns:a16="http://schemas.microsoft.com/office/drawing/2014/main" id="{0C171833-25DF-AE45-8F9B-0731AAD8C9B1}"/>
                </a:ext>
              </a:extLst>
            </p:cNvPr>
            <p:cNvSpPr/>
            <p:nvPr/>
          </p:nvSpPr>
          <p:spPr>
            <a:xfrm>
              <a:off x="5183600" y="3686450"/>
              <a:ext cx="104000" cy="52025"/>
            </a:xfrm>
            <a:custGeom>
              <a:avLst/>
              <a:gdLst/>
              <a:ahLst/>
              <a:cxnLst/>
              <a:rect l="l" t="t" r="r" b="b"/>
              <a:pathLst>
                <a:path w="4160" h="2081" extrusionOk="0">
                  <a:moveTo>
                    <a:pt x="536" y="1"/>
                  </a:moveTo>
                  <a:cubicBezTo>
                    <a:pt x="221" y="347"/>
                    <a:pt x="1" y="851"/>
                    <a:pt x="1" y="1356"/>
                  </a:cubicBezTo>
                  <a:lnTo>
                    <a:pt x="1" y="1702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02" y="2080"/>
                    <a:pt x="4159" y="1923"/>
                    <a:pt x="4159" y="1702"/>
                  </a:cubicBezTo>
                  <a:lnTo>
                    <a:pt x="4159" y="1356"/>
                  </a:lnTo>
                  <a:cubicBezTo>
                    <a:pt x="4159" y="820"/>
                    <a:pt x="3970" y="347"/>
                    <a:pt x="3624" y="1"/>
                  </a:cubicBezTo>
                  <a:cubicBezTo>
                    <a:pt x="3214" y="410"/>
                    <a:pt x="2679" y="694"/>
                    <a:pt x="2080" y="694"/>
                  </a:cubicBezTo>
                  <a:cubicBezTo>
                    <a:pt x="1450" y="694"/>
                    <a:pt x="946" y="410"/>
                    <a:pt x="536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9051;p75">
              <a:extLst>
                <a:ext uri="{FF2B5EF4-FFF2-40B4-BE49-F238E27FC236}">
                  <a16:creationId xmlns:a16="http://schemas.microsoft.com/office/drawing/2014/main" id="{0DCA5250-C4F5-7D48-AEE6-A93923447C73}"/>
                </a:ext>
              </a:extLst>
            </p:cNvPr>
            <p:cNvSpPr/>
            <p:nvPr/>
          </p:nvSpPr>
          <p:spPr>
            <a:xfrm>
              <a:off x="5187550" y="3755775"/>
              <a:ext cx="100050" cy="52800"/>
            </a:xfrm>
            <a:custGeom>
              <a:avLst/>
              <a:gdLst/>
              <a:ahLst/>
              <a:cxnLst/>
              <a:rect l="l" t="t" r="r" b="b"/>
              <a:pathLst>
                <a:path w="4002" h="2112" extrusionOk="0">
                  <a:moveTo>
                    <a:pt x="0" y="0"/>
                  </a:moveTo>
                  <a:cubicBezTo>
                    <a:pt x="189" y="567"/>
                    <a:pt x="315" y="1229"/>
                    <a:pt x="473" y="2111"/>
                  </a:cubicBezTo>
                  <a:lnTo>
                    <a:pt x="3655" y="2111"/>
                  </a:lnTo>
                  <a:cubicBezTo>
                    <a:pt x="3844" y="2111"/>
                    <a:pt x="4001" y="1954"/>
                    <a:pt x="4001" y="1733"/>
                  </a:cubicBezTo>
                  <a:lnTo>
                    <a:pt x="4001" y="378"/>
                  </a:lnTo>
                  <a:cubicBezTo>
                    <a:pt x="3970" y="158"/>
                    <a:pt x="3844" y="0"/>
                    <a:pt x="3655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9052;p75">
              <a:extLst>
                <a:ext uri="{FF2B5EF4-FFF2-40B4-BE49-F238E27FC236}">
                  <a16:creationId xmlns:a16="http://schemas.microsoft.com/office/drawing/2014/main" id="{0840CF35-0218-744A-BDFA-96D70312678B}"/>
                </a:ext>
              </a:extLst>
            </p:cNvPr>
            <p:cNvSpPr/>
            <p:nvPr/>
          </p:nvSpPr>
          <p:spPr>
            <a:xfrm>
              <a:off x="4991425" y="3755775"/>
              <a:ext cx="100850" cy="52000"/>
            </a:xfrm>
            <a:custGeom>
              <a:avLst/>
              <a:gdLst/>
              <a:ahLst/>
              <a:cxnLst/>
              <a:rect l="l" t="t" r="r" b="b"/>
              <a:pathLst>
                <a:path w="4034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54"/>
                    <a:pt x="158" y="2080"/>
                    <a:pt x="347" y="2080"/>
                  </a:cubicBezTo>
                  <a:lnTo>
                    <a:pt x="3561" y="2080"/>
                  </a:lnTo>
                  <a:cubicBezTo>
                    <a:pt x="3718" y="1229"/>
                    <a:pt x="3813" y="567"/>
                    <a:pt x="403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8D0DB8D4-2869-354E-8334-4E2B71F3B624}"/>
              </a:ext>
            </a:extLst>
          </p:cNvPr>
          <p:cNvSpPr/>
          <p:nvPr/>
        </p:nvSpPr>
        <p:spPr>
          <a:xfrm>
            <a:off x="0" y="0"/>
            <a:ext cx="9144000" cy="529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16CB162C-B4AE-2E46-BC01-245739D3C869}"/>
              </a:ext>
            </a:extLst>
          </p:cNvPr>
          <p:cNvSpPr/>
          <p:nvPr/>
        </p:nvSpPr>
        <p:spPr>
          <a:xfrm>
            <a:off x="0" y="4615646"/>
            <a:ext cx="9144000" cy="5297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EF54ACF-14C5-B44F-9C56-58F549F31D5B}"/>
              </a:ext>
            </a:extLst>
          </p:cNvPr>
          <p:cNvSpPr/>
          <p:nvPr/>
        </p:nvSpPr>
        <p:spPr>
          <a:xfrm>
            <a:off x="0" y="407504"/>
            <a:ext cx="556591" cy="4473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8" name="Rettangolo 87">
            <a:extLst>
              <a:ext uri="{FF2B5EF4-FFF2-40B4-BE49-F238E27FC236}">
                <a16:creationId xmlns:a16="http://schemas.microsoft.com/office/drawing/2014/main" id="{2B0ED575-4ECC-7846-880F-AB1F9F944BDC}"/>
              </a:ext>
            </a:extLst>
          </p:cNvPr>
          <p:cNvSpPr/>
          <p:nvPr/>
        </p:nvSpPr>
        <p:spPr>
          <a:xfrm>
            <a:off x="8591511" y="357544"/>
            <a:ext cx="556591" cy="4473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06" name="Google Shape;906;p58"/>
          <p:cNvSpPr txBox="1">
            <a:spLocks noGrp="1"/>
          </p:cNvSpPr>
          <p:nvPr>
            <p:ph type="title"/>
          </p:nvPr>
        </p:nvSpPr>
        <p:spPr>
          <a:xfrm>
            <a:off x="2228655" y="525844"/>
            <a:ext cx="7618200" cy="39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dirty="0"/>
              <a:t>Attività di terza missione dei LNF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Educazione scientifica</a:t>
            </a:r>
            <a:endParaRPr dirty="0"/>
          </a:p>
        </p:txBody>
      </p:sp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7</a:t>
            </a:fld>
            <a:endParaRPr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6271" y="1424826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Suscitare interesse e curiosità verso la scienza</a:t>
            </a:r>
            <a:endParaRPr lang="it-IT" sz="12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200" dirty="0">
                <a:solidFill>
                  <a:schemeClr val="bg2">
                    <a:lumMod val="75000"/>
                  </a:schemeClr>
                </a:solidFill>
              </a:rPr>
              <a:t>A</a:t>
            </a:r>
            <a:r>
              <a:rPr lang="es" sz="1200" dirty="0">
                <a:solidFill>
                  <a:schemeClr val="bg2">
                    <a:lumMod val="75000"/>
                  </a:schemeClr>
                </a:solidFill>
              </a:rPr>
              <a:t>umentare la conoscenza della scienza e delle sue applicazioni</a:t>
            </a:r>
          </a:p>
          <a:p>
            <a:pPr marL="0" lvl="0" indent="0">
              <a:buClr>
                <a:schemeClr val="dk1"/>
              </a:buClr>
              <a:buSzPts val="1100"/>
            </a:pPr>
            <a:r>
              <a:rPr lang="es" sz="1200" dirty="0">
                <a:solidFill>
                  <a:schemeClr val="bg2">
                    <a:lumMod val="75000"/>
                  </a:schemeClr>
                </a:solidFill>
              </a:rPr>
              <a:t>Promuovere la scienza come strumento per cittadini consapevoli,</a:t>
            </a: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 sostenere la cultura scientifica</a:t>
            </a:r>
            <a:endParaRPr lang="es" sz="1200" dirty="0">
              <a:solidFill>
                <a:schemeClr val="bg2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dirty="0">
                <a:solidFill>
                  <a:schemeClr val="bg2">
                    <a:lumMod val="75000"/>
                  </a:schemeClr>
                </a:solidFill>
              </a:rPr>
              <a:t>Incoraggiare le carriere STEM Science, Technology, Engineering, Mathematics</a:t>
            </a:r>
            <a:endParaRPr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640A946-5CB1-1142-A7A9-CD351F73B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087" y="2574017"/>
            <a:ext cx="7010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15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8</a:t>
            </a:fld>
            <a:endParaRPr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6271" y="1547545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</a:pP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AggiornaMenti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–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resp.locale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Susanna Bertelli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INFN Kids – co-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nazionale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S.Bertelli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, co-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locali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S.Bertelli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, Barbara Sciascia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OCRA –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. locale Danilo Domenici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INSPYRE –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. nazionale Catalina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Curceanu</a:t>
            </a:r>
            <a:endParaRPr lang="it-IT" sz="16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IPPOG –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. locale Barbara Sciascia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Art&amp;Science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Across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Italy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–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. locale Davide Piccolo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ScienzaPerTutti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–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. Pasquale Di Nezza </a:t>
            </a:r>
          </a:p>
          <a:p>
            <a:pPr marL="0" indent="0">
              <a:buClr>
                <a:schemeClr val="dk1"/>
              </a:buClr>
              <a:buSzPts val="1100"/>
            </a:pP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Pint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 of Science –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resp</a:t>
            </a:r>
            <a:r>
              <a:rPr lang="it-IT" sz="1600" dirty="0">
                <a:solidFill>
                  <a:schemeClr val="bg2">
                    <a:lumMod val="75000"/>
                  </a:schemeClr>
                </a:solidFill>
              </a:rPr>
              <a:t>. locale </a:t>
            </a:r>
            <a:r>
              <a:rPr lang="it-IT" sz="1600" dirty="0" err="1">
                <a:solidFill>
                  <a:schemeClr val="bg2">
                    <a:lumMod val="75000"/>
                  </a:schemeClr>
                </a:solidFill>
              </a:rPr>
              <a:t>S.Bertelli</a:t>
            </a:r>
            <a:endParaRPr lang="it-IT" sz="1600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Clr>
                <a:schemeClr val="dk1"/>
              </a:buClr>
              <a:buSzPts val="1100"/>
            </a:pPr>
            <a:endParaRPr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1" y="189950"/>
            <a:ext cx="5311200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Progetti finanziati dalla CC3M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11469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"/>
          <p:cNvSpPr txBox="1">
            <a:spLocks noGrp="1"/>
          </p:cNvSpPr>
          <p:nvPr>
            <p:ph type="sldNum" idx="12"/>
          </p:nvPr>
        </p:nvSpPr>
        <p:spPr>
          <a:xfrm>
            <a:off x="85486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s"/>
              <a:t>9</a:t>
            </a:fld>
            <a:endParaRPr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93C7F12-9B6D-6C45-8C07-962FC9738039}"/>
              </a:ext>
            </a:extLst>
          </p:cNvPr>
          <p:cNvSpPr/>
          <p:nvPr/>
        </p:nvSpPr>
        <p:spPr>
          <a:xfrm>
            <a:off x="4321425" y="69574"/>
            <a:ext cx="4683427" cy="49872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Google Shape;295;p42">
            <a:extLst>
              <a:ext uri="{FF2B5EF4-FFF2-40B4-BE49-F238E27FC236}">
                <a16:creationId xmlns:a16="http://schemas.microsoft.com/office/drawing/2014/main" id="{3C651113-AEE2-2748-80F9-037648FBDB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56271" y="1547545"/>
            <a:ext cx="7593410" cy="203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it-IT" sz="1600" dirty="0">
                <a:solidFill>
                  <a:srgbClr val="7E4799"/>
                </a:solidFill>
              </a:rPr>
              <a:t>NET – </a:t>
            </a:r>
            <a:r>
              <a:rPr lang="it-IT" sz="1600" dirty="0" err="1">
                <a:solidFill>
                  <a:srgbClr val="7E4799"/>
                </a:solidFill>
              </a:rPr>
              <a:t>scieNcE</a:t>
            </a:r>
            <a:r>
              <a:rPr lang="it-IT" sz="1600" dirty="0">
                <a:solidFill>
                  <a:srgbClr val="7E4799"/>
                </a:solidFill>
              </a:rPr>
              <a:t> </a:t>
            </a:r>
            <a:r>
              <a:rPr lang="it-IT" sz="1600" dirty="0" err="1">
                <a:solidFill>
                  <a:srgbClr val="7E4799"/>
                </a:solidFill>
              </a:rPr>
              <a:t>Together</a:t>
            </a:r>
            <a:endParaRPr lang="it-IT" sz="1600" dirty="0">
              <a:solidFill>
                <a:srgbClr val="7E4799"/>
              </a:solidFill>
            </a:endParaRPr>
          </a:p>
          <a:p>
            <a:r>
              <a:rPr lang="it-IT" sz="1600" dirty="0">
                <a:solidFill>
                  <a:srgbClr val="7E4799"/>
                </a:solidFill>
              </a:rPr>
              <a:t>PNRR Rome </a:t>
            </a:r>
            <a:r>
              <a:rPr lang="it-IT" sz="1600" dirty="0" err="1">
                <a:solidFill>
                  <a:srgbClr val="7E4799"/>
                </a:solidFill>
              </a:rPr>
              <a:t>Technopole</a:t>
            </a:r>
            <a:endParaRPr lang="it-IT" sz="1600" dirty="0">
              <a:solidFill>
                <a:srgbClr val="7E4799"/>
              </a:solidFill>
            </a:endParaRPr>
          </a:p>
          <a:p>
            <a:r>
              <a:rPr lang="it-IT" sz="1600" dirty="0">
                <a:solidFill>
                  <a:srgbClr val="7E4799"/>
                </a:solidFill>
              </a:rPr>
              <a:t>Word Quantum Week</a:t>
            </a:r>
          </a:p>
          <a:p>
            <a:r>
              <a:rPr lang="it-IT" sz="1600" dirty="0">
                <a:solidFill>
                  <a:srgbClr val="7E4799"/>
                </a:solidFill>
              </a:rPr>
              <a:t>10 km di scienza</a:t>
            </a:r>
          </a:p>
          <a:p>
            <a:pPr marL="0" indent="0">
              <a:buClr>
                <a:schemeClr val="dk1"/>
              </a:buClr>
              <a:buSzPts val="1100"/>
            </a:pPr>
            <a:endParaRPr sz="12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93" name="Google Shape;293;p42"/>
          <p:cNvSpPr txBox="1">
            <a:spLocks noGrp="1"/>
          </p:cNvSpPr>
          <p:nvPr>
            <p:ph type="title"/>
          </p:nvPr>
        </p:nvSpPr>
        <p:spPr>
          <a:xfrm>
            <a:off x="956270" y="189950"/>
            <a:ext cx="7414731" cy="111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/>
              <a:t>Progetti in collaborazione con altri enti e università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3219463371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 Charm">
  <a:themeElements>
    <a:clrScheme name="Simple Light">
      <a:dk1>
        <a:srgbClr val="434343"/>
      </a:dk1>
      <a:lt1>
        <a:srgbClr val="FFFFFF"/>
      </a:lt1>
      <a:dk2>
        <a:srgbClr val="666666"/>
      </a:dk2>
      <a:lt2>
        <a:srgbClr val="999999"/>
      </a:lt2>
      <a:accent1>
        <a:srgbClr val="7FABFF"/>
      </a:accent1>
      <a:accent2>
        <a:srgbClr val="BAD1FD"/>
      </a:accent2>
      <a:accent3>
        <a:srgbClr val="114AB6"/>
      </a:accent3>
      <a:accent4>
        <a:srgbClr val="22478D"/>
      </a:accent4>
      <a:accent5>
        <a:srgbClr val="135CE7"/>
      </a:accent5>
      <a:accent6>
        <a:srgbClr val="B7C8E9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849</TotalTime>
  <Words>1100</Words>
  <Application>Microsoft Macintosh PowerPoint</Application>
  <PresentationFormat>Presentazione su schermo (16:9)</PresentationFormat>
  <Paragraphs>272</Paragraphs>
  <Slides>34</Slides>
  <Notes>20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34</vt:i4>
      </vt:variant>
    </vt:vector>
  </HeadingPairs>
  <TitlesOfParts>
    <vt:vector size="45" baseType="lpstr">
      <vt:lpstr>Ubuntu Light</vt:lpstr>
      <vt:lpstr>Proxima Nova</vt:lpstr>
      <vt:lpstr>Arvo</vt:lpstr>
      <vt:lpstr>Proxima Nova Semibold</vt:lpstr>
      <vt:lpstr>Arial</vt:lpstr>
      <vt:lpstr>Wingdings</vt:lpstr>
      <vt:lpstr>Avenir Roman</vt:lpstr>
      <vt:lpstr>Ubuntu</vt:lpstr>
      <vt:lpstr>Verdana</vt:lpstr>
      <vt:lpstr>Minimal Charm</vt:lpstr>
      <vt:lpstr>SlidesGo Final Pages</vt:lpstr>
      <vt:lpstr>Education and Public Outreach Service EPOS - LNF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Attività di terza missione dei LNF</vt:lpstr>
      <vt:lpstr>Educazione scientifica</vt:lpstr>
      <vt:lpstr>Progetti finanziati dalla CC3M</vt:lpstr>
      <vt:lpstr>Progetti in collaborazione con altri enti e università</vt:lpstr>
      <vt:lpstr>Presentazione standard di PowerPoint</vt:lpstr>
      <vt:lpstr>Scuole Primarie e Secondarie I grado</vt:lpstr>
      <vt:lpstr>Scuole Primarie e Secondarie I grado</vt:lpstr>
      <vt:lpstr>Presentazione standard di PowerPoint</vt:lpstr>
      <vt:lpstr>Scuole Secondarie  II grado</vt:lpstr>
      <vt:lpstr>Presentazione standard di PowerPoint</vt:lpstr>
      <vt:lpstr>Presentazione standard di PowerPoint</vt:lpstr>
      <vt:lpstr>Università</vt:lpstr>
      <vt:lpstr>Presentazione standard di PowerPoint</vt:lpstr>
      <vt:lpstr>Docenti Scuole Secondarie I e II grado</vt:lpstr>
      <vt:lpstr>Programmi online</vt:lpstr>
      <vt:lpstr>Comunicazione scientifica</vt:lpstr>
      <vt:lpstr>Comunicazione scientifica</vt:lpstr>
      <vt:lpstr>Presentazione standard di PowerPoint</vt:lpstr>
      <vt:lpstr>Comunicazione scientifica</vt:lpstr>
      <vt:lpstr>Presentazione standard di PowerPoint</vt:lpstr>
      <vt:lpstr>Comunicazione scientifica</vt:lpstr>
      <vt:lpstr>Comunicazione scientifica</vt:lpstr>
      <vt:lpstr>Comunicazione scientifica</vt:lpstr>
      <vt:lpstr>Presentazione standard di PowerPoint</vt:lpstr>
      <vt:lpstr>Public outreach</vt:lpstr>
      <vt:lpstr>Presentazione standard di PowerPoint</vt:lpstr>
      <vt:lpstr>Presentazione standard di PowerPoint</vt:lpstr>
      <vt:lpstr>Bruno Touschek Visitor Centre</vt:lpstr>
      <vt:lpstr>INFN LNF - shop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begins</dc:title>
  <cp:lastModifiedBy>Utente di Microsoft Office</cp:lastModifiedBy>
  <cp:revision>125</cp:revision>
  <cp:lastPrinted>2022-11-08T10:00:34Z</cp:lastPrinted>
  <dcterms:modified xsi:type="dcterms:W3CDTF">2023-01-14T12:07:55Z</dcterms:modified>
</cp:coreProperties>
</file>