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4" r:id="rId4"/>
    <p:sldId id="258" r:id="rId5"/>
    <p:sldId id="262" r:id="rId6"/>
    <p:sldId id="260" r:id="rId7"/>
    <p:sldId id="263" r:id="rId8"/>
    <p:sldId id="266" r:id="rId9"/>
    <p:sldId id="269" r:id="rId10"/>
    <p:sldId id="261" r:id="rId11"/>
    <p:sldId id="268" r:id="rId12"/>
    <p:sldId id="265" r:id="rId13"/>
    <p:sldId id="267" r:id="rId14"/>
    <p:sldId id="270" r:id="rId15"/>
    <p:sldId id="273" r:id="rId16"/>
    <p:sldId id="274" r:id="rId17"/>
    <p:sldId id="27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81F11-585A-4246-BF3A-FCE55E2DA758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AAB8A-CEE3-4E5F-9E42-0808B5FB43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68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D1A41DCC-F122-4220-9180-55FE8D60D6F1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93E2-C16B-4BB5-9AC8-F5E5ED033926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E7BA-E916-40AA-B77E-5DF71061470C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6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A44D64EF-8833-4D31-8B7E-5F998A6B75A9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2B8B-009C-4023-B270-A02F0FE2CBC2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E028-1DEF-41DB-AF94-C3A02B9196BC}" type="datetime1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581A-64CD-4C41-96C8-65A27218EDD8}" type="datetime1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3865-9532-4841-A5DC-4EBCF185A7C7}" type="datetime1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C808-58B6-45F3-8687-9846168716FB}" type="datetime1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2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7AF4-3CE2-4219-B607-EC9C00CD08D1}" type="datetime1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CACD-B735-457A-A615-442A986B6BE6}" type="datetime1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International Masterclass 2023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8579C25-737B-4B35-8357-C121D02A7CBE}" type="datetime1">
              <a:rPr lang="en-US" smtClean="0"/>
              <a:t>2/24/2023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23178E-786B-5036-6011-4CCCAC042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684" y="3476593"/>
            <a:ext cx="8504275" cy="1084522"/>
          </a:xfrm>
        </p:spPr>
        <p:txBody>
          <a:bodyPr/>
          <a:lstStyle/>
          <a:p>
            <a:r>
              <a:rPr lang="it-IT" dirty="0"/>
              <a:t>Hands on session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684C6B-E059-DAB7-1B86-392149D00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684" y="4692711"/>
            <a:ext cx="8504275" cy="1084522"/>
          </a:xfrm>
        </p:spPr>
        <p:txBody>
          <a:bodyPr/>
          <a:lstStyle/>
          <a:p>
            <a:r>
              <a:rPr lang="it-IT" i="1" dirty="0"/>
              <a:t>Greta </a:t>
            </a:r>
            <a:r>
              <a:rPr lang="it-IT" i="1" dirty="0" err="1"/>
              <a:t>brianti</a:t>
            </a:r>
            <a:r>
              <a:rPr lang="it-IT" i="1" dirty="0"/>
              <a:t> - </a:t>
            </a:r>
            <a:r>
              <a:rPr lang="it-IT" dirty="0"/>
              <a:t>24/02/2023</a:t>
            </a:r>
          </a:p>
        </p:txBody>
      </p:sp>
      <p:pic>
        <p:nvPicPr>
          <p:cNvPr id="4098" name="Picture 2" descr="MasterClass – SPRACE">
            <a:extLst>
              <a:ext uri="{FF2B5EF4-FFF2-40B4-BE49-F238E27FC236}">
                <a16:creationId xmlns:a16="http://schemas.microsoft.com/office/drawing/2014/main" id="{F6BE90FF-C6F0-8D98-2779-65F50A9C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6" y="185483"/>
            <a:ext cx="5325312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iTrento">
            <a:extLst>
              <a:ext uri="{FF2B5EF4-FFF2-40B4-BE49-F238E27FC236}">
                <a16:creationId xmlns:a16="http://schemas.microsoft.com/office/drawing/2014/main" id="{B1356C67-04A3-1E0F-8753-5B709101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816" y="3896348"/>
            <a:ext cx="28575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LAS Logo - CERN Document Server">
            <a:extLst>
              <a:ext uri="{FF2B5EF4-FFF2-40B4-BE49-F238E27FC236}">
                <a16:creationId xmlns:a16="http://schemas.microsoft.com/office/drawing/2014/main" id="{5281F9C4-312B-1800-EDFB-56254A34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816" y="2042450"/>
            <a:ext cx="2569027" cy="10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FPA Trento Institute for Fundamental Physics and Applications">
            <a:extLst>
              <a:ext uri="{FF2B5EF4-FFF2-40B4-BE49-F238E27FC236}">
                <a16:creationId xmlns:a16="http://schemas.microsoft.com/office/drawing/2014/main" id="{61146060-D9DD-A796-50CC-A235D340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382" y="218353"/>
            <a:ext cx="3638361" cy="135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9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83B89-C636-AAC0-4FCB-86546448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633" y="2612508"/>
            <a:ext cx="9914859" cy="1329004"/>
          </a:xfrm>
        </p:spPr>
        <p:txBody>
          <a:bodyPr/>
          <a:lstStyle/>
          <a:p>
            <a:r>
              <a:rPr lang="it-IT" dirty="0"/>
              <a:t>Mettiamoci all’opera!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B79A562-DDB8-9C97-AF17-69A51AA3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66AC8E-82FF-F397-BF30-6FEBB582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AC26A3-7392-6A35-082A-729C820C9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Apri </a:t>
            </a:r>
            <a:r>
              <a:rPr lang="it-IT" dirty="0" err="1"/>
              <a:t>Hypatia</a:t>
            </a:r>
            <a:r>
              <a:rPr lang="it-IT" dirty="0"/>
              <a:t> e scegli il dataset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74C9D-0A90-BFB8-717A-FC4F85A9B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it-IT" dirty="0"/>
              <a:t>Clicca su </a:t>
            </a:r>
            <a:r>
              <a:rPr lang="it-IT" i="1" dirty="0"/>
              <a:t>File</a:t>
            </a:r>
          </a:p>
          <a:p>
            <a:pPr marL="457200" indent="-457200">
              <a:buAutoNum type="arabicPeriod"/>
            </a:pPr>
            <a:r>
              <a:rPr lang="it-IT" dirty="0"/>
              <a:t>Clicca </a:t>
            </a:r>
            <a:r>
              <a:rPr lang="it-IT" i="1" dirty="0"/>
              <a:t>Read Event </a:t>
            </a:r>
            <a:r>
              <a:rPr lang="it-IT" i="1" dirty="0" err="1"/>
              <a:t>Locally</a:t>
            </a:r>
            <a:endParaRPr lang="it-IT" i="1" dirty="0"/>
          </a:p>
          <a:p>
            <a:pPr marL="457200" indent="-457200">
              <a:buAutoNum type="arabicPeriod"/>
            </a:pPr>
            <a:r>
              <a:rPr lang="it-IT" dirty="0"/>
              <a:t>Seleziona la cartella contente gli eventi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47FADB0-7389-F3A9-3A39-5D6A0B594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70" y="3833871"/>
            <a:ext cx="8623204" cy="185224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5FD25CFC-7B87-D35E-EE24-3DD383A303DE}"/>
              </a:ext>
            </a:extLst>
          </p:cNvPr>
          <p:cNvSpPr/>
          <p:nvPr/>
        </p:nvSpPr>
        <p:spPr>
          <a:xfrm>
            <a:off x="905256" y="4227188"/>
            <a:ext cx="739898" cy="7854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F2C9615-EE7D-79F1-20F0-CD001D2B0C95}"/>
              </a:ext>
            </a:extLst>
          </p:cNvPr>
          <p:cNvSpPr/>
          <p:nvPr/>
        </p:nvSpPr>
        <p:spPr>
          <a:xfrm>
            <a:off x="1461812" y="3850396"/>
            <a:ext cx="2911883" cy="360267"/>
          </a:xfrm>
          <a:prstGeom prst="rect">
            <a:avLst/>
          </a:prstGeom>
          <a:solidFill>
            <a:srgbClr val="D60000">
              <a:alpha val="30196"/>
            </a:srgbClr>
          </a:solidFill>
          <a:ln w="28575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A9327C-8402-F6B9-C75A-D356359D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FA259E-143E-36A1-1B13-A51F807CE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965EC-6272-F053-4B08-3BC4B55D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06" y="224890"/>
            <a:ext cx="9914859" cy="1329004"/>
          </a:xfrm>
        </p:spPr>
        <p:txBody>
          <a:bodyPr/>
          <a:lstStyle/>
          <a:p>
            <a:r>
              <a:rPr lang="it-IT" dirty="0"/>
              <a:t>Analizza l’evento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798D5C-863D-B324-917B-880FD5044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06" y="1500976"/>
            <a:ext cx="11282374" cy="412331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it-IT" dirty="0"/>
              <a:t>Applica le selezioni che ritieni utili per classificare il tuo evento</a:t>
            </a:r>
          </a:p>
          <a:p>
            <a:pPr marL="457200" indent="-457200">
              <a:buAutoNum type="arabicPeriod"/>
            </a:pPr>
            <a:endParaRPr lang="it-IT" dirty="0"/>
          </a:p>
          <a:p>
            <a:pPr marL="457200" indent="-457200">
              <a:buAutoNum type="arabicPeriod"/>
            </a:pPr>
            <a:endParaRPr lang="it-IT" dirty="0"/>
          </a:p>
          <a:p>
            <a:pPr marL="457200" indent="-457200">
              <a:buAutoNum type="arabicPeriod"/>
            </a:pPr>
            <a:endParaRPr lang="it-IT" dirty="0"/>
          </a:p>
          <a:p>
            <a:pPr marL="457200" indent="-457200">
              <a:buAutoNum type="arabicPeriod"/>
            </a:pPr>
            <a:endParaRPr lang="it-IT" dirty="0"/>
          </a:p>
          <a:p>
            <a:pPr marL="457200" indent="-457200">
              <a:buAutoNum type="arabicPeriod"/>
            </a:pPr>
            <a:r>
              <a:rPr lang="it-IT" dirty="0"/>
              <a:t>Seleziona le tracce in </a:t>
            </a:r>
            <a:r>
              <a:rPr lang="it-IT" i="1" dirty="0"/>
              <a:t>Tracks</a:t>
            </a:r>
            <a:r>
              <a:rPr lang="it-IT" dirty="0"/>
              <a:t> ed assegna il tipo di particella tenendo a mente le loro signature</a:t>
            </a:r>
          </a:p>
          <a:p>
            <a:pPr marL="457200" indent="-457200">
              <a:buAutoNum type="arabicPeriod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16195B-1109-B0EF-8CCF-40ADD0C1B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389" b="75963"/>
          <a:stretch/>
        </p:blipFill>
        <p:spPr>
          <a:xfrm>
            <a:off x="1398040" y="2446375"/>
            <a:ext cx="5754075" cy="146057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21BB123-98DA-6820-A9B1-588778F4595E}"/>
              </a:ext>
            </a:extLst>
          </p:cNvPr>
          <p:cNvSpPr/>
          <p:nvPr/>
        </p:nvSpPr>
        <p:spPr>
          <a:xfrm>
            <a:off x="1398040" y="2446375"/>
            <a:ext cx="1737046" cy="227262"/>
          </a:xfrm>
          <a:prstGeom prst="rect">
            <a:avLst/>
          </a:prstGeom>
          <a:solidFill>
            <a:srgbClr val="D60000">
              <a:alpha val="30196"/>
            </a:srgbClr>
          </a:solidFill>
          <a:ln w="28575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A6B008-F2E5-CD6A-5BB6-E5D5C61C0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040" y="4512903"/>
            <a:ext cx="8578363" cy="205737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7D143B8-63BE-A8E8-7588-434CB06C8D65}"/>
              </a:ext>
            </a:extLst>
          </p:cNvPr>
          <p:cNvSpPr/>
          <p:nvPr/>
        </p:nvSpPr>
        <p:spPr>
          <a:xfrm>
            <a:off x="1398040" y="4512903"/>
            <a:ext cx="1737046" cy="171924"/>
          </a:xfrm>
          <a:prstGeom prst="rect">
            <a:avLst/>
          </a:prstGeom>
          <a:solidFill>
            <a:srgbClr val="D60000">
              <a:alpha val="30196"/>
            </a:srgbClr>
          </a:solidFill>
          <a:ln w="28575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48423DD-D0C0-8D03-FDF4-393157BA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E0E0E2-F509-A302-1A7B-32CEE998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7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B6911-177F-271E-4B6E-FB25F832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Esporta i risultati della tua analisi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2EA6D5-3F8F-C3CD-8022-04336C406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it-IT" dirty="0"/>
              <a:t>Una volta terminato, clicca su </a:t>
            </a:r>
            <a:r>
              <a:rPr lang="it-IT" i="1" dirty="0"/>
              <a:t>File</a:t>
            </a:r>
            <a:r>
              <a:rPr lang="it-IT" dirty="0"/>
              <a:t>, poi su </a:t>
            </a:r>
            <a:r>
              <a:rPr lang="it-IT" i="1" dirty="0"/>
              <a:t>Export </a:t>
            </a:r>
            <a:r>
              <a:rPr lang="it-IT" i="1" dirty="0" err="1"/>
              <a:t>invariant</a:t>
            </a:r>
            <a:r>
              <a:rPr lang="it-IT" i="1" dirty="0"/>
              <a:t> masses</a:t>
            </a:r>
          </a:p>
          <a:p>
            <a:pPr marL="457200" indent="-457200">
              <a:buAutoNum type="arabicPeriod"/>
            </a:pPr>
            <a:r>
              <a:rPr lang="it-IT" dirty="0"/>
              <a:t>Salva il file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0A1E73-1AD9-D45D-2BBF-FD2FFF3CA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70" y="3833871"/>
            <a:ext cx="8623204" cy="185224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9AC34484-05D1-0042-4683-CCF349E045EF}"/>
              </a:ext>
            </a:extLst>
          </p:cNvPr>
          <p:cNvSpPr/>
          <p:nvPr/>
        </p:nvSpPr>
        <p:spPr>
          <a:xfrm>
            <a:off x="905256" y="4227188"/>
            <a:ext cx="739898" cy="7854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B4D24DB-EE96-F75D-1DC7-2E3851272477}"/>
              </a:ext>
            </a:extLst>
          </p:cNvPr>
          <p:cNvSpPr/>
          <p:nvPr/>
        </p:nvSpPr>
        <p:spPr>
          <a:xfrm>
            <a:off x="1461812" y="3850396"/>
            <a:ext cx="2911883" cy="360267"/>
          </a:xfrm>
          <a:prstGeom prst="rect">
            <a:avLst/>
          </a:prstGeom>
          <a:solidFill>
            <a:srgbClr val="D60000">
              <a:alpha val="30196"/>
            </a:srgbClr>
          </a:solidFill>
          <a:ln w="28575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00683D6-03B8-A02C-CA96-F7B60CA6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8AA0B6D-A077-9D97-B72D-2B4FD107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49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1B63FF7C-BCE4-419D-9C3F-41EC23EAB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CA860C7B-C231-4C73-B846-9641A2720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13CDEEC-BAEF-B5D5-6844-48C2C3F9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798"/>
            <a:ext cx="4770783" cy="32174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Proviamo con un esempio!</a:t>
            </a:r>
          </a:p>
        </p:txBody>
      </p:sp>
      <p:pic>
        <p:nvPicPr>
          <p:cNvPr id="4" name="Immagine 3" descr="Immagine che contiene testo, persona, lavagna, ragazzo&#10;&#10;Descrizione generata automaticamente">
            <a:extLst>
              <a:ext uri="{FF2B5EF4-FFF2-40B4-BE49-F238E27FC236}">
                <a16:creationId xmlns:a16="http://schemas.microsoft.com/office/drawing/2014/main" id="{C723FD1D-F77D-CF8F-C183-1FF9CD7CC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66" r="5116"/>
          <a:stretch/>
        </p:blipFill>
        <p:spPr>
          <a:xfrm>
            <a:off x="6057901" y="10"/>
            <a:ext cx="6134099" cy="6857989"/>
          </a:xfrm>
          <a:custGeom>
            <a:avLst/>
            <a:gdLst/>
            <a:ahLst/>
            <a:cxnLst/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</p:spPr>
      </p:pic>
      <p:sp>
        <p:nvSpPr>
          <p:cNvPr id="20" name="Freeform: Shape 14">
            <a:extLst>
              <a:ext uri="{FF2B5EF4-FFF2-40B4-BE49-F238E27FC236}">
                <a16:creationId xmlns:a16="http://schemas.microsoft.com/office/drawing/2014/main" id="{90A57368-014F-41F3-B5AF-E1701430F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57620"/>
            <a:ext cx="11576868" cy="2500379"/>
          </a:xfrm>
          <a:custGeom>
            <a:avLst/>
            <a:gdLst>
              <a:gd name="connsiteX0" fmla="*/ 0 w 11576868"/>
              <a:gd name="connsiteY0" fmla="*/ 0 h 2500379"/>
              <a:gd name="connsiteX1" fmla="*/ 949598 w 11576868"/>
              <a:gd name="connsiteY1" fmla="*/ 0 h 2500379"/>
              <a:gd name="connsiteX2" fmla="*/ 2713710 w 11576868"/>
              <a:gd name="connsiteY2" fmla="*/ 0 h 2500379"/>
              <a:gd name="connsiteX3" fmla="*/ 3638550 w 11576868"/>
              <a:gd name="connsiteY3" fmla="*/ 0 h 2500379"/>
              <a:gd name="connsiteX4" fmla="*/ 4302399 w 11576868"/>
              <a:gd name="connsiteY4" fmla="*/ 0 h 2500379"/>
              <a:gd name="connsiteX5" fmla="*/ 8772860 w 11576868"/>
              <a:gd name="connsiteY5" fmla="*/ 0 h 2500379"/>
              <a:gd name="connsiteX6" fmla="*/ 8772860 w 11576868"/>
              <a:gd name="connsiteY6" fmla="*/ 1898 h 2500379"/>
              <a:gd name="connsiteX7" fmla="*/ 8847928 w 11576868"/>
              <a:gd name="connsiteY7" fmla="*/ 0 h 2500379"/>
              <a:gd name="connsiteX8" fmla="*/ 11574871 w 11576868"/>
              <a:gd name="connsiteY8" fmla="*/ 2460835 h 2500379"/>
              <a:gd name="connsiteX9" fmla="*/ 11576868 w 11576868"/>
              <a:gd name="connsiteY9" fmla="*/ 2500379 h 2500379"/>
              <a:gd name="connsiteX10" fmla="*/ 0 w 11576868"/>
              <a:gd name="connsiteY10" fmla="*/ 2500379 h 250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76868" h="2500379">
                <a:moveTo>
                  <a:pt x="0" y="0"/>
                </a:moveTo>
                <a:lnTo>
                  <a:pt x="949598" y="0"/>
                </a:lnTo>
                <a:lnTo>
                  <a:pt x="2713710" y="0"/>
                </a:lnTo>
                <a:lnTo>
                  <a:pt x="3638550" y="0"/>
                </a:lnTo>
                <a:lnTo>
                  <a:pt x="4302399" y="0"/>
                </a:lnTo>
                <a:lnTo>
                  <a:pt x="8772860" y="0"/>
                </a:lnTo>
                <a:lnTo>
                  <a:pt x="8772860" y="1898"/>
                </a:lnTo>
                <a:lnTo>
                  <a:pt x="8847928" y="0"/>
                </a:lnTo>
                <a:cubicBezTo>
                  <a:pt x="10267176" y="0"/>
                  <a:pt x="11434500" y="1078620"/>
                  <a:pt x="11574871" y="2460835"/>
                </a:cubicBezTo>
                <a:lnTo>
                  <a:pt x="11576868" y="2500379"/>
                </a:lnTo>
                <a:lnTo>
                  <a:pt x="0" y="2500379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0BB3163-439A-55E9-409C-C0561ADC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0614E9-7BA2-13DF-6A15-35486869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73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C5B6BA-8870-A5F6-5A09-642DB4DDF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89C664-188F-60C8-796A-7B4D53605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C1FC84-26CC-0BA4-C1E8-D66AFF86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0" y="88281"/>
            <a:ext cx="6483683" cy="64201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5EC9EC3-7DDD-F9E9-8268-05B75F1F3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277" y="4649062"/>
            <a:ext cx="5315223" cy="173998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8B2DFCD-9A4D-93F3-98CD-24701DDC0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028" y="590667"/>
            <a:ext cx="5283472" cy="3543482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B355305-907B-325E-D1C6-FD0E6B9B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F30177-6140-56E0-CC9F-07C82F67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91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B1E366D-B2FD-D14B-01B1-87D05859D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7" y="813956"/>
            <a:ext cx="5599333" cy="5230087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AF40F8-06FB-CC28-61DE-F6E7488216A0}"/>
              </a:ext>
            </a:extLst>
          </p:cNvPr>
          <p:cNvSpPr txBox="1"/>
          <p:nvPr/>
        </p:nvSpPr>
        <p:spPr>
          <a:xfrm>
            <a:off x="6890657" y="13611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it-IT" dirty="0"/>
              <a:t>Clicca su </a:t>
            </a:r>
            <a:r>
              <a:rPr lang="it-IT" i="1" dirty="0"/>
              <a:t>File</a:t>
            </a:r>
          </a:p>
          <a:p>
            <a:pPr marL="457200" indent="-457200">
              <a:buAutoNum type="arabicPeriod"/>
            </a:pPr>
            <a:r>
              <a:rPr lang="it-IT" dirty="0"/>
              <a:t>Seleziona </a:t>
            </a:r>
            <a:r>
              <a:rPr lang="it-IT" i="1" dirty="0" err="1"/>
              <a:t>Animated</a:t>
            </a:r>
            <a:r>
              <a:rPr lang="it-IT" i="1" dirty="0"/>
              <a:t> Event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F6A4141-75F2-5929-04B7-B1ADD90A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B5B037F-C18A-FC80-5CB1-C1D0BC60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17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BF8E6B86-2B87-2B22-C368-A59FB25B3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75" y="1858618"/>
            <a:ext cx="5353325" cy="226706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3B2120A-2789-40A9-7074-43095E53C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94" y="4758374"/>
            <a:ext cx="5245370" cy="16955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3425BBB-6A28-E4E8-328F-1010D76F6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65" y="142924"/>
            <a:ext cx="6521785" cy="6458282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96102575-C55F-ACF4-4A8B-115057ACF8F8}"/>
              </a:ext>
            </a:extLst>
          </p:cNvPr>
          <p:cNvSpPr/>
          <p:nvPr/>
        </p:nvSpPr>
        <p:spPr>
          <a:xfrm>
            <a:off x="8316517" y="3405975"/>
            <a:ext cx="250372" cy="4475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252C2B0-F068-7AD8-1461-9CBF6815A428}"/>
              </a:ext>
            </a:extLst>
          </p:cNvPr>
          <p:cNvSpPr/>
          <p:nvPr/>
        </p:nvSpPr>
        <p:spPr>
          <a:xfrm>
            <a:off x="9679142" y="5725886"/>
            <a:ext cx="739898" cy="3374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B8843A0-96BE-64E0-1250-2BD815FF5CB7}"/>
              </a:ext>
            </a:extLst>
          </p:cNvPr>
          <p:cNvSpPr/>
          <p:nvPr/>
        </p:nvSpPr>
        <p:spPr>
          <a:xfrm>
            <a:off x="239486" y="302293"/>
            <a:ext cx="4068070" cy="3943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05BE107F-F0C5-37C2-83F8-6977CAF1A9C4}"/>
              </a:ext>
            </a:extLst>
          </p:cNvPr>
          <p:cNvSpPr/>
          <p:nvPr/>
        </p:nvSpPr>
        <p:spPr>
          <a:xfrm>
            <a:off x="9325187" y="1997042"/>
            <a:ext cx="533400" cy="5936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6BB7C95-3725-D92D-A0ED-ED56305D1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7" y="63297"/>
            <a:ext cx="12002117" cy="1238314"/>
          </a:xfrm>
          <a:prstGeom prst="rect">
            <a:avLst/>
          </a:prstGeom>
        </p:spPr>
      </p:pic>
      <p:sp>
        <p:nvSpPr>
          <p:cNvPr id="21" name="Ovale 20">
            <a:extLst>
              <a:ext uri="{FF2B5EF4-FFF2-40B4-BE49-F238E27FC236}">
                <a16:creationId xmlns:a16="http://schemas.microsoft.com/office/drawing/2014/main" id="{2001159A-FA48-605E-2E7D-B6D25B058966}"/>
              </a:ext>
            </a:extLst>
          </p:cNvPr>
          <p:cNvSpPr/>
          <p:nvPr/>
        </p:nvSpPr>
        <p:spPr>
          <a:xfrm>
            <a:off x="7965453" y="491240"/>
            <a:ext cx="952499" cy="5936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F5DE437-3318-9849-D6C0-F2646225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601C7F8-96D7-20ED-113B-8512BB61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7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7C94583C-A1C6-4B92-B540-D698370D6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e future of commerce is here. Are you ready? - Connecting those ...">
            <a:extLst>
              <a:ext uri="{FF2B5EF4-FFF2-40B4-BE49-F238E27FC236}">
                <a16:creationId xmlns:a16="http://schemas.microsoft.com/office/drawing/2014/main" id="{FC4E7809-7705-2B16-AB6F-A8DDA0B1A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r="2090" b="-1"/>
          <a:stretch/>
        </p:blipFill>
        <p:spPr bwMode="auto">
          <a:xfrm>
            <a:off x="20" y="-4764"/>
            <a:ext cx="12191980" cy="686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056D2BC2-72B5-4209-B17F-8EA1B9DA4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27365" y="4381500"/>
            <a:ext cx="10164635" cy="2476500"/>
          </a:xfrm>
          <a:custGeom>
            <a:avLst/>
            <a:gdLst>
              <a:gd name="connsiteX0" fmla="*/ 0 w 10164635"/>
              <a:gd name="connsiteY0" fmla="*/ 0 h 2476500"/>
              <a:gd name="connsiteX1" fmla="*/ 2830681 w 10164635"/>
              <a:gd name="connsiteY1" fmla="*/ 0 h 2476500"/>
              <a:gd name="connsiteX2" fmla="*/ 4918604 w 10164635"/>
              <a:gd name="connsiteY2" fmla="*/ 0 h 2476500"/>
              <a:gd name="connsiteX3" fmla="*/ 7722295 w 10164635"/>
              <a:gd name="connsiteY3" fmla="*/ 0 h 2476500"/>
              <a:gd name="connsiteX4" fmla="*/ 7968898 w 10164635"/>
              <a:gd name="connsiteY4" fmla="*/ 22472 h 2476500"/>
              <a:gd name="connsiteX5" fmla="*/ 10164635 w 10164635"/>
              <a:gd name="connsiteY5" fmla="*/ 2455651 h 2476500"/>
              <a:gd name="connsiteX6" fmla="*/ 10163648 w 10164635"/>
              <a:gd name="connsiteY6" fmla="*/ 2476500 h 2476500"/>
              <a:gd name="connsiteX7" fmla="*/ 0 w 10164635"/>
              <a:gd name="connsiteY7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635" h="2476500">
                <a:moveTo>
                  <a:pt x="0" y="0"/>
                </a:moveTo>
                <a:lnTo>
                  <a:pt x="2830681" y="0"/>
                </a:lnTo>
                <a:lnTo>
                  <a:pt x="4918604" y="0"/>
                </a:lnTo>
                <a:lnTo>
                  <a:pt x="7722295" y="0"/>
                </a:lnTo>
                <a:lnTo>
                  <a:pt x="7968898" y="22472"/>
                </a:lnTo>
                <a:cubicBezTo>
                  <a:pt x="9202211" y="147721"/>
                  <a:pt x="10164635" y="1189293"/>
                  <a:pt x="10164635" y="2455651"/>
                </a:cubicBezTo>
                <a:lnTo>
                  <a:pt x="10163648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78B31051-5560-4C29-9641-899D81AE9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2645" y="0"/>
            <a:ext cx="5869355" cy="6858000"/>
          </a:xfrm>
          <a:custGeom>
            <a:avLst/>
            <a:gdLst>
              <a:gd name="connsiteX0" fmla="*/ 0 w 12192000"/>
              <a:gd name="connsiteY0" fmla="*/ 6854090 h 6858000"/>
              <a:gd name="connsiteX1" fmla="*/ 6168014 w 12192000"/>
              <a:gd name="connsiteY1" fmla="*/ 6854090 h 6858000"/>
              <a:gd name="connsiteX2" fmla="*/ 6322645 w 12192000"/>
              <a:gd name="connsiteY2" fmla="*/ 6858000 h 6858000"/>
              <a:gd name="connsiteX3" fmla="*/ 0 w 12192000"/>
              <a:gd name="connsiteY3" fmla="*/ 6858000 h 6858000"/>
              <a:gd name="connsiteX4" fmla="*/ 647728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6322645 w 12192000"/>
              <a:gd name="connsiteY7" fmla="*/ 6858000 h 6858000"/>
              <a:gd name="connsiteX8" fmla="*/ 9753600 w 12192000"/>
              <a:gd name="connsiteY8" fmla="*/ 3427045 h 6858000"/>
              <a:gd name="connsiteX9" fmla="*/ 6499201 w 12192000"/>
              <a:gd name="connsiteY9" fmla="*/ 554 h 6858000"/>
              <a:gd name="connsiteX0" fmla="*/ 0 w 12192000"/>
              <a:gd name="connsiteY0" fmla="*/ 6858000 h 6858000"/>
              <a:gd name="connsiteX1" fmla="*/ 6168014 w 12192000"/>
              <a:gd name="connsiteY1" fmla="*/ 6854090 h 6858000"/>
              <a:gd name="connsiteX2" fmla="*/ 6322645 w 12192000"/>
              <a:gd name="connsiteY2" fmla="*/ 6858000 h 6858000"/>
              <a:gd name="connsiteX3" fmla="*/ 0 w 12192000"/>
              <a:gd name="connsiteY3" fmla="*/ 6858000 h 6858000"/>
              <a:gd name="connsiteX4" fmla="*/ 647728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6322645 w 12192000"/>
              <a:gd name="connsiteY7" fmla="*/ 6858000 h 6858000"/>
              <a:gd name="connsiteX8" fmla="*/ 9753600 w 12192000"/>
              <a:gd name="connsiteY8" fmla="*/ 3427045 h 6858000"/>
              <a:gd name="connsiteX9" fmla="*/ 6499201 w 12192000"/>
              <a:gd name="connsiteY9" fmla="*/ 554 h 6858000"/>
              <a:gd name="connsiteX10" fmla="*/ 6477289 w 12192000"/>
              <a:gd name="connsiteY10" fmla="*/ 0 h 6858000"/>
              <a:gd name="connsiteX0" fmla="*/ 154631 w 6023986"/>
              <a:gd name="connsiteY0" fmla="*/ 6858000 h 6858000"/>
              <a:gd name="connsiteX1" fmla="*/ 0 w 6023986"/>
              <a:gd name="connsiteY1" fmla="*/ 6854090 h 6858000"/>
              <a:gd name="connsiteX2" fmla="*/ 154631 w 6023986"/>
              <a:gd name="connsiteY2" fmla="*/ 6858000 h 6858000"/>
              <a:gd name="connsiteX3" fmla="*/ 309275 w 6023986"/>
              <a:gd name="connsiteY3" fmla="*/ 0 h 6858000"/>
              <a:gd name="connsiteX4" fmla="*/ 6023986 w 6023986"/>
              <a:gd name="connsiteY4" fmla="*/ 0 h 6858000"/>
              <a:gd name="connsiteX5" fmla="*/ 6023986 w 6023986"/>
              <a:gd name="connsiteY5" fmla="*/ 6858000 h 6858000"/>
              <a:gd name="connsiteX6" fmla="*/ 154631 w 6023986"/>
              <a:gd name="connsiteY6" fmla="*/ 6858000 h 6858000"/>
              <a:gd name="connsiteX7" fmla="*/ 3585586 w 6023986"/>
              <a:gd name="connsiteY7" fmla="*/ 3427045 h 6858000"/>
              <a:gd name="connsiteX8" fmla="*/ 331187 w 6023986"/>
              <a:gd name="connsiteY8" fmla="*/ 554 h 6858000"/>
              <a:gd name="connsiteX9" fmla="*/ 309275 w 6023986"/>
              <a:gd name="connsiteY9" fmla="*/ 0 h 6858000"/>
              <a:gd name="connsiteX0" fmla="*/ 154644 w 5869355"/>
              <a:gd name="connsiteY0" fmla="*/ 0 h 6858000"/>
              <a:gd name="connsiteX1" fmla="*/ 5869355 w 5869355"/>
              <a:gd name="connsiteY1" fmla="*/ 0 h 6858000"/>
              <a:gd name="connsiteX2" fmla="*/ 5869355 w 5869355"/>
              <a:gd name="connsiteY2" fmla="*/ 6858000 h 6858000"/>
              <a:gd name="connsiteX3" fmla="*/ 0 w 5869355"/>
              <a:gd name="connsiteY3" fmla="*/ 6858000 h 6858000"/>
              <a:gd name="connsiteX4" fmla="*/ 3430955 w 5869355"/>
              <a:gd name="connsiteY4" fmla="*/ 3427045 h 6858000"/>
              <a:gd name="connsiteX5" fmla="*/ 176556 w 5869355"/>
              <a:gd name="connsiteY5" fmla="*/ 554 h 6858000"/>
              <a:gd name="connsiteX6" fmla="*/ 154644 w 586935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9355" h="6858000">
                <a:moveTo>
                  <a:pt x="154644" y="0"/>
                </a:moveTo>
                <a:lnTo>
                  <a:pt x="5869355" y="0"/>
                </a:lnTo>
                <a:lnTo>
                  <a:pt x="5869355" y="6858000"/>
                </a:lnTo>
                <a:lnTo>
                  <a:pt x="0" y="6858000"/>
                </a:lnTo>
                <a:cubicBezTo>
                  <a:pt x="1894864" y="6858000"/>
                  <a:pt x="3430955" y="5321909"/>
                  <a:pt x="3430955" y="3427045"/>
                </a:cubicBezTo>
                <a:cubicBezTo>
                  <a:pt x="3430955" y="1591396"/>
                  <a:pt x="1989370" y="92446"/>
                  <a:pt x="176556" y="554"/>
                </a:cubicBezTo>
                <a:lnTo>
                  <a:pt x="154644" y="0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CBDB57F-1071-7474-C142-372D10FF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162" y="4851780"/>
            <a:ext cx="8570794" cy="16650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Let’s go!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047D56A-0E57-A654-8D63-1CF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53631B-5DAD-B1F3-6D24-414251F8C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5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88AD05-4CB3-D476-11B5-CD8604DF1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1314D3E-77EE-D14D-59D5-ECCED5A629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919672"/>
                <a:ext cx="9914860" cy="5074685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MISURARE LA MASSA DEL BOSONE DI Z </a:t>
                </a:r>
                <a:r>
                  <a:rPr lang="it-IT" dirty="0"/>
                  <a:t>e di eventuali altre particelle (forse nuove) presenti nel campione di dati, compreso il bosone di Higgs. </a:t>
                </a:r>
              </a:p>
              <a:p>
                <a:r>
                  <a:rPr lang="it-IT" dirty="0"/>
                  <a:t>How to do </a:t>
                </a:r>
                <a:r>
                  <a:rPr lang="it-IT" dirty="0" err="1"/>
                  <a:t>it</a:t>
                </a:r>
                <a:r>
                  <a:rPr lang="it-IT" dirty="0"/>
                  <a:t>? </a:t>
                </a:r>
              </a:p>
              <a:p>
                <a:pPr marL="457200" indent="-457200">
                  <a:buAutoNum type="arabicPeriod"/>
                </a:pPr>
                <a:r>
                  <a:rPr lang="it-IT" dirty="0"/>
                  <a:t>Identificare eventi con Z nei decadimenti:</a:t>
                </a:r>
              </a:p>
              <a:p>
                <a:pPr marL="914400" lvl="1" indent="-457200">
                  <a:buFont typeface="+mj-lt"/>
                  <a:buAutoNum type="alphaLcPeriod"/>
                </a:pPr>
                <a:r>
                  <a:rPr lang="it-IT" dirty="0"/>
                  <a:t> Elettrone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) + Positrone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)</a:t>
                </a:r>
              </a:p>
              <a:p>
                <a:pPr marL="914400" lvl="1" indent="-457200">
                  <a:buFont typeface="+mj-lt"/>
                  <a:buAutoNum type="alphaLcPeriod"/>
                </a:pPr>
                <a:r>
                  <a:rPr lang="it-IT" dirty="0"/>
                  <a:t> Muone  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) + Antimuone(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)</a:t>
                </a:r>
              </a:p>
              <a:p>
                <a:pPr marL="914400" lvl="1" indent="-457200">
                  <a:buAutoNum type="alphaLcPeriod"/>
                </a:pPr>
                <a:endParaRPr lang="it-IT" dirty="0"/>
              </a:p>
              <a:p>
                <a:pPr marL="457200" indent="-457200">
                  <a:buAutoNum type="arabicPeriod"/>
                </a:pPr>
                <a:r>
                  <a:rPr lang="it-IT" dirty="0"/>
                  <a:t>Identificare eventi con Higgs nei decadimenti: </a:t>
                </a:r>
              </a:p>
              <a:p>
                <a:pPr marL="914400" lvl="1" indent="-457200">
                  <a:buAutoNum type="alphaLcPeriod"/>
                </a:pPr>
                <a:r>
                  <a:rPr lang="it-IT" dirty="0"/>
                  <a:t>Due coppie di particelle cariche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/>
                  <a:t>)</a:t>
                </a:r>
              </a:p>
              <a:p>
                <a:pPr marL="914400" lvl="1" indent="-457200">
                  <a:buFont typeface="+mj-lt"/>
                  <a:buAutoNum type="alphaLcPeriod"/>
                </a:pPr>
                <a:r>
                  <a:rPr lang="it-IT" dirty="0"/>
                  <a:t>Fotone-Fotone </a:t>
                </a:r>
              </a:p>
              <a:p>
                <a:pPr marL="0" indent="0">
                  <a:buNone/>
                </a:pPr>
                <a:r>
                  <a:rPr lang="it-IT" dirty="0"/>
                  <a:t>	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1314D3E-77EE-D14D-59D5-ECCED5A629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919672"/>
                <a:ext cx="9914860" cy="5074685"/>
              </a:xfrm>
              <a:blipFill>
                <a:blip r:embed="rId2"/>
                <a:stretch>
                  <a:fillRect l="-677" t="-1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B927573-36D2-F8DC-4D61-C5AEE04B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8596827-B31B-1248-F771-CC85C311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2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CD9521-E36B-FED3-FDF5-20144156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71" y="92238"/>
            <a:ext cx="9914859" cy="1329004"/>
          </a:xfrm>
        </p:spPr>
        <p:txBody>
          <a:bodyPr/>
          <a:lstStyle/>
          <a:p>
            <a:r>
              <a:rPr lang="it-IT" dirty="0"/>
              <a:t>Da dove vengono i nostri dati?</a:t>
            </a:r>
          </a:p>
        </p:txBody>
      </p:sp>
      <p:pic>
        <p:nvPicPr>
          <p:cNvPr id="6" name="Immagine 5" descr="Immagine che contiene partita&#10;&#10;Descrizione generata automaticamente">
            <a:extLst>
              <a:ext uri="{FF2B5EF4-FFF2-40B4-BE49-F238E27FC236}">
                <a16:creationId xmlns:a16="http://schemas.microsoft.com/office/drawing/2014/main" id="{356B0644-138E-674F-2EAC-E20B83377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7" y="997646"/>
            <a:ext cx="10053938" cy="5609545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A60F67-30FB-9A0B-DAFA-9293E497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2484E1-09C6-BE71-F94B-A824C79D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37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AB65D3DA-DB4B-411D-A7AA-214B7CCDD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7EE1032-0446-4780-BB30-27AE7761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754" y="4350224"/>
            <a:ext cx="12207753" cy="2529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35FAFD0-54FE-4EEA-8212-180B5B5D3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753" y="4350224"/>
            <a:ext cx="12207753" cy="2529561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4ACCBECF-20B0-4F18-8FD2-DA5E82AB3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755" y="4350225"/>
            <a:ext cx="9108074" cy="2536385"/>
          </a:xfrm>
          <a:custGeom>
            <a:avLst/>
            <a:gdLst>
              <a:gd name="connsiteX0" fmla="*/ 0 w 9108074"/>
              <a:gd name="connsiteY0" fmla="*/ 0 h 2536385"/>
              <a:gd name="connsiteX1" fmla="*/ 1774120 w 9108074"/>
              <a:gd name="connsiteY1" fmla="*/ 0 h 2536385"/>
              <a:gd name="connsiteX2" fmla="*/ 3862043 w 9108074"/>
              <a:gd name="connsiteY2" fmla="*/ 0 h 2536385"/>
              <a:gd name="connsiteX3" fmla="*/ 6665734 w 9108074"/>
              <a:gd name="connsiteY3" fmla="*/ 0 h 2536385"/>
              <a:gd name="connsiteX4" fmla="*/ 6912337 w 9108074"/>
              <a:gd name="connsiteY4" fmla="*/ 23016 h 2536385"/>
              <a:gd name="connsiteX5" fmla="*/ 9108074 w 9108074"/>
              <a:gd name="connsiteY5" fmla="*/ 2515032 h 2536385"/>
              <a:gd name="connsiteX6" fmla="*/ 9107087 w 9108074"/>
              <a:gd name="connsiteY6" fmla="*/ 2536385 h 2536385"/>
              <a:gd name="connsiteX7" fmla="*/ 0 w 9108074"/>
              <a:gd name="connsiteY7" fmla="*/ 2536385 h 253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08074" h="2536385">
                <a:moveTo>
                  <a:pt x="0" y="0"/>
                </a:moveTo>
                <a:lnTo>
                  <a:pt x="1774120" y="0"/>
                </a:lnTo>
                <a:lnTo>
                  <a:pt x="3862043" y="0"/>
                </a:lnTo>
                <a:lnTo>
                  <a:pt x="6665734" y="0"/>
                </a:lnTo>
                <a:lnTo>
                  <a:pt x="6912337" y="23016"/>
                </a:lnTo>
                <a:cubicBezTo>
                  <a:pt x="8145650" y="151293"/>
                  <a:pt x="9108074" y="1218052"/>
                  <a:pt x="9108074" y="2515032"/>
                </a:cubicBezTo>
                <a:lnTo>
                  <a:pt x="9107087" y="2536385"/>
                </a:lnTo>
                <a:lnTo>
                  <a:pt x="0" y="25363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B975FB-5B67-70D2-F4FC-EBFED4A7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35806"/>
            <a:ext cx="7472149" cy="14112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Obiettivo</a:t>
            </a:r>
            <a:r>
              <a:rPr lang="en-US" sz="4400" dirty="0">
                <a:solidFill>
                  <a:srgbClr val="FFFFFF"/>
                </a:solidFill>
              </a:rPr>
              <a:t> 1: </a:t>
            </a:r>
            <a:r>
              <a:rPr lang="en-US" sz="4400" dirty="0" err="1">
                <a:solidFill>
                  <a:srgbClr val="FFFFFF"/>
                </a:solidFill>
              </a:rPr>
              <a:t>bosone</a:t>
            </a:r>
            <a:r>
              <a:rPr lang="en-US" sz="4400" dirty="0">
                <a:solidFill>
                  <a:srgbClr val="FFFFFF"/>
                </a:solidFill>
              </a:rPr>
              <a:t> Z</a:t>
            </a:r>
          </a:p>
        </p:txBody>
      </p:sp>
      <p:pic>
        <p:nvPicPr>
          <p:cNvPr id="1028" name="Picture 4" descr="Immagine che contiene testo, esterni, lavagna, cielo notturno&#10;&#10;Descrizione generata automaticamente">
            <a:extLst>
              <a:ext uri="{FF2B5EF4-FFF2-40B4-BE49-F238E27FC236}">
                <a16:creationId xmlns:a16="http://schemas.microsoft.com/office/drawing/2014/main" id="{0D0BA22E-FB00-4E40-32D9-FEF8C387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765" y="685800"/>
            <a:ext cx="4278367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magine che contiene testo, esterni, lavagna&#10;&#10;Descrizione generata automaticamente">
            <a:extLst>
              <a:ext uri="{FF2B5EF4-FFF2-40B4-BE49-F238E27FC236}">
                <a16:creationId xmlns:a16="http://schemas.microsoft.com/office/drawing/2014/main" id="{C6194BFA-F8D1-3A2C-69CB-A4C17978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6" y="685800"/>
            <a:ext cx="4278367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 boson subatomic particle plush toy">
            <a:extLst>
              <a:ext uri="{FF2B5EF4-FFF2-40B4-BE49-F238E27FC236}">
                <a16:creationId xmlns:a16="http://schemas.microsoft.com/office/drawing/2014/main" id="{24F66C8F-3FE2-4396-06CC-A9B090A1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121" y="4346811"/>
            <a:ext cx="2586878" cy="253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 Modello Standard delle Particelle Elementari - Cronache dal Silenzio">
            <a:extLst>
              <a:ext uri="{FF2B5EF4-FFF2-40B4-BE49-F238E27FC236}">
                <a16:creationId xmlns:a16="http://schemas.microsoft.com/office/drawing/2014/main" id="{E6F7AF2C-85BB-B1CD-5CDF-D3B84DCF5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9" t="58013" r="20226" b="21879"/>
          <a:stretch/>
        </p:blipFill>
        <p:spPr bwMode="auto">
          <a:xfrm>
            <a:off x="7290087" y="4487626"/>
            <a:ext cx="2192924" cy="225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F800AFF-C0C8-A011-B64A-35BBEF07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B9F2AF-80FA-0D0B-06A9-50F40850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7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AB65D3DA-DB4B-411D-A7AA-214B7CCDD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7EE1032-0446-4780-BB30-27AE7761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754" y="4350224"/>
            <a:ext cx="12207753" cy="2529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35FAFD0-54FE-4EEA-8212-180B5B5D3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753" y="4350224"/>
            <a:ext cx="12207753" cy="2529561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4ACCBECF-20B0-4F18-8FD2-DA5E82AB3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755" y="4350225"/>
            <a:ext cx="9108074" cy="2536385"/>
          </a:xfrm>
          <a:custGeom>
            <a:avLst/>
            <a:gdLst>
              <a:gd name="connsiteX0" fmla="*/ 0 w 9108074"/>
              <a:gd name="connsiteY0" fmla="*/ 0 h 2536385"/>
              <a:gd name="connsiteX1" fmla="*/ 1774120 w 9108074"/>
              <a:gd name="connsiteY1" fmla="*/ 0 h 2536385"/>
              <a:gd name="connsiteX2" fmla="*/ 3862043 w 9108074"/>
              <a:gd name="connsiteY2" fmla="*/ 0 h 2536385"/>
              <a:gd name="connsiteX3" fmla="*/ 6665734 w 9108074"/>
              <a:gd name="connsiteY3" fmla="*/ 0 h 2536385"/>
              <a:gd name="connsiteX4" fmla="*/ 6912337 w 9108074"/>
              <a:gd name="connsiteY4" fmla="*/ 23016 h 2536385"/>
              <a:gd name="connsiteX5" fmla="*/ 9108074 w 9108074"/>
              <a:gd name="connsiteY5" fmla="*/ 2515032 h 2536385"/>
              <a:gd name="connsiteX6" fmla="*/ 9107087 w 9108074"/>
              <a:gd name="connsiteY6" fmla="*/ 2536385 h 2536385"/>
              <a:gd name="connsiteX7" fmla="*/ 0 w 9108074"/>
              <a:gd name="connsiteY7" fmla="*/ 2536385 h 253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08074" h="2536385">
                <a:moveTo>
                  <a:pt x="0" y="0"/>
                </a:moveTo>
                <a:lnTo>
                  <a:pt x="1774120" y="0"/>
                </a:lnTo>
                <a:lnTo>
                  <a:pt x="3862043" y="0"/>
                </a:lnTo>
                <a:lnTo>
                  <a:pt x="6665734" y="0"/>
                </a:lnTo>
                <a:lnTo>
                  <a:pt x="6912337" y="23016"/>
                </a:lnTo>
                <a:cubicBezTo>
                  <a:pt x="8145650" y="151293"/>
                  <a:pt x="9108074" y="1218052"/>
                  <a:pt x="9108074" y="2515032"/>
                </a:cubicBezTo>
                <a:lnTo>
                  <a:pt x="9107087" y="2536385"/>
                </a:lnTo>
                <a:lnTo>
                  <a:pt x="0" y="25363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B975FB-5B67-70D2-F4FC-EBFED4A7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4963032"/>
            <a:ext cx="7472149" cy="14112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Obiettivo</a:t>
            </a:r>
            <a:r>
              <a:rPr lang="en-US" sz="4400" dirty="0">
                <a:solidFill>
                  <a:srgbClr val="FFFFFF"/>
                </a:solidFill>
              </a:rPr>
              <a:t> 1: </a:t>
            </a:r>
            <a:r>
              <a:rPr lang="en-US" sz="4400" dirty="0" err="1">
                <a:solidFill>
                  <a:srgbClr val="FFFFFF"/>
                </a:solidFill>
              </a:rPr>
              <a:t>bosone</a:t>
            </a:r>
            <a:r>
              <a:rPr lang="en-US" sz="4400" dirty="0">
                <a:solidFill>
                  <a:srgbClr val="FFFFFF"/>
                </a:solidFill>
              </a:rPr>
              <a:t> di Higgs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D0BA22E-FB00-4E40-32D9-FEF8C387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8605" y="1046807"/>
            <a:ext cx="4278367" cy="247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194BFA-F8D1-3A2C-69CB-A4C17978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6866" y="1049851"/>
            <a:ext cx="4278367" cy="24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 Modello Standard delle Particelle Elementari - Cronache dal Silenzio">
            <a:extLst>
              <a:ext uri="{FF2B5EF4-FFF2-40B4-BE49-F238E27FC236}">
                <a16:creationId xmlns:a16="http://schemas.microsoft.com/office/drawing/2014/main" id="{3936F991-B562-2A2D-E767-A0B33E30A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5" t="19852" r="1029" b="60000"/>
          <a:stretch/>
        </p:blipFill>
        <p:spPr bwMode="auto">
          <a:xfrm>
            <a:off x="7359342" y="4551602"/>
            <a:ext cx="2297334" cy="230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1140873-4BC0-362A-8D99-D18BBED77277}"/>
              </a:ext>
            </a:extLst>
          </p:cNvPr>
          <p:cNvSpPr/>
          <p:nvPr/>
        </p:nvSpPr>
        <p:spPr>
          <a:xfrm>
            <a:off x="9520560" y="4351968"/>
            <a:ext cx="2666468" cy="252956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4F66C8F-3FE2-4396-06CC-A9B090A1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41840" y="4740082"/>
            <a:ext cx="2468880" cy="19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AE35B9-7816-E5EB-8BFC-7251C083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537844-681C-B6F6-04CB-529D39DA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2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4F429-0177-D653-3A9C-DA7C1D7D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16" y="143628"/>
            <a:ext cx="9914859" cy="1329004"/>
          </a:xfrm>
        </p:spPr>
        <p:txBody>
          <a:bodyPr/>
          <a:lstStyle/>
          <a:p>
            <a:r>
              <a:rPr lang="it-IT" dirty="0"/>
              <a:t>Come riconoscere le particelle?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F11D55-FCDC-5EF8-AD10-68B931C8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06" y="1258113"/>
            <a:ext cx="6726894" cy="54562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D4048D-4688-535F-299C-96BE5AA8ADAE}"/>
              </a:ext>
            </a:extLst>
          </p:cNvPr>
          <p:cNvSpPr txBox="1"/>
          <p:nvPr/>
        </p:nvSpPr>
        <p:spPr>
          <a:xfrm>
            <a:off x="7355840" y="1216253"/>
            <a:ext cx="458114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Elettrone</a:t>
            </a:r>
            <a:r>
              <a:rPr lang="it-IT" sz="2400" dirty="0"/>
              <a:t>: lascia una traccia, tutta l’energia nel calorimetro elettromagnetico</a:t>
            </a:r>
          </a:p>
          <a:p>
            <a:endParaRPr lang="it-IT" sz="2400" dirty="0"/>
          </a:p>
          <a:p>
            <a:r>
              <a:rPr lang="it-IT" sz="2400" dirty="0">
                <a:solidFill>
                  <a:srgbClr val="FF0000"/>
                </a:solidFill>
              </a:rPr>
              <a:t>Muone</a:t>
            </a:r>
            <a:r>
              <a:rPr lang="it-IT" sz="2400" dirty="0"/>
              <a:t>: lascia una traccia, attraversa tutti i rivelatori pochissima energia rilasciata, raggiunge il rivelatore più esterno</a:t>
            </a:r>
          </a:p>
          <a:p>
            <a:endParaRPr lang="it-IT" sz="2400" dirty="0"/>
          </a:p>
          <a:p>
            <a:r>
              <a:rPr lang="it-IT" sz="2400" dirty="0">
                <a:solidFill>
                  <a:srgbClr val="FF0000"/>
                </a:solidFill>
              </a:rPr>
              <a:t>Fotone</a:t>
            </a:r>
            <a:r>
              <a:rPr lang="it-IT" sz="2400" dirty="0"/>
              <a:t>: non lascia una traccia, tutta l’energia nel calorimetro elettromagnetico</a:t>
            </a:r>
          </a:p>
          <a:p>
            <a:endParaRPr lang="it-IT" sz="2400" dirty="0"/>
          </a:p>
          <a:p>
            <a:r>
              <a:rPr lang="it-IT" sz="2400" dirty="0">
                <a:solidFill>
                  <a:srgbClr val="FF0000"/>
                </a:solidFill>
              </a:rPr>
              <a:t>Neutrino</a:t>
            </a:r>
            <a:r>
              <a:rPr lang="it-IT" sz="2400" dirty="0"/>
              <a:t>: nessun segnale </a:t>
            </a:r>
          </a:p>
          <a:p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4C5BCD-C831-5004-FD23-D2BE74EC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B3F66C-C552-4688-5CA3-C7BBBF1C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CD4C10-D121-194E-F212-D7E55C7B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99" y="68153"/>
            <a:ext cx="9914859" cy="1329004"/>
          </a:xfrm>
        </p:spPr>
        <p:txBody>
          <a:bodyPr/>
          <a:lstStyle/>
          <a:p>
            <a:r>
              <a:rPr lang="it-IT" dirty="0"/>
              <a:t>Troppe particelle? </a:t>
            </a:r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worry</a:t>
            </a:r>
            <a:r>
              <a:rPr lang="it-IT" dirty="0"/>
              <a:t>!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1B8190-935D-FF2D-F281-DB692363DBAA}"/>
              </a:ext>
            </a:extLst>
          </p:cNvPr>
          <p:cNvSpPr txBox="1"/>
          <p:nvPr/>
        </p:nvSpPr>
        <p:spPr>
          <a:xfrm>
            <a:off x="262999" y="1227706"/>
            <a:ext cx="112114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nuove particelle che vogliamo scoprire oppure le particelle che ci interessa identificare oggi vengono prodotte da </a:t>
            </a:r>
            <a:r>
              <a:rPr lang="it-IT" dirty="0">
                <a:solidFill>
                  <a:srgbClr val="FF0000"/>
                </a:solidFill>
              </a:rPr>
              <a:t>HARD-SCATTERING</a:t>
            </a:r>
            <a:r>
              <a:rPr lang="it-IT" dirty="0"/>
              <a:t> cioè da interazioni con un grande scambio di energia. </a:t>
            </a:r>
          </a:p>
          <a:p>
            <a:endParaRPr lang="it-IT" dirty="0"/>
          </a:p>
          <a:p>
            <a:r>
              <a:rPr lang="it-IT" dirty="0"/>
              <a:t>Questi eventi sono dispersi tra tanti eventi a bassa energia che non fanno niente di speciale!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ALLORA TENIAMO SOLO GLI EVENTI SPECIALI!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402461-8585-3E50-ADF8-42F10B538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29" y="2611139"/>
            <a:ext cx="5482481" cy="3096974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4B5DB4-CED8-3609-3004-1801B3C76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5B164E-1791-D089-5386-A88BECAA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5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EA3A88-6F16-B584-71B2-5F6F13B5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C7B7BD-3385-A594-E7CB-941EE9C87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F94D53-F917-B6B8-F679-DD8D4AA35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350" y="101972"/>
            <a:ext cx="12429350" cy="661051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EAB40D9-978C-0FD2-87A6-E23DEC6B83A1}"/>
              </a:ext>
            </a:extLst>
          </p:cNvPr>
          <p:cNvSpPr/>
          <p:nvPr/>
        </p:nvSpPr>
        <p:spPr>
          <a:xfrm>
            <a:off x="9445830" y="5746646"/>
            <a:ext cx="1918856" cy="218725"/>
          </a:xfrm>
          <a:prstGeom prst="rect">
            <a:avLst/>
          </a:prstGeom>
          <a:solidFill>
            <a:srgbClr val="D60000">
              <a:alpha val="30196"/>
            </a:srgbClr>
          </a:solidFill>
          <a:ln w="28575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D782C2-09CC-A5FF-16D9-6317A869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E0C8A9-8A05-56D7-4473-941CBB50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9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EA3A88-6F16-B584-71B2-5F6F13B5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C7B7BD-3385-A594-E7CB-941EE9C87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F94D53-F917-B6B8-F679-DD8D4AA35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616" y="36658"/>
            <a:ext cx="12363881" cy="661051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EAB40D9-978C-0FD2-87A6-E23DEC6B83A1}"/>
              </a:ext>
            </a:extLst>
          </p:cNvPr>
          <p:cNvSpPr/>
          <p:nvPr/>
        </p:nvSpPr>
        <p:spPr>
          <a:xfrm>
            <a:off x="9478488" y="5670446"/>
            <a:ext cx="1918856" cy="218725"/>
          </a:xfrm>
          <a:prstGeom prst="rect">
            <a:avLst/>
          </a:prstGeom>
          <a:solidFill>
            <a:srgbClr val="D60000">
              <a:alpha val="30196"/>
            </a:srgbClr>
          </a:solidFill>
          <a:ln w="28575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14D0B21-B696-33CA-32C7-6EC2D947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Masterclass 2023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B16561-E143-A44C-F27A-BFF5B9C0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9357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 overlay</Template>
  <TotalTime>264</TotalTime>
  <Words>381</Words>
  <Application>Microsoft Office PowerPoint</Application>
  <PresentationFormat>Widescreen</PresentationFormat>
  <Paragraphs>96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Arial Nova Light</vt:lpstr>
      <vt:lpstr>Calibri</vt:lpstr>
      <vt:lpstr>Cambria Math</vt:lpstr>
      <vt:lpstr>Elephant</vt:lpstr>
      <vt:lpstr>ModOverlayVTI</vt:lpstr>
      <vt:lpstr>Hands on session</vt:lpstr>
      <vt:lpstr>Obiettivi</vt:lpstr>
      <vt:lpstr>Da dove vengono i nostri dati?</vt:lpstr>
      <vt:lpstr>Obiettivo 1: bosone Z</vt:lpstr>
      <vt:lpstr>Obiettivo 1: bosone di Higgs</vt:lpstr>
      <vt:lpstr>Come riconoscere le particelle?</vt:lpstr>
      <vt:lpstr>Troppe particelle? Don’t worry!</vt:lpstr>
      <vt:lpstr>Presentazione standard di PowerPoint</vt:lpstr>
      <vt:lpstr>Presentazione standard di PowerPoint</vt:lpstr>
      <vt:lpstr>Mettiamoci all’opera!</vt:lpstr>
      <vt:lpstr>Apri Hypatia e scegli il dataset</vt:lpstr>
      <vt:lpstr>Analizza l’evento</vt:lpstr>
      <vt:lpstr>Esporta i risultati della tua analisi</vt:lpstr>
      <vt:lpstr>Proviamo con un esempio!</vt:lpstr>
      <vt:lpstr>Presentazione standard di PowerPoint</vt:lpstr>
      <vt:lpstr>Presentazione standard di PowerPoint</vt:lpstr>
      <vt:lpstr>Presentazione standard di PowerPoint</vt:lpstr>
      <vt:lpstr>Let’s go!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 on session</dc:title>
  <dc:creator>GRETA BRIANTI</dc:creator>
  <cp:lastModifiedBy>GRETA BRIANTI</cp:lastModifiedBy>
  <cp:revision>32</cp:revision>
  <dcterms:created xsi:type="dcterms:W3CDTF">2023-02-23T19:20:36Z</dcterms:created>
  <dcterms:modified xsi:type="dcterms:W3CDTF">2023-02-24T09:27:46Z</dcterms:modified>
</cp:coreProperties>
</file>