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0" r:id="rId4"/>
    <p:sldId id="258" r:id="rId5"/>
    <p:sldId id="267" r:id="rId6"/>
    <p:sldId id="269" r:id="rId7"/>
    <p:sldId id="270" r:id="rId8"/>
    <p:sldId id="271" r:id="rId9"/>
    <p:sldId id="264" r:id="rId10"/>
    <p:sldId id="263" r:id="rId11"/>
    <p:sldId id="268" r:id="rId12"/>
    <p:sldId id="265" r:id="rId13"/>
    <p:sldId id="272" r:id="rId14"/>
    <p:sldId id="273" r:id="rId15"/>
    <p:sldId id="275" r:id="rId16"/>
    <p:sldId id="276" r:id="rId17"/>
    <p:sldId id="274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4"/>
    <p:restoredTop sz="96327"/>
  </p:normalViewPr>
  <p:slideViewPr>
    <p:cSldViewPr snapToGrid="0">
      <p:cViewPr varScale="1">
        <p:scale>
          <a:sx n="128" d="100"/>
          <a:sy n="128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3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9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3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8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6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3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6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4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7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96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1A7-D77E-D83B-DD09-891916C16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10099"/>
            <a:ext cx="10993549" cy="1066801"/>
          </a:xfrm>
        </p:spPr>
        <p:txBody>
          <a:bodyPr>
            <a:normAutofit/>
          </a:bodyPr>
          <a:lstStyle/>
          <a:p>
            <a:r>
              <a:rPr lang="en-IT">
                <a:solidFill>
                  <a:schemeClr val="bg1"/>
                </a:solidFill>
              </a:rPr>
              <a:t>WG4 – Direct WISP Searches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E32D-4409-831B-2F95-CF4D19FC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697215"/>
            <a:ext cx="10993546" cy="525565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2"/>
                </a:solidFill>
              </a:rPr>
              <a:t>Claudio GATTI, MARIN KARUZA</a:t>
            </a:r>
            <a:r>
              <a:rPr lang="en-IT">
                <a:solidFill>
                  <a:schemeClr val="bg2"/>
                </a:solidFill>
              </a:rPr>
              <a:t> Gatti - M Karuza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16921E-0792-45DC-AB86-1F53A5A7D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esearch with solid fill">
            <a:extLst>
              <a:ext uri="{FF2B5EF4-FFF2-40B4-BE49-F238E27FC236}">
                <a16:creationId xmlns:a16="http://schemas.microsoft.com/office/drawing/2014/main" id="{4436C757-B6C2-92EF-C2C4-D8C93F37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639" y="723899"/>
            <a:ext cx="3566161" cy="356616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3467CB-477B-0B47-870C-A360DD833670}"/>
              </a:ext>
            </a:extLst>
          </p:cNvPr>
          <p:cNvSpPr txBox="1"/>
          <p:nvPr/>
        </p:nvSpPr>
        <p:spPr>
          <a:xfrm>
            <a:off x="904461" y="4810539"/>
            <a:ext cx="632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WG 4 REPORT</a:t>
            </a:r>
          </a:p>
        </p:txBody>
      </p:sp>
    </p:spTree>
    <p:extLst>
      <p:ext uri="{BB962C8B-B14F-4D97-AF65-F5344CB8AC3E}">
        <p14:creationId xmlns:p14="http://schemas.microsoft.com/office/powerpoint/2010/main" val="340269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0FA282-661A-E7CE-8ADE-EA892F013FCC}"/>
              </a:ext>
            </a:extLst>
          </p:cNvPr>
          <p:cNvSpPr txBox="1"/>
          <p:nvPr/>
        </p:nvSpPr>
        <p:spPr>
          <a:xfrm>
            <a:off x="1007508" y="3429000"/>
            <a:ext cx="4691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2000" dirty="0"/>
              <a:t>https://cajohare.github.io/AxionLimits/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91B57-E900-B625-562D-8D641EB8E02B}"/>
              </a:ext>
            </a:extLst>
          </p:cNvPr>
          <p:cNvSpPr txBox="1"/>
          <p:nvPr/>
        </p:nvSpPr>
        <p:spPr>
          <a:xfrm>
            <a:off x="284045" y="2782669"/>
            <a:ext cx="65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We will use the software from </a:t>
            </a:r>
            <a:r>
              <a:rPr lang="en-GB" dirty="0"/>
              <a:t>Ciaran O'Hare (COST member)</a:t>
            </a:r>
            <a:endParaRPr lang="en-IT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A5DBB9-8F2D-1107-8F7B-A28DCC4CE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220" y="1015504"/>
            <a:ext cx="5485735" cy="54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C9599-1A65-B039-734C-963C590F10C2}"/>
              </a:ext>
            </a:extLst>
          </p:cNvPr>
          <p:cNvSpPr txBox="1"/>
          <p:nvPr/>
        </p:nvSpPr>
        <p:spPr>
          <a:xfrm>
            <a:off x="1715017" y="1208464"/>
            <a:ext cx="439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dirty="0"/>
              <a:t>Plots for Exclusion Limits</a:t>
            </a:r>
          </a:p>
        </p:txBody>
      </p:sp>
      <p:pic>
        <p:nvPicPr>
          <p:cNvPr id="7" name="Graphic 6" descr="Statistics with solid fill">
            <a:extLst>
              <a:ext uri="{FF2B5EF4-FFF2-40B4-BE49-F238E27FC236}">
                <a16:creationId xmlns:a16="http://schemas.microsoft.com/office/drawing/2014/main" id="{856AC2C5-D05C-B6A5-92B9-F3F8B7689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378" y="107097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554AD3-4709-207A-2C2D-F5F46EE8617D}"/>
              </a:ext>
            </a:extLst>
          </p:cNvPr>
          <p:cNvSpPr txBox="1"/>
          <p:nvPr/>
        </p:nvSpPr>
        <p:spPr>
          <a:xfrm>
            <a:off x="309222" y="4202986"/>
            <a:ext cx="5389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dirty="0"/>
              <a:t>Ciaran’s project already rich of data on limits for several couplings of WISPS.  We can help to extend the physics case, collect data and create new summary plots. Will organize a subworking group on this.</a:t>
            </a:r>
          </a:p>
        </p:txBody>
      </p:sp>
    </p:spTree>
    <p:extLst>
      <p:ext uri="{BB962C8B-B14F-4D97-AF65-F5344CB8AC3E}">
        <p14:creationId xmlns:p14="http://schemas.microsoft.com/office/powerpoint/2010/main" val="416196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phic 4" descr="Monthly calendar with solid fill">
            <a:extLst>
              <a:ext uri="{FF2B5EF4-FFF2-40B4-BE49-F238E27FC236}">
                <a16:creationId xmlns:a16="http://schemas.microsoft.com/office/drawing/2014/main" id="{273AA294-ADC5-9B5F-9431-032C374F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47" y="2037347"/>
            <a:ext cx="2845090" cy="284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0D4EE-25B6-AEEB-072E-FC5134E3734E}"/>
              </a:ext>
            </a:extLst>
          </p:cNvPr>
          <p:cNvSpPr txBox="1"/>
          <p:nvPr/>
        </p:nvSpPr>
        <p:spPr>
          <a:xfrm>
            <a:off x="4401849" y="2180496"/>
            <a:ext cx="7208957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</a:rPr>
              <a:t>First year plan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Make a list of  WISPs models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Make a list of  WISPs experiments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Preliminary Summary Plots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Contact experts in specific experiments and techniques within and outside the COST.  Invite them to join the COST.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Make a list of technology needed by WISP experiments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Draft of Direct Search Report  </a:t>
            </a:r>
          </a:p>
        </p:txBody>
      </p:sp>
    </p:spTree>
    <p:extLst>
      <p:ext uri="{BB962C8B-B14F-4D97-AF65-F5344CB8AC3E}">
        <p14:creationId xmlns:p14="http://schemas.microsoft.com/office/powerpoint/2010/main" val="249504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124C6-5C59-4C4A-5DC4-1A53B2A71D7E}"/>
              </a:ext>
            </a:extLst>
          </p:cNvPr>
          <p:cNvSpPr txBox="1"/>
          <p:nvPr/>
        </p:nvSpPr>
        <p:spPr>
          <a:xfrm>
            <a:off x="4401850" y="702156"/>
            <a:ext cx="7208958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D4.1 Draft Report on direct detection (month 12)</a:t>
            </a:r>
          </a:p>
        </p:txBody>
      </p:sp>
      <p:pic>
        <p:nvPicPr>
          <p:cNvPr id="5" name="Graphic 4" descr="Monthly calendar with solid fill">
            <a:extLst>
              <a:ext uri="{FF2B5EF4-FFF2-40B4-BE49-F238E27FC236}">
                <a16:creationId xmlns:a16="http://schemas.microsoft.com/office/drawing/2014/main" id="{FBAEF637-94A0-8DC2-7641-1EC636B0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47" y="2037347"/>
            <a:ext cx="2845090" cy="2845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040C1-736D-75ED-BA06-694CB21E0364}"/>
              </a:ext>
            </a:extLst>
          </p:cNvPr>
          <p:cNvSpPr txBox="1"/>
          <p:nvPr/>
        </p:nvSpPr>
        <p:spPr>
          <a:xfrm>
            <a:off x="4401849" y="2180496"/>
            <a:ext cx="7208957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400" dirty="0">
                <a:solidFill>
                  <a:schemeClr val="tx2"/>
                </a:solidFill>
              </a:rPr>
              <a:t>Tentative agenda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February: List of editors; Latex/Word template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March-June: Meeting to define Report index/sections. Identify Editors for each section. Collect bibliography. Collect list of particles/models/experiments. Updated results for plots/limits. Combine experiment results. Inputs from other WGs.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September-October: First draft; Identify missing models/experiments. Invite experts to join COST.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December: Draft Report on direct detection (State of Art)</a:t>
            </a:r>
          </a:p>
        </p:txBody>
      </p:sp>
    </p:spTree>
    <p:extLst>
      <p:ext uri="{BB962C8B-B14F-4D97-AF65-F5344CB8AC3E}">
        <p14:creationId xmlns:p14="http://schemas.microsoft.com/office/powerpoint/2010/main" val="352932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10DE-8FE1-93F0-E0C4-1D55C658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Monthly Meetings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CE704-9D02-F22D-441B-F19139F709B8}"/>
              </a:ext>
            </a:extLst>
          </p:cNvPr>
          <p:cNvSpPr txBox="1"/>
          <p:nvPr/>
        </p:nvSpPr>
        <p:spPr>
          <a:xfrm>
            <a:off x="438150" y="2028724"/>
            <a:ext cx="578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Link to agenda: https://agenda.infn.it/category/1835/</a:t>
            </a:r>
          </a:p>
        </p:txBody>
      </p:sp>
      <p:pic>
        <p:nvPicPr>
          <p:cNvPr id="6" name="Picture 5" descr="A screenshot of a calendar&#10;&#10;Description automatically generated">
            <a:extLst>
              <a:ext uri="{FF2B5EF4-FFF2-40B4-BE49-F238E27FC236}">
                <a16:creationId xmlns:a16="http://schemas.microsoft.com/office/drawing/2014/main" id="{64CC30BB-0575-51FC-FEE5-71AEE85F6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70" y="2605945"/>
            <a:ext cx="2849135" cy="37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4BE38D-463E-C6AD-4119-61C731DDE256}"/>
              </a:ext>
            </a:extLst>
          </p:cNvPr>
          <p:cNvSpPr txBox="1"/>
          <p:nvPr/>
        </p:nvSpPr>
        <p:spPr>
          <a:xfrm>
            <a:off x="5762625" y="1923949"/>
            <a:ext cx="566552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Experiments</a:t>
            </a:r>
          </a:p>
          <a:p>
            <a:pPr lvl="1"/>
            <a:r>
              <a:rPr lang="en-GB" dirty="0"/>
              <a:t>Axion limits package and data combination - C </a:t>
            </a:r>
            <a:r>
              <a:rPr lang="en-GB" dirty="0" err="1"/>
              <a:t>Ohare</a:t>
            </a:r>
            <a:endParaRPr lang="en-GB" dirty="0"/>
          </a:p>
          <a:p>
            <a:pPr lvl="1"/>
            <a:r>
              <a:rPr lang="en-GB" dirty="0"/>
              <a:t>BRASS Experiment  - LH Nguyen</a:t>
            </a:r>
          </a:p>
          <a:p>
            <a:pPr lvl="1"/>
            <a:r>
              <a:rPr lang="en-IT" dirty="0"/>
              <a:t>WISPFI Experiment - </a:t>
            </a:r>
            <a:r>
              <a:rPr lang="en-GB" dirty="0"/>
              <a:t>M </a:t>
            </a:r>
            <a:r>
              <a:rPr lang="en-GB" dirty="0" err="1"/>
              <a:t>Maroudas</a:t>
            </a:r>
            <a:endParaRPr lang="en-GB" dirty="0"/>
          </a:p>
          <a:p>
            <a:pPr lvl="1"/>
            <a:r>
              <a:rPr lang="en-GB" dirty="0" err="1"/>
              <a:t>Haloscopes</a:t>
            </a:r>
            <a:r>
              <a:rPr lang="en-GB" dirty="0"/>
              <a:t> - A </a:t>
            </a:r>
            <a:r>
              <a:rPr lang="en-GB" dirty="0" err="1"/>
              <a:t>Rettaroli</a:t>
            </a:r>
            <a:endParaRPr lang="en-GB" dirty="0"/>
          </a:p>
          <a:p>
            <a:pPr lvl="1"/>
            <a:r>
              <a:rPr lang="en-GB" dirty="0"/>
              <a:t>Helioscopes - J Vogel</a:t>
            </a:r>
          </a:p>
          <a:p>
            <a:pPr lvl="1"/>
            <a:r>
              <a:rPr lang="en-GB" dirty="0"/>
              <a:t>Gnome - G Zoran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Experimental techniques</a:t>
            </a:r>
          </a:p>
          <a:p>
            <a:pPr lvl="1"/>
            <a:r>
              <a:rPr lang="en-GB" dirty="0"/>
              <a:t>Microcalorimeters at Heidelberg - L </a:t>
            </a:r>
            <a:r>
              <a:rPr lang="en-GB" dirty="0" err="1"/>
              <a:t>Gastaldo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Theory Models</a:t>
            </a:r>
          </a:p>
          <a:p>
            <a:pPr lvl="1"/>
            <a:r>
              <a:rPr lang="en-GB" dirty="0"/>
              <a:t>Spin 2 ULDM - F Urban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Experimental Schemes</a:t>
            </a:r>
          </a:p>
          <a:p>
            <a:pPr lvl="1"/>
            <a:r>
              <a:rPr lang="en-GB" dirty="0"/>
              <a:t>Axions in plasma - H </a:t>
            </a:r>
            <a:r>
              <a:rPr lang="en-GB" dirty="0" err="1"/>
              <a:t>Tercas</a:t>
            </a:r>
            <a:endParaRPr lang="en-GB" dirty="0"/>
          </a:p>
          <a:p>
            <a:pPr lvl="1"/>
            <a:r>
              <a:rPr lang="en-GB" dirty="0"/>
              <a:t>Directly Deflecting Particle Dark Matter - S Ellis</a:t>
            </a:r>
          </a:p>
        </p:txBody>
      </p:sp>
    </p:spTree>
    <p:extLst>
      <p:ext uri="{BB962C8B-B14F-4D97-AF65-F5344CB8AC3E}">
        <p14:creationId xmlns:p14="http://schemas.microsoft.com/office/powerpoint/2010/main" val="299561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1C20-9709-7E33-6458-934607A1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WG4 report draft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C4574-5971-D290-0208-EDAB903EE33D}"/>
              </a:ext>
            </a:extLst>
          </p:cNvPr>
          <p:cNvSpPr txBox="1"/>
          <p:nvPr/>
        </p:nvSpPr>
        <p:spPr>
          <a:xfrm>
            <a:off x="489397" y="2078593"/>
            <a:ext cx="712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Link to Report: https://</a:t>
            </a:r>
            <a:r>
              <a:rPr lang="en-GB" dirty="0" err="1"/>
              <a:t>www.overleaf.com</a:t>
            </a:r>
            <a:r>
              <a:rPr lang="en-GB" dirty="0"/>
              <a:t>/4678842289cfhfndnmvtyr</a:t>
            </a:r>
            <a:endParaRPr lang="en-IT" dirty="0"/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AF396414-77C8-3EFF-836F-6096FB97E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41" y="2596206"/>
            <a:ext cx="7772400" cy="40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4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ist of scientific experiments&#10;&#10;Description automatically generated">
            <a:extLst>
              <a:ext uri="{FF2B5EF4-FFF2-40B4-BE49-F238E27FC236}">
                <a16:creationId xmlns:a16="http://schemas.microsoft.com/office/drawing/2014/main" id="{43FA788E-A726-2B4E-CD27-C7752D65B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0" r="2" b="2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B4635-8188-7D52-C6AC-78BA1C79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Report Content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21BC19B-2834-78CD-D5C6-23197DFAF2D8}"/>
              </a:ext>
            </a:extLst>
          </p:cNvPr>
          <p:cNvSpPr/>
          <p:nvPr/>
        </p:nvSpPr>
        <p:spPr>
          <a:xfrm>
            <a:off x="790575" y="4305300"/>
            <a:ext cx="2847975" cy="390525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6915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4E2416F-F1BF-87EE-C3D7-3CF1FA5A0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13" b="-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6AF13-B721-FB3C-313F-56F80676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Report content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68032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per with text and numbers&#10;&#10;Description automatically generated">
            <a:extLst>
              <a:ext uri="{FF2B5EF4-FFF2-40B4-BE49-F238E27FC236}">
                <a16:creationId xmlns:a16="http://schemas.microsoft.com/office/drawing/2014/main" id="{BB40D3AD-A507-DAFA-C90A-1EDB6108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31" y="868087"/>
            <a:ext cx="6111398" cy="5760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048A1-3C40-F2ED-F5FD-9072F4A6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Latex template for experiments</a:t>
            </a:r>
          </a:p>
        </p:txBody>
      </p:sp>
    </p:spTree>
    <p:extLst>
      <p:ext uri="{BB962C8B-B14F-4D97-AF65-F5344CB8AC3E}">
        <p14:creationId xmlns:p14="http://schemas.microsoft.com/office/powerpoint/2010/main" val="314909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C7E9-B89A-297D-4FCB-10FAA89E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WG4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C6FAC-9625-76C6-5AB6-B8683230DF56}"/>
              </a:ext>
            </a:extLst>
          </p:cNvPr>
          <p:cNvSpPr txBox="1"/>
          <p:nvPr/>
        </p:nvSpPr>
        <p:spPr>
          <a:xfrm>
            <a:off x="575894" y="2543175"/>
            <a:ext cx="10515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Distribute Latex template for experiment and complete the overview on experiments by end of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Started working on R&amp;D, facility and experimental schemes sections will be completed in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Keep inviting speakers to monthly meeting and involve them in report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Organization of second Technology Forum on (quantum) sensors.</a:t>
            </a:r>
          </a:p>
        </p:txBody>
      </p:sp>
    </p:spTree>
    <p:extLst>
      <p:ext uri="{BB962C8B-B14F-4D97-AF65-F5344CB8AC3E}">
        <p14:creationId xmlns:p14="http://schemas.microsoft.com/office/powerpoint/2010/main" val="30105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aphic 3" descr="List with solid fill">
            <a:extLst>
              <a:ext uri="{FF2B5EF4-FFF2-40B4-BE49-F238E27FC236}">
                <a16:creationId xmlns:a16="http://schemas.microsoft.com/office/drawing/2014/main" id="{BD29AEE8-91C6-3E4D-24B5-9DBDC26A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47" y="2037347"/>
            <a:ext cx="2845090" cy="284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5CA27-97EC-E518-73C6-5EB347B1534A}"/>
              </a:ext>
            </a:extLst>
          </p:cNvPr>
          <p:cNvSpPr txBox="1"/>
          <p:nvPr/>
        </p:nvSpPr>
        <p:spPr>
          <a:xfrm>
            <a:off x="4401849" y="2180496"/>
            <a:ext cx="7208957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  <a:effectLst/>
              </a:rPr>
              <a:t>Tasks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000" b="1" dirty="0">
                <a:solidFill>
                  <a:schemeClr val="tx2"/>
                </a:solidFill>
                <a:effectLst/>
              </a:rPr>
              <a:t>T4.1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rgbClr val="00B0F0"/>
                </a:solidFill>
                <a:effectLst/>
              </a:rPr>
              <a:t>Review of present and future WISPs experiments </a:t>
            </a:r>
            <a:r>
              <a:rPr lang="en-US" sz="1100" dirty="0">
                <a:solidFill>
                  <a:schemeClr val="tx2"/>
                </a:solidFill>
                <a:effectLst/>
              </a:rPr>
              <a:t>(including DM ones) in order to assess their discovery potential.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>
                <a:solidFill>
                  <a:schemeClr val="tx2"/>
                </a:solidFill>
                <a:effectLst/>
              </a:rPr>
              <a:t>Subtask 4.1.1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chemeClr val="tx2"/>
                </a:solidFill>
                <a:effectLst/>
              </a:rPr>
              <a:t>Perform an </a:t>
            </a:r>
            <a:r>
              <a:rPr lang="en-US" sz="1100" dirty="0">
                <a:solidFill>
                  <a:srgbClr val="00B0F0"/>
                </a:solidFill>
                <a:effectLst/>
              </a:rPr>
              <a:t>update of summary plots </a:t>
            </a:r>
            <a:r>
              <a:rPr lang="en-US" sz="1100" dirty="0">
                <a:solidFill>
                  <a:schemeClr val="tx2"/>
                </a:solidFill>
                <a:effectLst/>
              </a:rPr>
              <a:t>of present limits for various WISPs models (axion, hidden photons, chameleons etc.). For the axion constraints on the coupling with photons, electrons, nucleons. For HP, bounds on the kinetic mixing angle. </a:t>
            </a:r>
            <a:r>
              <a:rPr lang="en-US" sz="1100" dirty="0">
                <a:solidFill>
                  <a:srgbClr val="00B0F0"/>
                </a:solidFill>
                <a:effectLst/>
              </a:rPr>
              <a:t>Reinterpretation of existing experimental limits </a:t>
            </a:r>
            <a:r>
              <a:rPr lang="en-US" sz="1100" dirty="0">
                <a:solidFill>
                  <a:schemeClr val="tx2"/>
                </a:solidFill>
                <a:effectLst/>
              </a:rPr>
              <a:t>with new WISPs models.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>
                <a:solidFill>
                  <a:schemeClr val="tx2"/>
                </a:solidFill>
                <a:effectLst/>
              </a:rPr>
              <a:t>Subtask 4.1.2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rgbClr val="00B0F0"/>
                </a:solidFill>
                <a:effectLst/>
              </a:rPr>
              <a:t>Combination of experimental results </a:t>
            </a:r>
            <a:r>
              <a:rPr lang="en-US" sz="1100" dirty="0">
                <a:solidFill>
                  <a:schemeClr val="tx2"/>
                </a:solidFill>
                <a:effectLst/>
              </a:rPr>
              <a:t>with astrophysical and cosmological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tx2"/>
                </a:solidFill>
                <a:effectLst/>
              </a:rPr>
              <a:t>limits to extract summary plots.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>
                <a:solidFill>
                  <a:schemeClr val="tx2"/>
                </a:solidFill>
                <a:effectLst/>
              </a:rPr>
              <a:t>Subtask 4.1.3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rgbClr val="00B0F0"/>
                </a:solidFill>
                <a:effectLst/>
              </a:rPr>
              <a:t>Highlight regions of the parameter space not yet covered </a:t>
            </a:r>
            <a:r>
              <a:rPr lang="en-US" sz="1100" dirty="0">
                <a:solidFill>
                  <a:schemeClr val="tx2"/>
                </a:solidFill>
                <a:effectLst/>
              </a:rPr>
              <a:t>by experiments and discuss feasibility of the experimental searches in these regions. Discuss the feasibility of testing all the couplings (to leptons, photons, baryons etc.) in all the parameter space.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sz="1000" dirty="0">
              <a:solidFill>
                <a:schemeClr val="tx2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000" b="1" dirty="0">
                <a:solidFill>
                  <a:schemeClr val="tx2"/>
                </a:solidFill>
                <a:effectLst/>
              </a:rPr>
              <a:t>T4.2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chemeClr val="tx2"/>
                </a:solidFill>
                <a:effectLst/>
              </a:rPr>
              <a:t>Identify </a:t>
            </a:r>
            <a:r>
              <a:rPr lang="en-US" sz="1100" dirty="0">
                <a:solidFill>
                  <a:srgbClr val="00B0F0"/>
                </a:solidFill>
                <a:effectLst/>
              </a:rPr>
              <a:t>progress need in the key technologies </a:t>
            </a:r>
            <a:r>
              <a:rPr lang="en-US" sz="1100" dirty="0">
                <a:solidFill>
                  <a:schemeClr val="tx2"/>
                </a:solidFill>
                <a:effectLst/>
              </a:rPr>
              <a:t>and techniques (data analysis, signal filtering) for present and future experiments needed to cover the theoretically motivated region in the parameter space.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>
                <a:solidFill>
                  <a:schemeClr val="tx2"/>
                </a:solidFill>
                <a:effectLst/>
              </a:rPr>
              <a:t>Subtask 4.2.1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chemeClr val="tx2"/>
                </a:solidFill>
                <a:effectLst/>
              </a:rPr>
              <a:t>perform a survey of technology (materials, detection, sources, cryogenics, magnets, high resolution detectors) needed in WISP experiments.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>
                <a:solidFill>
                  <a:schemeClr val="tx2"/>
                </a:solidFill>
                <a:effectLst/>
              </a:rPr>
              <a:t>Subtask 4.2.2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chemeClr val="tx2"/>
                </a:solidFill>
                <a:effectLst/>
              </a:rPr>
              <a:t>perform a survey of solutions available (in SME or academic research) and of the competences available.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10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102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712AA864-A3D7-0DCC-F50A-764C7860F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47" y="2037347"/>
            <a:ext cx="2845090" cy="284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47B272-F740-2920-DB66-96E2FF6E14B7}"/>
              </a:ext>
            </a:extLst>
          </p:cNvPr>
          <p:cNvSpPr txBox="1"/>
          <p:nvPr/>
        </p:nvSpPr>
        <p:spPr>
          <a:xfrm>
            <a:off x="4401849" y="2180496"/>
            <a:ext cx="7208957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  <a:effectLst/>
              </a:rPr>
              <a:t>Activities [WG1-4]: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Organization of workshops on specific topics of the WGs.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Organization of Short Term Scientific Missions (STSM).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Organization </a:t>
            </a:r>
            <a:r>
              <a:rPr lang="en-US" sz="1100" dirty="0">
                <a:solidFill>
                  <a:srgbClr val="00B0F0"/>
                </a:solidFill>
                <a:effectLst/>
              </a:rPr>
              <a:t>of Technology Forums </a:t>
            </a:r>
            <a:r>
              <a:rPr lang="en-US" sz="1100" dirty="0">
                <a:solidFill>
                  <a:schemeClr val="tx2"/>
                </a:solidFill>
                <a:effectLst/>
              </a:rPr>
              <a:t>(WG4).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Publication of report on the scientific results in the webpage (in cooperation with WG5). Participation in outreach activities (in cooperation with WG5).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Preparation of the final White Paper and of the Training School Lecture Notes.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sz="1100" dirty="0">
              <a:solidFill>
                <a:schemeClr val="tx2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  <a:effectLst/>
              </a:rPr>
              <a:t>Milestones [WG1-4]</a:t>
            </a:r>
            <a:r>
              <a:rPr lang="en-US" sz="1100" dirty="0">
                <a:solidFill>
                  <a:schemeClr val="tx2"/>
                </a:solidFill>
                <a:effectLst/>
              </a:rPr>
              <a:t>: 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1100" dirty="0">
                <a:solidFill>
                  <a:schemeClr val="tx2"/>
                </a:solidFill>
                <a:effectLst/>
              </a:rPr>
              <a:t>WG meetings to track the progress of each WG and to take corrective measures in case of problems.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100" dirty="0">
                <a:solidFill>
                  <a:schemeClr val="tx2"/>
                </a:solidFill>
                <a:effectLst/>
              </a:rPr>
              <a:t> 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  <a:effectLst/>
              </a:rPr>
              <a:t>Deliverables: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D4.1 Draft Report on direct detection (month 12)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D4.2 Interim Report on direct detection (month 24)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D4.3 </a:t>
            </a:r>
            <a:r>
              <a:rPr lang="en-US" sz="1100" dirty="0">
                <a:solidFill>
                  <a:srgbClr val="00B0F0"/>
                </a:solidFill>
                <a:effectLst/>
              </a:rPr>
              <a:t>Final Report on direct detection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D4.4 </a:t>
            </a:r>
            <a:r>
              <a:rPr lang="en-US" sz="1100" dirty="0">
                <a:solidFill>
                  <a:srgbClr val="00B0F0"/>
                </a:solidFill>
                <a:effectLst/>
              </a:rPr>
              <a:t>Report on Technologies Forums</a:t>
            </a:r>
            <a:endParaRPr lang="en-US" sz="1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9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7D98D-9128-BA23-E562-9702DAE030F6}"/>
              </a:ext>
            </a:extLst>
          </p:cNvPr>
          <p:cNvSpPr txBox="1"/>
          <p:nvPr/>
        </p:nvSpPr>
        <p:spPr>
          <a:xfrm>
            <a:off x="735495" y="805070"/>
            <a:ext cx="4368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dirty="0"/>
              <a:t>WG4 - General organization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A095C-2EEF-6439-37EC-3C0810D8859F}"/>
              </a:ext>
            </a:extLst>
          </p:cNvPr>
          <p:cNvSpPr txBox="1"/>
          <p:nvPr/>
        </p:nvSpPr>
        <p:spPr>
          <a:xfrm>
            <a:off x="1926813" y="1495628"/>
            <a:ext cx="66649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dirty="0"/>
              <a:t>WG4 meetings one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</a:t>
            </a:r>
            <a:r>
              <a:rPr lang="en-IT" sz="1600" dirty="0"/>
              <a:t>eport on direct detection and Tech. Forums: Overleaf LATEX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600" dirty="0"/>
          </a:p>
          <a:p>
            <a:endParaRPr lang="en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dirty="0"/>
              <a:t>WG4 documents on Drive/Dropbox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600" dirty="0"/>
          </a:p>
          <a:p>
            <a:endParaRPr lang="en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dirty="0"/>
              <a:t>Mailing List </a:t>
            </a:r>
            <a:r>
              <a:rPr lang="en-IT" sz="1600" dirty="0">
                <a:solidFill>
                  <a:srgbClr val="00B0F0"/>
                </a:solidFill>
              </a:rPr>
              <a:t>cosmicwisperwg4@lists.infn.it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dirty="0"/>
              <a:t>INDICO meetings </a:t>
            </a:r>
            <a:r>
              <a:rPr lang="en-GB" sz="1600" dirty="0">
                <a:solidFill>
                  <a:srgbClr val="00B0F0"/>
                </a:solidFill>
              </a:rPr>
              <a:t>https://</a:t>
            </a:r>
            <a:r>
              <a:rPr lang="en-GB" sz="1600" dirty="0" err="1">
                <a:solidFill>
                  <a:srgbClr val="00B0F0"/>
                </a:solidFill>
              </a:rPr>
              <a:t>agenda.infn.it</a:t>
            </a:r>
            <a:r>
              <a:rPr lang="en-GB" sz="1600" dirty="0">
                <a:solidFill>
                  <a:srgbClr val="00B0F0"/>
                </a:solidFill>
              </a:rPr>
              <a:t>/category/1831/</a:t>
            </a:r>
            <a:endParaRPr lang="en-IT" sz="1600" dirty="0">
              <a:solidFill>
                <a:srgbClr val="00B0F0"/>
              </a:solidFill>
            </a:endParaRPr>
          </a:p>
          <a:p>
            <a:endParaRPr lang="en-GB" sz="1600" dirty="0"/>
          </a:p>
        </p:txBody>
      </p:sp>
      <p:pic>
        <p:nvPicPr>
          <p:cNvPr id="7" name="Graphic 6" descr="Boardroom with solid fill">
            <a:extLst>
              <a:ext uri="{FF2B5EF4-FFF2-40B4-BE49-F238E27FC236}">
                <a16:creationId xmlns:a16="http://schemas.microsoft.com/office/drawing/2014/main" id="{837773FD-4CB1-5709-BFA0-C6FEB7DD5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181" y="1411426"/>
            <a:ext cx="914400" cy="914400"/>
          </a:xfrm>
          <a:prstGeom prst="rect">
            <a:avLst/>
          </a:prstGeom>
        </p:spPr>
      </p:pic>
      <p:pic>
        <p:nvPicPr>
          <p:cNvPr id="9" name="Graphic 8" descr="Blog with solid fill">
            <a:extLst>
              <a:ext uri="{FF2B5EF4-FFF2-40B4-BE49-F238E27FC236}">
                <a16:creationId xmlns:a16="http://schemas.microsoft.com/office/drawing/2014/main" id="{751BCF28-CB51-CD9D-03C3-59A04F01C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63" y="3183916"/>
            <a:ext cx="914400" cy="914400"/>
          </a:xfrm>
          <a:prstGeom prst="rect">
            <a:avLst/>
          </a:prstGeom>
        </p:spPr>
      </p:pic>
      <p:pic>
        <p:nvPicPr>
          <p:cNvPr id="11" name="Graphic 10" descr="Clipboard with solid fill">
            <a:extLst>
              <a:ext uri="{FF2B5EF4-FFF2-40B4-BE49-F238E27FC236}">
                <a16:creationId xmlns:a16="http://schemas.microsoft.com/office/drawing/2014/main" id="{4BCAC2CD-685D-61ED-496C-DEE41D9AA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181" y="2292333"/>
            <a:ext cx="914400" cy="914400"/>
          </a:xfrm>
          <a:prstGeom prst="rect">
            <a:avLst/>
          </a:prstGeom>
        </p:spPr>
      </p:pic>
      <p:pic>
        <p:nvPicPr>
          <p:cNvPr id="13" name="Graphic 12" descr="Email with solid fill">
            <a:extLst>
              <a:ext uri="{FF2B5EF4-FFF2-40B4-BE49-F238E27FC236}">
                <a16:creationId xmlns:a16="http://schemas.microsoft.com/office/drawing/2014/main" id="{9BAE949F-772B-2078-F7D4-C44BD3F887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2181" y="4075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2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9BEF70-F41D-04B1-C158-AC0B917BA3C2}"/>
              </a:ext>
            </a:extLst>
          </p:cNvPr>
          <p:cNvSpPr txBox="1"/>
          <p:nvPr/>
        </p:nvSpPr>
        <p:spPr>
          <a:xfrm>
            <a:off x="1021739" y="2521179"/>
            <a:ext cx="102679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WG contact persons: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WG1 Mario Reig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WG2 Jose Cembranos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WG3 Maurizio Giannotti, Federico Urban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WG5 Loredana Gastaldo, Serkant Ali Cetin</a:t>
            </a: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dirty="0"/>
              <a:t>Contact person with CERN-PBC Technology working group: </a:t>
            </a:r>
            <a:r>
              <a:rPr lang="en-IT" dirty="0">
                <a:sym typeface="Wingdings" pitchFamily="2" charset="2"/>
              </a:rPr>
              <a:t> Giovanni Cantatore, Pierre Pugnat 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Contact person with ECFA Quantum Sensing WG (tbd)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237A7-6C19-6DF6-7846-89784BD304CE}"/>
              </a:ext>
            </a:extLst>
          </p:cNvPr>
          <p:cNvSpPr txBox="1"/>
          <p:nvPr/>
        </p:nvSpPr>
        <p:spPr>
          <a:xfrm flipH="1">
            <a:off x="1021739" y="1097959"/>
            <a:ext cx="368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dirty="0"/>
              <a:t>Contact Persons</a:t>
            </a:r>
          </a:p>
        </p:txBody>
      </p:sp>
      <p:pic>
        <p:nvPicPr>
          <p:cNvPr id="10" name="Graphic 9" descr="Call centre with solid fill">
            <a:extLst>
              <a:ext uri="{FF2B5EF4-FFF2-40B4-BE49-F238E27FC236}">
                <a16:creationId xmlns:a16="http://schemas.microsoft.com/office/drawing/2014/main" id="{FD608C3A-DA1A-24A1-6EE3-9ECA08AD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8581" y="72117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823FC-5BF5-6B40-DE46-70708C6C7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534" y="955273"/>
            <a:ext cx="7772400" cy="5470674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E8AE0FFE-FBE8-E0D3-8D35-4C25B28325A2}"/>
              </a:ext>
            </a:extLst>
          </p:cNvPr>
          <p:cNvSpPr/>
          <p:nvPr/>
        </p:nvSpPr>
        <p:spPr>
          <a:xfrm>
            <a:off x="626757" y="955273"/>
            <a:ext cx="2190756" cy="1186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Inputs from WG1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22A49-57C6-266C-6726-F2190129D41B}"/>
              </a:ext>
            </a:extLst>
          </p:cNvPr>
          <p:cNvSpPr txBox="1"/>
          <p:nvPr/>
        </p:nvSpPr>
        <p:spPr>
          <a:xfrm>
            <a:off x="745864" y="2105802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77464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:a16="http://schemas.microsoft.com/office/drawing/2014/main" id="{C93E6D50-DA35-06B1-D993-67430FD15A31}"/>
              </a:ext>
            </a:extLst>
          </p:cNvPr>
          <p:cNvSpPr/>
          <p:nvPr/>
        </p:nvSpPr>
        <p:spPr>
          <a:xfrm>
            <a:off x="398536" y="806626"/>
            <a:ext cx="2190756" cy="1186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Inputs from WG2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15830805-EBB9-B3F1-EB11-284EE7344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5" r="22679"/>
          <a:stretch/>
        </p:blipFill>
        <p:spPr>
          <a:xfrm rot="5400000">
            <a:off x="3928281" y="-772660"/>
            <a:ext cx="3820068" cy="982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F785C-B0F4-D64B-D976-5F4C3F0416BB}"/>
              </a:ext>
            </a:extLst>
          </p:cNvPr>
          <p:cNvSpPr txBox="1"/>
          <p:nvPr/>
        </p:nvSpPr>
        <p:spPr>
          <a:xfrm>
            <a:off x="3132683" y="1214961"/>
            <a:ext cx="685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Preferred parameter space for WISP dark matter candidates</a:t>
            </a:r>
          </a:p>
        </p:txBody>
      </p:sp>
    </p:spTree>
    <p:extLst>
      <p:ext uri="{BB962C8B-B14F-4D97-AF65-F5344CB8AC3E}">
        <p14:creationId xmlns:p14="http://schemas.microsoft.com/office/powerpoint/2010/main" val="70990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utron stars as axion laboratories">
            <a:extLst>
              <a:ext uri="{FF2B5EF4-FFF2-40B4-BE49-F238E27FC236}">
                <a16:creationId xmlns:a16="http://schemas.microsoft.com/office/drawing/2014/main" id="{5B6632E7-4A95-BF1A-8D39-8FA5980F6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6173" b="1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SI | Agenzia Spaziale Italiana">
            <a:extLst>
              <a:ext uri="{FF2B5EF4-FFF2-40B4-BE49-F238E27FC236}">
                <a16:creationId xmlns:a16="http://schemas.microsoft.com/office/drawing/2014/main" id="{DCAB4346-2A17-57C9-DD68-A71330EB1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r="18943" b="-1"/>
          <a:stretch/>
        </p:blipFill>
        <p:spPr bwMode="auto">
          <a:xfrm>
            <a:off x="25421" y="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56A982-6FF6-8EDF-554A-7A51B863E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19" r="25076" b="-1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2EAC82EE-C419-9B09-494F-C80D43F395F7}"/>
              </a:ext>
            </a:extLst>
          </p:cNvPr>
          <p:cNvSpPr/>
          <p:nvPr/>
        </p:nvSpPr>
        <p:spPr>
          <a:xfrm>
            <a:off x="371375" y="147119"/>
            <a:ext cx="2190756" cy="1186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Inputs from WG3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18D88-D56D-2B48-59C8-AC07C057AAF9}"/>
              </a:ext>
            </a:extLst>
          </p:cNvPr>
          <p:cNvSpPr txBox="1"/>
          <p:nvPr/>
        </p:nvSpPr>
        <p:spPr>
          <a:xfrm>
            <a:off x="371375" y="6011501"/>
            <a:ext cx="490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chemeClr val="bg1"/>
                </a:solidFill>
              </a:rPr>
              <a:t>Astrophysical experimental results (hints or limits)</a:t>
            </a:r>
          </a:p>
        </p:txBody>
      </p:sp>
    </p:spTree>
    <p:extLst>
      <p:ext uri="{BB962C8B-B14F-4D97-AF65-F5344CB8AC3E}">
        <p14:creationId xmlns:p14="http://schemas.microsoft.com/office/powerpoint/2010/main" val="326200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2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Graphic 7" descr="Beaker with solid fill">
            <a:extLst>
              <a:ext uri="{FF2B5EF4-FFF2-40B4-BE49-F238E27FC236}">
                <a16:creationId xmlns:a16="http://schemas.microsoft.com/office/drawing/2014/main" id="{F710C6C6-1CEE-8BBF-FC52-1B3672D11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47" y="2037347"/>
            <a:ext cx="2845090" cy="284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DA60A-2079-620B-075D-31E43253F048}"/>
              </a:ext>
            </a:extLst>
          </p:cNvPr>
          <p:cNvSpPr txBox="1"/>
          <p:nvPr/>
        </p:nvSpPr>
        <p:spPr>
          <a:xfrm>
            <a:off x="4295252" y="1724817"/>
            <a:ext cx="2053271" cy="270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1600" b="1" dirty="0">
              <a:solidFill>
                <a:schemeClr val="tx2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</a:rPr>
              <a:t> He</a:t>
            </a:r>
            <a:r>
              <a:rPr lang="en-US" sz="1600" dirty="0">
                <a:solidFill>
                  <a:schemeClr val="tx2"/>
                </a:solidFill>
                <a:effectLst/>
              </a:rPr>
              <a:t>lioscopes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</a:rPr>
              <a:t>Haloscopes</a:t>
            </a:r>
            <a:endParaRPr lang="en-US" sz="1600" dirty="0">
              <a:solidFill>
                <a:schemeClr val="tx2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LSW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</a:rPr>
              <a:t> polarization</a:t>
            </a:r>
            <a:endParaRPr lang="en-US" sz="1600" dirty="0">
              <a:solidFill>
                <a:schemeClr val="tx2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</a:rPr>
              <a:t> AMO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Magnetometers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1EAC8-CAB6-E81A-98A1-9EA7DB71CF18}"/>
              </a:ext>
            </a:extLst>
          </p:cNvPr>
          <p:cNvSpPr txBox="1"/>
          <p:nvPr/>
        </p:nvSpPr>
        <p:spPr>
          <a:xfrm>
            <a:off x="4759860" y="1009001"/>
            <a:ext cx="6538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</a:rPr>
              <a:t>Experiments and Techniques</a:t>
            </a:r>
            <a:endParaRPr lang="en-IT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DD807-C3DA-582A-6425-AEB243DB822C}"/>
              </a:ext>
            </a:extLst>
          </p:cNvPr>
          <p:cNvSpPr txBox="1"/>
          <p:nvPr/>
        </p:nvSpPr>
        <p:spPr>
          <a:xfrm>
            <a:off x="6203125" y="2091707"/>
            <a:ext cx="2797521" cy="3422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600" b="1" dirty="0">
              <a:solidFill>
                <a:schemeClr val="tx2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5</a:t>
            </a:r>
            <a:r>
              <a:rPr lang="en-US" sz="1600" baseline="30000" dirty="0">
                <a:solidFill>
                  <a:schemeClr val="tx2"/>
                </a:solidFill>
                <a:effectLst/>
              </a:rPr>
              <a:t>th</a:t>
            </a:r>
            <a:r>
              <a:rPr lang="en-US" sz="1600" dirty="0">
                <a:solidFill>
                  <a:schemeClr val="tx2"/>
                </a:solidFill>
                <a:effectLst/>
              </a:rPr>
              <a:t> Force exp.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Casimir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Torsion balance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Atomic tests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Levitated microspheres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Micro resonators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GW Interferometer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Atom Interferometer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Neutron interferometry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Cold neutrons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Variation of fundamental constants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6884B-3AEA-D816-E0C1-C55C1D0EB558}"/>
              </a:ext>
            </a:extLst>
          </p:cNvPr>
          <p:cNvSpPr txBox="1"/>
          <p:nvPr/>
        </p:nvSpPr>
        <p:spPr>
          <a:xfrm>
            <a:off x="8891011" y="2091707"/>
            <a:ext cx="2161695" cy="1769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Colliders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Beam dump/on target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  <a:effectLst/>
              </a:rPr>
              <a:t> Underground 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600" dirty="0">
                <a:solidFill>
                  <a:schemeClr val="tx2"/>
                </a:solidFill>
                <a:effectLst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180634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{37C1AECD-0AFB-3047-A914-5BBD36FB37F7}tf10001123</Template>
  <TotalTime>596</TotalTime>
  <Words>942</Words>
  <Application>Microsoft Macintosh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Gill Sans MT</vt:lpstr>
      <vt:lpstr>Wingdings</vt:lpstr>
      <vt:lpstr>Wingdings 2</vt:lpstr>
      <vt:lpstr>Dividend</vt:lpstr>
      <vt:lpstr>WG4 – Direct WISP Searches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Monthly Meetings</vt:lpstr>
      <vt:lpstr>WG4 report draft</vt:lpstr>
      <vt:lpstr>Report Content</vt:lpstr>
      <vt:lpstr>Report content</vt:lpstr>
      <vt:lpstr>Latex template for experiments</vt:lpstr>
      <vt:lpstr>WG4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WG4 - Plans</dc:title>
  <dc:creator>Claudio Gatti</dc:creator>
  <cp:lastModifiedBy>Alessandro Mirizzi</cp:lastModifiedBy>
  <cp:revision>193</cp:revision>
  <dcterms:created xsi:type="dcterms:W3CDTF">2022-12-13T09:49:53Z</dcterms:created>
  <dcterms:modified xsi:type="dcterms:W3CDTF">2023-09-06T10:45:40Z</dcterms:modified>
</cp:coreProperties>
</file>