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94" r:id="rId3"/>
    <p:sldId id="431" r:id="rId4"/>
    <p:sldId id="438" r:id="rId5"/>
    <p:sldId id="433" r:id="rId6"/>
    <p:sldId id="819" r:id="rId7"/>
    <p:sldId id="269" r:id="rId8"/>
    <p:sldId id="264" r:id="rId9"/>
    <p:sldId id="260" r:id="rId10"/>
    <p:sldId id="262" r:id="rId11"/>
    <p:sldId id="573" r:id="rId12"/>
    <p:sldId id="574" r:id="rId13"/>
    <p:sldId id="556" r:id="rId14"/>
    <p:sldId id="570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sznahorkay Attila" initials="KA" lastIdx="1" clrIdx="0">
    <p:extLst>
      <p:ext uri="{19B8F6BF-5375-455C-9EA6-DF929625EA0E}">
        <p15:presenceInfo xmlns:p15="http://schemas.microsoft.com/office/powerpoint/2012/main" userId="Krasznahorkay Atti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C348-03E2-45D4-B1D5-AF4876B308D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BBFB8-440E-41E9-8F82-1D7778052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59FE-8283-DA4E-B1BC-1BA225C94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4A31C-7667-6849-B9EF-D7908466D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75D2F-F73B-CDC7-E4F4-8E2BEAC4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9E13-5BA6-4D78-8E96-0C0549E80DA5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E9027-9D9D-B8C7-F5A6-03C37807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111A-0F10-36A4-F90C-CE5A6625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F6FF-C502-0FF3-E7D1-2495544E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1F745-D839-F8FF-5801-3E6A2820C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C0CA0-3571-C9D6-7DD7-E1F9D347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FEBB-CC39-4834-AAB8-4C9325A89D73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C5E54-943E-B8E2-FE03-FA04A338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124B1-C756-EC37-4D34-FD132018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2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6ACBE-A500-54DE-C7E1-AB1A7C2B1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98630-CC56-E38F-7391-F5EBD78AC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00CEB-5A39-A573-E41A-1E8541E7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7272-5A30-4A87-834A-84B6896CFBE0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1837F-CBA9-3B03-7BE1-D1E26A14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E094-FAEB-38B7-2560-946C0FF6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8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67456CC2-E281-0925-2E3E-BD1708CB2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FD77-E973-44BB-AB8D-268C1A3463B3}" type="datetime1">
              <a:rPr lang="en-US" smtClean="0"/>
              <a:t>9/6/2023</a:t>
            </a:fld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3FB01D80-DDC4-0B54-B510-0D37EDE97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C365873C-889F-7903-43D1-0E75A01FD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EEDFA-FFCC-45AD-AEC7-F430182FCD8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1832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86169-AEB3-16D4-0AF0-0814C8B7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D5382-C57C-026B-0F9A-37DD078B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D119A-72E5-B40D-BFD0-18BB8676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AA56-A56A-4F2F-B9CE-F0F45EB2FCC5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11624-C5AA-7FD3-491B-373598FE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530B3-B221-3E34-AE1A-613A5058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4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211E-E47C-8B46-EAD6-6C90F94E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398CB-B6C2-CFE6-0B32-304103A6A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76EF9-727F-3182-2AEB-BD83953C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076-F928-4323-AD0C-E60282FB5636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55F70-EAA3-C58E-4982-371D453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78EBA-FE10-0935-5466-45BDDA8D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4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A97E-BE31-3C48-BD70-70359D56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23E0-FE47-7C92-F133-BCCD2CB3A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02495-C9BB-A868-F1FC-C0250CDB7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B40A4-6E87-4254-8062-0F8555D5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D479-1BE7-4387-81F4-AEA2B281D6AA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B460F-FEB3-AC85-E1A6-A570335D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646E0-F380-7628-BB68-11E4D787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7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6537-D670-6D96-2D8E-7226CF3E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AD80E-9505-3AB7-D5FC-6114D2436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AA71B-CF32-7651-F761-7B8FAF919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3DC12-5F68-4CFC-42A7-21DF5D6AA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C9B2A-6B54-B6D9-E057-082CA3B2A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494F94-9669-F6FE-207D-27083E48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0DDC-D052-490C-B7A7-FA27DA3AEE6E}" type="datetime1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D00C3-AA76-6D7C-D4EF-9A2B7407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B0BF3-C0DF-D060-7A9B-9FEA73F8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A21B-5739-FCEE-0BE1-D965C124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EEB72-F9E1-3EF7-DEBC-B1142C79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724-805B-4B2C-9786-70708308F568}" type="datetime1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9244A-6143-18B5-E00E-785B393A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58584-66F6-8E28-5306-1442591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9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6AD88-1368-474D-7F05-44202A65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298D-6BA1-4787-AF85-ED6DFF72E008}" type="datetime1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72ED6-05AE-DD61-DA1B-9DA3EEFE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457D2-1E4D-8521-F48C-505FBF1B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C47C-A36F-4CC6-2008-8391C818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7C05D-BACE-0FB1-0518-D79BAFFE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4EF7E-C180-1F58-3A3D-28274775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7D957-5452-728D-1399-77AE176F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42A5-B344-47D1-881C-87A26214E1C5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4E38-6772-BF1F-0D56-51B7A219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E45B3-ABC2-B24F-F21A-9BC5C8D8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5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5880-5598-1E64-CD60-1151A3B0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5784B-BE86-B76A-D93D-D9363238A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A5A86-7775-27C0-888E-8E8B08E32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6E0B7-F78C-35A0-D29F-E895CF94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CFA0-6456-48D1-8188-C3F12F953251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1F9B0-F7E5-D703-9403-7926E161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7A7FB-AC94-A1BB-26FC-97B326F9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7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5372C-8D54-8644-DF5D-F8431DA9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1C172-D133-CDF9-106F-9922A059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5005B-AB50-89B7-21D5-E3F69CAE0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1B6F-03B1-4CF1-B7AB-01D1EF0D95A4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12A73-EC16-BD02-FF76-6BC262AD2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397E-CF2B-8C00-D176-B69FEE98F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9CC3-83C3-4E4A-B84D-6F251E41C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physletb.2008.12.01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omki.hu/files/2016/05/aranyos_Atomki_logo_2016.jpg">
            <a:extLst>
              <a:ext uri="{FF2B5EF4-FFF2-40B4-BE49-F238E27FC236}">
                <a16:creationId xmlns:a16="http://schemas.microsoft.com/office/drawing/2014/main" id="{CE606EDB-A864-415D-637C-2A72BE23A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65" y="5077727"/>
            <a:ext cx="2465829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3FA4E895-B00F-988D-5147-0010FE8E47C0}"/>
              </a:ext>
            </a:extLst>
          </p:cNvPr>
          <p:cNvSpPr txBox="1"/>
          <p:nvPr/>
        </p:nvSpPr>
        <p:spPr>
          <a:xfrm>
            <a:off x="214550" y="35610"/>
            <a:ext cx="11668179" cy="1421928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lnSpc>
                <a:spcPct val="90000"/>
              </a:lnSpc>
              <a:spcBef>
                <a:spcPts val="2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dirty="0">
                <a:solidFill>
                  <a:srgbClr val="1F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anomalies supporting the existence of the new particle X17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5">
            <a:extLst>
              <a:ext uri="{FF2B5EF4-FFF2-40B4-BE49-F238E27FC236}">
                <a16:creationId xmlns:a16="http://schemas.microsoft.com/office/drawing/2014/main" id="{40120B44-BE50-1A90-7B85-B26DA00F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60" y="5113337"/>
            <a:ext cx="1735138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B5C2A4-7345-8F76-6AF5-D4457FC1B018}"/>
              </a:ext>
            </a:extLst>
          </p:cNvPr>
          <p:cNvSpPr txBox="1"/>
          <p:nvPr/>
        </p:nvSpPr>
        <p:spPr>
          <a:xfrm>
            <a:off x="408046" y="5042118"/>
            <a:ext cx="6178268" cy="1815882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Attila J. Krasznahorkay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earch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(ATOMKI) Debrecen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29B436-2082-5709-0308-95892201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21937D-A5C8-960F-110A-1E93766C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84" y="1508453"/>
            <a:ext cx="8244512" cy="27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8BFE9C-7A30-675E-F36E-717F6590D690}"/>
              </a:ext>
            </a:extLst>
          </p:cNvPr>
          <p:cNvSpPr txBox="1"/>
          <p:nvPr/>
        </p:nvSpPr>
        <p:spPr>
          <a:xfrm>
            <a:off x="4312848" y="4343364"/>
            <a:ext cx="34715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b="1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hu-HU" sz="2400" b="1" i="0" dirty="0">
                <a:effectLst/>
                <a:latin typeface="Roboto" panose="02000000000000000000" pitchFamily="2" charset="0"/>
              </a:rPr>
              <a:t>1st General 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0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E89A2D2-D275-7792-193E-3CE2E782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74" y="1944508"/>
            <a:ext cx="4562956" cy="45629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gdr">
            <a:extLst>
              <a:ext uri="{FF2B5EF4-FFF2-40B4-BE49-F238E27FC236}">
                <a16:creationId xmlns:a16="http://schemas.microsoft.com/office/drawing/2014/main" id="{F32E6AE7-888F-CCA3-F27C-1C9D18EBD6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50116" y="144556"/>
            <a:ext cx="2126729" cy="1417822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B01FE2B-AB2A-A0B9-4D6B-119AC0B4EE22}"/>
              </a:ext>
            </a:extLst>
          </p:cNvPr>
          <p:cNvSpPr txBox="1"/>
          <p:nvPr/>
        </p:nvSpPr>
        <p:spPr>
          <a:xfrm>
            <a:off x="0" y="4585545"/>
            <a:ext cx="1587500" cy="646331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000" b="1" i="0" u="none" strike="noStrike" kern="1200" cap="none" spc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GDR</a:t>
            </a:r>
            <a:endParaRPr lang="en-US" sz="4000" b="1" i="0" u="none" strike="noStrike" kern="1200" cap="none" spc="0" dirty="0">
              <a:solidFill>
                <a:srgbClr val="FF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ADE09-62FA-7F8A-E61D-29365FADADA8}"/>
              </a:ext>
            </a:extLst>
          </p:cNvPr>
          <p:cNvSpPr txBox="1"/>
          <p:nvPr/>
        </p:nvSpPr>
        <p:spPr>
          <a:xfrm>
            <a:off x="115155" y="405526"/>
            <a:ext cx="9126907" cy="1311128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lnSpc>
                <a:spcPct val="90000"/>
              </a:lnSpc>
              <a:spcBef>
                <a:spcPts val="2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e</a:t>
            </a:r>
            <a:r>
              <a:rPr lang="en-US" sz="4400" b="1" baseline="30000" dirty="0">
                <a:solidFill>
                  <a:srgbClr val="FF0000"/>
                </a:solidFill>
              </a:rPr>
              <a:t>+</a:t>
            </a:r>
            <a:r>
              <a:rPr lang="en-US" sz="4400" b="1" dirty="0">
                <a:solidFill>
                  <a:srgbClr val="FF0000"/>
                </a:solidFill>
              </a:rPr>
              <a:t>e</a:t>
            </a:r>
            <a:r>
              <a:rPr lang="en-US" sz="4400" b="1" baseline="30000" dirty="0">
                <a:solidFill>
                  <a:srgbClr val="FF0000"/>
                </a:solidFill>
              </a:rPr>
              <a:t>-</a:t>
            </a:r>
            <a:r>
              <a:rPr lang="en-US" sz="4400" b="1" dirty="0">
                <a:solidFill>
                  <a:srgbClr val="FF0000"/>
                </a:solidFill>
              </a:rPr>
              <a:t> angular correlations for the low-</a:t>
            </a:r>
            <a:r>
              <a:rPr lang="en-US" sz="4400" b="1" dirty="0" err="1">
                <a:solidFill>
                  <a:srgbClr val="FF0000"/>
                </a:solidFill>
              </a:rPr>
              <a:t>enegy</a:t>
            </a:r>
            <a:r>
              <a:rPr lang="en-US" sz="4400" b="1" dirty="0">
                <a:solidFill>
                  <a:srgbClr val="FF0000"/>
                </a:solidFill>
              </a:rPr>
              <a:t> region, and for the GDR one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F08EF-1B45-C928-2171-A0A0E775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10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1D5A5D5-3E49-044C-1AF2-F5F44A656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79" y="1814149"/>
            <a:ext cx="4351338" cy="43513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A525F-3F04-0A82-3072-9425AC8A4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3" y="2005012"/>
            <a:ext cx="4488029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B3618-1D96-D1AD-5AA7-C6BB9DA8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2E3DC-1E95-D6D7-F50F-DE1F28AEC36C}"/>
              </a:ext>
            </a:extLst>
          </p:cNvPr>
          <p:cNvSpPr txBox="1"/>
          <p:nvPr/>
        </p:nvSpPr>
        <p:spPr>
          <a:xfrm>
            <a:off x="5922901" y="6378168"/>
            <a:ext cx="166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</a:t>
            </a:r>
            <a:r>
              <a:rPr lang="hu-HU" sz="2000" b="1" baseline="-25000" dirty="0"/>
              <a:t>0</a:t>
            </a:r>
            <a:r>
              <a:rPr lang="hu-HU" sz="2000" b="1" dirty="0"/>
              <a:t>c</a:t>
            </a:r>
            <a:r>
              <a:rPr lang="hu-HU" sz="2000" b="1" baseline="30000" dirty="0"/>
              <a:t>2</a:t>
            </a:r>
            <a:r>
              <a:rPr lang="hu-HU" sz="2000" b="1" dirty="0"/>
              <a:t>=17 </a:t>
            </a:r>
            <a:r>
              <a:rPr lang="hu-HU" sz="2000" b="1" dirty="0" err="1"/>
              <a:t>MeV</a:t>
            </a:r>
            <a:endParaRPr lang="en-US" sz="2000" b="1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97FD154-E21F-356D-A2FB-05274CB96E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0072" y="188099"/>
            <a:ext cx="10856495" cy="1200329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lnSpc>
                <a:spcPct val="90000"/>
              </a:lnSpc>
              <a:spcBef>
                <a:spcPts val="2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hu-HU" sz="4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Fitting </a:t>
            </a:r>
            <a:r>
              <a:rPr lang="hu-HU" sz="4000" b="1" i="0" u="none" strike="noStrike" kern="1200" cap="none" spc="0" baseline="0" dirty="0" err="1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40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angular correlation for the GDR </a:t>
            </a:r>
            <a:r>
              <a:rPr lang="hu-H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Egyenes összekötő 3">
            <a:extLst>
              <a:ext uri="{FF2B5EF4-FFF2-40B4-BE49-F238E27FC236}">
                <a16:creationId xmlns:a16="http://schemas.microsoft.com/office/drawing/2014/main" id="{EB9FA83F-69FE-5467-556B-8D43945933A4}"/>
              </a:ext>
            </a:extLst>
          </p:cNvPr>
          <p:cNvCxnSpPr/>
          <p:nvPr/>
        </p:nvCxnSpPr>
        <p:spPr>
          <a:xfrm>
            <a:off x="7555739" y="5905092"/>
            <a:ext cx="33607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9">
            <a:extLst>
              <a:ext uri="{FF2B5EF4-FFF2-40B4-BE49-F238E27FC236}">
                <a16:creationId xmlns:a16="http://schemas.microsoft.com/office/drawing/2014/main" id="{363BC629-AACC-E9C6-3972-26F93B9E5491}"/>
              </a:ext>
            </a:extLst>
          </p:cNvPr>
          <p:cNvCxnSpPr/>
          <p:nvPr/>
        </p:nvCxnSpPr>
        <p:spPr>
          <a:xfrm>
            <a:off x="7562089" y="2233205"/>
            <a:ext cx="31115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kerekített téglalap 4">
            <a:extLst>
              <a:ext uri="{FF2B5EF4-FFF2-40B4-BE49-F238E27FC236}">
                <a16:creationId xmlns:a16="http://schemas.microsoft.com/office/drawing/2014/main" id="{8498139E-2B4A-DC1B-0AFA-D1AC1F5A0847}"/>
              </a:ext>
            </a:extLst>
          </p:cNvPr>
          <p:cNvSpPr/>
          <p:nvPr/>
        </p:nvSpPr>
        <p:spPr>
          <a:xfrm>
            <a:off x="7555739" y="5185955"/>
            <a:ext cx="3360738" cy="2143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Egyenes összekötő nyíllal 10">
            <a:extLst>
              <a:ext uri="{FF2B5EF4-FFF2-40B4-BE49-F238E27FC236}">
                <a16:creationId xmlns:a16="http://schemas.microsoft.com/office/drawing/2014/main" id="{C37A6963-BDBF-6965-16CF-BF6CE3A54D08}"/>
              </a:ext>
            </a:extLst>
          </p:cNvPr>
          <p:cNvCxnSpPr/>
          <p:nvPr/>
        </p:nvCxnSpPr>
        <p:spPr>
          <a:xfrm>
            <a:off x="8798964" y="2240579"/>
            <a:ext cx="0" cy="36718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2">
            <a:extLst>
              <a:ext uri="{FF2B5EF4-FFF2-40B4-BE49-F238E27FC236}">
                <a16:creationId xmlns:a16="http://schemas.microsoft.com/office/drawing/2014/main" id="{11FD13E4-A65C-6657-A9F2-EE0A48199568}"/>
              </a:ext>
            </a:extLst>
          </p:cNvPr>
          <p:cNvCxnSpPr/>
          <p:nvPr/>
        </p:nvCxnSpPr>
        <p:spPr>
          <a:xfrm>
            <a:off x="9684270" y="2233205"/>
            <a:ext cx="0" cy="2952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19">
            <a:extLst>
              <a:ext uri="{FF2B5EF4-FFF2-40B4-BE49-F238E27FC236}">
                <a16:creationId xmlns:a16="http://schemas.microsoft.com/office/drawing/2014/main" id="{6F6777A2-EAD4-4A14-90EC-6F5BEC034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452" y="5990817"/>
            <a:ext cx="1441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800" b="1" baseline="30000">
                <a:latin typeface="Tahoma" panose="020B0604030504040204" pitchFamily="34" charset="0"/>
              </a:rPr>
              <a:t>8</a:t>
            </a:r>
            <a:r>
              <a:rPr lang="hu-HU" altLang="en-US" sz="2800" b="1">
                <a:latin typeface="Tahoma" panose="020B0604030504040204" pitchFamily="34" charset="0"/>
              </a:rPr>
              <a:t>Be</a:t>
            </a:r>
            <a:endParaRPr lang="en-US" altLang="en-US" sz="1800" b="1">
              <a:latin typeface="Tahoma" panose="020B0604030504040204" pitchFamily="34" charset="0"/>
            </a:endParaRPr>
          </a:p>
        </p:txBody>
      </p:sp>
      <p:sp>
        <p:nvSpPr>
          <p:cNvPr id="23" name="Szövegdoboz 20">
            <a:extLst>
              <a:ext uri="{FF2B5EF4-FFF2-40B4-BE49-F238E27FC236}">
                <a16:creationId xmlns:a16="http://schemas.microsoft.com/office/drawing/2014/main" id="{6F4ECB64-1C92-2D5B-452A-2546A0A5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1802" y="5457417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000">
                <a:latin typeface="Tahoma" panose="020B0604030504040204" pitchFamily="34" charset="0"/>
              </a:rPr>
              <a:t>0</a:t>
            </a:r>
            <a:r>
              <a:rPr lang="hu-HU" altLang="en-US" sz="2400" b="1" baseline="30000">
                <a:latin typeface="Tahoma" panose="020B0604030504040204" pitchFamily="34" charset="0"/>
              </a:rPr>
              <a:t>+</a:t>
            </a:r>
            <a:endParaRPr lang="en-US" altLang="en-US" sz="2400" b="1" baseline="30000">
              <a:latin typeface="Tahoma" panose="020B0604030504040204" pitchFamily="34" charset="0"/>
            </a:endParaRPr>
          </a:p>
        </p:txBody>
      </p:sp>
      <p:sp>
        <p:nvSpPr>
          <p:cNvPr id="24" name="Téglalap 22">
            <a:extLst>
              <a:ext uri="{FF2B5EF4-FFF2-40B4-BE49-F238E27FC236}">
                <a16:creationId xmlns:a16="http://schemas.microsoft.com/office/drawing/2014/main" id="{782954B2-A4F5-39A8-BA7E-FE1957CE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2914" y="4816067"/>
            <a:ext cx="379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2</a:t>
            </a:r>
            <a:r>
              <a:rPr lang="hu-HU" altLang="en-US" sz="1800" b="1" baseline="30000"/>
              <a:t>+</a:t>
            </a:r>
            <a:endParaRPr lang="en-US" altLang="en-US" sz="1800" b="1" baseline="30000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D2E160D1-F09A-3B2E-5F43-4532E1A71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2448" y="1928404"/>
            <a:ext cx="379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</a:t>
            </a:r>
            <a:r>
              <a:rPr lang="hu-HU" altLang="en-US" sz="1800" b="1" baseline="30000"/>
              <a:t>+</a:t>
            </a:r>
            <a:endParaRPr lang="en-US" altLang="en-US" sz="1800" b="1" baseline="30000"/>
          </a:p>
        </p:txBody>
      </p:sp>
      <p:sp>
        <p:nvSpPr>
          <p:cNvPr id="26" name="Téglalap 30">
            <a:extLst>
              <a:ext uri="{FF2B5EF4-FFF2-40B4-BE49-F238E27FC236}">
                <a16:creationId xmlns:a16="http://schemas.microsoft.com/office/drawing/2014/main" id="{CBA32195-2E3E-8682-0748-610BEC70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2427" y="5535205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0</a:t>
            </a:r>
            <a:endParaRPr lang="en-US" altLang="en-US" sz="1800"/>
          </a:p>
        </p:txBody>
      </p:sp>
      <p:sp>
        <p:nvSpPr>
          <p:cNvPr id="27" name="Téglalap 31">
            <a:extLst>
              <a:ext uri="{FF2B5EF4-FFF2-40B4-BE49-F238E27FC236}">
                <a16:creationId xmlns:a16="http://schemas.microsoft.com/office/drawing/2014/main" id="{3293738E-3009-F116-EE00-6A0C1AEC2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089" y="4862105"/>
            <a:ext cx="481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3.0</a:t>
            </a:r>
            <a:endParaRPr lang="en-US" alt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5FB76-6B3A-3207-1803-501CF405752C}"/>
              </a:ext>
            </a:extLst>
          </p:cNvPr>
          <p:cNvSpPr txBox="1"/>
          <p:nvPr/>
        </p:nvSpPr>
        <p:spPr>
          <a:xfrm>
            <a:off x="7555739" y="1833501"/>
            <a:ext cx="104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GDR</a:t>
            </a:r>
            <a:endParaRPr lang="en-US" sz="2400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93DBDC-95B3-6EE5-DD25-1A50FF6F70F0}"/>
              </a:ext>
            </a:extLst>
          </p:cNvPr>
          <p:cNvCxnSpPr>
            <a:cxnSpLocks/>
          </p:cNvCxnSpPr>
          <p:nvPr/>
        </p:nvCxnSpPr>
        <p:spPr>
          <a:xfrm flipH="1">
            <a:off x="3844413" y="3719750"/>
            <a:ext cx="4954550" cy="17875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642C75C-8842-EA14-B562-CD781BBA07A1}"/>
              </a:ext>
            </a:extLst>
          </p:cNvPr>
          <p:cNvCxnSpPr>
            <a:cxnSpLocks/>
          </p:cNvCxnSpPr>
          <p:nvPr/>
        </p:nvCxnSpPr>
        <p:spPr>
          <a:xfrm flipH="1">
            <a:off x="4979370" y="2953775"/>
            <a:ext cx="4704900" cy="11823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4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C276-9C2D-2E43-A964-53CC8D97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5" y="136525"/>
            <a:ext cx="10704095" cy="18684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Simulation for the X17 decay created in the  </a:t>
            </a:r>
            <a:r>
              <a:rPr lang="en-US" altLang="en-US" sz="4400" b="1" baseline="30000" dirty="0"/>
              <a:t>7</a:t>
            </a:r>
            <a:r>
              <a:rPr lang="en-US" altLang="en-US" sz="4400" b="1" dirty="0"/>
              <a:t>Li(</a:t>
            </a:r>
            <a:r>
              <a:rPr lang="en-US" altLang="en-US" sz="4400" b="1" dirty="0" err="1"/>
              <a:t>p,γ</a:t>
            </a:r>
            <a:r>
              <a:rPr lang="en-US" altLang="en-US" sz="4400" b="1" dirty="0"/>
              <a:t>)</a:t>
            </a:r>
            <a:r>
              <a:rPr lang="en-US" altLang="en-US" sz="4400" b="1" baseline="30000" dirty="0"/>
              <a:t>8</a:t>
            </a:r>
            <a:r>
              <a:rPr lang="en-US" altLang="en-US" sz="4400" b="1" dirty="0"/>
              <a:t>Be reaction at different proton bombarding energies (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sz="4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400" b="1" dirty="0"/>
              <a:t> transition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5F763-B8ED-DA4C-CFE8-0FE0B8D72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6" y="2612820"/>
            <a:ext cx="3398878" cy="33180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AC9D3-01FB-C4F8-EF11-A1E5BE7A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EC129-4C7E-9854-B06C-0E3E5C7B3753}"/>
              </a:ext>
            </a:extLst>
          </p:cNvPr>
          <p:cNvSpPr txBox="1"/>
          <p:nvPr/>
        </p:nvSpPr>
        <p:spPr>
          <a:xfrm>
            <a:off x="7722881" y="2919166"/>
            <a:ext cx="461665" cy="7062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u-HU" dirty="0"/>
              <a:t>5 </a:t>
            </a:r>
            <a:r>
              <a:rPr lang="hu-HU" dirty="0" err="1"/>
              <a:t>MeV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1880D-B30A-808C-F621-A4F010D65A92}"/>
              </a:ext>
            </a:extLst>
          </p:cNvPr>
          <p:cNvSpPr txBox="1"/>
          <p:nvPr/>
        </p:nvSpPr>
        <p:spPr>
          <a:xfrm>
            <a:off x="7222530" y="2919166"/>
            <a:ext cx="461665" cy="70628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hu-HU" dirty="0"/>
              <a:t>6 </a:t>
            </a:r>
            <a:r>
              <a:rPr lang="hu-HU" dirty="0" err="1"/>
              <a:t>MeV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12C58-13B8-4286-09FA-CA70E1F2F6B7}"/>
              </a:ext>
            </a:extLst>
          </p:cNvPr>
          <p:cNvSpPr txBox="1"/>
          <p:nvPr/>
        </p:nvSpPr>
        <p:spPr>
          <a:xfrm>
            <a:off x="6529225" y="1814813"/>
            <a:ext cx="461665" cy="83602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hu-HU" dirty="0"/>
              <a:t>8 </a:t>
            </a:r>
            <a:r>
              <a:rPr lang="hu-HU" dirty="0" err="1"/>
              <a:t>MeV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7B73A-6682-C158-2060-39F606B3C702}"/>
              </a:ext>
            </a:extLst>
          </p:cNvPr>
          <p:cNvSpPr txBox="1"/>
          <p:nvPr/>
        </p:nvSpPr>
        <p:spPr>
          <a:xfrm>
            <a:off x="6067560" y="1629056"/>
            <a:ext cx="461665" cy="105290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hu-HU" dirty="0"/>
              <a:t>10 </a:t>
            </a:r>
            <a:r>
              <a:rPr lang="hu-HU" dirty="0" err="1"/>
              <a:t>MeV</a:t>
            </a:r>
            <a:endParaRPr lang="en-US" dirty="0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3829DE92-27CC-EB1D-1617-D02CB202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7" t="5322" r="7791" b="26503"/>
          <a:stretch/>
        </p:blipFill>
        <p:spPr>
          <a:xfrm>
            <a:off x="360906" y="2582656"/>
            <a:ext cx="4930506" cy="3378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B229FE-4BFE-8CF6-7BB3-F202E3AE9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290" y="2480383"/>
            <a:ext cx="3557449" cy="35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3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156464-1C97-01C5-5124-BDD4930A9A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123987"/>
            <a:ext cx="12065361" cy="4351336"/>
          </a:xfrm>
        </p:spPr>
        <p:txBody>
          <a:bodyPr>
            <a:noAutofit/>
          </a:bodyPr>
          <a:lstStyle/>
          <a:p>
            <a:pPr lvl="0" algn="just"/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Anomalous internal pairing was first observed from the excitation of an M1 multipolarity transition of </a:t>
            </a:r>
            <a:r>
              <a:rPr lang="en-US" sz="2000" baseline="30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at 18.15 MeV. A peak-like deviation was found in the e</a:t>
            </a:r>
            <a:r>
              <a:rPr lang="en-US" sz="2000" baseline="30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30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angular correlation at large angles (140 degrees). The anomaly was later confirmed in an experiment with our upgraded spectrometer at a new accelerator and also</a:t>
            </a:r>
            <a:r>
              <a:rPr lang="hu-H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hu-H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recently by a </a:t>
            </a:r>
            <a:r>
              <a:rPr lang="en-US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Vietnamise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group. </a:t>
            </a:r>
          </a:p>
          <a:p>
            <a:pPr lvl="0" algn="just"/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baseline="30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He, at an excitation energy of 20 MeV, the anomaly appeared at smaller angles (115 degrees), but could be explained by the formation and decomposition of a particle of the same mass (17 MeV). This provided kinematic evidence for the formation of the X17 particle.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also found that the anomaly may have occurred in the direct capture of the proton and was not related to the excited states of  0</a:t>
            </a:r>
            <a:r>
              <a:rPr lang="en-US" sz="2000" baseline="30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​​0</a:t>
            </a:r>
            <a:r>
              <a:rPr lang="en-US" sz="2000" baseline="30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baseline="30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anomaly was also observed in the </a:t>
            </a:r>
            <a:r>
              <a:rPr lang="en-US" sz="2000" baseline="30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17.2 MeV E1 transition.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broad resonance and we investigated it at 4 different bombarding proton bombarding energies, and the angle of the anomaly was slightly changed according to the decay kinematics of the X17 particle. </a:t>
            </a:r>
          </a:p>
          <a:p>
            <a:pPr algn="just"/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recently,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X17 anomaly was also observed  in the decay of the Giant Dipole Resonance of </a:t>
            </a:r>
            <a:r>
              <a:rPr lang="en-US" sz="18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Be. The spectra measured show a peak like anomaly at 120</a:t>
            </a:r>
            <a:r>
              <a:rPr lang="hu-H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broader anomaly also above 1</a:t>
            </a:r>
            <a:r>
              <a:rPr lang="hu-H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Both anomalies could consistently be described by assuming that the same hypothetical X17 particle was created both in the ground-state transition and in the transition going to the broad (Γ=1.5 MeV), first excited state in </a:t>
            </a:r>
            <a:r>
              <a:rPr lang="en-US" sz="180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Be. The invariant mass of the particle, which was derived to be m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16.95±0.48(stat.) MeV, agrees well with our previously published values.</a:t>
            </a:r>
          </a:p>
          <a:p>
            <a:pPr algn="just"/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planning to study the decay of the very broad GDR </a:t>
            </a:r>
            <a:r>
              <a:rPr lang="hu-H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Γ~</a:t>
            </a:r>
            <a:r>
              <a:rPr lang="hu-H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hu-HU" sz="1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hu-H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different proton bombarding energies in order to stretch  the kinematic evidence for the decay of the X17 particle.</a:t>
            </a:r>
            <a:endParaRPr lang="hu-HU" sz="18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ask you, theorists, to help us understanding the nature of X17 and my be its role </a:t>
            </a:r>
            <a:r>
              <a:rPr lang="hu-HU" sz="1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hu-HU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dark matter.</a:t>
            </a:r>
            <a:endParaRPr lang="en-US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A1F28-306B-B651-46FD-CB71E3D1238A}"/>
              </a:ext>
            </a:extLst>
          </p:cNvPr>
          <p:cNvSpPr/>
          <p:nvPr/>
        </p:nvSpPr>
        <p:spPr>
          <a:xfrm>
            <a:off x="0" y="99715"/>
            <a:ext cx="64" cy="257769"/>
          </a:xfrm>
          <a:prstGeom prst="rect">
            <a:avLst/>
          </a:prstGeom>
          <a:solidFill>
            <a:srgbClr val="F8F9FA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CF8D76-6599-AC03-82B5-26B1B7FE1828}"/>
              </a:ext>
            </a:extLst>
          </p:cNvPr>
          <p:cNvSpPr/>
          <p:nvPr/>
        </p:nvSpPr>
        <p:spPr>
          <a:xfrm>
            <a:off x="0" y="99715"/>
            <a:ext cx="64" cy="257769"/>
          </a:xfrm>
          <a:prstGeom prst="rect">
            <a:avLst/>
          </a:prstGeom>
          <a:solidFill>
            <a:srgbClr val="F8F9FA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900309-2DBA-B4DF-2DF6-FDA8F1984F42}"/>
              </a:ext>
            </a:extLst>
          </p:cNvPr>
          <p:cNvSpPr/>
          <p:nvPr/>
        </p:nvSpPr>
        <p:spPr>
          <a:xfrm>
            <a:off x="0" y="99715"/>
            <a:ext cx="64" cy="257769"/>
          </a:xfrm>
          <a:prstGeom prst="rect">
            <a:avLst/>
          </a:prstGeom>
          <a:solidFill>
            <a:srgbClr val="F8F9FA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47B908-110E-0A63-8435-9B8D28224430}"/>
              </a:ext>
            </a:extLst>
          </p:cNvPr>
          <p:cNvSpPr/>
          <p:nvPr/>
        </p:nvSpPr>
        <p:spPr>
          <a:xfrm>
            <a:off x="0" y="99715"/>
            <a:ext cx="64" cy="257769"/>
          </a:xfrm>
          <a:prstGeom prst="rect">
            <a:avLst/>
          </a:prstGeom>
          <a:solidFill>
            <a:srgbClr val="F8F9FA"/>
          </a:solidFill>
          <a:ln cap="flat">
            <a:noFill/>
            <a:prstDash val="solid"/>
          </a:ln>
        </p:spPr>
        <p:txBody>
          <a:bodyPr vert="horz" wrap="non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5F379-CDCD-C6A5-8795-CCA34DA8C978}"/>
              </a:ext>
            </a:extLst>
          </p:cNvPr>
          <p:cNvSpPr txBox="1"/>
          <p:nvPr/>
        </p:nvSpPr>
        <p:spPr>
          <a:xfrm>
            <a:off x="3908264" y="221146"/>
            <a:ext cx="3306132" cy="701728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Conclusions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DACC623-20DF-B8FE-9766-89DE4E747B31}"/>
              </a:ext>
            </a:extLst>
          </p:cNvPr>
          <p:cNvSpPr txBox="1"/>
          <p:nvPr/>
        </p:nvSpPr>
        <p:spPr>
          <a:xfrm>
            <a:off x="973328" y="2302025"/>
            <a:ext cx="10751760" cy="2253950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lnSpc>
                <a:spcPct val="90000"/>
              </a:lnSpc>
              <a:spcBef>
                <a:spcPts val="2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Thank you very much for your kind attention</a:t>
            </a:r>
            <a:endParaRPr lang="hu-HU" sz="44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Bef>
                <a:spcPts val="2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>
                <a:solidFill>
                  <a:srgbClr val="FF0000"/>
                </a:solidFill>
              </a:rPr>
              <a:t>To </a:t>
            </a:r>
            <a:r>
              <a:rPr lang="en-US" sz="4400" b="1" baseline="30000" dirty="0">
                <a:solidFill>
                  <a:srgbClr val="FF0000"/>
                </a:solidFill>
              </a:rPr>
              <a:t>8</a:t>
            </a:r>
            <a:r>
              <a:rPr lang="en-US" sz="4400" b="1" dirty="0">
                <a:solidFill>
                  <a:srgbClr val="FF0000"/>
                </a:solidFill>
              </a:rPr>
              <a:t>Be continued…</a:t>
            </a:r>
            <a:br>
              <a:rPr lang="hu-HU" sz="4400" b="1" dirty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E4F01-EC78-254C-FF94-26A7B94D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9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178" y="1481117"/>
            <a:ext cx="8887967" cy="1131401"/>
          </a:xfrm>
        </p:spPr>
        <p:txBody>
          <a:bodyPr>
            <a:normAutofit fontScale="90000"/>
          </a:bodyPr>
          <a:lstStyle/>
          <a:p>
            <a:r>
              <a:rPr lang="en-US" dirty="0"/>
              <a:t>Should not have to defend this too much… </a:t>
            </a:r>
            <a:endParaRPr lang="en-US" b="1" dirty="0"/>
          </a:p>
        </p:txBody>
      </p:sp>
      <p:sp>
        <p:nvSpPr>
          <p:cNvPr id="5" name="Téglalap 4"/>
          <p:cNvSpPr/>
          <p:nvPr/>
        </p:nvSpPr>
        <p:spPr>
          <a:xfrm>
            <a:off x="63397" y="2343731"/>
            <a:ext cx="8887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Arial Unicode MS" panose="020B0604020202020204" pitchFamily="34" charset="-128"/>
              </a:rPr>
              <a:t>Searching from the basement to the attic already for 30 years, every corner with tremendous strength, but</a:t>
            </a:r>
            <a:r>
              <a:rPr lang="en-US" sz="2400" dirty="0">
                <a:solidFill>
                  <a:srgbClr val="3766A8"/>
                </a:solidFill>
                <a:latin typeface="Helvetica-Light"/>
              </a:rPr>
              <a:t> didn’t find anything significant so far</a:t>
            </a:r>
            <a:r>
              <a:rPr lang="en-US" sz="2400" dirty="0"/>
              <a:t> …</a:t>
            </a:r>
            <a:br>
              <a:rPr lang="en-US" sz="2400" dirty="0"/>
            </a:br>
            <a:endParaRPr lang="hu-HU" sz="2400" dirty="0"/>
          </a:p>
          <a:p>
            <a:r>
              <a:rPr lang="en-US" sz="2400" dirty="0">
                <a:solidFill>
                  <a:srgbClr val="3767A9"/>
                </a:solidFill>
                <a:latin typeface="Helvetica" panose="020B0604020202020204" pitchFamily="34" charset="0"/>
              </a:rPr>
              <a:t>Fertile ground: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Light, Weakly Interacting DM, the dark photon concept (γ-like </a:t>
            </a:r>
            <a:r>
              <a:rPr lang="hu-H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Pseudoscalar, Axion Like Particles (ALP) (axion search in nuclear transitions 1978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69" y="2553005"/>
            <a:ext cx="3240634" cy="2462882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588162" y="5914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Pospelov</a:t>
            </a:r>
            <a:r>
              <a:rPr lang="en-US" dirty="0"/>
              <a:t> and A. Ritz, “Astrophysical Signatures of Secluded Dark Matter,” </a:t>
            </a:r>
            <a:r>
              <a:rPr lang="en-US" dirty="0">
                <a:hlinkClick r:id="rId3"/>
              </a:rPr>
              <a:t>Phys. Lett. B </a:t>
            </a:r>
            <a:r>
              <a:rPr lang="en-US" b="1" dirty="0">
                <a:hlinkClick r:id="rId3"/>
              </a:rPr>
              <a:t>671</a:t>
            </a:r>
            <a:r>
              <a:rPr lang="en-US" dirty="0">
                <a:hlinkClick r:id="rId3"/>
              </a:rPr>
              <a:t>, 391 (2009)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39" y="122426"/>
            <a:ext cx="3197961" cy="2284258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3DD509AF-8334-DE9E-A356-690E2F180806}"/>
              </a:ext>
            </a:extLst>
          </p:cNvPr>
          <p:cNvSpPr txBox="1"/>
          <p:nvPr/>
        </p:nvSpPr>
        <p:spPr>
          <a:xfrm>
            <a:off x="429086" y="182203"/>
            <a:ext cx="8241938" cy="1311128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lnSpc>
                <a:spcPct val="90000"/>
              </a:lnSpc>
              <a:spcBef>
                <a:spcPts val="2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dirty="0"/>
              <a:t>Searching for new physics and Dark Matter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2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200"/>
            <a:ext cx="8494485" cy="447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331B-749B-4A91-A79A-CDCD31E3B9A3}" type="slidenum">
              <a:rPr lang="en-US" smtClean="0"/>
              <a:t>3</a:t>
            </a:fld>
            <a:endParaRPr lang="en-US"/>
          </a:p>
        </p:txBody>
      </p:sp>
      <p:sp>
        <p:nvSpPr>
          <p:cNvPr id="10" name="Téglalap 9"/>
          <p:cNvSpPr/>
          <p:nvPr/>
        </p:nvSpPr>
        <p:spPr>
          <a:xfrm>
            <a:off x="1066800" y="5855152"/>
            <a:ext cx="80772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The A</a:t>
            </a:r>
            <a:r>
              <a:rPr lang="hu-HU" altLang="en-US" sz="2400" b="1" dirty="0">
                <a:solidFill>
                  <a:srgbClr val="FF0000"/>
                </a:solidFill>
              </a:rPr>
              <a:t>TOMKI</a:t>
            </a:r>
            <a:r>
              <a:rPr lang="en-US" altLang="en-US" sz="2400" b="1" dirty="0">
                <a:solidFill>
                  <a:srgbClr val="FF0000"/>
                </a:solidFill>
              </a:rPr>
              <a:t> anomaly </a:t>
            </a:r>
            <a:r>
              <a:rPr lang="en-US" alt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signals for a new 17 MeV boson  gauge boson of a new fundamental force of nature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21622" y="171851"/>
            <a:ext cx="3361520" cy="242973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342" y="2823028"/>
            <a:ext cx="3321800" cy="2481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5A362-9884-75D8-3F3F-CE6EA5682084}"/>
              </a:ext>
            </a:extLst>
          </p:cNvPr>
          <p:cNvSpPr txBox="1"/>
          <p:nvPr/>
        </p:nvSpPr>
        <p:spPr>
          <a:xfrm>
            <a:off x="533400" y="5001199"/>
            <a:ext cx="807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Protophobic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Fifth-Force Interpretation of the Observed Anomaly in Be8 Nuclear Transitions</a:t>
            </a:r>
            <a:r>
              <a:rPr kumimoji="0" lang="hu-HU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</a:t>
            </a:r>
            <a:r>
              <a:rPr lang="hu-HU" altLang="en-US" sz="2000" b="1" dirty="0">
                <a:latin typeface="+mn-lt"/>
              </a:rPr>
              <a:t> </a:t>
            </a:r>
            <a:r>
              <a:rPr kumimoji="0" lang="en-US" altLang="en-US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Jonathan L. Feng, </a:t>
            </a:r>
            <a:r>
              <a:rPr lang="hu-HU" altLang="en-US" i="1" dirty="0" err="1"/>
              <a:t>et</a:t>
            </a:r>
            <a:r>
              <a:rPr lang="hu-HU" altLang="en-US" i="1" dirty="0"/>
              <a:t> </a:t>
            </a:r>
            <a:r>
              <a:rPr lang="hu-HU" altLang="en-US" i="1" dirty="0" err="1"/>
              <a:t>al</a:t>
            </a:r>
            <a:r>
              <a:rPr lang="hu-HU" altLang="en-US" i="1" dirty="0"/>
              <a:t>., </a:t>
            </a:r>
            <a:r>
              <a:rPr lang="hu-HU" altLang="en-US" sz="1800" i="1" dirty="0">
                <a:latin typeface="+mn-lt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Phys. Rev. Lett. 117, 071803 </a:t>
            </a:r>
            <a:r>
              <a:rPr kumimoji="0" lang="hu-HU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2016</a:t>
            </a:r>
            <a:r>
              <a:rPr kumimoji="0" lang="hu-HU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).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02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218330" y="4153021"/>
            <a:ext cx="8068579" cy="212088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ym typeface="Wingdings"/>
              </a:rPr>
              <a:t>Proton</a:t>
            </a:r>
            <a:r>
              <a:rPr lang="hu-HU" sz="2400" dirty="0">
                <a:sym typeface="Wingdings"/>
              </a:rPr>
              <a:t> </a:t>
            </a:r>
            <a:r>
              <a:rPr lang="hu-HU" sz="2400" dirty="0" err="1">
                <a:sym typeface="Wingdings"/>
              </a:rPr>
              <a:t>decay</a:t>
            </a:r>
            <a:r>
              <a:rPr lang="en-US" sz="2400" dirty="0">
                <a:sym typeface="Wingdings"/>
              </a:rPr>
              <a:t>: B(p + </a:t>
            </a:r>
            <a:r>
              <a:rPr lang="en-US" sz="2400" baseline="30000" dirty="0">
                <a:sym typeface="Wingdings"/>
              </a:rPr>
              <a:t>7</a:t>
            </a:r>
            <a:r>
              <a:rPr lang="en-US" sz="2400" dirty="0">
                <a:sym typeface="Wingdings"/>
              </a:rPr>
              <a:t>Li) ≈ 100% </a:t>
            </a:r>
          </a:p>
          <a:p>
            <a:r>
              <a:rPr lang="en-US" sz="2400" dirty="0">
                <a:sym typeface="Wingdings"/>
              </a:rPr>
              <a:t>γ-decay: B(</a:t>
            </a:r>
            <a:r>
              <a:rPr lang="en-US" sz="2400" baseline="30000" dirty="0">
                <a:sym typeface="Wingdings"/>
              </a:rPr>
              <a:t>8</a:t>
            </a:r>
            <a:r>
              <a:rPr lang="en-US" sz="2400" dirty="0">
                <a:sym typeface="Wingdings"/>
              </a:rPr>
              <a:t>Be + </a:t>
            </a:r>
            <a:r>
              <a:rPr lang="en-US" sz="2400" dirty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>
                <a:sym typeface="Wingdings"/>
              </a:rPr>
              <a:t>) ≈ 1.5 x 10</a:t>
            </a:r>
            <a:r>
              <a:rPr lang="en-US" sz="2400" baseline="30000" dirty="0">
                <a:sym typeface="Wingdings"/>
              </a:rPr>
              <a:t>-5</a:t>
            </a:r>
          </a:p>
          <a:p>
            <a:r>
              <a:rPr lang="en-US" sz="2400" dirty="0">
                <a:sym typeface="Wingdings"/>
              </a:rPr>
              <a:t>Internal pair creation: B(</a:t>
            </a:r>
            <a:r>
              <a:rPr lang="en-US" sz="2400" baseline="30000" dirty="0">
                <a:sym typeface="Wingdings"/>
              </a:rPr>
              <a:t>8</a:t>
            </a:r>
            <a:r>
              <a:rPr lang="en-US" sz="2400" dirty="0">
                <a:sym typeface="Wingdings"/>
              </a:rPr>
              <a:t>Be + e</a:t>
            </a:r>
            <a:r>
              <a:rPr lang="en-US" sz="2400" baseline="30000" dirty="0">
                <a:sym typeface="Wingdings"/>
              </a:rPr>
              <a:t>+</a:t>
            </a:r>
            <a:r>
              <a:rPr lang="en-US" sz="2400" dirty="0">
                <a:sym typeface="Wingdings"/>
              </a:rPr>
              <a:t> e</a:t>
            </a:r>
            <a:r>
              <a:rPr lang="en-US" sz="2400" baseline="30000" dirty="0">
                <a:sym typeface="Wingdings"/>
              </a:rPr>
              <a:t>-</a:t>
            </a:r>
            <a:r>
              <a:rPr lang="en-US" sz="2400" dirty="0">
                <a:sym typeface="Wingdings"/>
              </a:rPr>
              <a:t>) ≈ 5.5 x 10</a:t>
            </a:r>
            <a:r>
              <a:rPr lang="en-US" sz="2400" baseline="30000" dirty="0">
                <a:sym typeface="Wingdings"/>
              </a:rPr>
              <a:t>-8</a:t>
            </a:r>
            <a:endParaRPr lang="en-US" sz="2400" baseline="30000" dirty="0">
              <a:solidFill>
                <a:srgbClr val="00B0F0"/>
              </a:solidFill>
              <a:sym typeface="Wingdings"/>
            </a:endParaRPr>
          </a:p>
          <a:p>
            <a:r>
              <a:rPr lang="en-US" sz="2400" dirty="0">
                <a:sym typeface="Wingdings"/>
              </a:rPr>
              <a:t>Ejection of a new particle: B(</a:t>
            </a:r>
            <a:r>
              <a:rPr lang="en-US" sz="2400" baseline="30000" dirty="0">
                <a:sym typeface="Wingdings"/>
              </a:rPr>
              <a:t>8</a:t>
            </a:r>
            <a:r>
              <a:rPr lang="en-US" sz="2400" dirty="0">
                <a:sym typeface="Wingdings"/>
              </a:rPr>
              <a:t>Be + X) ≈ 5.5 x 10</a:t>
            </a:r>
            <a:r>
              <a:rPr lang="en-US" sz="2400" baseline="30000" dirty="0">
                <a:sym typeface="Wingdings"/>
              </a:rPr>
              <a:t>-10</a:t>
            </a: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2336802" y="144084"/>
            <a:ext cx="8729270" cy="63135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</a:rPr>
              <a:t>The creation and decay of </a:t>
            </a:r>
            <a:r>
              <a:rPr lang="en-US" sz="3600" baseline="30000" dirty="0">
                <a:solidFill>
                  <a:srgbClr val="FF0000"/>
                </a:solidFill>
                <a:latin typeface="Arial" charset="0"/>
              </a:rPr>
              <a:t>8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Be*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413" y="987359"/>
            <a:ext cx="1774668" cy="1172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13" y="2757758"/>
            <a:ext cx="1719659" cy="1172771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110" y="1322173"/>
            <a:ext cx="5084307" cy="2004316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6F75-FBDD-45B4-80CF-8CA36FCE3BD0}" type="slidenum">
              <a:rPr lang="en-US" smtClean="0"/>
              <a:t>4</a:t>
            </a:fld>
            <a:endParaRPr lang="en-US"/>
          </a:p>
        </p:txBody>
      </p:sp>
      <p:cxnSp>
        <p:nvCxnSpPr>
          <p:cNvPr id="9" name="Egyenes összekötő 8"/>
          <p:cNvCxnSpPr/>
          <p:nvPr/>
        </p:nvCxnSpPr>
        <p:spPr>
          <a:xfrm>
            <a:off x="413093" y="5450433"/>
            <a:ext cx="33607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419443" y="2246858"/>
            <a:ext cx="304641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419443" y="1778546"/>
            <a:ext cx="31115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kerekített téglalap 11"/>
          <p:cNvSpPr/>
          <p:nvPr/>
        </p:nvSpPr>
        <p:spPr>
          <a:xfrm>
            <a:off x="413093" y="4731296"/>
            <a:ext cx="3360738" cy="2143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1398931" y="1778546"/>
            <a:ext cx="0" cy="36718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1941856" y="1778546"/>
            <a:ext cx="0" cy="2952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456206" y="2275433"/>
            <a:ext cx="0" cy="317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2981668" y="2275433"/>
            <a:ext cx="0" cy="2455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9"/>
          <p:cNvSpPr txBox="1">
            <a:spLocks noChangeArrowheads="1"/>
          </p:cNvSpPr>
          <p:nvPr/>
        </p:nvSpPr>
        <p:spPr bwMode="auto">
          <a:xfrm>
            <a:off x="1668806" y="5536158"/>
            <a:ext cx="1441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800" b="1" baseline="30000">
                <a:latin typeface="Tahoma" panose="020B0604030504040204" pitchFamily="34" charset="0"/>
              </a:rPr>
              <a:t>8</a:t>
            </a:r>
            <a:r>
              <a:rPr lang="hu-HU" altLang="en-US" sz="2800" b="1">
                <a:latin typeface="Tahoma" panose="020B0604030504040204" pitchFamily="34" charset="0"/>
              </a:rPr>
              <a:t>Be</a:t>
            </a:r>
            <a:endParaRPr lang="en-US" altLang="en-US" sz="1800" b="1">
              <a:latin typeface="Tahoma" panose="020B0604030504040204" pitchFamily="34" charset="0"/>
            </a:endParaRPr>
          </a:p>
        </p:txBody>
      </p:sp>
      <p:sp>
        <p:nvSpPr>
          <p:cNvPr id="18" name="Szövegdoboz 20"/>
          <p:cNvSpPr txBox="1">
            <a:spLocks noChangeArrowheads="1"/>
          </p:cNvSpPr>
          <p:nvPr/>
        </p:nvSpPr>
        <p:spPr bwMode="auto">
          <a:xfrm>
            <a:off x="3199156" y="5002758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000">
                <a:latin typeface="Tahoma" panose="020B0604030504040204" pitchFamily="34" charset="0"/>
              </a:rPr>
              <a:t>0</a:t>
            </a:r>
            <a:r>
              <a:rPr lang="hu-HU" altLang="en-US" sz="2400" b="1" baseline="30000">
                <a:latin typeface="Tahoma" panose="020B0604030504040204" pitchFamily="34" charset="0"/>
              </a:rPr>
              <a:t>+</a:t>
            </a:r>
            <a:endParaRPr lang="en-US" altLang="en-US" sz="2400" b="1" baseline="30000">
              <a:latin typeface="Tahoma" panose="020B0604030504040204" pitchFamily="34" charset="0"/>
            </a:endParaRPr>
          </a:p>
        </p:txBody>
      </p:sp>
      <p:sp>
        <p:nvSpPr>
          <p:cNvPr id="19" name="Téglalap 22"/>
          <p:cNvSpPr>
            <a:spLocks noChangeArrowheads="1"/>
          </p:cNvSpPr>
          <p:nvPr/>
        </p:nvSpPr>
        <p:spPr bwMode="auto">
          <a:xfrm>
            <a:off x="3210268" y="4361408"/>
            <a:ext cx="379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2</a:t>
            </a:r>
            <a:r>
              <a:rPr lang="hu-HU" altLang="en-US" sz="1800" b="1" baseline="30000"/>
              <a:t>+</a:t>
            </a:r>
            <a:endParaRPr lang="en-US" altLang="en-US" sz="1800" b="1" baseline="30000"/>
          </a:p>
        </p:txBody>
      </p:sp>
      <p:sp>
        <p:nvSpPr>
          <p:cNvPr id="20" name="Téglalap 23"/>
          <p:cNvSpPr>
            <a:spLocks noChangeArrowheads="1"/>
          </p:cNvSpPr>
          <p:nvPr/>
        </p:nvSpPr>
        <p:spPr bwMode="auto">
          <a:xfrm>
            <a:off x="3110256" y="1412893"/>
            <a:ext cx="379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 dirty="0"/>
              <a:t>1</a:t>
            </a:r>
            <a:r>
              <a:rPr lang="hu-HU" altLang="en-US" sz="1800" b="1" baseline="30000" dirty="0"/>
              <a:t>+</a:t>
            </a:r>
            <a:endParaRPr lang="en-US" altLang="en-US" sz="1800" b="1" baseline="30000" dirty="0"/>
          </a:p>
        </p:txBody>
      </p:sp>
      <p:sp>
        <p:nvSpPr>
          <p:cNvPr id="21" name="Téglalap 24"/>
          <p:cNvSpPr>
            <a:spLocks noChangeArrowheads="1"/>
          </p:cNvSpPr>
          <p:nvPr/>
        </p:nvSpPr>
        <p:spPr bwMode="auto">
          <a:xfrm>
            <a:off x="3135656" y="1878558"/>
            <a:ext cx="379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</a:t>
            </a:r>
            <a:r>
              <a:rPr lang="hu-HU" altLang="en-US" sz="1800" b="1" baseline="30000"/>
              <a:t>+</a:t>
            </a:r>
            <a:endParaRPr lang="en-US" altLang="en-US" sz="1800" b="1" baseline="30000"/>
          </a:p>
        </p:txBody>
      </p:sp>
      <p:sp>
        <p:nvSpPr>
          <p:cNvPr id="22" name="Téglalap 30"/>
          <p:cNvSpPr>
            <a:spLocks noChangeArrowheads="1"/>
          </p:cNvSpPr>
          <p:nvPr/>
        </p:nvSpPr>
        <p:spPr bwMode="auto">
          <a:xfrm>
            <a:off x="579781" y="5080546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0</a:t>
            </a:r>
            <a:endParaRPr lang="en-US" altLang="en-US" sz="1800"/>
          </a:p>
        </p:txBody>
      </p:sp>
      <p:sp>
        <p:nvSpPr>
          <p:cNvPr id="23" name="Téglalap 31"/>
          <p:cNvSpPr>
            <a:spLocks noChangeArrowheads="1"/>
          </p:cNvSpPr>
          <p:nvPr/>
        </p:nvSpPr>
        <p:spPr bwMode="auto">
          <a:xfrm>
            <a:off x="546443" y="4407446"/>
            <a:ext cx="481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3.0</a:t>
            </a:r>
            <a:endParaRPr lang="en-US" altLang="en-US" sz="1800"/>
          </a:p>
        </p:txBody>
      </p:sp>
      <p:sp>
        <p:nvSpPr>
          <p:cNvPr id="24" name="Téglalap 32"/>
          <p:cNvSpPr>
            <a:spLocks noChangeArrowheads="1"/>
          </p:cNvSpPr>
          <p:nvPr/>
        </p:nvSpPr>
        <p:spPr bwMode="auto">
          <a:xfrm>
            <a:off x="398806" y="1907133"/>
            <a:ext cx="59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17.6</a:t>
            </a:r>
            <a:endParaRPr lang="en-US" altLang="en-US" sz="1800"/>
          </a:p>
        </p:txBody>
      </p:sp>
      <p:sp>
        <p:nvSpPr>
          <p:cNvPr id="25" name="Téglalap 33"/>
          <p:cNvSpPr>
            <a:spLocks noChangeArrowheads="1"/>
          </p:cNvSpPr>
          <p:nvPr/>
        </p:nvSpPr>
        <p:spPr bwMode="auto">
          <a:xfrm>
            <a:off x="381343" y="1408658"/>
            <a:ext cx="59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18.2</a:t>
            </a:r>
            <a:endParaRPr lang="en-US" altLang="en-US" sz="1800"/>
          </a:p>
        </p:txBody>
      </p:sp>
      <p:sp>
        <p:nvSpPr>
          <p:cNvPr id="26" name="Téglalap 36"/>
          <p:cNvSpPr>
            <a:spLocks noChangeArrowheads="1"/>
          </p:cNvSpPr>
          <p:nvPr/>
        </p:nvSpPr>
        <p:spPr bwMode="auto">
          <a:xfrm>
            <a:off x="3680168" y="1615033"/>
            <a:ext cx="1465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 dirty="0" err="1"/>
              <a:t>Ep</a:t>
            </a:r>
            <a:r>
              <a:rPr lang="hu-HU" altLang="en-US" sz="1800" b="1" dirty="0"/>
              <a:t>= 1030 </a:t>
            </a:r>
            <a:r>
              <a:rPr lang="hu-HU" altLang="en-US" sz="1800" b="1" dirty="0" err="1"/>
              <a:t>keV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8544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gyenes összekötő 3"/>
          <p:cNvCxnSpPr/>
          <p:nvPr/>
        </p:nvCxnSpPr>
        <p:spPr>
          <a:xfrm>
            <a:off x="1797050" y="6238875"/>
            <a:ext cx="33607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803400" y="3035300"/>
            <a:ext cx="304641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803400" y="2566988"/>
            <a:ext cx="31115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1797050" y="5519738"/>
            <a:ext cx="3360738" cy="2143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2782888" y="2566988"/>
            <a:ext cx="0" cy="36718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3325813" y="2566988"/>
            <a:ext cx="0" cy="2952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3840163" y="3063875"/>
            <a:ext cx="0" cy="317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4365625" y="3063875"/>
            <a:ext cx="0" cy="2455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Szövegdoboz 19"/>
          <p:cNvSpPr txBox="1">
            <a:spLocks noChangeArrowheads="1"/>
          </p:cNvSpPr>
          <p:nvPr/>
        </p:nvSpPr>
        <p:spPr bwMode="auto">
          <a:xfrm>
            <a:off x="3052763" y="6324600"/>
            <a:ext cx="1441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800" b="1" baseline="30000">
                <a:latin typeface="Tahoma" panose="020B0604030504040204" pitchFamily="34" charset="0"/>
              </a:rPr>
              <a:t>8</a:t>
            </a:r>
            <a:r>
              <a:rPr lang="hu-HU" altLang="en-US" sz="2800" b="1">
                <a:latin typeface="Tahoma" panose="020B0604030504040204" pitchFamily="34" charset="0"/>
              </a:rPr>
              <a:t>Be</a:t>
            </a:r>
            <a:endParaRPr lang="en-US" altLang="en-US" sz="1800" b="1">
              <a:latin typeface="Tahoma" panose="020B0604030504040204" pitchFamily="34" charset="0"/>
            </a:endParaRPr>
          </a:p>
        </p:txBody>
      </p:sp>
      <p:sp>
        <p:nvSpPr>
          <p:cNvPr id="16396" name="Szövegdoboz 20"/>
          <p:cNvSpPr txBox="1">
            <a:spLocks noChangeArrowheads="1"/>
          </p:cNvSpPr>
          <p:nvPr/>
        </p:nvSpPr>
        <p:spPr bwMode="auto">
          <a:xfrm>
            <a:off x="4583113" y="579120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000">
                <a:latin typeface="Tahoma" panose="020B0604030504040204" pitchFamily="34" charset="0"/>
              </a:rPr>
              <a:t>0</a:t>
            </a:r>
            <a:r>
              <a:rPr lang="hu-HU" altLang="en-US" sz="2400" b="1" baseline="30000">
                <a:latin typeface="Tahoma" panose="020B0604030504040204" pitchFamily="34" charset="0"/>
              </a:rPr>
              <a:t>+</a:t>
            </a:r>
            <a:endParaRPr lang="en-US" altLang="en-US" sz="2400" b="1" baseline="30000">
              <a:latin typeface="Tahoma" panose="020B0604030504040204" pitchFamily="34" charset="0"/>
            </a:endParaRPr>
          </a:p>
        </p:txBody>
      </p:sp>
      <p:sp>
        <p:nvSpPr>
          <p:cNvPr id="16397" name="Téglalap 22"/>
          <p:cNvSpPr>
            <a:spLocks noChangeArrowheads="1"/>
          </p:cNvSpPr>
          <p:nvPr/>
        </p:nvSpPr>
        <p:spPr bwMode="auto">
          <a:xfrm>
            <a:off x="4594225" y="5149850"/>
            <a:ext cx="379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2</a:t>
            </a:r>
            <a:r>
              <a:rPr lang="hu-HU" altLang="en-US" sz="1800" b="1" baseline="30000"/>
              <a:t>+</a:t>
            </a:r>
            <a:endParaRPr lang="en-US" altLang="en-US" sz="1800" b="1" baseline="30000"/>
          </a:p>
        </p:txBody>
      </p:sp>
      <p:sp>
        <p:nvSpPr>
          <p:cNvPr id="16398" name="Téglalap 23"/>
          <p:cNvSpPr>
            <a:spLocks noChangeArrowheads="1"/>
          </p:cNvSpPr>
          <p:nvPr/>
        </p:nvSpPr>
        <p:spPr bwMode="auto">
          <a:xfrm>
            <a:off x="4494213" y="2201335"/>
            <a:ext cx="379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 dirty="0"/>
              <a:t>1</a:t>
            </a:r>
            <a:r>
              <a:rPr lang="hu-HU" altLang="en-US" sz="1800" b="1" baseline="30000" dirty="0"/>
              <a:t>+</a:t>
            </a:r>
            <a:endParaRPr lang="en-US" altLang="en-US" sz="1800" b="1" baseline="30000" dirty="0"/>
          </a:p>
        </p:txBody>
      </p:sp>
      <p:sp>
        <p:nvSpPr>
          <p:cNvPr id="16399" name="Téglalap 24"/>
          <p:cNvSpPr>
            <a:spLocks noChangeArrowheads="1"/>
          </p:cNvSpPr>
          <p:nvPr/>
        </p:nvSpPr>
        <p:spPr bwMode="auto">
          <a:xfrm>
            <a:off x="4519613" y="2667000"/>
            <a:ext cx="379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</a:t>
            </a:r>
            <a:r>
              <a:rPr lang="hu-HU" altLang="en-US" sz="1800" b="1" baseline="30000"/>
              <a:t>+</a:t>
            </a:r>
            <a:endParaRPr lang="en-US" altLang="en-US" sz="1800" b="1" baseline="30000"/>
          </a:p>
        </p:txBody>
      </p:sp>
      <p:sp>
        <p:nvSpPr>
          <p:cNvPr id="16400" name="Téglalap 30"/>
          <p:cNvSpPr>
            <a:spLocks noChangeArrowheads="1"/>
          </p:cNvSpPr>
          <p:nvPr/>
        </p:nvSpPr>
        <p:spPr bwMode="auto">
          <a:xfrm>
            <a:off x="1963738" y="58689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0</a:t>
            </a:r>
            <a:endParaRPr lang="en-US" altLang="en-US" sz="1800"/>
          </a:p>
        </p:txBody>
      </p:sp>
      <p:sp>
        <p:nvSpPr>
          <p:cNvPr id="16401" name="Téglalap 31"/>
          <p:cNvSpPr>
            <a:spLocks noChangeArrowheads="1"/>
          </p:cNvSpPr>
          <p:nvPr/>
        </p:nvSpPr>
        <p:spPr bwMode="auto">
          <a:xfrm>
            <a:off x="1930400" y="5195888"/>
            <a:ext cx="481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3.0</a:t>
            </a:r>
            <a:endParaRPr lang="en-US" altLang="en-US" sz="1800"/>
          </a:p>
        </p:txBody>
      </p:sp>
      <p:sp>
        <p:nvSpPr>
          <p:cNvPr id="16402" name="Téglalap 32"/>
          <p:cNvSpPr>
            <a:spLocks noChangeArrowheads="1"/>
          </p:cNvSpPr>
          <p:nvPr/>
        </p:nvSpPr>
        <p:spPr bwMode="auto">
          <a:xfrm>
            <a:off x="1782763" y="2695575"/>
            <a:ext cx="59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17.6</a:t>
            </a:r>
            <a:endParaRPr lang="en-US" altLang="en-US" sz="1800"/>
          </a:p>
        </p:txBody>
      </p:sp>
      <p:sp>
        <p:nvSpPr>
          <p:cNvPr id="16403" name="Téglalap 33"/>
          <p:cNvSpPr>
            <a:spLocks noChangeArrowheads="1"/>
          </p:cNvSpPr>
          <p:nvPr/>
        </p:nvSpPr>
        <p:spPr bwMode="auto">
          <a:xfrm>
            <a:off x="1765300" y="2197100"/>
            <a:ext cx="59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18.2</a:t>
            </a:r>
            <a:endParaRPr lang="en-US" altLang="en-US" sz="1800"/>
          </a:p>
        </p:txBody>
      </p:sp>
      <p:sp>
        <p:nvSpPr>
          <p:cNvPr id="16404" name="Téglalap 36"/>
          <p:cNvSpPr>
            <a:spLocks noChangeArrowheads="1"/>
          </p:cNvSpPr>
          <p:nvPr/>
        </p:nvSpPr>
        <p:spPr bwMode="auto">
          <a:xfrm>
            <a:off x="5064125" y="2403475"/>
            <a:ext cx="1465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 dirty="0" err="1"/>
              <a:t>Ep</a:t>
            </a:r>
            <a:r>
              <a:rPr lang="hu-HU" altLang="en-US" sz="1800" b="1" dirty="0"/>
              <a:t>= 1030 </a:t>
            </a:r>
            <a:r>
              <a:rPr lang="hu-HU" altLang="en-US" sz="1800" b="1" dirty="0" err="1"/>
              <a:t>keV</a:t>
            </a:r>
            <a:endParaRPr lang="en-US" altLang="en-US" sz="1800" dirty="0"/>
          </a:p>
        </p:txBody>
      </p:sp>
      <p:sp>
        <p:nvSpPr>
          <p:cNvPr id="16405" name="Téglalap 37"/>
          <p:cNvSpPr>
            <a:spLocks noChangeArrowheads="1"/>
          </p:cNvSpPr>
          <p:nvPr/>
        </p:nvSpPr>
        <p:spPr bwMode="auto">
          <a:xfrm>
            <a:off x="5053013" y="2851150"/>
            <a:ext cx="244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 dirty="0" err="1"/>
              <a:t>Ep</a:t>
            </a:r>
            <a:r>
              <a:rPr lang="hu-HU" altLang="en-US" sz="1800" b="1" dirty="0"/>
              <a:t>=   441 </a:t>
            </a:r>
            <a:r>
              <a:rPr lang="hu-HU" altLang="en-US" sz="1800" b="1" dirty="0" err="1"/>
              <a:t>keV</a:t>
            </a:r>
            <a:endParaRPr lang="en-US" altLang="en-US" sz="1800" dirty="0"/>
          </a:p>
        </p:txBody>
      </p:sp>
      <p:sp>
        <p:nvSpPr>
          <p:cNvPr id="16406" name="Téglalap 5"/>
          <p:cNvSpPr>
            <a:spLocks noChangeArrowheads="1"/>
          </p:cNvSpPr>
          <p:nvPr/>
        </p:nvSpPr>
        <p:spPr bwMode="auto">
          <a:xfrm>
            <a:off x="2184400" y="1322388"/>
            <a:ext cx="2651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Excitation with the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30000" dirty="0"/>
              <a:t>7</a:t>
            </a:r>
            <a:r>
              <a:rPr lang="en-US" altLang="en-US" sz="2400" dirty="0"/>
              <a:t>Li(</a:t>
            </a:r>
            <a:r>
              <a:rPr lang="en-US" altLang="en-US" sz="2400" dirty="0" err="1"/>
              <a:t>p,γ</a:t>
            </a:r>
            <a:r>
              <a:rPr lang="en-US" altLang="en-US" sz="2400" dirty="0"/>
              <a:t>)</a:t>
            </a:r>
            <a:r>
              <a:rPr lang="en-US" altLang="en-US" sz="2400" baseline="30000" dirty="0"/>
              <a:t>8</a:t>
            </a:r>
            <a:r>
              <a:rPr lang="en-US" altLang="en-US" sz="2400" dirty="0"/>
              <a:t>Be reaction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8E334-47CD-46D8-80FF-0719D88F52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9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6174" y="2197099"/>
            <a:ext cx="3705225" cy="3705225"/>
          </a:xfrm>
        </p:spPr>
      </p:pic>
      <p:cxnSp>
        <p:nvCxnSpPr>
          <p:cNvPr id="3" name="Egyenes összekötő nyíllal 2"/>
          <p:cNvCxnSpPr/>
          <p:nvPr/>
        </p:nvCxnSpPr>
        <p:spPr>
          <a:xfrm flipH="1" flipV="1">
            <a:off x="6529719" y="3063876"/>
            <a:ext cx="2148614" cy="17028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endCxn id="16404" idx="3"/>
          </p:cNvCxnSpPr>
          <p:nvPr/>
        </p:nvCxnSpPr>
        <p:spPr>
          <a:xfrm flipH="1" flipV="1">
            <a:off x="6529719" y="2588141"/>
            <a:ext cx="3452481" cy="2347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6">
            <a:extLst>
              <a:ext uri="{FF2B5EF4-FFF2-40B4-BE49-F238E27FC236}">
                <a16:creationId xmlns:a16="http://schemas.microsoft.com/office/drawing/2014/main" id="{BD58DFC5-4B94-0951-F189-80973D33E202}"/>
              </a:ext>
            </a:extLst>
          </p:cNvPr>
          <p:cNvSpPr txBox="1"/>
          <p:nvPr/>
        </p:nvSpPr>
        <p:spPr>
          <a:xfrm>
            <a:off x="32781" y="3105631"/>
            <a:ext cx="1207081" cy="701728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400" b="1" baseline="300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8</a:t>
            </a:r>
            <a:r>
              <a:rPr lang="hu-HU" sz="44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B</a:t>
            </a:r>
            <a:r>
              <a:rPr lang="hu-HU" sz="44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e</a:t>
            </a:r>
            <a:r>
              <a:rPr lang="en-US" sz="44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73F0906-2812-4FFF-C4E3-9370A1A1206C}"/>
              </a:ext>
            </a:extLst>
          </p:cNvPr>
          <p:cNvSpPr txBox="1"/>
          <p:nvPr/>
        </p:nvSpPr>
        <p:spPr>
          <a:xfrm>
            <a:off x="706484" y="279400"/>
            <a:ext cx="7904116" cy="701731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lnSpc>
                <a:spcPct val="90000"/>
              </a:lnSpc>
              <a:spcBef>
                <a:spcPts val="2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hu-HU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M1 transitions</a:t>
            </a:r>
          </a:p>
        </p:txBody>
      </p:sp>
    </p:spTree>
    <p:extLst>
      <p:ext uri="{BB962C8B-B14F-4D97-AF65-F5344CB8AC3E}">
        <p14:creationId xmlns:p14="http://schemas.microsoft.com/office/powerpoint/2010/main" val="317496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600200" y="914401"/>
            <a:ext cx="9067800" cy="26447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 (and </a:t>
            </a:r>
            <a:r>
              <a:rPr lang="en-US" dirty="0" err="1"/>
              <a:t>m</a:t>
            </a:r>
            <a:r>
              <a:rPr lang="en-US" baseline="-25000" dirty="0" err="1"/>
              <a:t>ee</a:t>
            </a:r>
            <a:r>
              <a:rPr lang="en-US" dirty="0"/>
              <a:t>) distributions can be explained by postulating a new </a:t>
            </a:r>
            <a:r>
              <a:rPr lang="en-US" dirty="0">
                <a:solidFill>
                  <a:srgbClr val="000000"/>
                </a:solidFill>
              </a:rPr>
              <a:t>particle and the decay </a:t>
            </a:r>
            <a:r>
              <a:rPr lang="en-US" baseline="30000" dirty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Be*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baseline="30000" dirty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Be X, followed by X  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e</a:t>
            </a:r>
            <a:r>
              <a:rPr lang="en-US" baseline="30000" dirty="0" err="1">
                <a:solidFill>
                  <a:srgbClr val="000000"/>
                </a:solidFill>
                <a:sym typeface="Wingdings"/>
              </a:rPr>
              <a:t>+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e</a:t>
            </a:r>
            <a:r>
              <a:rPr lang="en-US" baseline="30000" dirty="0">
                <a:solidFill>
                  <a:srgbClr val="000000"/>
                </a:solidFill>
                <a:sym typeface="Wingdings"/>
              </a:rPr>
              <a:t>-</a:t>
            </a:r>
          </a:p>
          <a:p>
            <a:endParaRPr lang="en-US" sz="2400" baseline="30000" dirty="0">
              <a:solidFill>
                <a:srgbClr val="000000"/>
              </a:solidFill>
              <a:sym typeface="Wingdings"/>
            </a:endParaRP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Best fit parameters: </a:t>
            </a:r>
            <a:r>
              <a:rPr lang="en-US" sz="2400" dirty="0">
                <a:solidFill>
                  <a:srgbClr val="000000"/>
                </a:solidFill>
              </a:rPr>
              <a:t>m = 16.7 ± 0.35 (stat) ± 0.5 (sys) MeV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B(</a:t>
            </a:r>
            <a:r>
              <a:rPr lang="en-US" sz="2400" baseline="30000" dirty="0">
                <a:solidFill>
                  <a:srgbClr val="000000"/>
                </a:solidFill>
              </a:rPr>
              <a:t>8</a:t>
            </a:r>
            <a:r>
              <a:rPr lang="en-US" sz="2400" dirty="0">
                <a:solidFill>
                  <a:srgbClr val="000000"/>
                </a:solidFill>
              </a:rPr>
              <a:t>Be* </a:t>
            </a:r>
            <a:r>
              <a:rPr lang="en-US" sz="24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baseline="30000" dirty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>
                <a:solidFill>
                  <a:srgbClr val="000000"/>
                </a:solidFill>
                <a:sym typeface="Wingdings"/>
              </a:rPr>
              <a:t>Be X) / B(</a:t>
            </a:r>
            <a:r>
              <a:rPr lang="en-US" sz="2400" baseline="30000" dirty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>
                <a:solidFill>
                  <a:srgbClr val="000000"/>
                </a:solidFill>
                <a:sym typeface="Wingdings"/>
              </a:rPr>
              <a:t>Be*  </a:t>
            </a:r>
            <a:r>
              <a:rPr lang="en-US" sz="2400" baseline="30000" dirty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>
                <a:solidFill>
                  <a:srgbClr val="000000"/>
                </a:solidFill>
                <a:sym typeface="Wingdings"/>
              </a:rPr>
              <a:t>Be </a:t>
            </a:r>
            <a:r>
              <a:rPr lang="en-US" sz="2400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>
                <a:solidFill>
                  <a:srgbClr val="000000"/>
                </a:solidFill>
                <a:sym typeface="Wingdings"/>
              </a:rPr>
              <a:t>) = 5.6 x 10</a:t>
            </a:r>
            <a:r>
              <a:rPr lang="en-US" sz="2400" baseline="30000" dirty="0">
                <a:solidFill>
                  <a:srgbClr val="000000"/>
                </a:solidFill>
                <a:sym typeface="Wingdings"/>
              </a:rPr>
              <a:t>-6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1524000" y="168276"/>
            <a:ext cx="9144000" cy="441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THE ATOMKI ANOMALY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1" y="6400801"/>
            <a:ext cx="21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Krasznahorkay</a:t>
            </a:r>
            <a:r>
              <a:rPr lang="en-US" sz="1400" dirty="0"/>
              <a:t> et al. (2015)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971801"/>
            <a:ext cx="3692395" cy="340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971801"/>
            <a:ext cx="3687058" cy="340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1221" y="3166646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30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/</a:t>
            </a:r>
            <a:r>
              <a:rPr lang="en-US" sz="1600" dirty="0" err="1">
                <a:solidFill>
                  <a:srgbClr val="FF0000"/>
                </a:solidFill>
              </a:rPr>
              <a:t>dof</a:t>
            </a:r>
            <a:r>
              <a:rPr lang="en-US" sz="1600" dirty="0">
                <a:solidFill>
                  <a:srgbClr val="FF0000"/>
                </a:solidFill>
              </a:rPr>
              <a:t> = 1.07</a:t>
            </a:r>
          </a:p>
        </p:txBody>
      </p:sp>
    </p:spTree>
    <p:extLst>
      <p:ext uri="{BB962C8B-B14F-4D97-AF65-F5344CB8AC3E}">
        <p14:creationId xmlns:p14="http://schemas.microsoft.com/office/powerpoint/2010/main" val="403686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8">
            <a:extLst>
              <a:ext uri="{FF2B5EF4-FFF2-40B4-BE49-F238E27FC236}">
                <a16:creationId xmlns:a16="http://schemas.microsoft.com/office/drawing/2014/main" id="{89F8C47A-C560-843D-6BB9-311CE11D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74" y="1026752"/>
            <a:ext cx="2059484" cy="3086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Tartalom helye 8">
            <a:extLst>
              <a:ext uri="{FF2B5EF4-FFF2-40B4-BE49-F238E27FC236}">
                <a16:creationId xmlns:a16="http://schemas.microsoft.com/office/drawing/2014/main" id="{8C229D7F-C530-027B-F38B-521B29917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19255" y="939353"/>
            <a:ext cx="2927415" cy="29261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Tartalom helye 5">
            <a:extLst>
              <a:ext uri="{FF2B5EF4-FFF2-40B4-BE49-F238E27FC236}">
                <a16:creationId xmlns:a16="http://schemas.microsoft.com/office/drawing/2014/main" id="{83E573D3-272A-E2DA-0EB8-5ACABBC39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292" y="1403494"/>
            <a:ext cx="2232224" cy="2275210"/>
          </a:xfrm>
        </p:spPr>
      </p:pic>
      <p:pic>
        <p:nvPicPr>
          <p:cNvPr id="5" name="Tartalom helye 3">
            <a:extLst>
              <a:ext uri="{FF2B5EF4-FFF2-40B4-BE49-F238E27FC236}">
                <a16:creationId xmlns:a16="http://schemas.microsoft.com/office/drawing/2014/main" id="{E5F1D72C-1E09-4BD8-BC71-0F7521695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3" y="3912022"/>
            <a:ext cx="2562039" cy="25412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ép 1">
            <a:extLst>
              <a:ext uri="{FF2B5EF4-FFF2-40B4-BE49-F238E27FC236}">
                <a16:creationId xmlns:a16="http://schemas.microsoft.com/office/drawing/2014/main" id="{6F39892A-F560-6AC4-5FE4-981858A3F3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968" t="3889" r="25458"/>
          <a:stretch>
            <a:fillRect/>
          </a:stretch>
        </p:blipFill>
        <p:spPr>
          <a:xfrm>
            <a:off x="2857975" y="4116820"/>
            <a:ext cx="2059484" cy="22914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7">
            <a:extLst>
              <a:ext uri="{FF2B5EF4-FFF2-40B4-BE49-F238E27FC236}">
                <a16:creationId xmlns:a16="http://schemas.microsoft.com/office/drawing/2014/main" id="{232C624A-7F9D-2544-A3B3-FEE1DDB6E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4970" y="774816"/>
            <a:ext cx="2768940" cy="39187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03101C9B-6F8B-A27D-A4CB-25683A3D6900}"/>
              </a:ext>
            </a:extLst>
          </p:cNvPr>
          <p:cNvSpPr txBox="1"/>
          <p:nvPr/>
        </p:nvSpPr>
        <p:spPr>
          <a:xfrm>
            <a:off x="3653796" y="1365254"/>
            <a:ext cx="68324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30000" dirty="0">
                <a:solidFill>
                  <a:srgbClr val="000000"/>
                </a:solidFill>
                <a:uFillTx/>
                <a:latin typeface="Calibri"/>
              </a:rPr>
              <a:t>8</a:t>
            </a: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Be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E510EEA4-4957-7DD0-0333-D7964807B118}"/>
              </a:ext>
            </a:extLst>
          </p:cNvPr>
          <p:cNvSpPr txBox="1"/>
          <p:nvPr/>
        </p:nvSpPr>
        <p:spPr>
          <a:xfrm>
            <a:off x="1200460" y="4107036"/>
            <a:ext cx="68324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30000">
                <a:solidFill>
                  <a:srgbClr val="000000"/>
                </a:solidFill>
                <a:uFillTx/>
                <a:latin typeface="Calibri"/>
              </a:rPr>
              <a:t>8</a:t>
            </a: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D95E26E3-1788-96C4-95AF-BE273511F4E4}"/>
              </a:ext>
            </a:extLst>
          </p:cNvPr>
          <p:cNvSpPr txBox="1"/>
          <p:nvPr/>
        </p:nvSpPr>
        <p:spPr>
          <a:xfrm>
            <a:off x="6226698" y="1180581"/>
            <a:ext cx="68324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30000">
                <a:solidFill>
                  <a:srgbClr val="000000"/>
                </a:solidFill>
                <a:uFillTx/>
                <a:latin typeface="Calibri"/>
              </a:rPr>
              <a:t>4</a:t>
            </a: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He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8B4A0F84-02E2-5599-695F-C54DB972DA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0628" y="906755"/>
            <a:ext cx="1868228" cy="36869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CF542315-9592-2C60-7BA2-610A6E1100DA}"/>
              </a:ext>
            </a:extLst>
          </p:cNvPr>
          <p:cNvSpPr txBox="1"/>
          <p:nvPr/>
        </p:nvSpPr>
        <p:spPr>
          <a:xfrm>
            <a:off x="8311749" y="995909"/>
            <a:ext cx="68324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30000">
                <a:solidFill>
                  <a:srgbClr val="000000"/>
                </a:solidFill>
                <a:uFillTx/>
                <a:latin typeface="Calibri"/>
              </a:rPr>
              <a:t>12</a:t>
            </a: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BB63973F-3F38-97BC-69B4-B5AE5A291305}"/>
              </a:ext>
            </a:extLst>
          </p:cNvPr>
          <p:cNvSpPr txBox="1"/>
          <p:nvPr/>
        </p:nvSpPr>
        <p:spPr>
          <a:xfrm>
            <a:off x="9128856" y="5351079"/>
            <a:ext cx="2874846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Kinematical evidence for the X17 particle</a:t>
            </a:r>
            <a:endParaRPr lang="en-US" sz="1800" b="1" i="0" u="none" strike="noStrike" kern="0" cap="none" spc="0" baseline="0" dirty="0">
              <a:solidFill>
                <a:srgbClr val="FF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Vector character of X17 is supported</a:t>
            </a:r>
            <a:endParaRPr lang="hu-HU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Ejected</a:t>
            </a:r>
            <a:r>
              <a:rPr lang="hu-HU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hu-HU" sz="1800" b="1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with</a:t>
            </a:r>
            <a:r>
              <a:rPr lang="hu-HU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L=1 in </a:t>
            </a:r>
            <a:r>
              <a:rPr lang="hu-HU" sz="1800" b="1" i="0" u="none" strike="noStrike" kern="1200" cap="none" spc="0" baseline="30000" dirty="0">
                <a:solidFill>
                  <a:srgbClr val="FF0000"/>
                </a:solidFill>
                <a:uFillTx/>
                <a:latin typeface="Calibri"/>
              </a:rPr>
              <a:t>8</a:t>
            </a:r>
            <a:r>
              <a:rPr lang="hu-HU" sz="18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Be</a:t>
            </a:r>
            <a:endParaRPr lang="en-US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D597CB1-FF16-FEF6-B528-F04F42B6691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668" t="14063" r="28443" b="7161"/>
          <a:stretch>
            <a:fillRect/>
          </a:stretch>
        </p:blipFill>
        <p:spPr>
          <a:xfrm>
            <a:off x="5151939" y="4476372"/>
            <a:ext cx="3417121" cy="223037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7" name="Straight Arrow Connector 18">
            <a:extLst>
              <a:ext uri="{FF2B5EF4-FFF2-40B4-BE49-F238E27FC236}">
                <a16:creationId xmlns:a16="http://schemas.microsoft.com/office/drawing/2014/main" id="{CD44EBA9-9A95-1606-56A8-AC5D48AB5167}"/>
              </a:ext>
            </a:extLst>
          </p:cNvPr>
          <p:cNvCxnSpPr/>
          <p:nvPr/>
        </p:nvCxnSpPr>
        <p:spPr>
          <a:xfrm>
            <a:off x="7464439" y="6283738"/>
            <a:ext cx="169740" cy="0"/>
          </a:xfrm>
          <a:prstGeom prst="straightConnector1">
            <a:avLst/>
          </a:prstGeom>
          <a:noFill/>
          <a:ln w="25402" cap="flat">
            <a:solidFill>
              <a:srgbClr val="4472C4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8" name="Straight Arrow Connector 22">
            <a:extLst>
              <a:ext uri="{FF2B5EF4-FFF2-40B4-BE49-F238E27FC236}">
                <a16:creationId xmlns:a16="http://schemas.microsoft.com/office/drawing/2014/main" id="{AEBAFF30-9D57-9187-6FD4-092C48A6F1E7}"/>
              </a:ext>
            </a:extLst>
          </p:cNvPr>
          <p:cNvCxnSpPr/>
          <p:nvPr/>
        </p:nvCxnSpPr>
        <p:spPr>
          <a:xfrm>
            <a:off x="2293516" y="2541026"/>
            <a:ext cx="499299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9" name="Straight Arrow Connector 25">
            <a:extLst>
              <a:ext uri="{FF2B5EF4-FFF2-40B4-BE49-F238E27FC236}">
                <a16:creationId xmlns:a16="http://schemas.microsoft.com/office/drawing/2014/main" id="{70068F6C-300D-C2CE-DD52-69508775C7A8}"/>
              </a:ext>
            </a:extLst>
          </p:cNvPr>
          <p:cNvCxnSpPr/>
          <p:nvPr/>
        </p:nvCxnSpPr>
        <p:spPr>
          <a:xfrm flipH="1">
            <a:off x="2112337" y="4976036"/>
            <a:ext cx="660215" cy="222309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0" name="Straight Arrow Connector 27">
            <a:extLst>
              <a:ext uri="{FF2B5EF4-FFF2-40B4-BE49-F238E27FC236}">
                <a16:creationId xmlns:a16="http://schemas.microsoft.com/office/drawing/2014/main" id="{CC30199B-1C50-88FC-8DAF-6B7243D71DB5}"/>
              </a:ext>
            </a:extLst>
          </p:cNvPr>
          <p:cNvCxnSpPr/>
          <p:nvPr/>
        </p:nvCxnSpPr>
        <p:spPr>
          <a:xfrm flipV="1">
            <a:off x="4917460" y="3976579"/>
            <a:ext cx="583113" cy="31512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1" name="Straight Arrow Connector 29">
            <a:extLst>
              <a:ext uri="{FF2B5EF4-FFF2-40B4-BE49-F238E27FC236}">
                <a16:creationId xmlns:a16="http://schemas.microsoft.com/office/drawing/2014/main" id="{E1EE857D-0250-CF38-AB3A-9045FBD00DBA}"/>
              </a:ext>
            </a:extLst>
          </p:cNvPr>
          <p:cNvCxnSpPr/>
          <p:nvPr/>
        </p:nvCxnSpPr>
        <p:spPr>
          <a:xfrm flipV="1">
            <a:off x="6555771" y="6727864"/>
            <a:ext cx="2439226" cy="719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22" name="TextBox 30">
            <a:extLst>
              <a:ext uri="{FF2B5EF4-FFF2-40B4-BE49-F238E27FC236}">
                <a16:creationId xmlns:a16="http://schemas.microsoft.com/office/drawing/2014/main" id="{594AD5D1-ACB3-4F5A-650B-E635BF7C2BEC}"/>
              </a:ext>
            </a:extLst>
          </p:cNvPr>
          <p:cNvSpPr txBox="1"/>
          <p:nvPr/>
        </p:nvSpPr>
        <p:spPr>
          <a:xfrm>
            <a:off x="9406725" y="4652869"/>
            <a:ext cx="264308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The newest version of the spectrometer</a:t>
            </a: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79E36764-FFDA-9FAD-8011-61AF606B04E5}"/>
              </a:ext>
            </a:extLst>
          </p:cNvPr>
          <p:cNvSpPr txBox="1"/>
          <p:nvPr/>
        </p:nvSpPr>
        <p:spPr>
          <a:xfrm>
            <a:off x="1552541" y="3118881"/>
            <a:ext cx="75604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2016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PRL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F9DBD3A1-E15E-9A71-96CF-E79F4FA65407}"/>
              </a:ext>
            </a:extLst>
          </p:cNvPr>
          <p:cNvSpPr txBox="1"/>
          <p:nvPr/>
        </p:nvSpPr>
        <p:spPr>
          <a:xfrm>
            <a:off x="1554461" y="4647392"/>
            <a:ext cx="90786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2017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2565DB38-E53F-74F4-B040-EFADD43C2AC5}"/>
              </a:ext>
            </a:extLst>
          </p:cNvPr>
          <p:cNvSpPr txBox="1"/>
          <p:nvPr/>
        </p:nvSpPr>
        <p:spPr>
          <a:xfrm>
            <a:off x="6089583" y="4014005"/>
            <a:ext cx="691322" cy="369335"/>
          </a:xfrm>
          <a:prstGeom prst="rect">
            <a:avLst/>
          </a:prstGeom>
          <a:solidFill>
            <a:schemeClr val="bg1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2021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TextBox 37">
            <a:extLst>
              <a:ext uri="{FF2B5EF4-FFF2-40B4-BE49-F238E27FC236}">
                <a16:creationId xmlns:a16="http://schemas.microsoft.com/office/drawing/2014/main" id="{E5329391-DBDC-8BE7-FAB2-56379BDE6C0D}"/>
              </a:ext>
            </a:extLst>
          </p:cNvPr>
          <p:cNvSpPr txBox="1"/>
          <p:nvPr/>
        </p:nvSpPr>
        <p:spPr>
          <a:xfrm>
            <a:off x="7634179" y="3827724"/>
            <a:ext cx="67757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2022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FA4DA2AC-E0E6-5B96-27A7-B8E121885229}"/>
              </a:ext>
            </a:extLst>
          </p:cNvPr>
          <p:cNvSpPr txBox="1"/>
          <p:nvPr/>
        </p:nvSpPr>
        <p:spPr>
          <a:xfrm>
            <a:off x="514798" y="5591555"/>
            <a:ext cx="221156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Consistent result with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 new spectrometer</a:t>
            </a:r>
          </a:p>
        </p:txBody>
      </p:sp>
      <p:sp>
        <p:nvSpPr>
          <p:cNvPr id="28" name="Arrow: Right 39">
            <a:extLst>
              <a:ext uri="{FF2B5EF4-FFF2-40B4-BE49-F238E27FC236}">
                <a16:creationId xmlns:a16="http://schemas.microsoft.com/office/drawing/2014/main" id="{E5645509-9D0E-35EA-6345-9F08F3DE1341}"/>
              </a:ext>
            </a:extLst>
          </p:cNvPr>
          <p:cNvSpPr/>
          <p:nvPr/>
        </p:nvSpPr>
        <p:spPr>
          <a:xfrm>
            <a:off x="8569061" y="5883944"/>
            <a:ext cx="425936" cy="292388"/>
          </a:xfrm>
          <a:custGeom>
            <a:avLst>
              <a:gd name="f0" fmla="val 1418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9" name="Arrow: Up 40">
            <a:extLst>
              <a:ext uri="{FF2B5EF4-FFF2-40B4-BE49-F238E27FC236}">
                <a16:creationId xmlns:a16="http://schemas.microsoft.com/office/drawing/2014/main" id="{6B703447-5580-054D-CBAA-DEEA522EBAAB}"/>
              </a:ext>
            </a:extLst>
          </p:cNvPr>
          <p:cNvSpPr/>
          <p:nvPr/>
        </p:nvSpPr>
        <p:spPr>
          <a:xfrm>
            <a:off x="10815677" y="4976036"/>
            <a:ext cx="351851" cy="436763"/>
          </a:xfrm>
          <a:custGeom>
            <a:avLst>
              <a:gd name="f0" fmla="val 87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F773D32-DCDE-95A6-B38C-0169537422D3}"/>
              </a:ext>
            </a:extLst>
          </p:cNvPr>
          <p:cNvSpPr txBox="1"/>
          <p:nvPr/>
        </p:nvSpPr>
        <p:spPr>
          <a:xfrm>
            <a:off x="194301" y="169172"/>
            <a:ext cx="11336551" cy="701731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lnSpc>
                <a:spcPct val="90000"/>
              </a:lnSpc>
              <a:spcBef>
                <a:spcPts val="2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FF0000"/>
                </a:solidFill>
                <a:uFillTx/>
                <a:cs typeface="Times New Roman" pitchFamily="18"/>
              </a:rPr>
              <a:t> </a:t>
            </a:r>
            <a:r>
              <a:rPr lang="hu-HU" sz="4400" b="1" i="0" u="none" strike="noStrike" kern="1200" cap="none" spc="0" baseline="0" dirty="0" err="1">
                <a:solidFill>
                  <a:srgbClr val="FF0000"/>
                </a:solidFill>
                <a:uFillTx/>
                <a:cs typeface="Times New Roman" pitchFamily="18"/>
              </a:rPr>
              <a:t>P</a:t>
            </a:r>
            <a:r>
              <a:rPr lang="hu-HU" sz="4400" b="1" dirty="0" err="1">
                <a:solidFill>
                  <a:srgbClr val="FF0000"/>
                </a:solidFill>
              </a:rPr>
              <a:t>revious</a:t>
            </a:r>
            <a:r>
              <a:rPr lang="hu-HU" sz="4400" b="1" dirty="0">
                <a:solidFill>
                  <a:srgbClr val="FF0000"/>
                </a:solidFill>
              </a:rPr>
              <a:t> </a:t>
            </a:r>
            <a:r>
              <a:rPr lang="hu-HU" sz="4400" b="1" dirty="0" err="1">
                <a:solidFill>
                  <a:srgbClr val="FF0000"/>
                </a:solidFill>
              </a:rPr>
              <a:t>experimental</a:t>
            </a:r>
            <a:r>
              <a:rPr lang="hu-HU" sz="4400" b="1" dirty="0">
                <a:solidFill>
                  <a:srgbClr val="FF0000"/>
                </a:solidFill>
              </a:rPr>
              <a:t> </a:t>
            </a:r>
            <a:r>
              <a:rPr lang="hu-HU" sz="4400" b="1" dirty="0" err="1">
                <a:solidFill>
                  <a:srgbClr val="FF0000"/>
                </a:solidFill>
              </a:rPr>
              <a:t>results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36E49-9D0E-59F3-3128-AB02CDB2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636" y="6434656"/>
            <a:ext cx="401171" cy="365125"/>
          </a:xfrm>
        </p:spPr>
        <p:txBody>
          <a:bodyPr/>
          <a:lstStyle/>
          <a:p>
            <a:fld id="{389D9CC3-83C3-4E4A-B84D-6F251E41CE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2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640A7493-73C8-169A-7216-30582294D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178" y="1690689"/>
            <a:ext cx="5922404" cy="4955481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6D0EB84-C64B-BE23-6610-69A31D074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684" y="2287087"/>
            <a:ext cx="7316278" cy="1325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1409F78-E131-5DB3-1063-6AA961CDF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451" y="5243896"/>
            <a:ext cx="1427863" cy="723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E5CD842-4EC5-E2CD-6A39-D0482B5FF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410" y="5281799"/>
            <a:ext cx="1719684" cy="5557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B751A38B-7927-CE7F-C586-11FDDE55E560}"/>
              </a:ext>
            </a:extLst>
          </p:cNvPr>
          <p:cNvSpPr txBox="1"/>
          <p:nvPr/>
        </p:nvSpPr>
        <p:spPr>
          <a:xfrm>
            <a:off x="9439012" y="5421019"/>
            <a:ext cx="3046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=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9255AE3-57D8-9C67-225B-7AD94AB0B001}"/>
              </a:ext>
            </a:extLst>
          </p:cNvPr>
          <p:cNvSpPr txBox="1"/>
          <p:nvPr/>
        </p:nvSpPr>
        <p:spPr>
          <a:xfrm>
            <a:off x="8973577" y="4753667"/>
            <a:ext cx="217849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TRK sum </a:t>
            </a:r>
            <a:r>
              <a:rPr lang="hu-HU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rule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75884252-0B52-8607-3CC2-846FAD69D6F4}"/>
              </a:ext>
            </a:extLst>
          </p:cNvPr>
          <p:cNvSpPr/>
          <p:nvPr/>
        </p:nvSpPr>
        <p:spPr>
          <a:xfrm>
            <a:off x="2893993" y="4561466"/>
            <a:ext cx="150391" cy="2707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472C4">
              <a:alpha val="3000"/>
            </a:srgbClr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8" descr="gdr">
            <a:extLst>
              <a:ext uri="{FF2B5EF4-FFF2-40B4-BE49-F238E27FC236}">
                <a16:creationId xmlns:a16="http://schemas.microsoft.com/office/drawing/2014/main" id="{06A13837-B35A-E096-5819-4709E5E9CD0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62824" y="0"/>
            <a:ext cx="2126729" cy="1417822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12458E4D-EA70-5688-F4F4-D6A001F6C52A}"/>
              </a:ext>
            </a:extLst>
          </p:cNvPr>
          <p:cNvSpPr txBox="1"/>
          <p:nvPr/>
        </p:nvSpPr>
        <p:spPr>
          <a:xfrm>
            <a:off x="77230" y="3368839"/>
            <a:ext cx="1440420" cy="701731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4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GDR</a:t>
            </a:r>
            <a:endParaRPr lang="en-US" sz="4400" b="1" i="0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1A0FE7-199D-1D57-13EB-089DB725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9CC3-83C3-4E4A-B84D-6F251E41CEE6}" type="slidenum">
              <a:rPr lang="en-US" smtClean="0"/>
              <a:t>8</a:t>
            </a:fld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5C7CBCE-60AE-92FB-B014-355506F093C8}"/>
              </a:ext>
            </a:extLst>
          </p:cNvPr>
          <p:cNvSpPr txBox="1"/>
          <p:nvPr/>
        </p:nvSpPr>
        <p:spPr>
          <a:xfrm>
            <a:off x="233931" y="136525"/>
            <a:ext cx="9509685" cy="1311128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the X17 anomaly in the decay of the Gian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Dipole Resonance</a:t>
            </a:r>
            <a:endParaRPr lang="en-US" b="1" i="0" u="none" strike="noStrike" kern="1200" cap="none" spc="0" baseline="0" dirty="0">
              <a:solidFill>
                <a:srgbClr val="FF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B46A346-237C-89F9-B611-CA357C7A0408}"/>
              </a:ext>
            </a:extLst>
          </p:cNvPr>
          <p:cNvSpPr txBox="1"/>
          <p:nvPr/>
        </p:nvSpPr>
        <p:spPr>
          <a:xfrm>
            <a:off x="18500" y="4241144"/>
            <a:ext cx="1440420" cy="701731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4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GDR</a:t>
            </a:r>
            <a:endParaRPr lang="en-US" sz="4400" b="1" i="0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6" name="Picture 8" descr="gdr">
            <a:extLst>
              <a:ext uri="{FF2B5EF4-FFF2-40B4-BE49-F238E27FC236}">
                <a16:creationId xmlns:a16="http://schemas.microsoft.com/office/drawing/2014/main" id="{5FA55F19-309E-D0FD-FA24-77F8BE11B0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75011" y="3925"/>
            <a:ext cx="2126729" cy="1417822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3F7AF623-2EE5-FB4E-B06E-5B620B5B632D}"/>
              </a:ext>
            </a:extLst>
          </p:cNvPr>
          <p:cNvSpPr txBox="1"/>
          <p:nvPr/>
        </p:nvSpPr>
        <p:spPr>
          <a:xfrm>
            <a:off x="20137" y="108868"/>
            <a:ext cx="9993525" cy="1311128"/>
          </a:xfrm>
          <a:prstGeom prst="rect">
            <a:avLst/>
          </a:prstGeom>
          <a:gradFill>
            <a:gsLst>
              <a:gs pos="0">
                <a:srgbClr val="29AADE"/>
              </a:gs>
              <a:gs pos="50000">
                <a:srgbClr val="C8E9F7"/>
              </a:gs>
              <a:gs pos="100000">
                <a:srgbClr val="29AADE"/>
              </a:gs>
            </a:gsLst>
            <a:lin ang="18900000"/>
          </a:gradFill>
          <a:ln w="9528" cap="flat">
            <a:solidFill>
              <a:srgbClr val="ADAAA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lnSpc>
                <a:spcPct val="90000"/>
              </a:lnSpc>
              <a:spcBef>
                <a:spcPts val="2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hu-H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  <a:r>
              <a:rPr lang="hu-H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u-H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hu-H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hu-H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energy-sum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</a:t>
            </a:r>
            <a:r>
              <a:rPr lang="hu-H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171F9D-A3FF-F567-B905-0527D8DCE9D3}"/>
              </a:ext>
            </a:extLst>
          </p:cNvPr>
          <p:cNvSpPr/>
          <p:nvPr/>
        </p:nvSpPr>
        <p:spPr>
          <a:xfrm>
            <a:off x="2265455" y="3298825"/>
            <a:ext cx="374650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AD8ECC-4A4F-42E9-19AA-0CA617DE91CB}"/>
              </a:ext>
            </a:extLst>
          </p:cNvPr>
          <p:cNvSpPr/>
          <p:nvPr/>
        </p:nvSpPr>
        <p:spPr>
          <a:xfrm rot="1200000">
            <a:off x="2723625" y="3471268"/>
            <a:ext cx="1123571" cy="5519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BBE96-F00B-1E6E-74B2-442204606DB9}"/>
              </a:ext>
            </a:extLst>
          </p:cNvPr>
          <p:cNvSpPr/>
          <p:nvPr/>
        </p:nvSpPr>
        <p:spPr>
          <a:xfrm rot="9600000">
            <a:off x="1174184" y="3445351"/>
            <a:ext cx="1008428" cy="5519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B97BA-9466-75C5-9A66-0D349346B9A0}"/>
              </a:ext>
            </a:extLst>
          </p:cNvPr>
          <p:cNvSpPr/>
          <p:nvPr/>
        </p:nvSpPr>
        <p:spPr>
          <a:xfrm>
            <a:off x="2084113" y="4241144"/>
            <a:ext cx="638394" cy="923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63F96-B99B-3A6B-9503-087C11BF786C}"/>
              </a:ext>
            </a:extLst>
          </p:cNvPr>
          <p:cNvSpPr txBox="1"/>
          <p:nvPr/>
        </p:nvSpPr>
        <p:spPr>
          <a:xfrm>
            <a:off x="1848482" y="5538588"/>
            <a:ext cx="124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LaBr</a:t>
            </a:r>
            <a:r>
              <a:rPr lang="hu-HU" baseline="-25000" dirty="0"/>
              <a:t>3</a:t>
            </a:r>
            <a:r>
              <a:rPr lang="hu-HU" dirty="0"/>
              <a:t> </a:t>
            </a:r>
            <a:r>
              <a:rPr lang="el-GR" dirty="0"/>
              <a:t>γ</a:t>
            </a:r>
            <a:r>
              <a:rPr lang="hu-HU" dirty="0"/>
              <a:t>-</a:t>
            </a:r>
            <a:r>
              <a:rPr lang="hu-HU" dirty="0" err="1"/>
              <a:t>ray</a:t>
            </a:r>
            <a:endParaRPr lang="hu-HU" dirty="0"/>
          </a:p>
          <a:p>
            <a:r>
              <a:rPr lang="hu-HU" dirty="0"/>
              <a:t>monitor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2A461-08AD-D046-DCFD-D99F94E432FD}"/>
              </a:ext>
            </a:extLst>
          </p:cNvPr>
          <p:cNvSpPr txBox="1"/>
          <p:nvPr/>
        </p:nvSpPr>
        <p:spPr>
          <a:xfrm>
            <a:off x="3219539" y="2888109"/>
            <a:ext cx="117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Plastic</a:t>
            </a:r>
            <a:r>
              <a:rPr lang="hu-HU" dirty="0"/>
              <a:t> </a:t>
            </a:r>
            <a:r>
              <a:rPr lang="hu-HU" dirty="0" err="1"/>
              <a:t>scintillator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54B08-8CB4-40DF-1BAF-F61AB811DA08}"/>
              </a:ext>
            </a:extLst>
          </p:cNvPr>
          <p:cNvSpPr txBox="1"/>
          <p:nvPr/>
        </p:nvSpPr>
        <p:spPr>
          <a:xfrm>
            <a:off x="608974" y="2835056"/>
            <a:ext cx="117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Plastic</a:t>
            </a:r>
            <a:r>
              <a:rPr lang="hu-HU" dirty="0"/>
              <a:t> </a:t>
            </a:r>
            <a:r>
              <a:rPr lang="hu-HU" dirty="0" err="1"/>
              <a:t>scintillator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05A08D-3685-A404-81D1-B82883702FEC}"/>
              </a:ext>
            </a:extLst>
          </p:cNvPr>
          <p:cNvCxnSpPr>
            <a:cxnSpLocks/>
          </p:cNvCxnSpPr>
          <p:nvPr/>
        </p:nvCxnSpPr>
        <p:spPr>
          <a:xfrm>
            <a:off x="2115929" y="3289543"/>
            <a:ext cx="176624" cy="497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6485D6-E33F-3D40-5B18-B4D176E9EA52}"/>
              </a:ext>
            </a:extLst>
          </p:cNvPr>
          <p:cNvCxnSpPr>
            <a:cxnSpLocks/>
          </p:cNvCxnSpPr>
          <p:nvPr/>
        </p:nvCxnSpPr>
        <p:spPr>
          <a:xfrm flipH="1">
            <a:off x="2598283" y="3298825"/>
            <a:ext cx="172080" cy="4938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BF10AD3-588F-4BA5-DAEC-1AB5972B74C5}"/>
              </a:ext>
            </a:extLst>
          </p:cNvPr>
          <p:cNvSpPr txBox="1"/>
          <p:nvPr/>
        </p:nvSpPr>
        <p:spPr>
          <a:xfrm>
            <a:off x="3144218" y="2426718"/>
            <a:ext cx="162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DSSD </a:t>
            </a:r>
            <a:r>
              <a:rPr lang="hu-HU" dirty="0" err="1"/>
              <a:t>detectors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77D030-B31F-B085-7246-7EBC7529B1E6}"/>
              </a:ext>
            </a:extLst>
          </p:cNvPr>
          <p:cNvCxnSpPr>
            <a:stCxn id="25" idx="1"/>
          </p:cNvCxnSpPr>
          <p:nvPr/>
        </p:nvCxnSpPr>
        <p:spPr>
          <a:xfrm flipH="1">
            <a:off x="2794941" y="2611384"/>
            <a:ext cx="349277" cy="599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570A24-4DD4-6CDB-ABB1-06A47E464FC6}"/>
              </a:ext>
            </a:extLst>
          </p:cNvPr>
          <p:cNvCxnSpPr>
            <a:stCxn id="25" idx="1"/>
          </p:cNvCxnSpPr>
          <p:nvPr/>
        </p:nvCxnSpPr>
        <p:spPr>
          <a:xfrm flipH="1">
            <a:off x="2232277" y="2611384"/>
            <a:ext cx="911941" cy="64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2F19549-FE55-67BC-E5D4-23676F15D114}"/>
              </a:ext>
            </a:extLst>
          </p:cNvPr>
          <p:cNvSpPr txBox="1"/>
          <p:nvPr/>
        </p:nvSpPr>
        <p:spPr>
          <a:xfrm>
            <a:off x="2002192" y="2390526"/>
            <a:ext cx="77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Target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8CC4923-7C12-93CB-ED48-A092C804A35E}"/>
              </a:ext>
            </a:extLst>
          </p:cNvPr>
          <p:cNvSpPr/>
          <p:nvPr/>
        </p:nvSpPr>
        <p:spPr>
          <a:xfrm>
            <a:off x="2423525" y="345852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B43894-C5C0-F1AB-E001-0CEE2E05ACAC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2387497" y="2759858"/>
            <a:ext cx="63359" cy="700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DC7604-55E3-E5BA-9CE2-66D0DCE8D3A1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2423525" y="3481387"/>
            <a:ext cx="1854743" cy="630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9C8857-B042-A070-7876-BD354D7158FD}"/>
              </a:ext>
            </a:extLst>
          </p:cNvPr>
          <p:cNvCxnSpPr>
            <a:cxnSpLocks/>
          </p:cNvCxnSpPr>
          <p:nvPr/>
        </p:nvCxnSpPr>
        <p:spPr>
          <a:xfrm flipH="1">
            <a:off x="758188" y="3481386"/>
            <a:ext cx="1688196" cy="590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72BE55-6346-27A7-2336-2F7FDA773682}"/>
              </a:ext>
            </a:extLst>
          </p:cNvPr>
          <p:cNvSpPr txBox="1"/>
          <p:nvPr/>
        </p:nvSpPr>
        <p:spPr>
          <a:xfrm>
            <a:off x="1944879" y="3826797"/>
            <a:ext cx="100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110 </a:t>
            </a:r>
            <a:r>
              <a:rPr lang="hu-HU" dirty="0" err="1"/>
              <a:t>deg</a:t>
            </a:r>
            <a:r>
              <a:rPr lang="hu-HU" dirty="0"/>
              <a:t>.</a:t>
            </a:r>
            <a:endParaRPr lang="en-US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DAA98FD-42F8-B23E-7038-84F30652943E}"/>
              </a:ext>
            </a:extLst>
          </p:cNvPr>
          <p:cNvCxnSpPr>
            <a:cxnSpLocks/>
          </p:cNvCxnSpPr>
          <p:nvPr/>
        </p:nvCxnSpPr>
        <p:spPr>
          <a:xfrm flipV="1">
            <a:off x="2453100" y="3721330"/>
            <a:ext cx="566337" cy="167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7CF2EF1-5258-CB67-78D2-27AE330F12F8}"/>
              </a:ext>
            </a:extLst>
          </p:cNvPr>
          <p:cNvCxnSpPr>
            <a:cxnSpLocks/>
          </p:cNvCxnSpPr>
          <p:nvPr/>
        </p:nvCxnSpPr>
        <p:spPr>
          <a:xfrm flipH="1" flipV="1">
            <a:off x="1808883" y="3744854"/>
            <a:ext cx="637501" cy="143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F6E23-9A14-28D4-FAC3-D08B1029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5088" y="6356350"/>
            <a:ext cx="898712" cy="316639"/>
          </a:xfrm>
        </p:spPr>
        <p:txBody>
          <a:bodyPr/>
          <a:lstStyle/>
          <a:p>
            <a:fld id="{389D9CC3-83C3-4E4A-B84D-6F251E41CEE6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DF766-03B9-ACCF-EBC6-5DA60D731368}"/>
              </a:ext>
            </a:extLst>
          </p:cNvPr>
          <p:cNvSpPr txBox="1"/>
          <p:nvPr/>
        </p:nvSpPr>
        <p:spPr>
          <a:xfrm>
            <a:off x="9778831" y="5868338"/>
            <a:ext cx="16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Energy-sum spectrum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6AF1C1-FD5F-6BC1-B8EB-8212F6D6B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02" y="2435813"/>
            <a:ext cx="3398067" cy="33980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B86A26-13D3-51BF-7486-C8FF8163F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75" y="4229621"/>
            <a:ext cx="2455074" cy="24550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E45705-599B-6398-CD96-F0A12CB48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87" y="2412600"/>
            <a:ext cx="3398068" cy="33980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969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Helvetica</vt:lpstr>
      <vt:lpstr>Helvetica-Light</vt:lpstr>
      <vt:lpstr>Roboto</vt:lpstr>
      <vt:lpstr>Symbol</vt:lpstr>
      <vt:lpstr>Tahoma</vt:lpstr>
      <vt:lpstr>Times New Roman</vt:lpstr>
      <vt:lpstr>Office Theme</vt:lpstr>
      <vt:lpstr>PowerPoint Presentation</vt:lpstr>
      <vt:lpstr>Should not have to defend this too much… </vt:lpstr>
      <vt:lpstr>PowerPoint Presentation</vt:lpstr>
      <vt:lpstr>The creation and decay of 8Be*</vt:lpstr>
      <vt:lpstr>PowerPoint Presentation</vt:lpstr>
      <vt:lpstr>THE ATOMKI ANOMALY</vt:lpstr>
      <vt:lpstr>PowerPoint Presentation</vt:lpstr>
      <vt:lpstr>PowerPoint Presentation</vt:lpstr>
      <vt:lpstr>PowerPoint Presentation</vt:lpstr>
      <vt:lpstr>PowerPoint Presentation</vt:lpstr>
      <vt:lpstr> Fitting the e+e- angular correlation for the GDR region</vt:lpstr>
      <vt:lpstr>Simulation for the X17 decay created in the  7Li(p,γ)8Be reaction at different proton bombarding energies (γ1 transition)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Krasznahorkay Attila</dc:creator>
  <cp:lastModifiedBy>Krasznahorkay Attila</cp:lastModifiedBy>
  <cp:revision>44</cp:revision>
  <dcterms:created xsi:type="dcterms:W3CDTF">2023-04-04T06:03:23Z</dcterms:created>
  <dcterms:modified xsi:type="dcterms:W3CDTF">2023-09-06T05:24:49Z</dcterms:modified>
</cp:coreProperties>
</file>