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6858000" type="screen4x3"/>
  <p:notesSz cx="7772400" cy="10058400"/>
  <p:embeddedFontLst>
    <p:embeddedFont>
      <p:font typeface="Calibri" panose="020F0502020204030204" pitchFamily="34" charset="0"/>
      <p:regular r:id="rId34"/>
      <p:bold r:id="rId35"/>
      <p:italic r:id="rId36"/>
      <p:boldItalic r:id="rId37"/>
    </p:embeddedFont>
    <p:embeddedFont>
      <p:font typeface="Roboto" panose="02000000000000000000" pitchFamily="2" charset="0"/>
      <p:regular r:id="rId38"/>
      <p:bold r:id="rId39"/>
      <p:italic r:id="rId40"/>
      <p:boldItalic r:id="rId41"/>
    </p:embeddedFont>
    <p:embeddedFont>
      <p:font typeface="Source Sans Pro" panose="020B050303040302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gfL5O81uLEaBV3HLJ8dukuvQODn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EC80636-86C5-4661-84D8-F3E8644F5A8C}">
  <a:tblStyle styleId="{3EC80636-86C5-4661-84D8-F3E8644F5A8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190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customschemas.google.com/relationships/presentationmetadata" Target="meta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368675" cy="5048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402138" y="0"/>
            <a:ext cx="3368675" cy="50482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77875" y="4840288"/>
            <a:ext cx="6216650" cy="396081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53575"/>
            <a:ext cx="3368675" cy="5048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402138" y="9553575"/>
            <a:ext cx="3368675" cy="5048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777875" y="4840288"/>
            <a:ext cx="6216650" cy="39608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8" name="Google Shape;78;p1: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f88410379f_11_15:notes"/>
          <p:cNvSpPr>
            <a:spLocks noGrp="1" noRot="1" noChangeAspect="1"/>
          </p:cNvSpPr>
          <p:nvPr>
            <p:ph type="sldImg" idx="2"/>
          </p:nvPr>
        </p:nvSpPr>
        <p:spPr>
          <a:xfrm>
            <a:off x="1624013" y="1257300"/>
            <a:ext cx="4524300" cy="339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f88410379f_11_15: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g1f88410379f_11_15:notes"/>
          <p:cNvSpPr txBox="1">
            <a:spLocks noGrp="1"/>
          </p:cNvSpPr>
          <p:nvPr>
            <p:ph type="sldNum" idx="12"/>
          </p:nvPr>
        </p:nvSpPr>
        <p:spPr>
          <a:xfrm>
            <a:off x="4402138" y="9553575"/>
            <a:ext cx="3368700" cy="504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f88410379f_11_34:notes"/>
          <p:cNvSpPr>
            <a:spLocks noGrp="1" noRot="1" noChangeAspect="1"/>
          </p:cNvSpPr>
          <p:nvPr>
            <p:ph type="sldImg" idx="2"/>
          </p:nvPr>
        </p:nvSpPr>
        <p:spPr>
          <a:xfrm>
            <a:off x="1624013" y="1257300"/>
            <a:ext cx="4524300" cy="339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f88410379f_11_34: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g1f88410379f_11_34:notes"/>
          <p:cNvSpPr txBox="1">
            <a:spLocks noGrp="1"/>
          </p:cNvSpPr>
          <p:nvPr>
            <p:ph type="sldNum" idx="12"/>
          </p:nvPr>
        </p:nvSpPr>
        <p:spPr>
          <a:xfrm>
            <a:off x="4402138" y="9553575"/>
            <a:ext cx="3368700" cy="504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f88410379f_11_21:notes"/>
          <p:cNvSpPr>
            <a:spLocks noGrp="1" noRot="1" noChangeAspect="1"/>
          </p:cNvSpPr>
          <p:nvPr>
            <p:ph type="sldImg" idx="2"/>
          </p:nvPr>
        </p:nvSpPr>
        <p:spPr>
          <a:xfrm>
            <a:off x="1624013" y="1257300"/>
            <a:ext cx="4524300" cy="339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f88410379f_11_21: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g1f88410379f_11_21:notes"/>
          <p:cNvSpPr txBox="1">
            <a:spLocks noGrp="1"/>
          </p:cNvSpPr>
          <p:nvPr>
            <p:ph type="sldNum" idx="12"/>
          </p:nvPr>
        </p:nvSpPr>
        <p:spPr>
          <a:xfrm>
            <a:off x="4402138" y="9553575"/>
            <a:ext cx="3368700" cy="504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f88410379f_11_28:notes"/>
          <p:cNvSpPr>
            <a:spLocks noGrp="1" noRot="1" noChangeAspect="1"/>
          </p:cNvSpPr>
          <p:nvPr>
            <p:ph type="sldImg" idx="2"/>
          </p:nvPr>
        </p:nvSpPr>
        <p:spPr>
          <a:xfrm>
            <a:off x="1624013" y="1257300"/>
            <a:ext cx="4524300" cy="339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f88410379f_11_28: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g1f88410379f_11_28:notes"/>
          <p:cNvSpPr txBox="1">
            <a:spLocks noGrp="1"/>
          </p:cNvSpPr>
          <p:nvPr>
            <p:ph type="sldNum" idx="12"/>
          </p:nvPr>
        </p:nvSpPr>
        <p:spPr>
          <a:xfrm>
            <a:off x="4402138" y="9553575"/>
            <a:ext cx="3368700" cy="504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8: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9: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9: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0: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0: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1: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1:notes"/>
          <p:cNvSpPr txBox="1">
            <a:spLocks noGrp="1"/>
          </p:cNvSpPr>
          <p:nvPr>
            <p:ph type="body" idx="1"/>
          </p:nvPr>
        </p:nvSpPr>
        <p:spPr>
          <a:xfrm>
            <a:off x="777875" y="4840288"/>
            <a:ext cx="6216650" cy="39608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11:notes"/>
          <p:cNvSpPr txBox="1">
            <a:spLocks noGrp="1"/>
          </p:cNvSpPr>
          <p:nvPr>
            <p:ph type="sldNum" idx="12"/>
          </p:nvPr>
        </p:nvSpPr>
        <p:spPr>
          <a:xfrm>
            <a:off x="4402138" y="9553575"/>
            <a:ext cx="3368675" cy="5048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2: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12: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3: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13: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f88410379f_11_44:notes"/>
          <p:cNvSpPr txBox="1">
            <a:spLocks noGrp="1"/>
          </p:cNvSpPr>
          <p:nvPr>
            <p:ph type="body" idx="1"/>
          </p:nvPr>
        </p:nvSpPr>
        <p:spPr>
          <a:xfrm>
            <a:off x="777875" y="4840288"/>
            <a:ext cx="6216600" cy="396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6" name="Google Shape;96;g1f88410379f_11_44: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4:notes"/>
          <p:cNvSpPr txBox="1">
            <a:spLocks noGrp="1"/>
          </p:cNvSpPr>
          <p:nvPr>
            <p:ph type="body" idx="1"/>
          </p:nvPr>
        </p:nvSpPr>
        <p:spPr>
          <a:xfrm>
            <a:off x="777875" y="4840288"/>
            <a:ext cx="6216650" cy="39608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41" name="Google Shape;241;p14: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5: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15: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6: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6: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7: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7: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8: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18: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9: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9:notes"/>
          <p:cNvSpPr txBox="1">
            <a:spLocks noGrp="1"/>
          </p:cNvSpPr>
          <p:nvPr>
            <p:ph type="body" idx="1"/>
          </p:nvPr>
        </p:nvSpPr>
        <p:spPr>
          <a:xfrm>
            <a:off x="777875" y="4840288"/>
            <a:ext cx="6216650" cy="39608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81" name="Google Shape;281;p19:notes"/>
          <p:cNvSpPr txBox="1">
            <a:spLocks noGrp="1"/>
          </p:cNvSpPr>
          <p:nvPr>
            <p:ph type="sldNum" idx="12"/>
          </p:nvPr>
        </p:nvSpPr>
        <p:spPr>
          <a:xfrm>
            <a:off x="4402138" y="9553575"/>
            <a:ext cx="3368675" cy="5048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0: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20: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f88410379f_2_11:notes"/>
          <p:cNvSpPr>
            <a:spLocks noGrp="1" noRot="1" noChangeAspect="1"/>
          </p:cNvSpPr>
          <p:nvPr>
            <p:ph type="sldImg" idx="2"/>
          </p:nvPr>
        </p:nvSpPr>
        <p:spPr>
          <a:xfrm>
            <a:off x="1624013" y="1257300"/>
            <a:ext cx="4524300" cy="3394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g1f88410379f_2_11:notes"/>
          <p:cNvSpPr txBox="1">
            <a:spLocks noGrp="1"/>
          </p:cNvSpPr>
          <p:nvPr>
            <p:ph type="body" idx="1"/>
          </p:nvPr>
        </p:nvSpPr>
        <p:spPr>
          <a:xfrm>
            <a:off x="777875" y="4840288"/>
            <a:ext cx="6216600" cy="396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05" name="Google Shape;305;g1f88410379f_2_11:notes"/>
          <p:cNvSpPr txBox="1">
            <a:spLocks noGrp="1"/>
          </p:cNvSpPr>
          <p:nvPr>
            <p:ph type="sldNum" idx="12"/>
          </p:nvPr>
        </p:nvSpPr>
        <p:spPr>
          <a:xfrm>
            <a:off x="4402138" y="9553575"/>
            <a:ext cx="3368700" cy="5049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1: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21: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f88410379f_8_0: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f88410379f_8_0: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g1f88410379f_8_0:notes"/>
          <p:cNvSpPr txBox="1">
            <a:spLocks noGrp="1"/>
          </p:cNvSpPr>
          <p:nvPr>
            <p:ph type="sldNum" idx="12"/>
          </p:nvPr>
        </p:nvSpPr>
        <p:spPr>
          <a:xfrm>
            <a:off x="4402138" y="9553575"/>
            <a:ext cx="3368700" cy="504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f88410379f_11_49:notes"/>
          <p:cNvSpPr txBox="1">
            <a:spLocks noGrp="1"/>
          </p:cNvSpPr>
          <p:nvPr>
            <p:ph type="body" idx="1"/>
          </p:nvPr>
        </p:nvSpPr>
        <p:spPr>
          <a:xfrm>
            <a:off x="777875" y="4840288"/>
            <a:ext cx="6216600" cy="396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02" name="Google Shape;102;g1f88410379f_11_49:notes"/>
          <p:cNvSpPr>
            <a:spLocks noGrp="1" noRot="1" noChangeAspect="1"/>
          </p:cNvSpPr>
          <p:nvPr>
            <p:ph type="sldImg" idx="2"/>
          </p:nvPr>
        </p:nvSpPr>
        <p:spPr>
          <a:xfrm>
            <a:off x="1624013" y="1257300"/>
            <a:ext cx="4524300" cy="3394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f88410379f_8_12:notes"/>
          <p:cNvSpPr>
            <a:spLocks noGrp="1" noRot="1" noChangeAspect="1"/>
          </p:cNvSpPr>
          <p:nvPr>
            <p:ph type="sldImg" idx="2"/>
          </p:nvPr>
        </p:nvSpPr>
        <p:spPr>
          <a:xfrm>
            <a:off x="1624013" y="1257300"/>
            <a:ext cx="4524300" cy="339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1f88410379f_8_12: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g1f88410379f_8_12:notes"/>
          <p:cNvSpPr txBox="1">
            <a:spLocks noGrp="1"/>
          </p:cNvSpPr>
          <p:nvPr>
            <p:ph type="sldNum" idx="12"/>
          </p:nvPr>
        </p:nvSpPr>
        <p:spPr>
          <a:xfrm>
            <a:off x="4402138" y="9553575"/>
            <a:ext cx="3368700" cy="504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2: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p22: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2: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4: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777875" y="4840288"/>
            <a:ext cx="6216650" cy="3960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5:notes"/>
          <p:cNvSpPr>
            <a:spLocks noGrp="1" noRot="1" noChangeAspect="1"/>
          </p:cNvSpPr>
          <p:nvPr>
            <p:ph type="sldImg" idx="2"/>
          </p:nvPr>
        </p:nvSpPr>
        <p:spPr>
          <a:xfrm>
            <a:off x="1624013" y="1257300"/>
            <a:ext cx="4524375" cy="339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f88410379f_11_1:notes"/>
          <p:cNvSpPr>
            <a:spLocks noGrp="1" noRot="1" noChangeAspect="1"/>
          </p:cNvSpPr>
          <p:nvPr>
            <p:ph type="sldImg" idx="2"/>
          </p:nvPr>
        </p:nvSpPr>
        <p:spPr>
          <a:xfrm>
            <a:off x="1624013" y="1257300"/>
            <a:ext cx="4524300" cy="339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f88410379f_11_1: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g1f88410379f_11_1:notes"/>
          <p:cNvSpPr txBox="1">
            <a:spLocks noGrp="1"/>
          </p:cNvSpPr>
          <p:nvPr>
            <p:ph type="sldNum" idx="12"/>
          </p:nvPr>
        </p:nvSpPr>
        <p:spPr>
          <a:xfrm>
            <a:off x="4402138" y="9553575"/>
            <a:ext cx="3368700" cy="504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f88410379f_11_9:notes"/>
          <p:cNvSpPr>
            <a:spLocks noGrp="1" noRot="1" noChangeAspect="1"/>
          </p:cNvSpPr>
          <p:nvPr>
            <p:ph type="sldImg" idx="2"/>
          </p:nvPr>
        </p:nvSpPr>
        <p:spPr>
          <a:xfrm>
            <a:off x="1624013" y="1257300"/>
            <a:ext cx="4524300" cy="339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f88410379f_11_9: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g1f88410379f_11_9:notes"/>
          <p:cNvSpPr txBox="1">
            <a:spLocks noGrp="1"/>
          </p:cNvSpPr>
          <p:nvPr>
            <p:ph type="sldNum" idx="12"/>
          </p:nvPr>
        </p:nvSpPr>
        <p:spPr>
          <a:xfrm>
            <a:off x="4402138" y="9553575"/>
            <a:ext cx="3368700" cy="504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3"/>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45"/>
        <p:cNvGrpSpPr/>
        <p:nvPr/>
      </p:nvGrpSpPr>
      <p:grpSpPr>
        <a:xfrm>
          <a:off x="0" y="0"/>
          <a:ext cx="0" cy="0"/>
          <a:chOff x="0" y="0"/>
          <a:chExt cx="0" cy="0"/>
        </a:xfrm>
      </p:grpSpPr>
      <p:sp>
        <p:nvSpPr>
          <p:cNvPr id="46" name="Google Shape;46;p33"/>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3"/>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3"/>
          <p:cNvSpPr txBox="1">
            <a:spLocks noGrp="1"/>
          </p:cNvSpPr>
          <p:nvPr>
            <p:ph type="body" idx="2"/>
          </p:nvPr>
        </p:nvSpPr>
        <p:spPr>
          <a:xfrm>
            <a:off x="457200" y="3682080"/>
            <a:ext cx="40158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3"/>
          <p:cNvSpPr txBox="1">
            <a:spLocks noGrp="1"/>
          </p:cNvSpPr>
          <p:nvPr>
            <p:ph type="body" idx="3"/>
          </p:nvPr>
        </p:nvSpPr>
        <p:spPr>
          <a:xfrm>
            <a:off x="4674240" y="1604520"/>
            <a:ext cx="4015800" cy="397728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50"/>
        <p:cNvGrpSpPr/>
        <p:nvPr/>
      </p:nvGrpSpPr>
      <p:grpSpPr>
        <a:xfrm>
          <a:off x="0" y="0"/>
          <a:ext cx="0" cy="0"/>
          <a:chOff x="0" y="0"/>
          <a:chExt cx="0" cy="0"/>
        </a:xfrm>
      </p:grpSpPr>
      <p:sp>
        <p:nvSpPr>
          <p:cNvPr id="51" name="Google Shape;51;p34"/>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34"/>
          <p:cNvSpPr txBox="1">
            <a:spLocks noGrp="1"/>
          </p:cNvSpPr>
          <p:nvPr>
            <p:ph type="body" idx="1"/>
          </p:nvPr>
        </p:nvSpPr>
        <p:spPr>
          <a:xfrm>
            <a:off x="457200" y="1604520"/>
            <a:ext cx="4015800" cy="397728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4"/>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34"/>
          <p:cNvSpPr txBox="1">
            <a:spLocks noGrp="1"/>
          </p:cNvSpPr>
          <p:nvPr>
            <p:ph type="body" idx="3"/>
          </p:nvPr>
        </p:nvSpPr>
        <p:spPr>
          <a:xfrm>
            <a:off x="4674240" y="3682080"/>
            <a:ext cx="40158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55"/>
        <p:cNvGrpSpPr/>
        <p:nvPr/>
      </p:nvGrpSpPr>
      <p:grpSpPr>
        <a:xfrm>
          <a:off x="0" y="0"/>
          <a:ext cx="0" cy="0"/>
          <a:chOff x="0" y="0"/>
          <a:chExt cx="0" cy="0"/>
        </a:xfrm>
      </p:grpSpPr>
      <p:sp>
        <p:nvSpPr>
          <p:cNvPr id="56" name="Google Shape;56;p35"/>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5"/>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5"/>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35"/>
          <p:cNvSpPr txBox="1">
            <a:spLocks noGrp="1"/>
          </p:cNvSpPr>
          <p:nvPr>
            <p:ph type="body" idx="3"/>
          </p:nvPr>
        </p:nvSpPr>
        <p:spPr>
          <a:xfrm>
            <a:off x="457200" y="3682080"/>
            <a:ext cx="822924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60"/>
        <p:cNvGrpSpPr/>
        <p:nvPr/>
      </p:nvGrpSpPr>
      <p:grpSpPr>
        <a:xfrm>
          <a:off x="0" y="0"/>
          <a:ext cx="0" cy="0"/>
          <a:chOff x="0" y="0"/>
          <a:chExt cx="0" cy="0"/>
        </a:xfrm>
      </p:grpSpPr>
      <p:sp>
        <p:nvSpPr>
          <p:cNvPr id="61" name="Google Shape;61;p36"/>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36"/>
          <p:cNvSpPr txBox="1">
            <a:spLocks noGrp="1"/>
          </p:cNvSpPr>
          <p:nvPr>
            <p:ph type="body" idx="1"/>
          </p:nvPr>
        </p:nvSpPr>
        <p:spPr>
          <a:xfrm>
            <a:off x="457200" y="1604520"/>
            <a:ext cx="822924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36"/>
          <p:cNvSpPr txBox="1">
            <a:spLocks noGrp="1"/>
          </p:cNvSpPr>
          <p:nvPr>
            <p:ph type="body" idx="2"/>
          </p:nvPr>
        </p:nvSpPr>
        <p:spPr>
          <a:xfrm>
            <a:off x="457200" y="3682080"/>
            <a:ext cx="822924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64"/>
        <p:cNvGrpSpPr/>
        <p:nvPr/>
      </p:nvGrpSpPr>
      <p:grpSpPr>
        <a:xfrm>
          <a:off x="0" y="0"/>
          <a:ext cx="0" cy="0"/>
          <a:chOff x="0" y="0"/>
          <a:chExt cx="0" cy="0"/>
        </a:xfrm>
      </p:grpSpPr>
      <p:sp>
        <p:nvSpPr>
          <p:cNvPr id="65" name="Google Shape;65;p37"/>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37"/>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37"/>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37"/>
          <p:cNvSpPr txBox="1">
            <a:spLocks noGrp="1"/>
          </p:cNvSpPr>
          <p:nvPr>
            <p:ph type="body" idx="3"/>
          </p:nvPr>
        </p:nvSpPr>
        <p:spPr>
          <a:xfrm>
            <a:off x="4674240" y="3682080"/>
            <a:ext cx="40158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37"/>
          <p:cNvSpPr txBox="1">
            <a:spLocks noGrp="1"/>
          </p:cNvSpPr>
          <p:nvPr>
            <p:ph type="body" idx="4"/>
          </p:nvPr>
        </p:nvSpPr>
        <p:spPr>
          <a:xfrm>
            <a:off x="457200" y="3682080"/>
            <a:ext cx="40158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70"/>
        <p:cNvGrpSpPr/>
        <p:nvPr/>
      </p:nvGrpSpPr>
      <p:grpSpPr>
        <a:xfrm>
          <a:off x="0" y="0"/>
          <a:ext cx="0" cy="0"/>
          <a:chOff x="0" y="0"/>
          <a:chExt cx="0" cy="0"/>
        </a:xfrm>
      </p:grpSpPr>
      <p:sp>
        <p:nvSpPr>
          <p:cNvPr id="71" name="Google Shape;71;p38"/>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38"/>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38"/>
          <p:cNvSpPr txBox="1">
            <a:spLocks noGrp="1"/>
          </p:cNvSpPr>
          <p:nvPr>
            <p:ph type="body" idx="2"/>
          </p:nvPr>
        </p:nvSpPr>
        <p:spPr>
          <a:xfrm>
            <a:off x="457200" y="1604520"/>
            <a:ext cx="8229240" cy="397728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4" name="Google Shape;74;p38"/>
          <p:cNvPicPr preferRelativeResize="0"/>
          <p:nvPr/>
        </p:nvPicPr>
        <p:blipFill rotWithShape="1">
          <a:blip r:embed="rId2">
            <a:alphaModFix/>
          </a:blip>
          <a:srcRect/>
          <a:stretch/>
        </p:blipFill>
        <p:spPr>
          <a:xfrm>
            <a:off x="2079000" y="1604520"/>
            <a:ext cx="4984920" cy="3977280"/>
          </a:xfrm>
          <a:prstGeom prst="rect">
            <a:avLst/>
          </a:prstGeom>
          <a:noFill/>
          <a:ln>
            <a:noFill/>
          </a:ln>
        </p:spPr>
      </p:pic>
      <p:pic>
        <p:nvPicPr>
          <p:cNvPr id="75" name="Google Shape;75;p38"/>
          <p:cNvPicPr preferRelativeResize="0"/>
          <p:nvPr/>
        </p:nvPicPr>
        <p:blipFill rotWithShape="1">
          <a:blip r:embed="rId2">
            <a:alphaModFix/>
          </a:blip>
          <a:srcRect/>
          <a:stretch/>
        </p:blipFill>
        <p:spPr>
          <a:xfrm>
            <a:off x="2079000" y="1604520"/>
            <a:ext cx="4984920" cy="397728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4"/>
        <p:cNvGrpSpPr/>
        <p:nvPr/>
      </p:nvGrpSpPr>
      <p:grpSpPr>
        <a:xfrm>
          <a:off x="0" y="0"/>
          <a:ext cx="0" cy="0"/>
          <a:chOff x="0" y="0"/>
          <a:chExt cx="0" cy="0"/>
        </a:xfrm>
      </p:grpSpPr>
      <p:sp>
        <p:nvSpPr>
          <p:cNvPr id="15" name="Google Shape;15;p25"/>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5"/>
          <p:cNvSpPr txBox="1">
            <a:spLocks noGrp="1"/>
          </p:cNvSpPr>
          <p:nvPr>
            <p:ph type="subTitle" idx="1"/>
          </p:nvPr>
        </p:nvSpPr>
        <p:spPr>
          <a:xfrm>
            <a:off x="457200" y="1604520"/>
            <a:ext cx="8229240" cy="3977280"/>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
        <p:cNvGrpSpPr/>
        <p:nvPr/>
      </p:nvGrpSpPr>
      <p:grpSpPr>
        <a:xfrm>
          <a:off x="0" y="0"/>
          <a:ext cx="0" cy="0"/>
          <a:chOff x="0" y="0"/>
          <a:chExt cx="0" cy="0"/>
        </a:xfrm>
      </p:grpSpPr>
      <p:sp>
        <p:nvSpPr>
          <p:cNvPr id="18" name="Google Shape;18;p26"/>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27"/>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7"/>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 name="Google Shape;23;p2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 name="Google Shape;24;p27"/>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25"/>
        <p:cNvGrpSpPr/>
        <p:nvPr/>
      </p:nvGrpSpPr>
      <p:grpSpPr>
        <a:xfrm>
          <a:off x="0" y="0"/>
          <a:ext cx="0" cy="0"/>
          <a:chOff x="0" y="0"/>
          <a:chExt cx="0" cy="0"/>
        </a:xfrm>
      </p:grpSpPr>
      <p:sp>
        <p:nvSpPr>
          <p:cNvPr id="26" name="Google Shape;26;p28"/>
          <p:cNvSpPr txBox="1">
            <a:spLocks noGrp="1"/>
          </p:cNvSpPr>
          <p:nvPr>
            <p:ph type="ctrTitle"/>
          </p:nvPr>
        </p:nvSpPr>
        <p:spPr>
          <a:xfrm>
            <a:off x="1143002" y="1122361"/>
            <a:ext cx="6858000" cy="2387598"/>
          </a:xfrm>
          <a:prstGeom prst="rect">
            <a:avLst/>
          </a:prstGeom>
          <a:noFill/>
          <a:ln>
            <a:noFill/>
          </a:ln>
        </p:spPr>
        <p:txBody>
          <a:bodyPr spcFirstLastPara="1" wrap="square" lIns="0" tIns="0" rIns="0" bIns="0" anchor="b" anchorCtr="1">
            <a:noAutofit/>
          </a:bodyPr>
          <a:lstStyle>
            <a:lvl1pPr lvl="0" algn="ctr">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8"/>
          <p:cNvSpPr txBox="1">
            <a:spLocks noGrp="1"/>
          </p:cNvSpPr>
          <p:nvPr>
            <p:ph type="subTitle" idx="1"/>
          </p:nvPr>
        </p:nvSpPr>
        <p:spPr>
          <a:xfrm>
            <a:off x="1143002" y="3602041"/>
            <a:ext cx="6858000" cy="1655758"/>
          </a:xfrm>
          <a:prstGeom prst="rect">
            <a:avLst/>
          </a:prstGeom>
          <a:noFill/>
          <a:ln>
            <a:noFill/>
          </a:ln>
        </p:spPr>
        <p:txBody>
          <a:bodyPr spcFirstLastPara="1" wrap="square" lIns="0" tIns="0" rIns="0" bIns="0" anchor="t" anchorCtr="1">
            <a:noAutofit/>
          </a:bodyPr>
          <a:lstStyle>
            <a:lvl1pPr lvl="0" algn="ctr">
              <a:lnSpc>
                <a:spcPct val="90000"/>
              </a:lnSpc>
              <a:spcBef>
                <a:spcPts val="1000"/>
              </a:spcBef>
              <a:spcAft>
                <a:spcPts val="0"/>
              </a:spcAft>
              <a:buClr>
                <a:schemeClr val="dk1"/>
              </a:buClr>
              <a:buSzPts val="1800"/>
              <a:buNone/>
              <a:defRPr sz="1800"/>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28" name="Google Shape;28;p2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 name="Google Shape;29;p2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 name="Google Shape;30;p28"/>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31"/>
        <p:cNvGrpSpPr/>
        <p:nvPr/>
      </p:nvGrpSpPr>
      <p:grpSpPr>
        <a:xfrm>
          <a:off x="0" y="0"/>
          <a:ext cx="0" cy="0"/>
          <a:chOff x="0" y="0"/>
          <a:chExt cx="0" cy="0"/>
        </a:xfrm>
      </p:grpSpPr>
      <p:sp>
        <p:nvSpPr>
          <p:cNvPr id="32" name="Google Shape;32;p29"/>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9"/>
          <p:cNvSpPr txBox="1">
            <a:spLocks noGrp="1"/>
          </p:cNvSpPr>
          <p:nvPr>
            <p:ph type="body" idx="2"/>
          </p:nvPr>
        </p:nvSpPr>
        <p:spPr>
          <a:xfrm>
            <a:off x="491133" y="993500"/>
            <a:ext cx="8161735" cy="47236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672"/>
              <a:buNone/>
              <a:defRPr sz="2672" b="1"/>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9"/>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9"/>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Content">
  <p:cSld name="Title, Content">
    <p:spTree>
      <p:nvGrpSpPr>
        <p:cNvPr id="1" name="Shape 36"/>
        <p:cNvGrpSpPr/>
        <p:nvPr/>
      </p:nvGrpSpPr>
      <p:grpSpPr>
        <a:xfrm>
          <a:off x="0" y="0"/>
          <a:ext cx="0" cy="0"/>
          <a:chOff x="0" y="0"/>
          <a:chExt cx="0" cy="0"/>
        </a:xfrm>
      </p:grpSpPr>
      <p:sp>
        <p:nvSpPr>
          <p:cNvPr id="37" name="Google Shape;37;p30"/>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0"/>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39"/>
        <p:cNvGrpSpPr/>
        <p:nvPr/>
      </p:nvGrpSpPr>
      <p:grpSpPr>
        <a:xfrm>
          <a:off x="0" y="0"/>
          <a:ext cx="0" cy="0"/>
          <a:chOff x="0" y="0"/>
          <a:chExt cx="0" cy="0"/>
        </a:xfrm>
      </p:grpSpPr>
      <p:sp>
        <p:nvSpPr>
          <p:cNvPr id="40" name="Google Shape;40;p31"/>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1"/>
          <p:cNvSpPr txBox="1">
            <a:spLocks noGrp="1"/>
          </p:cNvSpPr>
          <p:nvPr>
            <p:ph type="body" idx="1"/>
          </p:nvPr>
        </p:nvSpPr>
        <p:spPr>
          <a:xfrm>
            <a:off x="457200" y="1604520"/>
            <a:ext cx="4015800" cy="397728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1"/>
          <p:cNvSpPr txBox="1">
            <a:spLocks noGrp="1"/>
          </p:cNvSpPr>
          <p:nvPr>
            <p:ph type="body" idx="2"/>
          </p:nvPr>
        </p:nvSpPr>
        <p:spPr>
          <a:xfrm>
            <a:off x="4674240" y="1604520"/>
            <a:ext cx="4015800" cy="397728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43"/>
        <p:cNvGrpSpPr/>
        <p:nvPr/>
      </p:nvGrpSpPr>
      <p:grpSpPr>
        <a:xfrm>
          <a:off x="0" y="0"/>
          <a:ext cx="0" cy="0"/>
          <a:chOff x="0" y="0"/>
          <a:chExt cx="0" cy="0"/>
        </a:xfrm>
      </p:grpSpPr>
      <p:sp>
        <p:nvSpPr>
          <p:cNvPr id="44" name="Google Shape;44;p32"/>
          <p:cNvSpPr txBox="1">
            <a:spLocks noGrp="1"/>
          </p:cNvSpPr>
          <p:nvPr>
            <p:ph type="subTitle" idx="1"/>
          </p:nvPr>
        </p:nvSpPr>
        <p:spPr>
          <a:xfrm>
            <a:off x="457200" y="273600"/>
            <a:ext cx="8229240" cy="5307840"/>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9"/>
        <p:cNvGrpSpPr/>
        <p:nvPr/>
      </p:nvGrpSpPr>
      <p:grpSpPr>
        <a:xfrm>
          <a:off x="0" y="0"/>
          <a:ext cx="0" cy="0"/>
          <a:chOff x="0" y="0"/>
          <a:chExt cx="0" cy="0"/>
        </a:xfrm>
      </p:grpSpPr>
      <p:pic>
        <p:nvPicPr>
          <p:cNvPr id="10" name="Google Shape;10;p23"/>
          <p:cNvPicPr preferRelativeResize="0"/>
          <p:nvPr/>
        </p:nvPicPr>
        <p:blipFill rotWithShape="1">
          <a:blip r:embed="rId18">
            <a:alphaModFix/>
          </a:blip>
          <a:srcRect l="21475" t="5109" r="19010" b="10079"/>
          <a:stretch/>
        </p:blipFill>
        <p:spPr>
          <a:xfrm>
            <a:off x="0" y="-28080"/>
            <a:ext cx="1380240" cy="1311480"/>
          </a:xfrm>
          <a:prstGeom prst="rect">
            <a:avLst/>
          </a:prstGeom>
          <a:noFill/>
          <a:ln>
            <a:noFill/>
          </a:ln>
        </p:spPr>
      </p:pic>
      <p:sp>
        <p:nvSpPr>
          <p:cNvPr id="11" name="Google Shape;11;p23"/>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3"/>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g"/><Relationship Id="rId3" Type="http://schemas.openxmlformats.org/officeDocument/2006/relationships/image" Target="../media/image4.png"/><Relationship Id="rId7" Type="http://schemas.openxmlformats.org/officeDocument/2006/relationships/image" Target="../media/image7.jp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11" Type="http://schemas.openxmlformats.org/officeDocument/2006/relationships/image" Target="../media/image11.png"/><Relationship Id="rId5" Type="http://schemas.openxmlformats.org/officeDocument/2006/relationships/image" Target="../media/image5.jpg"/><Relationship Id="rId15" Type="http://schemas.openxmlformats.org/officeDocument/2006/relationships/image" Target="../media/image15.png"/><Relationship Id="rId10" Type="http://schemas.openxmlformats.org/officeDocument/2006/relationships/image" Target="../media/image10.jpg"/><Relationship Id="rId4" Type="http://schemas.openxmlformats.org/officeDocument/2006/relationships/hyperlink" Target="https://web.infn.it/lab2go/" TargetMode="External"/><Relationship Id="rId9" Type="http://schemas.openxmlformats.org/officeDocument/2006/relationships/image" Target="../media/image9.jp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hyperlink" Target="https://agenda.infn.it/event/33326/" TargetMode="Externa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hyperlink" Target="https://docs.google.com/spreadsheets/d/1JiL3OhSyyErjHkc3DHZZJrlrGDU-k6ID/edit#gid=146399128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docs.google.com/spreadsheets/d/1ATwjVidvsQspi7Z8oArwHxdhsheM-9D37uNVVfKBYyI/edit#gid=1705150504" TargetMode="External"/><Relationship Id="rId4" Type="http://schemas.openxmlformats.org/officeDocument/2006/relationships/hyperlink" Target="https://docs.google.com/spreadsheets/d/1hSb6t70Hgrqc0KTmrxXdRgzGF9WQYZhK/edit#gid=740152590"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
          <p:cNvPicPr preferRelativeResize="0"/>
          <p:nvPr/>
        </p:nvPicPr>
        <p:blipFill rotWithShape="1">
          <a:blip r:embed="rId3">
            <a:alphaModFix/>
          </a:blip>
          <a:srcRect/>
          <a:stretch/>
        </p:blipFill>
        <p:spPr>
          <a:xfrm>
            <a:off x="7866742" y="0"/>
            <a:ext cx="1308937" cy="6857280"/>
          </a:xfrm>
          <a:prstGeom prst="rect">
            <a:avLst/>
          </a:prstGeom>
          <a:noFill/>
          <a:ln>
            <a:noFill/>
          </a:ln>
        </p:spPr>
      </p:pic>
      <p:sp>
        <p:nvSpPr>
          <p:cNvPr id="81" name="Google Shape;81;p1"/>
          <p:cNvSpPr/>
          <p:nvPr/>
        </p:nvSpPr>
        <p:spPr>
          <a:xfrm>
            <a:off x="1" y="-14108"/>
            <a:ext cx="6640194" cy="1757331"/>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2400"/>
              <a:buFont typeface="Source Sans Pro"/>
              <a:buNone/>
            </a:pPr>
            <a:r>
              <a:rPr lang="en-GB" sz="2400" b="1" i="0" u="none" strike="noStrike" cap="none" dirty="0">
                <a:solidFill>
                  <a:schemeClr val="lt1"/>
                </a:solidFill>
                <a:latin typeface="Source Sans Pro"/>
                <a:ea typeface="Source Sans Pro"/>
                <a:cs typeface="Source Sans Pro"/>
                <a:sym typeface="Source Sans Pro"/>
              </a:rPr>
              <a:t>Lab2go: Un </a:t>
            </a:r>
            <a:r>
              <a:rPr lang="en-GB" sz="2400" b="1" i="0" u="none" strike="noStrike" cap="none" dirty="0" err="1">
                <a:solidFill>
                  <a:schemeClr val="lt1"/>
                </a:solidFill>
                <a:latin typeface="Source Sans Pro"/>
                <a:ea typeface="Source Sans Pro"/>
                <a:cs typeface="Source Sans Pro"/>
                <a:sym typeface="Source Sans Pro"/>
              </a:rPr>
              <a:t>progetto</a:t>
            </a:r>
            <a:r>
              <a:rPr lang="en-GB" sz="2400" b="1" i="0" u="none" strike="noStrike" cap="none" dirty="0">
                <a:solidFill>
                  <a:schemeClr val="lt1"/>
                </a:solidFill>
                <a:latin typeface="Source Sans Pro"/>
                <a:ea typeface="Source Sans Pro"/>
                <a:cs typeface="Source Sans Pro"/>
                <a:sym typeface="Source Sans Pro"/>
              </a:rPr>
              <a:t> per la </a:t>
            </a:r>
            <a:r>
              <a:rPr lang="en-GB" sz="2400" b="1" i="0" u="none" strike="noStrike" cap="none" dirty="0" err="1">
                <a:solidFill>
                  <a:schemeClr val="lt1"/>
                </a:solidFill>
                <a:latin typeface="Source Sans Pro"/>
                <a:ea typeface="Source Sans Pro"/>
                <a:cs typeface="Source Sans Pro"/>
                <a:sym typeface="Source Sans Pro"/>
              </a:rPr>
              <a:t>rivalutazione</a:t>
            </a:r>
            <a:r>
              <a:rPr lang="en-GB" sz="2400" b="1" i="0" u="none" strike="noStrike" cap="none" dirty="0">
                <a:solidFill>
                  <a:schemeClr val="lt1"/>
                </a:solidFill>
                <a:latin typeface="Source Sans Pro"/>
                <a:ea typeface="Source Sans Pro"/>
                <a:cs typeface="Source Sans Pro"/>
                <a:sym typeface="Source Sans Pro"/>
              </a:rPr>
              <a:t> </a:t>
            </a:r>
            <a:r>
              <a:rPr lang="en-GB" sz="2400" b="1" i="0" u="none" strike="noStrike" cap="none" dirty="0" err="1">
                <a:solidFill>
                  <a:schemeClr val="lt1"/>
                </a:solidFill>
                <a:latin typeface="Source Sans Pro"/>
                <a:ea typeface="Source Sans Pro"/>
                <a:cs typeface="Source Sans Pro"/>
                <a:sym typeface="Source Sans Pro"/>
              </a:rPr>
              <a:t>dei</a:t>
            </a:r>
            <a:r>
              <a:rPr lang="en-GB" sz="2400" b="1" i="0" u="none" strike="noStrike" cap="none" dirty="0">
                <a:solidFill>
                  <a:schemeClr val="lt1"/>
                </a:solidFill>
                <a:latin typeface="Source Sans Pro"/>
                <a:ea typeface="Source Sans Pro"/>
                <a:cs typeface="Source Sans Pro"/>
                <a:sym typeface="Source Sans Pro"/>
              </a:rPr>
              <a:t> </a:t>
            </a:r>
            <a:r>
              <a:rPr lang="en-GB" sz="2400" b="1" i="0" u="none" strike="noStrike" cap="none" dirty="0" err="1">
                <a:solidFill>
                  <a:schemeClr val="lt1"/>
                </a:solidFill>
                <a:latin typeface="Source Sans Pro"/>
                <a:ea typeface="Source Sans Pro"/>
                <a:cs typeface="Source Sans Pro"/>
                <a:sym typeface="Source Sans Pro"/>
              </a:rPr>
              <a:t>laboratori</a:t>
            </a:r>
            <a:r>
              <a:rPr lang="en-GB" sz="2400" b="1" i="0" u="none" strike="noStrike" cap="none" dirty="0">
                <a:solidFill>
                  <a:schemeClr val="lt1"/>
                </a:solidFill>
                <a:latin typeface="Source Sans Pro"/>
                <a:ea typeface="Source Sans Pro"/>
                <a:cs typeface="Source Sans Pro"/>
                <a:sym typeface="Source Sans Pro"/>
              </a:rPr>
              <a:t> </a:t>
            </a:r>
            <a:r>
              <a:rPr lang="en-GB" sz="2400" b="1" i="0" u="none" strike="noStrike" cap="none" dirty="0" err="1">
                <a:solidFill>
                  <a:schemeClr val="lt1"/>
                </a:solidFill>
                <a:latin typeface="Source Sans Pro"/>
                <a:ea typeface="Source Sans Pro"/>
                <a:cs typeface="Source Sans Pro"/>
                <a:sym typeface="Source Sans Pro"/>
              </a:rPr>
              <a:t>delle</a:t>
            </a:r>
            <a:r>
              <a:rPr lang="en-GB" sz="2400" b="1" i="0" u="none" strike="noStrike" cap="none" dirty="0">
                <a:solidFill>
                  <a:schemeClr val="lt1"/>
                </a:solidFill>
                <a:latin typeface="Source Sans Pro"/>
                <a:ea typeface="Source Sans Pro"/>
                <a:cs typeface="Source Sans Pro"/>
                <a:sym typeface="Source Sans Pro"/>
              </a:rPr>
              <a:t> </a:t>
            </a:r>
            <a:r>
              <a:rPr lang="en-GB" sz="2400" b="1" i="0" u="none" strike="noStrike" cap="none" dirty="0" err="1">
                <a:solidFill>
                  <a:schemeClr val="lt1"/>
                </a:solidFill>
                <a:latin typeface="Source Sans Pro"/>
                <a:ea typeface="Source Sans Pro"/>
                <a:cs typeface="Source Sans Pro"/>
                <a:sym typeface="Source Sans Pro"/>
              </a:rPr>
              <a:t>scuole</a:t>
            </a:r>
            <a:r>
              <a:rPr lang="en-GB" sz="2400" b="1" i="0" u="none" strike="noStrike" cap="none" dirty="0">
                <a:solidFill>
                  <a:schemeClr val="lt1"/>
                </a:solidFill>
                <a:latin typeface="Source Sans Pro"/>
                <a:ea typeface="Source Sans Pro"/>
                <a:cs typeface="Source Sans Pro"/>
                <a:sym typeface="Source Sans Pro"/>
              </a:rPr>
              <a:t> </a:t>
            </a:r>
            <a:r>
              <a:rPr lang="en-GB" sz="2400" b="1" i="0" u="none" strike="noStrike" cap="none" dirty="0" err="1">
                <a:solidFill>
                  <a:schemeClr val="lt1"/>
                </a:solidFill>
                <a:latin typeface="Source Sans Pro"/>
                <a:ea typeface="Source Sans Pro"/>
                <a:cs typeface="Source Sans Pro"/>
                <a:sym typeface="Source Sans Pro"/>
              </a:rPr>
              <a:t>secondarie</a:t>
            </a:r>
            <a:r>
              <a:rPr lang="en-GB" sz="2400" b="1" i="0" u="none" strike="noStrike" cap="none" dirty="0">
                <a:solidFill>
                  <a:schemeClr val="lt1"/>
                </a:solidFill>
                <a:latin typeface="Source Sans Pro"/>
                <a:ea typeface="Source Sans Pro"/>
                <a:cs typeface="Source Sans Pro"/>
                <a:sym typeface="Source Sans Pro"/>
              </a:rPr>
              <a:t> in Italia</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2400"/>
              <a:buFont typeface="Source Sans Pro"/>
              <a:buNone/>
            </a:pPr>
            <a:r>
              <a:rPr lang="en-GB" sz="2400" b="1" i="0" u="sng" strike="noStrike" cap="none" dirty="0">
                <a:solidFill>
                  <a:srgbClr val="FF0000"/>
                </a:solid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https://web.infn.it/lab2go/</a:t>
            </a:r>
            <a:r>
              <a:rPr lang="en-GB" sz="2400" b="1" i="0" u="sng" strike="noStrike" cap="none" dirty="0">
                <a:solidFill>
                  <a:srgbClr val="FF0000"/>
                </a:solidFill>
                <a:latin typeface="Source Sans Pro"/>
                <a:ea typeface="Source Sans Pro"/>
                <a:cs typeface="Source Sans Pro"/>
                <a:sym typeface="Source Sans Pro"/>
              </a:rPr>
              <a:t> </a:t>
            </a:r>
            <a:r>
              <a:rPr lang="en-GB" sz="2400" b="1" i="1" u="sng" strike="noStrike" cap="none" dirty="0">
                <a:solidFill>
                  <a:srgbClr val="FF0000"/>
                </a:solidFill>
                <a:latin typeface="Source Sans Pro"/>
                <a:ea typeface="Source Sans Pro"/>
                <a:cs typeface="Source Sans Pro"/>
                <a:sym typeface="Source Sans Pro"/>
              </a:rPr>
              <a:t>GE 2023</a:t>
            </a:r>
            <a:endParaRPr sz="2400" b="0" i="1" u="none" strike="noStrike" cap="none" dirty="0">
              <a:solidFill>
                <a:srgbClr val="FF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chemeClr val="dk1"/>
              </a:buClr>
              <a:buSzPts val="2400"/>
              <a:buFont typeface="Arial"/>
              <a:buNone/>
            </a:pPr>
            <a:endParaRPr sz="2400" b="1" i="0" u="none" strike="noStrike" cap="none" dirty="0">
              <a:solidFill>
                <a:schemeClr val="lt1"/>
              </a:solidFill>
              <a:latin typeface="Source Sans Pro"/>
              <a:ea typeface="Source Sans Pro"/>
              <a:cs typeface="Source Sans Pro"/>
              <a:sym typeface="Source Sans Pro"/>
            </a:endParaRPr>
          </a:p>
        </p:txBody>
      </p:sp>
      <p:pic>
        <p:nvPicPr>
          <p:cNvPr id="82" name="Google Shape;82;p1"/>
          <p:cNvPicPr preferRelativeResize="0"/>
          <p:nvPr/>
        </p:nvPicPr>
        <p:blipFill rotWithShape="1">
          <a:blip r:embed="rId5">
            <a:alphaModFix/>
          </a:blip>
          <a:srcRect/>
          <a:stretch/>
        </p:blipFill>
        <p:spPr>
          <a:xfrm>
            <a:off x="1" y="1433977"/>
            <a:ext cx="3061252" cy="2057400"/>
          </a:xfrm>
          <a:prstGeom prst="rect">
            <a:avLst/>
          </a:prstGeom>
          <a:noFill/>
          <a:ln>
            <a:noFill/>
          </a:ln>
        </p:spPr>
      </p:pic>
      <p:pic>
        <p:nvPicPr>
          <p:cNvPr id="83" name="Google Shape;83;p1" descr="Immagine che contiene testo, persona, interni, persone&#10;&#10;Descrizione generata automaticamente"/>
          <p:cNvPicPr preferRelativeResize="0"/>
          <p:nvPr/>
        </p:nvPicPr>
        <p:blipFill rotWithShape="1">
          <a:blip r:embed="rId6">
            <a:alphaModFix/>
          </a:blip>
          <a:srcRect/>
          <a:stretch/>
        </p:blipFill>
        <p:spPr>
          <a:xfrm>
            <a:off x="3177693" y="3746283"/>
            <a:ext cx="2140728" cy="1605524"/>
          </a:xfrm>
          <a:prstGeom prst="rect">
            <a:avLst/>
          </a:prstGeom>
          <a:noFill/>
          <a:ln>
            <a:noFill/>
          </a:ln>
        </p:spPr>
      </p:pic>
      <p:pic>
        <p:nvPicPr>
          <p:cNvPr id="84" name="Google Shape;84;p1" descr="Rotaia a cuscino d&amp;#39;aria - ML SYSTEMS"/>
          <p:cNvPicPr preferRelativeResize="0"/>
          <p:nvPr/>
        </p:nvPicPr>
        <p:blipFill rotWithShape="1">
          <a:blip r:embed="rId7">
            <a:alphaModFix/>
          </a:blip>
          <a:srcRect/>
          <a:stretch/>
        </p:blipFill>
        <p:spPr>
          <a:xfrm>
            <a:off x="4341198" y="1339667"/>
            <a:ext cx="2405258" cy="1693703"/>
          </a:xfrm>
          <a:prstGeom prst="rect">
            <a:avLst/>
          </a:prstGeom>
          <a:noFill/>
          <a:ln>
            <a:noFill/>
          </a:ln>
          <a:effectLst>
            <a:outerShdw blurRad="292100" dist="139700" dir="2700000" algn="tl" rotWithShape="0">
              <a:srgbClr val="333333">
                <a:alpha val="64705"/>
              </a:srgbClr>
            </a:outerShdw>
          </a:effectLst>
        </p:spPr>
      </p:pic>
      <p:pic>
        <p:nvPicPr>
          <p:cNvPr id="85" name="Google Shape;85;p1"/>
          <p:cNvPicPr preferRelativeResize="0"/>
          <p:nvPr/>
        </p:nvPicPr>
        <p:blipFill rotWithShape="1">
          <a:blip r:embed="rId8">
            <a:alphaModFix/>
          </a:blip>
          <a:srcRect/>
          <a:stretch/>
        </p:blipFill>
        <p:spPr>
          <a:xfrm>
            <a:off x="5283668" y="2906895"/>
            <a:ext cx="2476813" cy="1888313"/>
          </a:xfrm>
          <a:prstGeom prst="rect">
            <a:avLst/>
          </a:prstGeom>
          <a:noFill/>
          <a:ln>
            <a:noFill/>
          </a:ln>
        </p:spPr>
      </p:pic>
      <p:pic>
        <p:nvPicPr>
          <p:cNvPr id="86" name="Google Shape;86;p1"/>
          <p:cNvPicPr preferRelativeResize="0"/>
          <p:nvPr/>
        </p:nvPicPr>
        <p:blipFill rotWithShape="1">
          <a:blip r:embed="rId9">
            <a:alphaModFix/>
          </a:blip>
          <a:srcRect/>
          <a:stretch/>
        </p:blipFill>
        <p:spPr>
          <a:xfrm rot="5400000">
            <a:off x="2762881" y="1631117"/>
            <a:ext cx="2405690" cy="1804267"/>
          </a:xfrm>
          <a:prstGeom prst="rect">
            <a:avLst/>
          </a:prstGeom>
          <a:noFill/>
          <a:ln>
            <a:noFill/>
          </a:ln>
        </p:spPr>
      </p:pic>
      <p:pic>
        <p:nvPicPr>
          <p:cNvPr id="87" name="Google Shape;87;p1" descr="Immagine che contiene testo&#10;&#10;Descrizione generata automaticamente"/>
          <p:cNvPicPr preferRelativeResize="0"/>
          <p:nvPr/>
        </p:nvPicPr>
        <p:blipFill rotWithShape="1">
          <a:blip r:embed="rId10">
            <a:alphaModFix/>
          </a:blip>
          <a:srcRect/>
          <a:stretch/>
        </p:blipFill>
        <p:spPr>
          <a:xfrm>
            <a:off x="6361661" y="0"/>
            <a:ext cx="1599394" cy="2844408"/>
          </a:xfrm>
          <a:prstGeom prst="rect">
            <a:avLst/>
          </a:prstGeom>
          <a:noFill/>
          <a:ln>
            <a:noFill/>
          </a:ln>
        </p:spPr>
      </p:pic>
      <p:pic>
        <p:nvPicPr>
          <p:cNvPr id="88" name="Google Shape;88;p1"/>
          <p:cNvPicPr preferRelativeResize="0"/>
          <p:nvPr/>
        </p:nvPicPr>
        <p:blipFill rotWithShape="1">
          <a:blip r:embed="rId11">
            <a:alphaModFix/>
          </a:blip>
          <a:srcRect/>
          <a:stretch/>
        </p:blipFill>
        <p:spPr>
          <a:xfrm>
            <a:off x="21688" y="3429000"/>
            <a:ext cx="2591342" cy="2349010"/>
          </a:xfrm>
          <a:prstGeom prst="rect">
            <a:avLst/>
          </a:prstGeom>
          <a:noFill/>
          <a:ln>
            <a:noFill/>
          </a:ln>
        </p:spPr>
      </p:pic>
      <p:pic>
        <p:nvPicPr>
          <p:cNvPr id="89" name="Google Shape;89;p1"/>
          <p:cNvPicPr preferRelativeResize="0"/>
          <p:nvPr/>
        </p:nvPicPr>
        <p:blipFill rotWithShape="1">
          <a:blip r:embed="rId12">
            <a:alphaModFix/>
          </a:blip>
          <a:srcRect/>
          <a:stretch/>
        </p:blipFill>
        <p:spPr>
          <a:xfrm>
            <a:off x="0" y="4880786"/>
            <a:ext cx="2748329" cy="1988922"/>
          </a:xfrm>
          <a:prstGeom prst="rect">
            <a:avLst/>
          </a:prstGeom>
          <a:noFill/>
          <a:ln>
            <a:noFill/>
          </a:ln>
        </p:spPr>
      </p:pic>
      <p:grpSp>
        <p:nvGrpSpPr>
          <p:cNvPr id="90" name="Google Shape;90;p1"/>
          <p:cNvGrpSpPr/>
          <p:nvPr/>
        </p:nvGrpSpPr>
        <p:grpSpPr>
          <a:xfrm>
            <a:off x="2748329" y="5364275"/>
            <a:ext cx="2486233" cy="1605524"/>
            <a:chOff x="3042858" y="1074621"/>
            <a:chExt cx="6216186" cy="4572043"/>
          </a:xfrm>
        </p:grpSpPr>
        <p:pic>
          <p:nvPicPr>
            <p:cNvPr id="91" name="Google Shape;91;p1" descr="MICROSOFT Surface Laptop GO, 12,45'', 1035G1, 8GB, 128GB, Platinum - thumb - MediaWorld.it"/>
            <p:cNvPicPr preferRelativeResize="0"/>
            <p:nvPr/>
          </p:nvPicPr>
          <p:blipFill rotWithShape="1">
            <a:blip r:embed="rId13">
              <a:alphaModFix/>
            </a:blip>
            <a:srcRect l="5480" t="15669" r="3877" b="17663"/>
            <a:stretch/>
          </p:blipFill>
          <p:spPr>
            <a:xfrm>
              <a:off x="3042858" y="1074621"/>
              <a:ext cx="6216186" cy="4572043"/>
            </a:xfrm>
            <a:prstGeom prst="rect">
              <a:avLst/>
            </a:prstGeom>
            <a:noFill/>
            <a:ln w="38100" cap="flat" cmpd="sng">
              <a:solidFill>
                <a:schemeClr val="dk1"/>
              </a:solidFill>
              <a:prstDash val="solid"/>
              <a:round/>
              <a:headEnd type="none" w="sm" len="sm"/>
              <a:tailEnd type="none" w="sm" len="sm"/>
            </a:ln>
          </p:spPr>
        </p:pic>
        <p:pic>
          <p:nvPicPr>
            <p:cNvPr id="92" name="Google Shape;92;p1" descr="Installing ROOT - ROOT"/>
            <p:cNvPicPr preferRelativeResize="0"/>
            <p:nvPr/>
          </p:nvPicPr>
          <p:blipFill rotWithShape="1">
            <a:blip r:embed="rId14">
              <a:alphaModFix/>
            </a:blip>
            <a:srcRect/>
            <a:stretch/>
          </p:blipFill>
          <p:spPr>
            <a:xfrm>
              <a:off x="3895844" y="1676037"/>
              <a:ext cx="4533100" cy="2644308"/>
            </a:xfrm>
            <a:prstGeom prst="rect">
              <a:avLst/>
            </a:prstGeom>
            <a:noFill/>
            <a:ln w="38100" cap="flat" cmpd="sng">
              <a:solidFill>
                <a:schemeClr val="dk1"/>
              </a:solidFill>
              <a:prstDash val="solid"/>
              <a:round/>
              <a:headEnd type="none" w="sm" len="sm"/>
              <a:tailEnd type="none" w="sm" len="sm"/>
            </a:ln>
          </p:spPr>
        </p:pic>
      </p:grpSp>
      <p:pic>
        <p:nvPicPr>
          <p:cNvPr id="93" name="Google Shape;93;p1"/>
          <p:cNvPicPr preferRelativeResize="0"/>
          <p:nvPr/>
        </p:nvPicPr>
        <p:blipFill rotWithShape="1">
          <a:blip r:embed="rId15">
            <a:alphaModFix/>
          </a:blip>
          <a:srcRect/>
          <a:stretch/>
        </p:blipFill>
        <p:spPr>
          <a:xfrm>
            <a:off x="5341485" y="4857695"/>
            <a:ext cx="2389958" cy="188831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1f88410379f_11_15"/>
          <p:cNvSpPr/>
          <p:nvPr/>
        </p:nvSpPr>
        <p:spPr>
          <a:xfrm>
            <a:off x="46975" y="4354550"/>
            <a:ext cx="8805000" cy="1380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g1f88410379f_11_15"/>
          <p:cNvSpPr txBox="1">
            <a:spLocks noGrp="1"/>
          </p:cNvSpPr>
          <p:nvPr>
            <p:ph type="title"/>
          </p:nvPr>
        </p:nvSpPr>
        <p:spPr>
          <a:xfrm>
            <a:off x="1430700" y="157375"/>
            <a:ext cx="8229300" cy="884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a:solidFill>
                  <a:srgbClr val="C00000"/>
                </a:solidFill>
              </a:rPr>
              <a:t>WIKI</a:t>
            </a:r>
            <a:endParaRPr>
              <a:solidFill>
                <a:srgbClr val="C00000"/>
              </a:solidFill>
            </a:endParaRPr>
          </a:p>
        </p:txBody>
      </p:sp>
      <p:sp>
        <p:nvSpPr>
          <p:cNvPr id="159" name="Google Shape;159;g1f88410379f_11_15"/>
          <p:cNvSpPr txBox="1"/>
          <p:nvPr/>
        </p:nvSpPr>
        <p:spPr>
          <a:xfrm>
            <a:off x="0" y="1201600"/>
            <a:ext cx="9912600" cy="541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a:t>
            </a:r>
            <a:r>
              <a:rPr lang="en-GB" sz="1700"/>
              <a:t> Le ACL si possono applicare a una singola pagina oppure ad un NS. </a:t>
            </a:r>
            <a:endParaRPr sz="1700"/>
          </a:p>
          <a:p>
            <a:pPr marL="0" lvl="0" indent="0" algn="l" rtl="0">
              <a:spcBef>
                <a:spcPts val="0"/>
              </a:spcBef>
              <a:spcAft>
                <a:spcPts val="0"/>
              </a:spcAft>
              <a:buNone/>
            </a:pPr>
            <a:r>
              <a:rPr lang="en-GB" sz="1700"/>
              <a:t>Ad esempio, i NS visibili a tutti (senza account) hanno una ACL @ALL:1</a:t>
            </a:r>
            <a:endParaRPr sz="1700"/>
          </a:p>
          <a:p>
            <a:pPr marL="0" lvl="0" indent="0" algn="l" rtl="0">
              <a:spcBef>
                <a:spcPts val="0"/>
              </a:spcBef>
              <a:spcAft>
                <a:spcPts val="0"/>
              </a:spcAft>
              <a:buNone/>
            </a:pPr>
            <a:r>
              <a:rPr lang="en-GB" sz="1700"/>
              <a:t>• 1 indica accesso in sola lettura, @ALL è il metagruppo che contiene chiunque acceda </a:t>
            </a:r>
            <a:endParaRPr sz="1700"/>
          </a:p>
          <a:p>
            <a:pPr marL="0" lvl="0" indent="0" algn="l" rtl="0">
              <a:spcBef>
                <a:spcPts val="0"/>
              </a:spcBef>
              <a:spcAft>
                <a:spcPts val="0"/>
              </a:spcAft>
              <a:buNone/>
            </a:pPr>
            <a:r>
              <a:rPr lang="en-GB" sz="1700"/>
              <a:t>al wiki senza un account.</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GB" sz="1700"/>
              <a:t>• Per nascondere il contenuto di un NS o una pagina basta assegnare l’ACL @ALL:0</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GB" sz="1700"/>
              <a:t>• Ad ogni NS è anche associato un media space per contenere i media file delle pagine </a:t>
            </a:r>
            <a:endParaRPr sz="1700"/>
          </a:p>
          <a:p>
            <a:pPr marL="0" lvl="0" indent="0" algn="l" rtl="0">
              <a:spcBef>
                <a:spcPts val="0"/>
              </a:spcBef>
              <a:spcAft>
                <a:spcPts val="0"/>
              </a:spcAft>
              <a:buNone/>
            </a:pPr>
            <a:r>
              <a:rPr lang="en-GB" sz="1700"/>
              <a:t>nel NS.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GB" sz="1700"/>
              <a:t>I media space hanno gli stessi privilegi dei NS con lo stesso wikiname</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GB" sz="1700"/>
              <a:t>• Backup molto semplice: sistema file-based senza database backend. </a:t>
            </a:r>
            <a:endParaRPr sz="1700"/>
          </a:p>
          <a:p>
            <a:pPr marL="0" lvl="0" indent="0" algn="l" rtl="0">
              <a:spcBef>
                <a:spcPts val="0"/>
              </a:spcBef>
              <a:spcAft>
                <a:spcPts val="0"/>
              </a:spcAft>
              <a:buNone/>
            </a:pPr>
            <a:r>
              <a:rPr lang="en-GB" sz="1700"/>
              <a:t>Tutte le pagine sono file di testo organizzati in un albero di directory che replica la struttura </a:t>
            </a:r>
            <a:endParaRPr sz="1700"/>
          </a:p>
          <a:p>
            <a:pPr marL="0" lvl="0" indent="0" algn="l" rtl="0">
              <a:spcBef>
                <a:spcPts val="0"/>
              </a:spcBef>
              <a:spcAft>
                <a:spcPts val="0"/>
              </a:spcAft>
              <a:buNone/>
            </a:pPr>
            <a:r>
              <a:rPr lang="en-GB" sz="1700"/>
              <a:t>gerarchica dei NS.</a:t>
            </a:r>
            <a:endParaRPr sz="1700"/>
          </a:p>
          <a:p>
            <a:pPr marL="0" lvl="0" indent="0" algn="l" rtl="0">
              <a:spcBef>
                <a:spcPts val="0"/>
              </a:spcBef>
              <a:spcAft>
                <a:spcPts val="0"/>
              </a:spcAft>
              <a:buNone/>
            </a:pPr>
            <a:r>
              <a:rPr lang="en-GB" sz="1700"/>
              <a:t>• Per LAB2GO l’intero wiki (applicazione e contenuti) è contenuto in un singolo albero di </a:t>
            </a:r>
            <a:endParaRPr sz="1700"/>
          </a:p>
          <a:p>
            <a:pPr marL="0" lvl="0" indent="0" algn="l" rtl="0">
              <a:spcBef>
                <a:spcPts val="0"/>
              </a:spcBef>
              <a:spcAft>
                <a:spcPts val="0"/>
              </a:spcAft>
              <a:buNone/>
            </a:pPr>
            <a:r>
              <a:rPr lang="en-GB" sz="1700"/>
              <a:t>directory sul server. Configurazioni più complesse sono possibili (p.e. pool di server…)</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GB" sz="1700"/>
              <a:t>• Estensibile tramite architettura di plugin che permettono di aggiungere/implementare </a:t>
            </a:r>
            <a:endParaRPr sz="1700"/>
          </a:p>
          <a:p>
            <a:pPr marL="0" lvl="0" indent="0" algn="l" rtl="0">
              <a:spcBef>
                <a:spcPts val="0"/>
              </a:spcBef>
              <a:spcAft>
                <a:spcPts val="0"/>
              </a:spcAft>
              <a:buNone/>
            </a:pPr>
            <a:r>
              <a:rPr lang="en-GB" sz="1700"/>
              <a:t>funzionalità mancanti o specifiche della nostra attività (ad esempio, QC alla prossima slide)</a:t>
            </a:r>
            <a:endParaRPr sz="17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1f88410379f_11_34"/>
          <p:cNvSpPr/>
          <p:nvPr/>
        </p:nvSpPr>
        <p:spPr>
          <a:xfrm>
            <a:off x="32450" y="5662200"/>
            <a:ext cx="8761500" cy="1118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g1f88410379f_11_34"/>
          <p:cNvSpPr/>
          <p:nvPr/>
        </p:nvSpPr>
        <p:spPr>
          <a:xfrm>
            <a:off x="46975" y="3548625"/>
            <a:ext cx="8543400" cy="1525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g1f88410379f_11_34"/>
          <p:cNvSpPr/>
          <p:nvPr/>
        </p:nvSpPr>
        <p:spPr>
          <a:xfrm>
            <a:off x="46975" y="1267475"/>
            <a:ext cx="7918800" cy="1220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g1f88410379f_11_34"/>
          <p:cNvSpPr txBox="1">
            <a:spLocks noGrp="1"/>
          </p:cNvSpPr>
          <p:nvPr>
            <p:ph type="title"/>
          </p:nvPr>
        </p:nvSpPr>
        <p:spPr>
          <a:xfrm>
            <a:off x="1430700" y="157375"/>
            <a:ext cx="8229300" cy="884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a:solidFill>
                  <a:srgbClr val="C00000"/>
                </a:solidFill>
              </a:rPr>
              <a:t>WIKI</a:t>
            </a:r>
            <a:endParaRPr>
              <a:solidFill>
                <a:srgbClr val="C00000"/>
              </a:solidFill>
            </a:endParaRPr>
          </a:p>
        </p:txBody>
      </p:sp>
      <p:sp>
        <p:nvSpPr>
          <p:cNvPr id="169" name="Google Shape;169;g1f88410379f_11_34"/>
          <p:cNvSpPr txBox="1"/>
          <p:nvPr/>
        </p:nvSpPr>
        <p:spPr>
          <a:xfrm>
            <a:off x="0" y="1178100"/>
            <a:ext cx="9912600" cy="594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a:t>
            </a:r>
            <a:r>
              <a:rPr lang="en-GB" sz="1700"/>
              <a:t> </a:t>
            </a:r>
            <a:r>
              <a:rPr lang="en-GB" sz="1700" b="1"/>
              <a:t>Organizzazione dei contenuti:</a:t>
            </a:r>
            <a:endParaRPr sz="1700" b="1"/>
          </a:p>
          <a:p>
            <a:pPr marL="0" lvl="0" indent="0" algn="l" rtl="0">
              <a:spcBef>
                <a:spcPts val="0"/>
              </a:spcBef>
              <a:spcAft>
                <a:spcPts val="0"/>
              </a:spcAft>
              <a:buNone/>
            </a:pPr>
            <a:r>
              <a:rPr lang="en-GB" sz="1700"/>
              <a:t>• Ogni disciplina partecipante ha un root NS (ad esempio: :fisica, :chimica, …)</a:t>
            </a:r>
            <a:endParaRPr sz="1700"/>
          </a:p>
          <a:p>
            <a:pPr marL="0" lvl="0" indent="0" algn="l" rtl="0">
              <a:spcBef>
                <a:spcPts val="0"/>
              </a:spcBef>
              <a:spcAft>
                <a:spcPts val="0"/>
              </a:spcAft>
              <a:buNone/>
            </a:pPr>
            <a:r>
              <a:rPr lang="en-GB" sz="1700"/>
              <a:t>• La struttura interna di ogni root NS è decisa da chi coordina la disciplina </a:t>
            </a:r>
            <a:endParaRPr sz="1700"/>
          </a:p>
          <a:p>
            <a:pPr marL="0" lvl="0" indent="0" algn="l" rtl="0">
              <a:spcBef>
                <a:spcPts val="0"/>
              </a:spcBef>
              <a:spcAft>
                <a:spcPts val="0"/>
              </a:spcAft>
              <a:buNone/>
            </a:pPr>
            <a:r>
              <a:rPr lang="en-GB" sz="1700"/>
              <a:t>(che tipicamente ha un accesso con privilegi adeguati)</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GB" sz="1700"/>
              <a:t>• </a:t>
            </a:r>
            <a:r>
              <a:rPr lang="en-GB" sz="1700" b="1"/>
              <a:t>Per fisica: strumenti, esperienze, esperimentiacasa, schededidattiche</a:t>
            </a:r>
            <a:endParaRPr sz="1700" b="1"/>
          </a:p>
          <a:p>
            <a:pPr marL="0" lvl="0" indent="0" algn="l" rtl="0">
              <a:spcBef>
                <a:spcPts val="0"/>
              </a:spcBef>
              <a:spcAft>
                <a:spcPts val="0"/>
              </a:spcAft>
              <a:buNone/>
            </a:pPr>
            <a:endParaRPr sz="1700" b="1"/>
          </a:p>
          <a:p>
            <a:pPr marL="0" lvl="0" indent="0" algn="l" rtl="0">
              <a:spcBef>
                <a:spcPts val="0"/>
              </a:spcBef>
              <a:spcAft>
                <a:spcPts val="0"/>
              </a:spcAft>
              <a:buNone/>
            </a:pPr>
            <a:r>
              <a:rPr lang="en-GB" sz="1700"/>
              <a:t>• Per chimica: strumenti, esperienze, sostanze</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GB" sz="1700"/>
              <a:t>• Ogni scuola ha una pagina dedicata che può personalizzare liberamente all’interno </a:t>
            </a:r>
            <a:endParaRPr sz="1700"/>
          </a:p>
          <a:p>
            <a:pPr marL="0" lvl="0" indent="0" algn="l" rtl="0">
              <a:spcBef>
                <a:spcPts val="0"/>
              </a:spcBef>
              <a:spcAft>
                <a:spcPts val="0"/>
              </a:spcAft>
              <a:buNone/>
            </a:pPr>
            <a:r>
              <a:rPr lang="en-GB" sz="1700"/>
              <a:t>del NS scuole</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GB" sz="1700"/>
              <a:t>• Ogni gruppo di studenti partecipa ad una specifica disciplina ed ha privilegi di scrittura </a:t>
            </a:r>
            <a:endParaRPr sz="1700"/>
          </a:p>
          <a:p>
            <a:pPr marL="0" lvl="0" indent="0" algn="l" rtl="0">
              <a:spcBef>
                <a:spcPts val="0"/>
              </a:spcBef>
              <a:spcAft>
                <a:spcPts val="0"/>
              </a:spcAft>
              <a:buNone/>
            </a:pPr>
            <a:r>
              <a:rPr lang="en-GB" sz="1700"/>
              <a:t>sulla pagina della propria scuola e nel NS della disciplina</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GB" sz="1700"/>
              <a:t>• I coordinatori/tutor delle varie discipline sono parte del gruppo degli editor con privilegi di </a:t>
            </a:r>
            <a:endParaRPr sz="1700"/>
          </a:p>
          <a:p>
            <a:pPr marL="0" lvl="0" indent="0" algn="l" rtl="0">
              <a:spcBef>
                <a:spcPts val="0"/>
              </a:spcBef>
              <a:spcAft>
                <a:spcPts val="0"/>
              </a:spcAft>
              <a:buNone/>
            </a:pPr>
            <a:r>
              <a:rPr lang="en-GB" sz="1700"/>
              <a:t>accesso in scrittura su (quasi) tutto il wiki</a:t>
            </a:r>
            <a:endParaRPr sz="1700"/>
          </a:p>
          <a:p>
            <a:pPr marL="0" lvl="0" indent="0" algn="l" rtl="0">
              <a:spcBef>
                <a:spcPts val="0"/>
              </a:spcBef>
              <a:spcAft>
                <a:spcPts val="0"/>
              </a:spcAft>
              <a:buNone/>
            </a:pPr>
            <a:r>
              <a:rPr lang="en-GB" sz="1700"/>
              <a:t>• Alcuni potenziali problemi di (C) e di qualità dei contenuti delle pagine hanno richiesto </a:t>
            </a:r>
            <a:endParaRPr sz="1700"/>
          </a:p>
          <a:p>
            <a:pPr marL="0" lvl="0" indent="0" algn="l" rtl="0">
              <a:spcBef>
                <a:spcPts val="0"/>
              </a:spcBef>
              <a:spcAft>
                <a:spcPts val="0"/>
              </a:spcAft>
              <a:buNone/>
            </a:pPr>
            <a:r>
              <a:rPr lang="en-GB" sz="1700"/>
              <a:t>profonde modifiche all’organizzazione dei contenuti:</a:t>
            </a:r>
            <a:endParaRPr sz="1700"/>
          </a:p>
          <a:p>
            <a:pPr marL="0" lvl="0" indent="0" algn="l" rtl="0">
              <a:spcBef>
                <a:spcPts val="0"/>
              </a:spcBef>
              <a:spcAft>
                <a:spcPts val="0"/>
              </a:spcAft>
              <a:buNone/>
            </a:pPr>
            <a:r>
              <a:rPr lang="en-GB" sz="1700"/>
              <a:t>• I contenuti prodotti dagli studenti partecipanti sono nascosti in NS accessibili solo </a:t>
            </a:r>
            <a:endParaRPr sz="1700"/>
          </a:p>
          <a:p>
            <a:pPr marL="0" lvl="0" indent="0" algn="l" rtl="0">
              <a:spcBef>
                <a:spcPts val="0"/>
              </a:spcBef>
              <a:spcAft>
                <a:spcPts val="0"/>
              </a:spcAft>
              <a:buNone/>
            </a:pPr>
            <a:r>
              <a:rPr lang="en-GB" sz="1700"/>
              <a:t>a chi ha un account sul wiki (NS *_draft)</a:t>
            </a:r>
            <a:endParaRPr sz="1700"/>
          </a:p>
          <a:p>
            <a:pPr marL="0" lvl="0" indent="0" algn="l" rtl="0">
              <a:spcBef>
                <a:spcPts val="0"/>
              </a:spcBef>
              <a:spcAft>
                <a:spcPts val="0"/>
              </a:spcAft>
              <a:buNone/>
            </a:pPr>
            <a:endParaRPr sz="17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1f88410379f_11_21"/>
          <p:cNvSpPr/>
          <p:nvPr/>
        </p:nvSpPr>
        <p:spPr>
          <a:xfrm>
            <a:off x="134150" y="5066500"/>
            <a:ext cx="9009900" cy="886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g1f88410379f_11_21"/>
          <p:cNvSpPr/>
          <p:nvPr/>
        </p:nvSpPr>
        <p:spPr>
          <a:xfrm>
            <a:off x="101700" y="3308400"/>
            <a:ext cx="8590500" cy="770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g1f88410379f_11_21"/>
          <p:cNvSpPr txBox="1">
            <a:spLocks noGrp="1"/>
          </p:cNvSpPr>
          <p:nvPr>
            <p:ph type="title"/>
          </p:nvPr>
        </p:nvSpPr>
        <p:spPr>
          <a:xfrm>
            <a:off x="1430700" y="157375"/>
            <a:ext cx="8229300" cy="884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a:solidFill>
                  <a:srgbClr val="C00000"/>
                </a:solidFill>
              </a:rPr>
              <a:t>WIKI</a:t>
            </a:r>
            <a:endParaRPr>
              <a:solidFill>
                <a:srgbClr val="C00000"/>
              </a:solidFill>
            </a:endParaRPr>
          </a:p>
        </p:txBody>
      </p:sp>
      <p:sp>
        <p:nvSpPr>
          <p:cNvPr id="178" name="Google Shape;178;g1f88410379f_11_21"/>
          <p:cNvSpPr txBox="1"/>
          <p:nvPr/>
        </p:nvSpPr>
        <p:spPr>
          <a:xfrm>
            <a:off x="101700" y="1178100"/>
            <a:ext cx="9912600" cy="567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700"/>
              <a:t>• I contenuti sono controllati da vari punti di vista ( (C) testo/immagini, qualità del linguaggio, correttezza scientifica, …) dagli editor che poi si occupano di pubblicarli</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GB" sz="1700"/>
              <a:t>• In realtà, la cosa è un po’ più complessa:</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GB" sz="1700"/>
              <a:t>• Dokuwiki può essere esteso e modificato tramite plugin </a:t>
            </a:r>
            <a:endParaRPr sz="1700"/>
          </a:p>
          <a:p>
            <a:pPr marL="0" lvl="0" indent="0" algn="l" rtl="0">
              <a:spcBef>
                <a:spcPts val="0"/>
              </a:spcBef>
              <a:spcAft>
                <a:spcPts val="0"/>
              </a:spcAft>
              <a:buNone/>
            </a:pPr>
            <a:r>
              <a:rPr lang="en-GB" sz="1700"/>
              <a:t>(ce ne sono un largo numero liberamente disponibili) ma…</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GB" sz="1700"/>
              <a:t>• … LAB2GO ha necessità specifiche che non sempre risuonano con il concetto di wiki, </a:t>
            </a:r>
            <a:endParaRPr sz="1700"/>
          </a:p>
          <a:p>
            <a:pPr marL="0" lvl="0" indent="0" algn="l" rtl="0">
              <a:spcBef>
                <a:spcPts val="0"/>
              </a:spcBef>
              <a:spcAft>
                <a:spcPts val="0"/>
              </a:spcAft>
              <a:buNone/>
            </a:pPr>
            <a:r>
              <a:rPr lang="en-GB" sz="1700"/>
              <a:t>come nel caso della procedura di review e pubblicazione dei contenuti</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GB" sz="1700"/>
              <a:t>• Ad esempio :</a:t>
            </a:r>
            <a:endParaRPr sz="1700"/>
          </a:p>
          <a:p>
            <a:pPr marL="0" lvl="0" indent="0" algn="l" rtl="0">
              <a:spcBef>
                <a:spcPts val="0"/>
              </a:spcBef>
              <a:spcAft>
                <a:spcPts val="0"/>
              </a:spcAft>
              <a:buNone/>
            </a:pPr>
            <a:r>
              <a:rPr lang="en-GB" sz="1700"/>
              <a:t>• Necessità di nascondere i contenuti già pubblicati in attesa di review ha richiesto lo </a:t>
            </a:r>
            <a:endParaRPr sz="1700"/>
          </a:p>
          <a:p>
            <a:pPr marL="0" lvl="0" indent="0" algn="l" rtl="0">
              <a:spcBef>
                <a:spcPts val="0"/>
              </a:spcBef>
              <a:spcAft>
                <a:spcPts val="0"/>
              </a:spcAft>
              <a:buNone/>
            </a:pPr>
            <a:r>
              <a:rPr lang="en-GB" sz="1700"/>
              <a:t>sviluppo di tool per la migrazione di massa del contenuto di un NS</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GB" sz="1700"/>
              <a:t>• Il processo di review e pubblicazione richiede numerosi passi che non sono immediatamente compatibili con la struttura classica di un wiki</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GB" sz="1700"/>
              <a:t>• Sistema esterno al wiki (strettamente accoppiato) che supporta e gestisce questo </a:t>
            </a:r>
            <a:endParaRPr sz="1700"/>
          </a:p>
          <a:p>
            <a:pPr marL="0" lvl="0" indent="0" algn="l" rtl="0">
              <a:spcBef>
                <a:spcPts val="0"/>
              </a:spcBef>
              <a:spcAft>
                <a:spcPts val="0"/>
              </a:spcAft>
              <a:buNone/>
            </a:pPr>
            <a:r>
              <a:rPr lang="en-GB" sz="1700"/>
              <a:t>processo in maniera flessibile in funzione della disciplina</a:t>
            </a:r>
            <a:endParaRPr sz="1700"/>
          </a:p>
          <a:p>
            <a:pPr marL="0" lvl="0" indent="0" algn="l" rtl="0">
              <a:spcBef>
                <a:spcPts val="0"/>
              </a:spcBef>
              <a:spcAft>
                <a:spcPts val="0"/>
              </a:spcAft>
              <a:buNone/>
            </a:pPr>
            <a:endParaRPr sz="17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1f88410379f_11_28"/>
          <p:cNvSpPr txBox="1">
            <a:spLocks noGrp="1"/>
          </p:cNvSpPr>
          <p:nvPr>
            <p:ph type="title"/>
          </p:nvPr>
        </p:nvSpPr>
        <p:spPr>
          <a:xfrm>
            <a:off x="1430700" y="157375"/>
            <a:ext cx="8229300" cy="884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a:solidFill>
                  <a:srgbClr val="C00000"/>
                </a:solidFill>
              </a:rPr>
              <a:t>WIKI</a:t>
            </a:r>
            <a:endParaRPr>
              <a:solidFill>
                <a:srgbClr val="C00000"/>
              </a:solidFill>
            </a:endParaRPr>
          </a:p>
        </p:txBody>
      </p:sp>
      <p:sp>
        <p:nvSpPr>
          <p:cNvPr id="185" name="Google Shape;185;g1f88410379f_11_28"/>
          <p:cNvSpPr txBox="1"/>
          <p:nvPr/>
        </p:nvSpPr>
        <p:spPr>
          <a:xfrm>
            <a:off x="101700" y="1288775"/>
            <a:ext cx="9912600" cy="463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700"/>
              <a:t>• Migrazione dei media file da NS nascosti al pubblico a NS pubblicamente accessibili </a:t>
            </a:r>
            <a:endParaRPr sz="1700"/>
          </a:p>
          <a:p>
            <a:pPr marL="0" lvl="0" indent="0" algn="l" rtl="0">
              <a:spcBef>
                <a:spcPts val="0"/>
              </a:spcBef>
              <a:spcAft>
                <a:spcPts val="0"/>
              </a:spcAft>
              <a:buNone/>
            </a:pPr>
            <a:r>
              <a:rPr lang="en-GB" sz="1700"/>
              <a:t>dopo averne verificato il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GB" sz="1700"/>
              <a:t>• Alcune di queste necessità sono soddisfatte dallo sviluppo di nuovi plugin </a:t>
            </a:r>
            <a:endParaRPr sz="1700"/>
          </a:p>
          <a:p>
            <a:pPr marL="0" lvl="0" indent="0" algn="l" rtl="0">
              <a:spcBef>
                <a:spcPts val="0"/>
              </a:spcBef>
              <a:spcAft>
                <a:spcPts val="0"/>
              </a:spcAft>
              <a:buNone/>
            </a:pPr>
            <a:r>
              <a:rPr lang="en-GB" sz="1700"/>
              <a:t>(o occasionalmente la modifica/estensione di plugin esistenti)…</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GB" sz="1700"/>
              <a:t>• … per quelle più articolate è necessario lo sviluppo di strumenti di alto livello che integrino </a:t>
            </a:r>
            <a:endParaRPr sz="1700"/>
          </a:p>
          <a:p>
            <a:pPr marL="0" lvl="0" indent="0" algn="l" rtl="0">
              <a:spcBef>
                <a:spcPts val="0"/>
              </a:spcBef>
              <a:spcAft>
                <a:spcPts val="0"/>
              </a:spcAft>
              <a:buNone/>
            </a:pPr>
            <a:r>
              <a:rPr lang="en-GB" sz="1700"/>
              <a:t>ed estendano Dokuwiki per le necessità specifiche di LAB2GO e della sua comunità</a:t>
            </a:r>
            <a:endParaRPr sz="1700"/>
          </a:p>
          <a:p>
            <a:pPr marL="0" lvl="0" indent="0" algn="l" rtl="0">
              <a:spcBef>
                <a:spcPts val="0"/>
              </a:spcBef>
              <a:spcAft>
                <a:spcPts val="0"/>
              </a:spcAft>
              <a:buNone/>
            </a:pPr>
            <a:endParaRPr sz="1700"/>
          </a:p>
          <a:p>
            <a:pPr marL="0" lvl="0" indent="0" algn="l" rtl="0">
              <a:spcBef>
                <a:spcPts val="0"/>
              </a:spcBef>
              <a:spcAft>
                <a:spcPts val="0"/>
              </a:spcAft>
              <a:buNone/>
            </a:pPr>
            <a:endParaRPr sz="1700"/>
          </a:p>
          <a:p>
            <a:pPr marL="0" lvl="0" indent="0" algn="l" rtl="0">
              <a:spcBef>
                <a:spcPts val="0"/>
              </a:spcBef>
              <a:spcAft>
                <a:spcPts val="0"/>
              </a:spcAft>
              <a:buNone/>
            </a:pPr>
            <a:r>
              <a:rPr lang="en-GB" sz="1700"/>
              <a:t>• Dokuwiki è molto flessibile ma non facilissimo da modificare. </a:t>
            </a:r>
            <a:endParaRPr sz="1700"/>
          </a:p>
          <a:p>
            <a:pPr marL="0" lvl="0" indent="0" algn="l" rtl="0">
              <a:spcBef>
                <a:spcPts val="0"/>
              </a:spcBef>
              <a:spcAft>
                <a:spcPts val="0"/>
              </a:spcAft>
              <a:buNone/>
            </a:pPr>
            <a:r>
              <a:rPr lang="en-GB" sz="1700"/>
              <a:t>Modifiche profonde (ad esempio: notifica della creazione di nuove pagine per il QC) </a:t>
            </a:r>
            <a:endParaRPr sz="1700"/>
          </a:p>
          <a:p>
            <a:pPr marL="0" lvl="0" indent="0" algn="l" rtl="0">
              <a:spcBef>
                <a:spcPts val="0"/>
              </a:spcBef>
              <a:spcAft>
                <a:spcPts val="0"/>
              </a:spcAft>
              <a:buNone/>
            </a:pPr>
            <a:r>
              <a:rPr lang="en-GB" sz="1700"/>
              <a:t>sono delicate</a:t>
            </a:r>
            <a:endParaRPr sz="1700"/>
          </a:p>
          <a:p>
            <a:pPr marL="0" lvl="0" indent="0" algn="l" rtl="0">
              <a:spcBef>
                <a:spcPts val="0"/>
              </a:spcBef>
              <a:spcAft>
                <a:spcPts val="0"/>
              </a:spcAft>
              <a:buNone/>
            </a:pPr>
            <a:endParaRPr sz="1700"/>
          </a:p>
          <a:p>
            <a:pPr marL="0" lvl="0" indent="0" algn="l" rtl="0">
              <a:spcBef>
                <a:spcPts val="0"/>
              </a:spcBef>
              <a:spcAft>
                <a:spcPts val="0"/>
              </a:spcAft>
              <a:buNone/>
            </a:pPr>
            <a:endParaRPr sz="1700"/>
          </a:p>
          <a:p>
            <a:pPr marL="0" lvl="0" indent="0" algn="l" rtl="0">
              <a:spcBef>
                <a:spcPts val="0"/>
              </a:spcBef>
              <a:spcAft>
                <a:spcPts val="0"/>
              </a:spcAft>
              <a:buNone/>
            </a:pPr>
            <a:r>
              <a:rPr lang="en-GB" sz="1700"/>
              <a:t>• Inoltre queste estensioni devono essere aggiornate/verificate/“portate” ad ogni nuova </a:t>
            </a:r>
            <a:endParaRPr sz="1700"/>
          </a:p>
          <a:p>
            <a:pPr marL="0" lvl="0" indent="0" algn="l" rtl="0">
              <a:spcBef>
                <a:spcPts val="0"/>
              </a:spcBef>
              <a:spcAft>
                <a:spcPts val="0"/>
              </a:spcAft>
              <a:buNone/>
            </a:pPr>
            <a:r>
              <a:rPr lang="en-GB" sz="1700"/>
              <a:t>release (più o meno ogni due anni)</a:t>
            </a:r>
            <a:endParaRPr sz="17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8"/>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chemeClr val="dk1"/>
              </a:buClr>
              <a:buSzPts val="4400"/>
              <a:buFont typeface="Arial"/>
              <a:buNone/>
            </a:pPr>
            <a:r>
              <a:rPr lang="en-GB" b="1"/>
              <a:t>Lab2go @ INFN Bari</a:t>
            </a:r>
            <a:endParaRPr/>
          </a:p>
        </p:txBody>
      </p:sp>
      <p:sp>
        <p:nvSpPr>
          <p:cNvPr id="191" name="Google Shape;191;p8"/>
          <p:cNvSpPr txBox="1">
            <a:spLocks noGrp="1"/>
          </p:cNvSpPr>
          <p:nvPr>
            <p:ph type="body" idx="1"/>
          </p:nvPr>
        </p:nvSpPr>
        <p:spPr>
          <a:xfrm>
            <a:off x="286110" y="1884252"/>
            <a:ext cx="8229240" cy="4700148"/>
          </a:xfrm>
          <a:prstGeom prst="rect">
            <a:avLst/>
          </a:prstGeom>
          <a:noFill/>
          <a:ln>
            <a:noFill/>
          </a:ln>
        </p:spPr>
        <p:txBody>
          <a:bodyPr spcFirstLastPara="1" wrap="square" lIns="0" tIns="0" rIns="0" bIns="0" anchor="t" anchorCtr="0">
            <a:normAutofit fontScale="55000" lnSpcReduction="20000"/>
          </a:bodyPr>
          <a:lstStyle/>
          <a:p>
            <a:pPr marL="228600" lvl="0" indent="-228600" algn="l" rtl="0">
              <a:lnSpc>
                <a:spcPct val="90000"/>
              </a:lnSpc>
              <a:spcBef>
                <a:spcPts val="0"/>
              </a:spcBef>
              <a:spcAft>
                <a:spcPts val="0"/>
              </a:spcAft>
              <a:buClr>
                <a:schemeClr val="dk1"/>
              </a:buClr>
              <a:buSzPct val="100000"/>
              <a:buChar char="•"/>
            </a:pPr>
            <a:r>
              <a:rPr lang="en-GB" sz="4200"/>
              <a:t>Primo anno di attività a Bari</a:t>
            </a:r>
            <a:endParaRPr/>
          </a:p>
          <a:p>
            <a:pPr marL="228600" lvl="0" indent="-228600" algn="l" rtl="0">
              <a:lnSpc>
                <a:spcPct val="90000"/>
              </a:lnSpc>
              <a:spcBef>
                <a:spcPts val="1000"/>
              </a:spcBef>
              <a:spcAft>
                <a:spcPts val="0"/>
              </a:spcAft>
              <a:buClr>
                <a:schemeClr val="dk1"/>
              </a:buClr>
              <a:buSzPct val="100000"/>
              <a:buChar char="•"/>
            </a:pPr>
            <a:r>
              <a:rPr lang="en-GB" sz="4200"/>
              <a:t>Personale INFN coinvolto:</a:t>
            </a:r>
            <a:endParaRPr/>
          </a:p>
          <a:p>
            <a:pPr marL="685800" lvl="1" indent="-228600" algn="l" rtl="0">
              <a:lnSpc>
                <a:spcPct val="90000"/>
              </a:lnSpc>
              <a:spcBef>
                <a:spcPts val="500"/>
              </a:spcBef>
              <a:spcAft>
                <a:spcPts val="0"/>
              </a:spcAft>
              <a:buClr>
                <a:schemeClr val="dk1"/>
              </a:buClr>
              <a:buSzPct val="100000"/>
              <a:buChar char="•"/>
            </a:pPr>
            <a:r>
              <a:rPr lang="en-GB" sz="4200"/>
              <a:t>Responsabile locale: </a:t>
            </a:r>
            <a:r>
              <a:rPr lang="en-GB" sz="4200">
                <a:solidFill>
                  <a:srgbClr val="FF0000"/>
                </a:solidFill>
              </a:rPr>
              <a:t>Leonardo Di Venere</a:t>
            </a:r>
            <a:endParaRPr/>
          </a:p>
          <a:p>
            <a:pPr marL="685800" lvl="1" indent="-228600" algn="l" rtl="0">
              <a:lnSpc>
                <a:spcPct val="90000"/>
              </a:lnSpc>
              <a:spcBef>
                <a:spcPts val="500"/>
              </a:spcBef>
              <a:spcAft>
                <a:spcPts val="0"/>
              </a:spcAft>
              <a:buClr>
                <a:schemeClr val="dk1"/>
              </a:buClr>
              <a:buSzPct val="100000"/>
              <a:buChar char="•"/>
            </a:pPr>
            <a:r>
              <a:rPr lang="en-GB" sz="4200"/>
              <a:t>Ricercatori coinvolti: 6</a:t>
            </a:r>
            <a:endParaRPr/>
          </a:p>
          <a:p>
            <a:pPr marL="228600" lvl="0" indent="-228600" algn="l" rtl="0">
              <a:lnSpc>
                <a:spcPct val="90000"/>
              </a:lnSpc>
              <a:spcBef>
                <a:spcPts val="1000"/>
              </a:spcBef>
              <a:spcAft>
                <a:spcPts val="0"/>
              </a:spcAft>
              <a:buClr>
                <a:schemeClr val="dk1"/>
              </a:buClr>
              <a:buSzPct val="100000"/>
              <a:buChar char="•"/>
            </a:pPr>
            <a:r>
              <a:rPr lang="en-GB" sz="4200"/>
              <a:t>Scuole interessate al progetto: 3</a:t>
            </a:r>
            <a:endParaRPr/>
          </a:p>
          <a:p>
            <a:pPr marL="685800" lvl="1" indent="-228600" algn="l" rtl="0">
              <a:lnSpc>
                <a:spcPct val="90000"/>
              </a:lnSpc>
              <a:spcBef>
                <a:spcPts val="500"/>
              </a:spcBef>
              <a:spcAft>
                <a:spcPts val="0"/>
              </a:spcAft>
              <a:buClr>
                <a:schemeClr val="dk1"/>
              </a:buClr>
              <a:buSzPct val="100000"/>
              <a:buChar char="•"/>
            </a:pPr>
            <a:r>
              <a:rPr lang="en-GB" sz="4200"/>
              <a:t>Liceo Scientifico e Artistico Galileo Galilei – Bitonto (BA)</a:t>
            </a:r>
            <a:endParaRPr/>
          </a:p>
          <a:p>
            <a:pPr marL="685800" lvl="1" indent="-228600" algn="l" rtl="0">
              <a:lnSpc>
                <a:spcPct val="90000"/>
              </a:lnSpc>
              <a:spcBef>
                <a:spcPts val="500"/>
              </a:spcBef>
              <a:spcAft>
                <a:spcPts val="0"/>
              </a:spcAft>
              <a:buClr>
                <a:schemeClr val="dk1"/>
              </a:buClr>
              <a:buSzPct val="100000"/>
              <a:buChar char="•"/>
            </a:pPr>
            <a:r>
              <a:rPr lang="en-GB" sz="4200"/>
              <a:t>Liceo Federico II di Svevia – Altamura (BA)</a:t>
            </a:r>
            <a:endParaRPr/>
          </a:p>
          <a:p>
            <a:pPr marL="685800" lvl="1" indent="-228600" algn="l" rtl="0">
              <a:lnSpc>
                <a:spcPct val="90000"/>
              </a:lnSpc>
              <a:spcBef>
                <a:spcPts val="500"/>
              </a:spcBef>
              <a:spcAft>
                <a:spcPts val="0"/>
              </a:spcAft>
              <a:buClr>
                <a:schemeClr val="dk1"/>
              </a:buClr>
              <a:buSzPct val="100000"/>
              <a:buChar char="•"/>
            </a:pPr>
            <a:r>
              <a:rPr lang="en-GB" sz="4200"/>
              <a:t>Liceo Scientifico Salvemini – Bari</a:t>
            </a:r>
            <a:endParaRPr/>
          </a:p>
          <a:p>
            <a:pPr marL="228600" lvl="0" indent="-228600" algn="l" rtl="0">
              <a:lnSpc>
                <a:spcPct val="90000"/>
              </a:lnSpc>
              <a:spcBef>
                <a:spcPts val="1000"/>
              </a:spcBef>
              <a:spcAft>
                <a:spcPts val="0"/>
              </a:spcAft>
              <a:buClr>
                <a:schemeClr val="dk1"/>
              </a:buClr>
              <a:buSzPct val="100000"/>
              <a:buChar char="•"/>
            </a:pPr>
            <a:r>
              <a:rPr lang="en-GB" sz="4200"/>
              <a:t>Stima degli studenti partecipanti : 15-20 studenti per scuola</a:t>
            </a:r>
            <a:endParaRPr/>
          </a:p>
          <a:p>
            <a:pPr marL="228600" lvl="0" indent="-228600" algn="l" rtl="0">
              <a:lnSpc>
                <a:spcPct val="90000"/>
              </a:lnSpc>
              <a:spcBef>
                <a:spcPts val="1000"/>
              </a:spcBef>
              <a:spcAft>
                <a:spcPts val="0"/>
              </a:spcAft>
              <a:buClr>
                <a:schemeClr val="dk1"/>
              </a:buClr>
              <a:buSzPct val="100000"/>
              <a:buChar char="•"/>
            </a:pPr>
            <a:r>
              <a:rPr lang="en-GB" sz="4200"/>
              <a:t>Attività previste (da svolgere tra febbraio e aprile 2023):</a:t>
            </a:r>
            <a:endParaRPr/>
          </a:p>
          <a:p>
            <a:pPr marL="685800" lvl="1" indent="-228600" algn="l" rtl="0">
              <a:lnSpc>
                <a:spcPct val="90000"/>
              </a:lnSpc>
              <a:spcBef>
                <a:spcPts val="500"/>
              </a:spcBef>
              <a:spcAft>
                <a:spcPts val="0"/>
              </a:spcAft>
              <a:buClr>
                <a:schemeClr val="dk1"/>
              </a:buClr>
              <a:buSzPct val="100000"/>
              <a:buChar char="•"/>
            </a:pPr>
            <a:r>
              <a:rPr lang="en-GB" sz="4200"/>
              <a:t>Esperienze di Fisica I e II utilizzando strumentazione presente nei laboratori della scuola (rotaia cuscino d’aria, kit ottica geometrica, bobine di Helmoltz), in alcuni casi da riparare</a:t>
            </a:r>
            <a:endParaRPr/>
          </a:p>
          <a:p>
            <a:pPr marL="685800" lvl="1" indent="-228600" algn="l" rtl="0">
              <a:lnSpc>
                <a:spcPct val="90000"/>
              </a:lnSpc>
              <a:spcBef>
                <a:spcPts val="500"/>
              </a:spcBef>
              <a:spcAft>
                <a:spcPts val="0"/>
              </a:spcAft>
              <a:buClr>
                <a:schemeClr val="dk1"/>
              </a:buClr>
              <a:buSzPct val="100000"/>
              <a:buChar char="•"/>
            </a:pPr>
            <a:r>
              <a:rPr lang="en-GB" sz="4200"/>
              <a:t>Attività con Arduino</a:t>
            </a:r>
            <a:endParaRPr/>
          </a:p>
          <a:p>
            <a:pPr marL="228600" lvl="0" indent="-81915" algn="l" rtl="0">
              <a:lnSpc>
                <a:spcPct val="90000"/>
              </a:lnSpc>
              <a:spcBef>
                <a:spcPts val="1000"/>
              </a:spcBef>
              <a:spcAft>
                <a:spcPts val="0"/>
              </a:spcAft>
              <a:buClr>
                <a:schemeClr val="dk1"/>
              </a:buClr>
              <a:buSzPct val="100000"/>
              <a:buNone/>
            </a:pPr>
            <a:endParaRPr sz="4200"/>
          </a:p>
          <a:p>
            <a:pPr marL="228600" lvl="0" indent="-130810" algn="l" rtl="0">
              <a:lnSpc>
                <a:spcPct val="90000"/>
              </a:lnSpc>
              <a:spcBef>
                <a:spcPts val="1000"/>
              </a:spcBef>
              <a:spcAft>
                <a:spcPts val="0"/>
              </a:spcAft>
              <a:buClr>
                <a:schemeClr val="dk1"/>
              </a:buClr>
              <a:buSzPct val="100000"/>
              <a:buNone/>
            </a:pPr>
            <a:endParaRPr/>
          </a:p>
          <a:p>
            <a:pPr marL="685800" lvl="1" indent="-144780" algn="l" rtl="0">
              <a:lnSpc>
                <a:spcPct val="90000"/>
              </a:lnSpc>
              <a:spcBef>
                <a:spcPts val="500"/>
              </a:spcBef>
              <a:spcAft>
                <a:spcPts val="0"/>
              </a:spcAft>
              <a:buClr>
                <a:schemeClr val="dk1"/>
              </a:buClr>
              <a:buSzPct val="100000"/>
              <a:buNone/>
            </a:pPr>
            <a:endParaRPr/>
          </a:p>
        </p:txBody>
      </p:sp>
      <p:pic>
        <p:nvPicPr>
          <p:cNvPr id="192" name="Google Shape;192;p8"/>
          <p:cNvPicPr preferRelativeResize="0"/>
          <p:nvPr/>
        </p:nvPicPr>
        <p:blipFill rotWithShape="1">
          <a:blip r:embed="rId3">
            <a:alphaModFix/>
          </a:blip>
          <a:srcRect r="81479" b="22837"/>
          <a:stretch/>
        </p:blipFill>
        <p:spPr>
          <a:xfrm>
            <a:off x="0" y="51925"/>
            <a:ext cx="1647802" cy="1610652"/>
          </a:xfrm>
          <a:prstGeom prst="rect">
            <a:avLst/>
          </a:prstGeom>
          <a:noFill/>
          <a:ln>
            <a:noFill/>
          </a:ln>
        </p:spPr>
      </p:pic>
      <p:pic>
        <p:nvPicPr>
          <p:cNvPr id="193" name="Google Shape;193;p8"/>
          <p:cNvPicPr preferRelativeResize="0"/>
          <p:nvPr/>
        </p:nvPicPr>
        <p:blipFill rotWithShape="1">
          <a:blip r:embed="rId4">
            <a:alphaModFix/>
          </a:blip>
          <a:srcRect/>
          <a:stretch/>
        </p:blipFill>
        <p:spPr>
          <a:xfrm>
            <a:off x="6678226" y="857251"/>
            <a:ext cx="2724058" cy="12312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9"/>
          <p:cNvSpPr txBox="1"/>
          <p:nvPr/>
        </p:nvSpPr>
        <p:spPr>
          <a:xfrm>
            <a:off x="103239" y="162721"/>
            <a:ext cx="10053194" cy="6655668"/>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2800" b="1" i="0" u="none" strike="noStrike" cap="none">
                <a:solidFill>
                  <a:srgbClr val="FF0000"/>
                </a:solidFill>
                <a:latin typeface="Calibri"/>
                <a:ea typeface="Calibri"/>
                <a:cs typeface="Calibri"/>
                <a:sym typeface="Calibri"/>
              </a:rPr>
              <a:t>Lab2go Cagliari</a:t>
            </a:r>
            <a:endParaRPr/>
          </a:p>
          <a:p>
            <a:pPr marL="0" marR="0" lvl="0" indent="0" algn="l" rtl="0">
              <a:spcBef>
                <a:spcPts val="0"/>
              </a:spcBef>
              <a:spcAft>
                <a:spcPts val="0"/>
              </a:spcAft>
              <a:buNone/>
            </a:pPr>
            <a:endParaRPr sz="2000">
              <a:solidFill>
                <a:srgbClr val="000000"/>
              </a:solidFill>
              <a:latin typeface="Calibri"/>
              <a:ea typeface="Calibri"/>
              <a:cs typeface="Calibri"/>
              <a:sym typeface="Calibri"/>
            </a:endParaRPr>
          </a:p>
          <a:p>
            <a:pPr marL="0" marR="0" lvl="0" indent="0" algn="l" rtl="0">
              <a:spcBef>
                <a:spcPts val="0"/>
              </a:spcBef>
              <a:spcAft>
                <a:spcPts val="0"/>
              </a:spcAft>
              <a:buNone/>
            </a:pPr>
            <a:endParaRPr sz="2000">
              <a:solidFill>
                <a:srgbClr val="000000"/>
              </a:solidFill>
              <a:latin typeface="Calibri"/>
              <a:ea typeface="Calibri"/>
              <a:cs typeface="Calibri"/>
              <a:sym typeface="Calibri"/>
            </a:endParaRPr>
          </a:p>
          <a:p>
            <a:pPr marL="0" marR="0" lvl="0" indent="0" algn="l" rtl="0">
              <a:spcBef>
                <a:spcPts val="0"/>
              </a:spcBef>
              <a:spcAft>
                <a:spcPts val="0"/>
              </a:spcAft>
              <a:buNone/>
            </a:pPr>
            <a:r>
              <a:rPr lang="en-GB" sz="2000" b="0" i="0" u="none" strike="noStrike" cap="none">
                <a:solidFill>
                  <a:srgbClr val="000000"/>
                </a:solidFill>
                <a:latin typeface="Calibri"/>
                <a:ea typeface="Calibri"/>
                <a:cs typeface="Calibri"/>
                <a:sym typeface="Calibri"/>
              </a:rPr>
              <a:t>Responsabile locale: </a:t>
            </a:r>
            <a:r>
              <a:rPr lang="en-GB" sz="2000" b="0" i="0" u="none" strike="noStrike" cap="none">
                <a:solidFill>
                  <a:srgbClr val="FF0000"/>
                </a:solidFill>
                <a:latin typeface="Calibri"/>
                <a:ea typeface="Calibri"/>
                <a:cs typeface="Calibri"/>
                <a:sym typeface="Calibri"/>
              </a:rPr>
              <a:t>Marcello Lissia</a:t>
            </a:r>
            <a:endParaRPr sz="2000">
              <a:solidFill>
                <a:srgbClr val="FF0000"/>
              </a:solidFill>
              <a:latin typeface="Calibri"/>
              <a:ea typeface="Calibri"/>
              <a:cs typeface="Calibri"/>
              <a:sym typeface="Calibri"/>
            </a:endParaRPr>
          </a:p>
          <a:p>
            <a:pPr marL="0" marR="0" lvl="0" indent="0" algn="l" rtl="0">
              <a:spcBef>
                <a:spcPts val="0"/>
              </a:spcBef>
              <a:spcAft>
                <a:spcPts val="0"/>
              </a:spcAft>
              <a:buNone/>
            </a:pPr>
            <a:r>
              <a:rPr lang="en-GB" sz="2000" b="0" i="0" u="none" strike="noStrike" cap="none">
                <a:solidFill>
                  <a:srgbClr val="000000"/>
                </a:solidFill>
                <a:latin typeface="Calibri"/>
                <a:ea typeface="Calibri"/>
                <a:cs typeface="Calibri"/>
                <a:sym typeface="Calibri"/>
              </a:rPr>
              <a:t>Personale INFN partecipante 3: </a:t>
            </a:r>
            <a:endParaRPr/>
          </a:p>
          <a:p>
            <a:pPr marL="0" marR="0" lvl="0" indent="0" algn="l" rtl="0">
              <a:spcBef>
                <a:spcPts val="0"/>
              </a:spcBef>
              <a:spcAft>
                <a:spcPts val="0"/>
              </a:spcAft>
              <a:buNone/>
            </a:pPr>
            <a:r>
              <a:rPr lang="en-GB" sz="2000" b="0" i="0" u="none" strike="noStrike" cap="none">
                <a:solidFill>
                  <a:srgbClr val="000000"/>
                </a:solidFill>
                <a:latin typeface="Calibri"/>
                <a:ea typeface="Calibri"/>
                <a:cs typeface="Calibri"/>
                <a:sym typeface="Calibri"/>
              </a:rPr>
              <a:t>Andrea Contu, Marcello Lissia e Francesco Murgia</a:t>
            </a:r>
            <a:endParaRPr sz="2000">
              <a:solidFill>
                <a:srgbClr val="000000"/>
              </a:solidFill>
              <a:latin typeface="Calibri"/>
              <a:ea typeface="Calibri"/>
              <a:cs typeface="Calibri"/>
              <a:sym typeface="Calibri"/>
            </a:endParaRPr>
          </a:p>
          <a:p>
            <a:pPr marL="0" marR="0" lvl="0" indent="0" algn="l" rtl="0">
              <a:spcBef>
                <a:spcPts val="0"/>
              </a:spcBef>
              <a:spcAft>
                <a:spcPts val="0"/>
              </a:spcAft>
              <a:buNone/>
            </a:pPr>
            <a:r>
              <a:rPr lang="en-GB" sz="2000" b="0" i="0" u="none" strike="noStrike" cap="none">
                <a:solidFill>
                  <a:srgbClr val="000000"/>
                </a:solidFill>
                <a:latin typeface="Calibri"/>
                <a:ea typeface="Calibri"/>
                <a:cs typeface="Calibri"/>
                <a:sym typeface="Calibri"/>
              </a:rPr>
              <a:t>Scuole coinvolte 4: </a:t>
            </a:r>
            <a:endParaRPr/>
          </a:p>
          <a:p>
            <a:pPr marL="0" marR="0" lvl="0" indent="0" algn="l" rtl="0">
              <a:spcBef>
                <a:spcPts val="0"/>
              </a:spcBef>
              <a:spcAft>
                <a:spcPts val="0"/>
              </a:spcAft>
              <a:buNone/>
            </a:pPr>
            <a:r>
              <a:rPr lang="en-GB" sz="2000" b="0" i="0" u="none" strike="noStrike" cap="none">
                <a:solidFill>
                  <a:srgbClr val="000000"/>
                </a:solidFill>
                <a:latin typeface="Calibri"/>
                <a:ea typeface="Calibri"/>
                <a:cs typeface="Calibri"/>
                <a:sym typeface="Calibri"/>
              </a:rPr>
              <a:t>un liceo classico (Dettori) e tre licei scientifici (Euclide, Michelangelo e Pacinotti)</a:t>
            </a:r>
            <a:endParaRPr/>
          </a:p>
          <a:p>
            <a:pPr marL="0" marR="0" lvl="0" indent="0" algn="l" rtl="0">
              <a:spcBef>
                <a:spcPts val="0"/>
              </a:spcBef>
              <a:spcAft>
                <a:spcPts val="0"/>
              </a:spcAft>
              <a:buNone/>
            </a:pPr>
            <a:r>
              <a:rPr lang="en-GB" sz="2000" b="0" i="0" u="none" strike="noStrike" cap="none">
                <a:solidFill>
                  <a:srgbClr val="000000"/>
                </a:solidFill>
                <a:latin typeface="Calibri"/>
                <a:ea typeface="Calibri"/>
                <a:cs typeface="Calibri"/>
                <a:sym typeface="Calibri"/>
              </a:rPr>
              <a:t>Studenti partecipanti: 40-50 </a:t>
            </a:r>
            <a:endParaRPr/>
          </a:p>
          <a:p>
            <a:pPr marL="0" marR="0" lvl="0" indent="0" algn="l" rtl="0">
              <a:spcBef>
                <a:spcPts val="0"/>
              </a:spcBef>
              <a:spcAft>
                <a:spcPts val="0"/>
              </a:spcAft>
              <a:buNone/>
            </a:pPr>
            <a:r>
              <a:rPr lang="en-GB" sz="2000" b="0" i="0" u="none" strike="noStrike" cap="none">
                <a:solidFill>
                  <a:srgbClr val="000000"/>
                </a:solidFill>
                <a:latin typeface="Calibri"/>
                <a:ea typeface="Calibri"/>
                <a:cs typeface="Calibri"/>
                <a:sym typeface="Calibri"/>
              </a:rPr>
              <a:t>(stimati, perchè per ora abbiamo iniziato solo in due licei dove ci sono </a:t>
            </a:r>
            <a:endParaRPr/>
          </a:p>
          <a:p>
            <a:pPr marL="0" marR="0" lvl="0" indent="0" algn="l" rtl="0">
              <a:spcBef>
                <a:spcPts val="0"/>
              </a:spcBef>
              <a:spcAft>
                <a:spcPts val="0"/>
              </a:spcAft>
              <a:buNone/>
            </a:pPr>
            <a:r>
              <a:rPr lang="en-GB" sz="2000" b="0" i="0" u="none" strike="noStrike" cap="none">
                <a:solidFill>
                  <a:srgbClr val="000000"/>
                </a:solidFill>
                <a:latin typeface="Calibri"/>
                <a:ea typeface="Calibri"/>
                <a:cs typeface="Calibri"/>
                <a:sym typeface="Calibri"/>
              </a:rPr>
              <a:t>complessivamente 30 studenti).</a:t>
            </a:r>
            <a:endParaRPr/>
          </a:p>
          <a:p>
            <a:pPr marL="0" marR="0" lvl="0" indent="0" algn="l" rtl="0">
              <a:spcBef>
                <a:spcPts val="0"/>
              </a:spcBef>
              <a:spcAft>
                <a:spcPts val="0"/>
              </a:spcAft>
              <a:buNone/>
            </a:pPr>
            <a:endParaRPr sz="2000">
              <a:solidFill>
                <a:srgbClr val="000000"/>
              </a:solidFill>
              <a:latin typeface="Calibri"/>
              <a:ea typeface="Calibri"/>
              <a:cs typeface="Calibri"/>
              <a:sym typeface="Calibri"/>
            </a:endParaRPr>
          </a:p>
          <a:p>
            <a:pPr marL="0" marR="0" lvl="0" indent="0" algn="l" rtl="0">
              <a:spcBef>
                <a:spcPts val="0"/>
              </a:spcBef>
              <a:spcAft>
                <a:spcPts val="0"/>
              </a:spcAft>
              <a:buNone/>
            </a:pPr>
            <a:r>
              <a:rPr lang="en-GB" sz="2000" b="0" i="0" u="none" strike="noStrike" cap="none">
                <a:solidFill>
                  <a:srgbClr val="000000"/>
                </a:solidFill>
                <a:latin typeface="Calibri"/>
                <a:ea typeface="Calibri"/>
                <a:cs typeface="Calibri"/>
                <a:sym typeface="Calibri"/>
              </a:rPr>
              <a:t>Prevediamo 4 incontri per ciascuna scuola per un totale di 16 incontri ed</a:t>
            </a:r>
            <a:endParaRPr/>
          </a:p>
          <a:p>
            <a:pPr marL="0" marR="0" lvl="0" indent="0" algn="l" rtl="0">
              <a:spcBef>
                <a:spcPts val="0"/>
              </a:spcBef>
              <a:spcAft>
                <a:spcPts val="0"/>
              </a:spcAft>
              <a:buNone/>
            </a:pPr>
            <a:r>
              <a:rPr lang="en-GB" sz="2000" b="0" i="0" u="none" strike="noStrike" cap="none">
                <a:solidFill>
                  <a:srgbClr val="000000"/>
                </a:solidFill>
                <a:latin typeface="Calibri"/>
                <a:ea typeface="Calibri"/>
                <a:cs typeface="Calibri"/>
                <a:sym typeface="Calibri"/>
              </a:rPr>
              <a:t> una visita alla museo della fisica dell’Università.</a:t>
            </a:r>
            <a:endParaRPr sz="2000">
              <a:solidFill>
                <a:srgbClr val="000000"/>
              </a:solidFill>
              <a:latin typeface="Calibri"/>
              <a:ea typeface="Calibri"/>
              <a:cs typeface="Calibri"/>
              <a:sym typeface="Calibri"/>
            </a:endParaRPr>
          </a:p>
          <a:p>
            <a:pPr marL="0" marR="0" lvl="0" indent="0" algn="l" rtl="0">
              <a:spcBef>
                <a:spcPts val="0"/>
              </a:spcBef>
              <a:spcAft>
                <a:spcPts val="0"/>
              </a:spcAft>
              <a:buNone/>
            </a:pPr>
            <a:r>
              <a:rPr lang="en-GB" sz="2000" b="0" i="0" u="none" strike="noStrike" cap="none">
                <a:solidFill>
                  <a:srgbClr val="000000"/>
                </a:solidFill>
                <a:latin typeface="Calibri"/>
                <a:ea typeface="Calibri"/>
                <a:cs typeface="Calibri"/>
                <a:sym typeface="Calibri"/>
              </a:rPr>
              <a:t>Attività svolta sino ad ora: 4 incontri, due al Dettori e due al Michelangelo.</a:t>
            </a:r>
            <a:endParaRPr/>
          </a:p>
          <a:p>
            <a:pPr marL="0" marR="0" lvl="0" indent="0" algn="l" rtl="0">
              <a:spcBef>
                <a:spcPts val="0"/>
              </a:spcBef>
              <a:spcAft>
                <a:spcPts val="0"/>
              </a:spcAft>
              <a:buNone/>
            </a:pPr>
            <a:endParaRPr sz="2000">
              <a:solidFill>
                <a:srgbClr val="000000"/>
              </a:solidFill>
              <a:latin typeface="Calibri"/>
              <a:ea typeface="Calibri"/>
              <a:cs typeface="Calibri"/>
              <a:sym typeface="Calibri"/>
            </a:endParaRPr>
          </a:p>
          <a:p>
            <a:pPr marL="0" marR="0" lvl="0" indent="0" algn="l" rtl="0">
              <a:spcBef>
                <a:spcPts val="0"/>
              </a:spcBef>
              <a:spcAft>
                <a:spcPts val="0"/>
              </a:spcAft>
              <a:buNone/>
            </a:pPr>
            <a:r>
              <a:rPr lang="en-GB" sz="2000" b="0" i="0" u="none" strike="noStrike" cap="none">
                <a:solidFill>
                  <a:srgbClr val="000000"/>
                </a:solidFill>
                <a:latin typeface="Calibri"/>
                <a:ea typeface="Calibri"/>
                <a:cs typeface="Calibri"/>
                <a:sym typeface="Calibri"/>
              </a:rPr>
              <a:t>Per ora sono state fatte delle esperienze sulle oscillazioni e </a:t>
            </a:r>
            <a:endParaRPr/>
          </a:p>
          <a:p>
            <a:pPr marL="0" marR="0" lvl="0" indent="0" algn="l" rtl="0">
              <a:spcBef>
                <a:spcPts val="0"/>
              </a:spcBef>
              <a:spcAft>
                <a:spcPts val="0"/>
              </a:spcAft>
              <a:buNone/>
            </a:pPr>
            <a:r>
              <a:rPr lang="en-GB" sz="2000" b="0" i="0" u="none" strike="noStrike" cap="none">
                <a:solidFill>
                  <a:srgbClr val="000000"/>
                </a:solidFill>
                <a:latin typeface="Calibri"/>
                <a:ea typeface="Calibri"/>
                <a:cs typeface="Calibri"/>
                <a:sym typeface="Calibri"/>
              </a:rPr>
              <a:t>relative analisi dei risultati. Inoltre sono stati </a:t>
            </a:r>
            <a:br>
              <a:rPr lang="en-GB" sz="2000" b="0" i="0" u="none" strike="noStrike" cap="none">
                <a:solidFill>
                  <a:srgbClr val="000000"/>
                </a:solidFill>
                <a:latin typeface="Calibri"/>
                <a:ea typeface="Calibri"/>
                <a:cs typeface="Calibri"/>
                <a:sym typeface="Calibri"/>
              </a:rPr>
            </a:br>
            <a:r>
              <a:rPr lang="en-GB" sz="2000" b="0" i="0" u="none" strike="noStrike" cap="none">
                <a:solidFill>
                  <a:srgbClr val="000000"/>
                </a:solidFill>
                <a:latin typeface="Calibri"/>
                <a:ea typeface="Calibri"/>
                <a:cs typeface="Calibri"/>
                <a:sym typeface="Calibri"/>
              </a:rPr>
              <a:t>costruiti, in collaborazione con l’officina del dipartimento, </a:t>
            </a:r>
            <a:endParaRPr/>
          </a:p>
          <a:p>
            <a:pPr marL="0" marR="0" lvl="0" indent="0" algn="l" rtl="0">
              <a:spcBef>
                <a:spcPts val="0"/>
              </a:spcBef>
              <a:spcAft>
                <a:spcPts val="0"/>
              </a:spcAft>
              <a:buNone/>
            </a:pPr>
            <a:r>
              <a:rPr lang="en-GB" sz="2000" b="0" i="0" u="none" strike="noStrike" cap="none">
                <a:solidFill>
                  <a:srgbClr val="000000"/>
                </a:solidFill>
                <a:latin typeface="Calibri"/>
                <a:ea typeface="Calibri"/>
                <a:cs typeface="Calibri"/>
                <a:sym typeface="Calibri"/>
              </a:rPr>
              <a:t>dei pendoli e dovremmo anche sistemare alcune</a:t>
            </a:r>
            <a:br>
              <a:rPr lang="en-GB" sz="2000" b="0" i="0" u="none" strike="noStrike" cap="none">
                <a:solidFill>
                  <a:srgbClr val="000000"/>
                </a:solidFill>
                <a:latin typeface="Calibri"/>
                <a:ea typeface="Calibri"/>
                <a:cs typeface="Calibri"/>
                <a:sym typeface="Calibri"/>
              </a:rPr>
            </a:br>
            <a:r>
              <a:rPr lang="en-GB" sz="2000" b="0" i="0" u="none" strike="noStrike" cap="none">
                <a:solidFill>
                  <a:srgbClr val="000000"/>
                </a:solidFill>
                <a:latin typeface="Calibri"/>
                <a:ea typeface="Calibri"/>
                <a:cs typeface="Calibri"/>
                <a:sym typeface="Calibri"/>
              </a:rPr>
              <a:t>apparecchiature didattiche.</a:t>
            </a:r>
            <a:endParaRPr sz="2000">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0"/>
          <p:cNvSpPr txBox="1">
            <a:spLocks noGrp="1"/>
          </p:cNvSpPr>
          <p:nvPr>
            <p:ph type="subTitle" idx="1"/>
          </p:nvPr>
        </p:nvSpPr>
        <p:spPr>
          <a:xfrm>
            <a:off x="1143002" y="3602041"/>
            <a:ext cx="6858000" cy="1655758"/>
          </a:xfrm>
          <a:prstGeom prst="rect">
            <a:avLst/>
          </a:prstGeom>
          <a:noFill/>
          <a:ln>
            <a:noFill/>
          </a:ln>
        </p:spPr>
        <p:txBody>
          <a:bodyPr spcFirstLastPara="1" wrap="square" lIns="0" tIns="0" rIns="0" bIns="0" anchor="t" anchorCtr="1">
            <a:noAutofit/>
          </a:bodyPr>
          <a:lstStyle/>
          <a:p>
            <a:pPr marL="0" lvl="0" indent="0" algn="ctr" rtl="0">
              <a:lnSpc>
                <a:spcPct val="90000"/>
              </a:lnSpc>
              <a:spcBef>
                <a:spcPts val="0"/>
              </a:spcBef>
              <a:spcAft>
                <a:spcPts val="0"/>
              </a:spcAft>
              <a:buClr>
                <a:schemeClr val="dk1"/>
              </a:buClr>
              <a:buSzPts val="1800"/>
              <a:buNone/>
            </a:pPr>
            <a:endParaRPr/>
          </a:p>
        </p:txBody>
      </p:sp>
      <p:pic>
        <p:nvPicPr>
          <p:cNvPr id="204" name="Google Shape;204;p10"/>
          <p:cNvPicPr preferRelativeResize="0"/>
          <p:nvPr/>
        </p:nvPicPr>
        <p:blipFill rotWithShape="1">
          <a:blip r:embed="rId3">
            <a:alphaModFix/>
          </a:blip>
          <a:srcRect/>
          <a:stretch/>
        </p:blipFill>
        <p:spPr>
          <a:xfrm>
            <a:off x="0" y="46702"/>
            <a:ext cx="9144000" cy="642784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11" descr="A close-up of a machine&#10;&#10;Description automatically generated with low confidence"/>
          <p:cNvPicPr preferRelativeResize="0"/>
          <p:nvPr/>
        </p:nvPicPr>
        <p:blipFill rotWithShape="1">
          <a:blip r:embed="rId3">
            <a:alphaModFix/>
          </a:blip>
          <a:srcRect l="26861" r="14609" b="2"/>
          <a:stretch/>
        </p:blipFill>
        <p:spPr>
          <a:xfrm>
            <a:off x="118180" y="857257"/>
            <a:ext cx="3006143" cy="2956877"/>
          </a:xfrm>
          <a:custGeom>
            <a:avLst/>
            <a:gdLst/>
            <a:ahLst/>
            <a:cxnLst/>
            <a:rect l="l" t="t" r="r" b="b"/>
            <a:pathLst>
              <a:path w="4317456" h="4167581" extrusionOk="0">
                <a:moveTo>
                  <a:pt x="1372466" y="0"/>
                </a:moveTo>
                <a:lnTo>
                  <a:pt x="2944990" y="0"/>
                </a:lnTo>
                <a:lnTo>
                  <a:pt x="2999002" y="19769"/>
                </a:lnTo>
                <a:cubicBezTo>
                  <a:pt x="3773802" y="347482"/>
                  <a:pt x="4317456" y="1114680"/>
                  <a:pt x="4317456" y="2008853"/>
                </a:cubicBezTo>
                <a:cubicBezTo>
                  <a:pt x="4317456" y="3201085"/>
                  <a:pt x="3350960" y="4167581"/>
                  <a:pt x="2158728" y="4167581"/>
                </a:cubicBezTo>
                <a:cubicBezTo>
                  <a:pt x="966497" y="4167581"/>
                  <a:pt x="0" y="3201085"/>
                  <a:pt x="0" y="2008853"/>
                </a:cubicBezTo>
                <a:cubicBezTo>
                  <a:pt x="0" y="1114680"/>
                  <a:pt x="543654" y="347482"/>
                  <a:pt x="1318454" y="19769"/>
                </a:cubicBezTo>
                <a:close/>
              </a:path>
            </a:pathLst>
          </a:custGeom>
          <a:noFill/>
          <a:ln>
            <a:noFill/>
          </a:ln>
        </p:spPr>
      </p:pic>
      <p:pic>
        <p:nvPicPr>
          <p:cNvPr id="211" name="Google Shape;211;p11" descr="A picture containing toy&#10;&#10;Description automatically generated"/>
          <p:cNvPicPr preferRelativeResize="0"/>
          <p:nvPr/>
        </p:nvPicPr>
        <p:blipFill rotWithShape="1">
          <a:blip r:embed="rId4">
            <a:alphaModFix/>
          </a:blip>
          <a:srcRect l="4465" r="-3" b="-3"/>
          <a:stretch/>
        </p:blipFill>
        <p:spPr>
          <a:xfrm>
            <a:off x="2075629" y="3814134"/>
            <a:ext cx="2429045" cy="2186616"/>
          </a:xfrm>
          <a:custGeom>
            <a:avLst/>
            <a:gdLst/>
            <a:ahLst/>
            <a:cxnLst/>
            <a:rect l="l" t="t" r="r" b="b"/>
            <a:pathLst>
              <a:path w="3238727" h="2915488" extrusionOk="0">
                <a:moveTo>
                  <a:pt x="1619364" y="0"/>
                </a:moveTo>
                <a:cubicBezTo>
                  <a:pt x="2513714" y="0"/>
                  <a:pt x="3238727" y="725014"/>
                  <a:pt x="3238727" y="1619364"/>
                </a:cubicBezTo>
                <a:cubicBezTo>
                  <a:pt x="3238727" y="2122436"/>
                  <a:pt x="3009328" y="2571928"/>
                  <a:pt x="2649429" y="2868943"/>
                </a:cubicBezTo>
                <a:lnTo>
                  <a:pt x="2587186" y="2915488"/>
                </a:lnTo>
                <a:lnTo>
                  <a:pt x="651541" y="2915488"/>
                </a:lnTo>
                <a:lnTo>
                  <a:pt x="589298" y="2868943"/>
                </a:lnTo>
                <a:cubicBezTo>
                  <a:pt x="229399" y="2571928"/>
                  <a:pt x="0" y="2122436"/>
                  <a:pt x="0" y="1619364"/>
                </a:cubicBezTo>
                <a:cubicBezTo>
                  <a:pt x="0" y="725014"/>
                  <a:pt x="725014" y="0"/>
                  <a:pt x="1619364" y="0"/>
                </a:cubicBezTo>
                <a:close/>
              </a:path>
            </a:pathLst>
          </a:custGeom>
          <a:noFill/>
          <a:ln>
            <a:noFill/>
          </a:ln>
        </p:spPr>
      </p:pic>
      <p:sp>
        <p:nvSpPr>
          <p:cNvPr id="212" name="Google Shape;212;p11"/>
          <p:cNvSpPr txBox="1"/>
          <p:nvPr/>
        </p:nvSpPr>
        <p:spPr>
          <a:xfrm>
            <a:off x="108838" y="5225816"/>
            <a:ext cx="2177161" cy="98745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2000">
                <a:solidFill>
                  <a:schemeClr val="dk1"/>
                </a:solidFill>
                <a:latin typeface="Arial"/>
                <a:ea typeface="Arial"/>
                <a:cs typeface="Arial"/>
                <a:sym typeface="Arial"/>
              </a:rPr>
              <a:t>Responsabile Locale</a:t>
            </a:r>
            <a:endParaRPr/>
          </a:p>
          <a:p>
            <a:pPr marL="0" marR="0" lvl="0" indent="0" algn="l" rtl="0">
              <a:lnSpc>
                <a:spcPct val="90000"/>
              </a:lnSpc>
              <a:spcBef>
                <a:spcPts val="450"/>
              </a:spcBef>
              <a:spcAft>
                <a:spcPts val="0"/>
              </a:spcAft>
              <a:buNone/>
            </a:pPr>
            <a:r>
              <a:rPr lang="en-GB" sz="2000">
                <a:solidFill>
                  <a:srgbClr val="FF0000"/>
                </a:solidFill>
                <a:latin typeface="Arial"/>
                <a:ea typeface="Arial"/>
                <a:cs typeface="Arial"/>
                <a:sym typeface="Arial"/>
              </a:rPr>
              <a:t>G. Cibinetto</a:t>
            </a:r>
            <a:endParaRPr/>
          </a:p>
        </p:txBody>
      </p:sp>
      <p:pic>
        <p:nvPicPr>
          <p:cNvPr id="213" name="Google Shape;213;p11"/>
          <p:cNvPicPr preferRelativeResize="0"/>
          <p:nvPr/>
        </p:nvPicPr>
        <p:blipFill rotWithShape="1">
          <a:blip r:embed="rId5">
            <a:alphaModFix/>
          </a:blip>
          <a:srcRect/>
          <a:stretch/>
        </p:blipFill>
        <p:spPr>
          <a:xfrm>
            <a:off x="3464215" y="919602"/>
            <a:ext cx="862788" cy="1094392"/>
          </a:xfrm>
          <a:prstGeom prst="rect">
            <a:avLst/>
          </a:prstGeom>
          <a:noFill/>
          <a:ln>
            <a:noFill/>
          </a:ln>
        </p:spPr>
      </p:pic>
      <p:sp>
        <p:nvSpPr>
          <p:cNvPr id="214" name="Google Shape;214;p11"/>
          <p:cNvSpPr txBox="1"/>
          <p:nvPr/>
        </p:nvSpPr>
        <p:spPr>
          <a:xfrm>
            <a:off x="3484221" y="1943563"/>
            <a:ext cx="94128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Ferrara</a:t>
            </a:r>
            <a:endParaRPr/>
          </a:p>
        </p:txBody>
      </p:sp>
      <p:grpSp>
        <p:nvGrpSpPr>
          <p:cNvPr id="215" name="Google Shape;215;p11"/>
          <p:cNvGrpSpPr/>
          <p:nvPr/>
        </p:nvGrpSpPr>
        <p:grpSpPr>
          <a:xfrm>
            <a:off x="4347009" y="398911"/>
            <a:ext cx="4354539" cy="6119170"/>
            <a:chOff x="0" y="705"/>
            <a:chExt cx="4354539" cy="6119170"/>
          </a:xfrm>
        </p:grpSpPr>
        <p:sp>
          <p:nvSpPr>
            <p:cNvPr id="216" name="Google Shape;216;p11"/>
            <p:cNvSpPr/>
            <p:nvPr/>
          </p:nvSpPr>
          <p:spPr>
            <a:xfrm>
              <a:off x="0" y="4949348"/>
              <a:ext cx="4354539" cy="1170527"/>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txBox="1"/>
            <p:nvPr/>
          </p:nvSpPr>
          <p:spPr>
            <a:xfrm>
              <a:off x="0" y="4949348"/>
              <a:ext cx="4354539" cy="1170527"/>
            </a:xfrm>
            <a:prstGeom prst="rect">
              <a:avLst/>
            </a:prstGeom>
            <a:noFill/>
            <a:ln>
              <a:noFill/>
            </a:ln>
          </p:spPr>
          <p:txBody>
            <a:bodyPr spcFirstLastPara="1" wrap="square" lIns="135125" tIns="135125" rIns="135125" bIns="135125" anchor="ctr" anchorCtr="0">
              <a:noAutofit/>
            </a:bodyPr>
            <a:lstStyle/>
            <a:p>
              <a:pPr marL="0" marR="0" lvl="0" indent="0" algn="ctr" rtl="0">
                <a:lnSpc>
                  <a:spcPct val="90000"/>
                </a:lnSpc>
                <a:spcBef>
                  <a:spcPts val="0"/>
                </a:spcBef>
                <a:spcAft>
                  <a:spcPts val="0"/>
                </a:spcAft>
                <a:buClr>
                  <a:schemeClr val="lt1"/>
                </a:buClr>
                <a:buSzPts val="1900"/>
                <a:buFont typeface="Arial"/>
                <a:buNone/>
              </a:pPr>
              <a:r>
                <a:rPr lang="en-GB" sz="1900">
                  <a:solidFill>
                    <a:schemeClr val="lt1"/>
                  </a:solidFill>
                  <a:latin typeface="Arial"/>
                  <a:ea typeface="Arial"/>
                  <a:cs typeface="Arial"/>
                  <a:sym typeface="Arial"/>
                </a:rPr>
                <a:t>Quest'anno le attività si svolgeranno unicamente in presenza presso i locali della Sezione di Ferrara</a:t>
              </a:r>
              <a:endParaRPr/>
            </a:p>
          </p:txBody>
        </p:sp>
        <p:sp>
          <p:nvSpPr>
            <p:cNvPr id="218" name="Google Shape;218;p11"/>
            <p:cNvSpPr/>
            <p:nvPr/>
          </p:nvSpPr>
          <p:spPr>
            <a:xfrm rot="10800000">
              <a:off x="0" y="1350296"/>
              <a:ext cx="4354539" cy="3635094"/>
            </a:xfrm>
            <a:prstGeom prst="upArrowCallout">
              <a:avLst>
                <a:gd name="adj1" fmla="val 25000"/>
                <a:gd name="adj2" fmla="val 25000"/>
                <a:gd name="adj3" fmla="val 25000"/>
                <a:gd name="adj4" fmla="val 6497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1"/>
            <p:cNvSpPr txBox="1"/>
            <p:nvPr/>
          </p:nvSpPr>
          <p:spPr>
            <a:xfrm>
              <a:off x="0" y="1350296"/>
              <a:ext cx="4354539" cy="1275918"/>
            </a:xfrm>
            <a:prstGeom prst="rect">
              <a:avLst/>
            </a:prstGeom>
            <a:noFill/>
            <a:ln>
              <a:noFill/>
            </a:ln>
          </p:spPr>
          <p:txBody>
            <a:bodyPr spcFirstLastPara="1" wrap="square" lIns="135125" tIns="135125" rIns="135125" bIns="135125" anchor="ctr" anchorCtr="0">
              <a:noAutofit/>
            </a:bodyPr>
            <a:lstStyle/>
            <a:p>
              <a:pPr marL="0" marR="0" lvl="0" indent="0" algn="ctr" rtl="0">
                <a:lnSpc>
                  <a:spcPct val="90000"/>
                </a:lnSpc>
                <a:spcBef>
                  <a:spcPts val="0"/>
                </a:spcBef>
                <a:spcAft>
                  <a:spcPts val="0"/>
                </a:spcAft>
                <a:buClr>
                  <a:schemeClr val="lt1"/>
                </a:buClr>
                <a:buSzPts val="1900"/>
                <a:buFont typeface="Arial"/>
                <a:buNone/>
              </a:pPr>
              <a:r>
                <a:rPr lang="en-GB" sz="1900">
                  <a:solidFill>
                    <a:schemeClr val="lt1"/>
                  </a:solidFill>
                  <a:latin typeface="Arial"/>
                  <a:ea typeface="Arial"/>
                  <a:cs typeface="Arial"/>
                  <a:sym typeface="Arial"/>
                </a:rPr>
                <a:t>Scuole coinvolte (anno scolastico 2022/23)</a:t>
              </a:r>
              <a:endParaRPr/>
            </a:p>
          </p:txBody>
        </p:sp>
        <p:sp>
          <p:nvSpPr>
            <p:cNvPr id="220" name="Google Shape;220;p11"/>
            <p:cNvSpPr/>
            <p:nvPr/>
          </p:nvSpPr>
          <p:spPr>
            <a:xfrm>
              <a:off x="0" y="2617211"/>
              <a:ext cx="2177269" cy="1104959"/>
            </a:xfrm>
            <a:prstGeom prst="rect">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txBox="1"/>
            <p:nvPr/>
          </p:nvSpPr>
          <p:spPr>
            <a:xfrm>
              <a:off x="0" y="2617211"/>
              <a:ext cx="2177269" cy="1104959"/>
            </a:xfrm>
            <a:prstGeom prst="rect">
              <a:avLst/>
            </a:prstGeom>
            <a:noFill/>
            <a:ln>
              <a:noFill/>
            </a:ln>
          </p:spPr>
          <p:txBody>
            <a:bodyPr spcFirstLastPara="1" wrap="square" lIns="113775" tIns="20300" rIns="113775" bIns="20300" anchor="t" anchorCtr="0">
              <a:noAutofit/>
            </a:bodyPr>
            <a:lstStyle/>
            <a:p>
              <a:pPr marL="0" marR="0" lvl="0" indent="0" algn="l" rtl="0">
                <a:lnSpc>
                  <a:spcPct val="90000"/>
                </a:lnSpc>
                <a:spcBef>
                  <a:spcPts val="0"/>
                </a:spcBef>
                <a:spcAft>
                  <a:spcPts val="0"/>
                </a:spcAft>
                <a:buClr>
                  <a:schemeClr val="dk1"/>
                </a:buClr>
                <a:buSzPts val="1600"/>
                <a:buFont typeface="Arial"/>
                <a:buNone/>
              </a:pPr>
              <a:r>
                <a:rPr lang="en-GB" sz="1600">
                  <a:solidFill>
                    <a:schemeClr val="dk1"/>
                  </a:solidFill>
                  <a:latin typeface="Arial"/>
                  <a:ea typeface="Arial"/>
                  <a:cs typeface="Arial"/>
                  <a:sym typeface="Arial"/>
                </a:rPr>
                <a:t>Liceo Ariosto di Ferrara</a:t>
              </a:r>
              <a:endParaRPr/>
            </a:p>
            <a:p>
              <a:pPr marL="57150" marR="0" lvl="1" indent="-69850" algn="l" rtl="0">
                <a:lnSpc>
                  <a:spcPct val="90000"/>
                </a:lnSpc>
                <a:spcBef>
                  <a:spcPts val="560"/>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20 studenti – 5 incontri + evento finale </a:t>
              </a:r>
              <a:endParaRPr/>
            </a:p>
            <a:p>
              <a:pPr marL="57150" marR="0" lvl="1" indent="-57150" algn="l" rtl="0">
                <a:lnSpc>
                  <a:spcPct val="90000"/>
                </a:lnSpc>
                <a:spcBef>
                  <a:spcPts val="165"/>
                </a:spcBef>
                <a:spcAft>
                  <a:spcPts val="0"/>
                </a:spcAft>
                <a:buClr>
                  <a:schemeClr val="dk1"/>
                </a:buClr>
                <a:buSzPts val="1100"/>
                <a:buFont typeface="Arial"/>
                <a:buNone/>
              </a:pPr>
              <a:r>
                <a:rPr lang="en-GB" sz="1100" b="0" i="0" u="none" strike="noStrike" cap="none">
                  <a:solidFill>
                    <a:schemeClr val="dk1"/>
                  </a:solidFill>
                  <a:latin typeface="Arial"/>
                  <a:ea typeface="Arial"/>
                  <a:cs typeface="Arial"/>
                  <a:sym typeface="Arial"/>
                </a:rPr>
                <a:t>🡪 Arduino per monitoraggio ambientale</a:t>
              </a:r>
              <a:endParaRPr/>
            </a:p>
            <a:p>
              <a:pPr marL="57150" marR="0" lvl="1" indent="-57150" algn="l" rtl="0">
                <a:lnSpc>
                  <a:spcPct val="90000"/>
                </a:lnSpc>
                <a:spcBef>
                  <a:spcPts val="165"/>
                </a:spcBef>
                <a:spcAft>
                  <a:spcPts val="0"/>
                </a:spcAft>
                <a:buClr>
                  <a:schemeClr val="dk1"/>
                </a:buClr>
                <a:buSzPts val="1100"/>
                <a:buFont typeface="Arial"/>
                <a:buNone/>
              </a:pPr>
              <a:r>
                <a:rPr lang="en-GB" sz="1100" b="0" i="0" u="none" strike="noStrike" cap="none">
                  <a:solidFill>
                    <a:schemeClr val="dk1"/>
                  </a:solidFill>
                  <a:latin typeface="Arial"/>
                  <a:ea typeface="Arial"/>
                  <a:cs typeface="Arial"/>
                  <a:sym typeface="Arial"/>
                </a:rPr>
                <a:t>🡪 campagna di misure con la centralina di monitoraggio sviluppata l'anno scorso</a:t>
              </a:r>
              <a:endParaRPr/>
            </a:p>
          </p:txBody>
        </p:sp>
        <p:sp>
          <p:nvSpPr>
            <p:cNvPr id="222" name="Google Shape;222;p11"/>
            <p:cNvSpPr/>
            <p:nvPr/>
          </p:nvSpPr>
          <p:spPr>
            <a:xfrm>
              <a:off x="2177269" y="2617211"/>
              <a:ext cx="2177269" cy="1104959"/>
            </a:xfrm>
            <a:prstGeom prst="rect">
              <a:avLst/>
            </a:prstGeom>
            <a:solidFill>
              <a:srgbClr val="CFD7E7">
                <a:alpha val="89803"/>
              </a:srgbClr>
            </a:solidFill>
            <a:ln w="25400" cap="flat" cmpd="sng">
              <a:solidFill>
                <a:srgbClr val="CFD7E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1"/>
            <p:cNvSpPr txBox="1"/>
            <p:nvPr/>
          </p:nvSpPr>
          <p:spPr>
            <a:xfrm>
              <a:off x="2177269" y="2617211"/>
              <a:ext cx="2177269" cy="1104959"/>
            </a:xfrm>
            <a:prstGeom prst="rect">
              <a:avLst/>
            </a:prstGeom>
            <a:noFill/>
            <a:ln>
              <a:noFill/>
            </a:ln>
          </p:spPr>
          <p:txBody>
            <a:bodyPr spcFirstLastPara="1" wrap="square" lIns="113775" tIns="20300" rIns="113775" bIns="20300" anchor="t" anchorCtr="0">
              <a:noAutofit/>
            </a:bodyPr>
            <a:lstStyle/>
            <a:p>
              <a:pPr marL="0" marR="0" lvl="0" indent="0" algn="l" rtl="0">
                <a:lnSpc>
                  <a:spcPct val="90000"/>
                </a:lnSpc>
                <a:spcBef>
                  <a:spcPts val="0"/>
                </a:spcBef>
                <a:spcAft>
                  <a:spcPts val="0"/>
                </a:spcAft>
                <a:buClr>
                  <a:schemeClr val="dk1"/>
                </a:buClr>
                <a:buSzPts val="1600"/>
                <a:buFont typeface="Arial"/>
                <a:buNone/>
              </a:pPr>
              <a:r>
                <a:rPr lang="en-GB" sz="1600">
                  <a:solidFill>
                    <a:schemeClr val="dk1"/>
                  </a:solidFill>
                  <a:latin typeface="Arial"/>
                  <a:ea typeface="Arial"/>
                  <a:cs typeface="Arial"/>
                  <a:sym typeface="Arial"/>
                </a:rPr>
                <a:t>Liceo Levi di Badia Polesine</a:t>
              </a:r>
              <a:endParaRPr/>
            </a:p>
            <a:p>
              <a:pPr marL="57150" marR="0" lvl="1" indent="-69850" algn="l" rtl="0">
                <a:lnSpc>
                  <a:spcPct val="90000"/>
                </a:lnSpc>
                <a:spcBef>
                  <a:spcPts val="560"/>
                </a:spcBef>
                <a:spcAft>
                  <a:spcPts val="0"/>
                </a:spcAft>
                <a:buClr>
                  <a:schemeClr val="dk1"/>
                </a:buClr>
                <a:buSzPts val="1100"/>
                <a:buFont typeface="Arial"/>
                <a:buChar char="•"/>
              </a:pPr>
              <a:r>
                <a:rPr lang="en-GB" sz="1100" b="0" i="0" u="none" strike="noStrike" cap="none">
                  <a:solidFill>
                    <a:schemeClr val="dk1"/>
                  </a:solidFill>
                  <a:latin typeface="Arial"/>
                  <a:ea typeface="Arial"/>
                  <a:cs typeface="Arial"/>
                  <a:sym typeface="Arial"/>
                </a:rPr>
                <a:t>16 studenti – 5 incontri + evento finale</a:t>
              </a:r>
              <a:endParaRPr/>
            </a:p>
            <a:p>
              <a:pPr marL="57150" marR="0" lvl="1" indent="-57150" algn="l" rtl="0">
                <a:lnSpc>
                  <a:spcPct val="90000"/>
                </a:lnSpc>
                <a:spcBef>
                  <a:spcPts val="165"/>
                </a:spcBef>
                <a:spcAft>
                  <a:spcPts val="0"/>
                </a:spcAft>
                <a:buClr>
                  <a:schemeClr val="dk1"/>
                </a:buClr>
                <a:buSzPts val="1100"/>
                <a:buFont typeface="Arial"/>
                <a:buNone/>
              </a:pPr>
              <a:r>
                <a:rPr lang="en-GB" sz="1100" b="0" i="0" u="none" strike="noStrike" cap="none">
                  <a:solidFill>
                    <a:schemeClr val="dk1"/>
                  </a:solidFill>
                  <a:latin typeface="Arial"/>
                  <a:ea typeface="Arial"/>
                  <a:cs typeface="Arial"/>
                  <a:sym typeface="Arial"/>
                </a:rPr>
                <a:t>🡪 il progetto prevede la programmazione di un kit di domotica basato su Arduino con sviluppo di relativa App</a:t>
              </a:r>
              <a:endParaRPr/>
            </a:p>
          </p:txBody>
        </p:sp>
        <p:sp>
          <p:nvSpPr>
            <p:cNvPr id="224" name="Google Shape;224;p11"/>
            <p:cNvSpPr/>
            <p:nvPr/>
          </p:nvSpPr>
          <p:spPr>
            <a:xfrm rot="10800000">
              <a:off x="0" y="705"/>
              <a:ext cx="4354539" cy="1385633"/>
            </a:xfrm>
            <a:prstGeom prst="upArrowCallout">
              <a:avLst>
                <a:gd name="adj1" fmla="val 25000"/>
                <a:gd name="adj2" fmla="val 25000"/>
                <a:gd name="adj3" fmla="val 25000"/>
                <a:gd name="adj4" fmla="val 6497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txBox="1"/>
            <p:nvPr/>
          </p:nvSpPr>
          <p:spPr>
            <a:xfrm>
              <a:off x="0" y="705"/>
              <a:ext cx="4354539" cy="900343"/>
            </a:xfrm>
            <a:prstGeom prst="rect">
              <a:avLst/>
            </a:prstGeom>
            <a:noFill/>
            <a:ln>
              <a:noFill/>
            </a:ln>
          </p:spPr>
          <p:txBody>
            <a:bodyPr spcFirstLastPara="1" wrap="square" lIns="135125" tIns="135125" rIns="135125" bIns="135125" anchor="ctr" anchorCtr="0">
              <a:noAutofit/>
            </a:bodyPr>
            <a:lstStyle/>
            <a:p>
              <a:pPr marL="0" marR="0" lvl="0" indent="0" algn="ctr" rtl="0">
                <a:lnSpc>
                  <a:spcPct val="90000"/>
                </a:lnSpc>
                <a:spcBef>
                  <a:spcPts val="0"/>
                </a:spcBef>
                <a:spcAft>
                  <a:spcPts val="0"/>
                </a:spcAft>
                <a:buClr>
                  <a:schemeClr val="lt1"/>
                </a:buClr>
                <a:buSzPts val="1900"/>
                <a:buFont typeface="Arial"/>
                <a:buNone/>
              </a:pPr>
              <a:r>
                <a:rPr lang="en-GB" sz="1900" dirty="0">
                  <a:solidFill>
                    <a:schemeClr val="lt1"/>
                  </a:solidFill>
                  <a:latin typeface="Arial"/>
                  <a:ea typeface="Arial"/>
                  <a:cs typeface="Arial"/>
                  <a:sym typeface="Arial"/>
                </a:rPr>
                <a:t>Il </a:t>
              </a:r>
              <a:r>
                <a:rPr lang="en-GB" sz="1900" dirty="0" err="1">
                  <a:solidFill>
                    <a:schemeClr val="lt1"/>
                  </a:solidFill>
                  <a:latin typeface="Arial"/>
                  <a:ea typeface="Arial"/>
                  <a:cs typeface="Arial"/>
                  <a:sym typeface="Arial"/>
                </a:rPr>
                <a:t>gruppo</a:t>
              </a:r>
              <a:r>
                <a:rPr lang="en-GB" sz="1900" dirty="0">
                  <a:solidFill>
                    <a:schemeClr val="lt1"/>
                  </a:solidFill>
                  <a:latin typeface="Arial"/>
                  <a:ea typeface="Arial"/>
                  <a:cs typeface="Arial"/>
                  <a:sym typeface="Arial"/>
                </a:rPr>
                <a:t> </a:t>
              </a:r>
              <a:r>
                <a:rPr lang="en-GB" sz="1900" dirty="0" err="1">
                  <a:solidFill>
                    <a:schemeClr val="lt1"/>
                  </a:solidFill>
                  <a:latin typeface="Arial"/>
                  <a:ea typeface="Arial"/>
                  <a:cs typeface="Arial"/>
                  <a:sym typeface="Arial"/>
                </a:rPr>
                <a:t>è</a:t>
              </a:r>
              <a:r>
                <a:rPr lang="en-GB" sz="1900" dirty="0">
                  <a:solidFill>
                    <a:schemeClr val="lt1"/>
                  </a:solidFill>
                  <a:latin typeface="Arial"/>
                  <a:ea typeface="Arial"/>
                  <a:cs typeface="Arial"/>
                  <a:sym typeface="Arial"/>
                </a:rPr>
                <a:t> </a:t>
              </a:r>
              <a:r>
                <a:rPr lang="en-GB" sz="1900" dirty="0" err="1">
                  <a:solidFill>
                    <a:schemeClr val="lt1"/>
                  </a:solidFill>
                  <a:latin typeface="Arial"/>
                  <a:ea typeface="Arial"/>
                  <a:cs typeface="Arial"/>
                  <a:sym typeface="Arial"/>
                </a:rPr>
                <a:t>formato</a:t>
              </a:r>
              <a:r>
                <a:rPr lang="en-GB" sz="1900" dirty="0">
                  <a:solidFill>
                    <a:schemeClr val="lt1"/>
                  </a:solidFill>
                  <a:latin typeface="Arial"/>
                  <a:ea typeface="Arial"/>
                  <a:cs typeface="Arial"/>
                  <a:sym typeface="Arial"/>
                </a:rPr>
                <a:t> da 6 </a:t>
              </a:r>
              <a:r>
                <a:rPr lang="en-GB" sz="1900" dirty="0" err="1">
                  <a:solidFill>
                    <a:schemeClr val="lt1"/>
                  </a:solidFill>
                  <a:latin typeface="Arial"/>
                  <a:ea typeface="Arial"/>
                  <a:cs typeface="Arial"/>
                  <a:sym typeface="Arial"/>
                </a:rPr>
                <a:t>persone</a:t>
              </a:r>
              <a:r>
                <a:rPr lang="en-GB" sz="1900" dirty="0">
                  <a:solidFill>
                    <a:schemeClr val="lt1"/>
                  </a:solidFill>
                  <a:latin typeface="Arial"/>
                  <a:ea typeface="Arial"/>
                  <a:cs typeface="Arial"/>
                  <a:sym typeface="Arial"/>
                </a:rPr>
                <a:t> + 1 </a:t>
              </a:r>
              <a:r>
                <a:rPr lang="en-GB" sz="1900" dirty="0" err="1">
                  <a:solidFill>
                    <a:schemeClr val="lt1"/>
                  </a:solidFill>
                </a:rPr>
                <a:t>borsista</a:t>
              </a:r>
              <a:r>
                <a:rPr lang="en-GB" sz="1900" dirty="0">
                  <a:solidFill>
                    <a:schemeClr val="lt1"/>
                  </a:solidFill>
                  <a:latin typeface="Arial"/>
                  <a:ea typeface="Arial"/>
                  <a:cs typeface="Arial"/>
                  <a:sym typeface="Arial"/>
                </a:rPr>
                <a:t> (</a:t>
              </a:r>
              <a:r>
                <a:rPr lang="en-GB" sz="1900" dirty="0" err="1">
                  <a:solidFill>
                    <a:schemeClr val="lt1"/>
                  </a:solidFill>
                  <a:latin typeface="Arial"/>
                  <a:ea typeface="Arial"/>
                  <a:cs typeface="Arial"/>
                  <a:sym typeface="Arial"/>
                </a:rPr>
                <a:t>selezione</a:t>
              </a:r>
              <a:r>
                <a:rPr lang="en-GB" sz="1900" dirty="0">
                  <a:solidFill>
                    <a:schemeClr val="lt1"/>
                  </a:solidFill>
                  <a:latin typeface="Arial"/>
                  <a:ea typeface="Arial"/>
                  <a:cs typeface="Arial"/>
                  <a:sym typeface="Arial"/>
                </a:rPr>
                <a:t> in </a:t>
              </a:r>
              <a:r>
                <a:rPr lang="en-GB" sz="1900" dirty="0" err="1">
                  <a:solidFill>
                    <a:schemeClr val="lt1"/>
                  </a:solidFill>
                  <a:latin typeface="Arial"/>
                  <a:ea typeface="Arial"/>
                  <a:cs typeface="Arial"/>
                  <a:sym typeface="Arial"/>
                </a:rPr>
                <a:t>corso</a:t>
              </a:r>
              <a:r>
                <a:rPr lang="en-GB" sz="1900" dirty="0">
                  <a:solidFill>
                    <a:schemeClr val="lt1"/>
                  </a:solidFill>
                  <a:latin typeface="Arial"/>
                  <a:ea typeface="Arial"/>
                  <a:cs typeface="Arial"/>
                  <a:sym typeface="Arial"/>
                </a:rPr>
                <a:t>)</a:t>
              </a:r>
              <a:endParaRPr dirty="0"/>
            </a:p>
          </p:txBody>
        </p:sp>
      </p:grpSp>
      <p:sp>
        <p:nvSpPr>
          <p:cNvPr id="226" name="Google Shape;226;p11"/>
          <p:cNvSpPr txBox="1"/>
          <p:nvPr/>
        </p:nvSpPr>
        <p:spPr>
          <a:xfrm>
            <a:off x="108838" y="72992"/>
            <a:ext cx="457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i="0" u="none" strike="noStrike" cap="none">
                <a:solidFill>
                  <a:srgbClr val="FF0000"/>
                </a:solidFill>
                <a:latin typeface="Calibri"/>
                <a:ea typeface="Calibri"/>
                <a:cs typeface="Calibri"/>
                <a:sym typeface="Calibri"/>
              </a:rPr>
              <a:t>Lab2go Ferrara</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2"/>
          <p:cNvSpPr txBox="1">
            <a:spLocks noGrp="1"/>
          </p:cNvSpPr>
          <p:nvPr>
            <p:ph type="body" idx="1"/>
          </p:nvPr>
        </p:nvSpPr>
        <p:spPr>
          <a:xfrm>
            <a:off x="0" y="1424817"/>
            <a:ext cx="8686440" cy="4179569"/>
          </a:xfrm>
          <a:prstGeom prst="rect">
            <a:avLst/>
          </a:prstGeom>
          <a:noFill/>
          <a:ln>
            <a:noFill/>
          </a:ln>
        </p:spPr>
        <p:txBody>
          <a:bodyPr spcFirstLastPara="1" wrap="square" lIns="0" tIns="0" rIns="0" bIns="0" anchor="t" anchorCtr="0">
            <a:noAutofit/>
          </a:bodyPr>
          <a:lstStyle/>
          <a:p>
            <a:pPr marL="184838" lvl="0" indent="-184838" algn="l" rtl="0">
              <a:lnSpc>
                <a:spcPct val="90000"/>
              </a:lnSpc>
              <a:spcBef>
                <a:spcPts val="0"/>
              </a:spcBef>
              <a:spcAft>
                <a:spcPts val="0"/>
              </a:spcAft>
              <a:buClr>
                <a:schemeClr val="dk1"/>
              </a:buClr>
              <a:buSzPts val="1800"/>
              <a:buChar char="•"/>
            </a:pPr>
            <a:r>
              <a:rPr lang="en-GB" sz="1800"/>
              <a:t>Responsabile: </a:t>
            </a:r>
            <a:r>
              <a:rPr lang="en-GB" sz="1800">
                <a:solidFill>
                  <a:srgbClr val="FF0000"/>
                </a:solidFill>
              </a:rPr>
              <a:t>Marco Rocchini </a:t>
            </a:r>
            <a:r>
              <a:rPr lang="en-GB" sz="1800"/>
              <a:t>(ricercatore INFN Firenze)</a:t>
            </a:r>
            <a:endParaRPr sz="1800"/>
          </a:p>
          <a:p>
            <a:pPr marL="184838" lvl="0" indent="-184838" algn="l" rtl="0">
              <a:lnSpc>
                <a:spcPct val="90000"/>
              </a:lnSpc>
              <a:spcBef>
                <a:spcPts val="1547"/>
              </a:spcBef>
              <a:spcAft>
                <a:spcPts val="0"/>
              </a:spcAft>
              <a:buClr>
                <a:schemeClr val="dk1"/>
              </a:buClr>
              <a:buSzPts val="1800"/>
              <a:buChar char="•"/>
            </a:pPr>
            <a:r>
              <a:rPr lang="en-GB" sz="1800"/>
              <a:t>Altro personale coinvolto: Marco Ottanelli (tecnico INFN Firenze), Giampaolo Tobia (tecnico INFN Firenze)</a:t>
            </a:r>
            <a:endParaRPr/>
          </a:p>
          <a:p>
            <a:pPr marL="184838" lvl="0" indent="-184838" algn="l" rtl="0">
              <a:lnSpc>
                <a:spcPct val="90000"/>
              </a:lnSpc>
              <a:spcBef>
                <a:spcPts val="1547"/>
              </a:spcBef>
              <a:spcAft>
                <a:spcPts val="0"/>
              </a:spcAft>
              <a:buClr>
                <a:schemeClr val="dk1"/>
              </a:buClr>
              <a:buSzPts val="1800"/>
              <a:buChar char="•"/>
            </a:pPr>
            <a:r>
              <a:rPr lang="en-GB" sz="1800"/>
              <a:t>Primo anno dell’attività in Toscana</a:t>
            </a:r>
            <a:endParaRPr/>
          </a:p>
          <a:p>
            <a:pPr marL="184838" lvl="0" indent="-184838" algn="l" rtl="0">
              <a:lnSpc>
                <a:spcPct val="90000"/>
              </a:lnSpc>
              <a:spcBef>
                <a:spcPts val="1547"/>
              </a:spcBef>
              <a:spcAft>
                <a:spcPts val="0"/>
              </a:spcAft>
              <a:buClr>
                <a:schemeClr val="dk1"/>
              </a:buClr>
              <a:buSzPts val="1800"/>
              <a:buChar char="•"/>
            </a:pPr>
            <a:r>
              <a:rPr lang="en-GB" sz="1800"/>
              <a:t>Due richieste per attivazione del Progetto, una scuola accettata:</a:t>
            </a:r>
            <a:endParaRPr/>
          </a:p>
          <a:p>
            <a:pPr marL="452719" lvl="1" indent="-184838" algn="l" rtl="0">
              <a:lnSpc>
                <a:spcPct val="90000"/>
              </a:lnSpc>
              <a:spcBef>
                <a:spcPts val="1547"/>
              </a:spcBef>
              <a:spcAft>
                <a:spcPts val="0"/>
              </a:spcAft>
              <a:buClr>
                <a:schemeClr val="dk1"/>
              </a:buClr>
              <a:buSzPts val="1800"/>
              <a:buChar char="•"/>
            </a:pPr>
            <a:r>
              <a:rPr lang="en-GB" sz="1800"/>
              <a:t>Liceo Scientifico Leonardo Da Vinci (Firenze)</a:t>
            </a:r>
            <a:endParaRPr sz="1800"/>
          </a:p>
          <a:p>
            <a:pPr marL="452719" lvl="1" indent="-184838" algn="l" rtl="0">
              <a:lnSpc>
                <a:spcPct val="90000"/>
              </a:lnSpc>
              <a:spcBef>
                <a:spcPts val="1547"/>
              </a:spcBef>
              <a:spcAft>
                <a:spcPts val="0"/>
              </a:spcAft>
              <a:buClr>
                <a:schemeClr val="dk1"/>
              </a:buClr>
              <a:buSzPts val="1800"/>
              <a:buChar char="•"/>
            </a:pPr>
            <a:r>
              <a:rPr lang="en-GB" sz="1800"/>
              <a:t>9 studenti coinvolti, in aggiunta ad un’insegnante e ad un tecnico di laboratorio della scuola</a:t>
            </a:r>
            <a:endParaRPr sz="1800"/>
          </a:p>
          <a:p>
            <a:pPr marL="184838" lvl="0" indent="-184838" algn="l" rtl="0">
              <a:lnSpc>
                <a:spcPct val="90000"/>
              </a:lnSpc>
              <a:spcBef>
                <a:spcPts val="1547"/>
              </a:spcBef>
              <a:spcAft>
                <a:spcPts val="0"/>
              </a:spcAft>
              <a:buClr>
                <a:schemeClr val="dk1"/>
              </a:buClr>
              <a:buSzPts val="1800"/>
              <a:buChar char="•"/>
            </a:pPr>
            <a:r>
              <a:rPr lang="en-GB" sz="1800"/>
              <a:t>Attività principali:</a:t>
            </a:r>
            <a:endParaRPr sz="1800"/>
          </a:p>
          <a:p>
            <a:pPr marL="452719" lvl="1" indent="-184838" algn="l" rtl="0">
              <a:lnSpc>
                <a:spcPct val="90000"/>
              </a:lnSpc>
              <a:spcBef>
                <a:spcPts val="1547"/>
              </a:spcBef>
              <a:spcAft>
                <a:spcPts val="0"/>
              </a:spcAft>
              <a:buClr>
                <a:schemeClr val="dk1"/>
              </a:buClr>
              <a:buSzPts val="1800"/>
              <a:buChar char="•"/>
            </a:pPr>
            <a:r>
              <a:rPr lang="en-GB" sz="1800"/>
              <a:t>Riparazione di strumenti — Tubo a fascio filiforme con bobine di Helmholtz, rotaia a cuscino d’aria, mulinello di Joule, kit per misure con resistenze elettriche</a:t>
            </a:r>
            <a:endParaRPr sz="1800"/>
          </a:p>
          <a:p>
            <a:pPr marL="452719" lvl="1" indent="-184838" algn="l" rtl="0">
              <a:lnSpc>
                <a:spcPct val="90000"/>
              </a:lnSpc>
              <a:spcBef>
                <a:spcPts val="1547"/>
              </a:spcBef>
              <a:spcAft>
                <a:spcPts val="0"/>
              </a:spcAft>
              <a:buClr>
                <a:schemeClr val="dk1"/>
              </a:buClr>
              <a:buSzPts val="1800"/>
              <a:buChar char="•"/>
            </a:pPr>
            <a:r>
              <a:rPr lang="en-GB" sz="1800"/>
              <a:t>Ottimizzazione degli strumenti e loro calibrazione da parte degli studenti</a:t>
            </a:r>
            <a:endParaRPr sz="1800"/>
          </a:p>
          <a:p>
            <a:pPr marL="452719" lvl="1" indent="-184838" algn="l" rtl="0">
              <a:lnSpc>
                <a:spcPct val="90000"/>
              </a:lnSpc>
              <a:spcBef>
                <a:spcPts val="1547"/>
              </a:spcBef>
              <a:spcAft>
                <a:spcPts val="0"/>
              </a:spcAft>
              <a:buClr>
                <a:schemeClr val="dk1"/>
              </a:buClr>
              <a:buSzPts val="1800"/>
              <a:buChar char="•"/>
            </a:pPr>
            <a:r>
              <a:rPr lang="en-GB" sz="1800"/>
              <a:t>Realizzazione di schede didattiche</a:t>
            </a:r>
            <a:endParaRPr sz="1800"/>
          </a:p>
          <a:p>
            <a:pPr marL="452719" lvl="1" indent="-184838" algn="l" rtl="0">
              <a:lnSpc>
                <a:spcPct val="90000"/>
              </a:lnSpc>
              <a:spcBef>
                <a:spcPts val="1547"/>
              </a:spcBef>
              <a:spcAft>
                <a:spcPts val="0"/>
              </a:spcAft>
              <a:buClr>
                <a:schemeClr val="dk1"/>
              </a:buClr>
              <a:buSzPts val="1800"/>
              <a:buChar char="•"/>
            </a:pPr>
            <a:r>
              <a:rPr lang="en-GB" sz="1800"/>
              <a:t>Creazione di un database da aggiungere alla pagina Wiki di Lab2Go</a:t>
            </a:r>
            <a:endParaRPr/>
          </a:p>
        </p:txBody>
      </p:sp>
      <p:sp>
        <p:nvSpPr>
          <p:cNvPr id="232" name="Google Shape;232;p12"/>
          <p:cNvSpPr txBox="1">
            <a:spLocks noGrp="1"/>
          </p:cNvSpPr>
          <p:nvPr>
            <p:ph type="body" idx="2"/>
          </p:nvPr>
        </p:nvSpPr>
        <p:spPr>
          <a:xfrm>
            <a:off x="4343220" y="374072"/>
            <a:ext cx="8161735" cy="47236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FF0000"/>
              </a:buClr>
              <a:buSzPts val="2600"/>
              <a:buNone/>
            </a:pPr>
            <a:r>
              <a:rPr lang="en-GB">
                <a:solidFill>
                  <a:srgbClr val="FF0000"/>
                </a:solidFill>
              </a:rPr>
              <a:t>INFN - Sezione di Firenze</a:t>
            </a:r>
            <a:endParaRPr/>
          </a:p>
        </p:txBody>
      </p:sp>
      <p:sp>
        <p:nvSpPr>
          <p:cNvPr id="233" name="Google Shape;233;p12"/>
          <p:cNvSpPr txBox="1">
            <a:spLocks noGrp="1"/>
          </p:cNvSpPr>
          <p:nvPr>
            <p:ph type="title"/>
          </p:nvPr>
        </p:nvSpPr>
        <p:spPr>
          <a:xfrm>
            <a:off x="1563329" y="84880"/>
            <a:ext cx="8568453" cy="1050746"/>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0000"/>
              </a:buClr>
              <a:buSzPts val="5940"/>
              <a:buFont typeface="Arial"/>
              <a:buNone/>
            </a:pPr>
            <a:r>
              <a:rPr lang="en-GB" sz="5940" b="0" i="0" u="none" strike="noStrike" cap="none">
                <a:solidFill>
                  <a:srgbClr val="FF0000"/>
                </a:solidFill>
                <a:latin typeface="Arial"/>
                <a:ea typeface="Arial"/>
                <a:cs typeface="Arial"/>
                <a:sym typeface="Arial"/>
              </a:rPr>
              <a:t>Lab2go</a:t>
            </a:r>
            <a:endParaRPr sz="5940" b="0" i="0" u="none" strike="noStrike" cap="none">
              <a:solidFill>
                <a:srgbClr val="FF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13"/>
          <p:cNvPicPr preferRelativeResize="0"/>
          <p:nvPr/>
        </p:nvPicPr>
        <p:blipFill rotWithShape="1">
          <a:blip r:embed="rId3">
            <a:alphaModFix/>
          </a:blip>
          <a:srcRect/>
          <a:stretch/>
        </p:blipFill>
        <p:spPr>
          <a:xfrm>
            <a:off x="0" y="0"/>
            <a:ext cx="9144000" cy="647454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1f88410379f_11_44"/>
          <p:cNvSpPr/>
          <p:nvPr/>
        </p:nvSpPr>
        <p:spPr>
          <a:xfrm>
            <a:off x="0" y="0"/>
            <a:ext cx="9144000" cy="6858000"/>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aphicFrame>
        <p:nvGraphicFramePr>
          <p:cNvPr id="99" name="Google Shape;99;g1f88410379f_11_44"/>
          <p:cNvGraphicFramePr/>
          <p:nvPr/>
        </p:nvGraphicFramePr>
        <p:xfrm>
          <a:off x="811776" y="236766"/>
          <a:ext cx="7403075" cy="6765020"/>
        </p:xfrm>
        <a:graphic>
          <a:graphicData uri="http://schemas.openxmlformats.org/drawingml/2006/table">
            <a:tbl>
              <a:tblPr>
                <a:noFill/>
                <a:tableStyleId>{3EC80636-86C5-4661-84D8-F3E8644F5A8C}</a:tableStyleId>
              </a:tblPr>
              <a:tblGrid>
                <a:gridCol w="2135950">
                  <a:extLst>
                    <a:ext uri="{9D8B030D-6E8A-4147-A177-3AD203B41FA5}">
                      <a16:colId xmlns:a16="http://schemas.microsoft.com/office/drawing/2014/main" val="20000"/>
                    </a:ext>
                  </a:extLst>
                </a:gridCol>
                <a:gridCol w="5267125">
                  <a:extLst>
                    <a:ext uri="{9D8B030D-6E8A-4147-A177-3AD203B41FA5}">
                      <a16:colId xmlns:a16="http://schemas.microsoft.com/office/drawing/2014/main" val="20001"/>
                    </a:ext>
                  </a:extLst>
                </a:gridCol>
              </a:tblGrid>
              <a:tr h="512400">
                <a:tc>
                  <a:txBody>
                    <a:bodyPr/>
                    <a:lstStyle/>
                    <a:p>
                      <a:pPr marL="0" marR="0" lvl="0" indent="0" algn="l" rtl="0">
                        <a:spcBef>
                          <a:spcPts val="0"/>
                        </a:spcBef>
                        <a:spcAft>
                          <a:spcPts val="0"/>
                        </a:spcAft>
                        <a:buClr>
                          <a:schemeClr val="dk1"/>
                        </a:buClr>
                        <a:buSzPts val="2800"/>
                        <a:buFont typeface="Arial"/>
                        <a:buNone/>
                      </a:pPr>
                      <a:r>
                        <a:rPr lang="en-GB" sz="2800" u="none" strike="noStrike" cap="none"/>
                        <a:t>Sede</a:t>
                      </a:r>
                      <a:endParaRPr sz="28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800"/>
                        <a:buFont typeface="Arial"/>
                        <a:buNone/>
                      </a:pPr>
                      <a:r>
                        <a:rPr lang="en-GB" sz="2800" u="none" strike="noStrike" cap="none"/>
                        <a:t>Responsabili</a:t>
                      </a:r>
                      <a:endParaRPr sz="28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93225">
                <a:tc>
                  <a:txBody>
                    <a:bodyPr/>
                    <a:lstStyle/>
                    <a:p>
                      <a:pPr marL="0" marR="0" lvl="0" indent="0" algn="l" rtl="0">
                        <a:spcBef>
                          <a:spcPts val="0"/>
                        </a:spcBef>
                        <a:spcAft>
                          <a:spcPts val="0"/>
                        </a:spcAft>
                        <a:buClr>
                          <a:srgbClr val="FF0000"/>
                        </a:buClr>
                        <a:buSzPts val="2000"/>
                        <a:buFont typeface="Arial"/>
                        <a:buNone/>
                      </a:pPr>
                      <a:r>
                        <a:rPr lang="en-GB" sz="2000" u="none" strike="noStrike" cap="none">
                          <a:solidFill>
                            <a:srgbClr val="FF0000"/>
                          </a:solidFill>
                        </a:rPr>
                        <a:t>Bari</a:t>
                      </a:r>
                      <a:endParaRPr sz="2000" u="none" strike="noStrike" cap="none">
                        <a:solidFill>
                          <a:srgbClr val="FF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000"/>
                        <a:buFont typeface="Arial"/>
                        <a:buNone/>
                      </a:pPr>
                      <a:r>
                        <a:rPr lang="en-GB" sz="2000" u="none" strike="noStrike" cap="none"/>
                        <a:t>Leonardo Di Venere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93225">
                <a:tc>
                  <a:txBody>
                    <a:bodyPr/>
                    <a:lstStyle/>
                    <a:p>
                      <a:pPr marL="0" marR="0" lvl="0" indent="0" algn="l" rtl="0">
                        <a:spcBef>
                          <a:spcPts val="0"/>
                        </a:spcBef>
                        <a:spcAft>
                          <a:spcPts val="0"/>
                        </a:spcAft>
                        <a:buClr>
                          <a:srgbClr val="FF0000"/>
                        </a:buClr>
                        <a:buSzPts val="2000"/>
                        <a:buFont typeface="Arial"/>
                        <a:buNone/>
                      </a:pPr>
                      <a:r>
                        <a:rPr lang="en-GB" sz="2000" u="none" strike="noStrike" cap="none">
                          <a:solidFill>
                            <a:srgbClr val="FF0000"/>
                          </a:solidFill>
                        </a:rPr>
                        <a:t>Cagliari</a:t>
                      </a:r>
                      <a:endParaRPr sz="2000" u="none" strike="noStrike" cap="none">
                        <a:solidFill>
                          <a:srgbClr val="FF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000"/>
                        <a:buFont typeface="Arial"/>
                        <a:buNone/>
                      </a:pPr>
                      <a:r>
                        <a:rPr lang="en-GB" sz="2000" u="none" strike="noStrike" cap="none"/>
                        <a:t>Marcello Lissia</a:t>
                      </a:r>
                      <a:endParaRPr sz="20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93225">
                <a:tc>
                  <a:txBody>
                    <a:bodyPr/>
                    <a:lstStyle/>
                    <a:p>
                      <a:pPr marL="0" marR="0" lvl="0" indent="0" algn="l" rtl="0">
                        <a:spcBef>
                          <a:spcPts val="0"/>
                        </a:spcBef>
                        <a:spcAft>
                          <a:spcPts val="0"/>
                        </a:spcAft>
                        <a:buClr>
                          <a:srgbClr val="FF0000"/>
                        </a:buClr>
                        <a:buSzPts val="2000"/>
                        <a:buFont typeface="Arial"/>
                        <a:buNone/>
                      </a:pPr>
                      <a:r>
                        <a:rPr lang="en-GB" sz="2000" u="none" strike="noStrike" cap="none">
                          <a:solidFill>
                            <a:srgbClr val="FF0000"/>
                          </a:solidFill>
                        </a:rPr>
                        <a:t>Cosenza e Unical</a:t>
                      </a:r>
                      <a:endParaRPr sz="2000" u="none" strike="noStrike" cap="none">
                        <a:solidFill>
                          <a:srgbClr val="FF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000"/>
                        <a:buFont typeface="Arial"/>
                        <a:buNone/>
                      </a:pPr>
                      <a:r>
                        <a:rPr lang="en-GB" sz="2000" u="none" strike="noStrike" cap="none"/>
                        <a:t>Pierfrancesco Riccardi</a:t>
                      </a:r>
                      <a:endParaRPr sz="20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93225">
                <a:tc>
                  <a:txBody>
                    <a:bodyPr/>
                    <a:lstStyle/>
                    <a:p>
                      <a:pPr marL="0" marR="0" lvl="0" indent="0" algn="l" rtl="0">
                        <a:spcBef>
                          <a:spcPts val="0"/>
                        </a:spcBef>
                        <a:spcAft>
                          <a:spcPts val="0"/>
                        </a:spcAft>
                        <a:buClr>
                          <a:srgbClr val="FF0000"/>
                        </a:buClr>
                        <a:buSzPts val="2000"/>
                        <a:buFont typeface="Arial"/>
                        <a:buNone/>
                      </a:pPr>
                      <a:r>
                        <a:rPr lang="en-GB" sz="2000" u="none" strike="noStrike" cap="none">
                          <a:solidFill>
                            <a:srgbClr val="FF0000"/>
                          </a:solidFill>
                        </a:rPr>
                        <a:t>Ferrara</a:t>
                      </a:r>
                      <a:endParaRPr sz="2000" u="none" strike="noStrike" cap="none">
                        <a:solidFill>
                          <a:srgbClr val="FF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000"/>
                        <a:buFont typeface="Arial"/>
                        <a:buNone/>
                      </a:pPr>
                      <a:r>
                        <a:rPr lang="en-GB" sz="2000" u="none" strike="noStrike" cap="none"/>
                        <a:t>Gianluigi Cibinetto</a:t>
                      </a:r>
                      <a:endParaRPr sz="20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693225">
                <a:tc>
                  <a:txBody>
                    <a:bodyPr/>
                    <a:lstStyle/>
                    <a:p>
                      <a:pPr marL="0" marR="0" lvl="0" indent="0" algn="l" rtl="0">
                        <a:spcBef>
                          <a:spcPts val="0"/>
                        </a:spcBef>
                        <a:spcAft>
                          <a:spcPts val="0"/>
                        </a:spcAft>
                        <a:buClr>
                          <a:srgbClr val="FF0000"/>
                        </a:buClr>
                        <a:buSzPts val="2000"/>
                        <a:buFont typeface="Arial"/>
                        <a:buNone/>
                      </a:pPr>
                      <a:r>
                        <a:rPr lang="en-GB" sz="2000" u="none" strike="noStrike" cap="none">
                          <a:solidFill>
                            <a:srgbClr val="FF0000"/>
                          </a:solidFill>
                        </a:rPr>
                        <a:t>Firenze</a:t>
                      </a:r>
                      <a:endParaRPr sz="2000" u="none" strike="noStrike" cap="none">
                        <a:solidFill>
                          <a:srgbClr val="FF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000"/>
                        <a:buFont typeface="Arial"/>
                        <a:buNone/>
                      </a:pPr>
                      <a:r>
                        <a:rPr lang="en-GB" sz="2000" u="none" strike="noStrike" cap="none"/>
                        <a:t>Marco Rocchini</a:t>
                      </a:r>
                      <a:endParaRPr sz="20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693225">
                <a:tc>
                  <a:txBody>
                    <a:bodyPr/>
                    <a:lstStyle/>
                    <a:p>
                      <a:pPr marL="0" marR="0" lvl="0" indent="0" algn="l" rtl="0">
                        <a:spcBef>
                          <a:spcPts val="0"/>
                        </a:spcBef>
                        <a:spcAft>
                          <a:spcPts val="0"/>
                        </a:spcAft>
                        <a:buClr>
                          <a:srgbClr val="FF0000"/>
                        </a:buClr>
                        <a:buSzPts val="2000"/>
                        <a:buFont typeface="Arial"/>
                        <a:buNone/>
                      </a:pPr>
                      <a:r>
                        <a:rPr lang="en-GB" sz="2000" u="none" strike="noStrike" cap="none">
                          <a:solidFill>
                            <a:srgbClr val="FF0000"/>
                          </a:solidFill>
                        </a:rPr>
                        <a:t>Genova</a:t>
                      </a:r>
                      <a:endParaRPr sz="2000" u="none" strike="noStrike" cap="none">
                        <a:solidFill>
                          <a:srgbClr val="FF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000"/>
                        <a:buFont typeface="Arial"/>
                        <a:buNone/>
                      </a:pPr>
                      <a:r>
                        <a:rPr lang="en-GB" sz="2000" u="none" strike="noStrike" cap="none"/>
                        <a:t>Marco Battaglieri</a:t>
                      </a:r>
                      <a:endParaRPr sz="20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693225">
                <a:tc>
                  <a:txBody>
                    <a:bodyPr/>
                    <a:lstStyle/>
                    <a:p>
                      <a:pPr marL="0" marR="0" lvl="0" indent="0" algn="l" rtl="0">
                        <a:spcBef>
                          <a:spcPts val="0"/>
                        </a:spcBef>
                        <a:spcAft>
                          <a:spcPts val="0"/>
                        </a:spcAft>
                        <a:buClr>
                          <a:srgbClr val="FF0000"/>
                        </a:buClr>
                        <a:buSzPts val="2000"/>
                        <a:buFont typeface="Arial"/>
                        <a:buNone/>
                      </a:pPr>
                      <a:r>
                        <a:rPr lang="en-GB" sz="2000" u="none" strike="noStrike" cap="none">
                          <a:solidFill>
                            <a:srgbClr val="FF0000"/>
                          </a:solidFill>
                        </a:rPr>
                        <a:t>LNGS</a:t>
                      </a:r>
                      <a:endParaRPr sz="2000" u="none" strike="noStrike" cap="none">
                        <a:solidFill>
                          <a:srgbClr val="FF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000"/>
                        <a:buFont typeface="Arial"/>
                        <a:buNone/>
                      </a:pPr>
                      <a:r>
                        <a:rPr lang="en-GB" sz="2000" u="none" strike="noStrike" cap="none"/>
                        <a:t>Chiara Vignoli</a:t>
                      </a:r>
                      <a:endParaRPr sz="20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693225">
                <a:tc>
                  <a:txBody>
                    <a:bodyPr/>
                    <a:lstStyle/>
                    <a:p>
                      <a:pPr marL="0" marR="0" lvl="0" indent="0" algn="l" rtl="0">
                        <a:spcBef>
                          <a:spcPts val="0"/>
                        </a:spcBef>
                        <a:spcAft>
                          <a:spcPts val="0"/>
                        </a:spcAft>
                        <a:buClr>
                          <a:srgbClr val="FF0000"/>
                        </a:buClr>
                        <a:buSzPts val="2000"/>
                        <a:buFont typeface="Arial"/>
                        <a:buNone/>
                      </a:pPr>
                      <a:r>
                        <a:rPr lang="en-GB" sz="2000" u="none" strike="noStrike" cap="none">
                          <a:solidFill>
                            <a:srgbClr val="FF0000"/>
                          </a:solidFill>
                        </a:rPr>
                        <a:t>LNS</a:t>
                      </a:r>
                      <a:endParaRPr sz="2000" u="none" strike="noStrike" cap="none">
                        <a:solidFill>
                          <a:srgbClr val="FF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000"/>
                        <a:buFont typeface="Arial"/>
                        <a:buNone/>
                      </a:pPr>
                      <a:r>
                        <a:rPr lang="en-GB" sz="2000" u="none" strike="noStrike" cap="none"/>
                        <a:t>Simone Biagi</a:t>
                      </a:r>
                      <a:endParaRPr sz="20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693225">
                <a:tc>
                  <a:txBody>
                    <a:bodyPr/>
                    <a:lstStyle/>
                    <a:p>
                      <a:pPr marL="0" marR="0" lvl="0" indent="0" algn="l" rtl="0">
                        <a:spcBef>
                          <a:spcPts val="0"/>
                        </a:spcBef>
                        <a:spcAft>
                          <a:spcPts val="0"/>
                        </a:spcAft>
                        <a:buClr>
                          <a:srgbClr val="FF0000"/>
                        </a:buClr>
                        <a:buSzPts val="2000"/>
                        <a:buFont typeface="Arial"/>
                        <a:buNone/>
                      </a:pPr>
                      <a:r>
                        <a:rPr lang="en-GB" sz="2000" u="none" strike="noStrike" cap="none">
                          <a:solidFill>
                            <a:srgbClr val="FF0000"/>
                          </a:solidFill>
                        </a:rPr>
                        <a:t>Milano St.</a:t>
                      </a:r>
                      <a:endParaRPr sz="2000" u="none" strike="noStrike" cap="none">
                        <a:solidFill>
                          <a:srgbClr val="FF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000"/>
                        <a:buFont typeface="Arial"/>
                        <a:buNone/>
                      </a:pPr>
                      <a:r>
                        <a:rPr lang="en-GB" sz="2000" u="none" strike="noStrike" cap="none"/>
                        <a:t>Davide D’Angelo</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4"/>
          <p:cNvSpPr txBox="1"/>
          <p:nvPr/>
        </p:nvSpPr>
        <p:spPr>
          <a:xfrm>
            <a:off x="924356" y="0"/>
            <a:ext cx="7447331"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0000"/>
              </a:buClr>
              <a:buSzPts val="2800"/>
              <a:buFont typeface="Arial"/>
              <a:buNone/>
            </a:pPr>
            <a:r>
              <a:rPr lang="en-GB" sz="2800" b="1">
                <a:solidFill>
                  <a:srgbClr val="FF0000"/>
                </a:solidFill>
                <a:latin typeface="Arial"/>
                <a:ea typeface="Arial"/>
                <a:cs typeface="Arial"/>
                <a:sym typeface="Arial"/>
              </a:rPr>
              <a:t>LNGS   </a:t>
            </a:r>
            <a:r>
              <a:rPr lang="en-GB" sz="1800">
                <a:solidFill>
                  <a:srgbClr val="FF0000"/>
                </a:solidFill>
                <a:latin typeface="Arial"/>
                <a:ea typeface="Arial"/>
                <a:cs typeface="Arial"/>
                <a:sym typeface="Arial"/>
              </a:rPr>
              <a:t>RL: Chiara Vignoli</a:t>
            </a:r>
            <a:endParaRPr sz="1800">
              <a:solidFill>
                <a:schemeClr val="dk1"/>
              </a:solidFill>
              <a:latin typeface="Arial"/>
              <a:ea typeface="Arial"/>
              <a:cs typeface="Arial"/>
              <a:sym typeface="Arial"/>
            </a:endParaRPr>
          </a:p>
        </p:txBody>
      </p:sp>
      <p:sp>
        <p:nvSpPr>
          <p:cNvPr id="244" name="Google Shape;244;p14"/>
          <p:cNvSpPr txBox="1"/>
          <p:nvPr/>
        </p:nvSpPr>
        <p:spPr>
          <a:xfrm>
            <a:off x="152057" y="1221740"/>
            <a:ext cx="8991900" cy="5633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Il Progetto Lab2Go è approdato ai LNGS «in corsa» nel 2021-2022 con la partecipazione del Liceo Scientifico A. Einstein di Teramo: 20 studenti e 2 docenti. </a:t>
            </a:r>
            <a:endParaRPr/>
          </a:p>
          <a:p>
            <a:pPr marL="0" marR="0" lvl="0" indent="0" algn="l" rtl="0">
              <a:spcBef>
                <a:spcPts val="0"/>
              </a:spcBef>
              <a:spcAft>
                <a:spcPts val="0"/>
              </a:spcAft>
              <a:buNone/>
            </a:pPr>
            <a:r>
              <a:rPr lang="en-GB" sz="1800">
                <a:solidFill>
                  <a:schemeClr val="dk1"/>
                </a:solidFill>
                <a:latin typeface="Arial"/>
                <a:ea typeface="Arial"/>
                <a:cs typeface="Arial"/>
                <a:sym typeface="Arial"/>
              </a:rPr>
              <a:t>Attività estremamente proficua, consentendo agli studenti la fruizione del laboratorio didattico, peraltro molto fornito e con strumentazione interessante, ma sottoutilizzato: mancanza di catalogazione, manuali d’uso degli strumenti e schede didattiche.</a:t>
            </a:r>
            <a:endParaRPr/>
          </a:p>
          <a:p>
            <a:pPr marL="0" marR="0" lvl="0" indent="0" algn="l" rtl="0">
              <a:spcBef>
                <a:spcPts val="0"/>
              </a:spcBef>
              <a:spcAft>
                <a:spcPts val="0"/>
              </a:spcAft>
              <a:buNone/>
            </a:pPr>
            <a:r>
              <a:rPr lang="en-GB" sz="1800">
                <a:solidFill>
                  <a:schemeClr val="dk1"/>
                </a:solidFill>
                <a:latin typeface="Arial"/>
                <a:ea typeface="Arial"/>
                <a:cs typeface="Arial"/>
                <a:sym typeface="Arial"/>
              </a:rPr>
              <a:t>Nell’anno scolastico 2022-2023 i LNGS hanno sigla Lab2Go.</a:t>
            </a: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800">
                <a:solidFill>
                  <a:schemeClr val="dk1"/>
                </a:solidFill>
                <a:latin typeface="Arial"/>
                <a:ea typeface="Arial"/>
                <a:cs typeface="Arial"/>
                <a:sym typeface="Arial"/>
              </a:rPr>
              <a:t>Sono presenti 2 scuole della Regione (provincia di Teramo) e una fuori Regione (regione Marche):</a:t>
            </a:r>
            <a:endParaRPr/>
          </a:p>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Arial"/>
                <a:ea typeface="Arial"/>
                <a:cs typeface="Arial"/>
                <a:sym typeface="Arial"/>
              </a:rPr>
              <a:t>Liceo Einstein di Teramo (≈ 12 studenti)</a:t>
            </a:r>
            <a:endParaRPr/>
          </a:p>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Arial"/>
                <a:ea typeface="Arial"/>
                <a:cs typeface="Arial"/>
                <a:sym typeface="Arial"/>
              </a:rPr>
              <a:t>Liceo M. Curie di Giulianova TE (≈ 10 studenti)</a:t>
            </a:r>
            <a:endParaRPr/>
          </a:p>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Arial"/>
                <a:ea typeface="Arial"/>
                <a:cs typeface="Arial"/>
                <a:sym typeface="Arial"/>
              </a:rPr>
              <a:t>Liceo Temistocle Calzecchi Onesti di Fermo</a:t>
            </a:r>
            <a:endParaRPr/>
          </a:p>
          <a:p>
            <a:pPr marL="0" marR="0" lvl="0" indent="0" algn="l" rtl="0">
              <a:spcBef>
                <a:spcPts val="0"/>
              </a:spcBef>
              <a:spcAft>
                <a:spcPts val="0"/>
              </a:spcAft>
              <a:buNone/>
            </a:pPr>
            <a:r>
              <a:rPr lang="en-GB" sz="1800">
                <a:solidFill>
                  <a:schemeClr val="dk1"/>
                </a:solidFill>
                <a:latin typeface="Arial"/>
                <a:ea typeface="Arial"/>
                <a:cs typeface="Arial"/>
                <a:sym typeface="Arial"/>
              </a:rPr>
              <a:t>   (≈ 12 studenti)</a:t>
            </a:r>
            <a:endParaRPr/>
          </a:p>
          <a:p>
            <a:pPr marL="0" marR="0" lvl="0" indent="0" algn="l" rtl="0">
              <a:spcBef>
                <a:spcPts val="0"/>
              </a:spcBef>
              <a:spcAft>
                <a:spcPts val="0"/>
              </a:spcAft>
              <a:buNone/>
            </a:pPr>
            <a:r>
              <a:rPr lang="en-GB" sz="1800">
                <a:solidFill>
                  <a:schemeClr val="dk1"/>
                </a:solidFill>
                <a:latin typeface="Arial"/>
                <a:ea typeface="Arial"/>
                <a:cs typeface="Arial"/>
                <a:sym typeface="Arial"/>
              </a:rPr>
              <a:t>I partecipanti LNGS al progetto sono:</a:t>
            </a:r>
            <a:endParaRPr/>
          </a:p>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Arial"/>
                <a:ea typeface="Arial"/>
                <a:cs typeface="Arial"/>
                <a:sym typeface="Arial"/>
              </a:rPr>
              <a:t>2 ricercatori</a:t>
            </a:r>
            <a:endParaRPr/>
          </a:p>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Arial"/>
                <a:ea typeface="Arial"/>
                <a:cs typeface="Arial"/>
                <a:sym typeface="Arial"/>
              </a:rPr>
              <a:t>2 tecnologi</a:t>
            </a:r>
            <a:endParaRPr/>
          </a:p>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Arial"/>
                <a:ea typeface="Arial"/>
                <a:cs typeface="Arial"/>
                <a:sym typeface="Arial"/>
              </a:rPr>
              <a:t>1 CTER</a:t>
            </a:r>
            <a:endParaRPr/>
          </a:p>
          <a:p>
            <a:pPr marL="0" marR="0" lvl="0" indent="0" algn="l" rtl="0">
              <a:spcBef>
                <a:spcPts val="0"/>
              </a:spcBef>
              <a:spcAft>
                <a:spcPts val="0"/>
              </a:spcAft>
              <a:buNone/>
            </a:pPr>
            <a:r>
              <a:rPr lang="en-GB" sz="1800">
                <a:solidFill>
                  <a:schemeClr val="dk1"/>
                </a:solidFill>
                <a:latin typeface="Arial"/>
                <a:ea typeface="Arial"/>
                <a:cs typeface="Arial"/>
                <a:sym typeface="Arial"/>
              </a:rPr>
              <a:t>E’ in uscita il bando per una borsa di collaborazione per 50 ore </a:t>
            </a:r>
            <a:endParaRPr/>
          </a:p>
          <a:p>
            <a:pPr marL="0" marR="0" lvl="0" indent="0" algn="l" rtl="0">
              <a:spcBef>
                <a:spcPts val="0"/>
              </a:spcBef>
              <a:spcAft>
                <a:spcPts val="0"/>
              </a:spcAft>
              <a:buNone/>
            </a:pPr>
            <a:r>
              <a:rPr lang="en-GB" sz="1800">
                <a:solidFill>
                  <a:schemeClr val="dk1"/>
                </a:solidFill>
                <a:latin typeface="Arial"/>
                <a:ea typeface="Arial"/>
                <a:cs typeface="Arial"/>
                <a:sym typeface="Arial"/>
              </a:rPr>
              <a:t>(25 finanziate da Lab2Go e 25 da Direttore LNGS).</a:t>
            </a:r>
            <a:endParaRPr/>
          </a:p>
          <a:p>
            <a:pPr marL="0" marR="0" lvl="0" indent="0" algn="l" rtl="0">
              <a:spcBef>
                <a:spcPts val="0"/>
              </a:spcBef>
              <a:spcAft>
                <a:spcPts val="0"/>
              </a:spcAft>
              <a:buNone/>
            </a:pPr>
            <a:r>
              <a:rPr lang="en-GB" sz="1800">
                <a:solidFill>
                  <a:schemeClr val="dk1"/>
                </a:solidFill>
                <a:latin typeface="Arial"/>
                <a:ea typeface="Arial"/>
                <a:cs typeface="Arial"/>
                <a:sym typeface="Arial"/>
              </a:rPr>
              <a:t>Si prevede sia attività con strumentazione presente nei Laboratori didattici che con l’uso dei kit Arduino acquistati sui fondi Lab2Go.</a:t>
            </a:r>
            <a:endParaRPr sz="1800">
              <a:solidFill>
                <a:schemeClr val="dk1"/>
              </a:solidFill>
              <a:latin typeface="Arial"/>
              <a:ea typeface="Arial"/>
              <a:cs typeface="Arial"/>
              <a:sym typeface="Arial"/>
            </a:endParaRPr>
          </a:p>
        </p:txBody>
      </p:sp>
      <p:pic>
        <p:nvPicPr>
          <p:cNvPr id="245" name="Google Shape;245;p14" descr="foto.tiff"/>
          <p:cNvPicPr preferRelativeResize="0"/>
          <p:nvPr/>
        </p:nvPicPr>
        <p:blipFill rotWithShape="1">
          <a:blip r:embed="rId3">
            <a:alphaModFix/>
          </a:blip>
          <a:srcRect/>
          <a:stretch/>
        </p:blipFill>
        <p:spPr>
          <a:xfrm>
            <a:off x="6064045" y="3218703"/>
            <a:ext cx="3004110" cy="246337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5"/>
          <p:cNvSpPr txBox="1">
            <a:spLocks noGrp="1"/>
          </p:cNvSpPr>
          <p:nvPr>
            <p:ph type="title"/>
          </p:nvPr>
        </p:nvSpPr>
        <p:spPr>
          <a:xfrm>
            <a:off x="1578077" y="117906"/>
            <a:ext cx="8229240" cy="11448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0000"/>
              </a:buClr>
              <a:buSzPts val="4400"/>
              <a:buFont typeface="Arial"/>
              <a:buNone/>
            </a:pPr>
            <a:r>
              <a:rPr lang="en-GB">
                <a:solidFill>
                  <a:srgbClr val="FF0000"/>
                </a:solidFill>
              </a:rPr>
              <a:t>Lab2Go @LNS</a:t>
            </a:r>
            <a:endParaRPr/>
          </a:p>
        </p:txBody>
      </p:sp>
      <p:sp>
        <p:nvSpPr>
          <p:cNvPr id="251" name="Google Shape;251;p15"/>
          <p:cNvSpPr txBox="1">
            <a:spLocks noGrp="1"/>
          </p:cNvSpPr>
          <p:nvPr>
            <p:ph type="body" idx="1"/>
          </p:nvPr>
        </p:nvSpPr>
        <p:spPr>
          <a:xfrm>
            <a:off x="107156" y="2160626"/>
            <a:ext cx="8229240" cy="4232336"/>
          </a:xfrm>
          <a:prstGeom prst="rect">
            <a:avLst/>
          </a:prstGeom>
          <a:noFill/>
          <a:ln>
            <a:noFill/>
          </a:ln>
        </p:spPr>
        <p:txBody>
          <a:bodyPr spcFirstLastPara="1" wrap="square" lIns="0" tIns="0" rIns="0" bIns="0" anchor="t" anchorCtr="0">
            <a:normAutofit fontScale="85000" lnSpcReduction="10000"/>
          </a:bodyPr>
          <a:lstStyle/>
          <a:p>
            <a:pPr marL="228600" lvl="0" indent="-228600" algn="l" rtl="0">
              <a:lnSpc>
                <a:spcPct val="90000"/>
              </a:lnSpc>
              <a:spcBef>
                <a:spcPts val="0"/>
              </a:spcBef>
              <a:spcAft>
                <a:spcPts val="0"/>
              </a:spcAft>
              <a:buClr>
                <a:schemeClr val="dk1"/>
              </a:buClr>
              <a:buSzPct val="100000"/>
              <a:buChar char="•"/>
            </a:pPr>
            <a:r>
              <a:rPr lang="en-GB"/>
              <a:t>Primo anno in Lab2Go. Creazione sigla e «rodaggio» del nuovo gruppo. Una sola scuola coinvolta per questo A.S.</a:t>
            </a:r>
            <a:endParaRPr/>
          </a:p>
          <a:p>
            <a:pPr marL="228600" lvl="0" indent="-228600" algn="l" rtl="0">
              <a:lnSpc>
                <a:spcPct val="90000"/>
              </a:lnSpc>
              <a:spcBef>
                <a:spcPts val="1000"/>
              </a:spcBef>
              <a:spcAft>
                <a:spcPts val="0"/>
              </a:spcAft>
              <a:buClr>
                <a:schemeClr val="dk1"/>
              </a:buClr>
              <a:buSzPct val="100000"/>
              <a:buChar char="•"/>
            </a:pPr>
            <a:r>
              <a:rPr lang="en-GB"/>
              <a:t>Resp. loc.: Simone Biagi</a:t>
            </a:r>
            <a:endParaRPr/>
          </a:p>
          <a:p>
            <a:pPr marL="228600" lvl="0" indent="-228600" algn="l" rtl="0">
              <a:lnSpc>
                <a:spcPct val="90000"/>
              </a:lnSpc>
              <a:spcBef>
                <a:spcPts val="1000"/>
              </a:spcBef>
              <a:spcAft>
                <a:spcPts val="0"/>
              </a:spcAft>
              <a:buClr>
                <a:schemeClr val="dk1"/>
              </a:buClr>
              <a:buSzPct val="100000"/>
              <a:buChar char="•"/>
            </a:pPr>
            <a:r>
              <a:rPr lang="en-GB"/>
              <a:t>Ricercatori coinvolti: 3</a:t>
            </a:r>
            <a:endParaRPr/>
          </a:p>
          <a:p>
            <a:pPr marL="228600" lvl="0" indent="-228600" algn="l" rtl="0">
              <a:lnSpc>
                <a:spcPct val="90000"/>
              </a:lnSpc>
              <a:spcBef>
                <a:spcPts val="1000"/>
              </a:spcBef>
              <a:spcAft>
                <a:spcPts val="0"/>
              </a:spcAft>
              <a:buClr>
                <a:schemeClr val="dk1"/>
              </a:buClr>
              <a:buSzPct val="100000"/>
              <a:buChar char="•"/>
            </a:pPr>
            <a:r>
              <a:rPr lang="en-GB"/>
              <a:t>1 liceo scientifico di Alcamo (TP), circa 15 studenti</a:t>
            </a:r>
            <a:endParaRPr/>
          </a:p>
          <a:p>
            <a:pPr marL="228600" lvl="0" indent="-228600" algn="l" rtl="0">
              <a:lnSpc>
                <a:spcPct val="90000"/>
              </a:lnSpc>
              <a:spcBef>
                <a:spcPts val="1000"/>
              </a:spcBef>
              <a:spcAft>
                <a:spcPts val="0"/>
              </a:spcAft>
              <a:buClr>
                <a:schemeClr val="dk1"/>
              </a:buClr>
              <a:buSzPct val="100000"/>
              <a:buChar char="•"/>
            </a:pPr>
            <a:r>
              <a:rPr lang="en-GB"/>
              <a:t>Gli LNS sono una meta piuttosto gettonata per le visite scolastiche. Durante la settimana scientifica, organizzata tipicamente nel marzo, visitano i laboratori circa 3000 studenti (con l’esclusione della pausa COVID). </a:t>
            </a:r>
            <a:endParaRPr/>
          </a:p>
          <a:p>
            <a:pPr marL="228600" lvl="0" indent="-228600" algn="l" rtl="0">
              <a:lnSpc>
                <a:spcPct val="90000"/>
              </a:lnSpc>
              <a:spcBef>
                <a:spcPts val="1000"/>
              </a:spcBef>
              <a:spcAft>
                <a:spcPts val="0"/>
              </a:spcAft>
              <a:buClr>
                <a:schemeClr val="dk1"/>
              </a:buClr>
              <a:buSzPct val="100000"/>
              <a:buChar char="•"/>
            </a:pPr>
            <a:r>
              <a:rPr lang="en-GB"/>
              <a:t>Per il prossimo anno scolastico, stiamo cercando di coinvolgere scuole catanesi, facendo pubblicità al progetto Lab2Go</a:t>
            </a:r>
            <a:endParaRPr/>
          </a:p>
        </p:txBody>
      </p:sp>
      <p:pic>
        <p:nvPicPr>
          <p:cNvPr id="252" name="Google Shape;252;p15"/>
          <p:cNvPicPr preferRelativeResize="0"/>
          <p:nvPr/>
        </p:nvPicPr>
        <p:blipFill rotWithShape="1">
          <a:blip r:embed="rId3">
            <a:alphaModFix/>
          </a:blip>
          <a:srcRect/>
          <a:stretch/>
        </p:blipFill>
        <p:spPr>
          <a:xfrm>
            <a:off x="7618810" y="5824044"/>
            <a:ext cx="1418034" cy="916050"/>
          </a:xfrm>
          <a:prstGeom prst="rect">
            <a:avLst/>
          </a:prstGeom>
          <a:noFill/>
          <a:ln>
            <a:noFill/>
          </a:ln>
        </p:spPr>
      </p:pic>
      <p:pic>
        <p:nvPicPr>
          <p:cNvPr id="253" name="Google Shape;253;p15"/>
          <p:cNvPicPr preferRelativeResize="0"/>
          <p:nvPr/>
        </p:nvPicPr>
        <p:blipFill rotWithShape="1">
          <a:blip r:embed="rId4">
            <a:alphaModFix/>
          </a:blip>
          <a:srcRect/>
          <a:stretch/>
        </p:blipFill>
        <p:spPr>
          <a:xfrm>
            <a:off x="6007658" y="276034"/>
            <a:ext cx="2734219" cy="172646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6"/>
          <p:cNvSpPr txBox="1">
            <a:spLocks noGrp="1"/>
          </p:cNvSpPr>
          <p:nvPr>
            <p:ph type="title"/>
          </p:nvPr>
        </p:nvSpPr>
        <p:spPr>
          <a:xfrm>
            <a:off x="1651820" y="-115467"/>
            <a:ext cx="8229240" cy="11448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0000"/>
              </a:buClr>
              <a:buSzPts val="4400"/>
              <a:buFont typeface="Arial"/>
              <a:buNone/>
            </a:pPr>
            <a:r>
              <a:rPr lang="en-GB">
                <a:solidFill>
                  <a:srgbClr val="FF0000"/>
                </a:solidFill>
              </a:rPr>
              <a:t>Lab2go @Milano</a:t>
            </a:r>
            <a:endParaRPr/>
          </a:p>
        </p:txBody>
      </p:sp>
      <p:sp>
        <p:nvSpPr>
          <p:cNvPr id="259" name="Google Shape;259;p16"/>
          <p:cNvSpPr txBox="1">
            <a:spLocks noGrp="1"/>
          </p:cNvSpPr>
          <p:nvPr>
            <p:ph type="body" idx="1"/>
          </p:nvPr>
        </p:nvSpPr>
        <p:spPr>
          <a:xfrm>
            <a:off x="132736" y="996782"/>
            <a:ext cx="8229240" cy="3977280"/>
          </a:xfrm>
          <a:prstGeom prst="rect">
            <a:avLst/>
          </a:prstGeom>
          <a:noFill/>
          <a:ln>
            <a:noFill/>
          </a:ln>
        </p:spPr>
        <p:txBody>
          <a:bodyPr spcFirstLastPara="1" wrap="square" lIns="0" tIns="0" rIns="0" bIns="0" anchor="t" anchorCtr="0">
            <a:noAutofit/>
          </a:bodyPr>
          <a:lstStyle/>
          <a:p>
            <a:pPr marL="228600" lvl="0" indent="-228600" algn="l" rtl="0">
              <a:lnSpc>
                <a:spcPct val="90000"/>
              </a:lnSpc>
              <a:spcBef>
                <a:spcPts val="0"/>
              </a:spcBef>
              <a:spcAft>
                <a:spcPts val="0"/>
              </a:spcAft>
              <a:buClr>
                <a:schemeClr val="dk1"/>
              </a:buClr>
              <a:buSzPts val="1800"/>
              <a:buChar char="•"/>
            </a:pPr>
            <a:r>
              <a:rPr lang="en-GB" sz="1800"/>
              <a:t>Sigla presente in Statale, ma non in Bicocca.</a:t>
            </a:r>
            <a:endParaRPr/>
          </a:p>
          <a:p>
            <a:pPr marL="685800" lvl="1" indent="-228600" algn="l" rtl="0">
              <a:lnSpc>
                <a:spcPct val="90000"/>
              </a:lnSpc>
              <a:spcBef>
                <a:spcPts val="500"/>
              </a:spcBef>
              <a:spcAft>
                <a:spcPts val="0"/>
              </a:spcAft>
              <a:buClr>
                <a:schemeClr val="dk1"/>
              </a:buClr>
              <a:buSzPts val="1800"/>
              <a:buChar char="•"/>
            </a:pPr>
            <a:r>
              <a:rPr lang="en-GB" sz="1800"/>
              <a:t>Resp. loc: </a:t>
            </a:r>
            <a:r>
              <a:rPr lang="en-GB" sz="1800">
                <a:solidFill>
                  <a:srgbClr val="FF0000"/>
                </a:solidFill>
              </a:rPr>
              <a:t>Davide D’Angelo </a:t>
            </a:r>
            <a:r>
              <a:rPr lang="en-GB" sz="1800"/>
              <a:t>(UNIMI)</a:t>
            </a:r>
            <a:endParaRPr/>
          </a:p>
          <a:p>
            <a:pPr marL="685800" lvl="1" indent="-228600" algn="l" rtl="0">
              <a:lnSpc>
                <a:spcPct val="90000"/>
              </a:lnSpc>
              <a:spcBef>
                <a:spcPts val="500"/>
              </a:spcBef>
              <a:spcAft>
                <a:spcPts val="0"/>
              </a:spcAft>
              <a:buClr>
                <a:schemeClr val="dk1"/>
              </a:buClr>
              <a:buSzPts val="1800"/>
              <a:buChar char="•"/>
            </a:pPr>
            <a:r>
              <a:rPr lang="en-GB" sz="1800"/>
              <a:t>Altri tutors: Paolo Gandini, Yunsheng Dong (INFN)</a:t>
            </a:r>
            <a:endParaRPr/>
          </a:p>
          <a:p>
            <a:pPr marL="685800" lvl="1" indent="-228600" algn="l" rtl="0">
              <a:lnSpc>
                <a:spcPct val="90000"/>
              </a:lnSpc>
              <a:spcBef>
                <a:spcPts val="500"/>
              </a:spcBef>
              <a:spcAft>
                <a:spcPts val="0"/>
              </a:spcAft>
              <a:buClr>
                <a:schemeClr val="dk1"/>
              </a:buClr>
              <a:buSzPts val="1800"/>
              <a:buChar char="•"/>
            </a:pPr>
            <a:r>
              <a:rPr lang="en-GB" sz="1800"/>
              <a:t>Borsisti: NO</a:t>
            </a:r>
            <a:endParaRPr/>
          </a:p>
          <a:p>
            <a:pPr marL="228600" lvl="0" indent="-228600" algn="l" rtl="0">
              <a:lnSpc>
                <a:spcPct val="90000"/>
              </a:lnSpc>
              <a:spcBef>
                <a:spcPts val="1000"/>
              </a:spcBef>
              <a:spcAft>
                <a:spcPts val="0"/>
              </a:spcAft>
              <a:buClr>
                <a:schemeClr val="dk1"/>
              </a:buClr>
              <a:buSzPts val="1800"/>
              <a:buChar char="•"/>
            </a:pPr>
            <a:r>
              <a:rPr lang="en-GB" sz="1800"/>
              <a:t>Scuole coinvolte 2 a Milano città:</a:t>
            </a:r>
            <a:endParaRPr/>
          </a:p>
          <a:p>
            <a:pPr marL="685800" lvl="1" indent="-228600" algn="l" rtl="0">
              <a:lnSpc>
                <a:spcPct val="90000"/>
              </a:lnSpc>
              <a:spcBef>
                <a:spcPts val="500"/>
              </a:spcBef>
              <a:spcAft>
                <a:spcPts val="0"/>
              </a:spcAft>
              <a:buClr>
                <a:schemeClr val="dk1"/>
              </a:buClr>
              <a:buSzPts val="1800"/>
              <a:buChar char="•"/>
            </a:pPr>
            <a:r>
              <a:rPr lang="en-GB" sz="1800"/>
              <a:t>(continua) Liceo Scientifico Donatelli-Pascal (2 sedi -&gt; 2 lab)</a:t>
            </a:r>
            <a:endParaRPr/>
          </a:p>
          <a:p>
            <a:pPr marL="1143000" lvl="2" indent="-228600" algn="l" rtl="0">
              <a:lnSpc>
                <a:spcPct val="90000"/>
              </a:lnSpc>
              <a:spcBef>
                <a:spcPts val="500"/>
              </a:spcBef>
              <a:spcAft>
                <a:spcPts val="0"/>
              </a:spcAft>
              <a:buClr>
                <a:schemeClr val="dk1"/>
              </a:buClr>
              <a:buSzPts val="1800"/>
              <a:buChar char="•"/>
            </a:pPr>
            <a:r>
              <a:rPr lang="en-GB" sz="1800"/>
              <a:t>Studenti: 10+ (in fase di reclutamento)</a:t>
            </a:r>
            <a:endParaRPr/>
          </a:p>
          <a:p>
            <a:pPr marL="1143000" lvl="2" indent="-228600" algn="l" rtl="0">
              <a:lnSpc>
                <a:spcPct val="90000"/>
              </a:lnSpc>
              <a:spcBef>
                <a:spcPts val="500"/>
              </a:spcBef>
              <a:spcAft>
                <a:spcPts val="0"/>
              </a:spcAft>
              <a:buClr>
                <a:schemeClr val="dk1"/>
              </a:buClr>
              <a:buSzPts val="1800"/>
              <a:buChar char="•"/>
            </a:pPr>
            <a:r>
              <a:rPr lang="en-GB" sz="1800"/>
              <a:t>Docenti: 2 (3?)</a:t>
            </a:r>
            <a:endParaRPr/>
          </a:p>
          <a:p>
            <a:pPr marL="685800" lvl="1" indent="-228600" algn="l" rtl="0">
              <a:lnSpc>
                <a:spcPct val="90000"/>
              </a:lnSpc>
              <a:spcBef>
                <a:spcPts val="500"/>
              </a:spcBef>
              <a:spcAft>
                <a:spcPts val="0"/>
              </a:spcAft>
              <a:buClr>
                <a:schemeClr val="dk1"/>
              </a:buClr>
              <a:buSzPts val="1800"/>
              <a:buChar char="•"/>
            </a:pPr>
            <a:r>
              <a:rPr lang="en-GB" sz="1800"/>
              <a:t>(new) Liceo Scientifico Bottoni</a:t>
            </a:r>
            <a:endParaRPr/>
          </a:p>
          <a:p>
            <a:pPr marL="1143000" lvl="2" indent="-228600" algn="l" rtl="0">
              <a:lnSpc>
                <a:spcPct val="90000"/>
              </a:lnSpc>
              <a:spcBef>
                <a:spcPts val="500"/>
              </a:spcBef>
              <a:spcAft>
                <a:spcPts val="0"/>
              </a:spcAft>
              <a:buClr>
                <a:schemeClr val="dk1"/>
              </a:buClr>
              <a:buSzPts val="1800"/>
              <a:buChar char="•"/>
            </a:pPr>
            <a:r>
              <a:rPr lang="en-GB" sz="1800"/>
              <a:t>Studenti: 22</a:t>
            </a:r>
            <a:endParaRPr/>
          </a:p>
          <a:p>
            <a:pPr marL="1143000" lvl="2" indent="-228600" algn="l" rtl="0">
              <a:lnSpc>
                <a:spcPct val="90000"/>
              </a:lnSpc>
              <a:spcBef>
                <a:spcPts val="500"/>
              </a:spcBef>
              <a:spcAft>
                <a:spcPts val="0"/>
              </a:spcAft>
              <a:buClr>
                <a:schemeClr val="dk1"/>
              </a:buClr>
              <a:buSzPts val="1800"/>
              <a:buChar char="•"/>
            </a:pPr>
            <a:r>
              <a:rPr lang="en-GB" sz="1800"/>
              <a:t>Docenti: 7</a:t>
            </a:r>
            <a:endParaRPr/>
          </a:p>
          <a:p>
            <a:pPr marL="1143000" lvl="2" indent="-228600" algn="l" rtl="0">
              <a:lnSpc>
                <a:spcPct val="90000"/>
              </a:lnSpc>
              <a:spcBef>
                <a:spcPts val="500"/>
              </a:spcBef>
              <a:spcAft>
                <a:spcPts val="0"/>
              </a:spcAft>
              <a:buClr>
                <a:schemeClr val="dk1"/>
              </a:buClr>
              <a:buSzPts val="1800"/>
              <a:buChar char="•"/>
            </a:pPr>
            <a:r>
              <a:rPr lang="en-GB" sz="1800"/>
              <a:t>Richiesta manutenzione pompa da vuoto, Van der Graaf, Whimshurst</a:t>
            </a:r>
            <a:endParaRPr/>
          </a:p>
          <a:p>
            <a:pPr marL="1143000" lvl="2" indent="-228600" algn="l" rtl="0">
              <a:lnSpc>
                <a:spcPct val="90000"/>
              </a:lnSpc>
              <a:spcBef>
                <a:spcPts val="500"/>
              </a:spcBef>
              <a:spcAft>
                <a:spcPts val="0"/>
              </a:spcAft>
              <a:buClr>
                <a:schemeClr val="dk1"/>
              </a:buClr>
              <a:buSzPts val="1800"/>
              <a:buChar char="•"/>
            </a:pPr>
            <a:r>
              <a:rPr lang="en-GB" sz="1800"/>
              <a:t>Interesse a costruire motore elettrico / dinamo </a:t>
            </a:r>
            <a:endParaRPr/>
          </a:p>
          <a:p>
            <a:pPr marL="228600" lvl="0" indent="-228600" algn="l" rtl="0">
              <a:lnSpc>
                <a:spcPct val="90000"/>
              </a:lnSpc>
              <a:spcBef>
                <a:spcPts val="1000"/>
              </a:spcBef>
              <a:spcAft>
                <a:spcPts val="0"/>
              </a:spcAft>
              <a:buClr>
                <a:schemeClr val="dk1"/>
              </a:buClr>
              <a:buSzPts val="1800"/>
              <a:buChar char="•"/>
            </a:pPr>
            <a:r>
              <a:rPr lang="en-GB" sz="1800"/>
              <a:t>Entrambe le scuole vogliono iniziare a Febbraio dopo il termine degli scrutini</a:t>
            </a:r>
            <a:endParaRPr/>
          </a:p>
          <a:p>
            <a:pPr marL="228600" lvl="0" indent="-228600" algn="l" rtl="0">
              <a:lnSpc>
                <a:spcPct val="90000"/>
              </a:lnSpc>
              <a:spcBef>
                <a:spcPts val="1000"/>
              </a:spcBef>
              <a:spcAft>
                <a:spcPts val="0"/>
              </a:spcAft>
              <a:buClr>
                <a:schemeClr val="dk1"/>
              </a:buClr>
              <a:buSzPts val="1800"/>
              <a:buChar char="•"/>
            </a:pPr>
            <a:r>
              <a:rPr lang="en-GB" sz="1800"/>
              <a:t>Altre 4 richieste in Lombardia (nord): rifiutate </a:t>
            </a:r>
            <a:endParaRPr/>
          </a:p>
          <a:p>
            <a:pPr marL="685800" lvl="1" indent="-228600" algn="l" rtl="0">
              <a:lnSpc>
                <a:spcPct val="90000"/>
              </a:lnSpc>
              <a:spcBef>
                <a:spcPts val="500"/>
              </a:spcBef>
              <a:spcAft>
                <a:spcPts val="0"/>
              </a:spcAft>
              <a:buClr>
                <a:schemeClr val="dk1"/>
              </a:buClr>
              <a:buSzPts val="1800"/>
              <a:buChar char="•"/>
            </a:pPr>
            <a:r>
              <a:rPr lang="en-GB" sz="1800"/>
              <a:t>Paderno Dugnano, Como (provato a coinvolgere Bicocca senzasuccesso)</a:t>
            </a:r>
            <a:endParaRPr/>
          </a:p>
          <a:p>
            <a:pPr marL="685800" lvl="1" indent="-228600" algn="l" rtl="0">
              <a:lnSpc>
                <a:spcPct val="90000"/>
              </a:lnSpc>
              <a:spcBef>
                <a:spcPts val="500"/>
              </a:spcBef>
              <a:spcAft>
                <a:spcPts val="0"/>
              </a:spcAft>
              <a:buClr>
                <a:schemeClr val="dk1"/>
              </a:buClr>
              <a:buSzPts val="1800"/>
              <a:buChar char="•"/>
            </a:pPr>
            <a:r>
              <a:rPr lang="en-GB" sz="1800"/>
              <a:t>Desenzano (passata a Pavia per gr. coll. Bergamo senza successo)</a:t>
            </a:r>
            <a:endParaRPr/>
          </a:p>
          <a:p>
            <a:pPr marL="685800" lvl="1" indent="-228600" algn="l" rtl="0">
              <a:lnSpc>
                <a:spcPct val="90000"/>
              </a:lnSpc>
              <a:spcBef>
                <a:spcPts val="500"/>
              </a:spcBef>
              <a:spcAft>
                <a:spcPts val="0"/>
              </a:spcAft>
              <a:buClr>
                <a:schemeClr val="dk1"/>
              </a:buClr>
              <a:buSzPts val="1800"/>
              <a:buChar char="•"/>
            </a:pPr>
            <a:r>
              <a:rPr lang="en-GB" sz="1800"/>
              <a:t>Bormio</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7"/>
          <p:cNvSpPr txBox="1"/>
          <p:nvPr/>
        </p:nvSpPr>
        <p:spPr>
          <a:xfrm>
            <a:off x="204538" y="1480543"/>
            <a:ext cx="355570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rgbClr val="FF0000"/>
                </a:solidFill>
                <a:latin typeface="Roboto"/>
                <a:ea typeface="Roboto"/>
                <a:cs typeface="Roboto"/>
                <a:sym typeface="Roboto"/>
              </a:rPr>
              <a:t>Responsabile: Beatrice Panico</a:t>
            </a:r>
            <a:endParaRPr/>
          </a:p>
          <a:p>
            <a:pPr marL="0" marR="0" lvl="0" indent="0" algn="ctr" rtl="0">
              <a:spcBef>
                <a:spcPts val="0"/>
              </a:spcBef>
              <a:spcAft>
                <a:spcPts val="0"/>
              </a:spcAft>
              <a:buNone/>
            </a:pPr>
            <a:r>
              <a:rPr lang="en-GB" sz="1800">
                <a:solidFill>
                  <a:srgbClr val="030303"/>
                </a:solidFill>
                <a:latin typeface="Roboto"/>
                <a:ea typeface="Roboto"/>
                <a:cs typeface="Roboto"/>
                <a:sym typeface="Roboto"/>
              </a:rPr>
              <a:t>Colleghi coinvolti: 5</a:t>
            </a:r>
            <a:endParaRPr sz="1800">
              <a:solidFill>
                <a:schemeClr val="dk1"/>
              </a:solidFill>
              <a:latin typeface="Arial"/>
              <a:ea typeface="Arial"/>
              <a:cs typeface="Arial"/>
              <a:sym typeface="Arial"/>
            </a:endParaRPr>
          </a:p>
        </p:txBody>
      </p:sp>
      <p:sp>
        <p:nvSpPr>
          <p:cNvPr id="265" name="Google Shape;265;p17"/>
          <p:cNvSpPr txBox="1"/>
          <p:nvPr/>
        </p:nvSpPr>
        <p:spPr>
          <a:xfrm>
            <a:off x="204538" y="2540966"/>
            <a:ext cx="4529694" cy="2877263"/>
          </a:xfrm>
          <a:prstGeom prst="rect">
            <a:avLst/>
          </a:prstGeom>
          <a:solidFill>
            <a:schemeClr val="lt1"/>
          </a:solidFill>
          <a:ln w="381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250000"/>
              </a:lnSpc>
              <a:spcBef>
                <a:spcPts val="0"/>
              </a:spcBef>
              <a:spcAft>
                <a:spcPts val="0"/>
              </a:spcAft>
              <a:buNone/>
            </a:pPr>
            <a:r>
              <a:rPr lang="en-GB" sz="1500" b="1" i="1">
                <a:solidFill>
                  <a:srgbClr val="366092"/>
                </a:solidFill>
                <a:latin typeface="Arial"/>
                <a:ea typeface="Arial"/>
                <a:cs typeface="Arial"/>
                <a:sym typeface="Arial"/>
              </a:rPr>
              <a:t>3 Scuole</a:t>
            </a:r>
            <a:endParaRPr/>
          </a:p>
          <a:p>
            <a:pPr marL="0" marR="0" lvl="0" indent="0" algn="ctr" rtl="0">
              <a:lnSpc>
                <a:spcPct val="250000"/>
              </a:lnSpc>
              <a:spcBef>
                <a:spcPts val="0"/>
              </a:spcBef>
              <a:spcAft>
                <a:spcPts val="0"/>
              </a:spcAft>
              <a:buNone/>
            </a:pPr>
            <a:r>
              <a:rPr lang="en-GB" sz="1500" b="1" i="1">
                <a:solidFill>
                  <a:schemeClr val="dk1"/>
                </a:solidFill>
                <a:latin typeface="Arial"/>
                <a:ea typeface="Arial"/>
                <a:cs typeface="Arial"/>
                <a:sym typeface="Arial"/>
              </a:rPr>
              <a:t>LICEO SCIENTIFICO STATALE «L. B. ALBERTI»</a:t>
            </a:r>
            <a:endParaRPr/>
          </a:p>
          <a:p>
            <a:pPr marL="0" marR="0" lvl="0" indent="0" algn="ctr" rtl="0">
              <a:lnSpc>
                <a:spcPct val="250000"/>
              </a:lnSpc>
              <a:spcBef>
                <a:spcPts val="0"/>
              </a:spcBef>
              <a:spcAft>
                <a:spcPts val="0"/>
              </a:spcAft>
              <a:buNone/>
            </a:pPr>
            <a:r>
              <a:rPr lang="en-GB" sz="1500" b="1" i="1">
                <a:solidFill>
                  <a:schemeClr val="dk1"/>
                </a:solidFill>
                <a:latin typeface="Arial"/>
                <a:ea typeface="Arial"/>
                <a:cs typeface="Arial"/>
                <a:sym typeface="Arial"/>
              </a:rPr>
              <a:t>LICEO SCIENTIFICO STATALE «V. CUOCO»</a:t>
            </a:r>
            <a:endParaRPr/>
          </a:p>
          <a:p>
            <a:pPr marL="0" marR="0" lvl="0" indent="0" algn="ctr" rtl="0">
              <a:lnSpc>
                <a:spcPct val="250000"/>
              </a:lnSpc>
              <a:spcBef>
                <a:spcPts val="0"/>
              </a:spcBef>
              <a:spcAft>
                <a:spcPts val="0"/>
              </a:spcAft>
              <a:buNone/>
            </a:pPr>
            <a:r>
              <a:rPr lang="en-GB" sz="1500" b="1" i="1">
                <a:solidFill>
                  <a:schemeClr val="dk1"/>
                </a:solidFill>
                <a:latin typeface="Arial"/>
                <a:ea typeface="Arial"/>
                <a:cs typeface="Arial"/>
                <a:sym typeface="Arial"/>
              </a:rPr>
              <a:t>LICEO SCIENTIFICO STATALE «E. FERMI» (Gaeta)</a:t>
            </a:r>
            <a:endParaRPr/>
          </a:p>
        </p:txBody>
      </p:sp>
      <p:sp>
        <p:nvSpPr>
          <p:cNvPr id="266" name="Google Shape;266;p17"/>
          <p:cNvSpPr txBox="1"/>
          <p:nvPr/>
        </p:nvSpPr>
        <p:spPr>
          <a:xfrm>
            <a:off x="5257798" y="1614447"/>
            <a:ext cx="2911643" cy="1200329"/>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rgbClr val="366092"/>
                </a:solidFill>
                <a:latin typeface="Arial"/>
                <a:ea typeface="Arial"/>
                <a:cs typeface="Arial"/>
                <a:sym typeface="Arial"/>
              </a:rPr>
              <a:t>1 incontro svolto</a:t>
            </a:r>
            <a:endParaRPr/>
          </a:p>
          <a:p>
            <a:pPr marL="0" marR="0" lvl="0" indent="0" algn="ctr" rtl="0">
              <a:spcBef>
                <a:spcPts val="0"/>
              </a:spcBef>
              <a:spcAft>
                <a:spcPts val="0"/>
              </a:spcAft>
              <a:buNone/>
            </a:pPr>
            <a:r>
              <a:rPr lang="en-GB" sz="1800">
                <a:solidFill>
                  <a:srgbClr val="366092"/>
                </a:solidFill>
                <a:latin typeface="Arial"/>
                <a:ea typeface="Arial"/>
                <a:cs typeface="Arial"/>
                <a:sym typeface="Arial"/>
              </a:rPr>
              <a:t>2 incontri programmati</a:t>
            </a:r>
            <a:endParaRPr/>
          </a:p>
          <a:p>
            <a:pPr marL="0" marR="0" lvl="0" indent="0" algn="ctr" rtl="0">
              <a:spcBef>
                <a:spcPts val="0"/>
              </a:spcBef>
              <a:spcAft>
                <a:spcPts val="0"/>
              </a:spcAft>
              <a:buNone/>
            </a:pPr>
            <a:r>
              <a:rPr lang="en-GB" sz="1800">
                <a:solidFill>
                  <a:srgbClr val="366092"/>
                </a:solidFill>
                <a:latin typeface="Arial"/>
                <a:ea typeface="Arial"/>
                <a:cs typeface="Arial"/>
                <a:sym typeface="Arial"/>
              </a:rPr>
              <a:t>1 Strumento riparato</a:t>
            </a:r>
            <a:endParaRPr/>
          </a:p>
          <a:p>
            <a:pPr marL="0" marR="0" lvl="0" indent="0" algn="ctr" rtl="0">
              <a:spcBef>
                <a:spcPts val="0"/>
              </a:spcBef>
              <a:spcAft>
                <a:spcPts val="0"/>
              </a:spcAft>
              <a:buNone/>
            </a:pPr>
            <a:r>
              <a:rPr lang="en-GB" sz="1800">
                <a:solidFill>
                  <a:srgbClr val="366092"/>
                </a:solidFill>
                <a:latin typeface="Arial"/>
                <a:ea typeface="Arial"/>
                <a:cs typeface="Arial"/>
                <a:sym typeface="Arial"/>
              </a:rPr>
              <a:t>~ 60 studenti</a:t>
            </a:r>
            <a:endParaRPr/>
          </a:p>
        </p:txBody>
      </p:sp>
      <p:cxnSp>
        <p:nvCxnSpPr>
          <p:cNvPr id="267" name="Google Shape;267;p17"/>
          <p:cNvCxnSpPr/>
          <p:nvPr/>
        </p:nvCxnSpPr>
        <p:spPr>
          <a:xfrm rot="10800000" flipH="1">
            <a:off x="3779001" y="3683008"/>
            <a:ext cx="1394578" cy="339425"/>
          </a:xfrm>
          <a:prstGeom prst="straightConnector1">
            <a:avLst/>
          </a:prstGeom>
          <a:noFill/>
          <a:ln w="38100" cap="flat" cmpd="sng">
            <a:solidFill>
              <a:srgbClr val="4A7DBA"/>
            </a:solidFill>
            <a:prstDash val="solid"/>
            <a:round/>
            <a:headEnd type="none" w="sm" len="sm"/>
            <a:tailEnd type="triangle" w="med" len="med"/>
          </a:ln>
        </p:spPr>
      </p:cxnSp>
      <p:sp>
        <p:nvSpPr>
          <p:cNvPr id="268" name="Google Shape;268;p17"/>
          <p:cNvSpPr txBox="1"/>
          <p:nvPr/>
        </p:nvSpPr>
        <p:spPr>
          <a:xfrm>
            <a:off x="1518777" y="394811"/>
            <a:ext cx="5915025" cy="553286"/>
          </a:xfrm>
          <a:prstGeom prst="rect">
            <a:avLst/>
          </a:prstGeom>
          <a:noFill/>
          <a:ln>
            <a:noFill/>
          </a:ln>
        </p:spPr>
        <p:txBody>
          <a:bodyPr spcFirstLastPara="1" wrap="square" lIns="68575" tIns="34275" rIns="68575" bIns="34275" anchor="b" anchorCtr="0">
            <a:normAutofit fontScale="92500" lnSpcReduction="20000"/>
          </a:bodyPr>
          <a:lstStyle/>
          <a:p>
            <a:pPr marL="0" marR="0" lvl="0" indent="0" algn="ctr" rtl="0">
              <a:lnSpc>
                <a:spcPct val="90000"/>
              </a:lnSpc>
              <a:spcBef>
                <a:spcPts val="0"/>
              </a:spcBef>
              <a:spcAft>
                <a:spcPts val="0"/>
              </a:spcAft>
              <a:buClr>
                <a:srgbClr val="FF0000"/>
              </a:buClr>
              <a:buSzPct val="100000"/>
              <a:buFont typeface="Arial"/>
              <a:buNone/>
            </a:pPr>
            <a:r>
              <a:rPr lang="en-GB" sz="4500">
                <a:solidFill>
                  <a:srgbClr val="FF0000"/>
                </a:solidFill>
                <a:latin typeface="Arial"/>
                <a:ea typeface="Arial"/>
                <a:cs typeface="Arial"/>
                <a:sym typeface="Arial"/>
              </a:rPr>
              <a:t>Lab2go @ Infn NA</a:t>
            </a:r>
            <a:endParaRPr sz="4500">
              <a:solidFill>
                <a:srgbClr val="FF0000"/>
              </a:solidFill>
              <a:latin typeface="Arial"/>
              <a:ea typeface="Arial"/>
              <a:cs typeface="Arial"/>
              <a:sym typeface="Arial"/>
            </a:endParaRPr>
          </a:p>
        </p:txBody>
      </p:sp>
      <p:cxnSp>
        <p:nvCxnSpPr>
          <p:cNvPr id="269" name="Google Shape;269;p17"/>
          <p:cNvCxnSpPr/>
          <p:nvPr/>
        </p:nvCxnSpPr>
        <p:spPr>
          <a:xfrm rot="10800000" flipH="1">
            <a:off x="3779001" y="2282257"/>
            <a:ext cx="1394578" cy="1146743"/>
          </a:xfrm>
          <a:prstGeom prst="straightConnector1">
            <a:avLst/>
          </a:prstGeom>
          <a:noFill/>
          <a:ln w="38100" cap="flat" cmpd="sng">
            <a:solidFill>
              <a:srgbClr val="4A7DBA"/>
            </a:solidFill>
            <a:prstDash val="solid"/>
            <a:round/>
            <a:headEnd type="none" w="sm" len="sm"/>
            <a:tailEnd type="triangle" w="med" len="med"/>
          </a:ln>
        </p:spPr>
      </p:cxnSp>
      <p:sp>
        <p:nvSpPr>
          <p:cNvPr id="270" name="Google Shape;270;p17"/>
          <p:cNvSpPr txBox="1"/>
          <p:nvPr/>
        </p:nvSpPr>
        <p:spPr>
          <a:xfrm>
            <a:off x="5257798" y="3166628"/>
            <a:ext cx="2450099" cy="1477328"/>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rgbClr val="366092"/>
                </a:solidFill>
                <a:latin typeface="Arial"/>
                <a:ea typeface="Arial"/>
                <a:cs typeface="Arial"/>
                <a:sym typeface="Arial"/>
              </a:rPr>
              <a:t>Percorso museale</a:t>
            </a:r>
            <a:endParaRPr/>
          </a:p>
          <a:p>
            <a:pPr marL="0" marR="0" lvl="0" indent="0" algn="ctr" rtl="0">
              <a:spcBef>
                <a:spcPts val="0"/>
              </a:spcBef>
              <a:spcAft>
                <a:spcPts val="0"/>
              </a:spcAft>
              <a:buNone/>
            </a:pPr>
            <a:r>
              <a:rPr lang="en-GB" sz="1800">
                <a:solidFill>
                  <a:srgbClr val="366092"/>
                </a:solidFill>
                <a:latin typeface="Arial"/>
                <a:ea typeface="Arial"/>
                <a:cs typeface="Arial"/>
                <a:sym typeface="Arial"/>
              </a:rPr>
              <a:t>2 incontri svolti</a:t>
            </a:r>
            <a:endParaRPr/>
          </a:p>
          <a:p>
            <a:pPr marL="0" marR="0" lvl="0" indent="0" algn="ctr" rtl="0">
              <a:spcBef>
                <a:spcPts val="0"/>
              </a:spcBef>
              <a:spcAft>
                <a:spcPts val="0"/>
              </a:spcAft>
              <a:buNone/>
            </a:pPr>
            <a:r>
              <a:rPr lang="en-GB" sz="1800">
                <a:solidFill>
                  <a:srgbClr val="366092"/>
                </a:solidFill>
                <a:latin typeface="Arial"/>
                <a:ea typeface="Arial"/>
                <a:cs typeface="Arial"/>
                <a:sym typeface="Arial"/>
              </a:rPr>
              <a:t>1 incontro programmato</a:t>
            </a:r>
            <a:endParaRPr/>
          </a:p>
          <a:p>
            <a:pPr marL="0" marR="0" lvl="0" indent="0" algn="ctr" rtl="0">
              <a:spcBef>
                <a:spcPts val="0"/>
              </a:spcBef>
              <a:spcAft>
                <a:spcPts val="0"/>
              </a:spcAft>
              <a:buNone/>
            </a:pPr>
            <a:r>
              <a:rPr lang="en-GB" sz="1800">
                <a:solidFill>
                  <a:srgbClr val="366092"/>
                </a:solidFill>
                <a:latin typeface="Arial"/>
                <a:ea typeface="Arial"/>
                <a:cs typeface="Arial"/>
                <a:sym typeface="Arial"/>
              </a:rPr>
              <a:t>~ 50 studenti</a:t>
            </a:r>
            <a:endParaRPr/>
          </a:p>
        </p:txBody>
      </p:sp>
      <p:cxnSp>
        <p:nvCxnSpPr>
          <p:cNvPr id="271" name="Google Shape;271;p17"/>
          <p:cNvCxnSpPr/>
          <p:nvPr/>
        </p:nvCxnSpPr>
        <p:spPr>
          <a:xfrm>
            <a:off x="4090735" y="4700762"/>
            <a:ext cx="1353555" cy="407799"/>
          </a:xfrm>
          <a:prstGeom prst="straightConnector1">
            <a:avLst/>
          </a:prstGeom>
          <a:noFill/>
          <a:ln w="38100" cap="flat" cmpd="sng">
            <a:solidFill>
              <a:srgbClr val="4A7DBA"/>
            </a:solidFill>
            <a:prstDash val="solid"/>
            <a:round/>
            <a:headEnd type="none" w="sm" len="sm"/>
            <a:tailEnd type="triangle" w="med" len="med"/>
          </a:ln>
        </p:spPr>
      </p:cxnSp>
      <p:sp>
        <p:nvSpPr>
          <p:cNvPr id="272" name="Google Shape;272;p17"/>
          <p:cNvSpPr txBox="1"/>
          <p:nvPr/>
        </p:nvSpPr>
        <p:spPr>
          <a:xfrm>
            <a:off x="5540539" y="4814985"/>
            <a:ext cx="1726531" cy="646331"/>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rgbClr val="366092"/>
                </a:solidFill>
                <a:latin typeface="Arial"/>
                <a:ea typeface="Arial"/>
                <a:cs typeface="Arial"/>
                <a:sym typeface="Arial"/>
              </a:rPr>
              <a:t>In progress</a:t>
            </a:r>
            <a:endParaRPr/>
          </a:p>
          <a:p>
            <a:pPr marL="0" marR="0" lvl="0" indent="0" algn="ctr" rtl="0">
              <a:spcBef>
                <a:spcPts val="0"/>
              </a:spcBef>
              <a:spcAft>
                <a:spcPts val="0"/>
              </a:spcAft>
              <a:buNone/>
            </a:pPr>
            <a:r>
              <a:rPr lang="en-GB" sz="1800">
                <a:solidFill>
                  <a:srgbClr val="366092"/>
                </a:solidFill>
                <a:latin typeface="Arial"/>
                <a:ea typeface="Arial"/>
                <a:cs typeface="Arial"/>
                <a:sym typeface="Arial"/>
              </a:rPr>
              <a:t>~ 25 studenti</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8"/>
          <p:cNvSpPr txBox="1"/>
          <p:nvPr/>
        </p:nvSpPr>
        <p:spPr>
          <a:xfrm>
            <a:off x="103239" y="162721"/>
            <a:ext cx="10053194" cy="6963445"/>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2800" b="1" i="0" u="none" strike="noStrike" cap="none">
                <a:solidFill>
                  <a:srgbClr val="FF0000"/>
                </a:solidFill>
                <a:latin typeface="Calibri"/>
                <a:ea typeface="Calibri"/>
                <a:cs typeface="Calibri"/>
                <a:sym typeface="Calibri"/>
              </a:rPr>
              <a:t>Lab2go Pavia</a:t>
            </a:r>
            <a:endParaRPr/>
          </a:p>
          <a:p>
            <a:pPr marL="0" marR="0" lvl="0" indent="0" algn="l" rtl="0">
              <a:spcBef>
                <a:spcPts val="0"/>
              </a:spcBef>
              <a:spcAft>
                <a:spcPts val="0"/>
              </a:spcAft>
              <a:buNone/>
            </a:pPr>
            <a:endParaRPr sz="2000">
              <a:solidFill>
                <a:srgbClr val="000000"/>
              </a:solidFill>
              <a:latin typeface="Calibri"/>
              <a:ea typeface="Calibri"/>
              <a:cs typeface="Calibri"/>
              <a:sym typeface="Calibri"/>
            </a:endParaRPr>
          </a:p>
          <a:p>
            <a:pPr marL="0" marR="0" lvl="0" indent="0" algn="l" rtl="0">
              <a:spcBef>
                <a:spcPts val="0"/>
              </a:spcBef>
              <a:spcAft>
                <a:spcPts val="0"/>
              </a:spcAft>
              <a:buNone/>
            </a:pPr>
            <a:endParaRPr sz="200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ts val="2000"/>
              <a:buFont typeface="Arial"/>
              <a:buNone/>
            </a:pPr>
            <a:r>
              <a:rPr lang="en-GB" sz="2000">
                <a:solidFill>
                  <a:srgbClr val="000000"/>
                </a:solidFill>
                <a:latin typeface="Arial"/>
                <a:ea typeface="Arial"/>
                <a:cs typeface="Arial"/>
                <a:sym typeface="Arial"/>
              </a:rPr>
              <a:t>Responsabile locale: </a:t>
            </a:r>
            <a:r>
              <a:rPr lang="en-GB" sz="2000">
                <a:solidFill>
                  <a:srgbClr val="FF0000"/>
                </a:solidFill>
                <a:latin typeface="Arial"/>
                <a:ea typeface="Arial"/>
                <a:cs typeface="Arial"/>
                <a:sym typeface="Arial"/>
              </a:rPr>
              <a:t>Athina Kourkoumeli-Charalampidi</a:t>
            </a:r>
            <a:endParaRPr sz="2000">
              <a:solidFill>
                <a:srgbClr val="FF0000"/>
              </a:solidFill>
              <a:latin typeface="Arial"/>
              <a:ea typeface="Arial"/>
              <a:cs typeface="Arial"/>
              <a:sym typeface="Arial"/>
            </a:endParaRPr>
          </a:p>
          <a:p>
            <a:pPr marL="0" marR="0" lvl="0" indent="0" algn="l" rtl="0">
              <a:spcBef>
                <a:spcPts val="0"/>
              </a:spcBef>
              <a:spcAft>
                <a:spcPts val="0"/>
              </a:spcAft>
              <a:buNone/>
            </a:pPr>
            <a:endParaRPr sz="2000">
              <a:solidFill>
                <a:srgbClr val="000000"/>
              </a:solidFill>
              <a:latin typeface="Arial"/>
              <a:ea typeface="Arial"/>
              <a:cs typeface="Arial"/>
              <a:sym typeface="Arial"/>
            </a:endParaRPr>
          </a:p>
          <a:p>
            <a:pPr marL="0" marR="0" lvl="0" indent="0" algn="l" rtl="0">
              <a:spcBef>
                <a:spcPts val="0"/>
              </a:spcBef>
              <a:spcAft>
                <a:spcPts val="0"/>
              </a:spcAft>
              <a:buNone/>
            </a:pPr>
            <a:r>
              <a:rPr lang="en-GB" sz="2000" b="0" i="0" u="none" strike="noStrike" cap="none">
                <a:solidFill>
                  <a:srgbClr val="000000"/>
                </a:solidFill>
                <a:latin typeface="Arial"/>
                <a:ea typeface="Arial"/>
                <a:cs typeface="Arial"/>
                <a:sym typeface="Arial"/>
              </a:rPr>
              <a:t>Personale INFN partecipante 5</a:t>
            </a:r>
            <a:endParaRPr/>
          </a:p>
          <a:p>
            <a:pPr marL="0" marR="0" lvl="0" indent="0" algn="l" rtl="0">
              <a:spcBef>
                <a:spcPts val="0"/>
              </a:spcBef>
              <a:spcAft>
                <a:spcPts val="0"/>
              </a:spcAft>
              <a:buNone/>
            </a:pPr>
            <a:endParaRPr sz="2000">
              <a:solidFill>
                <a:srgbClr val="000000"/>
              </a:solidFill>
              <a:latin typeface="Arial"/>
              <a:ea typeface="Arial"/>
              <a:cs typeface="Arial"/>
              <a:sym typeface="Arial"/>
            </a:endParaRPr>
          </a:p>
          <a:p>
            <a:pPr marL="0" marR="0" lvl="0" indent="0" algn="l" rtl="0">
              <a:spcBef>
                <a:spcPts val="0"/>
              </a:spcBef>
              <a:spcAft>
                <a:spcPts val="0"/>
              </a:spcAft>
              <a:buNone/>
            </a:pPr>
            <a:r>
              <a:rPr lang="en-GB" sz="2000" b="0" i="0" u="none" strike="noStrike" cap="none">
                <a:solidFill>
                  <a:srgbClr val="000000"/>
                </a:solidFill>
                <a:latin typeface="Arial"/>
                <a:ea typeface="Arial"/>
                <a:cs typeface="Arial"/>
                <a:sym typeface="Arial"/>
              </a:rPr>
              <a:t>Scuole coinvolte 4</a:t>
            </a:r>
            <a:endParaRPr/>
          </a:p>
          <a:p>
            <a:pPr marL="0" marR="0" lvl="0" indent="0" algn="l" rtl="0">
              <a:spcBef>
                <a:spcPts val="0"/>
              </a:spcBef>
              <a:spcAft>
                <a:spcPts val="0"/>
              </a:spcAft>
              <a:buNone/>
            </a:pPr>
            <a:endParaRPr sz="2000">
              <a:solidFill>
                <a:srgbClr val="000000"/>
              </a:solidFill>
              <a:latin typeface="Arial"/>
              <a:ea typeface="Arial"/>
              <a:cs typeface="Arial"/>
              <a:sym typeface="Arial"/>
            </a:endParaRPr>
          </a:p>
          <a:p>
            <a:pPr marL="0" marR="0" lvl="0" indent="0" algn="l" rtl="0">
              <a:spcBef>
                <a:spcPts val="0"/>
              </a:spcBef>
              <a:spcAft>
                <a:spcPts val="0"/>
              </a:spcAft>
              <a:buNone/>
            </a:pPr>
            <a:r>
              <a:rPr lang="en-GB" sz="2000" b="0" i="0" u="none" strike="noStrike" cap="none">
                <a:solidFill>
                  <a:srgbClr val="000000"/>
                </a:solidFill>
                <a:latin typeface="Arial"/>
                <a:ea typeface="Arial"/>
                <a:cs typeface="Arial"/>
                <a:sym typeface="Arial"/>
              </a:rPr>
              <a:t>Studenti partecipanti: 68</a:t>
            </a:r>
            <a:endParaRPr/>
          </a:p>
          <a:p>
            <a:pPr marL="0" marR="0" lvl="0" indent="0" algn="l" rtl="0">
              <a:spcBef>
                <a:spcPts val="0"/>
              </a:spcBef>
              <a:spcAft>
                <a:spcPts val="0"/>
              </a:spcAft>
              <a:buNone/>
            </a:pPr>
            <a:endParaRPr sz="2000">
              <a:solidFill>
                <a:srgbClr val="000000"/>
              </a:solidFill>
              <a:latin typeface="Arial"/>
              <a:ea typeface="Arial"/>
              <a:cs typeface="Arial"/>
              <a:sym typeface="Arial"/>
            </a:endParaRPr>
          </a:p>
          <a:p>
            <a:pPr marL="0" marR="0" lvl="0" indent="0" algn="l" rtl="0">
              <a:spcBef>
                <a:spcPts val="0"/>
              </a:spcBef>
              <a:spcAft>
                <a:spcPts val="0"/>
              </a:spcAft>
              <a:buNone/>
            </a:pPr>
            <a:r>
              <a:rPr lang="en-GB" sz="2000" b="0" i="0" u="none" strike="noStrike" cap="none">
                <a:solidFill>
                  <a:srgbClr val="000000"/>
                </a:solidFill>
                <a:latin typeface="Arial"/>
                <a:ea typeface="Arial"/>
                <a:cs typeface="Arial"/>
                <a:sym typeface="Arial"/>
              </a:rPr>
              <a:t>In media 4 incontri per scuola</a:t>
            </a:r>
            <a:endParaRPr sz="2000">
              <a:solidFill>
                <a:srgbClr val="000000"/>
              </a:solidFill>
              <a:latin typeface="Arial"/>
              <a:ea typeface="Arial"/>
              <a:cs typeface="Arial"/>
              <a:sym typeface="Arial"/>
            </a:endParaRPr>
          </a:p>
          <a:p>
            <a:pPr marL="0" marR="0" lvl="0" indent="0" algn="l" rtl="0">
              <a:spcBef>
                <a:spcPts val="0"/>
              </a:spcBef>
              <a:spcAft>
                <a:spcPts val="0"/>
              </a:spcAft>
              <a:buNone/>
            </a:pPr>
            <a:endParaRPr sz="2000">
              <a:solidFill>
                <a:srgbClr val="000000"/>
              </a:solidFill>
              <a:latin typeface="Arial"/>
              <a:ea typeface="Arial"/>
              <a:cs typeface="Arial"/>
              <a:sym typeface="Arial"/>
            </a:endParaRPr>
          </a:p>
          <a:p>
            <a:pPr marL="0" marR="0" lvl="0" indent="0" algn="l" rtl="0">
              <a:spcBef>
                <a:spcPts val="0"/>
              </a:spcBef>
              <a:spcAft>
                <a:spcPts val="0"/>
              </a:spcAft>
              <a:buNone/>
            </a:pPr>
            <a:r>
              <a:rPr lang="en-GB" sz="2000" b="0" i="0" u="none" strike="noStrike" cap="none">
                <a:solidFill>
                  <a:srgbClr val="000000"/>
                </a:solidFill>
                <a:latin typeface="Arial"/>
                <a:ea typeface="Arial"/>
                <a:cs typeface="Arial"/>
                <a:sym typeface="Arial"/>
              </a:rPr>
              <a:t>Incontri programmati con le scuole e attività iniziate. </a:t>
            </a:r>
            <a:endParaRPr/>
          </a:p>
          <a:p>
            <a:pPr marL="0" marR="0" lvl="0" indent="0" algn="l" rtl="0">
              <a:spcBef>
                <a:spcPts val="0"/>
              </a:spcBef>
              <a:spcAft>
                <a:spcPts val="0"/>
              </a:spcAft>
              <a:buNone/>
            </a:pPr>
            <a:endParaRPr sz="2000">
              <a:solidFill>
                <a:srgbClr val="000000"/>
              </a:solidFill>
              <a:latin typeface="Arial"/>
              <a:ea typeface="Arial"/>
              <a:cs typeface="Arial"/>
              <a:sym typeface="Arial"/>
            </a:endParaRPr>
          </a:p>
          <a:p>
            <a:pPr marL="0" marR="0" lvl="0" indent="0" algn="l" rtl="0">
              <a:spcBef>
                <a:spcPts val="0"/>
              </a:spcBef>
              <a:spcAft>
                <a:spcPts val="0"/>
              </a:spcAft>
              <a:buNone/>
            </a:pPr>
            <a:r>
              <a:rPr lang="en-GB" sz="2000" b="0" i="0" u="none" strike="noStrike" cap="none">
                <a:solidFill>
                  <a:srgbClr val="000000"/>
                </a:solidFill>
                <a:latin typeface="Arial"/>
                <a:ea typeface="Arial"/>
                <a:cs typeface="Arial"/>
                <a:sym typeface="Arial"/>
              </a:rPr>
              <a:t>Idea di registrare degli interventi didattici e metterli sulle WIKI</a:t>
            </a:r>
            <a:endParaRPr/>
          </a:p>
          <a:p>
            <a:pPr marL="0" marR="0" lvl="0" indent="0" algn="l" rtl="0">
              <a:spcBef>
                <a:spcPts val="0"/>
              </a:spcBef>
              <a:spcAft>
                <a:spcPts val="0"/>
              </a:spcAft>
              <a:buNone/>
            </a:pPr>
            <a:endParaRPr sz="2000">
              <a:solidFill>
                <a:srgbClr val="000000"/>
              </a:solidFill>
              <a:latin typeface="Arial"/>
              <a:ea typeface="Arial"/>
              <a:cs typeface="Arial"/>
              <a:sym typeface="Arial"/>
            </a:endParaRPr>
          </a:p>
          <a:p>
            <a:pPr marL="0" marR="0" lvl="0" indent="0" algn="l" rtl="0">
              <a:spcBef>
                <a:spcPts val="0"/>
              </a:spcBef>
              <a:spcAft>
                <a:spcPts val="0"/>
              </a:spcAft>
              <a:buNone/>
            </a:pPr>
            <a:r>
              <a:rPr lang="en-GB" sz="2000" b="0" i="0" u="none" strike="noStrike" cap="none">
                <a:solidFill>
                  <a:srgbClr val="000000"/>
                </a:solidFill>
                <a:latin typeface="Arial"/>
                <a:ea typeface="Arial"/>
                <a:cs typeface="Arial"/>
                <a:sym typeface="Arial"/>
              </a:rPr>
              <a:t>Segnaliamo:</a:t>
            </a:r>
            <a:endParaRPr/>
          </a:p>
          <a:p>
            <a:pPr marL="0" marR="0" lvl="0" indent="0" algn="l" rtl="0">
              <a:spcBef>
                <a:spcPts val="0"/>
              </a:spcBef>
              <a:spcAft>
                <a:spcPts val="0"/>
              </a:spcAft>
              <a:buNone/>
            </a:pPr>
            <a:r>
              <a:rPr lang="en-GB" sz="2000" b="0" i="0" u="none" strike="noStrike" cap="none">
                <a:solidFill>
                  <a:srgbClr val="000000"/>
                </a:solidFill>
                <a:latin typeface="Arial"/>
                <a:ea typeface="Arial"/>
                <a:cs typeface="Arial"/>
                <a:sym typeface="Arial"/>
              </a:rPr>
              <a:t>Attività Arduino (2 esperienze)</a:t>
            </a:r>
            <a:endParaRPr/>
          </a:p>
          <a:p>
            <a:pPr marL="0" marR="0" lvl="0" indent="0" algn="l" rtl="0">
              <a:spcBef>
                <a:spcPts val="0"/>
              </a:spcBef>
              <a:spcAft>
                <a:spcPts val="0"/>
              </a:spcAft>
              <a:buNone/>
            </a:pPr>
            <a:r>
              <a:rPr lang="en-GB" sz="2000" b="0" i="0" u="none" strike="noStrike" cap="none">
                <a:solidFill>
                  <a:srgbClr val="000000"/>
                </a:solidFill>
                <a:latin typeface="Arial"/>
                <a:ea typeface="Arial"/>
                <a:cs typeface="Arial"/>
                <a:sym typeface="Arial"/>
              </a:rPr>
              <a:t>Riparazione di alcuni strumenti, fra cui un frigorifero per studiare termodinamica</a:t>
            </a:r>
            <a:endParaRPr sz="2000" b="0" i="0" u="none" strike="noStrike">
              <a:solidFill>
                <a:srgbClr val="000000"/>
              </a:solidFill>
              <a:latin typeface="Arial"/>
              <a:ea typeface="Arial"/>
              <a:cs typeface="Arial"/>
              <a:sym typeface="Arial"/>
            </a:endParaRPr>
          </a:p>
          <a:p>
            <a:pPr marL="0" marR="0" lvl="0" indent="0" algn="l" rtl="0">
              <a:spcBef>
                <a:spcPts val="0"/>
              </a:spcBef>
              <a:spcAft>
                <a:spcPts val="0"/>
              </a:spcAft>
              <a:buNone/>
            </a:pPr>
            <a:r>
              <a:rPr lang="en-GB" sz="2000" b="0" i="0" u="none" strike="noStrike" cap="none">
                <a:solidFill>
                  <a:srgbClr val="000000"/>
                </a:solidFill>
                <a:latin typeface="Arial"/>
                <a:ea typeface="Arial"/>
                <a:cs typeface="Arial"/>
                <a:sym typeface="Arial"/>
              </a:rPr>
              <a:t>comprando dei componenti che mancano.</a:t>
            </a:r>
            <a:endParaRPr/>
          </a:p>
          <a:p>
            <a:pPr marL="0" marR="0" lvl="0" indent="0" algn="l" rtl="0">
              <a:spcBef>
                <a:spcPts val="0"/>
              </a:spcBef>
              <a:spcAft>
                <a:spcPts val="0"/>
              </a:spcAft>
              <a:buNone/>
            </a:pPr>
            <a:endParaRPr sz="2000">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9"/>
          <p:cNvSpPr/>
          <p:nvPr/>
        </p:nvSpPr>
        <p:spPr>
          <a:xfrm>
            <a:off x="668675" y="1939368"/>
            <a:ext cx="5492640" cy="2367937"/>
          </a:xfrm>
          <a:prstGeom prst="rect">
            <a:avLst/>
          </a:prstGeom>
          <a:noFill/>
          <a:ln>
            <a:noFill/>
          </a:ln>
        </p:spPr>
        <p:txBody>
          <a:bodyPr spcFirstLastPara="1" wrap="square" lIns="90000" tIns="45000" rIns="90000" bIns="45000" anchor="b" anchorCtr="0">
            <a:noAutofit/>
          </a:bodyPr>
          <a:lstStyle/>
          <a:p>
            <a:pPr marL="0" marR="0" lvl="0" indent="0" algn="l" rtl="0">
              <a:spcBef>
                <a:spcPts val="0"/>
              </a:spcBef>
              <a:spcAft>
                <a:spcPts val="0"/>
              </a:spcAft>
              <a:buClr>
                <a:srgbClr val="C00000"/>
              </a:buClr>
              <a:buSzPts val="4600"/>
              <a:buFont typeface="Source Sans Pro"/>
              <a:buNone/>
            </a:pPr>
            <a:r>
              <a:rPr lang="en-GB" sz="4600" b="0" i="0" u="none" strike="noStrike" cap="none">
                <a:solidFill>
                  <a:srgbClr val="C00000"/>
                </a:solidFill>
                <a:latin typeface="Source Sans Pro"/>
                <a:ea typeface="Source Sans Pro"/>
                <a:cs typeface="Source Sans Pro"/>
                <a:sym typeface="Source Sans Pro"/>
              </a:rPr>
              <a:t> </a:t>
            </a:r>
            <a:endParaRPr sz="1800" b="0" strike="noStrike">
              <a:solidFill>
                <a:srgbClr val="000000"/>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endParaRPr sz="1800" b="0" strike="noStrike">
              <a:solidFill>
                <a:srgbClr val="000000"/>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endParaRPr sz="1800" b="0" strike="noStrike">
              <a:solidFill>
                <a:srgbClr val="000000"/>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endParaRPr sz="1800" b="0" strike="noStrike">
              <a:solidFill>
                <a:srgbClr val="000000"/>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endParaRPr sz="1800" b="0" strike="noStrik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800"/>
              <a:buFont typeface="Arial"/>
              <a:buNone/>
            </a:pPr>
            <a:endParaRPr sz="1800" b="0" strike="noStrike">
              <a:solidFill>
                <a:srgbClr val="000000"/>
              </a:solidFill>
              <a:latin typeface="Arial"/>
              <a:ea typeface="Arial"/>
              <a:cs typeface="Arial"/>
              <a:sym typeface="Arial"/>
            </a:endParaRPr>
          </a:p>
        </p:txBody>
      </p:sp>
      <p:sp>
        <p:nvSpPr>
          <p:cNvPr id="284" name="Google Shape;284;p19"/>
          <p:cNvSpPr txBox="1"/>
          <p:nvPr/>
        </p:nvSpPr>
        <p:spPr>
          <a:xfrm>
            <a:off x="1446480" y="135617"/>
            <a:ext cx="208903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a:solidFill>
                  <a:schemeClr val="dk1"/>
                </a:solidFill>
                <a:latin typeface="Arial"/>
                <a:ea typeface="Arial"/>
                <a:cs typeface="Arial"/>
                <a:sym typeface="Arial"/>
              </a:rPr>
              <a:t>@Perugia</a:t>
            </a:r>
            <a:endParaRPr/>
          </a:p>
        </p:txBody>
      </p:sp>
      <p:pic>
        <p:nvPicPr>
          <p:cNvPr id="285" name="Google Shape;285;p19" descr="Studenti liceo Alessi Perugia diventano &quot;cittadini attivi&quot; - Umbria -  ANSA.it"/>
          <p:cNvPicPr preferRelativeResize="0"/>
          <p:nvPr/>
        </p:nvPicPr>
        <p:blipFill rotWithShape="1">
          <a:blip r:embed="rId3">
            <a:alphaModFix/>
          </a:blip>
          <a:srcRect/>
          <a:stretch/>
        </p:blipFill>
        <p:spPr>
          <a:xfrm>
            <a:off x="503826" y="720392"/>
            <a:ext cx="3729755" cy="2097477"/>
          </a:xfrm>
          <a:prstGeom prst="rect">
            <a:avLst/>
          </a:prstGeom>
          <a:noFill/>
          <a:ln>
            <a:noFill/>
          </a:ln>
        </p:spPr>
      </p:pic>
      <p:pic>
        <p:nvPicPr>
          <p:cNvPr id="286" name="Google Shape;286;p19" descr="Liceo Scientifico Galeazzo Alessi | Perugia"/>
          <p:cNvPicPr preferRelativeResize="0"/>
          <p:nvPr/>
        </p:nvPicPr>
        <p:blipFill rotWithShape="1">
          <a:blip r:embed="rId4">
            <a:alphaModFix/>
          </a:blip>
          <a:srcRect/>
          <a:stretch/>
        </p:blipFill>
        <p:spPr>
          <a:xfrm>
            <a:off x="2971147" y="1689137"/>
            <a:ext cx="1128732" cy="1128732"/>
          </a:xfrm>
          <a:prstGeom prst="rect">
            <a:avLst/>
          </a:prstGeom>
          <a:noFill/>
          <a:ln>
            <a:noFill/>
          </a:ln>
        </p:spPr>
      </p:pic>
      <p:sp>
        <p:nvSpPr>
          <p:cNvPr id="287" name="Google Shape;287;p19"/>
          <p:cNvSpPr txBox="1"/>
          <p:nvPr/>
        </p:nvSpPr>
        <p:spPr>
          <a:xfrm>
            <a:off x="-235454" y="2855334"/>
            <a:ext cx="4335333" cy="3970318"/>
          </a:xfrm>
          <a:prstGeom prst="rect">
            <a:avLst/>
          </a:prstGeom>
          <a:noFill/>
          <a:ln>
            <a:noFill/>
          </a:ln>
        </p:spPr>
        <p:txBody>
          <a:bodyPr spcFirstLastPara="1" wrap="square" lIns="91425" tIns="45700" rIns="91425" bIns="45700" anchor="t" anchorCtr="0">
            <a:spAutoFit/>
          </a:bodyPr>
          <a:lstStyle/>
          <a:p>
            <a:pPr marL="285750" marR="0" lvl="0" indent="-285750" algn="r" rtl="0">
              <a:spcBef>
                <a:spcPts val="0"/>
              </a:spcBef>
              <a:spcAft>
                <a:spcPts val="0"/>
              </a:spcAft>
              <a:buClr>
                <a:schemeClr val="dk1"/>
              </a:buClr>
              <a:buSzPts val="1800"/>
              <a:buFont typeface="Arial"/>
              <a:buChar char="•"/>
            </a:pPr>
            <a:r>
              <a:rPr lang="en-GB" sz="1800" b="1">
                <a:solidFill>
                  <a:schemeClr val="dk1"/>
                </a:solidFill>
                <a:latin typeface="Arial"/>
                <a:ea typeface="Arial"/>
                <a:cs typeface="Arial"/>
                <a:sym typeface="Arial"/>
              </a:rPr>
              <a:t>Resp Locale: </a:t>
            </a:r>
            <a:endParaRPr/>
          </a:p>
          <a:p>
            <a:pPr marL="0" marR="0" lvl="0" indent="0" algn="r" rtl="0">
              <a:spcBef>
                <a:spcPts val="0"/>
              </a:spcBef>
              <a:spcAft>
                <a:spcPts val="0"/>
              </a:spcAft>
              <a:buNone/>
            </a:pPr>
            <a:r>
              <a:rPr lang="en-GB" sz="1800" b="1">
                <a:solidFill>
                  <a:srgbClr val="FF0000"/>
                </a:solidFill>
                <a:latin typeface="Arial"/>
                <a:ea typeface="Arial"/>
                <a:cs typeface="Arial"/>
                <a:sym typeface="Arial"/>
              </a:rPr>
              <a:t>Graziani Maura </a:t>
            </a:r>
            <a:r>
              <a:rPr lang="en-GB" sz="1800" b="1">
                <a:solidFill>
                  <a:schemeClr val="dk1"/>
                </a:solidFill>
                <a:latin typeface="Arial"/>
                <a:ea typeface="Arial"/>
                <a:cs typeface="Arial"/>
                <a:sym typeface="Arial"/>
              </a:rPr>
              <a:t>(INFN Perugia)</a:t>
            </a:r>
            <a:endParaRPr/>
          </a:p>
          <a:p>
            <a:pPr marL="285750" marR="0" lvl="0" indent="-171450" algn="r" rtl="0">
              <a:spcBef>
                <a:spcPts val="0"/>
              </a:spcBef>
              <a:spcAft>
                <a:spcPts val="0"/>
              </a:spcAft>
              <a:buClr>
                <a:schemeClr val="dk1"/>
              </a:buClr>
              <a:buSzPts val="1800"/>
              <a:buFont typeface="Arial"/>
              <a:buNone/>
            </a:pPr>
            <a:endParaRPr sz="1800" b="1">
              <a:solidFill>
                <a:srgbClr val="FF0000"/>
              </a:solidFill>
              <a:latin typeface="Arial"/>
              <a:ea typeface="Arial"/>
              <a:cs typeface="Arial"/>
              <a:sym typeface="Arial"/>
            </a:endParaRPr>
          </a:p>
          <a:p>
            <a:pPr marL="285750" marR="0" lvl="0" indent="-285750" algn="r" rtl="0">
              <a:spcBef>
                <a:spcPts val="0"/>
              </a:spcBef>
              <a:spcAft>
                <a:spcPts val="0"/>
              </a:spcAft>
              <a:buClr>
                <a:schemeClr val="dk1"/>
              </a:buClr>
              <a:buSzPts val="1800"/>
              <a:buFont typeface="Arial"/>
              <a:buChar char="•"/>
            </a:pPr>
            <a:r>
              <a:rPr lang="en-GB" sz="1800" b="1">
                <a:solidFill>
                  <a:schemeClr val="dk1"/>
                </a:solidFill>
                <a:latin typeface="Arial"/>
                <a:ea typeface="Arial"/>
                <a:cs typeface="Arial"/>
                <a:sym typeface="Arial"/>
              </a:rPr>
              <a:t>Docente di riferimento: </a:t>
            </a:r>
            <a:endParaRPr/>
          </a:p>
          <a:p>
            <a:pPr marL="0" marR="0" lvl="0" indent="0" algn="r" rtl="0">
              <a:spcBef>
                <a:spcPts val="0"/>
              </a:spcBef>
              <a:spcAft>
                <a:spcPts val="0"/>
              </a:spcAft>
              <a:buNone/>
            </a:pPr>
            <a:r>
              <a:rPr lang="en-GB" sz="1800" b="1">
                <a:solidFill>
                  <a:srgbClr val="FF0000"/>
                </a:solidFill>
                <a:latin typeface="Arial"/>
                <a:ea typeface="Arial"/>
                <a:cs typeface="Arial"/>
                <a:sym typeface="Arial"/>
              </a:rPr>
              <a:t>Veronica Palli</a:t>
            </a:r>
            <a:endParaRPr sz="1800" b="1">
              <a:solidFill>
                <a:srgbClr val="FF0000"/>
              </a:solidFill>
              <a:latin typeface="Arial"/>
              <a:ea typeface="Arial"/>
              <a:cs typeface="Arial"/>
              <a:sym typeface="Arial"/>
            </a:endParaRPr>
          </a:p>
          <a:p>
            <a:pPr marL="285750" marR="0" lvl="0" indent="-171450" algn="r" rtl="0">
              <a:spcBef>
                <a:spcPts val="0"/>
              </a:spcBef>
              <a:spcAft>
                <a:spcPts val="0"/>
              </a:spcAft>
              <a:buClr>
                <a:schemeClr val="dk1"/>
              </a:buClr>
              <a:buSzPts val="1800"/>
              <a:buFont typeface="Arial"/>
              <a:buNone/>
            </a:pPr>
            <a:endParaRPr sz="1800" b="1">
              <a:solidFill>
                <a:schemeClr val="dk1"/>
              </a:solidFill>
              <a:latin typeface="Arial"/>
              <a:ea typeface="Arial"/>
              <a:cs typeface="Arial"/>
              <a:sym typeface="Arial"/>
            </a:endParaRPr>
          </a:p>
          <a:p>
            <a:pPr marL="285750" marR="0" lvl="0" indent="-285750" algn="r" rtl="0">
              <a:spcBef>
                <a:spcPts val="0"/>
              </a:spcBef>
              <a:spcAft>
                <a:spcPts val="0"/>
              </a:spcAft>
              <a:buClr>
                <a:schemeClr val="dk1"/>
              </a:buClr>
              <a:buSzPts val="1800"/>
              <a:buFont typeface="Arial"/>
              <a:buChar char="•"/>
            </a:pPr>
            <a:r>
              <a:rPr lang="en-GB" sz="1800" b="1">
                <a:solidFill>
                  <a:schemeClr val="dk1"/>
                </a:solidFill>
                <a:latin typeface="Arial"/>
                <a:ea typeface="Arial"/>
                <a:cs typeface="Arial"/>
                <a:sym typeface="Arial"/>
              </a:rPr>
              <a:t>Coinvolti </a:t>
            </a:r>
            <a:r>
              <a:rPr lang="en-GB" sz="1800" b="1">
                <a:solidFill>
                  <a:srgbClr val="FF0000"/>
                </a:solidFill>
                <a:latin typeface="Arial"/>
                <a:ea typeface="Arial"/>
                <a:cs typeface="Arial"/>
                <a:sym typeface="Arial"/>
              </a:rPr>
              <a:t>11 ragazzi</a:t>
            </a:r>
            <a:r>
              <a:rPr lang="en-GB" sz="1800" b="1">
                <a:solidFill>
                  <a:schemeClr val="dk1"/>
                </a:solidFill>
                <a:latin typeface="Arial"/>
                <a:ea typeface="Arial"/>
                <a:cs typeface="Arial"/>
                <a:sym typeface="Arial"/>
              </a:rPr>
              <a:t> del Liceo Scientifico Statale Alessi</a:t>
            </a:r>
            <a:endParaRPr/>
          </a:p>
          <a:p>
            <a:pPr marL="285750" marR="0" lvl="0" indent="-171450" algn="r" rtl="0">
              <a:spcBef>
                <a:spcPts val="0"/>
              </a:spcBef>
              <a:spcAft>
                <a:spcPts val="0"/>
              </a:spcAft>
              <a:buClr>
                <a:schemeClr val="dk1"/>
              </a:buClr>
              <a:buSzPts val="1800"/>
              <a:buFont typeface="Arial"/>
              <a:buNone/>
            </a:pPr>
            <a:endParaRPr sz="1800" b="1">
              <a:solidFill>
                <a:schemeClr val="dk1"/>
              </a:solidFill>
              <a:latin typeface="Arial"/>
              <a:ea typeface="Arial"/>
              <a:cs typeface="Arial"/>
              <a:sym typeface="Arial"/>
            </a:endParaRPr>
          </a:p>
          <a:p>
            <a:pPr marL="285750" marR="0" lvl="0" indent="-285750" algn="r" rtl="0">
              <a:spcBef>
                <a:spcPts val="0"/>
              </a:spcBef>
              <a:spcAft>
                <a:spcPts val="0"/>
              </a:spcAft>
              <a:buClr>
                <a:schemeClr val="dk1"/>
              </a:buClr>
              <a:buSzPts val="1800"/>
              <a:buFont typeface="Arial"/>
              <a:buChar char="•"/>
            </a:pPr>
            <a:r>
              <a:rPr lang="en-GB" sz="1800" b="1">
                <a:solidFill>
                  <a:schemeClr val="dk1"/>
                </a:solidFill>
                <a:latin typeface="Arial"/>
                <a:ea typeface="Arial"/>
                <a:cs typeface="Arial"/>
                <a:sym typeface="Arial"/>
              </a:rPr>
              <a:t>Inizio previsto attività: </a:t>
            </a:r>
            <a:endParaRPr/>
          </a:p>
          <a:p>
            <a:pPr marL="0" marR="0" lvl="0" indent="0" algn="r" rtl="0">
              <a:spcBef>
                <a:spcPts val="0"/>
              </a:spcBef>
              <a:spcAft>
                <a:spcPts val="0"/>
              </a:spcAft>
              <a:buNone/>
            </a:pPr>
            <a:r>
              <a:rPr lang="en-GB" sz="1800" b="1">
                <a:solidFill>
                  <a:srgbClr val="FF0000"/>
                </a:solidFill>
                <a:latin typeface="Arial"/>
                <a:ea typeface="Arial"/>
                <a:cs typeface="Arial"/>
                <a:sym typeface="Arial"/>
              </a:rPr>
              <a:t>15 Febbraio</a:t>
            </a:r>
            <a:endParaRPr sz="1800" b="1">
              <a:solidFill>
                <a:srgbClr val="FF0000"/>
              </a:solidFill>
              <a:latin typeface="Arial"/>
              <a:ea typeface="Arial"/>
              <a:cs typeface="Arial"/>
              <a:sym typeface="Arial"/>
            </a:endParaRPr>
          </a:p>
          <a:p>
            <a:pPr marL="285750" marR="0" lvl="0" indent="-171450" algn="r"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a:p>
            <a:pPr marL="285750" marR="0" lvl="0" indent="-285750" algn="r" rtl="0">
              <a:spcBef>
                <a:spcPts val="0"/>
              </a:spcBef>
              <a:spcAft>
                <a:spcPts val="0"/>
              </a:spcAft>
              <a:buClr>
                <a:schemeClr val="dk1"/>
              </a:buClr>
              <a:buSzPts val="1800"/>
              <a:buFont typeface="Arial"/>
              <a:buChar char="•"/>
            </a:pPr>
            <a:r>
              <a:rPr lang="en-GB" sz="1800" b="1">
                <a:solidFill>
                  <a:schemeClr val="dk1"/>
                </a:solidFill>
                <a:latin typeface="Arial"/>
                <a:ea typeface="Arial"/>
                <a:cs typeface="Arial"/>
                <a:sym typeface="Arial"/>
              </a:rPr>
              <a:t>Totale incontri previsti: </a:t>
            </a:r>
            <a:endParaRPr/>
          </a:p>
          <a:p>
            <a:pPr marL="0" marR="0" lvl="0" indent="0" algn="r" rtl="0">
              <a:spcBef>
                <a:spcPts val="0"/>
              </a:spcBef>
              <a:spcAft>
                <a:spcPts val="0"/>
              </a:spcAft>
              <a:buNone/>
            </a:pPr>
            <a:r>
              <a:rPr lang="en-GB" sz="1800" b="1">
                <a:solidFill>
                  <a:srgbClr val="FF0000"/>
                </a:solidFill>
                <a:latin typeface="Arial"/>
                <a:ea typeface="Arial"/>
                <a:cs typeface="Arial"/>
                <a:sym typeface="Arial"/>
              </a:rPr>
              <a:t>		8 incontri </a:t>
            </a:r>
            <a:r>
              <a:rPr lang="en-GB" sz="1800">
                <a:solidFill>
                  <a:schemeClr val="dk1"/>
                </a:solidFill>
                <a:latin typeface="Arial"/>
                <a:ea typeface="Arial"/>
                <a:cs typeface="Arial"/>
                <a:sym typeface="Arial"/>
              </a:rPr>
              <a:t>da 3-4 ore</a:t>
            </a:r>
            <a:endParaRPr/>
          </a:p>
        </p:txBody>
      </p:sp>
      <p:pic>
        <p:nvPicPr>
          <p:cNvPr id="288" name="Google Shape;288;p19" descr="Immagine che contiene testo&#10;&#10;Descrizione generata automaticamente"/>
          <p:cNvPicPr preferRelativeResize="0"/>
          <p:nvPr/>
        </p:nvPicPr>
        <p:blipFill rotWithShape="1">
          <a:blip r:embed="rId5">
            <a:alphaModFix/>
          </a:blip>
          <a:srcRect/>
          <a:stretch/>
        </p:blipFill>
        <p:spPr>
          <a:xfrm>
            <a:off x="4352574" y="-1"/>
            <a:ext cx="4846211" cy="6858000"/>
          </a:xfrm>
          <a:prstGeom prst="rect">
            <a:avLst/>
          </a:prstGeom>
          <a:noFill/>
          <a:ln>
            <a:noFill/>
          </a:ln>
        </p:spPr>
      </p:pic>
      <p:pic>
        <p:nvPicPr>
          <p:cNvPr id="289" name="Google Shape;289;p19"/>
          <p:cNvPicPr preferRelativeResize="0"/>
          <p:nvPr/>
        </p:nvPicPr>
        <p:blipFill rotWithShape="1">
          <a:blip r:embed="rId6">
            <a:alphaModFix/>
          </a:blip>
          <a:srcRect/>
          <a:stretch/>
        </p:blipFill>
        <p:spPr>
          <a:xfrm>
            <a:off x="-30960" y="-1"/>
            <a:ext cx="1477440" cy="146909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20"/>
          <p:cNvPicPr preferRelativeResize="0"/>
          <p:nvPr/>
        </p:nvPicPr>
        <p:blipFill rotWithShape="1">
          <a:blip r:embed="rId3">
            <a:alphaModFix/>
          </a:blip>
          <a:srcRect l="12239" r="75188" b="77637"/>
          <a:stretch/>
        </p:blipFill>
        <p:spPr>
          <a:xfrm>
            <a:off x="0" y="-27384"/>
            <a:ext cx="1872208" cy="1872208"/>
          </a:xfrm>
          <a:prstGeom prst="rect">
            <a:avLst/>
          </a:prstGeom>
          <a:noFill/>
          <a:ln>
            <a:noFill/>
          </a:ln>
        </p:spPr>
      </p:pic>
      <p:sp>
        <p:nvSpPr>
          <p:cNvPr id="295" name="Google Shape;295;p20"/>
          <p:cNvSpPr txBox="1"/>
          <p:nvPr/>
        </p:nvSpPr>
        <p:spPr>
          <a:xfrm>
            <a:off x="1872208" y="188640"/>
            <a:ext cx="7164288" cy="2123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245899"/>
                </a:solidFill>
                <a:latin typeface="Arial"/>
                <a:ea typeface="Arial"/>
                <a:cs typeface="Arial"/>
                <a:sym typeface="Arial"/>
              </a:rPr>
              <a:t>LICEO SCIENTIFICO P. P. PASOLINI – POTENZA</a:t>
            </a:r>
            <a:endParaRPr/>
          </a:p>
          <a:p>
            <a:pPr marL="0" marR="0" lvl="0" indent="0" algn="l" rtl="0">
              <a:spcBef>
                <a:spcPts val="0"/>
              </a:spcBef>
              <a:spcAft>
                <a:spcPts val="0"/>
              </a:spcAft>
              <a:buNone/>
            </a:pPr>
            <a:endParaRPr sz="1800" b="1">
              <a:solidFill>
                <a:srgbClr val="245899"/>
              </a:solidFill>
              <a:latin typeface="Arial"/>
              <a:ea typeface="Arial"/>
              <a:cs typeface="Arial"/>
              <a:sym typeface="Arial"/>
            </a:endParaRPr>
          </a:p>
          <a:p>
            <a:pPr marL="0" marR="0" lvl="0" indent="0" algn="l" rtl="0">
              <a:spcBef>
                <a:spcPts val="0"/>
              </a:spcBef>
              <a:spcAft>
                <a:spcPts val="0"/>
              </a:spcAft>
              <a:buNone/>
            </a:pPr>
            <a:r>
              <a:rPr lang="en-GB" sz="1800" b="1">
                <a:solidFill>
                  <a:srgbClr val="245899"/>
                </a:solidFill>
                <a:latin typeface="Arial"/>
                <a:ea typeface="Arial"/>
                <a:cs typeface="Arial"/>
                <a:sym typeface="Arial"/>
              </a:rPr>
              <a:t>Tutor INFN: </a:t>
            </a:r>
            <a:r>
              <a:rPr lang="en-GB" sz="1800" b="1">
                <a:solidFill>
                  <a:srgbClr val="C00000"/>
                </a:solidFill>
                <a:latin typeface="Arial"/>
                <a:ea typeface="Arial"/>
                <a:cs typeface="Arial"/>
                <a:sym typeface="Arial"/>
              </a:rPr>
              <a:t>Marinella Ragosta </a:t>
            </a:r>
            <a:r>
              <a:rPr lang="en-GB" sz="1800" b="1">
                <a:solidFill>
                  <a:srgbClr val="245899"/>
                </a:solidFill>
                <a:latin typeface="Arial"/>
                <a:ea typeface="Arial"/>
                <a:cs typeface="Arial"/>
                <a:sym typeface="Arial"/>
              </a:rPr>
              <a:t>– Prof. di Fisica della Facoltà di Ingegneria dell’Università della Basilicata, Associata sez. di Napoli per LAB2GO resp. </a:t>
            </a:r>
            <a:r>
              <a:rPr lang="en-GB" sz="1800" b="1">
                <a:solidFill>
                  <a:srgbClr val="C00000"/>
                </a:solidFill>
                <a:latin typeface="Arial"/>
                <a:ea typeface="Arial"/>
                <a:cs typeface="Arial"/>
                <a:sym typeface="Arial"/>
              </a:rPr>
              <a:t>dott.ssa Beatrice Panico</a:t>
            </a:r>
            <a:r>
              <a:rPr lang="en-GB" sz="1800" b="1">
                <a:solidFill>
                  <a:srgbClr val="245899"/>
                </a:solidFill>
                <a:latin typeface="Arial"/>
                <a:ea typeface="Arial"/>
                <a:cs typeface="Arial"/>
                <a:sym typeface="Arial"/>
              </a:rPr>
              <a:t>.</a:t>
            </a:r>
            <a:endParaRPr/>
          </a:p>
          <a:p>
            <a:pPr marL="0" marR="0" lvl="0" indent="0" algn="l" rtl="0">
              <a:spcBef>
                <a:spcPts val="0"/>
              </a:spcBef>
              <a:spcAft>
                <a:spcPts val="0"/>
              </a:spcAft>
              <a:buNone/>
            </a:pPr>
            <a:endParaRPr sz="1800" b="1">
              <a:solidFill>
                <a:srgbClr val="245899"/>
              </a:solidFill>
              <a:latin typeface="Arial"/>
              <a:ea typeface="Arial"/>
              <a:cs typeface="Arial"/>
              <a:sym typeface="Arial"/>
            </a:endParaRPr>
          </a:p>
          <a:p>
            <a:pPr marL="0" marR="0" lvl="0" indent="0" algn="l" rtl="0">
              <a:spcBef>
                <a:spcPts val="0"/>
              </a:spcBef>
              <a:spcAft>
                <a:spcPts val="0"/>
              </a:spcAft>
              <a:buNone/>
            </a:pPr>
            <a:r>
              <a:rPr lang="en-GB" sz="1800" b="1">
                <a:solidFill>
                  <a:srgbClr val="245899"/>
                </a:solidFill>
                <a:latin typeface="Arial"/>
                <a:ea typeface="Arial"/>
                <a:cs typeface="Arial"/>
                <a:sym typeface="Arial"/>
              </a:rPr>
              <a:t>Tutor interno alla scuola – </a:t>
            </a:r>
            <a:r>
              <a:rPr lang="en-GB" sz="1800" b="1">
                <a:solidFill>
                  <a:srgbClr val="C00000"/>
                </a:solidFill>
                <a:latin typeface="Arial"/>
                <a:ea typeface="Arial"/>
                <a:cs typeface="Arial"/>
                <a:sym typeface="Arial"/>
              </a:rPr>
              <a:t>Prof.ssa Delia De Rosa</a:t>
            </a:r>
            <a:endParaRPr/>
          </a:p>
        </p:txBody>
      </p:sp>
      <p:sp>
        <p:nvSpPr>
          <p:cNvPr id="296" name="Google Shape;296;p20"/>
          <p:cNvSpPr txBox="1"/>
          <p:nvPr/>
        </p:nvSpPr>
        <p:spPr>
          <a:xfrm>
            <a:off x="323528" y="2501718"/>
            <a:ext cx="7056784" cy="37856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rgbClr val="002060"/>
                </a:solidFill>
                <a:latin typeface="Arial"/>
                <a:ea typeface="Arial"/>
                <a:cs typeface="Arial"/>
                <a:sym typeface="Arial"/>
              </a:rPr>
              <a:t>Anno Scolastico 2022-23 – </a:t>
            </a:r>
            <a:r>
              <a:rPr lang="en-GB" sz="1600" b="1">
                <a:solidFill>
                  <a:srgbClr val="C00000"/>
                </a:solidFill>
                <a:latin typeface="Arial"/>
                <a:ea typeface="Arial"/>
                <a:cs typeface="Arial"/>
                <a:sym typeface="Arial"/>
              </a:rPr>
              <a:t>12 Studenti della classe 3 C</a:t>
            </a:r>
            <a:endParaRPr/>
          </a:p>
          <a:p>
            <a:pPr marL="0" marR="0" lvl="0" indent="0" algn="l" rtl="0">
              <a:spcBef>
                <a:spcPts val="0"/>
              </a:spcBef>
              <a:spcAft>
                <a:spcPts val="0"/>
              </a:spcAft>
              <a:buNone/>
            </a:pPr>
            <a:endParaRPr sz="1600" b="1">
              <a:solidFill>
                <a:srgbClr val="C00000"/>
              </a:solidFill>
              <a:latin typeface="Arial"/>
              <a:ea typeface="Arial"/>
              <a:cs typeface="Arial"/>
              <a:sym typeface="Arial"/>
            </a:endParaRPr>
          </a:p>
          <a:p>
            <a:pPr marL="0" marR="0" lvl="0" indent="0" algn="l" rtl="0">
              <a:spcBef>
                <a:spcPts val="0"/>
              </a:spcBef>
              <a:spcAft>
                <a:spcPts val="0"/>
              </a:spcAft>
              <a:buNone/>
            </a:pPr>
            <a:r>
              <a:rPr lang="en-GB" sz="1600" b="1">
                <a:solidFill>
                  <a:srgbClr val="C00000"/>
                </a:solidFill>
                <a:latin typeface="Arial"/>
                <a:ea typeface="Arial"/>
                <a:cs typeface="Arial"/>
                <a:sym typeface="Arial"/>
              </a:rPr>
              <a:t>CALENDARIO</a:t>
            </a:r>
            <a:endParaRPr/>
          </a:p>
          <a:p>
            <a:pPr marL="0" marR="0" lvl="0" indent="0" algn="l" rtl="0">
              <a:spcBef>
                <a:spcPts val="0"/>
              </a:spcBef>
              <a:spcAft>
                <a:spcPts val="0"/>
              </a:spcAft>
              <a:buNone/>
            </a:pPr>
            <a:endParaRPr sz="1600" b="1">
              <a:solidFill>
                <a:schemeClr val="dk1"/>
              </a:solidFill>
              <a:latin typeface="Arial"/>
              <a:ea typeface="Arial"/>
              <a:cs typeface="Arial"/>
              <a:sym typeface="Arial"/>
            </a:endParaRPr>
          </a:p>
          <a:p>
            <a:pPr marL="0" marR="0" lvl="0" indent="0" algn="l" rtl="0">
              <a:spcBef>
                <a:spcPts val="0"/>
              </a:spcBef>
              <a:spcAft>
                <a:spcPts val="0"/>
              </a:spcAft>
              <a:buNone/>
            </a:pPr>
            <a:r>
              <a:rPr lang="en-GB" sz="1600" b="1">
                <a:solidFill>
                  <a:schemeClr val="dk1"/>
                </a:solidFill>
                <a:latin typeface="Arial"/>
                <a:ea typeface="Arial"/>
                <a:cs typeface="Arial"/>
                <a:sym typeface="Arial"/>
              </a:rPr>
              <a:t>11 Gennaio – Seminario iniziale di presentazione </a:t>
            </a:r>
            <a:endParaRPr/>
          </a:p>
          <a:p>
            <a:pPr marL="0" marR="0" lvl="0" indent="0" algn="l" rtl="0">
              <a:spcBef>
                <a:spcPts val="0"/>
              </a:spcBef>
              <a:spcAft>
                <a:spcPts val="0"/>
              </a:spcAft>
              <a:buNone/>
            </a:pPr>
            <a:endParaRPr sz="1600" b="1">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600"/>
              <a:buFont typeface="Noto Sans Symbols"/>
              <a:buChar char="✔"/>
            </a:pPr>
            <a:r>
              <a:rPr lang="en-GB" sz="1600" b="1">
                <a:solidFill>
                  <a:schemeClr val="dk1"/>
                </a:solidFill>
                <a:latin typeface="Arial"/>
                <a:ea typeface="Arial"/>
                <a:cs typeface="Arial"/>
                <a:sym typeface="Arial"/>
              </a:rPr>
              <a:t>24 Gennaio</a:t>
            </a:r>
            <a:endParaRPr/>
          </a:p>
          <a:p>
            <a:pPr marL="285750" marR="0" lvl="0" indent="-184150" algn="l" rtl="0">
              <a:spcBef>
                <a:spcPts val="0"/>
              </a:spcBef>
              <a:spcAft>
                <a:spcPts val="0"/>
              </a:spcAft>
              <a:buClr>
                <a:schemeClr val="dk1"/>
              </a:buClr>
              <a:buSzPts val="1600"/>
              <a:buFont typeface="Noto Sans Symbols"/>
              <a:buNone/>
            </a:pPr>
            <a:endParaRPr sz="1600" b="1">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600"/>
              <a:buFont typeface="Noto Sans Symbols"/>
              <a:buChar char="✔"/>
            </a:pPr>
            <a:r>
              <a:rPr lang="en-GB" sz="1600" b="1">
                <a:solidFill>
                  <a:schemeClr val="dk1"/>
                </a:solidFill>
                <a:latin typeface="Arial"/>
                <a:ea typeface="Arial"/>
                <a:cs typeface="Arial"/>
                <a:sym typeface="Arial"/>
              </a:rPr>
              <a:t>8 Febbraio </a:t>
            </a:r>
            <a:endParaRPr/>
          </a:p>
          <a:p>
            <a:pPr marL="285750" marR="0" lvl="0" indent="-184150" algn="l" rtl="0">
              <a:spcBef>
                <a:spcPts val="0"/>
              </a:spcBef>
              <a:spcAft>
                <a:spcPts val="0"/>
              </a:spcAft>
              <a:buClr>
                <a:schemeClr val="dk1"/>
              </a:buClr>
              <a:buSzPts val="1600"/>
              <a:buFont typeface="Noto Sans Symbols"/>
              <a:buNone/>
            </a:pPr>
            <a:endParaRPr sz="1600" b="1">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600"/>
              <a:buFont typeface="Noto Sans Symbols"/>
              <a:buChar char="✔"/>
            </a:pPr>
            <a:r>
              <a:rPr lang="en-GB" sz="1600" b="1">
                <a:solidFill>
                  <a:schemeClr val="dk1"/>
                </a:solidFill>
                <a:latin typeface="Arial"/>
                <a:ea typeface="Arial"/>
                <a:cs typeface="Arial"/>
                <a:sym typeface="Arial"/>
              </a:rPr>
              <a:t>1 Marzo</a:t>
            </a:r>
            <a:endParaRPr/>
          </a:p>
          <a:p>
            <a:pPr marL="285750" marR="0" lvl="0" indent="-184150" algn="l" rtl="0">
              <a:spcBef>
                <a:spcPts val="0"/>
              </a:spcBef>
              <a:spcAft>
                <a:spcPts val="0"/>
              </a:spcAft>
              <a:buClr>
                <a:schemeClr val="dk1"/>
              </a:buClr>
              <a:buSzPts val="1600"/>
              <a:buFont typeface="Noto Sans Symbols"/>
              <a:buNone/>
            </a:pPr>
            <a:endParaRPr sz="1600" b="1">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600"/>
              <a:buFont typeface="Noto Sans Symbols"/>
              <a:buChar char="✔"/>
            </a:pPr>
            <a:r>
              <a:rPr lang="en-GB" sz="1600" b="1">
                <a:solidFill>
                  <a:schemeClr val="dk1"/>
                </a:solidFill>
                <a:latin typeface="Arial"/>
                <a:ea typeface="Arial"/>
                <a:cs typeface="Arial"/>
                <a:sym typeface="Arial"/>
              </a:rPr>
              <a:t>17 Marzo – Attività conclusiva di documentazione</a:t>
            </a:r>
            <a:endParaRPr/>
          </a:p>
          <a:p>
            <a:pPr marL="0" marR="0" lvl="0" indent="0" algn="l" rtl="0">
              <a:spcBef>
                <a:spcPts val="0"/>
              </a:spcBef>
              <a:spcAft>
                <a:spcPts val="0"/>
              </a:spcAft>
              <a:buNone/>
            </a:pPr>
            <a:endParaRPr sz="1600" b="1">
              <a:solidFill>
                <a:schemeClr val="dk1"/>
              </a:solidFill>
              <a:latin typeface="Arial"/>
              <a:ea typeface="Arial"/>
              <a:cs typeface="Arial"/>
              <a:sym typeface="Arial"/>
            </a:endParaRPr>
          </a:p>
          <a:p>
            <a:pPr marL="0" marR="0" lvl="0" indent="0" algn="l" rtl="0">
              <a:spcBef>
                <a:spcPts val="0"/>
              </a:spcBef>
              <a:spcAft>
                <a:spcPts val="0"/>
              </a:spcAft>
              <a:buNone/>
            </a:pPr>
            <a:r>
              <a:rPr lang="en-GB" sz="1600" b="1">
                <a:solidFill>
                  <a:schemeClr val="dk1"/>
                </a:solidFill>
                <a:latin typeface="Arial"/>
                <a:ea typeface="Arial"/>
                <a:cs typeface="Arial"/>
                <a:sym typeface="Arial"/>
              </a:rPr>
              <a:t>Partecipazione all’evento finale insieme alle altre scuole</a:t>
            </a:r>
            <a:endParaRPr/>
          </a:p>
        </p:txBody>
      </p:sp>
      <p:grpSp>
        <p:nvGrpSpPr>
          <p:cNvPr id="297" name="Google Shape;297;p20"/>
          <p:cNvGrpSpPr/>
          <p:nvPr/>
        </p:nvGrpSpPr>
        <p:grpSpPr>
          <a:xfrm>
            <a:off x="1683192" y="4021017"/>
            <a:ext cx="2975173" cy="1093577"/>
            <a:chOff x="3300999" y="1546067"/>
            <a:chExt cx="5244621" cy="2445098"/>
          </a:xfrm>
        </p:grpSpPr>
        <p:sp>
          <p:nvSpPr>
            <p:cNvPr id="298" name="Google Shape;298;p20"/>
            <p:cNvSpPr/>
            <p:nvPr/>
          </p:nvSpPr>
          <p:spPr>
            <a:xfrm rot="-644283">
              <a:off x="3444973" y="1839615"/>
              <a:ext cx="3325639" cy="18580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cap="none">
                  <a:solidFill>
                    <a:srgbClr val="C5D8F1"/>
                  </a:solidFill>
                  <a:latin typeface="Arial"/>
                  <a:ea typeface="Arial"/>
                  <a:cs typeface="Arial"/>
                  <a:sym typeface="Arial"/>
                </a:rPr>
                <a:t>Attività in laboratorio</a:t>
              </a:r>
              <a:endParaRPr/>
            </a:p>
          </p:txBody>
        </p:sp>
        <p:pic>
          <p:nvPicPr>
            <p:cNvPr id="299" name="Google Shape;299;p20" descr="Statistica"/>
            <p:cNvPicPr preferRelativeResize="0"/>
            <p:nvPr/>
          </p:nvPicPr>
          <p:blipFill rotWithShape="1">
            <a:blip r:embed="rId4">
              <a:alphaModFix/>
            </a:blip>
            <a:srcRect/>
            <a:stretch/>
          </p:blipFill>
          <p:spPr>
            <a:xfrm>
              <a:off x="7452316" y="2567896"/>
              <a:ext cx="1093304" cy="1093304"/>
            </a:xfrm>
            <a:prstGeom prst="rect">
              <a:avLst/>
            </a:prstGeom>
            <a:noFill/>
            <a:ln>
              <a:noFill/>
            </a:ln>
          </p:spPr>
        </p:pic>
        <p:pic>
          <p:nvPicPr>
            <p:cNvPr id="300" name="Google Shape;300;p20" descr="Ricerca"/>
            <p:cNvPicPr preferRelativeResize="0"/>
            <p:nvPr/>
          </p:nvPicPr>
          <p:blipFill rotWithShape="1">
            <a:blip r:embed="rId5">
              <a:alphaModFix/>
            </a:blip>
            <a:srcRect/>
            <a:stretch/>
          </p:blipFill>
          <p:spPr>
            <a:xfrm>
              <a:off x="6537916" y="1832400"/>
              <a:ext cx="914400" cy="914400"/>
            </a:xfrm>
            <a:prstGeom prst="rect">
              <a:avLst/>
            </a:prstGeom>
            <a:noFill/>
            <a:ln>
              <a:noFill/>
            </a:ln>
          </p:spPr>
        </p:pic>
        <p:pic>
          <p:nvPicPr>
            <p:cNvPr id="301" name="Google Shape;301;p20" descr="Matraccio"/>
            <p:cNvPicPr preferRelativeResize="0"/>
            <p:nvPr/>
          </p:nvPicPr>
          <p:blipFill rotWithShape="1">
            <a:blip r:embed="rId6">
              <a:alphaModFix/>
            </a:blip>
            <a:srcRect/>
            <a:stretch/>
          </p:blipFill>
          <p:spPr>
            <a:xfrm>
              <a:off x="6734586" y="2974622"/>
              <a:ext cx="914400" cy="914400"/>
            </a:xfrm>
            <a:prstGeom prst="rect">
              <a:avLst/>
            </a:prstGeom>
            <a:noFill/>
            <a:ln>
              <a:noFill/>
            </a:ln>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g1f88410379f_2_11"/>
          <p:cNvPicPr preferRelativeResize="0"/>
          <p:nvPr/>
        </p:nvPicPr>
        <p:blipFill>
          <a:blip r:embed="rId3">
            <a:alphaModFix/>
          </a:blip>
          <a:stretch>
            <a:fillRect/>
          </a:stretch>
        </p:blipFill>
        <p:spPr>
          <a:xfrm>
            <a:off x="0" y="0"/>
            <a:ext cx="4422927" cy="2241675"/>
          </a:xfrm>
          <a:prstGeom prst="rect">
            <a:avLst/>
          </a:prstGeom>
          <a:noFill/>
          <a:ln>
            <a:noFill/>
          </a:ln>
        </p:spPr>
      </p:pic>
      <p:sp>
        <p:nvSpPr>
          <p:cNvPr id="308" name="Google Shape;308;g1f88410379f_2_11"/>
          <p:cNvSpPr txBox="1"/>
          <p:nvPr/>
        </p:nvSpPr>
        <p:spPr>
          <a:xfrm>
            <a:off x="2568475" y="658350"/>
            <a:ext cx="1784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a:solidFill>
                  <a:schemeClr val="dk1"/>
                </a:solidFill>
                <a:latin typeface="Arial"/>
                <a:ea typeface="Arial"/>
                <a:cs typeface="Arial"/>
                <a:sym typeface="Arial"/>
              </a:rPr>
              <a:t>@</a:t>
            </a:r>
            <a:r>
              <a:rPr lang="en-GB" sz="3200" b="1">
                <a:solidFill>
                  <a:schemeClr val="dk1"/>
                </a:solidFill>
              </a:rPr>
              <a:t>Roma</a:t>
            </a:r>
            <a:endParaRPr/>
          </a:p>
        </p:txBody>
      </p:sp>
      <p:sp>
        <p:nvSpPr>
          <p:cNvPr id="309" name="Google Shape;309;g1f88410379f_2_11"/>
          <p:cNvSpPr txBox="1"/>
          <p:nvPr/>
        </p:nvSpPr>
        <p:spPr>
          <a:xfrm>
            <a:off x="35550" y="2225525"/>
            <a:ext cx="4422900" cy="4525200"/>
          </a:xfrm>
          <a:prstGeom prst="rect">
            <a:avLst/>
          </a:prstGeom>
          <a:noFill/>
          <a:ln>
            <a:noFill/>
          </a:ln>
        </p:spPr>
        <p:txBody>
          <a:bodyPr spcFirstLastPara="1" wrap="square" lIns="91425" tIns="45700" rIns="91425" bIns="45700" anchor="t" anchorCtr="0">
            <a:spAutoFit/>
          </a:bodyPr>
          <a:lstStyle/>
          <a:p>
            <a:pPr marL="285750" marR="0" lvl="0" indent="-285750" algn="r" rtl="0">
              <a:spcBef>
                <a:spcPts val="0"/>
              </a:spcBef>
              <a:spcAft>
                <a:spcPts val="0"/>
              </a:spcAft>
              <a:buClr>
                <a:schemeClr val="dk1"/>
              </a:buClr>
              <a:buSzPts val="1800"/>
              <a:buFont typeface="Arial"/>
              <a:buChar char="•"/>
            </a:pPr>
            <a:r>
              <a:rPr lang="en-GB" sz="1800" b="1">
                <a:solidFill>
                  <a:schemeClr val="dk1"/>
                </a:solidFill>
                <a:latin typeface="Arial"/>
                <a:ea typeface="Arial"/>
                <a:cs typeface="Arial"/>
                <a:sym typeface="Arial"/>
              </a:rPr>
              <a:t>Resp. Locale: </a:t>
            </a:r>
            <a:endParaRPr/>
          </a:p>
          <a:p>
            <a:pPr marL="0" marR="0" lvl="0" indent="0" algn="r" rtl="0">
              <a:spcBef>
                <a:spcPts val="0"/>
              </a:spcBef>
              <a:spcAft>
                <a:spcPts val="0"/>
              </a:spcAft>
              <a:buNone/>
            </a:pPr>
            <a:r>
              <a:rPr lang="en-GB" sz="1800" b="1">
                <a:solidFill>
                  <a:srgbClr val="FF0000"/>
                </a:solidFill>
                <a:latin typeface="Arial"/>
                <a:ea typeface="Arial"/>
                <a:cs typeface="Arial"/>
                <a:sym typeface="Arial"/>
              </a:rPr>
              <a:t>G</a:t>
            </a:r>
            <a:r>
              <a:rPr lang="en-GB" sz="1800" b="1">
                <a:solidFill>
                  <a:srgbClr val="FF0000"/>
                </a:solidFill>
              </a:rPr>
              <a:t>iulia De Bonis</a:t>
            </a:r>
            <a:r>
              <a:rPr lang="en-GB" sz="1800" b="1">
                <a:solidFill>
                  <a:srgbClr val="FF0000"/>
                </a:solidFill>
                <a:latin typeface="Arial"/>
                <a:ea typeface="Arial"/>
                <a:cs typeface="Arial"/>
                <a:sym typeface="Arial"/>
              </a:rPr>
              <a:t> </a:t>
            </a:r>
            <a:r>
              <a:rPr lang="en-GB" sz="1800" b="1">
                <a:solidFill>
                  <a:schemeClr val="dk1"/>
                </a:solidFill>
                <a:latin typeface="Arial"/>
                <a:ea typeface="Arial"/>
                <a:cs typeface="Arial"/>
                <a:sym typeface="Arial"/>
              </a:rPr>
              <a:t>(INFN </a:t>
            </a:r>
            <a:r>
              <a:rPr lang="en-GB" sz="1800" b="1">
                <a:solidFill>
                  <a:schemeClr val="dk1"/>
                </a:solidFill>
              </a:rPr>
              <a:t>Roma</a:t>
            </a:r>
            <a:r>
              <a:rPr lang="en-GB" sz="1800" b="1">
                <a:solidFill>
                  <a:schemeClr val="dk1"/>
                </a:solidFill>
                <a:latin typeface="Arial"/>
                <a:ea typeface="Arial"/>
                <a:cs typeface="Arial"/>
                <a:sym typeface="Arial"/>
              </a:rPr>
              <a:t>)</a:t>
            </a:r>
            <a:endParaRPr sz="1800" b="1">
              <a:solidFill>
                <a:schemeClr val="dk1"/>
              </a:solidFill>
              <a:latin typeface="Arial"/>
              <a:ea typeface="Arial"/>
              <a:cs typeface="Arial"/>
              <a:sym typeface="Arial"/>
            </a:endParaRPr>
          </a:p>
          <a:p>
            <a:pPr marL="0" marR="0" lvl="0" indent="0" algn="r" rtl="0">
              <a:spcBef>
                <a:spcPts val="0"/>
              </a:spcBef>
              <a:spcAft>
                <a:spcPts val="0"/>
              </a:spcAft>
              <a:buNone/>
            </a:pPr>
            <a:r>
              <a:rPr lang="en-GB" sz="1800" b="1">
                <a:solidFill>
                  <a:schemeClr val="dk1"/>
                </a:solidFill>
              </a:rPr>
              <a:t>Stefano Sarti (Sapienza)</a:t>
            </a:r>
            <a:endParaRPr sz="1800" b="1">
              <a:solidFill>
                <a:schemeClr val="dk1"/>
              </a:solidFill>
            </a:endParaRPr>
          </a:p>
          <a:p>
            <a:pPr marL="285750" marR="0" lvl="0" indent="-171450" algn="r" rtl="0">
              <a:spcBef>
                <a:spcPts val="0"/>
              </a:spcBef>
              <a:spcAft>
                <a:spcPts val="0"/>
              </a:spcAft>
              <a:buClr>
                <a:schemeClr val="dk1"/>
              </a:buClr>
              <a:buSzPts val="1800"/>
              <a:buFont typeface="Arial"/>
              <a:buNone/>
            </a:pPr>
            <a:endParaRPr sz="1800" b="1">
              <a:solidFill>
                <a:srgbClr val="FF0000"/>
              </a:solidFill>
              <a:latin typeface="Arial"/>
              <a:ea typeface="Arial"/>
              <a:cs typeface="Arial"/>
              <a:sym typeface="Arial"/>
            </a:endParaRPr>
          </a:p>
          <a:p>
            <a:pPr marL="285750" marR="0" lvl="0" indent="-285750" algn="r" rtl="0">
              <a:spcBef>
                <a:spcPts val="0"/>
              </a:spcBef>
              <a:spcAft>
                <a:spcPts val="0"/>
              </a:spcAft>
              <a:buClr>
                <a:schemeClr val="dk1"/>
              </a:buClr>
              <a:buSzPts val="1800"/>
              <a:buFont typeface="Arial"/>
              <a:buChar char="•"/>
            </a:pPr>
            <a:r>
              <a:rPr lang="en-GB" sz="1800" b="1">
                <a:solidFill>
                  <a:schemeClr val="dk1"/>
                </a:solidFill>
              </a:rPr>
              <a:t>Scuole partecipanti</a:t>
            </a:r>
            <a:r>
              <a:rPr lang="en-GB" sz="1800" b="1">
                <a:solidFill>
                  <a:schemeClr val="dk1"/>
                </a:solidFill>
                <a:latin typeface="Arial"/>
                <a:ea typeface="Arial"/>
                <a:cs typeface="Arial"/>
                <a:sym typeface="Arial"/>
              </a:rPr>
              <a:t>: 21 </a:t>
            </a:r>
            <a:r>
              <a:rPr lang="en-GB"/>
              <a:t>(15 Comune di Roma, 2 prov. RM, 1 Rieti, 1 prov. LT, 2 prov. VT) [Licei classici, scientifici, sc. umane, sc. applicate]</a:t>
            </a:r>
            <a:endParaRPr sz="1800" b="1">
              <a:solidFill>
                <a:srgbClr val="FF0000"/>
              </a:solidFill>
              <a:latin typeface="Arial"/>
              <a:ea typeface="Arial"/>
              <a:cs typeface="Arial"/>
              <a:sym typeface="Arial"/>
            </a:endParaRPr>
          </a:p>
          <a:p>
            <a:pPr marL="1371600" marR="0" lvl="0" indent="0" algn="l" rtl="0">
              <a:spcBef>
                <a:spcPts val="0"/>
              </a:spcBef>
              <a:spcAft>
                <a:spcPts val="0"/>
              </a:spcAft>
              <a:buNone/>
            </a:pPr>
            <a:r>
              <a:rPr lang="en-GB" sz="1800" b="1">
                <a:solidFill>
                  <a:schemeClr val="dk1"/>
                </a:solidFill>
              </a:rPr>
              <a:t>→ ~</a:t>
            </a:r>
            <a:r>
              <a:rPr lang="en-GB" sz="1800" b="1">
                <a:solidFill>
                  <a:schemeClr val="dk1"/>
                </a:solidFill>
                <a:latin typeface="Arial"/>
                <a:ea typeface="Arial"/>
                <a:cs typeface="Arial"/>
                <a:sym typeface="Arial"/>
              </a:rPr>
              <a:t>250 studenti coinvolti</a:t>
            </a:r>
            <a:endParaRPr sz="1800" b="1">
              <a:solidFill>
                <a:schemeClr val="dk1"/>
              </a:solidFill>
              <a:latin typeface="Arial"/>
              <a:ea typeface="Arial"/>
              <a:cs typeface="Arial"/>
              <a:sym typeface="Arial"/>
            </a:endParaRPr>
          </a:p>
          <a:p>
            <a:pPr marL="1371600" marR="0" lvl="0" indent="0" algn="l" rtl="0">
              <a:spcBef>
                <a:spcPts val="0"/>
              </a:spcBef>
              <a:spcAft>
                <a:spcPts val="0"/>
              </a:spcAft>
              <a:buNone/>
            </a:pPr>
            <a:endParaRPr sz="1800" b="1">
              <a:solidFill>
                <a:schemeClr val="dk1"/>
              </a:solidFill>
            </a:endParaRPr>
          </a:p>
          <a:p>
            <a:pPr marL="285750" marR="0" lvl="0" indent="-285750" algn="r" rtl="0">
              <a:spcBef>
                <a:spcPts val="0"/>
              </a:spcBef>
              <a:spcAft>
                <a:spcPts val="0"/>
              </a:spcAft>
              <a:buClr>
                <a:schemeClr val="dk1"/>
              </a:buClr>
              <a:buSzPts val="1800"/>
              <a:buFont typeface="Arial"/>
              <a:buChar char="•"/>
            </a:pPr>
            <a:r>
              <a:rPr lang="en-GB" sz="1800" b="1">
                <a:solidFill>
                  <a:schemeClr val="dk1"/>
                </a:solidFill>
              </a:rPr>
              <a:t>Coinvolgimento INFN</a:t>
            </a:r>
            <a:r>
              <a:rPr lang="en-GB" sz="1800">
                <a:solidFill>
                  <a:schemeClr val="dk1"/>
                </a:solidFill>
              </a:rPr>
              <a:t> </a:t>
            </a:r>
            <a:endParaRPr sz="1800">
              <a:solidFill>
                <a:schemeClr val="dk1"/>
              </a:solidFill>
            </a:endParaRPr>
          </a:p>
          <a:p>
            <a:pPr marL="457200" marR="0" lvl="0" indent="0" algn="r" rtl="0">
              <a:spcBef>
                <a:spcPts val="0"/>
              </a:spcBef>
              <a:spcAft>
                <a:spcPts val="0"/>
              </a:spcAft>
              <a:buNone/>
            </a:pPr>
            <a:r>
              <a:rPr lang="en-GB" sz="1800">
                <a:solidFill>
                  <a:schemeClr val="dk1"/>
                </a:solidFill>
              </a:rPr>
              <a:t>(dipendenti e associati):</a:t>
            </a:r>
            <a:endParaRPr sz="1800">
              <a:solidFill>
                <a:schemeClr val="dk1"/>
              </a:solidFill>
            </a:endParaRPr>
          </a:p>
          <a:p>
            <a:pPr marL="457200" lvl="0" indent="-317500" algn="l" rtl="0">
              <a:spcBef>
                <a:spcPts val="0"/>
              </a:spcBef>
              <a:spcAft>
                <a:spcPts val="0"/>
              </a:spcAft>
              <a:buClr>
                <a:schemeClr val="dk1"/>
              </a:buClr>
              <a:buSzPts val="1400"/>
              <a:buChar char="-"/>
            </a:pPr>
            <a:r>
              <a:rPr lang="en-GB">
                <a:solidFill>
                  <a:schemeClr val="dk1"/>
                </a:solidFill>
              </a:rPr>
              <a:t>19 tutor</a:t>
            </a:r>
            <a:endParaRPr>
              <a:solidFill>
                <a:schemeClr val="dk1"/>
              </a:solidFill>
            </a:endParaRPr>
          </a:p>
          <a:p>
            <a:pPr marL="457200" lvl="0" indent="-317500" algn="l" rtl="0">
              <a:spcBef>
                <a:spcPts val="0"/>
              </a:spcBef>
              <a:spcAft>
                <a:spcPts val="0"/>
              </a:spcAft>
              <a:buClr>
                <a:schemeClr val="dk1"/>
              </a:buClr>
              <a:buSzPts val="1400"/>
              <a:buChar char="-"/>
            </a:pPr>
            <a:r>
              <a:rPr lang="en-GB">
                <a:solidFill>
                  <a:schemeClr val="dk1"/>
                </a:solidFill>
              </a:rPr>
              <a:t>1 borsista (50 h) [+ 5 borsisti sapienza]</a:t>
            </a:r>
            <a:endParaRPr>
              <a:solidFill>
                <a:schemeClr val="dk1"/>
              </a:solidFill>
            </a:endParaRPr>
          </a:p>
          <a:p>
            <a:pPr marL="457200" lvl="0" indent="-317500" algn="l" rtl="0">
              <a:spcBef>
                <a:spcPts val="0"/>
              </a:spcBef>
              <a:spcAft>
                <a:spcPts val="0"/>
              </a:spcAft>
              <a:buClr>
                <a:schemeClr val="dk1"/>
              </a:buClr>
              <a:buSzPts val="1400"/>
              <a:buChar char="-"/>
            </a:pPr>
            <a:r>
              <a:rPr lang="en-GB">
                <a:solidFill>
                  <a:schemeClr val="dk1"/>
                </a:solidFill>
              </a:rPr>
              <a:t>resp. Nazionale progetto; resp. Nazionale HW/SW; resp. Nazionale contenuti Wiki + personale TA per segreteria, web, missioni + LABE per riparazione strumenti </a:t>
            </a:r>
            <a:endParaRPr>
              <a:solidFill>
                <a:schemeClr val="dk1"/>
              </a:solidFill>
            </a:endParaRPr>
          </a:p>
          <a:p>
            <a:pPr marL="457200" lvl="0" indent="-317500" algn="l" rtl="0">
              <a:spcBef>
                <a:spcPts val="0"/>
              </a:spcBef>
              <a:spcAft>
                <a:spcPts val="0"/>
              </a:spcAft>
              <a:buClr>
                <a:schemeClr val="dk1"/>
              </a:buClr>
              <a:buSzPts val="1400"/>
              <a:buChar char="-"/>
            </a:pPr>
            <a:r>
              <a:rPr lang="en-GB">
                <a:solidFill>
                  <a:schemeClr val="dk1"/>
                </a:solidFill>
              </a:rPr>
              <a:t>4 altri collaboratori (corsi, lezioni, seminari, wiki)</a:t>
            </a:r>
            <a:endParaRPr sz="1800">
              <a:solidFill>
                <a:schemeClr val="dk1"/>
              </a:solidFill>
            </a:endParaRPr>
          </a:p>
        </p:txBody>
      </p:sp>
      <p:pic>
        <p:nvPicPr>
          <p:cNvPr id="310" name="Google Shape;310;g1f88410379f_2_11"/>
          <p:cNvPicPr preferRelativeResize="0"/>
          <p:nvPr/>
        </p:nvPicPr>
        <p:blipFill rotWithShape="1">
          <a:blip r:embed="rId4">
            <a:alphaModFix/>
          </a:blip>
          <a:srcRect/>
          <a:stretch/>
        </p:blipFill>
        <p:spPr>
          <a:xfrm>
            <a:off x="-30960" y="-1"/>
            <a:ext cx="1477440" cy="1469093"/>
          </a:xfrm>
          <a:prstGeom prst="rect">
            <a:avLst/>
          </a:prstGeom>
          <a:noFill/>
          <a:ln>
            <a:noFill/>
          </a:ln>
        </p:spPr>
      </p:pic>
      <p:sp>
        <p:nvSpPr>
          <p:cNvPr id="311" name="Google Shape;311;g1f88410379f_2_11"/>
          <p:cNvSpPr/>
          <p:nvPr/>
        </p:nvSpPr>
        <p:spPr>
          <a:xfrm>
            <a:off x="4572000" y="96075"/>
            <a:ext cx="4422900" cy="6662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b="1">
                <a:solidFill>
                  <a:srgbClr val="FF0000"/>
                </a:solidFill>
              </a:rPr>
              <a:t>Piano di lavoro A.S. 2022-2023</a:t>
            </a:r>
            <a:endParaRPr b="1">
              <a:solidFill>
                <a:srgbClr val="FF0000"/>
              </a:solidFill>
            </a:endParaRPr>
          </a:p>
          <a:p>
            <a:pPr marL="457200" lvl="0" indent="-317500" algn="l" rtl="0">
              <a:spcBef>
                <a:spcPts val="0"/>
              </a:spcBef>
              <a:spcAft>
                <a:spcPts val="0"/>
              </a:spcAft>
              <a:buSzPts val="1400"/>
              <a:buChar char="-"/>
            </a:pPr>
            <a:r>
              <a:rPr lang="en-GB"/>
              <a:t>Ottobre → completamento assegnazioni scuola-tutor, comunicazioni alle scuole; i tutor avviano il contatto con le scuole, le scuole iniziano la selezione degli studenti.</a:t>
            </a:r>
            <a:endParaRPr/>
          </a:p>
          <a:p>
            <a:pPr marL="457200" lvl="0" indent="-317500" algn="l" rtl="0">
              <a:spcBef>
                <a:spcPts val="0"/>
              </a:spcBef>
              <a:spcAft>
                <a:spcPts val="0"/>
              </a:spcAft>
              <a:buSzPts val="1400"/>
              <a:buChar char="-"/>
            </a:pPr>
            <a:r>
              <a:rPr lang="en-GB" b="1"/>
              <a:t>01/12/2022 → Evento Iniziale @AulaAmaldi</a:t>
            </a:r>
            <a:r>
              <a:rPr lang="en-GB"/>
              <a:t> (Dipartimento di Fisica, Sapienza) </a:t>
            </a:r>
            <a:r>
              <a:rPr lang="en-GB" u="sng">
                <a:solidFill>
                  <a:schemeClr val="hlink"/>
                </a:solidFill>
                <a:hlinkClick r:id="rId5"/>
              </a:rPr>
              <a:t>https://agenda.infn.it/event/33326/</a:t>
            </a:r>
            <a:r>
              <a:rPr lang="en-GB"/>
              <a:t> [evento ibrido, ~100 partecipanti in presenza, ~100 su zoom; presentazione del progetto + dimostrazioni didattiche con smartphone e Arduino]</a:t>
            </a:r>
            <a:endParaRPr/>
          </a:p>
          <a:p>
            <a:pPr marL="457200" lvl="0" indent="-317500" algn="l" rtl="0">
              <a:spcBef>
                <a:spcPts val="0"/>
              </a:spcBef>
              <a:spcAft>
                <a:spcPts val="0"/>
              </a:spcAft>
              <a:buSzPts val="1400"/>
              <a:buChar char="-"/>
            </a:pPr>
            <a:r>
              <a:rPr lang="en-GB"/>
              <a:t>Dicembre/Gennaio → completamento procedure di selezione collaboratori (“borsisti”) [bandi Sapienza e INFN], assegnazione borsista-scuola</a:t>
            </a:r>
            <a:endParaRPr/>
          </a:p>
          <a:p>
            <a:pPr marL="457200" lvl="0" indent="-317500" algn="l" rtl="0">
              <a:spcBef>
                <a:spcPts val="0"/>
              </a:spcBef>
              <a:spcAft>
                <a:spcPts val="0"/>
              </a:spcAft>
              <a:buSzPts val="1400"/>
              <a:buChar char="-"/>
            </a:pPr>
            <a:r>
              <a:rPr lang="en-GB" b="1"/>
              <a:t>Gennaio-Maggio → attività nelle scuole</a:t>
            </a:r>
            <a:endParaRPr b="1"/>
          </a:p>
          <a:p>
            <a:pPr marL="457200" lvl="0" indent="-317500" algn="l" rtl="0">
              <a:spcBef>
                <a:spcPts val="0"/>
              </a:spcBef>
              <a:spcAft>
                <a:spcPts val="0"/>
              </a:spcAft>
              <a:buSzPts val="1400"/>
              <a:buChar char="-"/>
            </a:pPr>
            <a:r>
              <a:rPr lang="en-GB"/>
              <a:t>Maggio → lavoro di preparazione evento finale</a:t>
            </a:r>
            <a:endParaRPr/>
          </a:p>
          <a:p>
            <a:pPr marL="457200" lvl="0" indent="-317500" algn="l" rtl="0">
              <a:spcBef>
                <a:spcPts val="0"/>
              </a:spcBef>
              <a:spcAft>
                <a:spcPts val="0"/>
              </a:spcAft>
              <a:buSzPts val="1400"/>
              <a:buChar char="-"/>
            </a:pPr>
            <a:r>
              <a:rPr lang="en-GB"/>
              <a:t>Giugno → Evento Finale @AulaMagna Sapienza (discipline “unificate”); presentazioni &amp; exhibit</a:t>
            </a: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FF0000"/>
                </a:solidFill>
              </a:rPr>
              <a:t>Attività nelle scuole</a:t>
            </a:r>
            <a:endParaRPr b="1">
              <a:solidFill>
                <a:srgbClr val="FF0000"/>
              </a:solidFill>
            </a:endParaRPr>
          </a:p>
          <a:p>
            <a:pPr marL="457200" lvl="0" indent="-317500" algn="l" rtl="0">
              <a:spcBef>
                <a:spcPts val="0"/>
              </a:spcBef>
              <a:spcAft>
                <a:spcPts val="0"/>
              </a:spcAft>
              <a:buSzPts val="1400"/>
              <a:buChar char="-"/>
            </a:pPr>
            <a:r>
              <a:rPr lang="en-GB"/>
              <a:t>Catalogazione strumentazione, collaudo, progettazione e svolgimento di esperienze di laboratorio, percorsi a tema </a:t>
            </a:r>
            <a:endParaRPr/>
          </a:p>
          <a:p>
            <a:pPr marL="457200" lvl="0" indent="-317500" algn="l" rtl="0">
              <a:spcBef>
                <a:spcPts val="0"/>
              </a:spcBef>
              <a:spcAft>
                <a:spcPts val="0"/>
              </a:spcAft>
              <a:buSzPts val="1400"/>
              <a:buChar char="-"/>
            </a:pPr>
            <a:r>
              <a:rPr lang="en-GB"/>
              <a:t>Arduino → competenze trasversali di programmazione</a:t>
            </a:r>
            <a:endParaRPr/>
          </a:p>
          <a:p>
            <a:pPr marL="457200" lvl="0" indent="-317500" algn="l" rtl="0">
              <a:spcBef>
                <a:spcPts val="0"/>
              </a:spcBef>
              <a:spcAft>
                <a:spcPts val="0"/>
              </a:spcAft>
              <a:buSzPts val="1400"/>
              <a:buChar char="-"/>
            </a:pPr>
            <a:r>
              <a:rPr lang="en-GB"/>
              <a:t>Sinergie con altre discipline (Musei Scientifici)</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21"/>
          <p:cNvPicPr preferRelativeResize="0"/>
          <p:nvPr/>
        </p:nvPicPr>
        <p:blipFill>
          <a:blip r:embed="rId3">
            <a:alphaModFix/>
          </a:blip>
          <a:stretch>
            <a:fillRect/>
          </a:stretch>
        </p:blipFill>
        <p:spPr>
          <a:xfrm>
            <a:off x="0" y="0"/>
            <a:ext cx="3340300" cy="1300250"/>
          </a:xfrm>
          <a:prstGeom prst="rect">
            <a:avLst/>
          </a:prstGeom>
          <a:noFill/>
          <a:ln>
            <a:noFill/>
          </a:ln>
        </p:spPr>
      </p:pic>
      <p:pic>
        <p:nvPicPr>
          <p:cNvPr id="317" name="Google Shape;317;p21"/>
          <p:cNvPicPr preferRelativeResize="0"/>
          <p:nvPr/>
        </p:nvPicPr>
        <p:blipFill>
          <a:blip r:embed="rId4">
            <a:alphaModFix/>
          </a:blip>
          <a:stretch>
            <a:fillRect/>
          </a:stretch>
        </p:blipFill>
        <p:spPr>
          <a:xfrm>
            <a:off x="535275" y="73575"/>
            <a:ext cx="8439800" cy="468475"/>
          </a:xfrm>
          <a:prstGeom prst="rect">
            <a:avLst/>
          </a:prstGeom>
          <a:noFill/>
          <a:ln>
            <a:noFill/>
          </a:ln>
        </p:spPr>
      </p:pic>
      <p:graphicFrame>
        <p:nvGraphicFramePr>
          <p:cNvPr id="318" name="Google Shape;318;p21"/>
          <p:cNvGraphicFramePr/>
          <p:nvPr/>
        </p:nvGraphicFramePr>
        <p:xfrm>
          <a:off x="84475" y="1848713"/>
          <a:ext cx="3000000" cy="3000000"/>
        </p:xfrm>
        <a:graphic>
          <a:graphicData uri="http://schemas.openxmlformats.org/drawingml/2006/table">
            <a:tbl>
              <a:tblPr>
                <a:noFill/>
                <a:tableStyleId>{3EC80636-86C5-4661-84D8-F3E8644F5A8C}</a:tableStyleId>
              </a:tblPr>
              <a:tblGrid>
                <a:gridCol w="1360450">
                  <a:extLst>
                    <a:ext uri="{9D8B030D-6E8A-4147-A177-3AD203B41FA5}">
                      <a16:colId xmlns:a16="http://schemas.microsoft.com/office/drawing/2014/main" val="20000"/>
                    </a:ext>
                  </a:extLst>
                </a:gridCol>
                <a:gridCol w="1366650">
                  <a:extLst>
                    <a:ext uri="{9D8B030D-6E8A-4147-A177-3AD203B41FA5}">
                      <a16:colId xmlns:a16="http://schemas.microsoft.com/office/drawing/2014/main" val="20001"/>
                    </a:ext>
                  </a:extLst>
                </a:gridCol>
                <a:gridCol w="1824375">
                  <a:extLst>
                    <a:ext uri="{9D8B030D-6E8A-4147-A177-3AD203B41FA5}">
                      <a16:colId xmlns:a16="http://schemas.microsoft.com/office/drawing/2014/main" val="20002"/>
                    </a:ext>
                  </a:extLst>
                </a:gridCol>
              </a:tblGrid>
              <a:tr h="441400">
                <a:tc>
                  <a:txBody>
                    <a:bodyPr/>
                    <a:lstStyle/>
                    <a:p>
                      <a:pPr marL="0" lvl="0" indent="0" algn="l" rtl="0">
                        <a:lnSpc>
                          <a:spcPct val="115000"/>
                        </a:lnSpc>
                        <a:spcBef>
                          <a:spcPts val="0"/>
                        </a:spcBef>
                        <a:spcAft>
                          <a:spcPts val="0"/>
                        </a:spcAft>
                        <a:buNone/>
                      </a:pPr>
                      <a:r>
                        <a:rPr lang="en-GB" sz="1100" b="1"/>
                        <a:t>Denominazione della Scuola</a:t>
                      </a:r>
                      <a:endParaRPr sz="1100" b="1"/>
                    </a:p>
                  </a:txBody>
                  <a:tcPr marL="91425" marR="91425" marT="91425" marB="91425"/>
                </a:tc>
                <a:tc>
                  <a:txBody>
                    <a:bodyPr/>
                    <a:lstStyle/>
                    <a:p>
                      <a:pPr marL="0" lvl="0" indent="0" algn="l" rtl="0">
                        <a:lnSpc>
                          <a:spcPct val="115000"/>
                        </a:lnSpc>
                        <a:spcBef>
                          <a:spcPts val="0"/>
                        </a:spcBef>
                        <a:spcAft>
                          <a:spcPts val="0"/>
                        </a:spcAft>
                        <a:buNone/>
                      </a:pPr>
                      <a:r>
                        <a:rPr lang="en-GB" sz="1100" b="1"/>
                        <a:t>Città</a:t>
                      </a:r>
                      <a:endParaRPr sz="1100" b="1"/>
                    </a:p>
                  </a:txBody>
                  <a:tcPr marL="91425" marR="91425" marT="91425" marB="91425"/>
                </a:tc>
                <a:tc>
                  <a:txBody>
                    <a:bodyPr/>
                    <a:lstStyle/>
                    <a:p>
                      <a:pPr marL="0" lvl="0" indent="0" algn="l" rtl="0">
                        <a:lnSpc>
                          <a:spcPct val="115000"/>
                        </a:lnSpc>
                        <a:spcBef>
                          <a:spcPts val="0"/>
                        </a:spcBef>
                        <a:spcAft>
                          <a:spcPts val="0"/>
                        </a:spcAft>
                        <a:buNone/>
                      </a:pPr>
                      <a:r>
                        <a:rPr lang="en-GB" sz="1100" b="1"/>
                        <a:t>Indirizzi di studio</a:t>
                      </a:r>
                      <a:endParaRPr sz="1100" b="1"/>
                    </a:p>
                  </a:txBody>
                  <a:tcPr marL="91425" marR="91425" marT="91425" marB="91425"/>
                </a:tc>
                <a:extLst>
                  <a:ext uri="{0D108BD9-81ED-4DB2-BD59-A6C34878D82A}">
                    <a16:rowId xmlns:a16="http://schemas.microsoft.com/office/drawing/2014/main" val="10000"/>
                  </a:ext>
                </a:extLst>
              </a:tr>
              <a:tr h="729300">
                <a:tc>
                  <a:txBody>
                    <a:bodyPr/>
                    <a:lstStyle/>
                    <a:p>
                      <a:pPr marL="0" lvl="0" indent="0" algn="l" rtl="0">
                        <a:lnSpc>
                          <a:spcPct val="115000"/>
                        </a:lnSpc>
                        <a:spcBef>
                          <a:spcPts val="0"/>
                        </a:spcBef>
                        <a:spcAft>
                          <a:spcPts val="0"/>
                        </a:spcAft>
                        <a:buNone/>
                      </a:pPr>
                      <a:r>
                        <a:rPr lang="en-GB" sz="1100"/>
                        <a:t>Marco Tullio Cicerone</a:t>
                      </a:r>
                      <a:endParaRPr sz="1100"/>
                    </a:p>
                  </a:txBody>
                  <a:tcPr marL="91425" marR="91425" marT="91425" marB="91425"/>
                </a:tc>
                <a:tc>
                  <a:txBody>
                    <a:bodyPr/>
                    <a:lstStyle/>
                    <a:p>
                      <a:pPr marL="0" lvl="0" indent="0" algn="l" rtl="0">
                        <a:lnSpc>
                          <a:spcPct val="115000"/>
                        </a:lnSpc>
                        <a:spcBef>
                          <a:spcPts val="0"/>
                        </a:spcBef>
                        <a:spcAft>
                          <a:spcPts val="0"/>
                        </a:spcAft>
                        <a:buNone/>
                      </a:pPr>
                      <a:r>
                        <a:rPr lang="en-GB" sz="1100" b="1"/>
                        <a:t>Frascati</a:t>
                      </a:r>
                      <a:endParaRPr sz="1100" b="1"/>
                    </a:p>
                  </a:txBody>
                  <a:tcPr marL="91425" marR="91425" marT="91425" marB="91425"/>
                </a:tc>
                <a:tc>
                  <a:txBody>
                    <a:bodyPr/>
                    <a:lstStyle/>
                    <a:p>
                      <a:pPr marL="0" lvl="0" indent="0" algn="l" rtl="0">
                        <a:lnSpc>
                          <a:spcPct val="115000"/>
                        </a:lnSpc>
                        <a:spcBef>
                          <a:spcPts val="0"/>
                        </a:spcBef>
                        <a:spcAft>
                          <a:spcPts val="0"/>
                        </a:spcAft>
                        <a:buNone/>
                      </a:pPr>
                      <a:r>
                        <a:rPr lang="en-GB" sz="800"/>
                        <a:t>CLASSICO / LINGUISTICO, SCIENZE UMANE / OPZIONE ECONOMICO SOCIALE</a:t>
                      </a:r>
                      <a:endParaRPr sz="800"/>
                    </a:p>
                  </a:txBody>
                  <a:tcPr marL="91425" marR="91425" marT="91425" marB="91425"/>
                </a:tc>
                <a:extLst>
                  <a:ext uri="{0D108BD9-81ED-4DB2-BD59-A6C34878D82A}">
                    <a16:rowId xmlns:a16="http://schemas.microsoft.com/office/drawing/2014/main" val="10001"/>
                  </a:ext>
                </a:extLst>
              </a:tr>
              <a:tr h="527800">
                <a:tc>
                  <a:txBody>
                    <a:bodyPr/>
                    <a:lstStyle/>
                    <a:p>
                      <a:pPr marL="0" lvl="0" indent="0" algn="l" rtl="0">
                        <a:lnSpc>
                          <a:spcPct val="115000"/>
                        </a:lnSpc>
                        <a:spcBef>
                          <a:spcPts val="0"/>
                        </a:spcBef>
                        <a:spcAft>
                          <a:spcPts val="0"/>
                        </a:spcAft>
                        <a:buNone/>
                      </a:pPr>
                      <a:r>
                        <a:rPr lang="en-GB" sz="1100"/>
                        <a:t>Liceo scientifico Bruno Touschek</a:t>
                      </a:r>
                      <a:endParaRPr sz="1100"/>
                    </a:p>
                  </a:txBody>
                  <a:tcPr marL="91425" marR="91425" marT="91425" marB="91425"/>
                </a:tc>
                <a:tc>
                  <a:txBody>
                    <a:bodyPr/>
                    <a:lstStyle/>
                    <a:p>
                      <a:pPr marL="0" lvl="0" indent="0" algn="l" rtl="0">
                        <a:lnSpc>
                          <a:spcPct val="115000"/>
                        </a:lnSpc>
                        <a:spcBef>
                          <a:spcPts val="0"/>
                        </a:spcBef>
                        <a:spcAft>
                          <a:spcPts val="0"/>
                        </a:spcAft>
                        <a:buNone/>
                      </a:pPr>
                      <a:r>
                        <a:rPr lang="en-GB" sz="1100" b="1"/>
                        <a:t>Grottaferrata</a:t>
                      </a:r>
                      <a:endParaRPr sz="1100" b="1"/>
                    </a:p>
                  </a:txBody>
                  <a:tcPr marL="91425" marR="91425" marT="91425" marB="91425"/>
                </a:tc>
                <a:tc>
                  <a:txBody>
                    <a:bodyPr/>
                    <a:lstStyle/>
                    <a:p>
                      <a:pPr marL="0" lvl="0" indent="0" algn="l" rtl="0">
                        <a:lnSpc>
                          <a:spcPct val="115000"/>
                        </a:lnSpc>
                        <a:spcBef>
                          <a:spcPts val="0"/>
                        </a:spcBef>
                        <a:spcAft>
                          <a:spcPts val="0"/>
                        </a:spcAft>
                        <a:buNone/>
                      </a:pPr>
                      <a:r>
                        <a:rPr lang="en-GB" sz="800"/>
                        <a:t>SCIENTIFICO / OPZIONE SCIENZE APPLICATE</a:t>
                      </a:r>
                      <a:endParaRPr sz="800"/>
                    </a:p>
                  </a:txBody>
                  <a:tcPr marL="91425" marR="91425" marT="91425" marB="91425"/>
                </a:tc>
                <a:extLst>
                  <a:ext uri="{0D108BD9-81ED-4DB2-BD59-A6C34878D82A}">
                    <a16:rowId xmlns:a16="http://schemas.microsoft.com/office/drawing/2014/main" val="10002"/>
                  </a:ext>
                </a:extLst>
              </a:tr>
              <a:tr h="655750">
                <a:tc>
                  <a:txBody>
                    <a:bodyPr/>
                    <a:lstStyle/>
                    <a:p>
                      <a:pPr marL="0" lvl="0" indent="0" algn="l" rtl="0">
                        <a:lnSpc>
                          <a:spcPct val="115000"/>
                        </a:lnSpc>
                        <a:spcBef>
                          <a:spcPts val="0"/>
                        </a:spcBef>
                        <a:spcAft>
                          <a:spcPts val="0"/>
                        </a:spcAft>
                        <a:buNone/>
                      </a:pPr>
                      <a:r>
                        <a:rPr lang="en-GB" sz="1100"/>
                        <a:t>Liceo scientifico Francesco Severi Frosinone</a:t>
                      </a:r>
                      <a:endParaRPr sz="1100"/>
                    </a:p>
                  </a:txBody>
                  <a:tcPr marL="91425" marR="91425" marT="91425" marB="91425"/>
                </a:tc>
                <a:tc>
                  <a:txBody>
                    <a:bodyPr/>
                    <a:lstStyle/>
                    <a:p>
                      <a:pPr marL="0" lvl="0" indent="0" algn="l" rtl="0">
                        <a:lnSpc>
                          <a:spcPct val="115000"/>
                        </a:lnSpc>
                        <a:spcBef>
                          <a:spcPts val="0"/>
                        </a:spcBef>
                        <a:spcAft>
                          <a:spcPts val="0"/>
                        </a:spcAft>
                        <a:buNone/>
                      </a:pPr>
                      <a:r>
                        <a:rPr lang="en-GB" sz="1100" b="1"/>
                        <a:t>Frosinone</a:t>
                      </a:r>
                      <a:endParaRPr sz="1100" b="1"/>
                    </a:p>
                  </a:txBody>
                  <a:tcPr marL="91425" marR="91425" marT="91425" marB="91425"/>
                </a:tc>
                <a:tc>
                  <a:txBody>
                    <a:bodyPr/>
                    <a:lstStyle/>
                    <a:p>
                      <a:pPr marL="0" lvl="0" indent="0" algn="l" rtl="0">
                        <a:lnSpc>
                          <a:spcPct val="115000"/>
                        </a:lnSpc>
                        <a:spcBef>
                          <a:spcPts val="0"/>
                        </a:spcBef>
                        <a:spcAft>
                          <a:spcPts val="0"/>
                        </a:spcAft>
                        <a:buNone/>
                      </a:pPr>
                      <a:r>
                        <a:rPr lang="en-GB" sz="800"/>
                        <a:t>SCIENTIFICO / OPZIONE SCIENZE APPLICATE</a:t>
                      </a:r>
                      <a:endParaRPr sz="800"/>
                    </a:p>
                  </a:txBody>
                  <a:tcPr marL="91425" marR="91425" marT="91425" marB="91425"/>
                </a:tc>
                <a:extLst>
                  <a:ext uri="{0D108BD9-81ED-4DB2-BD59-A6C34878D82A}">
                    <a16:rowId xmlns:a16="http://schemas.microsoft.com/office/drawing/2014/main" val="10003"/>
                  </a:ext>
                </a:extLst>
              </a:tr>
              <a:tr h="655750">
                <a:tc>
                  <a:txBody>
                    <a:bodyPr/>
                    <a:lstStyle/>
                    <a:p>
                      <a:pPr marL="0" lvl="0" indent="0" algn="l" rtl="0">
                        <a:lnSpc>
                          <a:spcPct val="115000"/>
                        </a:lnSpc>
                        <a:spcBef>
                          <a:spcPts val="0"/>
                        </a:spcBef>
                        <a:spcAft>
                          <a:spcPts val="0"/>
                        </a:spcAft>
                        <a:buNone/>
                      </a:pPr>
                      <a:r>
                        <a:rPr lang="en-GB" sz="1100"/>
                        <a:t>Liceo Scientifico e Linguistico Statale di Ceccano</a:t>
                      </a:r>
                      <a:endParaRPr sz="1100"/>
                    </a:p>
                  </a:txBody>
                  <a:tcPr marL="91425" marR="91425" marT="91425" marB="91425"/>
                </a:tc>
                <a:tc>
                  <a:txBody>
                    <a:bodyPr/>
                    <a:lstStyle/>
                    <a:p>
                      <a:pPr marL="0" lvl="0" indent="0" algn="l" rtl="0">
                        <a:lnSpc>
                          <a:spcPct val="115000"/>
                        </a:lnSpc>
                        <a:spcBef>
                          <a:spcPts val="0"/>
                        </a:spcBef>
                        <a:spcAft>
                          <a:spcPts val="0"/>
                        </a:spcAft>
                        <a:buNone/>
                      </a:pPr>
                      <a:r>
                        <a:rPr lang="en-GB" sz="1100" b="1"/>
                        <a:t>Ceccano (FR)</a:t>
                      </a:r>
                      <a:endParaRPr sz="1100" b="1"/>
                    </a:p>
                  </a:txBody>
                  <a:tcPr marL="91425" marR="91425" marT="91425" marB="91425"/>
                </a:tc>
                <a:tc>
                  <a:txBody>
                    <a:bodyPr/>
                    <a:lstStyle/>
                    <a:p>
                      <a:pPr marL="0" lvl="0" indent="0" algn="l" rtl="0">
                        <a:lnSpc>
                          <a:spcPct val="115000"/>
                        </a:lnSpc>
                        <a:spcBef>
                          <a:spcPts val="0"/>
                        </a:spcBef>
                        <a:spcAft>
                          <a:spcPts val="0"/>
                        </a:spcAft>
                        <a:buNone/>
                      </a:pPr>
                      <a:r>
                        <a:rPr lang="en-GB" sz="800"/>
                        <a:t>SCIENTIFICO / OPZIONE SCIENZE APPLICATE</a:t>
                      </a:r>
                      <a:endParaRPr sz="800"/>
                    </a:p>
                  </a:txBody>
                  <a:tcPr marL="91425" marR="91425" marT="91425" marB="91425"/>
                </a:tc>
                <a:extLst>
                  <a:ext uri="{0D108BD9-81ED-4DB2-BD59-A6C34878D82A}">
                    <a16:rowId xmlns:a16="http://schemas.microsoft.com/office/drawing/2014/main" val="10004"/>
                  </a:ext>
                </a:extLst>
              </a:tr>
            </a:tbl>
          </a:graphicData>
        </a:graphic>
      </p:graphicFrame>
      <p:sp>
        <p:nvSpPr>
          <p:cNvPr id="319" name="Google Shape;319;p21"/>
          <p:cNvSpPr txBox="1"/>
          <p:nvPr/>
        </p:nvSpPr>
        <p:spPr>
          <a:xfrm>
            <a:off x="4391825" y="542050"/>
            <a:ext cx="4701300" cy="6095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600" b="1">
                <a:solidFill>
                  <a:schemeClr val="dk1"/>
                </a:solidFill>
                <a:latin typeface="Calibri"/>
                <a:ea typeface="Calibri"/>
                <a:cs typeface="Calibri"/>
                <a:sym typeface="Calibri"/>
              </a:rPr>
              <a:t>Impatto (a.s. 2022/23):</a:t>
            </a:r>
            <a:endParaRPr sz="1600" b="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GB" sz="1600">
                <a:solidFill>
                  <a:schemeClr val="dk1"/>
                </a:solidFill>
              </a:rPr>
              <a:t>•</a:t>
            </a:r>
            <a:r>
              <a:rPr lang="en-GB" sz="1600">
                <a:solidFill>
                  <a:schemeClr val="dk1"/>
                </a:solidFill>
                <a:latin typeface="Calibri"/>
                <a:ea typeface="Calibri"/>
                <a:cs typeface="Calibri"/>
                <a:sym typeface="Calibri"/>
              </a:rPr>
              <a:t>50 Studenti (4 scuole)</a:t>
            </a:r>
            <a:endParaRPr sz="16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GB" sz="1600">
                <a:solidFill>
                  <a:schemeClr val="dk1"/>
                </a:solidFill>
              </a:rPr>
              <a:t>•</a:t>
            </a:r>
            <a:r>
              <a:rPr lang="en-GB" sz="1600">
                <a:solidFill>
                  <a:schemeClr val="dk1"/>
                </a:solidFill>
                <a:latin typeface="Calibri"/>
                <a:ea typeface="Calibri"/>
                <a:cs typeface="Calibri"/>
                <a:sym typeface="Calibri"/>
              </a:rPr>
              <a:t>4 Docenti</a:t>
            </a:r>
            <a:endParaRPr sz="16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GB" sz="1600" b="1">
                <a:solidFill>
                  <a:schemeClr val="dk1"/>
                </a:solidFill>
                <a:latin typeface="Calibri"/>
                <a:ea typeface="Calibri"/>
                <a:cs typeface="Calibri"/>
                <a:sym typeface="Calibri"/>
              </a:rPr>
              <a:t>Incontro Inaugurale</a:t>
            </a:r>
            <a:endParaRPr sz="1600" b="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GB" sz="1600">
                <a:solidFill>
                  <a:schemeClr val="dk1"/>
                </a:solidFill>
              </a:rPr>
              <a:t>•</a:t>
            </a:r>
            <a:r>
              <a:rPr lang="en-GB" sz="1600">
                <a:solidFill>
                  <a:schemeClr val="dk1"/>
                </a:solidFill>
                <a:latin typeface="Calibri"/>
                <a:ea typeface="Calibri"/>
                <a:cs typeface="Calibri"/>
                <a:sym typeface="Calibri"/>
              </a:rPr>
              <a:t>6 Dicembre 2022 giornata inaugurale presso il Dipartimento di Fisica con il contributo del prof. C. Goletti, della prof.ssa A. Sgarlata, del dott. G. Casini ed il supporto del PLS.</a:t>
            </a:r>
            <a:endParaRPr sz="16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600" b="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600" b="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600" b="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600" b="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GB" sz="1600" b="1">
                <a:solidFill>
                  <a:schemeClr val="dk1"/>
                </a:solidFill>
                <a:latin typeface="Calibri"/>
                <a:ea typeface="Calibri"/>
                <a:cs typeface="Calibri"/>
                <a:sym typeface="Calibri"/>
              </a:rPr>
              <a:t>In programmazione (a.s. 2022/23):</a:t>
            </a:r>
            <a:endParaRPr sz="1600" b="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GB" sz="1600">
                <a:solidFill>
                  <a:schemeClr val="dk1"/>
                </a:solidFill>
              </a:rPr>
              <a:t>•</a:t>
            </a:r>
            <a:r>
              <a:rPr lang="en-GB" sz="1600">
                <a:solidFill>
                  <a:schemeClr val="dk1"/>
                </a:solidFill>
                <a:latin typeface="Calibri"/>
                <a:ea typeface="Calibri"/>
                <a:cs typeface="Calibri"/>
                <a:sym typeface="Calibri"/>
              </a:rPr>
              <a:t>Diversi incontri nelle scuole e in dipartimento tutti entro la fine di Maggio 2023. </a:t>
            </a:r>
            <a:endParaRPr sz="16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GB" sz="1600" b="1">
                <a:solidFill>
                  <a:schemeClr val="dk1"/>
                </a:solidFill>
                <a:latin typeface="Calibri"/>
                <a:ea typeface="Calibri"/>
                <a:cs typeface="Calibri"/>
                <a:sym typeface="Calibri"/>
              </a:rPr>
              <a:t>Incontri già programmati o già fatti:</a:t>
            </a:r>
            <a:endParaRPr sz="1600" b="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GB" sz="1600" b="1">
                <a:solidFill>
                  <a:schemeClr val="dk1"/>
                </a:solidFill>
              </a:rPr>
              <a:t>•</a:t>
            </a:r>
            <a:r>
              <a:rPr lang="en-GB" sz="1600" b="1">
                <a:solidFill>
                  <a:schemeClr val="dk1"/>
                </a:solidFill>
                <a:latin typeface="Calibri"/>
                <a:ea typeface="Calibri"/>
                <a:cs typeface="Calibri"/>
                <a:sym typeface="Calibri"/>
              </a:rPr>
              <a:t>Ceccano </a:t>
            </a:r>
            <a:r>
              <a:rPr lang="en-GB" sz="1600">
                <a:solidFill>
                  <a:schemeClr val="dk1"/>
                </a:solidFill>
                <a:latin typeface="Calibri"/>
                <a:ea typeface="Calibri"/>
                <a:cs typeface="Calibri"/>
                <a:sym typeface="Calibri"/>
              </a:rPr>
              <a:t>(FR): 18/1, 7/2, 10/2, 24/2</a:t>
            </a:r>
            <a:endParaRPr sz="16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GB" sz="1600" b="1">
                <a:solidFill>
                  <a:schemeClr val="dk1"/>
                </a:solidFill>
              </a:rPr>
              <a:t>•</a:t>
            </a:r>
            <a:r>
              <a:rPr lang="en-GB" sz="1600" b="1">
                <a:solidFill>
                  <a:schemeClr val="dk1"/>
                </a:solidFill>
                <a:latin typeface="Calibri"/>
                <a:ea typeface="Calibri"/>
                <a:cs typeface="Calibri"/>
                <a:sym typeface="Calibri"/>
              </a:rPr>
              <a:t>Frascati</a:t>
            </a:r>
            <a:r>
              <a:rPr lang="en-GB" sz="1600">
                <a:solidFill>
                  <a:schemeClr val="dk1"/>
                </a:solidFill>
                <a:latin typeface="Calibri"/>
                <a:ea typeface="Calibri"/>
                <a:cs typeface="Calibri"/>
                <a:sym typeface="Calibri"/>
              </a:rPr>
              <a:t>: 17/1, 7/2, 21/2, 23/2</a:t>
            </a:r>
            <a:endParaRPr sz="16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GB" sz="1600" b="1">
                <a:solidFill>
                  <a:schemeClr val="dk1"/>
                </a:solidFill>
              </a:rPr>
              <a:t>•</a:t>
            </a:r>
            <a:r>
              <a:rPr lang="en-GB" sz="1600" b="1">
                <a:solidFill>
                  <a:schemeClr val="dk1"/>
                </a:solidFill>
                <a:latin typeface="Calibri"/>
                <a:ea typeface="Calibri"/>
                <a:cs typeface="Calibri"/>
                <a:sym typeface="Calibri"/>
              </a:rPr>
              <a:t>Frosinone</a:t>
            </a:r>
            <a:r>
              <a:rPr lang="en-GB" sz="1600">
                <a:solidFill>
                  <a:schemeClr val="dk1"/>
                </a:solidFill>
                <a:latin typeface="Calibri"/>
                <a:ea typeface="Calibri"/>
                <a:cs typeface="Calibri"/>
                <a:sym typeface="Calibri"/>
              </a:rPr>
              <a:t>: 13/1</a:t>
            </a:r>
            <a:endParaRPr sz="16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GB" sz="1600">
                <a:solidFill>
                  <a:schemeClr val="dk1"/>
                </a:solidFill>
              </a:rPr>
              <a:t>•</a:t>
            </a:r>
            <a:r>
              <a:rPr lang="en-GB" sz="1600">
                <a:solidFill>
                  <a:schemeClr val="dk1"/>
                </a:solidFill>
                <a:latin typeface="Calibri"/>
                <a:ea typeface="Calibri"/>
                <a:cs typeface="Calibri"/>
                <a:sym typeface="Calibri"/>
              </a:rPr>
              <a:t>Altri in fase di definizione</a:t>
            </a:r>
            <a:endParaRPr sz="16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GB" sz="1600" b="1">
                <a:solidFill>
                  <a:schemeClr val="dk1"/>
                </a:solidFill>
                <a:latin typeface="Calibri"/>
                <a:ea typeface="Calibri"/>
                <a:cs typeface="Calibri"/>
                <a:sym typeface="Calibri"/>
              </a:rPr>
              <a:t> </a:t>
            </a:r>
            <a:endParaRPr sz="1600" b="1">
              <a:solidFill>
                <a:schemeClr val="dk1"/>
              </a:solidFill>
              <a:latin typeface="Calibri"/>
              <a:ea typeface="Calibri"/>
              <a:cs typeface="Calibri"/>
              <a:sym typeface="Calibri"/>
            </a:endParaRPr>
          </a:p>
        </p:txBody>
      </p:sp>
      <p:pic>
        <p:nvPicPr>
          <p:cNvPr id="320" name="Google Shape;320;p21"/>
          <p:cNvPicPr preferRelativeResize="0"/>
          <p:nvPr/>
        </p:nvPicPr>
        <p:blipFill>
          <a:blip r:embed="rId5">
            <a:alphaModFix/>
          </a:blip>
          <a:stretch>
            <a:fillRect/>
          </a:stretch>
        </p:blipFill>
        <p:spPr>
          <a:xfrm>
            <a:off x="4513444" y="2922813"/>
            <a:ext cx="3468001" cy="840162"/>
          </a:xfrm>
          <a:prstGeom prst="rect">
            <a:avLst/>
          </a:prstGeom>
          <a:noFill/>
          <a:ln>
            <a:noFill/>
          </a:ln>
        </p:spPr>
      </p:pic>
      <p:pic>
        <p:nvPicPr>
          <p:cNvPr id="321" name="Google Shape;321;p21"/>
          <p:cNvPicPr preferRelativeResize="0"/>
          <p:nvPr/>
        </p:nvPicPr>
        <p:blipFill>
          <a:blip r:embed="rId6">
            <a:alphaModFix/>
          </a:blip>
          <a:stretch>
            <a:fillRect/>
          </a:stretch>
        </p:blipFill>
        <p:spPr>
          <a:xfrm>
            <a:off x="8212520" y="5577800"/>
            <a:ext cx="880525" cy="1178050"/>
          </a:xfrm>
          <a:prstGeom prst="rect">
            <a:avLst/>
          </a:prstGeom>
          <a:noFill/>
          <a:ln>
            <a:noFill/>
          </a:ln>
        </p:spPr>
      </p:pic>
      <p:pic>
        <p:nvPicPr>
          <p:cNvPr id="322" name="Google Shape;322;p21"/>
          <p:cNvPicPr preferRelativeResize="0"/>
          <p:nvPr/>
        </p:nvPicPr>
        <p:blipFill>
          <a:blip r:embed="rId7">
            <a:alphaModFix/>
          </a:blip>
          <a:stretch>
            <a:fillRect/>
          </a:stretch>
        </p:blipFill>
        <p:spPr>
          <a:xfrm>
            <a:off x="6807975" y="5754425"/>
            <a:ext cx="1336975" cy="1001425"/>
          </a:xfrm>
          <a:prstGeom prst="rect">
            <a:avLst/>
          </a:prstGeom>
          <a:noFill/>
          <a:ln>
            <a:noFill/>
          </a:ln>
        </p:spPr>
      </p:pic>
      <p:sp>
        <p:nvSpPr>
          <p:cNvPr id="323" name="Google Shape;323;p21"/>
          <p:cNvSpPr txBox="1"/>
          <p:nvPr/>
        </p:nvSpPr>
        <p:spPr>
          <a:xfrm>
            <a:off x="152400" y="5813175"/>
            <a:ext cx="3556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Personale coinvolto (as.: 2022-23): </a:t>
            </a:r>
            <a:endParaRPr/>
          </a:p>
          <a:p>
            <a:pPr marL="0" lvl="0" indent="0" algn="l" rtl="0">
              <a:spcBef>
                <a:spcPts val="0"/>
              </a:spcBef>
              <a:spcAft>
                <a:spcPts val="0"/>
              </a:spcAft>
              <a:buNone/>
            </a:pPr>
            <a:r>
              <a:rPr lang="en-GB"/>
              <a:t>Vincenzo Caracciolo (R.L.)</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g1f88410379f_8_0"/>
          <p:cNvSpPr txBox="1"/>
          <p:nvPr/>
        </p:nvSpPr>
        <p:spPr>
          <a:xfrm>
            <a:off x="1423675" y="138900"/>
            <a:ext cx="6389100" cy="153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4400">
                <a:solidFill>
                  <a:schemeClr val="dk1"/>
                </a:solidFill>
              </a:rPr>
              <a:t>INFN Torino – </a:t>
            </a:r>
            <a:endParaRPr sz="4400">
              <a:solidFill>
                <a:schemeClr val="dk1"/>
              </a:solidFill>
            </a:endParaRPr>
          </a:p>
          <a:p>
            <a:pPr marL="0" lvl="0" indent="0" algn="l" rtl="0">
              <a:spcBef>
                <a:spcPts val="0"/>
              </a:spcBef>
              <a:spcAft>
                <a:spcPts val="0"/>
              </a:spcAft>
              <a:buNone/>
            </a:pPr>
            <a:r>
              <a:rPr lang="en-GB" sz="4400">
                <a:solidFill>
                  <a:schemeClr val="dk1"/>
                </a:solidFill>
              </a:rPr>
              <a:t>Lab2Go AS 2022-2023 </a:t>
            </a:r>
            <a:endParaRPr/>
          </a:p>
        </p:txBody>
      </p:sp>
      <p:sp>
        <p:nvSpPr>
          <p:cNvPr id="330" name="Google Shape;330;g1f88410379f_8_0"/>
          <p:cNvSpPr txBox="1"/>
          <p:nvPr/>
        </p:nvSpPr>
        <p:spPr>
          <a:xfrm>
            <a:off x="509250" y="1597325"/>
            <a:ext cx="8125500" cy="4295505"/>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GB" sz="2600" dirty="0">
                <a:solidFill>
                  <a:schemeClr val="dk1"/>
                </a:solidFill>
              </a:rPr>
              <a:t>•</a:t>
            </a:r>
            <a:r>
              <a:rPr lang="en-GB" sz="2000" dirty="0" err="1">
                <a:solidFill>
                  <a:schemeClr val="dk1"/>
                </a:solidFill>
                <a:latin typeface="Calibri"/>
                <a:ea typeface="Calibri"/>
                <a:cs typeface="Calibri"/>
                <a:sym typeface="Calibri"/>
              </a:rPr>
              <a:t>Responsabile</a:t>
            </a:r>
            <a:r>
              <a:rPr lang="en-GB" sz="2000" dirty="0">
                <a:solidFill>
                  <a:schemeClr val="dk1"/>
                </a:solidFill>
                <a:latin typeface="Calibri"/>
                <a:ea typeface="Calibri"/>
                <a:cs typeface="Calibri"/>
                <a:sym typeface="Calibri"/>
              </a:rPr>
              <a:t> locale: </a:t>
            </a:r>
            <a:r>
              <a:rPr lang="en-GB" sz="2000" dirty="0">
                <a:solidFill>
                  <a:srgbClr val="FF0000"/>
                </a:solidFill>
                <a:latin typeface="Calibri"/>
                <a:ea typeface="Calibri"/>
                <a:cs typeface="Calibri"/>
                <a:sym typeface="Calibri"/>
              </a:rPr>
              <a:t>Francesco </a:t>
            </a:r>
            <a:r>
              <a:rPr lang="en-GB" sz="2000" dirty="0" err="1">
                <a:solidFill>
                  <a:srgbClr val="FF0000"/>
                </a:solidFill>
                <a:latin typeface="Calibri"/>
                <a:ea typeface="Calibri"/>
                <a:cs typeface="Calibri"/>
                <a:sym typeface="Calibri"/>
              </a:rPr>
              <a:t>Pennazio</a:t>
            </a:r>
            <a:endParaRPr sz="2000" dirty="0">
              <a:solidFill>
                <a:srgbClr val="FF0000"/>
              </a:solidFill>
              <a:latin typeface="Calibri"/>
              <a:ea typeface="Calibri"/>
              <a:cs typeface="Calibri"/>
              <a:sym typeface="Calibri"/>
            </a:endParaRPr>
          </a:p>
          <a:p>
            <a:pPr marL="0" lvl="0" indent="0" algn="l" rtl="0">
              <a:lnSpc>
                <a:spcPct val="90000"/>
              </a:lnSpc>
              <a:spcBef>
                <a:spcPts val="1000"/>
              </a:spcBef>
              <a:spcAft>
                <a:spcPts val="0"/>
              </a:spcAft>
              <a:buNone/>
            </a:pPr>
            <a:r>
              <a:rPr lang="en-GB" sz="2000" dirty="0">
                <a:solidFill>
                  <a:schemeClr val="dk1"/>
                </a:solidFill>
              </a:rPr>
              <a:t>•</a:t>
            </a:r>
            <a:r>
              <a:rPr lang="en-GB" sz="2000" dirty="0">
                <a:solidFill>
                  <a:schemeClr val="dk1"/>
                </a:solidFill>
                <a:latin typeface="Calibri"/>
                <a:ea typeface="Calibri"/>
                <a:cs typeface="Calibri"/>
                <a:sym typeface="Calibri"/>
              </a:rPr>
              <a:t>7 </a:t>
            </a:r>
            <a:r>
              <a:rPr lang="en-GB" sz="2000" dirty="0" err="1">
                <a:solidFill>
                  <a:schemeClr val="dk1"/>
                </a:solidFill>
                <a:latin typeface="Calibri"/>
                <a:ea typeface="Calibri"/>
                <a:cs typeface="Calibri"/>
                <a:sym typeface="Calibri"/>
              </a:rPr>
              <a:t>colleghi</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coinvolti</a:t>
            </a:r>
            <a:r>
              <a:rPr lang="en-GB" sz="2000" dirty="0">
                <a:solidFill>
                  <a:schemeClr val="dk1"/>
                </a:solidFill>
                <a:latin typeface="Calibri"/>
                <a:ea typeface="Calibri"/>
                <a:cs typeface="Calibri"/>
                <a:sym typeface="Calibri"/>
              </a:rPr>
              <a:t>: Pietro Cortese, Francesca </a:t>
            </a:r>
            <a:r>
              <a:rPr lang="en-GB" sz="2000" dirty="0" err="1">
                <a:solidFill>
                  <a:schemeClr val="dk1"/>
                </a:solidFill>
                <a:latin typeface="Calibri"/>
                <a:ea typeface="Calibri"/>
                <a:cs typeface="Calibri"/>
                <a:sym typeface="Calibri"/>
              </a:rPr>
              <a:t>Cavanna</a:t>
            </a:r>
            <a:r>
              <a:rPr lang="en-GB" sz="2000" dirty="0">
                <a:solidFill>
                  <a:schemeClr val="dk1"/>
                </a:solidFill>
                <a:latin typeface="Calibri"/>
                <a:ea typeface="Calibri"/>
                <a:cs typeface="Calibri"/>
                <a:sym typeface="Calibri"/>
              </a:rPr>
              <a:t>, Veronica Ferrero, Giacomo </a:t>
            </a:r>
            <a:r>
              <a:rPr lang="en-GB" sz="2000" dirty="0" err="1">
                <a:solidFill>
                  <a:schemeClr val="dk1"/>
                </a:solidFill>
                <a:latin typeface="Calibri"/>
                <a:ea typeface="Calibri"/>
                <a:cs typeface="Calibri"/>
                <a:sym typeface="Calibri"/>
              </a:rPr>
              <a:t>Ortona</a:t>
            </a:r>
            <a:r>
              <a:rPr lang="en-GB" sz="2000" dirty="0">
                <a:solidFill>
                  <a:schemeClr val="dk1"/>
                </a:solidFill>
                <a:latin typeface="Calibri"/>
                <a:ea typeface="Calibri"/>
                <a:cs typeface="Calibri"/>
                <a:sym typeface="Calibri"/>
              </a:rPr>
              <a:t>, Francesco </a:t>
            </a:r>
            <a:r>
              <a:rPr lang="en-GB" sz="2000" dirty="0" err="1">
                <a:solidFill>
                  <a:schemeClr val="dk1"/>
                </a:solidFill>
                <a:latin typeface="Calibri"/>
                <a:ea typeface="Calibri"/>
                <a:cs typeface="Calibri"/>
                <a:sym typeface="Calibri"/>
              </a:rPr>
              <a:t>Pennazio</a:t>
            </a:r>
            <a:r>
              <a:rPr lang="en-GB" sz="2000" dirty="0">
                <a:solidFill>
                  <a:schemeClr val="dk1"/>
                </a:solidFill>
                <a:latin typeface="Calibri"/>
                <a:ea typeface="Calibri"/>
                <a:cs typeface="Calibri"/>
                <a:sym typeface="Calibri"/>
              </a:rPr>
              <a:t>, Luciano Ramello, Valentina Sola</a:t>
            </a:r>
            <a:endParaRPr sz="2000" dirty="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GB" sz="2000" dirty="0">
                <a:solidFill>
                  <a:schemeClr val="dk1"/>
                </a:solidFill>
              </a:rPr>
              <a:t>•</a:t>
            </a:r>
            <a:r>
              <a:rPr lang="en-GB" sz="2000" dirty="0">
                <a:solidFill>
                  <a:schemeClr val="dk1"/>
                </a:solidFill>
                <a:latin typeface="Calibri"/>
                <a:ea typeface="Calibri"/>
                <a:cs typeface="Calibri"/>
                <a:sym typeface="Calibri"/>
              </a:rPr>
              <a:t>5 </a:t>
            </a:r>
            <a:r>
              <a:rPr lang="en-GB" sz="2000" dirty="0" err="1">
                <a:solidFill>
                  <a:schemeClr val="dk1"/>
                </a:solidFill>
                <a:latin typeface="Calibri"/>
                <a:ea typeface="Calibri"/>
                <a:cs typeface="Calibri"/>
                <a:sym typeface="Calibri"/>
              </a:rPr>
              <a:t>scuole</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coinvolte</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licei</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delle</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scienze</a:t>
            </a:r>
            <a:r>
              <a:rPr lang="en-GB" sz="2000" dirty="0">
                <a:solidFill>
                  <a:schemeClr val="dk1"/>
                </a:solidFill>
                <a:latin typeface="Calibri"/>
                <a:ea typeface="Calibri"/>
                <a:cs typeface="Calibri"/>
                <a:sym typeface="Calibri"/>
              </a:rPr>
              <a:t> applicate e </a:t>
            </a:r>
            <a:r>
              <a:rPr lang="en-GB" sz="2000" dirty="0" err="1">
                <a:solidFill>
                  <a:schemeClr val="dk1"/>
                </a:solidFill>
                <a:latin typeface="Calibri"/>
                <a:ea typeface="Calibri"/>
                <a:cs typeface="Calibri"/>
                <a:sym typeface="Calibri"/>
              </a:rPr>
              <a:t>scientifici</a:t>
            </a:r>
            <a:endParaRPr sz="2000" dirty="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GB" sz="2000" dirty="0">
                <a:solidFill>
                  <a:schemeClr val="dk1"/>
                </a:solidFill>
              </a:rPr>
              <a:t>•</a:t>
            </a:r>
            <a:r>
              <a:rPr lang="en-GB" sz="2000" dirty="0" err="1">
                <a:solidFill>
                  <a:schemeClr val="dk1"/>
                </a:solidFill>
                <a:latin typeface="Calibri"/>
                <a:ea typeface="Calibri"/>
                <a:cs typeface="Calibri"/>
                <a:sym typeface="Calibri"/>
              </a:rPr>
              <a:t>Studenti</a:t>
            </a:r>
            <a:r>
              <a:rPr lang="en-GB" sz="2000" dirty="0">
                <a:solidFill>
                  <a:schemeClr val="dk1"/>
                </a:solidFill>
                <a:latin typeface="Calibri"/>
                <a:ea typeface="Calibri"/>
                <a:cs typeface="Calibri"/>
                <a:sym typeface="Calibri"/>
              </a:rPr>
              <a:t> in PCTO </a:t>
            </a:r>
            <a:r>
              <a:rPr lang="en-GB" sz="2000" dirty="0" err="1">
                <a:solidFill>
                  <a:schemeClr val="dk1"/>
                </a:solidFill>
                <a:latin typeface="Calibri"/>
                <a:ea typeface="Calibri"/>
                <a:cs typeface="Calibri"/>
                <a:sym typeface="Calibri"/>
              </a:rPr>
              <a:t>coinvolti</a:t>
            </a:r>
            <a:r>
              <a:rPr lang="en-GB" sz="2000" dirty="0">
                <a:solidFill>
                  <a:schemeClr val="dk1"/>
                </a:solidFill>
                <a:latin typeface="Calibri"/>
                <a:ea typeface="Calibri"/>
                <a:cs typeface="Calibri"/>
                <a:sym typeface="Calibri"/>
              </a:rPr>
              <a:t>: 45 ± 1</a:t>
            </a:r>
            <a:endParaRPr sz="2000" dirty="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GB" sz="2000" dirty="0">
                <a:solidFill>
                  <a:schemeClr val="dk1"/>
                </a:solidFill>
              </a:rPr>
              <a:t>•</a:t>
            </a:r>
            <a:r>
              <a:rPr lang="en-GB" sz="2000" dirty="0" err="1">
                <a:solidFill>
                  <a:schemeClr val="dk1"/>
                </a:solidFill>
                <a:latin typeface="Calibri"/>
                <a:ea typeface="Calibri"/>
                <a:cs typeface="Calibri"/>
                <a:sym typeface="Calibri"/>
              </a:rPr>
              <a:t>Attività</a:t>
            </a:r>
            <a:r>
              <a:rPr lang="en-GB" sz="2000" dirty="0">
                <a:solidFill>
                  <a:schemeClr val="dk1"/>
                </a:solidFill>
                <a:latin typeface="Calibri"/>
                <a:ea typeface="Calibri"/>
                <a:cs typeface="Calibri"/>
                <a:sym typeface="Calibri"/>
              </a:rPr>
              <a:t>: da </a:t>
            </a:r>
            <a:r>
              <a:rPr lang="en-GB" sz="2000" dirty="0" err="1">
                <a:solidFill>
                  <a:schemeClr val="dk1"/>
                </a:solidFill>
                <a:latin typeface="Calibri"/>
                <a:ea typeface="Calibri"/>
                <a:cs typeface="Calibri"/>
                <a:sym typeface="Calibri"/>
              </a:rPr>
              <a:t>scuole</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riscontrato</a:t>
            </a:r>
            <a:r>
              <a:rPr lang="en-GB" sz="2000" dirty="0">
                <a:solidFill>
                  <a:schemeClr val="dk1"/>
                </a:solidFill>
                <a:latin typeface="Calibri"/>
                <a:ea typeface="Calibri"/>
                <a:cs typeface="Calibri"/>
                <a:sym typeface="Calibri"/>
              </a:rPr>
              <a:t> interesse per Arduino e </a:t>
            </a:r>
            <a:r>
              <a:rPr lang="en-GB" sz="2000" dirty="0" err="1">
                <a:solidFill>
                  <a:schemeClr val="dk1"/>
                </a:solidFill>
                <a:latin typeface="Calibri"/>
                <a:ea typeface="Calibri"/>
                <a:cs typeface="Calibri"/>
                <a:sym typeface="Calibri"/>
              </a:rPr>
              <a:t>fisica</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moderna</a:t>
            </a:r>
            <a:r>
              <a:rPr lang="en-GB" sz="2000" dirty="0">
                <a:solidFill>
                  <a:schemeClr val="dk1"/>
                </a:solidFill>
                <a:latin typeface="Calibri"/>
                <a:ea typeface="Calibri"/>
                <a:cs typeface="Calibri"/>
                <a:sym typeface="Calibri"/>
              </a:rPr>
              <a:t> - </a:t>
            </a:r>
            <a:r>
              <a:rPr lang="en-GB" sz="2000" dirty="0" err="1">
                <a:solidFill>
                  <a:schemeClr val="dk1"/>
                </a:solidFill>
                <a:latin typeface="Calibri"/>
                <a:ea typeface="Calibri"/>
                <a:cs typeface="Calibri"/>
                <a:sym typeface="Calibri"/>
              </a:rPr>
              <a:t>organizzate</a:t>
            </a:r>
            <a:r>
              <a:rPr lang="en-GB" sz="2000" dirty="0">
                <a:solidFill>
                  <a:schemeClr val="dk1"/>
                </a:solidFill>
                <a:latin typeface="Calibri"/>
                <a:ea typeface="Calibri"/>
                <a:cs typeface="Calibri"/>
                <a:sym typeface="Calibri"/>
              </a:rPr>
              <a:t> due </a:t>
            </a:r>
            <a:r>
              <a:rPr lang="en-GB" sz="2000" dirty="0" err="1">
                <a:solidFill>
                  <a:schemeClr val="dk1"/>
                </a:solidFill>
                <a:latin typeface="Calibri"/>
                <a:ea typeface="Calibri"/>
                <a:cs typeface="Calibri"/>
                <a:sym typeface="Calibri"/>
              </a:rPr>
              <a:t>esperienze</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abbastanza</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complesse</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basate</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su</a:t>
            </a:r>
            <a:r>
              <a:rPr lang="en-GB" sz="2000" dirty="0">
                <a:solidFill>
                  <a:schemeClr val="dk1"/>
                </a:solidFill>
                <a:latin typeface="Calibri"/>
                <a:ea typeface="Calibri"/>
                <a:cs typeface="Calibri"/>
                <a:sym typeface="Calibri"/>
              </a:rPr>
              <a:t> Arduino (</a:t>
            </a:r>
            <a:r>
              <a:rPr lang="en-GB" sz="2000" dirty="0" err="1">
                <a:solidFill>
                  <a:schemeClr val="dk1"/>
                </a:solidFill>
                <a:latin typeface="Calibri"/>
                <a:ea typeface="Calibri"/>
                <a:cs typeface="Calibri"/>
                <a:sym typeface="Calibri"/>
              </a:rPr>
              <a:t>ultrasuoni</a:t>
            </a:r>
            <a:r>
              <a:rPr lang="en-GB" sz="2000" dirty="0">
                <a:solidFill>
                  <a:schemeClr val="dk1"/>
                </a:solidFill>
                <a:latin typeface="Calibri"/>
                <a:ea typeface="Calibri"/>
                <a:cs typeface="Calibri"/>
                <a:sym typeface="Calibri"/>
              </a:rPr>
              <a:t> e </a:t>
            </a:r>
            <a:r>
              <a:rPr lang="en-GB" sz="2000" dirty="0" err="1">
                <a:solidFill>
                  <a:schemeClr val="dk1"/>
                </a:solidFill>
                <a:latin typeface="Calibri"/>
                <a:ea typeface="Calibri"/>
                <a:cs typeface="Calibri"/>
                <a:sym typeface="Calibri"/>
              </a:rPr>
              <a:t>contatore</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geiger</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articolate</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su</a:t>
            </a:r>
            <a:r>
              <a:rPr lang="en-GB" sz="2000" dirty="0">
                <a:solidFill>
                  <a:schemeClr val="dk1"/>
                </a:solidFill>
                <a:latin typeface="Calibri"/>
                <a:ea typeface="Calibri"/>
                <a:cs typeface="Calibri"/>
                <a:sym typeface="Calibri"/>
              </a:rPr>
              <a:t> 2 </a:t>
            </a:r>
            <a:r>
              <a:rPr lang="en-GB" sz="2000" dirty="0" err="1">
                <a:solidFill>
                  <a:schemeClr val="dk1"/>
                </a:solidFill>
                <a:latin typeface="Calibri"/>
                <a:ea typeface="Calibri"/>
                <a:cs typeface="Calibri"/>
                <a:sym typeface="Calibri"/>
              </a:rPr>
              <a:t>pomeriggi</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ciascuna</a:t>
            </a:r>
            <a:endParaRPr sz="2000" dirty="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GB" sz="2000" dirty="0">
                <a:solidFill>
                  <a:schemeClr val="dk1"/>
                </a:solidFill>
              </a:rPr>
              <a:t>•</a:t>
            </a:r>
            <a:r>
              <a:rPr lang="en-GB" sz="2000" dirty="0">
                <a:solidFill>
                  <a:schemeClr val="dk1"/>
                </a:solidFill>
                <a:latin typeface="Calibri"/>
                <a:ea typeface="Calibri"/>
                <a:cs typeface="Calibri"/>
                <a:sym typeface="Calibri"/>
              </a:rPr>
              <a:t>Status: prima </a:t>
            </a:r>
            <a:r>
              <a:rPr lang="en-GB" sz="2000" dirty="0" err="1">
                <a:solidFill>
                  <a:schemeClr val="dk1"/>
                </a:solidFill>
                <a:latin typeface="Calibri"/>
                <a:ea typeface="Calibri"/>
                <a:cs typeface="Calibri"/>
                <a:sym typeface="Calibri"/>
              </a:rPr>
              <a:t>esperienza</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già</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svolta</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correzione</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relazioni</a:t>
            </a:r>
            <a:r>
              <a:rPr lang="en-GB" sz="2000" dirty="0">
                <a:solidFill>
                  <a:schemeClr val="dk1"/>
                </a:solidFill>
                <a:latin typeface="Calibri"/>
                <a:ea typeface="Calibri"/>
                <a:cs typeface="Calibri"/>
                <a:sym typeface="Calibri"/>
              </a:rPr>
              <a:t> in </a:t>
            </a:r>
            <a:r>
              <a:rPr lang="en-GB" sz="2000" dirty="0" err="1">
                <a:solidFill>
                  <a:schemeClr val="dk1"/>
                </a:solidFill>
                <a:latin typeface="Calibri"/>
                <a:ea typeface="Calibri"/>
                <a:cs typeface="Calibri"/>
                <a:sym typeface="Calibri"/>
              </a:rPr>
              <a:t>corso</a:t>
            </a:r>
            <a:endParaRPr sz="2000" dirty="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GB" sz="2000" dirty="0">
                <a:solidFill>
                  <a:schemeClr val="dk1"/>
                </a:solidFill>
              </a:rPr>
              <a:t>•</a:t>
            </a:r>
            <a:r>
              <a:rPr lang="en-GB" sz="2000" dirty="0">
                <a:solidFill>
                  <a:schemeClr val="dk1"/>
                </a:solidFill>
                <a:latin typeface="Calibri"/>
                <a:ea typeface="Calibri"/>
                <a:cs typeface="Calibri"/>
                <a:sym typeface="Calibri"/>
              </a:rPr>
              <a:t>Da </a:t>
            </a:r>
            <a:r>
              <a:rPr lang="en-GB" sz="2000" dirty="0" err="1">
                <a:solidFill>
                  <a:schemeClr val="dk1"/>
                </a:solidFill>
                <a:latin typeface="Calibri"/>
                <a:ea typeface="Calibri"/>
                <a:cs typeface="Calibri"/>
                <a:sym typeface="Calibri"/>
              </a:rPr>
              <a:t>scuole</a:t>
            </a:r>
            <a:r>
              <a:rPr lang="en-GB" sz="2000" dirty="0">
                <a:solidFill>
                  <a:schemeClr val="dk1"/>
                </a:solidFill>
                <a:latin typeface="Calibri"/>
                <a:ea typeface="Calibri"/>
                <a:cs typeface="Calibri"/>
                <a:sym typeface="Calibri"/>
              </a:rPr>
              <a:t> interesse </a:t>
            </a:r>
            <a:r>
              <a:rPr lang="en-GB" sz="2000" dirty="0" err="1">
                <a:solidFill>
                  <a:schemeClr val="dk1"/>
                </a:solidFill>
                <a:latin typeface="Calibri"/>
                <a:ea typeface="Calibri"/>
                <a:cs typeface="Calibri"/>
                <a:sym typeface="Calibri"/>
              </a:rPr>
              <a:t>nell'uso</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dei</a:t>
            </a:r>
            <a:r>
              <a:rPr lang="en-GB" sz="2000" dirty="0">
                <a:solidFill>
                  <a:schemeClr val="dk1"/>
                </a:solidFill>
                <a:latin typeface="Calibri"/>
                <a:ea typeface="Calibri"/>
                <a:cs typeface="Calibri"/>
                <a:sym typeface="Calibri"/>
              </a:rPr>
              <a:t> kit </a:t>
            </a:r>
            <a:r>
              <a:rPr lang="en-GB" sz="2000" dirty="0" err="1">
                <a:solidFill>
                  <a:schemeClr val="dk1"/>
                </a:solidFill>
                <a:latin typeface="Calibri"/>
                <a:ea typeface="Calibri"/>
                <a:cs typeface="Calibri"/>
                <a:sym typeface="Calibri"/>
              </a:rPr>
              <a:t>già</a:t>
            </a:r>
            <a:r>
              <a:rPr lang="en-GB" sz="2000" dirty="0">
                <a:solidFill>
                  <a:schemeClr val="dk1"/>
                </a:solidFill>
                <a:latin typeface="Calibri"/>
                <a:ea typeface="Calibri"/>
                <a:cs typeface="Calibri"/>
                <a:sym typeface="Calibri"/>
              </a:rPr>
              <a:t> in </a:t>
            </a:r>
            <a:r>
              <a:rPr lang="en-GB" sz="2000" dirty="0" err="1">
                <a:solidFill>
                  <a:schemeClr val="dk1"/>
                </a:solidFill>
                <a:latin typeface="Calibri"/>
                <a:ea typeface="Calibri"/>
                <a:cs typeface="Calibri"/>
                <a:sym typeface="Calibri"/>
              </a:rPr>
              <a:t>loro</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possesso</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organizzazione</a:t>
            </a:r>
            <a:r>
              <a:rPr lang="en-GB" sz="2000" dirty="0">
                <a:solidFill>
                  <a:schemeClr val="dk1"/>
                </a:solidFill>
                <a:latin typeface="Calibri"/>
                <a:ea typeface="Calibri"/>
                <a:cs typeface="Calibri"/>
                <a:sym typeface="Calibri"/>
              </a:rPr>
              <a:t> di </a:t>
            </a:r>
            <a:r>
              <a:rPr lang="en-GB" sz="2000" dirty="0" err="1">
                <a:solidFill>
                  <a:schemeClr val="dk1"/>
                </a:solidFill>
                <a:latin typeface="Calibri"/>
                <a:ea typeface="Calibri"/>
                <a:cs typeface="Calibri"/>
                <a:sym typeface="Calibri"/>
              </a:rPr>
              <a:t>riparazione</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strumenti</a:t>
            </a:r>
            <a:r>
              <a:rPr lang="en-GB" sz="2000" dirty="0">
                <a:solidFill>
                  <a:schemeClr val="dk1"/>
                </a:solidFill>
                <a:latin typeface="Calibri"/>
                <a:ea typeface="Calibri"/>
                <a:cs typeface="Calibri"/>
                <a:sym typeface="Calibri"/>
              </a:rPr>
              <a:t> </a:t>
            </a:r>
            <a:r>
              <a:rPr lang="en-GB" sz="2000" dirty="0" err="1">
                <a:solidFill>
                  <a:schemeClr val="dk1"/>
                </a:solidFill>
                <a:latin typeface="Calibri"/>
                <a:ea typeface="Calibri"/>
                <a:cs typeface="Calibri"/>
                <a:sym typeface="Calibri"/>
              </a:rPr>
              <a:t>scolastici</a:t>
            </a:r>
            <a:r>
              <a:rPr lang="en-GB" sz="2000" dirty="0">
                <a:solidFill>
                  <a:schemeClr val="dk1"/>
                </a:solidFill>
                <a:latin typeface="Calibri"/>
                <a:ea typeface="Calibri"/>
                <a:cs typeface="Calibri"/>
                <a:sym typeface="Calibri"/>
              </a:rPr>
              <a:t> in </a:t>
            </a:r>
            <a:r>
              <a:rPr lang="en-GB" sz="2000" dirty="0" err="1">
                <a:solidFill>
                  <a:schemeClr val="dk1"/>
                </a:solidFill>
                <a:latin typeface="Calibri"/>
                <a:ea typeface="Calibri"/>
                <a:cs typeface="Calibri"/>
                <a:sym typeface="Calibri"/>
              </a:rPr>
              <a:t>fase</a:t>
            </a:r>
            <a:r>
              <a:rPr lang="en-GB" sz="2000" dirty="0">
                <a:solidFill>
                  <a:schemeClr val="dk1"/>
                </a:solidFill>
                <a:latin typeface="Calibri"/>
                <a:ea typeface="Calibri"/>
                <a:cs typeface="Calibri"/>
                <a:sym typeface="Calibri"/>
              </a:rPr>
              <a:t> di </a:t>
            </a:r>
            <a:r>
              <a:rPr lang="en-GB" sz="2000" dirty="0" err="1">
                <a:solidFill>
                  <a:schemeClr val="dk1"/>
                </a:solidFill>
                <a:latin typeface="Calibri"/>
                <a:ea typeface="Calibri"/>
                <a:cs typeface="Calibri"/>
                <a:sym typeface="Calibri"/>
              </a:rPr>
              <a:t>definizion</a:t>
            </a:r>
            <a:r>
              <a:rPr lang="en-GB" sz="2600" dirty="0" err="1">
                <a:solidFill>
                  <a:schemeClr val="dk1"/>
                </a:solidFill>
                <a:latin typeface="Calibri"/>
                <a:ea typeface="Calibri"/>
                <a:cs typeface="Calibri"/>
                <a:sym typeface="Calibri"/>
              </a:rPr>
              <a:t>e</a:t>
            </a:r>
            <a:endParaRPr sz="2600" dirty="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1f88410379f_11_49"/>
          <p:cNvSpPr/>
          <p:nvPr/>
        </p:nvSpPr>
        <p:spPr>
          <a:xfrm>
            <a:off x="0" y="0"/>
            <a:ext cx="9144000" cy="6858000"/>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aphicFrame>
        <p:nvGraphicFramePr>
          <p:cNvPr id="105" name="Google Shape;105;g1f88410379f_11_49"/>
          <p:cNvGraphicFramePr/>
          <p:nvPr/>
        </p:nvGraphicFramePr>
        <p:xfrm>
          <a:off x="379924" y="297465"/>
          <a:ext cx="3000000" cy="3000000"/>
        </p:xfrm>
        <a:graphic>
          <a:graphicData uri="http://schemas.openxmlformats.org/drawingml/2006/table">
            <a:tbl>
              <a:tblPr>
                <a:noFill/>
                <a:tableStyleId>{3EC80636-86C5-4661-84D8-F3E8644F5A8C}</a:tableStyleId>
              </a:tblPr>
              <a:tblGrid>
                <a:gridCol w="4818125">
                  <a:extLst>
                    <a:ext uri="{9D8B030D-6E8A-4147-A177-3AD203B41FA5}">
                      <a16:colId xmlns:a16="http://schemas.microsoft.com/office/drawing/2014/main" val="20000"/>
                    </a:ext>
                  </a:extLst>
                </a:gridCol>
                <a:gridCol w="3798450">
                  <a:extLst>
                    <a:ext uri="{9D8B030D-6E8A-4147-A177-3AD203B41FA5}">
                      <a16:colId xmlns:a16="http://schemas.microsoft.com/office/drawing/2014/main" val="20001"/>
                    </a:ext>
                  </a:extLst>
                </a:gridCol>
              </a:tblGrid>
              <a:tr h="425600">
                <a:tc>
                  <a:txBody>
                    <a:bodyPr/>
                    <a:lstStyle/>
                    <a:p>
                      <a:pPr marL="0" marR="0" lvl="0" indent="0" algn="l" rtl="0">
                        <a:spcBef>
                          <a:spcPts val="0"/>
                        </a:spcBef>
                        <a:spcAft>
                          <a:spcPts val="0"/>
                        </a:spcAft>
                        <a:buClr>
                          <a:schemeClr val="dk1"/>
                        </a:buClr>
                        <a:buSzPts val="2800"/>
                        <a:buFont typeface="Arial"/>
                        <a:buNone/>
                      </a:pPr>
                      <a:r>
                        <a:rPr lang="en-GB" sz="2800" u="none" strike="noStrike" cap="none"/>
                        <a:t>Sede</a:t>
                      </a:r>
                      <a:endParaRPr sz="28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800"/>
                        <a:buFont typeface="Arial"/>
                        <a:buNone/>
                      </a:pPr>
                      <a:r>
                        <a:rPr lang="en-GB" sz="2800" u="none" strike="noStrike" cap="none"/>
                        <a:t>Responsabili</a:t>
                      </a:r>
                      <a:endParaRPr sz="28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29200">
                <a:tc>
                  <a:txBody>
                    <a:bodyPr/>
                    <a:lstStyle/>
                    <a:p>
                      <a:pPr marL="0" marR="0" lvl="0" indent="0" algn="l" rtl="0">
                        <a:lnSpc>
                          <a:spcPct val="100000"/>
                        </a:lnSpc>
                        <a:spcBef>
                          <a:spcPts val="0"/>
                        </a:spcBef>
                        <a:spcAft>
                          <a:spcPts val="0"/>
                        </a:spcAft>
                        <a:buClr>
                          <a:srgbClr val="FF0000"/>
                        </a:buClr>
                        <a:buSzPts val="2000"/>
                        <a:buFont typeface="Arial"/>
                        <a:buNone/>
                      </a:pPr>
                      <a:r>
                        <a:rPr lang="en-GB" sz="2000" u="none" strike="noStrike" cap="none">
                          <a:solidFill>
                            <a:srgbClr val="FF0000"/>
                          </a:solidFill>
                        </a:rPr>
                        <a:t>Napoli (+Potenza UniBAS) </a:t>
                      </a:r>
                      <a:endParaRPr/>
                    </a:p>
                    <a:p>
                      <a:pPr marL="0" marR="0" lvl="0" indent="0" algn="l" rtl="0">
                        <a:spcBef>
                          <a:spcPts val="0"/>
                        </a:spcBef>
                        <a:spcAft>
                          <a:spcPts val="0"/>
                        </a:spcAft>
                        <a:buClr>
                          <a:schemeClr val="dk1"/>
                        </a:buClr>
                        <a:buSzPts val="2000"/>
                        <a:buFont typeface="Arial"/>
                        <a:buNone/>
                      </a:pPr>
                      <a:endParaRPr sz="2000" u="none" strike="noStrike" cap="none">
                        <a:solidFill>
                          <a:srgbClr val="FF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Arial"/>
                        <a:buNone/>
                      </a:pPr>
                      <a:r>
                        <a:rPr lang="en-GB" sz="2000" u="none" strike="noStrike" cap="none"/>
                        <a:t>Beatrice Panico (+ M.Ragosta)</a:t>
                      </a:r>
                      <a:endParaRPr/>
                    </a:p>
                    <a:p>
                      <a:pPr marL="0" marR="0" lvl="0" indent="0" algn="l" rtl="0">
                        <a:spcBef>
                          <a:spcPts val="0"/>
                        </a:spcBef>
                        <a:spcAft>
                          <a:spcPts val="0"/>
                        </a:spcAft>
                        <a:buClr>
                          <a:schemeClr val="dk1"/>
                        </a:buClr>
                        <a:buSzPts val="2000"/>
                        <a:buFont typeface="Arial"/>
                        <a:buNone/>
                      </a:pPr>
                      <a:endParaRPr sz="2000" u="none" strike="noStrike" cap="none">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29200">
                <a:tc>
                  <a:txBody>
                    <a:bodyPr/>
                    <a:lstStyle/>
                    <a:p>
                      <a:pPr marL="0" marR="0" lvl="0" indent="0" algn="l" rtl="0">
                        <a:spcBef>
                          <a:spcPts val="0"/>
                        </a:spcBef>
                        <a:spcAft>
                          <a:spcPts val="0"/>
                        </a:spcAft>
                        <a:buClr>
                          <a:srgbClr val="FF0000"/>
                        </a:buClr>
                        <a:buSzPts val="2000"/>
                        <a:buFont typeface="Arial"/>
                        <a:buNone/>
                      </a:pPr>
                      <a:r>
                        <a:rPr lang="en-GB" sz="2000" u="none" strike="noStrike" cap="none">
                          <a:solidFill>
                            <a:srgbClr val="FF0000"/>
                          </a:solidFill>
                        </a:rPr>
                        <a:t>Padova</a:t>
                      </a:r>
                      <a:endParaRPr sz="2000" u="none" strike="noStrike" cap="none">
                        <a:solidFill>
                          <a:srgbClr val="FF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000"/>
                        <a:buFont typeface="Arial"/>
                        <a:buNone/>
                      </a:pPr>
                      <a:r>
                        <a:rPr lang="en-GB" sz="2000" u="none" strike="noStrike" cap="none">
                          <a:solidFill>
                            <a:schemeClr val="dk1"/>
                          </a:solidFill>
                        </a:rPr>
                        <a:t>Paolo Lotti</a:t>
                      </a:r>
                      <a:endParaRPr sz="2000" u="none" strike="noStrike" cap="none">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50000">
                <a:tc>
                  <a:txBody>
                    <a:bodyPr/>
                    <a:lstStyle/>
                    <a:p>
                      <a:pPr marL="0" marR="0" lvl="0" indent="0" algn="l" rtl="0">
                        <a:spcBef>
                          <a:spcPts val="0"/>
                        </a:spcBef>
                        <a:spcAft>
                          <a:spcPts val="0"/>
                        </a:spcAft>
                        <a:buClr>
                          <a:srgbClr val="FF0000"/>
                        </a:buClr>
                        <a:buSzPts val="2000"/>
                        <a:buFont typeface="Arial"/>
                        <a:buNone/>
                      </a:pPr>
                      <a:r>
                        <a:rPr lang="en-GB" sz="2000" u="none" strike="noStrike" cap="none">
                          <a:solidFill>
                            <a:srgbClr val="FF0000"/>
                          </a:solidFill>
                        </a:rPr>
                        <a:t>Pavia</a:t>
                      </a:r>
                      <a:endParaRPr sz="2000" u="none" strike="noStrike" cap="none">
                        <a:solidFill>
                          <a:srgbClr val="FF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000"/>
                        <a:buFont typeface="Arial"/>
                        <a:buNone/>
                      </a:pPr>
                      <a:r>
                        <a:rPr lang="en-GB" sz="2000" u="none" strike="noStrike" cap="none">
                          <a:solidFill>
                            <a:schemeClr val="dk1"/>
                          </a:solidFill>
                        </a:rPr>
                        <a:t>Athina Kourkoumeli-Charalampidi</a:t>
                      </a:r>
                      <a:endParaRPr sz="2000" u="none" strike="noStrike" cap="none">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29200">
                <a:tc>
                  <a:txBody>
                    <a:bodyPr/>
                    <a:lstStyle/>
                    <a:p>
                      <a:pPr marL="0" marR="0" lvl="0" indent="0" algn="l" rtl="0">
                        <a:spcBef>
                          <a:spcPts val="0"/>
                        </a:spcBef>
                        <a:spcAft>
                          <a:spcPts val="0"/>
                        </a:spcAft>
                        <a:buClr>
                          <a:srgbClr val="FF0000"/>
                        </a:buClr>
                        <a:buSzPts val="2000"/>
                        <a:buFont typeface="Arial"/>
                        <a:buNone/>
                      </a:pPr>
                      <a:r>
                        <a:rPr lang="en-GB" sz="2000" u="none" strike="noStrike" cap="none">
                          <a:solidFill>
                            <a:srgbClr val="FF0000"/>
                          </a:solidFill>
                        </a:rPr>
                        <a:t>Perugia</a:t>
                      </a:r>
                      <a:endParaRPr sz="2000" u="none" strike="noStrike" cap="none">
                        <a:solidFill>
                          <a:srgbClr val="FF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000"/>
                        <a:buFont typeface="Arial"/>
                        <a:buNone/>
                      </a:pPr>
                      <a:r>
                        <a:rPr lang="en-GB" sz="2000" u="none" strike="noStrike" cap="none">
                          <a:solidFill>
                            <a:schemeClr val="dk1"/>
                          </a:solidFill>
                        </a:rPr>
                        <a:t>Maura Graziani</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683650">
                <a:tc>
                  <a:txBody>
                    <a:bodyPr/>
                    <a:lstStyle/>
                    <a:p>
                      <a:pPr marL="0" marR="0" lvl="0" indent="0" algn="l" rtl="0">
                        <a:spcBef>
                          <a:spcPts val="0"/>
                        </a:spcBef>
                        <a:spcAft>
                          <a:spcPts val="0"/>
                        </a:spcAft>
                        <a:buClr>
                          <a:srgbClr val="FF0000"/>
                        </a:buClr>
                        <a:buSzPts val="2000"/>
                        <a:buFont typeface="Arial"/>
                        <a:buNone/>
                      </a:pPr>
                      <a:r>
                        <a:rPr lang="en-GB" sz="2000" u="none" strike="noStrike" cap="none">
                          <a:solidFill>
                            <a:srgbClr val="FF0000"/>
                          </a:solidFill>
                        </a:rPr>
                        <a:t>Roma 1 INFN-Sapienza</a:t>
                      </a:r>
                      <a:endParaRPr sz="2000" u="none" strike="noStrike" cap="none">
                        <a:solidFill>
                          <a:srgbClr val="FF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000"/>
                        <a:buFont typeface="Arial"/>
                        <a:buNone/>
                      </a:pPr>
                      <a:r>
                        <a:rPr lang="en-GB" sz="2000" u="none" strike="noStrike" cap="none"/>
                        <a:t>Giulia De Bonis</a:t>
                      </a:r>
                      <a:endParaRPr sz="2000" u="none" strike="noStrike" cap="none"/>
                    </a:p>
                    <a:p>
                      <a:pPr marL="0" marR="0" lvl="0" indent="0" algn="l" rtl="0">
                        <a:spcBef>
                          <a:spcPts val="0"/>
                        </a:spcBef>
                        <a:spcAft>
                          <a:spcPts val="0"/>
                        </a:spcAft>
                        <a:buClr>
                          <a:schemeClr val="dk1"/>
                        </a:buClr>
                        <a:buSzPts val="2000"/>
                        <a:buFont typeface="Arial"/>
                        <a:buNone/>
                      </a:pPr>
                      <a:r>
                        <a:rPr lang="en-GB" sz="2000" u="none" strike="noStrike" cap="none"/>
                        <a:t>Stefano Sarti</a:t>
                      </a:r>
                      <a:endParaRPr sz="20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429200">
                <a:tc>
                  <a:txBody>
                    <a:bodyPr/>
                    <a:lstStyle/>
                    <a:p>
                      <a:pPr marL="0" marR="0" lvl="0" indent="0" algn="l" rtl="0">
                        <a:spcBef>
                          <a:spcPts val="0"/>
                        </a:spcBef>
                        <a:spcAft>
                          <a:spcPts val="0"/>
                        </a:spcAft>
                        <a:buClr>
                          <a:srgbClr val="FF0000"/>
                        </a:buClr>
                        <a:buSzPts val="2000"/>
                        <a:buFont typeface="Arial"/>
                        <a:buNone/>
                      </a:pPr>
                      <a:r>
                        <a:rPr lang="en-GB" sz="2000" u="none" strike="noStrike" cap="none">
                          <a:solidFill>
                            <a:srgbClr val="FF0000"/>
                          </a:solidFill>
                        </a:rPr>
                        <a:t>Roma</a:t>
                      </a:r>
                      <a:r>
                        <a:rPr lang="en-GB" sz="2000">
                          <a:solidFill>
                            <a:srgbClr val="FF0000"/>
                          </a:solidFill>
                        </a:rPr>
                        <a:t> Tor Vergata</a:t>
                      </a:r>
                      <a:endParaRPr sz="2000" u="none" strike="noStrike" cap="none">
                        <a:solidFill>
                          <a:srgbClr val="FF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000"/>
                        <a:buFont typeface="Arial"/>
                        <a:buNone/>
                      </a:pPr>
                      <a:r>
                        <a:rPr lang="en-GB" sz="2000" u="none" strike="noStrike" cap="none"/>
                        <a:t>Vincenzo Caracciolo</a:t>
                      </a:r>
                      <a:endParaRPr sz="20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928575">
                <a:tc>
                  <a:txBody>
                    <a:bodyPr/>
                    <a:lstStyle/>
                    <a:p>
                      <a:pPr marL="0" marR="0" lvl="0" indent="0" algn="l" rtl="0">
                        <a:spcBef>
                          <a:spcPts val="0"/>
                        </a:spcBef>
                        <a:spcAft>
                          <a:spcPts val="0"/>
                        </a:spcAft>
                        <a:buClr>
                          <a:srgbClr val="FF0000"/>
                        </a:buClr>
                        <a:buSzPts val="2000"/>
                        <a:buFont typeface="Arial"/>
                        <a:buNone/>
                      </a:pPr>
                      <a:r>
                        <a:rPr lang="en-GB" sz="2000" u="none" strike="noStrike" cap="none">
                          <a:solidFill>
                            <a:srgbClr val="FF0000"/>
                          </a:solidFill>
                        </a:rPr>
                        <a:t>Torino</a:t>
                      </a:r>
                      <a:endParaRPr sz="2000" u="none" strike="noStrike" cap="none">
                        <a:solidFill>
                          <a:srgbClr val="FF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000"/>
                        <a:buFont typeface="Arial"/>
                        <a:buNone/>
                      </a:pPr>
                      <a:r>
                        <a:rPr lang="en-GB" sz="2000" u="none" strike="noStrike" cap="none"/>
                        <a:t>Francesco Pennazio</a:t>
                      </a:r>
                      <a:endParaRPr sz="20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928575">
                <a:tc>
                  <a:txBody>
                    <a:bodyPr/>
                    <a:lstStyle/>
                    <a:p>
                      <a:pPr marL="0" marR="0" lvl="0" indent="0" algn="l" rtl="0">
                        <a:spcBef>
                          <a:spcPts val="0"/>
                        </a:spcBef>
                        <a:spcAft>
                          <a:spcPts val="0"/>
                        </a:spcAft>
                        <a:buClr>
                          <a:srgbClr val="FF0000"/>
                        </a:buClr>
                        <a:buSzPts val="2000"/>
                        <a:buFont typeface="Arial"/>
                        <a:buNone/>
                      </a:pPr>
                      <a:r>
                        <a:rPr lang="en-GB" sz="2000" u="none" strike="noStrike" cap="none">
                          <a:solidFill>
                            <a:srgbClr val="FF0000"/>
                          </a:solidFill>
                        </a:rPr>
                        <a:t>Trento</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000"/>
                        <a:buFont typeface="Arial"/>
                        <a:buNone/>
                      </a:pPr>
                      <a:r>
                        <a:rPr lang="en-GB" sz="2000" u="none" strike="noStrike" cap="none"/>
                        <a:t>Francesco Nozzoli</a:t>
                      </a:r>
                      <a:endParaRPr sz="20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928575">
                <a:tc>
                  <a:txBody>
                    <a:bodyPr/>
                    <a:lstStyle/>
                    <a:p>
                      <a:pPr marL="0" marR="0" lvl="0" indent="0" algn="l" rtl="0">
                        <a:spcBef>
                          <a:spcPts val="0"/>
                        </a:spcBef>
                        <a:spcAft>
                          <a:spcPts val="0"/>
                        </a:spcAft>
                        <a:buClr>
                          <a:srgbClr val="FF0000"/>
                        </a:buClr>
                        <a:buSzPts val="2000"/>
                        <a:buFont typeface="Arial"/>
                        <a:buNone/>
                      </a:pPr>
                      <a:r>
                        <a:rPr lang="en-GB" sz="2000" u="none" strike="noStrike" cap="none">
                          <a:solidFill>
                            <a:srgbClr val="FF0000"/>
                          </a:solidFill>
                        </a:rPr>
                        <a:t>Trieste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000"/>
                        <a:buFont typeface="Arial"/>
                        <a:buNone/>
                      </a:pPr>
                      <a:r>
                        <a:rPr lang="en-GB" sz="2000" u="none" strike="noStrike" cap="none"/>
                        <a:t>Michele Pinamonti</a:t>
                      </a:r>
                      <a:endParaRPr sz="20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1f88410379f_8_12"/>
          <p:cNvSpPr txBox="1"/>
          <p:nvPr/>
        </p:nvSpPr>
        <p:spPr>
          <a:xfrm>
            <a:off x="1597300" y="138900"/>
            <a:ext cx="6215400" cy="107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4400">
                <a:solidFill>
                  <a:schemeClr val="dk1"/>
                </a:solidFill>
              </a:rPr>
              <a:t>INFN Trieste  </a:t>
            </a:r>
            <a:endParaRPr sz="4400">
              <a:solidFill>
                <a:schemeClr val="dk1"/>
              </a:solidFill>
            </a:endParaRPr>
          </a:p>
          <a:p>
            <a:pPr marL="0" lvl="0" indent="0" algn="l" rtl="0">
              <a:spcBef>
                <a:spcPts val="0"/>
              </a:spcBef>
              <a:spcAft>
                <a:spcPts val="0"/>
              </a:spcAft>
              <a:buNone/>
            </a:pPr>
            <a:endParaRPr/>
          </a:p>
        </p:txBody>
      </p:sp>
      <p:sp>
        <p:nvSpPr>
          <p:cNvPr id="337" name="Google Shape;337;g1f88410379f_8_12"/>
          <p:cNvSpPr txBox="1"/>
          <p:nvPr/>
        </p:nvSpPr>
        <p:spPr>
          <a:xfrm>
            <a:off x="315450" y="1216200"/>
            <a:ext cx="8125500" cy="1020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GB" sz="2600">
                <a:solidFill>
                  <a:schemeClr val="dk1"/>
                </a:solidFill>
              </a:rPr>
              <a:t>•</a:t>
            </a:r>
            <a:r>
              <a:rPr lang="en-GB" sz="2000">
                <a:solidFill>
                  <a:schemeClr val="dk1"/>
                </a:solidFill>
                <a:latin typeface="Calibri"/>
                <a:ea typeface="Calibri"/>
                <a:cs typeface="Calibri"/>
                <a:sym typeface="Calibri"/>
              </a:rPr>
              <a:t>Responsabile locale: </a:t>
            </a:r>
            <a:r>
              <a:rPr lang="en-GB" sz="2000">
                <a:solidFill>
                  <a:srgbClr val="FF0000"/>
                </a:solidFill>
                <a:latin typeface="Calibri"/>
                <a:ea typeface="Calibri"/>
                <a:cs typeface="Calibri"/>
                <a:sym typeface="Calibri"/>
              </a:rPr>
              <a:t>Michele Pinamonti</a:t>
            </a:r>
            <a:endParaRPr sz="2000">
              <a:solidFill>
                <a:srgbClr val="FF0000"/>
              </a:solidFill>
              <a:latin typeface="Calibri"/>
              <a:ea typeface="Calibri"/>
              <a:cs typeface="Calibri"/>
              <a:sym typeface="Calibri"/>
            </a:endParaRPr>
          </a:p>
          <a:p>
            <a:pPr marL="0" lvl="0" indent="0" algn="l" rtl="0">
              <a:lnSpc>
                <a:spcPct val="90000"/>
              </a:lnSpc>
              <a:spcBef>
                <a:spcPts val="1000"/>
              </a:spcBef>
              <a:spcAft>
                <a:spcPts val="0"/>
              </a:spcAft>
              <a:buNone/>
            </a:pPr>
            <a:r>
              <a:rPr lang="en-GB" sz="2000">
                <a:solidFill>
                  <a:schemeClr val="dk1"/>
                </a:solidFill>
                <a:latin typeface="Calibri"/>
                <a:ea typeface="Calibri"/>
                <a:cs typeface="Calibri"/>
                <a:sym typeface="Calibri"/>
              </a:rPr>
              <a:t>2 tutors. 2 borsisti</a:t>
            </a:r>
            <a:endParaRPr sz="2000">
              <a:solidFill>
                <a:schemeClr val="dk1"/>
              </a:solidFill>
              <a:latin typeface="Calibri"/>
              <a:ea typeface="Calibri"/>
              <a:cs typeface="Calibri"/>
              <a:sym typeface="Calibri"/>
            </a:endParaRPr>
          </a:p>
        </p:txBody>
      </p:sp>
      <p:sp>
        <p:nvSpPr>
          <p:cNvPr id="338" name="Google Shape;338;g1f88410379f_8_12"/>
          <p:cNvSpPr txBox="1"/>
          <p:nvPr/>
        </p:nvSpPr>
        <p:spPr>
          <a:xfrm>
            <a:off x="213750" y="2092500"/>
            <a:ext cx="8513100" cy="476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900">
                <a:solidFill>
                  <a:schemeClr val="dk1"/>
                </a:solidFill>
              </a:rPr>
              <a:t> </a:t>
            </a:r>
            <a:r>
              <a:rPr lang="en-GB" sz="1600">
                <a:solidFill>
                  <a:schemeClr val="dk1"/>
                </a:solidFill>
              </a:rPr>
              <a:t>primo anno</a:t>
            </a:r>
            <a:endParaRPr sz="1600">
              <a:solidFill>
                <a:schemeClr val="dk1"/>
              </a:solidFill>
            </a:endParaRPr>
          </a:p>
          <a:p>
            <a:pPr marL="0" lvl="0" indent="0" algn="l" rtl="0">
              <a:lnSpc>
                <a:spcPct val="115000"/>
              </a:lnSpc>
              <a:spcBef>
                <a:spcPts val="0"/>
              </a:spcBef>
              <a:spcAft>
                <a:spcPts val="0"/>
              </a:spcAft>
              <a:buNone/>
            </a:pPr>
            <a:r>
              <a:rPr lang="en-GB" sz="1600">
                <a:solidFill>
                  <a:schemeClr val="dk1"/>
                </a:solidFill>
              </a:rPr>
              <a:t>- 2 scuole (Liceo Leopardi Majorana di Pordenone, ISIS della Bassa Friulana di Cervignano del Friuli)</a:t>
            </a:r>
            <a:endParaRPr sz="1600">
              <a:solidFill>
                <a:schemeClr val="dk1"/>
              </a:solidFill>
            </a:endParaRPr>
          </a:p>
          <a:p>
            <a:pPr marL="0" lvl="0" indent="0" algn="l" rtl="0">
              <a:lnSpc>
                <a:spcPct val="115000"/>
              </a:lnSpc>
              <a:spcBef>
                <a:spcPts val="0"/>
              </a:spcBef>
              <a:spcAft>
                <a:spcPts val="0"/>
              </a:spcAft>
              <a:buNone/>
            </a:pPr>
            <a:r>
              <a:rPr lang="en-GB" sz="1600">
                <a:solidFill>
                  <a:schemeClr val="dk1"/>
                </a:solidFill>
              </a:rPr>
              <a:t>- 10 studenti per scuola (da classi liceo scientifico, classico e scienze applicate)</a:t>
            </a:r>
            <a:endParaRPr sz="1600">
              <a:solidFill>
                <a:schemeClr val="dk1"/>
              </a:solidFill>
            </a:endParaRPr>
          </a:p>
          <a:p>
            <a:pPr marL="0" lvl="0" indent="0" algn="l" rtl="0">
              <a:spcBef>
                <a:spcPts val="0"/>
              </a:spcBef>
              <a:spcAft>
                <a:spcPts val="0"/>
              </a:spcAft>
              <a:buNone/>
            </a:pPr>
            <a:r>
              <a:rPr lang="en-GB" sz="1600">
                <a:solidFill>
                  <a:schemeClr val="dk1"/>
                </a:solidFill>
              </a:rPr>
              <a:t>- tutor scolastici: 2 per scuola</a:t>
            </a:r>
            <a:endParaRPr sz="1600">
              <a:solidFill>
                <a:schemeClr val="dk1"/>
              </a:solidFill>
            </a:endParaRPr>
          </a:p>
          <a:p>
            <a:pPr marL="0" lvl="0" indent="0" algn="l" rtl="0">
              <a:spcBef>
                <a:spcPts val="0"/>
              </a:spcBef>
              <a:spcAft>
                <a:spcPts val="0"/>
              </a:spcAft>
              <a:buNone/>
            </a:pPr>
            <a:r>
              <a:rPr lang="en-GB" sz="1600">
                <a:solidFill>
                  <a:schemeClr val="dk1"/>
                </a:solidFill>
              </a:rPr>
              <a:t>- Cervignano:</a:t>
            </a:r>
            <a:endParaRPr sz="1600">
              <a:solidFill>
                <a:schemeClr val="dk1"/>
              </a:solidFill>
            </a:endParaRPr>
          </a:p>
          <a:p>
            <a:pPr marL="0" lvl="0" indent="0" algn="l" rtl="0">
              <a:spcBef>
                <a:spcPts val="0"/>
              </a:spcBef>
              <a:spcAft>
                <a:spcPts val="0"/>
              </a:spcAft>
              <a:buNone/>
            </a:pPr>
            <a:r>
              <a:rPr lang="en-GB" sz="1600">
                <a:solidFill>
                  <a:schemeClr val="dk1"/>
                </a:solidFill>
              </a:rPr>
              <a:t>  * 6 incontri totali (da 2 ore o 2 ore e mezza), 2 già svolti</a:t>
            </a:r>
            <a:endParaRPr sz="1600">
              <a:solidFill>
                <a:schemeClr val="dk1"/>
              </a:solidFill>
            </a:endParaRPr>
          </a:p>
          <a:p>
            <a:pPr marL="0" lvl="0" indent="0" algn="l" rtl="0">
              <a:spcBef>
                <a:spcPts val="0"/>
              </a:spcBef>
              <a:spcAft>
                <a:spcPts val="0"/>
              </a:spcAft>
              <a:buNone/>
            </a:pPr>
            <a:r>
              <a:rPr lang="en-GB" sz="1600">
                <a:solidFill>
                  <a:schemeClr val="dk1"/>
                </a:solidFill>
              </a:rPr>
              <a:t>  * ogni gruppo di 2 studenti ha 2 strumenti assegnati</a:t>
            </a:r>
            <a:endParaRPr sz="1600">
              <a:solidFill>
                <a:schemeClr val="dk1"/>
              </a:solidFill>
            </a:endParaRPr>
          </a:p>
          <a:p>
            <a:pPr marL="0" lvl="0" indent="0" algn="l" rtl="0">
              <a:spcBef>
                <a:spcPts val="0"/>
              </a:spcBef>
              <a:spcAft>
                <a:spcPts val="0"/>
              </a:spcAft>
              <a:buNone/>
            </a:pPr>
            <a:r>
              <a:rPr lang="en-GB" sz="1600">
                <a:solidFill>
                  <a:schemeClr val="dk1"/>
                </a:solidFill>
              </a:rPr>
              <a:t> (autocostruiti da studenti degli anni precedenti) </a:t>
            </a:r>
            <a:endParaRPr sz="1600">
              <a:solidFill>
                <a:schemeClr val="dk1"/>
              </a:solidFill>
            </a:endParaRPr>
          </a:p>
          <a:p>
            <a:pPr marL="0" lvl="0" indent="0" algn="l" rtl="0">
              <a:spcBef>
                <a:spcPts val="0"/>
              </a:spcBef>
              <a:spcAft>
                <a:spcPts val="0"/>
              </a:spcAft>
              <a:buNone/>
            </a:pPr>
            <a:r>
              <a:rPr lang="en-GB" sz="1600">
                <a:solidFill>
                  <a:schemeClr val="dk1"/>
                </a:solidFill>
              </a:rPr>
              <a:t>con i quali studiare 2 esperienze correlate</a:t>
            </a:r>
            <a:endParaRPr sz="1600">
              <a:solidFill>
                <a:schemeClr val="dk1"/>
              </a:solidFill>
            </a:endParaRPr>
          </a:p>
          <a:p>
            <a:pPr marL="0" lvl="0" indent="0" algn="l" rtl="0">
              <a:spcBef>
                <a:spcPts val="0"/>
              </a:spcBef>
              <a:spcAft>
                <a:spcPts val="0"/>
              </a:spcAft>
              <a:buNone/>
            </a:pPr>
            <a:r>
              <a:rPr lang="en-GB" sz="1600">
                <a:solidFill>
                  <a:schemeClr val="dk1"/>
                </a:solidFill>
              </a:rPr>
              <a:t>  * riparazione e migliorie strumenti</a:t>
            </a:r>
            <a:endParaRPr sz="1600">
              <a:solidFill>
                <a:schemeClr val="dk1"/>
              </a:solidFill>
            </a:endParaRPr>
          </a:p>
          <a:p>
            <a:pPr marL="0" lvl="0" indent="0" algn="l" rtl="0">
              <a:spcBef>
                <a:spcPts val="0"/>
              </a:spcBef>
              <a:spcAft>
                <a:spcPts val="0"/>
              </a:spcAft>
              <a:buNone/>
            </a:pPr>
            <a:r>
              <a:rPr lang="en-GB" sz="1600">
                <a:solidFill>
                  <a:schemeClr val="dk1"/>
                </a:solidFill>
              </a:rPr>
              <a:t>  * aggiunta di parte Arduino per ogni gruppo</a:t>
            </a:r>
            <a:endParaRPr sz="1600">
              <a:solidFill>
                <a:schemeClr val="dk1"/>
              </a:solidFill>
            </a:endParaRPr>
          </a:p>
          <a:p>
            <a:pPr marL="0" lvl="0" indent="0" algn="l" rtl="0">
              <a:spcBef>
                <a:spcPts val="0"/>
              </a:spcBef>
              <a:spcAft>
                <a:spcPts val="0"/>
              </a:spcAft>
              <a:buNone/>
            </a:pPr>
            <a:r>
              <a:rPr lang="en-GB" sz="1600">
                <a:solidFill>
                  <a:schemeClr val="dk1"/>
                </a:solidFill>
              </a:rPr>
              <a:t>  * lezione di introduzione Arduino per studenti preparata dalla scuola</a:t>
            </a:r>
            <a:endParaRPr sz="1600">
              <a:solidFill>
                <a:schemeClr val="dk1"/>
              </a:solidFill>
            </a:endParaRPr>
          </a:p>
          <a:p>
            <a:pPr marL="0" lvl="0" indent="0" algn="l" rtl="0">
              <a:spcBef>
                <a:spcPts val="0"/>
              </a:spcBef>
              <a:spcAft>
                <a:spcPts val="0"/>
              </a:spcAft>
              <a:buNone/>
            </a:pPr>
            <a:r>
              <a:rPr lang="en-GB" sz="1600">
                <a:solidFill>
                  <a:schemeClr val="dk1"/>
                </a:solidFill>
              </a:rPr>
              <a:t>- Pordenone:</a:t>
            </a:r>
            <a:endParaRPr sz="1600">
              <a:solidFill>
                <a:schemeClr val="dk1"/>
              </a:solidFill>
            </a:endParaRPr>
          </a:p>
          <a:p>
            <a:pPr marL="0" lvl="0" indent="0" algn="l" rtl="0">
              <a:spcBef>
                <a:spcPts val="0"/>
              </a:spcBef>
              <a:spcAft>
                <a:spcPts val="0"/>
              </a:spcAft>
              <a:buNone/>
            </a:pPr>
            <a:r>
              <a:rPr lang="en-GB" sz="1600">
                <a:solidFill>
                  <a:schemeClr val="dk1"/>
                </a:solidFill>
              </a:rPr>
              <a:t>  * 10 incontri da 2 ore</a:t>
            </a:r>
            <a:endParaRPr sz="1600">
              <a:solidFill>
                <a:schemeClr val="dk1"/>
              </a:solidFill>
            </a:endParaRPr>
          </a:p>
          <a:p>
            <a:pPr marL="0" lvl="0" indent="0" algn="l" rtl="0">
              <a:spcBef>
                <a:spcPts val="0"/>
              </a:spcBef>
              <a:spcAft>
                <a:spcPts val="0"/>
              </a:spcAft>
              <a:buNone/>
            </a:pPr>
            <a:r>
              <a:rPr lang="en-GB" sz="1600">
                <a:solidFill>
                  <a:schemeClr val="dk1"/>
                </a:solidFill>
              </a:rPr>
              <a:t>  * interesse per esperienze di fisica con strumentazione presente in laboratorio</a:t>
            </a:r>
            <a:endParaRPr sz="1600">
              <a:solidFill>
                <a:schemeClr val="dk1"/>
              </a:solidFill>
            </a:endParaRPr>
          </a:p>
          <a:p>
            <a:pPr marL="0" lvl="0" indent="0" algn="l" rtl="0">
              <a:spcBef>
                <a:spcPts val="0"/>
              </a:spcBef>
              <a:spcAft>
                <a:spcPts val="0"/>
              </a:spcAft>
              <a:buNone/>
            </a:pPr>
            <a:r>
              <a:rPr lang="en-GB" sz="1600">
                <a:solidFill>
                  <a:schemeClr val="dk1"/>
                </a:solidFill>
              </a:rPr>
              <a:t>  * recupero strumentazione storica (se funzionante, svolgimento esperimenti anche con questa strumentazione)</a:t>
            </a:r>
            <a:endParaRPr sz="2100"/>
          </a:p>
        </p:txBody>
      </p:sp>
      <p:pic>
        <p:nvPicPr>
          <p:cNvPr id="339" name="Google Shape;339;g1f88410379f_8_12"/>
          <p:cNvPicPr preferRelativeResize="0"/>
          <p:nvPr/>
        </p:nvPicPr>
        <p:blipFill>
          <a:blip r:embed="rId3">
            <a:alphaModFix/>
          </a:blip>
          <a:stretch>
            <a:fillRect/>
          </a:stretch>
        </p:blipFill>
        <p:spPr>
          <a:xfrm>
            <a:off x="5152650" y="1"/>
            <a:ext cx="3916474" cy="2149451"/>
          </a:xfrm>
          <a:prstGeom prst="rect">
            <a:avLst/>
          </a:prstGeom>
          <a:noFill/>
          <a:ln>
            <a:noFill/>
          </a:ln>
        </p:spPr>
      </p:pic>
      <p:pic>
        <p:nvPicPr>
          <p:cNvPr id="340" name="Google Shape;340;g1f88410379f_8_12"/>
          <p:cNvPicPr preferRelativeResize="0"/>
          <p:nvPr/>
        </p:nvPicPr>
        <p:blipFill>
          <a:blip r:embed="rId4">
            <a:alphaModFix/>
          </a:blip>
          <a:stretch>
            <a:fillRect/>
          </a:stretch>
        </p:blipFill>
        <p:spPr>
          <a:xfrm>
            <a:off x="5734425" y="3352225"/>
            <a:ext cx="3334698" cy="1439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22"/>
          <p:cNvSpPr txBox="1">
            <a:spLocks noGrp="1"/>
          </p:cNvSpPr>
          <p:nvPr>
            <p:ph type="title"/>
          </p:nvPr>
        </p:nvSpPr>
        <p:spPr>
          <a:xfrm>
            <a:off x="1666568" y="214606"/>
            <a:ext cx="8229240" cy="11448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4400"/>
              <a:buFont typeface="Arial"/>
              <a:buNone/>
            </a:pPr>
            <a:r>
              <a:rPr lang="en-GB"/>
              <a:t>Considerazioni finali</a:t>
            </a:r>
            <a:endParaRPr/>
          </a:p>
        </p:txBody>
      </p:sp>
      <p:sp>
        <p:nvSpPr>
          <p:cNvPr id="346" name="Google Shape;346;p22"/>
          <p:cNvSpPr txBox="1"/>
          <p:nvPr/>
        </p:nvSpPr>
        <p:spPr>
          <a:xfrm>
            <a:off x="482875" y="1739200"/>
            <a:ext cx="8369100" cy="4617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t>Come osservato durante l’ ultima riunione , è tempo di partire con la </a:t>
            </a:r>
            <a:r>
              <a:rPr lang="en-GB" sz="1600" b="1"/>
              <a:t>ristrutturazione delle pagine WEB del sito</a:t>
            </a:r>
            <a:r>
              <a:rPr lang="en-GB" sz="1600"/>
              <a:t>.</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GB" sz="1600"/>
              <a:t>La nostra idea prevede il coinvolgimento di un collega di Roma1, se opportunamente formato con corso WordPress (che sappiamo essere previsto dalla CNF), supporto dall’ ufficio comunicazione (come detto la volta scorsa) e ovviamente di chi fra i referenti/tutors  locali vorrà esserci</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GB" sz="1600"/>
              <a:t>Fatta la struttura, la parte di Fisica sarà riempita e curata da noi, mentre Sapienza si occuperà di mettere a disposizione qualcuno per riempire la parte legata alle altre discipline</a:t>
            </a: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r>
              <a:rPr lang="en-GB" sz="1600"/>
              <a:t>Possibile aumento di adesioni da “ esterni” , quale CNR, ma anche Università non solo per Fisica (le scuole fuori regione hanno indicato interesse e questo potrebbe portare ad una evoluzione ulteriore del progetto). </a:t>
            </a:r>
            <a:endParaRPr sz="1600"/>
          </a:p>
          <a:p>
            <a:pPr marL="0" lvl="0" indent="0" algn="l" rtl="0">
              <a:spcBef>
                <a:spcPts val="0"/>
              </a:spcBef>
              <a:spcAft>
                <a:spcPts val="0"/>
              </a:spcAft>
              <a:buNone/>
            </a:pPr>
            <a:r>
              <a:rPr lang="en-GB" sz="1600" b="1"/>
              <a:t>Resta la responsabilità INFN e Sapienza, siglata con la convenzione</a:t>
            </a:r>
            <a:endParaRPr sz="1600" b="1"/>
          </a:p>
          <a:p>
            <a:pPr marL="0" lvl="0" indent="0" algn="l" rtl="0">
              <a:spcBef>
                <a:spcPts val="0"/>
              </a:spcBef>
              <a:spcAft>
                <a:spcPts val="0"/>
              </a:spcAft>
              <a:buNone/>
            </a:pPr>
            <a:endParaRPr sz="1600"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2"/>
          <p:cNvPicPr preferRelativeResize="0"/>
          <p:nvPr/>
        </p:nvPicPr>
        <p:blipFill rotWithShape="1">
          <a:blip r:embed="rId3">
            <a:alphaModFix/>
          </a:blip>
          <a:srcRect/>
          <a:stretch/>
        </p:blipFill>
        <p:spPr>
          <a:xfrm>
            <a:off x="0" y="0"/>
            <a:ext cx="9144000" cy="2612571"/>
          </a:xfrm>
          <a:prstGeom prst="rect">
            <a:avLst/>
          </a:prstGeom>
          <a:noFill/>
          <a:ln>
            <a:noFill/>
          </a:ln>
        </p:spPr>
      </p:pic>
      <p:pic>
        <p:nvPicPr>
          <p:cNvPr id="111" name="Google Shape;111;p2"/>
          <p:cNvPicPr preferRelativeResize="0"/>
          <p:nvPr/>
        </p:nvPicPr>
        <p:blipFill rotWithShape="1">
          <a:blip r:embed="rId4">
            <a:alphaModFix/>
          </a:blip>
          <a:srcRect/>
          <a:stretch/>
        </p:blipFill>
        <p:spPr>
          <a:xfrm>
            <a:off x="0" y="2713496"/>
            <a:ext cx="6048103" cy="2291051"/>
          </a:xfrm>
          <a:prstGeom prst="rect">
            <a:avLst/>
          </a:prstGeom>
          <a:noFill/>
          <a:ln>
            <a:noFill/>
          </a:ln>
        </p:spPr>
      </p:pic>
      <p:pic>
        <p:nvPicPr>
          <p:cNvPr id="112" name="Google Shape;112;p2"/>
          <p:cNvPicPr preferRelativeResize="0"/>
          <p:nvPr/>
        </p:nvPicPr>
        <p:blipFill rotWithShape="1">
          <a:blip r:embed="rId5">
            <a:alphaModFix/>
          </a:blip>
          <a:srcRect/>
          <a:stretch/>
        </p:blipFill>
        <p:spPr>
          <a:xfrm>
            <a:off x="4127863" y="4719337"/>
            <a:ext cx="5016137" cy="213866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3"/>
          <p:cNvSpPr txBox="1">
            <a:spLocks noGrp="1"/>
          </p:cNvSpPr>
          <p:nvPr>
            <p:ph type="title"/>
          </p:nvPr>
        </p:nvSpPr>
        <p:spPr>
          <a:xfrm>
            <a:off x="1580606" y="5307"/>
            <a:ext cx="8229240" cy="11448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4400"/>
              <a:buFont typeface="Arial"/>
              <a:buNone/>
            </a:pPr>
            <a:r>
              <a:rPr lang="en-GB"/>
              <a:t>Documenti utili</a:t>
            </a:r>
            <a:endParaRPr/>
          </a:p>
        </p:txBody>
      </p:sp>
      <p:sp>
        <p:nvSpPr>
          <p:cNvPr id="118" name="Google Shape;118;p3"/>
          <p:cNvSpPr txBox="1">
            <a:spLocks noGrp="1"/>
          </p:cNvSpPr>
          <p:nvPr>
            <p:ph type="subTitle" idx="1"/>
          </p:nvPr>
        </p:nvSpPr>
        <p:spPr>
          <a:xfrm>
            <a:off x="162067" y="1356852"/>
            <a:ext cx="9129418" cy="5501148"/>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4400"/>
              <a:buFont typeface="Arial"/>
              <a:buNone/>
            </a:pPr>
            <a:endParaRPr sz="44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rgbClr val="FF0000"/>
              </a:buClr>
              <a:buSzPts val="4400"/>
              <a:buFont typeface="Arial"/>
              <a:buNone/>
            </a:pPr>
            <a:r>
              <a:rPr lang="en-GB" sz="4400" b="0" i="0" u="none" strike="noStrike" cap="none" dirty="0">
                <a:solidFill>
                  <a:srgbClr val="FF0000"/>
                </a:solidFill>
                <a:latin typeface="Arial"/>
                <a:ea typeface="Arial"/>
                <a:cs typeface="Arial"/>
                <a:sym typeface="Arial"/>
              </a:rPr>
              <a:t>Tutors: </a:t>
            </a:r>
            <a:r>
              <a:rPr lang="en-GB" sz="4400" b="0" i="0" u="sng" strike="noStrike" cap="none" dirty="0">
                <a:solidFill>
                  <a:srgbClr val="FF0000"/>
                </a:solidFill>
                <a:latin typeface="Arial"/>
                <a:ea typeface="Arial"/>
                <a:cs typeface="Arial"/>
                <a:sym typeface="Arial"/>
                <a:hlinkClick r:id="rId3">
                  <a:extLst>
                    <a:ext uri="{A12FA001-AC4F-418D-AE19-62706E023703}">
                      <ahyp:hlinkClr xmlns:ahyp="http://schemas.microsoft.com/office/drawing/2018/hyperlinkcolor" val="tx"/>
                    </a:ext>
                  </a:extLst>
                </a:hlinkClick>
              </a:rPr>
              <a:t>Tutors</a:t>
            </a:r>
            <a:r>
              <a:rPr lang="en-GB" sz="4400" b="0" i="0" u="none" strike="noStrike" cap="none" dirty="0">
                <a:solidFill>
                  <a:srgbClr val="FF0000"/>
                </a:solidFill>
                <a:latin typeface="Arial"/>
                <a:ea typeface="Arial"/>
                <a:cs typeface="Arial"/>
                <a:sym typeface="Arial"/>
              </a:rPr>
              <a:t> </a:t>
            </a:r>
            <a:r>
              <a:rPr lang="en-GB" sz="2400" b="0" i="1" u="none" strike="noStrike" cap="none" dirty="0">
                <a:solidFill>
                  <a:schemeClr val="dk1"/>
                </a:solidFill>
                <a:latin typeface="Arial"/>
                <a:ea typeface="Arial"/>
                <a:cs typeface="Arial"/>
                <a:sym typeface="Arial"/>
              </a:rPr>
              <a:t>( tutor:  </a:t>
            </a:r>
            <a:r>
              <a:rPr lang="en-GB" sz="2400" b="0" i="1" u="none" strike="noStrike" cap="none" dirty="0" err="1">
                <a:solidFill>
                  <a:schemeClr val="dk1"/>
                </a:solidFill>
                <a:latin typeface="Arial"/>
                <a:ea typeface="Arial"/>
                <a:cs typeface="Arial"/>
                <a:sym typeface="Arial"/>
              </a:rPr>
              <a:t>colleghi</a:t>
            </a:r>
            <a:r>
              <a:rPr lang="en-GB" sz="2400" b="0" i="1" u="none" strike="noStrike" cap="none" dirty="0">
                <a:solidFill>
                  <a:schemeClr val="dk1"/>
                </a:solidFill>
                <a:latin typeface="Arial"/>
                <a:ea typeface="Arial"/>
                <a:cs typeface="Arial"/>
                <a:sym typeface="Arial"/>
              </a:rPr>
              <a:t> e </a:t>
            </a:r>
            <a:r>
              <a:rPr lang="en-GB" sz="2400" b="0" i="1" u="none" strike="noStrike" cap="none" dirty="0" err="1">
                <a:solidFill>
                  <a:schemeClr val="dk1"/>
                </a:solidFill>
                <a:latin typeface="Arial"/>
                <a:ea typeface="Arial"/>
                <a:cs typeface="Arial"/>
                <a:sym typeface="Arial"/>
              </a:rPr>
              <a:t>colleghe</a:t>
            </a:r>
            <a:r>
              <a:rPr lang="en-GB" sz="2400" b="0" i="1" u="none" strike="noStrike" cap="none" dirty="0">
                <a:solidFill>
                  <a:schemeClr val="dk1"/>
                </a:solidFill>
                <a:latin typeface="Arial"/>
                <a:ea typeface="Arial"/>
                <a:cs typeface="Arial"/>
                <a:sym typeface="Arial"/>
              </a:rPr>
              <a:t> </a:t>
            </a:r>
            <a:r>
              <a:rPr lang="en-GB" sz="2400" b="0" i="1" u="none" strike="noStrike" cap="none" dirty="0" err="1">
                <a:solidFill>
                  <a:schemeClr val="dk1"/>
                </a:solidFill>
                <a:latin typeface="Arial"/>
                <a:ea typeface="Arial"/>
                <a:cs typeface="Arial"/>
                <a:sym typeface="Arial"/>
              </a:rPr>
              <a:t>coinvolti</a:t>
            </a:r>
            <a:r>
              <a:rPr lang="en-GB" sz="2400" b="0" i="1" u="none" strike="noStrike" cap="none" dirty="0">
                <a:solidFill>
                  <a:schemeClr val="dk1"/>
                </a:solidFill>
                <a:latin typeface="Arial"/>
                <a:ea typeface="Arial"/>
                <a:cs typeface="Arial"/>
                <a:sym typeface="Arial"/>
              </a:rPr>
              <a:t>)</a:t>
            </a:r>
            <a:endParaRPr sz="2400" b="0" i="1"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4400"/>
              <a:buFont typeface="Arial"/>
              <a:buNone/>
            </a:pPr>
            <a:endParaRPr sz="4400" b="0" i="0" u="none" strike="noStrike" cap="none" dirty="0">
              <a:solidFill>
                <a:srgbClr val="FF0000"/>
              </a:solidFill>
              <a:latin typeface="Arial"/>
              <a:ea typeface="Arial"/>
              <a:cs typeface="Arial"/>
              <a:sym typeface="Arial"/>
            </a:endParaRPr>
          </a:p>
          <a:p>
            <a:pPr marL="0" marR="0" lvl="0" indent="0" algn="l" rtl="0">
              <a:lnSpc>
                <a:spcPct val="90000"/>
              </a:lnSpc>
              <a:spcBef>
                <a:spcPts val="0"/>
              </a:spcBef>
              <a:spcAft>
                <a:spcPts val="0"/>
              </a:spcAft>
              <a:buClr>
                <a:srgbClr val="FF0000"/>
              </a:buClr>
              <a:buSzPts val="4400"/>
              <a:buFont typeface="Arial"/>
              <a:buNone/>
            </a:pPr>
            <a:r>
              <a:rPr lang="en-GB" sz="4400" b="0" i="0" u="none" strike="noStrike" cap="none" dirty="0" err="1">
                <a:solidFill>
                  <a:srgbClr val="FF0000"/>
                </a:solidFill>
                <a:latin typeface="Arial"/>
                <a:ea typeface="Arial"/>
                <a:cs typeface="Arial"/>
                <a:sym typeface="Arial"/>
              </a:rPr>
              <a:t>Scuole</a:t>
            </a:r>
            <a:r>
              <a:rPr lang="en-GB" sz="4400" b="0" i="0" u="none" strike="noStrike" cap="none" dirty="0">
                <a:solidFill>
                  <a:srgbClr val="FF0000"/>
                </a:solidFill>
                <a:latin typeface="Arial"/>
                <a:ea typeface="Arial"/>
                <a:cs typeface="Arial"/>
                <a:sym typeface="Arial"/>
              </a:rPr>
              <a:t>: </a:t>
            </a:r>
            <a:r>
              <a:rPr lang="en-GB" sz="4400" b="0" i="0" u="sng" strike="noStrike" cap="none" dirty="0">
                <a:solidFill>
                  <a:srgbClr val="FF0000"/>
                </a:solidFill>
                <a:latin typeface="Arial"/>
                <a:ea typeface="Arial"/>
                <a:cs typeface="Arial"/>
                <a:sym typeface="Arial"/>
                <a:hlinkClick r:id="rId4">
                  <a:extLst>
                    <a:ext uri="{A12FA001-AC4F-418D-AE19-62706E023703}">
                      <ahyp:hlinkClr xmlns:ahyp="http://schemas.microsoft.com/office/drawing/2018/hyperlinkcolor" val="tx"/>
                    </a:ext>
                  </a:extLst>
                </a:hlinkClick>
              </a:rPr>
              <a:t>assegnate</a:t>
            </a:r>
            <a:r>
              <a:rPr lang="en-GB" sz="4400" b="0" i="0" u="none" strike="noStrike" cap="none" dirty="0">
                <a:solidFill>
                  <a:srgbClr val="FF0000"/>
                </a:solidFill>
                <a:latin typeface="Arial"/>
                <a:ea typeface="Arial"/>
                <a:cs typeface="Arial"/>
                <a:sym typeface="Arial"/>
              </a:rPr>
              <a:t> </a:t>
            </a:r>
            <a:endParaRPr dirty="0"/>
          </a:p>
          <a:p>
            <a:pPr marL="0" marR="0" lvl="0" indent="0" algn="l" rtl="0">
              <a:lnSpc>
                <a:spcPct val="90000"/>
              </a:lnSpc>
              <a:spcBef>
                <a:spcPts val="0"/>
              </a:spcBef>
              <a:spcAft>
                <a:spcPts val="0"/>
              </a:spcAft>
              <a:buClr>
                <a:schemeClr val="dk1"/>
              </a:buClr>
              <a:buSzPts val="2000"/>
              <a:buFont typeface="Arial"/>
              <a:buNone/>
            </a:pPr>
            <a:r>
              <a:rPr lang="en-GB" sz="2000" b="0" i="0" u="none" strike="noStrike" cap="none" dirty="0">
                <a:solidFill>
                  <a:schemeClr val="dk1"/>
                </a:solidFill>
                <a:latin typeface="Arial"/>
                <a:ea typeface="Arial"/>
                <a:cs typeface="Arial"/>
                <a:sym typeface="Arial"/>
              </a:rPr>
              <a:t>     </a:t>
            </a:r>
            <a:r>
              <a:rPr lang="en-GB" sz="2000" b="0" i="0" u="none" strike="noStrike" cap="none" dirty="0" err="1">
                <a:solidFill>
                  <a:schemeClr val="dk1"/>
                </a:solidFill>
                <a:latin typeface="Arial"/>
                <a:ea typeface="Arial"/>
                <a:cs typeface="Arial"/>
                <a:sym typeface="Arial"/>
              </a:rPr>
              <a:t>Sono</a:t>
            </a:r>
            <a:r>
              <a:rPr lang="en-GB" sz="2000" b="0" i="0" u="none" strike="noStrike" cap="none" dirty="0">
                <a:solidFill>
                  <a:schemeClr val="dk1"/>
                </a:solidFill>
                <a:latin typeface="Arial"/>
                <a:ea typeface="Arial"/>
                <a:cs typeface="Arial"/>
                <a:sym typeface="Arial"/>
              </a:rPr>
              <a:t> 91 in </a:t>
            </a:r>
            <a:r>
              <a:rPr lang="en-GB" sz="2000" b="0" i="0" u="none" strike="noStrike" cap="none" dirty="0" err="1">
                <a:solidFill>
                  <a:schemeClr val="dk1"/>
                </a:solidFill>
                <a:latin typeface="Arial"/>
                <a:ea typeface="Arial"/>
                <a:cs typeface="Arial"/>
                <a:sym typeface="Arial"/>
              </a:rPr>
              <a:t>tutta</a:t>
            </a:r>
            <a:r>
              <a:rPr lang="en-GB" sz="2000" b="0" i="0" u="none" strike="noStrike" cap="none" dirty="0">
                <a:solidFill>
                  <a:schemeClr val="dk1"/>
                </a:solidFill>
                <a:latin typeface="Arial"/>
                <a:ea typeface="Arial"/>
                <a:cs typeface="Arial"/>
                <a:sym typeface="Arial"/>
              </a:rPr>
              <a:t> Italia.   </a:t>
            </a:r>
            <a:r>
              <a:rPr lang="en-GB" sz="2000" b="1" i="0" u="none" strike="noStrike" cap="none" dirty="0" err="1">
                <a:solidFill>
                  <a:schemeClr val="dk1"/>
                </a:solidFill>
                <a:latin typeface="Arial"/>
                <a:ea typeface="Arial"/>
                <a:cs typeface="Arial"/>
                <a:sym typeface="Arial"/>
              </a:rPr>
              <a:t>Foglio</a:t>
            </a:r>
            <a:r>
              <a:rPr lang="en-GB" sz="2000" b="1" i="0" u="none" strike="noStrike" cap="none" dirty="0">
                <a:solidFill>
                  <a:schemeClr val="dk1"/>
                </a:solidFill>
                <a:latin typeface="Arial"/>
                <a:ea typeface="Arial"/>
                <a:cs typeface="Arial"/>
                <a:sym typeface="Arial"/>
              </a:rPr>
              <a:t> 2 del file</a:t>
            </a:r>
            <a:endParaRPr dirty="0"/>
          </a:p>
          <a:p>
            <a:pPr marL="0" marR="0" lvl="0" indent="0" algn="l" rtl="0">
              <a:lnSpc>
                <a:spcPct val="90000"/>
              </a:lnSpc>
              <a:spcBef>
                <a:spcPts val="0"/>
              </a:spcBef>
              <a:spcAft>
                <a:spcPts val="0"/>
              </a:spcAft>
              <a:buClr>
                <a:schemeClr val="dk1"/>
              </a:buClr>
              <a:buSzPts val="2000"/>
              <a:buFont typeface="Arial"/>
              <a:buNone/>
            </a:pPr>
            <a:endParaRPr sz="2000" b="1" i="0" u="none" strike="noStrike" cap="none" dirty="0">
              <a:solidFill>
                <a:schemeClr val="dk1"/>
              </a:solidFill>
              <a:latin typeface="Arial"/>
              <a:ea typeface="Arial"/>
              <a:cs typeface="Arial"/>
              <a:sym typeface="Arial"/>
            </a:endParaRPr>
          </a:p>
          <a:p>
            <a:pPr marL="0" indent="0">
              <a:spcBef>
                <a:spcPts val="0"/>
              </a:spcBef>
              <a:buSzPts val="2000"/>
              <a:buNone/>
            </a:pPr>
            <a:r>
              <a:rPr lang="en-GB" sz="1800" b="0" i="0" u="none" strike="noStrike" dirty="0">
                <a:solidFill>
                  <a:srgbClr val="000000"/>
                </a:solidFill>
                <a:effectLst/>
                <a:latin typeface="Arial" panose="020B0604020202020204" pitchFamily="34" charset="0"/>
              </a:rPr>
              <a:t>Lo </a:t>
            </a:r>
            <a:r>
              <a:rPr lang="en-GB" sz="1800" b="0" i="0" u="none" strike="noStrike" dirty="0" err="1">
                <a:solidFill>
                  <a:srgbClr val="000000"/>
                </a:solidFill>
                <a:effectLst/>
                <a:latin typeface="Arial" panose="020B0604020202020204" pitchFamily="34" charset="0"/>
              </a:rPr>
              <a:t>metteremo</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sul</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sito</a:t>
            </a:r>
            <a:r>
              <a:rPr lang="en-GB" sz="1800" b="0" i="0" u="none" strike="noStrike" dirty="0">
                <a:solidFill>
                  <a:srgbClr val="000000"/>
                </a:solidFill>
                <a:effectLst/>
                <a:latin typeface="Arial" panose="020B0604020202020204" pitchFamily="34" charset="0"/>
              </a:rPr>
              <a:t>, ma </a:t>
            </a:r>
            <a:r>
              <a:rPr lang="en-GB" sz="1800" b="0" i="0" u="none" strike="noStrike" dirty="0" err="1">
                <a:solidFill>
                  <a:srgbClr val="000000"/>
                </a:solidFill>
                <a:effectLst/>
                <a:latin typeface="Arial" panose="020B0604020202020204" pitchFamily="34" charset="0"/>
              </a:rPr>
              <a:t>abbiamo</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anche</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fatto</a:t>
            </a:r>
            <a:r>
              <a:rPr lang="en-GB" sz="1800" b="0" i="0" u="none" strike="noStrike" dirty="0">
                <a:solidFill>
                  <a:srgbClr val="000000"/>
                </a:solidFill>
                <a:effectLst/>
                <a:latin typeface="Arial" panose="020B0604020202020204" pitchFamily="34" charset="0"/>
              </a:rPr>
              <a:t> la </a:t>
            </a:r>
            <a:r>
              <a:rPr lang="en-GB" sz="1800" b="0" i="0" u="none" strike="noStrike" dirty="0" err="1">
                <a:solidFill>
                  <a:srgbClr val="000000"/>
                </a:solidFill>
                <a:effectLst/>
                <a:latin typeface="Arial" panose="020B0604020202020204" pitchFamily="34" charset="0"/>
              </a:rPr>
              <a:t>Mappa</a:t>
            </a:r>
            <a:r>
              <a:rPr lang="en-GB" sz="1800" b="0" i="0" u="none" strike="noStrike" dirty="0">
                <a:solidFill>
                  <a:srgbClr val="000000"/>
                </a:solidFill>
                <a:effectLst/>
                <a:latin typeface="Arial" panose="020B0604020202020204" pitchFamily="34" charset="0"/>
              </a:rPr>
              <a:t> di quest’ anno)</a:t>
            </a:r>
            <a:endParaRPr lang="en-GB" sz="1400" dirty="0">
              <a:effectLst/>
            </a:endParaRPr>
          </a:p>
          <a:p>
            <a:pPr marL="0" marR="0" lvl="0" indent="0" algn="l" rtl="0">
              <a:lnSpc>
                <a:spcPct val="90000"/>
              </a:lnSpc>
              <a:spcBef>
                <a:spcPts val="0"/>
              </a:spcBef>
              <a:spcAft>
                <a:spcPts val="0"/>
              </a:spcAft>
              <a:buClr>
                <a:schemeClr val="dk1"/>
              </a:buClr>
              <a:buSzPts val="2000"/>
              <a:buFont typeface="Arial"/>
              <a:buNone/>
            </a:pPr>
            <a:endParaRPr sz="2000" b="1"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2800"/>
              <a:buFont typeface="Arial"/>
              <a:buNone/>
            </a:pPr>
            <a:r>
              <a:rPr lang="en-GB" sz="2800" b="0" i="0" u="none" strike="noStrike" cap="none" dirty="0">
                <a:solidFill>
                  <a:schemeClr val="dk1"/>
                </a:solidFill>
                <a:latin typeface="Arial"/>
                <a:ea typeface="Arial"/>
                <a:cs typeface="Arial"/>
                <a:sym typeface="Arial"/>
              </a:rPr>
              <a:t>13 </a:t>
            </a:r>
            <a:r>
              <a:rPr lang="en-GB" sz="2800" b="0" i="0" u="none" strike="noStrike" cap="none" dirty="0" err="1">
                <a:solidFill>
                  <a:schemeClr val="dk1"/>
                </a:solidFill>
                <a:latin typeface="Arial"/>
                <a:ea typeface="Arial"/>
                <a:cs typeface="Arial"/>
                <a:sym typeface="Arial"/>
              </a:rPr>
              <a:t>Contratti</a:t>
            </a:r>
            <a:r>
              <a:rPr lang="en-GB" sz="2800" b="0" i="0" u="none" strike="noStrike" cap="none" dirty="0">
                <a:solidFill>
                  <a:schemeClr val="dk1"/>
                </a:solidFill>
                <a:latin typeface="Arial"/>
                <a:ea typeface="Arial"/>
                <a:cs typeface="Arial"/>
                <a:sym typeface="Arial"/>
              </a:rPr>
              <a:t> di </a:t>
            </a:r>
            <a:r>
              <a:rPr lang="en-GB" sz="2800" b="0" i="0" u="none" strike="noStrike" cap="none" dirty="0" err="1">
                <a:solidFill>
                  <a:schemeClr val="dk1"/>
                </a:solidFill>
                <a:latin typeface="Arial"/>
                <a:ea typeface="Arial"/>
                <a:cs typeface="Arial"/>
                <a:sym typeface="Arial"/>
              </a:rPr>
              <a:t>collaborazione</a:t>
            </a:r>
            <a:r>
              <a:rPr lang="en-GB" sz="2800" b="0" i="0" u="none" strike="noStrike" cap="none" dirty="0">
                <a:solidFill>
                  <a:schemeClr val="dk1"/>
                </a:solidFill>
                <a:latin typeface="Arial"/>
                <a:ea typeface="Arial"/>
                <a:cs typeface="Arial"/>
                <a:sym typeface="Arial"/>
              </a:rPr>
              <a:t> </a:t>
            </a:r>
            <a:r>
              <a:rPr lang="en-GB" sz="2800" b="0" i="0" u="none" strike="noStrike" cap="none" dirty="0" err="1">
                <a:solidFill>
                  <a:schemeClr val="dk1"/>
                </a:solidFill>
                <a:latin typeface="Arial"/>
                <a:ea typeface="Arial"/>
                <a:cs typeface="Arial"/>
                <a:sym typeface="Arial"/>
              </a:rPr>
              <a:t>avuti</a:t>
            </a:r>
            <a:r>
              <a:rPr lang="en-GB" sz="2800" b="0" i="0" u="none" strike="noStrike" cap="none" dirty="0">
                <a:solidFill>
                  <a:schemeClr val="dk1"/>
                </a:solidFill>
                <a:latin typeface="Arial"/>
                <a:ea typeface="Arial"/>
                <a:cs typeface="Arial"/>
                <a:sym typeface="Arial"/>
              </a:rPr>
              <a:t> </a:t>
            </a:r>
            <a:r>
              <a:rPr lang="en-GB" sz="2800" b="0" i="0" u="none" strike="noStrike" cap="none" dirty="0" err="1">
                <a:solidFill>
                  <a:schemeClr val="dk1"/>
                </a:solidFill>
                <a:latin typeface="Arial"/>
                <a:ea typeface="Arial"/>
                <a:cs typeface="Arial"/>
                <a:sym typeface="Arial"/>
              </a:rPr>
              <a:t>dalla</a:t>
            </a:r>
            <a:r>
              <a:rPr lang="en-GB" sz="2800" b="0" i="0" u="none" strike="noStrike" cap="none" dirty="0">
                <a:solidFill>
                  <a:schemeClr val="dk1"/>
                </a:solidFill>
                <a:latin typeface="Arial"/>
                <a:ea typeface="Arial"/>
                <a:cs typeface="Arial"/>
                <a:sym typeface="Arial"/>
              </a:rPr>
              <a:t> CC3m (25 ore e 500 euro), divisi </a:t>
            </a:r>
            <a:r>
              <a:rPr lang="en-GB" sz="2800" b="0" i="0" u="none" strike="noStrike" cap="none" dirty="0" err="1">
                <a:solidFill>
                  <a:schemeClr val="dk1"/>
                </a:solidFill>
                <a:latin typeface="Arial"/>
                <a:ea typeface="Arial"/>
                <a:cs typeface="Arial"/>
                <a:sym typeface="Arial"/>
              </a:rPr>
              <a:t>fra</a:t>
            </a:r>
            <a:r>
              <a:rPr lang="en-GB" sz="2800" b="0" i="0" u="none" strike="noStrike" cap="none" dirty="0">
                <a:solidFill>
                  <a:schemeClr val="dk1"/>
                </a:solidFill>
                <a:latin typeface="Arial"/>
                <a:ea typeface="Arial"/>
                <a:cs typeface="Arial"/>
                <a:sym typeface="Arial"/>
              </a:rPr>
              <a:t> le </a:t>
            </a:r>
            <a:r>
              <a:rPr lang="en-GB" sz="2800" b="0" i="0" u="none" strike="noStrike" cap="none" dirty="0" err="1">
                <a:solidFill>
                  <a:schemeClr val="dk1"/>
                </a:solidFill>
                <a:latin typeface="Arial"/>
                <a:ea typeface="Arial"/>
                <a:cs typeface="Arial"/>
                <a:sym typeface="Arial"/>
              </a:rPr>
              <a:t>sedi</a:t>
            </a:r>
            <a:r>
              <a:rPr lang="en-GB" sz="2800" b="0" i="0" u="none" strike="noStrike" cap="none" dirty="0">
                <a:solidFill>
                  <a:schemeClr val="dk1"/>
                </a:solidFill>
                <a:latin typeface="Arial"/>
                <a:ea typeface="Arial"/>
                <a:cs typeface="Arial"/>
                <a:sym typeface="Arial"/>
              </a:rPr>
              <a:t>, come </a:t>
            </a:r>
            <a:r>
              <a:rPr lang="en-GB" sz="2800" b="0" i="0" u="none" strike="noStrike" cap="none" dirty="0" err="1">
                <a:solidFill>
                  <a:schemeClr val="dk1"/>
                </a:solidFill>
                <a:latin typeface="Arial"/>
                <a:ea typeface="Arial"/>
                <a:cs typeface="Arial"/>
                <a:sym typeface="Arial"/>
              </a:rPr>
              <a:t>nel</a:t>
            </a:r>
            <a:r>
              <a:rPr lang="en-GB" sz="2800" b="0" i="0" u="none" strike="noStrike" cap="none" dirty="0">
                <a:solidFill>
                  <a:schemeClr val="dk1"/>
                </a:solidFill>
                <a:latin typeface="Arial"/>
                <a:ea typeface="Arial"/>
                <a:cs typeface="Arial"/>
                <a:sym typeface="Arial"/>
              </a:rPr>
              <a:t> file: </a:t>
            </a:r>
            <a:r>
              <a:rPr lang="en-GB" sz="2800" b="0" i="0" u="sng" strike="noStrike" cap="none" dirty="0">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ContrattiINFN</a:t>
            </a:r>
            <a:endParaRPr sz="28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2800"/>
              <a:buFont typeface="Arial"/>
              <a:buNone/>
            </a:pPr>
            <a:endParaRPr sz="28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2800"/>
              <a:buFont typeface="Arial"/>
              <a:buNone/>
            </a:pPr>
            <a:endParaRPr sz="28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2800"/>
              <a:buFont typeface="Arial"/>
              <a:buNone/>
            </a:pPr>
            <a:r>
              <a:rPr lang="en-GB" sz="2800" b="0" i="1" u="none" strike="noStrike" cap="none" dirty="0">
                <a:solidFill>
                  <a:schemeClr val="dk1"/>
                </a:solidFill>
                <a:latin typeface="Arial"/>
                <a:ea typeface="Arial"/>
                <a:cs typeface="Arial"/>
                <a:sym typeface="Arial"/>
              </a:rPr>
              <a:t>A </a:t>
            </a:r>
            <a:r>
              <a:rPr lang="en-GB" sz="2800" b="0" i="1" u="none" strike="noStrike" cap="none" dirty="0" err="1">
                <a:solidFill>
                  <a:schemeClr val="dk1"/>
                </a:solidFill>
                <a:latin typeface="Arial"/>
                <a:ea typeface="Arial"/>
                <a:cs typeface="Arial"/>
                <a:sym typeface="Arial"/>
              </a:rPr>
              <a:t>queste</a:t>
            </a:r>
            <a:r>
              <a:rPr lang="en-GB" sz="2800" b="0" i="1" u="none" strike="noStrike" cap="none" dirty="0">
                <a:solidFill>
                  <a:schemeClr val="dk1"/>
                </a:solidFill>
                <a:latin typeface="Arial"/>
                <a:ea typeface="Arial"/>
                <a:cs typeface="Arial"/>
                <a:sym typeface="Arial"/>
              </a:rPr>
              <a:t> se ne </a:t>
            </a:r>
            <a:r>
              <a:rPr lang="en-GB" sz="2800" b="0" i="1" u="none" strike="noStrike" cap="none" dirty="0" err="1">
                <a:solidFill>
                  <a:schemeClr val="dk1"/>
                </a:solidFill>
                <a:latin typeface="Arial"/>
                <a:ea typeface="Arial"/>
                <a:cs typeface="Arial"/>
                <a:sym typeface="Arial"/>
              </a:rPr>
              <a:t>aggiungono</a:t>
            </a:r>
            <a:r>
              <a:rPr lang="en-GB" sz="2800" b="0" i="1" u="none" strike="noStrike" cap="none" dirty="0">
                <a:solidFill>
                  <a:schemeClr val="dk1"/>
                </a:solidFill>
                <a:latin typeface="Arial"/>
                <a:ea typeface="Arial"/>
                <a:cs typeface="Arial"/>
                <a:sym typeface="Arial"/>
              </a:rPr>
              <a:t> </a:t>
            </a:r>
            <a:r>
              <a:rPr lang="en-GB" sz="2800" b="0" i="1" u="none" strike="noStrike" cap="none" dirty="0" err="1">
                <a:solidFill>
                  <a:schemeClr val="dk1"/>
                </a:solidFill>
                <a:latin typeface="Arial"/>
                <a:ea typeface="Arial"/>
                <a:cs typeface="Arial"/>
                <a:sym typeface="Arial"/>
              </a:rPr>
              <a:t>altre</a:t>
            </a:r>
            <a:r>
              <a:rPr lang="en-GB" sz="2800" b="0" i="1" u="none" strike="noStrike" cap="none" dirty="0">
                <a:solidFill>
                  <a:schemeClr val="dk1"/>
                </a:solidFill>
                <a:latin typeface="Arial"/>
                <a:ea typeface="Arial"/>
                <a:cs typeface="Arial"/>
                <a:sym typeface="Arial"/>
              </a:rPr>
              <a:t>, date da diverse </a:t>
            </a:r>
            <a:r>
              <a:rPr lang="en-GB" sz="2800" b="0" i="1" u="none" strike="noStrike" cap="none" dirty="0" err="1">
                <a:solidFill>
                  <a:schemeClr val="dk1"/>
                </a:solidFill>
                <a:latin typeface="Arial"/>
                <a:ea typeface="Arial"/>
                <a:cs typeface="Arial"/>
                <a:sym typeface="Arial"/>
              </a:rPr>
              <a:t>sedi</a:t>
            </a:r>
            <a:r>
              <a:rPr lang="en-GB" sz="2800" b="0" i="1" u="none" strike="noStrike" cap="none" dirty="0">
                <a:solidFill>
                  <a:schemeClr val="dk1"/>
                </a:solidFill>
                <a:latin typeface="Arial"/>
                <a:ea typeface="Arial"/>
                <a:cs typeface="Arial"/>
                <a:sym typeface="Arial"/>
              </a:rPr>
              <a:t> (</a:t>
            </a:r>
            <a:r>
              <a:rPr lang="en-GB" sz="2800" b="0" i="1" u="none" strike="noStrike" cap="none" dirty="0" err="1">
                <a:solidFill>
                  <a:schemeClr val="dk1"/>
                </a:solidFill>
                <a:latin typeface="Arial"/>
                <a:ea typeface="Arial"/>
                <a:cs typeface="Arial"/>
                <a:sym typeface="Arial"/>
              </a:rPr>
              <a:t>supporto</a:t>
            </a:r>
            <a:r>
              <a:rPr lang="en-GB" sz="2800" b="0" i="1" u="none" strike="noStrike" cap="none" dirty="0">
                <a:solidFill>
                  <a:schemeClr val="dk1"/>
                </a:solidFill>
                <a:latin typeface="Arial"/>
                <a:ea typeface="Arial"/>
                <a:cs typeface="Arial"/>
                <a:sym typeface="Arial"/>
              </a:rPr>
              <a:t> </a:t>
            </a:r>
            <a:r>
              <a:rPr lang="en-GB" sz="2800" b="0" i="1" u="none" strike="noStrike" cap="none" dirty="0" err="1">
                <a:solidFill>
                  <a:schemeClr val="dk1"/>
                </a:solidFill>
                <a:latin typeface="Arial"/>
                <a:ea typeface="Arial"/>
                <a:cs typeface="Arial"/>
                <a:sym typeface="Arial"/>
              </a:rPr>
              <a:t>Direttori</a:t>
            </a:r>
            <a:r>
              <a:rPr lang="en-GB" sz="2800" b="0" i="1" u="none" strike="noStrike" cap="none" dirty="0">
                <a:solidFill>
                  <a:schemeClr val="dk1"/>
                </a:solidFill>
                <a:latin typeface="Arial"/>
                <a:ea typeface="Arial"/>
                <a:cs typeface="Arial"/>
                <a:sym typeface="Arial"/>
              </a:rPr>
              <a:t>, </a:t>
            </a:r>
            <a:r>
              <a:rPr lang="en-GB" sz="2800" b="0" i="1" u="none" strike="noStrike" cap="none" dirty="0" err="1">
                <a:solidFill>
                  <a:schemeClr val="dk1"/>
                </a:solidFill>
                <a:latin typeface="Arial"/>
                <a:ea typeface="Arial"/>
                <a:cs typeface="Arial"/>
                <a:sym typeface="Arial"/>
              </a:rPr>
              <a:t>Università</a:t>
            </a:r>
            <a:r>
              <a:rPr lang="en-GB" sz="2800" b="0" i="1" u="none" strike="noStrike" cap="none" dirty="0">
                <a:solidFill>
                  <a:schemeClr val="dk1"/>
                </a:solidFill>
                <a:latin typeface="Arial"/>
                <a:ea typeface="Arial"/>
                <a:cs typeface="Arial"/>
                <a:sym typeface="Arial"/>
              </a:rPr>
              <a:t>) o </a:t>
            </a:r>
            <a:r>
              <a:rPr lang="en-GB" sz="2800" b="0" i="1" u="none" strike="noStrike" cap="none" dirty="0" err="1">
                <a:solidFill>
                  <a:schemeClr val="dk1"/>
                </a:solidFill>
                <a:latin typeface="Arial"/>
                <a:ea typeface="Arial"/>
                <a:cs typeface="Arial"/>
                <a:sym typeface="Arial"/>
              </a:rPr>
              <a:t>anche</a:t>
            </a:r>
            <a:r>
              <a:rPr lang="en-GB" sz="2800" b="0" i="1" u="none" strike="noStrike" cap="none" dirty="0">
                <a:solidFill>
                  <a:schemeClr val="dk1"/>
                </a:solidFill>
                <a:latin typeface="Arial"/>
                <a:ea typeface="Arial"/>
                <a:cs typeface="Arial"/>
                <a:sym typeface="Arial"/>
              </a:rPr>
              <a:t> </a:t>
            </a:r>
            <a:r>
              <a:rPr lang="en-GB" sz="2800" b="0" i="1" u="none" strike="noStrike" cap="none" dirty="0" err="1">
                <a:solidFill>
                  <a:schemeClr val="dk1"/>
                </a:solidFill>
                <a:latin typeface="Arial"/>
                <a:ea typeface="Arial"/>
                <a:cs typeface="Arial"/>
                <a:sym typeface="Arial"/>
              </a:rPr>
              <a:t>dalle</a:t>
            </a:r>
            <a:r>
              <a:rPr lang="en-GB" sz="2800" b="0" i="1" u="none" strike="noStrike" cap="none" dirty="0">
                <a:solidFill>
                  <a:schemeClr val="dk1"/>
                </a:solidFill>
                <a:latin typeface="Arial"/>
                <a:ea typeface="Arial"/>
                <a:cs typeface="Arial"/>
                <a:sym typeface="Arial"/>
              </a:rPr>
              <a:t> </a:t>
            </a:r>
            <a:r>
              <a:rPr lang="en-GB" sz="2800" b="0" i="1" u="none" strike="noStrike" cap="none" dirty="0" err="1">
                <a:solidFill>
                  <a:schemeClr val="dk1"/>
                </a:solidFill>
                <a:latin typeface="Arial"/>
                <a:ea typeface="Arial"/>
                <a:cs typeface="Arial"/>
                <a:sym typeface="Arial"/>
              </a:rPr>
              <a:t>scuole</a:t>
            </a:r>
            <a:r>
              <a:rPr lang="en-GB" sz="2800" b="0" i="1" u="none" strike="noStrike" cap="none" dirty="0">
                <a:solidFill>
                  <a:schemeClr val="dk1"/>
                </a:solidFill>
                <a:latin typeface="Arial"/>
                <a:ea typeface="Arial"/>
                <a:cs typeface="Arial"/>
                <a:sym typeface="Arial"/>
              </a:rPr>
              <a:t> </a:t>
            </a:r>
            <a:r>
              <a:rPr lang="en-GB" sz="2800" b="0" i="1" u="none" strike="noStrike" cap="none" dirty="0" err="1">
                <a:solidFill>
                  <a:schemeClr val="dk1"/>
                </a:solidFill>
                <a:latin typeface="Arial"/>
                <a:ea typeface="Arial"/>
                <a:cs typeface="Arial"/>
                <a:sym typeface="Arial"/>
              </a:rPr>
              <a:t>stesse</a:t>
            </a:r>
            <a:endParaRPr sz="2800" b="0" i="1"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2000"/>
              <a:buFont typeface="Arial"/>
              <a:buNone/>
            </a:pPr>
            <a:endParaRPr sz="2000" b="1"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2000"/>
              <a:buFont typeface="Arial"/>
              <a:buNone/>
            </a:pPr>
            <a:endParaRPr sz="2000" b="1"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2400"/>
              <a:buFont typeface="Arial"/>
              <a:buNone/>
            </a:pPr>
            <a:endParaRPr sz="2400" b="0" i="1" u="none" strike="noStrike" cap="none" dirty="0">
              <a:solidFill>
                <a:schemeClr val="dk1"/>
              </a:solidFill>
              <a:latin typeface="Arial"/>
              <a:ea typeface="Arial"/>
              <a:cs typeface="Arial"/>
              <a:sym typeface="Arial"/>
            </a:endParaRPr>
          </a:p>
        </p:txBody>
      </p:sp>
      <p:sp>
        <p:nvSpPr>
          <p:cNvPr id="119" name="Google Shape;119;p3"/>
          <p:cNvSpPr txBox="1"/>
          <p:nvPr/>
        </p:nvSpPr>
        <p:spPr>
          <a:xfrm>
            <a:off x="5766619" y="5767525"/>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4"/>
          <p:cNvSpPr txBox="1">
            <a:spLocks noGrp="1"/>
          </p:cNvSpPr>
          <p:nvPr>
            <p:ph type="title"/>
          </p:nvPr>
        </p:nvSpPr>
        <p:spPr>
          <a:xfrm>
            <a:off x="1502229" y="0"/>
            <a:ext cx="8425543" cy="858514"/>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0000"/>
              </a:buClr>
              <a:buSzPts val="4400"/>
              <a:buFont typeface="Arial"/>
              <a:buNone/>
            </a:pPr>
            <a:r>
              <a:rPr lang="en-GB">
                <a:solidFill>
                  <a:srgbClr val="FF0000"/>
                </a:solidFill>
              </a:rPr>
              <a:t>Milestones (nel data base)</a:t>
            </a:r>
            <a:endParaRPr/>
          </a:p>
        </p:txBody>
      </p:sp>
      <p:sp>
        <p:nvSpPr>
          <p:cNvPr id="125" name="Google Shape;125;p4"/>
          <p:cNvSpPr txBox="1"/>
          <p:nvPr/>
        </p:nvSpPr>
        <p:spPr>
          <a:xfrm>
            <a:off x="359228" y="1324605"/>
            <a:ext cx="8425543" cy="53553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rgbClr val="FF0000"/>
                </a:solidFill>
                <a:latin typeface="Arial"/>
                <a:ea typeface="Arial"/>
                <a:cs typeface="Arial"/>
                <a:sym typeface="Arial"/>
              </a:rPr>
              <a:t>A settembre/</a:t>
            </a:r>
            <a:r>
              <a:rPr lang="en-GB" sz="1800" b="1" u="sng">
                <a:solidFill>
                  <a:srgbClr val="FF0000"/>
                </a:solidFill>
                <a:latin typeface="Arial"/>
                <a:ea typeface="Arial"/>
                <a:cs typeface="Arial"/>
                <a:sym typeface="Arial"/>
              </a:rPr>
              <a:t>ottobre</a:t>
            </a:r>
            <a:r>
              <a:rPr lang="en-GB" sz="1800">
                <a:solidFill>
                  <a:schemeClr val="dk1"/>
                </a:solidFill>
                <a:latin typeface="Arial"/>
                <a:ea typeface="Arial"/>
                <a:cs typeface="Arial"/>
                <a:sym typeface="Arial"/>
              </a:rPr>
              <a:t>: incontro referenti di tutte le sedi, al fine di condividere esperienze, idee e la programmazione di base. Selezione scuole e assegnazione materia, tutor e dei borsisti. La materia resta una opzione solo per RM1, dove al momento oltre a Fisica offriamo anche altre materie (che sono supportate da Sapienza);  </a:t>
            </a:r>
            <a:r>
              <a:rPr lang="en-GB" sz="1800" b="1" i="1" u="sng">
                <a:solidFill>
                  <a:schemeClr val="dk1"/>
                </a:solidFill>
                <a:latin typeface="Arial"/>
                <a:ea typeface="Arial"/>
                <a:cs typeface="Arial"/>
                <a:sym typeface="Arial"/>
              </a:rPr>
              <a:t>  FATTO</a:t>
            </a:r>
            <a:endParaRPr/>
          </a:p>
          <a:p>
            <a:pPr marL="0" marR="0" lvl="0" indent="0" algn="l" rtl="0">
              <a:spcBef>
                <a:spcPts val="0"/>
              </a:spcBef>
              <a:spcAft>
                <a:spcPts val="0"/>
              </a:spcAft>
              <a:buNone/>
            </a:pPr>
            <a:r>
              <a:rPr lang="en-GB" sz="1800" b="1">
                <a:solidFill>
                  <a:srgbClr val="FF0000"/>
                </a:solidFill>
                <a:latin typeface="Arial"/>
                <a:ea typeface="Arial"/>
                <a:cs typeface="Arial"/>
                <a:sym typeface="Arial"/>
              </a:rPr>
              <a:t>Entro 15-10-2022 </a:t>
            </a:r>
            <a:r>
              <a:rPr lang="en-GB" sz="1800">
                <a:solidFill>
                  <a:schemeClr val="dk1"/>
                </a:solidFill>
                <a:latin typeface="Arial"/>
                <a:ea typeface="Arial"/>
                <a:cs typeface="Arial"/>
                <a:sym typeface="Arial"/>
              </a:rPr>
              <a:t>Evento iniziale (con tutte le scuole) e primo incontro tutor-docenti (se in presenza) );  </a:t>
            </a:r>
            <a:r>
              <a:rPr lang="en-GB" sz="1800" b="1" i="1" u="sng">
                <a:solidFill>
                  <a:schemeClr val="dk1"/>
                </a:solidFill>
                <a:latin typeface="Arial"/>
                <a:ea typeface="Arial"/>
                <a:cs typeface="Arial"/>
                <a:sym typeface="Arial"/>
              </a:rPr>
              <a:t>  FATTO</a:t>
            </a: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800" b="1">
                <a:solidFill>
                  <a:srgbClr val="FF0000"/>
                </a:solidFill>
                <a:latin typeface="Arial"/>
                <a:ea typeface="Arial"/>
                <a:cs typeface="Arial"/>
                <a:sym typeface="Arial"/>
              </a:rPr>
              <a:t>Entro 15-11-2022</a:t>
            </a:r>
            <a:r>
              <a:rPr lang="en-GB" sz="1800" b="1">
                <a:solidFill>
                  <a:schemeClr val="dk1"/>
                </a:solidFill>
                <a:latin typeface="Arial"/>
                <a:ea typeface="Arial"/>
                <a:cs typeface="Arial"/>
                <a:sym typeface="Arial"/>
              </a:rPr>
              <a:t> </a:t>
            </a:r>
            <a:r>
              <a:rPr lang="en-GB" sz="1800">
                <a:solidFill>
                  <a:schemeClr val="dk1"/>
                </a:solidFill>
                <a:latin typeface="Arial"/>
                <a:ea typeface="Arial"/>
                <a:cs typeface="Arial"/>
                <a:sym typeface="Arial"/>
              </a:rPr>
              <a:t>Programmazione delle attivita nelle scuole scuole, con dettaglio sulla tipologia di lavoro da svolgere. Creazione account WIKI agli studenti. );  </a:t>
            </a:r>
            <a:r>
              <a:rPr lang="en-GB" sz="1800" b="1" i="1" u="sng">
                <a:solidFill>
                  <a:schemeClr val="dk1"/>
                </a:solidFill>
                <a:latin typeface="Arial"/>
                <a:ea typeface="Arial"/>
                <a:cs typeface="Arial"/>
                <a:sym typeface="Arial"/>
              </a:rPr>
              <a:t>  FATTO</a:t>
            </a: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800" b="1">
                <a:solidFill>
                  <a:srgbClr val="FF0000"/>
                </a:solidFill>
                <a:latin typeface="Arial"/>
                <a:ea typeface="Arial"/>
                <a:cs typeface="Arial"/>
                <a:sym typeface="Arial"/>
              </a:rPr>
              <a:t>Entro 01-12-2023 </a:t>
            </a:r>
            <a:r>
              <a:rPr lang="en-GB" sz="1800">
                <a:solidFill>
                  <a:schemeClr val="dk1"/>
                </a:solidFill>
                <a:latin typeface="Arial"/>
                <a:ea typeface="Arial"/>
                <a:cs typeface="Arial"/>
                <a:sym typeface="Arial"/>
              </a:rPr>
              <a:t>Lavoro nelle scuole, con produzione di materiale che deve essere di volta in volta inserito nelle wiki </a:t>
            </a:r>
            <a:r>
              <a:rPr lang="en-GB" sz="1800" u="sng">
                <a:solidFill>
                  <a:schemeClr val="dk1"/>
                </a:solidFill>
                <a:latin typeface="Arial"/>
                <a:ea typeface="Arial"/>
                <a:cs typeface="Arial"/>
                <a:sym typeface="Arial"/>
              </a:rPr>
              <a:t>. </a:t>
            </a:r>
            <a:r>
              <a:rPr lang="en-GB" sz="1800" b="1" u="sng">
                <a:solidFill>
                  <a:schemeClr val="dk1"/>
                </a:solidFill>
                <a:latin typeface="Arial"/>
                <a:ea typeface="Arial"/>
                <a:cs typeface="Arial"/>
                <a:sym typeface="Arial"/>
              </a:rPr>
              <a:t>In corso</a:t>
            </a:r>
            <a:endParaRPr sz="1800" u="sng">
              <a:solidFill>
                <a:schemeClr val="dk1"/>
              </a:solidFill>
              <a:latin typeface="Arial"/>
              <a:ea typeface="Arial"/>
              <a:cs typeface="Arial"/>
              <a:sym typeface="Arial"/>
            </a:endParaRPr>
          </a:p>
          <a:p>
            <a:pPr marL="0" marR="0" lvl="0" indent="0" algn="l" rtl="0">
              <a:spcBef>
                <a:spcPts val="0"/>
              </a:spcBef>
              <a:spcAft>
                <a:spcPts val="0"/>
              </a:spcAft>
              <a:buNone/>
            </a:pPr>
            <a:r>
              <a:rPr lang="en-GB" sz="1800" b="1">
                <a:solidFill>
                  <a:srgbClr val="FF0000"/>
                </a:solidFill>
                <a:latin typeface="Arial"/>
                <a:ea typeface="Arial"/>
                <a:cs typeface="Arial"/>
                <a:sym typeface="Arial"/>
              </a:rPr>
              <a:t>Entro 28-05-2023</a:t>
            </a:r>
            <a:r>
              <a:rPr lang="en-GB" sz="1800">
                <a:solidFill>
                  <a:srgbClr val="FF0000"/>
                </a:solidFill>
                <a:latin typeface="Arial"/>
                <a:ea typeface="Arial"/>
                <a:cs typeface="Arial"/>
                <a:sym typeface="Arial"/>
              </a:rPr>
              <a:t> </a:t>
            </a:r>
            <a:r>
              <a:rPr lang="en-GB" sz="1800" u="sng">
                <a:solidFill>
                  <a:srgbClr val="FF0000"/>
                </a:solidFill>
                <a:latin typeface="Arial"/>
                <a:ea typeface="Arial"/>
                <a:cs typeface="Arial"/>
                <a:sym typeface="Arial"/>
              </a:rPr>
              <a:t>(o primi di giugno) </a:t>
            </a:r>
            <a:r>
              <a:rPr lang="en-GB" sz="1800">
                <a:solidFill>
                  <a:schemeClr val="dk1"/>
                </a:solidFill>
                <a:latin typeface="Arial"/>
                <a:ea typeface="Arial"/>
                <a:cs typeface="Arial"/>
                <a:sym typeface="Arial"/>
              </a:rPr>
              <a:t>Evento finale (tutte le scuole insieme o anche su base regionale) </a:t>
            </a:r>
            <a:endParaRPr/>
          </a:p>
          <a:p>
            <a:pPr marL="0" marR="0" lvl="0" indent="0" algn="l" rtl="0">
              <a:spcBef>
                <a:spcPts val="0"/>
              </a:spcBef>
              <a:spcAft>
                <a:spcPts val="0"/>
              </a:spcAft>
              <a:buNone/>
            </a:pPr>
            <a:r>
              <a:rPr lang="en-GB" sz="1800" b="1">
                <a:solidFill>
                  <a:srgbClr val="FF0000"/>
                </a:solidFill>
                <a:latin typeface="Arial"/>
                <a:ea typeface="Arial"/>
                <a:cs typeface="Arial"/>
                <a:sym typeface="Arial"/>
              </a:rPr>
              <a:t>Entro 16-06-2023 </a:t>
            </a:r>
            <a:r>
              <a:rPr lang="en-GB" sz="1800">
                <a:solidFill>
                  <a:schemeClr val="dk1"/>
                </a:solidFill>
                <a:latin typeface="Arial"/>
                <a:ea typeface="Arial"/>
                <a:cs typeface="Arial"/>
                <a:sym typeface="Arial"/>
              </a:rPr>
              <a:t>Corsi di formazione con i docenti. In periodi diversi a seconda della richiesta delle scuole </a:t>
            </a:r>
            <a:endParaRPr/>
          </a:p>
          <a:p>
            <a:pPr marL="0" marR="0" lvl="0" indent="0" algn="l" rtl="0">
              <a:spcBef>
                <a:spcPts val="0"/>
              </a:spcBef>
              <a:spcAft>
                <a:spcPts val="0"/>
              </a:spcAft>
              <a:buNone/>
            </a:pPr>
            <a:r>
              <a:rPr lang="en-GB" sz="1800" b="1">
                <a:solidFill>
                  <a:srgbClr val="FF0000"/>
                </a:solidFill>
                <a:latin typeface="Arial"/>
                <a:ea typeface="Arial"/>
                <a:cs typeface="Arial"/>
                <a:sym typeface="Arial"/>
              </a:rPr>
              <a:t>Entro 16-06-2023 </a:t>
            </a:r>
            <a:r>
              <a:rPr lang="en-GB" sz="1800">
                <a:solidFill>
                  <a:schemeClr val="dk1"/>
                </a:solidFill>
                <a:latin typeface="Arial"/>
                <a:ea typeface="Arial"/>
                <a:cs typeface="Arial"/>
                <a:sym typeface="Arial"/>
              </a:rPr>
              <a:t>Lavoro di sistemazione della documentazione acquisita, controllo quality pagine WIKI. Tipicamente svolto da core members e dai borsisti (abbiamo anche la possibilita di arruolamento volontari esterni</a:t>
            </a:r>
            <a:r>
              <a:rPr lang="en-GB" sz="1800" b="1">
                <a:solidFill>
                  <a:schemeClr val="dk1"/>
                </a:solidFill>
                <a:latin typeface="Arial"/>
                <a:ea typeface="Arial"/>
                <a:cs typeface="Arial"/>
                <a:sym typeface="Arial"/>
              </a:rPr>
              <a:t>). </a:t>
            </a:r>
            <a:r>
              <a:rPr lang="en-GB" sz="1800" b="1" u="sng">
                <a:solidFill>
                  <a:schemeClr val="dk1"/>
                </a:solidFill>
                <a:latin typeface="Arial"/>
                <a:ea typeface="Arial"/>
                <a:cs typeface="Arial"/>
                <a:sym typeface="Arial"/>
              </a:rPr>
              <a:t>In corso</a:t>
            </a:r>
            <a:endParaRPr sz="1800" b="1" u="sng">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5"/>
          <p:cNvSpPr txBox="1">
            <a:spLocks noGrp="1"/>
          </p:cNvSpPr>
          <p:nvPr>
            <p:ph type="title"/>
          </p:nvPr>
        </p:nvSpPr>
        <p:spPr>
          <a:xfrm>
            <a:off x="1563329" y="244104"/>
            <a:ext cx="8229240" cy="11448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0000"/>
              </a:buClr>
              <a:buSzPts val="4400"/>
              <a:buFont typeface="Arial"/>
              <a:buNone/>
            </a:pPr>
            <a:r>
              <a:rPr lang="en-GB">
                <a:solidFill>
                  <a:schemeClr val="accent2"/>
                </a:solidFill>
              </a:rPr>
              <a:t>La documentazione WIKI</a:t>
            </a:r>
            <a:endParaRPr>
              <a:solidFill>
                <a:schemeClr val="accent2"/>
              </a:solidFill>
            </a:endParaRPr>
          </a:p>
        </p:txBody>
      </p:sp>
      <p:pic>
        <p:nvPicPr>
          <p:cNvPr id="131" name="Google Shape;131;p5"/>
          <p:cNvPicPr preferRelativeResize="0"/>
          <p:nvPr/>
        </p:nvPicPr>
        <p:blipFill>
          <a:blip r:embed="rId3">
            <a:alphaModFix/>
          </a:blip>
          <a:stretch>
            <a:fillRect/>
          </a:stretch>
        </p:blipFill>
        <p:spPr>
          <a:xfrm>
            <a:off x="162325" y="1369029"/>
            <a:ext cx="8839204" cy="3780831"/>
          </a:xfrm>
          <a:prstGeom prst="rect">
            <a:avLst/>
          </a:prstGeom>
          <a:noFill/>
          <a:ln>
            <a:noFill/>
          </a:ln>
        </p:spPr>
      </p:pic>
      <p:sp>
        <p:nvSpPr>
          <p:cNvPr id="132" name="Google Shape;132;p5"/>
          <p:cNvSpPr txBox="1"/>
          <p:nvPr/>
        </p:nvSpPr>
        <p:spPr>
          <a:xfrm>
            <a:off x="4578625" y="1091150"/>
            <a:ext cx="4422900" cy="5664300"/>
          </a:xfrm>
          <a:prstGeom prst="rect">
            <a:avLst/>
          </a:prstGeom>
          <a:solidFill>
            <a:schemeClr val="lt1"/>
          </a:solidFill>
          <a:ln w="9525" cap="flat" cmpd="sng">
            <a:solidFill>
              <a:schemeClr val="accent5"/>
            </a:solidFill>
            <a:prstDash val="solid"/>
            <a:round/>
            <a:headEnd type="none" w="sm" len="sm"/>
            <a:tailEnd type="none" w="sm" len="sm"/>
          </a:ln>
          <a:effectLst>
            <a:outerShdw blurRad="285750" dist="19050" dir="3180000" algn="bl" rotWithShape="0">
              <a:schemeClr val="dk1">
                <a:alpha val="50000"/>
              </a:schemeClr>
            </a:outerShdw>
          </a:effectLst>
        </p:spPr>
        <p:txBody>
          <a:bodyPr spcFirstLastPara="1" wrap="square" lIns="91425" tIns="45700" rIns="91425" bIns="45700" anchor="t" anchorCtr="0">
            <a:spAutoFit/>
          </a:bodyPr>
          <a:lstStyle/>
          <a:p>
            <a:pPr marL="457200" lvl="0" indent="-342900" algn="r" rtl="0">
              <a:spcBef>
                <a:spcPts val="0"/>
              </a:spcBef>
              <a:spcAft>
                <a:spcPts val="0"/>
              </a:spcAft>
              <a:buClr>
                <a:schemeClr val="dk1"/>
              </a:buClr>
              <a:buSzPts val="1800"/>
              <a:buChar char="•"/>
            </a:pPr>
            <a:r>
              <a:rPr lang="en-GB" sz="1800" b="1">
                <a:solidFill>
                  <a:schemeClr val="dk1"/>
                </a:solidFill>
              </a:rPr>
              <a:t>Resp. coordinamento contenuti </a:t>
            </a:r>
            <a:endParaRPr>
              <a:solidFill>
                <a:schemeClr val="dk1"/>
              </a:solidFill>
            </a:endParaRPr>
          </a:p>
          <a:p>
            <a:pPr marL="0" lvl="0" indent="0" algn="r" rtl="0">
              <a:spcBef>
                <a:spcPts val="0"/>
              </a:spcBef>
              <a:spcAft>
                <a:spcPts val="0"/>
              </a:spcAft>
              <a:buNone/>
            </a:pPr>
            <a:r>
              <a:rPr lang="en-GB" sz="1800" b="1">
                <a:solidFill>
                  <a:srgbClr val="FF0000"/>
                </a:solidFill>
              </a:rPr>
              <a:t>Giulia De Bonis </a:t>
            </a:r>
            <a:r>
              <a:rPr lang="en-GB" sz="1800" b="1">
                <a:solidFill>
                  <a:schemeClr val="dk1"/>
                </a:solidFill>
              </a:rPr>
              <a:t>(INFN Roma)</a:t>
            </a:r>
            <a:endParaRPr sz="1800" b="1">
              <a:solidFill>
                <a:schemeClr val="dk1"/>
              </a:solidFill>
            </a:endParaRPr>
          </a:p>
          <a:p>
            <a:pPr marL="285750" marR="0" lvl="0" indent="-285750" algn="r" rtl="0">
              <a:spcBef>
                <a:spcPts val="0"/>
              </a:spcBef>
              <a:spcAft>
                <a:spcPts val="0"/>
              </a:spcAft>
              <a:buClr>
                <a:schemeClr val="dk1"/>
              </a:buClr>
              <a:buSzPts val="1800"/>
              <a:buFont typeface="Arial"/>
              <a:buChar char="•"/>
            </a:pPr>
            <a:r>
              <a:rPr lang="en-GB" sz="1800" b="1">
                <a:solidFill>
                  <a:schemeClr val="dk1"/>
                </a:solidFill>
                <a:latin typeface="Arial"/>
                <a:ea typeface="Arial"/>
                <a:cs typeface="Arial"/>
                <a:sym typeface="Arial"/>
              </a:rPr>
              <a:t>Resp. </a:t>
            </a:r>
            <a:r>
              <a:rPr lang="en-GB" sz="1800" b="1">
                <a:solidFill>
                  <a:schemeClr val="dk1"/>
                </a:solidFill>
              </a:rPr>
              <a:t>HW/SW</a:t>
            </a:r>
            <a:r>
              <a:rPr lang="en-GB" sz="1800" b="1">
                <a:solidFill>
                  <a:schemeClr val="dk1"/>
                </a:solidFill>
                <a:latin typeface="Arial"/>
                <a:ea typeface="Arial"/>
                <a:cs typeface="Arial"/>
                <a:sym typeface="Arial"/>
              </a:rPr>
              <a:t> </a:t>
            </a:r>
            <a:endParaRPr/>
          </a:p>
          <a:p>
            <a:pPr marL="0" marR="0" lvl="0" indent="0" algn="r" rtl="0">
              <a:spcBef>
                <a:spcPts val="0"/>
              </a:spcBef>
              <a:spcAft>
                <a:spcPts val="0"/>
              </a:spcAft>
              <a:buNone/>
            </a:pPr>
            <a:r>
              <a:rPr lang="en-GB" sz="1800" b="1">
                <a:solidFill>
                  <a:srgbClr val="FF0000"/>
                </a:solidFill>
              </a:rPr>
              <a:t>Francesco Safai Tehrani</a:t>
            </a:r>
            <a:r>
              <a:rPr lang="en-GB" sz="1800" b="1">
                <a:solidFill>
                  <a:srgbClr val="FF0000"/>
                </a:solidFill>
                <a:latin typeface="Arial"/>
                <a:ea typeface="Arial"/>
                <a:cs typeface="Arial"/>
                <a:sym typeface="Arial"/>
              </a:rPr>
              <a:t> </a:t>
            </a:r>
            <a:r>
              <a:rPr lang="en-GB" sz="1800" b="1">
                <a:solidFill>
                  <a:schemeClr val="dk1"/>
                </a:solidFill>
                <a:latin typeface="Arial"/>
                <a:ea typeface="Arial"/>
                <a:cs typeface="Arial"/>
                <a:sym typeface="Arial"/>
              </a:rPr>
              <a:t>(INFN </a:t>
            </a:r>
            <a:r>
              <a:rPr lang="en-GB" sz="1800" b="1">
                <a:solidFill>
                  <a:schemeClr val="dk1"/>
                </a:solidFill>
              </a:rPr>
              <a:t>Roma</a:t>
            </a:r>
            <a:r>
              <a:rPr lang="en-GB" sz="1800" b="1">
                <a:solidFill>
                  <a:schemeClr val="dk1"/>
                </a:solidFill>
                <a:latin typeface="Arial"/>
                <a:ea typeface="Arial"/>
                <a:cs typeface="Arial"/>
                <a:sym typeface="Arial"/>
              </a:rPr>
              <a:t>)</a:t>
            </a:r>
            <a:endParaRPr sz="1800" b="1">
              <a:solidFill>
                <a:schemeClr val="dk1"/>
              </a:solidFill>
              <a:latin typeface="Arial"/>
              <a:ea typeface="Arial"/>
              <a:cs typeface="Arial"/>
              <a:sym typeface="Arial"/>
            </a:endParaRPr>
          </a:p>
          <a:p>
            <a:pPr marL="0" marR="0" lvl="0" indent="0" algn="r" rtl="0">
              <a:spcBef>
                <a:spcPts val="0"/>
              </a:spcBef>
              <a:spcAft>
                <a:spcPts val="0"/>
              </a:spcAft>
              <a:buNone/>
            </a:pPr>
            <a:endParaRPr sz="1800" b="1">
              <a:solidFill>
                <a:schemeClr val="dk1"/>
              </a:solidFill>
            </a:endParaRPr>
          </a:p>
          <a:p>
            <a:pPr marL="0" lvl="0" indent="0" algn="r" rtl="0">
              <a:spcBef>
                <a:spcPts val="0"/>
              </a:spcBef>
              <a:spcAft>
                <a:spcPts val="0"/>
              </a:spcAft>
              <a:buClr>
                <a:schemeClr val="dk1"/>
              </a:buClr>
              <a:buFont typeface="Arial"/>
              <a:buNone/>
            </a:pPr>
            <a:endParaRPr sz="1800" b="1">
              <a:solidFill>
                <a:schemeClr val="dk1"/>
              </a:solidFill>
            </a:endParaRPr>
          </a:p>
          <a:p>
            <a:pPr marL="457200" lvl="0" indent="-330200" algn="r" rtl="0">
              <a:spcBef>
                <a:spcPts val="0"/>
              </a:spcBef>
              <a:spcAft>
                <a:spcPts val="0"/>
              </a:spcAft>
              <a:buClr>
                <a:schemeClr val="dk1"/>
              </a:buClr>
              <a:buSzPts val="1600"/>
              <a:buChar char="+"/>
            </a:pPr>
            <a:r>
              <a:rPr lang="en-GB" sz="1600">
                <a:solidFill>
                  <a:schemeClr val="dk1"/>
                </a:solidFill>
              </a:rPr>
              <a:t>Collaboratori (interni e esterni) all’attività di revisione</a:t>
            </a:r>
            <a:endParaRPr sz="1600">
              <a:solidFill>
                <a:schemeClr val="dk1"/>
              </a:solidFill>
            </a:endParaRPr>
          </a:p>
          <a:p>
            <a:pPr marL="1371600" marR="0" lvl="0" indent="0" algn="l" rtl="0">
              <a:spcBef>
                <a:spcPts val="0"/>
              </a:spcBef>
              <a:spcAft>
                <a:spcPts val="0"/>
              </a:spcAft>
              <a:buNone/>
            </a:pPr>
            <a:endParaRPr sz="1800" b="1">
              <a:solidFill>
                <a:schemeClr val="dk1"/>
              </a:solidFill>
            </a:endParaRPr>
          </a:p>
          <a:p>
            <a:pPr marL="0" marR="0" lvl="0" indent="0" algn="l" rtl="0">
              <a:spcBef>
                <a:spcPts val="0"/>
              </a:spcBef>
              <a:spcAft>
                <a:spcPts val="0"/>
              </a:spcAft>
              <a:buNone/>
            </a:pPr>
            <a:r>
              <a:rPr lang="en-GB" sz="1800" b="1">
                <a:solidFill>
                  <a:schemeClr val="dk1"/>
                </a:solidFill>
              </a:rPr>
              <a:t>Attività</a:t>
            </a:r>
            <a:endParaRPr sz="1800">
              <a:solidFill>
                <a:schemeClr val="dk1"/>
              </a:solidFill>
            </a:endParaRPr>
          </a:p>
          <a:p>
            <a:pPr marL="457200" lvl="0" indent="-317500" algn="l" rtl="0">
              <a:spcBef>
                <a:spcPts val="0"/>
              </a:spcBef>
              <a:spcAft>
                <a:spcPts val="0"/>
              </a:spcAft>
              <a:buClr>
                <a:schemeClr val="dk1"/>
              </a:buClr>
              <a:buSzPts val="1400"/>
              <a:buChar char="-"/>
            </a:pPr>
            <a:r>
              <a:rPr lang="en-GB">
                <a:solidFill>
                  <a:schemeClr val="dk1"/>
                </a:solidFill>
              </a:rPr>
              <a:t>Manutenzione hw/sw; aggiornamento e sviluppo plug-in; gestione account; gestione backup</a:t>
            </a:r>
            <a:endParaRPr>
              <a:solidFill>
                <a:schemeClr val="dk1"/>
              </a:solidFill>
            </a:endParaRPr>
          </a:p>
          <a:p>
            <a:pPr marL="457200" lvl="0" indent="-317500" algn="l" rtl="0">
              <a:spcBef>
                <a:spcPts val="0"/>
              </a:spcBef>
              <a:spcAft>
                <a:spcPts val="0"/>
              </a:spcAft>
              <a:buClr>
                <a:schemeClr val="dk1"/>
              </a:buClr>
              <a:buSzPts val="1400"/>
              <a:buChar char="-"/>
            </a:pPr>
            <a:r>
              <a:rPr lang="en-GB">
                <a:solidFill>
                  <a:schemeClr val="dk1"/>
                </a:solidFill>
              </a:rPr>
              <a:t>Pianificazioni azioni: struttura wiki, filosofia di lavoro, revisione contenuti e QC</a:t>
            </a:r>
            <a:endParaRPr>
              <a:solidFill>
                <a:schemeClr val="dk1"/>
              </a:solidFill>
            </a:endParaRPr>
          </a:p>
          <a:p>
            <a:pPr marL="457200" lvl="0" indent="-317500" algn="l" rtl="0">
              <a:spcBef>
                <a:spcPts val="0"/>
              </a:spcBef>
              <a:spcAft>
                <a:spcPts val="0"/>
              </a:spcAft>
              <a:buClr>
                <a:schemeClr val="dk1"/>
              </a:buClr>
              <a:buSzPts val="1400"/>
              <a:buChar char="-"/>
            </a:pPr>
            <a:r>
              <a:rPr lang="en-GB">
                <a:solidFill>
                  <a:schemeClr val="dk1"/>
                </a:solidFill>
              </a:rPr>
              <a:t>Formazione su wiki per tutor, collaboratori, borsisti, docenti (incontri, seminari, help-desk, documentazione e linee guida)</a:t>
            </a:r>
            <a:endParaRPr>
              <a:solidFill>
                <a:schemeClr val="dk1"/>
              </a:solidFill>
            </a:endParaRPr>
          </a:p>
          <a:p>
            <a:pPr marL="457200" lvl="0" indent="-317500" algn="l" rtl="0">
              <a:spcBef>
                <a:spcPts val="0"/>
              </a:spcBef>
              <a:spcAft>
                <a:spcPts val="0"/>
              </a:spcAft>
              <a:buClr>
                <a:schemeClr val="dk1"/>
              </a:buClr>
              <a:buSzPts val="1400"/>
              <a:buChar char="-"/>
            </a:pPr>
            <a:r>
              <a:rPr lang="en-GB">
                <a:solidFill>
                  <a:schemeClr val="dk1"/>
                </a:solidFill>
              </a:rPr>
              <a:t>Coordinamento collaboratori</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GB" sz="1800" b="1">
                <a:solidFill>
                  <a:schemeClr val="dk1"/>
                </a:solidFill>
              </a:rPr>
              <a:t>Work in Progress</a:t>
            </a:r>
            <a:endParaRPr sz="1800" b="1">
              <a:solidFill>
                <a:schemeClr val="dk1"/>
              </a:solidFill>
            </a:endParaRPr>
          </a:p>
          <a:p>
            <a:pPr marL="457200" lvl="0" indent="-317500" algn="l" rtl="0">
              <a:spcBef>
                <a:spcPts val="0"/>
              </a:spcBef>
              <a:spcAft>
                <a:spcPts val="0"/>
              </a:spcAft>
              <a:buClr>
                <a:schemeClr val="dk1"/>
              </a:buClr>
              <a:buSzPts val="1400"/>
              <a:buChar char="-"/>
            </a:pPr>
            <a:r>
              <a:rPr lang="en-GB">
                <a:solidFill>
                  <a:schemeClr val="dk1"/>
                </a:solidFill>
              </a:rPr>
              <a:t>Revisione/semplificazione sistema QC</a:t>
            </a:r>
            <a:endParaRPr>
              <a:solidFill>
                <a:schemeClr val="dk1"/>
              </a:solidFill>
            </a:endParaRPr>
          </a:p>
          <a:p>
            <a:pPr marL="457200" lvl="0" indent="-317500" algn="l" rtl="0">
              <a:spcBef>
                <a:spcPts val="0"/>
              </a:spcBef>
              <a:spcAft>
                <a:spcPts val="0"/>
              </a:spcAft>
              <a:buClr>
                <a:schemeClr val="dk1"/>
              </a:buClr>
              <a:buSzPts val="1400"/>
              <a:buChar char="-"/>
            </a:pPr>
            <a:r>
              <a:rPr lang="en-GB">
                <a:solidFill>
                  <a:schemeClr val="dk1"/>
                </a:solidFill>
              </a:rPr>
              <a:t>Revisione contenuti wiki</a:t>
            </a:r>
            <a:endParaRPr>
              <a:solidFill>
                <a:schemeClr val="dk1"/>
              </a:solidFill>
            </a:endParaRPr>
          </a:p>
        </p:txBody>
      </p:sp>
      <p:sp>
        <p:nvSpPr>
          <p:cNvPr id="133" name="Google Shape;133;p5"/>
          <p:cNvSpPr txBox="1"/>
          <p:nvPr/>
        </p:nvSpPr>
        <p:spPr>
          <a:xfrm>
            <a:off x="71675" y="5538900"/>
            <a:ext cx="4422900" cy="1231500"/>
          </a:xfrm>
          <a:prstGeom prst="rect">
            <a:avLst/>
          </a:prstGeom>
          <a:solidFill>
            <a:schemeClr val="lt1"/>
          </a:solidFill>
          <a:ln w="9525" cap="flat" cmpd="sng">
            <a:solidFill>
              <a:schemeClr val="accent5"/>
            </a:solidFill>
            <a:prstDash val="solid"/>
            <a:round/>
            <a:headEnd type="none" w="sm" len="sm"/>
            <a:tailEnd type="none" w="sm" len="sm"/>
          </a:ln>
          <a:effectLst>
            <a:outerShdw blurRad="285750" dist="19050" dir="3180000" algn="bl" rotWithShape="0">
              <a:schemeClr val="dk1">
                <a:alpha val="50000"/>
              </a:scheme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rPr>
              <a:t>Novità 2022-2023</a:t>
            </a:r>
            <a:endParaRPr sz="1800">
              <a:solidFill>
                <a:schemeClr val="dk1"/>
              </a:solidFill>
            </a:endParaRPr>
          </a:p>
          <a:p>
            <a:pPr marL="457200" lvl="0" indent="-317500" algn="l" rtl="0">
              <a:spcBef>
                <a:spcPts val="0"/>
              </a:spcBef>
              <a:spcAft>
                <a:spcPts val="0"/>
              </a:spcAft>
              <a:buClr>
                <a:schemeClr val="dk1"/>
              </a:buClr>
              <a:buSzPts val="1400"/>
              <a:buChar char="-"/>
            </a:pPr>
            <a:r>
              <a:rPr lang="en-GB">
                <a:solidFill>
                  <a:schemeClr val="dk1"/>
                </a:solidFill>
              </a:rPr>
              <a:t>Namespace “Scuola”</a:t>
            </a:r>
            <a:endParaRPr>
              <a:solidFill>
                <a:schemeClr val="dk1"/>
              </a:solidFill>
            </a:endParaRPr>
          </a:p>
          <a:p>
            <a:pPr marL="457200" lvl="0" indent="-317500" algn="l" rtl="0">
              <a:spcBef>
                <a:spcPts val="0"/>
              </a:spcBef>
              <a:spcAft>
                <a:spcPts val="0"/>
              </a:spcAft>
              <a:buClr>
                <a:schemeClr val="dk1"/>
              </a:buClr>
              <a:buSzPts val="1400"/>
              <a:buChar char="-"/>
            </a:pPr>
            <a:r>
              <a:rPr lang="en-GB">
                <a:solidFill>
                  <a:schemeClr val="dk1"/>
                </a:solidFill>
              </a:rPr>
              <a:t>Pagina con elenco delle pubblicazioni scientifiche su Lab2Go, e delle partecipazioni a conferenze ed eventi scientifici</a:t>
            </a:r>
            <a:endParaRPr sz="1800">
              <a:solidFill>
                <a:schemeClr val="dk1"/>
              </a:solidFill>
            </a:endParaRPr>
          </a:p>
        </p:txBody>
      </p:sp>
      <p:sp>
        <p:nvSpPr>
          <p:cNvPr id="134" name="Google Shape;134;p5"/>
          <p:cNvSpPr txBox="1"/>
          <p:nvPr/>
        </p:nvSpPr>
        <p:spPr>
          <a:xfrm>
            <a:off x="1253375" y="2586500"/>
            <a:ext cx="3241200" cy="369300"/>
          </a:xfrm>
          <a:prstGeom prst="rect">
            <a:avLst/>
          </a:prstGeom>
          <a:solidFill>
            <a:schemeClr val="lt1"/>
          </a:solidFill>
          <a:ln w="9525" cap="flat" cmpd="sng">
            <a:solidFill>
              <a:schemeClr val="accent5"/>
            </a:solidFill>
            <a:prstDash val="solid"/>
            <a:round/>
            <a:headEnd type="none" w="sm" len="sm"/>
            <a:tailEnd type="none" w="sm" len="sm"/>
          </a:ln>
          <a:effectLst>
            <a:outerShdw blurRad="285750" dist="19050" dir="3180000" algn="bl" rotWithShape="0">
              <a:schemeClr val="dk1">
                <a:alpha val="50000"/>
              </a:schemeClr>
            </a:outerShdw>
          </a:effectLst>
        </p:spPr>
        <p:txBody>
          <a:bodyPr spcFirstLastPara="1" wrap="square" lIns="91425" tIns="45700" rIns="91425" bIns="45700" anchor="t" anchorCtr="0">
            <a:spAutoFit/>
          </a:bodyPr>
          <a:lstStyle/>
          <a:p>
            <a:pPr marL="0" lvl="0" indent="0" algn="l" rtl="0">
              <a:spcBef>
                <a:spcPts val="0"/>
              </a:spcBef>
              <a:spcAft>
                <a:spcPts val="0"/>
              </a:spcAft>
              <a:buNone/>
            </a:pPr>
            <a:r>
              <a:rPr lang="en-GB">
                <a:solidFill>
                  <a:schemeClr val="dk1"/>
                </a:solidFill>
              </a:rPr>
              <a:t>Info/contatti:</a:t>
            </a:r>
            <a:r>
              <a:rPr lang="en-GB" sz="1800">
                <a:solidFill>
                  <a:schemeClr val="dk1"/>
                </a:solidFill>
              </a:rPr>
              <a:t> </a:t>
            </a:r>
            <a:r>
              <a:rPr lang="en-GB" sz="1450">
                <a:solidFill>
                  <a:srgbClr val="0099CC"/>
                </a:solidFill>
                <a:highlight>
                  <a:srgbClr val="FFFFFF"/>
                </a:highlight>
              </a:rPr>
              <a:t>wiki.lab2go@gmail.com</a:t>
            </a:r>
            <a:endParaRPr sz="18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g1f88410379f_11_1"/>
          <p:cNvSpPr/>
          <p:nvPr/>
        </p:nvSpPr>
        <p:spPr>
          <a:xfrm>
            <a:off x="119625" y="3163100"/>
            <a:ext cx="8645100" cy="610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g1f88410379f_11_1"/>
          <p:cNvSpPr txBox="1">
            <a:spLocks noGrp="1"/>
          </p:cNvSpPr>
          <p:nvPr>
            <p:ph type="title"/>
          </p:nvPr>
        </p:nvSpPr>
        <p:spPr>
          <a:xfrm>
            <a:off x="1430700" y="157375"/>
            <a:ext cx="8229300" cy="884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a:solidFill>
                  <a:srgbClr val="C00000"/>
                </a:solidFill>
              </a:rPr>
              <a:t> WIKI</a:t>
            </a:r>
            <a:endParaRPr>
              <a:solidFill>
                <a:srgbClr val="C00000"/>
              </a:solidFill>
            </a:endParaRPr>
          </a:p>
        </p:txBody>
      </p:sp>
      <p:sp>
        <p:nvSpPr>
          <p:cNvPr id="142" name="Google Shape;142;g1f88410379f_11_1"/>
          <p:cNvSpPr txBox="1"/>
          <p:nvPr/>
        </p:nvSpPr>
        <p:spPr>
          <a:xfrm>
            <a:off x="87175" y="1317875"/>
            <a:ext cx="9912600" cy="537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I</a:t>
            </a:r>
            <a:r>
              <a:rPr lang="en-GB" sz="1700"/>
              <a:t>n principio fu Google Sites: poco flessibile</a:t>
            </a:r>
            <a:endParaRPr sz="1700"/>
          </a:p>
          <a:p>
            <a:pPr marL="0" lvl="0" indent="0" algn="l" rtl="0">
              <a:spcBef>
                <a:spcPts val="0"/>
              </a:spcBef>
              <a:spcAft>
                <a:spcPts val="0"/>
              </a:spcAft>
              <a:buNone/>
            </a:pPr>
            <a:r>
              <a:rPr lang="en-GB" sz="1700"/>
              <a:t>• organizzazione delle pagine “flat”, nessuna gerarchia esplicita, tutte le pagine esistono</a:t>
            </a:r>
            <a:endParaRPr sz="1700"/>
          </a:p>
          <a:p>
            <a:pPr marL="0" lvl="0" indent="0" algn="l" rtl="0">
              <a:spcBef>
                <a:spcPts val="0"/>
              </a:spcBef>
              <a:spcAft>
                <a:spcPts val="0"/>
              </a:spcAft>
              <a:buNone/>
            </a:pPr>
            <a:r>
              <a:rPr lang="en-GB" sz="1700"/>
              <a:t> allo stesso livello</a:t>
            </a:r>
            <a:endParaRPr sz="1700"/>
          </a:p>
          <a:p>
            <a:pPr marL="0" lvl="0" indent="0" algn="l" rtl="0">
              <a:spcBef>
                <a:spcPts val="0"/>
              </a:spcBef>
              <a:spcAft>
                <a:spcPts val="0"/>
              </a:spcAft>
              <a:buNone/>
            </a:pPr>
            <a:r>
              <a:rPr lang="en-GB" sz="1700"/>
              <a:t>• no versioning, no privilegi (no gruppi di utenti, tutti hanno accesso a tutto in scrittura), </a:t>
            </a:r>
            <a:endParaRPr sz="1700"/>
          </a:p>
          <a:p>
            <a:pPr marL="0" lvl="0" indent="0" algn="l" rtl="0">
              <a:spcBef>
                <a:spcPts val="0"/>
              </a:spcBef>
              <a:spcAft>
                <a:spcPts val="0"/>
              </a:spcAft>
              <a:buNone/>
            </a:pPr>
            <a:r>
              <a:rPr lang="en-GB" sz="1700"/>
              <a:t>no backup, nessun controllo sull’infrastruttura sottostante (hosted da Google via Sapienza)</a:t>
            </a:r>
            <a:endParaRPr sz="1700"/>
          </a:p>
          <a:p>
            <a:pPr marL="0" lvl="0" indent="0" algn="l" rtl="0">
              <a:spcBef>
                <a:spcPts val="0"/>
              </a:spcBef>
              <a:spcAft>
                <a:spcPts val="0"/>
              </a:spcAft>
              <a:buNone/>
            </a:pPr>
            <a:endParaRPr sz="1700"/>
          </a:p>
          <a:p>
            <a:pPr marL="0" lvl="0" indent="0" algn="l" rtl="0">
              <a:spcBef>
                <a:spcPts val="0"/>
              </a:spcBef>
              <a:spcAft>
                <a:spcPts val="0"/>
              </a:spcAft>
              <a:buNone/>
            </a:pPr>
            <a:endParaRPr sz="1700"/>
          </a:p>
          <a:p>
            <a:pPr marL="0" lvl="0" indent="0" algn="l" rtl="0">
              <a:spcBef>
                <a:spcPts val="0"/>
              </a:spcBef>
              <a:spcAft>
                <a:spcPts val="0"/>
              </a:spcAft>
              <a:buNone/>
            </a:pPr>
            <a:r>
              <a:rPr lang="en-GB" sz="1700"/>
              <a:t> Già dal secondo anno: </a:t>
            </a:r>
            <a:r>
              <a:rPr lang="en-GB" sz="1700" b="1"/>
              <a:t>wiki engine “vera”- Dokuwiki (</a:t>
            </a:r>
            <a:r>
              <a:rPr lang="en-GB" sz="1700"/>
              <a:t>gratuito, open source, GPLv2, </a:t>
            </a:r>
            <a:endParaRPr sz="1700"/>
          </a:p>
          <a:p>
            <a:pPr marL="0" lvl="0" indent="0" algn="l" rtl="0">
              <a:spcBef>
                <a:spcPts val="0"/>
              </a:spcBef>
              <a:spcAft>
                <a:spcPts val="0"/>
              </a:spcAft>
              <a:buNone/>
            </a:pPr>
            <a:r>
              <a:rPr lang="en-GB" sz="1700"/>
              <a:t>esiste dal 2004, …)</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GB" sz="1700"/>
              <a:t>Semplice da installare/configurare:</a:t>
            </a:r>
            <a:endParaRPr sz="1700"/>
          </a:p>
          <a:p>
            <a:pPr marL="0" lvl="0" indent="0" algn="l" rtl="0">
              <a:spcBef>
                <a:spcPts val="0"/>
              </a:spcBef>
              <a:spcAft>
                <a:spcPts val="0"/>
              </a:spcAft>
              <a:buNone/>
            </a:pPr>
            <a:r>
              <a:rPr lang="en-GB" sz="1700"/>
              <a:t>server HTTP (Apache) + applicazione PHP relativamente leggera</a:t>
            </a:r>
            <a:endParaRPr sz="1700"/>
          </a:p>
          <a:p>
            <a:pPr marL="0" lvl="0" indent="0" algn="l" rtl="0">
              <a:spcBef>
                <a:spcPts val="0"/>
              </a:spcBef>
              <a:spcAft>
                <a:spcPts val="0"/>
              </a:spcAft>
              <a:buNone/>
            </a:pPr>
            <a:r>
              <a:rPr lang="en-GB" sz="1700"/>
              <a:t>• Il wiki di LAB2GO vive su una VM all’interno di una farm ad alta disponibilità (HA) </a:t>
            </a:r>
            <a:endParaRPr sz="1700"/>
          </a:p>
          <a:p>
            <a:pPr marL="0" lvl="0" indent="0" algn="l" rtl="0">
              <a:spcBef>
                <a:spcPts val="0"/>
              </a:spcBef>
              <a:spcAft>
                <a:spcPts val="0"/>
              </a:spcAft>
              <a:buNone/>
            </a:pPr>
            <a:r>
              <a:rPr lang="en-GB" sz="1700"/>
              <a:t>che si trova presso la sala macchine del Tier2 di Roma gestita da A. De Salvo di INFN Roma</a:t>
            </a:r>
            <a:endParaRPr sz="1700"/>
          </a:p>
          <a:p>
            <a:pPr marL="0" lvl="0" indent="0" algn="l" rtl="0">
              <a:spcBef>
                <a:spcPts val="0"/>
              </a:spcBef>
              <a:spcAft>
                <a:spcPts val="0"/>
              </a:spcAft>
              <a:buNone/>
            </a:pPr>
            <a:r>
              <a:rPr lang="en-GB" sz="1700"/>
              <a:t>• Possibilità di crescita limitata esclusivamente dall’hardware disponibile </a:t>
            </a:r>
            <a:endParaRPr sz="1700"/>
          </a:p>
          <a:p>
            <a:pPr marL="0" lvl="0" indent="0" algn="l" rtl="0">
              <a:spcBef>
                <a:spcPts val="0"/>
              </a:spcBef>
              <a:spcAft>
                <a:spcPts val="0"/>
              </a:spcAft>
              <a:buNone/>
            </a:pPr>
            <a:r>
              <a:rPr lang="en-GB" sz="1700"/>
              <a:t>(e siamo ben lontani dai limiti…)</a:t>
            </a:r>
            <a:endParaRPr sz="1700"/>
          </a:p>
          <a:p>
            <a:pPr marL="0" lvl="0" indent="0" algn="l" rtl="0">
              <a:spcBef>
                <a:spcPts val="0"/>
              </a:spcBef>
              <a:spcAft>
                <a:spcPts val="0"/>
              </a:spcAft>
              <a:buNone/>
            </a:pPr>
            <a:r>
              <a:rPr lang="en-GB" sz="1700"/>
              <a:t>• La VM gira CentOS6 </a:t>
            </a:r>
            <a:endParaRPr sz="1700"/>
          </a:p>
          <a:p>
            <a:pPr marL="0" lvl="0" indent="0" algn="l" rtl="0">
              <a:spcBef>
                <a:spcPts val="0"/>
              </a:spcBef>
              <a:spcAft>
                <a:spcPts val="0"/>
              </a:spcAft>
              <a:buNone/>
            </a:pPr>
            <a:r>
              <a:rPr lang="en-GB" sz="1700"/>
              <a:t>(pianificato l’upgrade a CC7 o CC8 nel prossimo futuro) con 2GB di RAM </a:t>
            </a:r>
            <a:endParaRPr sz="1700"/>
          </a:p>
          <a:p>
            <a:pPr marL="0" lvl="0" indent="0" algn="l" rtl="0">
              <a:spcBef>
                <a:spcPts val="0"/>
              </a:spcBef>
              <a:spcAft>
                <a:spcPts val="0"/>
              </a:spcAft>
              <a:buNone/>
            </a:pPr>
            <a:r>
              <a:rPr lang="en-GB" sz="1700"/>
              <a:t>ed 80GB di spazio virtuale, espandibili secondo necessità.</a:t>
            </a:r>
            <a:endParaRPr sz="1700"/>
          </a:p>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1f88410379f_11_9"/>
          <p:cNvSpPr/>
          <p:nvPr/>
        </p:nvSpPr>
        <p:spPr>
          <a:xfrm>
            <a:off x="90575" y="5923750"/>
            <a:ext cx="8703300" cy="828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g1f88410379f_11_9"/>
          <p:cNvSpPr/>
          <p:nvPr/>
        </p:nvSpPr>
        <p:spPr>
          <a:xfrm>
            <a:off x="46975" y="1288775"/>
            <a:ext cx="8892300" cy="1482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g1f88410379f_11_9"/>
          <p:cNvSpPr txBox="1">
            <a:spLocks noGrp="1"/>
          </p:cNvSpPr>
          <p:nvPr>
            <p:ph type="title"/>
          </p:nvPr>
        </p:nvSpPr>
        <p:spPr>
          <a:xfrm>
            <a:off x="1430700" y="157375"/>
            <a:ext cx="8229300" cy="884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a:solidFill>
                  <a:srgbClr val="C00000"/>
                </a:solidFill>
              </a:rPr>
              <a:t>WIKI</a:t>
            </a:r>
            <a:endParaRPr>
              <a:solidFill>
                <a:srgbClr val="C00000"/>
              </a:solidFill>
            </a:endParaRPr>
          </a:p>
        </p:txBody>
      </p:sp>
      <p:sp>
        <p:nvSpPr>
          <p:cNvPr id="151" name="Google Shape;151;g1f88410379f_11_9"/>
          <p:cNvSpPr txBox="1"/>
          <p:nvPr/>
        </p:nvSpPr>
        <p:spPr>
          <a:xfrm>
            <a:off x="0" y="1274250"/>
            <a:ext cx="9912600" cy="569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a:t>
            </a:r>
            <a:r>
              <a:rPr lang="en-GB" sz="1600"/>
              <a:t> Al momento </a:t>
            </a:r>
            <a:r>
              <a:rPr lang="en-GB" sz="1800" b="1"/>
              <a:t>gestiamo circa 10^3 utenti (valore tipico per ogni Anno Scolastico) </a:t>
            </a:r>
            <a:endParaRPr sz="1800" b="1"/>
          </a:p>
          <a:p>
            <a:pPr marL="0" lvl="0" indent="0" algn="l" rtl="0">
              <a:spcBef>
                <a:spcPts val="0"/>
              </a:spcBef>
              <a:spcAft>
                <a:spcPts val="0"/>
              </a:spcAft>
              <a:buNone/>
            </a:pPr>
            <a:r>
              <a:rPr lang="en-GB" sz="1800" b="1"/>
              <a:t>con circa </a:t>
            </a:r>
            <a:endParaRPr sz="1800" b="1"/>
          </a:p>
          <a:p>
            <a:pPr marL="0" lvl="0" indent="0" algn="l" rtl="0">
              <a:spcBef>
                <a:spcPts val="0"/>
              </a:spcBef>
              <a:spcAft>
                <a:spcPts val="0"/>
              </a:spcAft>
              <a:buNone/>
            </a:pPr>
            <a:r>
              <a:rPr lang="en-GB" sz="1800" b="1"/>
              <a:t>0.5*10^4 pagine in crescita costante, ordinate tra le varie discipline partecipanti</a:t>
            </a:r>
            <a:endParaRPr sz="1800" b="1"/>
          </a:p>
          <a:p>
            <a:pPr marL="0" lvl="0" indent="0" algn="l" rtl="0">
              <a:spcBef>
                <a:spcPts val="0"/>
              </a:spcBef>
              <a:spcAft>
                <a:spcPts val="0"/>
              </a:spcAft>
              <a:buNone/>
            </a:pPr>
            <a:endParaRPr sz="1600"/>
          </a:p>
          <a:p>
            <a:pPr marL="0" lvl="0" indent="0" algn="l" rtl="0">
              <a:spcBef>
                <a:spcPts val="0"/>
              </a:spcBef>
              <a:spcAft>
                <a:spcPts val="0"/>
              </a:spcAft>
              <a:buNone/>
            </a:pPr>
            <a:r>
              <a:rPr lang="en-GB" sz="1600"/>
              <a:t>• </a:t>
            </a:r>
            <a:r>
              <a:rPr lang="en-GB" sz="1600" b="1"/>
              <a:t>Fisica in testa con circa 1.2 kpagine</a:t>
            </a:r>
            <a:endParaRPr sz="1600" b="1"/>
          </a:p>
          <a:p>
            <a:pPr marL="0" lvl="0" indent="0" algn="l" rtl="0">
              <a:spcBef>
                <a:spcPts val="0"/>
              </a:spcBef>
              <a:spcAft>
                <a:spcPts val="0"/>
              </a:spcAft>
              <a:buNone/>
            </a:pPr>
            <a:endParaRPr sz="1600"/>
          </a:p>
          <a:p>
            <a:pPr marL="0" lvl="0" indent="0" algn="l" rtl="0">
              <a:spcBef>
                <a:spcPts val="0"/>
              </a:spcBef>
              <a:spcAft>
                <a:spcPts val="0"/>
              </a:spcAft>
              <a:buNone/>
            </a:pPr>
            <a:r>
              <a:rPr lang="en-GB" sz="1600"/>
              <a:t>                                       </a:t>
            </a:r>
            <a:r>
              <a:rPr lang="en-GB" sz="1800" b="1">
                <a:solidFill>
                  <a:srgbClr val="C00000"/>
                </a:solidFill>
              </a:rPr>
              <a:t>Dokuwiki</a:t>
            </a:r>
            <a:endParaRPr sz="1800" b="1">
              <a:solidFill>
                <a:srgbClr val="C00000"/>
              </a:solidFill>
            </a:endParaRPr>
          </a:p>
          <a:p>
            <a:pPr marL="0" lvl="0" indent="0" algn="l" rtl="0">
              <a:spcBef>
                <a:spcPts val="0"/>
              </a:spcBef>
              <a:spcAft>
                <a:spcPts val="0"/>
              </a:spcAft>
              <a:buNone/>
            </a:pPr>
            <a:r>
              <a:rPr lang="en-GB" sz="1600"/>
              <a:t>• Pagine redatte in un semplice linguaggio di rendering del testo </a:t>
            </a:r>
            <a:endParaRPr sz="1600"/>
          </a:p>
          <a:p>
            <a:pPr marL="0" lvl="0" indent="0" algn="l" rtl="0">
              <a:spcBef>
                <a:spcPts val="0"/>
              </a:spcBef>
              <a:spcAft>
                <a:spcPts val="0"/>
              </a:spcAft>
              <a:buNone/>
            </a:pPr>
            <a:r>
              <a:rPr lang="en-GB" sz="1600"/>
              <a:t>(grassetto, italico, paragrafi, link interni ed esterni, …)</a:t>
            </a:r>
            <a:endParaRPr sz="1600"/>
          </a:p>
          <a:p>
            <a:pPr marL="0" lvl="0" indent="0" algn="l" rtl="0">
              <a:spcBef>
                <a:spcPts val="0"/>
              </a:spcBef>
              <a:spcAft>
                <a:spcPts val="0"/>
              </a:spcAft>
              <a:buNone/>
            </a:pPr>
            <a:r>
              <a:rPr lang="en-GB" sz="1600"/>
              <a:t>• molto semplice da imparare ma è disponibile anche un editor WYSIWYG </a:t>
            </a:r>
            <a:endParaRPr sz="1600"/>
          </a:p>
          <a:p>
            <a:pPr marL="0" lvl="0" indent="0" algn="l" rtl="0">
              <a:spcBef>
                <a:spcPts val="0"/>
              </a:spcBef>
              <a:spcAft>
                <a:spcPts val="0"/>
              </a:spcAft>
              <a:buNone/>
            </a:pPr>
            <a:r>
              <a:rPr lang="en-GB" sz="1600"/>
              <a:t>per chi preferisce l’approccio Word-like (più di uno, in realtà: è un plugin…)</a:t>
            </a:r>
            <a:endParaRPr sz="1600"/>
          </a:p>
          <a:p>
            <a:pPr marL="0" lvl="0" indent="0" algn="l" rtl="0">
              <a:spcBef>
                <a:spcPts val="0"/>
              </a:spcBef>
              <a:spcAft>
                <a:spcPts val="0"/>
              </a:spcAft>
              <a:buNone/>
            </a:pPr>
            <a:r>
              <a:rPr lang="en-GB" sz="1600"/>
              <a:t>• Versioning pagine: è possibile recuperare vecchie versioni della pagina, </a:t>
            </a:r>
            <a:endParaRPr sz="1600"/>
          </a:p>
          <a:p>
            <a:pPr marL="0" lvl="0" indent="0" algn="l" rtl="0">
              <a:spcBef>
                <a:spcPts val="0"/>
              </a:spcBef>
              <a:spcAft>
                <a:spcPts val="0"/>
              </a:spcAft>
              <a:buNone/>
            </a:pPr>
            <a:r>
              <a:rPr lang="en-GB" sz="1600"/>
              <a:t>paragonare modifiche tra pagine, sapere chi le ha fatte, riprendere pagine cancellate </a:t>
            </a:r>
            <a:endParaRPr sz="1600"/>
          </a:p>
          <a:p>
            <a:pPr marL="0" lvl="0" indent="0" algn="l" rtl="0">
              <a:spcBef>
                <a:spcPts val="0"/>
              </a:spcBef>
              <a:spcAft>
                <a:spcPts val="0"/>
              </a:spcAft>
              <a:buNone/>
            </a:pPr>
            <a:r>
              <a:rPr lang="en-GB" sz="1600"/>
              <a:t>(per errore e no), …</a:t>
            </a:r>
            <a:endParaRPr sz="1600"/>
          </a:p>
          <a:p>
            <a:pPr marL="0" lvl="0" indent="0" algn="l" rtl="0">
              <a:spcBef>
                <a:spcPts val="0"/>
              </a:spcBef>
              <a:spcAft>
                <a:spcPts val="0"/>
              </a:spcAft>
              <a:buNone/>
            </a:pPr>
            <a:r>
              <a:rPr lang="en-GB" sz="1600"/>
              <a:t>• ACL (access control list) per gruppi di utenti (user, studenti, editor,…) con differenti privilegi </a:t>
            </a:r>
            <a:endParaRPr sz="1600"/>
          </a:p>
          <a:p>
            <a:pPr marL="0" lvl="0" indent="0" algn="l" rtl="0">
              <a:spcBef>
                <a:spcPts val="0"/>
              </a:spcBef>
              <a:spcAft>
                <a:spcPts val="0"/>
              </a:spcAft>
              <a:buNone/>
            </a:pPr>
            <a:r>
              <a:rPr lang="en-GB" sz="1600"/>
              <a:t>(lettura, scrittura, cancellazione, …) con granularità fino al livello della singola pagina</a:t>
            </a:r>
            <a:endParaRPr sz="1600"/>
          </a:p>
          <a:p>
            <a:pPr marL="0" lvl="0" indent="0" algn="l" rtl="0">
              <a:spcBef>
                <a:spcPts val="0"/>
              </a:spcBef>
              <a:spcAft>
                <a:spcPts val="0"/>
              </a:spcAft>
              <a:buNone/>
            </a:pPr>
            <a:r>
              <a:rPr lang="en-GB" sz="1600"/>
              <a:t>• Organizzazione gerarchica dei contenuti tramite namespace (NS). </a:t>
            </a:r>
            <a:endParaRPr sz="1600"/>
          </a:p>
          <a:p>
            <a:pPr marL="0" lvl="0" indent="0" algn="l" rtl="0">
              <a:spcBef>
                <a:spcPts val="0"/>
              </a:spcBef>
              <a:spcAft>
                <a:spcPts val="0"/>
              </a:spcAft>
              <a:buNone/>
            </a:pPr>
            <a:r>
              <a:rPr lang="en-GB" sz="1600"/>
              <a:t>Ogni NS è una entità logica che può contenere altri NS ed un numero arbitrario di pagine</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GB" sz="1600"/>
              <a:t>• </a:t>
            </a:r>
            <a:r>
              <a:rPr lang="en-GB" sz="1600" b="1"/>
              <a:t>Le pagine sono identificate univocamente tramite i NS </a:t>
            </a:r>
            <a:r>
              <a:rPr lang="en-GB" sz="1600"/>
              <a:t>che le contengono: </a:t>
            </a:r>
            <a:endParaRPr sz="1600"/>
          </a:p>
          <a:p>
            <a:pPr marL="0" lvl="0" indent="0" algn="l" rtl="0">
              <a:spcBef>
                <a:spcPts val="0"/>
              </a:spcBef>
              <a:spcAft>
                <a:spcPts val="0"/>
              </a:spcAft>
              <a:buNone/>
            </a:pPr>
            <a:r>
              <a:rPr lang="en-GB" sz="1600"/>
              <a:t>ad esempio, la pagina dell’Amperometro è (come wikiname) :fisica:strumenti:amperometro</a:t>
            </a:r>
            <a:endParaRPr sz="1600"/>
          </a:p>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3793</Words>
  <Application>Microsoft Macintosh PowerPoint</Application>
  <PresentationFormat>On-screen Show (4:3)</PresentationFormat>
  <Paragraphs>497</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Calibri</vt:lpstr>
      <vt:lpstr>Source Sans Pro</vt:lpstr>
      <vt:lpstr>Roboto</vt:lpstr>
      <vt:lpstr>Noto Sans Symbols</vt:lpstr>
      <vt:lpstr>Arial</vt:lpstr>
      <vt:lpstr>Office Theme</vt:lpstr>
      <vt:lpstr>PowerPoint Presentation</vt:lpstr>
      <vt:lpstr>PowerPoint Presentation</vt:lpstr>
      <vt:lpstr>PowerPoint Presentation</vt:lpstr>
      <vt:lpstr>PowerPoint Presentation</vt:lpstr>
      <vt:lpstr>Documenti utili</vt:lpstr>
      <vt:lpstr>Milestones (nel data base)</vt:lpstr>
      <vt:lpstr>La documentazione WIKI</vt:lpstr>
      <vt:lpstr> WIKI</vt:lpstr>
      <vt:lpstr>WIKI</vt:lpstr>
      <vt:lpstr>WIKI</vt:lpstr>
      <vt:lpstr>WIKI</vt:lpstr>
      <vt:lpstr>WIKI</vt:lpstr>
      <vt:lpstr>WIKI</vt:lpstr>
      <vt:lpstr>Lab2go @ INFN Bari</vt:lpstr>
      <vt:lpstr>PowerPoint Presentation</vt:lpstr>
      <vt:lpstr>PowerPoint Presentation</vt:lpstr>
      <vt:lpstr>PowerPoint Presentation</vt:lpstr>
      <vt:lpstr>Lab2go</vt:lpstr>
      <vt:lpstr>PowerPoint Presentation</vt:lpstr>
      <vt:lpstr>PowerPoint Presentation</vt:lpstr>
      <vt:lpstr>Lab2Go @LNS</vt:lpstr>
      <vt:lpstr>Lab2go @Milano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Considerazioni finali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Riccardo Faccini</dc:creator>
  <cp:lastModifiedBy>Pia Astone</cp:lastModifiedBy>
  <cp:revision>3</cp:revision>
  <dcterms:created xsi:type="dcterms:W3CDTF">2017-05-29T15:44:29Z</dcterms:created>
  <dcterms:modified xsi:type="dcterms:W3CDTF">2023-01-22T16:29:45Z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16.0016</vt:lpwstr>
  </property>
  <property fmtid="{D5CDD505-2E9C-101B-9397-08002B2CF9AE}" pid="3" name="Company">
    <vt:lpwstr>Universita di Roma "La Sapienza"</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0</vt:i4>
  </property>
  <property fmtid="{D5CDD505-2E9C-101B-9397-08002B2CF9AE}" pid="9" name="PresentationFormat">
    <vt:lpwstr>On-screen Show (4:3)</vt:lpwstr>
  </property>
  <property fmtid="{D5CDD505-2E9C-101B-9397-08002B2CF9AE}" pid="10" name="ScaleCrop">
    <vt:bool>false</vt:bool>
  </property>
  <property fmtid="{D5CDD505-2E9C-101B-9397-08002B2CF9AE}" pid="11" name="ShareDoc">
    <vt:bool>false</vt:bool>
  </property>
  <property fmtid="{D5CDD505-2E9C-101B-9397-08002B2CF9AE}" pid="12" name="Slides">
    <vt:i4>14</vt:i4>
  </property>
</Properties>
</file>