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912" r:id="rId2"/>
    <p:sldId id="257" r:id="rId3"/>
    <p:sldId id="2918" r:id="rId4"/>
    <p:sldId id="2919" r:id="rId5"/>
    <p:sldId id="2921" r:id="rId6"/>
    <p:sldId id="2914" r:id="rId7"/>
    <p:sldId id="260" r:id="rId8"/>
    <p:sldId id="2920" r:id="rId9"/>
    <p:sldId id="258" r:id="rId10"/>
    <p:sldId id="2915" r:id="rId11"/>
    <p:sldId id="263" r:id="rId12"/>
    <p:sldId id="262" r:id="rId13"/>
    <p:sldId id="2911" r:id="rId14"/>
    <p:sldId id="2863" r:id="rId15"/>
    <p:sldId id="1396" r:id="rId16"/>
    <p:sldId id="256" r:id="rId17"/>
    <p:sldId id="259" r:id="rId18"/>
    <p:sldId id="2922" r:id="rId19"/>
    <p:sldId id="2917"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5"/>
    <p:restoredTop sz="96327"/>
  </p:normalViewPr>
  <p:slideViewPr>
    <p:cSldViewPr snapToGrid="0">
      <p:cViewPr varScale="1">
        <p:scale>
          <a:sx n="203" d="100"/>
          <a:sy n="203" d="100"/>
        </p:scale>
        <p:origin x="200" y="784"/>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73F2D-2A1E-AC4F-84C7-42427CE1CB17}" type="datetimeFigureOut">
              <a:rPr lang="it-IT" smtClean="0"/>
              <a:t>12/01/23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D1CF3-7C50-6D4C-91C8-92B8281D30C2}" type="slidenum">
              <a:rPr lang="it-IT" smtClean="0"/>
              <a:t>‹N›</a:t>
            </a:fld>
            <a:endParaRPr lang="it-IT"/>
          </a:p>
        </p:txBody>
      </p:sp>
    </p:spTree>
    <p:extLst>
      <p:ext uri="{BB962C8B-B14F-4D97-AF65-F5344CB8AC3E}">
        <p14:creationId xmlns:p14="http://schemas.microsoft.com/office/powerpoint/2010/main" val="25666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0BDA81-3FB2-49EB-95B6-9165AF10FC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21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144A7-7D6B-598D-376A-E029F22275E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405429E-E06A-5344-6254-66D590AE0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4CC631B-7E7B-C762-B45D-50B5358D1896}"/>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8AF066FB-8B56-E804-DA22-FABBF03849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C335AF-981E-B391-AC66-5DBF39649D18}"/>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2361320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6163C-3BFB-01BC-7CAB-61C006D4846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8D7351D-F638-8F21-4BAA-97E13F26CE3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3E8C17B-E72E-21E9-1CA1-E6945BF2B56B}"/>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FBB3D8A3-1162-B19D-F6D7-3E0EEC90F2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68C662-14D0-D262-6964-3DAE356259A2}"/>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79681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B76D99E-B4D3-A9EC-11AB-B679E465708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053AF27-B0B9-DB52-B914-F481D2EDCE1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C72BBA4-999E-43E3-5092-22CC62CEBAF6}"/>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8CBB6D3E-E111-CC48-7F32-303D3FC994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0DEC6A7-AB20-CBA1-409C-C20A5140792C}"/>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164476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‹N›</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174473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C1A4B6-A2A1-ACB1-7FC7-0E8A6B89B2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9D23DA-5926-E7AA-A83A-A1C895FFE03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55A0DB-1C74-EEFF-1D58-9610F6F10DF1}"/>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966EACE5-BAD7-46C8-5A61-6527DD0123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50AE70-07FE-99C5-28CF-6710C231034E}"/>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272142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52C6A-2CB7-AEF8-8C18-5F07A519350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9D2C829-5BB1-D5E1-2373-D57472829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A650989-921E-D330-FACE-87D58A9F1B87}"/>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ABE25F81-9C79-A21D-903E-AD19D8060B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277126E-A08B-F55F-52B8-45B3361A5170}"/>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372935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E18A4D-78A6-09C4-5737-915A598C8B5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59E11E-5178-B775-E44A-813DB8F42E2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DB10B6F-7625-7AA7-5415-C3C114AD447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7288220-3AF6-28B0-8104-D2828DE17B4E}"/>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6" name="Segnaposto piè di pagina 5">
            <a:extLst>
              <a:ext uri="{FF2B5EF4-FFF2-40B4-BE49-F238E27FC236}">
                <a16:creationId xmlns:a16="http://schemas.microsoft.com/office/drawing/2014/main" id="{E90D952B-4833-628F-F84D-4DB88C314D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718E7A-5D23-DCB1-A6FD-AB3140891B6F}"/>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350514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A1BEF-5496-68F3-F88D-8D8C04FCDFC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E5FFF6E-BD4A-F58C-E697-DE9BEA343A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A83C1D2-CB11-A184-CE61-FF6CC0A032E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E298150-0A44-4740-D5BE-5805F9F0D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BEEBDF4-BFA4-9FB0-EB4E-6B9742B0817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1EA55D-E5FF-A419-56BE-85B9EAAF026C}"/>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8" name="Segnaposto piè di pagina 7">
            <a:extLst>
              <a:ext uri="{FF2B5EF4-FFF2-40B4-BE49-F238E27FC236}">
                <a16:creationId xmlns:a16="http://schemas.microsoft.com/office/drawing/2014/main" id="{D4FBC371-A50B-705C-128F-0BF2877670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099324C-B142-56D1-34DF-3107F2E7B364}"/>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409434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B6D87B-9997-4B80-EAE8-0C7A836DF7B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608D7D1-59CE-118B-15A2-78230FA42ACD}"/>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4" name="Segnaposto piè di pagina 3">
            <a:extLst>
              <a:ext uri="{FF2B5EF4-FFF2-40B4-BE49-F238E27FC236}">
                <a16:creationId xmlns:a16="http://schemas.microsoft.com/office/drawing/2014/main" id="{278FF5C4-76D9-8A83-075B-7B462CB09FF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55C2892-EAE3-E1DE-A0A5-470A1D89476A}"/>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219071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518E730-3545-02F6-2D9A-081F6AE5F93C}"/>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3" name="Segnaposto piè di pagina 2">
            <a:extLst>
              <a:ext uri="{FF2B5EF4-FFF2-40B4-BE49-F238E27FC236}">
                <a16:creationId xmlns:a16="http://schemas.microsoft.com/office/drawing/2014/main" id="{CB9C0E79-23C9-48A8-5CFA-F24434F2592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48C33E4-627C-2019-3F4D-1B5C4E25C214}"/>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197876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D493C-A8DA-D69C-EB84-9A2D4DD0615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1D04BD-2ABF-6BB1-F9C0-332864151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243BAC0-BA87-3AE6-6236-929658A15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07628B-6333-FC22-CB0D-A003EAE25166}"/>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6" name="Segnaposto piè di pagina 5">
            <a:extLst>
              <a:ext uri="{FF2B5EF4-FFF2-40B4-BE49-F238E27FC236}">
                <a16:creationId xmlns:a16="http://schemas.microsoft.com/office/drawing/2014/main" id="{147410FE-384A-B46B-F356-12C852AAFF3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D38C19-19BB-5981-EB8E-AEB13A44F662}"/>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348815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F561E5-44CD-B9A3-3EA1-D1C155B3EBD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C4357CE-0D67-8278-39D8-158135763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9C4E239-13ED-6FA5-A3D1-CD665269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6220756-BCCC-CB5A-2B34-9CBBD8D59D47}"/>
              </a:ext>
            </a:extLst>
          </p:cNvPr>
          <p:cNvSpPr>
            <a:spLocks noGrp="1"/>
          </p:cNvSpPr>
          <p:nvPr>
            <p:ph type="dt" sz="half" idx="10"/>
          </p:nvPr>
        </p:nvSpPr>
        <p:spPr/>
        <p:txBody>
          <a:bodyPr/>
          <a:lstStyle/>
          <a:p>
            <a:fld id="{1A99C987-6E5A-A445-A6A6-63FCB30C0535}" type="datetimeFigureOut">
              <a:rPr lang="it-IT" smtClean="0"/>
              <a:t>12/01/23</a:t>
            </a:fld>
            <a:endParaRPr lang="it-IT"/>
          </a:p>
        </p:txBody>
      </p:sp>
      <p:sp>
        <p:nvSpPr>
          <p:cNvPr id="6" name="Segnaposto piè di pagina 5">
            <a:extLst>
              <a:ext uri="{FF2B5EF4-FFF2-40B4-BE49-F238E27FC236}">
                <a16:creationId xmlns:a16="http://schemas.microsoft.com/office/drawing/2014/main" id="{E1A94CDD-2624-3BF7-DF99-5EC5C14F7B3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EE1804-F108-C0F8-6B02-F78C7A3B41B0}"/>
              </a:ext>
            </a:extLst>
          </p:cNvPr>
          <p:cNvSpPr>
            <a:spLocks noGrp="1"/>
          </p:cNvSpPr>
          <p:nvPr>
            <p:ph type="sldNum" sz="quarter" idx="12"/>
          </p:nvPr>
        </p:nvSpPr>
        <p:spPr/>
        <p:txBody>
          <a:bodyPr/>
          <a:lstStyle/>
          <a:p>
            <a:fld id="{EE6A9B7B-D9FC-554C-B873-B75523490058}" type="slidenum">
              <a:rPr lang="it-IT" smtClean="0"/>
              <a:t>‹N›</a:t>
            </a:fld>
            <a:endParaRPr lang="it-IT"/>
          </a:p>
        </p:txBody>
      </p:sp>
    </p:spTree>
    <p:extLst>
      <p:ext uri="{BB962C8B-B14F-4D97-AF65-F5344CB8AC3E}">
        <p14:creationId xmlns:p14="http://schemas.microsoft.com/office/powerpoint/2010/main" val="8306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A6A89E8-C297-19E0-A525-69628DE42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0248628-B1CA-F062-38D3-EE90589A8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9AEDD4-915C-3F8C-250B-CE44C59C5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9C987-6E5A-A445-A6A6-63FCB30C0535}" type="datetimeFigureOut">
              <a:rPr lang="it-IT" smtClean="0"/>
              <a:t>12/01/23</a:t>
            </a:fld>
            <a:endParaRPr lang="it-IT"/>
          </a:p>
        </p:txBody>
      </p:sp>
      <p:sp>
        <p:nvSpPr>
          <p:cNvPr id="5" name="Segnaposto piè di pagina 4">
            <a:extLst>
              <a:ext uri="{FF2B5EF4-FFF2-40B4-BE49-F238E27FC236}">
                <a16:creationId xmlns:a16="http://schemas.microsoft.com/office/drawing/2014/main" id="{75C96ABE-595D-196F-2192-E52DC2A95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69353E6-366C-FB6B-E385-03212FC265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A9B7B-D9FC-554C-B873-B75523490058}" type="slidenum">
              <a:rPr lang="it-IT" smtClean="0"/>
              <a:t>‹N›</a:t>
            </a:fld>
            <a:endParaRPr lang="it-IT"/>
          </a:p>
        </p:txBody>
      </p:sp>
    </p:spTree>
    <p:extLst>
      <p:ext uri="{BB962C8B-B14F-4D97-AF65-F5344CB8AC3E}">
        <p14:creationId xmlns:p14="http://schemas.microsoft.com/office/powerpoint/2010/main" val="300348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topics/physics-and-astronomy/electron-mas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1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ciencedirect.com/topics/physics-and-astronomy/higgs-boson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magine che contiene colorato&#10;&#10;Descrizione generata automaticamente">
            <a:extLst>
              <a:ext uri="{FF2B5EF4-FFF2-40B4-BE49-F238E27FC236}">
                <a16:creationId xmlns:a16="http://schemas.microsoft.com/office/drawing/2014/main" id="{7167D649-9AD0-D026-9377-41210C7DFD63}"/>
              </a:ext>
            </a:extLst>
          </p:cNvPr>
          <p:cNvPicPr>
            <a:picLocks noChangeAspect="1"/>
          </p:cNvPicPr>
          <p:nvPr/>
        </p:nvPicPr>
        <p:blipFill>
          <a:blip r:embed="rId2"/>
          <a:srcRect l="43" r="4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FB288DD-6235-261B-1276-3BC8A8108120}"/>
              </a:ext>
            </a:extLst>
          </p:cNvPr>
          <p:cNvSpPr>
            <a:spLocks noGrp="1"/>
          </p:cNvSpPr>
          <p:nvPr>
            <p:ph type="ctrTitle"/>
          </p:nvPr>
        </p:nvSpPr>
        <p:spPr>
          <a:xfrm>
            <a:off x="3771900" y="3047603"/>
            <a:ext cx="4137660" cy="762793"/>
          </a:xfrm>
          <a:solidFill>
            <a:schemeClr val="accent4"/>
          </a:solidFill>
          <a:effectLst>
            <a:outerShdw blurRad="50800" dist="38100" dir="2700000" algn="tl" rotWithShape="0">
              <a:prstClr val="black">
                <a:alpha val="40000"/>
              </a:prstClr>
            </a:outerShdw>
          </a:effectLst>
        </p:spPr>
        <p:txBody>
          <a:bodyPr>
            <a:normAutofit fontScale="90000"/>
          </a:bodyPr>
          <a:lstStyle/>
          <a:p>
            <a:r>
              <a:rPr lang="it-IT" sz="5200" dirty="0"/>
              <a:t>Future Collider</a:t>
            </a:r>
          </a:p>
        </p:txBody>
      </p:sp>
      <p:sp>
        <p:nvSpPr>
          <p:cNvPr id="3" name="Sottotitolo 2">
            <a:extLst>
              <a:ext uri="{FF2B5EF4-FFF2-40B4-BE49-F238E27FC236}">
                <a16:creationId xmlns:a16="http://schemas.microsoft.com/office/drawing/2014/main" id="{4E3288B5-285B-98C4-BCD3-DF63DD7CB5B8}"/>
              </a:ext>
            </a:extLst>
          </p:cNvPr>
          <p:cNvSpPr>
            <a:spLocks noGrp="1"/>
          </p:cNvSpPr>
          <p:nvPr>
            <p:ph type="subTitle" idx="1"/>
          </p:nvPr>
        </p:nvSpPr>
        <p:spPr>
          <a:xfrm>
            <a:off x="4692015" y="3810396"/>
            <a:ext cx="2446782" cy="412989"/>
          </a:xfrm>
          <a:solidFill>
            <a:schemeClr val="accent4"/>
          </a:solidFill>
          <a:effectLst>
            <a:outerShdw blurRad="50800" dist="38100" dir="2700000" algn="tl" rotWithShape="0">
              <a:prstClr val="black">
                <a:alpha val="40000"/>
              </a:prstClr>
            </a:outerShdw>
          </a:effectLst>
        </p:spPr>
        <p:txBody>
          <a:bodyPr>
            <a:normAutofit lnSpcReduction="10000"/>
          </a:bodyPr>
          <a:lstStyle/>
          <a:p>
            <a:r>
              <a:rPr lang="it-IT" dirty="0"/>
              <a:t>Pierluigi Paolucci</a:t>
            </a:r>
          </a:p>
        </p:txBody>
      </p:sp>
    </p:spTree>
    <p:extLst>
      <p:ext uri="{BB962C8B-B14F-4D97-AF65-F5344CB8AC3E}">
        <p14:creationId xmlns:p14="http://schemas.microsoft.com/office/powerpoint/2010/main" val="1980174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Rectangle 3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64E71A3D-49CD-E5C9-21ED-81B9C0BF0CB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Intermediate energy accelerators</a:t>
            </a:r>
          </a:p>
        </p:txBody>
      </p:sp>
      <p:sp>
        <p:nvSpPr>
          <p:cNvPr id="2" name="CasellaDiTesto 1">
            <a:extLst>
              <a:ext uri="{FF2B5EF4-FFF2-40B4-BE49-F238E27FC236}">
                <a16:creationId xmlns:a16="http://schemas.microsoft.com/office/drawing/2014/main" id="{C3D11DCE-637D-59A0-266C-66D71736EC52}"/>
              </a:ext>
            </a:extLst>
          </p:cNvPr>
          <p:cNvSpPr txBox="1"/>
          <p:nvPr/>
        </p:nvSpPr>
        <p:spPr>
          <a:xfrm>
            <a:off x="4134810" y="586854"/>
            <a:ext cx="7891537" cy="6105493"/>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b="0" i="0" dirty="0">
                <a:effectLst/>
              </a:rPr>
              <a:t>Potential intermediate energy accelerators include the High-Energy LHC (HE-LHC) and the Low-Energy FCC (LE-FCC). </a:t>
            </a:r>
          </a:p>
          <a:p>
            <a:pPr marL="285750" indent="-228600">
              <a:lnSpc>
                <a:spcPct val="90000"/>
              </a:lnSpc>
              <a:spcAft>
                <a:spcPts val="600"/>
              </a:spcAft>
              <a:buFont typeface="Arial" panose="020B0604020202020204" pitchFamily="34" charset="0"/>
              <a:buChar char="•"/>
            </a:pPr>
            <a:r>
              <a:rPr lang="en-US" sz="2000" b="0" i="0" dirty="0">
                <a:effectLst/>
              </a:rPr>
              <a:t>The </a:t>
            </a:r>
            <a:r>
              <a:rPr lang="en-US" sz="2000" b="0" i="0" dirty="0">
                <a:solidFill>
                  <a:srgbClr val="FF0000"/>
                </a:solidFill>
                <a:effectLst/>
              </a:rPr>
              <a:t>HE-LHC</a:t>
            </a:r>
            <a:r>
              <a:rPr lang="en-US" sz="2000" b="0" i="0" dirty="0">
                <a:effectLst/>
              </a:rPr>
              <a:t> would reuse the existing </a:t>
            </a:r>
            <a:r>
              <a:rPr lang="en-US" sz="2000" b="0" i="0" dirty="0">
                <a:solidFill>
                  <a:srgbClr val="FF0000"/>
                </a:solidFill>
                <a:effectLst/>
              </a:rPr>
              <a:t>LHC tunnel</a:t>
            </a:r>
            <a:r>
              <a:rPr lang="en-US" sz="2000" b="0" i="0" dirty="0">
                <a:effectLst/>
              </a:rPr>
              <a:t>, but the dipole magnets would be upgraded to magnets with a field strength of 16 T, the same field strength as the magnets needed for the FCC-</a:t>
            </a:r>
            <a:r>
              <a:rPr lang="en-US" sz="2000" b="0" i="0" dirty="0" err="1">
                <a:effectLst/>
              </a:rPr>
              <a:t>hh</a:t>
            </a:r>
            <a:r>
              <a:rPr lang="en-US" sz="2000" b="0" i="0" dirty="0">
                <a:effectLst/>
              </a:rPr>
              <a:t>, to reach  √s=27  </a:t>
            </a:r>
            <a:r>
              <a:rPr lang="en-US" sz="2000" b="0" i="0" dirty="0" err="1">
                <a:effectLst/>
              </a:rPr>
              <a:t>TeV</a:t>
            </a:r>
            <a:r>
              <a:rPr lang="en-US" sz="2000" b="0" i="0" dirty="0">
                <a:effectLst/>
              </a:rPr>
              <a:t>. </a:t>
            </a:r>
          </a:p>
          <a:p>
            <a:pPr marL="285750" indent="-228600">
              <a:lnSpc>
                <a:spcPct val="90000"/>
              </a:lnSpc>
              <a:spcAft>
                <a:spcPts val="600"/>
              </a:spcAft>
              <a:buFont typeface="Arial" panose="020B0604020202020204" pitchFamily="34" charset="0"/>
              <a:buChar char="•"/>
            </a:pPr>
            <a:r>
              <a:rPr lang="en-US" sz="2000" b="0" i="0" dirty="0">
                <a:effectLst/>
              </a:rPr>
              <a:t>The </a:t>
            </a:r>
            <a:r>
              <a:rPr lang="en-US" sz="2000" b="0" i="0" dirty="0">
                <a:solidFill>
                  <a:srgbClr val="FF0000"/>
                </a:solidFill>
                <a:effectLst/>
              </a:rPr>
              <a:t>LE-FCC</a:t>
            </a:r>
            <a:r>
              <a:rPr lang="en-US" sz="2000" b="0" i="0" dirty="0">
                <a:effectLst/>
              </a:rPr>
              <a:t> would use the new </a:t>
            </a:r>
            <a:r>
              <a:rPr lang="en-US" sz="2000" b="0" i="0" dirty="0">
                <a:solidFill>
                  <a:srgbClr val="FF0000"/>
                </a:solidFill>
                <a:effectLst/>
              </a:rPr>
              <a:t>100 km tunnel </a:t>
            </a:r>
            <a:r>
              <a:rPr lang="en-US" sz="2000" b="0" i="0" dirty="0">
                <a:effectLst/>
              </a:rPr>
              <a:t>but use dipoles with a magnetic field strength of </a:t>
            </a:r>
            <a:r>
              <a:rPr lang="en-US" sz="2000" b="0" i="0" dirty="0">
                <a:solidFill>
                  <a:srgbClr val="FF0000"/>
                </a:solidFill>
                <a:effectLst/>
              </a:rPr>
              <a:t>6 T</a:t>
            </a:r>
            <a:r>
              <a:rPr lang="en-US" sz="2000" b="0" i="0" dirty="0">
                <a:effectLst/>
              </a:rPr>
              <a:t>, significantly lower than the field strength of 8.7 T in the current LHC, to reach  </a:t>
            </a:r>
            <a:r>
              <a:rPr lang="en-US" sz="2000" b="0" i="0" dirty="0">
                <a:solidFill>
                  <a:srgbClr val="FF0000"/>
                </a:solidFill>
                <a:effectLst/>
              </a:rPr>
              <a:t>√s=37.5  </a:t>
            </a:r>
            <a:r>
              <a:rPr lang="en-US" sz="2000" b="0" i="0" dirty="0" err="1">
                <a:solidFill>
                  <a:srgbClr val="FF0000"/>
                </a:solidFill>
                <a:effectLst/>
              </a:rPr>
              <a:t>TeV</a:t>
            </a:r>
            <a:r>
              <a:rPr lang="en-US" sz="2000" b="0" i="0" dirty="0">
                <a:effectLst/>
              </a:rPr>
              <a:t>. Both accelerators would obtain an integrated luminosity of 10 ab</a:t>
            </a:r>
            <a:r>
              <a:rPr lang="en-US" sz="2000" b="0" i="0" baseline="30000" dirty="0">
                <a:effectLst/>
              </a:rPr>
              <a:t>−1</a:t>
            </a:r>
            <a:r>
              <a:rPr lang="en-US" sz="2000" b="0" i="0" dirty="0">
                <a:effectLst/>
              </a:rPr>
              <a:t>.</a:t>
            </a:r>
          </a:p>
          <a:p>
            <a:pPr marL="285750" indent="-228600">
              <a:lnSpc>
                <a:spcPct val="90000"/>
              </a:lnSpc>
              <a:spcAft>
                <a:spcPts val="600"/>
              </a:spcAft>
              <a:buFont typeface="Arial" panose="020B0604020202020204" pitchFamily="34" charset="0"/>
              <a:buChar char="•"/>
            </a:pPr>
            <a:endParaRPr lang="en-US" b="0" i="0" dirty="0">
              <a:effectLst/>
            </a:endParaRPr>
          </a:p>
          <a:p>
            <a:pPr indent="-228600">
              <a:lnSpc>
                <a:spcPct val="90000"/>
              </a:lnSpc>
              <a:spcAft>
                <a:spcPts val="600"/>
              </a:spcAft>
              <a:buFont typeface="Arial" panose="020B0604020202020204" pitchFamily="34" charset="0"/>
              <a:buChar char="•"/>
            </a:pPr>
            <a:r>
              <a:rPr lang="en-US" b="0" i="0" dirty="0">
                <a:effectLst/>
              </a:rPr>
              <a:t>A key challenge in building future pp colliders is the production of </a:t>
            </a:r>
            <a:r>
              <a:rPr lang="en-US" b="0" i="0" dirty="0">
                <a:solidFill>
                  <a:srgbClr val="FF0000"/>
                </a:solidFill>
                <a:effectLst/>
              </a:rPr>
              <a:t>superconducting dipole magnets </a:t>
            </a:r>
            <a:r>
              <a:rPr lang="en-US" b="0" i="0" dirty="0">
                <a:effectLst/>
              </a:rPr>
              <a:t>capable of providing a sufficiently strong magnetic field to bend the beam of high-energy protons around the tunnel. </a:t>
            </a:r>
          </a:p>
          <a:p>
            <a:pPr indent="-228600">
              <a:lnSpc>
                <a:spcPct val="90000"/>
              </a:lnSpc>
              <a:spcAft>
                <a:spcPts val="600"/>
              </a:spcAft>
              <a:buFont typeface="Arial" panose="020B0604020202020204" pitchFamily="34" charset="0"/>
              <a:buChar char="•"/>
            </a:pPr>
            <a:r>
              <a:rPr lang="en-US" b="0" i="0" dirty="0">
                <a:effectLst/>
              </a:rPr>
              <a:t>Building such magnets requires solving fundamental challenges in superconductivity to obtain the required current density and to deal with the magnetic pressure and stress within the superconductors. It is currently estimated that </a:t>
            </a:r>
            <a:r>
              <a:rPr lang="en-US" b="0" i="0" dirty="0">
                <a:solidFill>
                  <a:srgbClr val="FF0000"/>
                </a:solidFill>
                <a:effectLst/>
              </a:rPr>
              <a:t>to reach a field strength of 16 T would require 10–15 years of R&amp;D followed by 10–15 years</a:t>
            </a:r>
            <a:r>
              <a:rPr lang="en-US" b="0" i="0" dirty="0">
                <a:effectLst/>
              </a:rPr>
              <a:t> for prototyping such that construction could only begin in 20–30 years. </a:t>
            </a:r>
          </a:p>
        </p:txBody>
      </p:sp>
    </p:spTree>
    <p:extLst>
      <p:ext uri="{BB962C8B-B14F-4D97-AF65-F5344CB8AC3E}">
        <p14:creationId xmlns:p14="http://schemas.microsoft.com/office/powerpoint/2010/main" val="365903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ew CHART project &quot;Muon Colliders Feasibility Studies&quot; started - CHART">
            <a:extLst>
              <a:ext uri="{FF2B5EF4-FFF2-40B4-BE49-F238E27FC236}">
                <a16:creationId xmlns:a16="http://schemas.microsoft.com/office/drawing/2014/main" id="{7E55B03A-64CE-FA24-9FBB-9A1EAD7994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15616"/>
            <a:ext cx="5290720" cy="5426767"/>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1034" name="Isosceles Triangle 1033">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a:extLst>
              <a:ext uri="{FF2B5EF4-FFF2-40B4-BE49-F238E27FC236}">
                <a16:creationId xmlns:a16="http://schemas.microsoft.com/office/drawing/2014/main" id="{11A58A55-CD43-6A15-8390-9C7AD3EA1A8E}"/>
              </a:ext>
            </a:extLst>
          </p:cNvPr>
          <p:cNvSpPr txBox="1"/>
          <p:nvPr/>
        </p:nvSpPr>
        <p:spPr>
          <a:xfrm>
            <a:off x="6254958" y="614010"/>
            <a:ext cx="5746541" cy="6005067"/>
          </a:xfrm>
          <a:prstGeom prst="rect">
            <a:avLst/>
          </a:prstGeom>
        </p:spPr>
        <p:txBody>
          <a:bodyPr vert="horz" lIns="91440" tIns="45720" rIns="91440" bIns="45720" rtlCol="0">
            <a:normAutofit/>
          </a:bodyPr>
          <a:lstStyle/>
          <a:p>
            <a:pPr>
              <a:lnSpc>
                <a:spcPct val="90000"/>
              </a:lnSpc>
              <a:spcAft>
                <a:spcPts val="600"/>
              </a:spcAft>
            </a:pPr>
            <a:r>
              <a:rPr lang="en-US" sz="2400" b="0" i="0" dirty="0">
                <a:solidFill>
                  <a:srgbClr val="FF0000"/>
                </a:solidFill>
                <a:effectLst/>
              </a:rPr>
              <a:t>Muon colliders offer the promise to combine the benefits of pp and  </a:t>
            </a:r>
            <a:r>
              <a:rPr lang="en-US" sz="2400" b="0" i="0" dirty="0" err="1">
                <a:solidFill>
                  <a:srgbClr val="FF0000"/>
                </a:solidFill>
                <a:effectLst/>
              </a:rPr>
              <a:t>e</a:t>
            </a:r>
            <a:r>
              <a:rPr lang="en-US" sz="2400" b="0" i="0" baseline="30000" dirty="0" err="1">
                <a:solidFill>
                  <a:srgbClr val="FF0000"/>
                </a:solidFill>
                <a:effectLst/>
              </a:rPr>
              <a:t>+</a:t>
            </a:r>
            <a:r>
              <a:rPr lang="en-US" sz="2400" b="0" i="0" dirty="0" err="1">
                <a:solidFill>
                  <a:srgbClr val="FF0000"/>
                </a:solidFill>
                <a:effectLst/>
              </a:rPr>
              <a:t>e</a:t>
            </a:r>
            <a:r>
              <a:rPr lang="en-US" sz="2400" b="0" i="0" baseline="30000" dirty="0">
                <a:solidFill>
                  <a:srgbClr val="FF0000"/>
                </a:solidFill>
                <a:effectLst/>
              </a:rPr>
              <a:t>− </a:t>
            </a:r>
            <a:r>
              <a:rPr lang="en-US" sz="2400" b="0" i="0" dirty="0">
                <a:solidFill>
                  <a:srgbClr val="FF0000"/>
                </a:solidFill>
                <a:effectLst/>
              </a:rPr>
              <a:t> machines. </a:t>
            </a:r>
          </a:p>
          <a:p>
            <a:pPr indent="-228600">
              <a:lnSpc>
                <a:spcPct val="90000"/>
              </a:lnSpc>
              <a:spcAft>
                <a:spcPts val="600"/>
              </a:spcAft>
              <a:buFont typeface="Arial" panose="020B0604020202020204" pitchFamily="34" charset="0"/>
              <a:buChar char="•"/>
            </a:pPr>
            <a:r>
              <a:rPr lang="en-US" sz="2000" b="0" i="0" dirty="0">
                <a:effectLst/>
              </a:rPr>
              <a:t>They have a factor of </a:t>
            </a:r>
            <a:r>
              <a:rPr lang="en-US" sz="2000" b="0" i="0" dirty="0">
                <a:solidFill>
                  <a:srgbClr val="FF0000"/>
                </a:solidFill>
                <a:effectLst/>
              </a:rPr>
              <a:t>7 greater energy </a:t>
            </a:r>
            <a:r>
              <a:rPr lang="en-US" sz="2000" b="0" i="0" dirty="0">
                <a:effectLst/>
              </a:rPr>
              <a:t>reach than a pp collider at the same center-of-mass energy, because muons are elementary particles in contrast to protons. </a:t>
            </a:r>
          </a:p>
          <a:p>
            <a:pPr indent="-228600">
              <a:lnSpc>
                <a:spcPct val="90000"/>
              </a:lnSpc>
              <a:spcAft>
                <a:spcPts val="600"/>
              </a:spcAft>
              <a:buFont typeface="Arial" panose="020B0604020202020204" pitchFamily="34" charset="0"/>
              <a:buChar char="•"/>
            </a:pPr>
            <a:r>
              <a:rPr lang="en-US" sz="2000" dirty="0"/>
              <a:t>T</a:t>
            </a:r>
            <a:r>
              <a:rPr lang="en-US" sz="2000" b="0" i="0" dirty="0">
                <a:effectLst/>
              </a:rPr>
              <a:t>he </a:t>
            </a:r>
            <a:r>
              <a:rPr lang="en-US" sz="2000" b="0" i="0" dirty="0">
                <a:solidFill>
                  <a:srgbClr val="FF0000"/>
                </a:solidFill>
                <a:effectLst/>
              </a:rPr>
              <a:t>energy loss </a:t>
            </a:r>
            <a:r>
              <a:rPr lang="en-US" sz="2000" b="0" i="0" dirty="0">
                <a:effectLst/>
              </a:rPr>
              <a:t>due to synchrotron radiation is reduced by a factor of 100 million compared to an </a:t>
            </a:r>
            <a:r>
              <a:rPr lang="en-US" sz="2000" b="0" i="0" dirty="0" err="1">
                <a:effectLst/>
              </a:rPr>
              <a:t>e</a:t>
            </a:r>
            <a:r>
              <a:rPr lang="en-US" sz="2000" b="0" i="0" baseline="30000" dirty="0" err="1">
                <a:effectLst/>
              </a:rPr>
              <a:t>+</a:t>
            </a:r>
            <a:r>
              <a:rPr lang="en-US" sz="2000" b="0" i="0" dirty="0" err="1">
                <a:effectLst/>
              </a:rPr>
              <a:t>e</a:t>
            </a:r>
            <a:r>
              <a:rPr lang="en-US" sz="2000" b="0" i="0" baseline="30000" dirty="0">
                <a:effectLst/>
              </a:rPr>
              <a:t>−</a:t>
            </a:r>
            <a:r>
              <a:rPr lang="en-US" sz="2000" b="0" i="0" dirty="0">
                <a:effectLst/>
              </a:rPr>
              <a:t> collider because the muon mass is ∼200 larger than the </a:t>
            </a:r>
            <a:r>
              <a:rPr lang="en-US" sz="2000" b="0" i="0" dirty="0">
                <a:effectLst/>
                <a:hlinkClick r:id="rId3" tooltip="Learn more about electron mass from ScienceDirect's AI-generated Topic Pages"/>
              </a:rPr>
              <a:t>electron mass</a:t>
            </a:r>
            <a:r>
              <a:rPr lang="en-US" sz="2000" b="0" i="0" dirty="0">
                <a:effectLst/>
              </a:rPr>
              <a:t>. </a:t>
            </a:r>
          </a:p>
          <a:p>
            <a:pPr indent="-228600">
              <a:lnSpc>
                <a:spcPct val="90000"/>
              </a:lnSpc>
              <a:spcAft>
                <a:spcPts val="600"/>
              </a:spcAft>
              <a:buFont typeface="Arial" panose="020B0604020202020204" pitchFamily="34" charset="0"/>
              <a:buChar char="•"/>
            </a:pPr>
            <a:r>
              <a:rPr lang="en-US" sz="2400" dirty="0">
                <a:solidFill>
                  <a:srgbClr val="FF0000"/>
                </a:solidFill>
              </a:rPr>
              <a:t>S</a:t>
            </a:r>
            <a:r>
              <a:rPr lang="en-US" sz="2400" b="0" i="0" dirty="0">
                <a:solidFill>
                  <a:srgbClr val="FF0000"/>
                </a:solidFill>
                <a:effectLst/>
              </a:rPr>
              <a:t>maller</a:t>
            </a:r>
            <a:r>
              <a:rPr lang="en-US" sz="2400" b="0" i="0" dirty="0">
                <a:effectLst/>
              </a:rPr>
              <a:t> colliders could be used to achieve comparable energy reach or </a:t>
            </a:r>
            <a:r>
              <a:rPr lang="en-US" sz="2400" b="0" i="0" dirty="0">
                <a:solidFill>
                  <a:srgbClr val="FF0000"/>
                </a:solidFill>
                <a:effectLst/>
              </a:rPr>
              <a:t>higher</a:t>
            </a:r>
            <a:r>
              <a:rPr lang="en-US" sz="2400" b="0" i="0" dirty="0">
                <a:effectLst/>
              </a:rPr>
              <a:t> energies could be obtained with the same size collider. </a:t>
            </a:r>
          </a:p>
          <a:p>
            <a:pPr indent="-228600">
              <a:lnSpc>
                <a:spcPct val="90000"/>
              </a:lnSpc>
              <a:spcAft>
                <a:spcPts val="600"/>
              </a:spcAft>
              <a:buFont typeface="Arial" panose="020B0604020202020204" pitchFamily="34" charset="0"/>
              <a:buChar char="•"/>
            </a:pPr>
            <a:r>
              <a:rPr lang="en-US" sz="2400" b="0" i="0" dirty="0">
                <a:solidFill>
                  <a:srgbClr val="FF0000"/>
                </a:solidFill>
                <a:effectLst/>
              </a:rPr>
              <a:t>However</a:t>
            </a:r>
            <a:r>
              <a:rPr lang="en-US" sz="2400" b="0" i="0" dirty="0">
                <a:effectLst/>
              </a:rPr>
              <a:t>, muon colliders face significant technical challenges because the muon’s lifetime is only 2.2μs at rest.</a:t>
            </a:r>
            <a:endParaRPr lang="en-US" sz="2400" dirty="0"/>
          </a:p>
        </p:txBody>
      </p:sp>
      <p:grpSp>
        <p:nvGrpSpPr>
          <p:cNvPr id="1037" name="Group 1036">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038" name="Isosceles Triangle 103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40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FF16603B-CBE8-1DC4-692C-45C2AC943952}"/>
              </a:ext>
            </a:extLst>
          </p:cNvPr>
          <p:cNvPicPr>
            <a:picLocks noChangeAspect="1"/>
          </p:cNvPicPr>
          <p:nvPr/>
        </p:nvPicPr>
        <p:blipFill>
          <a:blip r:embed="rId2"/>
          <a:stretch>
            <a:fillRect/>
          </a:stretch>
        </p:blipFill>
        <p:spPr>
          <a:xfrm>
            <a:off x="247650" y="329376"/>
            <a:ext cx="11707125" cy="6204774"/>
          </a:xfrm>
          <a:prstGeom prst="rect">
            <a:avLst/>
          </a:prstGeom>
        </p:spPr>
      </p:pic>
    </p:spTree>
    <p:extLst>
      <p:ext uri="{BB962C8B-B14F-4D97-AF65-F5344CB8AC3E}">
        <p14:creationId xmlns:p14="http://schemas.microsoft.com/office/powerpoint/2010/main" val="423991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with medium confidence">
            <a:extLst>
              <a:ext uri="{FF2B5EF4-FFF2-40B4-BE49-F238E27FC236}">
                <a16:creationId xmlns:a16="http://schemas.microsoft.com/office/drawing/2014/main" id="{BD46573D-EFF9-6E82-4B97-516F8F4F4A48}"/>
              </a:ext>
            </a:extLst>
          </p:cNvPr>
          <p:cNvPicPr>
            <a:picLocks noChangeAspect="1"/>
          </p:cNvPicPr>
          <p:nvPr/>
        </p:nvPicPr>
        <p:blipFill rotWithShape="1">
          <a:blip r:embed="rId3">
            <a:extLst>
              <a:ext uri="{28A0092B-C50C-407E-A947-70E740481C1C}">
                <a14:useLocalDpi xmlns:a14="http://schemas.microsoft.com/office/drawing/2010/main" val="0"/>
              </a:ext>
            </a:extLst>
          </a:blip>
          <a:srcRect b="32543"/>
          <a:stretch/>
        </p:blipFill>
        <p:spPr>
          <a:xfrm>
            <a:off x="-28930" y="1008111"/>
            <a:ext cx="12388570" cy="5849889"/>
          </a:xfrm>
          <a:prstGeom prst="rect">
            <a:avLst/>
          </a:prstGeom>
        </p:spPr>
      </p:pic>
      <p:sp>
        <p:nvSpPr>
          <p:cNvPr id="22" name="Title 1">
            <a:extLst>
              <a:ext uri="{FF2B5EF4-FFF2-40B4-BE49-F238E27FC236}">
                <a16:creationId xmlns:a16="http://schemas.microsoft.com/office/drawing/2014/main" id="{80BD2F77-2369-4621-9D1B-559C15528B8A}"/>
              </a:ext>
            </a:extLst>
          </p:cNvPr>
          <p:cNvSpPr txBox="1">
            <a:spLocks/>
          </p:cNvSpPr>
          <p:nvPr/>
        </p:nvSpPr>
        <p:spPr>
          <a:xfrm>
            <a:off x="-28930" y="0"/>
            <a:ext cx="1238857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Arial"/>
                <a:ea typeface="+mj-ea"/>
                <a:cs typeface="+mj-cs"/>
              </a:rPr>
              <a:t>                   FCC – a research infrastructure for the 21</a:t>
            </a:r>
            <a:r>
              <a:rPr kumimoji="0" lang="en-US" sz="3200" b="1" i="0" u="none" strike="noStrike" kern="0" cap="none" spc="0" normalizeH="0" baseline="30000" noProof="0">
                <a:ln>
                  <a:noFill/>
                </a:ln>
                <a:solidFill>
                  <a:srgbClr val="FFFF00"/>
                </a:solidFill>
                <a:effectLst/>
                <a:uLnTx/>
                <a:uFillTx/>
                <a:latin typeface="Arial"/>
                <a:ea typeface="+mj-ea"/>
                <a:cs typeface="+mj-cs"/>
              </a:rPr>
              <a:t>st</a:t>
            </a:r>
            <a:r>
              <a:rPr kumimoji="0" lang="en-US" sz="3200" b="1" i="0" u="none" strike="noStrike" kern="0" cap="none" spc="0" normalizeH="0" baseline="0" noProof="0">
                <a:ln>
                  <a:noFill/>
                </a:ln>
                <a:solidFill>
                  <a:srgbClr val="FFFF00"/>
                </a:solidFill>
                <a:effectLst/>
                <a:uLnTx/>
                <a:uFillTx/>
                <a:latin typeface="Arial"/>
                <a:ea typeface="+mj-ea"/>
                <a:cs typeface="+mj-cs"/>
              </a:rPr>
              <a:t> century</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pic>
        <p:nvPicPr>
          <p:cNvPr id="54" name="Picture 53" descr="A picture containing icon&#10;&#10;Description automatically generated">
            <a:extLst>
              <a:ext uri="{FF2B5EF4-FFF2-40B4-BE49-F238E27FC236}">
                <a16:creationId xmlns:a16="http://schemas.microsoft.com/office/drawing/2014/main" id="{B02F8D9B-AAAE-49B0-95EF-D2DCE15E2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20" y="188640"/>
            <a:ext cx="1935386" cy="654292"/>
          </a:xfrm>
          <a:prstGeom prst="rect">
            <a:avLst/>
          </a:prstGeom>
        </p:spPr>
      </p:pic>
      <p:sp>
        <p:nvSpPr>
          <p:cNvPr id="5" name="Google Shape;187;p30">
            <a:extLst>
              <a:ext uri="{FF2B5EF4-FFF2-40B4-BE49-F238E27FC236}">
                <a16:creationId xmlns:a16="http://schemas.microsoft.com/office/drawing/2014/main" id="{EE6F8595-D1CE-5B02-D89C-9ADDC45628E4}"/>
              </a:ext>
            </a:extLst>
          </p:cNvPr>
          <p:cNvSpPr txBox="1"/>
          <p:nvPr/>
        </p:nvSpPr>
        <p:spPr>
          <a:xfrm>
            <a:off x="0" y="842932"/>
            <a:ext cx="8281764" cy="178506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A new 91 km tunnel to host multiple colliders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100 – 300 m under ground,</a:t>
            </a:r>
            <a:r>
              <a:rPr lang="en-GB" sz="2000" b="1" dirty="0">
                <a:solidFill>
                  <a:srgbClr val="FFFFFF"/>
                </a:solidFill>
                <a:latin typeface="Arial"/>
              </a:rPr>
              <a:t> </a:t>
            </a:r>
            <a:r>
              <a:rPr kumimoji="0" lang="en-GB" sz="2000" b="1" i="0" u="none" strike="noStrike" kern="1200" cap="none" spc="0" normalizeH="0" baseline="0" noProof="0">
                <a:ln>
                  <a:noFill/>
                </a:ln>
                <a:solidFill>
                  <a:srgbClr val="FFFFFF"/>
                </a:solidFill>
                <a:effectLst/>
                <a:uLnTx/>
                <a:uFillTx/>
                <a:latin typeface="Arial"/>
                <a:ea typeface="+mn-ea"/>
                <a:cs typeface="+mn-cs"/>
              </a:rPr>
              <a:t>8 </a:t>
            </a:r>
            <a:r>
              <a:rPr kumimoji="0" lang="en-GB" sz="2000" b="1" i="0" u="none" strike="noStrike" kern="1200" cap="none" spc="0" normalizeH="0" baseline="0" noProof="0" dirty="0">
                <a:ln>
                  <a:noFill/>
                </a:ln>
                <a:solidFill>
                  <a:srgbClr val="FFFFFF"/>
                </a:solidFill>
                <a:effectLst/>
                <a:uLnTx/>
                <a:uFillTx/>
                <a:latin typeface="Arial"/>
                <a:ea typeface="+mn-ea"/>
                <a:cs typeface="+mn-cs"/>
              </a:rPr>
              <a:t>surface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Arial"/>
                <a:ea typeface="+mn-ea"/>
                <a:cs typeface="+mn-cs"/>
              </a:rPr>
              <a:t>FCC-</a:t>
            </a:r>
            <a:r>
              <a:rPr kumimoji="0" lang="en-GB" sz="2000" b="1" i="0" u="sng" strike="noStrike" kern="1200" cap="none" spc="0" normalizeH="0" baseline="0" noProof="0" dirty="0" err="1">
                <a:ln>
                  <a:noFill/>
                </a:ln>
                <a:solidFill>
                  <a:srgbClr val="FFFFFF"/>
                </a:solidFill>
                <a:effectLst/>
                <a:uLnTx/>
                <a:uFillTx/>
                <a:latin typeface="Arial"/>
                <a:ea typeface="+mn-ea"/>
                <a:cs typeface="+mn-cs"/>
              </a:rPr>
              <a:t>ee</a:t>
            </a:r>
            <a:r>
              <a:rPr kumimoji="0" lang="en-GB" sz="2000" b="1" i="0" u="sng" strike="noStrike" kern="1200" cap="none" spc="0" normalizeH="0" baseline="0" noProof="0" dirty="0">
                <a:ln>
                  <a:noFill/>
                </a:ln>
                <a:solidFill>
                  <a:srgbClr val="FFFFFF"/>
                </a:solidFill>
                <a:effectLst/>
                <a:uLnTx/>
                <a:uFillTx/>
                <a:latin typeface="Arial"/>
                <a:ea typeface="+mn-ea"/>
                <a:cs typeface="+mn-cs"/>
              </a:rPr>
              <a:t>: electron-positron</a:t>
            </a:r>
            <a:r>
              <a:rPr kumimoji="0" lang="en-GB" sz="2000" b="1" i="0" u="none" strike="noStrike" kern="1200" cap="none" spc="0" normalizeH="0" baseline="0" noProof="0" dirty="0">
                <a:ln>
                  <a:noFill/>
                </a:ln>
                <a:solidFill>
                  <a:srgbClr val="FFFFFF"/>
                </a:solidFill>
                <a:effectLst/>
                <a:uLnTx/>
                <a:uFillTx/>
                <a:latin typeface="Arial"/>
                <a:ea typeface="+mn-ea"/>
                <a:cs typeface="+mn-cs"/>
              </a:rPr>
              <a:t> @ 91, 160, 240, 365 GeV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Arial"/>
                <a:ea typeface="+mn-ea"/>
                <a:cs typeface="+mn-cs"/>
              </a:rPr>
              <a:t>FCC-</a:t>
            </a:r>
            <a:r>
              <a:rPr kumimoji="0" lang="en-GB" sz="2000" b="1" i="0" u="sng" strike="noStrike" kern="1200" cap="none" spc="0" normalizeH="0" baseline="0" noProof="0" dirty="0" err="1">
                <a:ln>
                  <a:noFill/>
                </a:ln>
                <a:solidFill>
                  <a:srgbClr val="FFFFFF"/>
                </a:solidFill>
                <a:effectLst/>
                <a:uLnTx/>
                <a:uFillTx/>
                <a:latin typeface="Arial"/>
                <a:ea typeface="+mn-ea"/>
                <a:cs typeface="+mn-cs"/>
              </a:rPr>
              <a:t>hh</a:t>
            </a:r>
            <a:r>
              <a:rPr kumimoji="0" lang="en-GB" sz="2000" b="1" i="0" u="sng" strike="noStrike" kern="1200" cap="none" spc="0" normalizeH="0" baseline="0" noProof="0" dirty="0">
                <a:ln>
                  <a:noFill/>
                </a:ln>
                <a:solidFill>
                  <a:srgbClr val="FFFFFF"/>
                </a:solidFill>
                <a:effectLst/>
                <a:uLnTx/>
                <a:uFillTx/>
                <a:latin typeface="Arial"/>
                <a:ea typeface="+mn-ea"/>
                <a:cs typeface="+mn-cs"/>
              </a:rPr>
              <a:t>: proton-proton </a:t>
            </a:r>
            <a:r>
              <a:rPr kumimoji="0" lang="en-GB" sz="2000" b="1" i="0" u="none" strike="noStrike" kern="1200" cap="none" spc="0" normalizeH="0" baseline="0" noProof="0" dirty="0">
                <a:ln>
                  <a:noFill/>
                </a:ln>
                <a:solidFill>
                  <a:srgbClr val="FFFFFF"/>
                </a:solidFill>
                <a:effectLst/>
                <a:uLnTx/>
                <a:uFillTx/>
                <a:latin typeface="Arial"/>
                <a:ea typeface="+mn-ea"/>
                <a:cs typeface="+mn-cs"/>
              </a:rPr>
              <a:t>@ 100 </a:t>
            </a:r>
            <a:r>
              <a:rPr kumimoji="0" lang="en-GB" sz="2000" b="1" i="0" u="none" strike="noStrike" kern="1200" cap="none" spc="0" normalizeH="0" baseline="0" noProof="0" dirty="0" err="1">
                <a:ln>
                  <a:noFill/>
                </a:ln>
                <a:solidFill>
                  <a:srgbClr val="FFFFFF"/>
                </a:solidFill>
                <a:effectLst/>
                <a:uLnTx/>
                <a:uFillTx/>
                <a:latin typeface="Arial"/>
                <a:ea typeface="+mn-ea"/>
                <a:cs typeface="+mn-cs"/>
              </a:rPr>
              <a:t>TeV</a:t>
            </a:r>
            <a:r>
              <a:rPr kumimoji="0" lang="en-GB" sz="2000" b="1" i="0" u="none" strike="noStrike" kern="1200" cap="none" spc="0" normalizeH="0" baseline="0" noProof="0" dirty="0">
                <a:ln>
                  <a:noFill/>
                </a:ln>
                <a:solidFill>
                  <a:srgbClr val="FFFFFF"/>
                </a:solidFill>
                <a:effectLst/>
                <a:uLnTx/>
                <a:uFillTx/>
                <a:latin typeface="Arial"/>
                <a:ea typeface="+mn-ea"/>
                <a:cs typeface="+mn-cs"/>
              </a:rPr>
              <a:t>, and heavy-ions (Pb) @39 </a:t>
            </a:r>
            <a:r>
              <a:rPr kumimoji="0" lang="en-GB" sz="2000" b="1" i="0" u="none" strike="noStrike" kern="1200" cap="none" spc="0" normalizeH="0" baseline="0" noProof="0" dirty="0" err="1">
                <a:ln>
                  <a:noFill/>
                </a:ln>
                <a:solidFill>
                  <a:srgbClr val="FFFFFF"/>
                </a:solidFill>
                <a:effectLst/>
                <a:uLnTx/>
                <a:uFillTx/>
                <a:latin typeface="Arial"/>
                <a:ea typeface="+mn-ea"/>
                <a:cs typeface="+mn-cs"/>
              </a:rPr>
              <a:t>TeV</a:t>
            </a:r>
            <a:endParaRPr kumimoji="0" lang="en-GB"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Arial"/>
                <a:ea typeface="+mn-ea"/>
                <a:cs typeface="+mn-cs"/>
              </a:rPr>
              <a:t>FCC-eh: electron-positron</a:t>
            </a:r>
            <a:r>
              <a:rPr kumimoji="0" lang="en-GB" sz="2000" b="1" i="0" u="none" strike="noStrike" kern="1200" cap="none" spc="0" normalizeH="0" baseline="0" noProof="0" dirty="0">
                <a:ln>
                  <a:noFill/>
                </a:ln>
                <a:solidFill>
                  <a:srgbClr val="FFFFFF"/>
                </a:solidFill>
                <a:effectLst/>
                <a:uLnTx/>
                <a:uFillTx/>
                <a:latin typeface="Arial"/>
                <a:ea typeface="+mn-ea"/>
                <a:cs typeface="+mn-cs"/>
              </a:rPr>
              <a:t>@ 3.5 </a:t>
            </a:r>
            <a:r>
              <a:rPr kumimoji="0" lang="en-GB" sz="2000" b="1" i="0" u="none" strike="noStrike" kern="1200" cap="none" spc="0" normalizeH="0" baseline="0" noProof="0" dirty="0" err="1">
                <a:ln>
                  <a:noFill/>
                </a:ln>
                <a:solidFill>
                  <a:srgbClr val="FFFFFF"/>
                </a:solidFill>
                <a:effectLst/>
                <a:uLnTx/>
                <a:uFillTx/>
                <a:latin typeface="Arial"/>
                <a:ea typeface="+mn-ea"/>
                <a:cs typeface="+mn-cs"/>
              </a:rPr>
              <a:t>TeV</a:t>
            </a:r>
            <a:endParaRPr kumimoji="0" lang="en-GB" sz="20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5929198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6"/>
          <p:cNvPicPr>
            <a:picLocks noChangeAspect="1"/>
          </p:cNvPicPr>
          <p:nvPr/>
        </p:nvPicPr>
        <p:blipFill rotWithShape="1">
          <a:blip r:embed="rId3"/>
          <a:srcRect t="7782" b="26122"/>
          <a:stretch/>
        </p:blipFill>
        <p:spPr>
          <a:xfrm>
            <a:off x="-9312" y="997269"/>
            <a:ext cx="12201097" cy="6320163"/>
          </a:xfrm>
          <a:prstGeom prst="rect">
            <a:avLst/>
          </a:prstGeom>
          <a:ln>
            <a:solidFill>
              <a:srgbClr val="FF0000"/>
            </a:solidFill>
          </a:ln>
        </p:spPr>
      </p:pic>
      <p:sp>
        <p:nvSpPr>
          <p:cNvPr id="15" name="Title 1"/>
          <p:cNvSpPr txBox="1">
            <a:spLocks/>
          </p:cNvSpPr>
          <p:nvPr/>
        </p:nvSpPr>
        <p:spPr>
          <a:xfrm>
            <a:off x="0" y="0"/>
            <a:ext cx="12192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a:ea typeface="+mj-ea"/>
                <a:cs typeface="+mj-cs"/>
              </a:rPr>
              <a:t>      Status of Global FCC Collaboration</a:t>
            </a:r>
          </a:p>
        </p:txBody>
      </p:sp>
      <p:sp>
        <p:nvSpPr>
          <p:cNvPr id="9" name="Rounded Rectangle 8"/>
          <p:cNvSpPr/>
          <p:nvPr/>
        </p:nvSpPr>
        <p:spPr>
          <a:xfrm>
            <a:off x="1847607" y="4558881"/>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30</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Companies</a:t>
            </a:r>
          </a:p>
        </p:txBody>
      </p:sp>
      <p:sp>
        <p:nvSpPr>
          <p:cNvPr id="10" name="Rounded Rectangle 9"/>
          <p:cNvSpPr/>
          <p:nvPr/>
        </p:nvSpPr>
        <p:spPr>
          <a:xfrm>
            <a:off x="5015880" y="4558881"/>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34</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Countries</a:t>
            </a:r>
          </a:p>
        </p:txBody>
      </p:sp>
      <p:sp>
        <p:nvSpPr>
          <p:cNvPr id="11" name="Rounded Rectangle 10"/>
          <p:cNvSpPr/>
          <p:nvPr/>
        </p:nvSpPr>
        <p:spPr>
          <a:xfrm>
            <a:off x="181780" y="4558881"/>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147</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Institutes</a:t>
            </a:r>
          </a:p>
        </p:txBody>
      </p:sp>
      <p:grpSp>
        <p:nvGrpSpPr>
          <p:cNvPr id="6" name="Group 5"/>
          <p:cNvGrpSpPr/>
          <p:nvPr/>
        </p:nvGrpSpPr>
        <p:grpSpPr>
          <a:xfrm>
            <a:off x="8033790" y="4558881"/>
            <a:ext cx="1446586" cy="1441608"/>
            <a:chOff x="5729374" y="5011728"/>
            <a:chExt cx="1446586" cy="1441608"/>
          </a:xfrm>
        </p:grpSpPr>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13" name="Rounded Rectangle 12"/>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EC</a:t>
              </a:r>
              <a:r>
                <a:rPr kumimoji="0" lang="en-US" sz="6000" b="0" i="0" u="none" strike="noStrike" kern="1200" cap="none" spc="0" normalizeH="0" baseline="0" noProof="0" dirty="0">
                  <a:ln>
                    <a:noFill/>
                  </a:ln>
                  <a:solidFill>
                    <a:srgbClr val="FFFFFF"/>
                  </a:solidFill>
                  <a:effectLst/>
                  <a:uLnTx/>
                  <a:uFillTx/>
                  <a:latin typeface="Arial"/>
                  <a:ea typeface="+mn-ea"/>
                  <a:cs typeface="+mn-cs"/>
                </a:rPr>
                <a:t>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H2020</a:t>
              </a:r>
            </a:p>
          </p:txBody>
        </p:sp>
      </p:grpSp>
      <p:sp>
        <p:nvSpPr>
          <p:cNvPr id="20" name="Oval 19"/>
          <p:cNvSpPr/>
          <p:nvPr/>
        </p:nvSpPr>
        <p:spPr>
          <a:xfrm>
            <a:off x="10935904" y="61863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2639616" y="32849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p:cNvSpPr/>
          <p:nvPr/>
        </p:nvSpPr>
        <p:spPr>
          <a:xfrm>
            <a:off x="3071664" y="4242098"/>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p:cNvSpPr/>
          <p:nvPr/>
        </p:nvSpPr>
        <p:spPr>
          <a:xfrm>
            <a:off x="78541" y="1116215"/>
            <a:ext cx="11784417"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Increasing international collaboration as a prerequisite for success:</a:t>
            </a:r>
            <a:br>
              <a:rPr kumimoji="0" lang="en-GB" sz="2800" b="1" i="0" u="none" strike="noStrike" kern="1200" cap="none" spc="0" normalizeH="0" baseline="0" noProof="0" dirty="0">
                <a:ln>
                  <a:noFill/>
                </a:ln>
                <a:solidFill>
                  <a:srgbClr val="FFFFFF"/>
                </a:solidFill>
                <a:effectLst/>
                <a:uLnTx/>
                <a:uFillTx/>
                <a:latin typeface="Arial"/>
                <a:ea typeface="+mn-ea"/>
                <a:cs typeface="+mn-cs"/>
              </a:rPr>
            </a:br>
            <a:br>
              <a:rPr kumimoji="0" lang="en-GB" sz="2800" b="1" i="0" u="none" strike="noStrike" kern="1200" cap="none" spc="0" normalizeH="0" baseline="0" noProof="0" dirty="0">
                <a:ln>
                  <a:noFill/>
                </a:ln>
                <a:solidFill>
                  <a:srgbClr val="FFFFFF"/>
                </a:solidFill>
                <a:effectLst/>
                <a:uLnTx/>
                <a:uFillTx/>
                <a:latin typeface="Arial"/>
                <a:ea typeface="+mn-ea"/>
                <a:cs typeface="+mn-cs"/>
              </a:rPr>
            </a:br>
            <a:r>
              <a:rPr kumimoji="0" lang="en-GB" sz="2800" b="0" i="0" u="none" strike="noStrike" kern="1200" cap="none" spc="0" normalizeH="0" baseline="0" noProof="0" dirty="0">
                <a:ln>
                  <a:noFill/>
                </a:ln>
                <a:solidFill>
                  <a:srgbClr val="FFFFFF"/>
                </a:solidFill>
                <a:effectLst/>
                <a:uLnTx/>
                <a:uFillTx/>
                <a:latin typeface="Arial"/>
                <a:ea typeface="+mn-ea"/>
                <a:cs typeface="+mn-cs"/>
              </a:rPr>
              <a:t>links with science, research &amp; development and </a:t>
            </a:r>
            <a:r>
              <a:rPr kumimoji="0" lang="en-GB" sz="2800" b="1" i="0" u="none" strike="noStrike" kern="1200" cap="none" spc="0" normalizeH="0" baseline="0" noProof="0" dirty="0">
                <a:ln>
                  <a:noFill/>
                </a:ln>
                <a:solidFill>
                  <a:srgbClr val="FFFFFF"/>
                </a:solidFill>
                <a:effectLst/>
                <a:uLnTx/>
                <a:uFillTx/>
                <a:latin typeface="Arial"/>
                <a:ea typeface="+mn-ea"/>
                <a:cs typeface="+mn-cs"/>
              </a:rPr>
              <a:t>high-tech industry </a:t>
            </a:r>
            <a:r>
              <a:rPr kumimoji="0" lang="en-GB" sz="2800" b="0" i="0" u="none" strike="noStrike" kern="1200" cap="none" spc="0" normalizeH="0" baseline="0" noProof="0" dirty="0">
                <a:ln>
                  <a:noFill/>
                </a:ln>
                <a:solidFill>
                  <a:srgbClr val="FFFFFF"/>
                </a:solidFill>
                <a:effectLst/>
                <a:uLnTx/>
                <a:uFillTx/>
                <a:latin typeface="Arial"/>
                <a:ea typeface="+mn-ea"/>
                <a:cs typeface="+mn-cs"/>
              </a:rPr>
              <a:t>will be essential to further advance and prepare the implementation of FCC</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4D10CF3B-2514-475B-90B7-C11E62D62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6" y="176910"/>
            <a:ext cx="1935386" cy="654292"/>
          </a:xfrm>
          <a:prstGeom prst="rect">
            <a:avLst/>
          </a:prstGeom>
        </p:spPr>
      </p:pic>
      <p:sp>
        <p:nvSpPr>
          <p:cNvPr id="3" name="TextBox 2">
            <a:extLst>
              <a:ext uri="{FF2B5EF4-FFF2-40B4-BE49-F238E27FC236}">
                <a16:creationId xmlns:a16="http://schemas.microsoft.com/office/drawing/2014/main" id="{59B90B57-5F77-F546-BBDE-A20F5958E23E}"/>
              </a:ext>
            </a:extLst>
          </p:cNvPr>
          <p:cNvSpPr txBox="1"/>
          <p:nvPr/>
        </p:nvSpPr>
        <p:spPr>
          <a:xfrm>
            <a:off x="339634" y="6202296"/>
            <a:ext cx="9997439" cy="830997"/>
          </a:xfrm>
          <a:prstGeom prst="rect">
            <a:avLst/>
          </a:prstGeom>
          <a:noFill/>
        </p:spPr>
        <p:txBody>
          <a:bodyPr wrap="square" rtlCol="0">
            <a:spAutoFit/>
          </a:bodyPr>
          <a:lstStyle/>
          <a:p>
            <a:r>
              <a:rPr lang="en-CH" sz="2400" dirty="0">
                <a:solidFill>
                  <a:srgbClr val="FFFF00"/>
                </a:solidFill>
              </a:rPr>
              <a:t>FCC Feasibility Study: 58 fully-signed </a:t>
            </a:r>
            <a:r>
              <a:rPr lang="en-US" sz="2400" dirty="0">
                <a:solidFill>
                  <a:srgbClr val="FFFF00"/>
                </a:solidFill>
              </a:rPr>
              <a:t>previous</a:t>
            </a:r>
            <a:r>
              <a:rPr lang="en-CH" sz="2400" dirty="0">
                <a:solidFill>
                  <a:srgbClr val="FFFF00"/>
                </a:solidFill>
              </a:rPr>
              <a:t> members,</a:t>
            </a:r>
            <a:r>
              <a:rPr lang="en-US" sz="2400" dirty="0">
                <a:solidFill>
                  <a:srgbClr val="FFFF00"/>
                </a:solidFill>
              </a:rPr>
              <a:t> </a:t>
            </a:r>
            <a:r>
              <a:rPr lang="en-CH" sz="2400" dirty="0">
                <a:solidFill>
                  <a:srgbClr val="FFFF00"/>
                </a:solidFill>
              </a:rPr>
              <a:t>17 new members, </a:t>
            </a:r>
            <a:r>
              <a:rPr lang="en-US" sz="2400" dirty="0">
                <a:solidFill>
                  <a:srgbClr val="FFFF00"/>
                </a:solidFill>
              </a:rPr>
              <a:t>   MoU renewal of remaining CDR participants in progress</a:t>
            </a:r>
            <a:endParaRPr lang="en-CH" sz="2400" dirty="0">
              <a:solidFill>
                <a:srgbClr val="FFFF00"/>
              </a:solidFill>
            </a:endParaRPr>
          </a:p>
        </p:txBody>
      </p:sp>
    </p:spTree>
    <p:extLst>
      <p:ext uri="{BB962C8B-B14F-4D97-AF65-F5344CB8AC3E}">
        <p14:creationId xmlns:p14="http://schemas.microsoft.com/office/powerpoint/2010/main" val="2372396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 radar chart&#10;&#10;Description automatically generated">
            <a:extLst>
              <a:ext uri="{FF2B5EF4-FFF2-40B4-BE49-F238E27FC236}">
                <a16:creationId xmlns:a16="http://schemas.microsoft.com/office/drawing/2014/main" id="{D0165216-A624-45DD-8EEC-B188896AF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055" y="2777714"/>
            <a:ext cx="3867190" cy="3027550"/>
          </a:xfrm>
          <a:prstGeom prst="rect">
            <a:avLst/>
          </a:prstGeom>
        </p:spPr>
      </p:pic>
      <p:pic>
        <p:nvPicPr>
          <p:cNvPr id="6" name="Picture 5" descr="Diagram&#10;&#10;Description automatically generated">
            <a:extLst>
              <a:ext uri="{FF2B5EF4-FFF2-40B4-BE49-F238E27FC236}">
                <a16:creationId xmlns:a16="http://schemas.microsoft.com/office/drawing/2014/main" id="{DD6D7D01-2D74-4BB7-8843-013BC6A4A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74" y="2704347"/>
            <a:ext cx="2823067" cy="3144813"/>
          </a:xfrm>
          <a:prstGeom prst="rect">
            <a:avLst/>
          </a:prstGeom>
        </p:spPr>
      </p:pic>
      <p:sp>
        <p:nvSpPr>
          <p:cNvPr id="10" name="Content Placeholder 2">
            <a:extLst>
              <a:ext uri="{FF2B5EF4-FFF2-40B4-BE49-F238E27FC236}">
                <a16:creationId xmlns:a16="http://schemas.microsoft.com/office/drawing/2014/main" id="{8EE6EA8D-9A1F-440C-B2B5-2ADA3E1F4F72}"/>
              </a:ext>
            </a:extLst>
          </p:cNvPr>
          <p:cNvSpPr txBox="1">
            <a:spLocks/>
          </p:cNvSpPr>
          <p:nvPr/>
        </p:nvSpPr>
        <p:spPr>
          <a:xfrm>
            <a:off x="5614566" y="3483093"/>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22" name="Title 1">
            <a:extLst>
              <a:ext uri="{FF2B5EF4-FFF2-40B4-BE49-F238E27FC236}">
                <a16:creationId xmlns:a16="http://schemas.microsoft.com/office/drawing/2014/main" id="{80BD2F77-2369-4621-9D1B-559C15528B8A}"/>
              </a:ext>
            </a:extLst>
          </p:cNvPr>
          <p:cNvSpPr txBox="1">
            <a:spLocks/>
          </p:cNvSpPr>
          <p:nvPr/>
        </p:nvSpPr>
        <p:spPr>
          <a:xfrm>
            <a:off x="-28930" y="0"/>
            <a:ext cx="1222093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The </a:t>
            </a:r>
            <a:r>
              <a:rPr kumimoji="0" lang="en-US" sz="3200" b="1" i="0" u="none" strike="noStrike" kern="0" cap="none" spc="0" normalizeH="0" baseline="0" noProof="0" dirty="0">
                <a:ln>
                  <a:noFill/>
                </a:ln>
                <a:solidFill>
                  <a:srgbClr val="FFFF00"/>
                </a:solidFill>
                <a:effectLst/>
                <a:uLnTx/>
                <a:uFillTx/>
                <a:latin typeface="Arial"/>
                <a:ea typeface="+mj-ea"/>
                <a:cs typeface="+mj-cs"/>
              </a:rPr>
              <a:t>FCC integrated program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inspired by successful LEP – LHC programs at CERN</a:t>
            </a:r>
          </a:p>
        </p:txBody>
      </p:sp>
      <p:sp>
        <p:nvSpPr>
          <p:cNvPr id="42" name="Rectangle 41">
            <a:extLst>
              <a:ext uri="{FF2B5EF4-FFF2-40B4-BE49-F238E27FC236}">
                <a16:creationId xmlns:a16="http://schemas.microsoft.com/office/drawing/2014/main" id="{04A6F745-D9B7-4661-96DE-5262EDD3D473}"/>
              </a:ext>
            </a:extLst>
          </p:cNvPr>
          <p:cNvSpPr/>
          <p:nvPr/>
        </p:nvSpPr>
        <p:spPr>
          <a:xfrm>
            <a:off x="335360" y="5871057"/>
            <a:ext cx="4320480"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E9A1F3B5-C082-491A-84D8-A42455525EA3}"/>
              </a:ext>
            </a:extLst>
          </p:cNvPr>
          <p:cNvSpPr/>
          <p:nvPr/>
        </p:nvSpPr>
        <p:spPr>
          <a:xfrm>
            <a:off x="4655840" y="5871057"/>
            <a:ext cx="2784309"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E52CCC7-CED5-4B33-A4AA-3B117F2FC897}"/>
              </a:ext>
            </a:extLst>
          </p:cNvPr>
          <p:cNvSpPr/>
          <p:nvPr/>
        </p:nvSpPr>
        <p:spPr>
          <a:xfrm>
            <a:off x="7440149" y="5871057"/>
            <a:ext cx="4320480"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EC54DD9B-1A26-401F-B369-F15CA5DCE1F6}"/>
              </a:ext>
            </a:extLst>
          </p:cNvPr>
          <p:cNvSpPr txBox="1"/>
          <p:nvPr/>
        </p:nvSpPr>
        <p:spPr>
          <a:xfrm>
            <a:off x="1679509" y="5785648"/>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13903001-0ACB-4513-B18B-CA408CDDAE82}"/>
              </a:ext>
            </a:extLst>
          </p:cNvPr>
          <p:cNvSpPr txBox="1"/>
          <p:nvPr/>
        </p:nvSpPr>
        <p:spPr>
          <a:xfrm>
            <a:off x="5377213" y="5785648"/>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2045 - 2060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12EEE7-ACD1-48CE-BCC5-DC8FDBD3371D}"/>
              </a:ext>
            </a:extLst>
          </p:cNvPr>
          <p:cNvSpPr txBox="1"/>
          <p:nvPr/>
        </p:nvSpPr>
        <p:spPr>
          <a:xfrm>
            <a:off x="9168341" y="5775047"/>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2070 - 2090++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descr="A picture containing icon&#10;&#10;Description automatically generated">
            <a:extLst>
              <a:ext uri="{FF2B5EF4-FFF2-40B4-BE49-F238E27FC236}">
                <a16:creationId xmlns:a16="http://schemas.microsoft.com/office/drawing/2014/main" id="{B02F8D9B-AAAE-49B0-95EF-D2DCE15E2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20" y="188640"/>
            <a:ext cx="1935386" cy="654292"/>
          </a:xfrm>
          <a:prstGeom prst="rect">
            <a:avLst/>
          </a:prstGeom>
        </p:spPr>
      </p:pic>
      <p:pic>
        <p:nvPicPr>
          <p:cNvPr id="20" name="Picture 19" descr="Diagram, radar chart&#10;&#10;Description automatically generated">
            <a:extLst>
              <a:ext uri="{FF2B5EF4-FFF2-40B4-BE49-F238E27FC236}">
                <a16:creationId xmlns:a16="http://schemas.microsoft.com/office/drawing/2014/main" id="{48CF1153-D3BB-4DEF-AA1D-2D82EC636517}"/>
              </a:ext>
            </a:extLst>
          </p:cNvPr>
          <p:cNvPicPr>
            <a:picLocks noChangeAspect="1"/>
          </p:cNvPicPr>
          <p:nvPr/>
        </p:nvPicPr>
        <p:blipFill>
          <a:blip r:embed="rId5"/>
          <a:stretch>
            <a:fillRect/>
          </a:stretch>
        </p:blipFill>
        <p:spPr>
          <a:xfrm>
            <a:off x="8253473" y="2728084"/>
            <a:ext cx="3795188" cy="3077180"/>
          </a:xfrm>
          <a:prstGeom prst="rect">
            <a:avLst/>
          </a:prstGeom>
        </p:spPr>
      </p:pic>
      <p:sp>
        <p:nvSpPr>
          <p:cNvPr id="9" name="Content Placeholder 2">
            <a:extLst>
              <a:ext uri="{FF2B5EF4-FFF2-40B4-BE49-F238E27FC236}">
                <a16:creationId xmlns:a16="http://schemas.microsoft.com/office/drawing/2014/main" id="{1087C655-90B7-45C3-A94A-4DFD06F3A12D}"/>
              </a:ext>
            </a:extLst>
          </p:cNvPr>
          <p:cNvSpPr txBox="1">
            <a:spLocks/>
          </p:cNvSpPr>
          <p:nvPr/>
        </p:nvSpPr>
        <p:spPr>
          <a:xfrm>
            <a:off x="9582873" y="3392822"/>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01AC379-67C8-4569-86AA-5EFD69B598D9}"/>
                  </a:ext>
                </a:extLst>
              </p:cNvPr>
              <p:cNvSpPr txBox="1"/>
              <p:nvPr/>
            </p:nvSpPr>
            <p:spPr>
              <a:xfrm>
                <a:off x="129275" y="937037"/>
                <a:ext cx="1195332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a:t>
                </a:r>
                <a:r>
                  <a:rPr kumimoji="0" lang="en-GB" sz="2000" b="1" i="0" u="none" strike="noStrike" kern="1200" cap="none" spc="0" normalizeH="0" baseline="0" noProof="0" dirty="0" err="1">
                    <a:ln>
                      <a:noFill/>
                    </a:ln>
                    <a:solidFill>
                      <a:srgbClr val="0C377B"/>
                    </a:solidFill>
                    <a:effectLst/>
                    <a:uLnTx/>
                    <a:uFillTx/>
                    <a:latin typeface="Arial"/>
                    <a:ea typeface="+mn-ea"/>
                    <a:cs typeface="+mn-cs"/>
                  </a:rPr>
                  <a:t>omprehensive</a:t>
                </a:r>
                <a:r>
                  <a:rPr kumimoji="0" lang="en-GB" sz="2000" b="1" i="0" u="none" strike="noStrike" kern="1200" cap="none" spc="0" normalizeH="0" baseline="0" noProof="0" dirty="0">
                    <a:ln>
                      <a:noFill/>
                    </a:ln>
                    <a:solidFill>
                      <a:srgbClr val="0C377B"/>
                    </a:solidFill>
                    <a:effectLst/>
                    <a:uLnTx/>
                    <a:uFillTx/>
                    <a:latin typeface="Arial"/>
                    <a:ea typeface="+mn-ea"/>
                    <a:cs typeface="+mn-cs"/>
                  </a:rPr>
                  <a:t>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FCC-ee (Z, W, H, </a:t>
                </a:r>
                <a14:m>
                  <m:oMath xmlns:m="http://schemas.openxmlformats.org/officeDocument/2006/math">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a:t>
                </a:r>
                <a:r>
                  <a:rPr kumimoji="0" lang="en-GB" sz="1800" b="1" i="0" u="none" strike="noStrike" kern="1200" cap="none" spc="0" normalizeH="0" baseline="0" noProof="0" dirty="0" err="1">
                    <a:ln>
                      <a:noFill/>
                    </a:ln>
                    <a:solidFill>
                      <a:srgbClr val="3333FF"/>
                    </a:solidFill>
                    <a:effectLst/>
                    <a:uLnTx/>
                    <a:uFillTx/>
                    <a:latin typeface="Arial"/>
                    <a:ea typeface="+mn-ea"/>
                    <a:cs typeface="+mn-cs"/>
                  </a:rPr>
                  <a:t>hh</a:t>
                </a:r>
                <a:r>
                  <a:rPr kumimoji="0" lang="en-GB" sz="1800" b="1" i="0" u="none" strike="noStrike" kern="1200" cap="none" spc="0" normalizeH="0" baseline="0" noProof="0" dirty="0">
                    <a:ln>
                      <a:noFill/>
                    </a:ln>
                    <a:solidFill>
                      <a:srgbClr val="3333FF"/>
                    </a:solidFill>
                    <a:effectLst/>
                    <a:uLnTx/>
                    <a:uFillTx/>
                    <a:latin typeface="Arial"/>
                    <a:ea typeface="+mn-ea"/>
                    <a:cs typeface="+mn-cs"/>
                  </a:rPr>
                  <a:t>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with ion and eh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a:t>
                </a:r>
                <a:r>
                  <a:rPr kumimoji="0" lang="en-GB" sz="1800" b="0" i="0" u="none" strike="noStrike" kern="1200" cap="none" spc="0" normalizeH="0" baseline="0" noProof="0" dirty="0" err="1">
                    <a:ln>
                      <a:noFill/>
                    </a:ln>
                    <a:solidFill>
                      <a:srgbClr val="0C377B"/>
                    </a:solidFill>
                    <a:effectLst/>
                    <a:uLnTx/>
                    <a:uFillTx/>
                    <a:latin typeface="Arial"/>
                    <a:ea typeface="+mn-ea"/>
                    <a:cs typeface="+mn-cs"/>
                  </a:rPr>
                  <a:t>omplementary</a:t>
                </a:r>
                <a:r>
                  <a:rPr kumimoji="0" lang="en-GB" sz="1800" b="0" i="0" u="none" strike="noStrike" kern="1200" cap="none" spc="0" normalizeH="0" baseline="0" noProof="0" dirty="0">
                    <a:ln>
                      <a:noFill/>
                    </a:ln>
                    <a:solidFill>
                      <a:srgbClr val="0C377B"/>
                    </a:solidFill>
                    <a:effectLst/>
                    <a:uLnTx/>
                    <a:uFillTx/>
                    <a:latin typeface="Arial"/>
                    <a:ea typeface="+mn-ea"/>
                    <a:cs typeface="+mn-cs"/>
                  </a:rPr>
                  <a:t> physics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a:t>
                </a:r>
                <a:r>
                  <a:rPr kumimoji="0" lang="en-GB" sz="1800" b="0" i="0" u="none" strike="noStrike" kern="1200" cap="none" spc="0" normalizeH="0" baseline="0" noProof="0" dirty="0" err="1">
                    <a:ln>
                      <a:noFill/>
                    </a:ln>
                    <a:solidFill>
                      <a:srgbClr val="0C377B"/>
                    </a:solidFill>
                    <a:effectLst/>
                    <a:uLnTx/>
                    <a:uFillTx/>
                    <a:latin typeface="Arial"/>
                    <a:ea typeface="+mn-ea"/>
                    <a:cs typeface="+mn-cs"/>
                  </a:rPr>
                  <a:t>ommon</a:t>
                </a:r>
                <a:r>
                  <a:rPr kumimoji="0" lang="en-GB" sz="1800" b="0" i="0" u="none" strike="noStrike" kern="1200" cap="none" spc="0" normalizeH="0" baseline="0" noProof="0" dirty="0">
                    <a:ln>
                      <a:noFill/>
                    </a:ln>
                    <a:solidFill>
                      <a:srgbClr val="0C377B"/>
                    </a:solidFill>
                    <a:effectLst/>
                    <a:uLnTx/>
                    <a:uFillTx/>
                    <a:latin typeface="Arial"/>
                    <a:ea typeface="+mn-ea"/>
                    <a:cs typeface="+mn-cs"/>
                  </a:rPr>
                  <a:t>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a:t>
                </a:r>
                <a:r>
                  <a:rPr kumimoji="0" lang="en-US" sz="1800" b="0" i="0" u="none" strike="noStrike" kern="1200" cap="none" spc="0" normalizeH="0" baseline="0" noProof="0" dirty="0" err="1">
                    <a:ln>
                      <a:noFill/>
                    </a:ln>
                    <a:solidFill>
                      <a:srgbClr val="0C377B"/>
                    </a:solidFill>
                    <a:effectLst/>
                    <a:uLnTx/>
                    <a:uFillTx/>
                    <a:latin typeface="Arial"/>
                    <a:ea typeface="+mn-ea"/>
                    <a:cs typeface="+mn-cs"/>
                  </a:rPr>
                  <a:t>uilding</a:t>
                </a:r>
                <a:r>
                  <a:rPr kumimoji="0" lang="en-US" sz="1800" b="0" i="0" u="none" strike="noStrike" kern="1200" cap="none" spc="0" normalizeH="0" baseline="0" noProof="0" dirty="0">
                    <a:ln>
                      <a:noFill/>
                    </a:ln>
                    <a:solidFill>
                      <a:srgbClr val="0C377B"/>
                    </a:solidFill>
                    <a:effectLst/>
                    <a:uLnTx/>
                    <a:uFillTx/>
                    <a:latin typeface="Arial"/>
                    <a:ea typeface="+mn-ea"/>
                    <a:cs typeface="+mn-cs"/>
                  </a:rPr>
                  <a:t>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allows seamless continuation of HEP after completion of the HL-LHC program</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23" name="TextBox 22">
                <a:extLst>
                  <a:ext uri="{FF2B5EF4-FFF2-40B4-BE49-F238E27FC236}">
                    <a16:creationId xmlns:a16="http://schemas.microsoft.com/office/drawing/2014/main" id="{001AC379-67C8-4569-86AA-5EFD69B598D9}"/>
                  </a:ext>
                </a:extLst>
              </p:cNvPr>
              <p:cNvSpPr txBox="1">
                <a:spLocks noRot="1" noChangeAspect="1" noMove="1" noResize="1" noEditPoints="1" noAdjustHandles="1" noChangeArrowheads="1" noChangeShapeType="1" noTextEdit="1"/>
              </p:cNvSpPr>
              <p:nvPr/>
            </p:nvSpPr>
            <p:spPr>
              <a:xfrm>
                <a:off x="129275" y="937037"/>
                <a:ext cx="11953328" cy="1785104"/>
              </a:xfrm>
              <a:prstGeom prst="rect">
                <a:avLst/>
              </a:prstGeom>
              <a:blipFill>
                <a:blip r:embed="rId6"/>
                <a:stretch>
                  <a:fillRect l="-510" t="-1706" b="-4437"/>
                </a:stretch>
              </a:blipFill>
            </p:spPr>
            <p:txBody>
              <a:bodyPr/>
              <a:lstStyle/>
              <a:p>
                <a:r>
                  <a:rPr lang="en-CH">
                    <a:noFill/>
                  </a:rPr>
                  <a:t> </a:t>
                </a:r>
              </a:p>
            </p:txBody>
          </p:sp>
        </mc:Fallback>
      </mc:AlternateContent>
    </p:spTree>
    <p:extLst>
      <p:ext uri="{BB962C8B-B14F-4D97-AF65-F5344CB8AC3E}">
        <p14:creationId xmlns:p14="http://schemas.microsoft.com/office/powerpoint/2010/main" val="1368734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avolo&#10;&#10;Descrizione generata automaticamente">
            <a:extLst>
              <a:ext uri="{FF2B5EF4-FFF2-40B4-BE49-F238E27FC236}">
                <a16:creationId xmlns:a16="http://schemas.microsoft.com/office/drawing/2014/main" id="{0A8C9FB4-FA15-F64B-D3AC-CF79C677316B}"/>
              </a:ext>
            </a:extLst>
          </p:cNvPr>
          <p:cNvPicPr>
            <a:picLocks noChangeAspect="1"/>
          </p:cNvPicPr>
          <p:nvPr/>
        </p:nvPicPr>
        <p:blipFill>
          <a:blip r:embed="rId2"/>
          <a:stretch>
            <a:fillRect/>
          </a:stretch>
        </p:blipFill>
        <p:spPr>
          <a:xfrm>
            <a:off x="107205" y="190475"/>
            <a:ext cx="12084795" cy="6477050"/>
          </a:xfrm>
          <a:prstGeom prst="rect">
            <a:avLst/>
          </a:prstGeom>
        </p:spPr>
      </p:pic>
    </p:spTree>
    <p:extLst>
      <p:ext uri="{BB962C8B-B14F-4D97-AF65-F5344CB8AC3E}">
        <p14:creationId xmlns:p14="http://schemas.microsoft.com/office/powerpoint/2010/main" val="315030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D6036864-66E2-8843-BC1E-F1B0B119DC97}"/>
              </a:ext>
            </a:extLst>
          </p:cNvPr>
          <p:cNvPicPr>
            <a:picLocks noChangeAspect="1"/>
          </p:cNvPicPr>
          <p:nvPr/>
        </p:nvPicPr>
        <p:blipFill>
          <a:blip r:embed="rId2"/>
          <a:stretch>
            <a:fillRect/>
          </a:stretch>
        </p:blipFill>
        <p:spPr>
          <a:xfrm>
            <a:off x="396971" y="192156"/>
            <a:ext cx="11398057" cy="6354417"/>
          </a:xfrm>
          <a:prstGeom prst="rect">
            <a:avLst/>
          </a:prstGeom>
        </p:spPr>
      </p:pic>
    </p:spTree>
    <p:extLst>
      <p:ext uri="{BB962C8B-B14F-4D97-AF65-F5344CB8AC3E}">
        <p14:creationId xmlns:p14="http://schemas.microsoft.com/office/powerpoint/2010/main" val="403898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a:extLst>
              <a:ext uri="{FF2B5EF4-FFF2-40B4-BE49-F238E27FC236}">
                <a16:creationId xmlns:a16="http://schemas.microsoft.com/office/drawing/2014/main" id="{58C546D3-500D-E3FB-BF8D-3E463A38C0D0}"/>
              </a:ext>
            </a:extLst>
          </p:cNvPr>
          <p:cNvPicPr>
            <a:picLocks noChangeAspect="1"/>
          </p:cNvPicPr>
          <p:nvPr/>
        </p:nvPicPr>
        <p:blipFill>
          <a:blip r:embed="rId2"/>
          <a:stretch>
            <a:fillRect/>
          </a:stretch>
        </p:blipFill>
        <p:spPr>
          <a:xfrm>
            <a:off x="994196" y="457200"/>
            <a:ext cx="10203607" cy="5943600"/>
          </a:xfrm>
          <a:prstGeom prst="rect">
            <a:avLst/>
          </a:prstGeom>
        </p:spPr>
      </p:pic>
    </p:spTree>
    <p:extLst>
      <p:ext uri="{BB962C8B-B14F-4D97-AF65-F5344CB8AC3E}">
        <p14:creationId xmlns:p14="http://schemas.microsoft.com/office/powerpoint/2010/main" val="4273441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78AE273-5BEE-DCE8-9717-BBB77E0AE2D0}"/>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a:solidFill>
                  <a:srgbClr val="FFFFFF"/>
                </a:solidFill>
              </a:rPr>
              <a:t>Gruppo di Napoli 2023</a:t>
            </a:r>
          </a:p>
        </p:txBody>
      </p:sp>
      <p:pic>
        <p:nvPicPr>
          <p:cNvPr id="13" name="Immagine 12" descr="Immagine che contiene tavolo&#10;&#10;Descrizione generata automaticamente">
            <a:extLst>
              <a:ext uri="{FF2B5EF4-FFF2-40B4-BE49-F238E27FC236}">
                <a16:creationId xmlns:a16="http://schemas.microsoft.com/office/drawing/2014/main" id="{C400CBD2-8AA4-FD70-04C8-71735C43D1CC}"/>
              </a:ext>
            </a:extLst>
          </p:cNvPr>
          <p:cNvPicPr>
            <a:picLocks noChangeAspect="1"/>
          </p:cNvPicPr>
          <p:nvPr/>
        </p:nvPicPr>
        <p:blipFill>
          <a:blip r:embed="rId2"/>
          <a:stretch>
            <a:fillRect/>
          </a:stretch>
        </p:blipFill>
        <p:spPr>
          <a:xfrm>
            <a:off x="4143840" y="74922"/>
            <a:ext cx="2517310" cy="5163715"/>
          </a:xfrm>
          <a:prstGeom prst="rect">
            <a:avLst/>
          </a:prstGeom>
        </p:spPr>
      </p:pic>
      <p:pic>
        <p:nvPicPr>
          <p:cNvPr id="9" name="Segnaposto contenuto 8" descr="Immagine che contiene tavolo&#10;&#10;Descrizione generata automaticamente">
            <a:extLst>
              <a:ext uri="{FF2B5EF4-FFF2-40B4-BE49-F238E27FC236}">
                <a16:creationId xmlns:a16="http://schemas.microsoft.com/office/drawing/2014/main" id="{FF5445B1-44B6-C278-BF19-37C734036198}"/>
              </a:ext>
            </a:extLst>
          </p:cNvPr>
          <p:cNvPicPr>
            <a:picLocks noGrp="1" noChangeAspect="1"/>
          </p:cNvPicPr>
          <p:nvPr>
            <p:ph idx="1"/>
          </p:nvPr>
        </p:nvPicPr>
        <p:blipFill>
          <a:blip r:embed="rId3"/>
          <a:stretch>
            <a:fillRect/>
          </a:stretch>
        </p:blipFill>
        <p:spPr>
          <a:xfrm>
            <a:off x="7524750" y="478712"/>
            <a:ext cx="3452666" cy="2831186"/>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57637B34-B165-77F8-8CAC-422BB78E8E55}"/>
              </a:ext>
            </a:extLst>
          </p:cNvPr>
          <p:cNvPicPr>
            <a:picLocks noChangeAspect="1"/>
          </p:cNvPicPr>
          <p:nvPr/>
        </p:nvPicPr>
        <p:blipFill>
          <a:blip r:embed="rId4"/>
          <a:stretch>
            <a:fillRect/>
          </a:stretch>
        </p:blipFill>
        <p:spPr>
          <a:xfrm>
            <a:off x="4417397" y="5301336"/>
            <a:ext cx="7112423" cy="1422484"/>
          </a:xfrm>
          <a:prstGeom prst="rect">
            <a:avLst/>
          </a:prstGeom>
        </p:spPr>
      </p:pic>
      <p:sp>
        <p:nvSpPr>
          <p:cNvPr id="14" name="CasellaDiTesto 13">
            <a:extLst>
              <a:ext uri="{FF2B5EF4-FFF2-40B4-BE49-F238E27FC236}">
                <a16:creationId xmlns:a16="http://schemas.microsoft.com/office/drawing/2014/main" id="{47F2D900-5740-5942-44E1-7FA48E0FEB31}"/>
              </a:ext>
            </a:extLst>
          </p:cNvPr>
          <p:cNvSpPr txBox="1"/>
          <p:nvPr/>
        </p:nvSpPr>
        <p:spPr>
          <a:xfrm>
            <a:off x="7829550" y="3245729"/>
            <a:ext cx="3468450" cy="1231106"/>
          </a:xfrm>
          <a:prstGeom prst="rect">
            <a:avLst/>
          </a:prstGeom>
          <a:noFill/>
        </p:spPr>
        <p:txBody>
          <a:bodyPr wrap="none" rtlCol="0">
            <a:spAutoFit/>
          </a:bodyPr>
          <a:lstStyle/>
          <a:p>
            <a:r>
              <a:rPr lang="it-IT" dirty="0">
                <a:solidFill>
                  <a:srgbClr val="FF0000"/>
                </a:solidFill>
              </a:rPr>
              <a:t>Partecipano senza una percentuale</a:t>
            </a:r>
          </a:p>
          <a:p>
            <a:pPr marL="285750" indent="-285750">
              <a:buFont typeface="Arial" panose="020B0604020202020204" pitchFamily="34" charset="0"/>
              <a:buChar char="•"/>
            </a:pPr>
            <a:r>
              <a:rPr lang="it-IT" sz="1400" dirty="0"/>
              <a:t>Vincenzo Izzo</a:t>
            </a:r>
          </a:p>
          <a:p>
            <a:pPr marL="285750" indent="-285750">
              <a:buFont typeface="Arial" panose="020B0604020202020204" pitchFamily="34" charset="0"/>
              <a:buChar char="•"/>
            </a:pPr>
            <a:r>
              <a:rPr lang="it-IT" sz="1400" dirty="0"/>
              <a:t>Mario Merola</a:t>
            </a:r>
          </a:p>
          <a:p>
            <a:pPr marL="285750" indent="-285750">
              <a:buFont typeface="Arial" panose="020B0604020202020204" pitchFamily="34" charset="0"/>
              <a:buChar char="•"/>
            </a:pPr>
            <a:r>
              <a:rPr lang="it-IT" sz="1400" dirty="0"/>
              <a:t>Mariagrazia </a:t>
            </a:r>
            <a:r>
              <a:rPr lang="it-IT" sz="1400" dirty="0" err="1"/>
              <a:t>Alviggi</a:t>
            </a:r>
            <a:endParaRPr lang="it-IT" sz="1400" dirty="0"/>
          </a:p>
          <a:p>
            <a:pPr marL="285750" indent="-285750">
              <a:buFont typeface="Arial" panose="020B0604020202020204" pitchFamily="34" charset="0"/>
              <a:buChar char="•"/>
            </a:pPr>
            <a:r>
              <a:rPr lang="it-IT" sz="1400" dirty="0"/>
              <a:t>Gianpaolo Carlino</a:t>
            </a:r>
          </a:p>
        </p:txBody>
      </p:sp>
    </p:spTree>
    <p:extLst>
      <p:ext uri="{BB962C8B-B14F-4D97-AF65-F5344CB8AC3E}">
        <p14:creationId xmlns:p14="http://schemas.microsoft.com/office/powerpoint/2010/main" val="39179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olo 6">
            <a:extLst>
              <a:ext uri="{FF2B5EF4-FFF2-40B4-BE49-F238E27FC236}">
                <a16:creationId xmlns:a16="http://schemas.microsoft.com/office/drawing/2014/main" id="{248D350A-CB31-18F5-2B77-2EBD79C0498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Storia </a:t>
            </a:r>
            <a:r>
              <a:rPr lang="en-US" sz="4000" kern="1200" dirty="0" err="1">
                <a:solidFill>
                  <a:srgbClr val="FFFFFF"/>
                </a:solidFill>
                <a:latin typeface="+mj-lt"/>
                <a:ea typeface="+mj-ea"/>
                <a:cs typeface="+mj-cs"/>
              </a:rPr>
              <a:t>dei</a:t>
            </a:r>
            <a:r>
              <a:rPr lang="en-US" sz="4000" kern="1200" dirty="0">
                <a:solidFill>
                  <a:srgbClr val="FFFFFF"/>
                </a:solidFill>
                <a:latin typeface="+mj-lt"/>
                <a:ea typeface="+mj-ea"/>
                <a:cs typeface="+mj-cs"/>
              </a:rPr>
              <a:t> collider e </a:t>
            </a:r>
            <a:r>
              <a:rPr lang="en-US" sz="4000" kern="1200" dirty="0" err="1">
                <a:solidFill>
                  <a:srgbClr val="FFFFFF"/>
                </a:solidFill>
                <a:latin typeface="+mj-lt"/>
                <a:ea typeface="+mj-ea"/>
                <a:cs typeface="+mj-cs"/>
              </a:rPr>
              <a:t>della</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sezione</a:t>
            </a:r>
            <a:r>
              <a:rPr lang="en-US" sz="4000" kern="1200" dirty="0">
                <a:solidFill>
                  <a:srgbClr val="FFFFFF"/>
                </a:solidFill>
                <a:latin typeface="+mj-lt"/>
                <a:ea typeface="+mj-ea"/>
                <a:cs typeface="+mj-cs"/>
              </a:rPr>
              <a:t> di Napoli</a:t>
            </a:r>
          </a:p>
        </p:txBody>
      </p:sp>
      <p:pic>
        <p:nvPicPr>
          <p:cNvPr id="5" name="Segnaposto contenuto 4">
            <a:extLst>
              <a:ext uri="{FF2B5EF4-FFF2-40B4-BE49-F238E27FC236}">
                <a16:creationId xmlns:a16="http://schemas.microsoft.com/office/drawing/2014/main" id="{A02F5806-9BFC-3941-B6D3-AC394B791006}"/>
              </a:ext>
            </a:extLst>
          </p:cNvPr>
          <p:cNvPicPr>
            <a:picLocks noGrp="1" noChangeAspect="1"/>
          </p:cNvPicPr>
          <p:nvPr>
            <p:ph idx="1"/>
          </p:nvPr>
        </p:nvPicPr>
        <p:blipFill>
          <a:blip r:embed="rId2"/>
          <a:stretch>
            <a:fillRect/>
          </a:stretch>
        </p:blipFill>
        <p:spPr>
          <a:xfrm>
            <a:off x="4143839" y="569550"/>
            <a:ext cx="7841285" cy="5645720"/>
          </a:xfrm>
          <a:prstGeom prst="rect">
            <a:avLst/>
          </a:prstGeom>
        </p:spPr>
      </p:pic>
      <p:sp>
        <p:nvSpPr>
          <p:cNvPr id="8" name="Ovale 7">
            <a:extLst>
              <a:ext uri="{FF2B5EF4-FFF2-40B4-BE49-F238E27FC236}">
                <a16:creationId xmlns:a16="http://schemas.microsoft.com/office/drawing/2014/main" id="{A34AF021-ED57-172C-2653-F89F43C41DC5}"/>
              </a:ext>
            </a:extLst>
          </p:cNvPr>
          <p:cNvSpPr/>
          <p:nvPr/>
        </p:nvSpPr>
        <p:spPr>
          <a:xfrm>
            <a:off x="8348870" y="1000539"/>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Ovale 8">
            <a:extLst>
              <a:ext uri="{FF2B5EF4-FFF2-40B4-BE49-F238E27FC236}">
                <a16:creationId xmlns:a16="http://schemas.microsoft.com/office/drawing/2014/main" id="{55E1F7FF-B409-4C6A-B638-86BE05873399}"/>
              </a:ext>
            </a:extLst>
          </p:cNvPr>
          <p:cNvSpPr/>
          <p:nvPr/>
        </p:nvSpPr>
        <p:spPr>
          <a:xfrm>
            <a:off x="10104783" y="465460"/>
            <a:ext cx="1828800" cy="107841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Ovale 10">
            <a:extLst>
              <a:ext uri="{FF2B5EF4-FFF2-40B4-BE49-F238E27FC236}">
                <a16:creationId xmlns:a16="http://schemas.microsoft.com/office/drawing/2014/main" id="{44A1541A-A4D9-D6B2-AB1D-F38AEA01888C}"/>
              </a:ext>
            </a:extLst>
          </p:cNvPr>
          <p:cNvSpPr/>
          <p:nvPr/>
        </p:nvSpPr>
        <p:spPr>
          <a:xfrm>
            <a:off x="7812158" y="3432312"/>
            <a:ext cx="2988364" cy="957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Ovale 12">
            <a:extLst>
              <a:ext uri="{FF2B5EF4-FFF2-40B4-BE49-F238E27FC236}">
                <a16:creationId xmlns:a16="http://schemas.microsoft.com/office/drawing/2014/main" id="{CE9750C1-67B6-C821-8A8F-7C587BB0F0D0}"/>
              </a:ext>
            </a:extLst>
          </p:cNvPr>
          <p:cNvSpPr/>
          <p:nvPr/>
        </p:nvSpPr>
        <p:spPr>
          <a:xfrm>
            <a:off x="7812157" y="4389781"/>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a:extLst>
              <a:ext uri="{FF2B5EF4-FFF2-40B4-BE49-F238E27FC236}">
                <a16:creationId xmlns:a16="http://schemas.microsoft.com/office/drawing/2014/main" id="{5B18E59A-D185-93EB-7AEE-93745BC60C8E}"/>
              </a:ext>
            </a:extLst>
          </p:cNvPr>
          <p:cNvSpPr/>
          <p:nvPr/>
        </p:nvSpPr>
        <p:spPr>
          <a:xfrm>
            <a:off x="7036905" y="2605708"/>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Ovale 16">
            <a:extLst>
              <a:ext uri="{FF2B5EF4-FFF2-40B4-BE49-F238E27FC236}">
                <a16:creationId xmlns:a16="http://schemas.microsoft.com/office/drawing/2014/main" id="{0C528B85-31BB-1537-42E3-E93540FB8372}"/>
              </a:ext>
            </a:extLst>
          </p:cNvPr>
          <p:cNvSpPr/>
          <p:nvPr/>
        </p:nvSpPr>
        <p:spPr>
          <a:xfrm>
            <a:off x="6433934" y="2266748"/>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Ovale 18">
            <a:extLst>
              <a:ext uri="{FF2B5EF4-FFF2-40B4-BE49-F238E27FC236}">
                <a16:creationId xmlns:a16="http://schemas.microsoft.com/office/drawing/2014/main" id="{A13CDE8E-FBCA-97EF-F4F5-61D85F2F27EF}"/>
              </a:ext>
            </a:extLst>
          </p:cNvPr>
          <p:cNvSpPr/>
          <p:nvPr/>
        </p:nvSpPr>
        <p:spPr>
          <a:xfrm>
            <a:off x="5742772" y="3058294"/>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Ovale 20">
            <a:extLst>
              <a:ext uri="{FF2B5EF4-FFF2-40B4-BE49-F238E27FC236}">
                <a16:creationId xmlns:a16="http://schemas.microsoft.com/office/drawing/2014/main" id="{6DAD23A3-C109-D4DF-3139-52B634DADBAF}"/>
              </a:ext>
            </a:extLst>
          </p:cNvPr>
          <p:cNvSpPr/>
          <p:nvPr/>
        </p:nvSpPr>
        <p:spPr>
          <a:xfrm>
            <a:off x="6433934" y="3375790"/>
            <a:ext cx="921026" cy="695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75018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84BB3EE0-3F9F-D09E-70F8-33343F0E301E}"/>
              </a:ext>
            </a:extLst>
          </p:cNvPr>
          <p:cNvSpPr>
            <a:spLocks noGrp="1"/>
          </p:cNvSpPr>
          <p:nvPr>
            <p:ph type="title"/>
          </p:nvPr>
        </p:nvSpPr>
        <p:spPr>
          <a:xfrm>
            <a:off x="699714" y="152400"/>
            <a:ext cx="11244636" cy="1099341"/>
          </a:xfrm>
        </p:spPr>
        <p:txBody>
          <a:bodyPr vert="horz" lIns="91440" tIns="45720" rIns="91440" bIns="45720" rtlCol="0" anchor="ctr">
            <a:normAutofit fontScale="90000"/>
          </a:bodyPr>
          <a:lstStyle/>
          <a:p>
            <a:r>
              <a:rPr lang="en-US" sz="4000" dirty="0">
                <a:solidFill>
                  <a:srgbClr val="FFFFFF"/>
                </a:solidFill>
              </a:rPr>
              <a:t>Da dove </a:t>
            </a:r>
            <a:r>
              <a:rPr lang="en-US" sz="4000" dirty="0" err="1">
                <a:solidFill>
                  <a:srgbClr val="FFFFFF"/>
                </a:solidFill>
              </a:rPr>
              <a:t>partiamo</a:t>
            </a:r>
            <a:r>
              <a:rPr lang="en-US" sz="4000" dirty="0">
                <a:solidFill>
                  <a:srgbClr val="FFFFFF"/>
                </a:solidFill>
              </a:rPr>
              <a:t> ? </a:t>
            </a:r>
            <a:r>
              <a:rPr lang="en-US" sz="4000" dirty="0" err="1">
                <a:solidFill>
                  <a:srgbClr val="FFFFFF"/>
                </a:solidFill>
              </a:rPr>
              <a:t>Energia</a:t>
            </a:r>
            <a:r>
              <a:rPr lang="en-US" sz="4000" dirty="0">
                <a:solidFill>
                  <a:srgbClr val="FFFFFF"/>
                </a:solidFill>
              </a:rPr>
              <a:t>, </a:t>
            </a:r>
            <a:r>
              <a:rPr lang="en-US" sz="4000" dirty="0" err="1">
                <a:solidFill>
                  <a:srgbClr val="FFFFFF"/>
                </a:solidFill>
              </a:rPr>
              <a:t>luminosità</a:t>
            </a:r>
            <a:r>
              <a:rPr lang="en-US" sz="4000" dirty="0">
                <a:solidFill>
                  <a:srgbClr val="FFFFFF"/>
                </a:solidFill>
              </a:rPr>
              <a:t> </a:t>
            </a:r>
            <a:br>
              <a:rPr lang="en-US" sz="4000" dirty="0">
                <a:solidFill>
                  <a:srgbClr val="FFFFFF"/>
                </a:solidFill>
              </a:rPr>
            </a:br>
            <a:r>
              <a:rPr lang="en-US" sz="4000" dirty="0">
                <a:solidFill>
                  <a:srgbClr val="FFFFFF"/>
                </a:solidFill>
              </a:rPr>
              <a:t>e Higgs Factory</a:t>
            </a:r>
          </a:p>
        </p:txBody>
      </p:sp>
      <p:pic>
        <p:nvPicPr>
          <p:cNvPr id="5" name="Immagine 4" descr="Immagine che contiene tavolo&#10;&#10;Descrizione generata automaticamente">
            <a:extLst>
              <a:ext uri="{FF2B5EF4-FFF2-40B4-BE49-F238E27FC236}">
                <a16:creationId xmlns:a16="http://schemas.microsoft.com/office/drawing/2014/main" id="{DF177D21-AC94-520F-0EE8-55F51A842F15}"/>
              </a:ext>
            </a:extLst>
          </p:cNvPr>
          <p:cNvPicPr>
            <a:picLocks noChangeAspect="1"/>
          </p:cNvPicPr>
          <p:nvPr/>
        </p:nvPicPr>
        <p:blipFill>
          <a:blip r:embed="rId2"/>
          <a:stretch>
            <a:fillRect/>
          </a:stretch>
        </p:blipFill>
        <p:spPr>
          <a:xfrm>
            <a:off x="6118265" y="1685225"/>
            <a:ext cx="5926172" cy="4296474"/>
          </a:xfrm>
          <a:prstGeom prst="rect">
            <a:avLst/>
          </a:prstGeom>
        </p:spPr>
      </p:pic>
      <p:pic>
        <p:nvPicPr>
          <p:cNvPr id="3" name="Immagine 2">
            <a:extLst>
              <a:ext uri="{FF2B5EF4-FFF2-40B4-BE49-F238E27FC236}">
                <a16:creationId xmlns:a16="http://schemas.microsoft.com/office/drawing/2014/main" id="{51F7E68B-3912-ABDB-A9CB-6F3D47A6E5FA}"/>
              </a:ext>
            </a:extLst>
          </p:cNvPr>
          <p:cNvPicPr>
            <a:picLocks noChangeAspect="1"/>
          </p:cNvPicPr>
          <p:nvPr/>
        </p:nvPicPr>
        <p:blipFill>
          <a:blip r:embed="rId3"/>
          <a:stretch>
            <a:fillRect/>
          </a:stretch>
        </p:blipFill>
        <p:spPr>
          <a:xfrm>
            <a:off x="147565" y="1685225"/>
            <a:ext cx="5747793" cy="4296475"/>
          </a:xfrm>
          <a:prstGeom prst="rect">
            <a:avLst/>
          </a:prstGeom>
        </p:spPr>
      </p:pic>
    </p:spTree>
    <p:extLst>
      <p:ext uri="{BB962C8B-B14F-4D97-AF65-F5344CB8AC3E}">
        <p14:creationId xmlns:p14="http://schemas.microsoft.com/office/powerpoint/2010/main" val="1123835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015870-715F-2984-3027-49FF9DE381BA}"/>
              </a:ext>
            </a:extLst>
          </p:cNvPr>
          <p:cNvSpPr>
            <a:spLocks noGrp="1"/>
          </p:cNvSpPr>
          <p:nvPr>
            <p:ph type="title"/>
          </p:nvPr>
        </p:nvSpPr>
        <p:spPr>
          <a:xfrm>
            <a:off x="5069940" y="365124"/>
            <a:ext cx="6172200" cy="1828800"/>
          </a:xfrm>
        </p:spPr>
        <p:txBody>
          <a:bodyPr>
            <a:normAutofit/>
          </a:bodyPr>
          <a:lstStyle/>
          <a:p>
            <a:r>
              <a:rPr lang="it-IT"/>
              <a:t>Come e dove fare tutto ciò? </a:t>
            </a:r>
          </a:p>
        </p:txBody>
      </p:sp>
      <p:pic>
        <p:nvPicPr>
          <p:cNvPr id="5" name="Picture 4" descr="Immagine che contiene cielo&#10;&#10;Descrizione generata automaticamente">
            <a:extLst>
              <a:ext uri="{FF2B5EF4-FFF2-40B4-BE49-F238E27FC236}">
                <a16:creationId xmlns:a16="http://schemas.microsoft.com/office/drawing/2014/main" id="{FDE90BE4-5FB3-5932-9079-4ED22D930A50}"/>
              </a:ext>
            </a:extLst>
          </p:cNvPr>
          <p:cNvPicPr>
            <a:picLocks noChangeAspect="1"/>
          </p:cNvPicPr>
          <p:nvPr/>
        </p:nvPicPr>
        <p:blipFill rotWithShape="1">
          <a:blip r:embed="rId2"/>
          <a:srcRect l="15710" r="15710"/>
          <a:stretch/>
        </p:blipFill>
        <p:spPr>
          <a:xfrm>
            <a:off x="20" y="10"/>
            <a:ext cx="4639713" cy="6857990"/>
          </a:xfrm>
          <a:prstGeom prst="rect">
            <a:avLst/>
          </a:prstGeom>
        </p:spPr>
      </p:pic>
      <p:sp>
        <p:nvSpPr>
          <p:cNvPr id="3" name="Segnaposto contenuto 2">
            <a:extLst>
              <a:ext uri="{FF2B5EF4-FFF2-40B4-BE49-F238E27FC236}">
                <a16:creationId xmlns:a16="http://schemas.microsoft.com/office/drawing/2014/main" id="{63386678-6F3D-47EC-5B83-FC195F57FB13}"/>
              </a:ext>
            </a:extLst>
          </p:cNvPr>
          <p:cNvSpPr>
            <a:spLocks noGrp="1"/>
          </p:cNvSpPr>
          <p:nvPr>
            <p:ph idx="1"/>
          </p:nvPr>
        </p:nvSpPr>
        <p:spPr>
          <a:xfrm>
            <a:off x="5069940" y="2322576"/>
            <a:ext cx="6172200" cy="3858768"/>
          </a:xfrm>
        </p:spPr>
        <p:txBody>
          <a:bodyPr>
            <a:normAutofit/>
          </a:bodyPr>
          <a:lstStyle/>
          <a:p>
            <a:r>
              <a:rPr lang="it-IT" sz="2400">
                <a:latin typeface="TITILLIUMTEXT25L-400WT" panose="02000000000000000000" pitchFamily="2" charset="77"/>
              </a:rPr>
              <a:t>e</a:t>
            </a:r>
            <a:r>
              <a:rPr lang="it-IT" sz="2400" baseline="30000">
                <a:latin typeface="TITILLIUMTEXT25L-400WT" panose="02000000000000000000" pitchFamily="2" charset="77"/>
              </a:rPr>
              <a:t>+</a:t>
            </a:r>
            <a:r>
              <a:rPr lang="it-IT" sz="2400">
                <a:latin typeface="TITILLIUMTEXT25L-400WT" panose="02000000000000000000" pitchFamily="2" charset="77"/>
              </a:rPr>
              <a:t>e</a:t>
            </a:r>
            <a:r>
              <a:rPr lang="it-IT" sz="2400" baseline="30000">
                <a:latin typeface="TITILLIUMTEXT25L-400WT" panose="02000000000000000000" pitchFamily="2" charset="77"/>
              </a:rPr>
              <a:t>-</a:t>
            </a:r>
            <a:r>
              <a:rPr lang="it-IT" sz="2400">
                <a:latin typeface="TITILLIUMTEXT25L-400WT" panose="02000000000000000000" pitchFamily="2" charset="77"/>
              </a:rPr>
              <a:t> collider </a:t>
            </a:r>
            <a:r>
              <a:rPr lang="it-IT" sz="2400">
                <a:latin typeface="TITILLIUMTEXT25L-400WT" panose="02000000000000000000" pitchFamily="2" charset="77"/>
                <a:sym typeface="Wingdings" pitchFamily="2" charset="2"/>
              </a:rPr>
              <a:t> linear or circulare</a:t>
            </a:r>
            <a:endParaRPr lang="it-IT" sz="2400">
              <a:latin typeface="TITILLIUMTEXT25L-400WT" panose="02000000000000000000" pitchFamily="2" charset="77"/>
            </a:endParaRPr>
          </a:p>
          <a:p>
            <a:r>
              <a:rPr lang="it-IT" sz="2400">
                <a:latin typeface="TITILLIUMTEXT25L-400WT" panose="02000000000000000000" pitchFamily="2" charset="77"/>
              </a:rPr>
              <a:t>p-p collider</a:t>
            </a:r>
          </a:p>
          <a:p>
            <a:r>
              <a:rPr lang="it-IT" sz="2400">
                <a:latin typeface="TITILLIUMTEXT25L-400WT" panose="02000000000000000000" pitchFamily="2" charset="77"/>
              </a:rPr>
              <a:t>Muon collider</a:t>
            </a:r>
          </a:p>
          <a:p>
            <a:endParaRPr lang="it-IT" sz="2400">
              <a:latin typeface="TITILLIUMTEXT25L-400WT" panose="02000000000000000000" pitchFamily="2" charset="77"/>
            </a:endParaRPr>
          </a:p>
          <a:p>
            <a:r>
              <a:rPr lang="it-IT" sz="2400">
                <a:latin typeface="TITILLIUMTEXT25L-400WT" panose="02000000000000000000" pitchFamily="2" charset="77"/>
              </a:rPr>
              <a:t>CERN</a:t>
            </a:r>
          </a:p>
          <a:p>
            <a:r>
              <a:rPr lang="it-IT" sz="2400">
                <a:latin typeface="TITILLIUMTEXT25L-400WT" panose="02000000000000000000" pitchFamily="2" charset="77"/>
              </a:rPr>
              <a:t>USA</a:t>
            </a:r>
          </a:p>
          <a:p>
            <a:r>
              <a:rPr lang="it-IT" sz="2400">
                <a:latin typeface="TITILLIUMTEXT25L-400WT" panose="02000000000000000000" pitchFamily="2" charset="77"/>
              </a:rPr>
              <a:t>China </a:t>
            </a:r>
          </a:p>
          <a:p>
            <a:r>
              <a:rPr lang="it-IT" sz="2400">
                <a:latin typeface="TITILLIUMTEXT25L-400WT" panose="02000000000000000000" pitchFamily="2" charset="77"/>
              </a:rPr>
              <a:t>Japan</a:t>
            </a:r>
          </a:p>
        </p:txBody>
      </p:sp>
    </p:spTree>
    <p:extLst>
      <p:ext uri="{BB962C8B-B14F-4D97-AF65-F5344CB8AC3E}">
        <p14:creationId xmlns:p14="http://schemas.microsoft.com/office/powerpoint/2010/main" val="22954526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94" name="Rectangle 309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Rectangle 309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Rectangle 309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0" name="Rectangle 309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D662BAC-7424-5B6A-3B96-21FBB53D4292}"/>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Cosa </a:t>
            </a:r>
            <a:r>
              <a:rPr lang="en-US" sz="4000" dirty="0" err="1">
                <a:solidFill>
                  <a:srgbClr val="FFFFFF"/>
                </a:solidFill>
              </a:rPr>
              <a:t>sappiamo</a:t>
            </a:r>
            <a:r>
              <a:rPr lang="en-US" sz="4000" dirty="0">
                <a:solidFill>
                  <a:srgbClr val="FFFFFF"/>
                </a:solidFill>
              </a:rPr>
              <a:t> fare </a:t>
            </a:r>
            <a:r>
              <a:rPr lang="en-US" sz="4000" dirty="0" err="1">
                <a:solidFill>
                  <a:srgbClr val="FFFFFF"/>
                </a:solidFill>
              </a:rPr>
              <a:t>oggi</a:t>
            </a:r>
            <a:r>
              <a:rPr lang="en-US" sz="4000" dirty="0">
                <a:solidFill>
                  <a:srgbClr val="FFFFFF"/>
                </a:solidFill>
              </a:rPr>
              <a:t> e dove</a:t>
            </a:r>
          </a:p>
        </p:txBody>
      </p:sp>
      <p:pic>
        <p:nvPicPr>
          <p:cNvPr id="3076" name="Picture 4">
            <a:extLst>
              <a:ext uri="{FF2B5EF4-FFF2-40B4-BE49-F238E27FC236}">
                <a16:creationId xmlns:a16="http://schemas.microsoft.com/office/drawing/2014/main" id="{65E051AE-0917-5B99-29A3-C42E409CC9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990" y="2016690"/>
            <a:ext cx="6531542" cy="40985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5AC9531-2FBF-3AAB-7949-FA5AA11D45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3982" y="2016690"/>
            <a:ext cx="5538571" cy="409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8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60E77D3-E7BB-8521-A73A-C5C651C74DAF}"/>
              </a:ext>
            </a:extLst>
          </p:cNvPr>
          <p:cNvSpPr>
            <a:spLocks noGrp="1"/>
          </p:cNvSpPr>
          <p:nvPr>
            <p:ph type="title"/>
          </p:nvPr>
        </p:nvSpPr>
        <p:spPr>
          <a:xfrm>
            <a:off x="303883" y="2341930"/>
            <a:ext cx="3201366" cy="3387497"/>
          </a:xfrm>
        </p:spPr>
        <p:txBody>
          <a:bodyPr anchor="b">
            <a:normAutofit/>
          </a:bodyPr>
          <a:lstStyle/>
          <a:p>
            <a:pPr algn="ctr"/>
            <a:r>
              <a:rPr lang="it-IT" sz="4000" dirty="0">
                <a:solidFill>
                  <a:srgbClr val="FFFFFF"/>
                </a:solidFill>
              </a:rPr>
              <a:t>Future Electron </a:t>
            </a:r>
            <a:r>
              <a:rPr lang="it-IT" sz="4000" dirty="0" err="1">
                <a:solidFill>
                  <a:srgbClr val="FFFFFF"/>
                </a:solidFill>
              </a:rPr>
              <a:t>Positron</a:t>
            </a:r>
            <a:r>
              <a:rPr lang="it-IT" sz="4000" dirty="0">
                <a:solidFill>
                  <a:srgbClr val="FFFFFF"/>
                </a:solidFill>
              </a:rPr>
              <a:t> collider</a:t>
            </a:r>
          </a:p>
        </p:txBody>
      </p:sp>
      <p:sp>
        <p:nvSpPr>
          <p:cNvPr id="3" name="Segnaposto contenuto 2">
            <a:extLst>
              <a:ext uri="{FF2B5EF4-FFF2-40B4-BE49-F238E27FC236}">
                <a16:creationId xmlns:a16="http://schemas.microsoft.com/office/drawing/2014/main" id="{230235ED-AC22-15D6-9E9C-6F4E8A79CB6F}"/>
              </a:ext>
            </a:extLst>
          </p:cNvPr>
          <p:cNvSpPr>
            <a:spLocks noGrp="1"/>
          </p:cNvSpPr>
          <p:nvPr>
            <p:ph idx="1"/>
          </p:nvPr>
        </p:nvSpPr>
        <p:spPr>
          <a:xfrm>
            <a:off x="4134811" y="231914"/>
            <a:ext cx="7851780" cy="6440556"/>
          </a:xfrm>
        </p:spPr>
        <p:txBody>
          <a:bodyPr anchor="t">
            <a:normAutofit/>
          </a:bodyPr>
          <a:lstStyle/>
          <a:p>
            <a:pPr marL="0" indent="0">
              <a:buNone/>
            </a:pPr>
            <a:r>
              <a:rPr lang="en-US" sz="2000" b="0" i="0" dirty="0">
                <a:solidFill>
                  <a:srgbClr val="FF0000"/>
                </a:solidFill>
                <a:effectLst/>
              </a:rPr>
              <a:t>The European Strategy process concluded that an </a:t>
            </a:r>
            <a:r>
              <a:rPr lang="en-US" sz="2000" b="0" i="0" dirty="0" err="1">
                <a:solidFill>
                  <a:srgbClr val="FF0000"/>
                </a:solidFill>
                <a:effectLst/>
              </a:rPr>
              <a:t>e</a:t>
            </a:r>
            <a:r>
              <a:rPr lang="en-US" sz="2000" b="0" i="0" baseline="30000" dirty="0" err="1">
                <a:solidFill>
                  <a:srgbClr val="FF0000"/>
                </a:solidFill>
                <a:effectLst/>
              </a:rPr>
              <a:t>+</a:t>
            </a:r>
            <a:r>
              <a:rPr lang="en-US" sz="2000" b="0" i="0" dirty="0" err="1">
                <a:solidFill>
                  <a:srgbClr val="FF0000"/>
                </a:solidFill>
                <a:effectLst/>
              </a:rPr>
              <a:t>e</a:t>
            </a:r>
            <a:r>
              <a:rPr lang="en-US" sz="2000" b="0" i="0" baseline="30000" dirty="0">
                <a:solidFill>
                  <a:srgbClr val="FF0000"/>
                </a:solidFill>
                <a:effectLst/>
              </a:rPr>
              <a:t>−</a:t>
            </a:r>
            <a:r>
              <a:rPr lang="en-US" sz="2000" b="0" i="0" dirty="0">
                <a:solidFill>
                  <a:srgbClr val="FF0000"/>
                </a:solidFill>
                <a:effectLst/>
              </a:rPr>
              <a:t> Higgs factory is the highest priority next collider. </a:t>
            </a:r>
          </a:p>
          <a:p>
            <a:endParaRPr lang="en-US" sz="1600" b="0" i="0" dirty="0">
              <a:effectLst/>
            </a:endParaRPr>
          </a:p>
          <a:p>
            <a:r>
              <a:rPr lang="en-US" sz="1600" b="0" i="0" dirty="0">
                <a:effectLst/>
              </a:rPr>
              <a:t>The </a:t>
            </a:r>
            <a:r>
              <a:rPr lang="en-US" sz="1600" b="0" i="0" dirty="0">
                <a:solidFill>
                  <a:srgbClr val="FF0000"/>
                </a:solidFill>
                <a:effectLst/>
              </a:rPr>
              <a:t>2 linear colliders </a:t>
            </a:r>
            <a:r>
              <a:rPr lang="en-US" sz="1600" b="0" i="0" dirty="0">
                <a:effectLst/>
              </a:rPr>
              <a:t>are the International Linear Collider (</a:t>
            </a:r>
            <a:r>
              <a:rPr lang="en-US" sz="1600" b="0" i="0" dirty="0">
                <a:solidFill>
                  <a:srgbClr val="FF0000"/>
                </a:solidFill>
                <a:effectLst/>
              </a:rPr>
              <a:t>ILC</a:t>
            </a:r>
            <a:r>
              <a:rPr lang="en-US" sz="1600" b="0" i="0" dirty="0">
                <a:effectLst/>
              </a:rPr>
              <a:t>), which would be located in </a:t>
            </a:r>
            <a:r>
              <a:rPr lang="en-US" sz="1600" b="0" i="0" dirty="0" err="1">
                <a:effectLst/>
              </a:rPr>
              <a:t>Kitakami</a:t>
            </a:r>
            <a:r>
              <a:rPr lang="en-US" sz="1600" b="0" i="0" dirty="0">
                <a:effectLst/>
              </a:rPr>
              <a:t>, Japan, and the Compact Linear Collider (</a:t>
            </a:r>
            <a:r>
              <a:rPr lang="en-US" sz="1600" b="0" i="0" dirty="0">
                <a:solidFill>
                  <a:srgbClr val="FF0000"/>
                </a:solidFill>
                <a:effectLst/>
              </a:rPr>
              <a:t>CLIC</a:t>
            </a:r>
            <a:r>
              <a:rPr lang="en-US" sz="1600" b="0" i="0" dirty="0">
                <a:effectLst/>
              </a:rPr>
              <a:t>), which would be located at CERN. </a:t>
            </a:r>
          </a:p>
          <a:p>
            <a:r>
              <a:rPr lang="en-US" sz="1600" b="0" i="0" dirty="0">
                <a:effectLst/>
              </a:rPr>
              <a:t>The </a:t>
            </a:r>
            <a:r>
              <a:rPr lang="en-US" sz="1600" b="0" i="0" dirty="0">
                <a:solidFill>
                  <a:srgbClr val="FF0000"/>
                </a:solidFill>
                <a:effectLst/>
              </a:rPr>
              <a:t>2 circular colliders </a:t>
            </a:r>
            <a:r>
              <a:rPr lang="en-US" sz="1600" b="0" i="0" dirty="0">
                <a:effectLst/>
              </a:rPr>
              <a:t>are the Circular Electron–Positron Collider (</a:t>
            </a:r>
            <a:r>
              <a:rPr lang="en-US" sz="1600" b="0" i="0" dirty="0">
                <a:solidFill>
                  <a:srgbClr val="FF0000"/>
                </a:solidFill>
                <a:effectLst/>
              </a:rPr>
              <a:t>CEPC</a:t>
            </a:r>
            <a:r>
              <a:rPr lang="en-US" sz="1600" b="0" i="0" dirty="0">
                <a:effectLst/>
              </a:rPr>
              <a:t>), which would be located in China, and the Future Circular Collider (FCC)-</a:t>
            </a:r>
            <a:r>
              <a:rPr lang="en-US" sz="1600" b="0" i="0" dirty="0" err="1">
                <a:effectLst/>
              </a:rPr>
              <a:t>ee</a:t>
            </a:r>
            <a:r>
              <a:rPr lang="en-US" sz="1600" b="0" i="0" dirty="0">
                <a:effectLst/>
              </a:rPr>
              <a:t>, which would be located at CERN. </a:t>
            </a:r>
          </a:p>
          <a:p>
            <a:r>
              <a:rPr lang="en-US" sz="1600" b="0" i="0" dirty="0">
                <a:effectLst/>
              </a:rPr>
              <a:t>The FCC-</a:t>
            </a:r>
            <a:r>
              <a:rPr lang="en-US" sz="1600" b="0" i="0" dirty="0" err="1">
                <a:effectLst/>
              </a:rPr>
              <a:t>ee</a:t>
            </a:r>
            <a:r>
              <a:rPr lang="en-US" sz="1600" b="0" i="0" dirty="0">
                <a:effectLst/>
              </a:rPr>
              <a:t> and CEPC plan to deliver collisions at different center-of-mass energies:</a:t>
            </a:r>
          </a:p>
          <a:p>
            <a:pPr lvl="1">
              <a:buFont typeface="+mj-lt"/>
              <a:buAutoNum type="arabicPeriod"/>
            </a:pPr>
            <a:r>
              <a:rPr lang="en-US" sz="1400" b="0" i="0" dirty="0">
                <a:effectLst/>
              </a:rPr>
              <a:t>at and around the Z pole (√s=91  GeV)</a:t>
            </a:r>
          </a:p>
          <a:p>
            <a:pPr lvl="1">
              <a:buFont typeface="+mj-lt"/>
              <a:buAutoNum type="arabicPeriod"/>
            </a:pPr>
            <a:r>
              <a:rPr lang="en-US" sz="1400" b="0" i="0" dirty="0">
                <a:effectLst/>
              </a:rPr>
              <a:t>at the WW threshold (√s=161  GeV)</a:t>
            </a:r>
          </a:p>
          <a:p>
            <a:pPr lvl="1">
              <a:buFont typeface="+mj-lt"/>
              <a:buAutoNum type="arabicPeriod"/>
            </a:pPr>
            <a:r>
              <a:rPr lang="en-US" sz="1400" b="0" i="0" dirty="0">
                <a:effectLst/>
              </a:rPr>
              <a:t>at the cross-section maximum for </a:t>
            </a:r>
            <a:r>
              <a:rPr lang="en-US" sz="1400" b="0" i="0" dirty="0">
                <a:effectLst/>
                <a:hlinkClick r:id="rId2" tooltip="Learn more about Higgs boson from ScienceDirect's AI-generated Topic Pages"/>
              </a:rPr>
              <a:t>Higgs boson</a:t>
            </a:r>
            <a:r>
              <a:rPr lang="en-US" sz="1400" b="0" i="0" dirty="0">
                <a:effectLst/>
              </a:rPr>
              <a:t> production in association with a Z boson (√s=240  GeV). </a:t>
            </a:r>
          </a:p>
          <a:p>
            <a:pPr lvl="1">
              <a:buFont typeface="+mj-lt"/>
              <a:buAutoNum type="arabicPeriod"/>
            </a:pPr>
            <a:r>
              <a:rPr lang="en-US" sz="1400" b="0" i="0" dirty="0">
                <a:effectLst/>
              </a:rPr>
              <a:t>The FCC-</a:t>
            </a:r>
            <a:r>
              <a:rPr lang="en-US" sz="1400" b="0" i="0" dirty="0" err="1">
                <a:effectLst/>
              </a:rPr>
              <a:t>ee</a:t>
            </a:r>
            <a:r>
              <a:rPr lang="en-US" sz="1400" b="0" i="0" dirty="0">
                <a:effectLst/>
              </a:rPr>
              <a:t> also plans to deliver collisions at and above the top pair threshold (up to  √s=365  GeV). </a:t>
            </a:r>
          </a:p>
          <a:p>
            <a:r>
              <a:rPr lang="en-US" sz="1600" u="sng" dirty="0"/>
              <a:t>T</a:t>
            </a:r>
            <a:r>
              <a:rPr lang="en-US" sz="1600" b="0" i="0" u="sng" dirty="0">
                <a:effectLst/>
              </a:rPr>
              <a:t>he current FCC-</a:t>
            </a:r>
            <a:r>
              <a:rPr lang="en-US" sz="1600" b="0" i="0" u="sng" dirty="0" err="1">
                <a:effectLst/>
              </a:rPr>
              <a:t>ee</a:t>
            </a:r>
            <a:r>
              <a:rPr lang="en-US" sz="1600" b="0" i="0" u="sng" dirty="0">
                <a:effectLst/>
              </a:rPr>
              <a:t> design has higher instantaneous luminosity than the CEPC at each center-of-mass energy. </a:t>
            </a:r>
          </a:p>
          <a:p>
            <a:r>
              <a:rPr lang="en-US" sz="1600" b="0" i="0" dirty="0">
                <a:solidFill>
                  <a:srgbClr val="FF0000"/>
                </a:solidFill>
                <a:effectLst/>
              </a:rPr>
              <a:t>Ultimately, the FCC-</a:t>
            </a:r>
            <a:r>
              <a:rPr lang="en-US" sz="1600" b="0" i="0" dirty="0" err="1">
                <a:solidFill>
                  <a:srgbClr val="FF0000"/>
                </a:solidFill>
                <a:effectLst/>
              </a:rPr>
              <a:t>ee</a:t>
            </a:r>
            <a:r>
              <a:rPr lang="en-US" sz="1600" b="0" i="0" dirty="0">
                <a:solidFill>
                  <a:srgbClr val="FF0000"/>
                </a:solidFill>
                <a:effectLst/>
              </a:rPr>
              <a:t> would reach 2×10</a:t>
            </a:r>
            <a:r>
              <a:rPr lang="en-US" sz="1600" b="0" i="0" baseline="30000" dirty="0">
                <a:solidFill>
                  <a:srgbClr val="FF0000"/>
                </a:solidFill>
                <a:effectLst/>
              </a:rPr>
              <a:t>36</a:t>
            </a:r>
            <a:r>
              <a:rPr lang="en-US" sz="1600" b="0" i="0" dirty="0">
                <a:solidFill>
                  <a:srgbClr val="FF0000"/>
                </a:solidFill>
                <a:effectLst/>
              </a:rPr>
              <a:t>  cm</a:t>
            </a:r>
            <a:r>
              <a:rPr lang="en-US" sz="1600" b="0" i="0" baseline="30000" dirty="0">
                <a:solidFill>
                  <a:srgbClr val="FF0000"/>
                </a:solidFill>
                <a:effectLst/>
              </a:rPr>
              <a:t>−2</a:t>
            </a:r>
            <a:r>
              <a:rPr lang="en-US" sz="1600" b="0" i="0" dirty="0">
                <a:solidFill>
                  <a:srgbClr val="FF0000"/>
                </a:solidFill>
                <a:effectLst/>
              </a:rPr>
              <a:t>s</a:t>
            </a:r>
            <a:r>
              <a:rPr lang="en-US" sz="1600" b="0" i="0" baseline="30000" dirty="0">
                <a:solidFill>
                  <a:srgbClr val="FF0000"/>
                </a:solidFill>
                <a:effectLst/>
              </a:rPr>
              <a:t>−1</a:t>
            </a:r>
            <a:r>
              <a:rPr lang="en-US" sz="1600" b="0" i="0" dirty="0">
                <a:solidFill>
                  <a:srgbClr val="FF0000"/>
                </a:solidFill>
                <a:effectLst/>
              </a:rPr>
              <a:t> and the CEPC would reach 32×10</a:t>
            </a:r>
            <a:r>
              <a:rPr lang="en-US" sz="1600" b="0" i="0" baseline="30000" dirty="0">
                <a:solidFill>
                  <a:srgbClr val="FF0000"/>
                </a:solidFill>
                <a:effectLst/>
              </a:rPr>
              <a:t>34</a:t>
            </a:r>
            <a:r>
              <a:rPr lang="en-US" sz="1600" b="0" i="0" dirty="0">
                <a:solidFill>
                  <a:srgbClr val="FF0000"/>
                </a:solidFill>
                <a:effectLst/>
              </a:rPr>
              <a:t>  cm</a:t>
            </a:r>
            <a:r>
              <a:rPr lang="en-US" sz="1600" b="0" i="0" baseline="30000" dirty="0">
                <a:solidFill>
                  <a:srgbClr val="FF0000"/>
                </a:solidFill>
                <a:effectLst/>
              </a:rPr>
              <a:t>−2</a:t>
            </a:r>
            <a:r>
              <a:rPr lang="en-US" sz="1600" b="0" i="0" dirty="0">
                <a:solidFill>
                  <a:srgbClr val="FF0000"/>
                </a:solidFill>
                <a:effectLst/>
              </a:rPr>
              <a:t>s</a:t>
            </a:r>
            <a:r>
              <a:rPr lang="en-US" sz="1600" b="0" i="0" baseline="30000" dirty="0">
                <a:solidFill>
                  <a:srgbClr val="FF0000"/>
                </a:solidFill>
                <a:effectLst/>
              </a:rPr>
              <a:t>−1</a:t>
            </a:r>
            <a:r>
              <a:rPr lang="en-US" sz="1600" b="0" i="0" dirty="0">
                <a:solidFill>
                  <a:srgbClr val="FF0000"/>
                </a:solidFill>
                <a:effectLst/>
              </a:rPr>
              <a:t> for  √s=91  GeV. </a:t>
            </a:r>
          </a:p>
          <a:p>
            <a:r>
              <a:rPr lang="en-US" sz="1600" b="0" i="0" dirty="0">
                <a:effectLst/>
              </a:rPr>
              <a:t>The FCC-</a:t>
            </a:r>
            <a:r>
              <a:rPr lang="en-US" sz="1600" b="0" i="0" dirty="0" err="1">
                <a:effectLst/>
              </a:rPr>
              <a:t>ee</a:t>
            </a:r>
            <a:r>
              <a:rPr lang="en-US" sz="1600" b="0" i="0" dirty="0">
                <a:effectLst/>
              </a:rPr>
              <a:t> plans to run for four years at  √s=91  GeV to produce </a:t>
            </a:r>
            <a:r>
              <a:rPr lang="en-US" sz="1600" b="0" i="0" dirty="0">
                <a:solidFill>
                  <a:srgbClr val="FF0000"/>
                </a:solidFill>
                <a:effectLst/>
              </a:rPr>
              <a:t>five trillion Z bosons</a:t>
            </a:r>
            <a:r>
              <a:rPr lang="en-US" sz="1600" dirty="0">
                <a:solidFill>
                  <a:srgbClr val="FF0000"/>
                </a:solidFill>
              </a:rPr>
              <a:t> and </a:t>
            </a:r>
            <a:r>
              <a:rPr lang="en-US" sz="1600" b="0" i="0" dirty="0">
                <a:solidFill>
                  <a:srgbClr val="FF0000"/>
                </a:solidFill>
                <a:effectLst/>
              </a:rPr>
              <a:t>one million Higgs boson</a:t>
            </a:r>
            <a:r>
              <a:rPr lang="en-US" sz="1600" b="0" i="0" dirty="0">
                <a:effectLst/>
              </a:rPr>
              <a:t> while the CEPC plans to run for two years to produce almost one trillion Z bosons.</a:t>
            </a:r>
          </a:p>
        </p:txBody>
      </p:sp>
      <p:pic>
        <p:nvPicPr>
          <p:cNvPr id="4" name="Immagine 3">
            <a:extLst>
              <a:ext uri="{FF2B5EF4-FFF2-40B4-BE49-F238E27FC236}">
                <a16:creationId xmlns:a16="http://schemas.microsoft.com/office/drawing/2014/main" id="{29A58784-B450-0295-454B-DC1B741F1DA1}"/>
              </a:ext>
            </a:extLst>
          </p:cNvPr>
          <p:cNvPicPr>
            <a:picLocks noChangeAspect="1"/>
          </p:cNvPicPr>
          <p:nvPr/>
        </p:nvPicPr>
        <p:blipFill>
          <a:blip r:embed="rId3"/>
          <a:stretch>
            <a:fillRect/>
          </a:stretch>
        </p:blipFill>
        <p:spPr>
          <a:xfrm>
            <a:off x="233198" y="491112"/>
            <a:ext cx="3571420" cy="2714278"/>
          </a:xfrm>
          <a:prstGeom prst="rect">
            <a:avLst/>
          </a:prstGeom>
        </p:spPr>
      </p:pic>
    </p:spTree>
    <p:extLst>
      <p:ext uri="{BB962C8B-B14F-4D97-AF65-F5344CB8AC3E}">
        <p14:creationId xmlns:p14="http://schemas.microsoft.com/office/powerpoint/2010/main" val="244245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64E71A3D-49CD-E5C9-21ED-81B9C0BF0CB8}"/>
              </a:ext>
            </a:extLst>
          </p:cNvPr>
          <p:cNvSpPr>
            <a:spLocks noGrp="1"/>
          </p:cNvSpPr>
          <p:nvPr>
            <p:ph type="title"/>
          </p:nvPr>
        </p:nvSpPr>
        <p:spPr>
          <a:xfrm>
            <a:off x="418225" y="535899"/>
            <a:ext cx="3201366" cy="3387497"/>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Future Hadron Collider</a:t>
            </a:r>
          </a:p>
        </p:txBody>
      </p:sp>
      <p:sp>
        <p:nvSpPr>
          <p:cNvPr id="5" name="CasellaDiTesto 4">
            <a:extLst>
              <a:ext uri="{FF2B5EF4-FFF2-40B4-BE49-F238E27FC236}">
                <a16:creationId xmlns:a16="http://schemas.microsoft.com/office/drawing/2014/main" id="{19B249C8-E915-3352-5880-43DDBCF64DA3}"/>
              </a:ext>
            </a:extLst>
          </p:cNvPr>
          <p:cNvSpPr txBox="1"/>
          <p:nvPr/>
        </p:nvSpPr>
        <p:spPr>
          <a:xfrm>
            <a:off x="4207565" y="185529"/>
            <a:ext cx="7779026" cy="647368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600" b="0" i="0" dirty="0">
                <a:solidFill>
                  <a:srgbClr val="0070C0"/>
                </a:solidFill>
                <a:effectLst/>
              </a:rPr>
              <a:t>The HL-LHC is approved and under construction at CERN and is currently planned to begin delivering collisions in 2027. </a:t>
            </a:r>
            <a:endParaRPr lang="en-US" sz="1600" dirty="0">
              <a:solidFill>
                <a:srgbClr val="0070C0"/>
              </a:solidFill>
            </a:endParaRPr>
          </a:p>
          <a:p>
            <a:pPr marL="742950" lvl="1" indent="-228600">
              <a:lnSpc>
                <a:spcPct val="90000"/>
              </a:lnSpc>
              <a:spcAft>
                <a:spcPts val="600"/>
              </a:spcAft>
              <a:buFont typeface="Arial" panose="020B0604020202020204" pitchFamily="34" charset="0"/>
              <a:buChar char="•"/>
            </a:pPr>
            <a:r>
              <a:rPr lang="en-US" sz="1600" b="0" i="0" dirty="0">
                <a:solidFill>
                  <a:srgbClr val="0070C0"/>
                </a:solidFill>
                <a:effectLst/>
              </a:rPr>
              <a:t>It will reuse the existing LHC tunnel, with the key improvement being the increase in luminosity by a factor of five to seven. </a:t>
            </a:r>
          </a:p>
          <a:p>
            <a:pPr marL="57150">
              <a:lnSpc>
                <a:spcPct val="90000"/>
              </a:lnSpc>
              <a:spcAft>
                <a:spcPts val="600"/>
              </a:spcAft>
            </a:pPr>
            <a:endParaRPr lang="en-US" sz="1600" b="0" i="0" dirty="0">
              <a:effectLst/>
            </a:endParaRPr>
          </a:p>
          <a:p>
            <a:pPr marL="285750" indent="-228600">
              <a:lnSpc>
                <a:spcPct val="90000"/>
              </a:lnSpc>
              <a:spcAft>
                <a:spcPts val="600"/>
              </a:spcAft>
              <a:buFont typeface="Arial" panose="020B0604020202020204" pitchFamily="34" charset="0"/>
              <a:buChar char="•"/>
            </a:pPr>
            <a:r>
              <a:rPr lang="en-US" sz="1600" b="1" i="0" dirty="0">
                <a:solidFill>
                  <a:srgbClr val="FF0000"/>
                </a:solidFill>
                <a:effectLst/>
              </a:rPr>
              <a:t>The FCC-</a:t>
            </a:r>
            <a:r>
              <a:rPr lang="en-US" sz="1600" b="1" i="0" dirty="0" err="1">
                <a:solidFill>
                  <a:srgbClr val="FF0000"/>
                </a:solidFill>
                <a:effectLst/>
              </a:rPr>
              <a:t>hh</a:t>
            </a:r>
            <a:r>
              <a:rPr lang="en-US" sz="1600" b="1" i="0" dirty="0">
                <a:solidFill>
                  <a:srgbClr val="FF0000"/>
                </a:solidFill>
                <a:effectLst/>
              </a:rPr>
              <a:t> </a:t>
            </a:r>
            <a:r>
              <a:rPr lang="en-US" sz="1600" b="0" i="0" dirty="0">
                <a:effectLst/>
              </a:rPr>
              <a:t>would be built at CERN, reuse the 100 km tunnel of the FCC-</a:t>
            </a:r>
            <a:r>
              <a:rPr lang="en-US" sz="1600" b="0" i="0" dirty="0" err="1">
                <a:effectLst/>
              </a:rPr>
              <a:t>ee</a:t>
            </a:r>
            <a:r>
              <a:rPr lang="en-US" sz="1600" b="0" i="0" dirty="0">
                <a:effectLst/>
              </a:rPr>
              <a:t>, and use the current LHC as an injector. </a:t>
            </a:r>
          </a:p>
          <a:p>
            <a:pPr marL="742950" lvl="1" indent="-228600">
              <a:lnSpc>
                <a:spcPct val="90000"/>
              </a:lnSpc>
              <a:spcAft>
                <a:spcPts val="600"/>
              </a:spcAft>
              <a:buFont typeface="Arial" panose="020B0604020202020204" pitchFamily="34" charset="0"/>
              <a:buChar char="•"/>
            </a:pPr>
            <a:r>
              <a:rPr lang="en-US" sz="1600" b="0" i="0" dirty="0">
                <a:effectLst/>
              </a:rPr>
              <a:t>With a 100 km tunnel, reaching √s=100  </a:t>
            </a:r>
            <a:r>
              <a:rPr lang="en-US" sz="1600" b="0" i="0" dirty="0" err="1">
                <a:effectLst/>
              </a:rPr>
              <a:t>TeV</a:t>
            </a:r>
            <a:r>
              <a:rPr lang="en-US" sz="1600" b="0" i="0" dirty="0">
                <a:effectLst/>
              </a:rPr>
              <a:t> </a:t>
            </a:r>
            <a:r>
              <a:rPr lang="en-US" sz="1600" b="0" i="0" dirty="0">
                <a:effectLst/>
                <a:sym typeface="Wingdings" pitchFamily="2" charset="2"/>
              </a:rPr>
              <a:t> </a:t>
            </a:r>
            <a:r>
              <a:rPr lang="en-US" sz="1600" b="0" i="0" dirty="0">
                <a:effectLst/>
              </a:rPr>
              <a:t>dipole magnets of </a:t>
            </a:r>
            <a:r>
              <a:rPr lang="en-US" sz="1600" b="0" i="0" dirty="0">
                <a:solidFill>
                  <a:srgbClr val="FF0000"/>
                </a:solidFill>
                <a:effectLst/>
              </a:rPr>
              <a:t>16 T</a:t>
            </a:r>
            <a:r>
              <a:rPr lang="en-US" sz="1600" b="0" i="0" dirty="0">
                <a:effectLst/>
              </a:rPr>
              <a:t>, which require a significant R&amp;D program to be realized. </a:t>
            </a:r>
          </a:p>
          <a:p>
            <a:pPr marL="742950" lvl="1" indent="-228600">
              <a:lnSpc>
                <a:spcPct val="90000"/>
              </a:lnSpc>
              <a:spcAft>
                <a:spcPts val="600"/>
              </a:spcAft>
              <a:buFont typeface="Arial" panose="020B0604020202020204" pitchFamily="34" charset="0"/>
              <a:buChar char="•"/>
            </a:pPr>
            <a:r>
              <a:rPr lang="en-US" sz="1600" b="0" i="0" dirty="0">
                <a:effectLst/>
              </a:rPr>
              <a:t>The same center-of-mass energy can also be achieved with a smaller tunnel with a circumference of 80 km, but with dipole magnets with a field strength of </a:t>
            </a:r>
            <a:r>
              <a:rPr lang="en-US" sz="1600" b="0" i="0" dirty="0">
                <a:solidFill>
                  <a:srgbClr val="FF0000"/>
                </a:solidFill>
                <a:effectLst/>
              </a:rPr>
              <a:t>20 T</a:t>
            </a:r>
            <a:r>
              <a:rPr lang="en-US" sz="1600" b="0" i="0" dirty="0">
                <a:effectLst/>
              </a:rPr>
              <a:t>. </a:t>
            </a:r>
          </a:p>
          <a:p>
            <a:pPr marL="742950" lvl="1" indent="-228600">
              <a:lnSpc>
                <a:spcPct val="90000"/>
              </a:lnSpc>
              <a:spcAft>
                <a:spcPts val="600"/>
              </a:spcAft>
              <a:buFont typeface="Arial" panose="020B0604020202020204" pitchFamily="34" charset="0"/>
              <a:buChar char="•"/>
            </a:pPr>
            <a:r>
              <a:rPr lang="en-US" sz="1600" b="0" i="0" dirty="0">
                <a:effectLst/>
              </a:rPr>
              <a:t>The FCC-</a:t>
            </a:r>
            <a:r>
              <a:rPr lang="en-US" sz="1600" b="0" i="0" dirty="0" err="1">
                <a:effectLst/>
              </a:rPr>
              <a:t>hh</a:t>
            </a:r>
            <a:r>
              <a:rPr lang="en-US" sz="1600" b="0" i="0" dirty="0">
                <a:effectLst/>
              </a:rPr>
              <a:t> would obtain an instantaneous luminosity of 30×10</a:t>
            </a:r>
            <a:r>
              <a:rPr lang="en-US" sz="1600" b="0" i="0" baseline="30000" dirty="0">
                <a:effectLst/>
              </a:rPr>
              <a:t>34</a:t>
            </a:r>
            <a:r>
              <a:rPr lang="en-US" sz="1600" b="0" i="0" dirty="0">
                <a:effectLst/>
              </a:rPr>
              <a:t> cm</a:t>
            </a:r>
            <a:r>
              <a:rPr lang="en-US" sz="1600" b="0" i="0" baseline="30000" dirty="0">
                <a:effectLst/>
              </a:rPr>
              <a:t>−2</a:t>
            </a:r>
            <a:r>
              <a:rPr lang="en-US" sz="1600" b="0" i="0" dirty="0">
                <a:effectLst/>
              </a:rPr>
              <a:t>s</a:t>
            </a:r>
            <a:r>
              <a:rPr lang="en-US" sz="1600" b="0" i="0" baseline="30000" dirty="0">
                <a:effectLst/>
              </a:rPr>
              <a:t>−1</a:t>
            </a:r>
            <a:r>
              <a:rPr lang="en-US" sz="1600" b="0" i="0" dirty="0">
                <a:effectLst/>
              </a:rPr>
              <a:t> per interaction point and to deliver a total luminosity of 20–30 ab</a:t>
            </a:r>
            <a:r>
              <a:rPr lang="en-US" sz="1600" b="0" i="0" baseline="30000" dirty="0">
                <a:effectLst/>
              </a:rPr>
              <a:t>−1</a:t>
            </a:r>
            <a:r>
              <a:rPr lang="en-US" sz="1600" b="0" i="0" dirty="0">
                <a:effectLst/>
              </a:rPr>
              <a:t>.</a:t>
            </a:r>
          </a:p>
          <a:p>
            <a:pPr marL="742950" lvl="1" indent="-228600">
              <a:lnSpc>
                <a:spcPct val="90000"/>
              </a:lnSpc>
              <a:spcAft>
                <a:spcPts val="600"/>
              </a:spcAft>
              <a:buFont typeface="Arial" panose="020B0604020202020204" pitchFamily="34" charset="0"/>
              <a:buChar char="•"/>
            </a:pPr>
            <a:endParaRPr lang="en-US" sz="1600" b="0" i="0" dirty="0">
              <a:effectLst/>
            </a:endParaRPr>
          </a:p>
          <a:p>
            <a:pPr marL="285750" indent="-228600">
              <a:lnSpc>
                <a:spcPct val="90000"/>
              </a:lnSpc>
              <a:spcAft>
                <a:spcPts val="600"/>
              </a:spcAft>
              <a:buFont typeface="Arial" panose="020B0604020202020204" pitchFamily="34" charset="0"/>
              <a:buChar char="•"/>
            </a:pPr>
            <a:r>
              <a:rPr lang="en-US" sz="1600" b="1" i="0" dirty="0">
                <a:solidFill>
                  <a:srgbClr val="FF0000"/>
                </a:solidFill>
                <a:effectLst/>
              </a:rPr>
              <a:t>The Super Proton–Proton Collider (</a:t>
            </a:r>
            <a:r>
              <a:rPr lang="en-US" sz="1600" b="1" i="0" dirty="0" err="1">
                <a:solidFill>
                  <a:srgbClr val="FF0000"/>
                </a:solidFill>
                <a:effectLst/>
              </a:rPr>
              <a:t>SppC</a:t>
            </a:r>
            <a:r>
              <a:rPr lang="en-US" sz="1600" b="1" i="0" dirty="0">
                <a:solidFill>
                  <a:srgbClr val="FF0000"/>
                </a:solidFill>
                <a:effectLst/>
              </a:rPr>
              <a:t>) </a:t>
            </a:r>
            <a:r>
              <a:rPr lang="en-US" sz="1600" b="0" i="0" dirty="0">
                <a:effectLst/>
              </a:rPr>
              <a:t>would be built in China reusing the CEPC tunnel </a:t>
            </a:r>
          </a:p>
          <a:p>
            <a:pPr marL="285750" indent="-228600">
              <a:lnSpc>
                <a:spcPct val="90000"/>
              </a:lnSpc>
              <a:spcAft>
                <a:spcPts val="600"/>
              </a:spcAft>
              <a:buFont typeface="Arial" panose="020B0604020202020204" pitchFamily="34" charset="0"/>
              <a:buChar char="•"/>
            </a:pPr>
            <a:r>
              <a:rPr lang="en-US" sz="1600" b="0" i="0" dirty="0">
                <a:effectLst/>
              </a:rPr>
              <a:t>In total, the FCC-</a:t>
            </a:r>
            <a:r>
              <a:rPr lang="en-US" sz="1600" b="0" i="0" dirty="0" err="1">
                <a:effectLst/>
              </a:rPr>
              <a:t>hh</a:t>
            </a:r>
            <a:r>
              <a:rPr lang="en-US" sz="1600" b="0" i="0" dirty="0">
                <a:effectLst/>
              </a:rPr>
              <a:t> would record physics data for approximately 25 years. </a:t>
            </a:r>
          </a:p>
          <a:p>
            <a:pPr marL="285750" indent="-228600">
              <a:lnSpc>
                <a:spcPct val="90000"/>
              </a:lnSpc>
              <a:spcAft>
                <a:spcPts val="600"/>
              </a:spcAft>
              <a:buFont typeface="Arial" panose="020B0604020202020204" pitchFamily="34" charset="0"/>
              <a:buChar char="•"/>
            </a:pPr>
            <a:r>
              <a:rPr lang="en-US" sz="1600" b="0" i="0" dirty="0">
                <a:effectLst/>
              </a:rPr>
              <a:t>The </a:t>
            </a:r>
            <a:r>
              <a:rPr lang="en-US" sz="1600" b="0" i="0" dirty="0" err="1">
                <a:effectLst/>
              </a:rPr>
              <a:t>SppC</a:t>
            </a:r>
            <a:r>
              <a:rPr lang="en-US" sz="1600" b="0" i="0" dirty="0">
                <a:effectLst/>
              </a:rPr>
              <a:t> would initially have magnets with a field strength of </a:t>
            </a:r>
            <a:r>
              <a:rPr lang="en-US" sz="1600" b="0" i="0" dirty="0">
                <a:solidFill>
                  <a:srgbClr val="FF0000"/>
                </a:solidFill>
                <a:effectLst/>
              </a:rPr>
              <a:t>12 T</a:t>
            </a:r>
            <a:r>
              <a:rPr lang="en-US" sz="1600" b="0" i="0" dirty="0">
                <a:effectLst/>
              </a:rPr>
              <a:t>, which could be later upgraded to a strength of </a:t>
            </a:r>
            <a:r>
              <a:rPr lang="en-US" sz="1600" b="0" i="0" dirty="0">
                <a:solidFill>
                  <a:srgbClr val="FF0000"/>
                </a:solidFill>
                <a:effectLst/>
              </a:rPr>
              <a:t>20 T</a:t>
            </a:r>
            <a:r>
              <a:rPr lang="en-US" sz="1600" b="0" i="0" dirty="0">
                <a:effectLst/>
              </a:rPr>
              <a:t>, providing a center-of-mass energy ranging from 75 to 150 </a:t>
            </a:r>
            <a:r>
              <a:rPr lang="en-US" sz="1600" b="0" i="0" dirty="0" err="1">
                <a:effectLst/>
              </a:rPr>
              <a:t>TeV</a:t>
            </a:r>
            <a:r>
              <a:rPr lang="en-US" sz="1600" b="0" i="0" dirty="0">
                <a:effectLst/>
              </a:rPr>
              <a:t>. </a:t>
            </a:r>
          </a:p>
          <a:p>
            <a:pPr marL="285750" indent="-228600">
              <a:lnSpc>
                <a:spcPct val="90000"/>
              </a:lnSpc>
              <a:spcAft>
                <a:spcPts val="600"/>
              </a:spcAft>
              <a:buFont typeface="Arial" panose="020B0604020202020204" pitchFamily="34" charset="0"/>
              <a:buChar char="•"/>
            </a:pPr>
            <a:r>
              <a:rPr lang="en-US" sz="1600" b="0" i="0" dirty="0">
                <a:effectLst/>
              </a:rPr>
              <a:t>The total luminosity of the </a:t>
            </a:r>
            <a:r>
              <a:rPr lang="en-US" sz="1600" b="0" i="0" dirty="0" err="1">
                <a:effectLst/>
              </a:rPr>
              <a:t>SppC</a:t>
            </a:r>
            <a:r>
              <a:rPr lang="en-US" sz="1600" b="0" i="0" dirty="0">
                <a:effectLst/>
              </a:rPr>
              <a:t> would be 30 ab</a:t>
            </a:r>
            <a:r>
              <a:rPr lang="en-US" sz="1600" b="0" i="0" baseline="30000" dirty="0">
                <a:effectLst/>
              </a:rPr>
              <a:t>−1</a:t>
            </a:r>
            <a:r>
              <a:rPr lang="en-US" sz="1600" b="0" i="0" dirty="0">
                <a:effectLst/>
              </a:rPr>
              <a:t>. </a:t>
            </a:r>
          </a:p>
        </p:txBody>
      </p:sp>
    </p:spTree>
    <p:extLst>
      <p:ext uri="{BB962C8B-B14F-4D97-AF65-F5344CB8AC3E}">
        <p14:creationId xmlns:p14="http://schemas.microsoft.com/office/powerpoint/2010/main" val="1896867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uture Circular Collider - Wikipedia">
            <a:extLst>
              <a:ext uri="{FF2B5EF4-FFF2-40B4-BE49-F238E27FC236}">
                <a16:creationId xmlns:a16="http://schemas.microsoft.com/office/drawing/2014/main" id="{F0C3F102-9B5E-976E-87DC-D9D3D0481F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523" y="1132675"/>
            <a:ext cx="11926542" cy="459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9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olo 5">
            <a:extLst>
              <a:ext uri="{FF2B5EF4-FFF2-40B4-BE49-F238E27FC236}">
                <a16:creationId xmlns:a16="http://schemas.microsoft.com/office/drawing/2014/main" id="{EE4DCD8C-2F11-3920-1CED-506DEB5BC34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Summary</a:t>
            </a:r>
          </a:p>
        </p:txBody>
      </p:sp>
      <p:pic>
        <p:nvPicPr>
          <p:cNvPr id="5" name="Immagine 4" descr="Immagine che contiene tavolo&#10;&#10;Descrizione generata automaticamente">
            <a:extLst>
              <a:ext uri="{FF2B5EF4-FFF2-40B4-BE49-F238E27FC236}">
                <a16:creationId xmlns:a16="http://schemas.microsoft.com/office/drawing/2014/main" id="{DB4FEECD-F0EE-E8B5-B395-C17B0716625C}"/>
              </a:ext>
            </a:extLst>
          </p:cNvPr>
          <p:cNvPicPr>
            <a:picLocks noChangeAspect="1"/>
          </p:cNvPicPr>
          <p:nvPr/>
        </p:nvPicPr>
        <p:blipFill>
          <a:blip r:embed="rId2"/>
          <a:stretch>
            <a:fillRect/>
          </a:stretch>
        </p:blipFill>
        <p:spPr>
          <a:xfrm>
            <a:off x="4241442" y="368652"/>
            <a:ext cx="7862094" cy="6211052"/>
          </a:xfrm>
          <a:prstGeom prst="rect">
            <a:avLst/>
          </a:prstGeom>
        </p:spPr>
      </p:pic>
    </p:spTree>
    <p:extLst>
      <p:ext uri="{BB962C8B-B14F-4D97-AF65-F5344CB8AC3E}">
        <p14:creationId xmlns:p14="http://schemas.microsoft.com/office/powerpoint/2010/main" val="106134439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1168</Words>
  <Application>Microsoft Macintosh PowerPoint</Application>
  <PresentationFormat>Widescreen</PresentationFormat>
  <Paragraphs>91</Paragraphs>
  <Slides>19</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Arial</vt:lpstr>
      <vt:lpstr>Calibri</vt:lpstr>
      <vt:lpstr>Calibri Light</vt:lpstr>
      <vt:lpstr>Cambria Math</vt:lpstr>
      <vt:lpstr>TITILLIUMTEXT25L-400WT</vt:lpstr>
      <vt:lpstr>Tema di Office</vt:lpstr>
      <vt:lpstr>Future Collider</vt:lpstr>
      <vt:lpstr>Storia dei collider e della sezione di Napoli</vt:lpstr>
      <vt:lpstr>Da dove partiamo ? Energia, luminosità  e Higgs Factory</vt:lpstr>
      <vt:lpstr>Come e dove fare tutto ciò? </vt:lpstr>
      <vt:lpstr>Cosa sappiamo fare oggi e dove</vt:lpstr>
      <vt:lpstr>Future Electron Positron collider</vt:lpstr>
      <vt:lpstr>Future Hadron Collider</vt:lpstr>
      <vt:lpstr>Presentazione standard di PowerPoint</vt:lpstr>
      <vt:lpstr>Summary</vt:lpstr>
      <vt:lpstr>Intermediate energy accelerators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Gruppo di Napoli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ppierluigi2000@gmail.com</dc:creator>
  <cp:lastModifiedBy>ppierluigi2000@gmail.com</cp:lastModifiedBy>
  <cp:revision>44</cp:revision>
  <dcterms:created xsi:type="dcterms:W3CDTF">2023-01-11T14:28:36Z</dcterms:created>
  <dcterms:modified xsi:type="dcterms:W3CDTF">2023-01-12T14:18:21Z</dcterms:modified>
</cp:coreProperties>
</file>