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2" r:id="rId2"/>
    <p:sldId id="371" r:id="rId3"/>
    <p:sldId id="375" r:id="rId4"/>
    <p:sldId id="377" r:id="rId5"/>
    <p:sldId id="380" r:id="rId6"/>
    <p:sldId id="376" r:id="rId7"/>
    <p:sldId id="378" r:id="rId8"/>
    <p:sldId id="305" r:id="rId9"/>
    <p:sldId id="379" r:id="rId10"/>
    <p:sldId id="366" r:id="rId11"/>
    <p:sldId id="385" r:id="rId12"/>
    <p:sldId id="337" r:id="rId13"/>
    <p:sldId id="363" r:id="rId14"/>
    <p:sldId id="335" r:id="rId15"/>
    <p:sldId id="372" r:id="rId16"/>
    <p:sldId id="386" r:id="rId17"/>
    <p:sldId id="384" r:id="rId18"/>
    <p:sldId id="373" r:id="rId19"/>
    <p:sldId id="381" r:id="rId20"/>
    <p:sldId id="382" r:id="rId21"/>
    <p:sldId id="38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Grandi" initials="CG" lastIdx="1" clrIdx="0">
    <p:extLst>
      <p:ext uri="{19B8F6BF-5375-455C-9EA6-DF929625EA0E}">
        <p15:presenceInfo xmlns:p15="http://schemas.microsoft.com/office/powerpoint/2012/main" userId="S::grandi@infn.it::829bb2c5-7aed-430b-9500-78cef4b481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8761"/>
    <a:srgbClr val="AD7B59"/>
    <a:srgbClr val="CC3300"/>
    <a:srgbClr val="008000"/>
    <a:srgbClr val="F2F90B"/>
    <a:srgbClr val="01FF09"/>
    <a:srgbClr val="F412CC"/>
    <a:srgbClr val="FF01D3"/>
    <a:srgbClr val="91D097"/>
    <a:srgbClr val="FF9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0"/>
    <p:restoredTop sz="96341"/>
  </p:normalViewPr>
  <p:slideViewPr>
    <p:cSldViewPr snapToGrid="0" snapToObjects="1">
      <p:cViewPr varScale="1">
        <p:scale>
          <a:sx n="108" d="100"/>
          <a:sy n="108" d="100"/>
        </p:scale>
        <p:origin x="200" y="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B4D34EF-78FE-7313-672B-3FC4A95C7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E518F8-9AE7-78E6-BD9E-A8100F04C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F01F0-EDA7-F64E-BFCF-A28192DC2AAF}" type="datetimeFigureOut">
              <a:rPr lang="it-IT" smtClean="0"/>
              <a:t>12/01/23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CBAEE6-9CE6-FE9E-99C4-30FE26D3C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800916-A9F0-2EEF-F3D5-AD388D8B2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AB5F0-1C4E-7C49-810D-E9FB214FF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0604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C4DB5-1258-2948-8491-65B758B8DF53}" type="datetimeFigureOut">
              <a:rPr lang="it-IT" smtClean="0"/>
              <a:t>12/01/23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01CD-D93C-A547-9607-FCF8E1714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1715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501CD-D93C-A547-9607-FCF8E1714219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CB21B8-6443-1507-6A56-522BF02472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48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96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424854"/>
            <a:ext cx="9144000" cy="155815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00760" y="6160134"/>
            <a:ext cx="2621214" cy="365125"/>
          </a:xfrm>
        </p:spPr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07664" y="6173787"/>
            <a:ext cx="6266868" cy="365125"/>
          </a:xfrm>
        </p:spPr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2522483"/>
            <a:ext cx="10515600" cy="20399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02371"/>
            <a:ext cx="5181600" cy="418311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902371"/>
            <a:ext cx="5181600" cy="418311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881351"/>
            <a:ext cx="5157787" cy="6237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82862"/>
            <a:ext cx="5157787" cy="35131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881351"/>
            <a:ext cx="5183188" cy="6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82862"/>
            <a:ext cx="5183188" cy="35131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940446"/>
            <a:ext cx="3932237" cy="11824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1940446"/>
            <a:ext cx="6172200" cy="39206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3205655"/>
            <a:ext cx="3932237" cy="26633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923393"/>
            <a:ext cx="3932237" cy="11771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1923393"/>
            <a:ext cx="6172200" cy="39376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3195144"/>
            <a:ext cx="3932237" cy="26738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25D06AC3-99E0-BC43-97C7-DE23886B762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34709" y="199795"/>
            <a:ext cx="2659113" cy="1632861"/>
          </a:xfrm>
          <a:prstGeom prst="rect">
            <a:avLst/>
          </a:prstGeom>
          <a:noFill/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29407" y="365125"/>
            <a:ext cx="7181193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9408" y="1877105"/>
            <a:ext cx="9301654" cy="411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610600" y="6173787"/>
            <a:ext cx="1594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/>
              <a:t>GR1 NA - 12/01/2023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38704" y="6173787"/>
            <a:ext cx="6266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/>
              <a:t>PNRR - Progetti Calcolo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10648" y="6173787"/>
            <a:ext cx="1043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85D298C-7C67-F34C-A9DE-4238970C235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bk object 17"/>
          <p:cNvSpPr/>
          <p:nvPr userDrawn="1"/>
        </p:nvSpPr>
        <p:spPr>
          <a:xfrm>
            <a:off x="1429408" y="1690687"/>
            <a:ext cx="9564414" cy="141969"/>
          </a:xfrm>
          <a:custGeom>
            <a:avLst/>
            <a:gdLst/>
            <a:ahLst/>
            <a:cxnLst/>
            <a:rect l="l" t="t" r="r" b="b"/>
            <a:pathLst>
              <a:path w="8553450" h="171450">
                <a:moveTo>
                  <a:pt x="0" y="0"/>
                </a:moveTo>
                <a:lnTo>
                  <a:pt x="8553448" y="0"/>
                </a:lnTo>
                <a:lnTo>
                  <a:pt x="8553448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009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6"/>
          <p:cNvSpPr/>
          <p:nvPr userDrawn="1"/>
        </p:nvSpPr>
        <p:spPr>
          <a:xfrm>
            <a:off x="838201" y="1698625"/>
            <a:ext cx="496614" cy="134031"/>
          </a:xfrm>
          <a:custGeom>
            <a:avLst/>
            <a:gdLst/>
            <a:ahLst/>
            <a:cxnLst/>
            <a:rect l="l" t="t" r="r" b="b"/>
            <a:pathLst>
              <a:path w="533400" h="171450">
                <a:moveTo>
                  <a:pt x="0" y="0"/>
                </a:moveTo>
                <a:lnTo>
                  <a:pt x="533399" y="0"/>
                </a:lnTo>
                <a:lnTo>
                  <a:pt x="533399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rgbClr val="1D3F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6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DAB692A-F2ED-4EAC-8251-4D0BAC4D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9904"/>
            <a:ext cx="9144000" cy="3345392"/>
          </a:xfrm>
        </p:spPr>
        <p:txBody>
          <a:bodyPr>
            <a:normAutofit/>
          </a:bodyPr>
          <a:lstStyle/>
          <a:p>
            <a:r>
              <a:rPr lang="it-IT" noProof="0" dirty="0"/>
              <a:t>I progetti PNRR sul calcolo</a:t>
            </a:r>
            <a:br>
              <a:rPr lang="it-IT" noProof="0" dirty="0"/>
            </a:br>
            <a:br>
              <a:rPr lang="it-IT" noProof="0" dirty="0"/>
            </a:br>
            <a:r>
              <a:rPr lang="it-IT" sz="2200" noProof="0" dirty="0"/>
              <a:t>G. Carlino</a:t>
            </a:r>
            <a:br>
              <a:rPr lang="it-IT" sz="2200" noProof="0" dirty="0"/>
            </a:br>
            <a:br>
              <a:rPr lang="it-IT" sz="2200" noProof="0" dirty="0"/>
            </a:br>
            <a:r>
              <a:rPr lang="it-IT" sz="2200" noProof="0" dirty="0"/>
              <a:t>GR1 NA – 12/01/23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6647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97892ED-B9CF-EFDB-FBDC-92DCF3D2F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" b="-1"/>
          <a:stretch/>
        </p:blipFill>
        <p:spPr>
          <a:xfrm>
            <a:off x="1429407" y="1875360"/>
            <a:ext cx="8919629" cy="466355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Modello</a:t>
            </a:r>
            <a:r>
              <a:rPr lang="en-GB" dirty="0"/>
              <a:t> Data Lake per la </a:t>
            </a:r>
            <a:r>
              <a:rPr lang="en-GB" dirty="0" err="1"/>
              <a:t>Ricerca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CDCC4C-28DE-BF71-1B6F-03A011CB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D50120-B033-B2CA-0700-49B81C11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73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244A0-D52F-BCF9-CE66-A6DFC5A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Modello</a:t>
            </a:r>
            <a:r>
              <a:rPr lang="en-GB" dirty="0"/>
              <a:t> Data Lake per la </a:t>
            </a:r>
            <a:r>
              <a:rPr lang="en-GB" dirty="0" err="1"/>
              <a:t>Ricerca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DC05F-D46E-6404-E622-C1D79A9C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CDCC4C-28DE-BF71-1B6F-03A011CB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D50120-B033-B2CA-0700-49B81C11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11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83DCD7-2EB7-DE3C-9045-06B959CA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998" y="2697075"/>
            <a:ext cx="838200" cy="1143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29EF477-95C2-FAEA-90E4-475315257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39" y="1508477"/>
            <a:ext cx="10082924" cy="534952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508ED8C-905D-D5B6-5918-5AAFEAC297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804"/>
          <a:stretch/>
        </p:blipFill>
        <p:spPr>
          <a:xfrm>
            <a:off x="9842738" y="1508477"/>
            <a:ext cx="1504104" cy="9419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74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7024FC1-84C3-004F-940C-5412F8F5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Budget del Progetto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86B8F3-D31B-4F47-975B-283C43CE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A44689B-3730-58E3-EECE-5469A3AC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4BBA934-0F17-A1A9-2A8C-F8D411A9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12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1CDA7E5-2FD5-85CA-58D1-DE79BF61D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23"/>
          <a:stretch/>
        </p:blipFill>
        <p:spPr>
          <a:xfrm>
            <a:off x="1133802" y="2109182"/>
            <a:ext cx="8250533" cy="47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E7FD0-F6EE-829C-536C-42775CAC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Cronoprogramma Milestones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7F5E52-11C2-580A-41FF-728AE9CE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CAB59F-C2E5-086E-F813-3A0E628B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2299CC-246B-9882-87BA-1B03A834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13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C049B4-7F33-09D6-3032-24E19A75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63" y="1877732"/>
            <a:ext cx="9589646" cy="48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7024FC1-84C3-004F-940C-5412F8F5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Investimento Infrastruttura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86B8F3-D31B-4F47-975B-283C43CE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F56AB0F-1CD7-082F-A9BE-CC26305F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6CF437F-2FFF-0F02-C731-85B532C9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14</a:t>
            </a:fld>
            <a:endParaRPr lang="it-IT"/>
          </a:p>
        </p:txBody>
      </p:sp>
      <p:pic>
        <p:nvPicPr>
          <p:cNvPr id="11" name="Immagine 10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E4CD577-925E-1358-BA4E-B5B354552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30" y="1402080"/>
            <a:ext cx="6718357" cy="5455920"/>
          </a:xfrm>
          <a:prstGeom prst="rect">
            <a:avLst/>
          </a:prstGeom>
        </p:spPr>
      </p:pic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61C24A2F-C694-63DC-B3AE-702073D6E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1307"/>
              </p:ext>
            </p:extLst>
          </p:nvPr>
        </p:nvGraphicFramePr>
        <p:xfrm>
          <a:off x="7945782" y="4879656"/>
          <a:ext cx="316047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39">
                  <a:extLst>
                    <a:ext uri="{9D8B030D-6E8A-4147-A177-3AD203B41FA5}">
                      <a16:colId xmlns:a16="http://schemas.microsoft.com/office/drawing/2014/main" val="3744213900"/>
                    </a:ext>
                  </a:extLst>
                </a:gridCol>
                <a:gridCol w="1580239">
                  <a:extLst>
                    <a:ext uri="{9D8B030D-6E8A-4147-A177-3AD203B41FA5}">
                      <a16:colId xmlns:a16="http://schemas.microsoft.com/office/drawing/2014/main" val="600652111"/>
                    </a:ext>
                  </a:extLst>
                </a:gridCol>
              </a:tblGrid>
              <a:tr h="19764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030879"/>
                  </a:ext>
                </a:extLst>
              </a:tr>
              <a:tr h="197644">
                <a:tc>
                  <a:txBody>
                    <a:bodyPr/>
                    <a:lstStyle/>
                    <a:p>
                      <a:r>
                        <a:rPr lang="it-IT" dirty="0" err="1"/>
                        <a:t>Spoke</a:t>
                      </a:r>
                      <a:r>
                        <a:rPr lang="it-IT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117 M€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624517"/>
                  </a:ext>
                </a:extLst>
              </a:tr>
              <a:tr h="197644">
                <a:tc>
                  <a:txBody>
                    <a:bodyPr/>
                    <a:lstStyle/>
                    <a:p>
                      <a:r>
                        <a:rPr lang="it-IT" dirty="0"/>
                        <a:t>Altri </a:t>
                      </a:r>
                      <a:r>
                        <a:rPr lang="it-IT" dirty="0" err="1"/>
                        <a:t>Spoke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22 M€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50919"/>
                  </a:ext>
                </a:extLst>
              </a:tr>
              <a:tr h="197644">
                <a:tc>
                  <a:txBody>
                    <a:bodyPr/>
                    <a:lstStyle/>
                    <a:p>
                      <a:r>
                        <a:rPr lang="it-IT" dirty="0"/>
                        <a:t>Personale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 M€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74258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DFD6842-A570-5B1B-132C-FFE18A78ECF0}"/>
              </a:ext>
            </a:extLst>
          </p:cNvPr>
          <p:cNvSpPr txBox="1"/>
          <p:nvPr/>
        </p:nvSpPr>
        <p:spPr>
          <a:xfrm>
            <a:off x="7766614" y="2071868"/>
            <a:ext cx="40974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</a:rPr>
              <a:t>INFN</a:t>
            </a:r>
            <a:r>
              <a:rPr lang="it-IT" sz="2200" dirty="0"/>
              <a:t>: upgrade infrastruttura distribuita 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</a:rPr>
              <a:t>GARR</a:t>
            </a:r>
            <a:r>
              <a:rPr lang="it-IT" sz="2200" dirty="0"/>
              <a:t>: upgrade network ricerca e </a:t>
            </a:r>
            <a:r>
              <a:rPr lang="it-IT" sz="2200" dirty="0" err="1"/>
              <a:t>education</a:t>
            </a:r>
            <a:r>
              <a:rPr lang="it-IT" sz="2200" dirty="0"/>
              <a:t> a multi </a:t>
            </a:r>
            <a:r>
              <a:rPr lang="it-IT" sz="2200" dirty="0" err="1"/>
              <a:t>Tbps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</a:rPr>
              <a:t>CINECA</a:t>
            </a:r>
            <a:r>
              <a:rPr lang="it-IT" sz="2200" dirty="0"/>
              <a:t>: upgrade </a:t>
            </a:r>
            <a:r>
              <a:rPr lang="it-IT" sz="2200" dirty="0" err="1"/>
              <a:t>pre</a:t>
            </a:r>
            <a:r>
              <a:rPr lang="it-IT" sz="2200" dirty="0"/>
              <a:t>-exascale HPC Leonardo e nuovo datacenter a Napoli</a:t>
            </a:r>
          </a:p>
        </p:txBody>
      </p:sp>
    </p:spTree>
    <p:extLst>
      <p:ext uri="{BB962C8B-B14F-4D97-AF65-F5344CB8AC3E}">
        <p14:creationId xmlns:p14="http://schemas.microsoft.com/office/powerpoint/2010/main" val="314364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961473C-C512-ABA6-48EE-9E639461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Napoli - </a:t>
            </a:r>
            <a:r>
              <a:rPr lang="en-GB" dirty="0" err="1"/>
              <a:t>infrastruttura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15</a:t>
            </a:fld>
            <a:endParaRPr lang="it-IT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22A60567-AE99-7612-FB65-44CA8F43376C}"/>
              </a:ext>
            </a:extLst>
          </p:cNvPr>
          <p:cNvSpPr txBox="1">
            <a:spLocks/>
          </p:cNvSpPr>
          <p:nvPr/>
        </p:nvSpPr>
        <p:spPr>
          <a:xfrm>
            <a:off x="922808" y="1851365"/>
            <a:ext cx="10430992" cy="41172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it-IT" sz="2400" b="1" dirty="0">
                <a:solidFill>
                  <a:srgbClr val="FF0000"/>
                </a:solidFill>
              </a:rPr>
              <a:t>ICSC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it-IT" sz="2400" dirty="0"/>
              <a:t>Potenziamento Tier2 - Data Center INFN e UNINA realizzati con finanziamenti PON (Scope, Recas, Ibisco) e ordinari INFN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Gara da ~ 2 M€ in milestone 5 (aprile 23)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Acquisto di </a:t>
            </a:r>
            <a:r>
              <a:rPr lang="it-IT" sz="2400" dirty="0"/>
              <a:t>risorse informatiche per il CN (CPU, Storage e Rete)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CPU: ~ 150 </a:t>
            </a:r>
            <a:r>
              <a:rPr lang="it-IT" sz="2400" dirty="0" err="1"/>
              <a:t>kHS</a:t>
            </a:r>
            <a:r>
              <a:rPr lang="it-IT" sz="2400" dirty="0"/>
              <a:t> (15.000 cores) in milestone 5 e 9 (ottobre 24) per ~ 1.5 M€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Storage: ~9 PB in milestone 5 e 9 (ottobre 24) per ~ 1 M€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 Rete: Potenziamento sistema IBISCO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b="1" dirty="0">
                <a:solidFill>
                  <a:srgbClr val="FF0000"/>
                </a:solidFill>
              </a:rPr>
              <a:t>TERABIT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Cluster ad alta performance ibrido (CPU, GPU, FPGA) per ~ 0.5 M€ nel 2023/24 </a:t>
            </a:r>
          </a:p>
          <a:p>
            <a:pPr>
              <a:lnSpc>
                <a:spcPct val="100000"/>
              </a:lnSpc>
            </a:pPr>
            <a:endParaRPr lang="it-IT" sz="2400" dirty="0"/>
          </a:p>
          <a:p>
            <a:pPr>
              <a:lnSpc>
                <a:spcPct val="100000"/>
              </a:lnSpc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1492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961473C-C512-ABA6-48EE-9E639461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Napoli – </a:t>
            </a:r>
            <a:r>
              <a:rPr lang="en-GB" dirty="0" err="1"/>
              <a:t>Spazi</a:t>
            </a:r>
            <a:r>
              <a:rPr lang="en-GB"/>
              <a:t> – DC INFN 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16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26C5CA-B78A-64EC-EC33-A5A86DB1C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916"/>
          <a:stretch/>
        </p:blipFill>
        <p:spPr bwMode="auto">
          <a:xfrm>
            <a:off x="1741808" y="1909445"/>
            <a:ext cx="8092546" cy="4039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907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961473C-C512-ABA6-48EE-9E639461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Personale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17</a:t>
            </a:fld>
            <a:endParaRPr lang="it-IT"/>
          </a:p>
        </p:txBody>
      </p:sp>
      <p:pic>
        <p:nvPicPr>
          <p:cNvPr id="10" name="Segnaposto contenuto 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6D9F1CE-188D-46AF-B483-8FF81C2CE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860" y="1876425"/>
            <a:ext cx="8266529" cy="4117975"/>
          </a:xfrm>
        </p:spPr>
      </p:pic>
    </p:spTree>
    <p:extLst>
      <p:ext uri="{BB962C8B-B14F-4D97-AF65-F5344CB8AC3E}">
        <p14:creationId xmlns:p14="http://schemas.microsoft.com/office/powerpoint/2010/main" val="2197886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5859B05-BB93-A44A-FAED-4101E9EF8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253" y="1876425"/>
            <a:ext cx="8091689" cy="4270056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3961473C-C512-ABA6-48EE-9E639461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Personale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18</a:t>
            </a:fld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76CD322-6F09-A21D-8A94-0395682A8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17" y="4907069"/>
            <a:ext cx="1623230" cy="123941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7581162-F43B-949D-ADDE-4FFE88853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941" y="4902834"/>
            <a:ext cx="1639206" cy="112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62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961473C-C512-ABA6-48EE-9E639461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Concorsi - Tecnologi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19</a:t>
            </a:fld>
            <a:endParaRPr lang="it-IT"/>
          </a:p>
        </p:txBody>
      </p:sp>
      <p:pic>
        <p:nvPicPr>
          <p:cNvPr id="16" name="Immagine 1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42A0ADB-19B1-EE6C-2BDD-4EDC35D4A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30" y="1659891"/>
            <a:ext cx="6356333" cy="4832984"/>
          </a:xfrm>
          <a:prstGeom prst="rect">
            <a:avLst/>
          </a:prstGeom>
        </p:spPr>
      </p:pic>
      <p:pic>
        <p:nvPicPr>
          <p:cNvPr id="13" name="Immagine 1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62F9ED0-5F3D-5707-CF5B-79A192E32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00" y="1646238"/>
            <a:ext cx="5862813" cy="5044891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67663F5-4712-4B2B-B9D1-FB1CCCBACD04}"/>
              </a:ext>
            </a:extLst>
          </p:cNvPr>
          <p:cNvSpPr/>
          <p:nvPr/>
        </p:nvSpPr>
        <p:spPr>
          <a:xfrm>
            <a:off x="5738130" y="2131751"/>
            <a:ext cx="6402054" cy="7956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83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7024FC1-84C3-004F-940C-5412F8F5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PNRR – Progetti Calcolo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86B8F3-D31B-4F47-975B-283C43CE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D671F3-81C6-BE86-7ED2-88812C347761}"/>
              </a:ext>
            </a:extLst>
          </p:cNvPr>
          <p:cNvSpPr txBox="1"/>
          <p:nvPr/>
        </p:nvSpPr>
        <p:spPr>
          <a:xfrm>
            <a:off x="3206496" y="1994208"/>
            <a:ext cx="5120640" cy="449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35"/>
              </a:spcBef>
              <a:spcAft>
                <a:spcPts val="0"/>
              </a:spcAft>
              <a:buClr>
                <a:srgbClr val="242852"/>
              </a:buClr>
              <a:buSzPts val="2000"/>
              <a:buFont typeface="Arial" panose="020B0604020202020204" pitchFamily="34" charset="0"/>
              <a:buChar char="•"/>
              <a:tabLst>
                <a:tab pos="1558290" algn="l"/>
              </a:tabLst>
            </a:pPr>
            <a:r>
              <a:rPr lang="en-US" sz="22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ICSC</a:t>
            </a:r>
            <a:endParaRPr lang="it-IT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00"/>
              </a:spcBef>
              <a:spcAft>
                <a:spcPts val="0"/>
              </a:spcAft>
              <a:buClr>
                <a:srgbClr val="242852"/>
              </a:buClr>
              <a:buSzPts val="2000"/>
              <a:buFont typeface="Arial" panose="020B0604020202020204" pitchFamily="34" charset="0"/>
              <a:buChar char="•"/>
              <a:tabLst>
                <a:tab pos="1558290" algn="l"/>
              </a:tabLst>
            </a:pPr>
            <a:r>
              <a:rPr lang="en-US" sz="2200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TeRABIT</a:t>
            </a:r>
            <a:endParaRPr lang="it-IT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5"/>
              </a:spcBef>
              <a:spcAft>
                <a:spcPts val="0"/>
              </a:spcAft>
              <a:buClr>
                <a:srgbClr val="242852"/>
              </a:buClr>
              <a:buSzPts val="2000"/>
              <a:buFont typeface="Arial" panose="020B0604020202020204" pitchFamily="34" charset="0"/>
              <a:buChar char="•"/>
              <a:tabLst>
                <a:tab pos="1558290" algn="l"/>
              </a:tabLst>
            </a:pP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PE1</a:t>
            </a:r>
            <a:r>
              <a:rPr lang="en-US" sz="2200" spc="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Artificial</a:t>
            </a:r>
            <a:r>
              <a:rPr lang="en-US" sz="2200" spc="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Intelligence</a:t>
            </a:r>
            <a:endParaRPr lang="it-IT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5"/>
              </a:spcBef>
              <a:spcAft>
                <a:spcPts val="0"/>
              </a:spcAft>
              <a:buClr>
                <a:srgbClr val="242852"/>
              </a:buClr>
              <a:buSzPts val="2000"/>
              <a:buFont typeface="Arial" panose="020B0604020202020204" pitchFamily="34" charset="0"/>
              <a:buChar char="•"/>
              <a:tabLst>
                <a:tab pos="1558290" algn="l"/>
              </a:tabLst>
            </a:pPr>
            <a:r>
              <a:rPr lang="en-US" sz="220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PE4</a:t>
            </a:r>
            <a:r>
              <a:rPr lang="en-US" sz="2200" spc="175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Quantum</a:t>
            </a:r>
            <a:r>
              <a:rPr lang="en-US" sz="2200" spc="20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Science</a:t>
            </a:r>
            <a:r>
              <a:rPr lang="en-US" sz="2200" spc="19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2200" spc="195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Technology</a:t>
            </a:r>
            <a:endParaRPr lang="it-IT" sz="2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00"/>
              </a:spcBef>
              <a:spcAft>
                <a:spcPts val="0"/>
              </a:spcAft>
              <a:buClr>
                <a:srgbClr val="242852"/>
              </a:buClr>
              <a:buSzPts val="2000"/>
              <a:buFont typeface="Arial" panose="020B0604020202020204" pitchFamily="34" charset="0"/>
              <a:buChar char="•"/>
              <a:tabLst>
                <a:tab pos="1558290" algn="l"/>
              </a:tabLst>
            </a:pPr>
            <a:r>
              <a:rPr lang="en-US" sz="2200" spc="-1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ITINERIS</a:t>
            </a:r>
            <a:endParaRPr lang="it-IT" sz="2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80"/>
              </a:spcBef>
              <a:spcAft>
                <a:spcPts val="0"/>
              </a:spcAft>
              <a:buClr>
                <a:srgbClr val="242852"/>
              </a:buClr>
              <a:buSzPts val="2000"/>
              <a:buFont typeface="Arial" panose="020B0604020202020204" pitchFamily="34" charset="0"/>
              <a:buChar char="•"/>
              <a:tabLst>
                <a:tab pos="1558290" algn="l"/>
              </a:tabLst>
            </a:pPr>
            <a:r>
              <a:rPr lang="en-US" sz="2200" spc="-2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PE30</a:t>
            </a:r>
            <a:endParaRPr lang="it-IT" sz="2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00"/>
              </a:spcBef>
              <a:spcAft>
                <a:spcPts val="0"/>
              </a:spcAft>
              <a:buClr>
                <a:srgbClr val="242852"/>
              </a:buClr>
              <a:buSzPts val="2000"/>
              <a:buFont typeface="Arial" panose="020B0604020202020204" pitchFamily="34" charset="0"/>
              <a:buChar char="•"/>
              <a:tabLst>
                <a:tab pos="1558290" algn="l"/>
              </a:tabLst>
            </a:pPr>
            <a:r>
              <a:rPr lang="en-US" sz="2200" spc="-1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ECOSISTER</a:t>
            </a:r>
            <a:endParaRPr lang="it-IT" sz="2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5"/>
              </a:spcBef>
              <a:spcAft>
                <a:spcPts val="0"/>
              </a:spcAft>
              <a:buClr>
                <a:srgbClr val="242852"/>
              </a:buClr>
              <a:buSzPts val="2000"/>
              <a:buFont typeface="Arial" panose="020B0604020202020204" pitchFamily="34" charset="0"/>
              <a:buChar char="•"/>
              <a:tabLst>
                <a:tab pos="1558290" algn="l"/>
              </a:tabLst>
            </a:pPr>
            <a:r>
              <a:rPr lang="en-US" sz="2200" spc="-1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SAMOTHRACE</a:t>
            </a:r>
            <a:endParaRPr lang="it-IT" sz="2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00"/>
              </a:spcBef>
              <a:spcAft>
                <a:spcPts val="0"/>
              </a:spcAft>
              <a:buClr>
                <a:srgbClr val="242852"/>
              </a:buClr>
              <a:buSzPts val="2000"/>
              <a:buFont typeface="Arial" panose="020B0604020202020204" pitchFamily="34" charset="0"/>
              <a:buChar char="•"/>
              <a:tabLst>
                <a:tab pos="1558290" algn="l"/>
              </a:tabLst>
            </a:pPr>
            <a:r>
              <a:rPr lang="en-US" sz="2200" spc="-25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endParaRPr lang="it-IT" sz="2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5"/>
              </a:spcBef>
              <a:spcAft>
                <a:spcPts val="0"/>
              </a:spcAft>
              <a:buClr>
                <a:srgbClr val="242852"/>
              </a:buClr>
              <a:buSzPts val="2000"/>
              <a:buFont typeface="Arial" panose="020B0604020202020204" pitchFamily="34" charset="0"/>
              <a:buChar char="•"/>
              <a:tabLst>
                <a:tab pos="1558290" algn="l"/>
              </a:tabLst>
            </a:pPr>
            <a:r>
              <a:rPr lang="en-US" sz="220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Rome</a:t>
            </a:r>
            <a:r>
              <a:rPr lang="en-US" sz="2200" spc="115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" dirty="0">
                <a:solidFill>
                  <a:srgbClr val="24285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Technopole</a:t>
            </a:r>
            <a:endParaRPr lang="it-IT" sz="2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391646-0A32-B682-6C3A-E42C5E91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1DDAD61-25CC-8DF3-7AEC-4EE8551F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000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961473C-C512-ABA6-48EE-9E639461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Concorsi - Tecnici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20</a:t>
            </a:fld>
            <a:endParaRPr lang="it-IT"/>
          </a:p>
        </p:txBody>
      </p:sp>
      <p:pic>
        <p:nvPicPr>
          <p:cNvPr id="10" name="Immagine 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084B7D5-050F-F5E3-C1E3-DE93437F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90" y="1682625"/>
            <a:ext cx="6845858" cy="5136285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67663F5-4712-4B2B-B9D1-FB1CCCBACD04}"/>
              </a:ext>
            </a:extLst>
          </p:cNvPr>
          <p:cNvSpPr/>
          <p:nvPr/>
        </p:nvSpPr>
        <p:spPr>
          <a:xfrm>
            <a:off x="1706880" y="5035296"/>
            <a:ext cx="7059168" cy="7956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864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961473C-C512-ABA6-48EE-9E639461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Calcolo Scientifico INFN - CNC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21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9AA1D2A-28EE-23EE-1065-E4C8984A2486}"/>
              </a:ext>
            </a:extLst>
          </p:cNvPr>
          <p:cNvGrpSpPr/>
          <p:nvPr/>
        </p:nvGrpSpPr>
        <p:grpSpPr>
          <a:xfrm>
            <a:off x="1640191" y="1781819"/>
            <a:ext cx="8893221" cy="4711055"/>
            <a:chOff x="1937075" y="1300808"/>
            <a:chExt cx="8419364" cy="4256384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6F1214-5597-69C1-642D-8D58EDF10612}"/>
                </a:ext>
              </a:extLst>
            </p:cNvPr>
            <p:cNvSpPr/>
            <p:nvPr/>
          </p:nvSpPr>
          <p:spPr>
            <a:xfrm>
              <a:off x="2042208" y="1300808"/>
              <a:ext cx="8314231" cy="465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GE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3CADBDD-BCC9-60CB-765E-FE4C447933BB}"/>
                </a:ext>
              </a:extLst>
            </p:cNvPr>
            <p:cNvSpPr/>
            <p:nvPr/>
          </p:nvSpPr>
          <p:spPr>
            <a:xfrm>
              <a:off x="2827091" y="3895114"/>
              <a:ext cx="676441" cy="55138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Siti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F2919C1-790C-C11C-5F4E-9015ABF20495}"/>
                </a:ext>
              </a:extLst>
            </p:cNvPr>
            <p:cNvSpPr/>
            <p:nvPr/>
          </p:nvSpPr>
          <p:spPr>
            <a:xfrm>
              <a:off x="4058293" y="4407220"/>
              <a:ext cx="3831768" cy="478099"/>
            </a:xfrm>
            <a:prstGeom prst="rect">
              <a:avLst/>
            </a:prstGeom>
            <a:solidFill>
              <a:srgbClr val="00EA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FCI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9F7E5B8B-8E33-5DF5-44D8-BF33C093E815}"/>
                </a:ext>
              </a:extLst>
            </p:cNvPr>
            <p:cNvSpPr/>
            <p:nvPr/>
          </p:nvSpPr>
          <p:spPr>
            <a:xfrm>
              <a:off x="8580607" y="2628256"/>
              <a:ext cx="817463" cy="6722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RTD</a:t>
              </a: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A924BDFD-76C5-BE0B-77DE-8852398890AB}"/>
                </a:ext>
              </a:extLst>
            </p:cNvPr>
            <p:cNvSpPr/>
            <p:nvPr/>
          </p:nvSpPr>
          <p:spPr>
            <a:xfrm rot="16200000">
              <a:off x="3497413" y="3204507"/>
              <a:ext cx="1146778" cy="4404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 </a:t>
              </a:r>
              <a:r>
                <a:rPr lang="it-IT" sz="1600" dirty="0" err="1"/>
                <a:t>Referaggi</a:t>
              </a:r>
              <a:r>
                <a:rPr lang="it-IT" sz="1600" dirty="0"/>
                <a:t> </a:t>
              </a: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D45B7D10-81D6-3C7F-6589-B89F376E8B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3581" y="3054354"/>
              <a:ext cx="570182" cy="4400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2C11CEB6-F5DA-2E91-DB5A-F021A905ADAD}"/>
                </a:ext>
              </a:extLst>
            </p:cNvPr>
            <p:cNvSpPr/>
            <p:nvPr/>
          </p:nvSpPr>
          <p:spPr>
            <a:xfrm>
              <a:off x="6894256" y="3155746"/>
              <a:ext cx="947778" cy="67223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CCR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B0E3F2D6-5A36-5B91-CFE3-1E1046E71DD1}"/>
                </a:ext>
              </a:extLst>
            </p:cNvPr>
            <p:cNvSpPr/>
            <p:nvPr/>
          </p:nvSpPr>
          <p:spPr>
            <a:xfrm>
              <a:off x="4767677" y="2309381"/>
              <a:ext cx="2174600" cy="67223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Comitato di </a:t>
              </a:r>
              <a:r>
                <a:rPr lang="it-IT" sz="1600" dirty="0" err="1"/>
                <a:t>Steering</a:t>
              </a:r>
              <a:r>
                <a:rPr lang="it-IT" sz="1600" dirty="0"/>
                <a:t> della CNC (C3SN)</a:t>
              </a: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A92D3C8F-F7B3-C46C-3E4E-EDFFD779A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0079" y="1780499"/>
              <a:ext cx="0" cy="4949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1F78658F-B1B8-37CD-4AE2-31BD004CD603}"/>
                </a:ext>
              </a:extLst>
            </p:cNvPr>
            <p:cNvCxnSpPr>
              <a:cxnSpLocks/>
            </p:cNvCxnSpPr>
            <p:nvPr/>
          </p:nvCxnSpPr>
          <p:spPr>
            <a:xfrm>
              <a:off x="2914430" y="3009325"/>
              <a:ext cx="882641" cy="2766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A29C14D5-3674-4E5A-AFEA-3933E3F92A64}"/>
                </a:ext>
              </a:extLst>
            </p:cNvPr>
            <p:cNvSpPr/>
            <p:nvPr/>
          </p:nvSpPr>
          <p:spPr>
            <a:xfrm>
              <a:off x="2540759" y="2401078"/>
              <a:ext cx="728426" cy="54716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err="1"/>
                <a:t>CSNx</a:t>
              </a:r>
              <a:endParaRPr lang="it-IT" sz="1600" dirty="0"/>
            </a:p>
          </p:txBody>
        </p: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283AB706-121F-6537-5CC2-E65E4E107D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8888" y="2664355"/>
              <a:ext cx="1284658" cy="1030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A6665AFB-DF8F-4FFD-1E5D-C3C6887E3C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9244" y="3347808"/>
              <a:ext cx="557827" cy="5069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16CFF53F-16EC-6781-B9BA-220941BA6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9047" y="2703344"/>
              <a:ext cx="340359" cy="6444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F00B703F-37AC-AB36-E9A8-1CFC88418C23}"/>
                </a:ext>
              </a:extLst>
            </p:cNvPr>
            <p:cNvSpPr/>
            <p:nvPr/>
          </p:nvSpPr>
          <p:spPr>
            <a:xfrm>
              <a:off x="8574218" y="3518599"/>
              <a:ext cx="817463" cy="6722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SI</a:t>
              </a:r>
            </a:p>
          </p:txBody>
        </p: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05B3ED4D-B1C6-F650-9EC9-7F93D0742F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43582" y="3512663"/>
              <a:ext cx="570909" cy="4206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E30AA7A2-7BDD-E70C-05AD-CAB59F3E6C91}"/>
                </a:ext>
              </a:extLst>
            </p:cNvPr>
            <p:cNvSpPr/>
            <p:nvPr/>
          </p:nvSpPr>
          <p:spPr>
            <a:xfrm rot="16200000">
              <a:off x="9304379" y="3162596"/>
              <a:ext cx="1472327" cy="4625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AC</a:t>
              </a:r>
            </a:p>
          </p:txBody>
        </p: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2AAE58BC-1729-B646-08C5-6815E3863985}"/>
                </a:ext>
              </a:extLst>
            </p:cNvPr>
            <p:cNvCxnSpPr>
              <a:cxnSpLocks/>
            </p:cNvCxnSpPr>
            <p:nvPr/>
          </p:nvCxnSpPr>
          <p:spPr>
            <a:xfrm>
              <a:off x="9454354" y="2960051"/>
              <a:ext cx="35787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EC3E942F-46B4-4569-528A-E99C0E7D07B4}"/>
                </a:ext>
              </a:extLst>
            </p:cNvPr>
            <p:cNvSpPr/>
            <p:nvPr/>
          </p:nvSpPr>
          <p:spPr>
            <a:xfrm rot="16200000">
              <a:off x="5225754" y="3585127"/>
              <a:ext cx="1065961" cy="2659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WG 3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736FFAE1-E3F0-5ACC-8E75-0F605109856F}"/>
                </a:ext>
              </a:extLst>
            </p:cNvPr>
            <p:cNvSpPr/>
            <p:nvPr/>
          </p:nvSpPr>
          <p:spPr>
            <a:xfrm rot="16200000">
              <a:off x="6054499" y="3589617"/>
              <a:ext cx="1056980" cy="2659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WG </a:t>
              </a:r>
              <a:r>
                <a:rPr lang="it-IT" sz="1600" dirty="0" err="1"/>
                <a:t>N</a:t>
              </a:r>
              <a:endParaRPr lang="it-IT" sz="1600" dirty="0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15BA97BC-062D-34DB-547C-84DAAE44B8DF}"/>
                </a:ext>
              </a:extLst>
            </p:cNvPr>
            <p:cNvSpPr/>
            <p:nvPr/>
          </p:nvSpPr>
          <p:spPr>
            <a:xfrm rot="16200000">
              <a:off x="5634957" y="3579225"/>
              <a:ext cx="1056982" cy="2659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WG </a:t>
              </a:r>
              <a:r>
                <a:rPr lang="it-IT" sz="1600" dirty="0" err="1"/>
                <a:t>N</a:t>
              </a:r>
              <a:r>
                <a:rPr lang="it-IT" sz="1600" dirty="0"/>
                <a:t> - 1         </a:t>
              </a:r>
            </a:p>
          </p:txBody>
        </p: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F251E0D5-9220-624A-57DB-87921589AF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0391" y="3819292"/>
              <a:ext cx="357874" cy="93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7CF8315B-6374-CBC7-72B9-EC79269AAC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5267" y="2672324"/>
              <a:ext cx="327069" cy="42609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C203204-11BB-B22F-712C-EF84AAD5B1A3}"/>
                </a:ext>
              </a:extLst>
            </p:cNvPr>
            <p:cNvSpPr/>
            <p:nvPr/>
          </p:nvSpPr>
          <p:spPr>
            <a:xfrm rot="16200000">
              <a:off x="4810651" y="3587206"/>
              <a:ext cx="1065961" cy="2659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WG 2</a:t>
              </a: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F77D8A6F-AF3E-A5BA-0482-E96C9804CBFF}"/>
                </a:ext>
              </a:extLst>
            </p:cNvPr>
            <p:cNvSpPr/>
            <p:nvPr/>
          </p:nvSpPr>
          <p:spPr>
            <a:xfrm rot="16200000">
              <a:off x="4401453" y="3583785"/>
              <a:ext cx="1065961" cy="26597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WG 1</a:t>
              </a: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135E33A3-51B6-4DBC-074A-9345D7C4A4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4972" y="1822063"/>
              <a:ext cx="0" cy="4949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0B5884D0-D7C0-2F7A-8209-8198766E983E}"/>
                </a:ext>
              </a:extLst>
            </p:cNvPr>
            <p:cNvSpPr/>
            <p:nvPr/>
          </p:nvSpPr>
          <p:spPr>
            <a:xfrm>
              <a:off x="1937075" y="3893558"/>
              <a:ext cx="727662" cy="55138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Esperimenti</a:t>
              </a:r>
            </a:p>
          </p:txBody>
        </p: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2F78EDEB-3990-73D2-347E-E0CEBF4A45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4182" y="3347808"/>
              <a:ext cx="1416684" cy="493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EF4D9A9C-F0B6-730D-C49E-681B560DDFF0}"/>
                </a:ext>
              </a:extLst>
            </p:cNvPr>
            <p:cNvCxnSpPr>
              <a:cxnSpLocks/>
            </p:cNvCxnSpPr>
            <p:nvPr/>
          </p:nvCxnSpPr>
          <p:spPr>
            <a:xfrm>
              <a:off x="3067692" y="4444289"/>
              <a:ext cx="0" cy="1308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3C1CB414-D3F2-929D-EB46-D8210606D6E0}"/>
                </a:ext>
              </a:extLst>
            </p:cNvPr>
            <p:cNvCxnSpPr>
              <a:cxnSpLocks/>
            </p:cNvCxnSpPr>
            <p:nvPr/>
          </p:nvCxnSpPr>
          <p:spPr>
            <a:xfrm>
              <a:off x="2300906" y="4444289"/>
              <a:ext cx="0" cy="1308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9C16E0C9-6429-0C44-4ABE-3224724F69EC}"/>
                </a:ext>
              </a:extLst>
            </p:cNvPr>
            <p:cNvCxnSpPr>
              <a:cxnSpLocks/>
            </p:cNvCxnSpPr>
            <p:nvPr/>
          </p:nvCxnSpPr>
          <p:spPr>
            <a:xfrm>
              <a:off x="2300906" y="4575129"/>
              <a:ext cx="17573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B924D7DA-8356-6FFC-0950-171EE65764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6616" y="1844847"/>
              <a:ext cx="0" cy="783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1F116727-F965-F731-997E-30F1D01EAB09}"/>
                </a:ext>
              </a:extLst>
            </p:cNvPr>
            <p:cNvSpPr/>
            <p:nvPr/>
          </p:nvSpPr>
          <p:spPr>
            <a:xfrm>
              <a:off x="3668973" y="2064915"/>
              <a:ext cx="4427917" cy="2922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3E91BA1F-ECCC-6372-21DC-214B1446B345}"/>
                </a:ext>
              </a:extLst>
            </p:cNvPr>
            <p:cNvSpPr txBox="1"/>
            <p:nvPr/>
          </p:nvSpPr>
          <p:spPr>
            <a:xfrm>
              <a:off x="3641018" y="5187860"/>
              <a:ext cx="4455872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CNC</a:t>
              </a:r>
            </a:p>
          </p:txBody>
        </p:sp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4B06B4B6-8337-2838-BDC5-BD63E67ED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8625" y="4782786"/>
              <a:ext cx="1839026" cy="756235"/>
            </a:xfrm>
            <a:prstGeom prst="rect">
              <a:avLst/>
            </a:prstGeom>
          </p:spPr>
        </p:pic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id="{A0A5D6CB-C5D2-AEC5-B032-DAFE581A6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8021" y="4233741"/>
              <a:ext cx="0" cy="1734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>
              <a:extLst>
                <a:ext uri="{FF2B5EF4-FFF2-40B4-BE49-F238E27FC236}">
                  <a16:creationId xmlns:a16="http://schemas.microsoft.com/office/drawing/2014/main" id="{358EE726-E29C-1129-97A7-AC642215D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2789" y="3871496"/>
              <a:ext cx="191158" cy="4780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>
              <a:extLst>
                <a:ext uri="{FF2B5EF4-FFF2-40B4-BE49-F238E27FC236}">
                  <a16:creationId xmlns:a16="http://schemas.microsoft.com/office/drawing/2014/main" id="{F5D45CEC-3F96-EB93-66DB-2B09F7D144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2854" y="2990656"/>
              <a:ext cx="0" cy="1734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003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3</a:t>
            </a:fld>
            <a:endParaRPr lang="it-IT"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0F1A102F-4E3A-75C9-1487-67E1630CC375}"/>
              </a:ext>
            </a:extLst>
          </p:cNvPr>
          <p:cNvGrpSpPr/>
          <p:nvPr/>
        </p:nvGrpSpPr>
        <p:grpSpPr>
          <a:xfrm>
            <a:off x="0" y="0"/>
            <a:ext cx="12184380" cy="6858000"/>
            <a:chOff x="13716" y="0"/>
            <a:chExt cx="12184380" cy="6858000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DCE8FAC6-9663-3261-EB0C-DC347F72FB7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" y="0"/>
              <a:ext cx="12184379" cy="6857996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0AFA3BE0-31A7-17E5-CF22-1808DFF9286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0335" y="6149340"/>
              <a:ext cx="827531" cy="417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857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4</a:t>
            </a:fld>
            <a:endParaRPr lang="it-IT"/>
          </a:p>
        </p:txBody>
      </p:sp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32C21773-1764-34F6-51CE-18C36B97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0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5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9168C7-0082-7D29-3A78-6BF0BF3AF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89"/>
          <a:stretch/>
        </p:blipFill>
        <p:spPr>
          <a:xfrm>
            <a:off x="0" y="13652"/>
            <a:ext cx="11903014" cy="65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7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6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26836D1-7056-ADBA-50A6-B7344A38D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9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453682-C292-F746-64EA-99176872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3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CB8CEE-4388-3A69-5022-61EB3EA4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03871B-CF74-B097-A49B-B53E2FCFA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8BBBD2-9A6F-3D18-E752-2EAC9845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48161D-E094-8610-ADA5-45B3305A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26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4FA8-ABFE-660B-A4E4-835FF4FF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GR1 NA - 12/01/2023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8CDB533-F683-CC36-523F-FCD3993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PNRR - Progetti Calcolo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78DAAE-2211-F36D-E69B-6E660DBD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CBC710-7173-C332-0F84-F5B73A229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86" y="0"/>
            <a:ext cx="11419341" cy="67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0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451</Words>
  <Application>Microsoft Macintosh PowerPoint</Application>
  <PresentationFormat>Widescreen</PresentationFormat>
  <Paragraphs>120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di Office</vt:lpstr>
      <vt:lpstr>I progetti PNRR sul calcolo  G. Carlino  GR1 NA – 12/01/23</vt:lpstr>
      <vt:lpstr>PNRR – Progetti Calcolo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Modello Data Lake per la Ricerca</vt:lpstr>
      <vt:lpstr>Modello Data Lake per la Ricerca</vt:lpstr>
      <vt:lpstr>Budget del Progetto</vt:lpstr>
      <vt:lpstr>Cronoprogramma Milestones</vt:lpstr>
      <vt:lpstr>Investimento Infrastruttura</vt:lpstr>
      <vt:lpstr>Napoli - infrastruttura</vt:lpstr>
      <vt:lpstr>Napoli – Spazi – DC INFN </vt:lpstr>
      <vt:lpstr>Personale</vt:lpstr>
      <vt:lpstr>Personale</vt:lpstr>
      <vt:lpstr>Concorsi - Tecnologi</vt:lpstr>
      <vt:lpstr>Concorsi - Tecnici</vt:lpstr>
      <vt:lpstr>Calcolo Scientifico INFN - CNC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Claudio Grandi</dc:creator>
  <cp:lastModifiedBy>Gianpaolo Carlino</cp:lastModifiedBy>
  <cp:revision>326</cp:revision>
  <dcterms:created xsi:type="dcterms:W3CDTF">2017-06-26T12:04:20Z</dcterms:created>
  <dcterms:modified xsi:type="dcterms:W3CDTF">2023-01-12T14:45:27Z</dcterms:modified>
</cp:coreProperties>
</file>