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76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258" r:id="rId4"/>
    <p:sldId id="1082" r:id="rId5"/>
    <p:sldId id="1083" r:id="rId6"/>
    <p:sldId id="1084" r:id="rId7"/>
    <p:sldId id="1085" r:id="rId8"/>
    <p:sldId id="1086" r:id="rId9"/>
    <p:sldId id="1088" r:id="rId10"/>
    <p:sldId id="1089" r:id="rId11"/>
    <p:sldId id="1087" r:id="rId12"/>
    <p:sldId id="309" r:id="rId13"/>
    <p:sldId id="546" r:id="rId14"/>
    <p:sldId id="547" r:id="rId15"/>
    <p:sldId id="1080" r:id="rId16"/>
    <p:sldId id="548" r:id="rId17"/>
    <p:sldId id="1081" r:id="rId18"/>
    <p:sldId id="261" r:id="rId19"/>
    <p:sldId id="259" r:id="rId20"/>
    <p:sldId id="263" r:id="rId21"/>
    <p:sldId id="272" r:id="rId22"/>
    <p:sldId id="299" r:id="rId23"/>
    <p:sldId id="300" r:id="rId24"/>
    <p:sldId id="280" r:id="rId25"/>
    <p:sldId id="301" r:id="rId26"/>
    <p:sldId id="260" r:id="rId27"/>
    <p:sldId id="304" r:id="rId28"/>
    <p:sldId id="302" r:id="rId29"/>
    <p:sldId id="303" r:id="rId30"/>
    <p:sldId id="305" r:id="rId31"/>
    <p:sldId id="306" r:id="rId32"/>
    <p:sldId id="307" r:id="rId33"/>
    <p:sldId id="545" r:id="rId34"/>
    <p:sldId id="310" r:id="rId35"/>
    <p:sldId id="265" r:id="rId36"/>
    <p:sldId id="1094" r:id="rId37"/>
    <p:sldId id="1095" r:id="rId38"/>
    <p:sldId id="1091" r:id="rId39"/>
    <p:sldId id="1093" r:id="rId40"/>
    <p:sldId id="1092" r:id="rId41"/>
    <p:sldId id="965" r:id="rId42"/>
    <p:sldId id="968" r:id="rId43"/>
    <p:sldId id="967" r:id="rId44"/>
    <p:sldId id="1090" r:id="rId45"/>
    <p:sldId id="264" r:id="rId46"/>
    <p:sldId id="266" r:id="rId47"/>
    <p:sldId id="269" r:id="rId48"/>
    <p:sldId id="270" r:id="rId49"/>
    <p:sldId id="271" r:id="rId50"/>
    <p:sldId id="274" r:id="rId51"/>
    <p:sldId id="275" r:id="rId52"/>
    <p:sldId id="27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90"/>
  </p:normalViewPr>
  <p:slideViewPr>
    <p:cSldViewPr snapToGrid="0">
      <p:cViewPr>
        <p:scale>
          <a:sx n="99" d="100"/>
          <a:sy n="99" d="100"/>
        </p:scale>
        <p:origin x="960" y="400"/>
      </p:cViewPr>
      <p:guideLst/>
    </p:cSldViewPr>
  </p:slideViewPr>
  <p:outlineViewPr>
    <p:cViewPr>
      <p:scale>
        <a:sx n="33" d="100"/>
        <a:sy n="33" d="100"/>
      </p:scale>
      <p:origin x="0" y="-1250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F305A-C328-C246-843B-7FEFA2B64EBA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486F0-8142-7848-9DFE-0550357C5E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6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B9F60-A83A-418A-B890-725BE3D893A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108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B9F60-A83A-418A-B890-725BE3D893A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662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25FB2-63B6-9C45-B918-6D84FAC6C400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66c6e3d815_2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g166c6e3d815_26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/>
              <a:t>Nell'analisi dei dati, il rilevamento delle anomalie è l'identificazione di osservazioni, elementi, eventi rari che differiscono in modo significativo dalla maggior parte dei dati.</a:t>
            </a:r>
            <a:endParaRPr sz="1400"/>
          </a:p>
        </p:txBody>
      </p:sp>
      <p:sp>
        <p:nvSpPr>
          <p:cNvPr id="465" name="Google Shape;465;g166c6e3d815_26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66c6e3d815_3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g166c6e3d815_3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/>
              <a:t>Nell'analisi dei dati, il rilevamento delle anomalie è l'identificazione di osservazioni, elementi, eventi rari che differiscono in modo significativo dalla maggior parte dei dati.</a:t>
            </a:r>
            <a:endParaRPr sz="1400"/>
          </a:p>
        </p:txBody>
      </p:sp>
      <p:sp>
        <p:nvSpPr>
          <p:cNvPr id="483" name="Google Shape;483;g166c6e3d815_3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66c6e3d815_3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g166c6e3d815_31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/>
              <a:t>Nell'analisi dei dati, il rilevamento delle anomalie è l'identificazione di osservazioni, elementi, eventi rari che differiscono in modo significativo dalla maggior parte dei dati.</a:t>
            </a:r>
            <a:endParaRPr sz="1400"/>
          </a:p>
        </p:txBody>
      </p:sp>
      <p:sp>
        <p:nvSpPr>
          <p:cNvPr id="499" name="Google Shape;499;g166c6e3d815_31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65c367b471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g165c367b471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https://arxiv.org/pdf/2203.12852.pdf</a:t>
            </a:r>
            <a:endParaRPr/>
          </a:p>
        </p:txBody>
      </p:sp>
      <p:sp>
        <p:nvSpPr>
          <p:cNvPr id="541" name="Google Shape;541;g165c367b471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65c367b47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g165c367b471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t"/>
              <a:t>https://indico.fnal.gov/event/49194/contributions/215700/attachments/143256/181157/0519_jgonski_lhco_clariphy.pdf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165c367b471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65c367b471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9" name="Google Shape;579;g165c367b471_0_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t"/>
              <a:t>https://indico.fnal.gov/event/49194/contributions/215700/attachments/143256/181157/0519_jgonski_lhco_clariphy.pdf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g165c367b471_0_1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70888" y="1295401"/>
            <a:ext cx="8650224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895" y="1524000"/>
            <a:ext cx="8664211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895" y="3299013"/>
            <a:ext cx="8664212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13E4-FFEB-BD43-97A8-6054C6717977}" type="datetime1">
              <a:rPr lang="it-IT" smtClean="0"/>
              <a:t>12/01/23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85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8" y="611872"/>
            <a:ext cx="5439393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8" y="1787856"/>
            <a:ext cx="5439393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AC3F-57B6-A34F-9F7B-CE188365806B}" type="datetime1">
              <a:rPr lang="it-IT" smtClean="0"/>
              <a:t>12/01/23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7489" y="359393"/>
            <a:ext cx="48768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0102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3007-7AD3-0547-B135-E286B673F547}" type="datetime1">
              <a:rPr lang="it-IT" smtClean="0"/>
              <a:t>12/01/23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807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6389" y="368301"/>
            <a:ext cx="2032000" cy="55753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365" y="368301"/>
            <a:ext cx="8919635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B0B3-B8DB-3B40-BCF1-7ECA712A7CC0}" type="datetime1">
              <a:rPr lang="it-IT" smtClean="0"/>
              <a:t>12/01/23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6680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08569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5D0DD-9F66-2048-ABA1-403E91AFF822}" type="datetime1">
              <a:rPr lang="it-IT" smtClean="0"/>
              <a:t>12/01/23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41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718" y="3352802"/>
            <a:ext cx="11222567" cy="14700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718" y="4771030"/>
            <a:ext cx="11222567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6A88-7301-3F4F-8B43-2EF33F4B571C}" type="datetime1">
              <a:rPr lang="it-IT" smtClean="0"/>
              <a:t>12/01/23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‹N›</a:t>
            </a:fld>
            <a:endParaRPr lang="it-IT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640" y="363538"/>
            <a:ext cx="1120272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265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2403145"/>
            <a:ext cx="10742084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3736006"/>
            <a:ext cx="10742084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93CC2-02E1-6F45-9DBC-EEB46E79BCA6}" type="datetime1">
              <a:rPr lang="it-IT" smtClean="0"/>
              <a:t>12/01/23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332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367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4761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390DD-DF4B-7643-B4C2-3328424E0344}" type="datetime1">
              <a:rPr lang="it-IT" smtClean="0"/>
              <a:t>12/01/23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35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5" y="107576"/>
            <a:ext cx="10723035" cy="1336956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5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2365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4760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4760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9F0FB-508A-F347-BA83-49BCBCFE3626}" type="datetime1">
              <a:rPr lang="it-IT" smtClean="0"/>
              <a:t>12/01/23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328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0503-A722-1543-8F6E-6B7D8324B159}" type="datetime1">
              <a:rPr lang="it-IT" smtClean="0"/>
              <a:t>12/01/23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7FFD69DC-41AD-7940-9060-77D9FADA6B3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9640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3F363-4072-E541-B010-97C400552717}" type="datetime1">
              <a:rPr lang="it-IT" smtClean="0"/>
              <a:t>12/01/23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084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9" y="611872"/>
            <a:ext cx="512064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765" y="368300"/>
            <a:ext cx="512064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9" y="1787856"/>
            <a:ext cx="512064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8FD6-2B6E-C24F-813B-0E181A3B0B3A}" type="datetime1">
              <a:rPr lang="it-IT" smtClean="0"/>
              <a:t>12/01/23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94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367" y="107577"/>
            <a:ext cx="10723035" cy="89348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dirty="0"/>
              <a:t>Fare clic per modificare stile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1286440"/>
            <a:ext cx="10723035" cy="4809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06447" y="62756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8B84061-D726-F149-8442-BB5B93B57B3F}" type="datetime1">
              <a:rPr lang="it-IT" smtClean="0"/>
              <a:t>12/01/23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611" y="6275669"/>
            <a:ext cx="6454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0541" y="6275669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FFD69DC-41AD-7940-9060-77D9FADA6B3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114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hyperlink" Target="https://journals.aps.org/prd/abstract/10.1103/PhysRevD.100.032007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812377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hyperlink" Target="https://cds.cern.ch/record/281237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hyperlink" Target="https://arxiv.org/abs/1911.00405" TargetMode="External"/><Relationship Id="rId4" Type="http://schemas.openxmlformats.org/officeDocument/2006/relationships/hyperlink" Target="https://www.jmlr.org/papers/volume10/kanamori09a/kanamori09a.pdf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s://atlas.web.cern.ch/Atlas/GROUPS/PHYSICS/CONFNOTES/ATLAS-CONF-2022-045/" TargetMode="External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hyperlink" Target="https://agenda.infn.it/event/34084/#10-lightning-talks-sessione-2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5.09274" TargetMode="External"/><Relationship Id="rId3" Type="http://schemas.openxmlformats.org/officeDocument/2006/relationships/image" Target="../media/image100.png"/><Relationship Id="rId7" Type="http://schemas.openxmlformats.org/officeDocument/2006/relationships/image" Target="../media/image101.png"/><Relationship Id="rId2" Type="http://schemas.openxmlformats.org/officeDocument/2006/relationships/hyperlink" Target="https://arxiv.org/abs/1402.4431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tlas.web.cern.ch/Atlas/GROUPS/PHYSICS/PUBNOTES/ATL-PHYS-PUB-2020-019/" TargetMode="External"/><Relationship Id="rId11" Type="http://schemas.openxmlformats.org/officeDocument/2006/relationships/image" Target="../media/image43.jpg"/><Relationship Id="rId5" Type="http://schemas.openxmlformats.org/officeDocument/2006/relationships/image" Target="../media/image2.png"/><Relationship Id="rId10" Type="http://schemas.openxmlformats.org/officeDocument/2006/relationships/image" Target="../media/image103.png"/><Relationship Id="rId4" Type="http://schemas.openxmlformats.org/officeDocument/2006/relationships/hyperlink" Target="https://atlas.web.cern.ch/Atlas/GROUPS/PHYSICS/CONFNOTES/ATLAS-CONF-2022-045/" TargetMode="External"/><Relationship Id="rId9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atlas.web.cern.ch/Atlas/GROUPS/PHYSICS/CONFNOTES/ATLAS-CONF-2022-045/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rxiv.org/abs/1101.0390" TargetMode="External"/><Relationship Id="rId5" Type="http://schemas.openxmlformats.org/officeDocument/2006/relationships/image" Target="../media/image105.png"/><Relationship Id="rId4" Type="http://schemas.openxmlformats.org/officeDocument/2006/relationships/image" Target="../media/image54.png"/><Relationship Id="rId9" Type="http://schemas.openxmlformats.org/officeDocument/2006/relationships/image" Target="../media/image4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tlas.web.cern.ch/Atlas/GROUPS/PHYSICS/PUBNOTES/ATL-PHYS-PUB-2020-019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tlabs.ac.za/event/100/contributions/1734/attachments/773/932/PCH_anom_23_02.pdf" TargetMode="Externa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CONFNOTES/ATLAS-CONF-2022-045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2203.12852.pdf/" TargetMode="External"/><Relationship Id="rId3" Type="http://schemas.openxmlformats.org/officeDocument/2006/relationships/image" Target="../media/image59.png"/><Relationship Id="rId7" Type="http://schemas.openxmlformats.org/officeDocument/2006/relationships/hyperlink" Target="https://arxiv.org/pdf/2007.13681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hyperlink" Target="https://datarepository.wolframcloud.com/resources/Jazz-Musicians-Network" TargetMode="Externa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lhco2020.github.io/homepage/%20https:/indico.fnal.gov/event/49194/contributions/215700/attachments/143256/181157/0519_jgonski_lhco_clariphy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lhco2020.github.io/homepage/%20https:/indico.fnal.gov/event/49194/contributions/215700/attachments/143256/181157/0519_jgonski_lhco_clariphy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17DFE7-AE53-37FB-78BF-0AA4196244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ATLAS Report 2022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D5ACA09-A5EF-DE8F-B77F-C0B4BA7FD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MDP a nome del gruppo ATLAS Napoli</a:t>
            </a:r>
          </a:p>
        </p:txBody>
      </p:sp>
    </p:spTree>
    <p:extLst>
      <p:ext uri="{BB962C8B-B14F-4D97-AF65-F5344CB8AC3E}">
        <p14:creationId xmlns:p14="http://schemas.microsoft.com/office/powerpoint/2010/main" val="3330504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5F29B2-9293-60A7-2E56-B1728A887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07577"/>
            <a:ext cx="12063211" cy="893483"/>
          </a:xfrm>
        </p:spPr>
        <p:txBody>
          <a:bodyPr/>
          <a:lstStyle/>
          <a:p>
            <a:r>
              <a:rPr lang="en-GB" sz="4400"/>
              <a:t>Hardware Phase I upgrade in L1MuonBarrel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46C5895-F16E-6142-9F9E-CE4DC14A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F1F291-B17E-0E53-2CC1-7307C35BF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64" y="1484789"/>
            <a:ext cx="10321344" cy="526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82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3A1A6D-C6D5-81E2-47A3-9CBB0B12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L1 Trigger efficiency recovery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604F65C-4A79-A8A0-CF7F-6B2622C4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pPr/>
              <a:t>11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1F6A17-06CF-E4DC-5B6C-D75F6DF6D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796" y="1673279"/>
            <a:ext cx="7239750" cy="488361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5FDF97-F16C-AFAE-AF24-58A990C79EE1}"/>
              </a:ext>
            </a:extLst>
          </p:cNvPr>
          <p:cNvSpPr txBox="1"/>
          <p:nvPr/>
        </p:nvSpPr>
        <p:spPr>
          <a:xfrm>
            <a:off x="5706144" y="1545357"/>
            <a:ext cx="49680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Orthogonal Trigger in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physics_Main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Stream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5033C0-5BD4-489E-D1DD-57D8DE7E0C82}"/>
              </a:ext>
            </a:extLst>
          </p:cNvPr>
          <p:cNvSpPr txBox="1"/>
          <p:nvPr/>
        </p:nvSpPr>
        <p:spPr>
          <a:xfrm>
            <a:off x="383026" y="923520"/>
            <a:ext cx="11421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At the beginning of RUN3 the L1MUB efficiency was very poor due to RPC problems with gas volumes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0DD8F9-AEDE-3EA2-085C-741F3BAEBF7E}"/>
              </a:ext>
            </a:extLst>
          </p:cNvPr>
          <p:cNvSpPr txBox="1"/>
          <p:nvPr/>
        </p:nvSpPr>
        <p:spPr>
          <a:xfrm>
            <a:off x="198104" y="1729048"/>
            <a:ext cx="4527692" cy="452431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Calibri" panose="020F0502020204030204" pitchFamily="34" charset="0"/>
              </a:rPr>
              <a:t>Big effort of whole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Calibri" panose="020F0502020204030204" pitchFamily="34" charset="0"/>
              </a:rPr>
              <a:t>RPC gas recovery campaign </a:t>
            </a:r>
            <a:endParaRPr lang="en-GB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Calibri" panose="020F0502020204030204" pitchFamily="34" charset="0"/>
              </a:rPr>
              <a:t>Relaxed majority </a:t>
            </a:r>
            <a:endParaRPr lang="en-GB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Calibri" panose="020F0502020204030204" pitchFamily="34" charset="0"/>
              </a:rPr>
              <a:t>Problem with resynchronization of problematic RPC towers: </a:t>
            </a:r>
            <a:endParaRPr lang="en-GB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Calibri" panose="020F0502020204030204" pitchFamily="34" charset="0"/>
              </a:rPr>
              <a:t>The whole sector started to trigger at wrong BC after resynch.</a:t>
            </a:r>
            <a:br>
              <a:rPr lang="en-GB" dirty="0">
                <a:effectLst/>
                <a:latin typeface="Calibri" panose="020F0502020204030204" pitchFamily="34" charset="0"/>
              </a:rPr>
            </a:br>
            <a:r>
              <a:rPr lang="en-GB" dirty="0">
                <a:effectLst/>
                <a:latin typeface="Calibri" panose="020F0502020204030204" pitchFamily="34" charset="0"/>
              </a:rPr>
              <a:t>This was eventually solved with the help of MuCTPi software.</a:t>
            </a:r>
            <a:endParaRPr lang="en-GB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Calibri" panose="020F0502020204030204" pitchFamily="34" charset="0"/>
              </a:rPr>
              <a:t>In best runs, efficiency for high-PT was close to 67%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Comparable results using T&amp;P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After technical stop efficiency still increasing thanks to relaxed majority keeping rate under control</a:t>
            </a:r>
          </a:p>
          <a:p>
            <a:endParaRPr lang="en-GB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8E1A249-18CA-0C0E-D78B-5587F4E256D5}"/>
              </a:ext>
            </a:extLst>
          </p:cNvPr>
          <p:cNvSpPr txBox="1"/>
          <p:nvPr/>
        </p:nvSpPr>
        <p:spPr>
          <a:xfrm>
            <a:off x="6390391" y="4897145"/>
            <a:ext cx="9767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Main HV recovery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6A900C7-226D-98E8-2D2A-1FE1813CDB11}"/>
              </a:ext>
            </a:extLst>
          </p:cNvPr>
          <p:cNvCxnSpPr>
            <a:cxnSpLocks/>
          </p:cNvCxnSpPr>
          <p:nvPr/>
        </p:nvCxnSpPr>
        <p:spPr>
          <a:xfrm flipH="1" flipV="1">
            <a:off x="6194512" y="3739082"/>
            <a:ext cx="488369" cy="10196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F607A7F-9BC6-0454-0507-C5EBF16E5B45}"/>
              </a:ext>
            </a:extLst>
          </p:cNvPr>
          <p:cNvSpPr txBox="1"/>
          <p:nvPr/>
        </p:nvSpPr>
        <p:spPr>
          <a:xfrm>
            <a:off x="6913293" y="4550951"/>
            <a:ext cx="9767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+ 8 towers relaxed maj.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1B856028-8AFE-FD59-CEB0-141110FB79D8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6516881" y="3549223"/>
            <a:ext cx="884781" cy="10017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D7B71CF-49FA-73C4-0D6A-72776953E39C}"/>
              </a:ext>
            </a:extLst>
          </p:cNvPr>
          <p:cNvSpPr txBox="1"/>
          <p:nvPr/>
        </p:nvSpPr>
        <p:spPr>
          <a:xfrm>
            <a:off x="7604968" y="1992925"/>
            <a:ext cx="9767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+ 22 towers relaxed maj.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FF4FC7B-2117-9303-D7F4-45BAF043513B}"/>
              </a:ext>
            </a:extLst>
          </p:cNvPr>
          <p:cNvCxnSpPr>
            <a:cxnSpLocks/>
          </p:cNvCxnSpPr>
          <p:nvPr/>
        </p:nvCxnSpPr>
        <p:spPr>
          <a:xfrm flipH="1">
            <a:off x="7581088" y="2481474"/>
            <a:ext cx="463939" cy="7000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2C26046-2210-0B76-4DE9-2581D0B62D1A}"/>
              </a:ext>
            </a:extLst>
          </p:cNvPr>
          <p:cNvSpPr txBox="1"/>
          <p:nvPr/>
        </p:nvSpPr>
        <p:spPr>
          <a:xfrm>
            <a:off x="5706144" y="5312643"/>
            <a:ext cx="9767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8 towers relaxed maj.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67479D75-4D4D-AF87-E277-7A0862D3C979}"/>
              </a:ext>
            </a:extLst>
          </p:cNvPr>
          <p:cNvCxnSpPr>
            <a:cxnSpLocks/>
          </p:cNvCxnSpPr>
          <p:nvPr/>
        </p:nvCxnSpPr>
        <p:spPr>
          <a:xfrm flipH="1" flipV="1">
            <a:off x="5810035" y="4720333"/>
            <a:ext cx="264895" cy="4861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9B3315B-041F-CB7B-ACC0-7C474B244E87}"/>
              </a:ext>
            </a:extLst>
          </p:cNvPr>
          <p:cNvSpPr txBox="1"/>
          <p:nvPr/>
        </p:nvSpPr>
        <p:spPr>
          <a:xfrm>
            <a:off x="7643318" y="4137775"/>
            <a:ext cx="9767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Sector s06 timed in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B11AB90F-5562-73FE-4D68-30F24993F9FC}"/>
              </a:ext>
            </a:extLst>
          </p:cNvPr>
          <p:cNvCxnSpPr>
            <a:cxnSpLocks/>
          </p:cNvCxnSpPr>
          <p:nvPr/>
        </p:nvCxnSpPr>
        <p:spPr>
          <a:xfrm flipH="1" flipV="1">
            <a:off x="7556658" y="3739082"/>
            <a:ext cx="359737" cy="4288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79D67D9-BD7E-AEF0-09E9-8FAAB307D726}"/>
              </a:ext>
            </a:extLst>
          </p:cNvPr>
          <p:cNvSpPr txBox="1"/>
          <p:nvPr/>
        </p:nvSpPr>
        <p:spPr>
          <a:xfrm>
            <a:off x="8998719" y="3977358"/>
            <a:ext cx="9767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Fine time calibration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6CC83FDA-6EF8-B76D-AFB2-CB40D096A4DE}"/>
              </a:ext>
            </a:extLst>
          </p:cNvPr>
          <p:cNvCxnSpPr>
            <a:cxnSpLocks/>
          </p:cNvCxnSpPr>
          <p:nvPr/>
        </p:nvCxnSpPr>
        <p:spPr>
          <a:xfrm flipH="1" flipV="1">
            <a:off x="7549913" y="3429000"/>
            <a:ext cx="1449031" cy="6716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B600581-9E88-3AE8-4E49-2A17CCA45F15}"/>
              </a:ext>
            </a:extLst>
          </p:cNvPr>
          <p:cNvSpPr txBox="1"/>
          <p:nvPr/>
        </p:nvSpPr>
        <p:spPr>
          <a:xfrm>
            <a:off x="10042172" y="2080157"/>
            <a:ext cx="9767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2/4 on phi view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42CDE675-9B91-BFBA-86E6-BC0D50548358}"/>
              </a:ext>
            </a:extLst>
          </p:cNvPr>
          <p:cNvCxnSpPr>
            <a:cxnSpLocks/>
          </p:cNvCxnSpPr>
          <p:nvPr/>
        </p:nvCxnSpPr>
        <p:spPr>
          <a:xfrm>
            <a:off x="10450472" y="2417589"/>
            <a:ext cx="447525" cy="3982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77EC8AF-90C1-A243-B412-C5D7D89BAF7E}"/>
              </a:ext>
            </a:extLst>
          </p:cNvPr>
          <p:cNvSpPr txBox="1"/>
          <p:nvPr/>
        </p:nvSpPr>
        <p:spPr>
          <a:xfrm>
            <a:off x="10582273" y="3926332"/>
            <a:ext cx="9767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HV recovery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59A48F00-3D04-2001-85FA-BB57E4237C52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11070642" y="3569507"/>
            <a:ext cx="505099" cy="356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026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287B731-6062-6EA0-124B-082E68B34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ATLAS NA </a:t>
            </a:r>
            <a:r>
              <a:rPr lang="en-GB" dirty="0"/>
              <a:t>Contribution</a:t>
            </a:r>
            <a:r>
              <a:rPr lang="it-IT" dirty="0"/>
              <a:t> to NSW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81E8895-9A3E-F8F5-FFB4-AC0E79A12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2367" y="3736006"/>
            <a:ext cx="10742084" cy="1500187"/>
          </a:xfrm>
        </p:spPr>
        <p:txBody>
          <a:bodyPr>
            <a:normAutofit lnSpcReduction="10000"/>
          </a:bodyPr>
          <a:lstStyle/>
          <a:p>
            <a:r>
              <a:rPr lang="it-IT" dirty="0" err="1"/>
              <a:t>Alviggi</a:t>
            </a:r>
            <a:r>
              <a:rPr lang="it-IT" dirty="0"/>
              <a:t> MG, Camerlingo MT, Canale V, Della Pietra M, Di Donato C, </a:t>
            </a:r>
            <a:r>
              <a:rPr lang="it-IT" dirty="0" err="1"/>
              <a:t>Iengo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, Izzo V, Massarotti </a:t>
            </a:r>
            <a:r>
              <a:rPr lang="it-IT" dirty="0" err="1"/>
              <a:t>P</a:t>
            </a:r>
            <a:r>
              <a:rPr lang="it-IT" dirty="0"/>
              <a:t>, </a:t>
            </a:r>
            <a:r>
              <a:rPr lang="it-IT" dirty="0" err="1"/>
              <a:t>Sekhniaidze</a:t>
            </a:r>
            <a:r>
              <a:rPr lang="it-IT" dirty="0"/>
              <a:t> G</a:t>
            </a:r>
            <a:br>
              <a:rPr lang="it-IT" dirty="0"/>
            </a:br>
            <a:r>
              <a:rPr lang="it-IT" dirty="0"/>
              <a:t>C. </a:t>
            </a:r>
            <a:r>
              <a:rPr lang="it-IT" dirty="0" err="1"/>
              <a:t>Cassese</a:t>
            </a:r>
            <a:r>
              <a:rPr lang="it-IT" dirty="0"/>
              <a:t>, B. De Fazio, L. Panico, D. Trotta </a:t>
            </a:r>
          </a:p>
          <a:p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responsibilities</a:t>
            </a:r>
            <a:r>
              <a:rPr lang="it-IT" dirty="0"/>
              <a:t> (P. </a:t>
            </a:r>
            <a:r>
              <a:rPr lang="it-IT" dirty="0" err="1"/>
              <a:t>Iengo</a:t>
            </a:r>
            <a:r>
              <a:rPr lang="it-IT" dirty="0"/>
              <a:t>): NSW </a:t>
            </a:r>
            <a:r>
              <a:rPr lang="it-IT" dirty="0" err="1"/>
              <a:t>Deputy</a:t>
            </a:r>
            <a:r>
              <a:rPr lang="it-IT" dirty="0"/>
              <a:t> PL, </a:t>
            </a:r>
            <a:r>
              <a:rPr lang="it-IT" dirty="0" err="1"/>
              <a:t>Micromegas</a:t>
            </a:r>
            <a:r>
              <a:rPr lang="it-IT" dirty="0"/>
              <a:t> project coordinator, </a:t>
            </a:r>
            <a:r>
              <a:rPr lang="it-IT" dirty="0" err="1"/>
              <a:t>Micromegas</a:t>
            </a:r>
            <a:r>
              <a:rPr lang="it-IT" dirty="0"/>
              <a:t> </a:t>
            </a:r>
            <a:r>
              <a:rPr lang="it-IT" dirty="0" err="1"/>
              <a:t>operation</a:t>
            </a:r>
            <a:r>
              <a:rPr lang="it-IT" dirty="0"/>
              <a:t> coordinator</a:t>
            </a:r>
          </a:p>
          <a:p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2FDDF19-2BF7-CB63-FA2B-22854F6D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978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3C469E7-6894-34A8-78D5-22318676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ATLAS NSW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81D39ED-A3C5-3FF7-9B66-291B987D0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67" y="1286440"/>
            <a:ext cx="10723035" cy="785428"/>
          </a:xfrm>
        </p:spPr>
        <p:txBody>
          <a:bodyPr/>
          <a:lstStyle/>
          <a:p>
            <a:r>
              <a:rPr lang="it-IT" dirty="0"/>
              <a:t>New Small Wheel: </a:t>
            </a:r>
            <a:r>
              <a:rPr lang="it-IT" dirty="0" err="1"/>
              <a:t>largest</a:t>
            </a:r>
            <a:r>
              <a:rPr lang="it-IT" dirty="0"/>
              <a:t> ATLAS Phase-1 project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81A06CC-8AD9-4505-B7B8-980780574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13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077B2ED-255E-BBFB-8087-04FF7032F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299" y="2071868"/>
            <a:ext cx="5346700" cy="42418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14B515B-A0B0-5FD2-046E-FBA2F549AF08}"/>
              </a:ext>
            </a:extLst>
          </p:cNvPr>
          <p:cNvSpPr txBox="1"/>
          <p:nvPr/>
        </p:nvSpPr>
        <p:spPr>
          <a:xfrm>
            <a:off x="732367" y="1991093"/>
            <a:ext cx="4676172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2 end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cap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muon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stations.</a:t>
            </a:r>
            <a:b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</a:b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16 detector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sectors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per station (8 large, 8 small).</a:t>
            </a:r>
            <a:b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</a:b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16 detector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planes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per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sector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:</a:t>
            </a: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8 small-strip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Thin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Gap Chambers wedges (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sTGC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) </a:t>
            </a: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8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micromegas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(MM) wedges</a:t>
            </a:r>
          </a:p>
          <a:p>
            <a:endParaRPr lang="it-IT" sz="14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39C91B6-AA7A-7459-1596-2540CCEF7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63" y="4627169"/>
            <a:ext cx="5491705" cy="201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59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D546EC-015C-59EB-10CD-CA3BB3D5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462" y="-54755"/>
            <a:ext cx="10723035" cy="893483"/>
          </a:xfrm>
        </p:spPr>
        <p:txBody>
          <a:bodyPr/>
          <a:lstStyle/>
          <a:p>
            <a:r>
              <a:rPr lang="it-IT" dirty="0"/>
              <a:t>Roadmap from TDR to </a:t>
            </a:r>
            <a:r>
              <a:rPr lang="it-IT" dirty="0" err="1"/>
              <a:t>Operation</a:t>
            </a:r>
            <a:r>
              <a:rPr lang="it-IT" dirty="0"/>
              <a:t>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A159AF-5415-DCB7-907B-90F22C328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42" y="2708920"/>
            <a:ext cx="1931647" cy="2214568"/>
          </a:xfrm>
        </p:spPr>
        <p:txBody>
          <a:bodyPr>
            <a:normAutofit/>
          </a:bodyPr>
          <a:lstStyle/>
          <a:p>
            <a:r>
              <a:rPr lang="it-IT" dirty="0"/>
              <a:t>9 anni di impegno del gruppo di Napoli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E382F7-312B-06C9-C47A-5C0596AC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14</a:t>
            </a:fld>
            <a:endParaRPr lang="it-IT"/>
          </a:p>
        </p:txBody>
      </p:sp>
      <p:sp>
        <p:nvSpPr>
          <p:cNvPr id="6" name="Pentagono 5">
            <a:extLst>
              <a:ext uri="{FF2B5EF4-FFF2-40B4-BE49-F238E27FC236}">
                <a16:creationId xmlns:a16="http://schemas.microsoft.com/office/drawing/2014/main" id="{B87C2D04-C08E-BA74-E693-024B79FF278C}"/>
              </a:ext>
            </a:extLst>
          </p:cNvPr>
          <p:cNvSpPr/>
          <p:nvPr/>
        </p:nvSpPr>
        <p:spPr>
          <a:xfrm>
            <a:off x="2587056" y="3627587"/>
            <a:ext cx="8784976" cy="120540"/>
          </a:xfrm>
          <a:prstGeom prst="homePlate">
            <a:avLst/>
          </a:prstGeom>
          <a:solidFill>
            <a:srgbClr val="002060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Anello 6">
            <a:extLst>
              <a:ext uri="{FF2B5EF4-FFF2-40B4-BE49-F238E27FC236}">
                <a16:creationId xmlns:a16="http://schemas.microsoft.com/office/drawing/2014/main" id="{87304CAF-3CBD-9975-189F-615FF21760F2}"/>
              </a:ext>
            </a:extLst>
          </p:cNvPr>
          <p:cNvSpPr/>
          <p:nvPr/>
        </p:nvSpPr>
        <p:spPr>
          <a:xfrm>
            <a:off x="2515048" y="3555579"/>
            <a:ext cx="288032" cy="28803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Anello 7">
            <a:extLst>
              <a:ext uri="{FF2B5EF4-FFF2-40B4-BE49-F238E27FC236}">
                <a16:creationId xmlns:a16="http://schemas.microsoft.com/office/drawing/2014/main" id="{EEDB95C2-C862-944C-62D3-1F4B20FF7E91}"/>
              </a:ext>
            </a:extLst>
          </p:cNvPr>
          <p:cNvSpPr/>
          <p:nvPr/>
        </p:nvSpPr>
        <p:spPr>
          <a:xfrm>
            <a:off x="4175903" y="3536934"/>
            <a:ext cx="288032" cy="28803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Anello 8">
            <a:extLst>
              <a:ext uri="{FF2B5EF4-FFF2-40B4-BE49-F238E27FC236}">
                <a16:creationId xmlns:a16="http://schemas.microsoft.com/office/drawing/2014/main" id="{CB4E149F-9ABA-E265-5401-53A4766F854A}"/>
              </a:ext>
            </a:extLst>
          </p:cNvPr>
          <p:cNvSpPr/>
          <p:nvPr/>
        </p:nvSpPr>
        <p:spPr>
          <a:xfrm>
            <a:off x="6480159" y="3555579"/>
            <a:ext cx="288032" cy="28803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Anello 9">
            <a:extLst>
              <a:ext uri="{FF2B5EF4-FFF2-40B4-BE49-F238E27FC236}">
                <a16:creationId xmlns:a16="http://schemas.microsoft.com/office/drawing/2014/main" id="{D6582AE1-69E2-4E5D-C731-503468BCE21E}"/>
              </a:ext>
            </a:extLst>
          </p:cNvPr>
          <p:cNvSpPr/>
          <p:nvPr/>
        </p:nvSpPr>
        <p:spPr>
          <a:xfrm>
            <a:off x="8744170" y="3555579"/>
            <a:ext cx="288032" cy="28803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Anello 10">
            <a:extLst>
              <a:ext uri="{FF2B5EF4-FFF2-40B4-BE49-F238E27FC236}">
                <a16:creationId xmlns:a16="http://schemas.microsoft.com/office/drawing/2014/main" id="{1212A086-13EE-F98B-3003-6D15B57F13C8}"/>
              </a:ext>
            </a:extLst>
          </p:cNvPr>
          <p:cNvSpPr/>
          <p:nvPr/>
        </p:nvSpPr>
        <p:spPr>
          <a:xfrm>
            <a:off x="10944655" y="3555579"/>
            <a:ext cx="288032" cy="28803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E81F9D6-1844-1BF6-4E05-7F0932094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544" y="2280381"/>
            <a:ext cx="757400" cy="113118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6639C35-A01C-D6AD-50A3-D108AE1D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040" y="4279905"/>
            <a:ext cx="2006600" cy="14732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62C7A3E-A615-AC82-FB41-EF61E3DF4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572" y="4580446"/>
            <a:ext cx="1470550" cy="144084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E227825-DDA7-C2F8-6BDC-7CF278EDF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997" y="5867400"/>
            <a:ext cx="1968500" cy="9906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831388B-9FD5-0C60-E1A7-74A4343B9A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279" y="1358908"/>
            <a:ext cx="1926084" cy="156603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D0E33B1-4C11-FFCD-94C7-9284F65964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565" y="1817868"/>
            <a:ext cx="1330271" cy="1683140"/>
          </a:xfrm>
          <a:prstGeom prst="rect">
            <a:avLst/>
          </a:prstGeom>
        </p:spPr>
      </p:pic>
      <p:pic>
        <p:nvPicPr>
          <p:cNvPr id="18" name="Immagine 17" descr="Immagine che contiene testo, edificio&#10;&#10;Descrizione generata automaticamente">
            <a:extLst>
              <a:ext uri="{FF2B5EF4-FFF2-40B4-BE49-F238E27FC236}">
                <a16:creationId xmlns:a16="http://schemas.microsoft.com/office/drawing/2014/main" id="{EEF17DF3-7D56-1DCF-B4FA-72D010C742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8540" y="816445"/>
            <a:ext cx="1529539" cy="1154971"/>
          </a:xfrm>
          <a:prstGeom prst="rect">
            <a:avLst/>
          </a:prstGeom>
        </p:spPr>
      </p:pic>
      <p:pic>
        <p:nvPicPr>
          <p:cNvPr id="19" name="Immagine 18" descr="Immagine che contiene interni, soffitto, persona, inpiedi&#10;&#10;Descrizione generata automaticamente">
            <a:extLst>
              <a:ext uri="{FF2B5EF4-FFF2-40B4-BE49-F238E27FC236}">
                <a16:creationId xmlns:a16="http://schemas.microsoft.com/office/drawing/2014/main" id="{DC302E1C-012F-899E-1DCE-64AD6D1543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692" y="952079"/>
            <a:ext cx="1546520" cy="1159890"/>
          </a:xfrm>
          <a:prstGeom prst="rect">
            <a:avLst/>
          </a:prstGeom>
        </p:spPr>
      </p:pic>
      <p:pic>
        <p:nvPicPr>
          <p:cNvPr id="20" name="Immagine 19" descr="Immagine che contiene cielo, erba, esterni&#10;&#10;Descrizione generata automaticamente">
            <a:extLst>
              <a:ext uri="{FF2B5EF4-FFF2-40B4-BE49-F238E27FC236}">
                <a16:creationId xmlns:a16="http://schemas.microsoft.com/office/drawing/2014/main" id="{BAD91C20-66A2-BF56-0648-922A5F1D88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7496" y="5463079"/>
            <a:ext cx="1539567" cy="1394921"/>
          </a:xfrm>
          <a:prstGeom prst="rect">
            <a:avLst/>
          </a:prstGeom>
        </p:spPr>
      </p:pic>
      <p:pic>
        <p:nvPicPr>
          <p:cNvPr id="21" name="Immagine 20" descr="Immagine che contiene interni, soffitto, tetto&#10;&#10;Descrizione generata automaticamente">
            <a:extLst>
              <a:ext uri="{FF2B5EF4-FFF2-40B4-BE49-F238E27FC236}">
                <a16:creationId xmlns:a16="http://schemas.microsoft.com/office/drawing/2014/main" id="{D22B0A79-A00F-C42F-88BD-340CE75C629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422" y="2137197"/>
            <a:ext cx="1363811" cy="1363811"/>
          </a:xfrm>
          <a:prstGeom prst="rect">
            <a:avLst/>
          </a:prstGeom>
        </p:spPr>
      </p:pic>
      <p:pic>
        <p:nvPicPr>
          <p:cNvPr id="22" name="Immagine 21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30E5779B-94FC-105C-68BA-159DBE5B9EB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194" y="4365104"/>
            <a:ext cx="1539566" cy="205275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9A377D7D-C5E7-B955-7725-3D56CA78007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67260" y="4209436"/>
            <a:ext cx="2211039" cy="1658279"/>
          </a:xfrm>
          <a:prstGeom prst="rect">
            <a:avLst/>
          </a:prstGeom>
        </p:spPr>
      </p:pic>
      <p:pic>
        <p:nvPicPr>
          <p:cNvPr id="24" name="Immagine 23" descr="Immagine che contiene motore&#10;&#10;Descrizione generata automaticamente">
            <a:extLst>
              <a:ext uri="{FF2B5EF4-FFF2-40B4-BE49-F238E27FC236}">
                <a16:creationId xmlns:a16="http://schemas.microsoft.com/office/drawing/2014/main" id="{C1BE1465-98C0-7109-EB34-88EC2F53DDE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2490" y="2648303"/>
            <a:ext cx="1305486" cy="2508889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47A4FF0-B879-B105-AE20-C3C881E73264}"/>
              </a:ext>
            </a:extLst>
          </p:cNvPr>
          <p:cNvSpPr txBox="1"/>
          <p:nvPr/>
        </p:nvSpPr>
        <p:spPr>
          <a:xfrm>
            <a:off x="2320730" y="1988840"/>
            <a:ext cx="9364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latin typeface="Palatino" pitchFamily="2" charset="77"/>
                <a:ea typeface="Palatino" pitchFamily="2" charset="77"/>
              </a:rPr>
              <a:t>ATLAS TDR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AE57B28-7FFF-91D1-065F-FC7F3A943C3E}"/>
              </a:ext>
            </a:extLst>
          </p:cNvPr>
          <p:cNvSpPr txBox="1"/>
          <p:nvPr/>
        </p:nvSpPr>
        <p:spPr>
          <a:xfrm>
            <a:off x="4711648" y="1133877"/>
            <a:ext cx="185021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>
                <a:latin typeface="Palatino" pitchFamily="2" charset="77"/>
                <a:ea typeface="Palatino" pitchFamily="2" charset="77"/>
              </a:rPr>
              <a:t>Integration </a:t>
            </a:r>
            <a:r>
              <a:rPr lang="it-IT" sz="1300" dirty="0" err="1">
                <a:latin typeface="Palatino" pitchFamily="2" charset="77"/>
                <a:ea typeface="Palatino" pitchFamily="2" charset="77"/>
              </a:rPr>
              <a:t>at</a:t>
            </a:r>
            <a:r>
              <a:rPr lang="it-IT" sz="1300" dirty="0">
                <a:latin typeface="Palatino" pitchFamily="2" charset="77"/>
                <a:ea typeface="Palatino" pitchFamily="2" charset="77"/>
              </a:rPr>
              <a:t> </a:t>
            </a:r>
            <a:br>
              <a:rPr lang="it-IT" sz="1300" dirty="0">
                <a:latin typeface="Palatino" pitchFamily="2" charset="77"/>
                <a:ea typeface="Palatino" pitchFamily="2" charset="77"/>
              </a:rPr>
            </a:br>
            <a:r>
              <a:rPr lang="it-IT" sz="1300" dirty="0">
                <a:latin typeface="Palatino" pitchFamily="2" charset="77"/>
                <a:ea typeface="Palatino" pitchFamily="2" charset="77"/>
              </a:rPr>
              <a:t>CERN </a:t>
            </a:r>
          </a:p>
          <a:p>
            <a:r>
              <a:rPr lang="it-IT" sz="1300" dirty="0">
                <a:latin typeface="Palatino" pitchFamily="2" charset="77"/>
                <a:ea typeface="Palatino" pitchFamily="2" charset="77"/>
              </a:rPr>
              <a:t>2019-2021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5CA14B5-9BC7-6B58-DD30-A59BBAF6B147}"/>
              </a:ext>
            </a:extLst>
          </p:cNvPr>
          <p:cNvSpPr txBox="1"/>
          <p:nvPr/>
        </p:nvSpPr>
        <p:spPr>
          <a:xfrm>
            <a:off x="6111243" y="4160693"/>
            <a:ext cx="17323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>
                <a:latin typeface="Palatino" pitchFamily="2" charset="77"/>
                <a:ea typeface="Palatino" pitchFamily="2" charset="77"/>
              </a:rPr>
              <a:t>NSW A to the </a:t>
            </a:r>
            <a:r>
              <a:rPr lang="it-IT" sz="1300" dirty="0" err="1">
                <a:latin typeface="Palatino" pitchFamily="2" charset="77"/>
                <a:ea typeface="Palatino" pitchFamily="2" charset="77"/>
              </a:rPr>
              <a:t>cavern</a:t>
            </a:r>
            <a:endParaRPr lang="it-IT" sz="1300" dirty="0">
              <a:latin typeface="Palatino" pitchFamily="2" charset="77"/>
              <a:ea typeface="Palatino" pitchFamily="2" charset="77"/>
            </a:endParaRPr>
          </a:p>
          <a:p>
            <a:r>
              <a:rPr lang="it-IT" sz="1300" dirty="0">
                <a:latin typeface="Palatino" pitchFamily="2" charset="77"/>
                <a:ea typeface="Palatino" pitchFamily="2" charset="77"/>
              </a:rPr>
              <a:t>12/07/21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B21AFF6-5D51-E988-09F8-86BD9F536595}"/>
              </a:ext>
            </a:extLst>
          </p:cNvPr>
          <p:cNvSpPr txBox="1"/>
          <p:nvPr/>
        </p:nvSpPr>
        <p:spPr>
          <a:xfrm>
            <a:off x="7771632" y="5831930"/>
            <a:ext cx="177805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>
                <a:latin typeface="Palatino" pitchFamily="2" charset="77"/>
                <a:ea typeface="Palatino" pitchFamily="2" charset="77"/>
              </a:rPr>
              <a:t>NSW C to the </a:t>
            </a:r>
            <a:r>
              <a:rPr lang="it-IT" sz="1300" dirty="0" err="1">
                <a:latin typeface="Palatino" pitchFamily="2" charset="77"/>
                <a:ea typeface="Palatino" pitchFamily="2" charset="77"/>
              </a:rPr>
              <a:t>cavern</a:t>
            </a:r>
            <a:r>
              <a:rPr lang="it-IT" sz="1300" dirty="0">
                <a:latin typeface="Palatino" pitchFamily="2" charset="77"/>
                <a:ea typeface="Palatino" pitchFamily="2" charset="77"/>
              </a:rPr>
              <a:t>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32D4016-457F-BB05-50D4-6ACD998DB77E}"/>
              </a:ext>
            </a:extLst>
          </p:cNvPr>
          <p:cNvSpPr txBox="1"/>
          <p:nvPr/>
        </p:nvSpPr>
        <p:spPr>
          <a:xfrm>
            <a:off x="6049683" y="720279"/>
            <a:ext cx="20245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>
                <a:latin typeface="Palatino" pitchFamily="2" charset="77"/>
                <a:ea typeface="Palatino" pitchFamily="2" charset="77"/>
              </a:rPr>
              <a:t>NSW A End Surface </a:t>
            </a:r>
            <a:r>
              <a:rPr lang="it-IT" sz="1300" dirty="0" err="1">
                <a:latin typeface="Palatino" pitchFamily="2" charset="77"/>
                <a:ea typeface="Palatino" pitchFamily="2" charset="77"/>
              </a:rPr>
              <a:t>Commissioning</a:t>
            </a:r>
            <a:endParaRPr lang="it-IT" sz="1300" dirty="0">
              <a:latin typeface="Palatino" pitchFamily="2" charset="77"/>
              <a:ea typeface="Palatino" pitchFamily="2" charset="77"/>
            </a:endParaRPr>
          </a:p>
          <a:p>
            <a:r>
              <a:rPr lang="it-IT" sz="1300" dirty="0">
                <a:latin typeface="Palatino" pitchFamily="2" charset="77"/>
                <a:ea typeface="Palatino" pitchFamily="2" charset="77"/>
              </a:rPr>
              <a:t>18/06/21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02D137D-E3F3-2D4F-852A-2EFFDED52BA4}"/>
              </a:ext>
            </a:extLst>
          </p:cNvPr>
          <p:cNvSpPr txBox="1"/>
          <p:nvPr/>
        </p:nvSpPr>
        <p:spPr>
          <a:xfrm>
            <a:off x="9488912" y="2016423"/>
            <a:ext cx="175291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 err="1">
                <a:latin typeface="Palatino" pitchFamily="2" charset="77"/>
                <a:ea typeface="Palatino" pitchFamily="2" charset="77"/>
              </a:rPr>
              <a:t>NSWs</a:t>
            </a:r>
            <a:r>
              <a:rPr lang="it-IT" sz="1300" dirty="0">
                <a:latin typeface="Palatino" pitchFamily="2" charset="77"/>
                <a:ea typeface="Palatino" pitchFamily="2" charset="77"/>
              </a:rPr>
              <a:t> Underground </a:t>
            </a:r>
            <a:br>
              <a:rPr lang="it-IT" sz="1300" dirty="0">
                <a:latin typeface="Palatino" pitchFamily="2" charset="77"/>
                <a:ea typeface="Palatino" pitchFamily="2" charset="77"/>
              </a:rPr>
            </a:br>
            <a:r>
              <a:rPr lang="it-IT" sz="1300" dirty="0" err="1">
                <a:latin typeface="Palatino" pitchFamily="2" charset="77"/>
                <a:ea typeface="Palatino" pitchFamily="2" charset="77"/>
              </a:rPr>
              <a:t>Commissioning</a:t>
            </a:r>
            <a:br>
              <a:rPr lang="it-IT" sz="1300" dirty="0">
                <a:latin typeface="Palatino" pitchFamily="2" charset="77"/>
                <a:ea typeface="Palatino" pitchFamily="2" charset="77"/>
              </a:rPr>
            </a:br>
            <a:r>
              <a:rPr lang="it-IT" sz="1300" dirty="0">
                <a:latin typeface="Palatino" pitchFamily="2" charset="77"/>
                <a:ea typeface="Palatino" pitchFamily="2" charset="77"/>
              </a:rPr>
              <a:t>10/21-04/22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D866ACA-3AE9-7E82-A391-3200927D42A0}"/>
              </a:ext>
            </a:extLst>
          </p:cNvPr>
          <p:cNvSpPr txBox="1"/>
          <p:nvPr/>
        </p:nvSpPr>
        <p:spPr>
          <a:xfrm>
            <a:off x="9499824" y="5373216"/>
            <a:ext cx="20994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 err="1">
                <a:latin typeface="Palatino" pitchFamily="2" charset="77"/>
                <a:ea typeface="Palatino" pitchFamily="2" charset="77"/>
              </a:rPr>
              <a:t>NSWs</a:t>
            </a:r>
            <a:r>
              <a:rPr lang="it-IT" sz="1300" dirty="0">
                <a:latin typeface="Palatino" pitchFamily="2" charset="77"/>
                <a:ea typeface="Palatino" pitchFamily="2" charset="77"/>
              </a:rPr>
              <a:t> Running in ATLAS</a:t>
            </a:r>
          </a:p>
          <a:p>
            <a:r>
              <a:rPr lang="it-IT" sz="1300" dirty="0" err="1">
                <a:latin typeface="Palatino" pitchFamily="2" charset="77"/>
                <a:ea typeface="Palatino" pitchFamily="2" charset="77"/>
              </a:rPr>
              <a:t>since</a:t>
            </a:r>
            <a:r>
              <a:rPr lang="it-IT" sz="1300" dirty="0">
                <a:latin typeface="Palatino" pitchFamily="2" charset="77"/>
                <a:ea typeface="Palatino" pitchFamily="2" charset="77"/>
              </a:rPr>
              <a:t> 05/22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7C328BC-CE24-9E90-A36D-6DBC1E5F8A2B}"/>
              </a:ext>
            </a:extLst>
          </p:cNvPr>
          <p:cNvSpPr txBox="1"/>
          <p:nvPr/>
        </p:nvSpPr>
        <p:spPr>
          <a:xfrm>
            <a:off x="9748079" y="950459"/>
            <a:ext cx="14079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>
                <a:latin typeface="Palatino" pitchFamily="2" charset="77"/>
                <a:ea typeface="Palatino" pitchFamily="2" charset="77"/>
              </a:rPr>
              <a:t>MM </a:t>
            </a:r>
            <a:r>
              <a:rPr lang="it-IT" sz="1300" dirty="0" err="1">
                <a:latin typeface="Palatino" pitchFamily="2" charset="77"/>
                <a:ea typeface="Palatino" pitchFamily="2" charset="77"/>
              </a:rPr>
              <a:t>validation</a:t>
            </a:r>
            <a:r>
              <a:rPr lang="it-IT" sz="1300" dirty="0">
                <a:latin typeface="Palatino" pitchFamily="2" charset="77"/>
                <a:ea typeface="Palatino" pitchFamily="2" charset="77"/>
              </a:rPr>
              <a:t> of the </a:t>
            </a:r>
            <a:r>
              <a:rPr lang="it-IT" sz="1300" dirty="0" err="1">
                <a:latin typeface="Palatino" pitchFamily="2" charset="77"/>
                <a:ea typeface="Palatino" pitchFamily="2" charset="77"/>
              </a:rPr>
              <a:t>ternary</a:t>
            </a:r>
            <a:r>
              <a:rPr lang="it-IT" sz="1300" dirty="0">
                <a:latin typeface="Palatino" pitchFamily="2" charset="77"/>
                <a:ea typeface="Palatino" pitchFamily="2" charset="77"/>
              </a:rPr>
              <a:t> gas </a:t>
            </a:r>
            <a:r>
              <a:rPr lang="it-IT" sz="1300" dirty="0" err="1">
                <a:latin typeface="Palatino" pitchFamily="2" charset="77"/>
                <a:ea typeface="Palatino" pitchFamily="2" charset="77"/>
              </a:rPr>
              <a:t>mixture</a:t>
            </a:r>
            <a:r>
              <a:rPr lang="it-IT" sz="1300" dirty="0">
                <a:latin typeface="Palatino" pitchFamily="2" charset="77"/>
                <a:ea typeface="Palatino" pitchFamily="2" charset="77"/>
              </a:rPr>
              <a:t> 2018-2022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690EF7E-C8A9-ECAB-C6C1-1B5862C23FB0}"/>
              </a:ext>
            </a:extLst>
          </p:cNvPr>
          <p:cNvSpPr txBox="1"/>
          <p:nvPr/>
        </p:nvSpPr>
        <p:spPr>
          <a:xfrm>
            <a:off x="2372333" y="391391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Palatino" pitchFamily="2" charset="77"/>
                <a:ea typeface="Palatino" pitchFamily="2" charset="77"/>
              </a:rPr>
              <a:t>2013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541865A-8A72-3645-4805-19A3E23EC870}"/>
              </a:ext>
            </a:extLst>
          </p:cNvPr>
          <p:cNvSpPr txBox="1"/>
          <p:nvPr/>
        </p:nvSpPr>
        <p:spPr>
          <a:xfrm>
            <a:off x="4027216" y="39115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Palatino" pitchFamily="2" charset="77"/>
                <a:ea typeface="Palatino" pitchFamily="2" charset="77"/>
              </a:rPr>
              <a:t>2019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4960FBB-A212-F99A-A696-EB5AFA452064}"/>
              </a:ext>
            </a:extLst>
          </p:cNvPr>
          <p:cNvSpPr txBox="1"/>
          <p:nvPr/>
        </p:nvSpPr>
        <p:spPr>
          <a:xfrm>
            <a:off x="6337884" y="391329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Palatino" pitchFamily="2" charset="77"/>
                <a:ea typeface="Palatino" pitchFamily="2" charset="77"/>
              </a:rPr>
              <a:t>2020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F6B2E04-7819-0AB0-D0B8-B60F802A8703}"/>
              </a:ext>
            </a:extLst>
          </p:cNvPr>
          <p:cNvSpPr txBox="1"/>
          <p:nvPr/>
        </p:nvSpPr>
        <p:spPr>
          <a:xfrm>
            <a:off x="8570132" y="394061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Palatino" pitchFamily="2" charset="77"/>
                <a:ea typeface="Palatino" pitchFamily="2" charset="77"/>
              </a:rPr>
              <a:t>2021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3DFF586-4B5B-86D1-6D92-E2EAF3B2D9CD}"/>
              </a:ext>
            </a:extLst>
          </p:cNvPr>
          <p:cNvSpPr txBox="1"/>
          <p:nvPr/>
        </p:nvSpPr>
        <p:spPr>
          <a:xfrm>
            <a:off x="10797709" y="391121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432FF"/>
                </a:solidFill>
                <a:latin typeface="Palatino" pitchFamily="2" charset="77"/>
                <a:ea typeface="Palatino" pitchFamily="2" charset="77"/>
              </a:rPr>
              <a:t>2022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C6FE382-BC61-69CA-B9CE-051AB8D937D6}"/>
              </a:ext>
            </a:extLst>
          </p:cNvPr>
          <p:cNvSpPr txBox="1"/>
          <p:nvPr/>
        </p:nvSpPr>
        <p:spPr>
          <a:xfrm>
            <a:off x="3112891" y="2150486"/>
            <a:ext cx="16725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>
                <a:latin typeface="Palatino" pitchFamily="2" charset="77"/>
                <a:ea typeface="Palatino" pitchFamily="2" charset="77"/>
              </a:rPr>
              <a:t>Module production </a:t>
            </a:r>
            <a:br>
              <a:rPr lang="it-IT" sz="1300" dirty="0">
                <a:latin typeface="Palatino" pitchFamily="2" charset="77"/>
                <a:ea typeface="Palatino" pitchFamily="2" charset="77"/>
              </a:rPr>
            </a:br>
            <a:r>
              <a:rPr lang="it-IT" sz="1300" dirty="0">
                <a:latin typeface="Palatino" pitchFamily="2" charset="77"/>
                <a:ea typeface="Palatino" pitchFamily="2" charset="77"/>
              </a:rPr>
              <a:t>2018-2020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5AA9AF56-0950-7A95-4EBA-B4152C0037B3}"/>
              </a:ext>
            </a:extLst>
          </p:cNvPr>
          <p:cNvSpPr txBox="1"/>
          <p:nvPr/>
        </p:nvSpPr>
        <p:spPr>
          <a:xfrm>
            <a:off x="2344455" y="5728900"/>
            <a:ext cx="18742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>
                <a:latin typeface="Palatino" pitchFamily="2" charset="77"/>
                <a:ea typeface="Palatino" pitchFamily="2" charset="77"/>
              </a:rPr>
              <a:t>1° </a:t>
            </a:r>
            <a:r>
              <a:rPr lang="it-IT" sz="1300" dirty="0" err="1">
                <a:latin typeface="Palatino" pitchFamily="2" charset="77"/>
                <a:ea typeface="Palatino" pitchFamily="2" charset="77"/>
              </a:rPr>
              <a:t>sector</a:t>
            </a:r>
            <a:r>
              <a:rPr lang="it-IT" sz="1300" dirty="0">
                <a:latin typeface="Palatino" pitchFamily="2" charset="77"/>
                <a:ea typeface="Palatino" pitchFamily="2" charset="77"/>
              </a:rPr>
              <a:t> on the Wheel </a:t>
            </a:r>
            <a:br>
              <a:rPr lang="it-IT" sz="1300" dirty="0">
                <a:latin typeface="Palatino" pitchFamily="2" charset="77"/>
                <a:ea typeface="Palatino" pitchFamily="2" charset="77"/>
              </a:rPr>
            </a:br>
            <a:r>
              <a:rPr lang="it-IT" sz="1300" dirty="0">
                <a:latin typeface="Palatino" pitchFamily="2" charset="77"/>
                <a:ea typeface="Palatino" pitchFamily="2" charset="77"/>
              </a:rPr>
              <a:t>12/2019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42AA8886-8D76-8BD7-79FD-BFCCD1E9F7AB}"/>
              </a:ext>
            </a:extLst>
          </p:cNvPr>
          <p:cNvSpPr/>
          <p:nvPr/>
        </p:nvSpPr>
        <p:spPr>
          <a:xfrm>
            <a:off x="2875088" y="3536934"/>
            <a:ext cx="45719" cy="356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3FE040C2-DFE5-AEBE-DA58-B7080227BFAF}"/>
              </a:ext>
            </a:extLst>
          </p:cNvPr>
          <p:cNvSpPr/>
          <p:nvPr/>
        </p:nvSpPr>
        <p:spPr>
          <a:xfrm>
            <a:off x="3027488" y="3555579"/>
            <a:ext cx="45719" cy="356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BB1EB507-6927-C1BF-2987-F1850EC0A210}"/>
              </a:ext>
            </a:extLst>
          </p:cNvPr>
          <p:cNvSpPr/>
          <p:nvPr/>
        </p:nvSpPr>
        <p:spPr>
          <a:xfrm>
            <a:off x="3189409" y="3555579"/>
            <a:ext cx="45719" cy="356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BD2DEC7F-3F5B-1293-8A26-6975F61434C6}"/>
              </a:ext>
            </a:extLst>
          </p:cNvPr>
          <p:cNvSpPr txBox="1"/>
          <p:nvPr/>
        </p:nvSpPr>
        <p:spPr>
          <a:xfrm>
            <a:off x="4468590" y="6381328"/>
            <a:ext cx="51752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dirty="0">
                <a:latin typeface="Palatino" pitchFamily="2" charset="77"/>
                <a:ea typeface="Palatino" pitchFamily="2" charset="77"/>
              </a:rPr>
              <a:t>Surface </a:t>
            </a:r>
            <a:r>
              <a:rPr lang="it-IT" sz="1300" dirty="0" err="1">
                <a:latin typeface="Palatino" pitchFamily="2" charset="77"/>
                <a:ea typeface="Palatino" pitchFamily="2" charset="77"/>
              </a:rPr>
              <a:t>Commissioning</a:t>
            </a:r>
            <a:r>
              <a:rPr lang="it-IT" sz="1300" dirty="0">
                <a:latin typeface="Palatino" pitchFamily="2" charset="77"/>
                <a:ea typeface="Palatino" pitchFamily="2" charset="77"/>
              </a:rPr>
              <a:t> </a:t>
            </a:r>
            <a:br>
              <a:rPr lang="it-IT" sz="1300" dirty="0">
                <a:latin typeface="Palatino" pitchFamily="2" charset="77"/>
                <a:ea typeface="Palatino" pitchFamily="2" charset="77"/>
              </a:rPr>
            </a:br>
            <a:r>
              <a:rPr lang="it-IT" sz="1300" dirty="0">
                <a:latin typeface="Palatino" pitchFamily="2" charset="77"/>
                <a:ea typeface="Palatino" pitchFamily="2" charset="77"/>
              </a:rPr>
              <a:t>2019-2021 </a:t>
            </a:r>
            <a:endParaRPr lang="it-IT" sz="1300" dirty="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2D32C892-ECB6-4895-7ACE-DF9C0416C700}"/>
              </a:ext>
            </a:extLst>
          </p:cNvPr>
          <p:cNvSpPr txBox="1"/>
          <p:nvPr/>
        </p:nvSpPr>
        <p:spPr>
          <a:xfrm>
            <a:off x="6475488" y="2924944"/>
            <a:ext cx="20245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>
                <a:latin typeface="Palatino" pitchFamily="2" charset="77"/>
                <a:ea typeface="Palatino" pitchFamily="2" charset="77"/>
              </a:rPr>
              <a:t>NSW C End Surface </a:t>
            </a:r>
            <a:r>
              <a:rPr lang="it-IT" sz="1300" dirty="0" err="1">
                <a:latin typeface="Palatino" pitchFamily="2" charset="77"/>
                <a:ea typeface="Palatino" pitchFamily="2" charset="77"/>
              </a:rPr>
              <a:t>Commissioning</a:t>
            </a:r>
            <a:endParaRPr lang="it-IT" sz="1300" dirty="0">
              <a:latin typeface="Palatino" pitchFamily="2" charset="77"/>
              <a:ea typeface="Palatino" pitchFamily="2" charset="77"/>
            </a:endParaRPr>
          </a:p>
          <a:p>
            <a:r>
              <a:rPr lang="it-IT" sz="1300" dirty="0">
                <a:latin typeface="Palatino" pitchFamily="2" charset="77"/>
                <a:ea typeface="Palatino" pitchFamily="2" charset="77"/>
              </a:rPr>
              <a:t>08/10/21</a:t>
            </a:r>
          </a:p>
        </p:txBody>
      </p:sp>
    </p:spTree>
    <p:extLst>
      <p:ext uri="{BB962C8B-B14F-4D97-AF65-F5344CB8AC3E}">
        <p14:creationId xmlns:p14="http://schemas.microsoft.com/office/powerpoint/2010/main" val="1658757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>
            <a:extLst>
              <a:ext uri="{FF2B5EF4-FFF2-40B4-BE49-F238E27FC236}">
                <a16:creationId xmlns:a16="http://schemas.microsoft.com/office/drawing/2014/main" id="{68FC80F7-F49D-9FAF-5875-F2C1A04304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00" t="8299" r="30757" b="11728"/>
          <a:stretch/>
        </p:blipFill>
        <p:spPr>
          <a:xfrm>
            <a:off x="4168698" y="1330150"/>
            <a:ext cx="1564776" cy="181840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C1D903AA-31E3-6635-0524-79D3102E6C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77" t="6691" r="28782" b="10254"/>
          <a:stretch/>
        </p:blipFill>
        <p:spPr>
          <a:xfrm>
            <a:off x="2728539" y="1316147"/>
            <a:ext cx="1600661" cy="1860101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CD793657-7A8C-17CF-BC04-F50C2BC0AC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74" t="88548" r="49159" b="3024"/>
          <a:stretch/>
        </p:blipFill>
        <p:spPr>
          <a:xfrm>
            <a:off x="5885989" y="3955463"/>
            <a:ext cx="972109" cy="302866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89CCF9D4-DEDD-D28A-6CC7-3DAA928F90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81" t="11452" r="25686" b="10087"/>
          <a:stretch/>
        </p:blipFill>
        <p:spPr>
          <a:xfrm>
            <a:off x="4190416" y="3751874"/>
            <a:ext cx="1477327" cy="1477327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779A16C-1892-273C-395E-95505B08DFEF}"/>
              </a:ext>
            </a:extLst>
          </p:cNvPr>
          <p:cNvSpPr txBox="1"/>
          <p:nvPr/>
        </p:nvSpPr>
        <p:spPr>
          <a:xfrm>
            <a:off x="228237" y="5240789"/>
            <a:ext cx="6215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Palatino" pitchFamily="2" charset="77"/>
                <a:ea typeface="Palatino" pitchFamily="2" charset="77"/>
              </a:rPr>
              <a:t>Hardware </a:t>
            </a:r>
            <a:r>
              <a:rPr lang="it-IT" sz="1600" dirty="0" err="1">
                <a:latin typeface="Palatino" pitchFamily="2" charset="77"/>
                <a:ea typeface="Palatino" pitchFamily="2" charset="77"/>
              </a:rPr>
              <a:t>failure</a:t>
            </a:r>
            <a:r>
              <a:rPr lang="it-IT" sz="1600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1600" dirty="0" err="1">
                <a:latin typeface="Palatino" pitchFamily="2" charset="77"/>
                <a:ea typeface="Palatino" pitchFamily="2" charset="77"/>
              </a:rPr>
              <a:t>as</a:t>
            </a:r>
            <a:r>
              <a:rPr lang="it-IT" sz="1600" dirty="0">
                <a:latin typeface="Palatino" pitchFamily="2" charset="77"/>
                <a:ea typeface="Palatino" pitchFamily="2" charset="77"/>
              </a:rPr>
              <a:t> from Low Voltage </a:t>
            </a:r>
            <a:r>
              <a:rPr lang="it-IT" sz="1600" dirty="0" err="1">
                <a:latin typeface="Palatino" pitchFamily="2" charset="77"/>
                <a:ea typeface="Palatino" pitchFamily="2" charset="77"/>
              </a:rPr>
              <a:t>known</a:t>
            </a:r>
            <a:r>
              <a:rPr lang="it-IT" sz="1600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1600" dirty="0" err="1">
                <a:latin typeface="Palatino" pitchFamily="2" charset="77"/>
                <a:ea typeface="Palatino" pitchFamily="2" charset="77"/>
              </a:rPr>
              <a:t>issues</a:t>
            </a:r>
            <a:r>
              <a:rPr lang="it-IT" sz="1600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1600" dirty="0" err="1">
                <a:latin typeface="Palatino" pitchFamily="2" charset="77"/>
                <a:ea typeface="Palatino" pitchFamily="2" charset="77"/>
              </a:rPr>
              <a:t>that</a:t>
            </a:r>
            <a:r>
              <a:rPr lang="it-IT" sz="1600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1600" dirty="0" err="1">
                <a:latin typeface="Palatino" pitchFamily="2" charset="77"/>
                <a:ea typeface="Palatino" pitchFamily="2" charset="77"/>
              </a:rPr>
              <a:t>cannot</a:t>
            </a:r>
            <a:r>
              <a:rPr lang="it-IT" sz="1600" dirty="0">
                <a:latin typeface="Palatino" pitchFamily="2" charset="77"/>
                <a:ea typeface="Palatino" pitchFamily="2" charset="77"/>
              </a:rPr>
              <a:t> be </a:t>
            </a:r>
            <a:r>
              <a:rPr lang="it-IT" sz="1600" dirty="0" err="1">
                <a:latin typeface="Palatino" pitchFamily="2" charset="77"/>
                <a:ea typeface="Palatino" pitchFamily="2" charset="77"/>
              </a:rPr>
              <a:t>solved</a:t>
            </a:r>
            <a:r>
              <a:rPr lang="it-IT" sz="1600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1600" dirty="0" err="1">
                <a:latin typeface="Palatino" pitchFamily="2" charset="77"/>
                <a:ea typeface="Palatino" pitchFamily="2" charset="77"/>
              </a:rPr>
              <a:t>during</a:t>
            </a:r>
            <a:r>
              <a:rPr lang="it-IT" sz="1600" dirty="0">
                <a:latin typeface="Palatino" pitchFamily="2" charset="77"/>
                <a:ea typeface="Palatino" pitchFamily="2" charset="77"/>
              </a:rPr>
              <a:t> standard </a:t>
            </a:r>
            <a:r>
              <a:rPr lang="it-IT" sz="1600" dirty="0" err="1">
                <a:latin typeface="Palatino" pitchFamily="2" charset="77"/>
                <a:ea typeface="Palatino" pitchFamily="2" charset="77"/>
              </a:rPr>
              <a:t>interventions</a:t>
            </a:r>
            <a:r>
              <a:rPr lang="it-IT" sz="1600" dirty="0">
                <a:latin typeface="Palatino" pitchFamily="2" charset="77"/>
                <a:ea typeface="Palatino" pitchFamily="2" charset="77"/>
              </a:rPr>
              <a:t>.</a:t>
            </a:r>
          </a:p>
          <a:p>
            <a:r>
              <a:rPr lang="it-IT" sz="1600" dirty="0">
                <a:latin typeface="Palatino" pitchFamily="2" charset="77"/>
                <a:ea typeface="Palatino" pitchFamily="2" charset="77"/>
              </a:rPr>
              <a:t>Wheel A:</a:t>
            </a:r>
          </a:p>
          <a:p>
            <a:r>
              <a:rPr lang="it-IT" sz="1600" dirty="0">
                <a:latin typeface="Palatino" pitchFamily="2" charset="77"/>
                <a:ea typeface="Palatino" pitchFamily="2" charset="77"/>
              </a:rPr>
              <a:t>- A4 </a:t>
            </a:r>
            <a:r>
              <a:rPr lang="it-IT" sz="1600" dirty="0" err="1">
                <a:latin typeface="Palatino" pitchFamily="2" charset="77"/>
                <a:ea typeface="Palatino" pitchFamily="2" charset="77"/>
              </a:rPr>
              <a:t>affecting</a:t>
            </a:r>
            <a:r>
              <a:rPr lang="it-IT" sz="1600" dirty="0">
                <a:latin typeface="Palatino" pitchFamily="2" charset="77"/>
                <a:ea typeface="Palatino" pitchFamily="2" charset="77"/>
              </a:rPr>
              <a:t> 8 MMFE8</a:t>
            </a:r>
          </a:p>
          <a:p>
            <a:r>
              <a:rPr lang="it-IT" sz="1600" dirty="0">
                <a:latin typeface="Palatino" pitchFamily="2" charset="77"/>
                <a:ea typeface="Palatino" pitchFamily="2" charset="77"/>
              </a:rPr>
              <a:t>- A6 </a:t>
            </a:r>
            <a:r>
              <a:rPr lang="it-IT" sz="1600" dirty="0" err="1">
                <a:latin typeface="Palatino" pitchFamily="2" charset="77"/>
                <a:ea typeface="Palatino" pitchFamily="2" charset="77"/>
              </a:rPr>
              <a:t>affecting</a:t>
            </a:r>
            <a:r>
              <a:rPr lang="it-IT" sz="1600" dirty="0">
                <a:latin typeface="Palatino" pitchFamily="2" charset="77"/>
                <a:ea typeface="Palatino" pitchFamily="2" charset="77"/>
              </a:rPr>
              <a:t> 16 MMFE8</a:t>
            </a:r>
          </a:p>
          <a:p>
            <a:r>
              <a:rPr lang="it-IT" sz="1600" dirty="0">
                <a:latin typeface="Palatino" pitchFamily="2" charset="77"/>
                <a:ea typeface="Palatino" pitchFamily="2" charset="77"/>
              </a:rPr>
              <a:t>- A14 </a:t>
            </a:r>
            <a:r>
              <a:rPr lang="it-IT" sz="1600" dirty="0" err="1">
                <a:latin typeface="Palatino" pitchFamily="2" charset="77"/>
                <a:ea typeface="Palatino" pitchFamily="2" charset="77"/>
              </a:rPr>
              <a:t>affecting</a:t>
            </a:r>
            <a:r>
              <a:rPr lang="it-IT" sz="1600" dirty="0">
                <a:latin typeface="Palatino" pitchFamily="2" charset="77"/>
                <a:ea typeface="Palatino" pitchFamily="2" charset="77"/>
              </a:rPr>
              <a:t> 8 MMFE8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D01F804-15CD-54C1-86D1-D145333931DC}"/>
              </a:ext>
            </a:extLst>
          </p:cNvPr>
          <p:cNvSpPr txBox="1"/>
          <p:nvPr/>
        </p:nvSpPr>
        <p:spPr>
          <a:xfrm>
            <a:off x="10933" y="2913640"/>
            <a:ext cx="5722541" cy="645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it-IT" sz="1600" dirty="0">
                <a:latin typeface="Palatino" pitchFamily="2" charset="77"/>
                <a:ea typeface="Palatino" pitchFamily="2" charset="77"/>
              </a:rPr>
              <a:t>2 </a:t>
            </a:r>
            <a:r>
              <a:rPr lang="it-IT" sz="1600" dirty="0" err="1">
                <a:latin typeface="Palatino" pitchFamily="2" charset="77"/>
                <a:ea typeface="Palatino" pitchFamily="2" charset="77"/>
              </a:rPr>
              <a:t>Drifts</a:t>
            </a:r>
            <a:r>
              <a:rPr lang="it-IT" sz="1600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1600" dirty="0" err="1">
                <a:latin typeface="Palatino" pitchFamily="2" charset="77"/>
                <a:ea typeface="Palatino" pitchFamily="2" charset="77"/>
              </a:rPr>
              <a:t>not</a:t>
            </a:r>
            <a:r>
              <a:rPr lang="it-IT" sz="1600" dirty="0">
                <a:latin typeface="Palatino" pitchFamily="2" charset="77"/>
                <a:ea typeface="Palatino" pitchFamily="2" charset="77"/>
              </a:rPr>
              <a:t> working: </a:t>
            </a:r>
            <a:br>
              <a:rPr lang="it-IT" sz="1600" dirty="0">
                <a:latin typeface="Palatino" pitchFamily="2" charset="77"/>
                <a:ea typeface="Palatino" pitchFamily="2" charset="77"/>
              </a:rPr>
            </a:br>
            <a:r>
              <a:rPr lang="it-IT" sz="1600" dirty="0">
                <a:latin typeface="Palatino" pitchFamily="2" charset="77"/>
                <a:ea typeface="Palatino" pitchFamily="2" charset="77"/>
              </a:rPr>
              <a:t>A2 SM1 IP Layer 3, C15 LM1 IP Layer 2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A317730D-18C0-0D23-C2B2-D78C67B3B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07" t="88919" r="52831" b="-2073"/>
          <a:stretch/>
        </p:blipFill>
        <p:spPr>
          <a:xfrm>
            <a:off x="5608858" y="1763524"/>
            <a:ext cx="1564776" cy="369332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E414C9D0-7CAA-F4C8-B5DE-A98903B7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37" t="1272" r="25762" b="10180"/>
          <a:stretch/>
        </p:blipFill>
        <p:spPr>
          <a:xfrm>
            <a:off x="2602990" y="3572253"/>
            <a:ext cx="1529439" cy="1668536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9B12FB2-CB5C-D45A-DB9D-17444316F95D}"/>
              </a:ext>
            </a:extLst>
          </p:cNvPr>
          <p:cNvSpPr txBox="1"/>
          <p:nvPr/>
        </p:nvSpPr>
        <p:spPr>
          <a:xfrm>
            <a:off x="8483504" y="764319"/>
            <a:ext cx="2094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Palatino" pitchFamily="2" charset="77"/>
                <a:ea typeface="Palatino" pitchFamily="2" charset="77"/>
              </a:rPr>
              <a:t>A: </a:t>
            </a:r>
            <a:r>
              <a:rPr lang="it-IT" b="1" baseline="30000" dirty="0">
                <a:solidFill>
                  <a:srgbClr val="00B050"/>
                </a:solidFill>
                <a:latin typeface="Palatino" pitchFamily="2" charset="77"/>
                <a:ea typeface="Palatino" pitchFamily="2" charset="77"/>
              </a:rPr>
              <a:t>HV pcb by pcb</a:t>
            </a:r>
            <a:endParaRPr lang="it-IT" b="1" baseline="30000" dirty="0">
              <a:solidFill>
                <a:srgbClr val="00B050"/>
              </a:solidFill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C7DFFF8-6F92-2A5B-229E-62142A578096}"/>
              </a:ext>
            </a:extLst>
          </p:cNvPr>
          <p:cNvSpPr txBox="1"/>
          <p:nvPr/>
        </p:nvSpPr>
        <p:spPr>
          <a:xfrm>
            <a:off x="8094808" y="3770797"/>
            <a:ext cx="2094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Palatino" pitchFamily="2" charset="77"/>
                <a:ea typeface="Palatino" pitchFamily="2" charset="77"/>
              </a:rPr>
              <a:t>C: </a:t>
            </a:r>
            <a:r>
              <a:rPr lang="it-IT" b="1" baseline="30000" dirty="0">
                <a:solidFill>
                  <a:srgbClr val="00B050"/>
                </a:solidFill>
                <a:latin typeface="Palatino" pitchFamily="2" charset="77"/>
                <a:ea typeface="Palatino" pitchFamily="2" charset="77"/>
              </a:rPr>
              <a:t>HV pcb by pcb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E411925-59F8-5E60-C407-FFD9F9A7F7A5}"/>
              </a:ext>
            </a:extLst>
          </p:cNvPr>
          <p:cNvSpPr txBox="1"/>
          <p:nvPr/>
        </p:nvSpPr>
        <p:spPr>
          <a:xfrm>
            <a:off x="597004" y="882854"/>
            <a:ext cx="277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Palatino" pitchFamily="2" charset="77"/>
                <a:ea typeface="Palatino" pitchFamily="2" charset="77"/>
              </a:rPr>
              <a:t>NSW HV and LV status: 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4CB59901-92FF-7C1B-6338-569908F266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87" t="86677" r="27330" b="1960"/>
          <a:stretch/>
        </p:blipFill>
        <p:spPr>
          <a:xfrm>
            <a:off x="5896890" y="2029810"/>
            <a:ext cx="1169464" cy="319070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552EBF93-6CB2-2F8D-BDD9-293501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72" t="89130" r="14668" b="-2073"/>
          <a:stretch/>
        </p:blipFill>
        <p:spPr>
          <a:xfrm>
            <a:off x="6184923" y="2417510"/>
            <a:ext cx="594929" cy="363419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792E88A1-4978-524E-E9D3-133482F9AA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41" t="88679" r="32492" b="2892"/>
          <a:stretch/>
        </p:blipFill>
        <p:spPr>
          <a:xfrm>
            <a:off x="5969096" y="4314825"/>
            <a:ext cx="972109" cy="30286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BB3724-173F-180F-DF22-5DD21848A7C6}"/>
              </a:ext>
            </a:extLst>
          </p:cNvPr>
          <p:cNvSpPr txBox="1"/>
          <p:nvPr/>
        </p:nvSpPr>
        <p:spPr>
          <a:xfrm>
            <a:off x="3376611" y="2272283"/>
            <a:ext cx="432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Palatino" pitchFamily="2" charset="77"/>
                <a:ea typeface="Palatino" pitchFamily="2" charset="77"/>
              </a:rPr>
              <a:t>A</a:t>
            </a:r>
            <a:endParaRPr lang="it-IT" b="1" baseline="30000" dirty="0">
              <a:solidFill>
                <a:srgbClr val="00B05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5171A3-2B16-46D7-DD6A-BDF9D9935DE9}"/>
              </a:ext>
            </a:extLst>
          </p:cNvPr>
          <p:cNvSpPr txBox="1"/>
          <p:nvPr/>
        </p:nvSpPr>
        <p:spPr>
          <a:xfrm>
            <a:off x="4833454" y="2247230"/>
            <a:ext cx="775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Palatino" pitchFamily="2" charset="77"/>
                <a:ea typeface="Palatino" pitchFamily="2" charset="77"/>
              </a:rPr>
              <a:t>C</a:t>
            </a:r>
            <a:endParaRPr lang="it-IT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B6F375-367A-026B-7056-E407692CCB34}"/>
              </a:ext>
            </a:extLst>
          </p:cNvPr>
          <p:cNvSpPr txBox="1"/>
          <p:nvPr/>
        </p:nvSpPr>
        <p:spPr>
          <a:xfrm>
            <a:off x="3376608" y="4355812"/>
            <a:ext cx="432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Palatino" pitchFamily="2" charset="77"/>
                <a:ea typeface="Palatino" pitchFamily="2" charset="77"/>
              </a:rPr>
              <a:t>A</a:t>
            </a:r>
            <a:endParaRPr lang="it-IT" b="1" baseline="30000" dirty="0">
              <a:solidFill>
                <a:srgbClr val="00B05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C23182-1226-33E7-B42A-4FB27C296C59}"/>
              </a:ext>
            </a:extLst>
          </p:cNvPr>
          <p:cNvSpPr txBox="1"/>
          <p:nvPr/>
        </p:nvSpPr>
        <p:spPr>
          <a:xfrm>
            <a:off x="4905460" y="4330759"/>
            <a:ext cx="775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Palatino" pitchFamily="2" charset="77"/>
                <a:ea typeface="Palatino" pitchFamily="2" charset="77"/>
              </a:rPr>
              <a:t>C</a:t>
            </a:r>
            <a:endParaRPr lang="it-IT" b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542DACD-B206-B1D1-F8FA-5A522C506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260" y="1161864"/>
            <a:ext cx="4354965" cy="258072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6E0FFC8-6802-4348-59EA-491B5C79C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570" y="4080420"/>
            <a:ext cx="4354965" cy="2580720"/>
          </a:xfrm>
          <a:prstGeom prst="rect">
            <a:avLst/>
          </a:prstGeom>
        </p:spPr>
      </p:pic>
      <p:sp>
        <p:nvSpPr>
          <p:cNvPr id="12" name="Titolo 11">
            <a:extLst>
              <a:ext uri="{FF2B5EF4-FFF2-40B4-BE49-F238E27FC236}">
                <a16:creationId xmlns:a16="http://schemas.microsoft.com/office/drawing/2014/main" id="{7D43A278-DA71-1E48-B92D-6EFA63CDD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NSW HV/LV Status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A6603BC-1E0C-480F-6ED5-3A2381AFA980}"/>
              </a:ext>
            </a:extLst>
          </p:cNvPr>
          <p:cNvSpPr txBox="1"/>
          <p:nvPr/>
        </p:nvSpPr>
        <p:spPr>
          <a:xfrm>
            <a:off x="1725561" y="1887794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HV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5850386-2D86-2A24-5D87-6E0D8C737695}"/>
              </a:ext>
            </a:extLst>
          </p:cNvPr>
          <p:cNvSpPr txBox="1"/>
          <p:nvPr/>
        </p:nvSpPr>
        <p:spPr>
          <a:xfrm>
            <a:off x="1725561" y="4313600"/>
            <a:ext cx="433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LV</a:t>
            </a:r>
          </a:p>
        </p:txBody>
      </p:sp>
    </p:spTree>
    <p:extLst>
      <p:ext uri="{BB962C8B-B14F-4D97-AF65-F5344CB8AC3E}">
        <p14:creationId xmlns:p14="http://schemas.microsoft.com/office/powerpoint/2010/main" val="2275785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D3ECA9-2030-BB05-9199-E32EF1150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DAQ Status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F6F118-B137-3CE1-8399-9BFCBCD97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097" y="1001060"/>
            <a:ext cx="7555106" cy="4419879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B13B3C"/>
                </a:solidFill>
                <a:effectLst/>
                <a:latin typeface="Calibri" panose="020F0502020204030204" pitchFamily="34" charset="0"/>
              </a:rPr>
              <a:t>NSWs successfully integrated into the ATLAS Muon Central DCS and in the ATLAS TDAQ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DCS fully working and stable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Some instabilities observed in the DAQ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NSW employs new generation DAQ developed for the ATLAS Run-3: </a:t>
            </a:r>
            <a:b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</a:br>
            <a: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FELIX (Front End </a:t>
            </a:r>
            <a:r>
              <a:rPr lang="en-GB" dirty="0" err="1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LInk</a:t>
            </a:r>
            <a: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eXchange</a:t>
            </a:r>
            <a: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) system + software ROD (</a:t>
            </a:r>
            <a:r>
              <a:rPr lang="en-GB" dirty="0" err="1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swROD</a:t>
            </a:r>
            <a: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) </a:t>
            </a:r>
            <a:b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</a:br>
            <a: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—&gt; Extremely tight schedule for DAQ commissioning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Many calibrations required for the detector and DAQ operation: </a:t>
            </a:r>
            <a:b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</a:br>
            <a: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optimization of Front-end </a:t>
            </a:r>
            <a:r>
              <a:rPr lang="en-GB" dirty="0" err="1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analog</a:t>
            </a:r>
            <a: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 circuits, correct timing of </a:t>
            </a:r>
            <a:b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</a:br>
            <a: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detectors, data communication stabilities…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Experienced DAQ instabilities with Felix buffer filling and data link </a:t>
            </a:r>
            <a:b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</a:br>
            <a: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de-synchronization while including more sectors or at higher </a:t>
            </a:r>
            <a:b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</a:br>
            <a:r>
              <a:rPr lang="en-GB" dirty="0">
                <a:solidFill>
                  <a:srgbClr val="414141"/>
                </a:solidFill>
                <a:effectLst/>
                <a:latin typeface="Calibri" panose="020F0502020204030204" pitchFamily="34" charset="0"/>
              </a:rPr>
              <a:t>(&gt;10kHz) trigger rate —&gt; expert work continuing to improve stability</a:t>
            </a:r>
          </a:p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E06124-5899-993B-F0AB-EA012629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16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2D39362-330F-1F3D-F84F-1D2DB362C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711" y="692587"/>
            <a:ext cx="3525122" cy="581816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0B0D5F1-0B16-9B50-0401-839861B707AC}"/>
              </a:ext>
            </a:extLst>
          </p:cNvPr>
          <p:cNvSpPr txBox="1"/>
          <p:nvPr/>
        </p:nvSpPr>
        <p:spPr>
          <a:xfrm>
            <a:off x="1006997" y="5138298"/>
            <a:ext cx="6595075" cy="1719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Palatino" pitchFamily="2" charset="77"/>
                <a:ea typeface="Palatino" pitchFamily="2" charset="77"/>
              </a:rPr>
              <a:t>Integration in the ATLAS TDAQ </a:t>
            </a:r>
            <a:r>
              <a:rPr lang="it-IT" sz="1800" dirty="0" err="1">
                <a:effectLst/>
                <a:latin typeface="Palatino" pitchFamily="2" charset="77"/>
                <a:ea typeface="Palatino" pitchFamily="2" charset="77"/>
              </a:rPr>
              <a:t>partition</a:t>
            </a:r>
            <a:r>
              <a:rPr lang="it-IT" sz="1800" dirty="0">
                <a:effectLst/>
                <a:latin typeface="Palatino" pitchFamily="2" charset="77"/>
                <a:ea typeface="Palatino" pitchFamily="2" charset="77"/>
              </a:rPr>
              <a:t> </a:t>
            </a:r>
            <a:r>
              <a:rPr lang="it-IT" sz="1800" dirty="0" err="1">
                <a:effectLst/>
                <a:latin typeface="Palatino" pitchFamily="2" charset="77"/>
                <a:ea typeface="Palatino" pitchFamily="2" charset="77"/>
              </a:rPr>
              <a:t>since</a:t>
            </a:r>
            <a:r>
              <a:rPr lang="it-IT" sz="1800" dirty="0">
                <a:effectLst/>
                <a:latin typeface="Palatino" pitchFamily="2" charset="77"/>
                <a:ea typeface="Palatino" pitchFamily="2" charset="77"/>
              </a:rPr>
              <a:t> </a:t>
            </a:r>
            <a:r>
              <a:rPr lang="it-IT" sz="1800" dirty="0" err="1">
                <a:effectLst/>
                <a:latin typeface="Palatino" pitchFamily="2" charset="77"/>
                <a:ea typeface="Palatino" pitchFamily="2" charset="77"/>
              </a:rPr>
              <a:t>May</a:t>
            </a:r>
            <a:r>
              <a:rPr lang="it-IT" sz="1800" dirty="0">
                <a:effectLst/>
                <a:latin typeface="Palatino" pitchFamily="2" charset="77"/>
                <a:ea typeface="Palatino" pitchFamily="2" charset="77"/>
              </a:rPr>
              <a:t>: </a:t>
            </a:r>
            <a:br>
              <a:rPr lang="it-IT" sz="1800" dirty="0">
                <a:effectLst/>
                <a:latin typeface="Palatino" pitchFamily="2" charset="77"/>
                <a:ea typeface="Palatino" pitchFamily="2" charset="77"/>
              </a:rPr>
            </a:br>
            <a:r>
              <a:rPr lang="it-IT" sz="1800" dirty="0">
                <a:effectLst/>
                <a:latin typeface="Palatino" pitchFamily="2" charset="77"/>
                <a:ea typeface="Palatino" pitchFamily="2" charset="77"/>
              </a:rPr>
              <a:t>from a </a:t>
            </a:r>
            <a:r>
              <a:rPr lang="it-IT" sz="1800" dirty="0" err="1">
                <a:effectLst/>
                <a:latin typeface="Palatino" pitchFamily="2" charset="77"/>
                <a:ea typeface="Palatino" pitchFamily="2" charset="77"/>
              </a:rPr>
              <a:t>few</a:t>
            </a:r>
            <a:r>
              <a:rPr lang="it-IT" sz="1800" dirty="0">
                <a:effectLst/>
                <a:latin typeface="Palatino" pitchFamily="2" charset="77"/>
                <a:ea typeface="Palatino" pitchFamily="2" charset="77"/>
              </a:rPr>
              <a:t> </a:t>
            </a:r>
            <a:r>
              <a:rPr lang="it-IT" sz="1800" dirty="0" err="1">
                <a:effectLst/>
                <a:latin typeface="Palatino" pitchFamily="2" charset="77"/>
                <a:ea typeface="Palatino" pitchFamily="2" charset="77"/>
              </a:rPr>
              <a:t>sectors</a:t>
            </a:r>
            <a:r>
              <a:rPr lang="it-IT" sz="1800" dirty="0">
                <a:effectLst/>
                <a:latin typeface="Palatino" pitchFamily="2" charset="77"/>
                <a:ea typeface="Palatino" pitchFamily="2" charset="77"/>
              </a:rPr>
              <a:t> to </a:t>
            </a:r>
            <a:r>
              <a:rPr lang="it-IT" sz="1800" dirty="0" err="1">
                <a:effectLst/>
                <a:latin typeface="Palatino" pitchFamily="2" charset="77"/>
                <a:ea typeface="Palatino" pitchFamily="2" charset="77"/>
              </a:rPr>
              <a:t>entire</a:t>
            </a:r>
            <a:r>
              <a:rPr lang="it-IT" sz="1800" dirty="0">
                <a:effectLst/>
                <a:latin typeface="Palatino" pitchFamily="2" charset="77"/>
                <a:ea typeface="Palatino" pitchFamily="2" charset="77"/>
              </a:rPr>
              <a:t> </a:t>
            </a:r>
            <a:r>
              <a:rPr lang="it-IT" sz="1800" dirty="0" err="1">
                <a:effectLst/>
                <a:latin typeface="Palatino" pitchFamily="2" charset="77"/>
                <a:ea typeface="Palatino" pitchFamily="2" charset="77"/>
              </a:rPr>
              <a:t>wheel</a:t>
            </a:r>
            <a:r>
              <a:rPr lang="it-IT" sz="1800" dirty="0">
                <a:effectLst/>
                <a:latin typeface="Palatino" pitchFamily="2" charset="77"/>
                <a:ea typeface="Palatino" pitchFamily="2" charset="77"/>
              </a:rPr>
              <a:t>.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432FF"/>
                </a:solidFill>
                <a:latin typeface="Palatino" pitchFamily="2" charset="77"/>
                <a:ea typeface="Palatino" pitchFamily="2" charset="77"/>
              </a:rPr>
              <a:t>5/Jul-Nov22 -&gt; </a:t>
            </a:r>
            <a:r>
              <a:rPr lang="it-IT" sz="1800" dirty="0" err="1">
                <a:solidFill>
                  <a:srgbClr val="0432FF"/>
                </a:solidFill>
                <a:latin typeface="Palatino" pitchFamily="2" charset="77"/>
                <a:ea typeface="Palatino" pitchFamily="2" charset="77"/>
              </a:rPr>
              <a:t>Early</a:t>
            </a:r>
            <a:r>
              <a:rPr lang="it-IT" sz="1800" dirty="0">
                <a:solidFill>
                  <a:srgbClr val="0432FF"/>
                </a:solidFill>
                <a:latin typeface="Palatino" pitchFamily="2" charset="77"/>
                <a:ea typeface="Palatino" pitchFamily="2" charset="77"/>
              </a:rPr>
              <a:t> Run3 </a:t>
            </a:r>
            <a:r>
              <a:rPr lang="it-IT" sz="1800" dirty="0" err="1">
                <a:solidFill>
                  <a:srgbClr val="0432FF"/>
                </a:solidFill>
                <a:latin typeface="Palatino" pitchFamily="2" charset="77"/>
                <a:ea typeface="Palatino" pitchFamily="2" charset="77"/>
              </a:rPr>
              <a:t>started</a:t>
            </a:r>
            <a:r>
              <a:rPr lang="it-IT" sz="1800" dirty="0">
                <a:solidFill>
                  <a:srgbClr val="0432FF"/>
                </a:solidFill>
                <a:latin typeface="Palatino" pitchFamily="2" charset="77"/>
                <a:ea typeface="Palatino" pitchFamily="2" charset="77"/>
              </a:rPr>
              <a:t>! </a:t>
            </a:r>
            <a:r>
              <a:rPr lang="it-IT" sz="1800" dirty="0">
                <a:latin typeface="Palatino" pitchFamily="2" charset="77"/>
                <a:ea typeface="Palatino" pitchFamily="2" charset="77"/>
              </a:rPr>
              <a:t>NSW </a:t>
            </a:r>
            <a:r>
              <a:rPr lang="it-IT" sz="1800" dirty="0" err="1">
                <a:latin typeface="Palatino" pitchFamily="2" charset="77"/>
                <a:ea typeface="Palatino" pitchFamily="2" charset="77"/>
              </a:rPr>
              <a:t>have</a:t>
            </a:r>
            <a:r>
              <a:rPr lang="it-IT" sz="1800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1800" dirty="0" err="1">
                <a:latin typeface="Palatino" pitchFamily="2" charset="77"/>
                <a:ea typeface="Palatino" pitchFamily="2" charset="77"/>
              </a:rPr>
              <a:t>been</a:t>
            </a:r>
            <a:r>
              <a:rPr lang="it-IT" sz="1800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1800" dirty="0" err="1">
                <a:latin typeface="Palatino" pitchFamily="2" charset="77"/>
                <a:ea typeface="Palatino" pitchFamily="2" charset="77"/>
              </a:rPr>
              <a:t>joining</a:t>
            </a:r>
            <a:r>
              <a:rPr lang="it-IT" sz="1800" dirty="0">
                <a:latin typeface="Palatino" pitchFamily="2" charset="77"/>
                <a:ea typeface="Palatino" pitchFamily="2" charset="77"/>
              </a:rPr>
              <a:t> </a:t>
            </a:r>
            <a:br>
              <a:rPr lang="it-IT" sz="1800" dirty="0">
                <a:latin typeface="Palatino" pitchFamily="2" charset="77"/>
                <a:ea typeface="Palatino" pitchFamily="2" charset="77"/>
              </a:rPr>
            </a:br>
            <a:r>
              <a:rPr lang="it-IT" sz="1800" dirty="0">
                <a:latin typeface="Palatino" pitchFamily="2" charset="77"/>
                <a:ea typeface="Palatino" pitchFamily="2" charset="77"/>
              </a:rPr>
              <a:t>the ATLAS data </a:t>
            </a:r>
            <a:r>
              <a:rPr lang="it-IT" sz="1800" dirty="0" err="1">
                <a:latin typeface="Palatino" pitchFamily="2" charset="77"/>
                <a:ea typeface="Palatino" pitchFamily="2" charset="77"/>
              </a:rPr>
              <a:t>taking</a:t>
            </a:r>
            <a:r>
              <a:rPr lang="it-IT" sz="1800" dirty="0">
                <a:latin typeface="Palatino" pitchFamily="2" charset="77"/>
                <a:ea typeface="Palatino" pitchFamily="2" charset="77"/>
              </a:rPr>
              <a:t> with </a:t>
            </a:r>
            <a:r>
              <a:rPr lang="it-IT" sz="1800" dirty="0" err="1">
                <a:latin typeface="Palatino" pitchFamily="2" charset="77"/>
                <a:ea typeface="Palatino" pitchFamily="2" charset="77"/>
              </a:rPr>
              <a:t>nice</a:t>
            </a:r>
            <a:r>
              <a:rPr lang="it-IT" sz="1800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1800" dirty="0" err="1">
                <a:latin typeface="Palatino" pitchFamily="2" charset="77"/>
                <a:ea typeface="Palatino" pitchFamily="2" charset="77"/>
              </a:rPr>
              <a:t>results</a:t>
            </a:r>
            <a:r>
              <a:rPr lang="it-IT" sz="1800" dirty="0">
                <a:latin typeface="Palatino" pitchFamily="2" charset="77"/>
                <a:ea typeface="Palatino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90447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plash events (7 May 2022) seen by the Micromegas: current peaks at each event"/>
          <p:cNvSpPr txBox="1">
            <a:spLocks noGrp="1"/>
          </p:cNvSpPr>
          <p:nvPr>
            <p:ph type="body" sz="quarter" idx="1"/>
          </p:nvPr>
        </p:nvSpPr>
        <p:spPr>
          <a:xfrm>
            <a:off x="8027247" y="2581207"/>
            <a:ext cx="3411108" cy="55248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140588" indent="-140588" defTabSz="187452">
              <a:spcBef>
                <a:spcPts val="200"/>
              </a:spcBef>
              <a:defRPr sz="984"/>
            </a:lvl1pPr>
          </a:lstStyle>
          <a:p>
            <a:r>
              <a:rPr sz="1400" dirty="0"/>
              <a:t>Splash events (7 May 2022) seen by the Micromegas: current peaks at each event</a:t>
            </a:r>
          </a:p>
        </p:txBody>
      </p:sp>
      <p:sp>
        <p:nvSpPr>
          <p:cNvPr id="15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330567" y="6481009"/>
            <a:ext cx="251835" cy="3589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547" y="948267"/>
            <a:ext cx="3190975" cy="1632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842" y="3453203"/>
            <a:ext cx="4126695" cy="2718515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Muon reconstructed in the NSW Micromegas from pp collisions (28 May 2022)"/>
          <p:cNvSpPr txBox="1"/>
          <p:nvPr/>
        </p:nvSpPr>
        <p:spPr>
          <a:xfrm>
            <a:off x="7669842" y="6208125"/>
            <a:ext cx="4126695" cy="552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59" rIns="60959">
            <a:normAutofit/>
          </a:bodyPr>
          <a:lstStyle>
            <a:lvl1pPr marL="154304" indent="-154304" defTabSz="205739">
              <a:spcBef>
                <a:spcPts val="200"/>
              </a:spcBef>
              <a:buSzPct val="100000"/>
              <a:buChar char="▪"/>
              <a:defRPr sz="1079">
                <a:solidFill>
                  <a:srgbClr val="00009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439" dirty="0"/>
              <a:t>Muon reconstructed in the NSW Micromegas from pp collisions (28 May 2022)</a:t>
            </a:r>
          </a:p>
        </p:txBody>
      </p:sp>
      <p:pic>
        <p:nvPicPr>
          <p:cNvPr id="156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81" y="4586503"/>
            <a:ext cx="6650667" cy="207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ime correlation between Micromegas current and LHC luminosity (November 2022)"/>
          <p:cNvSpPr txBox="1"/>
          <p:nvPr/>
        </p:nvSpPr>
        <p:spPr>
          <a:xfrm>
            <a:off x="2944615" y="5909733"/>
            <a:ext cx="4126695" cy="552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59" rIns="60959">
            <a:normAutofit/>
          </a:bodyPr>
          <a:lstStyle>
            <a:lvl1pPr marL="154304" indent="-154304" defTabSz="205739">
              <a:spcBef>
                <a:spcPts val="200"/>
              </a:spcBef>
              <a:buSzPct val="100000"/>
              <a:buChar char="▪"/>
              <a:defRPr sz="1079">
                <a:solidFill>
                  <a:srgbClr val="00009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439" dirty="0"/>
              <a:t>Time correlation between </a:t>
            </a:r>
            <a:r>
              <a:rPr lang="it-IT" sz="1439" dirty="0"/>
              <a:t>MM</a:t>
            </a:r>
            <a:r>
              <a:rPr sz="1439" dirty="0"/>
              <a:t> current and LHC luminosity (November 2022)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AFE7976-7B79-D183-2776-6C57E78C38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8" y="668743"/>
            <a:ext cx="5216015" cy="3917760"/>
          </a:xfrm>
          <a:prstGeom prst="rect">
            <a:avLst/>
          </a:prstGeom>
        </p:spPr>
      </p:pic>
      <p:sp>
        <p:nvSpPr>
          <p:cNvPr id="150" name="Detector respon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Detector response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354DB4-4912-3E82-EF68-B6BB8396C0E0}"/>
              </a:ext>
            </a:extLst>
          </p:cNvPr>
          <p:cNvSpPr txBox="1"/>
          <p:nvPr/>
        </p:nvSpPr>
        <p:spPr>
          <a:xfrm>
            <a:off x="3033663" y="2470616"/>
            <a:ext cx="4603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Napoli è impegnata nel</a:t>
            </a:r>
          </a:p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monitoraggio della stabilità del detector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reliminary performance stud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Preliminary performance studies</a:t>
            </a:r>
          </a:p>
        </p:txBody>
      </p:sp>
      <p:sp>
        <p:nvSpPr>
          <p:cNvPr id="160" name="Performance studies are affected by DAQ instabilities…"/>
          <p:cNvSpPr txBox="1">
            <a:spLocks noGrp="1"/>
          </p:cNvSpPr>
          <p:nvPr>
            <p:ph type="body" sz="quarter" idx="1"/>
          </p:nvPr>
        </p:nvSpPr>
        <p:spPr>
          <a:xfrm>
            <a:off x="258438" y="1048990"/>
            <a:ext cx="5310056" cy="10722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05734" indent="-205734" defTabSz="274312">
              <a:spcBef>
                <a:spcPts val="267"/>
              </a:spcBef>
              <a:defRPr sz="1079"/>
            </a:pPr>
            <a:r>
              <a:rPr lang="en-GB" sz="1400" dirty="0"/>
              <a:t>Performance studies are affected by DAQ instabilities</a:t>
            </a:r>
          </a:p>
          <a:p>
            <a:pPr marL="205734" indent="-205734" defTabSz="274312">
              <a:spcBef>
                <a:spcPts val="267"/>
              </a:spcBef>
              <a:defRPr sz="1079"/>
            </a:pPr>
            <a:r>
              <a:rPr lang="en-GB" sz="1400" dirty="0"/>
              <a:t>Software and reconstruction under optimisation</a:t>
            </a:r>
          </a:p>
          <a:p>
            <a:pPr marL="205734" indent="-205734" defTabSz="274312">
              <a:spcBef>
                <a:spcPts val="267"/>
              </a:spcBef>
              <a:defRPr sz="1079"/>
            </a:pPr>
            <a:r>
              <a:rPr lang="en-GB" sz="1400" dirty="0"/>
              <a:t>Results are very preliminary</a:t>
            </a:r>
            <a:br>
              <a:rPr lang="en-GB" sz="1400" dirty="0"/>
            </a:br>
            <a:r>
              <a:rPr lang="en-GB" sz="1400" dirty="0"/>
              <a:t>—&gt; Full system still undergoing tuning and optimisation</a:t>
            </a:r>
          </a:p>
        </p:txBody>
      </p:sp>
      <p:sp>
        <p:nvSpPr>
          <p:cNvPr id="16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0987549" y="6481009"/>
            <a:ext cx="594854" cy="3589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162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63" y="2419716"/>
            <a:ext cx="2681364" cy="3852913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Cluster size"/>
          <p:cNvSpPr txBox="1"/>
          <p:nvPr/>
        </p:nvSpPr>
        <p:spPr>
          <a:xfrm>
            <a:off x="1237993" y="2169157"/>
            <a:ext cx="12275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59" rIns="60959">
            <a:spAutoFit/>
          </a:bodyPr>
          <a:lstStyle>
            <a:lvl1pPr>
              <a:defRPr sz="1200"/>
            </a:lvl1pPr>
          </a:lstStyle>
          <a:p>
            <a:r>
              <a:rPr sz="1600" dirty="0"/>
              <a:t>Cluster size</a:t>
            </a:r>
          </a:p>
        </p:txBody>
      </p:sp>
      <p:sp>
        <p:nvSpPr>
          <p:cNvPr id="164" name="Cluster charge"/>
          <p:cNvSpPr txBox="1"/>
          <p:nvPr/>
        </p:nvSpPr>
        <p:spPr>
          <a:xfrm>
            <a:off x="1237993" y="4176895"/>
            <a:ext cx="151291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59" rIns="60959">
            <a:spAutoFit/>
          </a:bodyPr>
          <a:lstStyle>
            <a:lvl1pPr>
              <a:defRPr sz="1200"/>
            </a:lvl1pPr>
          </a:lstStyle>
          <a:p>
            <a:r>
              <a:rPr sz="1600" dirty="0"/>
              <a:t>Cluster charge</a:t>
            </a:r>
          </a:p>
        </p:txBody>
      </p:sp>
      <p:pic>
        <p:nvPicPr>
          <p:cNvPr id="165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755" y="3600780"/>
            <a:ext cx="7874001" cy="2549884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Cluster size vs HV"/>
          <p:cNvSpPr txBox="1"/>
          <p:nvPr/>
        </p:nvSpPr>
        <p:spPr>
          <a:xfrm>
            <a:off x="4759304" y="3431503"/>
            <a:ext cx="183030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59" rIns="60959">
            <a:spAutoFit/>
          </a:bodyPr>
          <a:lstStyle>
            <a:lvl1pPr>
              <a:defRPr sz="1200"/>
            </a:lvl1pPr>
          </a:lstStyle>
          <a:p>
            <a:r>
              <a:rPr sz="1600" dirty="0"/>
              <a:t>Cluster size vs HV</a:t>
            </a:r>
          </a:p>
        </p:txBody>
      </p:sp>
      <p:sp>
        <p:nvSpPr>
          <p:cNvPr id="167" name="Single layer efficiency vs HV…"/>
          <p:cNvSpPr txBox="1"/>
          <p:nvPr/>
        </p:nvSpPr>
        <p:spPr>
          <a:xfrm>
            <a:off x="8175589" y="3429000"/>
            <a:ext cx="310463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59" rIns="60959">
            <a:spAutoFit/>
          </a:bodyPr>
          <a:lstStyle/>
          <a:p>
            <a:pPr algn="ctr">
              <a:defRPr sz="1200"/>
            </a:pPr>
            <a:r>
              <a:rPr sz="1600" dirty="0"/>
              <a:t>Single layer efficiency vs HV </a:t>
            </a:r>
          </a:p>
          <a:p>
            <a:pPr algn="ctr">
              <a:defRPr sz="1200"/>
            </a:pPr>
            <a:r>
              <a:rPr sz="1600" dirty="0"/>
              <a:t>(DAQ inefficiency not removed)</a:t>
            </a:r>
          </a:p>
        </p:txBody>
      </p:sp>
      <p:pic>
        <p:nvPicPr>
          <p:cNvPr id="168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700" y="1105427"/>
            <a:ext cx="3076748" cy="235025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Cluster size vs Eta"/>
          <p:cNvSpPr txBox="1"/>
          <p:nvPr/>
        </p:nvSpPr>
        <p:spPr>
          <a:xfrm>
            <a:off x="5924713" y="855748"/>
            <a:ext cx="185595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59" rIns="60959">
            <a:spAutoFit/>
          </a:bodyPr>
          <a:lstStyle>
            <a:lvl1pPr>
              <a:defRPr sz="1200"/>
            </a:lvl1pPr>
          </a:lstStyle>
          <a:p>
            <a:r>
              <a:rPr sz="1600" dirty="0"/>
              <a:t>Cluster size vs Eta</a:t>
            </a:r>
          </a:p>
        </p:txBody>
      </p:sp>
      <p:pic>
        <p:nvPicPr>
          <p:cNvPr id="170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236" y="961673"/>
            <a:ext cx="2629344" cy="235025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ime alignment adjusted at sector level…"/>
          <p:cNvSpPr txBox="1"/>
          <p:nvPr/>
        </p:nvSpPr>
        <p:spPr>
          <a:xfrm>
            <a:off x="10212429" y="1585108"/>
            <a:ext cx="1840295" cy="749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9" rIns="60959">
            <a:spAutoFit/>
          </a:bodyPr>
          <a:lstStyle/>
          <a:p>
            <a:pPr>
              <a:defRPr sz="800"/>
            </a:pPr>
            <a:r>
              <a:rPr sz="1067" dirty="0"/>
              <a:t>Time alignment adjusted at sector level</a:t>
            </a:r>
          </a:p>
          <a:p>
            <a:pPr>
              <a:defRPr sz="800"/>
            </a:pPr>
            <a:r>
              <a:rPr sz="1067" dirty="0"/>
              <a:t>Need tuning at MMFE8 /VMM level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287B731-6062-6EA0-124B-082E68B34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ATLAS NA </a:t>
            </a:r>
            <a:r>
              <a:rPr lang="en-GB" dirty="0"/>
              <a:t>Contribution</a:t>
            </a:r>
            <a:r>
              <a:rPr lang="it-IT" dirty="0"/>
              <a:t> to PHYSICS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81E8895-9A3E-F8F5-FFB4-AC0E79A12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F</a:t>
            </a:r>
            <a:r>
              <a:rPr lang="it-IT" dirty="0"/>
              <a:t>. Conventi – E. Rossi – </a:t>
            </a:r>
            <a:r>
              <a:rPr lang="it-IT" dirty="0" err="1"/>
              <a:t>F</a:t>
            </a:r>
            <a:r>
              <a:rPr lang="it-IT" dirty="0"/>
              <a:t>. </a:t>
            </a:r>
            <a:r>
              <a:rPr lang="it-IT" dirty="0" err="1"/>
              <a:t>Cirotto</a:t>
            </a:r>
            <a:r>
              <a:rPr lang="it-IT" dirty="0"/>
              <a:t> – A. D'Avanzo – S. Auricchio -  </a:t>
            </a:r>
            <a:r>
              <a:rPr lang="it-IT" dirty="0" err="1"/>
              <a:t>R</a:t>
            </a:r>
            <a:r>
              <a:rPr lang="it-IT" dirty="0"/>
              <a:t>. Schiattarella – G. Acampora – A. Vitiello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D5716B-4B14-B741-481A-AECEE4E01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334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27F9CE-834A-98CC-63B7-FC1B2E45D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Chi siamo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DF59AC-3186-2238-4FB8-C972FE31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31" y="1286440"/>
            <a:ext cx="11652738" cy="4396730"/>
          </a:xfrm>
        </p:spPr>
        <p:txBody>
          <a:bodyPr numCol="2">
            <a:normAutofit lnSpcReduction="10000"/>
          </a:bodyPr>
          <a:lstStyle/>
          <a:p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Acampora Giovanni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Aloisio Alberto</a:t>
            </a:r>
            <a:br>
              <a:rPr lang="it-IT" dirty="0"/>
            </a:b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Alviggi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Mariagrazia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Auricchio Silvia </a:t>
            </a:r>
            <a:r>
              <a:rPr lang="it-IT" b="0" i="1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&lt;-- fine PhD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Camerlingo Maria Teresa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Canale Vincenzo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Carlino Gianpaolo</a:t>
            </a:r>
            <a:br>
              <a:rPr lang="it-IT" dirty="0"/>
            </a:b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Cirotto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Francesco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Conventi Francesco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D'Avanzo Antonio </a:t>
            </a:r>
            <a:r>
              <a:rPr lang="it-IT" b="0" i="1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&lt;-- Borsista neolaureato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Asmundis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Riccardo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Della Pietra Massimo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Di Donato Camilla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Doria Alessandra</a:t>
            </a:r>
            <a:br>
              <a:rPr lang="it-IT" dirty="0"/>
            </a:b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Iengo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Paolo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Izzo Vincenzo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Massarotti Paolo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Merola Leonardo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Rossi Elvira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Russo Guido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Schiattarella Roberto</a:t>
            </a:r>
            <a:br>
              <a:rPr lang="it-IT" dirty="0"/>
            </a:b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Spisso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Bernardino</a:t>
            </a:r>
            <a:br>
              <a:rPr lang="it-IT" dirty="0"/>
            </a:b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Sekhniaidze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Givi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Vitiello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Autilia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8505F3-B34F-346A-1456-3F2B51050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2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0392F8-6CD6-5269-B528-FD19204800F1}"/>
              </a:ext>
            </a:extLst>
          </p:cNvPr>
          <p:cNvSpPr txBox="1"/>
          <p:nvPr/>
        </p:nvSpPr>
        <p:spPr>
          <a:xfrm>
            <a:off x="886625" y="6266285"/>
            <a:ext cx="10414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Grazie a tutti quelli che hanno contribuito a mettere su questo report!</a:t>
            </a:r>
          </a:p>
        </p:txBody>
      </p:sp>
    </p:spTree>
    <p:extLst>
      <p:ext uri="{BB962C8B-B14F-4D97-AF65-F5344CB8AC3E}">
        <p14:creationId xmlns:p14="http://schemas.microsoft.com/office/powerpoint/2010/main" val="4054482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B8208FA-EA17-4EBD-35E1-EFA0D7B256F3}"/>
              </a:ext>
            </a:extLst>
          </p:cNvPr>
          <p:cNvSpPr txBox="1"/>
          <p:nvPr/>
        </p:nvSpPr>
        <p:spPr>
          <a:xfrm>
            <a:off x="246671" y="3835587"/>
            <a:ext cx="4771897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Limits on anomalous QGC:</a:t>
            </a:r>
            <a:endParaRPr lang="en-GB" sz="1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GB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VBS is a key diagram for probing QGC of EWK sector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New physics introduced by anomalous-QGC can be described via EFT:</a:t>
            </a:r>
          </a:p>
          <a:p>
            <a:pPr marL="228600" indent="-228600">
              <a:buFont typeface="Wingdings" pitchFamily="2" charset="2"/>
              <a:buChar char="ü"/>
            </a:pPr>
            <a:endParaRPr lang="en-GB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28600" indent="-228600">
              <a:buFont typeface="Wingdings" pitchFamily="2" charset="2"/>
              <a:buChar char="ü"/>
            </a:pPr>
            <a:endParaRPr lang="en-GB" sz="1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28600" indent="-228600">
              <a:buFont typeface="Wingdings" pitchFamily="2" charset="2"/>
              <a:buChar char="ü"/>
            </a:pPr>
            <a:endParaRPr lang="en-GB" sz="1400" dirty="0">
              <a:solidFill>
                <a:schemeClr val="tx1">
                  <a:lumMod val="50000"/>
                </a:schemeClr>
              </a:solidFill>
            </a:endParaRPr>
          </a:p>
          <a:p>
            <a:pPr marL="228600" indent="-228600">
              <a:buFont typeface="Wingdings" pitchFamily="2" charset="2"/>
              <a:buChar char="ü"/>
            </a:pPr>
            <a:endParaRPr lang="en-GB" sz="1400" dirty="0">
              <a:solidFill>
                <a:schemeClr val="tx1">
                  <a:lumMod val="50000"/>
                </a:schemeClr>
              </a:solidFill>
            </a:endParaRPr>
          </a:p>
          <a:p>
            <a:pPr marL="228600" indent="-228600">
              <a:buFont typeface="Wingdings" pitchFamily="2" charset="2"/>
              <a:buChar char="ü"/>
            </a:pPr>
            <a:r>
              <a:rPr lang="en-GB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Limit on Wilson coefficients for different operators</a:t>
            </a:r>
            <a:endParaRPr lang="en-IT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CBE854-C259-D047-F1D5-622462DB2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  <a:latin typeface="Arial" panose="020B0604020202020204" pitchFamily="34" charset="0"/>
              </a:rPr>
              <a:t>VBS VV semi-leptonic</a:t>
            </a:r>
            <a:endParaRPr lang="en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0736C-9CE5-D169-AF71-F33667F54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26" y="975700"/>
            <a:ext cx="7639318" cy="248851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Study EW WW/WZ/ZZ production in semi-leptonic final states</a:t>
            </a:r>
          </a:p>
          <a:p>
            <a:pPr>
              <a:spcBef>
                <a:spcPts val="0"/>
              </a:spcBef>
              <a:buSzPct val="100000"/>
              <a:buFont typeface="Wingdings" pitchFamily="2" charset="2"/>
              <a:buChar char="Ø"/>
            </a:pPr>
            <a:r>
              <a:rPr lang="en-GB" sz="1800" dirty="0">
                <a:latin typeface="Arial" panose="020B0604020202020204" pitchFamily="34" charset="0"/>
              </a:rPr>
              <a:t>Limits on anomalous-QGC (Quartic Gauge Coupling) in EFT</a:t>
            </a:r>
          </a:p>
          <a:p>
            <a:pPr>
              <a:spcBef>
                <a:spcPts val="0"/>
              </a:spcBef>
              <a:buSzPct val="100000"/>
              <a:buFont typeface="Wingdings" pitchFamily="2" charset="2"/>
              <a:buChar char="Ø"/>
            </a:pPr>
            <a:r>
              <a:rPr lang="en-GB" sz="1800" dirty="0">
                <a:latin typeface="Arial" panose="020B0604020202020204" pitchFamily="34" charset="0"/>
              </a:rPr>
              <a:t>Focus on SM Vector Boson Scattering (VBS)</a:t>
            </a:r>
          </a:p>
          <a:p>
            <a:pPr>
              <a:spcBef>
                <a:spcPts val="0"/>
              </a:spcBef>
              <a:buSzPct val="100000"/>
              <a:buFont typeface="Wingdings" pitchFamily="2" charset="2"/>
              <a:buChar char="Ø"/>
            </a:pPr>
            <a:r>
              <a:rPr lang="en-GB" sz="1800" b="1" dirty="0">
                <a:latin typeface="Arial" panose="020B0604020202020204" pitchFamily="34" charset="0"/>
              </a:rPr>
              <a:t>Previous analysis on 36 fb</a:t>
            </a:r>
            <a:r>
              <a:rPr lang="en-GB" sz="1800" b="1" baseline="30000" dirty="0">
                <a:latin typeface="Arial" panose="020B0604020202020204" pitchFamily="34" charset="0"/>
              </a:rPr>
              <a:t>-1</a:t>
            </a:r>
            <a:r>
              <a:rPr lang="en-GB" sz="1800" b="1" dirty="0">
                <a:latin typeface="Arial" panose="020B0604020202020204" pitchFamily="34" charset="0"/>
              </a:rPr>
              <a:t> dataset with observed 2.7𝜎 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(PhysRevD.100.032007)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buSzPct val="100000"/>
              <a:buFont typeface="Wingdings" pitchFamily="2" charset="2"/>
              <a:buChar char="Ø"/>
            </a:pPr>
            <a:r>
              <a:rPr lang="en-GB" sz="1800" b="1" dirty="0">
                <a:latin typeface="Arial" panose="020B0604020202020204" pitchFamily="34" charset="0"/>
              </a:rPr>
              <a:t>ML approach to build the final discriminant with RNN</a:t>
            </a:r>
          </a:p>
          <a:p>
            <a:pPr>
              <a:spcBef>
                <a:spcPts val="0"/>
              </a:spcBef>
              <a:buSzPct val="100000"/>
              <a:buFont typeface="Wingdings" pitchFamily="2" charset="2"/>
              <a:buChar char="Ø"/>
            </a:pPr>
            <a:r>
              <a:rPr lang="en-GB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Background:</a:t>
            </a:r>
            <a:r>
              <a:rPr lang="en-GB" sz="1800" dirty="0" err="1">
                <a:latin typeface="Arial" panose="020B0604020202020204" pitchFamily="34" charset="0"/>
              </a:rPr>
              <a:t>V+jets</a:t>
            </a:r>
            <a:r>
              <a:rPr lang="en-GB" sz="1800" dirty="0">
                <a:latin typeface="Arial" panose="020B0604020202020204" pitchFamily="34" charset="0"/>
              </a:rPr>
              <a:t>; ttbar</a:t>
            </a:r>
          </a:p>
          <a:p>
            <a:pPr marL="0" indent="0">
              <a:spcBef>
                <a:spcPts val="0"/>
              </a:spcBef>
              <a:buSzPct val="100000"/>
              <a:buNone/>
            </a:pPr>
            <a:r>
              <a:rPr lang="en-GB" sz="1800" dirty="0">
                <a:latin typeface="Arial" panose="020B0604020202020204" pitchFamily="34" charset="0"/>
              </a:rPr>
              <a:t>➡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Aim for observation!</a:t>
            </a:r>
            <a:endParaRPr lang="en-IT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98694F-82BC-92EF-28F6-BE6A8942D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586" y="1090507"/>
            <a:ext cx="2882510" cy="2158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8AD37D-A11D-9EA8-E418-91631F06B981}"/>
              </a:ext>
            </a:extLst>
          </p:cNvPr>
          <p:cNvSpPr txBox="1"/>
          <p:nvPr/>
        </p:nvSpPr>
        <p:spPr>
          <a:xfrm>
            <a:off x="8761032" y="96943"/>
            <a:ext cx="277067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200" dirty="0">
                <a:latin typeface="Times New Roman" panose="02020603050405020304" pitchFamily="18" charset="0"/>
              </a:rPr>
              <a:t>13 </a:t>
            </a:r>
            <a:r>
              <a:rPr lang="en-GB" sz="2200" dirty="0" err="1">
                <a:latin typeface="Times New Roman" panose="02020603050405020304" pitchFamily="18" charset="0"/>
              </a:rPr>
              <a:t>TeV</a:t>
            </a:r>
            <a:r>
              <a:rPr lang="en-GB" sz="2200" dirty="0">
                <a:latin typeface="Times New Roman" panose="02020603050405020304" pitchFamily="18" charset="0"/>
              </a:rPr>
              <a:t>, L=139 fb</a:t>
            </a:r>
            <a:r>
              <a:rPr lang="en-GB" sz="2200" baseline="30000" dirty="0">
                <a:latin typeface="Times New Roman" panose="02020603050405020304" pitchFamily="18" charset="0"/>
              </a:rPr>
              <a:t>-1</a:t>
            </a:r>
            <a:endParaRPr lang="en-IT" sz="2200" baseline="30000" dirty="0"/>
          </a:p>
        </p:txBody>
      </p: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8290C056-7159-83D9-3487-EB0B84FBD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4600" y="47422"/>
            <a:ext cx="787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864447-5374-E399-27B2-EC2738387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706" y="2708764"/>
            <a:ext cx="3444949" cy="34796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AA5111-BFF8-F914-5F89-D75502FB2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82" y="4936981"/>
            <a:ext cx="3224103" cy="664764"/>
          </a:xfrm>
          <a:prstGeom prst="rect">
            <a:avLst/>
          </a:prstGeom>
        </p:spPr>
      </p:pic>
      <p:pic>
        <p:nvPicPr>
          <p:cNvPr id="1028" name="Picture 4" descr="Figure 7">
            <a:extLst>
              <a:ext uri="{FF2B5EF4-FFF2-40B4-BE49-F238E27FC236}">
                <a16:creationId xmlns:a16="http://schemas.microsoft.com/office/drawing/2014/main" id="{45F485F3-6398-D44A-21DE-2AD947BA2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406" y="3537449"/>
            <a:ext cx="3597924" cy="264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B013F80-839A-391F-6B7B-524DDEF91E55}"/>
              </a:ext>
            </a:extLst>
          </p:cNvPr>
          <p:cNvSpPr txBox="1"/>
          <p:nvPr/>
        </p:nvSpPr>
        <p:spPr>
          <a:xfrm>
            <a:off x="130226" y="6363000"/>
            <a:ext cx="10636624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soon updated public results </a:t>
            </a:r>
            <a:r>
              <a:rPr lang="en-GB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GB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Elvira paper’s editor, analysis in final stages of approval </a:t>
            </a:r>
            <a:endParaRPr lang="en-IT" sz="2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1AABB1-7672-0215-AA2B-3B2F69B37624}"/>
              </a:ext>
            </a:extLst>
          </p:cNvPr>
          <p:cNvSpPr txBox="1"/>
          <p:nvPr/>
        </p:nvSpPr>
        <p:spPr>
          <a:xfrm>
            <a:off x="547909" y="387279"/>
            <a:ext cx="207256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b="1" kern="0" dirty="0">
                <a:solidFill>
                  <a:srgbClr val="FF42A1">
                    <a:lumMod val="50000"/>
                  </a:srgbClr>
                </a:solidFill>
                <a:latin typeface="Times New Roman" panose="02020603050405020304" pitchFamily="18" charset="0"/>
                <a:ea typeface="Helvetica Neue"/>
                <a:cs typeface="Helvetica Neue"/>
                <a:sym typeface="Helvetica Neue"/>
              </a:rPr>
              <a:t>STDM-2018-23</a:t>
            </a:r>
            <a:endParaRPr lang="en-IT" sz="9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E7DAE4-0B84-66B2-C038-8B6C44329D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61458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239CA8-31EF-7D41-8CFE-3A946F6CA5DE}"/>
              </a:ext>
            </a:extLst>
          </p:cNvPr>
          <p:cNvSpPr/>
          <p:nvPr/>
        </p:nvSpPr>
        <p:spPr>
          <a:xfrm>
            <a:off x="153742" y="3477439"/>
            <a:ext cx="372494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200" dirty="0"/>
              <a:t>High (~1-6TeV) Y mass resulting in X and H boosted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09BD1"/>
                </a:solidFill>
              </a:rPr>
              <a:t>Y Reconstructed with two large-R jets </a:t>
            </a:r>
          </a:p>
          <a:p>
            <a:pPr algn="l"/>
            <a:r>
              <a:rPr lang="en-GB" sz="2200" u="sng" dirty="0"/>
              <a:t>Object Reconstruction:</a:t>
            </a:r>
          </a:p>
          <a:p>
            <a:pPr algn="l"/>
            <a:r>
              <a:rPr lang="en-GB" sz="2200" dirty="0">
                <a:solidFill>
                  <a:srgbClr val="FF0000"/>
                </a:solidFill>
              </a:rPr>
              <a:t>H Candidate</a:t>
            </a:r>
            <a:r>
              <a:rPr lang="en-GB" sz="2200" dirty="0"/>
              <a:t>: </a:t>
            </a:r>
            <a:r>
              <a:rPr lang="en-GB" sz="2200" dirty="0" err="1"/>
              <a:t>XbbTagger</a:t>
            </a:r>
            <a:r>
              <a:rPr lang="en-GB" sz="2200" dirty="0"/>
              <a:t> @60% WP + mass window (75GeV &lt; </a:t>
            </a:r>
            <a:r>
              <a:rPr lang="en-GB" sz="2200" dirty="0" err="1"/>
              <a:t>mH</a:t>
            </a:r>
            <a:r>
              <a:rPr lang="en-GB" sz="2200" dirty="0"/>
              <a:t> &lt; 145GeV)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900" dirty="0">
              <a:solidFill>
                <a:srgbClr val="609BD1"/>
              </a:solidFill>
              <a:latin typeface="ArialM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A52544-DC1B-3A4C-8C94-72BCD85D4F2D}"/>
              </a:ext>
            </a:extLst>
          </p:cNvPr>
          <p:cNvSpPr/>
          <p:nvPr/>
        </p:nvSpPr>
        <p:spPr>
          <a:xfrm>
            <a:off x="4177852" y="1242931"/>
            <a:ext cx="81589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Model-independent discovery region </a:t>
            </a:r>
            <a:r>
              <a:rPr lang="en-GB" sz="2000" dirty="0">
                <a:latin typeface="Cambria" panose="02040503050406030204" pitchFamily="18" charset="0"/>
              </a:rPr>
              <a:t>introduced with novel data-driven anomaly score (</a:t>
            </a:r>
            <a:r>
              <a:rPr lang="en-GB" sz="2000" dirty="0">
                <a:solidFill>
                  <a:srgbClr val="FF0000"/>
                </a:solidFill>
                <a:latin typeface="Cambria" panose="02040503050406030204" pitchFamily="18" charset="0"/>
              </a:rPr>
              <a:t>AS</a:t>
            </a:r>
            <a:r>
              <a:rPr lang="en-GB" sz="2000" dirty="0">
                <a:latin typeface="Cambria" panose="02040503050406030204" pitchFamily="18" charset="0"/>
              </a:rPr>
              <a:t>) </a:t>
            </a:r>
            <a:endParaRPr lang="en-GB" sz="1400" dirty="0">
              <a:latin typeface="ArialM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</a:rPr>
              <a:t> AS determined from fully unsupervised </a:t>
            </a:r>
            <a:r>
              <a:rPr lang="en-GB" sz="2000" dirty="0">
                <a:highlight>
                  <a:srgbClr val="FFFF00"/>
                </a:highlight>
                <a:latin typeface="Cambria" panose="02040503050406030204" pitchFamily="18" charset="0"/>
              </a:rPr>
              <a:t>variational recurrent neural network (VRNN)</a:t>
            </a:r>
            <a:r>
              <a:rPr lang="en-GB" sz="2000" dirty="0">
                <a:latin typeface="Cambria" panose="02040503050406030204" pitchFamily="18" charset="0"/>
              </a:rPr>
              <a:t> trained over jets </a:t>
            </a:r>
            <a:r>
              <a:rPr lang="en-GB" sz="2000" dirty="0" err="1">
                <a:latin typeface="Cambria" panose="02040503050406030204" pitchFamily="18" charset="0"/>
              </a:rPr>
              <a:t>modeled</a:t>
            </a:r>
            <a:r>
              <a:rPr lang="en-GB" sz="2000" dirty="0">
                <a:latin typeface="Cambria" panose="02040503050406030204" pitchFamily="18" charset="0"/>
              </a:rPr>
              <a:t> as sequence of constituent four-vectors.</a:t>
            </a:r>
            <a:endParaRPr lang="en-GB" sz="1400" dirty="0">
              <a:latin typeface="ArialM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CC9164-5804-0F44-BC5A-BCFD21ABD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684" y="3562158"/>
            <a:ext cx="8313316" cy="3224835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C2773A8-92BF-9C48-9A25-3495735ADF50}"/>
              </a:ext>
            </a:extLst>
          </p:cNvPr>
          <p:cNvSpPr/>
          <p:nvPr/>
        </p:nvSpPr>
        <p:spPr>
          <a:xfrm>
            <a:off x="4950851" y="3042473"/>
            <a:ext cx="2367570" cy="773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sz="1600" dirty="0">
                <a:latin typeface="Cambria" panose="02040503050406030204" pitchFamily="18" charset="0"/>
              </a:rPr>
              <a:t>Tested on YXH signal samples</a:t>
            </a:r>
            <a:endParaRPr lang="en-GB" sz="1600" dirty="0">
              <a:latin typeface="ArialMT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8C24841-CEBD-BD4C-8665-5C1AC1EC3D0B}"/>
              </a:ext>
            </a:extLst>
          </p:cNvPr>
          <p:cNvSpPr/>
          <p:nvPr/>
        </p:nvSpPr>
        <p:spPr>
          <a:xfrm>
            <a:off x="9036679" y="3025641"/>
            <a:ext cx="2367570" cy="773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sz="1600" dirty="0">
                <a:latin typeface="Cambria" panose="02040503050406030204" pitchFamily="18" charset="0"/>
              </a:rPr>
              <a:t>Tested for NON-2 prong signal jets</a:t>
            </a:r>
            <a:endParaRPr lang="en-GB" sz="1600" dirty="0">
              <a:latin typeface="ArialMT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1FF8D18F-FA72-8DC4-DCC3-812BA754803F}"/>
              </a:ext>
            </a:extLst>
          </p:cNvPr>
          <p:cNvGrpSpPr/>
          <p:nvPr/>
        </p:nvGrpSpPr>
        <p:grpSpPr>
          <a:xfrm>
            <a:off x="153742" y="460035"/>
            <a:ext cx="3312829" cy="3104408"/>
            <a:chOff x="77272" y="978196"/>
            <a:chExt cx="3312829" cy="31044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1C1A1C-8581-3B44-8D92-22C2E8D8EE40}"/>
                </a:ext>
              </a:extLst>
            </p:cNvPr>
            <p:cNvGrpSpPr/>
            <p:nvPr/>
          </p:nvGrpSpPr>
          <p:grpSpPr>
            <a:xfrm>
              <a:off x="153743" y="978196"/>
              <a:ext cx="3001579" cy="3104408"/>
              <a:chOff x="1145415" y="1099355"/>
              <a:chExt cx="3848100" cy="38608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F21133B-0F72-2D47-9211-C0CCBFC8B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5415" y="1099355"/>
                <a:ext cx="3848100" cy="386080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3B5F0FD-DD90-8A49-8654-C5BAC7E1E735}"/>
                  </a:ext>
                </a:extLst>
              </p:cNvPr>
              <p:cNvSpPr/>
              <p:nvPr/>
            </p:nvSpPr>
            <p:spPr>
              <a:xfrm>
                <a:off x="1146220" y="1519707"/>
                <a:ext cx="656822" cy="51515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sz="2400" dirty="0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81F462-6073-1540-8114-447B6F21BEF4}"/>
                </a:ext>
              </a:extLst>
            </p:cNvPr>
            <p:cNvSpPr/>
            <p:nvPr/>
          </p:nvSpPr>
          <p:spPr>
            <a:xfrm>
              <a:off x="1184857" y="1970469"/>
              <a:ext cx="309093" cy="283335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24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AAB0B75-4A5F-5741-8779-CEB028F2112B}"/>
                </a:ext>
              </a:extLst>
            </p:cNvPr>
            <p:cNvSpPr/>
            <p:nvPr/>
          </p:nvSpPr>
          <p:spPr>
            <a:xfrm>
              <a:off x="1159771" y="2521100"/>
              <a:ext cx="309093" cy="283335"/>
            </a:xfrm>
            <a:prstGeom prst="ellipse">
              <a:avLst/>
            </a:prstGeom>
            <a:noFill/>
            <a:ln w="349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2400"/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EA6DAE3-CFD0-FC73-775F-B3AB8477C7BC}"/>
                </a:ext>
              </a:extLst>
            </p:cNvPr>
            <p:cNvSpPr/>
            <p:nvPr/>
          </p:nvSpPr>
          <p:spPr>
            <a:xfrm>
              <a:off x="77272" y="2135227"/>
              <a:ext cx="3312829" cy="329168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IT"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BE4A5F77-D01A-7943-AE4E-D37FBB6A9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7048"/>
            <a:ext cx="11575271" cy="1057053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Fully-hadronic Y-&gt;</a:t>
            </a:r>
            <a:r>
              <a:rPr lang="en-GB" sz="4000" dirty="0" err="1"/>
              <a:t>Xh</a:t>
            </a:r>
            <a:r>
              <a:rPr lang="en-GB" sz="4000" dirty="0"/>
              <a:t>: </a:t>
            </a:r>
            <a:r>
              <a:rPr lang="en-IT" sz="4000" dirty="0">
                <a:hlinkClick r:id="rId4"/>
              </a:rPr>
              <a:t>First application of Anomaly detection in ATLAS</a:t>
            </a:r>
            <a:endParaRPr lang="en-IT" sz="4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D6707A-5A79-0C3C-07F6-713FFF8A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681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1ACC12-C356-B1AA-E443-C22EA8562BB9}"/>
              </a:ext>
            </a:extLst>
          </p:cNvPr>
          <p:cNvSpPr txBox="1">
            <a:spLocks/>
          </p:cNvSpPr>
          <p:nvPr/>
        </p:nvSpPr>
        <p:spPr>
          <a:xfrm>
            <a:off x="783265" y="-205609"/>
            <a:ext cx="114087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hlinkClick r:id="rId2"/>
              </a:rPr>
              <a:t>A Deep Neural Network for background reweighting</a:t>
            </a:r>
            <a:endParaRPr lang="en-IT" sz="3600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FE9B82BD-3671-3EB9-332B-FDD3F34DDA1E}"/>
              </a:ext>
            </a:extLst>
          </p:cNvPr>
          <p:cNvSpPr txBox="1"/>
          <p:nvPr/>
        </p:nvSpPr>
        <p:spPr>
          <a:xfrm>
            <a:off x="119063" y="1136433"/>
            <a:ext cx="544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 the YXH </a:t>
            </a:r>
            <a:r>
              <a:rPr lang="it-IT" sz="2400" dirty="0" err="1"/>
              <a:t>analyses</a:t>
            </a:r>
            <a:r>
              <a:rPr lang="it-IT" sz="2400" dirty="0"/>
              <a:t> a DNN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applied</a:t>
            </a:r>
            <a:r>
              <a:rPr lang="it-IT" sz="2400" dirty="0"/>
              <a:t> for </a:t>
            </a:r>
            <a:r>
              <a:rPr lang="it-IT" sz="2400" dirty="0" err="1"/>
              <a:t>estimating</a:t>
            </a:r>
            <a:r>
              <a:rPr lang="it-IT" sz="2400" dirty="0"/>
              <a:t> the </a:t>
            </a:r>
            <a:r>
              <a:rPr lang="it-IT" sz="2400" dirty="0" err="1"/>
              <a:t>likelihood</a:t>
            </a:r>
            <a:r>
              <a:rPr lang="it-IT" sz="2400" dirty="0"/>
              <a:t> ratio </a:t>
            </a:r>
            <a:r>
              <a:rPr lang="it-IT" sz="2400" dirty="0" err="1"/>
              <a:t>between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kinematic</a:t>
            </a:r>
            <a:r>
              <a:rPr lang="it-IT" sz="2400" dirty="0"/>
              <a:t> </a:t>
            </a:r>
            <a:r>
              <a:rPr lang="it-IT" sz="2400" dirty="0" err="1"/>
              <a:t>regions</a:t>
            </a:r>
            <a:r>
              <a:rPr lang="it-IT" sz="2400" dirty="0"/>
              <a:t> and </a:t>
            </a:r>
            <a:r>
              <a:rPr lang="it-IT" sz="2400" dirty="0" err="1"/>
              <a:t>obtaining</a:t>
            </a:r>
            <a:r>
              <a:rPr lang="it-IT" sz="2400" dirty="0"/>
              <a:t> </a:t>
            </a:r>
            <a:r>
              <a:rPr lang="it-IT" sz="2400" dirty="0" err="1"/>
              <a:t>reweighting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 for the background </a:t>
            </a:r>
            <a:r>
              <a:rPr lang="it-IT" sz="2400" dirty="0" err="1"/>
              <a:t>estimation</a:t>
            </a:r>
            <a:r>
              <a:rPr lang="it-IT" sz="2400" dirty="0"/>
              <a:t> in the </a:t>
            </a:r>
            <a:r>
              <a:rPr lang="it-IT" sz="2400" dirty="0" err="1"/>
              <a:t>signal</a:t>
            </a:r>
            <a:r>
              <a:rPr lang="it-IT" sz="2400" dirty="0"/>
              <a:t> </a:t>
            </a:r>
            <a:r>
              <a:rPr lang="it-IT" sz="2400" dirty="0" err="1"/>
              <a:t>region</a:t>
            </a:r>
            <a:endParaRPr lang="en-IT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F1C3F9E1-E57D-3A33-C6DD-02A80FCB4137}"/>
                  </a:ext>
                </a:extLst>
              </p:cNvPr>
              <p:cNvSpPr/>
              <p:nvPr/>
            </p:nvSpPr>
            <p:spPr>
              <a:xfrm>
                <a:off x="152325" y="3351949"/>
                <a:ext cx="6096000" cy="100174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rgbClr val="191919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191919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2400" i="1">
                            <a:solidFill>
                              <a:srgbClr val="191919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400" i="1">
                        <a:solidFill>
                          <a:srgbClr val="191919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i="1">
                        <a:solidFill>
                          <a:srgbClr val="191919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𝑤</m:t>
                    </m:r>
                    <m:r>
                      <a:rPr lang="it-IT" sz="2400" i="1">
                        <a:solidFill>
                          <a:srgbClr val="191919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it-IT" sz="2400" i="1">
                            <a:solidFill>
                              <a:srgbClr val="191919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191919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2400" i="1">
                            <a:solidFill>
                              <a:srgbClr val="191919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>
                        <a:solidFill>
                          <a:srgbClr val="191919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 </m:t>
                    </m:r>
                  </m:oMath>
                </a14:m>
                <a:r>
                  <a:rPr lang="it-IT" sz="2400" dirty="0">
                    <a:solidFill>
                      <a:srgbClr val="191919"/>
                    </a:solidFill>
                    <a:highlight>
                      <a:srgbClr val="FFFF00"/>
                    </a:highlight>
                  </a:rPr>
                  <a:t>Rearranging: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>
                        <a:solidFill>
                          <a:srgbClr val="191919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w</m:t>
                    </m:r>
                    <m:r>
                      <a:rPr lang="it-IT" sz="2400" i="1">
                        <a:solidFill>
                          <a:srgbClr val="191919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solidFill>
                              <a:srgbClr val="191919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400" i="1">
                                <a:solidFill>
                                  <a:srgbClr val="191919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solidFill>
                                  <a:srgbClr val="191919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it-IT" sz="2400" i="1">
                                <a:solidFill>
                                  <a:srgbClr val="191919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2400" i="1">
                                <a:solidFill>
                                  <a:srgbClr val="191919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solidFill>
                                  <a:srgbClr val="191919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it-IT" sz="2400" i="1">
                                <a:solidFill>
                                  <a:srgbClr val="191919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it-IT" sz="2400" dirty="0">
                  <a:solidFill>
                    <a:srgbClr val="191919"/>
                  </a:solidFill>
                  <a:highlight>
                    <a:srgbClr val="FFFF00"/>
                  </a:highlight>
                </a:endParaRPr>
              </a:p>
              <a:p>
                <a:endParaRPr lang="it-IT" sz="2400" dirty="0">
                  <a:solidFill>
                    <a:srgbClr val="191919"/>
                  </a:solidFill>
                  <a:highlight>
                    <a:srgbClr val="FFFF00"/>
                  </a:highlight>
                </a:endParaRPr>
              </a:p>
            </p:txBody>
          </p:sp>
        </mc:Choice>
        <mc:Fallback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F1C3F9E1-E57D-3A33-C6DD-02A80FCB4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25" y="3351949"/>
                <a:ext cx="6096000" cy="1001749"/>
              </a:xfrm>
              <a:prstGeom prst="rect">
                <a:avLst/>
              </a:prstGeom>
              <a:blipFill>
                <a:blip r:embed="rId3"/>
                <a:stretch>
                  <a:fillRect l="-208" t="-12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tangolo 13">
            <a:extLst>
              <a:ext uri="{FF2B5EF4-FFF2-40B4-BE49-F238E27FC236}">
                <a16:creationId xmlns:a16="http://schemas.microsoft.com/office/drawing/2014/main" id="{76E19349-A98B-3FDF-18FE-E821231AC81D}"/>
              </a:ext>
            </a:extLst>
          </p:cNvPr>
          <p:cNvSpPr/>
          <p:nvPr/>
        </p:nvSpPr>
        <p:spPr>
          <a:xfrm>
            <a:off x="5147011" y="672743"/>
            <a:ext cx="2108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 (Ref: </a:t>
            </a:r>
            <a:r>
              <a:rPr lang="it-IT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[1]</a:t>
            </a:r>
            <a:r>
              <a:rPr lang="it-IT" sz="2400" dirty="0"/>
              <a:t> [</a:t>
            </a:r>
            <a:r>
              <a:rPr lang="it-IT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2]</a:t>
            </a:r>
            <a:r>
              <a:rPr lang="it-IT" sz="2400" dirty="0"/>
              <a:t>)</a:t>
            </a:r>
            <a:endParaRPr lang="it-IT" sz="2400" dirty="0">
              <a:solidFill>
                <a:srgbClr val="191919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76C7054-81E7-3CA1-876C-C3CAE41B80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25" y="3835023"/>
            <a:ext cx="5518473" cy="3303402"/>
          </a:xfrm>
          <a:prstGeom prst="rect">
            <a:avLst/>
          </a:prstGeom>
        </p:spPr>
      </p:pic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D4664076-08B2-0301-E221-868B54387E2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8914" y="5919225"/>
            <a:ext cx="3206173" cy="715384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09AEDAFD-B836-C796-61D9-30BC849FC32C}"/>
              </a:ext>
            </a:extLst>
          </p:cNvPr>
          <p:cNvSpPr/>
          <p:nvPr/>
        </p:nvSpPr>
        <p:spPr>
          <a:xfrm>
            <a:off x="5884985" y="4509534"/>
            <a:ext cx="630701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2000" dirty="0"/>
              <a:t>DNN </a:t>
            </a:r>
            <a:r>
              <a:rPr lang="it-IT" sz="2000" dirty="0" err="1"/>
              <a:t>trained</a:t>
            </a:r>
            <a:r>
              <a:rPr lang="it-IT" sz="2000" dirty="0"/>
              <a:t> on Data inputs: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/>
              <a:t>H </a:t>
            </a:r>
            <a:r>
              <a:rPr lang="it-IT" sz="2000" dirty="0" err="1"/>
              <a:t>four-momentum</a:t>
            </a:r>
            <a:endParaRPr lang="it-IT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Ntracks</a:t>
            </a:r>
            <a:r>
              <a:rPr lang="it-IT" sz="2000" dirty="0"/>
              <a:t> </a:t>
            </a:r>
            <a:r>
              <a:rPr lang="it-IT" sz="2000" dirty="0" err="1"/>
              <a:t>associated</a:t>
            </a:r>
            <a:r>
              <a:rPr lang="it-IT" sz="2000" dirty="0"/>
              <a:t> to 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Leading</a:t>
            </a:r>
            <a:r>
              <a:rPr lang="it-IT" sz="2000" dirty="0"/>
              <a:t> and </a:t>
            </a:r>
            <a:r>
              <a:rPr lang="it-IT" sz="2000" dirty="0" err="1"/>
              <a:t>subleading</a:t>
            </a:r>
            <a:r>
              <a:rPr lang="it-IT" sz="2000" dirty="0"/>
              <a:t> track jets </a:t>
            </a:r>
            <a:r>
              <a:rPr lang="it-IT" sz="2000" dirty="0" err="1"/>
              <a:t>associated</a:t>
            </a:r>
            <a:r>
              <a:rPr lang="it-IT" sz="2000" dirty="0"/>
              <a:t> to H:</a:t>
            </a:r>
          </a:p>
          <a:p>
            <a:r>
              <a:rPr lang="it-IT" sz="2400" dirty="0"/>
              <a:t>  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9E4E807-FC55-ED32-2C2E-F5690D5569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2308" y="1080810"/>
            <a:ext cx="6391710" cy="34743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D83004-4801-E243-BE15-BCB96C0FE2B9}"/>
              </a:ext>
            </a:extLst>
          </p:cNvPr>
          <p:cNvSpPr/>
          <p:nvPr/>
        </p:nvSpPr>
        <p:spPr>
          <a:xfrm>
            <a:off x="7538798" y="786460"/>
            <a:ext cx="3892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latin typeface="TeXGyreTermes"/>
              </a:rPr>
              <a:t>Direct importance estimation 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BA90A-C22E-6E46-9E19-2E1A18C1FD68}"/>
              </a:ext>
            </a:extLst>
          </p:cNvPr>
          <p:cNvSpPr txBox="1"/>
          <p:nvPr/>
        </p:nvSpPr>
        <p:spPr>
          <a:xfrm>
            <a:off x="5986639" y="6114214"/>
            <a:ext cx="250131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1400" b="1" dirty="0" err="1"/>
              <a:t>Minimized</a:t>
            </a:r>
            <a:r>
              <a:rPr lang="it-IT" sz="1400" b="1" dirty="0"/>
              <a:t> </a:t>
            </a:r>
            <a:r>
              <a:rPr lang="it-IT" sz="1400" b="1" dirty="0" err="1"/>
              <a:t>loss</a:t>
            </a:r>
            <a:r>
              <a:rPr lang="it-IT" sz="1400" b="1" dirty="0"/>
              <a:t> </a:t>
            </a:r>
            <a:r>
              <a:rPr lang="it-IT" sz="1400" b="1" dirty="0" err="1"/>
              <a:t>function</a:t>
            </a:r>
            <a:endParaRPr lang="en-IT" sz="1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1058FF-E990-3B51-7E72-CEA731AE1026}"/>
              </a:ext>
            </a:extLst>
          </p:cNvPr>
          <p:cNvSpPr txBox="1"/>
          <p:nvPr/>
        </p:nvSpPr>
        <p:spPr>
          <a:xfrm>
            <a:off x="5482308" y="651008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Silvia's</a:t>
            </a:r>
            <a:r>
              <a:rPr lang="it-IT" dirty="0"/>
              <a:t> PhD Thesis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7161F15-4EE0-1F1F-BA1A-5D5C1292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5847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Fully-hadronic Xh results"/>
          <p:cNvSpPr txBox="1">
            <a:spLocks noGrp="1"/>
          </p:cNvSpPr>
          <p:nvPr>
            <p:ph type="title"/>
          </p:nvPr>
        </p:nvSpPr>
        <p:spPr>
          <a:xfrm>
            <a:off x="234038" y="163301"/>
            <a:ext cx="10985500" cy="7165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4400" dirty="0"/>
              <a:t>Fully-hadronic </a:t>
            </a:r>
            <a:r>
              <a:rPr lang="en-US" sz="4400" dirty="0"/>
              <a:t>Y-&gt;</a:t>
            </a:r>
            <a:r>
              <a:rPr sz="4400" dirty="0" err="1"/>
              <a:t>Xh</a:t>
            </a:r>
            <a:r>
              <a:rPr sz="4400" dirty="0"/>
              <a:t> 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4" name="Deep Neural Network (DNN)-based data-driven background reweighting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125175" y="907884"/>
                <a:ext cx="11326833" cy="1586891"/>
              </a:xfrm>
              <a:prstGeom prst="rect">
                <a:avLst/>
              </a:prstGeom>
            </p:spPr>
            <p:txBody>
              <a:bodyPr anchor="t">
                <a:normAutofit fontScale="85000" lnSpcReduction="10000"/>
              </a:bodyPr>
              <a:lstStyle/>
              <a:p>
                <a:pPr algn="just">
                  <a:spcBef>
                    <a:spcPts val="0"/>
                  </a:spcBef>
                  <a:buSzPct val="100000"/>
                  <a:buFont typeface="Wingdings" pitchFamily="2" charset="2"/>
                  <a:buChar char="Ø"/>
                  <a:defRPr sz="2800"/>
                </a:pPr>
                <a:r>
                  <a:rPr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1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𝐽𝐽</m:t>
                        </m:r>
                      </m:sub>
                    </m:sSub>
                  </m:oMath>
                </a14:m>
                <a:r>
                  <a:rPr dirty="0"/>
                  <a:t> distribution is fitted in bins of the X candidate mass</a:t>
                </a:r>
              </a:p>
              <a:p>
                <a:pPr algn="just">
                  <a:spcBef>
                    <a:spcPts val="0"/>
                  </a:spcBef>
                  <a:buSzPct val="100000"/>
                  <a:buFont typeface="Wingdings" pitchFamily="2" charset="2"/>
                  <a:buChar char="Ø"/>
                  <a:defRPr sz="2800"/>
                </a:pPr>
                <a:r>
                  <a:rPr dirty="0"/>
                  <a:t>A search for </a:t>
                </a:r>
                <a:r>
                  <a:rPr dirty="0">
                    <a:solidFill>
                      <a:schemeClr val="accent6">
                        <a:lumMod val="50000"/>
                      </a:schemeClr>
                    </a:solidFill>
                  </a:rPr>
                  <a:t>excesses of data over the expected background</a:t>
                </a:r>
                <a:r>
                  <a:rPr dirty="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 </a:t>
                </a:r>
                <a:r>
                  <a:rPr dirty="0"/>
                  <a:t>is performed</a:t>
                </a:r>
              </a:p>
              <a:p>
                <a:pPr algn="just">
                  <a:spcBef>
                    <a:spcPts val="0"/>
                  </a:spcBef>
                  <a:buSzPct val="100000"/>
                  <a:buFont typeface="Wingdings" pitchFamily="2" charset="2"/>
                  <a:buChar char="Ø"/>
                  <a:defRPr sz="2800"/>
                </a:pPr>
                <a:r>
                  <a:rPr dirty="0"/>
                  <a:t>Two-dimensional </a:t>
                </a:r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</a:rPr>
                  <a:t>95%CLs upper limit on the cross section of the </a:t>
                </a:r>
                <a14:m>
                  <m:oMath xmlns:m="http://schemas.openxmlformats.org/officeDocument/2006/math">
                    <m:r>
                      <a:rPr lang="en-GB" sz="17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sz="17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7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𝑋h</m:t>
                    </m:r>
                    <m:r>
                      <a:rPr lang="en-GB" sz="17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7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bar>
                      <m:barPr>
                        <m:pos m:val="top"/>
                        <m:ctrlPr>
                          <a:rPr lang="ar-AE" sz="17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ar-AE" sz="17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bar>
                    <m:r>
                      <a:rPr lang="ar-AE" sz="17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ar-AE" sz="17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ar-AE" sz="17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lang="ar-AE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</a:rPr>
                  <a:t>HVT process </a:t>
                </a:r>
                <a:r>
                  <a:rPr dirty="0"/>
                  <a:t>of</a:t>
                </a:r>
                <a:r>
                  <a:rPr b="1" dirty="0"/>
                  <a:t> </a:t>
                </a:r>
                <a:r>
                  <a:rPr dirty="0"/>
                  <a:t>HVT signals have been calculated in the plane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6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6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16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sz="16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16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6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16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dirty="0"/>
                  <a:t>}</a:t>
                </a:r>
              </a:p>
            </p:txBody>
          </p:sp>
        </mc:Choice>
        <mc:Fallback>
          <p:sp>
            <p:nvSpPr>
              <p:cNvPr id="204" name="Deep Neural Network (DNN)-based data-driven background reweighting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25175" y="907884"/>
                <a:ext cx="11326833" cy="1586891"/>
              </a:xfrm>
              <a:prstGeom prst="rect">
                <a:avLst/>
              </a:prstGeom>
              <a:blipFill>
                <a:blip r:embed="rId2"/>
                <a:stretch>
                  <a:fillRect l="-785" t="-4762" r="-15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6" name="ATLAS-CONF-2022-045"/>
          <p:cNvSpPr txBox="1"/>
          <p:nvPr/>
        </p:nvSpPr>
        <p:spPr>
          <a:xfrm>
            <a:off x="8810807" y="379630"/>
            <a:ext cx="2501262" cy="28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lvl="1">
              <a:lnSpc>
                <a:spcPts val="2000"/>
              </a:lnSpc>
              <a:spcBef>
                <a:spcPts val="1200"/>
              </a:spcBef>
              <a:defRPr sz="3500">
                <a:solidFill>
                  <a:srgbClr val="000000"/>
                </a:solidFill>
              </a:defRPr>
            </a:pPr>
            <a:r>
              <a:rPr sz="1400" u="sng" dirty="0">
                <a:hlinkClick r:id="rId3"/>
              </a:rPr>
              <a:t>ATLAS-CONF-2022-045</a:t>
            </a:r>
          </a:p>
        </p:txBody>
      </p:sp>
      <p:pic>
        <p:nvPicPr>
          <p:cNvPr id="2" name="Picture 1" descr="Shape, arrow&#10;&#10;Description automatically generated">
            <a:extLst>
              <a:ext uri="{FF2B5EF4-FFF2-40B4-BE49-F238E27FC236}">
                <a16:creationId xmlns:a16="http://schemas.microsoft.com/office/drawing/2014/main" id="{E3F494FF-5952-25B2-F69F-DADF4E6C6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4600" y="83915"/>
            <a:ext cx="787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1F833D-EBE1-2BEE-95EB-C38E3F5F94FD}"/>
              </a:ext>
            </a:extLst>
          </p:cNvPr>
          <p:cNvSpPr txBox="1"/>
          <p:nvPr/>
        </p:nvSpPr>
        <p:spPr>
          <a:xfrm>
            <a:off x="432584" y="6050810"/>
            <a:ext cx="11326833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Francesco </a:t>
            </a:r>
            <a:r>
              <a:rPr lang="en-GB" sz="2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Conventi</a:t>
            </a:r>
            <a:r>
              <a:rPr lang="en-GB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paper’s editor,  Francesco </a:t>
            </a:r>
            <a:r>
              <a:rPr lang="en-GB" sz="2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Cirotto</a:t>
            </a:r>
            <a:r>
              <a:rPr lang="en-GB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internal note’s editor, </a:t>
            </a:r>
          </a:p>
          <a:p>
            <a:r>
              <a:rPr lang="en-GB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paper almost ready (2</a:t>
            </a:r>
            <a:r>
              <a:rPr lang="en-GB" sz="2200" b="1" baseline="3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nd</a:t>
            </a:r>
            <a:r>
              <a:rPr lang="en-GB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circulation)</a:t>
            </a:r>
            <a:endParaRPr lang="en-IT" sz="2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93F53971-5530-6503-484F-EA975C064092}"/>
              </a:ext>
            </a:extLst>
          </p:cNvPr>
          <p:cNvGrpSpPr/>
          <p:nvPr/>
        </p:nvGrpSpPr>
        <p:grpSpPr>
          <a:xfrm>
            <a:off x="5211435" y="2461204"/>
            <a:ext cx="3601095" cy="3135242"/>
            <a:chOff x="0" y="0"/>
            <a:chExt cx="7152876" cy="6702885"/>
          </a:xfrm>
        </p:grpSpPr>
        <p:pic>
          <p:nvPicPr>
            <p:cNvPr id="7" name="fig_08.png" descr="fig_08.png">
              <a:extLst>
                <a:ext uri="{FF2B5EF4-FFF2-40B4-BE49-F238E27FC236}">
                  <a16:creationId xmlns:a16="http://schemas.microsoft.com/office/drawing/2014/main" id="{EC1151E9-EDB1-6D2E-8E51-F55328473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45"/>
            <a:stretch>
              <a:fillRect/>
            </a:stretch>
          </p:blipFill>
          <p:spPr>
            <a:xfrm>
              <a:off x="0" y="0"/>
              <a:ext cx="7152876" cy="6702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Global significance =">
                  <a:extLst>
                    <a:ext uri="{FF2B5EF4-FFF2-40B4-BE49-F238E27FC236}">
                      <a16:creationId xmlns:a16="http://schemas.microsoft.com/office/drawing/2014/main" id="{B6135A0B-8107-8300-4BBC-C838DF5A414F}"/>
                    </a:ext>
                  </a:extLst>
                </p:cNvPr>
                <p:cNvSpPr txBox="1"/>
                <p:nvPr/>
              </p:nvSpPr>
              <p:spPr>
                <a:xfrm>
                  <a:off x="1094198" y="3452504"/>
                  <a:ext cx="2719183" cy="80056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25400" tIns="25400" rIns="25400" bIns="25400" numCol="1" anchor="ctr">
                  <a:spAutoFit/>
                </a:bodyPr>
                <a:lstStyle>
                  <a:lvl1pPr>
                    <a:defRPr sz="2200">
                      <a:solidFill>
                        <a:srgbClr val="000000"/>
                      </a:solidFill>
                    </a:defRPr>
                  </a:lvl1pPr>
                </a:lstStyle>
                <a:p>
                  <a:r>
                    <a:rPr lang="en-GB" sz="1100" b="1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Global significance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0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GB" sz="10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sz="10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𝟒𝟕</m:t>
                        </m:r>
                        <m:r>
                          <a:rPr lang="en-GB" sz="10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oMath>
                    </m:oMathPara>
                  </a14:m>
                  <a:endParaRPr lang="en-GB" sz="1000" b="1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9" name="Global significance =">
                  <a:extLst>
                    <a:ext uri="{FF2B5EF4-FFF2-40B4-BE49-F238E27FC236}">
                      <a16:creationId xmlns:a16="http://schemas.microsoft.com/office/drawing/2014/main" id="{B6135A0B-8107-8300-4BBC-C838DF5A4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198" y="3452504"/>
                  <a:ext cx="2719183" cy="800566"/>
                </a:xfrm>
                <a:prstGeom prst="rect">
                  <a:avLst/>
                </a:prstGeom>
                <a:blipFill>
                  <a:blip r:embed="rId6"/>
                  <a:stretch>
                    <a:fillRect l="-4587" t="-6667" r="-367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29A80E-6840-305B-1B1B-25C1A7FCEE88}"/>
                  </a:ext>
                </a:extLst>
              </p:cNvPr>
              <p:cNvSpPr txBox="1"/>
              <p:nvPr/>
            </p:nvSpPr>
            <p:spPr>
              <a:xfrm>
                <a:off x="8862613" y="3015903"/>
                <a:ext cx="3153599" cy="16507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lvl="1" algn="just">
                  <a:buSzPct val="100000"/>
                  <a:defRPr sz="2800"/>
                </a:pPr>
                <a:r>
                  <a:rPr lang="en-GB" sz="1400" dirty="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Good compatibility found for background-only fit</a:t>
                </a:r>
                <a:r>
                  <a:rPr lang="en-GB" sz="1400" dirty="0"/>
                  <a:t>, largest excess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ar-A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ar-AE" sz="1400" dirty="0"/>
                  <a:t> </a:t>
                </a:r>
                <a:r>
                  <a:rPr lang="en-GB" sz="1400" dirty="0"/>
                  <a:t>window [75.5, 95.5] GeV with a local p-value 0.0091 (corresponding to a global significance of 1.47</a:t>
                </a:r>
                <a14:m>
                  <m:oMath xmlns:m="http://schemas.openxmlformats.org/officeDocument/2006/math">
                    <m:r>
                      <a:rPr lang="en-GB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1400" dirty="0"/>
                  <a:t>)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29A80E-6840-305B-1B1B-25C1A7FCE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2613" y="3015903"/>
                <a:ext cx="3153599" cy="1650708"/>
              </a:xfrm>
              <a:prstGeom prst="rect">
                <a:avLst/>
              </a:prstGeom>
              <a:blipFill>
                <a:blip r:embed="rId7"/>
                <a:stretch>
                  <a:fillRect t="-763" r="-400" b="-30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fig_11b.png" descr="fig_11b.png">
            <a:extLst>
              <a:ext uri="{FF2B5EF4-FFF2-40B4-BE49-F238E27FC236}">
                <a16:creationId xmlns:a16="http://schemas.microsoft.com/office/drawing/2014/main" id="{75FA3C12-50AD-7086-121E-7AE0BA77105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91"/>
          <a:stretch>
            <a:fillRect/>
          </a:stretch>
        </p:blipFill>
        <p:spPr>
          <a:xfrm>
            <a:off x="432584" y="2518478"/>
            <a:ext cx="4370175" cy="302069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3FBB1F-BAA2-5011-9D63-0A7E027778C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23</a:t>
            </a:fld>
            <a:endParaRPr lang="it-IT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 anomaly detection in Diboson searches">
            <a:extLst>
              <a:ext uri="{FF2B5EF4-FFF2-40B4-BE49-F238E27FC236}">
                <a16:creationId xmlns:a16="http://schemas.microsoft.com/office/drawing/2014/main" id="{90E6E8A6-2D21-DFD1-669A-4FB5AFA5B8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524" y="70400"/>
            <a:ext cx="11784988" cy="7165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Graph anomaly detection in </a:t>
            </a:r>
            <a:r>
              <a:rPr dirty="0" err="1"/>
              <a:t>Diboson</a:t>
            </a:r>
            <a:r>
              <a:rPr dirty="0"/>
              <a:t> searches</a:t>
            </a:r>
          </a:p>
        </p:txBody>
      </p:sp>
      <p:sp>
        <p:nvSpPr>
          <p:cNvPr id="11" name="More information in Antonio’s lightning talk!">
            <a:extLst>
              <a:ext uri="{FF2B5EF4-FFF2-40B4-BE49-F238E27FC236}">
                <a16:creationId xmlns:a16="http://schemas.microsoft.com/office/drawing/2014/main" id="{8D3FDD17-34E1-F498-A002-4BA4F1893048}"/>
              </a:ext>
            </a:extLst>
          </p:cNvPr>
          <p:cNvSpPr txBox="1"/>
          <p:nvPr/>
        </p:nvSpPr>
        <p:spPr>
          <a:xfrm>
            <a:off x="6552218" y="6334737"/>
            <a:ext cx="5299405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3000" b="1"/>
            </a:lvl1pPr>
          </a:lstStyle>
          <a:p>
            <a:r>
              <a:rPr sz="1800" dirty="0">
                <a:latin typeface="Helvetica Neue"/>
                <a:ea typeface="Helvetica Neue"/>
                <a:cs typeface="Helvetica Neue"/>
              </a:rPr>
              <a:t>More information in </a:t>
            </a:r>
            <a:r>
              <a:rPr sz="1800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Antonio’s lightning talk</a:t>
            </a:r>
            <a:r>
              <a:rPr sz="1800" dirty="0">
                <a:latin typeface="Helvetica Neue"/>
                <a:ea typeface="Helvetica Neue"/>
                <a:cs typeface="Helvetica Neue"/>
              </a:rPr>
              <a:t>!</a:t>
            </a:r>
          </a:p>
        </p:txBody>
      </p:sp>
      <p:sp>
        <p:nvSpPr>
          <p:cNvPr id="15" name="Applying Graph Neural Network for performing anomaly detection">
            <a:extLst>
              <a:ext uri="{FF2B5EF4-FFF2-40B4-BE49-F238E27FC236}">
                <a16:creationId xmlns:a16="http://schemas.microsoft.com/office/drawing/2014/main" id="{57A70DF4-936A-69AD-76D3-1358E1BB24E6}"/>
              </a:ext>
            </a:extLst>
          </p:cNvPr>
          <p:cNvSpPr txBox="1">
            <a:spLocks/>
          </p:cNvSpPr>
          <p:nvPr/>
        </p:nvSpPr>
        <p:spPr>
          <a:xfrm>
            <a:off x="1076369" y="692174"/>
            <a:ext cx="10985501" cy="4673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381000" marR="0" indent="-381000" algn="l" defTabSz="2438338" rtl="0" latinLnBrk="0">
              <a:lnSpc>
                <a:spcPts val="4000"/>
              </a:lnSpc>
              <a:spcBef>
                <a:spcPts val="2400"/>
              </a:spcBef>
              <a:spcAft>
                <a:spcPts val="0"/>
              </a:spcAft>
              <a:buClrTx/>
              <a:buSzPct val="40000"/>
              <a:buFontTx/>
              <a:buBlip>
                <a:blip r:embed="rId3"/>
              </a:buBlip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990600" marR="0" indent="-381000" algn="l" defTabSz="2438338" rtl="0" latinLnBrk="0">
              <a:lnSpc>
                <a:spcPts val="4000"/>
              </a:lnSpc>
              <a:spcBef>
                <a:spcPts val="2400"/>
              </a:spcBef>
              <a:spcAft>
                <a:spcPts val="0"/>
              </a:spcAft>
              <a:buClrTx/>
              <a:buSzPct val="33000"/>
              <a:buFontTx/>
              <a:buBlip>
                <a:blip r:embed="rId3"/>
              </a:buBlip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600200" marR="0" indent="-381000" algn="l" defTabSz="2438338" rtl="0" latinLnBrk="0">
              <a:lnSpc>
                <a:spcPts val="4000"/>
              </a:lnSpc>
              <a:spcBef>
                <a:spcPts val="2400"/>
              </a:spcBef>
              <a:spcAft>
                <a:spcPts val="0"/>
              </a:spcAft>
              <a:buClrTx/>
              <a:buSzPct val="40000"/>
              <a:buFontTx/>
              <a:buBlip>
                <a:blip r:embed="rId3"/>
              </a:buBlip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209800" marR="0" indent="-381000" algn="l" defTabSz="2438338" rtl="0" latinLnBrk="0">
              <a:lnSpc>
                <a:spcPts val="4000"/>
              </a:lnSpc>
              <a:spcBef>
                <a:spcPts val="2400"/>
              </a:spcBef>
              <a:spcAft>
                <a:spcPts val="0"/>
              </a:spcAft>
              <a:buClrTx/>
              <a:buSzPct val="40000"/>
              <a:buFontTx/>
              <a:buBlip>
                <a:blip r:embed="rId3"/>
              </a:buBlip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819400" marR="0" indent="-381000" algn="l" defTabSz="2438338" rtl="0" latinLnBrk="0">
              <a:lnSpc>
                <a:spcPts val="4000"/>
              </a:lnSpc>
              <a:spcBef>
                <a:spcPts val="2400"/>
              </a:spcBef>
              <a:spcAft>
                <a:spcPts val="0"/>
              </a:spcAft>
              <a:buClrTx/>
              <a:buSzPct val="40000"/>
              <a:buFontTx/>
              <a:buBlip>
                <a:blip r:embed="rId3"/>
              </a:buBlip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429000" marR="0" indent="-381000" algn="l" defTabSz="2438338" rtl="0" latinLnBrk="0">
              <a:lnSpc>
                <a:spcPts val="4000"/>
              </a:lnSpc>
              <a:spcBef>
                <a:spcPts val="2400"/>
              </a:spcBef>
              <a:spcAft>
                <a:spcPts val="0"/>
              </a:spcAft>
              <a:buClrTx/>
              <a:buSzPct val="40000"/>
              <a:buFontTx/>
              <a:buBlip>
                <a:blip r:embed="rId4"/>
              </a:buBlip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038600" marR="0" indent="-381000" algn="l" defTabSz="2438338" rtl="0" latinLnBrk="0">
              <a:lnSpc>
                <a:spcPts val="4000"/>
              </a:lnSpc>
              <a:spcBef>
                <a:spcPts val="2400"/>
              </a:spcBef>
              <a:spcAft>
                <a:spcPts val="0"/>
              </a:spcAft>
              <a:buClrTx/>
              <a:buSzPct val="40000"/>
              <a:buFontTx/>
              <a:buBlip>
                <a:blip r:embed="rId4"/>
              </a:buBlip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648200" marR="0" indent="-381000" algn="l" defTabSz="2438338" rtl="0" latinLnBrk="0">
              <a:lnSpc>
                <a:spcPts val="4000"/>
              </a:lnSpc>
              <a:spcBef>
                <a:spcPts val="2400"/>
              </a:spcBef>
              <a:spcAft>
                <a:spcPts val="0"/>
              </a:spcAft>
              <a:buClrTx/>
              <a:buSzPct val="40000"/>
              <a:buFontTx/>
              <a:buBlip>
                <a:blip r:embed="rId4"/>
              </a:buBlip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257800" marR="0" indent="-381000" algn="l" defTabSz="2438338" rtl="0" latinLnBrk="0">
              <a:lnSpc>
                <a:spcPts val="4000"/>
              </a:lnSpc>
              <a:spcBef>
                <a:spcPts val="2400"/>
              </a:spcBef>
              <a:spcAft>
                <a:spcPts val="0"/>
              </a:spcAft>
              <a:buClrTx/>
              <a:buSzPct val="40000"/>
              <a:buFontTx/>
              <a:buBlip>
                <a:blip r:embed="rId4"/>
              </a:buBlip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solidFill>
                  <a:srgbClr val="FF42A1">
                    <a:lumMod val="50000"/>
                  </a:srgbClr>
                </a:solidFill>
                <a:latin typeface="Helvetica Neue"/>
                <a:ea typeface="Helvetica Neue"/>
                <a:cs typeface="Helvetica Neue"/>
              </a:rPr>
              <a:t>Applying Graph Neural Network for performing anomaly detection </a:t>
            </a:r>
          </a:p>
        </p:txBody>
      </p:sp>
      <p:sp>
        <p:nvSpPr>
          <p:cNvPr id="23" name="Google Shape;486;p45">
            <a:extLst>
              <a:ext uri="{FF2B5EF4-FFF2-40B4-BE49-F238E27FC236}">
                <a16:creationId xmlns:a16="http://schemas.microsoft.com/office/drawing/2014/main" id="{9E8FC9D9-240D-1012-36CE-8EC435BA4434}"/>
              </a:ext>
            </a:extLst>
          </p:cNvPr>
          <p:cNvSpPr/>
          <p:nvPr/>
        </p:nvSpPr>
        <p:spPr>
          <a:xfrm>
            <a:off x="170587" y="3352701"/>
            <a:ext cx="5235479" cy="1248409"/>
          </a:xfrm>
          <a:custGeom>
            <a:avLst/>
            <a:gdLst/>
            <a:ahLst/>
            <a:cxnLst/>
            <a:rect l="l" t="t" r="r" b="b"/>
            <a:pathLst>
              <a:path w="10213734" h="858982" fill="none" extrusionOk="0">
                <a:moveTo>
                  <a:pt x="0" y="143167"/>
                </a:moveTo>
                <a:cubicBezTo>
                  <a:pt x="-14110" y="47954"/>
                  <a:pt x="67196" y="-3353"/>
                  <a:pt x="143167" y="0"/>
                </a:cubicBezTo>
                <a:cubicBezTo>
                  <a:pt x="459143" y="-15853"/>
                  <a:pt x="608180" y="13813"/>
                  <a:pt x="925680" y="0"/>
                </a:cubicBezTo>
                <a:cubicBezTo>
                  <a:pt x="1243180" y="-13813"/>
                  <a:pt x="1148235" y="32822"/>
                  <a:pt x="1311096" y="0"/>
                </a:cubicBezTo>
                <a:cubicBezTo>
                  <a:pt x="1473957" y="-32822"/>
                  <a:pt x="1657910" y="36857"/>
                  <a:pt x="1895061" y="0"/>
                </a:cubicBezTo>
                <a:cubicBezTo>
                  <a:pt x="2132212" y="-36857"/>
                  <a:pt x="2058153" y="672"/>
                  <a:pt x="2181204" y="0"/>
                </a:cubicBezTo>
                <a:cubicBezTo>
                  <a:pt x="2304255" y="-672"/>
                  <a:pt x="2795665" y="14283"/>
                  <a:pt x="2963717" y="0"/>
                </a:cubicBezTo>
                <a:cubicBezTo>
                  <a:pt x="3131769" y="-14283"/>
                  <a:pt x="3256628" y="13029"/>
                  <a:pt x="3547681" y="0"/>
                </a:cubicBezTo>
                <a:cubicBezTo>
                  <a:pt x="3838734" y="-13029"/>
                  <a:pt x="4136636" y="35736"/>
                  <a:pt x="4330194" y="0"/>
                </a:cubicBezTo>
                <a:cubicBezTo>
                  <a:pt x="4523752" y="-35736"/>
                  <a:pt x="4659584" y="56163"/>
                  <a:pt x="4814885" y="0"/>
                </a:cubicBezTo>
                <a:cubicBezTo>
                  <a:pt x="4970186" y="-56163"/>
                  <a:pt x="5087409" y="6542"/>
                  <a:pt x="5200301" y="0"/>
                </a:cubicBezTo>
                <a:cubicBezTo>
                  <a:pt x="5313193" y="-6542"/>
                  <a:pt x="5605701" y="67626"/>
                  <a:pt x="5784266" y="0"/>
                </a:cubicBezTo>
                <a:cubicBezTo>
                  <a:pt x="5962831" y="-67626"/>
                  <a:pt x="6258502" y="51625"/>
                  <a:pt x="6467505" y="0"/>
                </a:cubicBezTo>
                <a:cubicBezTo>
                  <a:pt x="6676508" y="-51625"/>
                  <a:pt x="7007429" y="3964"/>
                  <a:pt x="7250017" y="0"/>
                </a:cubicBezTo>
                <a:cubicBezTo>
                  <a:pt x="7492605" y="-3964"/>
                  <a:pt x="7732584" y="28262"/>
                  <a:pt x="7933256" y="0"/>
                </a:cubicBezTo>
                <a:cubicBezTo>
                  <a:pt x="8133928" y="-28262"/>
                  <a:pt x="8423518" y="77926"/>
                  <a:pt x="8715769" y="0"/>
                </a:cubicBezTo>
                <a:cubicBezTo>
                  <a:pt x="9008020" y="-77926"/>
                  <a:pt x="9073439" y="37604"/>
                  <a:pt x="9399008" y="0"/>
                </a:cubicBezTo>
                <a:cubicBezTo>
                  <a:pt x="9724577" y="-37604"/>
                  <a:pt x="9788992" y="76070"/>
                  <a:pt x="10070567" y="0"/>
                </a:cubicBezTo>
                <a:cubicBezTo>
                  <a:pt x="10150305" y="-8470"/>
                  <a:pt x="10211160" y="67837"/>
                  <a:pt x="10213734" y="143167"/>
                </a:cubicBezTo>
                <a:cubicBezTo>
                  <a:pt x="10242825" y="412916"/>
                  <a:pt x="10169516" y="560207"/>
                  <a:pt x="10213734" y="715815"/>
                </a:cubicBezTo>
                <a:cubicBezTo>
                  <a:pt x="10227492" y="797660"/>
                  <a:pt x="10137753" y="857550"/>
                  <a:pt x="10070567" y="858982"/>
                </a:cubicBezTo>
                <a:cubicBezTo>
                  <a:pt x="9996568" y="883128"/>
                  <a:pt x="9863908" y="825626"/>
                  <a:pt x="9784424" y="858982"/>
                </a:cubicBezTo>
                <a:cubicBezTo>
                  <a:pt x="9704940" y="892338"/>
                  <a:pt x="9462237" y="822899"/>
                  <a:pt x="9200460" y="858982"/>
                </a:cubicBezTo>
                <a:cubicBezTo>
                  <a:pt x="8938683" y="895065"/>
                  <a:pt x="8831864" y="800727"/>
                  <a:pt x="8616495" y="858982"/>
                </a:cubicBezTo>
                <a:cubicBezTo>
                  <a:pt x="8401126" y="917237"/>
                  <a:pt x="8360022" y="851756"/>
                  <a:pt x="8131804" y="858982"/>
                </a:cubicBezTo>
                <a:cubicBezTo>
                  <a:pt x="7903586" y="866208"/>
                  <a:pt x="7696956" y="845772"/>
                  <a:pt x="7349291" y="858982"/>
                </a:cubicBezTo>
                <a:cubicBezTo>
                  <a:pt x="7001626" y="872192"/>
                  <a:pt x="7135066" y="853858"/>
                  <a:pt x="6963875" y="858982"/>
                </a:cubicBezTo>
                <a:cubicBezTo>
                  <a:pt x="6792684" y="864106"/>
                  <a:pt x="6563153" y="831538"/>
                  <a:pt x="6181362" y="858982"/>
                </a:cubicBezTo>
                <a:cubicBezTo>
                  <a:pt x="5799571" y="886426"/>
                  <a:pt x="5944060" y="816917"/>
                  <a:pt x="5795945" y="858982"/>
                </a:cubicBezTo>
                <a:cubicBezTo>
                  <a:pt x="5647830" y="901047"/>
                  <a:pt x="5443498" y="782324"/>
                  <a:pt x="5112707" y="858982"/>
                </a:cubicBezTo>
                <a:cubicBezTo>
                  <a:pt x="4781916" y="935640"/>
                  <a:pt x="4551679" y="853149"/>
                  <a:pt x="4330194" y="858982"/>
                </a:cubicBezTo>
                <a:cubicBezTo>
                  <a:pt x="4108709" y="864815"/>
                  <a:pt x="4172170" y="851328"/>
                  <a:pt x="4044051" y="858982"/>
                </a:cubicBezTo>
                <a:cubicBezTo>
                  <a:pt x="3915932" y="866636"/>
                  <a:pt x="3453763" y="854905"/>
                  <a:pt x="3261539" y="858982"/>
                </a:cubicBezTo>
                <a:cubicBezTo>
                  <a:pt x="3069315" y="863059"/>
                  <a:pt x="2691998" y="790365"/>
                  <a:pt x="2479026" y="858982"/>
                </a:cubicBezTo>
                <a:cubicBezTo>
                  <a:pt x="2266054" y="927599"/>
                  <a:pt x="2277756" y="840229"/>
                  <a:pt x="2192883" y="858982"/>
                </a:cubicBezTo>
                <a:cubicBezTo>
                  <a:pt x="2108010" y="877735"/>
                  <a:pt x="1873734" y="790255"/>
                  <a:pt x="1608918" y="858982"/>
                </a:cubicBezTo>
                <a:cubicBezTo>
                  <a:pt x="1344103" y="927709"/>
                  <a:pt x="1343433" y="851837"/>
                  <a:pt x="1124228" y="858982"/>
                </a:cubicBezTo>
                <a:cubicBezTo>
                  <a:pt x="905023" y="866127"/>
                  <a:pt x="349863" y="807509"/>
                  <a:pt x="143167" y="858982"/>
                </a:cubicBezTo>
                <a:cubicBezTo>
                  <a:pt x="66443" y="860043"/>
                  <a:pt x="5524" y="790100"/>
                  <a:pt x="0" y="715815"/>
                </a:cubicBezTo>
                <a:cubicBezTo>
                  <a:pt x="-31602" y="568791"/>
                  <a:pt x="9062" y="334365"/>
                  <a:pt x="0" y="143167"/>
                </a:cubicBezTo>
                <a:close/>
              </a:path>
              <a:path w="10213734" h="858982" extrusionOk="0">
                <a:moveTo>
                  <a:pt x="0" y="143167"/>
                </a:moveTo>
                <a:cubicBezTo>
                  <a:pt x="-19753" y="51914"/>
                  <a:pt x="43838" y="7604"/>
                  <a:pt x="143167" y="0"/>
                </a:cubicBezTo>
                <a:cubicBezTo>
                  <a:pt x="493407" y="-52834"/>
                  <a:pt x="568565" y="91587"/>
                  <a:pt x="925680" y="0"/>
                </a:cubicBezTo>
                <a:cubicBezTo>
                  <a:pt x="1282795" y="-91587"/>
                  <a:pt x="1287870" y="51247"/>
                  <a:pt x="1410370" y="0"/>
                </a:cubicBezTo>
                <a:cubicBezTo>
                  <a:pt x="1532870" y="-51247"/>
                  <a:pt x="1655290" y="39113"/>
                  <a:pt x="1795787" y="0"/>
                </a:cubicBezTo>
                <a:cubicBezTo>
                  <a:pt x="1936284" y="-39113"/>
                  <a:pt x="2262361" y="21872"/>
                  <a:pt x="2479026" y="0"/>
                </a:cubicBezTo>
                <a:cubicBezTo>
                  <a:pt x="2695691" y="-21872"/>
                  <a:pt x="2771259" y="33308"/>
                  <a:pt x="2963717" y="0"/>
                </a:cubicBezTo>
                <a:cubicBezTo>
                  <a:pt x="3156175" y="-33308"/>
                  <a:pt x="3376242" y="58982"/>
                  <a:pt x="3746229" y="0"/>
                </a:cubicBezTo>
                <a:cubicBezTo>
                  <a:pt x="4116216" y="-58982"/>
                  <a:pt x="3985564" y="35620"/>
                  <a:pt x="4131646" y="0"/>
                </a:cubicBezTo>
                <a:cubicBezTo>
                  <a:pt x="4277728" y="-35620"/>
                  <a:pt x="4555681" y="37429"/>
                  <a:pt x="4914159" y="0"/>
                </a:cubicBezTo>
                <a:cubicBezTo>
                  <a:pt x="5272637" y="-37429"/>
                  <a:pt x="5069442" y="1059"/>
                  <a:pt x="5200301" y="0"/>
                </a:cubicBezTo>
                <a:cubicBezTo>
                  <a:pt x="5331160" y="-1059"/>
                  <a:pt x="5603980" y="27031"/>
                  <a:pt x="5784266" y="0"/>
                </a:cubicBezTo>
                <a:cubicBezTo>
                  <a:pt x="5964552" y="-27031"/>
                  <a:pt x="6169364" y="10018"/>
                  <a:pt x="6368231" y="0"/>
                </a:cubicBezTo>
                <a:cubicBezTo>
                  <a:pt x="6567098" y="-10018"/>
                  <a:pt x="6711418" y="33489"/>
                  <a:pt x="6852921" y="0"/>
                </a:cubicBezTo>
                <a:cubicBezTo>
                  <a:pt x="6994424" y="-33489"/>
                  <a:pt x="7283749" y="75023"/>
                  <a:pt x="7635434" y="0"/>
                </a:cubicBezTo>
                <a:cubicBezTo>
                  <a:pt x="7987119" y="-75023"/>
                  <a:pt x="8072680" y="35890"/>
                  <a:pt x="8417947" y="0"/>
                </a:cubicBezTo>
                <a:cubicBezTo>
                  <a:pt x="8763214" y="-35890"/>
                  <a:pt x="8633575" y="38225"/>
                  <a:pt x="8803364" y="0"/>
                </a:cubicBezTo>
                <a:cubicBezTo>
                  <a:pt x="8973153" y="-38225"/>
                  <a:pt x="9173156" y="38282"/>
                  <a:pt x="9387328" y="0"/>
                </a:cubicBezTo>
                <a:cubicBezTo>
                  <a:pt x="9601500" y="-38282"/>
                  <a:pt x="9927766" y="6228"/>
                  <a:pt x="10070567" y="0"/>
                </a:cubicBezTo>
                <a:cubicBezTo>
                  <a:pt x="10147995" y="-4936"/>
                  <a:pt x="10233029" y="60178"/>
                  <a:pt x="10213734" y="143167"/>
                </a:cubicBezTo>
                <a:cubicBezTo>
                  <a:pt x="10265477" y="381341"/>
                  <a:pt x="10194263" y="491814"/>
                  <a:pt x="10213734" y="715815"/>
                </a:cubicBezTo>
                <a:cubicBezTo>
                  <a:pt x="10221309" y="790391"/>
                  <a:pt x="10143515" y="868700"/>
                  <a:pt x="10070567" y="858982"/>
                </a:cubicBezTo>
                <a:cubicBezTo>
                  <a:pt x="9954425" y="884672"/>
                  <a:pt x="9720176" y="851795"/>
                  <a:pt x="9585876" y="858982"/>
                </a:cubicBezTo>
                <a:cubicBezTo>
                  <a:pt x="9451576" y="866169"/>
                  <a:pt x="9223253" y="830864"/>
                  <a:pt x="9001912" y="858982"/>
                </a:cubicBezTo>
                <a:cubicBezTo>
                  <a:pt x="8780571" y="887100"/>
                  <a:pt x="8838043" y="844046"/>
                  <a:pt x="8715769" y="858982"/>
                </a:cubicBezTo>
                <a:cubicBezTo>
                  <a:pt x="8593495" y="873918"/>
                  <a:pt x="8487661" y="843770"/>
                  <a:pt x="8429626" y="858982"/>
                </a:cubicBezTo>
                <a:cubicBezTo>
                  <a:pt x="8371591" y="874194"/>
                  <a:pt x="7999518" y="801760"/>
                  <a:pt x="7845661" y="858982"/>
                </a:cubicBezTo>
                <a:cubicBezTo>
                  <a:pt x="7691804" y="916204"/>
                  <a:pt x="7593435" y="832708"/>
                  <a:pt x="7460245" y="858982"/>
                </a:cubicBezTo>
                <a:cubicBezTo>
                  <a:pt x="7327055" y="885256"/>
                  <a:pt x="7025567" y="856538"/>
                  <a:pt x="6777006" y="858982"/>
                </a:cubicBezTo>
                <a:cubicBezTo>
                  <a:pt x="6528445" y="861426"/>
                  <a:pt x="6497710" y="853367"/>
                  <a:pt x="6391589" y="858982"/>
                </a:cubicBezTo>
                <a:cubicBezTo>
                  <a:pt x="6285468" y="864597"/>
                  <a:pt x="5874054" y="818355"/>
                  <a:pt x="5708351" y="858982"/>
                </a:cubicBezTo>
                <a:cubicBezTo>
                  <a:pt x="5542648" y="899609"/>
                  <a:pt x="5503840" y="855932"/>
                  <a:pt x="5422208" y="858982"/>
                </a:cubicBezTo>
                <a:cubicBezTo>
                  <a:pt x="5340576" y="862032"/>
                  <a:pt x="4885424" y="846095"/>
                  <a:pt x="4738969" y="858982"/>
                </a:cubicBezTo>
                <a:cubicBezTo>
                  <a:pt x="4592514" y="871869"/>
                  <a:pt x="4502634" y="840594"/>
                  <a:pt x="4353553" y="858982"/>
                </a:cubicBezTo>
                <a:cubicBezTo>
                  <a:pt x="4204472" y="877370"/>
                  <a:pt x="4184181" y="840639"/>
                  <a:pt x="4067410" y="858982"/>
                </a:cubicBezTo>
                <a:cubicBezTo>
                  <a:pt x="3950639" y="877325"/>
                  <a:pt x="3862727" y="831276"/>
                  <a:pt x="3681993" y="858982"/>
                </a:cubicBezTo>
                <a:cubicBezTo>
                  <a:pt x="3501259" y="886688"/>
                  <a:pt x="3275462" y="820999"/>
                  <a:pt x="2998754" y="858982"/>
                </a:cubicBezTo>
                <a:cubicBezTo>
                  <a:pt x="2722046" y="896965"/>
                  <a:pt x="2719001" y="846296"/>
                  <a:pt x="2613338" y="858982"/>
                </a:cubicBezTo>
                <a:cubicBezTo>
                  <a:pt x="2507675" y="871668"/>
                  <a:pt x="2430216" y="827504"/>
                  <a:pt x="2327195" y="858982"/>
                </a:cubicBezTo>
                <a:cubicBezTo>
                  <a:pt x="2224174" y="890460"/>
                  <a:pt x="2043248" y="835446"/>
                  <a:pt x="1941778" y="858982"/>
                </a:cubicBezTo>
                <a:cubicBezTo>
                  <a:pt x="1840308" y="882518"/>
                  <a:pt x="1686357" y="838361"/>
                  <a:pt x="1457088" y="858982"/>
                </a:cubicBezTo>
                <a:cubicBezTo>
                  <a:pt x="1227819" y="879603"/>
                  <a:pt x="1124762" y="839093"/>
                  <a:pt x="873123" y="858982"/>
                </a:cubicBezTo>
                <a:cubicBezTo>
                  <a:pt x="621484" y="878871"/>
                  <a:pt x="412682" y="798797"/>
                  <a:pt x="143167" y="858982"/>
                </a:cubicBezTo>
                <a:cubicBezTo>
                  <a:pt x="67695" y="868228"/>
                  <a:pt x="7445" y="798348"/>
                  <a:pt x="0" y="715815"/>
                </a:cubicBezTo>
                <a:cubicBezTo>
                  <a:pt x="-52071" y="569140"/>
                  <a:pt x="64569" y="260209"/>
                  <a:pt x="0" y="14316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1960"/>
            </a:schemeClr>
          </a:solidFill>
          <a:ln w="25400" cap="rnd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GB" sz="1400" b="1" dirty="0">
                <a:solidFill>
                  <a:srgbClr val="6F103C"/>
                </a:solidFill>
                <a:latin typeface="Arial"/>
                <a:ea typeface="Arial"/>
                <a:cs typeface="Arial"/>
                <a:sym typeface="Arial"/>
              </a:rPr>
              <a:t>Graph Neural Network (GNN)</a:t>
            </a:r>
            <a:r>
              <a:rPr lang="en-GB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dirty="0">
                <a:solidFill>
                  <a:srgbClr val="00A2F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is a deep learning model that handles a graph as input data. </a:t>
            </a:r>
            <a:r>
              <a:rPr lang="en-GB" sz="1400" b="1" dirty="0">
                <a:solidFill>
                  <a:srgbClr val="00A2FF">
                    <a:lumMod val="50000"/>
                  </a:srgbClr>
                </a:solidFill>
                <a:latin typeface="Avenir Light"/>
                <a:ea typeface="Helvetica Neue"/>
                <a:cs typeface="Helvetica Neue"/>
                <a:sym typeface="Avenir Light"/>
              </a:rPr>
              <a:t>Graph-structured data are ubiquitous across science and they are used to describe and analyse relations and interactions and they can encapsulate object or event information</a:t>
            </a:r>
          </a:p>
        </p:txBody>
      </p:sp>
      <p:sp>
        <p:nvSpPr>
          <p:cNvPr id="2" name="Google Shape;486;p45">
            <a:extLst>
              <a:ext uri="{FF2B5EF4-FFF2-40B4-BE49-F238E27FC236}">
                <a16:creationId xmlns:a16="http://schemas.microsoft.com/office/drawing/2014/main" id="{259E46F2-4D3E-4C97-1C93-4466A9ACCDC5}"/>
              </a:ext>
            </a:extLst>
          </p:cNvPr>
          <p:cNvSpPr/>
          <p:nvPr/>
        </p:nvSpPr>
        <p:spPr>
          <a:xfrm>
            <a:off x="196592" y="4847084"/>
            <a:ext cx="5434706" cy="1776692"/>
          </a:xfrm>
          <a:custGeom>
            <a:avLst/>
            <a:gdLst/>
            <a:ahLst/>
            <a:cxnLst/>
            <a:rect l="l" t="t" r="r" b="b"/>
            <a:pathLst>
              <a:path w="10213734" h="858982" fill="none" extrusionOk="0">
                <a:moveTo>
                  <a:pt x="0" y="143167"/>
                </a:moveTo>
                <a:cubicBezTo>
                  <a:pt x="-14110" y="47954"/>
                  <a:pt x="67196" y="-3353"/>
                  <a:pt x="143167" y="0"/>
                </a:cubicBezTo>
                <a:cubicBezTo>
                  <a:pt x="459143" y="-15853"/>
                  <a:pt x="608180" y="13813"/>
                  <a:pt x="925680" y="0"/>
                </a:cubicBezTo>
                <a:cubicBezTo>
                  <a:pt x="1243180" y="-13813"/>
                  <a:pt x="1148235" y="32822"/>
                  <a:pt x="1311096" y="0"/>
                </a:cubicBezTo>
                <a:cubicBezTo>
                  <a:pt x="1473957" y="-32822"/>
                  <a:pt x="1657910" y="36857"/>
                  <a:pt x="1895061" y="0"/>
                </a:cubicBezTo>
                <a:cubicBezTo>
                  <a:pt x="2132212" y="-36857"/>
                  <a:pt x="2058153" y="672"/>
                  <a:pt x="2181204" y="0"/>
                </a:cubicBezTo>
                <a:cubicBezTo>
                  <a:pt x="2304255" y="-672"/>
                  <a:pt x="2795665" y="14283"/>
                  <a:pt x="2963717" y="0"/>
                </a:cubicBezTo>
                <a:cubicBezTo>
                  <a:pt x="3131769" y="-14283"/>
                  <a:pt x="3256628" y="13029"/>
                  <a:pt x="3547681" y="0"/>
                </a:cubicBezTo>
                <a:cubicBezTo>
                  <a:pt x="3838734" y="-13029"/>
                  <a:pt x="4136636" y="35736"/>
                  <a:pt x="4330194" y="0"/>
                </a:cubicBezTo>
                <a:cubicBezTo>
                  <a:pt x="4523752" y="-35736"/>
                  <a:pt x="4659584" y="56163"/>
                  <a:pt x="4814885" y="0"/>
                </a:cubicBezTo>
                <a:cubicBezTo>
                  <a:pt x="4970186" y="-56163"/>
                  <a:pt x="5087409" y="6542"/>
                  <a:pt x="5200301" y="0"/>
                </a:cubicBezTo>
                <a:cubicBezTo>
                  <a:pt x="5313193" y="-6542"/>
                  <a:pt x="5605701" y="67626"/>
                  <a:pt x="5784266" y="0"/>
                </a:cubicBezTo>
                <a:cubicBezTo>
                  <a:pt x="5962831" y="-67626"/>
                  <a:pt x="6258502" y="51625"/>
                  <a:pt x="6467505" y="0"/>
                </a:cubicBezTo>
                <a:cubicBezTo>
                  <a:pt x="6676508" y="-51625"/>
                  <a:pt x="7007429" y="3964"/>
                  <a:pt x="7250017" y="0"/>
                </a:cubicBezTo>
                <a:cubicBezTo>
                  <a:pt x="7492605" y="-3964"/>
                  <a:pt x="7732584" y="28262"/>
                  <a:pt x="7933256" y="0"/>
                </a:cubicBezTo>
                <a:cubicBezTo>
                  <a:pt x="8133928" y="-28262"/>
                  <a:pt x="8423518" y="77926"/>
                  <a:pt x="8715769" y="0"/>
                </a:cubicBezTo>
                <a:cubicBezTo>
                  <a:pt x="9008020" y="-77926"/>
                  <a:pt x="9073439" y="37604"/>
                  <a:pt x="9399008" y="0"/>
                </a:cubicBezTo>
                <a:cubicBezTo>
                  <a:pt x="9724577" y="-37604"/>
                  <a:pt x="9788992" y="76070"/>
                  <a:pt x="10070567" y="0"/>
                </a:cubicBezTo>
                <a:cubicBezTo>
                  <a:pt x="10150305" y="-8470"/>
                  <a:pt x="10211160" y="67837"/>
                  <a:pt x="10213734" y="143167"/>
                </a:cubicBezTo>
                <a:cubicBezTo>
                  <a:pt x="10242825" y="412916"/>
                  <a:pt x="10169516" y="560207"/>
                  <a:pt x="10213734" y="715815"/>
                </a:cubicBezTo>
                <a:cubicBezTo>
                  <a:pt x="10227492" y="797660"/>
                  <a:pt x="10137753" y="857550"/>
                  <a:pt x="10070567" y="858982"/>
                </a:cubicBezTo>
                <a:cubicBezTo>
                  <a:pt x="9996568" y="883128"/>
                  <a:pt x="9863908" y="825626"/>
                  <a:pt x="9784424" y="858982"/>
                </a:cubicBezTo>
                <a:cubicBezTo>
                  <a:pt x="9704940" y="892338"/>
                  <a:pt x="9462237" y="822899"/>
                  <a:pt x="9200460" y="858982"/>
                </a:cubicBezTo>
                <a:cubicBezTo>
                  <a:pt x="8938683" y="895065"/>
                  <a:pt x="8831864" y="800727"/>
                  <a:pt x="8616495" y="858982"/>
                </a:cubicBezTo>
                <a:cubicBezTo>
                  <a:pt x="8401126" y="917237"/>
                  <a:pt x="8360022" y="851756"/>
                  <a:pt x="8131804" y="858982"/>
                </a:cubicBezTo>
                <a:cubicBezTo>
                  <a:pt x="7903586" y="866208"/>
                  <a:pt x="7696956" y="845772"/>
                  <a:pt x="7349291" y="858982"/>
                </a:cubicBezTo>
                <a:cubicBezTo>
                  <a:pt x="7001626" y="872192"/>
                  <a:pt x="7135066" y="853858"/>
                  <a:pt x="6963875" y="858982"/>
                </a:cubicBezTo>
                <a:cubicBezTo>
                  <a:pt x="6792684" y="864106"/>
                  <a:pt x="6563153" y="831538"/>
                  <a:pt x="6181362" y="858982"/>
                </a:cubicBezTo>
                <a:cubicBezTo>
                  <a:pt x="5799571" y="886426"/>
                  <a:pt x="5944060" y="816917"/>
                  <a:pt x="5795945" y="858982"/>
                </a:cubicBezTo>
                <a:cubicBezTo>
                  <a:pt x="5647830" y="901047"/>
                  <a:pt x="5443498" y="782324"/>
                  <a:pt x="5112707" y="858982"/>
                </a:cubicBezTo>
                <a:cubicBezTo>
                  <a:pt x="4781916" y="935640"/>
                  <a:pt x="4551679" y="853149"/>
                  <a:pt x="4330194" y="858982"/>
                </a:cubicBezTo>
                <a:cubicBezTo>
                  <a:pt x="4108709" y="864815"/>
                  <a:pt x="4172170" y="851328"/>
                  <a:pt x="4044051" y="858982"/>
                </a:cubicBezTo>
                <a:cubicBezTo>
                  <a:pt x="3915932" y="866636"/>
                  <a:pt x="3453763" y="854905"/>
                  <a:pt x="3261539" y="858982"/>
                </a:cubicBezTo>
                <a:cubicBezTo>
                  <a:pt x="3069315" y="863059"/>
                  <a:pt x="2691998" y="790365"/>
                  <a:pt x="2479026" y="858982"/>
                </a:cubicBezTo>
                <a:cubicBezTo>
                  <a:pt x="2266054" y="927599"/>
                  <a:pt x="2277756" y="840229"/>
                  <a:pt x="2192883" y="858982"/>
                </a:cubicBezTo>
                <a:cubicBezTo>
                  <a:pt x="2108010" y="877735"/>
                  <a:pt x="1873734" y="790255"/>
                  <a:pt x="1608918" y="858982"/>
                </a:cubicBezTo>
                <a:cubicBezTo>
                  <a:pt x="1344103" y="927709"/>
                  <a:pt x="1343433" y="851837"/>
                  <a:pt x="1124228" y="858982"/>
                </a:cubicBezTo>
                <a:cubicBezTo>
                  <a:pt x="905023" y="866127"/>
                  <a:pt x="349863" y="807509"/>
                  <a:pt x="143167" y="858982"/>
                </a:cubicBezTo>
                <a:cubicBezTo>
                  <a:pt x="66443" y="860043"/>
                  <a:pt x="5524" y="790100"/>
                  <a:pt x="0" y="715815"/>
                </a:cubicBezTo>
                <a:cubicBezTo>
                  <a:pt x="-31602" y="568791"/>
                  <a:pt x="9062" y="334365"/>
                  <a:pt x="0" y="143167"/>
                </a:cubicBezTo>
                <a:close/>
              </a:path>
              <a:path w="10213734" h="858982" extrusionOk="0">
                <a:moveTo>
                  <a:pt x="0" y="143167"/>
                </a:moveTo>
                <a:cubicBezTo>
                  <a:pt x="-19753" y="51914"/>
                  <a:pt x="43838" y="7604"/>
                  <a:pt x="143167" y="0"/>
                </a:cubicBezTo>
                <a:cubicBezTo>
                  <a:pt x="493407" y="-52834"/>
                  <a:pt x="568565" y="91587"/>
                  <a:pt x="925680" y="0"/>
                </a:cubicBezTo>
                <a:cubicBezTo>
                  <a:pt x="1282795" y="-91587"/>
                  <a:pt x="1287870" y="51247"/>
                  <a:pt x="1410370" y="0"/>
                </a:cubicBezTo>
                <a:cubicBezTo>
                  <a:pt x="1532870" y="-51247"/>
                  <a:pt x="1655290" y="39113"/>
                  <a:pt x="1795787" y="0"/>
                </a:cubicBezTo>
                <a:cubicBezTo>
                  <a:pt x="1936284" y="-39113"/>
                  <a:pt x="2262361" y="21872"/>
                  <a:pt x="2479026" y="0"/>
                </a:cubicBezTo>
                <a:cubicBezTo>
                  <a:pt x="2695691" y="-21872"/>
                  <a:pt x="2771259" y="33308"/>
                  <a:pt x="2963717" y="0"/>
                </a:cubicBezTo>
                <a:cubicBezTo>
                  <a:pt x="3156175" y="-33308"/>
                  <a:pt x="3376242" y="58982"/>
                  <a:pt x="3746229" y="0"/>
                </a:cubicBezTo>
                <a:cubicBezTo>
                  <a:pt x="4116216" y="-58982"/>
                  <a:pt x="3985564" y="35620"/>
                  <a:pt x="4131646" y="0"/>
                </a:cubicBezTo>
                <a:cubicBezTo>
                  <a:pt x="4277728" y="-35620"/>
                  <a:pt x="4555681" y="37429"/>
                  <a:pt x="4914159" y="0"/>
                </a:cubicBezTo>
                <a:cubicBezTo>
                  <a:pt x="5272637" y="-37429"/>
                  <a:pt x="5069442" y="1059"/>
                  <a:pt x="5200301" y="0"/>
                </a:cubicBezTo>
                <a:cubicBezTo>
                  <a:pt x="5331160" y="-1059"/>
                  <a:pt x="5603980" y="27031"/>
                  <a:pt x="5784266" y="0"/>
                </a:cubicBezTo>
                <a:cubicBezTo>
                  <a:pt x="5964552" y="-27031"/>
                  <a:pt x="6169364" y="10018"/>
                  <a:pt x="6368231" y="0"/>
                </a:cubicBezTo>
                <a:cubicBezTo>
                  <a:pt x="6567098" y="-10018"/>
                  <a:pt x="6711418" y="33489"/>
                  <a:pt x="6852921" y="0"/>
                </a:cubicBezTo>
                <a:cubicBezTo>
                  <a:pt x="6994424" y="-33489"/>
                  <a:pt x="7283749" y="75023"/>
                  <a:pt x="7635434" y="0"/>
                </a:cubicBezTo>
                <a:cubicBezTo>
                  <a:pt x="7987119" y="-75023"/>
                  <a:pt x="8072680" y="35890"/>
                  <a:pt x="8417947" y="0"/>
                </a:cubicBezTo>
                <a:cubicBezTo>
                  <a:pt x="8763214" y="-35890"/>
                  <a:pt x="8633575" y="38225"/>
                  <a:pt x="8803364" y="0"/>
                </a:cubicBezTo>
                <a:cubicBezTo>
                  <a:pt x="8973153" y="-38225"/>
                  <a:pt x="9173156" y="38282"/>
                  <a:pt x="9387328" y="0"/>
                </a:cubicBezTo>
                <a:cubicBezTo>
                  <a:pt x="9601500" y="-38282"/>
                  <a:pt x="9927766" y="6228"/>
                  <a:pt x="10070567" y="0"/>
                </a:cubicBezTo>
                <a:cubicBezTo>
                  <a:pt x="10147995" y="-4936"/>
                  <a:pt x="10233029" y="60178"/>
                  <a:pt x="10213734" y="143167"/>
                </a:cubicBezTo>
                <a:cubicBezTo>
                  <a:pt x="10265477" y="381341"/>
                  <a:pt x="10194263" y="491814"/>
                  <a:pt x="10213734" y="715815"/>
                </a:cubicBezTo>
                <a:cubicBezTo>
                  <a:pt x="10221309" y="790391"/>
                  <a:pt x="10143515" y="868700"/>
                  <a:pt x="10070567" y="858982"/>
                </a:cubicBezTo>
                <a:cubicBezTo>
                  <a:pt x="9954425" y="884672"/>
                  <a:pt x="9720176" y="851795"/>
                  <a:pt x="9585876" y="858982"/>
                </a:cubicBezTo>
                <a:cubicBezTo>
                  <a:pt x="9451576" y="866169"/>
                  <a:pt x="9223253" y="830864"/>
                  <a:pt x="9001912" y="858982"/>
                </a:cubicBezTo>
                <a:cubicBezTo>
                  <a:pt x="8780571" y="887100"/>
                  <a:pt x="8838043" y="844046"/>
                  <a:pt x="8715769" y="858982"/>
                </a:cubicBezTo>
                <a:cubicBezTo>
                  <a:pt x="8593495" y="873918"/>
                  <a:pt x="8487661" y="843770"/>
                  <a:pt x="8429626" y="858982"/>
                </a:cubicBezTo>
                <a:cubicBezTo>
                  <a:pt x="8371591" y="874194"/>
                  <a:pt x="7999518" y="801760"/>
                  <a:pt x="7845661" y="858982"/>
                </a:cubicBezTo>
                <a:cubicBezTo>
                  <a:pt x="7691804" y="916204"/>
                  <a:pt x="7593435" y="832708"/>
                  <a:pt x="7460245" y="858982"/>
                </a:cubicBezTo>
                <a:cubicBezTo>
                  <a:pt x="7327055" y="885256"/>
                  <a:pt x="7025567" y="856538"/>
                  <a:pt x="6777006" y="858982"/>
                </a:cubicBezTo>
                <a:cubicBezTo>
                  <a:pt x="6528445" y="861426"/>
                  <a:pt x="6497710" y="853367"/>
                  <a:pt x="6391589" y="858982"/>
                </a:cubicBezTo>
                <a:cubicBezTo>
                  <a:pt x="6285468" y="864597"/>
                  <a:pt x="5874054" y="818355"/>
                  <a:pt x="5708351" y="858982"/>
                </a:cubicBezTo>
                <a:cubicBezTo>
                  <a:pt x="5542648" y="899609"/>
                  <a:pt x="5503840" y="855932"/>
                  <a:pt x="5422208" y="858982"/>
                </a:cubicBezTo>
                <a:cubicBezTo>
                  <a:pt x="5340576" y="862032"/>
                  <a:pt x="4885424" y="846095"/>
                  <a:pt x="4738969" y="858982"/>
                </a:cubicBezTo>
                <a:cubicBezTo>
                  <a:pt x="4592514" y="871869"/>
                  <a:pt x="4502634" y="840594"/>
                  <a:pt x="4353553" y="858982"/>
                </a:cubicBezTo>
                <a:cubicBezTo>
                  <a:pt x="4204472" y="877370"/>
                  <a:pt x="4184181" y="840639"/>
                  <a:pt x="4067410" y="858982"/>
                </a:cubicBezTo>
                <a:cubicBezTo>
                  <a:pt x="3950639" y="877325"/>
                  <a:pt x="3862727" y="831276"/>
                  <a:pt x="3681993" y="858982"/>
                </a:cubicBezTo>
                <a:cubicBezTo>
                  <a:pt x="3501259" y="886688"/>
                  <a:pt x="3275462" y="820999"/>
                  <a:pt x="2998754" y="858982"/>
                </a:cubicBezTo>
                <a:cubicBezTo>
                  <a:pt x="2722046" y="896965"/>
                  <a:pt x="2719001" y="846296"/>
                  <a:pt x="2613338" y="858982"/>
                </a:cubicBezTo>
                <a:cubicBezTo>
                  <a:pt x="2507675" y="871668"/>
                  <a:pt x="2430216" y="827504"/>
                  <a:pt x="2327195" y="858982"/>
                </a:cubicBezTo>
                <a:cubicBezTo>
                  <a:pt x="2224174" y="890460"/>
                  <a:pt x="2043248" y="835446"/>
                  <a:pt x="1941778" y="858982"/>
                </a:cubicBezTo>
                <a:cubicBezTo>
                  <a:pt x="1840308" y="882518"/>
                  <a:pt x="1686357" y="838361"/>
                  <a:pt x="1457088" y="858982"/>
                </a:cubicBezTo>
                <a:cubicBezTo>
                  <a:pt x="1227819" y="879603"/>
                  <a:pt x="1124762" y="839093"/>
                  <a:pt x="873123" y="858982"/>
                </a:cubicBezTo>
                <a:cubicBezTo>
                  <a:pt x="621484" y="878871"/>
                  <a:pt x="412682" y="798797"/>
                  <a:pt x="143167" y="858982"/>
                </a:cubicBezTo>
                <a:cubicBezTo>
                  <a:pt x="67695" y="868228"/>
                  <a:pt x="7445" y="798348"/>
                  <a:pt x="0" y="715815"/>
                </a:cubicBezTo>
                <a:cubicBezTo>
                  <a:pt x="-52071" y="569140"/>
                  <a:pt x="64569" y="260209"/>
                  <a:pt x="0" y="14316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1960"/>
            </a:schemeClr>
          </a:solidFill>
          <a:ln w="25400" cap="rnd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it" sz="1400" b="1" dirty="0">
                <a:solidFill>
                  <a:srgbClr val="FF42A1">
                    <a:lumMod val="500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rPr>
              <a:t>Anomaly detection: </a:t>
            </a:r>
            <a:r>
              <a:rPr lang="it" sz="1400" dirty="0">
                <a:solidFill>
                  <a:srgbClr val="00A2FF">
                    <a:lumMod val="500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rPr>
              <a:t>Identification of rare items, events or observations which deviate significantly from the majority of the data and do not conform to a well defined notion of normal behaviour </a:t>
            </a:r>
          </a:p>
          <a:p>
            <a:pPr algn="just" defTabSz="1219170">
              <a:buClr>
                <a:srgbClr val="000000"/>
              </a:buClr>
            </a:pPr>
            <a:r>
              <a:rPr lang="it" sz="1400" dirty="0">
                <a:solidFill>
                  <a:srgbClr val="00A2FF">
                    <a:lumMod val="50000"/>
                  </a:srgbClr>
                </a:solidFill>
                <a:latin typeface="Arial"/>
                <a:ea typeface="Helvetica Neue"/>
                <a:cs typeface="Arial"/>
                <a:sym typeface="Wingdings" pitchFamily="2" charset="2"/>
              </a:rPr>
              <a:t></a:t>
            </a:r>
            <a:r>
              <a:rPr lang="it" sz="1400" dirty="0">
                <a:solidFill>
                  <a:srgbClr val="00A2FF">
                    <a:lumMod val="50000"/>
                  </a:srgbClr>
                </a:solidFill>
                <a:latin typeface="Arial"/>
                <a:ea typeface="Helvetica Neue"/>
                <a:cs typeface="Arial"/>
                <a:sym typeface="Arial"/>
              </a:rPr>
              <a:t> </a:t>
            </a:r>
            <a:r>
              <a:rPr lang="it" sz="1400" b="1" dirty="0">
                <a:solidFill>
                  <a:srgbClr val="00A2FF">
                    <a:lumMod val="500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rPr>
              <a:t>In HEP language: </a:t>
            </a:r>
            <a:r>
              <a:rPr lang="it" sz="1400" dirty="0">
                <a:solidFill>
                  <a:srgbClr val="00A2FF">
                    <a:lumMod val="500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rPr>
              <a:t>identify features of the data that are inconsistent with a background-only model or </a:t>
            </a:r>
            <a:r>
              <a:rPr lang="en-GB" sz="1400" dirty="0">
                <a:solidFill>
                  <a:srgbClr val="00A2FF">
                    <a:lumMod val="500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rPr>
              <a:t>deviation from known SM processes </a:t>
            </a:r>
            <a:endParaRPr lang="it" sz="1400" dirty="0">
              <a:solidFill>
                <a:srgbClr val="00A2FF">
                  <a:lumMod val="50000"/>
                </a:srgbClr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" name="Google Shape;545;p49">
            <a:extLst>
              <a:ext uri="{FF2B5EF4-FFF2-40B4-BE49-F238E27FC236}">
                <a16:creationId xmlns:a16="http://schemas.microsoft.com/office/drawing/2014/main" id="{62D8FC7C-1112-52A5-C55A-47ED984B45F8}"/>
              </a:ext>
            </a:extLst>
          </p:cNvPr>
          <p:cNvSpPr txBox="1"/>
          <p:nvPr/>
        </p:nvSpPr>
        <p:spPr>
          <a:xfrm>
            <a:off x="155324" y="1228828"/>
            <a:ext cx="3243600" cy="189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it" sz="1467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 </a:t>
            </a:r>
            <a:r>
              <a:rPr lang="it" sz="1467" b="1" dirty="0">
                <a:solidFill>
                  <a:srgbClr val="004849"/>
                </a:solidFill>
                <a:latin typeface="Trebuchet MS"/>
                <a:ea typeface="Trebuchet MS"/>
                <a:cs typeface="Trebuchet MS"/>
                <a:sym typeface="Trebuchet MS"/>
              </a:rPr>
              <a:t>Graph</a:t>
            </a:r>
            <a:r>
              <a:rPr lang="it" sz="1467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is the type of data structure that contains nodes and edges. A node can be a person, place, or thing, and the edges define the relationship between nodes. The edges can be directed and undirected based on directional dependencies. </a:t>
            </a:r>
            <a:endParaRPr sz="1467" dirty="0">
              <a:solidFill>
                <a:srgbClr val="000000"/>
              </a:solidFill>
              <a:latin typeface="Arial"/>
              <a:ea typeface="Helvetica Neue"/>
              <a:cs typeface="Arial"/>
              <a:sym typeface="Arial"/>
            </a:endParaRPr>
          </a:p>
        </p:txBody>
      </p:sp>
      <p:grpSp>
        <p:nvGrpSpPr>
          <p:cNvPr id="10" name="Google Shape;546;p49">
            <a:extLst>
              <a:ext uri="{FF2B5EF4-FFF2-40B4-BE49-F238E27FC236}">
                <a16:creationId xmlns:a16="http://schemas.microsoft.com/office/drawing/2014/main" id="{0201A249-AB89-944E-B063-C8F39EF416FE}"/>
              </a:ext>
            </a:extLst>
          </p:cNvPr>
          <p:cNvGrpSpPr/>
          <p:nvPr/>
        </p:nvGrpSpPr>
        <p:grpSpPr>
          <a:xfrm>
            <a:off x="3570553" y="978615"/>
            <a:ext cx="2236867" cy="2148642"/>
            <a:chOff x="9076656" y="1749717"/>
            <a:chExt cx="2236867" cy="2148643"/>
          </a:xfrm>
        </p:grpSpPr>
        <p:pic>
          <p:nvPicPr>
            <p:cNvPr id="12" name="Google Shape;547;p49" descr="dependencies between two nodes">
              <a:extLst>
                <a:ext uri="{FF2B5EF4-FFF2-40B4-BE49-F238E27FC236}">
                  <a16:creationId xmlns:a16="http://schemas.microsoft.com/office/drawing/2014/main" id="{1DCD0FAD-DC92-EED1-0A25-B41227D67F0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76656" y="1749717"/>
              <a:ext cx="2148643" cy="21486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548;p49">
              <a:extLst>
                <a:ext uri="{FF2B5EF4-FFF2-40B4-BE49-F238E27FC236}">
                  <a16:creationId xmlns:a16="http://schemas.microsoft.com/office/drawing/2014/main" id="{FF298872-CCFA-8422-A003-0D5F841B9AE1}"/>
                </a:ext>
              </a:extLst>
            </p:cNvPr>
            <p:cNvSpPr txBox="1"/>
            <p:nvPr/>
          </p:nvSpPr>
          <p:spPr>
            <a:xfrm>
              <a:off x="9077567" y="1963700"/>
              <a:ext cx="800100" cy="318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it" sz="1467" b="1">
                  <a:solidFill>
                    <a:srgbClr val="003E6D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node</a:t>
              </a:r>
              <a:endParaRPr sz="1467" b="1">
                <a:solidFill>
                  <a:srgbClr val="003E6D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" name="Google Shape;549;p49">
              <a:extLst>
                <a:ext uri="{FF2B5EF4-FFF2-40B4-BE49-F238E27FC236}">
                  <a16:creationId xmlns:a16="http://schemas.microsoft.com/office/drawing/2014/main" id="{6FA1727D-F18F-0AFA-5B84-7C2E1365A13F}"/>
                </a:ext>
              </a:extLst>
            </p:cNvPr>
            <p:cNvSpPr txBox="1"/>
            <p:nvPr/>
          </p:nvSpPr>
          <p:spPr>
            <a:xfrm>
              <a:off x="10513423" y="1990144"/>
              <a:ext cx="800100" cy="318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it" sz="1467" b="1">
                  <a:solidFill>
                    <a:srgbClr val="003E6D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node</a:t>
              </a:r>
              <a:endParaRPr sz="1467" b="1">
                <a:solidFill>
                  <a:srgbClr val="003E6D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" name="Google Shape;550;p49">
              <a:extLst>
                <a:ext uri="{FF2B5EF4-FFF2-40B4-BE49-F238E27FC236}">
                  <a16:creationId xmlns:a16="http://schemas.microsoft.com/office/drawing/2014/main" id="{47D8B481-7EDC-3B37-7692-6B4B23995ECF}"/>
                </a:ext>
              </a:extLst>
            </p:cNvPr>
            <p:cNvSpPr txBox="1"/>
            <p:nvPr/>
          </p:nvSpPr>
          <p:spPr>
            <a:xfrm>
              <a:off x="9811935" y="3528951"/>
              <a:ext cx="800100" cy="318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it" sz="1467" b="1">
                  <a:solidFill>
                    <a:srgbClr val="003E6D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node</a:t>
              </a:r>
              <a:endParaRPr sz="1467" b="1">
                <a:solidFill>
                  <a:srgbClr val="003E6D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" name="Google Shape;551;p49">
              <a:extLst>
                <a:ext uri="{FF2B5EF4-FFF2-40B4-BE49-F238E27FC236}">
                  <a16:creationId xmlns:a16="http://schemas.microsoft.com/office/drawing/2014/main" id="{704B274A-F12D-72B4-21CA-B649E4BF3280}"/>
                </a:ext>
              </a:extLst>
            </p:cNvPr>
            <p:cNvSpPr txBox="1"/>
            <p:nvPr/>
          </p:nvSpPr>
          <p:spPr>
            <a:xfrm rot="14254502">
              <a:off x="9189083" y="2794813"/>
              <a:ext cx="855474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it" sz="16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edges</a:t>
              </a:r>
              <a:endParaRPr sz="1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9" name="Google Shape;552;p49">
              <a:extLst>
                <a:ext uri="{FF2B5EF4-FFF2-40B4-BE49-F238E27FC236}">
                  <a16:creationId xmlns:a16="http://schemas.microsoft.com/office/drawing/2014/main" id="{73E8CBE2-B2E6-B898-C2E1-337C2EFB175D}"/>
                </a:ext>
              </a:extLst>
            </p:cNvPr>
            <p:cNvSpPr txBox="1"/>
            <p:nvPr/>
          </p:nvSpPr>
          <p:spPr>
            <a:xfrm rot="18019377">
              <a:off x="10232199" y="2767901"/>
              <a:ext cx="85566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it" sz="16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edges</a:t>
              </a:r>
              <a:endParaRPr sz="1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" name="Google Shape;553;p49">
              <a:extLst>
                <a:ext uri="{FF2B5EF4-FFF2-40B4-BE49-F238E27FC236}">
                  <a16:creationId xmlns:a16="http://schemas.microsoft.com/office/drawing/2014/main" id="{2F3EAD65-DF24-EB4F-0EF1-781CC962DF84}"/>
                </a:ext>
              </a:extLst>
            </p:cNvPr>
            <p:cNvSpPr txBox="1"/>
            <p:nvPr/>
          </p:nvSpPr>
          <p:spPr>
            <a:xfrm>
              <a:off x="9832176" y="2073806"/>
              <a:ext cx="85560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it" sz="16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edges</a:t>
              </a:r>
              <a:endParaRPr sz="1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17">
                <a:extLst>
                  <a:ext uri="{FF2B5EF4-FFF2-40B4-BE49-F238E27FC236}">
                    <a16:creationId xmlns:a16="http://schemas.microsoft.com/office/drawing/2014/main" id="{08D2083B-E67C-51A2-A605-D60479E697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877423" y="3920982"/>
                <a:ext cx="6143992" cy="2244844"/>
              </a:xfrm>
            </p:spPr>
            <p:txBody>
              <a:bodyPr>
                <a:normAutofit fontScale="92500"/>
              </a:bodyPr>
              <a:lstStyle/>
              <a:p>
                <a:pPr marL="180000" indent="-180000" algn="just">
                  <a:lnSpc>
                    <a:spcPct val="110000"/>
                  </a:lnSpc>
                  <a:spcBef>
                    <a:spcPts val="0"/>
                  </a:spcBef>
                  <a:buSzPct val="131000"/>
                  <a:buFontTx/>
                  <a:buChar char="⚬"/>
                  <a:defRPr/>
                </a:pPr>
                <a:r>
                  <a:rPr lang="en-GB" sz="1400" b="1" dirty="0">
                    <a:solidFill>
                      <a:srgbClr val="16E7CF">
                        <a:lumMod val="50000"/>
                      </a:srgbClr>
                    </a:solidFill>
                    <a:latin typeface="Avenir Light"/>
                    <a:sym typeface="Avenir Light"/>
                  </a:rPr>
                  <a:t>Our strategy: to represent jets as graphs and then apply machine learning to build an anomaly detection algorithm </a:t>
                </a:r>
              </a:p>
              <a:p>
                <a:pPr marL="508000" lvl="1" indent="-203200" algn="just">
                  <a:lnSpc>
                    <a:spcPct val="110000"/>
                  </a:lnSpc>
                  <a:spcBef>
                    <a:spcPts val="0"/>
                  </a:spcBef>
                  <a:buSzPct val="123000"/>
                  <a:buFontTx/>
                  <a:buChar char="↪︎"/>
                  <a:defRPr/>
                </a:pPr>
                <a:r>
                  <a:rPr lang="en-GB" sz="1400" dirty="0">
                    <a:solidFill>
                      <a:srgbClr val="041221"/>
                    </a:solidFill>
                    <a:latin typeface="Avenir Light"/>
                    <a:sym typeface="Avenir Light"/>
                  </a:rPr>
                  <a:t>Provide easier extension to variable multiplicity (many jets in the event)</a:t>
                </a:r>
              </a:p>
              <a:p>
                <a:pPr marL="508000" lvl="1" indent="-203200" algn="just">
                  <a:lnSpc>
                    <a:spcPct val="110000"/>
                  </a:lnSpc>
                  <a:spcBef>
                    <a:spcPts val="0"/>
                  </a:spcBef>
                  <a:buSzPct val="123000"/>
                  <a:buFontTx/>
                  <a:buChar char="↪︎"/>
                  <a:defRPr/>
                </a:pPr>
                <a:r>
                  <a:rPr lang="en-GB" sz="1400" dirty="0">
                    <a:solidFill>
                      <a:srgbClr val="041221"/>
                    </a:solidFill>
                    <a:latin typeface="Avenir Light"/>
                    <a:sym typeface="Avenir Light"/>
                  </a:rPr>
                  <a:t>Targeting heavy resonance searches with hadronic final states (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041121"/>
                        </a:solidFill>
                        <a:latin typeface="Cambria Math" panose="02040503050406030204" pitchFamily="18" charset="0"/>
                        <a:sym typeface="Avenir Light"/>
                      </a:rPr>
                      <m:t>𝐴</m:t>
                    </m:r>
                    <m:r>
                      <a:rPr lang="en-GB" sz="1400" i="1">
                        <a:solidFill>
                          <a:srgbClr val="041121"/>
                        </a:solidFill>
                        <a:latin typeface="Cambria Math" panose="02040503050406030204" pitchFamily="18" charset="0"/>
                        <a:sym typeface="Avenir Light"/>
                      </a:rPr>
                      <m:t>→</m:t>
                    </m:r>
                    <m:r>
                      <a:rPr lang="en-GB" sz="1400" i="1">
                        <a:solidFill>
                          <a:srgbClr val="041121"/>
                        </a:solidFill>
                        <a:latin typeface="Cambria Math" panose="02040503050406030204" pitchFamily="18" charset="0"/>
                        <a:sym typeface="Avenir Light"/>
                      </a:rPr>
                      <m:t>𝐵𝐶</m:t>
                    </m:r>
                    <m:r>
                      <a:rPr lang="en-GB" sz="1400" i="1">
                        <a:solidFill>
                          <a:srgbClr val="041121"/>
                        </a:solidFill>
                        <a:latin typeface="Cambria Math" panose="02040503050406030204" pitchFamily="18" charset="0"/>
                        <a:sym typeface="Avenir Light"/>
                      </a:rPr>
                      <m:t>→</m:t>
                    </m:r>
                    <m:r>
                      <a:rPr lang="en-GB" sz="1400" i="1">
                        <a:solidFill>
                          <a:srgbClr val="041121"/>
                        </a:solidFill>
                        <a:latin typeface="Cambria Math" panose="02040503050406030204" pitchFamily="18" charset="0"/>
                        <a:sym typeface="Avenir Light"/>
                      </a:rPr>
                      <m:t>h𝑎𝑑𝑟𝑜𝑛𝑖𝑐</m:t>
                    </m:r>
                  </m:oMath>
                </a14:m>
                <a:r>
                  <a:rPr lang="en-GB" sz="1400" dirty="0">
                    <a:solidFill>
                      <a:srgbClr val="041221"/>
                    </a:solidFill>
                    <a:latin typeface="Avenir Light"/>
                    <a:sym typeface="Avenir Light"/>
                  </a:rPr>
                  <a:t>)</a:t>
                </a:r>
              </a:p>
              <a:p>
                <a:pPr marL="180000" indent="-180000" algn="just">
                  <a:lnSpc>
                    <a:spcPct val="110000"/>
                  </a:lnSpc>
                  <a:spcBef>
                    <a:spcPts val="0"/>
                  </a:spcBef>
                  <a:buSzPct val="131000"/>
                  <a:buFontTx/>
                  <a:buChar char="⚬"/>
                  <a:defRPr/>
                </a:pPr>
                <a:r>
                  <a:rPr lang="en-GB" sz="1400" b="1" dirty="0">
                    <a:solidFill>
                      <a:srgbClr val="FF644E">
                        <a:lumMod val="50000"/>
                      </a:srgbClr>
                    </a:solidFill>
                    <a:latin typeface="Avenir Light"/>
                    <a:sym typeface="Avenir Light"/>
                  </a:rPr>
                  <a:t>Implementing a Graph Neural Network and testing on hadronic final states</a:t>
                </a:r>
              </a:p>
              <a:p>
                <a:pPr marL="508000" lvl="1" indent="-203200" algn="just">
                  <a:lnSpc>
                    <a:spcPct val="110000"/>
                  </a:lnSpc>
                  <a:spcBef>
                    <a:spcPts val="0"/>
                  </a:spcBef>
                  <a:buSzPct val="123000"/>
                  <a:buFontTx/>
                  <a:buChar char="↪︎"/>
                  <a:defRPr/>
                </a:pPr>
                <a:r>
                  <a:rPr lang="en-GB" sz="1400" dirty="0">
                    <a:solidFill>
                      <a:srgbClr val="041221"/>
                    </a:solidFill>
                    <a:latin typeface="Avenir Light"/>
                    <a:sym typeface="Avenir Light"/>
                  </a:rPr>
                  <a:t>Two approaches under study for signal/background discrimination: supervised and unsupervised</a:t>
                </a:r>
              </a:p>
              <a:p>
                <a:pPr marL="508000" lvl="1" indent="-203200" algn="just">
                  <a:lnSpc>
                    <a:spcPct val="110000"/>
                  </a:lnSpc>
                  <a:spcBef>
                    <a:spcPts val="0"/>
                  </a:spcBef>
                  <a:buSzPct val="123000"/>
                  <a:buFontTx/>
                  <a:buChar char="↪︎"/>
                  <a:defRPr/>
                </a:pPr>
                <a:r>
                  <a:rPr lang="en-GB" sz="1400" dirty="0">
                    <a:solidFill>
                      <a:srgbClr val="041221"/>
                    </a:solidFill>
                    <a:latin typeface="Avenir Light"/>
                    <a:sym typeface="Avenir Light"/>
                  </a:rPr>
                  <a:t>First GNN event level application in ATLAS!</a:t>
                </a:r>
                <a:endParaRPr lang="en-IT" sz="1400" dirty="0"/>
              </a:p>
            </p:txBody>
          </p:sp>
        </mc:Choice>
        <mc:Fallback>
          <p:sp>
            <p:nvSpPr>
              <p:cNvPr id="3" name="Text Placeholder 17">
                <a:extLst>
                  <a:ext uri="{FF2B5EF4-FFF2-40B4-BE49-F238E27FC236}">
                    <a16:creationId xmlns:a16="http://schemas.microsoft.com/office/drawing/2014/main" id="{08D2083B-E67C-51A2-A605-D60479E697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877423" y="3920982"/>
                <a:ext cx="6143992" cy="2244844"/>
              </a:xfrm>
              <a:blipFill>
                <a:blip r:embed="rId6"/>
                <a:stretch>
                  <a:fillRect l="-825" t="-3933" r="-2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4D3F7EFC-FCD8-546E-14DC-FF19EE15FDB3}"/>
              </a:ext>
            </a:extLst>
          </p:cNvPr>
          <p:cNvGrpSpPr/>
          <p:nvPr/>
        </p:nvGrpSpPr>
        <p:grpSpPr>
          <a:xfrm>
            <a:off x="5072329" y="1147333"/>
            <a:ext cx="6943829" cy="2508904"/>
            <a:chOff x="17314085" y="2460872"/>
            <a:chExt cx="10719261" cy="4763296"/>
          </a:xfrm>
        </p:grpSpPr>
        <p:grpSp>
          <p:nvGrpSpPr>
            <p:cNvPr id="18" name="Group">
              <a:extLst>
                <a:ext uri="{FF2B5EF4-FFF2-40B4-BE49-F238E27FC236}">
                  <a16:creationId xmlns:a16="http://schemas.microsoft.com/office/drawing/2014/main" id="{B77D4D5E-5A8A-5317-9781-78E27727550C}"/>
                </a:ext>
              </a:extLst>
            </p:cNvPr>
            <p:cNvGrpSpPr/>
            <p:nvPr/>
          </p:nvGrpSpPr>
          <p:grpSpPr>
            <a:xfrm>
              <a:off x="18846561" y="4394970"/>
              <a:ext cx="3570879" cy="2829198"/>
              <a:chOff x="-425674" y="4804121"/>
              <a:chExt cx="3676856" cy="2905462"/>
            </a:xfrm>
          </p:grpSpPr>
          <p:pic>
            <p:nvPicPr>
              <p:cNvPr id="29" name="1Az3Xb4HLCqF-TewEAaLfancbUL5_YzWDcu6VquJHypl3Y_qk0E9CO4UkyF_zgzt-ZBZXgcxZ_MwzEYss62pCbt7e48TfW3sp3YJyQh5GAvbjHAlpa0x9h6SgO2htoQC2271EgZWAKgQbFZ5jDoW1kNVJ5hEVbYlgGdjV6jMkieivJ8eRlYsyE5TN0Zffo-5zGo.png" descr="1Az3Xb4HLCqF-TewEAaLfancbUL5_YzWDcu6VquJHypl3Y_qk0E9CO4UkyF_zgzt-ZBZXgcxZ_MwzEYss62pCbt7e48TfW3sp3YJyQh5GAvbjHAlpa0x9h6SgO2htoQC2271EgZWAKgQbFZ5jDoW1kNVJ5hEVbYlgGdjV6jMkieivJ8eRlYsyE5TN0Zffo-5zGo.png">
                <a:extLst>
                  <a:ext uri="{FF2B5EF4-FFF2-40B4-BE49-F238E27FC236}">
                    <a16:creationId xmlns:a16="http://schemas.microsoft.com/office/drawing/2014/main" id="{DB0BA80F-6136-2CB7-84BF-F6ED70F68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44363" y="4804121"/>
                <a:ext cx="1206819" cy="2098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" name="4_Wllw_MOJLmEsdQp1-N53f_x9napD3wlDb27rXZ5aB_Zck7TNY142cwPW1aj5Ih6tuBXaonPCVBRTui1QHIX2tpkZ7gLqSltCCmZjqqO9r2fzJvKfByNvdbbxs-h9EpV88hg-Okuce3vfjllwSL2rPGJS3ThW-CeEsotXYnMfe0M87YSwVGIrrfBzqCkbSsr-M.png" descr="4_Wllw_MOJLmEsdQp1-N53f_x9napD3wlDb27rXZ5aB_Zck7TNY142cwPW1aj5Ih6tuBXaonPCVBRTui1QHIX2tpkZ7gLqSltCCmZjqqO9r2fzJvKfByNvdbbxs-h9EpV88hg-Okuce3vfjllwSL2rPGJS3ThW-CeEsotXYnMfe0M87YSwVGIrrfBzqCkbSsr-M.png">
                <a:extLst>
                  <a:ext uri="{FF2B5EF4-FFF2-40B4-BE49-F238E27FC236}">
                    <a16:creationId xmlns:a16="http://schemas.microsoft.com/office/drawing/2014/main" id="{DCEA13CB-1686-0073-9A95-A819CBE99F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25674" y="5032169"/>
                <a:ext cx="3593372" cy="26774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1" name="Google Shape;491;p45">
              <a:extLst>
                <a:ext uri="{FF2B5EF4-FFF2-40B4-BE49-F238E27FC236}">
                  <a16:creationId xmlns:a16="http://schemas.microsoft.com/office/drawing/2014/main" id="{ADAB62D6-4AA7-C7AB-5B7C-F2D0D50AD739}"/>
                </a:ext>
              </a:extLst>
            </p:cNvPr>
            <p:cNvPicPr preferRelativeResize="0"/>
            <p:nvPr/>
          </p:nvPicPr>
          <p:blipFill rotWithShape="1">
            <a:blip r:embed="rId9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88978" y="3861415"/>
              <a:ext cx="4279262" cy="3221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554;p49" descr="Community Graph">
              <a:extLst>
                <a:ext uri="{FF2B5EF4-FFF2-40B4-BE49-F238E27FC236}">
                  <a16:creationId xmlns:a16="http://schemas.microsoft.com/office/drawing/2014/main" id="{D76098DF-42A4-302A-B054-4B64126B6BC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0445702" y="2460872"/>
              <a:ext cx="2938456" cy="29242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95FECD-B2CA-BC13-3714-B22D83302728}"/>
                </a:ext>
              </a:extLst>
            </p:cNvPr>
            <p:cNvSpPr txBox="1"/>
            <p:nvPr/>
          </p:nvSpPr>
          <p:spPr>
            <a:xfrm rot="19628333">
              <a:off x="17314085" y="3266794"/>
              <a:ext cx="4816454" cy="8180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GB" sz="2200" b="1" dirty="0">
                  <a:solidFill>
                    <a:srgbClr val="6F103C"/>
                  </a:solidFill>
                  <a:latin typeface="Arial"/>
                  <a:ea typeface="Arial"/>
                  <a:cs typeface="Arial"/>
                  <a:sym typeface="Arial"/>
                </a:rPr>
                <a:t>Graphs</a:t>
              </a:r>
              <a:endParaRPr lang="en-IT" sz="2200" dirty="0"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99A8D5-1B03-3337-35E3-BA8D606099B3}"/>
                </a:ext>
              </a:extLst>
            </p:cNvPr>
            <p:cNvSpPr txBox="1"/>
            <p:nvPr/>
          </p:nvSpPr>
          <p:spPr>
            <a:xfrm>
              <a:off x="23514071" y="3509842"/>
              <a:ext cx="4519275" cy="876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it" sz="2400" b="1" dirty="0">
                  <a:solidFill>
                    <a:srgbClr val="FF42A1">
                      <a:lumMod val="50000"/>
                    </a:srgbClr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Anomaly detection</a:t>
              </a:r>
              <a:endParaRPr lang="en-IT" sz="2400" dirty="0">
                <a:latin typeface="Helvetica Neue"/>
                <a:ea typeface="Helvetica Neue"/>
                <a:cs typeface="Helvetica Neue"/>
              </a:endParaRPr>
            </a:p>
          </p:txBody>
        </p:sp>
        <p:pic>
          <p:nvPicPr>
            <p:cNvPr id="28" name="1Az3Xb4HLCqF-TewEAaLfancbUL5_YzWDcu6VquJHypl3Y_qk0E9CO4UkyF_zgzt-ZBZXgcxZ_MwzEYss62pCbt7e48TfW3sp3YJyQh5GAvbjHAlpa0x9h6SgO2htoQC2271EgZWAKgQbFZ5jDoW1kNVJ5hEVbYlgGdjV6jMkieivJ8eRlYsyE5TN0Zffo-5zGo.png" descr="1Az3Xb4HLCqF-TewEAaLfancbUL5_YzWDcu6VquJHypl3Y_qk0E9CO4UkyF_zgzt-ZBZXgcxZ_MwzEYss62pCbt7e48TfW3sp3YJyQh5GAvbjHAlpa0x9h6SgO2htoQC2271EgZWAKgQbFZ5jDoW1kNVJ5hEVbYlgGdjV6jMkieivJ8eRlYsyE5TN0Zffo-5zGo.png">
              <a:extLst>
                <a:ext uri="{FF2B5EF4-FFF2-40B4-BE49-F238E27FC236}">
                  <a16:creationId xmlns:a16="http://schemas.microsoft.com/office/drawing/2014/main" id="{B1B36C33-5A01-A573-4634-82B4E3FC1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5001921">
              <a:off x="22945630" y="4255933"/>
              <a:ext cx="1570003" cy="1809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C06350-114A-5468-5CAE-765BB19AE9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54933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D3DF46-B7B7-194A-AE73-830F3F99D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147" y="220763"/>
            <a:ext cx="10985500" cy="716582"/>
          </a:xfrm>
        </p:spPr>
        <p:txBody>
          <a:bodyPr/>
          <a:lstStyle/>
          <a:p>
            <a:r>
              <a:rPr lang="en-GB"/>
              <a:t>Quantum Fuzzy Logic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4369AE-FB1F-4A42-AA1B-5FE192607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50" y="1690688"/>
            <a:ext cx="5860774" cy="4351338"/>
          </a:xfrm>
        </p:spPr>
        <p:txBody>
          <a:bodyPr>
            <a:normAutofit fontScale="92500" lnSpcReduction="20000"/>
          </a:bodyPr>
          <a:lstStyle/>
          <a:p>
            <a:pPr algn="just">
              <a:buSzPct val="100000"/>
            </a:pPr>
            <a:r>
              <a:rPr lang="en-GB" sz="2000" dirty="0"/>
              <a:t>Classical </a:t>
            </a:r>
            <a:r>
              <a:rPr lang="en-GB" sz="2000" b="1" dirty="0"/>
              <a:t>Fuzzy Logic </a:t>
            </a:r>
            <a:r>
              <a:rPr lang="en-GB" sz="2000" dirty="0"/>
              <a:t>is a theory introduced by </a:t>
            </a:r>
            <a:r>
              <a:rPr lang="en-GB" sz="2000" dirty="0" err="1"/>
              <a:t>Lofti</a:t>
            </a:r>
            <a:r>
              <a:rPr lang="en-GB" sz="2000" dirty="0"/>
              <a:t> Zadeh with the idea to give computers the capability of dealing with </a:t>
            </a:r>
            <a:r>
              <a:rPr lang="en-GB" sz="2000" b="1" dirty="0"/>
              <a:t>uncertainty</a:t>
            </a:r>
            <a:r>
              <a:rPr lang="en-GB" sz="2000" dirty="0"/>
              <a:t>. </a:t>
            </a:r>
          </a:p>
          <a:p>
            <a:pPr marL="0" indent="0" algn="just">
              <a:buSzPct val="100000"/>
              <a:buNone/>
            </a:pPr>
            <a:endParaRPr lang="en-GB" sz="2000" dirty="0"/>
          </a:p>
          <a:p>
            <a:pPr algn="just">
              <a:buSzPct val="100000"/>
            </a:pPr>
            <a:r>
              <a:rPr lang="en-GB" sz="2000" dirty="0"/>
              <a:t>Fuzzy Logic is used to develop </a:t>
            </a:r>
            <a:r>
              <a:rPr lang="en-GB" sz="2000" b="1" dirty="0"/>
              <a:t>Control Systems </a:t>
            </a:r>
            <a:r>
              <a:rPr lang="en-GB" sz="2000" dirty="0"/>
              <a:t>based on </a:t>
            </a:r>
            <a:r>
              <a:rPr lang="en-GB" sz="2000" b="1" dirty="0"/>
              <a:t>linguistic rules</a:t>
            </a:r>
            <a:r>
              <a:rPr lang="en-GB" sz="2000" dirty="0"/>
              <a:t>, which are therefore highly </a:t>
            </a:r>
            <a:r>
              <a:rPr lang="en-GB" sz="2000" b="1" dirty="0"/>
              <a:t>interpretable</a:t>
            </a:r>
            <a:r>
              <a:rPr lang="en-GB" sz="2000" dirty="0"/>
              <a:t>.</a:t>
            </a:r>
          </a:p>
          <a:p>
            <a:pPr algn="just">
              <a:buSzPct val="100000"/>
            </a:pPr>
            <a:endParaRPr lang="en-GB" sz="2000" dirty="0"/>
          </a:p>
          <a:p>
            <a:pPr algn="just">
              <a:buSzPct val="100000"/>
            </a:pPr>
            <a:r>
              <a:rPr lang="en-GB" sz="2000" dirty="0"/>
              <a:t>In [1] a </a:t>
            </a:r>
            <a:r>
              <a:rPr lang="en-GB" sz="2000" b="1" dirty="0"/>
              <a:t>Quantum Fuzzy Control System </a:t>
            </a:r>
            <a:r>
              <a:rPr lang="en-GB" sz="2000" dirty="0"/>
              <a:t>is proposed. The main goal achieved by this approach is the </a:t>
            </a:r>
            <a:r>
              <a:rPr lang="en-GB" sz="2000" b="1" dirty="0"/>
              <a:t>exponential advantage </a:t>
            </a:r>
            <a:r>
              <a:rPr lang="en-GB" sz="2000" dirty="0"/>
              <a:t>in computing fuzzy rules on quantum computers over their classical counterpart. </a:t>
            </a:r>
            <a:r>
              <a:rPr lang="en-GB" sz="2000" b="1" dirty="0"/>
              <a:t> </a:t>
            </a:r>
            <a:endParaRPr lang="en-GB" sz="2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10C108-ECF6-D04C-8997-F46A09415A27}"/>
              </a:ext>
            </a:extLst>
          </p:cNvPr>
          <p:cNvSpPr txBox="1"/>
          <p:nvPr/>
        </p:nvSpPr>
        <p:spPr>
          <a:xfrm>
            <a:off x="1046925" y="6239752"/>
            <a:ext cx="10601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>
                <a:latin typeface="Arial" panose="020B0604020202020204" pitchFamily="34" charset="0"/>
              </a:rPr>
              <a:t>[1] Acampora, Giovanni, Roberto Schiattarella, and Autilia Vitiello. "On the Implementation of Fuzzy Inference Engines on Quantum Computers." </a:t>
            </a:r>
            <a:r>
              <a:rPr lang="en-GB" sz="1500" i="1">
                <a:latin typeface="Arial" panose="020B0604020202020204" pitchFamily="34" charset="0"/>
              </a:rPr>
              <a:t>IEEE Transactions on Fuzzy Systems</a:t>
            </a:r>
            <a:r>
              <a:rPr lang="en-GB" sz="1500">
                <a:latin typeface="Arial" panose="020B0604020202020204" pitchFamily="34" charset="0"/>
              </a:rPr>
              <a:t> (2022).</a:t>
            </a:r>
            <a:endParaRPr lang="en-GB" sz="1500"/>
          </a:p>
          <a:p>
            <a:endParaRPr lang="en-GB" sz="24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4BC7D3-60AD-414D-91C0-ACCA2FA7F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631" y="3884482"/>
            <a:ext cx="4163618" cy="215754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B46E580-DC34-8E48-9FC1-292946909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973" y="1139940"/>
            <a:ext cx="5324861" cy="2473085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4822862E-CE7A-6C8F-378B-F8A2FCC9E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4600" y="47422"/>
            <a:ext cx="787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A6010-8E38-1FDB-CB78-B515E18D89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94" y="152320"/>
            <a:ext cx="3886200" cy="809503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7A20B66-A67D-4BA6-803E-2F9FBAD3A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7193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3DCD26-CBD0-F442-8541-02BBD86F6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3" y="146331"/>
            <a:ext cx="11782096" cy="1346138"/>
          </a:xfrm>
        </p:spPr>
        <p:txBody>
          <a:bodyPr>
            <a:normAutofit fontScale="90000"/>
          </a:bodyPr>
          <a:lstStyle/>
          <a:p>
            <a:r>
              <a:rPr lang="en-US" dirty="0"/>
              <a:t>Quantum Fuzzy Control Systems For Particle Accelerators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1A2B21-7EF2-6C49-9513-FF5994521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19" y="1825625"/>
            <a:ext cx="6208721" cy="4351338"/>
          </a:xfrm>
        </p:spPr>
        <p:txBody>
          <a:bodyPr>
            <a:normAutofit fontScale="92500"/>
          </a:bodyPr>
          <a:lstStyle/>
          <a:p>
            <a:pPr algn="just">
              <a:buSzPct val="100000"/>
            </a:pPr>
            <a:r>
              <a:rPr lang="en-GB" sz="2200" dirty="0"/>
              <a:t>The Quantum Fuzzy Control System proposed in [1] has been tested for </a:t>
            </a:r>
            <a:r>
              <a:rPr lang="en-GB" sz="2200" b="1" dirty="0"/>
              <a:t>controlling the trajectory of particle beams </a:t>
            </a:r>
            <a:r>
              <a:rPr lang="en-GB" sz="2200" dirty="0"/>
              <a:t>in two real particle accelerator facilities at CERN:</a:t>
            </a:r>
          </a:p>
          <a:p>
            <a:pPr lvl="1" algn="just">
              <a:buSzPct val="100000"/>
            </a:pPr>
            <a:r>
              <a:rPr lang="en-GB" sz="2000" b="1" dirty="0"/>
              <a:t>T</a:t>
            </a:r>
            <a:r>
              <a:rPr lang="en-GB" sz="2000" b="1" dirty="0">
                <a:latin typeface="Arial" panose="020B0604020202020204" pitchFamily="34" charset="0"/>
              </a:rPr>
              <a:t>4 target station</a:t>
            </a:r>
            <a:r>
              <a:rPr lang="en-GB" sz="2000" dirty="0">
                <a:latin typeface="Arial" panose="020B0604020202020204" pitchFamily="34" charset="0"/>
              </a:rPr>
              <a:t> at the CERN SPS fixed target physics beam line</a:t>
            </a:r>
          </a:p>
          <a:p>
            <a:pPr lvl="1" algn="just">
              <a:buSzPct val="100000"/>
            </a:pPr>
            <a:r>
              <a:rPr lang="en-GB" sz="2000" dirty="0">
                <a:latin typeface="Arial" panose="020B0604020202020204" pitchFamily="34" charset="0"/>
              </a:rPr>
              <a:t>Advanced Proton Driven Plasma Wakefield Acceleration Experiment (</a:t>
            </a:r>
            <a:r>
              <a:rPr lang="en-GB" sz="2000" b="1" dirty="0">
                <a:latin typeface="Arial" panose="020B0604020202020204" pitchFamily="34" charset="0"/>
              </a:rPr>
              <a:t>AWAKE</a:t>
            </a:r>
            <a:r>
              <a:rPr lang="en-GB" sz="2000" dirty="0">
                <a:latin typeface="Arial" panose="020B0604020202020204" pitchFamily="34" charset="0"/>
              </a:rPr>
              <a:t>)</a:t>
            </a:r>
          </a:p>
          <a:p>
            <a:pPr marL="457200" lvl="1" indent="0" algn="just">
              <a:buSzPct val="100000"/>
              <a:buNone/>
            </a:pPr>
            <a:endParaRPr lang="en-GB" dirty="0">
              <a:latin typeface="Arial" panose="020B0604020202020204" pitchFamily="34" charset="0"/>
            </a:endParaRPr>
          </a:p>
          <a:p>
            <a:pPr algn="just">
              <a:buSzPct val="100000"/>
            </a:pPr>
            <a:r>
              <a:rPr lang="en-GB" sz="2200" b="1" dirty="0"/>
              <a:t>Experimental</a:t>
            </a:r>
            <a:r>
              <a:rPr lang="en-GB" sz="2200" dirty="0"/>
              <a:t> </a:t>
            </a:r>
            <a:r>
              <a:rPr lang="en-GB" sz="2200" b="1" dirty="0"/>
              <a:t>results</a:t>
            </a:r>
            <a:r>
              <a:rPr lang="en-GB" sz="2200" dirty="0"/>
              <a:t> carried out on the </a:t>
            </a:r>
            <a:r>
              <a:rPr lang="en-GB" sz="2200" b="1" dirty="0"/>
              <a:t>real</a:t>
            </a:r>
            <a:r>
              <a:rPr lang="en-GB" sz="2200" dirty="0"/>
              <a:t> </a:t>
            </a:r>
            <a:r>
              <a:rPr lang="en-GB" sz="2200" b="1" dirty="0"/>
              <a:t>accelerators</a:t>
            </a:r>
            <a:r>
              <a:rPr lang="en-GB" sz="2200" dirty="0"/>
              <a:t> show the suitability of this approach in controlling these systems. </a:t>
            </a:r>
          </a:p>
          <a:p>
            <a:pPr marL="457200" lvl="1" indent="0" algn="just">
              <a:buNone/>
            </a:pPr>
            <a:endParaRPr lang="en-GB" dirty="0">
              <a:latin typeface="Arial" panose="020B0604020202020204" pitchFamily="34" charset="0"/>
            </a:endParaRPr>
          </a:p>
          <a:p>
            <a:pPr marL="457200" lvl="1" indent="0" algn="just">
              <a:buNone/>
            </a:pPr>
            <a:endParaRPr lang="en-GB" b="0" i="0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6A1C9C1-9264-3349-B02D-DCF15711D5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837" y="1576906"/>
            <a:ext cx="3718562" cy="15769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6BEAF9B-D758-854F-9B27-554556EF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518" y="3153810"/>
            <a:ext cx="4521200" cy="3583694"/>
          </a:xfrm>
          <a:prstGeom prst="rect">
            <a:avLst/>
          </a:prstGeom>
        </p:spPr>
      </p:pic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FA56C5E6-608E-D8D5-6879-827492F8F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4600" y="47422"/>
            <a:ext cx="787400" cy="914400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2423CC-06AD-B63D-C13F-E81812E6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6858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287B731-6062-6EA0-124B-082E68B34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ATLAS NA Computing Activity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81E8895-9A3E-F8F5-FFB4-AC0E79A12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A. Doria – B. </a:t>
            </a:r>
            <a:r>
              <a:rPr lang="it-IT" dirty="0" err="1"/>
              <a:t>Spisso</a:t>
            </a:r>
            <a:r>
              <a:rPr lang="it-IT" dirty="0"/>
              <a:t> – G- Carlino – G. Russo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4236CD7-2D3E-8DD6-EABB-BA30D655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883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ject 10">
            <a:extLst>
              <a:ext uri="{FF2B5EF4-FFF2-40B4-BE49-F238E27FC236}">
                <a16:creationId xmlns:a16="http://schemas.microsoft.com/office/drawing/2014/main" id="{3F5CEBE6-3AFD-42F9-BBCC-7532E37DEB9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342900" y="29029"/>
            <a:ext cx="12192000" cy="13878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7176" y="521716"/>
            <a:ext cx="9417214" cy="88509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3200" b="1" dirty="0">
                <a:cs typeface="Times New Roman"/>
              </a:rPr>
              <a:t>Cluster</a:t>
            </a:r>
            <a:r>
              <a:rPr sz="3200" b="1" spc="33" dirty="0">
                <a:cs typeface="Times New Roman"/>
              </a:rPr>
              <a:t> </a:t>
            </a:r>
            <a:r>
              <a:rPr lang="it-IT" sz="3200" b="1" spc="33" dirty="0">
                <a:cs typeface="Times New Roman"/>
              </a:rPr>
              <a:t>HPC </a:t>
            </a:r>
            <a:r>
              <a:rPr sz="3200" b="1" spc="-12" dirty="0">
                <a:cs typeface="Times New Roman"/>
              </a:rPr>
              <a:t>INFN</a:t>
            </a:r>
            <a:r>
              <a:rPr lang="it-IT" sz="3200" b="1" spc="-12" dirty="0">
                <a:cs typeface="Times New Roman"/>
              </a:rPr>
              <a:t> Napoli </a:t>
            </a:r>
          </a:p>
          <a:p>
            <a:pPr marL="7701">
              <a:spcBef>
                <a:spcPts val="82"/>
              </a:spcBef>
            </a:pPr>
            <a:r>
              <a:rPr lang="it-IT" sz="2400" b="1" spc="-12" dirty="0">
                <a:cs typeface="Times New Roman"/>
              </a:rPr>
              <a:t>Sistema in fase di pre-produzione – risorse del progetto </a:t>
            </a:r>
            <a:r>
              <a:rPr lang="it-IT" sz="2400" b="1" spc="-12" dirty="0" err="1">
                <a:cs typeface="Times New Roman"/>
              </a:rPr>
              <a:t>IBiSCo</a:t>
            </a:r>
            <a:endParaRPr sz="2400" b="1" dirty="0">
              <a:cs typeface="Times New Roman"/>
            </a:endParaRPr>
          </a:p>
        </p:txBody>
      </p:sp>
      <p:sp>
        <p:nvSpPr>
          <p:cNvPr id="30" name="object 4">
            <a:extLst>
              <a:ext uri="{FF2B5EF4-FFF2-40B4-BE49-F238E27FC236}">
                <a16:creationId xmlns:a16="http://schemas.microsoft.com/office/drawing/2014/main" id="{CE2A84D6-6F07-49C5-9307-5ED79F8C1329}"/>
              </a:ext>
            </a:extLst>
          </p:cNvPr>
          <p:cNvSpPr/>
          <p:nvPr/>
        </p:nvSpPr>
        <p:spPr>
          <a:xfrm>
            <a:off x="0" y="6571850"/>
            <a:ext cx="12192000" cy="50799"/>
          </a:xfrm>
          <a:custGeom>
            <a:avLst/>
            <a:gdLst/>
            <a:ahLst/>
            <a:cxnLst/>
            <a:rect l="l" t="t" r="r" b="b"/>
            <a:pathLst>
              <a:path w="20104100" h="20954">
                <a:moveTo>
                  <a:pt x="0" y="20543"/>
                </a:moveTo>
                <a:lnTo>
                  <a:pt x="0" y="0"/>
                </a:lnTo>
                <a:lnTo>
                  <a:pt x="20104099" y="0"/>
                </a:lnTo>
                <a:lnTo>
                  <a:pt x="20104099" y="20543"/>
                </a:lnTo>
                <a:lnTo>
                  <a:pt x="0" y="20543"/>
                </a:lnTo>
                <a:close/>
              </a:path>
            </a:pathLst>
          </a:custGeom>
          <a:solidFill>
            <a:srgbClr val="0F57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7">
            <a:extLst>
              <a:ext uri="{FF2B5EF4-FFF2-40B4-BE49-F238E27FC236}">
                <a16:creationId xmlns:a16="http://schemas.microsoft.com/office/drawing/2014/main" id="{E76D007B-3EB9-458E-B864-5764EAB32B8E}"/>
              </a:ext>
            </a:extLst>
          </p:cNvPr>
          <p:cNvSpPr txBox="1">
            <a:spLocks/>
          </p:cNvSpPr>
          <p:nvPr/>
        </p:nvSpPr>
        <p:spPr>
          <a:xfrm>
            <a:off x="4502552" y="6562559"/>
            <a:ext cx="2298700" cy="310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615"/>
              </a:lnSpc>
            </a:pPr>
            <a:r>
              <a:rPr lang="it-IT" dirty="0"/>
              <a:t>Bernardino </a:t>
            </a:r>
            <a:r>
              <a:rPr lang="it-IT" spc="-10" dirty="0" err="1"/>
              <a:t>Spisso</a:t>
            </a:r>
            <a:endParaRPr lang="it-IT" spc="-1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1FA0F07-C8E3-4D06-9696-3DC40F6AD6BC}"/>
              </a:ext>
            </a:extLst>
          </p:cNvPr>
          <p:cNvSpPr/>
          <p:nvPr/>
        </p:nvSpPr>
        <p:spPr>
          <a:xfrm>
            <a:off x="7293935" y="1887852"/>
            <a:ext cx="45551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 6 nodi di calcolo  </a:t>
            </a:r>
            <a:r>
              <a:rPr lang="it-IT" dirty="0" err="1"/>
              <a:t>PowerEdge</a:t>
            </a:r>
            <a:r>
              <a:rPr lang="it-IT" dirty="0"/>
              <a:t> R7525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2 CPU  AMD EPYC 7742  128 core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2 GPU NVIDIA V100 32GB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Memoria 1200 GB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Interconnessione </a:t>
            </a:r>
            <a:r>
              <a:rPr lang="it-IT" dirty="0" err="1"/>
              <a:t>Infiniband</a:t>
            </a:r>
            <a:r>
              <a:rPr lang="it-IT" dirty="0"/>
              <a:t> 100 GB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Sistema di Storage per il breve e medio termine circa 500 TB </a:t>
            </a:r>
            <a:r>
              <a:rPr lang="it-IT" dirty="0" err="1"/>
              <a:t>raw</a:t>
            </a:r>
            <a:r>
              <a:rPr lang="it-IT" dirty="0"/>
              <a:t>, diviso tra partizione </a:t>
            </a:r>
            <a:r>
              <a:rPr lang="it-IT" dirty="0" err="1"/>
              <a:t>all</a:t>
            </a:r>
            <a:r>
              <a:rPr lang="it-IT" dirty="0"/>
              <a:t> flash e partizione meccanica</a:t>
            </a:r>
          </a:p>
          <a:p>
            <a:endParaRPr lang="it-IT" dirty="0"/>
          </a:p>
        </p:txBody>
      </p:sp>
      <p:sp>
        <p:nvSpPr>
          <p:cNvPr id="12" name="object 8"/>
          <p:cNvSpPr txBox="1"/>
          <p:nvPr/>
        </p:nvSpPr>
        <p:spPr>
          <a:xfrm>
            <a:off x="0" y="4563684"/>
            <a:ext cx="4417620" cy="379830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lang="it-IT" sz="2400" b="1" dirty="0">
                <a:cs typeface="Times New Roman"/>
              </a:rPr>
              <a:t>  Scelte architetturali </a:t>
            </a:r>
            <a:endParaRPr sz="2400" b="1" dirty="0">
              <a:cs typeface="Times New Roman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B65994E-5110-4BA3-B1F9-4D6B26F17262}"/>
              </a:ext>
            </a:extLst>
          </p:cNvPr>
          <p:cNvSpPr/>
          <p:nvPr/>
        </p:nvSpPr>
        <p:spPr>
          <a:xfrm>
            <a:off x="97176" y="5091317"/>
            <a:ext cx="124548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                               9 </a:t>
            </a:r>
            <a:r>
              <a:rPr lang="it-IT" sz="2000" dirty="0"/>
              <a:t>come sistema operativo (</a:t>
            </a:r>
            <a:r>
              <a:rPr lang="it-IT" sz="2000" dirty="0" err="1"/>
              <a:t>Red</a:t>
            </a:r>
            <a:r>
              <a:rPr lang="it-IT" sz="2000" dirty="0"/>
              <a:t> </a:t>
            </a:r>
            <a:r>
              <a:rPr lang="it-IT" sz="2000" dirty="0" err="1"/>
              <a:t>Hat</a:t>
            </a:r>
            <a:r>
              <a:rPr lang="it-IT" sz="2000" dirty="0"/>
              <a:t> 9 </a:t>
            </a:r>
            <a:r>
              <a:rPr lang="it-IT" sz="2000" dirty="0" err="1"/>
              <a:t>based</a:t>
            </a:r>
            <a:r>
              <a:rPr lang="it-IT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NFS</a:t>
            </a:r>
            <a:r>
              <a:rPr lang="it-IT" sz="2000" dirty="0"/>
              <a:t> installato per la condivisione di spazio utente, scratch e software applicativo.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SLURM</a:t>
            </a:r>
            <a:r>
              <a:rPr lang="it-IT" sz="2000" dirty="0"/>
              <a:t> per la gestione dell’accesso alle risorse e lo </a:t>
            </a:r>
            <a:r>
              <a:rPr lang="it-IT" sz="2000" dirty="0" err="1"/>
              <a:t>scheduling</a:t>
            </a:r>
            <a:r>
              <a:rPr lang="it-IT" sz="2000" dirty="0"/>
              <a:t> dei job. </a:t>
            </a:r>
          </a:p>
          <a:p>
            <a:endParaRPr lang="it-IT" sz="2000" dirty="0"/>
          </a:p>
        </p:txBody>
      </p:sp>
      <p:pic>
        <p:nvPicPr>
          <p:cNvPr id="15" name="Elemento grafico 27">
            <a:extLst>
              <a:ext uri="{FF2B5EF4-FFF2-40B4-BE49-F238E27FC236}">
                <a16:creationId xmlns:a16="http://schemas.microsoft.com/office/drawing/2014/main" id="{F04FF9D3-5B35-49B4-BD6F-DA9801B7646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028" y="5099067"/>
            <a:ext cx="1850672" cy="40667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7" r="-1"/>
          <a:stretch/>
        </p:blipFill>
        <p:spPr>
          <a:xfrm>
            <a:off x="0" y="1440597"/>
            <a:ext cx="7293935" cy="299879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642" y="5762871"/>
            <a:ext cx="808074" cy="659219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BDD08F8-2B32-1353-1FDD-D690A484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7005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ject 10">
            <a:extLst>
              <a:ext uri="{FF2B5EF4-FFF2-40B4-BE49-F238E27FC236}">
                <a16:creationId xmlns:a16="http://schemas.microsoft.com/office/drawing/2014/main" id="{3F5CEBE6-3AFD-42F9-BBCC-7532E37DEB9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917" y="0"/>
            <a:ext cx="12192000" cy="1387874"/>
          </a:xfrm>
          <a:prstGeom prst="rect">
            <a:avLst/>
          </a:prstGeom>
        </p:spPr>
      </p:pic>
      <p:sp>
        <p:nvSpPr>
          <p:cNvPr id="30" name="object 4">
            <a:extLst>
              <a:ext uri="{FF2B5EF4-FFF2-40B4-BE49-F238E27FC236}">
                <a16:creationId xmlns:a16="http://schemas.microsoft.com/office/drawing/2014/main" id="{CE2A84D6-6F07-49C5-9307-5ED79F8C1329}"/>
              </a:ext>
            </a:extLst>
          </p:cNvPr>
          <p:cNvSpPr/>
          <p:nvPr/>
        </p:nvSpPr>
        <p:spPr>
          <a:xfrm>
            <a:off x="0" y="6571850"/>
            <a:ext cx="12192000" cy="50799"/>
          </a:xfrm>
          <a:custGeom>
            <a:avLst/>
            <a:gdLst/>
            <a:ahLst/>
            <a:cxnLst/>
            <a:rect l="l" t="t" r="r" b="b"/>
            <a:pathLst>
              <a:path w="20104100" h="20954">
                <a:moveTo>
                  <a:pt x="0" y="20543"/>
                </a:moveTo>
                <a:lnTo>
                  <a:pt x="0" y="0"/>
                </a:lnTo>
                <a:lnTo>
                  <a:pt x="20104099" y="0"/>
                </a:lnTo>
                <a:lnTo>
                  <a:pt x="20104099" y="20543"/>
                </a:lnTo>
                <a:lnTo>
                  <a:pt x="0" y="20543"/>
                </a:lnTo>
                <a:close/>
              </a:path>
            </a:pathLst>
          </a:custGeom>
          <a:solidFill>
            <a:srgbClr val="0F57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7">
            <a:extLst>
              <a:ext uri="{FF2B5EF4-FFF2-40B4-BE49-F238E27FC236}">
                <a16:creationId xmlns:a16="http://schemas.microsoft.com/office/drawing/2014/main" id="{E76D007B-3EB9-458E-B864-5764EAB32B8E}"/>
              </a:ext>
            </a:extLst>
          </p:cNvPr>
          <p:cNvSpPr txBox="1">
            <a:spLocks/>
          </p:cNvSpPr>
          <p:nvPr/>
        </p:nvSpPr>
        <p:spPr>
          <a:xfrm>
            <a:off x="0" y="6567204"/>
            <a:ext cx="2298700" cy="310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615"/>
              </a:lnSpc>
            </a:pPr>
            <a:r>
              <a:rPr lang="it-IT" dirty="0"/>
              <a:t>Bernardino </a:t>
            </a:r>
            <a:r>
              <a:rPr lang="it-IT" spc="-10" dirty="0" err="1"/>
              <a:t>Spisso</a:t>
            </a:r>
            <a:endParaRPr lang="it-IT" spc="-10" dirty="0"/>
          </a:p>
        </p:txBody>
      </p:sp>
      <p:sp>
        <p:nvSpPr>
          <p:cNvPr id="14" name="object 8"/>
          <p:cNvSpPr txBox="1"/>
          <p:nvPr/>
        </p:nvSpPr>
        <p:spPr>
          <a:xfrm>
            <a:off x="-1" y="453589"/>
            <a:ext cx="6782766" cy="502941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lang="it-IT" sz="3200" b="1" dirty="0">
                <a:cs typeface="Times New Roman"/>
              </a:rPr>
              <a:t>  Accesso utenti (User </a:t>
            </a:r>
            <a:r>
              <a:rPr lang="it-IT" sz="3200" b="1" dirty="0" err="1">
                <a:cs typeface="Times New Roman"/>
              </a:rPr>
              <a:t>interface</a:t>
            </a:r>
            <a:r>
              <a:rPr lang="it-IT" sz="3200" b="1" dirty="0">
                <a:cs typeface="Times New Roman"/>
              </a:rPr>
              <a:t>)</a:t>
            </a:r>
            <a:endParaRPr sz="3200" b="1" dirty="0">
              <a:cs typeface="Times New Roman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B65994E-5110-4BA3-B1F9-4D6B26F17262}"/>
              </a:ext>
            </a:extLst>
          </p:cNvPr>
          <p:cNvSpPr/>
          <p:nvPr/>
        </p:nvSpPr>
        <p:spPr>
          <a:xfrm>
            <a:off x="95691" y="1144305"/>
            <a:ext cx="57516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Autorizzazione utenti locali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Prevista autenticazione AAI (utenti INFN)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Accesso tramite </a:t>
            </a:r>
            <a:r>
              <a:rPr lang="it-IT" sz="2400" dirty="0" err="1"/>
              <a:t>Command</a:t>
            </a:r>
            <a:r>
              <a:rPr lang="it-IT" sz="2400" dirty="0"/>
              <a:t> Line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Accesso tramite </a:t>
            </a:r>
            <a:r>
              <a:rPr lang="it-IT" sz="2400" dirty="0" err="1"/>
              <a:t>JupyterLab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Attualmente il cluster è in pre-produzione.</a:t>
            </a:r>
          </a:p>
          <a:p>
            <a:r>
              <a:rPr lang="it-IT" sz="2400" dirty="0"/>
              <a:t>Utenti «beta tester» benvenuti per provare i workflow dei diversi esperimenti.</a:t>
            </a:r>
          </a:p>
          <a:p>
            <a:endParaRPr lang="it-IT" sz="2400" dirty="0"/>
          </a:p>
        </p:txBody>
      </p:sp>
      <p:grpSp>
        <p:nvGrpSpPr>
          <p:cNvPr id="13" name="object 10"/>
          <p:cNvGrpSpPr/>
          <p:nvPr/>
        </p:nvGrpSpPr>
        <p:grpSpPr>
          <a:xfrm>
            <a:off x="5847302" y="1144305"/>
            <a:ext cx="6242578" cy="4193239"/>
            <a:chOff x="71532" y="6630659"/>
            <a:chExt cx="6017070" cy="3757145"/>
          </a:xfrm>
        </p:grpSpPr>
        <p:pic>
          <p:nvPicPr>
            <p:cNvPr id="16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532" y="6630659"/>
              <a:ext cx="6017070" cy="3179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object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624" y="7459996"/>
              <a:ext cx="1880538" cy="29278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963" y="4715324"/>
            <a:ext cx="4923242" cy="137677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8485" y="5738742"/>
            <a:ext cx="3466215" cy="796311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EDCA1C2-8DCD-CFC5-CD62-57F46CA1C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98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13656F-AE0C-FB44-EC78-08F4AC6CD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ATLAS RUN 3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84C0DE-8243-6E99-B969-6FCA846F7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99" y="1286440"/>
            <a:ext cx="5363632" cy="5349138"/>
          </a:xfrm>
        </p:spPr>
        <p:txBody>
          <a:bodyPr>
            <a:normAutofit/>
          </a:bodyPr>
          <a:lstStyle/>
          <a:p>
            <a:r>
              <a:rPr lang="it-IT" dirty="0"/>
              <a:t>LHC:</a:t>
            </a:r>
          </a:p>
          <a:p>
            <a:pPr lvl="1"/>
            <a:r>
              <a:rPr lang="it-IT" dirty="0"/>
              <a:t>Nuova energia: 13.6 TeV</a:t>
            </a:r>
          </a:p>
          <a:p>
            <a:pPr lvl="1"/>
            <a:r>
              <a:rPr lang="it-IT" dirty="0"/>
              <a:t>Massimizzazione della luminosità integrata (𝛽* </a:t>
            </a:r>
            <a:r>
              <a:rPr lang="it-IT" dirty="0" err="1"/>
              <a:t>leveling</a:t>
            </a:r>
            <a:r>
              <a:rPr lang="it-IT" dirty="0"/>
              <a:t>)</a:t>
            </a:r>
          </a:p>
          <a:p>
            <a:r>
              <a:rPr lang="it-IT" dirty="0"/>
              <a:t>ATLAS</a:t>
            </a:r>
          </a:p>
          <a:p>
            <a:pPr lvl="1"/>
            <a:r>
              <a:rPr lang="it-IT" dirty="0"/>
              <a:t>Nuovi detector + elettronica installati (NSW, L1Muon, </a:t>
            </a:r>
            <a:r>
              <a:rPr lang="it-IT" dirty="0" err="1"/>
              <a:t>LAr</a:t>
            </a:r>
            <a:r>
              <a:rPr lang="it-IT" dirty="0"/>
              <a:t> + L1Calo, L1Topo, CTP) </a:t>
            </a:r>
          </a:p>
          <a:p>
            <a:pPr lvl="1"/>
            <a:r>
              <a:rPr lang="it-IT" dirty="0"/>
              <a:t>Upgrade del TDAQ</a:t>
            </a:r>
          </a:p>
          <a:p>
            <a:pPr lvl="1"/>
            <a:r>
              <a:rPr lang="it-IT" dirty="0"/>
              <a:t>Programma di fisica vasto su RUN3 e completamento delle analisi per il RUN2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76E89D-7C44-6A91-2E62-76B2DC77C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960" y="1286440"/>
            <a:ext cx="5996354" cy="39556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935040-0676-A56E-7468-AC8826B610DB}"/>
              </a:ext>
            </a:extLst>
          </p:cNvPr>
          <p:cNvSpPr txBox="1"/>
          <p:nvPr/>
        </p:nvSpPr>
        <p:spPr>
          <a:xfrm>
            <a:off x="7126790" y="5825101"/>
            <a:ext cx="3658694" cy="461665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5">
                    <a:lumMod val="75000"/>
                  </a:schemeClr>
                </a:solidFill>
              </a:rPr>
              <a:t>Event display con NSW!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73A0DE4-10DE-238D-D643-B2134F7194C0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8956137" y="2872154"/>
            <a:ext cx="996756" cy="2952947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50A84D1-6DCE-7801-952F-7346B8FC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774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287B731-6062-6EA0-124B-082E68B34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ATLAS NA </a:t>
            </a:r>
            <a:r>
              <a:rPr lang="it-IT" dirty="0" err="1"/>
              <a:t>Outreach</a:t>
            </a:r>
            <a:r>
              <a:rPr lang="it-IT" dirty="0"/>
              <a:t> Activity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81E8895-9A3E-F8F5-FFB4-AC0E79A12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C. Di Donato – P. Massarotti – et. al.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BC52036-767E-E343-9DBF-CBC522A9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894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27E3837-EDCE-7079-8F82-66B8AFAD6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Outreach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93BFD8E-BAE7-9D4B-788E-6EE71E780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620" y="1018516"/>
            <a:ext cx="11820981" cy="2142560"/>
          </a:xfrm>
        </p:spPr>
        <p:txBody>
          <a:bodyPr>
            <a:normAutofit fontScale="92500"/>
          </a:bodyPr>
          <a:lstStyle/>
          <a:p>
            <a:r>
              <a:rPr lang="it-IT" dirty="0"/>
              <a:t>Grande attenzione della collaborazione per l'</a:t>
            </a:r>
            <a:r>
              <a:rPr lang="it-IT" dirty="0" err="1"/>
              <a:t>Outreach</a:t>
            </a:r>
            <a:r>
              <a:rPr lang="it-IT" dirty="0"/>
              <a:t> e la presenza sui Social Media:</a:t>
            </a:r>
          </a:p>
          <a:p>
            <a:pPr lvl="1"/>
            <a:r>
              <a:rPr lang="it-IT" dirty="0"/>
              <a:t>2022 pieno di eventi: Higgs10, Run-3 start, ATLAS 30th </a:t>
            </a:r>
            <a:r>
              <a:rPr lang="it-IT" dirty="0" err="1"/>
              <a:t>anniversary</a:t>
            </a:r>
            <a:r>
              <a:rPr lang="it-IT" dirty="0"/>
              <a:t>! </a:t>
            </a:r>
          </a:p>
          <a:p>
            <a:pPr lvl="1"/>
            <a:r>
              <a:rPr lang="it-IT" dirty="0"/>
              <a:t>Grande presenza della collaborazione e di ATLAS IT sui principali social media (FB – IG – Twitter) e discreto successo in termini di followers. </a:t>
            </a:r>
          </a:p>
          <a:p>
            <a:r>
              <a:rPr lang="it-IT" dirty="0"/>
              <a:t>Gruppo di lavoro "</a:t>
            </a:r>
            <a:r>
              <a:rPr lang="it-IT" dirty="0" err="1"/>
              <a:t>Outreach</a:t>
            </a:r>
            <a:r>
              <a:rPr lang="it-IT" dirty="0"/>
              <a:t>" Atlas Italia (Coordinatore G. Gaudio – PV):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67214F7E-C6D0-7DD9-17DC-4023772FF585}"/>
              </a:ext>
            </a:extLst>
          </p:cNvPr>
          <p:cNvGrpSpPr/>
          <p:nvPr/>
        </p:nvGrpSpPr>
        <p:grpSpPr>
          <a:xfrm>
            <a:off x="392576" y="3257050"/>
            <a:ext cx="6112397" cy="2744479"/>
            <a:chOff x="392576" y="3257050"/>
            <a:chExt cx="6112397" cy="2744479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9F295CE-410E-F3B0-DA04-D831246EA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576" y="3257050"/>
              <a:ext cx="6112397" cy="2744479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2F5CC955-637B-D234-E0CA-70D6ED27DF70}"/>
                </a:ext>
              </a:extLst>
            </p:cNvPr>
            <p:cNvSpPr/>
            <p:nvPr/>
          </p:nvSpPr>
          <p:spPr>
            <a:xfrm>
              <a:off x="732366" y="5226083"/>
              <a:ext cx="3958542" cy="33566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2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601370-D29F-C63F-CBBB-3FD0B14CFDD5}"/>
              </a:ext>
            </a:extLst>
          </p:cNvPr>
          <p:cNvSpPr txBox="1"/>
          <p:nvPr/>
        </p:nvSpPr>
        <p:spPr>
          <a:xfrm>
            <a:off x="1015345" y="6127528"/>
            <a:ext cx="10979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Il gruppo di ATLAS – NA è stato sempre molto attivo nelle Masterclass.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Ripresa nel 2023 degli appuntamenti Masterclass in sede</a:t>
            </a:r>
          </a:p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C440D84-C2FD-A0D5-2AAA-F0024CBDFC3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223" y="3161076"/>
            <a:ext cx="5354968" cy="2410484"/>
          </a:xfrm>
          <a:prstGeom prst="rect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903D2DA0-6B40-4B56-0E0A-519FDE0D6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883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287B731-6062-6EA0-124B-082E68B34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ATLAS NA </a:t>
            </a:r>
            <a:r>
              <a:rPr lang="it-IT" dirty="0" err="1"/>
              <a:t>Phase</a:t>
            </a:r>
            <a:r>
              <a:rPr lang="it-IT" dirty="0"/>
              <a:t> II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81E8895-9A3E-F8F5-FFB4-AC0E79A12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Uno sguardo al futuro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533A036-4DF9-D2FB-1DD3-A5C75A01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32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8489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DE1859-4559-C9C7-FBE3-6E098B52A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Attività di Upgrade per L0 Muon Barrel</a:t>
            </a:r>
            <a:endParaRPr lang="it-IT"/>
          </a:p>
        </p:txBody>
      </p:sp>
      <p:sp>
        <p:nvSpPr>
          <p:cNvPr id="87" name="Shape 6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lang="it-IT" sz="1200" smtClea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33</a:t>
            </a:fld>
            <a:endParaRPr sz="1200" dirty="0"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86137" y="3537783"/>
            <a:ext cx="1096926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1F497D"/>
                </a:solidFill>
              </a:rPr>
              <a:t> Elettronica per il trigger di Livello1 degli RPC</a:t>
            </a:r>
            <a:endParaRPr lang="it-IT" sz="1600" dirty="0"/>
          </a:p>
          <a:p>
            <a:endParaRPr lang="it-IT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>
                <a:latin typeface="Arial" panose="020B0604020202020204" pitchFamily="34" charset="0"/>
              </a:rPr>
              <a:t>Schede </a:t>
            </a:r>
            <a:r>
              <a:rPr lang="it-IT" sz="1600" b="1" dirty="0">
                <a:latin typeface="Arial" panose="020B0604020202020204" pitchFamily="34" charset="0"/>
              </a:rPr>
              <a:t>DCT (1570)</a:t>
            </a:r>
            <a:r>
              <a:rPr lang="it-IT" sz="1600" dirty="0">
                <a:latin typeface="Arial" panose="020B0604020202020204" pitchFamily="34" charset="0"/>
              </a:rPr>
              <a:t> ricevono i segnali dal front-end degli RPC e inviano i dati digitalizzati alle schede </a:t>
            </a:r>
            <a:r>
              <a:rPr lang="it-IT" sz="1600" b="1" dirty="0">
                <a:latin typeface="Arial" panose="020B0604020202020204" pitchFamily="34" charset="0"/>
              </a:rPr>
              <a:t>Sector </a:t>
            </a:r>
            <a:r>
              <a:rPr lang="it-IT" sz="1600" b="1" dirty="0" err="1">
                <a:latin typeface="Arial" panose="020B0604020202020204" pitchFamily="34" charset="0"/>
              </a:rPr>
              <a:t>Logic</a:t>
            </a:r>
            <a:r>
              <a:rPr lang="it-IT" sz="1600" b="1" dirty="0">
                <a:latin typeface="Arial" panose="020B0604020202020204" pitchFamily="34" charset="0"/>
              </a:rPr>
              <a:t> (32)</a:t>
            </a:r>
            <a:r>
              <a:rPr lang="it-IT" sz="1600" dirty="0">
                <a:latin typeface="Arial" panose="020B0604020202020204" pitchFamily="34" charset="0"/>
              </a:rPr>
              <a:t> off-detector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>
                <a:latin typeface="Arial" panose="020B0604020202020204" pitchFamily="34" charset="0"/>
              </a:rPr>
              <a:t>La scheda Sector </a:t>
            </a:r>
            <a:r>
              <a:rPr lang="it-IT" sz="1600" dirty="0" err="1">
                <a:latin typeface="Arial" panose="020B0604020202020204" pitchFamily="34" charset="0"/>
              </a:rPr>
              <a:t>Logic</a:t>
            </a:r>
            <a:r>
              <a:rPr lang="it-IT" sz="1600" dirty="0">
                <a:latin typeface="Arial" panose="020B0604020202020204" pitchFamily="34" charset="0"/>
              </a:rPr>
              <a:t> riceve i dati dai DCT ed esegue l’algoritmo di trigger di Livello-0 nel barrel e la logica di </a:t>
            </a:r>
            <a:r>
              <a:rPr lang="it-IT" sz="1600" dirty="0" err="1">
                <a:latin typeface="Arial" panose="020B0604020202020204" pitchFamily="34" charset="0"/>
              </a:rPr>
              <a:t>readout</a:t>
            </a:r>
            <a:r>
              <a:rPr lang="it-IT" sz="1600" dirty="0">
                <a:latin typeface="Arial" panose="020B0604020202020204" pitchFamily="34" charset="0"/>
              </a:rPr>
              <a:t> degli RPC.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■ </a:t>
            </a:r>
            <a:r>
              <a:rPr lang="it-IT" sz="1600" dirty="0">
                <a:latin typeface="Arial" panose="020B0604020202020204" pitchFamily="34" charset="0"/>
              </a:rPr>
              <a:t>Test del prototipo DCT mostrano una corretta funzionalità della scheda</a:t>
            </a:r>
            <a:endParaRPr lang="it-IT" sz="1600" dirty="0"/>
          </a:p>
          <a:p>
            <a:r>
              <a:rPr lang="it-IT" sz="1600" dirty="0"/>
              <a:t>■ </a:t>
            </a:r>
            <a:r>
              <a:rPr lang="it-IT" sz="1600" dirty="0">
                <a:latin typeface="Arial" panose="020B0604020202020204" pitchFamily="34" charset="0"/>
              </a:rPr>
              <a:t>Test di qualificazione dei componenti per radiazioni completati nel 2022.</a:t>
            </a:r>
          </a:p>
          <a:p>
            <a:r>
              <a:rPr lang="it-IT" sz="1600" dirty="0"/>
              <a:t>■ </a:t>
            </a:r>
            <a:r>
              <a:rPr lang="it-IT" sz="1600" dirty="0">
                <a:latin typeface="Arial" panose="020B0604020202020204" pitchFamily="34" charset="0"/>
              </a:rPr>
              <a:t>Test delle prestazioni della logica (TDC e </a:t>
            </a:r>
            <a:r>
              <a:rPr lang="it-IT" sz="1600" dirty="0" err="1">
                <a:latin typeface="Arial" panose="020B0604020202020204" pitchFamily="34" charset="0"/>
              </a:rPr>
              <a:t>readout</a:t>
            </a:r>
            <a:r>
              <a:rPr lang="it-IT" sz="1600" dirty="0">
                <a:latin typeface="Arial" panose="020B0604020202020204" pitchFamily="34" charset="0"/>
              </a:rPr>
              <a:t>) con un rivelatore RPC previsti nel 2023</a:t>
            </a:r>
            <a:endParaRPr lang="it-IT" sz="1600" dirty="0"/>
          </a:p>
          <a:p>
            <a:r>
              <a:rPr lang="it-IT" sz="1600" dirty="0"/>
              <a:t>■ Elevato t</a:t>
            </a:r>
            <a:r>
              <a:rPr lang="it-IT" sz="1600" dirty="0">
                <a:latin typeface="Arial" panose="020B0604020202020204" pitchFamily="34" charset="0"/>
              </a:rPr>
              <a:t>empo di consegna (</a:t>
            </a:r>
            <a:r>
              <a:rPr lang="it-IT" sz="1600" dirty="0"/>
              <a:t>~ </a:t>
            </a:r>
            <a:r>
              <a:rPr lang="it-IT" sz="1600" dirty="0">
                <a:latin typeface="Arial" panose="020B0604020202020204" pitchFamily="34" charset="0"/>
              </a:rPr>
              <a:t>1 anno per gli FPGA) di componenti elettronici (FPGA, regolatori di tensione, trasduttori ottici, ...)</a:t>
            </a:r>
          </a:p>
          <a:p>
            <a:r>
              <a:rPr lang="it-IT" sz="1600" dirty="0">
                <a:latin typeface="Arial" panose="020B0604020202020204" pitchFamily="34" charset="0"/>
              </a:rPr>
              <a:t>	</a:t>
            </a:r>
            <a:r>
              <a:rPr lang="it-IT" sz="1600" dirty="0"/>
              <a:t>■ </a:t>
            </a:r>
            <a:r>
              <a:rPr lang="it-IT" sz="1600" dirty="0">
                <a:latin typeface="Arial" panose="020B0604020202020204" pitchFamily="34" charset="0"/>
              </a:rPr>
              <a:t>Alto rischio di ritardi nella produzione dei prototipi</a:t>
            </a:r>
            <a:endParaRPr lang="it-IT" sz="1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32367" y="3223238"/>
            <a:ext cx="2458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L1 Muon Barrel Trigger schema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BC1329A-328D-40B1-CB75-6BE6F65BB0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67" y="1001060"/>
            <a:ext cx="2783909" cy="21846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725D5EF-30F9-5CC7-8E7D-F0B9AE44AD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816" y="1353150"/>
            <a:ext cx="5158893" cy="178827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A756C07-46C3-ECAF-7FC3-EF4AB66F8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9270" y="1353150"/>
            <a:ext cx="2575751" cy="197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05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5BA0356-5139-9F04-7CD1-E73DA9B97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Avvio attività ITK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7C999EE-4B70-8675-BB50-47E78B422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66" y="1100194"/>
            <a:ext cx="10723035" cy="2822573"/>
          </a:xfrm>
        </p:spPr>
        <p:txBody>
          <a:bodyPr>
            <a:normAutofit/>
          </a:bodyPr>
          <a:lstStyle/>
          <a:p>
            <a:r>
              <a:rPr lang="it-IT" sz="2000" dirty="0"/>
              <a:t>Alla fine del 2022 alcuni membri del gruppo hanno preso contatti con la comunità italiana di ITK per capire se e come entrare in ITK</a:t>
            </a:r>
          </a:p>
          <a:p>
            <a:pPr lvl="1"/>
            <a:r>
              <a:rPr lang="it-IT" sz="2000" dirty="0"/>
              <a:t>Interesse nel seguire i test di integrazione a Frascati del detector di responsabilità italiana con l'ausilio dei servizi tecnici</a:t>
            </a:r>
          </a:p>
          <a:p>
            <a:pPr lvl="1"/>
            <a:r>
              <a:rPr lang="it-IT" sz="2000" dirty="0"/>
              <a:t>Interesse allo sviluppo del sistema di DAQ ed integrazione nel TDAQ di ATLAS (ancora allo stato embrionale)</a:t>
            </a:r>
          </a:p>
          <a:p>
            <a:pPr lvl="2"/>
            <a:r>
              <a:rPr lang="it-IT" sz="1800" dirty="0"/>
              <a:t>Attività in sede con messa a punto di un </a:t>
            </a:r>
            <a:r>
              <a:rPr lang="it-IT" sz="1800" dirty="0" err="1"/>
              <a:t>testbench</a:t>
            </a:r>
            <a:endParaRPr lang="it-IT" sz="1800" dirty="0"/>
          </a:p>
          <a:p>
            <a:pPr marL="685800" lvl="2" indent="0">
              <a:buNone/>
            </a:pPr>
            <a:r>
              <a:rPr lang="it-IT" sz="1800" dirty="0"/>
              <a:t>per lo sviluppo del sistema di DAQ </a:t>
            </a:r>
          </a:p>
          <a:p>
            <a:endParaRPr lang="it-IT" sz="20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78E58E-CD29-0925-8755-153C8E60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34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56FC4E9-EE94-5C23-3CBB-DC495A84332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653" y="3536389"/>
            <a:ext cx="4251221" cy="27392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2B87989-1217-1B2C-AC95-F4BA055E79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461" y="4020245"/>
            <a:ext cx="3594622" cy="2098482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36D4683C-F6A7-1D87-F8D4-ABDB1104DDEE}"/>
              </a:ext>
            </a:extLst>
          </p:cNvPr>
          <p:cNvGrpSpPr/>
          <p:nvPr/>
        </p:nvGrpSpPr>
        <p:grpSpPr>
          <a:xfrm>
            <a:off x="251126" y="4236966"/>
            <a:ext cx="3345084" cy="1753807"/>
            <a:chOff x="0" y="3429000"/>
            <a:chExt cx="5533767" cy="3244048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5D16E634-B097-8A89-1E92-9625237DD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864" y="3429000"/>
              <a:ext cx="5399903" cy="3244048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64DBD75-D787-A0B9-30FA-F59AA7C8FEDD}"/>
                </a:ext>
              </a:extLst>
            </p:cNvPr>
            <p:cNvSpPr/>
            <p:nvPr/>
          </p:nvSpPr>
          <p:spPr>
            <a:xfrm>
              <a:off x="0" y="4735744"/>
              <a:ext cx="518984" cy="1062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2" name="Ovale 11">
            <a:extLst>
              <a:ext uri="{FF2B5EF4-FFF2-40B4-BE49-F238E27FC236}">
                <a16:creationId xmlns:a16="http://schemas.microsoft.com/office/drawing/2014/main" id="{AC4F1351-FF24-0970-4482-A0A422BE0050}"/>
              </a:ext>
            </a:extLst>
          </p:cNvPr>
          <p:cNvSpPr/>
          <p:nvPr/>
        </p:nvSpPr>
        <p:spPr>
          <a:xfrm>
            <a:off x="5706319" y="4650749"/>
            <a:ext cx="1551008" cy="974547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2BDF405-372F-1008-1492-065021E9323C}"/>
              </a:ext>
            </a:extLst>
          </p:cNvPr>
          <p:cNvSpPr txBox="1"/>
          <p:nvPr/>
        </p:nvSpPr>
        <p:spPr>
          <a:xfrm>
            <a:off x="3300440" y="6299763"/>
            <a:ext cx="500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6"/>
                </a:solidFill>
              </a:rPr>
              <a:t>Outer pixel </a:t>
            </a:r>
            <a:r>
              <a:rPr lang="it-IT" dirty="0" err="1">
                <a:solidFill>
                  <a:schemeClr val="accent6"/>
                </a:solidFill>
              </a:rPr>
              <a:t>endcap</a:t>
            </a:r>
            <a:r>
              <a:rPr lang="it-IT" dirty="0">
                <a:solidFill>
                  <a:schemeClr val="accent6"/>
                </a:solidFill>
              </a:rPr>
              <a:t> di responsabilità italiana </a:t>
            </a:r>
          </a:p>
        </p:txBody>
      </p:sp>
    </p:spTree>
    <p:extLst>
      <p:ext uri="{BB962C8B-B14F-4D97-AF65-F5344CB8AC3E}">
        <p14:creationId xmlns:p14="http://schemas.microsoft.com/office/powerpoint/2010/main" val="4051512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0362D-3F8B-7EA7-ED83-71816EC04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Backup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293DA91-E7CC-3A0A-5C01-ED6A86E20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57321D8-CCE0-95B8-66D0-3862574E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192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4235AA95-99F2-C3A6-CF29-2135327CD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7577"/>
            <a:ext cx="11851340" cy="893483"/>
          </a:xfrm>
        </p:spPr>
        <p:txBody>
          <a:bodyPr/>
          <a:lstStyle/>
          <a:p>
            <a:r>
              <a:rPr lang="en-GB" sz="4000"/>
              <a:t>New 13 TeV elastic cross-section measurement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5BA2E88-54CE-543A-C6C2-7B945EA61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36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FE8F7B-7311-7FCD-D7EC-6B117BCEB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33" y="1162378"/>
            <a:ext cx="10869769" cy="558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05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5BA2E88-54CE-543A-C6C2-7B945EA61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37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7C04FD2-D58B-F644-B606-214E63BAA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9" y="657762"/>
            <a:ext cx="11851340" cy="6092661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4235AA95-99F2-C3A6-CF29-2135327CD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1851340" cy="893483"/>
          </a:xfrm>
        </p:spPr>
        <p:txBody>
          <a:bodyPr/>
          <a:lstStyle/>
          <a:p>
            <a:r>
              <a:rPr lang="en-GB" sz="4000" dirty="0"/>
              <a:t>SM picture</a:t>
            </a:r>
          </a:p>
        </p:txBody>
      </p:sp>
    </p:spTree>
    <p:extLst>
      <p:ext uri="{BB962C8B-B14F-4D97-AF65-F5344CB8AC3E}">
        <p14:creationId xmlns:p14="http://schemas.microsoft.com/office/powerpoint/2010/main" val="34690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CE0E0E8-2F76-5DD8-96FC-08604673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Higgs Status Run2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6AC44D-9E89-46C1-DCDD-7D69525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38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1F6911D-2CAD-6758-9565-338233608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06" y="1001060"/>
            <a:ext cx="10723035" cy="551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86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CE0E0E8-2F76-5DD8-96FC-08604673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Top </a:t>
            </a:r>
            <a:r>
              <a:rPr lang="it-IT" dirty="0" err="1"/>
              <a:t>Pair</a:t>
            </a:r>
            <a:r>
              <a:rPr lang="it-IT" dirty="0"/>
              <a:t> production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6AC44D-9E89-46C1-DCDD-7D69525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39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401B574-F114-8B9B-B8D4-564B1D387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" y="1161870"/>
            <a:ext cx="11094794" cy="570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90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06900B-97CA-7BAA-F6DA-4BBF9A5A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4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31C0506-C461-4799-FD4C-97AB09E6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281"/>
            <a:ext cx="12115529" cy="592451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8A048C-7716-13C8-0DE8-BE199665F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LHC </a:t>
            </a:r>
            <a:r>
              <a:rPr lang="it-IT" dirty="0" err="1"/>
              <a:t>luminosity</a:t>
            </a:r>
            <a:r>
              <a:rPr lang="it-IT" dirty="0"/>
              <a:t> production</a:t>
            </a:r>
          </a:p>
        </p:txBody>
      </p:sp>
    </p:spTree>
    <p:extLst>
      <p:ext uri="{BB962C8B-B14F-4D97-AF65-F5344CB8AC3E}">
        <p14:creationId xmlns:p14="http://schemas.microsoft.com/office/powerpoint/2010/main" val="1415619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CE0E0E8-2F76-5DD8-96FC-08604673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Joint WZ </a:t>
            </a:r>
            <a:r>
              <a:rPr lang="it-IT" dirty="0" err="1"/>
              <a:t>polarization</a:t>
            </a:r>
            <a:r>
              <a:rPr lang="it-IT" dirty="0"/>
              <a:t> studies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6AC44D-9E89-46C1-DCDD-7D69525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40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0DDF9EB-5FB0-79C5-0933-5225BF9DB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46" y="924480"/>
            <a:ext cx="11119276" cy="571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35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DC0963-7A28-3A92-E99D-2A36109F5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L1 Muon Barrel High-PT Efficiency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A238D552-AB66-5618-2D44-5FF22E164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812" y="1406135"/>
            <a:ext cx="11320219" cy="4971360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F80C00-3A49-A50D-D56E-DA06795D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11/10/22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F4F55E-72C6-6F9B-B175-01E25298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Atlas Week October 22 - M. Della Pietra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AA7705-0F8B-8008-4982-5E15494D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C949-66F8-A149-A3A3-F446634E3C67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404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1F3944-762C-6F2D-CB85-AB076CCEC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207" y="-109180"/>
            <a:ext cx="12172508" cy="1280890"/>
          </a:xfrm>
        </p:spPr>
        <p:txBody>
          <a:bodyPr/>
          <a:lstStyle/>
          <a:p>
            <a:r>
              <a:rPr lang="en-GB" dirty="0"/>
              <a:t>L1 Muon Barrel Efficiency: very last update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7AA058C-7067-DE2C-1D9F-5D9788B7A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3E8486D-3A13-E0A9-F968-43FA5F339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Atlas Week October 22 - M. Della Pietra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FEF8911-D22B-5581-3D06-EBC4D429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C949-66F8-A149-A3A3-F446634E3C67}" type="slidenum">
              <a:rPr lang="it-IT" smtClean="0"/>
              <a:t>42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CA77B13-1EAC-BCD9-EAF4-0D2CB9C5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080" y="752864"/>
            <a:ext cx="2178310" cy="319974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66254DB-4538-F65C-F3E2-90989CB3A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2080" y="2677244"/>
            <a:ext cx="2178310" cy="31997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6E51D38-358A-A03A-00E9-B36E697E93BF}"/>
              </a:ext>
            </a:extLst>
          </p:cNvPr>
          <p:cNvSpPr txBox="1"/>
          <p:nvPr/>
        </p:nvSpPr>
        <p:spPr>
          <a:xfrm>
            <a:off x="1106118" y="5476947"/>
            <a:ext cx="10515599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92 Towers with 2/4 majority in both eta and phi views over more than 400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Few days ago 2/4 added only on phi view on almost all towers: waiting for </a:t>
            </a:r>
            <a:r>
              <a:rPr lang="en-GB" dirty="0" err="1"/>
              <a:t>physics_Main</a:t>
            </a:r>
            <a:r>
              <a:rPr lang="en-GB" dirty="0"/>
              <a:t> processing: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expecting 2 % more without increasing too much the rate.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D5D3B49-3A0F-6CBA-BB13-4ECDC102D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431" y="1700192"/>
            <a:ext cx="8655569" cy="348806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BC4737E-EDFB-A685-9A77-5CDF85DE4D25}"/>
              </a:ext>
            </a:extLst>
          </p:cNvPr>
          <p:cNvSpPr txBox="1"/>
          <p:nvPr/>
        </p:nvSpPr>
        <p:spPr>
          <a:xfrm>
            <a:off x="9577609" y="1720334"/>
            <a:ext cx="1274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436377</a:t>
            </a:r>
            <a:endParaRPr lang="it-IT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E0ECB10-08A7-547E-56EF-601D8BFB64AF}"/>
              </a:ext>
            </a:extLst>
          </p:cNvPr>
          <p:cNvSpPr txBox="1"/>
          <p:nvPr/>
        </p:nvSpPr>
        <p:spPr>
          <a:xfrm>
            <a:off x="5322516" y="1700192"/>
            <a:ext cx="1014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435946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F443A04-AE8B-DD80-4F02-E0D2B3E51625}"/>
              </a:ext>
            </a:extLst>
          </p:cNvPr>
          <p:cNvSpPr txBox="1"/>
          <p:nvPr/>
        </p:nvSpPr>
        <p:spPr>
          <a:xfrm>
            <a:off x="7110875" y="177857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2/4 on phi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6FFC48E7-6EF0-8E3F-5D2A-D414B3AA0E47}"/>
              </a:ext>
            </a:extLst>
          </p:cNvPr>
          <p:cNvCxnSpPr/>
          <p:nvPr/>
        </p:nvCxnSpPr>
        <p:spPr>
          <a:xfrm>
            <a:off x="7452153" y="2193690"/>
            <a:ext cx="62421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10E861A-0C12-30D5-60FA-57411414BB6D}"/>
              </a:ext>
            </a:extLst>
          </p:cNvPr>
          <p:cNvCxnSpPr>
            <a:cxnSpLocks/>
          </p:cNvCxnSpPr>
          <p:nvPr/>
        </p:nvCxnSpPr>
        <p:spPr>
          <a:xfrm>
            <a:off x="4061329" y="2387905"/>
            <a:ext cx="3184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79D83C5-77DC-D5F2-6BCE-9DBBC8D75EF1}"/>
              </a:ext>
            </a:extLst>
          </p:cNvPr>
          <p:cNvSpPr txBox="1"/>
          <p:nvPr/>
        </p:nvSpPr>
        <p:spPr>
          <a:xfrm>
            <a:off x="5580185" y="2719754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~58 - 59%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5C5FB343-FCAA-9DE6-5481-7E2E4E27BE2F}"/>
              </a:ext>
            </a:extLst>
          </p:cNvPr>
          <p:cNvCxnSpPr>
            <a:cxnSpLocks/>
          </p:cNvCxnSpPr>
          <p:nvPr/>
        </p:nvCxnSpPr>
        <p:spPr>
          <a:xfrm>
            <a:off x="8551273" y="2438706"/>
            <a:ext cx="3184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FEB3CEF-736D-9FB7-1484-60154D30BB62}"/>
              </a:ext>
            </a:extLst>
          </p:cNvPr>
          <p:cNvSpPr txBox="1"/>
          <p:nvPr/>
        </p:nvSpPr>
        <p:spPr>
          <a:xfrm>
            <a:off x="9906006" y="2719754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~60 - 61%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2A2EF9D-7D3D-B17E-585D-C9BB7161142E}"/>
              </a:ext>
            </a:extLst>
          </p:cNvPr>
          <p:cNvSpPr txBox="1"/>
          <p:nvPr/>
        </p:nvSpPr>
        <p:spPr>
          <a:xfrm>
            <a:off x="5580185" y="3677577"/>
            <a:ext cx="96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High Pt</a:t>
            </a:r>
          </a:p>
          <a:p>
            <a:r>
              <a:rPr lang="en-GB" dirty="0" err="1"/>
              <a:t>Thr</a:t>
            </a:r>
            <a:r>
              <a:rPr lang="en-GB" dirty="0"/>
              <a:t> 6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0AC673A-6A73-1D8C-A31C-764DA85A926E}"/>
              </a:ext>
            </a:extLst>
          </p:cNvPr>
          <p:cNvSpPr txBox="1"/>
          <p:nvPr/>
        </p:nvSpPr>
        <p:spPr>
          <a:xfrm>
            <a:off x="10181765" y="3584317"/>
            <a:ext cx="96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High Pt</a:t>
            </a:r>
          </a:p>
          <a:p>
            <a:r>
              <a:rPr lang="en-GB" dirty="0" err="1"/>
              <a:t>Thr</a:t>
            </a:r>
            <a:r>
              <a:rPr lang="en-GB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083436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5CEE19-AFF0-7448-FE00-565ADEE4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L1Muon Barrel rates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6AF8BF-7249-BC28-C8C8-822D297A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11/10/22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59545A-8600-E462-C250-94090F9D6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Atlas Week October 22 - M. Della Pietra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E81BA2-DF77-C357-F582-39BAECA1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C949-66F8-A149-A3A3-F446634E3C67}" type="slidenum">
              <a:rPr lang="it-IT" smtClean="0"/>
              <a:t>43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761290B-8864-E6C3-8018-484241163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302" y="2158562"/>
            <a:ext cx="5896698" cy="295794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DDB4094-245B-2708-7F7C-155A80AAC1D0}"/>
              </a:ext>
            </a:extLst>
          </p:cNvPr>
          <p:cNvSpPr txBox="1"/>
          <p:nvPr/>
        </p:nvSpPr>
        <p:spPr>
          <a:xfrm>
            <a:off x="1808182" y="1789218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Before 2/4 on phi view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6DDB889-8927-C2CD-DAD6-273221D69E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302" y="2158562"/>
            <a:ext cx="5896698" cy="3008741"/>
          </a:xfrm>
          <a:prstGeom prst="rect">
            <a:avLst/>
          </a:prstGeom>
        </p:spPr>
      </p:pic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D0A456E2-E22B-075A-3F6C-6357622DEC99}"/>
              </a:ext>
            </a:extLst>
          </p:cNvPr>
          <p:cNvCxnSpPr>
            <a:cxnSpLocks/>
          </p:cNvCxnSpPr>
          <p:nvPr/>
        </p:nvCxnSpPr>
        <p:spPr>
          <a:xfrm>
            <a:off x="864321" y="2922138"/>
            <a:ext cx="110505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94E8803-707F-C68F-4CB8-20C9FF268609}"/>
              </a:ext>
            </a:extLst>
          </p:cNvPr>
          <p:cNvSpPr txBox="1"/>
          <p:nvPr/>
        </p:nvSpPr>
        <p:spPr>
          <a:xfrm>
            <a:off x="8098137" y="1775360"/>
            <a:ext cx="2481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After 2/4 on phi view</a:t>
            </a:r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95FB83FA-D560-371E-DF79-4368A069280F}"/>
              </a:ext>
            </a:extLst>
          </p:cNvPr>
          <p:cNvCxnSpPr>
            <a:cxnSpLocks/>
          </p:cNvCxnSpPr>
          <p:nvPr/>
        </p:nvCxnSpPr>
        <p:spPr>
          <a:xfrm>
            <a:off x="908558" y="3610709"/>
            <a:ext cx="110505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AA557DF-4F9B-1BFD-19D3-46E03A9DB04B}"/>
              </a:ext>
            </a:extLst>
          </p:cNvPr>
          <p:cNvSpPr txBox="1"/>
          <p:nvPr/>
        </p:nvSpPr>
        <p:spPr>
          <a:xfrm>
            <a:off x="2258291" y="5472545"/>
            <a:ext cx="800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Rates under control even in the worst case (Tower 1 for Large sectors)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B6F5B57-AE95-69FD-32DB-F14D69120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992" y="1337075"/>
            <a:ext cx="1760912" cy="91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72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F9615E2B-7CA0-824C-E8B1-D85405DF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L1 </a:t>
            </a:r>
            <a:r>
              <a:rPr lang="it-IT" dirty="0" err="1"/>
              <a:t>Muon</a:t>
            </a:r>
            <a:r>
              <a:rPr lang="it-IT" dirty="0"/>
              <a:t> trigger timing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39846C-50A5-E00D-9489-ADE90278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44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1CAF70F-EACF-4F9C-F2A6-C046C4FC7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66" y="1340989"/>
            <a:ext cx="10034371" cy="515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99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Fully-hadronic Xh"/>
          <p:cNvSpPr txBox="1">
            <a:spLocks noGrp="1"/>
          </p:cNvSpPr>
          <p:nvPr>
            <p:ph type="title"/>
          </p:nvPr>
        </p:nvSpPr>
        <p:spPr>
          <a:xfrm>
            <a:off x="72982" y="101265"/>
            <a:ext cx="10985500" cy="716582"/>
          </a:xfrm>
          <a:prstGeom prst="rect">
            <a:avLst/>
          </a:prstGeom>
        </p:spPr>
        <p:txBody>
          <a:bodyPr/>
          <a:lstStyle/>
          <a:p>
            <a:r>
              <a:rPr dirty="0"/>
              <a:t>Fully-hadronic </a:t>
            </a:r>
            <a:r>
              <a:rPr lang="en-US" dirty="0"/>
              <a:t>Y-&gt;</a:t>
            </a:r>
            <a:r>
              <a:rPr dirty="0" err="1"/>
              <a:t>Xh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5" name="Search for a narrow-width heavy resonance (Y) decaying into a SM Higgs h( ) and a new particle X in a fully hadronic final state…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286635" y="1027515"/>
                <a:ext cx="10101022" cy="1583684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/>
              <a:p>
                <a:pPr marL="190500" indent="-190500">
                  <a:defRPr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defRPr>
                </a:pPr>
                <a:r>
                  <a:rPr dirty="0">
                    <a:solidFill>
                      <a:srgbClr val="000000"/>
                    </a:solidFill>
                  </a:rPr>
                  <a:t>Search for </a:t>
                </a:r>
                <a:r>
                  <a:rPr dirty="0"/>
                  <a:t>a narrow-width heavy resonance (Y) decaying into a SM Higgs h(</a:t>
                </a:r>
                <a14:m>
                  <m:oMath xmlns:m="http://schemas.openxmlformats.org/officeDocument/2006/math">
                    <m:r>
                      <a:rPr sz="1850" i="1">
                        <a:solidFill>
                          <a:srgbClr val="F271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sz="1850" i="1">
                            <a:solidFill>
                              <a:srgbClr val="F271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sz="1850" i="1">
                            <a:solidFill>
                              <a:srgbClr val="F271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dirty="0"/>
                  <a:t>) and a new particle X in a fully hadronic final state</a:t>
                </a:r>
              </a:p>
              <a:p>
                <a:pPr marL="190500" indent="-190500"/>
                <a:r>
                  <a:rPr dirty="0"/>
                  <a:t>Mass ranges investigated: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7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7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17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dirty="0"/>
                  <a:t> in (1500-6000) GeV,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dirty="0"/>
                  <a:t> in (65-3000) GeV</a:t>
                </a:r>
              </a:p>
              <a:p>
                <a:pPr marL="190500" indent="-190500"/>
                <a:r>
                  <a:rPr dirty="0"/>
                  <a:t>Model-independent search, </a:t>
                </a:r>
                <a:r>
                  <a:rPr u="sng" dirty="0">
                    <a:solidFill>
                      <a:srgbClr val="0096FF"/>
                    </a:solidFill>
                    <a:hlinkClick r:id="rId2"/>
                  </a:rPr>
                  <a:t>HVT</a:t>
                </a:r>
                <a:r>
                  <a:rPr dirty="0"/>
                  <a:t> model used as a benchmark for </a:t>
                </a:r>
                <a14:m>
                  <m:oMath xmlns:m="http://schemas.openxmlformats.org/officeDocument/2006/math">
                    <m:r>
                      <a:rPr sz="18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sz="18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18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𝑋h</m:t>
                    </m:r>
                    <m:r>
                      <a:rPr sz="18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18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bar>
                      <m:barPr>
                        <m:pos m:val="top"/>
                        <m:ctrlPr>
                          <a:rPr sz="18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sz="18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bar>
                    <m:r>
                      <a:rPr sz="18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sz="18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sz="18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dirty="0"/>
                  <a:t> decay</a:t>
                </a:r>
              </a:p>
            </p:txBody>
          </p:sp>
        </mc:Choice>
        <mc:Fallback>
          <p:sp>
            <p:nvSpPr>
              <p:cNvPr id="175" name="Search for a narrow-width heavy resonance (Y) decaying into a SM Higgs h( ) and a new particle X in a fully hadronic final state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286635" y="1027515"/>
                <a:ext cx="10101022" cy="1583684"/>
              </a:xfrm>
              <a:prstGeom prst="rect">
                <a:avLst/>
              </a:prstGeom>
              <a:blipFill>
                <a:blip r:embed="rId3"/>
                <a:stretch>
                  <a:fillRect t="-6400" b="-32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ATLAS-CONF-2022-045"/>
          <p:cNvSpPr txBox="1"/>
          <p:nvPr/>
        </p:nvSpPr>
        <p:spPr>
          <a:xfrm>
            <a:off x="8280938" y="363036"/>
            <a:ext cx="300236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lvl="1">
              <a:lnSpc>
                <a:spcPts val="2000"/>
              </a:lnSpc>
              <a:spcBef>
                <a:spcPts val="1200"/>
              </a:spcBef>
              <a:defRPr sz="3500">
                <a:solidFill>
                  <a:srgbClr val="000000"/>
                </a:solidFill>
              </a:defRPr>
            </a:pPr>
            <a:r>
              <a:rPr sz="1750" u="sng" dirty="0">
                <a:hlinkClick r:id="rId4"/>
              </a:rPr>
              <a:t>ATLAS-CONF-2022-045</a:t>
            </a:r>
          </a:p>
        </p:txBody>
      </p:sp>
      <p:sp>
        <p:nvSpPr>
          <p:cNvPr id="177" name="Single large-R jet trigger (large-R jet collection TCC R=1)…"/>
          <p:cNvSpPr txBox="1"/>
          <p:nvPr/>
        </p:nvSpPr>
        <p:spPr>
          <a:xfrm>
            <a:off x="302820" y="2682541"/>
            <a:ext cx="6138739" cy="697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marL="190500" indent="-190500">
              <a:lnSpc>
                <a:spcPts val="2000"/>
              </a:lnSpc>
              <a:spcBef>
                <a:spcPts val="1200"/>
              </a:spcBef>
              <a:buSzPct val="40000"/>
              <a:buBlip>
                <a:blip r:embed="rId5"/>
              </a:buBlip>
              <a:defRPr sz="3000">
                <a:solidFill>
                  <a:srgbClr val="000000"/>
                </a:solidFill>
              </a:defRPr>
            </a:pPr>
            <a:r>
              <a:rPr sz="1500"/>
              <a:t>Single large-R jet trigger (large-R jet collection </a:t>
            </a:r>
            <a:r>
              <a:rPr sz="1500">
                <a:solidFill>
                  <a:schemeClr val="accent4">
                    <a:hueOff val="-1247790"/>
                    <a:lumOff val="-12326"/>
                  </a:schemeClr>
                </a:solidFill>
              </a:rPr>
              <a:t>TCC</a:t>
            </a:r>
            <a:r>
              <a:rPr sz="1500"/>
              <a:t> R=1)</a:t>
            </a:r>
          </a:p>
          <a:p>
            <a:pPr marL="190500" indent="-190500">
              <a:lnSpc>
                <a:spcPts val="2000"/>
              </a:lnSpc>
              <a:spcBef>
                <a:spcPts val="1200"/>
              </a:spcBef>
              <a:buSzPct val="40000"/>
              <a:buBlip>
                <a:blip r:embed="rId5"/>
              </a:buBlip>
              <a:defRPr sz="3000">
                <a:solidFill>
                  <a:srgbClr val="000000"/>
                </a:solidFill>
              </a:defRPr>
            </a:pPr>
            <a:r>
              <a:rPr sz="1500" b="1">
                <a:solidFill>
                  <a:srgbClr val="0096FF"/>
                </a:solidFill>
              </a:rPr>
              <a:t>Higgs candidate </a:t>
            </a:r>
            <a:r>
              <a:rPr sz="1500"/>
              <a:t>tagged with the new</a:t>
            </a:r>
            <a:r>
              <a:rPr sz="1500">
                <a:solidFill>
                  <a:schemeClr val="accent4">
                    <a:hueOff val="-1247790"/>
                    <a:lumOff val="-12326"/>
                  </a:schemeClr>
                </a:solidFill>
              </a:rPr>
              <a:t> </a:t>
            </a:r>
            <a:r>
              <a:rPr sz="1500" u="sng">
                <a:solidFill>
                  <a:schemeClr val="accent4">
                    <a:hueOff val="-1247790"/>
                    <a:lumOff val="-12326"/>
                  </a:schemeClr>
                </a:solidFill>
                <a:hlinkClick r:id="rId6"/>
              </a:rPr>
              <a:t>Xbb tagger</a:t>
            </a:r>
          </a:p>
        </p:txBody>
      </p:sp>
      <p:grpSp>
        <p:nvGrpSpPr>
          <p:cNvPr id="186" name="Group"/>
          <p:cNvGrpSpPr/>
          <p:nvPr/>
        </p:nvGrpSpPr>
        <p:grpSpPr>
          <a:xfrm>
            <a:off x="8402852" y="1415170"/>
            <a:ext cx="3726834" cy="1686568"/>
            <a:chOff x="0" y="0"/>
            <a:chExt cx="7453666" cy="3373134"/>
          </a:xfrm>
        </p:grpSpPr>
        <p:grpSp>
          <p:nvGrpSpPr>
            <p:cNvPr id="183" name="Group"/>
            <p:cNvGrpSpPr/>
            <p:nvPr/>
          </p:nvGrpSpPr>
          <p:grpSpPr>
            <a:xfrm>
              <a:off x="-1" y="280432"/>
              <a:ext cx="6795632" cy="3092703"/>
              <a:chOff x="0" y="0"/>
              <a:chExt cx="6795630" cy="3092702"/>
            </a:xfrm>
          </p:grpSpPr>
          <p:grpSp>
            <p:nvGrpSpPr>
              <p:cNvPr id="181" name="Group"/>
              <p:cNvGrpSpPr/>
              <p:nvPr/>
            </p:nvGrpSpPr>
            <p:grpSpPr>
              <a:xfrm>
                <a:off x="-1" y="0"/>
                <a:ext cx="6795632" cy="3092703"/>
                <a:chOff x="0" y="0"/>
                <a:chExt cx="6795630" cy="3092702"/>
              </a:xfrm>
            </p:grpSpPr>
            <p:pic>
              <p:nvPicPr>
                <p:cNvPr id="178" name="Schermata 2022-06-20 alle 19.52.21.png" descr="Schermata 2022-06-20 alle 19.52.21.png"/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0"/>
                  <a:ext cx="4004632" cy="309270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79" name="large-R jet"/>
                <p:cNvSpPr txBox="1"/>
                <p:nvPr/>
              </p:nvSpPr>
              <p:spPr>
                <a:xfrm>
                  <a:off x="4520378" y="1512223"/>
                  <a:ext cx="2275253" cy="103243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5400" tIns="25400" rIns="25400" bIns="25400" numCol="1" anchor="ctr">
                  <a:noAutofit/>
                </a:bodyPr>
                <a:lstStyle>
                  <a:lvl1pPr>
                    <a:defRPr>
                      <a:solidFill>
                        <a:srgbClr val="0096FF"/>
                      </a:solidFill>
                    </a:defRPr>
                  </a:lvl1pPr>
                </a:lstStyle>
                <a:p>
                  <a:r>
                    <a:rPr sz="900"/>
                    <a:t>large-R jet</a:t>
                  </a:r>
                </a:p>
              </p:txBody>
            </p:sp>
            <p:sp>
              <p:nvSpPr>
                <p:cNvPr id="190" name="Connection Line"/>
                <p:cNvSpPr/>
                <p:nvPr/>
              </p:nvSpPr>
              <p:spPr>
                <a:xfrm>
                  <a:off x="4069593" y="1126685"/>
                  <a:ext cx="382679" cy="180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211" h="21600" extrusionOk="0">
                      <a:moveTo>
                        <a:pt x="0" y="0"/>
                      </a:moveTo>
                      <a:cubicBezTo>
                        <a:pt x="21045" y="6988"/>
                        <a:pt x="21600" y="14188"/>
                        <a:pt x="1665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0096FF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900"/>
                </a:p>
              </p:txBody>
            </p:sp>
          </p:grpSp>
          <p:sp>
            <p:nvSpPr>
              <p:cNvPr id="182" name="h"/>
              <p:cNvSpPr txBox="1"/>
              <p:nvPr/>
            </p:nvSpPr>
            <p:spPr>
              <a:xfrm>
                <a:off x="1501014" y="1575487"/>
                <a:ext cx="462179" cy="66048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2600" i="1">
                    <a:solidFill>
                      <a:srgbClr val="000000"/>
                    </a:solidFill>
                  </a:defRPr>
                </a:lvl1pPr>
              </a:lstStyle>
              <a:p>
                <a:r>
                  <a:rPr sz="1300"/>
                  <a:t>h</a:t>
                </a:r>
              </a:p>
            </p:txBody>
          </p:sp>
        </p:grpSp>
        <p:sp>
          <p:nvSpPr>
            <p:cNvPr id="184" name="large-R jet or 2 small-R jets"/>
            <p:cNvSpPr txBox="1"/>
            <p:nvPr/>
          </p:nvSpPr>
          <p:spPr>
            <a:xfrm>
              <a:off x="3168851" y="0"/>
              <a:ext cx="4284816" cy="517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>
                  <a:solidFill>
                    <a:srgbClr val="0096FF"/>
                  </a:solidFill>
                </a:defRPr>
              </a:lvl1pPr>
            </a:lstStyle>
            <a:p>
              <a:r>
                <a:rPr sz="900"/>
                <a:t>large-R jet or 2 small-R jets</a:t>
              </a:r>
            </a:p>
          </p:txBody>
        </p:sp>
        <p:sp>
          <p:nvSpPr>
            <p:cNvPr id="191" name="Connection Line"/>
            <p:cNvSpPr/>
            <p:nvPr/>
          </p:nvSpPr>
          <p:spPr>
            <a:xfrm>
              <a:off x="2758532" y="17226"/>
              <a:ext cx="666969" cy="114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23" h="21600" extrusionOk="0">
                  <a:moveTo>
                    <a:pt x="0" y="0"/>
                  </a:moveTo>
                  <a:cubicBezTo>
                    <a:pt x="17530" y="2990"/>
                    <a:pt x="21600" y="10190"/>
                    <a:pt x="12210" y="21600"/>
                  </a:cubicBezTo>
                </a:path>
              </a:pathLst>
            </a:custGeom>
            <a:noFill/>
            <a:ln w="25400" cap="flat">
              <a:solidFill>
                <a:srgbClr val="0096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9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7" name="Group"/>
              <p:cNvSpPr txBox="1"/>
              <p:nvPr/>
            </p:nvSpPr>
            <p:spPr>
              <a:xfrm>
                <a:off x="297522" y="3559637"/>
                <a:ext cx="5522439" cy="28942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25400" tIns="25400" rIns="25400" bIns="25400"/>
              <a:lstStyle/>
              <a:p>
                <a:pPr marL="190500" indent="-190500">
                  <a:lnSpc>
                    <a:spcPts val="2000"/>
                  </a:lnSpc>
                  <a:spcBef>
                    <a:spcPts val="1200"/>
                  </a:spcBef>
                  <a:buSzPct val="40000"/>
                  <a:buBlip>
                    <a:blip r:embed="rId5"/>
                  </a:buBlip>
                  <a:defRPr sz="300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defRPr>
                </a:pPr>
                <a:r>
                  <a:rPr sz="1500" b="1" dirty="0">
                    <a:solidFill>
                      <a:srgbClr val="0096FF"/>
                    </a:solidFill>
                  </a:rPr>
                  <a:t>For X candidate</a:t>
                </a:r>
                <a:r>
                  <a:rPr sz="1500" dirty="0">
                    <a:solidFill>
                      <a:srgbClr val="000000"/>
                    </a:solidFill>
                  </a:rPr>
                  <a:t> two tagging approaches are carried out:</a:t>
                </a:r>
              </a:p>
              <a:p>
                <a:pPr marL="722313" lvl="1" indent="-277813">
                  <a:lnSpc>
                    <a:spcPts val="2000"/>
                  </a:lnSpc>
                  <a:spcBef>
                    <a:spcPts val="1200"/>
                  </a:spcBef>
                  <a:buSzPct val="100000"/>
                  <a:buAutoNum type="arabicPeriod"/>
                  <a:defRPr sz="3000" b="1">
                    <a:solidFill>
                      <a:srgbClr val="0096FF"/>
                    </a:solidFill>
                  </a:defRPr>
                </a:pPr>
                <a:r>
                  <a:rPr sz="1500" dirty="0"/>
                  <a:t>Discovery Region </a:t>
                </a:r>
                <a:r>
                  <a:rPr sz="1500" dirty="0">
                    <a:solidFill>
                      <a:srgbClr val="000000"/>
                    </a:solidFill>
                  </a:rPr>
                  <a:t>based on a</a:t>
                </a:r>
                <a:r>
                  <a:rPr sz="1500" dirty="0"/>
                  <a:t> </a:t>
                </a:r>
                <a:r>
                  <a:rPr sz="1500" u="sng" dirty="0">
                    <a:solidFill>
                      <a:schemeClr val="accent4">
                        <a:hueOff val="-1247790"/>
                        <a:lumOff val="-12326"/>
                      </a:schemeClr>
                    </a:solidFill>
                    <a:hlinkClick r:id="rId8"/>
                  </a:rPr>
                  <a:t>jet-level anomaly score</a:t>
                </a:r>
                <a:r>
                  <a:rPr sz="1500" dirty="0"/>
                  <a:t> </a:t>
                </a:r>
                <a:r>
                  <a:rPr sz="1500" dirty="0">
                    <a:solidFill>
                      <a:srgbClr val="000000"/>
                    </a:solidFill>
                  </a:rPr>
                  <a:t>(from a </a:t>
                </a:r>
                <a:r>
                  <a:rPr sz="1500" dirty="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variational Recurrent-Neural-Network </a:t>
                </a:r>
                <a:r>
                  <a:rPr sz="1500" dirty="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rPr>
                  <a:t>trained on jets collection in data</a:t>
                </a:r>
                <a:r>
                  <a:rPr sz="1500" dirty="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 </a:t>
                </a:r>
                <a:r>
                  <a:rPr sz="1500" dirty="0">
                    <a:solidFill>
                      <a:srgbClr val="000000"/>
                    </a:solidFill>
                  </a:rPr>
                  <a:t>at preselection level)</a:t>
                </a:r>
              </a:p>
              <a:p>
                <a:pPr marL="800100" lvl="2" indent="-190500">
                  <a:lnSpc>
                    <a:spcPts val="2000"/>
                  </a:lnSpc>
                  <a:spcBef>
                    <a:spcPts val="1200"/>
                  </a:spcBef>
                  <a:buSzPct val="40000"/>
                  <a:buBlip>
                    <a:blip r:embed="rId5"/>
                  </a:buBlip>
                  <a:defRPr sz="3000">
                    <a:solidFill>
                      <a:srgbClr val="000000"/>
                    </a:solidFill>
                  </a:defRPr>
                </a:pPr>
                <a:r>
                  <a:rPr sz="1500" dirty="0"/>
                  <a:t>sensitive to an X with </a:t>
                </a:r>
                <a:r>
                  <a:rPr sz="1500" dirty="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any hadronic decay, model-independence assessed   </a:t>
                </a:r>
              </a:p>
              <a:p>
                <a:pPr marL="800100" lvl="2" indent="-190500">
                  <a:lnSpc>
                    <a:spcPts val="2000"/>
                  </a:lnSpc>
                  <a:spcBef>
                    <a:spcPts val="1200"/>
                  </a:spcBef>
                  <a:buSzPct val="40000"/>
                  <a:buBlip>
                    <a:blip r:embed="rId5"/>
                  </a:buBlip>
                  <a:defRPr sz="3000">
                    <a:solidFill>
                      <a:srgbClr val="000000"/>
                    </a:solidFill>
                  </a:defRPr>
                </a:pPr>
                <a:endParaRPr sz="1500" dirty="0">
                  <a:solidFill>
                    <a:schemeClr val="accent4">
                      <a:hueOff val="-1247790"/>
                      <a:lumOff val="-12326"/>
                    </a:schemeClr>
                  </a:solidFill>
                </a:endParaRPr>
              </a:p>
              <a:p>
                <a:pPr marL="722313" lvl="1" indent="-277813">
                  <a:lnSpc>
                    <a:spcPts val="2000"/>
                  </a:lnSpc>
                  <a:spcBef>
                    <a:spcPts val="1200"/>
                  </a:spcBef>
                  <a:buSzPct val="100000"/>
                  <a:buAutoNum type="arabicPeriod"/>
                  <a:defRPr sz="3000" b="1">
                    <a:solidFill>
                      <a:srgbClr val="0096FF"/>
                    </a:solidFill>
                  </a:defRPr>
                </a:pPr>
                <a:r>
                  <a:rPr sz="1500" dirty="0"/>
                  <a:t>Exclusion Regions</a:t>
                </a:r>
                <a:r>
                  <a:rPr sz="1500" dirty="0">
                    <a:solidFill>
                      <a:srgbClr val="000000"/>
                    </a:solidFill>
                  </a:rPr>
                  <a:t> </a:t>
                </a:r>
                <a:r>
                  <a:rPr sz="1500" dirty="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for two-prong jets</a:t>
                </a:r>
                <a:r>
                  <a:rPr sz="15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bar>
                      <m:barPr>
                        <m:pos m:val="top"/>
                        <m:ctrlP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bar>
                  </m:oMath>
                </a14:m>
                <a:r>
                  <a:rPr sz="1500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87" name="Group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22" y="3559637"/>
                <a:ext cx="5522439" cy="2894261"/>
              </a:xfrm>
              <a:prstGeom prst="rect">
                <a:avLst/>
              </a:prstGeom>
              <a:blipFill>
                <a:blip r:embed="rId9"/>
                <a:stretch>
                  <a:fillRect t="-1310" r="-1606" b="-43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8" name="fig_04b.png" descr="fig_04b.png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0" b="2860"/>
          <a:stretch>
            <a:fillRect/>
          </a:stretch>
        </p:blipFill>
        <p:spPr>
          <a:xfrm>
            <a:off x="6967228" y="3233343"/>
            <a:ext cx="4372263" cy="296462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1st ATLAS analysis with a model independent (unsupervised) autoencoder!"/>
          <p:cNvSpPr txBox="1"/>
          <p:nvPr/>
        </p:nvSpPr>
        <p:spPr>
          <a:xfrm rot="504240">
            <a:off x="5198321" y="5896085"/>
            <a:ext cx="3537812" cy="451406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825500"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300" dirty="0"/>
              <a:t>1st ATLAS analysis with a model independent (unsupervised) autoencoder!</a:t>
            </a:r>
          </a:p>
        </p:txBody>
      </p:sp>
      <p:pic>
        <p:nvPicPr>
          <p:cNvPr id="2" name="Picture 1" descr="Shape, arrow&#10;&#10;Description automatically generated">
            <a:extLst>
              <a:ext uri="{FF2B5EF4-FFF2-40B4-BE49-F238E27FC236}">
                <a16:creationId xmlns:a16="http://schemas.microsoft.com/office/drawing/2014/main" id="{9F466E66-0E72-8B66-9507-9C3CE978B0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4600" y="47422"/>
            <a:ext cx="787400" cy="914400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E620B64-37FD-A0F6-EFA4-BF83BBDD784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470351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mVH.pdf" descr="mV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254" y="923267"/>
            <a:ext cx="4190814" cy="300822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Fully-hadronic Xh results"/>
          <p:cNvSpPr txBox="1">
            <a:spLocks noGrp="1"/>
          </p:cNvSpPr>
          <p:nvPr>
            <p:ph type="title"/>
          </p:nvPr>
        </p:nvSpPr>
        <p:spPr>
          <a:xfrm>
            <a:off x="234038" y="163301"/>
            <a:ext cx="10985500" cy="7165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4400" dirty="0"/>
              <a:t>Fully-hadronic </a:t>
            </a:r>
            <a:r>
              <a:rPr lang="en-US" sz="4400" dirty="0"/>
              <a:t>Y-&gt;</a:t>
            </a:r>
            <a:r>
              <a:rPr sz="4400" dirty="0" err="1"/>
              <a:t>Xh</a:t>
            </a:r>
            <a:r>
              <a:rPr sz="4400" dirty="0"/>
              <a:t> results</a:t>
            </a:r>
          </a:p>
        </p:txBody>
      </p:sp>
      <p:pic>
        <p:nvPicPr>
          <p:cNvPr id="195" name="fig_11b.png" descr="fig_11b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91"/>
          <a:stretch>
            <a:fillRect/>
          </a:stretch>
        </p:blipFill>
        <p:spPr>
          <a:xfrm>
            <a:off x="7568626" y="2533424"/>
            <a:ext cx="4535895" cy="313524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HVT upper limits"/>
          <p:cNvSpPr txBox="1"/>
          <p:nvPr/>
        </p:nvSpPr>
        <p:spPr>
          <a:xfrm>
            <a:off x="9780852" y="1700820"/>
            <a:ext cx="1417055" cy="25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700">
                <a:solidFill>
                  <a:srgbClr val="0096FF"/>
                </a:solidFill>
              </a:defRPr>
            </a:lvl1pPr>
          </a:lstStyle>
          <a:p>
            <a:r>
              <a:rPr sz="1350"/>
              <a:t>HVT upper limits</a:t>
            </a:r>
          </a:p>
        </p:txBody>
      </p:sp>
      <p:sp>
        <p:nvSpPr>
          <p:cNvPr id="197" name="Model independent search"/>
          <p:cNvSpPr txBox="1"/>
          <p:nvPr/>
        </p:nvSpPr>
        <p:spPr>
          <a:xfrm>
            <a:off x="8088591" y="1275927"/>
            <a:ext cx="2266133" cy="25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700">
                <a:solidFill>
                  <a:srgbClr val="0096FF"/>
                </a:solidFill>
              </a:defRPr>
            </a:lvl1pPr>
          </a:lstStyle>
          <a:p>
            <a:r>
              <a:rPr sz="1350"/>
              <a:t>Model independent search </a:t>
            </a:r>
          </a:p>
        </p:txBody>
      </p:sp>
      <p:sp>
        <p:nvSpPr>
          <p:cNvPr id="198" name="Line"/>
          <p:cNvSpPr/>
          <p:nvPr/>
        </p:nvSpPr>
        <p:spPr>
          <a:xfrm>
            <a:off x="10591449" y="2015367"/>
            <a:ext cx="1" cy="460807"/>
          </a:xfrm>
          <a:prstGeom prst="line">
            <a:avLst/>
          </a:prstGeom>
          <a:ln w="25400">
            <a:solidFill>
              <a:srgbClr val="0096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199" name="Line"/>
          <p:cNvSpPr/>
          <p:nvPr/>
        </p:nvSpPr>
        <p:spPr>
          <a:xfrm flipH="1" flipV="1">
            <a:off x="2153647" y="3605964"/>
            <a:ext cx="41291" cy="459152"/>
          </a:xfrm>
          <a:prstGeom prst="line">
            <a:avLst/>
          </a:prstGeom>
          <a:ln w="25400">
            <a:solidFill>
              <a:schemeClr val="accent4">
                <a:hueOff val="-1247790"/>
                <a:lumOff val="-12326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grpSp>
        <p:nvGrpSpPr>
          <p:cNvPr id="203" name="Group"/>
          <p:cNvGrpSpPr/>
          <p:nvPr/>
        </p:nvGrpSpPr>
        <p:grpSpPr>
          <a:xfrm>
            <a:off x="3926241" y="913506"/>
            <a:ext cx="3601095" cy="3135242"/>
            <a:chOff x="0" y="0"/>
            <a:chExt cx="7152876" cy="6702885"/>
          </a:xfrm>
        </p:grpSpPr>
        <p:pic>
          <p:nvPicPr>
            <p:cNvPr id="200" name="fig_08.png" descr="fig_08.pn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45"/>
            <a:stretch>
              <a:fillRect/>
            </a:stretch>
          </p:blipFill>
          <p:spPr>
            <a:xfrm>
              <a:off x="0" y="0"/>
              <a:ext cx="7152876" cy="6702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1" name="Equation"/>
                <p:cNvSpPr txBox="1"/>
                <p:nvPr/>
              </p:nvSpPr>
              <p:spPr>
                <a:xfrm>
                  <a:off x="5837610" y="2551013"/>
                  <a:ext cx="819067" cy="3783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1.47</m:t>
                        </m:r>
                        <m:r>
                          <a:rPr sz="1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sz="1150"/>
                </a:p>
              </p:txBody>
            </p:sp>
          </mc:Choice>
          <mc:Fallback>
            <p:sp>
              <p:nvSpPr>
                <p:cNvPr id="20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7610" y="2551013"/>
                  <a:ext cx="819067" cy="378351"/>
                </a:xfrm>
                <a:prstGeom prst="rect">
                  <a:avLst/>
                </a:prstGeom>
                <a:blipFill>
                  <a:blip r:embed="rId5"/>
                  <a:stretch>
                    <a:fillRect l="-5882" r="-5882" b="-714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2" name="Global significance ="/>
            <p:cNvSpPr txBox="1"/>
            <p:nvPr/>
          </p:nvSpPr>
          <p:spPr>
            <a:xfrm>
              <a:off x="3062844" y="2415567"/>
              <a:ext cx="2827441" cy="471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2200">
                  <a:solidFill>
                    <a:srgbClr val="000000"/>
                  </a:solidFill>
                </a:defRPr>
              </a:lvl1pPr>
            </a:lstStyle>
            <a:p>
              <a:r>
                <a:rPr sz="1100"/>
                <a:t>Global significance =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4" name="Deep Neural Network (DNN)-based data-driven background reweighting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232588" y="3739860"/>
                <a:ext cx="8075476" cy="2521117"/>
              </a:xfrm>
              <a:prstGeom prst="rect">
                <a:avLst/>
              </a:prstGeom>
            </p:spPr>
            <p:txBody>
              <a:bodyPr anchor="ctr">
                <a:normAutofit fontScale="55000" lnSpcReduction="20000"/>
              </a:bodyPr>
              <a:lstStyle/>
              <a:p>
                <a:pPr>
                  <a:spcBef>
                    <a:spcPts val="0"/>
                  </a:spcBef>
                  <a:defRPr sz="2800"/>
                </a:pPr>
                <a:r>
                  <a:rPr dirty="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Deep Neural Network (DNN)-based data-driven background reweighting</a:t>
                </a:r>
              </a:p>
              <a:p>
                <a:pPr>
                  <a:spcBef>
                    <a:spcPts val="0"/>
                  </a:spcBef>
                  <a:defRPr sz="2800"/>
                </a:pPr>
                <a:r>
                  <a:rPr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1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𝐽𝐽</m:t>
                        </m:r>
                      </m:sub>
                    </m:sSub>
                  </m:oMath>
                </a14:m>
                <a:r>
                  <a:rPr dirty="0"/>
                  <a:t> distribution is fitted in overlapping bins of the X candidate mass</a:t>
                </a:r>
              </a:p>
              <a:p>
                <a:pPr>
                  <a:spcBef>
                    <a:spcPts val="0"/>
                  </a:spcBef>
                  <a:defRPr sz="2800"/>
                </a:pPr>
                <a:r>
                  <a:rPr dirty="0"/>
                  <a:t>A </a:t>
                </a:r>
                <a:r>
                  <a:rPr dirty="0">
                    <a:hlinkClick r:id="rId6"/>
                  </a:rPr>
                  <a:t>BumpHunter</a:t>
                </a:r>
                <a:r>
                  <a:rPr dirty="0"/>
                  <a:t> search for </a:t>
                </a:r>
                <a:r>
                  <a:rPr dirty="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excesses of data over the expected background </a:t>
                </a:r>
                <a:r>
                  <a:rPr dirty="0"/>
                  <a:t>is performed</a:t>
                </a:r>
              </a:p>
              <a:p>
                <a:pPr lvl="1">
                  <a:spcBef>
                    <a:spcPts val="0"/>
                  </a:spcBef>
                  <a:defRPr sz="2800"/>
                </a:pPr>
                <a:r>
                  <a:rPr dirty="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Good compatibility found for background-only fit</a:t>
                </a:r>
                <a:r>
                  <a:rPr dirty="0"/>
                  <a:t>, largest excess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1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dirty="0"/>
                  <a:t> window [75.5, 95.5] GeV with a local p-value 0.0091 (corresponding to a global significance of 1.47</a:t>
                </a:r>
                <a14:m>
                  <m:oMath xmlns:m="http://schemas.openxmlformats.org/officeDocument/2006/math">
                    <m:r>
                      <a:rPr sz="1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dirty="0"/>
                  <a:t>)</a:t>
                </a:r>
              </a:p>
              <a:p>
                <a:pPr>
                  <a:spcBef>
                    <a:spcPts val="0"/>
                  </a:spcBef>
                  <a:defRPr sz="2800"/>
                </a:pPr>
                <a:r>
                  <a:rPr dirty="0"/>
                  <a:t>Two-dimensional </a:t>
                </a:r>
                <a:r>
                  <a:rPr dirty="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95%CLs upper limit on the cross section of the </a:t>
                </a:r>
                <a14:m>
                  <m:oMath xmlns:m="http://schemas.openxmlformats.org/officeDocument/2006/math">
                    <m:r>
                      <a:rPr sz="1700" i="1">
                        <a:solidFill>
                          <a:srgbClr val="F271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sz="1700" i="1">
                        <a:solidFill>
                          <a:srgbClr val="F271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1700" i="1">
                        <a:solidFill>
                          <a:srgbClr val="F27100"/>
                        </a:solidFill>
                        <a:latin typeface="Cambria Math" panose="02040503050406030204" pitchFamily="18" charset="0"/>
                      </a:rPr>
                      <m:t>𝑋h</m:t>
                    </m:r>
                    <m:r>
                      <a:rPr sz="1700" i="1">
                        <a:solidFill>
                          <a:srgbClr val="F271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1700" i="1">
                        <a:solidFill>
                          <a:srgbClr val="F271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bar>
                      <m:barPr>
                        <m:pos m:val="top"/>
                        <m:ctrlPr>
                          <a:rPr sz="1700" i="1">
                            <a:solidFill>
                              <a:srgbClr val="F271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sz="1700" i="1">
                            <a:solidFill>
                              <a:srgbClr val="F271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bar>
                    <m:r>
                      <a:rPr sz="1700" i="1">
                        <a:solidFill>
                          <a:srgbClr val="F271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sz="1700" i="1">
                            <a:solidFill>
                              <a:srgbClr val="F271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sz="1700" i="1">
                            <a:solidFill>
                              <a:srgbClr val="F271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dirty="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 HVT process </a:t>
                </a:r>
                <a:r>
                  <a:rPr dirty="0"/>
                  <a:t>of</a:t>
                </a:r>
                <a:r>
                  <a:rPr b="1" dirty="0"/>
                  <a:t> </a:t>
                </a:r>
                <a:r>
                  <a:rPr dirty="0"/>
                  <a:t>HVT signals have been calculated in the plane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6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6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16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sz="16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16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6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16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dirty="0"/>
                  <a:t>}</a:t>
                </a:r>
              </a:p>
            </p:txBody>
          </p:sp>
        </mc:Choice>
        <mc:Fallback>
          <p:sp>
            <p:nvSpPr>
              <p:cNvPr id="204" name="Deep Neural Network (DNN)-based data-driven background reweighting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32588" y="3739860"/>
                <a:ext cx="8075476" cy="25211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" name="Line"/>
          <p:cNvSpPr/>
          <p:nvPr/>
        </p:nvSpPr>
        <p:spPr>
          <a:xfrm flipH="1">
            <a:off x="7736521" y="1681824"/>
            <a:ext cx="833189" cy="294608"/>
          </a:xfrm>
          <a:prstGeom prst="line">
            <a:avLst/>
          </a:prstGeom>
          <a:ln w="25400">
            <a:solidFill>
              <a:srgbClr val="0096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06" name="ATLAS-CONF-2022-045"/>
          <p:cNvSpPr txBox="1"/>
          <p:nvPr/>
        </p:nvSpPr>
        <p:spPr>
          <a:xfrm>
            <a:off x="8810807" y="379630"/>
            <a:ext cx="2501262" cy="28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lvl="1">
              <a:lnSpc>
                <a:spcPts val="2000"/>
              </a:lnSpc>
              <a:spcBef>
                <a:spcPts val="1200"/>
              </a:spcBef>
              <a:defRPr sz="3500">
                <a:solidFill>
                  <a:srgbClr val="000000"/>
                </a:solidFill>
              </a:defRPr>
            </a:pPr>
            <a:r>
              <a:rPr sz="1400" u="sng" dirty="0">
                <a:hlinkClick r:id="rId8"/>
              </a:rPr>
              <a:t>ATLAS-CONF-2022-045</a:t>
            </a:r>
          </a:p>
        </p:txBody>
      </p:sp>
      <p:pic>
        <p:nvPicPr>
          <p:cNvPr id="2" name="Picture 1" descr="Shape, arrow&#10;&#10;Description automatically generated">
            <a:extLst>
              <a:ext uri="{FF2B5EF4-FFF2-40B4-BE49-F238E27FC236}">
                <a16:creationId xmlns:a16="http://schemas.microsoft.com/office/drawing/2014/main" id="{E3F494FF-5952-25B2-F69F-DADF4E6C62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4600" y="83915"/>
            <a:ext cx="787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1F833D-EBE1-2BEE-95EB-C38E3F5F94FD}"/>
              </a:ext>
            </a:extLst>
          </p:cNvPr>
          <p:cNvSpPr txBox="1"/>
          <p:nvPr/>
        </p:nvSpPr>
        <p:spPr>
          <a:xfrm>
            <a:off x="432584" y="6050810"/>
            <a:ext cx="11326833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Francesco </a:t>
            </a:r>
            <a:r>
              <a:rPr lang="en-GB" sz="2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Conventi</a:t>
            </a:r>
            <a:r>
              <a:rPr lang="en-GB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paper’s editor,  Francesco </a:t>
            </a:r>
            <a:r>
              <a:rPr lang="en-GB" sz="2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Cirotto</a:t>
            </a:r>
            <a:r>
              <a:rPr lang="en-GB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internal note’s editor, </a:t>
            </a:r>
          </a:p>
          <a:p>
            <a:r>
              <a:rPr lang="en-GB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paper almost ready (2</a:t>
            </a:r>
            <a:r>
              <a:rPr lang="en-GB" sz="2200" b="1" baseline="3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nd</a:t>
            </a:r>
            <a:r>
              <a:rPr lang="en-GB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circulation)</a:t>
            </a:r>
            <a:endParaRPr lang="en-IT" sz="2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E2B097-FA1C-D791-F471-EC385A5585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03983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4"/>
          <p:cNvSpPr txBox="1">
            <a:spLocks noGrp="1"/>
          </p:cNvSpPr>
          <p:nvPr>
            <p:ph type="title"/>
          </p:nvPr>
        </p:nvSpPr>
        <p:spPr>
          <a:xfrm>
            <a:off x="568882" y="9100"/>
            <a:ext cx="10344593" cy="6050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r>
              <a:rPr lang="it" sz="3200"/>
              <a:t>Anomaly Detection</a:t>
            </a:r>
            <a:endParaRPr sz="3200"/>
          </a:p>
        </p:txBody>
      </p:sp>
      <p:sp>
        <p:nvSpPr>
          <p:cNvPr id="468" name="Google Shape;468;p44"/>
          <p:cNvSpPr/>
          <p:nvPr/>
        </p:nvSpPr>
        <p:spPr>
          <a:xfrm>
            <a:off x="568883" y="614151"/>
            <a:ext cx="10213733" cy="858983"/>
          </a:xfrm>
          <a:custGeom>
            <a:avLst/>
            <a:gdLst/>
            <a:ahLst/>
            <a:cxnLst/>
            <a:rect l="l" t="t" r="r" b="b"/>
            <a:pathLst>
              <a:path w="10213734" h="858982" fill="none" extrusionOk="0">
                <a:moveTo>
                  <a:pt x="0" y="143167"/>
                </a:moveTo>
                <a:cubicBezTo>
                  <a:pt x="-14110" y="47954"/>
                  <a:pt x="67196" y="-3353"/>
                  <a:pt x="143167" y="0"/>
                </a:cubicBezTo>
                <a:cubicBezTo>
                  <a:pt x="459143" y="-15853"/>
                  <a:pt x="608180" y="13813"/>
                  <a:pt x="925680" y="0"/>
                </a:cubicBezTo>
                <a:cubicBezTo>
                  <a:pt x="1243180" y="-13813"/>
                  <a:pt x="1148235" y="32822"/>
                  <a:pt x="1311096" y="0"/>
                </a:cubicBezTo>
                <a:cubicBezTo>
                  <a:pt x="1473957" y="-32822"/>
                  <a:pt x="1657910" y="36857"/>
                  <a:pt x="1895061" y="0"/>
                </a:cubicBezTo>
                <a:cubicBezTo>
                  <a:pt x="2132212" y="-36857"/>
                  <a:pt x="2058153" y="672"/>
                  <a:pt x="2181204" y="0"/>
                </a:cubicBezTo>
                <a:cubicBezTo>
                  <a:pt x="2304255" y="-672"/>
                  <a:pt x="2795665" y="14283"/>
                  <a:pt x="2963717" y="0"/>
                </a:cubicBezTo>
                <a:cubicBezTo>
                  <a:pt x="3131769" y="-14283"/>
                  <a:pt x="3256628" y="13029"/>
                  <a:pt x="3547681" y="0"/>
                </a:cubicBezTo>
                <a:cubicBezTo>
                  <a:pt x="3838734" y="-13029"/>
                  <a:pt x="4136636" y="35736"/>
                  <a:pt x="4330194" y="0"/>
                </a:cubicBezTo>
                <a:cubicBezTo>
                  <a:pt x="4523752" y="-35736"/>
                  <a:pt x="4659584" y="56163"/>
                  <a:pt x="4814885" y="0"/>
                </a:cubicBezTo>
                <a:cubicBezTo>
                  <a:pt x="4970186" y="-56163"/>
                  <a:pt x="5087409" y="6542"/>
                  <a:pt x="5200301" y="0"/>
                </a:cubicBezTo>
                <a:cubicBezTo>
                  <a:pt x="5313193" y="-6542"/>
                  <a:pt x="5605701" y="67626"/>
                  <a:pt x="5784266" y="0"/>
                </a:cubicBezTo>
                <a:cubicBezTo>
                  <a:pt x="5962831" y="-67626"/>
                  <a:pt x="6258502" y="51625"/>
                  <a:pt x="6467505" y="0"/>
                </a:cubicBezTo>
                <a:cubicBezTo>
                  <a:pt x="6676508" y="-51625"/>
                  <a:pt x="7007429" y="3964"/>
                  <a:pt x="7250017" y="0"/>
                </a:cubicBezTo>
                <a:cubicBezTo>
                  <a:pt x="7492605" y="-3964"/>
                  <a:pt x="7732584" y="28262"/>
                  <a:pt x="7933256" y="0"/>
                </a:cubicBezTo>
                <a:cubicBezTo>
                  <a:pt x="8133928" y="-28262"/>
                  <a:pt x="8423518" y="77926"/>
                  <a:pt x="8715769" y="0"/>
                </a:cubicBezTo>
                <a:cubicBezTo>
                  <a:pt x="9008020" y="-77926"/>
                  <a:pt x="9073439" y="37604"/>
                  <a:pt x="9399008" y="0"/>
                </a:cubicBezTo>
                <a:cubicBezTo>
                  <a:pt x="9724577" y="-37604"/>
                  <a:pt x="9788992" y="76070"/>
                  <a:pt x="10070567" y="0"/>
                </a:cubicBezTo>
                <a:cubicBezTo>
                  <a:pt x="10150305" y="-8470"/>
                  <a:pt x="10211160" y="67837"/>
                  <a:pt x="10213734" y="143167"/>
                </a:cubicBezTo>
                <a:cubicBezTo>
                  <a:pt x="10242825" y="412916"/>
                  <a:pt x="10169516" y="560207"/>
                  <a:pt x="10213734" y="715815"/>
                </a:cubicBezTo>
                <a:cubicBezTo>
                  <a:pt x="10227492" y="797660"/>
                  <a:pt x="10137753" y="857550"/>
                  <a:pt x="10070567" y="858982"/>
                </a:cubicBezTo>
                <a:cubicBezTo>
                  <a:pt x="9996568" y="883128"/>
                  <a:pt x="9863908" y="825626"/>
                  <a:pt x="9784424" y="858982"/>
                </a:cubicBezTo>
                <a:cubicBezTo>
                  <a:pt x="9704940" y="892338"/>
                  <a:pt x="9462237" y="822899"/>
                  <a:pt x="9200460" y="858982"/>
                </a:cubicBezTo>
                <a:cubicBezTo>
                  <a:pt x="8938683" y="895065"/>
                  <a:pt x="8831864" y="800727"/>
                  <a:pt x="8616495" y="858982"/>
                </a:cubicBezTo>
                <a:cubicBezTo>
                  <a:pt x="8401126" y="917237"/>
                  <a:pt x="8360022" y="851756"/>
                  <a:pt x="8131804" y="858982"/>
                </a:cubicBezTo>
                <a:cubicBezTo>
                  <a:pt x="7903586" y="866208"/>
                  <a:pt x="7696956" y="845772"/>
                  <a:pt x="7349291" y="858982"/>
                </a:cubicBezTo>
                <a:cubicBezTo>
                  <a:pt x="7001626" y="872192"/>
                  <a:pt x="7135066" y="853858"/>
                  <a:pt x="6963875" y="858982"/>
                </a:cubicBezTo>
                <a:cubicBezTo>
                  <a:pt x="6792684" y="864106"/>
                  <a:pt x="6563153" y="831538"/>
                  <a:pt x="6181362" y="858982"/>
                </a:cubicBezTo>
                <a:cubicBezTo>
                  <a:pt x="5799571" y="886426"/>
                  <a:pt x="5944060" y="816917"/>
                  <a:pt x="5795945" y="858982"/>
                </a:cubicBezTo>
                <a:cubicBezTo>
                  <a:pt x="5647830" y="901047"/>
                  <a:pt x="5443498" y="782324"/>
                  <a:pt x="5112707" y="858982"/>
                </a:cubicBezTo>
                <a:cubicBezTo>
                  <a:pt x="4781916" y="935640"/>
                  <a:pt x="4551679" y="853149"/>
                  <a:pt x="4330194" y="858982"/>
                </a:cubicBezTo>
                <a:cubicBezTo>
                  <a:pt x="4108709" y="864815"/>
                  <a:pt x="4172170" y="851328"/>
                  <a:pt x="4044051" y="858982"/>
                </a:cubicBezTo>
                <a:cubicBezTo>
                  <a:pt x="3915932" y="866636"/>
                  <a:pt x="3453763" y="854905"/>
                  <a:pt x="3261539" y="858982"/>
                </a:cubicBezTo>
                <a:cubicBezTo>
                  <a:pt x="3069315" y="863059"/>
                  <a:pt x="2691998" y="790365"/>
                  <a:pt x="2479026" y="858982"/>
                </a:cubicBezTo>
                <a:cubicBezTo>
                  <a:pt x="2266054" y="927599"/>
                  <a:pt x="2277756" y="840229"/>
                  <a:pt x="2192883" y="858982"/>
                </a:cubicBezTo>
                <a:cubicBezTo>
                  <a:pt x="2108010" y="877735"/>
                  <a:pt x="1873734" y="790255"/>
                  <a:pt x="1608918" y="858982"/>
                </a:cubicBezTo>
                <a:cubicBezTo>
                  <a:pt x="1344103" y="927709"/>
                  <a:pt x="1343433" y="851837"/>
                  <a:pt x="1124228" y="858982"/>
                </a:cubicBezTo>
                <a:cubicBezTo>
                  <a:pt x="905023" y="866127"/>
                  <a:pt x="349863" y="807509"/>
                  <a:pt x="143167" y="858982"/>
                </a:cubicBezTo>
                <a:cubicBezTo>
                  <a:pt x="66443" y="860043"/>
                  <a:pt x="5524" y="790100"/>
                  <a:pt x="0" y="715815"/>
                </a:cubicBezTo>
                <a:cubicBezTo>
                  <a:pt x="-31602" y="568791"/>
                  <a:pt x="9062" y="334365"/>
                  <a:pt x="0" y="143167"/>
                </a:cubicBezTo>
                <a:close/>
              </a:path>
              <a:path w="10213734" h="858982" extrusionOk="0">
                <a:moveTo>
                  <a:pt x="0" y="143167"/>
                </a:moveTo>
                <a:cubicBezTo>
                  <a:pt x="-19753" y="51914"/>
                  <a:pt x="43838" y="7604"/>
                  <a:pt x="143167" y="0"/>
                </a:cubicBezTo>
                <a:cubicBezTo>
                  <a:pt x="493407" y="-52834"/>
                  <a:pt x="568565" y="91587"/>
                  <a:pt x="925680" y="0"/>
                </a:cubicBezTo>
                <a:cubicBezTo>
                  <a:pt x="1282795" y="-91587"/>
                  <a:pt x="1287870" y="51247"/>
                  <a:pt x="1410370" y="0"/>
                </a:cubicBezTo>
                <a:cubicBezTo>
                  <a:pt x="1532870" y="-51247"/>
                  <a:pt x="1655290" y="39113"/>
                  <a:pt x="1795787" y="0"/>
                </a:cubicBezTo>
                <a:cubicBezTo>
                  <a:pt x="1936284" y="-39113"/>
                  <a:pt x="2262361" y="21872"/>
                  <a:pt x="2479026" y="0"/>
                </a:cubicBezTo>
                <a:cubicBezTo>
                  <a:pt x="2695691" y="-21872"/>
                  <a:pt x="2771259" y="33308"/>
                  <a:pt x="2963717" y="0"/>
                </a:cubicBezTo>
                <a:cubicBezTo>
                  <a:pt x="3156175" y="-33308"/>
                  <a:pt x="3376242" y="58982"/>
                  <a:pt x="3746229" y="0"/>
                </a:cubicBezTo>
                <a:cubicBezTo>
                  <a:pt x="4116216" y="-58982"/>
                  <a:pt x="3985564" y="35620"/>
                  <a:pt x="4131646" y="0"/>
                </a:cubicBezTo>
                <a:cubicBezTo>
                  <a:pt x="4277728" y="-35620"/>
                  <a:pt x="4555681" y="37429"/>
                  <a:pt x="4914159" y="0"/>
                </a:cubicBezTo>
                <a:cubicBezTo>
                  <a:pt x="5272637" y="-37429"/>
                  <a:pt x="5069442" y="1059"/>
                  <a:pt x="5200301" y="0"/>
                </a:cubicBezTo>
                <a:cubicBezTo>
                  <a:pt x="5331160" y="-1059"/>
                  <a:pt x="5603980" y="27031"/>
                  <a:pt x="5784266" y="0"/>
                </a:cubicBezTo>
                <a:cubicBezTo>
                  <a:pt x="5964552" y="-27031"/>
                  <a:pt x="6169364" y="10018"/>
                  <a:pt x="6368231" y="0"/>
                </a:cubicBezTo>
                <a:cubicBezTo>
                  <a:pt x="6567098" y="-10018"/>
                  <a:pt x="6711418" y="33489"/>
                  <a:pt x="6852921" y="0"/>
                </a:cubicBezTo>
                <a:cubicBezTo>
                  <a:pt x="6994424" y="-33489"/>
                  <a:pt x="7283749" y="75023"/>
                  <a:pt x="7635434" y="0"/>
                </a:cubicBezTo>
                <a:cubicBezTo>
                  <a:pt x="7987119" y="-75023"/>
                  <a:pt x="8072680" y="35890"/>
                  <a:pt x="8417947" y="0"/>
                </a:cubicBezTo>
                <a:cubicBezTo>
                  <a:pt x="8763214" y="-35890"/>
                  <a:pt x="8633575" y="38225"/>
                  <a:pt x="8803364" y="0"/>
                </a:cubicBezTo>
                <a:cubicBezTo>
                  <a:pt x="8973153" y="-38225"/>
                  <a:pt x="9173156" y="38282"/>
                  <a:pt x="9387328" y="0"/>
                </a:cubicBezTo>
                <a:cubicBezTo>
                  <a:pt x="9601500" y="-38282"/>
                  <a:pt x="9927766" y="6228"/>
                  <a:pt x="10070567" y="0"/>
                </a:cubicBezTo>
                <a:cubicBezTo>
                  <a:pt x="10147995" y="-4936"/>
                  <a:pt x="10233029" y="60178"/>
                  <a:pt x="10213734" y="143167"/>
                </a:cubicBezTo>
                <a:cubicBezTo>
                  <a:pt x="10265477" y="381341"/>
                  <a:pt x="10194263" y="491814"/>
                  <a:pt x="10213734" y="715815"/>
                </a:cubicBezTo>
                <a:cubicBezTo>
                  <a:pt x="10221309" y="790391"/>
                  <a:pt x="10143515" y="868700"/>
                  <a:pt x="10070567" y="858982"/>
                </a:cubicBezTo>
                <a:cubicBezTo>
                  <a:pt x="9954425" y="884672"/>
                  <a:pt x="9720176" y="851795"/>
                  <a:pt x="9585876" y="858982"/>
                </a:cubicBezTo>
                <a:cubicBezTo>
                  <a:pt x="9451576" y="866169"/>
                  <a:pt x="9223253" y="830864"/>
                  <a:pt x="9001912" y="858982"/>
                </a:cubicBezTo>
                <a:cubicBezTo>
                  <a:pt x="8780571" y="887100"/>
                  <a:pt x="8838043" y="844046"/>
                  <a:pt x="8715769" y="858982"/>
                </a:cubicBezTo>
                <a:cubicBezTo>
                  <a:pt x="8593495" y="873918"/>
                  <a:pt x="8487661" y="843770"/>
                  <a:pt x="8429626" y="858982"/>
                </a:cubicBezTo>
                <a:cubicBezTo>
                  <a:pt x="8371591" y="874194"/>
                  <a:pt x="7999518" y="801760"/>
                  <a:pt x="7845661" y="858982"/>
                </a:cubicBezTo>
                <a:cubicBezTo>
                  <a:pt x="7691804" y="916204"/>
                  <a:pt x="7593435" y="832708"/>
                  <a:pt x="7460245" y="858982"/>
                </a:cubicBezTo>
                <a:cubicBezTo>
                  <a:pt x="7327055" y="885256"/>
                  <a:pt x="7025567" y="856538"/>
                  <a:pt x="6777006" y="858982"/>
                </a:cubicBezTo>
                <a:cubicBezTo>
                  <a:pt x="6528445" y="861426"/>
                  <a:pt x="6497710" y="853367"/>
                  <a:pt x="6391589" y="858982"/>
                </a:cubicBezTo>
                <a:cubicBezTo>
                  <a:pt x="6285468" y="864597"/>
                  <a:pt x="5874054" y="818355"/>
                  <a:pt x="5708351" y="858982"/>
                </a:cubicBezTo>
                <a:cubicBezTo>
                  <a:pt x="5542648" y="899609"/>
                  <a:pt x="5503840" y="855932"/>
                  <a:pt x="5422208" y="858982"/>
                </a:cubicBezTo>
                <a:cubicBezTo>
                  <a:pt x="5340576" y="862032"/>
                  <a:pt x="4885424" y="846095"/>
                  <a:pt x="4738969" y="858982"/>
                </a:cubicBezTo>
                <a:cubicBezTo>
                  <a:pt x="4592514" y="871869"/>
                  <a:pt x="4502634" y="840594"/>
                  <a:pt x="4353553" y="858982"/>
                </a:cubicBezTo>
                <a:cubicBezTo>
                  <a:pt x="4204472" y="877370"/>
                  <a:pt x="4184181" y="840639"/>
                  <a:pt x="4067410" y="858982"/>
                </a:cubicBezTo>
                <a:cubicBezTo>
                  <a:pt x="3950639" y="877325"/>
                  <a:pt x="3862727" y="831276"/>
                  <a:pt x="3681993" y="858982"/>
                </a:cubicBezTo>
                <a:cubicBezTo>
                  <a:pt x="3501259" y="886688"/>
                  <a:pt x="3275462" y="820999"/>
                  <a:pt x="2998754" y="858982"/>
                </a:cubicBezTo>
                <a:cubicBezTo>
                  <a:pt x="2722046" y="896965"/>
                  <a:pt x="2719001" y="846296"/>
                  <a:pt x="2613338" y="858982"/>
                </a:cubicBezTo>
                <a:cubicBezTo>
                  <a:pt x="2507675" y="871668"/>
                  <a:pt x="2430216" y="827504"/>
                  <a:pt x="2327195" y="858982"/>
                </a:cubicBezTo>
                <a:cubicBezTo>
                  <a:pt x="2224174" y="890460"/>
                  <a:pt x="2043248" y="835446"/>
                  <a:pt x="1941778" y="858982"/>
                </a:cubicBezTo>
                <a:cubicBezTo>
                  <a:pt x="1840308" y="882518"/>
                  <a:pt x="1686357" y="838361"/>
                  <a:pt x="1457088" y="858982"/>
                </a:cubicBezTo>
                <a:cubicBezTo>
                  <a:pt x="1227819" y="879603"/>
                  <a:pt x="1124762" y="839093"/>
                  <a:pt x="873123" y="858982"/>
                </a:cubicBezTo>
                <a:cubicBezTo>
                  <a:pt x="621484" y="878871"/>
                  <a:pt x="412682" y="798797"/>
                  <a:pt x="143167" y="858982"/>
                </a:cubicBezTo>
                <a:cubicBezTo>
                  <a:pt x="67695" y="868228"/>
                  <a:pt x="7445" y="798348"/>
                  <a:pt x="0" y="715815"/>
                </a:cubicBezTo>
                <a:cubicBezTo>
                  <a:pt x="-52071" y="569140"/>
                  <a:pt x="64569" y="260209"/>
                  <a:pt x="0" y="143167"/>
                </a:cubicBezTo>
                <a:close/>
              </a:path>
            </a:pathLst>
          </a:custGeom>
          <a:solidFill>
            <a:schemeClr val="accent1">
              <a:alpha val="41960"/>
            </a:schemeClr>
          </a:solidFill>
          <a:ln w="19050" cap="rnd" cmpd="sng">
            <a:solidFill>
              <a:srgbClr val="6C10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1733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Identification of rare items, events or observations which deviate significantly from the majority of the data and do not conform to a well defined notion of normal behaviour 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it" sz="1733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🡺 In HEP language: identify features of the data that are inconsistent with a background-only model</a:t>
            </a:r>
            <a:endParaRPr sz="1733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9" name="Google Shape;469;p44"/>
          <p:cNvSpPr/>
          <p:nvPr/>
        </p:nvSpPr>
        <p:spPr>
          <a:xfrm>
            <a:off x="903694" y="2078183"/>
            <a:ext cx="2308363" cy="568935"/>
          </a:xfrm>
          <a:custGeom>
            <a:avLst/>
            <a:gdLst/>
            <a:ahLst/>
            <a:cxnLst/>
            <a:rect l="l" t="t" r="r" b="b"/>
            <a:pathLst>
              <a:path w="2308363" h="568934" fill="none" extrusionOk="0">
                <a:moveTo>
                  <a:pt x="0" y="94824"/>
                </a:moveTo>
                <a:cubicBezTo>
                  <a:pt x="-1836" y="38711"/>
                  <a:pt x="42794" y="-4605"/>
                  <a:pt x="94824" y="0"/>
                </a:cubicBezTo>
                <a:cubicBezTo>
                  <a:pt x="207722" y="-23083"/>
                  <a:pt x="401220" y="58140"/>
                  <a:pt x="645690" y="0"/>
                </a:cubicBezTo>
                <a:cubicBezTo>
                  <a:pt x="890160" y="-58140"/>
                  <a:pt x="1004928" y="34894"/>
                  <a:pt x="1132994" y="0"/>
                </a:cubicBezTo>
                <a:cubicBezTo>
                  <a:pt x="1261060" y="-34894"/>
                  <a:pt x="1460536" y="9459"/>
                  <a:pt x="1705047" y="0"/>
                </a:cubicBezTo>
                <a:cubicBezTo>
                  <a:pt x="1949558" y="-9459"/>
                  <a:pt x="2003127" y="14909"/>
                  <a:pt x="2213539" y="0"/>
                </a:cubicBezTo>
                <a:cubicBezTo>
                  <a:pt x="2268260" y="4654"/>
                  <a:pt x="2296014" y="48966"/>
                  <a:pt x="2308363" y="94824"/>
                </a:cubicBezTo>
                <a:cubicBezTo>
                  <a:pt x="2316271" y="261666"/>
                  <a:pt x="2270507" y="294364"/>
                  <a:pt x="2308363" y="474110"/>
                </a:cubicBezTo>
                <a:cubicBezTo>
                  <a:pt x="2311034" y="518264"/>
                  <a:pt x="2269561" y="572883"/>
                  <a:pt x="2213539" y="568934"/>
                </a:cubicBezTo>
                <a:cubicBezTo>
                  <a:pt x="2066554" y="623792"/>
                  <a:pt x="1774798" y="559576"/>
                  <a:pt x="1641486" y="568934"/>
                </a:cubicBezTo>
                <a:cubicBezTo>
                  <a:pt x="1508174" y="578292"/>
                  <a:pt x="1240492" y="520887"/>
                  <a:pt x="1090620" y="568934"/>
                </a:cubicBezTo>
                <a:cubicBezTo>
                  <a:pt x="940748" y="616981"/>
                  <a:pt x="708246" y="549123"/>
                  <a:pt x="603316" y="568934"/>
                </a:cubicBezTo>
                <a:cubicBezTo>
                  <a:pt x="498386" y="588745"/>
                  <a:pt x="254424" y="565091"/>
                  <a:pt x="94824" y="568934"/>
                </a:cubicBezTo>
                <a:cubicBezTo>
                  <a:pt x="39426" y="571999"/>
                  <a:pt x="-6171" y="539687"/>
                  <a:pt x="0" y="474110"/>
                </a:cubicBezTo>
                <a:cubicBezTo>
                  <a:pt x="-27077" y="299024"/>
                  <a:pt x="1820" y="190782"/>
                  <a:pt x="0" y="94824"/>
                </a:cubicBezTo>
                <a:close/>
              </a:path>
              <a:path w="2308363" h="568934" extrusionOk="0">
                <a:moveTo>
                  <a:pt x="0" y="94824"/>
                </a:moveTo>
                <a:cubicBezTo>
                  <a:pt x="-3182" y="40491"/>
                  <a:pt x="39835" y="983"/>
                  <a:pt x="94824" y="0"/>
                </a:cubicBezTo>
                <a:cubicBezTo>
                  <a:pt x="324239" y="-47577"/>
                  <a:pt x="456932" y="59531"/>
                  <a:pt x="666877" y="0"/>
                </a:cubicBezTo>
                <a:cubicBezTo>
                  <a:pt x="876822" y="-59531"/>
                  <a:pt x="1065000" y="15948"/>
                  <a:pt x="1175369" y="0"/>
                </a:cubicBezTo>
                <a:cubicBezTo>
                  <a:pt x="1285738" y="-15948"/>
                  <a:pt x="1436803" y="39935"/>
                  <a:pt x="1662673" y="0"/>
                </a:cubicBezTo>
                <a:cubicBezTo>
                  <a:pt x="1888543" y="-39935"/>
                  <a:pt x="2032910" y="22538"/>
                  <a:pt x="2213539" y="0"/>
                </a:cubicBezTo>
                <a:cubicBezTo>
                  <a:pt x="2267379" y="-3025"/>
                  <a:pt x="2304815" y="41911"/>
                  <a:pt x="2308363" y="94824"/>
                </a:cubicBezTo>
                <a:cubicBezTo>
                  <a:pt x="2337072" y="201819"/>
                  <a:pt x="2296087" y="354414"/>
                  <a:pt x="2308363" y="474110"/>
                </a:cubicBezTo>
                <a:cubicBezTo>
                  <a:pt x="2301183" y="538358"/>
                  <a:pt x="2263655" y="566320"/>
                  <a:pt x="2213539" y="568934"/>
                </a:cubicBezTo>
                <a:cubicBezTo>
                  <a:pt x="2030994" y="605086"/>
                  <a:pt x="1890554" y="536413"/>
                  <a:pt x="1726235" y="568934"/>
                </a:cubicBezTo>
                <a:cubicBezTo>
                  <a:pt x="1561916" y="601455"/>
                  <a:pt x="1415412" y="518282"/>
                  <a:pt x="1196556" y="568934"/>
                </a:cubicBezTo>
                <a:cubicBezTo>
                  <a:pt x="977700" y="619586"/>
                  <a:pt x="794393" y="524890"/>
                  <a:pt x="688064" y="568934"/>
                </a:cubicBezTo>
                <a:cubicBezTo>
                  <a:pt x="581735" y="612978"/>
                  <a:pt x="230425" y="517482"/>
                  <a:pt x="94824" y="568934"/>
                </a:cubicBezTo>
                <a:cubicBezTo>
                  <a:pt x="49805" y="559808"/>
                  <a:pt x="-3672" y="525061"/>
                  <a:pt x="0" y="474110"/>
                </a:cubicBezTo>
                <a:cubicBezTo>
                  <a:pt x="-33726" y="307710"/>
                  <a:pt x="30326" y="182515"/>
                  <a:pt x="0" y="94824"/>
                </a:cubicBezTo>
                <a:close/>
              </a:path>
            </a:pathLst>
          </a:custGeom>
          <a:solidFill>
            <a:srgbClr val="205867"/>
          </a:solidFill>
          <a:ln w="19050" cap="rnd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1867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Anomaly Detection (AD)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0" name="Google Shape;470;p44"/>
          <p:cNvSpPr/>
          <p:nvPr/>
        </p:nvSpPr>
        <p:spPr>
          <a:xfrm>
            <a:off x="231854" y="2912107"/>
            <a:ext cx="1445772" cy="364984"/>
          </a:xfrm>
          <a:custGeom>
            <a:avLst/>
            <a:gdLst/>
            <a:ahLst/>
            <a:cxnLst/>
            <a:rect l="l" t="t" r="r" b="b"/>
            <a:pathLst>
              <a:path w="1445772" h="364984" fill="none" extrusionOk="0">
                <a:moveTo>
                  <a:pt x="0" y="60832"/>
                </a:moveTo>
                <a:cubicBezTo>
                  <a:pt x="-8922" y="28700"/>
                  <a:pt x="25465" y="-1221"/>
                  <a:pt x="60832" y="0"/>
                </a:cubicBezTo>
                <a:cubicBezTo>
                  <a:pt x="215901" y="-20191"/>
                  <a:pt x="379277" y="3367"/>
                  <a:pt x="515442" y="0"/>
                </a:cubicBezTo>
                <a:cubicBezTo>
                  <a:pt x="651607" y="-3367"/>
                  <a:pt x="831387" y="13357"/>
                  <a:pt x="956812" y="0"/>
                </a:cubicBezTo>
                <a:cubicBezTo>
                  <a:pt x="1082237" y="-13357"/>
                  <a:pt x="1291751" y="34723"/>
                  <a:pt x="1384940" y="0"/>
                </a:cubicBezTo>
                <a:cubicBezTo>
                  <a:pt x="1412892" y="232"/>
                  <a:pt x="1450095" y="19442"/>
                  <a:pt x="1445772" y="60832"/>
                </a:cubicBezTo>
                <a:cubicBezTo>
                  <a:pt x="1452926" y="174813"/>
                  <a:pt x="1426388" y="200045"/>
                  <a:pt x="1445772" y="304152"/>
                </a:cubicBezTo>
                <a:cubicBezTo>
                  <a:pt x="1447325" y="340823"/>
                  <a:pt x="1415610" y="366528"/>
                  <a:pt x="1384940" y="364984"/>
                </a:cubicBezTo>
                <a:cubicBezTo>
                  <a:pt x="1248232" y="417046"/>
                  <a:pt x="1114304" y="337322"/>
                  <a:pt x="930330" y="364984"/>
                </a:cubicBezTo>
                <a:cubicBezTo>
                  <a:pt x="746356" y="392646"/>
                  <a:pt x="672168" y="364677"/>
                  <a:pt x="528683" y="364984"/>
                </a:cubicBezTo>
                <a:cubicBezTo>
                  <a:pt x="385198" y="365291"/>
                  <a:pt x="172719" y="348482"/>
                  <a:pt x="60832" y="364984"/>
                </a:cubicBezTo>
                <a:cubicBezTo>
                  <a:pt x="31395" y="366440"/>
                  <a:pt x="840" y="340578"/>
                  <a:pt x="0" y="304152"/>
                </a:cubicBezTo>
                <a:cubicBezTo>
                  <a:pt x="-4012" y="194486"/>
                  <a:pt x="16779" y="164194"/>
                  <a:pt x="0" y="60832"/>
                </a:cubicBezTo>
                <a:close/>
              </a:path>
              <a:path w="1445772" h="364984" extrusionOk="0">
                <a:moveTo>
                  <a:pt x="0" y="60832"/>
                </a:moveTo>
                <a:cubicBezTo>
                  <a:pt x="-7829" y="22406"/>
                  <a:pt x="21502" y="2152"/>
                  <a:pt x="60832" y="0"/>
                </a:cubicBezTo>
                <a:cubicBezTo>
                  <a:pt x="282433" y="-23287"/>
                  <a:pt x="422971" y="18683"/>
                  <a:pt x="528683" y="0"/>
                </a:cubicBezTo>
                <a:cubicBezTo>
                  <a:pt x="634395" y="-18683"/>
                  <a:pt x="785018" y="2811"/>
                  <a:pt x="956812" y="0"/>
                </a:cubicBezTo>
                <a:cubicBezTo>
                  <a:pt x="1128606" y="-2811"/>
                  <a:pt x="1200219" y="1015"/>
                  <a:pt x="1384940" y="0"/>
                </a:cubicBezTo>
                <a:cubicBezTo>
                  <a:pt x="1416027" y="-8084"/>
                  <a:pt x="1446387" y="24961"/>
                  <a:pt x="1445772" y="60832"/>
                </a:cubicBezTo>
                <a:cubicBezTo>
                  <a:pt x="1472323" y="172810"/>
                  <a:pt x="1420832" y="219204"/>
                  <a:pt x="1445772" y="304152"/>
                </a:cubicBezTo>
                <a:cubicBezTo>
                  <a:pt x="1444970" y="330100"/>
                  <a:pt x="1413411" y="372108"/>
                  <a:pt x="1384940" y="364984"/>
                </a:cubicBezTo>
                <a:cubicBezTo>
                  <a:pt x="1217502" y="394152"/>
                  <a:pt x="1075578" y="338087"/>
                  <a:pt x="970053" y="364984"/>
                </a:cubicBezTo>
                <a:cubicBezTo>
                  <a:pt x="864528" y="391881"/>
                  <a:pt x="641483" y="315210"/>
                  <a:pt x="528683" y="364984"/>
                </a:cubicBezTo>
                <a:cubicBezTo>
                  <a:pt x="415883" y="414758"/>
                  <a:pt x="284704" y="319827"/>
                  <a:pt x="60832" y="364984"/>
                </a:cubicBezTo>
                <a:cubicBezTo>
                  <a:pt x="30353" y="361903"/>
                  <a:pt x="1866" y="336546"/>
                  <a:pt x="0" y="304152"/>
                </a:cubicBezTo>
                <a:cubicBezTo>
                  <a:pt x="-21116" y="200651"/>
                  <a:pt x="20691" y="156715"/>
                  <a:pt x="0" y="60832"/>
                </a:cubicBezTo>
                <a:close/>
              </a:path>
            </a:pathLst>
          </a:custGeom>
          <a:solidFill>
            <a:srgbClr val="205867"/>
          </a:solidFill>
          <a:ln w="19050" cap="rnd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1467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Supervised AD</a:t>
            </a:r>
            <a:endParaRPr sz="1467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1" name="Google Shape;471;p44"/>
          <p:cNvSpPr/>
          <p:nvPr/>
        </p:nvSpPr>
        <p:spPr>
          <a:xfrm>
            <a:off x="280930" y="3684147"/>
            <a:ext cx="1952647" cy="364984"/>
          </a:xfrm>
          <a:custGeom>
            <a:avLst/>
            <a:gdLst/>
            <a:ahLst/>
            <a:cxnLst/>
            <a:rect l="l" t="t" r="r" b="b"/>
            <a:pathLst>
              <a:path w="1952647" h="364984" fill="none" extrusionOk="0">
                <a:moveTo>
                  <a:pt x="0" y="60832"/>
                </a:moveTo>
                <a:cubicBezTo>
                  <a:pt x="-3558" y="19983"/>
                  <a:pt x="27457" y="-3005"/>
                  <a:pt x="60832" y="0"/>
                </a:cubicBezTo>
                <a:cubicBezTo>
                  <a:pt x="172350" y="-30792"/>
                  <a:pt x="302663" y="51541"/>
                  <a:pt x="536888" y="0"/>
                </a:cubicBezTo>
                <a:cubicBezTo>
                  <a:pt x="771113" y="-51541"/>
                  <a:pt x="815240" y="13697"/>
                  <a:pt x="958014" y="0"/>
                </a:cubicBezTo>
                <a:cubicBezTo>
                  <a:pt x="1100788" y="-13697"/>
                  <a:pt x="1316155" y="4750"/>
                  <a:pt x="1452379" y="0"/>
                </a:cubicBezTo>
                <a:cubicBezTo>
                  <a:pt x="1588604" y="-4750"/>
                  <a:pt x="1799374" y="49499"/>
                  <a:pt x="1891815" y="0"/>
                </a:cubicBezTo>
                <a:cubicBezTo>
                  <a:pt x="1926965" y="3074"/>
                  <a:pt x="1949720" y="28779"/>
                  <a:pt x="1952647" y="60832"/>
                </a:cubicBezTo>
                <a:cubicBezTo>
                  <a:pt x="1961337" y="147825"/>
                  <a:pt x="1945481" y="217331"/>
                  <a:pt x="1952647" y="304152"/>
                </a:cubicBezTo>
                <a:cubicBezTo>
                  <a:pt x="1954700" y="331436"/>
                  <a:pt x="1930829" y="370841"/>
                  <a:pt x="1891815" y="364984"/>
                </a:cubicBezTo>
                <a:cubicBezTo>
                  <a:pt x="1749521" y="406213"/>
                  <a:pt x="1522034" y="356588"/>
                  <a:pt x="1397450" y="364984"/>
                </a:cubicBezTo>
                <a:cubicBezTo>
                  <a:pt x="1272866" y="373380"/>
                  <a:pt x="1157712" y="359970"/>
                  <a:pt x="921394" y="364984"/>
                </a:cubicBezTo>
                <a:cubicBezTo>
                  <a:pt x="685076" y="369998"/>
                  <a:pt x="658169" y="362026"/>
                  <a:pt x="500268" y="364984"/>
                </a:cubicBezTo>
                <a:cubicBezTo>
                  <a:pt x="342367" y="367942"/>
                  <a:pt x="207685" y="353379"/>
                  <a:pt x="60832" y="364984"/>
                </a:cubicBezTo>
                <a:cubicBezTo>
                  <a:pt x="22360" y="369918"/>
                  <a:pt x="-2890" y="343933"/>
                  <a:pt x="0" y="304152"/>
                </a:cubicBezTo>
                <a:cubicBezTo>
                  <a:pt x="-7630" y="189632"/>
                  <a:pt x="25625" y="155541"/>
                  <a:pt x="0" y="60832"/>
                </a:cubicBezTo>
                <a:close/>
              </a:path>
              <a:path w="1952647" h="364984" extrusionOk="0">
                <a:moveTo>
                  <a:pt x="0" y="60832"/>
                </a:moveTo>
                <a:cubicBezTo>
                  <a:pt x="-7829" y="22406"/>
                  <a:pt x="21502" y="2152"/>
                  <a:pt x="60832" y="0"/>
                </a:cubicBezTo>
                <a:cubicBezTo>
                  <a:pt x="188472" y="-11410"/>
                  <a:pt x="377127" y="18889"/>
                  <a:pt x="555197" y="0"/>
                </a:cubicBezTo>
                <a:cubicBezTo>
                  <a:pt x="733268" y="-18889"/>
                  <a:pt x="802822" y="35974"/>
                  <a:pt x="994633" y="0"/>
                </a:cubicBezTo>
                <a:cubicBezTo>
                  <a:pt x="1186444" y="-35974"/>
                  <a:pt x="1282550" y="28635"/>
                  <a:pt x="1415759" y="0"/>
                </a:cubicBezTo>
                <a:cubicBezTo>
                  <a:pt x="1548968" y="-28635"/>
                  <a:pt x="1743683" y="15950"/>
                  <a:pt x="1891815" y="0"/>
                </a:cubicBezTo>
                <a:cubicBezTo>
                  <a:pt x="1927260" y="-3803"/>
                  <a:pt x="1950835" y="26958"/>
                  <a:pt x="1952647" y="60832"/>
                </a:cubicBezTo>
                <a:cubicBezTo>
                  <a:pt x="1953361" y="181567"/>
                  <a:pt x="1924530" y="232253"/>
                  <a:pt x="1952647" y="304152"/>
                </a:cubicBezTo>
                <a:cubicBezTo>
                  <a:pt x="1950113" y="341941"/>
                  <a:pt x="1923047" y="362241"/>
                  <a:pt x="1891815" y="364984"/>
                </a:cubicBezTo>
                <a:cubicBezTo>
                  <a:pt x="1694359" y="394120"/>
                  <a:pt x="1658714" y="331098"/>
                  <a:pt x="1470689" y="364984"/>
                </a:cubicBezTo>
                <a:cubicBezTo>
                  <a:pt x="1282664" y="398870"/>
                  <a:pt x="1141841" y="319996"/>
                  <a:pt x="1012943" y="364984"/>
                </a:cubicBezTo>
                <a:cubicBezTo>
                  <a:pt x="884045" y="409972"/>
                  <a:pt x="699593" y="346092"/>
                  <a:pt x="573507" y="364984"/>
                </a:cubicBezTo>
                <a:cubicBezTo>
                  <a:pt x="447421" y="383876"/>
                  <a:pt x="214317" y="340625"/>
                  <a:pt x="60832" y="364984"/>
                </a:cubicBezTo>
                <a:cubicBezTo>
                  <a:pt x="30239" y="361255"/>
                  <a:pt x="-9264" y="334168"/>
                  <a:pt x="0" y="304152"/>
                </a:cubicBezTo>
                <a:cubicBezTo>
                  <a:pt x="-11380" y="236486"/>
                  <a:pt x="17441" y="145067"/>
                  <a:pt x="0" y="60832"/>
                </a:cubicBezTo>
                <a:close/>
              </a:path>
            </a:pathLst>
          </a:custGeom>
          <a:solidFill>
            <a:srgbClr val="205867"/>
          </a:solidFill>
          <a:ln w="19050" cap="rnd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1467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Semi-supervised AD</a:t>
            </a:r>
            <a:endParaRPr sz="1467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2" name="Google Shape;472;p44"/>
          <p:cNvSpPr/>
          <p:nvPr/>
        </p:nvSpPr>
        <p:spPr>
          <a:xfrm>
            <a:off x="1524792" y="4242669"/>
            <a:ext cx="1687264" cy="364984"/>
          </a:xfrm>
          <a:custGeom>
            <a:avLst/>
            <a:gdLst/>
            <a:ahLst/>
            <a:cxnLst/>
            <a:rect l="l" t="t" r="r" b="b"/>
            <a:pathLst>
              <a:path w="1687264" h="364984" fill="none" extrusionOk="0">
                <a:moveTo>
                  <a:pt x="0" y="60832"/>
                </a:moveTo>
                <a:cubicBezTo>
                  <a:pt x="-8922" y="28700"/>
                  <a:pt x="25465" y="-1221"/>
                  <a:pt x="60832" y="0"/>
                </a:cubicBezTo>
                <a:cubicBezTo>
                  <a:pt x="199823" y="-57390"/>
                  <a:pt x="430130" y="41563"/>
                  <a:pt x="598355" y="0"/>
                </a:cubicBezTo>
                <a:cubicBezTo>
                  <a:pt x="766580" y="-41563"/>
                  <a:pt x="867668" y="55397"/>
                  <a:pt x="1120221" y="0"/>
                </a:cubicBezTo>
                <a:cubicBezTo>
                  <a:pt x="1372774" y="-55397"/>
                  <a:pt x="1417261" y="33067"/>
                  <a:pt x="1626432" y="0"/>
                </a:cubicBezTo>
                <a:cubicBezTo>
                  <a:pt x="1654384" y="232"/>
                  <a:pt x="1691587" y="19442"/>
                  <a:pt x="1687264" y="60832"/>
                </a:cubicBezTo>
                <a:cubicBezTo>
                  <a:pt x="1694418" y="174813"/>
                  <a:pt x="1667880" y="200045"/>
                  <a:pt x="1687264" y="304152"/>
                </a:cubicBezTo>
                <a:cubicBezTo>
                  <a:pt x="1688817" y="340823"/>
                  <a:pt x="1657102" y="366528"/>
                  <a:pt x="1626432" y="364984"/>
                </a:cubicBezTo>
                <a:cubicBezTo>
                  <a:pt x="1435390" y="415170"/>
                  <a:pt x="1337335" y="300764"/>
                  <a:pt x="1088909" y="364984"/>
                </a:cubicBezTo>
                <a:cubicBezTo>
                  <a:pt x="840483" y="429204"/>
                  <a:pt x="796065" y="315932"/>
                  <a:pt x="614011" y="364984"/>
                </a:cubicBezTo>
                <a:cubicBezTo>
                  <a:pt x="431957" y="414036"/>
                  <a:pt x="204420" y="350188"/>
                  <a:pt x="60832" y="364984"/>
                </a:cubicBezTo>
                <a:cubicBezTo>
                  <a:pt x="31395" y="366440"/>
                  <a:pt x="840" y="340578"/>
                  <a:pt x="0" y="304152"/>
                </a:cubicBezTo>
                <a:cubicBezTo>
                  <a:pt x="-4012" y="194486"/>
                  <a:pt x="16779" y="164194"/>
                  <a:pt x="0" y="60832"/>
                </a:cubicBezTo>
                <a:close/>
              </a:path>
              <a:path w="1687264" h="364984" extrusionOk="0">
                <a:moveTo>
                  <a:pt x="0" y="60832"/>
                </a:moveTo>
                <a:cubicBezTo>
                  <a:pt x="-7829" y="22406"/>
                  <a:pt x="21502" y="2152"/>
                  <a:pt x="60832" y="0"/>
                </a:cubicBezTo>
                <a:cubicBezTo>
                  <a:pt x="179218" y="-51423"/>
                  <a:pt x="369719" y="59259"/>
                  <a:pt x="614011" y="0"/>
                </a:cubicBezTo>
                <a:cubicBezTo>
                  <a:pt x="858303" y="-59259"/>
                  <a:pt x="907817" y="29258"/>
                  <a:pt x="1120221" y="0"/>
                </a:cubicBezTo>
                <a:cubicBezTo>
                  <a:pt x="1332625" y="-29258"/>
                  <a:pt x="1432639" y="39409"/>
                  <a:pt x="1626432" y="0"/>
                </a:cubicBezTo>
                <a:cubicBezTo>
                  <a:pt x="1657519" y="-8084"/>
                  <a:pt x="1687879" y="24961"/>
                  <a:pt x="1687264" y="60832"/>
                </a:cubicBezTo>
                <a:cubicBezTo>
                  <a:pt x="1713815" y="172810"/>
                  <a:pt x="1662324" y="219204"/>
                  <a:pt x="1687264" y="304152"/>
                </a:cubicBezTo>
                <a:cubicBezTo>
                  <a:pt x="1686462" y="330100"/>
                  <a:pt x="1654903" y="372108"/>
                  <a:pt x="1626432" y="364984"/>
                </a:cubicBezTo>
                <a:cubicBezTo>
                  <a:pt x="1453007" y="413112"/>
                  <a:pt x="1310709" y="317565"/>
                  <a:pt x="1135877" y="364984"/>
                </a:cubicBezTo>
                <a:cubicBezTo>
                  <a:pt x="961046" y="412403"/>
                  <a:pt x="831836" y="352614"/>
                  <a:pt x="614011" y="364984"/>
                </a:cubicBezTo>
                <a:cubicBezTo>
                  <a:pt x="396186" y="377354"/>
                  <a:pt x="238629" y="316492"/>
                  <a:pt x="60832" y="364984"/>
                </a:cubicBezTo>
                <a:cubicBezTo>
                  <a:pt x="30353" y="361903"/>
                  <a:pt x="1866" y="336546"/>
                  <a:pt x="0" y="304152"/>
                </a:cubicBezTo>
                <a:cubicBezTo>
                  <a:pt x="-21116" y="200651"/>
                  <a:pt x="20691" y="156715"/>
                  <a:pt x="0" y="60832"/>
                </a:cubicBezTo>
                <a:close/>
              </a:path>
            </a:pathLst>
          </a:custGeom>
          <a:solidFill>
            <a:srgbClr val="205867"/>
          </a:solidFill>
          <a:ln w="19050" cap="rnd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1467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Unsupervised AD</a:t>
            </a:r>
            <a:endParaRPr sz="1467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473" name="Google Shape;473;p44"/>
          <p:cNvCxnSpPr>
            <a:stCxn id="469" idx="2"/>
            <a:endCxn id="470" idx="0"/>
          </p:cNvCxnSpPr>
          <p:nvPr/>
        </p:nvCxnSpPr>
        <p:spPr>
          <a:xfrm flipH="1">
            <a:off x="954675" y="2647115"/>
            <a:ext cx="1103200" cy="264800"/>
          </a:xfrm>
          <a:prstGeom prst="straightConnector1">
            <a:avLst/>
          </a:prstGeom>
          <a:noFill/>
          <a:ln w="22225" cap="flat" cmpd="sng">
            <a:solidFill>
              <a:srgbClr val="205867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4" name="Google Shape;474;p44"/>
          <p:cNvCxnSpPr>
            <a:stCxn id="469" idx="2"/>
            <a:endCxn id="471" idx="0"/>
          </p:cNvCxnSpPr>
          <p:nvPr/>
        </p:nvCxnSpPr>
        <p:spPr>
          <a:xfrm flipH="1">
            <a:off x="1257075" y="2647115"/>
            <a:ext cx="800800" cy="1037200"/>
          </a:xfrm>
          <a:prstGeom prst="straightConnector1">
            <a:avLst/>
          </a:prstGeom>
          <a:noFill/>
          <a:ln w="22225" cap="flat" cmpd="sng">
            <a:solidFill>
              <a:srgbClr val="205867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5" name="Google Shape;475;p44"/>
          <p:cNvCxnSpPr>
            <a:stCxn id="469" idx="2"/>
            <a:endCxn id="472" idx="0"/>
          </p:cNvCxnSpPr>
          <p:nvPr/>
        </p:nvCxnSpPr>
        <p:spPr>
          <a:xfrm>
            <a:off x="2057875" y="2647115"/>
            <a:ext cx="310400" cy="1595600"/>
          </a:xfrm>
          <a:prstGeom prst="straightConnector1">
            <a:avLst/>
          </a:prstGeom>
          <a:noFill/>
          <a:ln w="22225" cap="flat" cmpd="sng">
            <a:solidFill>
              <a:srgbClr val="205867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6" name="Google Shape;476;p44"/>
          <p:cNvSpPr txBox="1"/>
          <p:nvPr/>
        </p:nvSpPr>
        <p:spPr>
          <a:xfrm>
            <a:off x="3740523" y="1951674"/>
            <a:ext cx="7241600" cy="152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1867" b="1">
                <a:solidFill>
                  <a:srgbClr val="941651"/>
                </a:solidFill>
                <a:latin typeface="Arial"/>
                <a:ea typeface="Arial"/>
                <a:cs typeface="Arial"/>
                <a:sym typeface="Arial"/>
              </a:rPr>
              <a:t>Supervised learning (labeled training datasets)</a:t>
            </a:r>
            <a:r>
              <a:rPr lang="it" sz="18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has a long &amp; effective history in HEP: 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7859" indent="-287859" defTabSz="1219170">
              <a:buClr>
                <a:srgbClr val="000000"/>
              </a:buClr>
              <a:buSzPts val="1400"/>
              <a:buFont typeface="Arial"/>
              <a:buChar char="•"/>
            </a:pPr>
            <a:r>
              <a:rPr lang="it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statistics, complex dataset with many correlated features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7859" indent="-287859" defTabSz="1219170">
              <a:buClr>
                <a:srgbClr val="000000"/>
              </a:buClr>
              <a:buSzPts val="1400"/>
              <a:buFont typeface="Arial"/>
              <a:buChar char="•"/>
            </a:pPr>
            <a:r>
              <a:rPr lang="it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Examples: neural net</a:t>
            </a:r>
            <a:r>
              <a:rPr lang="it" sz="1867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it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classify boosted Higgs bosons from QCD/top backgrounds (ATLAS)</a:t>
            </a:r>
            <a:endParaRPr sz="1867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77" name="Google Shape;47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9859" y="3727835"/>
            <a:ext cx="6319791" cy="2913028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4"/>
          <p:cNvSpPr txBox="1"/>
          <p:nvPr/>
        </p:nvSpPr>
        <p:spPr>
          <a:xfrm>
            <a:off x="280933" y="5126068"/>
            <a:ext cx="4000000" cy="964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1467" u="sng">
                <a:solidFill>
                  <a:srgbClr val="0096FF"/>
                </a:solidFill>
                <a:latin typeface="Arial"/>
                <a:cs typeface="Arial"/>
                <a:sym typeface="Arial"/>
                <a:hlinkClick r:id="rId4"/>
              </a:rPr>
              <a:t>Identification of Boosted Higgs Bosons Decaying Into </a:t>
            </a:r>
            <a:r>
              <a:rPr lang="it" sz="1733" i="1" u="sng">
                <a:solidFill>
                  <a:srgbClr val="0096FF"/>
                </a:solidFill>
                <a:latin typeface="Arial"/>
                <a:cs typeface="Arial"/>
                <a:sym typeface="Arial"/>
                <a:hlinkClick r:id="rId4"/>
              </a:rPr>
              <a:t>bb</a:t>
            </a:r>
            <a:r>
              <a:rPr lang="it" sz="1733" u="sng">
                <a:solidFill>
                  <a:srgbClr val="0096FF"/>
                </a:solidFill>
                <a:latin typeface="Arial"/>
                <a:cs typeface="Arial"/>
                <a:sym typeface="Arial"/>
                <a:hlinkClick r:id="rId4"/>
              </a:rPr>
              <a:t> </a:t>
            </a:r>
            <a:r>
              <a:rPr lang="it" sz="1467" u="sng">
                <a:solidFill>
                  <a:srgbClr val="0096FF"/>
                </a:solidFill>
                <a:latin typeface="Arial"/>
                <a:cs typeface="Arial"/>
                <a:sym typeface="Arial"/>
                <a:hlinkClick r:id="rId4"/>
              </a:rPr>
              <a:t>With Neural Networks and Variable Radius Subjets in ATLAS </a:t>
            </a:r>
            <a:endParaRPr sz="18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" name="Google Shape;479;p44"/>
          <p:cNvSpPr txBox="1"/>
          <p:nvPr/>
        </p:nvSpPr>
        <p:spPr>
          <a:xfrm>
            <a:off x="6501500" y="3327401"/>
            <a:ext cx="1564000" cy="59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2267">
                <a:solidFill>
                  <a:srgbClr val="941651"/>
                </a:solidFill>
                <a:latin typeface="Arial"/>
                <a:cs typeface="Arial"/>
                <a:sym typeface="Arial"/>
              </a:rPr>
              <a:t>H→bb</a:t>
            </a:r>
            <a:endParaRPr sz="2267">
              <a:solidFill>
                <a:srgbClr val="94165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116BAA3-992F-4851-4CBD-C8E1C9860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47</a:t>
            </a:fld>
            <a:endParaRPr lang="it-IT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5"/>
          <p:cNvSpPr txBox="1">
            <a:spLocks noGrp="1"/>
          </p:cNvSpPr>
          <p:nvPr>
            <p:ph type="title"/>
          </p:nvPr>
        </p:nvSpPr>
        <p:spPr>
          <a:xfrm>
            <a:off x="568882" y="9100"/>
            <a:ext cx="10344593" cy="6050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r>
              <a:rPr lang="it" sz="3200"/>
              <a:t>Anomaly Detection</a:t>
            </a:r>
            <a:endParaRPr sz="3200"/>
          </a:p>
        </p:txBody>
      </p:sp>
      <p:sp>
        <p:nvSpPr>
          <p:cNvPr id="486" name="Google Shape;486;p45"/>
          <p:cNvSpPr/>
          <p:nvPr/>
        </p:nvSpPr>
        <p:spPr>
          <a:xfrm>
            <a:off x="568883" y="614151"/>
            <a:ext cx="10213733" cy="858983"/>
          </a:xfrm>
          <a:custGeom>
            <a:avLst/>
            <a:gdLst/>
            <a:ahLst/>
            <a:cxnLst/>
            <a:rect l="l" t="t" r="r" b="b"/>
            <a:pathLst>
              <a:path w="10213734" h="858982" fill="none" extrusionOk="0">
                <a:moveTo>
                  <a:pt x="0" y="143167"/>
                </a:moveTo>
                <a:cubicBezTo>
                  <a:pt x="-14110" y="47954"/>
                  <a:pt x="67196" y="-3353"/>
                  <a:pt x="143167" y="0"/>
                </a:cubicBezTo>
                <a:cubicBezTo>
                  <a:pt x="459143" y="-15853"/>
                  <a:pt x="608180" y="13813"/>
                  <a:pt x="925680" y="0"/>
                </a:cubicBezTo>
                <a:cubicBezTo>
                  <a:pt x="1243180" y="-13813"/>
                  <a:pt x="1148235" y="32822"/>
                  <a:pt x="1311096" y="0"/>
                </a:cubicBezTo>
                <a:cubicBezTo>
                  <a:pt x="1473957" y="-32822"/>
                  <a:pt x="1657910" y="36857"/>
                  <a:pt x="1895061" y="0"/>
                </a:cubicBezTo>
                <a:cubicBezTo>
                  <a:pt x="2132212" y="-36857"/>
                  <a:pt x="2058153" y="672"/>
                  <a:pt x="2181204" y="0"/>
                </a:cubicBezTo>
                <a:cubicBezTo>
                  <a:pt x="2304255" y="-672"/>
                  <a:pt x="2795665" y="14283"/>
                  <a:pt x="2963717" y="0"/>
                </a:cubicBezTo>
                <a:cubicBezTo>
                  <a:pt x="3131769" y="-14283"/>
                  <a:pt x="3256628" y="13029"/>
                  <a:pt x="3547681" y="0"/>
                </a:cubicBezTo>
                <a:cubicBezTo>
                  <a:pt x="3838734" y="-13029"/>
                  <a:pt x="4136636" y="35736"/>
                  <a:pt x="4330194" y="0"/>
                </a:cubicBezTo>
                <a:cubicBezTo>
                  <a:pt x="4523752" y="-35736"/>
                  <a:pt x="4659584" y="56163"/>
                  <a:pt x="4814885" y="0"/>
                </a:cubicBezTo>
                <a:cubicBezTo>
                  <a:pt x="4970186" y="-56163"/>
                  <a:pt x="5087409" y="6542"/>
                  <a:pt x="5200301" y="0"/>
                </a:cubicBezTo>
                <a:cubicBezTo>
                  <a:pt x="5313193" y="-6542"/>
                  <a:pt x="5605701" y="67626"/>
                  <a:pt x="5784266" y="0"/>
                </a:cubicBezTo>
                <a:cubicBezTo>
                  <a:pt x="5962831" y="-67626"/>
                  <a:pt x="6258502" y="51625"/>
                  <a:pt x="6467505" y="0"/>
                </a:cubicBezTo>
                <a:cubicBezTo>
                  <a:pt x="6676508" y="-51625"/>
                  <a:pt x="7007429" y="3964"/>
                  <a:pt x="7250017" y="0"/>
                </a:cubicBezTo>
                <a:cubicBezTo>
                  <a:pt x="7492605" y="-3964"/>
                  <a:pt x="7732584" y="28262"/>
                  <a:pt x="7933256" y="0"/>
                </a:cubicBezTo>
                <a:cubicBezTo>
                  <a:pt x="8133928" y="-28262"/>
                  <a:pt x="8423518" y="77926"/>
                  <a:pt x="8715769" y="0"/>
                </a:cubicBezTo>
                <a:cubicBezTo>
                  <a:pt x="9008020" y="-77926"/>
                  <a:pt x="9073439" y="37604"/>
                  <a:pt x="9399008" y="0"/>
                </a:cubicBezTo>
                <a:cubicBezTo>
                  <a:pt x="9724577" y="-37604"/>
                  <a:pt x="9788992" y="76070"/>
                  <a:pt x="10070567" y="0"/>
                </a:cubicBezTo>
                <a:cubicBezTo>
                  <a:pt x="10150305" y="-8470"/>
                  <a:pt x="10211160" y="67837"/>
                  <a:pt x="10213734" y="143167"/>
                </a:cubicBezTo>
                <a:cubicBezTo>
                  <a:pt x="10242825" y="412916"/>
                  <a:pt x="10169516" y="560207"/>
                  <a:pt x="10213734" y="715815"/>
                </a:cubicBezTo>
                <a:cubicBezTo>
                  <a:pt x="10227492" y="797660"/>
                  <a:pt x="10137753" y="857550"/>
                  <a:pt x="10070567" y="858982"/>
                </a:cubicBezTo>
                <a:cubicBezTo>
                  <a:pt x="9996568" y="883128"/>
                  <a:pt x="9863908" y="825626"/>
                  <a:pt x="9784424" y="858982"/>
                </a:cubicBezTo>
                <a:cubicBezTo>
                  <a:pt x="9704940" y="892338"/>
                  <a:pt x="9462237" y="822899"/>
                  <a:pt x="9200460" y="858982"/>
                </a:cubicBezTo>
                <a:cubicBezTo>
                  <a:pt x="8938683" y="895065"/>
                  <a:pt x="8831864" y="800727"/>
                  <a:pt x="8616495" y="858982"/>
                </a:cubicBezTo>
                <a:cubicBezTo>
                  <a:pt x="8401126" y="917237"/>
                  <a:pt x="8360022" y="851756"/>
                  <a:pt x="8131804" y="858982"/>
                </a:cubicBezTo>
                <a:cubicBezTo>
                  <a:pt x="7903586" y="866208"/>
                  <a:pt x="7696956" y="845772"/>
                  <a:pt x="7349291" y="858982"/>
                </a:cubicBezTo>
                <a:cubicBezTo>
                  <a:pt x="7001626" y="872192"/>
                  <a:pt x="7135066" y="853858"/>
                  <a:pt x="6963875" y="858982"/>
                </a:cubicBezTo>
                <a:cubicBezTo>
                  <a:pt x="6792684" y="864106"/>
                  <a:pt x="6563153" y="831538"/>
                  <a:pt x="6181362" y="858982"/>
                </a:cubicBezTo>
                <a:cubicBezTo>
                  <a:pt x="5799571" y="886426"/>
                  <a:pt x="5944060" y="816917"/>
                  <a:pt x="5795945" y="858982"/>
                </a:cubicBezTo>
                <a:cubicBezTo>
                  <a:pt x="5647830" y="901047"/>
                  <a:pt x="5443498" y="782324"/>
                  <a:pt x="5112707" y="858982"/>
                </a:cubicBezTo>
                <a:cubicBezTo>
                  <a:pt x="4781916" y="935640"/>
                  <a:pt x="4551679" y="853149"/>
                  <a:pt x="4330194" y="858982"/>
                </a:cubicBezTo>
                <a:cubicBezTo>
                  <a:pt x="4108709" y="864815"/>
                  <a:pt x="4172170" y="851328"/>
                  <a:pt x="4044051" y="858982"/>
                </a:cubicBezTo>
                <a:cubicBezTo>
                  <a:pt x="3915932" y="866636"/>
                  <a:pt x="3453763" y="854905"/>
                  <a:pt x="3261539" y="858982"/>
                </a:cubicBezTo>
                <a:cubicBezTo>
                  <a:pt x="3069315" y="863059"/>
                  <a:pt x="2691998" y="790365"/>
                  <a:pt x="2479026" y="858982"/>
                </a:cubicBezTo>
                <a:cubicBezTo>
                  <a:pt x="2266054" y="927599"/>
                  <a:pt x="2277756" y="840229"/>
                  <a:pt x="2192883" y="858982"/>
                </a:cubicBezTo>
                <a:cubicBezTo>
                  <a:pt x="2108010" y="877735"/>
                  <a:pt x="1873734" y="790255"/>
                  <a:pt x="1608918" y="858982"/>
                </a:cubicBezTo>
                <a:cubicBezTo>
                  <a:pt x="1344103" y="927709"/>
                  <a:pt x="1343433" y="851837"/>
                  <a:pt x="1124228" y="858982"/>
                </a:cubicBezTo>
                <a:cubicBezTo>
                  <a:pt x="905023" y="866127"/>
                  <a:pt x="349863" y="807509"/>
                  <a:pt x="143167" y="858982"/>
                </a:cubicBezTo>
                <a:cubicBezTo>
                  <a:pt x="66443" y="860043"/>
                  <a:pt x="5524" y="790100"/>
                  <a:pt x="0" y="715815"/>
                </a:cubicBezTo>
                <a:cubicBezTo>
                  <a:pt x="-31602" y="568791"/>
                  <a:pt x="9062" y="334365"/>
                  <a:pt x="0" y="143167"/>
                </a:cubicBezTo>
                <a:close/>
              </a:path>
              <a:path w="10213734" h="858982" extrusionOk="0">
                <a:moveTo>
                  <a:pt x="0" y="143167"/>
                </a:moveTo>
                <a:cubicBezTo>
                  <a:pt x="-19753" y="51914"/>
                  <a:pt x="43838" y="7604"/>
                  <a:pt x="143167" y="0"/>
                </a:cubicBezTo>
                <a:cubicBezTo>
                  <a:pt x="493407" y="-52834"/>
                  <a:pt x="568565" y="91587"/>
                  <a:pt x="925680" y="0"/>
                </a:cubicBezTo>
                <a:cubicBezTo>
                  <a:pt x="1282795" y="-91587"/>
                  <a:pt x="1287870" y="51247"/>
                  <a:pt x="1410370" y="0"/>
                </a:cubicBezTo>
                <a:cubicBezTo>
                  <a:pt x="1532870" y="-51247"/>
                  <a:pt x="1655290" y="39113"/>
                  <a:pt x="1795787" y="0"/>
                </a:cubicBezTo>
                <a:cubicBezTo>
                  <a:pt x="1936284" y="-39113"/>
                  <a:pt x="2262361" y="21872"/>
                  <a:pt x="2479026" y="0"/>
                </a:cubicBezTo>
                <a:cubicBezTo>
                  <a:pt x="2695691" y="-21872"/>
                  <a:pt x="2771259" y="33308"/>
                  <a:pt x="2963717" y="0"/>
                </a:cubicBezTo>
                <a:cubicBezTo>
                  <a:pt x="3156175" y="-33308"/>
                  <a:pt x="3376242" y="58982"/>
                  <a:pt x="3746229" y="0"/>
                </a:cubicBezTo>
                <a:cubicBezTo>
                  <a:pt x="4116216" y="-58982"/>
                  <a:pt x="3985564" y="35620"/>
                  <a:pt x="4131646" y="0"/>
                </a:cubicBezTo>
                <a:cubicBezTo>
                  <a:pt x="4277728" y="-35620"/>
                  <a:pt x="4555681" y="37429"/>
                  <a:pt x="4914159" y="0"/>
                </a:cubicBezTo>
                <a:cubicBezTo>
                  <a:pt x="5272637" y="-37429"/>
                  <a:pt x="5069442" y="1059"/>
                  <a:pt x="5200301" y="0"/>
                </a:cubicBezTo>
                <a:cubicBezTo>
                  <a:pt x="5331160" y="-1059"/>
                  <a:pt x="5603980" y="27031"/>
                  <a:pt x="5784266" y="0"/>
                </a:cubicBezTo>
                <a:cubicBezTo>
                  <a:pt x="5964552" y="-27031"/>
                  <a:pt x="6169364" y="10018"/>
                  <a:pt x="6368231" y="0"/>
                </a:cubicBezTo>
                <a:cubicBezTo>
                  <a:pt x="6567098" y="-10018"/>
                  <a:pt x="6711418" y="33489"/>
                  <a:pt x="6852921" y="0"/>
                </a:cubicBezTo>
                <a:cubicBezTo>
                  <a:pt x="6994424" y="-33489"/>
                  <a:pt x="7283749" y="75023"/>
                  <a:pt x="7635434" y="0"/>
                </a:cubicBezTo>
                <a:cubicBezTo>
                  <a:pt x="7987119" y="-75023"/>
                  <a:pt x="8072680" y="35890"/>
                  <a:pt x="8417947" y="0"/>
                </a:cubicBezTo>
                <a:cubicBezTo>
                  <a:pt x="8763214" y="-35890"/>
                  <a:pt x="8633575" y="38225"/>
                  <a:pt x="8803364" y="0"/>
                </a:cubicBezTo>
                <a:cubicBezTo>
                  <a:pt x="8973153" y="-38225"/>
                  <a:pt x="9173156" y="38282"/>
                  <a:pt x="9387328" y="0"/>
                </a:cubicBezTo>
                <a:cubicBezTo>
                  <a:pt x="9601500" y="-38282"/>
                  <a:pt x="9927766" y="6228"/>
                  <a:pt x="10070567" y="0"/>
                </a:cubicBezTo>
                <a:cubicBezTo>
                  <a:pt x="10147995" y="-4936"/>
                  <a:pt x="10233029" y="60178"/>
                  <a:pt x="10213734" y="143167"/>
                </a:cubicBezTo>
                <a:cubicBezTo>
                  <a:pt x="10265477" y="381341"/>
                  <a:pt x="10194263" y="491814"/>
                  <a:pt x="10213734" y="715815"/>
                </a:cubicBezTo>
                <a:cubicBezTo>
                  <a:pt x="10221309" y="790391"/>
                  <a:pt x="10143515" y="868700"/>
                  <a:pt x="10070567" y="858982"/>
                </a:cubicBezTo>
                <a:cubicBezTo>
                  <a:pt x="9954425" y="884672"/>
                  <a:pt x="9720176" y="851795"/>
                  <a:pt x="9585876" y="858982"/>
                </a:cubicBezTo>
                <a:cubicBezTo>
                  <a:pt x="9451576" y="866169"/>
                  <a:pt x="9223253" y="830864"/>
                  <a:pt x="9001912" y="858982"/>
                </a:cubicBezTo>
                <a:cubicBezTo>
                  <a:pt x="8780571" y="887100"/>
                  <a:pt x="8838043" y="844046"/>
                  <a:pt x="8715769" y="858982"/>
                </a:cubicBezTo>
                <a:cubicBezTo>
                  <a:pt x="8593495" y="873918"/>
                  <a:pt x="8487661" y="843770"/>
                  <a:pt x="8429626" y="858982"/>
                </a:cubicBezTo>
                <a:cubicBezTo>
                  <a:pt x="8371591" y="874194"/>
                  <a:pt x="7999518" y="801760"/>
                  <a:pt x="7845661" y="858982"/>
                </a:cubicBezTo>
                <a:cubicBezTo>
                  <a:pt x="7691804" y="916204"/>
                  <a:pt x="7593435" y="832708"/>
                  <a:pt x="7460245" y="858982"/>
                </a:cubicBezTo>
                <a:cubicBezTo>
                  <a:pt x="7327055" y="885256"/>
                  <a:pt x="7025567" y="856538"/>
                  <a:pt x="6777006" y="858982"/>
                </a:cubicBezTo>
                <a:cubicBezTo>
                  <a:pt x="6528445" y="861426"/>
                  <a:pt x="6497710" y="853367"/>
                  <a:pt x="6391589" y="858982"/>
                </a:cubicBezTo>
                <a:cubicBezTo>
                  <a:pt x="6285468" y="864597"/>
                  <a:pt x="5874054" y="818355"/>
                  <a:pt x="5708351" y="858982"/>
                </a:cubicBezTo>
                <a:cubicBezTo>
                  <a:pt x="5542648" y="899609"/>
                  <a:pt x="5503840" y="855932"/>
                  <a:pt x="5422208" y="858982"/>
                </a:cubicBezTo>
                <a:cubicBezTo>
                  <a:pt x="5340576" y="862032"/>
                  <a:pt x="4885424" y="846095"/>
                  <a:pt x="4738969" y="858982"/>
                </a:cubicBezTo>
                <a:cubicBezTo>
                  <a:pt x="4592514" y="871869"/>
                  <a:pt x="4502634" y="840594"/>
                  <a:pt x="4353553" y="858982"/>
                </a:cubicBezTo>
                <a:cubicBezTo>
                  <a:pt x="4204472" y="877370"/>
                  <a:pt x="4184181" y="840639"/>
                  <a:pt x="4067410" y="858982"/>
                </a:cubicBezTo>
                <a:cubicBezTo>
                  <a:pt x="3950639" y="877325"/>
                  <a:pt x="3862727" y="831276"/>
                  <a:pt x="3681993" y="858982"/>
                </a:cubicBezTo>
                <a:cubicBezTo>
                  <a:pt x="3501259" y="886688"/>
                  <a:pt x="3275462" y="820999"/>
                  <a:pt x="2998754" y="858982"/>
                </a:cubicBezTo>
                <a:cubicBezTo>
                  <a:pt x="2722046" y="896965"/>
                  <a:pt x="2719001" y="846296"/>
                  <a:pt x="2613338" y="858982"/>
                </a:cubicBezTo>
                <a:cubicBezTo>
                  <a:pt x="2507675" y="871668"/>
                  <a:pt x="2430216" y="827504"/>
                  <a:pt x="2327195" y="858982"/>
                </a:cubicBezTo>
                <a:cubicBezTo>
                  <a:pt x="2224174" y="890460"/>
                  <a:pt x="2043248" y="835446"/>
                  <a:pt x="1941778" y="858982"/>
                </a:cubicBezTo>
                <a:cubicBezTo>
                  <a:pt x="1840308" y="882518"/>
                  <a:pt x="1686357" y="838361"/>
                  <a:pt x="1457088" y="858982"/>
                </a:cubicBezTo>
                <a:cubicBezTo>
                  <a:pt x="1227819" y="879603"/>
                  <a:pt x="1124762" y="839093"/>
                  <a:pt x="873123" y="858982"/>
                </a:cubicBezTo>
                <a:cubicBezTo>
                  <a:pt x="621484" y="878871"/>
                  <a:pt x="412682" y="798797"/>
                  <a:pt x="143167" y="858982"/>
                </a:cubicBezTo>
                <a:cubicBezTo>
                  <a:pt x="67695" y="868228"/>
                  <a:pt x="7445" y="798348"/>
                  <a:pt x="0" y="715815"/>
                </a:cubicBezTo>
                <a:cubicBezTo>
                  <a:pt x="-52071" y="569140"/>
                  <a:pt x="64569" y="260209"/>
                  <a:pt x="0" y="143167"/>
                </a:cubicBezTo>
                <a:close/>
              </a:path>
            </a:pathLst>
          </a:custGeom>
          <a:solidFill>
            <a:schemeClr val="accent1">
              <a:alpha val="41960"/>
            </a:schemeClr>
          </a:solidFill>
          <a:ln w="19050" cap="rnd" cmpd="sng">
            <a:solidFill>
              <a:srgbClr val="6C10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1733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Identification of rare items, events or observations which deviate significantly from the majority of the data and do not conform to a well defined notion of normal behaviour 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it" sz="1733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🡺 In HEP language: identify features of the data that are inconsistent with a background-only model</a:t>
            </a:r>
            <a:endParaRPr sz="1733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7" name="Google Shape;487;p45"/>
          <p:cNvSpPr txBox="1"/>
          <p:nvPr/>
        </p:nvSpPr>
        <p:spPr>
          <a:xfrm>
            <a:off x="866420" y="1575266"/>
            <a:ext cx="747754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2000" b="1">
                <a:solidFill>
                  <a:srgbClr val="006C6D"/>
                </a:solidFill>
                <a:latin typeface="Arial"/>
                <a:ea typeface="Arial"/>
                <a:cs typeface="Arial"/>
                <a:sym typeface="Arial"/>
              </a:rPr>
              <a:t>But, what if we don’t know the characteristics of our signal?</a:t>
            </a:r>
            <a:endParaRPr sz="2000" b="1">
              <a:solidFill>
                <a:srgbClr val="006C6D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88" name="Google Shape;488;p4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8350" y="2078061"/>
            <a:ext cx="4871999" cy="1904509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5"/>
          <p:cNvSpPr txBox="1"/>
          <p:nvPr/>
        </p:nvSpPr>
        <p:spPr>
          <a:xfrm>
            <a:off x="1108366" y="1896207"/>
            <a:ext cx="6488324" cy="954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it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broad search for “new physics” means we want to be sensitive to anything not predicted by the Standard Model (and perhaps, not even predicted by us)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0" name="Google Shape;490;p45"/>
          <p:cNvSpPr txBox="1"/>
          <p:nvPr/>
        </p:nvSpPr>
        <p:spPr>
          <a:xfrm>
            <a:off x="568880" y="2847276"/>
            <a:ext cx="6761752" cy="152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287859" indent="-287859" defTabSz="1219170">
              <a:buClr>
                <a:srgbClr val="004849"/>
              </a:buClr>
              <a:buSzPts val="1400"/>
              <a:buFont typeface="Arial"/>
              <a:buChar char="•"/>
            </a:pPr>
            <a:r>
              <a:rPr lang="it" sz="1867" b="1">
                <a:solidFill>
                  <a:srgbClr val="004849"/>
                </a:solidFill>
                <a:latin typeface="Arial"/>
                <a:ea typeface="Arial"/>
                <a:cs typeface="Arial"/>
                <a:sym typeface="Arial"/>
              </a:rPr>
              <a:t>Semi-supervised approach: </a:t>
            </a:r>
            <a:r>
              <a:rPr lang="it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labels for some events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7859" indent="-287859" defTabSz="1219170">
              <a:buClr>
                <a:srgbClr val="FF9300"/>
              </a:buClr>
              <a:buSzPts val="1400"/>
              <a:buFont typeface="Arial"/>
              <a:buChar char="•"/>
            </a:pPr>
            <a:r>
              <a:rPr lang="it" sz="1867" b="1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rPr>
              <a:t>Weakly supervised approach:</a:t>
            </a:r>
            <a:r>
              <a:rPr lang="it" sz="1867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noisy labels (“signal-enriched” instead of pure)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7859" indent="-287859" defTabSz="1219170">
              <a:buClr>
                <a:srgbClr val="FF0000"/>
              </a:buClr>
              <a:buSzPts val="1400"/>
              <a:buFont typeface="Arial"/>
              <a:buChar char="•"/>
            </a:pPr>
            <a:r>
              <a:rPr lang="it" sz="1867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Unsupervised approach</a:t>
            </a:r>
            <a:r>
              <a:rPr lang="it" sz="1867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it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train over unlabeled events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7859" indent="-169329" defTabSz="1219170"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91" name="Google Shape;491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6639" y="4066873"/>
            <a:ext cx="2337105" cy="279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71972" y="4046590"/>
            <a:ext cx="2375419" cy="2811412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5"/>
          <p:cNvSpPr txBox="1"/>
          <p:nvPr/>
        </p:nvSpPr>
        <p:spPr>
          <a:xfrm>
            <a:off x="1608435" y="6500963"/>
            <a:ext cx="1828204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900" u="sng">
                <a:solidFill>
                  <a:srgbClr val="0096FF"/>
                </a:solidFill>
                <a:latin typeface="Trebuchet MS"/>
                <a:ea typeface="Trebuchet MS"/>
                <a:cs typeface="Trebuchet MS"/>
                <a:sym typeface="Trebuchet MS"/>
                <a:hlinkClick r:id="rId6"/>
              </a:rPr>
              <a:t>Anomalies in Open Data</a:t>
            </a:r>
            <a:endParaRPr sz="9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4" name="Google Shape;494;p45"/>
          <p:cNvSpPr txBox="1"/>
          <p:nvPr/>
        </p:nvSpPr>
        <p:spPr>
          <a:xfrm rot="-1917950">
            <a:off x="1358032" y="4719197"/>
            <a:ext cx="2892136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1867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Unsupervised 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it" sz="1867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approach</a:t>
            </a:r>
            <a:endParaRPr sz="1867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5" name="Google Shape;495;p45"/>
          <p:cNvSpPr txBox="1"/>
          <p:nvPr/>
        </p:nvSpPr>
        <p:spPr>
          <a:xfrm rot="2073638">
            <a:off x="7678577" y="4990370"/>
            <a:ext cx="221902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1600" b="1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rPr>
              <a:t>Weakly supervised approach</a:t>
            </a:r>
            <a:endParaRPr sz="1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B803948-60D4-7E5A-FF8F-D47E81993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48</a:t>
            </a:fld>
            <a:endParaRPr lang="it-IT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6"/>
          <p:cNvSpPr txBox="1">
            <a:spLocks noGrp="1"/>
          </p:cNvSpPr>
          <p:nvPr>
            <p:ph type="title"/>
          </p:nvPr>
        </p:nvSpPr>
        <p:spPr>
          <a:xfrm>
            <a:off x="568882" y="9100"/>
            <a:ext cx="10344593" cy="6050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r>
              <a:rPr lang="it" sz="3200"/>
              <a:t>Anomaly Detection</a:t>
            </a:r>
            <a:endParaRPr sz="3200"/>
          </a:p>
        </p:txBody>
      </p:sp>
      <p:sp>
        <p:nvSpPr>
          <p:cNvPr id="502" name="Google Shape;502;p46"/>
          <p:cNvSpPr/>
          <p:nvPr/>
        </p:nvSpPr>
        <p:spPr>
          <a:xfrm>
            <a:off x="568883" y="614151"/>
            <a:ext cx="10213733" cy="858983"/>
          </a:xfrm>
          <a:custGeom>
            <a:avLst/>
            <a:gdLst/>
            <a:ahLst/>
            <a:cxnLst/>
            <a:rect l="l" t="t" r="r" b="b"/>
            <a:pathLst>
              <a:path w="10213734" h="858982" fill="none" extrusionOk="0">
                <a:moveTo>
                  <a:pt x="0" y="143167"/>
                </a:moveTo>
                <a:cubicBezTo>
                  <a:pt x="-14110" y="47954"/>
                  <a:pt x="67196" y="-3353"/>
                  <a:pt x="143167" y="0"/>
                </a:cubicBezTo>
                <a:cubicBezTo>
                  <a:pt x="459143" y="-15853"/>
                  <a:pt x="608180" y="13813"/>
                  <a:pt x="925680" y="0"/>
                </a:cubicBezTo>
                <a:cubicBezTo>
                  <a:pt x="1243180" y="-13813"/>
                  <a:pt x="1148235" y="32822"/>
                  <a:pt x="1311096" y="0"/>
                </a:cubicBezTo>
                <a:cubicBezTo>
                  <a:pt x="1473957" y="-32822"/>
                  <a:pt x="1657910" y="36857"/>
                  <a:pt x="1895061" y="0"/>
                </a:cubicBezTo>
                <a:cubicBezTo>
                  <a:pt x="2132212" y="-36857"/>
                  <a:pt x="2058153" y="672"/>
                  <a:pt x="2181204" y="0"/>
                </a:cubicBezTo>
                <a:cubicBezTo>
                  <a:pt x="2304255" y="-672"/>
                  <a:pt x="2795665" y="14283"/>
                  <a:pt x="2963717" y="0"/>
                </a:cubicBezTo>
                <a:cubicBezTo>
                  <a:pt x="3131769" y="-14283"/>
                  <a:pt x="3256628" y="13029"/>
                  <a:pt x="3547681" y="0"/>
                </a:cubicBezTo>
                <a:cubicBezTo>
                  <a:pt x="3838734" y="-13029"/>
                  <a:pt x="4136636" y="35736"/>
                  <a:pt x="4330194" y="0"/>
                </a:cubicBezTo>
                <a:cubicBezTo>
                  <a:pt x="4523752" y="-35736"/>
                  <a:pt x="4659584" y="56163"/>
                  <a:pt x="4814885" y="0"/>
                </a:cubicBezTo>
                <a:cubicBezTo>
                  <a:pt x="4970186" y="-56163"/>
                  <a:pt x="5087409" y="6542"/>
                  <a:pt x="5200301" y="0"/>
                </a:cubicBezTo>
                <a:cubicBezTo>
                  <a:pt x="5313193" y="-6542"/>
                  <a:pt x="5605701" y="67626"/>
                  <a:pt x="5784266" y="0"/>
                </a:cubicBezTo>
                <a:cubicBezTo>
                  <a:pt x="5962831" y="-67626"/>
                  <a:pt x="6258502" y="51625"/>
                  <a:pt x="6467505" y="0"/>
                </a:cubicBezTo>
                <a:cubicBezTo>
                  <a:pt x="6676508" y="-51625"/>
                  <a:pt x="7007429" y="3964"/>
                  <a:pt x="7250017" y="0"/>
                </a:cubicBezTo>
                <a:cubicBezTo>
                  <a:pt x="7492605" y="-3964"/>
                  <a:pt x="7732584" y="28262"/>
                  <a:pt x="7933256" y="0"/>
                </a:cubicBezTo>
                <a:cubicBezTo>
                  <a:pt x="8133928" y="-28262"/>
                  <a:pt x="8423518" y="77926"/>
                  <a:pt x="8715769" y="0"/>
                </a:cubicBezTo>
                <a:cubicBezTo>
                  <a:pt x="9008020" y="-77926"/>
                  <a:pt x="9073439" y="37604"/>
                  <a:pt x="9399008" y="0"/>
                </a:cubicBezTo>
                <a:cubicBezTo>
                  <a:pt x="9724577" y="-37604"/>
                  <a:pt x="9788992" y="76070"/>
                  <a:pt x="10070567" y="0"/>
                </a:cubicBezTo>
                <a:cubicBezTo>
                  <a:pt x="10150305" y="-8470"/>
                  <a:pt x="10211160" y="67837"/>
                  <a:pt x="10213734" y="143167"/>
                </a:cubicBezTo>
                <a:cubicBezTo>
                  <a:pt x="10242825" y="412916"/>
                  <a:pt x="10169516" y="560207"/>
                  <a:pt x="10213734" y="715815"/>
                </a:cubicBezTo>
                <a:cubicBezTo>
                  <a:pt x="10227492" y="797660"/>
                  <a:pt x="10137753" y="857550"/>
                  <a:pt x="10070567" y="858982"/>
                </a:cubicBezTo>
                <a:cubicBezTo>
                  <a:pt x="9996568" y="883128"/>
                  <a:pt x="9863908" y="825626"/>
                  <a:pt x="9784424" y="858982"/>
                </a:cubicBezTo>
                <a:cubicBezTo>
                  <a:pt x="9704940" y="892338"/>
                  <a:pt x="9462237" y="822899"/>
                  <a:pt x="9200460" y="858982"/>
                </a:cubicBezTo>
                <a:cubicBezTo>
                  <a:pt x="8938683" y="895065"/>
                  <a:pt x="8831864" y="800727"/>
                  <a:pt x="8616495" y="858982"/>
                </a:cubicBezTo>
                <a:cubicBezTo>
                  <a:pt x="8401126" y="917237"/>
                  <a:pt x="8360022" y="851756"/>
                  <a:pt x="8131804" y="858982"/>
                </a:cubicBezTo>
                <a:cubicBezTo>
                  <a:pt x="7903586" y="866208"/>
                  <a:pt x="7696956" y="845772"/>
                  <a:pt x="7349291" y="858982"/>
                </a:cubicBezTo>
                <a:cubicBezTo>
                  <a:pt x="7001626" y="872192"/>
                  <a:pt x="7135066" y="853858"/>
                  <a:pt x="6963875" y="858982"/>
                </a:cubicBezTo>
                <a:cubicBezTo>
                  <a:pt x="6792684" y="864106"/>
                  <a:pt x="6563153" y="831538"/>
                  <a:pt x="6181362" y="858982"/>
                </a:cubicBezTo>
                <a:cubicBezTo>
                  <a:pt x="5799571" y="886426"/>
                  <a:pt x="5944060" y="816917"/>
                  <a:pt x="5795945" y="858982"/>
                </a:cubicBezTo>
                <a:cubicBezTo>
                  <a:pt x="5647830" y="901047"/>
                  <a:pt x="5443498" y="782324"/>
                  <a:pt x="5112707" y="858982"/>
                </a:cubicBezTo>
                <a:cubicBezTo>
                  <a:pt x="4781916" y="935640"/>
                  <a:pt x="4551679" y="853149"/>
                  <a:pt x="4330194" y="858982"/>
                </a:cubicBezTo>
                <a:cubicBezTo>
                  <a:pt x="4108709" y="864815"/>
                  <a:pt x="4172170" y="851328"/>
                  <a:pt x="4044051" y="858982"/>
                </a:cubicBezTo>
                <a:cubicBezTo>
                  <a:pt x="3915932" y="866636"/>
                  <a:pt x="3453763" y="854905"/>
                  <a:pt x="3261539" y="858982"/>
                </a:cubicBezTo>
                <a:cubicBezTo>
                  <a:pt x="3069315" y="863059"/>
                  <a:pt x="2691998" y="790365"/>
                  <a:pt x="2479026" y="858982"/>
                </a:cubicBezTo>
                <a:cubicBezTo>
                  <a:pt x="2266054" y="927599"/>
                  <a:pt x="2277756" y="840229"/>
                  <a:pt x="2192883" y="858982"/>
                </a:cubicBezTo>
                <a:cubicBezTo>
                  <a:pt x="2108010" y="877735"/>
                  <a:pt x="1873734" y="790255"/>
                  <a:pt x="1608918" y="858982"/>
                </a:cubicBezTo>
                <a:cubicBezTo>
                  <a:pt x="1344103" y="927709"/>
                  <a:pt x="1343433" y="851837"/>
                  <a:pt x="1124228" y="858982"/>
                </a:cubicBezTo>
                <a:cubicBezTo>
                  <a:pt x="905023" y="866127"/>
                  <a:pt x="349863" y="807509"/>
                  <a:pt x="143167" y="858982"/>
                </a:cubicBezTo>
                <a:cubicBezTo>
                  <a:pt x="66443" y="860043"/>
                  <a:pt x="5524" y="790100"/>
                  <a:pt x="0" y="715815"/>
                </a:cubicBezTo>
                <a:cubicBezTo>
                  <a:pt x="-31602" y="568791"/>
                  <a:pt x="9062" y="334365"/>
                  <a:pt x="0" y="143167"/>
                </a:cubicBezTo>
                <a:close/>
              </a:path>
              <a:path w="10213734" h="858982" extrusionOk="0">
                <a:moveTo>
                  <a:pt x="0" y="143167"/>
                </a:moveTo>
                <a:cubicBezTo>
                  <a:pt x="-19753" y="51914"/>
                  <a:pt x="43838" y="7604"/>
                  <a:pt x="143167" y="0"/>
                </a:cubicBezTo>
                <a:cubicBezTo>
                  <a:pt x="493407" y="-52834"/>
                  <a:pt x="568565" y="91587"/>
                  <a:pt x="925680" y="0"/>
                </a:cubicBezTo>
                <a:cubicBezTo>
                  <a:pt x="1282795" y="-91587"/>
                  <a:pt x="1287870" y="51247"/>
                  <a:pt x="1410370" y="0"/>
                </a:cubicBezTo>
                <a:cubicBezTo>
                  <a:pt x="1532870" y="-51247"/>
                  <a:pt x="1655290" y="39113"/>
                  <a:pt x="1795787" y="0"/>
                </a:cubicBezTo>
                <a:cubicBezTo>
                  <a:pt x="1936284" y="-39113"/>
                  <a:pt x="2262361" y="21872"/>
                  <a:pt x="2479026" y="0"/>
                </a:cubicBezTo>
                <a:cubicBezTo>
                  <a:pt x="2695691" y="-21872"/>
                  <a:pt x="2771259" y="33308"/>
                  <a:pt x="2963717" y="0"/>
                </a:cubicBezTo>
                <a:cubicBezTo>
                  <a:pt x="3156175" y="-33308"/>
                  <a:pt x="3376242" y="58982"/>
                  <a:pt x="3746229" y="0"/>
                </a:cubicBezTo>
                <a:cubicBezTo>
                  <a:pt x="4116216" y="-58982"/>
                  <a:pt x="3985564" y="35620"/>
                  <a:pt x="4131646" y="0"/>
                </a:cubicBezTo>
                <a:cubicBezTo>
                  <a:pt x="4277728" y="-35620"/>
                  <a:pt x="4555681" y="37429"/>
                  <a:pt x="4914159" y="0"/>
                </a:cubicBezTo>
                <a:cubicBezTo>
                  <a:pt x="5272637" y="-37429"/>
                  <a:pt x="5069442" y="1059"/>
                  <a:pt x="5200301" y="0"/>
                </a:cubicBezTo>
                <a:cubicBezTo>
                  <a:pt x="5331160" y="-1059"/>
                  <a:pt x="5603980" y="27031"/>
                  <a:pt x="5784266" y="0"/>
                </a:cubicBezTo>
                <a:cubicBezTo>
                  <a:pt x="5964552" y="-27031"/>
                  <a:pt x="6169364" y="10018"/>
                  <a:pt x="6368231" y="0"/>
                </a:cubicBezTo>
                <a:cubicBezTo>
                  <a:pt x="6567098" y="-10018"/>
                  <a:pt x="6711418" y="33489"/>
                  <a:pt x="6852921" y="0"/>
                </a:cubicBezTo>
                <a:cubicBezTo>
                  <a:pt x="6994424" y="-33489"/>
                  <a:pt x="7283749" y="75023"/>
                  <a:pt x="7635434" y="0"/>
                </a:cubicBezTo>
                <a:cubicBezTo>
                  <a:pt x="7987119" y="-75023"/>
                  <a:pt x="8072680" y="35890"/>
                  <a:pt x="8417947" y="0"/>
                </a:cubicBezTo>
                <a:cubicBezTo>
                  <a:pt x="8763214" y="-35890"/>
                  <a:pt x="8633575" y="38225"/>
                  <a:pt x="8803364" y="0"/>
                </a:cubicBezTo>
                <a:cubicBezTo>
                  <a:pt x="8973153" y="-38225"/>
                  <a:pt x="9173156" y="38282"/>
                  <a:pt x="9387328" y="0"/>
                </a:cubicBezTo>
                <a:cubicBezTo>
                  <a:pt x="9601500" y="-38282"/>
                  <a:pt x="9927766" y="6228"/>
                  <a:pt x="10070567" y="0"/>
                </a:cubicBezTo>
                <a:cubicBezTo>
                  <a:pt x="10147995" y="-4936"/>
                  <a:pt x="10233029" y="60178"/>
                  <a:pt x="10213734" y="143167"/>
                </a:cubicBezTo>
                <a:cubicBezTo>
                  <a:pt x="10265477" y="381341"/>
                  <a:pt x="10194263" y="491814"/>
                  <a:pt x="10213734" y="715815"/>
                </a:cubicBezTo>
                <a:cubicBezTo>
                  <a:pt x="10221309" y="790391"/>
                  <a:pt x="10143515" y="868700"/>
                  <a:pt x="10070567" y="858982"/>
                </a:cubicBezTo>
                <a:cubicBezTo>
                  <a:pt x="9954425" y="884672"/>
                  <a:pt x="9720176" y="851795"/>
                  <a:pt x="9585876" y="858982"/>
                </a:cubicBezTo>
                <a:cubicBezTo>
                  <a:pt x="9451576" y="866169"/>
                  <a:pt x="9223253" y="830864"/>
                  <a:pt x="9001912" y="858982"/>
                </a:cubicBezTo>
                <a:cubicBezTo>
                  <a:pt x="8780571" y="887100"/>
                  <a:pt x="8838043" y="844046"/>
                  <a:pt x="8715769" y="858982"/>
                </a:cubicBezTo>
                <a:cubicBezTo>
                  <a:pt x="8593495" y="873918"/>
                  <a:pt x="8487661" y="843770"/>
                  <a:pt x="8429626" y="858982"/>
                </a:cubicBezTo>
                <a:cubicBezTo>
                  <a:pt x="8371591" y="874194"/>
                  <a:pt x="7999518" y="801760"/>
                  <a:pt x="7845661" y="858982"/>
                </a:cubicBezTo>
                <a:cubicBezTo>
                  <a:pt x="7691804" y="916204"/>
                  <a:pt x="7593435" y="832708"/>
                  <a:pt x="7460245" y="858982"/>
                </a:cubicBezTo>
                <a:cubicBezTo>
                  <a:pt x="7327055" y="885256"/>
                  <a:pt x="7025567" y="856538"/>
                  <a:pt x="6777006" y="858982"/>
                </a:cubicBezTo>
                <a:cubicBezTo>
                  <a:pt x="6528445" y="861426"/>
                  <a:pt x="6497710" y="853367"/>
                  <a:pt x="6391589" y="858982"/>
                </a:cubicBezTo>
                <a:cubicBezTo>
                  <a:pt x="6285468" y="864597"/>
                  <a:pt x="5874054" y="818355"/>
                  <a:pt x="5708351" y="858982"/>
                </a:cubicBezTo>
                <a:cubicBezTo>
                  <a:pt x="5542648" y="899609"/>
                  <a:pt x="5503840" y="855932"/>
                  <a:pt x="5422208" y="858982"/>
                </a:cubicBezTo>
                <a:cubicBezTo>
                  <a:pt x="5340576" y="862032"/>
                  <a:pt x="4885424" y="846095"/>
                  <a:pt x="4738969" y="858982"/>
                </a:cubicBezTo>
                <a:cubicBezTo>
                  <a:pt x="4592514" y="871869"/>
                  <a:pt x="4502634" y="840594"/>
                  <a:pt x="4353553" y="858982"/>
                </a:cubicBezTo>
                <a:cubicBezTo>
                  <a:pt x="4204472" y="877370"/>
                  <a:pt x="4184181" y="840639"/>
                  <a:pt x="4067410" y="858982"/>
                </a:cubicBezTo>
                <a:cubicBezTo>
                  <a:pt x="3950639" y="877325"/>
                  <a:pt x="3862727" y="831276"/>
                  <a:pt x="3681993" y="858982"/>
                </a:cubicBezTo>
                <a:cubicBezTo>
                  <a:pt x="3501259" y="886688"/>
                  <a:pt x="3275462" y="820999"/>
                  <a:pt x="2998754" y="858982"/>
                </a:cubicBezTo>
                <a:cubicBezTo>
                  <a:pt x="2722046" y="896965"/>
                  <a:pt x="2719001" y="846296"/>
                  <a:pt x="2613338" y="858982"/>
                </a:cubicBezTo>
                <a:cubicBezTo>
                  <a:pt x="2507675" y="871668"/>
                  <a:pt x="2430216" y="827504"/>
                  <a:pt x="2327195" y="858982"/>
                </a:cubicBezTo>
                <a:cubicBezTo>
                  <a:pt x="2224174" y="890460"/>
                  <a:pt x="2043248" y="835446"/>
                  <a:pt x="1941778" y="858982"/>
                </a:cubicBezTo>
                <a:cubicBezTo>
                  <a:pt x="1840308" y="882518"/>
                  <a:pt x="1686357" y="838361"/>
                  <a:pt x="1457088" y="858982"/>
                </a:cubicBezTo>
                <a:cubicBezTo>
                  <a:pt x="1227819" y="879603"/>
                  <a:pt x="1124762" y="839093"/>
                  <a:pt x="873123" y="858982"/>
                </a:cubicBezTo>
                <a:cubicBezTo>
                  <a:pt x="621484" y="878871"/>
                  <a:pt x="412682" y="798797"/>
                  <a:pt x="143167" y="858982"/>
                </a:cubicBezTo>
                <a:cubicBezTo>
                  <a:pt x="67695" y="868228"/>
                  <a:pt x="7445" y="798348"/>
                  <a:pt x="0" y="715815"/>
                </a:cubicBezTo>
                <a:cubicBezTo>
                  <a:pt x="-52071" y="569140"/>
                  <a:pt x="64569" y="260209"/>
                  <a:pt x="0" y="143167"/>
                </a:cubicBezTo>
                <a:close/>
              </a:path>
            </a:pathLst>
          </a:custGeom>
          <a:solidFill>
            <a:schemeClr val="accent1">
              <a:alpha val="41960"/>
            </a:schemeClr>
          </a:solidFill>
          <a:ln w="19050" cap="rnd" cmpd="sng">
            <a:solidFill>
              <a:srgbClr val="6C10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1733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Identification of rare items, events or observations which deviate significantly from the majority of the data and do not conform to a well defined notion of normal behaviour 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it" sz="1733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🡺 In HEP language: identify features of the data that are inconsistent with a background-only model</a:t>
            </a:r>
            <a:endParaRPr sz="1733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3" name="Google Shape;503;p46"/>
          <p:cNvSpPr txBox="1"/>
          <p:nvPr/>
        </p:nvSpPr>
        <p:spPr>
          <a:xfrm>
            <a:off x="2357228" y="1628723"/>
            <a:ext cx="74775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2800" b="1">
                <a:solidFill>
                  <a:srgbClr val="006C6D"/>
                </a:solidFill>
                <a:latin typeface="Trebuchet MS"/>
                <a:ea typeface="Trebuchet MS"/>
                <a:cs typeface="Trebuchet MS"/>
                <a:sym typeface="Trebuchet MS"/>
              </a:rPr>
              <a:t>ML for anomaly detection: a physics cases</a:t>
            </a:r>
            <a:endParaRPr sz="1867" b="1">
              <a:solidFill>
                <a:srgbClr val="006C6D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4" name="Google Shape;504;p46"/>
          <p:cNvSpPr txBox="1"/>
          <p:nvPr/>
        </p:nvSpPr>
        <p:spPr>
          <a:xfrm>
            <a:off x="1079672" y="6243867"/>
            <a:ext cx="31512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1867" u="sng">
                <a:solidFill>
                  <a:srgbClr val="0096FF"/>
                </a:solid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ATLAS-CONF-2022-45</a:t>
            </a:r>
            <a:endParaRPr sz="1867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05" name="Google Shape;505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7376" y="2164562"/>
            <a:ext cx="2875535" cy="187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3988" y="3736053"/>
            <a:ext cx="2778087" cy="187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25057" y="4156806"/>
            <a:ext cx="2488424" cy="2208927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46"/>
          <p:cNvSpPr txBox="1"/>
          <p:nvPr/>
        </p:nvSpPr>
        <p:spPr>
          <a:xfrm>
            <a:off x="215833" y="2072200"/>
            <a:ext cx="4964000" cy="411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118530" algn="just" defTabSz="1219170">
              <a:buClr>
                <a:srgbClr val="000000"/>
              </a:buClr>
            </a:pPr>
            <a:r>
              <a:rPr lang="it" sz="1867" b="1">
                <a:solidFill>
                  <a:srgbClr val="6F103C"/>
                </a:solidFill>
                <a:latin typeface="Trebuchet MS"/>
                <a:ea typeface="Trebuchet MS"/>
                <a:cs typeface="Trebuchet MS"/>
                <a:sym typeface="Trebuchet MS"/>
              </a:rPr>
              <a:t>Search for heavy resonance Y decaying into SM Higgs and new particle X in a fully hadronic final state</a:t>
            </a:r>
            <a:endParaRPr sz="1467" b="1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06390" indent="-287859" algn="just" defTabSz="1219170">
              <a:buClr>
                <a:srgbClr val="000000"/>
              </a:buClr>
              <a:buSzPts val="1400"/>
              <a:buFont typeface="Arial"/>
              <a:buChar char="•"/>
            </a:pPr>
            <a:r>
              <a:rPr lang="it" sz="18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Targeting high Y mass regime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06390" indent="-287859" algn="just" defTabSz="1219170">
              <a:buClr>
                <a:srgbClr val="000000"/>
              </a:buClr>
              <a:buSzPts val="1400"/>
              <a:buFont typeface="Arial"/>
              <a:buChar char="•"/>
            </a:pPr>
            <a:r>
              <a:rPr lang="it" sz="18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Boosted H and X with collimated decay products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18530" algn="just" defTabSz="1219170">
              <a:buClr>
                <a:srgbClr val="000000"/>
              </a:buClr>
            </a:pPr>
            <a:r>
              <a:rPr lang="it" sz="1867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Variational recurrent neural network (VRNN) </a:t>
            </a:r>
            <a:r>
              <a:rPr lang="it" sz="18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trained on jets in data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06390" indent="-287859" algn="just" defTabSz="1219170">
              <a:buClr>
                <a:srgbClr val="000000"/>
              </a:buClr>
              <a:buSzPts val="1400"/>
              <a:buFont typeface="Arial"/>
              <a:buChar char="•"/>
            </a:pPr>
            <a:r>
              <a:rPr lang="it" sz="18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Selection of X based on incompatibility of jet sub-structure with background jets</a:t>
            </a:r>
            <a:endParaRPr sz="1867" b="1">
              <a:solidFill>
                <a:srgbClr val="006C6D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8530" algn="just" defTabSz="1219170">
              <a:buClr>
                <a:srgbClr val="000000"/>
              </a:buClr>
            </a:pPr>
            <a:r>
              <a:rPr lang="it" sz="1867" b="1">
                <a:solidFill>
                  <a:srgbClr val="006C6D"/>
                </a:solidFill>
                <a:latin typeface="Trebuchet MS"/>
                <a:ea typeface="Trebuchet MS"/>
                <a:cs typeface="Trebuchet MS"/>
                <a:sym typeface="Trebuchet MS"/>
              </a:rPr>
              <a:t>First application of ML technique fully usupervised for anomaly detection to ATLAS analysis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480BB2A-873D-1BA9-F67E-007B299F5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49</a:t>
            </a:fld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64C198-4E6F-0E3E-F20D-15D5CEA69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43" y="107577"/>
            <a:ext cx="10723035" cy="893483"/>
          </a:xfrm>
        </p:spPr>
        <p:txBody>
          <a:bodyPr/>
          <a:lstStyle/>
          <a:p>
            <a:pPr algn="l"/>
            <a:r>
              <a:rPr lang="it-IT" dirty="0"/>
              <a:t>ATLAS Data </a:t>
            </a:r>
            <a:r>
              <a:rPr lang="en-GB" dirty="0"/>
              <a:t>taking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05749CB-004E-B8EA-8D1A-80E977F6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01D7BA6-8753-C41F-A006-0F6586349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413" y="1001060"/>
            <a:ext cx="8613344" cy="34800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454E4B9-23C6-1663-D665-74E026CE2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43" y="3118300"/>
            <a:ext cx="4071005" cy="363212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4D22E3-BFEF-F6FA-45BD-B5EB038F5E35}"/>
              </a:ext>
            </a:extLst>
          </p:cNvPr>
          <p:cNvSpPr txBox="1"/>
          <p:nvPr/>
        </p:nvSpPr>
        <p:spPr>
          <a:xfrm>
            <a:off x="4466074" y="4481123"/>
            <a:ext cx="7330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Buon livello di performance raggiunto nonostante l'elevato pile-up</a:t>
            </a:r>
          </a:p>
          <a:p>
            <a:endParaRPr lang="it-IT" dirty="0"/>
          </a:p>
          <a:p>
            <a:r>
              <a:rPr lang="it-IT" dirty="0"/>
              <a:t>Alcuni degli upgrade di Fase I ancora non al meglio del funzionamento, ma buon funzionamento generale</a:t>
            </a:r>
          </a:p>
          <a:p>
            <a:endParaRPr lang="it-IT" dirty="0"/>
          </a:p>
          <a:p>
            <a:r>
              <a:rPr lang="it-IT" dirty="0"/>
              <a:t>Limiti strutturali al DAQ/</a:t>
            </a:r>
            <a:r>
              <a:rPr lang="it-IT" dirty="0" err="1"/>
              <a:t>Dataflow</a:t>
            </a:r>
            <a:r>
              <a:rPr lang="it-IT" dirty="0"/>
              <a:t> che saranno risolti durante YETS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4E6FCE-9F47-5D61-8814-1DE2A6B2394C}"/>
              </a:ext>
            </a:extLst>
          </p:cNvPr>
          <p:cNvSpPr txBox="1"/>
          <p:nvPr/>
        </p:nvSpPr>
        <p:spPr>
          <a:xfrm>
            <a:off x="334851" y="2025227"/>
            <a:ext cx="312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Livello finale di efficienza DAQ dell'ordine del 93%</a:t>
            </a:r>
          </a:p>
        </p:txBody>
      </p:sp>
    </p:spTree>
    <p:extLst>
      <p:ext uri="{BB962C8B-B14F-4D97-AF65-F5344CB8AC3E}">
        <p14:creationId xmlns:p14="http://schemas.microsoft.com/office/powerpoint/2010/main" val="16377297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9"/>
          <p:cNvSpPr txBox="1">
            <a:spLocks noGrp="1"/>
          </p:cNvSpPr>
          <p:nvPr>
            <p:ph type="title"/>
          </p:nvPr>
        </p:nvSpPr>
        <p:spPr>
          <a:xfrm>
            <a:off x="568880" y="9099"/>
            <a:ext cx="10344400" cy="60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r>
              <a:rPr lang="it" sz="3200"/>
              <a:t>Graph Neural Network</a:t>
            </a:r>
            <a:endParaRPr sz="3200"/>
          </a:p>
        </p:txBody>
      </p:sp>
      <p:sp>
        <p:nvSpPr>
          <p:cNvPr id="544" name="Google Shape;544;p49"/>
          <p:cNvSpPr txBox="1"/>
          <p:nvPr/>
        </p:nvSpPr>
        <p:spPr>
          <a:xfrm>
            <a:off x="759465" y="614299"/>
            <a:ext cx="100432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1867" b="1" dirty="0">
                <a:solidFill>
                  <a:srgbClr val="6F103C"/>
                </a:solidFill>
                <a:latin typeface="Arial"/>
                <a:ea typeface="Arial"/>
                <a:cs typeface="Arial"/>
                <a:sym typeface="Arial"/>
              </a:rPr>
              <a:t>Graph Neural Network (GNN)</a:t>
            </a:r>
            <a:r>
              <a:rPr lang="it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a deep learning model that handles a graph as input data.</a:t>
            </a:r>
            <a:endParaRPr sz="1867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5" name="Google Shape;545;p49"/>
          <p:cNvSpPr txBox="1"/>
          <p:nvPr/>
        </p:nvSpPr>
        <p:spPr>
          <a:xfrm>
            <a:off x="342320" y="1146994"/>
            <a:ext cx="3243600" cy="189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it" sz="14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 </a:t>
            </a:r>
            <a:r>
              <a:rPr lang="it" sz="1467" b="1">
                <a:solidFill>
                  <a:srgbClr val="004849"/>
                </a:solidFill>
                <a:latin typeface="Trebuchet MS"/>
                <a:ea typeface="Trebuchet MS"/>
                <a:cs typeface="Trebuchet MS"/>
                <a:sym typeface="Trebuchet MS"/>
              </a:rPr>
              <a:t>Graph</a:t>
            </a:r>
            <a:r>
              <a:rPr lang="it" sz="14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is the type of data structure that contains nodes and edges. A node can be a person, place, or thing, and the edges define the relationship between nodes. The edges can be directed and undirected based on directional dependencies. 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46" name="Google Shape;546;p49"/>
          <p:cNvGrpSpPr/>
          <p:nvPr/>
        </p:nvGrpSpPr>
        <p:grpSpPr>
          <a:xfrm>
            <a:off x="3594378" y="872892"/>
            <a:ext cx="2236867" cy="2148642"/>
            <a:chOff x="9076656" y="1749717"/>
            <a:chExt cx="2236867" cy="2148643"/>
          </a:xfrm>
        </p:grpSpPr>
        <p:pic>
          <p:nvPicPr>
            <p:cNvPr id="547" name="Google Shape;547;p49" descr="dependencies between two nodes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6656" y="1749717"/>
              <a:ext cx="2148643" cy="21486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8" name="Google Shape;548;p49"/>
            <p:cNvSpPr txBox="1"/>
            <p:nvPr/>
          </p:nvSpPr>
          <p:spPr>
            <a:xfrm>
              <a:off x="9077567" y="1963700"/>
              <a:ext cx="800100" cy="318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it" sz="1467" b="1">
                  <a:solidFill>
                    <a:srgbClr val="003E6D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node</a:t>
              </a:r>
              <a:endParaRPr sz="1467" b="1">
                <a:solidFill>
                  <a:srgbClr val="003E6D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49" name="Google Shape;549;p49"/>
            <p:cNvSpPr txBox="1"/>
            <p:nvPr/>
          </p:nvSpPr>
          <p:spPr>
            <a:xfrm>
              <a:off x="10513423" y="1990144"/>
              <a:ext cx="800100" cy="318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it" sz="1467" b="1">
                  <a:solidFill>
                    <a:srgbClr val="003E6D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node</a:t>
              </a:r>
              <a:endParaRPr sz="1467" b="1">
                <a:solidFill>
                  <a:srgbClr val="003E6D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50" name="Google Shape;550;p49"/>
            <p:cNvSpPr txBox="1"/>
            <p:nvPr/>
          </p:nvSpPr>
          <p:spPr>
            <a:xfrm>
              <a:off x="9811935" y="3528951"/>
              <a:ext cx="800100" cy="318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it" sz="1467" b="1">
                  <a:solidFill>
                    <a:srgbClr val="003E6D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node</a:t>
              </a:r>
              <a:endParaRPr sz="1467" b="1">
                <a:solidFill>
                  <a:srgbClr val="003E6D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51" name="Google Shape;551;p49"/>
            <p:cNvSpPr txBox="1"/>
            <p:nvPr/>
          </p:nvSpPr>
          <p:spPr>
            <a:xfrm rot="14254502">
              <a:off x="9189083" y="2794812"/>
              <a:ext cx="855474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it" sz="16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edges</a:t>
              </a:r>
              <a:endParaRPr sz="1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52" name="Google Shape;552;p49"/>
            <p:cNvSpPr txBox="1"/>
            <p:nvPr/>
          </p:nvSpPr>
          <p:spPr>
            <a:xfrm rot="18019377">
              <a:off x="10232199" y="2767900"/>
              <a:ext cx="85566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it" sz="16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edges</a:t>
              </a:r>
              <a:endParaRPr sz="1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53" name="Google Shape;553;p49"/>
            <p:cNvSpPr txBox="1"/>
            <p:nvPr/>
          </p:nvSpPr>
          <p:spPr>
            <a:xfrm>
              <a:off x="9832176" y="2073806"/>
              <a:ext cx="85560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it" sz="16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edges</a:t>
              </a:r>
              <a:endParaRPr sz="1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554" name="Google Shape;554;p49" descr="Community Grap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435" y="3045400"/>
            <a:ext cx="2458592" cy="23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49"/>
          <p:cNvSpPr txBox="1"/>
          <p:nvPr/>
        </p:nvSpPr>
        <p:spPr>
          <a:xfrm>
            <a:off x="2447969" y="3429001"/>
            <a:ext cx="3306800" cy="95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14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Community Graph Plot by dataset </a:t>
            </a:r>
            <a:r>
              <a:rPr lang="it" sz="1467" u="sng">
                <a:solidFill>
                  <a:srgbClr val="0096FF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Jazz Musicians Network</a:t>
            </a:r>
            <a:endParaRPr sz="1467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 defTabSz="1219170">
              <a:buClr>
                <a:srgbClr val="000000"/>
              </a:buClr>
            </a:pPr>
            <a:r>
              <a:rPr lang="it" sz="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198 nodes and 2742 edges: different colors of nodes represent various communities of Jazz musicians and the edges connecting them</a:t>
            </a:r>
            <a:endParaRPr sz="1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56" name="Google Shape;556;p49"/>
          <p:cNvSpPr txBox="1"/>
          <p:nvPr/>
        </p:nvSpPr>
        <p:spPr>
          <a:xfrm>
            <a:off x="147433" y="5430000"/>
            <a:ext cx="5607200" cy="1323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it" sz="1333" b="1">
                <a:solidFill>
                  <a:srgbClr val="004849"/>
                </a:solidFill>
                <a:latin typeface="Trebuchet MS"/>
                <a:ea typeface="Trebuchet MS"/>
                <a:cs typeface="Trebuchet MS"/>
                <a:sym typeface="Trebuchet MS"/>
              </a:rPr>
              <a:t>Graphs are excellent in dealing with complex problems with relationships and interactions. </a:t>
            </a:r>
            <a:endParaRPr sz="1333" b="1">
              <a:solidFill>
                <a:srgbClr val="00484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 defTabSz="1219170">
              <a:buClr>
                <a:srgbClr val="000000"/>
              </a:buClr>
            </a:pPr>
            <a:r>
              <a:rPr lang="it" sz="1333" b="1">
                <a:solidFill>
                  <a:srgbClr val="004849"/>
                </a:solidFill>
                <a:latin typeface="Trebuchet MS"/>
                <a:ea typeface="Trebuchet MS"/>
                <a:cs typeface="Trebuchet MS"/>
                <a:sym typeface="Trebuchet MS"/>
              </a:rPr>
              <a:t>They are used in pattern recognition, social networks analysis, recommendation systems, and semantic analysis. </a:t>
            </a:r>
            <a:r>
              <a:rPr lang="it" sz="1333" b="1">
                <a:solidFill>
                  <a:srgbClr val="941651"/>
                </a:solidFill>
                <a:latin typeface="Trebuchet MS"/>
                <a:ea typeface="Trebuchet MS"/>
                <a:cs typeface="Trebuchet MS"/>
                <a:sym typeface="Trebuchet MS"/>
              </a:rPr>
              <a:t>Creating graph-based solutions is a whole new field that offers rich insights into complex and interlinked datasets.</a:t>
            </a:r>
            <a:endParaRPr sz="1333" b="1">
              <a:solidFill>
                <a:srgbClr val="94165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57" name="Google Shape;557;p49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4035" y="1434100"/>
            <a:ext cx="3585733" cy="3349232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49"/>
          <p:cNvSpPr txBox="1"/>
          <p:nvPr/>
        </p:nvSpPr>
        <p:spPr>
          <a:xfrm rot="1436">
            <a:off x="6704021" y="1068956"/>
            <a:ext cx="3829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2000" b="1">
                <a:solidFill>
                  <a:srgbClr val="405981"/>
                </a:solidFill>
                <a:latin typeface="Arial"/>
                <a:ea typeface="Arial"/>
                <a:cs typeface="Arial"/>
                <a:sym typeface="Arial"/>
              </a:rPr>
              <a:t>Data structure in HEP  </a:t>
            </a:r>
            <a:endParaRPr sz="2000" b="1">
              <a:solidFill>
                <a:srgbClr val="40598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59" name="Google Shape;559;p49"/>
          <p:cNvSpPr txBox="1"/>
          <p:nvPr/>
        </p:nvSpPr>
        <p:spPr>
          <a:xfrm>
            <a:off x="9781288" y="1923703"/>
            <a:ext cx="1569200" cy="29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1333" u="sng">
                <a:solidFill>
                  <a:srgbClr val="0096FF"/>
                </a:solidFill>
                <a:latin typeface="Trebuchet MS"/>
                <a:ea typeface="Trebuchet MS"/>
                <a:cs typeface="Trebuchet MS"/>
                <a:sym typeface="Trebuchet MS"/>
                <a:hlinkClick r:id="rId7"/>
              </a:rPr>
              <a:t>2007.13681</a:t>
            </a:r>
            <a:endParaRPr sz="1333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0" name="Google Shape;560;p49"/>
          <p:cNvSpPr txBox="1"/>
          <p:nvPr/>
        </p:nvSpPr>
        <p:spPr>
          <a:xfrm>
            <a:off x="9781308" y="2484067"/>
            <a:ext cx="1468000" cy="29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1333" u="sng">
                <a:solidFill>
                  <a:srgbClr val="0096FF"/>
                </a:solidFill>
                <a:latin typeface="Trebuchet MS"/>
                <a:ea typeface="Trebuchet MS"/>
                <a:cs typeface="Trebuchet MS"/>
                <a:sym typeface="Trebuchet MS"/>
                <a:hlinkClick r:id="rId8"/>
              </a:rPr>
              <a:t>2203.12852</a:t>
            </a:r>
            <a:endParaRPr sz="933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" name="Google Shape;561;p49"/>
          <p:cNvSpPr txBox="1"/>
          <p:nvPr/>
        </p:nvSpPr>
        <p:spPr>
          <a:xfrm>
            <a:off x="6164833" y="4783318"/>
            <a:ext cx="4907600" cy="189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it" sz="1467" b="1">
                <a:solidFill>
                  <a:srgbClr val="5F497A"/>
                </a:solidFill>
                <a:latin typeface="Arial"/>
                <a:ea typeface="Arial"/>
                <a:cs typeface="Arial"/>
                <a:sym typeface="Arial"/>
              </a:rPr>
              <a:t>Task Definition: </a:t>
            </a:r>
            <a:r>
              <a:rPr lang="it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first step is to decide what function one wants to learn with the GNN. In some applications this is trivial - for example jet, event or particle classification. In those cases a GNN is used to learn some representation of the node or the entire graph/set and a standard classifier is trained on that representation. For tasks such as segmentation or clustering this definition is less trivial.</a:t>
            </a:r>
            <a:endParaRPr sz="1467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6AB30D8-EDD9-DB4B-60BC-70A605336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50</a:t>
            </a:fld>
            <a:endParaRPr lang="it-IT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0"/>
          <p:cNvSpPr txBox="1">
            <a:spLocks noGrp="1"/>
          </p:cNvSpPr>
          <p:nvPr>
            <p:ph type="title"/>
          </p:nvPr>
        </p:nvSpPr>
        <p:spPr>
          <a:xfrm>
            <a:off x="415641" y="-92501"/>
            <a:ext cx="10594800" cy="939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r>
              <a:rPr lang="it" sz="3200" b="1"/>
              <a:t>Anomaly detection e Graph Neural Network</a:t>
            </a:r>
            <a:endParaRPr sz="3200"/>
          </a:p>
        </p:txBody>
      </p:sp>
      <p:sp>
        <p:nvSpPr>
          <p:cNvPr id="568" name="Google Shape;568;p50"/>
          <p:cNvSpPr txBox="1"/>
          <p:nvPr/>
        </p:nvSpPr>
        <p:spPr>
          <a:xfrm>
            <a:off x="4537999" y="621268"/>
            <a:ext cx="2090000" cy="358969"/>
          </a:xfrm>
          <a:prstGeom prst="rect">
            <a:avLst/>
          </a:prstGeom>
          <a:solidFill>
            <a:srgbClr val="E44C93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1733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Roma/Napoli/INFN</a:t>
            </a:r>
            <a:endParaRPr sz="1333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9" name="Google Shape;569;p50"/>
          <p:cNvSpPr txBox="1"/>
          <p:nvPr/>
        </p:nvSpPr>
        <p:spPr>
          <a:xfrm>
            <a:off x="415633" y="1025269"/>
            <a:ext cx="8340800" cy="1672662"/>
          </a:xfrm>
          <a:prstGeom prst="rect">
            <a:avLst/>
          </a:prstGeom>
          <a:noFill/>
          <a:ln w="9525" cap="flat" cmpd="sng">
            <a:solidFill>
              <a:srgbClr val="E44C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it" sz="1467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Contatti: </a:t>
            </a:r>
            <a:r>
              <a:rPr lang="it" sz="14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Valerio Ippolito (INFN Roma 1), Elvira Rossi (Federico II), </a:t>
            </a:r>
            <a:endParaRPr sz="1467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 defTabSz="1219170">
              <a:buClr>
                <a:srgbClr val="000000"/>
              </a:buClr>
            </a:pPr>
            <a:r>
              <a:rPr lang="it" sz="1467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Descrizione:</a:t>
            </a:r>
            <a:r>
              <a:rPr lang="it" sz="14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Sviluppo di algoritmi basati su graph neural networks, con applicazioni per anomaly detection a livello di oggetto ricostruito e di classificazione dell’evento. Implementazione a livello di trigger e di analisi, e possibile implementazione su acceleratori tipo FPGA.</a:t>
            </a:r>
            <a:endParaRPr sz="1333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it" sz="1467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Stato:</a:t>
            </a:r>
            <a:r>
              <a:rPr lang="it" sz="14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Fase prototipale iniziata basata su OpenData (</a:t>
            </a:r>
            <a:r>
              <a:rPr lang="it" sz="1467" u="sng">
                <a:solidFill>
                  <a:srgbClr val="0096FF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LHC Olimpics</a:t>
            </a:r>
            <a:r>
              <a:rPr lang="it" sz="14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 sz="1333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it" sz="1467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Esperimento:</a:t>
            </a:r>
            <a:r>
              <a:rPr lang="it" sz="14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ATLAS</a:t>
            </a:r>
            <a:endParaRPr sz="1333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it" sz="1467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Tecnologie:</a:t>
            </a:r>
            <a:r>
              <a:rPr lang="it" sz="14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GPU, FPGA, DataLake</a:t>
            </a:r>
            <a:endParaRPr sz="1467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70" name="Google Shape;570;p50"/>
          <p:cNvGrpSpPr/>
          <p:nvPr/>
        </p:nvGrpSpPr>
        <p:grpSpPr>
          <a:xfrm>
            <a:off x="9374066" y="556950"/>
            <a:ext cx="1253988" cy="2187625"/>
            <a:chOff x="8557449" y="2479963"/>
            <a:chExt cx="2209801" cy="3638764"/>
          </a:xfrm>
        </p:grpSpPr>
        <p:pic>
          <p:nvPicPr>
            <p:cNvPr id="571" name="Google Shape;571;p50"/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57449" y="2479963"/>
              <a:ext cx="2209801" cy="36387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2" name="Google Shape;572;p50"/>
            <p:cNvSpPr/>
            <p:nvPr/>
          </p:nvSpPr>
          <p:spPr>
            <a:xfrm>
              <a:off x="8557449" y="2479963"/>
              <a:ext cx="462000" cy="152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573" name="Google Shape;573;p50"/>
          <p:cNvSpPr txBox="1"/>
          <p:nvPr/>
        </p:nvSpPr>
        <p:spPr>
          <a:xfrm>
            <a:off x="1019233" y="2641268"/>
            <a:ext cx="97288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1867" b="1">
                <a:solidFill>
                  <a:srgbClr val="7030A0"/>
                </a:solidFill>
                <a:latin typeface="Helvetica Neue"/>
                <a:ea typeface="Helvetica Neue"/>
                <a:cs typeface="Helvetica Neue"/>
              </a:rPr>
              <a:t>Anomaly Detection to be more sensitive to New Physics:</a:t>
            </a:r>
            <a:r>
              <a:rPr lang="it" sz="1467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it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Online algorithms to select (and for not discarding) interesting event @ trigger level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4" name="Google Shape;574;p50"/>
          <p:cNvSpPr txBox="1"/>
          <p:nvPr/>
        </p:nvSpPr>
        <p:spPr>
          <a:xfrm>
            <a:off x="199367" y="3553200"/>
            <a:ext cx="7121600" cy="3181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it" sz="14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Low level trigger: </a:t>
            </a:r>
            <a:r>
              <a:rPr lang="it" sz="1467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Ready to implement the method on FPGA with more flexibility than traditional algorithms (like pathfinder) → Ultra-small CNN models (700 parameters) trained and performance loss is recovered thanks to compression techniques; Synthesis on XCV13P FPGA performed through </a:t>
            </a:r>
            <a:r>
              <a:rPr lang="it" sz="1467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HLS4ML </a:t>
            </a:r>
            <a:r>
              <a:rPr lang="it" sz="1467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library but only with a serial input (for now)</a:t>
            </a:r>
            <a:endParaRPr sz="10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it" sz="1467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 </a:t>
            </a:r>
            <a:endParaRPr sz="1467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algn="just" defTabSz="1219170">
              <a:buClr>
                <a:srgbClr val="000000"/>
              </a:buClr>
              <a:buSzPts val="1100"/>
            </a:pPr>
            <a:r>
              <a:rPr lang="it" sz="1467" b="1">
                <a:solidFill>
                  <a:srgbClr val="003E6D"/>
                </a:solidFill>
                <a:latin typeface="Trebuchet MS"/>
                <a:ea typeface="Trebuchet MS"/>
                <a:cs typeface="Trebuchet MS"/>
                <a:sym typeface="Trebuchet MS"/>
              </a:rPr>
              <a:t>HLT-Physics motivations: </a:t>
            </a:r>
            <a:r>
              <a:rPr lang="it" sz="1467" b="1">
                <a:solidFill>
                  <a:srgbClr val="941651"/>
                </a:solidFill>
                <a:latin typeface="Helvetica Neue"/>
                <a:ea typeface="Helvetica Neue"/>
                <a:cs typeface="Helvetica Neue"/>
              </a:rPr>
              <a:t>What if we are not sensitive to select beyond SM events @ trigger level and, instead, we discard these events? </a:t>
            </a:r>
            <a:endParaRPr sz="10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it" sz="14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New Physics could have unconventional anomalous signature </a:t>
            </a:r>
            <a:endParaRPr sz="1467" b="1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algn="just" defTabSz="1219170">
              <a:buClr>
                <a:srgbClr val="000000"/>
              </a:buClr>
              <a:buSzPts val="1100"/>
            </a:pPr>
            <a:endParaRPr sz="1467" b="1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algn="just" defTabSz="1219170">
              <a:buClr>
                <a:srgbClr val="000000"/>
              </a:buClr>
            </a:pPr>
            <a:r>
              <a:rPr lang="it" sz="14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High level trigger: Test with Long Living Particles (LLP) decay tracks</a:t>
            </a:r>
            <a:r>
              <a:rPr lang="it" sz="1467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 in the MS using CNN; work on a full chain from ML model to FPGA implementation is ongoing (Implementation on Xilinx Alveo U50 FPGA with </a:t>
            </a:r>
            <a:r>
              <a:rPr lang="it" sz="1467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Vitis AI)</a:t>
            </a:r>
            <a:endParaRPr sz="1467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575" name="Google Shape;575;p50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0430" y="3429003"/>
            <a:ext cx="2228193" cy="181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00132" y="5384755"/>
            <a:ext cx="2928799" cy="12868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2EBB93E-BD05-146C-AA09-638A5B2B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51</a:t>
            </a:fld>
            <a:endParaRPr lang="it-IT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1"/>
          <p:cNvSpPr txBox="1">
            <a:spLocks noGrp="1"/>
          </p:cNvSpPr>
          <p:nvPr>
            <p:ph type="title"/>
          </p:nvPr>
        </p:nvSpPr>
        <p:spPr>
          <a:xfrm>
            <a:off x="415641" y="-92501"/>
            <a:ext cx="10594800" cy="939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r>
              <a:rPr lang="it" sz="3200" b="1"/>
              <a:t>Anomaly detection e Graph Neural Network</a:t>
            </a:r>
            <a:endParaRPr sz="3200"/>
          </a:p>
        </p:txBody>
      </p:sp>
      <p:sp>
        <p:nvSpPr>
          <p:cNvPr id="583" name="Google Shape;583;p51"/>
          <p:cNvSpPr txBox="1"/>
          <p:nvPr/>
        </p:nvSpPr>
        <p:spPr>
          <a:xfrm>
            <a:off x="4537999" y="621268"/>
            <a:ext cx="2090000" cy="358969"/>
          </a:xfrm>
          <a:prstGeom prst="rect">
            <a:avLst/>
          </a:prstGeom>
          <a:solidFill>
            <a:srgbClr val="E44C93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1733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Roma/Napoli/INFN</a:t>
            </a:r>
            <a:endParaRPr sz="1333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4" name="Google Shape;584;p51"/>
          <p:cNvSpPr txBox="1"/>
          <p:nvPr/>
        </p:nvSpPr>
        <p:spPr>
          <a:xfrm>
            <a:off x="415633" y="1025269"/>
            <a:ext cx="8340800" cy="1672662"/>
          </a:xfrm>
          <a:prstGeom prst="rect">
            <a:avLst/>
          </a:prstGeom>
          <a:noFill/>
          <a:ln w="9525" cap="flat" cmpd="sng">
            <a:solidFill>
              <a:srgbClr val="E44C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it" sz="1467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Contatti: </a:t>
            </a:r>
            <a:r>
              <a:rPr lang="it" sz="14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Valerio Ippolito (INFN Roma 1), Elvira Rossi (Federico II), </a:t>
            </a:r>
            <a:endParaRPr sz="1467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 defTabSz="1219170">
              <a:buClr>
                <a:srgbClr val="000000"/>
              </a:buClr>
            </a:pPr>
            <a:r>
              <a:rPr lang="it" sz="1467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Descrizione:</a:t>
            </a:r>
            <a:r>
              <a:rPr lang="it" sz="14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Sviluppo di algoritmi basati su graph neural networks, con applicazioni per anomaly detection a livello di oggetto ricostruito e di classificazione dell’evento. Implementazione a livello di trigger e di analisi, e possibile implementazione su acceleratori tipo FPGA.</a:t>
            </a:r>
            <a:endParaRPr sz="1333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it" sz="1467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Stato:</a:t>
            </a:r>
            <a:r>
              <a:rPr lang="it" sz="14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Fase prototipale iniziata basata su OpenData (</a:t>
            </a:r>
            <a:r>
              <a:rPr lang="it" sz="1467" u="sng">
                <a:solidFill>
                  <a:srgbClr val="0096FF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LHC Olimpics</a:t>
            </a:r>
            <a:r>
              <a:rPr lang="it" sz="14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 sz="1333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it" sz="1467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Esperimento:</a:t>
            </a:r>
            <a:r>
              <a:rPr lang="it" sz="14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ATLAS</a:t>
            </a:r>
            <a:endParaRPr sz="1333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it" sz="1467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Tecnologie:</a:t>
            </a:r>
            <a:r>
              <a:rPr lang="it" sz="1467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GPU, FPGA, DataLake</a:t>
            </a:r>
            <a:endParaRPr sz="1467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85" name="Google Shape;585;p51"/>
          <p:cNvGrpSpPr/>
          <p:nvPr/>
        </p:nvGrpSpPr>
        <p:grpSpPr>
          <a:xfrm>
            <a:off x="9374066" y="556950"/>
            <a:ext cx="1253988" cy="2187625"/>
            <a:chOff x="8557449" y="2479963"/>
            <a:chExt cx="2209801" cy="3638764"/>
          </a:xfrm>
        </p:grpSpPr>
        <p:pic>
          <p:nvPicPr>
            <p:cNvPr id="586" name="Google Shape;586;p51"/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57449" y="2479963"/>
              <a:ext cx="2209801" cy="36387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7" name="Google Shape;587;p51"/>
            <p:cNvSpPr/>
            <p:nvPr/>
          </p:nvSpPr>
          <p:spPr>
            <a:xfrm>
              <a:off x="8557449" y="2479963"/>
              <a:ext cx="462000" cy="152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588" name="Google Shape;588;p51"/>
          <p:cNvSpPr txBox="1"/>
          <p:nvPr/>
        </p:nvSpPr>
        <p:spPr>
          <a:xfrm>
            <a:off x="343400" y="2798801"/>
            <a:ext cx="110444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1867" b="1">
                <a:solidFill>
                  <a:srgbClr val="7030A0"/>
                </a:solidFill>
                <a:latin typeface="Helvetica Neue"/>
                <a:ea typeface="Helvetica Neue"/>
                <a:cs typeface="Helvetica Neue"/>
              </a:rPr>
              <a:t>Anomaly Detection to be more sensitive to New Physics:</a:t>
            </a:r>
            <a:r>
              <a:rPr lang="it" sz="1467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it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Offline algorithms to perform analysis, </a:t>
            </a:r>
            <a:r>
              <a:rPr lang="it" sz="1867" b="1">
                <a:solidFill>
                  <a:srgbClr val="205867"/>
                </a:solidFill>
                <a:latin typeface="Helvetica Neue"/>
                <a:ea typeface="Helvetica Neue"/>
                <a:cs typeface="Helvetica Neue"/>
              </a:rPr>
              <a:t>e.g. heavy diboson resonances </a:t>
            </a: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9" name="Google Shape;589;p51"/>
          <p:cNvSpPr txBox="1"/>
          <p:nvPr/>
        </p:nvSpPr>
        <p:spPr>
          <a:xfrm>
            <a:off x="149500" y="3592902"/>
            <a:ext cx="4230800" cy="270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it" sz="1600" b="1">
                <a:solidFill>
                  <a:srgbClr val="004849"/>
                </a:solidFill>
                <a:latin typeface="Helvetica Neue"/>
                <a:ea typeface="Helvetica Neue"/>
                <a:cs typeface="Helvetica Neue"/>
              </a:rPr>
              <a:t>The idea for analysis with AD: </a:t>
            </a:r>
            <a:endParaRPr sz="1600" b="1">
              <a:solidFill>
                <a:srgbClr val="004849"/>
              </a:solidFill>
              <a:latin typeface="Helvetica Neue"/>
              <a:ea typeface="Helvetica Neue"/>
              <a:cs typeface="Helvetica Neue"/>
            </a:endParaRPr>
          </a:p>
          <a:p>
            <a:pPr marL="287859" indent="-270927" algn="just" defTabSz="1219170">
              <a:buClr>
                <a:srgbClr val="000000"/>
              </a:buClr>
              <a:buSzPts val="1200"/>
              <a:buFont typeface="Arial"/>
              <a:buChar char="•"/>
            </a:pPr>
            <a:r>
              <a:rPr lang="it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Create </a:t>
            </a:r>
            <a:r>
              <a:rPr lang="it" sz="1600" b="1">
                <a:solidFill>
                  <a:srgbClr val="6F103C"/>
                </a:solidFill>
                <a:latin typeface="Helvetica Neue"/>
                <a:ea typeface="Helvetica Neue"/>
                <a:cs typeface="Helvetica Neue"/>
              </a:rPr>
              <a:t>graphs</a:t>
            </a:r>
            <a:r>
              <a:rPr lang="it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 from energy deposits and track hits </a:t>
            </a:r>
            <a:endParaRPr sz="90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7859" indent="-270927" algn="just" defTabSz="1219170">
              <a:buClr>
                <a:srgbClr val="000000"/>
              </a:buClr>
              <a:buSzPts val="1200"/>
              <a:buFont typeface="Arial"/>
              <a:buChar char="•"/>
            </a:pPr>
            <a:r>
              <a:rPr lang="it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Build </a:t>
            </a:r>
            <a:r>
              <a:rPr lang="it" sz="1600" b="1">
                <a:solidFill>
                  <a:srgbClr val="005392"/>
                </a:solidFill>
                <a:latin typeface="Helvetica Neue"/>
                <a:ea typeface="Helvetica Neue"/>
                <a:cs typeface="Helvetica Neue"/>
              </a:rPr>
              <a:t>unsupervised graph-based autoencoder</a:t>
            </a:r>
            <a:r>
              <a:rPr lang="it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 and </a:t>
            </a:r>
            <a:r>
              <a:rPr lang="it" sz="1600" b="1">
                <a:solidFill>
                  <a:srgbClr val="7030A0"/>
                </a:solidFill>
                <a:latin typeface="Helvetica Neue"/>
                <a:ea typeface="Helvetica Neue"/>
                <a:cs typeface="Helvetica Neue"/>
              </a:rPr>
              <a:t>Anomaly Score</a:t>
            </a:r>
            <a:endParaRPr sz="90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7859" indent="-270927" algn="just" defTabSz="1219170">
              <a:buClr>
                <a:srgbClr val="31859B"/>
              </a:buClr>
              <a:buSzPts val="1200"/>
              <a:buFont typeface="Arial"/>
              <a:buChar char="•"/>
            </a:pPr>
            <a:r>
              <a:rPr lang="it" sz="1600" b="1">
                <a:solidFill>
                  <a:srgbClr val="31859B"/>
                </a:solidFill>
                <a:latin typeface="Helvetica Neue"/>
                <a:ea typeface="Helvetica Neue"/>
                <a:cs typeface="Helvetica Neue"/>
              </a:rPr>
              <a:t>Train only on background (Standard Model events)</a:t>
            </a:r>
            <a:endParaRPr sz="90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7859" indent="-270927" algn="just" defTabSz="1219170">
              <a:buClr>
                <a:srgbClr val="000000"/>
              </a:buClr>
              <a:buSzPts val="1200"/>
              <a:buFont typeface="Arial"/>
              <a:buChar char="•"/>
            </a:pPr>
            <a:r>
              <a:rPr lang="it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Test on anomalous events</a:t>
            </a:r>
            <a:endParaRPr sz="90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7859" indent="-270927" algn="just" defTabSz="1219170">
              <a:buClr>
                <a:srgbClr val="000000"/>
              </a:buClr>
              <a:buSzPts val="1200"/>
              <a:buFont typeface="Arial"/>
              <a:buChar char="•"/>
            </a:pPr>
            <a:r>
              <a:rPr lang="it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Compare Standard Model distribution in Anomaly Score </a:t>
            </a:r>
            <a:endParaRPr sz="9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0" name="Google Shape;590;p51"/>
          <p:cNvSpPr txBox="1"/>
          <p:nvPr/>
        </p:nvSpPr>
        <p:spPr>
          <a:xfrm>
            <a:off x="4907666" y="3437834"/>
            <a:ext cx="7134833" cy="314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it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Graph NN code - Up to now:</a:t>
            </a:r>
            <a:endParaRPr sz="20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it" sz="12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Input data: </a:t>
            </a:r>
            <a:r>
              <a:rPr lang="it" sz="12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Diboson Resonance and QCD multijet events for an anomaly detection task (LHC Olympics dataset)</a:t>
            </a:r>
            <a:endParaRPr sz="12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it" sz="12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Net: </a:t>
            </a:r>
            <a:r>
              <a:rPr lang="it" sz="1200" b="1" dirty="0">
                <a:solidFill>
                  <a:srgbClr val="003E6D"/>
                </a:solidFill>
                <a:latin typeface="Trebuchet MS"/>
                <a:ea typeface="Trebuchet MS"/>
                <a:cs typeface="Trebuchet MS"/>
                <a:sym typeface="Trebuchet MS"/>
              </a:rPr>
              <a:t>GIN (graph isomorphism network)</a:t>
            </a:r>
            <a:r>
              <a:rPr lang="it" sz="12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and we are evaluating the performance approaches against more conventional (</a:t>
            </a:r>
            <a:r>
              <a:rPr lang="it" sz="1200" b="1" dirty="0">
                <a:solidFill>
                  <a:srgbClr val="003E6D"/>
                </a:solidFill>
                <a:latin typeface="Trebuchet MS"/>
                <a:ea typeface="Trebuchet MS"/>
                <a:cs typeface="Trebuchet MS"/>
                <a:sym typeface="Trebuchet MS"/>
              </a:rPr>
              <a:t>DNN without graph</a:t>
            </a:r>
            <a:r>
              <a:rPr lang="it" sz="12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): a graph neural network is implemented for the classification of large-radius jets. The network starts from the </a:t>
            </a:r>
            <a:r>
              <a:rPr lang="it" sz="12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topological clustering in the calorimeters </a:t>
            </a:r>
            <a:r>
              <a:rPr lang="it" sz="12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(topoclusters) used to build each jet and </a:t>
            </a:r>
            <a:r>
              <a:rPr lang="it" sz="1200" b="1" dirty="0">
                <a:solidFill>
                  <a:srgbClr val="941651"/>
                </a:solidFill>
                <a:latin typeface="Trebuchet MS"/>
                <a:ea typeface="Trebuchet MS"/>
                <a:cs typeface="Trebuchet MS"/>
                <a:sym typeface="Trebuchet MS"/>
              </a:rPr>
              <a:t>uses the spatial information to connect N neighbors </a:t>
            </a:r>
            <a:r>
              <a:rPr lang="it" sz="12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lang="it" sz="1200" b="1" dirty="0">
                <a:solidFill>
                  <a:srgbClr val="941651"/>
                </a:solidFill>
                <a:latin typeface="Trebuchet MS"/>
                <a:ea typeface="Trebuchet MS"/>
                <a:cs typeface="Trebuchet MS"/>
                <a:sym typeface="Trebuchet MS"/>
              </a:rPr>
              <a:t>nodes</a:t>
            </a:r>
            <a:r>
              <a:rPr lang="it" sz="12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) </a:t>
            </a:r>
            <a:r>
              <a:rPr lang="it" sz="1200" b="1" dirty="0">
                <a:solidFill>
                  <a:srgbClr val="006D6D"/>
                </a:solidFill>
                <a:latin typeface="Trebuchet MS"/>
                <a:ea typeface="Trebuchet MS"/>
                <a:cs typeface="Trebuchet MS"/>
                <a:sym typeface="Trebuchet MS"/>
              </a:rPr>
              <a:t>with weights on their distance in </a:t>
            </a:r>
            <a:r>
              <a:rPr lang="it" sz="1200" b="1" dirty="0">
                <a:solidFill>
                  <a:srgbClr val="006D6D"/>
                </a:solidFill>
                <a:latin typeface="Arial"/>
                <a:cs typeface="Arial"/>
                <a:sym typeface="Arial"/>
              </a:rPr>
              <a:t>∆R</a:t>
            </a:r>
            <a:r>
              <a:rPr lang="it" sz="1200" b="1" dirty="0">
                <a:solidFill>
                  <a:srgbClr val="006D6D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" sz="12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lang="it" sz="1200" b="1" dirty="0">
                <a:solidFill>
                  <a:srgbClr val="006D6D"/>
                </a:solidFill>
                <a:latin typeface="Trebuchet MS"/>
                <a:ea typeface="Trebuchet MS"/>
                <a:cs typeface="Trebuchet MS"/>
                <a:sym typeface="Trebuchet MS"/>
              </a:rPr>
              <a:t>edge</a:t>
            </a:r>
            <a:r>
              <a:rPr lang="it" sz="12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); </a:t>
            </a:r>
            <a:r>
              <a:rPr lang="it" sz="12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the code run on Rome server with 2 GPU RTX 3090 24GB RAM</a:t>
            </a:r>
            <a:endParaRPr sz="12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it" sz="12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Computing time:</a:t>
            </a:r>
            <a:endParaRPr sz="12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09585" indent="-380990" algn="just" defTabSz="1219170">
              <a:lnSpc>
                <a:spcPct val="115000"/>
              </a:lnSpc>
              <a:buClr>
                <a:srgbClr val="000000"/>
              </a:buClr>
              <a:buSzPts val="900"/>
              <a:buFont typeface="Arial"/>
              <a:buChar char="●"/>
            </a:pPr>
            <a:r>
              <a:rPr lang="it" sz="12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bottleneck: building the graph itself as it starts from energy deposit clusters </a:t>
            </a:r>
            <a:r>
              <a:rPr lang="it" sz="1200" dirty="0">
                <a:solidFill>
                  <a:srgbClr val="404040"/>
                </a:solidFill>
                <a:latin typeface="Arial"/>
                <a:cs typeface="Arial"/>
                <a:sym typeface="Arial"/>
              </a:rPr>
              <a:t>~</a:t>
            </a:r>
            <a:r>
              <a:rPr lang="it" sz="12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50 events a second</a:t>
            </a:r>
            <a:endParaRPr sz="12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09585" indent="-380990" algn="just" defTabSz="1219170">
              <a:lnSpc>
                <a:spcPct val="115000"/>
              </a:lnSpc>
              <a:buClr>
                <a:srgbClr val="000000"/>
              </a:buClr>
              <a:buSzPts val="900"/>
              <a:buFont typeface="Arial"/>
              <a:buChar char="●"/>
            </a:pPr>
            <a:r>
              <a:rPr lang="it" sz="12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training ~hours/ 1day but it strongly depends on the size of the dataset</a:t>
            </a:r>
            <a:endParaRPr sz="12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7B8BFA8-FE89-E782-2578-2B1548F0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52</a:t>
            </a:fld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36C7E9-2A37-2CFF-7CD6-F648BA93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Detector Status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00CFB42-93AC-A7A6-5356-C4EFF35BC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pPr/>
              <a:t>6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0479BE1-C6B6-61E0-1D8D-E3447472D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29" y="1403021"/>
            <a:ext cx="10085886" cy="52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06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36C7E9-2A37-2CFF-7CD6-F648BA93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Detector Status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00CFB42-93AC-A7A6-5356-C4EFF35BC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pPr/>
              <a:t>7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7A759A0-8F71-EA06-1A1D-B55F218F0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83" y="885149"/>
            <a:ext cx="10723034" cy="563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90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36C7E9-2A37-2CFF-7CD6-F648BA93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Trigger and reconstruction status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00CFB42-93AC-A7A6-5356-C4EFF35BC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DF2A71-2220-3205-739C-91A3F7E7C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83" y="1001060"/>
            <a:ext cx="10723034" cy="571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62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287B731-6062-6EA0-124B-082E68B34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ATLAS NA </a:t>
            </a:r>
            <a:r>
              <a:rPr lang="en-GB" dirty="0"/>
              <a:t>Contribution</a:t>
            </a:r>
            <a:r>
              <a:rPr lang="it-IT" dirty="0"/>
              <a:t> to L1 Trigger and </a:t>
            </a:r>
            <a:r>
              <a:rPr lang="it-IT" dirty="0" err="1"/>
              <a:t>operation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81E8895-9A3E-F8F5-FFB4-AC0E79A12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2367" y="3736006"/>
            <a:ext cx="10742084" cy="1500187"/>
          </a:xfrm>
        </p:spPr>
        <p:txBody>
          <a:bodyPr>
            <a:normAutofit/>
          </a:bodyPr>
          <a:lstStyle/>
          <a:p>
            <a:r>
              <a:rPr lang="it-IT" dirty="0"/>
              <a:t>Della Pietra M,  Izzo V, Rossi E., Conventi </a:t>
            </a:r>
            <a:r>
              <a:rPr lang="it-IT" dirty="0" err="1"/>
              <a:t>F</a:t>
            </a:r>
            <a:r>
              <a:rPr lang="it-IT" dirty="0"/>
              <a:t>, D'Avanzo 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2FDDF19-2BF7-CB63-FA2B-22854F6D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69DC-41AD-7940-9060-77D9FADA6B3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0731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zione_MDP">
  <a:themeElements>
    <a:clrScheme name="Brezza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zza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zza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 2013-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Presentazione_MDP</Template>
  <TotalTime>979</TotalTime>
  <Words>4254</Words>
  <Application>Microsoft Macintosh PowerPoint</Application>
  <PresentationFormat>Widescreen</PresentationFormat>
  <Paragraphs>477</Paragraphs>
  <Slides>52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71" baseType="lpstr">
      <vt:lpstr>Arial</vt:lpstr>
      <vt:lpstr>ArialMT</vt:lpstr>
      <vt:lpstr>Avenir Light</vt:lpstr>
      <vt:lpstr>Calibri</vt:lpstr>
      <vt:lpstr>Cambria</vt:lpstr>
      <vt:lpstr>Cambria Math</vt:lpstr>
      <vt:lpstr>Helvetica</vt:lpstr>
      <vt:lpstr>Helvetica Light</vt:lpstr>
      <vt:lpstr>Helvetica Neue</vt:lpstr>
      <vt:lpstr>Helvetica Neue Medium</vt:lpstr>
      <vt:lpstr>News Gothic MT</vt:lpstr>
      <vt:lpstr>Palatino</vt:lpstr>
      <vt:lpstr>Proxima Nova</vt:lpstr>
      <vt:lpstr>TeXGyreTermes</vt:lpstr>
      <vt:lpstr>Times New Roman</vt:lpstr>
      <vt:lpstr>Trebuchet MS</vt:lpstr>
      <vt:lpstr>Wingdings</vt:lpstr>
      <vt:lpstr>Wingdings 2</vt:lpstr>
      <vt:lpstr>Presentazione_MDP</vt:lpstr>
      <vt:lpstr>ATLAS Report 2022</vt:lpstr>
      <vt:lpstr>Chi siamo</vt:lpstr>
      <vt:lpstr>ATLAS RUN 3</vt:lpstr>
      <vt:lpstr>LHC luminosity production</vt:lpstr>
      <vt:lpstr>ATLAS Data taking</vt:lpstr>
      <vt:lpstr>Detector Status</vt:lpstr>
      <vt:lpstr>Detector Status</vt:lpstr>
      <vt:lpstr>Trigger and reconstruction status</vt:lpstr>
      <vt:lpstr>ATLAS NA Contribution to L1 Trigger and operation</vt:lpstr>
      <vt:lpstr>Hardware Phase I upgrade in L1MuonBarrel</vt:lpstr>
      <vt:lpstr>L1 Trigger efficiency recovery</vt:lpstr>
      <vt:lpstr>ATLAS NA Contribution to NSW</vt:lpstr>
      <vt:lpstr>ATLAS NSW</vt:lpstr>
      <vt:lpstr>Roadmap from TDR to Operation!</vt:lpstr>
      <vt:lpstr>NSW HV/LV Status</vt:lpstr>
      <vt:lpstr>DAQ Status</vt:lpstr>
      <vt:lpstr>Detector response</vt:lpstr>
      <vt:lpstr>Preliminary performance studies</vt:lpstr>
      <vt:lpstr>ATLAS NA Contribution to PHYSICS</vt:lpstr>
      <vt:lpstr>VBS VV semi-leptonic</vt:lpstr>
      <vt:lpstr>Fully-hadronic Y-&gt;Xh: First application of Anomaly detection in ATLAS</vt:lpstr>
      <vt:lpstr>Presentazione standard di PowerPoint</vt:lpstr>
      <vt:lpstr>Fully-hadronic Y-&gt;Xh results</vt:lpstr>
      <vt:lpstr>Graph anomaly detection in Diboson searches</vt:lpstr>
      <vt:lpstr>Quantum Fuzzy Logic</vt:lpstr>
      <vt:lpstr>Quantum Fuzzy Control Systems For Particle Accelerators</vt:lpstr>
      <vt:lpstr>ATLAS NA Computing Activity</vt:lpstr>
      <vt:lpstr>Presentazione standard di PowerPoint</vt:lpstr>
      <vt:lpstr>Presentazione standard di PowerPoint</vt:lpstr>
      <vt:lpstr>ATLAS NA Outreach Activity</vt:lpstr>
      <vt:lpstr>Outreach</vt:lpstr>
      <vt:lpstr>ATLAS NA Phase II</vt:lpstr>
      <vt:lpstr>Attività di Upgrade per L0 Muon Barrel</vt:lpstr>
      <vt:lpstr>Avvio attività ITK</vt:lpstr>
      <vt:lpstr>Backup</vt:lpstr>
      <vt:lpstr>New 13 TeV elastic cross-section measurement </vt:lpstr>
      <vt:lpstr>SM picture</vt:lpstr>
      <vt:lpstr>Higgs Status Run2</vt:lpstr>
      <vt:lpstr>Top Pair production</vt:lpstr>
      <vt:lpstr>Joint WZ polarization studies</vt:lpstr>
      <vt:lpstr>L1 Muon Barrel High-PT Efficiency</vt:lpstr>
      <vt:lpstr>L1 Muon Barrel Efficiency: very last update</vt:lpstr>
      <vt:lpstr>L1Muon Barrel rates</vt:lpstr>
      <vt:lpstr>L1 Muon trigger timing</vt:lpstr>
      <vt:lpstr>Fully-hadronic Y-&gt;Xh</vt:lpstr>
      <vt:lpstr>Fully-hadronic Y-&gt;Xh results</vt:lpstr>
      <vt:lpstr>Anomaly Detection</vt:lpstr>
      <vt:lpstr>Anomaly Detection</vt:lpstr>
      <vt:lpstr>Anomaly Detection</vt:lpstr>
      <vt:lpstr>Graph Neural Network</vt:lpstr>
      <vt:lpstr>Anomaly detection e Graph Neural Network</vt:lpstr>
      <vt:lpstr>Anomaly detection e Graph Neural Network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Report 2022</dc:title>
  <dc:creator>MASSIMO DELLA PIETRA</dc:creator>
  <cp:lastModifiedBy>MASSIMO DELLA PIETRA</cp:lastModifiedBy>
  <cp:revision>13</cp:revision>
  <dcterms:created xsi:type="dcterms:W3CDTF">2023-01-11T16:43:42Z</dcterms:created>
  <dcterms:modified xsi:type="dcterms:W3CDTF">2023-01-12T09:03:26Z</dcterms:modified>
</cp:coreProperties>
</file>