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67" r:id="rId3"/>
    <p:sldMasterId id="2147483805" r:id="rId4"/>
    <p:sldMasterId id="2147483832" r:id="rId5"/>
    <p:sldMasterId id="2147483852" r:id="rId6"/>
    <p:sldMasterId id="2147483867" r:id="rId7"/>
    <p:sldMasterId id="2147483882" r:id="rId8"/>
    <p:sldMasterId id="2147483887" r:id="rId9"/>
  </p:sldMasterIdLst>
  <p:notesMasterIdLst>
    <p:notesMasterId r:id="rId108"/>
  </p:notesMasterIdLst>
  <p:sldIdLst>
    <p:sldId id="2973" r:id="rId10"/>
    <p:sldId id="3081" r:id="rId11"/>
    <p:sldId id="3082" r:id="rId12"/>
    <p:sldId id="2839" r:id="rId13"/>
    <p:sldId id="2840" r:id="rId14"/>
    <p:sldId id="3106" r:id="rId15"/>
    <p:sldId id="2842" r:id="rId16"/>
    <p:sldId id="2843" r:id="rId17"/>
    <p:sldId id="2969" r:id="rId18"/>
    <p:sldId id="3087" r:id="rId19"/>
    <p:sldId id="3090" r:id="rId20"/>
    <p:sldId id="3039" r:id="rId21"/>
    <p:sldId id="3040" r:id="rId22"/>
    <p:sldId id="3041" r:id="rId23"/>
    <p:sldId id="3042" r:id="rId24"/>
    <p:sldId id="3043" r:id="rId25"/>
    <p:sldId id="3045" r:id="rId26"/>
    <p:sldId id="3091" r:id="rId27"/>
    <p:sldId id="3047" r:id="rId28"/>
    <p:sldId id="3048" r:id="rId29"/>
    <p:sldId id="3049" r:id="rId30"/>
    <p:sldId id="3050" r:id="rId31"/>
    <p:sldId id="3051" r:id="rId32"/>
    <p:sldId id="3052" r:id="rId33"/>
    <p:sldId id="3125" r:id="rId34"/>
    <p:sldId id="3057" r:id="rId35"/>
    <p:sldId id="3058" r:id="rId36"/>
    <p:sldId id="3059" r:id="rId37"/>
    <p:sldId id="3060" r:id="rId38"/>
    <p:sldId id="3061" r:id="rId39"/>
    <p:sldId id="3104" r:id="rId40"/>
    <p:sldId id="3063" r:id="rId41"/>
    <p:sldId id="3064" r:id="rId42"/>
    <p:sldId id="3065" r:id="rId43"/>
    <p:sldId id="3066" r:id="rId44"/>
    <p:sldId id="3067" r:id="rId45"/>
    <p:sldId id="3068" r:id="rId46"/>
    <p:sldId id="3080" r:id="rId47"/>
    <p:sldId id="3073" r:id="rId48"/>
    <p:sldId id="3076" r:id="rId49"/>
    <p:sldId id="3074" r:id="rId50"/>
    <p:sldId id="3075" r:id="rId51"/>
    <p:sldId id="3111" r:id="rId52"/>
    <p:sldId id="3112" r:id="rId53"/>
    <p:sldId id="3107" r:id="rId54"/>
    <p:sldId id="3098" r:id="rId55"/>
    <p:sldId id="3103" r:id="rId56"/>
    <p:sldId id="3072" r:id="rId57"/>
    <p:sldId id="3121" r:id="rId58"/>
    <p:sldId id="3122" r:id="rId59"/>
    <p:sldId id="3123" r:id="rId60"/>
    <p:sldId id="3124" r:id="rId61"/>
    <p:sldId id="3116" r:id="rId62"/>
    <p:sldId id="3117" r:id="rId63"/>
    <p:sldId id="3118" r:id="rId64"/>
    <p:sldId id="3119" r:id="rId65"/>
    <p:sldId id="3120" r:id="rId66"/>
    <p:sldId id="3113" r:id="rId67"/>
    <p:sldId id="3114" r:id="rId68"/>
    <p:sldId id="3115" r:id="rId69"/>
    <p:sldId id="3095" r:id="rId70"/>
    <p:sldId id="3096" r:id="rId71"/>
    <p:sldId id="3097" r:id="rId72"/>
    <p:sldId id="3022" r:id="rId73"/>
    <p:sldId id="3020" r:id="rId74"/>
    <p:sldId id="3021" r:id="rId75"/>
    <p:sldId id="2997" r:id="rId76"/>
    <p:sldId id="2998" r:id="rId77"/>
    <p:sldId id="2999" r:id="rId78"/>
    <p:sldId id="2938" r:id="rId79"/>
    <p:sldId id="2939" r:id="rId80"/>
    <p:sldId id="2940" r:id="rId81"/>
    <p:sldId id="2941" r:id="rId82"/>
    <p:sldId id="2942" r:id="rId83"/>
    <p:sldId id="2943" r:id="rId84"/>
    <p:sldId id="2944" r:id="rId85"/>
    <p:sldId id="2945" r:id="rId86"/>
    <p:sldId id="2946" r:id="rId87"/>
    <p:sldId id="2947" r:id="rId88"/>
    <p:sldId id="2948" r:id="rId89"/>
    <p:sldId id="2949" r:id="rId90"/>
    <p:sldId id="2950" r:id="rId91"/>
    <p:sldId id="2951" r:id="rId92"/>
    <p:sldId id="2952" r:id="rId93"/>
    <p:sldId id="2961" r:id="rId94"/>
    <p:sldId id="2962" r:id="rId95"/>
    <p:sldId id="2953" r:id="rId96"/>
    <p:sldId id="2954" r:id="rId97"/>
    <p:sldId id="2955" r:id="rId98"/>
    <p:sldId id="2956" r:id="rId99"/>
    <p:sldId id="2957" r:id="rId100"/>
    <p:sldId id="2958" r:id="rId101"/>
    <p:sldId id="2959" r:id="rId102"/>
    <p:sldId id="2960" r:id="rId103"/>
    <p:sldId id="2873" r:id="rId104"/>
    <p:sldId id="2875" r:id="rId105"/>
    <p:sldId id="2876" r:id="rId106"/>
    <p:sldId id="3105" r:id="rId10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339966"/>
    <a:srgbClr val="FF3300"/>
    <a:srgbClr val="00CC99"/>
    <a:srgbClr val="FF9933"/>
    <a:srgbClr val="FFFF00"/>
    <a:srgbClr val="FFCC99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94627" autoAdjust="0"/>
  </p:normalViewPr>
  <p:slideViewPr>
    <p:cSldViewPr>
      <p:cViewPr varScale="1">
        <p:scale>
          <a:sx n="68" d="100"/>
          <a:sy n="68" d="100"/>
        </p:scale>
        <p:origin x="12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tableStyles" Target="tableStyles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presProps" Target="presProps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prstClr val="black"/>
                </a:solidFill>
              </a:rPr>
              <a:pPr eaLnBrk="1" hangingPunct="1">
                <a:defRPr/>
              </a:pPr>
              <a:t>61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5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prstClr val="black"/>
                </a:solidFill>
              </a:rPr>
              <a:pPr eaLnBrk="1" hangingPunct="1">
                <a:defRPr/>
              </a:pPr>
              <a:t>62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94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63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10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65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EF2BC-88F6-45FE-8418-4B1BEDEA3E4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6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877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892740BD-B9C3-4DB0-A0D6-75D36890C8E9}" type="slidenum">
              <a:rPr lang="it-IT" altLang="it-IT" smtClean="0"/>
              <a:pPr/>
              <a:t>88</a:t>
            </a:fld>
            <a:endParaRPr lang="it-IT" altLang="it-IT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244340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27863DDA-3250-43B5-9618-8309B782394F}" type="slidenum">
              <a:rPr lang="it-IT" altLang="it-IT" smtClean="0"/>
              <a:pPr/>
              <a:t>89</a:t>
            </a:fld>
            <a:endParaRPr lang="it-IT" altLang="it-IT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39621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0DDA29F-9309-49E7-8409-E514C56B794D}" type="slidenum">
              <a:rPr lang="it-IT" altLang="it-IT" smtClean="0"/>
              <a:pPr/>
              <a:t>90</a:t>
            </a:fld>
            <a:endParaRPr lang="it-IT" alt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017202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934B6B01-C40E-4EB8-993A-8883F945A6D0}" type="slidenum">
              <a:rPr lang="it-IT" altLang="it-IT" smtClean="0"/>
              <a:pPr/>
              <a:t>91</a:t>
            </a:fld>
            <a:endParaRPr lang="it-IT" altLang="it-IT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68134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62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8B02C331-0C2F-48E2-B690-9218FF7DDF94}" type="slidenum">
              <a:rPr lang="it-IT" altLang="it-IT" smtClean="0"/>
              <a:pPr/>
              <a:t>92</a:t>
            </a:fld>
            <a:endParaRPr lang="it-IT" altLang="it-IT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097721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78AA279-05BC-4A98-B5EB-234F07056985}" type="slidenum">
              <a:rPr lang="it-IT" altLang="it-IT" smtClean="0"/>
              <a:pPr/>
              <a:t>93</a:t>
            </a:fld>
            <a:endParaRPr lang="it-IT" alt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138289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E9C49-391A-43D4-8175-9B0B71197E4B}" type="slidenum">
              <a:rPr lang="it-IT" altLang="it-IT"/>
              <a:pPr/>
              <a:t>95</a:t>
            </a:fld>
            <a:endParaRPr lang="it-IT" altLang="it-IT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3803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03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EF2BC-88F6-45FE-8418-4B1BEDEA3E4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6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686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srgbClr val="000000"/>
                </a:solidFill>
              </a:rPr>
              <a:pPr eaLnBrk="1" hangingPunct="1">
                <a:defRPr/>
              </a:pPr>
              <a:t>46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0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098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09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0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11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53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82F1BC2-AC55-4AB9-B3D5-ED30712A305A}" type="slidenum">
              <a:rPr lang="it-IT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1705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8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2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05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09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/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65932" y="662302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3989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03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001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557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04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36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7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49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43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390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5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5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18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76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9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74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8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462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80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54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30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0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57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2BC26-561F-428A-B3CE-55072D3707D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18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52530-BBE2-447A-9AE7-516B9DE0072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91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EB65D-37ED-43F6-9B7B-1FF842CC1C4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45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1DBED-2D8C-4BF6-A07A-A7894BB0276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83894-7253-409A-968F-E9F1EF76819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5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B647B-AAAA-4B6D-867D-0B63CCAD097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36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BD914-84A5-43A3-BA53-92FEEF68217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13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0387B-0BC5-4912-8515-0BA72F5F5AC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6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EA05A-13E5-4A8A-BA6B-421A031739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38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F5C85-9C0F-4AD8-8CFB-185FDDBCA1E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84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9617E-F5D5-48F1-ACCB-1006BC9A7A1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03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3AEB5C-21BF-40F5-856F-5B55550F8A5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0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C8EA0-801B-4077-8620-35BD472E9739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405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C82B8-B208-4040-BB7C-E01780A37675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0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207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CD028-6D08-44EB-93AC-EA9A037815DA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18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27AC3-ED50-40DF-A933-08D360EE3810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12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1A121-FE9F-4179-84BB-0F12BDDDFDF3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759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9C4EB-129E-44E3-9D8D-D2F269FF616B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33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AF60A-85E5-41F6-95C2-D5B8F8DCBA27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08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6BD509-57F3-4CB7-B7A2-E5F83BD96A2E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78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56BE31-1019-4DFF-82B6-25C831676B98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5450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C8F7B-34B5-4F2A-A18A-CA562D109D03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5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87A6A-3988-4099-85A1-F8D25D8584A5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70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BE8F31-F354-4C59-8C53-4BC41AF35EF4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3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15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DB143-4780-4809-B953-238B1F8450A3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26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7E5C2-7785-4E0B-80EB-A80786D7EB73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67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5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88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6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82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0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46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87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9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121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04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8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08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052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54733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47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63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36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5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76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8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08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53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99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11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05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675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03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5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40061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409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4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8889D1-2319-C543-A770-32D6C96A0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5" y="6540241"/>
            <a:ext cx="447261" cy="476251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365670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7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7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1"/>
            <a:ext cx="454354" cy="454355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20" y="6249156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9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6761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87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14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221356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1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4" y="6249151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3" y="446075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5716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89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eaLnBrk="1" fontAlgn="auto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cap="small">
                <a:solidFill>
                  <a:prstClr val="white"/>
                </a:solidFill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fld id="{00000000-1234-1234-1234-123412341234}" type="slidenum">
              <a:rPr lang="it-IT">
                <a:solidFill>
                  <a:prstClr val="white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‹N›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51673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39553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947632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E729466-EC7C-45A9-955E-8AB7E2A45108}" type="slidenum">
              <a:rPr lang="it-IT" altLang="it-IT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34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Picture 2" descr="PPT_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 userDrawn="1"/>
        </p:nvSpPr>
        <p:spPr bwMode="auto">
          <a:xfrm>
            <a:off x="6160933" y="6279900"/>
            <a:ext cx="28398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Study Team | 05/06/2020 | Slide  </a:t>
            </a:r>
            <a:fld id="{7AB8C592-106F-41A2-B883-0D20C0419F4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166064" y="6279900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 userDrawn="1"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72800" y="661888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68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E7BA408B-647E-4F87-AF82-5F1F4E4B2D7F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A9C901-3B7B-4487-B86D-F4A5975B0062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7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9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50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3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emf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image" Target="../media/image187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11732" y="282476"/>
            <a:ext cx="8898575" cy="2308324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Shedding</a:t>
            </a:r>
            <a:r>
              <a:rPr lang="it-IT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light on «dark </a:t>
            </a:r>
            <a:r>
              <a:rPr lang="it-IT" sz="4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energy</a:t>
            </a:r>
            <a:r>
              <a:rPr lang="it-IT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 and </a:t>
            </a:r>
            <a:r>
              <a:rPr lang="it-IT" sz="4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Universe</a:t>
            </a:r>
            <a:r>
              <a:rPr lang="it-IT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4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expansion</a:t>
            </a:r>
            <a:r>
              <a:rPr lang="it-IT" sz="4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4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with </a:t>
            </a:r>
            <a:r>
              <a:rPr lang="it-IT" sz="4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GRBs</a:t>
            </a:r>
            <a:endParaRPr lang="it-IT" sz="4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1897084" y="2855892"/>
            <a:ext cx="5327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Lorenzo Amati </a:t>
            </a:r>
            <a:endParaRPr lang="it-IT" altLang="it-IT" sz="2800" b="1" dirty="0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(INAF – OAS Bologna)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2" y="2614490"/>
            <a:ext cx="2514600" cy="142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trebbe essere un'immagine raffigurante il seguente testo &quot;OAS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/>
          <a:stretch/>
        </p:blipFill>
        <p:spPr bwMode="auto">
          <a:xfrm>
            <a:off x="6934201" y="2614490"/>
            <a:ext cx="1600199" cy="15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b="60208"/>
          <a:stretch/>
        </p:blipFill>
        <p:spPr>
          <a:xfrm>
            <a:off x="166017" y="3949979"/>
            <a:ext cx="8790001" cy="17650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t="79167"/>
          <a:stretch/>
        </p:blipFill>
        <p:spPr>
          <a:xfrm>
            <a:off x="685800" y="5781921"/>
            <a:ext cx="8359854" cy="103523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429000" y="61632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(Sexten, </a:t>
            </a:r>
            <a:r>
              <a:rPr lang="it-IT" altLang="it-IT" sz="3400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</a:t>
            </a:r>
            <a:r>
              <a:rPr lang="it-IT" altLang="it-IT" sz="3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9th 2023)</a:t>
            </a:r>
            <a:endParaRPr lang="it-IT" altLang="it-IT" sz="3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2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Gamma-Ray Bursts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8" y="838200"/>
            <a:ext cx="8770513" cy="277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ost luminous and remote phenomena in the Universe,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en-US" altLang="it-IT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erg released in a few tens of seconds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a redshift distribution extending to at least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 = 9-10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altLang="it-IT" sz="26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improved sensitivity to deviations from </a:t>
            </a:r>
            <a:r>
              <a:rPr lang="en-US" altLang="it-IT" sz="2600" b="1" noProof="0" dirty="0" smtClean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altLang="it-IT" sz="26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CDM (e.g., dark energy evolution) and to tests of alternative cosmological models</a:t>
            </a: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49703"/>
          <a:stretch/>
        </p:blipFill>
        <p:spPr>
          <a:xfrm>
            <a:off x="0" y="3671683"/>
            <a:ext cx="4210640" cy="27902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69" y="3671683"/>
            <a:ext cx="4454324" cy="293243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8578" y="6400800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Demianski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2017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81000"/>
            <a:ext cx="89154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it-IT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Isotropic-equivalent</a:t>
            </a:r>
            <a:r>
              <a:rPr lang="en-US" altLang="it-IT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luminosities and radiated energy span several order of magnitudes</a:t>
            </a:r>
            <a:endParaRPr lang="en-US" alt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Collimation-corrected quantities: still not standard, plus substantially smaller sample and larger uncertainties </a:t>
            </a:r>
            <a:r>
              <a:rPr lang="en-US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(additional observables needed, jet and CBM models needed, etc.)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1716"/>
            <a:ext cx="5257800" cy="423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Gamma-Ray Bursts are not standard candles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304800" y="6384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 smtClean="0">
                <a:solidFill>
                  <a:srgbClr val="F82F00"/>
                </a:solidFill>
              </a:rPr>
              <a:t>e.g., </a:t>
            </a:r>
            <a:r>
              <a:rPr lang="en-US" altLang="it-IT" sz="2000" dirty="0" err="1" smtClean="0">
                <a:solidFill>
                  <a:srgbClr val="F82F00"/>
                </a:solidFill>
              </a:rPr>
              <a:t>Ghirlanda</a:t>
            </a:r>
            <a:r>
              <a:rPr lang="en-US" altLang="it-IT" sz="2000" dirty="0" smtClean="0">
                <a:solidFill>
                  <a:srgbClr val="F82F00"/>
                </a:solidFill>
              </a:rPr>
              <a:t> et al. 2007</a:t>
            </a:r>
            <a:endParaRPr lang="en-US" altLang="it-IT" sz="2000" dirty="0">
              <a:solidFill>
                <a:srgbClr val="F82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182940"/>
            <a:ext cx="9067800" cy="156966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</a:t>
            </a:r>
            <a:r>
              <a:rPr kumimoji="0" lang="it-IT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r>
              <a:rPr kumimoji="0" lang="it-IT" sz="4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p,i</a:t>
            </a: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– </a:t>
            </a:r>
            <a:r>
              <a:rPr kumimoji="0" lang="it-IT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r>
              <a:rPr kumimoji="0" lang="it-IT" sz="4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iso</a:t>
            </a: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it-IT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correlation</a:t>
            </a: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(«Amati relation»)</a:t>
            </a: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1981200" y="4353580"/>
            <a:ext cx="5327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Lorenzo Amati</a:t>
            </a: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4928"/>
            <a:ext cx="2667000" cy="151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trebbe essere un'immagine raffigurante il seguente testo &quot;OA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540787" cy="15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57" y="5041924"/>
            <a:ext cx="7492243" cy="15318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b="3418"/>
          <a:stretch/>
        </p:blipFill>
        <p:spPr>
          <a:xfrm>
            <a:off x="7543800" y="5041924"/>
            <a:ext cx="1423403" cy="15318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7626" r="13462" b="28417"/>
          <a:stretch/>
        </p:blipFill>
        <p:spPr>
          <a:xfrm>
            <a:off x="3236210" y="1986356"/>
            <a:ext cx="289354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152400" y="945832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n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n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spectra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typically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show a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peak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characteristic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photon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438729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438729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en-US" alt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and 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iso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53026"/>
          <a:stretch/>
        </p:blipFill>
        <p:spPr>
          <a:xfrm>
            <a:off x="183860" y="2209800"/>
            <a:ext cx="8819410" cy="4114800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724400" y="2667000"/>
            <a:ext cx="0" cy="289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343400" y="5481935"/>
            <a:ext cx="11314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endParaRPr kumimoji="0" lang="it-IT" altLang="it-IT" sz="2800" b="1" i="1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0" y="398750"/>
            <a:ext cx="9144000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e.g.,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synchrotron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shock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models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(SSM)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corresponds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a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characteristic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frequency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possibly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fast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cooling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regime) or to the temperature of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Maxwellian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distribution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emitting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electrons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876800" y="63246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Tavani, ApJ, 1995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04800" y="63246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Galli &amp; Guetta 2007</a:t>
            </a: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372151"/>
            <a:ext cx="4724401" cy="366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65" y="2517558"/>
            <a:ext cx="4188315" cy="3438442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en-US" alt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and 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iso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5086" y="997525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e.g. in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photospheric-dominated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emission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models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linked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the temperature of BB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photons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direct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or of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scattering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Comptonized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876800" y="6096000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Titarchuk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</a:t>
            </a:r>
            <a:r>
              <a:rPr kumimoji="0" lang="en-US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ApJ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2012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04800" y="6096000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Giannios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2012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05063"/>
            <a:ext cx="45720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45720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en-US" alt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and 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iso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measured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time-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integrated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spectrum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measured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redshift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-&gt;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intrinsic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peak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it-IT" altLang="it-IT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radiated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</a:t>
            </a:r>
            <a:endParaRPr kumimoji="0" lang="it-IT" altLang="it-IT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49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59" y="2406607"/>
            <a:ext cx="5118348" cy="88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14300" y="2296407"/>
            <a:ext cx="8534400" cy="996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02675"/>
            <a:ext cx="4513086" cy="32230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398" y="3444875"/>
            <a:ext cx="4547801" cy="3336925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en-US" alt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and E</a:t>
            </a:r>
            <a:r>
              <a:rPr kumimoji="0" lang="en-US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iso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r="53212" b="13144"/>
          <a:stretch/>
        </p:blipFill>
        <p:spPr>
          <a:xfrm>
            <a:off x="304801" y="2474052"/>
            <a:ext cx="2666999" cy="6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0" y="381000"/>
            <a:ext cx="9067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ignificant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between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found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small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sample of 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BeppoSAX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known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redshift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77225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Discovery: Amati et al., A&amp;A, 2002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09094"/>
            <a:ext cx="6812599" cy="47406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876800"/>
            <a:ext cx="2514600" cy="8382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76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0" y="304800"/>
            <a:ext cx="9067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endParaRPr lang="it-IT" altLang="it-IT" sz="2200" dirty="0">
              <a:solidFill>
                <a:srgbClr val="333399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  <a:r>
              <a:rPr lang="it-IT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it-IT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-law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it-IT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lang="it-IT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lang="it-IT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it-IT" altLang="it-IT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altLang="it-IT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large sample of BATSE </a:t>
            </a:r>
            <a:r>
              <a:rPr lang="it-IT" altLang="it-IT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it-IT" altLang="it-IT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it-IT" altLang="it-IT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altLang="it-IT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</a:t>
            </a:r>
            <a:endParaRPr lang="it-IT" altLang="it-IT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prediction: Lloyd et al., </a:t>
            </a:r>
            <a:r>
              <a:rPr lang="en-US" alt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ApJ</a:t>
            </a:r>
            <a:r>
              <a:rPr lang="en-US" alt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,  2000</a:t>
            </a:r>
            <a:endParaRPr lang="it-IT" alt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37037"/>
          <a:stretch/>
        </p:blipFill>
        <p:spPr>
          <a:xfrm>
            <a:off x="-77576" y="2286000"/>
            <a:ext cx="9299152" cy="1295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63" y="3657600"/>
            <a:ext cx="9225063" cy="2286000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>
            <a:off x="838200" y="5438014"/>
            <a:ext cx="822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76200" y="5666614"/>
            <a:ext cx="899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76200" y="5895214"/>
            <a:ext cx="899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9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0" y="228600"/>
            <a:ext cx="9067800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exteded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XRFs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HETE-2: 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emphasis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given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the d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iscovery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time 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called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«Amati relation» 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BeppoSAX</a:t>
            </a:r>
            <a:r>
              <a:rPr kumimoji="0" lang="it-IT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Workshop, Amsterdam, 2003</a:t>
            </a: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77225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First confirmation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: Lamb et al. 2003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24" y="2175866"/>
            <a:ext cx="5529551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9" y="990600"/>
            <a:ext cx="8770513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ost luminous and remote phenomena in the Universe,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en-US" altLang="it-IT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erg released in a few tens of seconds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a redshift distribution extending to at least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 = 9-10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tools for exploring the early Universe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the end of the "dark ages" (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power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of long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cosmology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0" y="2590800"/>
            <a:ext cx="8770513" cy="12192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0" name="Picture 2" descr="http://inspirehep.net/record/1118248/files/GRBs_fig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/>
          <a:stretch/>
        </p:blipFill>
        <p:spPr bwMode="auto">
          <a:xfrm>
            <a:off x="1219200" y="3962400"/>
            <a:ext cx="6481252" cy="28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16666" r="9071" b="42830"/>
          <a:stretch>
            <a:fillRect/>
          </a:stretch>
        </p:blipFill>
        <p:spPr bwMode="auto">
          <a:xfrm>
            <a:off x="1219200" y="2011362"/>
            <a:ext cx="6475413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4" name="Text Box 4"/>
          <p:cNvSpPr txBox="1">
            <a:spLocks noChangeArrowheads="1"/>
          </p:cNvSpPr>
          <p:nvPr/>
        </p:nvSpPr>
        <p:spPr bwMode="auto">
          <a:xfrm>
            <a:off x="2743200" y="17367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130 long GRBs as of  Sept. 2011</a:t>
            </a:r>
          </a:p>
        </p:txBody>
      </p:sp>
      <p:pic>
        <p:nvPicPr>
          <p:cNvPr id="419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16728" r="8772" b="43617"/>
          <a:stretch>
            <a:fillRect/>
          </a:stretch>
        </p:blipFill>
        <p:spPr bwMode="auto">
          <a:xfrm>
            <a:off x="1219200" y="2046287"/>
            <a:ext cx="65532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2286000" y="2392362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BeppoSAX GRBs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05251"/>
            <a:ext cx="88392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classical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known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redshift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measurements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ALL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detectors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spectral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capabilities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0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Further confirmation and extension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5" name="Text Box 3"/>
          <p:cNvSpPr txBox="1">
            <a:spLocks noChangeArrowheads="1"/>
          </p:cNvSpPr>
          <p:nvPr/>
        </p:nvSpPr>
        <p:spPr bwMode="auto">
          <a:xfrm>
            <a:off x="2667000" y="17367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212 </a:t>
            </a:r>
            <a:r>
              <a:rPr kumimoji="0" lang="it-IT" altLang="it-IT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classical</a:t>
            </a:r>
            <a:r>
              <a:rPr kumimoji="0" lang="it-IT" alt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long </a:t>
            </a: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GRBs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</a:t>
            </a:r>
            <a:r>
              <a:rPr kumimoji="0" lang="it-IT" alt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end 2020</a:t>
            </a:r>
            <a:endParaRPr kumimoji="0" lang="it-IT" altLang="it-IT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53320" name="Text Box 8"/>
          <p:cNvSpPr txBox="1">
            <a:spLocks noChangeArrowheads="1"/>
          </p:cNvSpPr>
          <p:nvPr/>
        </p:nvSpPr>
        <p:spPr bwMode="auto">
          <a:xfrm>
            <a:off x="0" y="105251"/>
            <a:ext cx="88392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classical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known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redshift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measurements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ALL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detectors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spectral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capabilities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1082352" y="2057400"/>
            <a:ext cx="6979295" cy="498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09800" y="22098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Swift</a:t>
            </a:r>
            <a:r>
              <a:rPr kumimoji="0" lang="it-IT" alt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GRBs</a:t>
            </a:r>
            <a:endParaRPr kumimoji="0" lang="it-IT" altLang="it-IT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0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Further confirmation and extension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0" y="704433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strong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significant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dispersion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the data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around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best-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-law; </a:t>
            </a:r>
            <a:r>
              <a:rPr kumimoji="0" lang="it-I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it-I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“extra-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statistical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the data can be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quantified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performing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whith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likelihood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method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</a:t>
            </a:r>
            <a:r>
              <a:rPr kumimoji="0" lang="it-I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accounts for sample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variance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uncertainties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both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and Y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quantities</a:t>
            </a: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method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Amati et al. (2008, 2009)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found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an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extrinsic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it-IT" altLang="it-IT" sz="2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logEp,i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</a:t>
            </a:r>
            <a:r>
              <a:rPr kumimoji="0" lang="it-IT" altLang="it-IT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0.2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index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normalization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 ~0.5 and ~100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respectively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</a:p>
        </p:txBody>
      </p:sp>
      <p:pic>
        <p:nvPicPr>
          <p:cNvPr id="77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6013" r="9317" b="42502"/>
          <a:stretch>
            <a:fillRect/>
          </a:stretch>
        </p:blipFill>
        <p:spPr bwMode="auto">
          <a:xfrm>
            <a:off x="4800600" y="3505200"/>
            <a:ext cx="41148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343400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2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685800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2102" name="Oval 6"/>
          <p:cNvSpPr>
            <a:spLocks noChangeArrowheads="1"/>
          </p:cNvSpPr>
          <p:nvPr/>
        </p:nvSpPr>
        <p:spPr bwMode="auto">
          <a:xfrm>
            <a:off x="3200400" y="2209800"/>
            <a:ext cx="304800" cy="3810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Main properties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 Amati,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Frontera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&amp;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Guidorzi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(2009), Amati &amp; Della Valle (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2013: 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the normalization of the correlation varies only marginally</a:t>
            </a:r>
            <a:r>
              <a:rPr kumimoji="0" lang="en-US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US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using GRBs with known redshift 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measured by individual instruments with different sensitivities and energy bands 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1076227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2667000" y="6338887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 </a:t>
            </a:r>
            <a:r>
              <a:rPr kumimoji="0" lang="en-US" alt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Amati  &amp; Della Valle 2013</a:t>
            </a:r>
            <a:endParaRPr kumimoji="0" lang="en-US" altLang="it-IT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47" y="1633315"/>
            <a:ext cx="6663506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419" r="19312" b="14539"/>
          <a:stretch>
            <a:fillRect/>
          </a:stretch>
        </p:blipFill>
        <p:spPr bwMode="auto">
          <a:xfrm>
            <a:off x="1371601" y="1085433"/>
            <a:ext cx="640080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905000" y="6248400"/>
            <a:ext cx="6265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e.g., Ghirlanda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al. 2008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198468" y="1524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No 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evidence of evolution 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of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index, normalization and dispersion 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of 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the </a:t>
            </a:r>
            <a:r>
              <a:rPr kumimoji="0" lang="en-GB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Ep,i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– </a:t>
            </a:r>
            <a:r>
              <a:rPr kumimoji="0" lang="en-GB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Eiso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correlation 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with redshift</a:t>
            </a:r>
          </a:p>
        </p:txBody>
      </p:sp>
    </p:spTree>
    <p:extLst>
      <p:ext uri="{BB962C8B-B14F-4D97-AF65-F5344CB8AC3E}">
        <p14:creationId xmlns:p14="http://schemas.microsoft.com/office/powerpoint/2010/main" val="38123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200" y="914400"/>
            <a:ext cx="8991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GRB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prompt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emission</a:t>
            </a:r>
            <a:endParaRPr kumimoji="0" lang="it-IT" altLang="it-IT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Jet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structure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viewing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angles</a:t>
            </a:r>
            <a:endParaRPr kumimoji="0" lang="it-IT" altLang="it-IT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Identification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understanding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GRB sub-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classes</a:t>
            </a:r>
            <a:endParaRPr kumimoji="0" lang="it-IT" altLang="it-IT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cosmology</a:t>
            </a:r>
            <a:endParaRPr kumimoji="0" lang="it-IT" altLang="it-IT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(e.g.,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redshift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discrimination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GRB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population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models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SFR </a:t>
            </a:r>
            <a:r>
              <a:rPr kumimoji="0" lang="it-IT" altLang="it-IT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alt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Impact on GRB science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Text Box 2"/>
          <p:cNvSpPr txBox="1">
            <a:spLocks noChangeArrowheads="1"/>
          </p:cNvSpPr>
          <p:nvPr/>
        </p:nvSpPr>
        <p:spPr bwMode="auto">
          <a:xfrm>
            <a:off x="0" y="685800"/>
            <a:ext cx="88392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 physics of prompt emission still not settled, various scenarios: SSM internal shocks, IC-dominated internal shocks, external shocks,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photospheric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emission dominated models, kinetic energy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vs.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Poynting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flux dominated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jet,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e.g.,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 G</a:t>
            </a:r>
            <a:r>
              <a:rPr kumimoji="0" lang="it-IT" alt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-2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L</a:t>
            </a:r>
            <a:r>
              <a:rPr kumimoji="0" lang="it-IT" alt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1/2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tn</a:t>
            </a:r>
            <a:r>
              <a:rPr kumimoji="0" lang="it-IT" alt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-1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for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syncrotron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emission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from a power-law distribution of electrons generated in an internal shock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(Zhang &amp;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Meszaros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2002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, Ryde 2005)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e.g., 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Ep,i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 G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Tpk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 G</a:t>
            </a:r>
            <a:r>
              <a:rPr kumimoji="0" lang="it-IT" alt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L</a:t>
            </a:r>
            <a:r>
              <a:rPr kumimoji="0" lang="it-IT" alt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-1/4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in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scenarios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in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whch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for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comptonized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thermal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emission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from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photosphere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dominates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(e.g.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Rees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&amp;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Meszaros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2005, Thomson et al. 2006)</a:t>
            </a:r>
          </a:p>
        </p:txBody>
      </p:sp>
      <p:pic>
        <p:nvPicPr>
          <p:cNvPr id="774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5" y="2263948"/>
            <a:ext cx="20574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4150" name="Picture 6" descr="fireball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487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399" y="106363"/>
            <a:ext cx="8969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Amati relation: GRB physics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385" y="4419600"/>
            <a:ext cx="3859102" cy="25117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354227"/>
            <a:ext cx="2511770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ext Box 2"/>
          <p:cNvSpPr txBox="1">
            <a:spLocks noChangeArrowheads="1"/>
          </p:cNvSpPr>
          <p:nvPr/>
        </p:nvSpPr>
        <p:spPr bwMode="auto">
          <a:xfrm>
            <a:off x="76200" y="437779"/>
            <a:ext cx="54864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jet geometry and structure and XRF-GRB unification models (e.g., Lamb et al. 2004)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viewing angle effects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:                                                   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d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=[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g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(1 - </a:t>
            </a:r>
            <a:r>
              <a:rPr kumimoji="0" lang="en-GB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b</a:t>
            </a:r>
            <a:r>
              <a:rPr kumimoji="0" lang="en-GB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cos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(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q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v - </a:t>
            </a:r>
            <a:r>
              <a:rPr kumimoji="0" lang="en-GB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Dq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))]</a:t>
            </a:r>
            <a:r>
              <a:rPr kumimoji="0" lang="en-GB" altLang="it-IT" sz="2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-1 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</a:t>
            </a:r>
            <a:r>
              <a:rPr kumimoji="0" lang="en-GB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itchFamily="34" charset="-128"/>
                <a:cs typeface="Calibri" panose="020F0502020204030204" pitchFamily="34" charset="0"/>
              </a:rPr>
              <a:t>D</a:t>
            </a:r>
            <a:r>
              <a:rPr kumimoji="0" lang="en-GB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Ep</a:t>
            </a:r>
            <a:r>
              <a:rPr kumimoji="0" lang="en-GB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 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  <a:sym typeface="Symbol" pitchFamily="18" charset="2"/>
              </a:rPr>
              <a:t>d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  ,                          </a:t>
            </a:r>
            <a:r>
              <a:rPr kumimoji="0" lang="it-IT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  <a:sym typeface="Symbol" pitchFamily="18" charset="2"/>
              </a:rPr>
              <a:t>D</a:t>
            </a:r>
            <a:r>
              <a:rPr kumimoji="0" lang="it-IT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Eiso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  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  <a:sym typeface="Symbol" pitchFamily="18" charset="2"/>
              </a:rPr>
              <a:t>d</a:t>
            </a:r>
            <a:r>
              <a:rPr kumimoji="0" lang="it-IT" altLang="it-IT" sz="2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(1+</a:t>
            </a:r>
            <a:r>
              <a:rPr kumimoji="0" lang="it-IT" altLang="it-IT" sz="2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  <a:sym typeface="Symbol" pitchFamily="18" charset="2"/>
              </a:rPr>
              <a:t>a</a:t>
            </a:r>
            <a:r>
              <a:rPr kumimoji="0" lang="it-IT" altLang="it-IT" sz="2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)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 (</a:t>
            </a:r>
            <a:r>
              <a:rPr kumimoji="0" lang="it-IT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e.g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, </a:t>
            </a:r>
            <a:r>
              <a:rPr kumimoji="0" lang="it-IT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Yamazaki</a:t>
            </a:r>
            <a:r>
              <a:rPr kumimoji="0" lang="it-IT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itchFamily="18" charset="2"/>
              </a:rPr>
              <a:t> et al. 2003)</a:t>
            </a:r>
            <a:endParaRPr kumimoji="0" lang="en-GB" altLang="it-IT" sz="2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36259" name="Text Box 3"/>
          <p:cNvSpPr txBox="1">
            <a:spLocks noChangeArrowheads="1"/>
          </p:cNvSpPr>
          <p:nvPr/>
        </p:nvSpPr>
        <p:spPr bwMode="auto">
          <a:xfrm>
            <a:off x="457200" y="37338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1200" cap="none" spc="0" normalizeH="0" baseline="0" noProof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Uniform/variable jet</a:t>
            </a:r>
          </a:p>
        </p:txBody>
      </p:sp>
      <p:sp>
        <p:nvSpPr>
          <p:cNvPr id="736260" name="Text Box 4"/>
          <p:cNvSpPr txBox="1">
            <a:spLocks noChangeArrowheads="1"/>
          </p:cNvSpPr>
          <p:nvPr/>
        </p:nvSpPr>
        <p:spPr bwMode="auto">
          <a:xfrm>
            <a:off x="3200400" y="38100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1200" cap="none" spc="0" normalizeH="0" baseline="0" noProof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PL-structured /universal jet</a:t>
            </a:r>
          </a:p>
        </p:txBody>
      </p:sp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63"/>
          <a:stretch>
            <a:fillRect/>
          </a:stretch>
        </p:blipFill>
        <p:spPr bwMode="auto">
          <a:xfrm>
            <a:off x="0" y="3200400"/>
            <a:ext cx="32766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/>
          <a:stretch>
            <a:fillRect/>
          </a:stretch>
        </p:blipFill>
        <p:spPr bwMode="auto">
          <a:xfrm>
            <a:off x="3124200" y="3200400"/>
            <a:ext cx="28194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6263" name="Text Box 7"/>
          <p:cNvSpPr txBox="1">
            <a:spLocks noChangeArrowheads="1"/>
          </p:cNvSpPr>
          <p:nvPr/>
        </p:nvSpPr>
        <p:spPr bwMode="auto">
          <a:xfrm>
            <a:off x="609600" y="35052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1200" cap="none" spc="0" normalizeH="0" baseline="0" noProof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Uniform/variable jet</a:t>
            </a:r>
          </a:p>
        </p:txBody>
      </p:sp>
      <p:sp>
        <p:nvSpPr>
          <p:cNvPr id="736264" name="Text Box 8"/>
          <p:cNvSpPr txBox="1">
            <a:spLocks noChangeArrowheads="1"/>
          </p:cNvSpPr>
          <p:nvPr/>
        </p:nvSpPr>
        <p:spPr bwMode="auto">
          <a:xfrm>
            <a:off x="3200400" y="35052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1200" cap="none" spc="0" normalizeH="0" baseline="0" noProof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PL-structured /universal jet</a:t>
            </a:r>
          </a:p>
        </p:txBody>
      </p:sp>
      <p:pic>
        <p:nvPicPr>
          <p:cNvPr id="7362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3276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3429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6267" name="Text Box 11"/>
          <p:cNvSpPr txBox="1">
            <a:spLocks noChangeArrowheads="1"/>
          </p:cNvSpPr>
          <p:nvPr/>
        </p:nvSpPr>
        <p:spPr bwMode="auto">
          <a:xfrm>
            <a:off x="6934200" y="4800600"/>
            <a:ext cx="205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1200" cap="none" spc="0" normalizeH="0" baseline="0" noProof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Uniform/iniversal jet + off-axis viewing</a:t>
            </a:r>
          </a:p>
        </p:txBody>
      </p:sp>
      <p:sp>
        <p:nvSpPr>
          <p:cNvPr id="736268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73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Lamb et al. 2005</a:t>
            </a:r>
          </a:p>
        </p:txBody>
      </p:sp>
      <p:sp>
        <p:nvSpPr>
          <p:cNvPr id="736269" name="Text Box 13"/>
          <p:cNvSpPr txBox="1">
            <a:spLocks noChangeArrowheads="1"/>
          </p:cNvSpPr>
          <p:nvPr/>
        </p:nvSpPr>
        <p:spPr bwMode="auto">
          <a:xfrm>
            <a:off x="5410200" y="6248400"/>
            <a:ext cx="373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200" b="0" i="0" u="none" strike="noStrike" kern="1200" cap="none" spc="0" normalizeH="0" baseline="0" noProof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Yamazaki et al. 2004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399" y="106363"/>
            <a:ext cx="91440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Amati relation: jet structure and viewing angle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1052512"/>
            <a:ext cx="8915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most common explanations for the (apparent ?) sub-energetic nature of GRB980425 and GRB031203 and their violation of the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assume that they are NORMAL events seen very off-axis (e.g. Yamazaki et al. 2003, Ramirez-Ruiz et al. 2005)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it-IT" altLang="it-IT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46196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04800" y="62484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Yamazaki et al., ApJ, 2003</a:t>
            </a: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4724400" y="2667000"/>
            <a:ext cx="42672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106363"/>
            <a:ext cx="91440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Amati relation: jet structure and viewing angle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67718"/>
            <a:ext cx="6553200" cy="468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identifying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understanding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origin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399" y="106363"/>
            <a:ext cx="8969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Amati relation: GRB classes 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6200" y="6213157"/>
            <a:ext cx="4191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e.g., Amati &amp; Della Valle 2013</a:t>
            </a:r>
          </a:p>
        </p:txBody>
      </p:sp>
    </p:spTree>
    <p:extLst>
      <p:ext uri="{BB962C8B-B14F-4D97-AF65-F5344CB8AC3E}">
        <p14:creationId xmlns:p14="http://schemas.microsoft.com/office/powerpoint/2010/main" val="39089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9" y="990600"/>
            <a:ext cx="8770513" cy="57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ost luminous and remote phenomena in the Universe,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en-US" altLang="it-IT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erg released in a few tens of seconds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a redshift distribution extending to at least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 = 9-10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tools for exploring the early Universe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the end of the "dark ages" (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  Using </a:t>
            </a: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 to investigate the expansion rate and geometry of the Universe, </a:t>
            </a:r>
            <a:r>
              <a:rPr kumimoji="0" lang="en-US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thus getting clues to "</a:t>
            </a:r>
            <a:r>
              <a:rPr kumimoji="0" lang="en-US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dark energy" </a:t>
            </a:r>
            <a:r>
              <a:rPr kumimoji="0" lang="en-US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properties and evolution</a:t>
            </a: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alt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power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of long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cosmology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0" y="2590800"/>
            <a:ext cx="8770513" cy="12192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76198" y="4343400"/>
            <a:ext cx="8770513" cy="16764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0" y="1524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Short / long classification: the case </a:t>
            </a:r>
            <a:r>
              <a:rPr kumimoji="0" lang="en-US" altLang="it-IT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 200817A,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 duration 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 with evidence of association with a SN</a:t>
            </a:r>
            <a:endParaRPr kumimoji="0" lang="en-GB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it-IT" sz="2800" b="0" i="1" u="none" strike="noStrike" kern="1200" cap="none" spc="0" normalizeH="0" baseline="0" noProof="0" dirty="0" smtClean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505200" y="1490663"/>
            <a:ext cx="1524000" cy="143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Immagine 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5404" r="26699" b="48214"/>
          <a:stretch/>
        </p:blipFill>
        <p:spPr bwMode="auto">
          <a:xfrm>
            <a:off x="304800" y="1028701"/>
            <a:ext cx="3505200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7" t="-1" r="4015" b="75248"/>
          <a:stretch/>
        </p:blipFill>
        <p:spPr bwMode="auto">
          <a:xfrm>
            <a:off x="4038600" y="1470090"/>
            <a:ext cx="502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44291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72000" y="5867400"/>
            <a:ext cx="495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Ahumata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et al., Zhang et al</a:t>
            </a:r>
            <a:r>
              <a:rPr kumimoji="0" lang="en-US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., Amati et al.,  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Rossi et al. 2021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6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52400" y="898525"/>
            <a:ext cx="48768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estimates and limits on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are inconsistent with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Ep,i-Eiso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correlation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holding for long GRBs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low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values and high lower limits to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indicate inconsistency also for the other short GRBs</a:t>
            </a:r>
            <a:endParaRPr kumimoji="0" lang="en-GB" altLang="it-IT" sz="2200" b="0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long weak soft emission in some cases, consistent with the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–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correlations</a:t>
            </a:r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16655" r="9579" b="42862"/>
          <a:stretch>
            <a:fillRect/>
          </a:stretch>
        </p:blipFill>
        <p:spPr bwMode="auto">
          <a:xfrm>
            <a:off x="4953000" y="838200"/>
            <a:ext cx="4114800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98900"/>
            <a:ext cx="39624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916363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2057400" y="5029200"/>
            <a:ext cx="4876800" cy="0"/>
          </a:xfrm>
          <a:prstGeom prst="line">
            <a:avLst/>
          </a:prstGeom>
          <a:noFill/>
          <a:ln w="25400">
            <a:solidFill>
              <a:srgbClr val="339966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3124200" y="5638800"/>
            <a:ext cx="3810000" cy="76200"/>
          </a:xfrm>
          <a:prstGeom prst="line">
            <a:avLst/>
          </a:prstGeom>
          <a:noFill/>
          <a:ln w="25400">
            <a:solidFill>
              <a:srgbClr val="339966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52400" y="6248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GRB0050724</a:t>
            </a:r>
          </a:p>
        </p:txBody>
      </p:sp>
      <p:sp>
        <p:nvSpPr>
          <p:cNvPr id="64522" name="Rectangle 6"/>
          <p:cNvSpPr>
            <a:spLocks noChangeArrowheads="1"/>
          </p:cNvSpPr>
          <p:nvPr/>
        </p:nvSpPr>
        <p:spPr bwMode="auto">
          <a:xfrm>
            <a:off x="0" y="1524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Short / long classification </a:t>
            </a:r>
            <a:r>
              <a:rPr kumimoji="0" lang="en-US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physics</a:t>
            </a:r>
          </a:p>
        </p:txBody>
      </p:sp>
    </p:spTree>
    <p:extLst>
      <p:ext uri="{BB962C8B-B14F-4D97-AF65-F5344CB8AC3E}">
        <p14:creationId xmlns:p14="http://schemas.microsoft.com/office/powerpoint/2010/main" val="32270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170" name="Picture 2" descr="Fig.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" r="-2"/>
          <a:stretch/>
        </p:blipFill>
        <p:spPr bwMode="auto">
          <a:xfrm>
            <a:off x="-37173" y="1707066"/>
            <a:ext cx="917002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63" y="3048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Short / long classification: the case </a:t>
            </a:r>
            <a:r>
              <a:rPr kumimoji="0" lang="en-US" altLang="it-IT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 </a:t>
            </a:r>
            <a:r>
              <a:rPr lang="en-US" altLang="it-IT" sz="2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211211A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GRB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evidence of association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 (NS-NS merger origin)</a:t>
            </a:r>
            <a:endParaRPr kumimoji="0" lang="en-GB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it-IT" sz="2800" b="0" i="1" u="none" strike="noStrike" kern="1200" cap="none" spc="0" normalizeH="0" baseline="0" noProof="0" dirty="0" smtClean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200400" y="5943600"/>
            <a:ext cx="3137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Yang et al., Nature,  2022</a:t>
            </a:r>
            <a:endParaRPr kumimoji="0" lang="it-IT" alt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9525"/>
            <a:ext cx="4495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8404" name="Text Box 4"/>
          <p:cNvSpPr txBox="1">
            <a:spLocks noChangeArrowheads="1"/>
          </p:cNvSpPr>
          <p:nvPr/>
        </p:nvSpPr>
        <p:spPr bwMode="auto">
          <a:xfrm>
            <a:off x="228600" y="669925"/>
            <a:ext cx="6858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p,i</a:t>
            </a: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E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p,obs</a:t>
            </a: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</a:t>
            </a: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 + z) </a:t>
            </a:r>
          </a:p>
        </p:txBody>
      </p:sp>
      <p:sp>
        <p:nvSpPr>
          <p:cNvPr id="998405" name="Text Box 5"/>
          <p:cNvSpPr txBox="1">
            <a:spLocks noChangeArrowheads="1"/>
          </p:cNvSpPr>
          <p:nvPr/>
        </p:nvSpPr>
        <p:spPr bwMode="auto">
          <a:xfrm>
            <a:off x="5181600" y="990600"/>
            <a:ext cx="3657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D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(z , H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W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W</a:t>
            </a:r>
            <a:r>
              <a:rPr kumimoji="0" lang="it-IT" altLang="it-IT" sz="2400" b="1" i="1" u="none" strike="noStrike" kern="1200" cap="none" spc="0" normalizeH="0" baseline="-2500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 </a:t>
            </a:r>
            <a:r>
              <a:rPr kumimoji="0" lang="it-IT" altLang="it-IT" sz="2400" b="1" i="1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,…)</a:t>
            </a:r>
          </a:p>
        </p:txBody>
      </p:sp>
      <p:sp>
        <p:nvSpPr>
          <p:cNvPr id="998406" name="Rectangle 6"/>
          <p:cNvSpPr>
            <a:spLocks noChangeArrowheads="1"/>
          </p:cNvSpPr>
          <p:nvPr/>
        </p:nvSpPr>
        <p:spPr bwMode="auto">
          <a:xfrm>
            <a:off x="152400" y="685800"/>
            <a:ext cx="8686800" cy="1371600"/>
          </a:xfrm>
          <a:prstGeom prst="rect">
            <a:avLst/>
          </a:prstGeom>
          <a:noFill/>
          <a:ln w="1905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16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98407" name="Oval 7"/>
          <p:cNvSpPr>
            <a:spLocks noChangeArrowheads="1"/>
          </p:cNvSpPr>
          <p:nvPr/>
        </p:nvSpPr>
        <p:spPr bwMode="auto">
          <a:xfrm>
            <a:off x="1524000" y="1219200"/>
            <a:ext cx="3810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98408" name="Line 8"/>
          <p:cNvSpPr>
            <a:spLocks noChangeShapeType="1"/>
          </p:cNvSpPr>
          <p:nvPr/>
        </p:nvSpPr>
        <p:spPr bwMode="auto">
          <a:xfrm>
            <a:off x="1828800" y="1219200"/>
            <a:ext cx="3352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98409" name="Text Box 9"/>
          <p:cNvSpPr txBox="1">
            <a:spLocks noChangeArrowheads="1"/>
          </p:cNvSpPr>
          <p:nvPr/>
        </p:nvSpPr>
        <p:spPr bwMode="auto">
          <a:xfrm>
            <a:off x="0" y="1676400"/>
            <a:ext cx="91440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-2500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not enough low-z GRBs for cosmology-independent calibration -&gt;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circularity is avoided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by fitting simultaneously the parameters of the correlation and cosmological parameters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extrinsic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scatter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goodness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Ep,i-Eiso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vary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 compute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998412" name="Text Box 12"/>
          <p:cNvSpPr txBox="1">
            <a:spLocks noChangeArrowheads="1"/>
          </p:cNvSpPr>
          <p:nvPr/>
        </p:nvSpPr>
        <p:spPr bwMode="auto">
          <a:xfrm>
            <a:off x="0" y="0"/>
            <a:ext cx="9067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Amati relation: GRB cosmology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78713"/>
            <a:ext cx="42672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85244"/>
            <a:ext cx="41148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458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38100" y="-363433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fraction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extrinsic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due to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parameters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compute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Evidence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probes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in a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niverse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W</a:t>
            </a:r>
            <a:r>
              <a:rPr kumimoji="0" lang="it-IT" altLang="it-IT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and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around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0.3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Amati et al. 2008, Amati &amp; Della Valle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2013, </a:t>
            </a: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Moresco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Amati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al. 2022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38100" y="-363433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fraction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extrinsic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p,i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correlation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due to the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parameters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compute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it-IT" altLang="it-IT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Evidence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probes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in a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niverse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W</a:t>
            </a:r>
            <a:r>
              <a:rPr kumimoji="0" lang="it-IT" altLang="it-IT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and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around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0.3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Amati et al. 2008, Amati &amp; Della Valle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2013, </a:t>
            </a: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Moresco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Amati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al. 2022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0000" b="44622"/>
          <a:stretch/>
        </p:blipFill>
        <p:spPr>
          <a:xfrm>
            <a:off x="4191000" y="3124200"/>
            <a:ext cx="4572000" cy="1371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69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84775" cy="6742113"/>
          </a:xfrm>
          <a:prstGeom prst="rect">
            <a:avLst/>
          </a:prstGeom>
          <a:solidFill>
            <a:srgbClr val="FF00FF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3" name="Oval 3"/>
          <p:cNvSpPr>
            <a:spLocks noChangeArrowheads="1"/>
          </p:cNvSpPr>
          <p:nvPr/>
        </p:nvSpPr>
        <p:spPr bwMode="auto">
          <a:xfrm rot="20818392">
            <a:off x="2916238" y="2738438"/>
            <a:ext cx="533400" cy="2506662"/>
          </a:xfrm>
          <a:prstGeom prst="ellipse">
            <a:avLst/>
          </a:prstGeom>
          <a:solidFill>
            <a:srgbClr val="FF00FF">
              <a:alpha val="48000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3048000" y="2819400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GRB</a:t>
            </a:r>
          </a:p>
        </p:txBody>
      </p:sp>
    </p:spTree>
    <p:extLst>
      <p:ext uri="{BB962C8B-B14F-4D97-AF65-F5344CB8AC3E}">
        <p14:creationId xmlns:p14="http://schemas.microsoft.com/office/powerpoint/2010/main" val="3861160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2590800" cy="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3334" r="19076" b="81111"/>
          <a:stretch/>
        </p:blipFill>
        <p:spPr>
          <a:xfrm>
            <a:off x="1676400" y="6104472"/>
            <a:ext cx="6400800" cy="457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33" y="4318748"/>
            <a:ext cx="1195367" cy="358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we are aiming at </a:t>
            </a: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power of GRBs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210640" cy="55475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69" y="0"/>
            <a:ext cx="4480170" cy="35525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169" y="3671683"/>
            <a:ext cx="4454324" cy="2932430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8578" y="6457890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Demianski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2017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04801"/>
            <a:ext cx="4907989" cy="32956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65" y="2187894"/>
            <a:ext cx="2362835" cy="32127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8337" y="939504"/>
            <a:ext cx="3733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extends to much higher z w/r to 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endParaRPr kumimoji="0" lang="en-GB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is consistent with </a:t>
            </a:r>
            <a:r>
              <a:rPr kumimoji="0" lang="en-GB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Hubble diagram and BAO points at low redshifts: reliability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e.g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., </a:t>
            </a:r>
            <a:r>
              <a:rPr kumimoji="0" lang="en-GB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Capozziello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Kodama et al., </a:t>
            </a:r>
            <a:r>
              <a:rPr kumimoji="0" lang="en-GB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Tsutsui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</a:t>
            </a:r>
            <a:r>
              <a:rPr kumimoji="0" lang="en-GB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Demianski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al.):</a:t>
            </a:r>
            <a:endParaRPr kumimoji="0" lang="en-GB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181600" y="381000"/>
            <a:ext cx="0" cy="2667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80571" y="533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SNe-Ia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56392" y="18185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GRB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6172200" y="1952640"/>
            <a:ext cx="2057400" cy="50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803389" y="2005483"/>
            <a:ext cx="768208" cy="32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39700" y="228600"/>
            <a:ext cx="374737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Calibration with </a:t>
            </a:r>
            <a:r>
              <a:rPr kumimoji="0" lang="en-GB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SNe-Ia</a:t>
            </a:r>
            <a:endParaRPr kumimoji="0" lang="it-IT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895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Line 2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76200" y="301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looking for more cosmological probes 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76200" y="561975"/>
            <a:ext cx="8610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redshift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2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it-IT" altLang="it-IT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it-IT" altLang="it-IT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5333" name="Picture 5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1961"/>
          <a:stretch>
            <a:fillRect/>
          </a:stretch>
        </p:blipFill>
        <p:spPr bwMode="auto">
          <a:xfrm>
            <a:off x="228600" y="1828800"/>
            <a:ext cx="388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52400" y="5992813"/>
          <a:ext cx="86868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Equation" r:id="rId4" imgW="4330440" imgH="317160" progId="Equation.3">
                  <p:embed/>
                </p:oleObj>
              </mc:Choice>
              <mc:Fallback>
                <p:oleObj name="Equation" r:id="rId4" imgW="43304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992813"/>
                        <a:ext cx="8686800" cy="6365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5337" name="Picture 9" descr="glossary_critical_den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86100"/>
            <a:ext cx="36480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8" name="Picture 10" descr="mas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09700"/>
            <a:ext cx="44958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9" name="Oval 11"/>
          <p:cNvSpPr>
            <a:spLocks noChangeArrowheads="1"/>
          </p:cNvSpPr>
          <p:nvPr/>
        </p:nvSpPr>
        <p:spPr bwMode="auto">
          <a:xfrm>
            <a:off x="7543800" y="1371600"/>
            <a:ext cx="762000" cy="762000"/>
          </a:xfrm>
          <a:prstGeom prst="ellips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40" name="Oval 12"/>
          <p:cNvSpPr>
            <a:spLocks noChangeArrowheads="1"/>
          </p:cNvSpPr>
          <p:nvPr/>
        </p:nvSpPr>
        <p:spPr bwMode="auto">
          <a:xfrm>
            <a:off x="5181600" y="3505200"/>
            <a:ext cx="1066800" cy="4572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41" name="Line 13"/>
          <p:cNvSpPr>
            <a:spLocks noChangeShapeType="1"/>
          </p:cNvSpPr>
          <p:nvPr/>
        </p:nvSpPr>
        <p:spPr bwMode="auto">
          <a:xfrm>
            <a:off x="6248400" y="3810000"/>
            <a:ext cx="76200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139700" y="914400"/>
            <a:ext cx="89916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Lp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instead of 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the correlation with 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Yonetoku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and many): 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evidence of a general </a:t>
            </a:r>
            <a:r>
              <a:rPr kumimoji="0" lang="en-GB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“Intensity” correlation (also time-resolved)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“self-calibration” of the correlation with a large enough number of GRBs lying within a narrow (</a:t>
            </a:r>
            <a:r>
              <a:rPr kumimoji="0" lang="en-GB" altLang="it-IT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altLang="it-IT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0.1-0.2) range of z): 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promising, requires sample enlargement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Extending 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Ep-Intensity correlation by involving other prompt or afterglow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properties: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e.g., “Combo relation” (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Izzo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Muccino et al.) , Lx-Ta and Lx-Ta-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Lp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relations (</a:t>
            </a:r>
            <a:r>
              <a:rPr kumimoji="0" lang="en-GB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Dainotti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al.)</a:t>
            </a: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39700" y="228600"/>
            <a:ext cx="51201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approaches 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investigated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139700" y="533400"/>
            <a:ext cx="90043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Extending or replacing the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Ep-Intensity correlation by involving other prompt or afterglow 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properties: 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e.g., “Combo relation” (</a:t>
            </a:r>
            <a:r>
              <a:rPr kumimoji="0" lang="en-GB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Izzo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Muccino et al.)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, 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Lx-Ta and Lx-Ta-</a:t>
            </a:r>
            <a:r>
              <a:rPr kumimoji="0" lang="en-GB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Lp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relations (</a:t>
            </a:r>
            <a:r>
              <a:rPr kumimoji="0" lang="en-GB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Dainotti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al.)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39700" y="228600"/>
            <a:ext cx="50480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Involving other GRB observables</a:t>
            </a:r>
            <a:endParaRPr kumimoji="0" lang="it-IT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90600" y="608012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Moresco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et al. 2022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2054225"/>
            <a:ext cx="5187749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852" b="14714"/>
          <a:stretch/>
        </p:blipFill>
        <p:spPr>
          <a:xfrm>
            <a:off x="4607011" y="3467929"/>
            <a:ext cx="4572000" cy="28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39700" y="228600"/>
            <a:ext cx="720742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Joining GRBs with other probes: e.g., high-z GNs</a:t>
            </a:r>
            <a:endParaRPr kumimoji="0" lang="it-IT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39747" y="6282963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Lusso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et al. 2019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63" y="1993774"/>
            <a:ext cx="3098714" cy="311162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7" y="990600"/>
            <a:ext cx="5859463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842" name="Picture 2" descr="ep_e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6" y="3447929"/>
            <a:ext cx="4800600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191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9845" name="Group 5"/>
          <p:cNvGrpSpPr>
            <a:grpSpLocks/>
          </p:cNvGrpSpPr>
          <p:nvPr/>
        </p:nvGrpSpPr>
        <p:grpSpPr bwMode="auto">
          <a:xfrm>
            <a:off x="5029200" y="2895600"/>
            <a:ext cx="3962400" cy="3273425"/>
            <a:chOff x="240" y="1728"/>
            <a:chExt cx="2640" cy="2302"/>
          </a:xfrm>
        </p:grpSpPr>
        <p:sp>
          <p:nvSpPr>
            <p:cNvPr id="1059846" name="Text Box 6"/>
            <p:cNvSpPr txBox="1">
              <a:spLocks noChangeArrowheads="1"/>
            </p:cNvSpPr>
            <p:nvPr/>
          </p:nvSpPr>
          <p:spPr bwMode="auto">
            <a:xfrm>
              <a:off x="1968" y="1728"/>
              <a:ext cx="144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endParaRPr>
            </a:p>
          </p:txBody>
        </p:sp>
        <p:pic>
          <p:nvPicPr>
            <p:cNvPr id="10598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4"/>
              <a:ext cx="2640" cy="8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984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552"/>
              <a:ext cx="2592" cy="4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9849" name="Line 9"/>
            <p:cNvSpPr>
              <a:spLocks noChangeShapeType="1"/>
            </p:cNvSpPr>
            <p:nvPr/>
          </p:nvSpPr>
          <p:spPr bwMode="auto">
            <a:xfrm>
              <a:off x="1488" y="3168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59850" name="Line 10"/>
            <p:cNvSpPr>
              <a:spLocks noChangeShapeType="1"/>
            </p:cNvSpPr>
            <p:nvPr/>
          </p:nvSpPr>
          <p:spPr bwMode="auto">
            <a:xfrm>
              <a:off x="1488" y="1920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59851" name="Text Box 11"/>
          <p:cNvSpPr txBox="1">
            <a:spLocks noChangeArrowheads="1"/>
          </p:cNvSpPr>
          <p:nvPr/>
        </p:nvSpPr>
        <p:spPr bwMode="auto">
          <a:xfrm>
            <a:off x="152400" y="762000"/>
            <a:ext cx="45720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2004: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substituting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collimation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logarithmic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to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standardize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GRB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Ghirlanda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Dai et </a:t>
            </a:r>
            <a:r>
              <a:rPr kumimoji="0" lang="en-GB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GB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9852" name="Rectangle 12"/>
          <p:cNvSpPr>
            <a:spLocks noChangeArrowheads="1"/>
          </p:cNvSpPr>
          <p:nvPr/>
        </p:nvSpPr>
        <p:spPr bwMode="auto">
          <a:xfrm>
            <a:off x="128588" y="169863"/>
            <a:ext cx="4516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Accounting for 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collimation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Text Box 2"/>
          <p:cNvSpPr txBox="1">
            <a:spLocks noChangeArrowheads="1"/>
          </p:cNvSpPr>
          <p:nvPr/>
        </p:nvSpPr>
        <p:spPr bwMode="auto">
          <a:xfrm>
            <a:off x="0" y="685800"/>
            <a:ext cx="8991600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Ep-E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on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assumptions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circum-burst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(ISM or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 of a third observable introduces further uncertainties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(difficulties in measuring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t_break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chromatic breaks, model assumptions) and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substantially reduces the number of GRB that can be used (e.g., #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¼ #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r>
              <a:rPr kumimoji="0" lang="en-GB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60867" name="Text Box 3"/>
          <p:cNvSpPr txBox="1">
            <a:spLocks noChangeArrowheads="1"/>
          </p:cNvSpPr>
          <p:nvPr/>
        </p:nvSpPr>
        <p:spPr bwMode="auto">
          <a:xfrm>
            <a:off x="228600" y="6491288"/>
            <a:ext cx="853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Nava et al.. , A&amp;A, 2005: ISM (left) and WIND (right)</a:t>
            </a:r>
          </a:p>
        </p:txBody>
      </p:sp>
      <p:pic>
        <p:nvPicPr>
          <p:cNvPr id="1060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98800"/>
            <a:ext cx="43434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434340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0870" name="Text Box 6"/>
          <p:cNvSpPr txBox="1">
            <a:spLocks noChangeArrowheads="1"/>
          </p:cNvSpPr>
          <p:nvPr/>
        </p:nvSpPr>
        <p:spPr bwMode="auto">
          <a:xfrm>
            <a:off x="1295400" y="3352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ISM</a:t>
            </a:r>
          </a:p>
        </p:txBody>
      </p:sp>
      <p:sp>
        <p:nvSpPr>
          <p:cNvPr id="1060871" name="Text Box 7"/>
          <p:cNvSpPr txBox="1">
            <a:spLocks noChangeArrowheads="1"/>
          </p:cNvSpPr>
          <p:nvPr/>
        </p:nvSpPr>
        <p:spPr bwMode="auto">
          <a:xfrm>
            <a:off x="5638800" y="3352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WIND</a:t>
            </a:r>
          </a:p>
        </p:txBody>
      </p:sp>
      <p:sp>
        <p:nvSpPr>
          <p:cNvPr id="1060872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C2D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Accounting for 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collimation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drawbacks</a:t>
            </a: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52400"/>
            <a:ext cx="8991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US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uture 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 experiments (e.g., </a:t>
            </a:r>
            <a:r>
              <a:rPr kumimoji="0" lang="en-US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SVOM, HERMES</a:t>
            </a:r>
            <a:r>
              <a:rPr kumimoji="0" lang="en-US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</a:t>
            </a:r>
            <a:r>
              <a:rPr kumimoji="0" lang="en-US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…) 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more investigations </a:t>
            </a:r>
            <a:r>
              <a:rPr kumimoji="0" lang="en-US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e.g., reliable estimates of jet angles and self-calibration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 improve the significance and reliability of the results and allow to go beyond SN </a:t>
            </a:r>
            <a:r>
              <a:rPr kumimoji="0" lang="en-US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Ia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cosmology (e.g. investigation of dark energy</a:t>
            </a:r>
            <a:r>
              <a:rPr kumimoji="0" lang="en-US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4376639" y="3505200"/>
            <a:ext cx="3611898" cy="321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91200"/>
            <a:ext cx="1828800" cy="54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404"/>
          <a:stretch/>
        </p:blipFill>
        <p:spPr>
          <a:xfrm>
            <a:off x="609600" y="1524000"/>
            <a:ext cx="7716133" cy="18794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03425"/>
            <a:ext cx="3825752" cy="33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~20 joint </a:t>
            </a:r>
            <a:r>
              <a:rPr lang="it-IT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GRB</a:t>
            </a:r>
            <a:r>
              <a:rPr lang="it-IT" sz="800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+</a:t>
            </a:r>
            <a:r>
              <a:rPr lang="it-IT" sz="8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5" y="5781978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sz="1600" dirty="0">
              <a:solidFill>
                <a:srgbClr val="FFFFFF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464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cosmology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5" y="6324600"/>
            <a:ext cx="332699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ET collaboration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3540" y="609600"/>
            <a:ext cx="9019309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US" altLang="it-IT" sz="8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are a </a:t>
            </a:r>
            <a:r>
              <a:rPr lang="en-US" altLang="it-IT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phenomenon for cosmology 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Universe, cosmological parameters) and </a:t>
            </a:r>
            <a:r>
              <a:rPr lang="en-US" altLang="it-IT" sz="9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physics</a:t>
            </a:r>
          </a:p>
          <a:p>
            <a:pPr marL="0" indent="0">
              <a:buFont typeface="Arial"/>
              <a:buNone/>
              <a:defRPr/>
            </a:pPr>
            <a:endParaRPr lang="en-US" altLang="it-IT" sz="9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it-IT" sz="9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lang="en-US" altLang="it-IT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it-IT" sz="9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lang="en-US" altLang="it-IT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correlation 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(“Amati relation</a:t>
            </a: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 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related correlations </a:t>
            </a: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unique tool for investigating the</a:t>
            </a:r>
            <a:r>
              <a:rPr lang="en-US" altLang="it-IT" sz="9600" dirty="0">
                <a:latin typeface="Calibri" panose="020F0502020204030204" pitchFamily="34" charset="0"/>
                <a:cs typeface="Calibri" panose="020F0502020204030204" pitchFamily="34" charset="0"/>
              </a:rPr>
              <a:t> physics </a:t>
            </a:r>
            <a:r>
              <a:rPr lang="en-US" altLang="it-IT" sz="9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geometry of </a:t>
            </a:r>
            <a:r>
              <a:rPr lang="en-US" altLang="it-IT" sz="9600" dirty="0">
                <a:latin typeface="Calibri" panose="020F0502020204030204" pitchFamily="34" charset="0"/>
                <a:cs typeface="Calibri" panose="020F0502020204030204" pitchFamily="34" charset="0"/>
              </a:rPr>
              <a:t>prompt emission,</a:t>
            </a:r>
            <a:r>
              <a:rPr lang="en-US" altLang="it-IT" sz="9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identifying and understanding GRB sub-classes, and </a:t>
            </a:r>
            <a:r>
              <a:rPr lang="en-US" altLang="it-IT" sz="9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exploiting GRBs </a:t>
            </a:r>
            <a:r>
              <a:rPr lang="en-US" altLang="it-IT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it-IT" sz="9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 cosmological parameters, shedding light on “dark energy”, testing alternative cosmological models.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9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9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Additional capabilities of GRBs for cosmology will be provided in the next years by </a:t>
            </a:r>
            <a:r>
              <a:rPr lang="en-US" altLang="it-IT" sz="9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detections with GW signals</a:t>
            </a:r>
            <a:endParaRPr lang="en-US" altLang="it-IT" sz="9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  <a:defRPr/>
            </a:pP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9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GRB missions, like THESEUS, developed by a large European collaboration and already studied by ESA (M5 Phase A) </a:t>
            </a:r>
            <a:r>
              <a:rPr lang="en-US" altLang="it-IT" sz="9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allow us to fully consolidate and exploit these potentialities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endParaRPr lang="en-US" altLang="it-IT" sz="8800" u="sng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6000" dirty="0" smtClean="0">
              <a:solidFill>
                <a:srgbClr val="7030A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0624" y="0"/>
            <a:ext cx="797966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it-IT" altLang="it-IT" sz="40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Summary</a:t>
            </a:r>
            <a:endParaRPr lang="it-IT" altLang="it-IT" sz="40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95600"/>
            <a:ext cx="7980363" cy="914400"/>
          </a:xfrm>
        </p:spPr>
        <p:txBody>
          <a:bodyPr/>
          <a:lstStyle/>
          <a:p>
            <a:r>
              <a:rPr lang="it-IT" altLang="it-IT" sz="6000" b="1" smtClean="0">
                <a:solidFill>
                  <a:srgbClr val="FF0000"/>
                </a:solidFill>
              </a:rPr>
              <a:t>Back-up slides</a:t>
            </a:r>
            <a:r>
              <a:rPr lang="it-IT" altLang="it-IT" sz="4000" b="1" smtClean="0">
                <a:solidFill>
                  <a:srgbClr val="FF0000"/>
                </a:solidFill>
              </a:rPr>
              <a:t/>
            </a:r>
            <a:br>
              <a:rPr lang="it-IT" altLang="it-IT" sz="4000" b="1" smtClean="0">
                <a:solidFill>
                  <a:srgbClr val="FF0000"/>
                </a:solidFill>
              </a:rPr>
            </a:br>
            <a:r>
              <a:rPr lang="it-IT" altLang="it-IT" sz="4000" b="1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56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multi-messenger astrophysics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Line 2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09667" name="Text Box 3"/>
          <p:cNvSpPr txBox="1">
            <a:spLocks noChangeArrowheads="1"/>
          </p:cNvSpPr>
          <p:nvPr/>
        </p:nvSpPr>
        <p:spPr bwMode="auto">
          <a:xfrm>
            <a:off x="152400" y="182969"/>
            <a:ext cx="5524500" cy="629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EC2D00"/>
              </a:buClr>
              <a:buFont typeface="Wingdings" panose="05000000000000000000" pitchFamily="2" charset="2"/>
              <a:buChar char="q"/>
            </a:pP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probe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characterized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systematics</a:t>
            </a:r>
            <a:endParaRPr lang="it-IT" altLang="it-IT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Clr>
                <a:srgbClr val="EC2D00"/>
              </a:buClr>
              <a:buFont typeface="Wingdings" panose="05000000000000000000" pitchFamily="2" charset="2"/>
              <a:buChar char="q"/>
            </a:pP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explosion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progenitor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z ?</a:t>
            </a: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light curve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normalisation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z</a:t>
            </a: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signatures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extinction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anomalous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-color relation</a:t>
            </a:r>
          </a:p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contaminations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Hubble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Diagram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by  no-standard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SNe-Ia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SNe-Ibc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(e.g.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HNe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09668" name="Picture 4" descr="stretch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35052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multi-messenger astrophysics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1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3010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 bwMode="auto">
          <a:xfrm>
            <a:off x="1892912" y="2146536"/>
            <a:ext cx="5436000" cy="36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464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 bwMode="auto">
          <a:xfrm>
            <a:off x="1934308" y="2149440"/>
            <a:ext cx="5404705" cy="362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44" y="2149440"/>
            <a:ext cx="5436000" cy="371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79260" y="617298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GRB</a:t>
            </a:r>
            <a:r>
              <a:rPr kumimoji="0" lang="it-IT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754086" y="6096000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464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GRBs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9"/>
          <a:stretch>
            <a:fillRect/>
          </a:stretch>
        </p:blipFill>
        <p:spPr bwMode="auto">
          <a:xfrm>
            <a:off x="762000" y="3391505"/>
            <a:ext cx="7239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8339" name="Text Box 3"/>
          <p:cNvSpPr txBox="1">
            <a:spLocks noChangeArrowheads="1"/>
          </p:cNvSpPr>
          <p:nvPr/>
        </p:nvSpPr>
        <p:spPr bwMode="auto">
          <a:xfrm>
            <a:off x="0" y="182563"/>
            <a:ext cx="9144000" cy="330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D5032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holds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substituting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 Lamb et al. 2004) or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Lpeak,iso</a:t>
            </a:r>
            <a:r>
              <a:rPr kumimoji="0" lang="en-GB" altLang="it-IT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Yonetoku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2004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Ghirlanda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2005)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this is expected because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Lpeak,iso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strongly correlated with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w/r to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Lp,iso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subject to more uncertainties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light curves peak at different times in different energy bands; spectral parameters at peak difficult to estimate; which peak time scale ?)</a:t>
            </a: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340" name="Text Box 4"/>
          <p:cNvSpPr txBox="1">
            <a:spLocks noChangeArrowheads="1"/>
          </p:cNvSpPr>
          <p:nvPr/>
        </p:nvSpPr>
        <p:spPr bwMode="auto">
          <a:xfrm>
            <a:off x="1752600" y="63849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Nava et al. 2009</a:t>
            </a:r>
          </a:p>
        </p:txBody>
      </p:sp>
      <p:sp>
        <p:nvSpPr>
          <p:cNvPr id="103834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 of  </a:t>
            </a: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with other “intensity” indicators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9"/>
          <a:stretch>
            <a:fillRect/>
          </a:stretch>
        </p:blipFill>
        <p:spPr bwMode="auto">
          <a:xfrm>
            <a:off x="762000" y="3391505"/>
            <a:ext cx="7239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8339" name="Text Box 3"/>
          <p:cNvSpPr txBox="1">
            <a:spLocks noChangeArrowheads="1"/>
          </p:cNvSpPr>
          <p:nvPr/>
        </p:nvSpPr>
        <p:spPr bwMode="auto">
          <a:xfrm>
            <a:off x="0" y="182563"/>
            <a:ext cx="9144000" cy="330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D5032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holds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substituting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 Lamb et al. 2004) or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Lpeak,iso</a:t>
            </a:r>
            <a:r>
              <a:rPr kumimoji="0" lang="en-GB" altLang="it-IT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Yonetoku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2004,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Ghirlanda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2005)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this is expected because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Lpeak,iso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strongly correlated with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w/r to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Lp,iso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subject to more uncertainties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light curves peak at different times in different energy bands; spectral parameters at peak difficult to estimate; which peak time scale ?)</a:t>
            </a: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340" name="Text Box 4"/>
          <p:cNvSpPr txBox="1">
            <a:spLocks noChangeArrowheads="1"/>
          </p:cNvSpPr>
          <p:nvPr/>
        </p:nvSpPr>
        <p:spPr bwMode="auto">
          <a:xfrm>
            <a:off x="1752600" y="63849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Nava et al. 2009</a:t>
            </a:r>
          </a:p>
        </p:txBody>
      </p:sp>
      <p:sp>
        <p:nvSpPr>
          <p:cNvPr id="103834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 of  </a:t>
            </a: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Ep,i</a:t>
            </a: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with other “intensity” indicators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6754" r="7986" b="25055"/>
          <a:stretch>
            <a:fillRect/>
          </a:stretch>
        </p:blipFill>
        <p:spPr bwMode="auto">
          <a:xfrm>
            <a:off x="1604963" y="871538"/>
            <a:ext cx="5527675" cy="560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9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152400" y="68705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holds also within a good fraction of GRBs (Liang et al.2004,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Firmani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2008,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Ghirlanda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2009, Li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Frontera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Basak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2013):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robust evidence for a physical origin and clues to explanation</a:t>
            </a: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BATSE (Liang et al., ApJ, 2004)</a:t>
            </a: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525"/>
            <a:ext cx="43434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5029200" y="63087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Fermi (e.g., Li et al. ,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ApJ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2012)</a:t>
            </a:r>
          </a:p>
        </p:txBody>
      </p:sp>
      <p:pic>
        <p:nvPicPr>
          <p:cNvPr id="68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9075" b="28918"/>
          <a:stretch>
            <a:fillRect/>
          </a:stretch>
        </p:blipFill>
        <p:spPr bwMode="auto">
          <a:xfrm>
            <a:off x="4495800" y="2362200"/>
            <a:ext cx="4343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correlation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152400" y="68705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holds also within a good fraction of GRBs (Liang et al.2004,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Firmani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2008,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Ghirlanda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2009, Li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Frontera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Basak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2013):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robust evidence for a physical origin and clues to explanation</a:t>
            </a: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BATSE (Liang et al., ApJ, 2004)</a:t>
            </a: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525"/>
            <a:ext cx="43434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5029200" y="63087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Fermi (e.g., Li et al. ,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ApJ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2012)</a:t>
            </a:r>
          </a:p>
        </p:txBody>
      </p:sp>
      <p:pic>
        <p:nvPicPr>
          <p:cNvPr id="68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9075" b="28918"/>
          <a:stretch>
            <a:fillRect/>
          </a:stretch>
        </p:blipFill>
        <p:spPr bwMode="auto">
          <a:xfrm>
            <a:off x="4495800" y="2362200"/>
            <a:ext cx="4343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correlation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6550"/>
            <a:ext cx="6781800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152400" y="68705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holds also within a good fraction of GRBs (Liang et al.2004,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Firmani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2008,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Ghirlanda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2009, Li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Frontera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2012, </a:t>
            </a:r>
            <a:r>
              <a:rPr kumimoji="0" lang="en-GB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Basak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2013): 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robust evidence for a physical origin and clues to explanation</a:t>
            </a: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BATSE (Liang et al., ApJ, 2004)</a:t>
            </a: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525"/>
            <a:ext cx="43434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5029200" y="63087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Fermi (e.g., Li et al. ,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ApJ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2012)</a:t>
            </a:r>
          </a:p>
        </p:txBody>
      </p:sp>
      <p:pic>
        <p:nvPicPr>
          <p:cNvPr id="68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9075" b="28918"/>
          <a:stretch>
            <a:fillRect/>
          </a:stretch>
        </p:blipFill>
        <p:spPr bwMode="auto">
          <a:xfrm>
            <a:off x="4495800" y="2362200"/>
            <a:ext cx="4343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correlation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199" y="762000"/>
            <a:ext cx="8991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Amati+02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article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BeppoSAX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instruments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data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analysis</a:t>
            </a:r>
            <a:endParaRPr kumimoji="0" lang="it-IT" altLang="it-IT" sz="2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1025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Impact on GRB science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61361"/>
          <a:stretch/>
        </p:blipFill>
        <p:spPr>
          <a:xfrm>
            <a:off x="307226" y="1613990"/>
            <a:ext cx="8684374" cy="524401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7226" y="1730752"/>
            <a:ext cx="8531974" cy="2841248"/>
          </a:xfrm>
          <a:prstGeom prst="rect">
            <a:avLst/>
          </a:prstGeom>
          <a:noFill/>
          <a:ln w="476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199" y="762000"/>
            <a:ext cx="8991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Amati+02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article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BeppoSAX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instruments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data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analysis</a:t>
            </a:r>
            <a:endParaRPr kumimoji="0" lang="it-IT" altLang="it-IT" sz="2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1025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Impact on GRB science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61361"/>
          <a:stretch/>
        </p:blipFill>
        <p:spPr>
          <a:xfrm>
            <a:off x="307226" y="1613990"/>
            <a:ext cx="8684374" cy="524401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7226" y="1730752"/>
            <a:ext cx="8531974" cy="2841248"/>
          </a:xfrm>
          <a:prstGeom prst="rect">
            <a:avLst/>
          </a:prstGeom>
          <a:noFill/>
          <a:ln w="476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1" y="1676400"/>
            <a:ext cx="8885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690" name="Picture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5184775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0691" name="Oval 3"/>
          <p:cNvSpPr>
            <a:spLocks noChangeArrowheads="1"/>
          </p:cNvSpPr>
          <p:nvPr/>
        </p:nvSpPr>
        <p:spPr bwMode="auto">
          <a:xfrm rot="-2933888">
            <a:off x="575469" y="2948781"/>
            <a:ext cx="2447925" cy="360363"/>
          </a:xfrm>
          <a:prstGeom prst="ellipse">
            <a:avLst/>
          </a:prstGeom>
          <a:solidFill>
            <a:srgbClr val="FF0066">
              <a:alpha val="1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10692" name="Text Box 4"/>
          <p:cNvSpPr txBox="1">
            <a:spLocks noChangeArrowheads="1"/>
          </p:cNvSpPr>
          <p:nvPr/>
        </p:nvSpPr>
        <p:spPr bwMode="auto">
          <a:xfrm>
            <a:off x="5795963" y="3213100"/>
            <a:ext cx="2808287" cy="215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7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buNone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“offset from the truth” is just 0.1 mag…. </a:t>
            </a:r>
          </a:p>
          <a:p>
            <a:pPr marL="0" marR="0" lvl="0" indent="0" algn="l" defTabSz="914400" rtl="0" eaLnBrk="0" fontAlgn="base" latinLnBrk="0" hangingPunct="0">
              <a:lnSpc>
                <a:spcPct val="97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simulation 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by M. </a:t>
            </a:r>
            <a:r>
              <a:rPr kumimoji="0" lang="en-US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della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Valle)</a:t>
            </a:r>
          </a:p>
        </p:txBody>
      </p:sp>
      <p:pic>
        <p:nvPicPr>
          <p:cNvPr id="1010693" name="Picture 5" descr="tonry_tab16_hub_split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47246" r="9497" b="5510"/>
          <a:stretch>
            <a:fillRect/>
          </a:stretch>
        </p:blipFill>
        <p:spPr bwMode="auto">
          <a:xfrm>
            <a:off x="5334000" y="549275"/>
            <a:ext cx="348615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33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69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199" y="609600"/>
            <a:ext cx="8991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«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Amat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relation»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included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the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title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and/or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abstract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&gt;170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articles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international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refereed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journals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(&gt;300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1025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Impact on GRB science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05980"/>
            <a:ext cx="8229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THESEUS: giant leap in GRB redshifts</a:t>
            </a:r>
            <a:endParaRPr lang="en-US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0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3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4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4" y="212233"/>
            <a:ext cx="8991600" cy="169277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will have the ideal combination of </a:t>
            </a: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instrumentation and mission profile for detecting all types of GRBs (long, short/hard, weak/soft, high-redshift), providing accurate location and redshift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3" y="2135725"/>
            <a:ext cx="6705600" cy="4722275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81400"/>
            <a:ext cx="304800" cy="304800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514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GRB170817A/GW170817</a:t>
            </a:r>
            <a:endParaRPr lang="it-IT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839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4598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Fermi/GBM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831552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91000"/>
            <a:ext cx="2407518" cy="18288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919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redshift</a:t>
            </a:r>
            <a:endParaRPr lang="it-IT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89957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2"/>
          <a:stretch/>
        </p:blipFill>
        <p:spPr bwMode="auto">
          <a:xfrm>
            <a:off x="4648200" y="1447800"/>
            <a:ext cx="4343400" cy="512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376143" y="3531952"/>
            <a:ext cx="4006628" cy="33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b="1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THESEUS: unprecedented spectroscopy of GRB </a:t>
            </a:r>
            <a:endParaRPr lang="en-US" sz="3400" b="1" dirty="0">
              <a:solidFill>
                <a:srgbClr val="C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" y="838201"/>
            <a:ext cx="4376056" cy="26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8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1924" y="762000"/>
            <a:ext cx="8982075" cy="60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SVOM (2022-): 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emission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>
                <a:solidFill>
                  <a:schemeClr val="accent2"/>
                </a:solidFill>
              </a:rPr>
              <a:t>d</a:t>
            </a:r>
            <a:r>
              <a:rPr lang="it-IT" altLang="it-IT" sz="2200" dirty="0" smtClean="0">
                <a:solidFill>
                  <a:schemeClr val="accent2"/>
                </a:solidFill>
              </a:rPr>
              <a:t>own to 5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keV</a:t>
            </a:r>
            <a:r>
              <a:rPr lang="it-IT" altLang="it-IT" sz="2200" dirty="0" smtClean="0">
                <a:solidFill>
                  <a:schemeClr val="accent2"/>
                </a:solidFill>
              </a:rPr>
              <a:t> and up to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MeVs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200" dirty="0" smtClean="0">
                <a:solidFill>
                  <a:schemeClr val="accent2"/>
                </a:solidFill>
              </a:rPr>
              <a:t> follow-up with small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and O/UV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telescopes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dedicated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on-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ground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telescopes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Einstein Probe (2022-):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very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good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sensitivity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arcmin</a:t>
            </a:r>
            <a:r>
              <a:rPr lang="it-IT" altLang="it-IT" sz="2200" dirty="0" smtClean="0">
                <a:solidFill>
                  <a:schemeClr val="accent2"/>
                </a:solidFill>
              </a:rPr>
              <a:t> location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accuracy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operating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only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in the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very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soft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energy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band (0.3 - 5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keV</a:t>
            </a:r>
            <a:r>
              <a:rPr lang="it-IT" altLang="it-IT" sz="2200" dirty="0" smtClean="0">
                <a:solidFill>
                  <a:schemeClr val="accent2"/>
                </a:solidFill>
              </a:rPr>
              <a:t>), 1.4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sr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smtClean="0">
                <a:solidFill>
                  <a:schemeClr val="accent2"/>
                </a:solidFill>
              </a:rPr>
              <a:t>FOV, follow-up in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rays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GECAM (2020)</a:t>
            </a:r>
            <a:r>
              <a:rPr lang="it-IT" altLang="it-IT" sz="2200" dirty="0" smtClean="0">
                <a:solidFill>
                  <a:srgbClr val="C00000"/>
                </a:solidFill>
              </a:rPr>
              <a:t>: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all-sky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FOV, 6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keV</a:t>
            </a:r>
            <a:r>
              <a:rPr lang="it-IT" altLang="it-IT" sz="2200" dirty="0" smtClean="0">
                <a:solidFill>
                  <a:schemeClr val="accent2"/>
                </a:solidFill>
              </a:rPr>
              <a:t> –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few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MeVs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source location a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few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degrees</a:t>
            </a:r>
            <a:r>
              <a:rPr lang="it-IT" altLang="it-IT" sz="2200" dirty="0" smtClean="0">
                <a:solidFill>
                  <a:schemeClr val="accent2"/>
                </a:solidFill>
              </a:rPr>
              <a:t>; </a:t>
            </a:r>
            <a:r>
              <a:rPr lang="it-IT" altLang="it-IT" sz="2200" b="1" dirty="0">
                <a:solidFill>
                  <a:srgbClr val="C00000"/>
                </a:solidFill>
              </a:rPr>
              <a:t>POLAR-2 (2024?):</a:t>
            </a:r>
            <a:r>
              <a:rPr lang="it-IT" altLang="it-IT" sz="2200" dirty="0">
                <a:solidFill>
                  <a:srgbClr val="C00000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improved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polarimetry</a:t>
            </a:r>
            <a:r>
              <a:rPr lang="it-IT" altLang="it-IT" sz="2200" dirty="0">
                <a:solidFill>
                  <a:schemeClr val="accent2"/>
                </a:solidFill>
              </a:rPr>
              <a:t> of </a:t>
            </a:r>
            <a:r>
              <a:rPr lang="it-IT" altLang="it-IT" sz="2200" dirty="0" err="1">
                <a:solidFill>
                  <a:schemeClr val="accent2"/>
                </a:solidFill>
              </a:rPr>
              <a:t>prompt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emission</a:t>
            </a:r>
            <a:r>
              <a:rPr lang="it-IT" altLang="it-IT" sz="2200" dirty="0">
                <a:solidFill>
                  <a:schemeClr val="accent2"/>
                </a:solidFill>
              </a:rPr>
              <a:t>; 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>
                <a:solidFill>
                  <a:srgbClr val="C00000"/>
                </a:solidFill>
              </a:rPr>
              <a:t> HERMES and </a:t>
            </a:r>
            <a:r>
              <a:rPr lang="it-IT" altLang="it-IT" sz="2200" b="1" dirty="0" err="1">
                <a:solidFill>
                  <a:srgbClr val="C00000"/>
                </a:solidFill>
              </a:rPr>
              <a:t>other</a:t>
            </a:r>
            <a:r>
              <a:rPr lang="it-IT" altLang="it-IT" sz="2200" b="1" dirty="0">
                <a:solidFill>
                  <a:srgbClr val="C00000"/>
                </a:solidFill>
              </a:rPr>
              <a:t> nano-satellite </a:t>
            </a:r>
            <a:r>
              <a:rPr lang="it-IT" altLang="it-IT" sz="2200" b="1" dirty="0" err="1">
                <a:solidFill>
                  <a:srgbClr val="C00000"/>
                </a:solidFill>
              </a:rPr>
              <a:t>programs</a:t>
            </a:r>
            <a:r>
              <a:rPr lang="it-IT" altLang="it-IT" sz="2200" b="1" dirty="0">
                <a:solidFill>
                  <a:srgbClr val="C00000"/>
                </a:solidFill>
              </a:rPr>
              <a:t> (2022-):</a:t>
            </a:r>
            <a:r>
              <a:rPr lang="it-IT" altLang="it-IT" sz="2200" dirty="0">
                <a:solidFill>
                  <a:srgbClr val="C00000"/>
                </a:solidFill>
              </a:rPr>
              <a:t> </a:t>
            </a:r>
            <a:r>
              <a:rPr lang="it-IT" altLang="it-IT" sz="2200" dirty="0" smtClean="0">
                <a:solidFill>
                  <a:srgbClr val="C00000"/>
                </a:solidFill>
              </a:rPr>
              <a:t> </a:t>
            </a:r>
            <a:r>
              <a:rPr lang="it-IT" altLang="it-IT" sz="2200" dirty="0">
                <a:solidFill>
                  <a:schemeClr val="accent2"/>
                </a:solidFill>
              </a:rPr>
              <a:t>small detectors, </a:t>
            </a:r>
            <a:r>
              <a:rPr lang="it-IT" altLang="it-IT" sz="2200" dirty="0" err="1">
                <a:solidFill>
                  <a:schemeClr val="accent2"/>
                </a:solidFill>
              </a:rPr>
              <a:t>energy</a:t>
            </a:r>
            <a:r>
              <a:rPr lang="it-IT" altLang="it-IT" sz="2200" dirty="0">
                <a:solidFill>
                  <a:schemeClr val="accent2"/>
                </a:solidFill>
              </a:rPr>
              <a:t> band &gt; 10 </a:t>
            </a:r>
            <a:r>
              <a:rPr lang="it-IT" altLang="it-IT" sz="2200" dirty="0" err="1">
                <a:solidFill>
                  <a:schemeClr val="accent2"/>
                </a:solidFill>
              </a:rPr>
              <a:t>keV</a:t>
            </a:r>
            <a:r>
              <a:rPr lang="it-IT" altLang="it-IT" sz="2200" dirty="0">
                <a:solidFill>
                  <a:schemeClr val="accent2"/>
                </a:solidFill>
              </a:rPr>
              <a:t>, </a:t>
            </a:r>
            <a:r>
              <a:rPr lang="it-IT" altLang="it-IT" sz="2200" dirty="0" err="1">
                <a:solidFill>
                  <a:schemeClr val="accent2"/>
                </a:solidFill>
              </a:rPr>
              <a:t>potentially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very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good</a:t>
            </a:r>
            <a:r>
              <a:rPr lang="it-IT" altLang="it-IT" sz="2200" dirty="0">
                <a:solidFill>
                  <a:schemeClr val="accent2"/>
                </a:solidFill>
              </a:rPr>
              <a:t> location </a:t>
            </a:r>
            <a:r>
              <a:rPr lang="it-IT" altLang="it-IT" sz="2200" dirty="0" err="1">
                <a:solidFill>
                  <a:schemeClr val="accent2"/>
                </a:solidFill>
              </a:rPr>
              <a:t>accuracy</a:t>
            </a:r>
            <a:r>
              <a:rPr lang="it-IT" altLang="it-IT" sz="2200" dirty="0">
                <a:solidFill>
                  <a:schemeClr val="accent2"/>
                </a:solidFill>
              </a:rPr>
              <a:t> for </a:t>
            </a:r>
            <a:r>
              <a:rPr lang="it-IT" altLang="it-IT" sz="2200" dirty="0" err="1">
                <a:solidFill>
                  <a:schemeClr val="accent2"/>
                </a:solidFill>
              </a:rPr>
              <a:t>mid-bright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GRBs</a:t>
            </a:r>
            <a:r>
              <a:rPr lang="it-IT" altLang="it-IT" sz="2200" dirty="0">
                <a:solidFill>
                  <a:schemeClr val="accent2"/>
                </a:solidFill>
              </a:rPr>
              <a:t>, </a:t>
            </a:r>
            <a:r>
              <a:rPr lang="it-IT" altLang="it-IT" sz="2200" dirty="0" err="1">
                <a:solidFill>
                  <a:schemeClr val="accent2"/>
                </a:solidFill>
              </a:rPr>
              <a:t>very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good</a:t>
            </a:r>
            <a:r>
              <a:rPr lang="it-IT" altLang="it-IT" sz="2200" dirty="0">
                <a:solidFill>
                  <a:schemeClr val="accent2"/>
                </a:solidFill>
              </a:rPr>
              <a:t> timing, </a:t>
            </a:r>
            <a:r>
              <a:rPr lang="it-IT" altLang="it-IT" sz="2200" dirty="0" err="1">
                <a:solidFill>
                  <a:schemeClr val="accent2"/>
                </a:solidFill>
              </a:rPr>
              <a:t>depends</a:t>
            </a:r>
            <a:r>
              <a:rPr lang="it-IT" altLang="it-IT" sz="2200" dirty="0">
                <a:solidFill>
                  <a:schemeClr val="accent2"/>
                </a:solidFill>
              </a:rPr>
              <a:t> on follow-up from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ground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err="1">
                <a:solidFill>
                  <a:srgbClr val="C00000"/>
                </a:solidFill>
              </a:rPr>
              <a:t>eXTP</a:t>
            </a:r>
            <a:r>
              <a:rPr lang="it-IT" altLang="it-IT" sz="2200" b="1" dirty="0">
                <a:solidFill>
                  <a:srgbClr val="C00000"/>
                </a:solidFill>
              </a:rPr>
              <a:t> </a:t>
            </a:r>
            <a:r>
              <a:rPr lang="it-IT" altLang="it-IT" sz="2200" b="1" dirty="0" smtClean="0">
                <a:solidFill>
                  <a:srgbClr val="C00000"/>
                </a:solidFill>
              </a:rPr>
              <a:t>(2025?) </a:t>
            </a:r>
            <a:r>
              <a:rPr lang="it-IT" altLang="it-IT" sz="2200" dirty="0" smtClean="0">
                <a:solidFill>
                  <a:srgbClr val="000099"/>
                </a:solidFill>
              </a:rPr>
              <a:t>China-Europe</a:t>
            </a:r>
            <a:r>
              <a:rPr lang="it-IT" altLang="it-IT" sz="2200" dirty="0">
                <a:solidFill>
                  <a:srgbClr val="000099"/>
                </a:solidFill>
              </a:rPr>
              <a:t>, </a:t>
            </a:r>
            <a:r>
              <a:rPr lang="it-IT" altLang="it-IT" sz="2200" dirty="0" err="1">
                <a:solidFill>
                  <a:srgbClr val="000099"/>
                </a:solidFill>
              </a:rPr>
              <a:t>monitoring</a:t>
            </a:r>
            <a:r>
              <a:rPr lang="it-IT" altLang="it-IT" sz="2200" dirty="0">
                <a:solidFill>
                  <a:srgbClr val="000099"/>
                </a:solidFill>
              </a:rPr>
              <a:t> in 2-50 </a:t>
            </a:r>
            <a:r>
              <a:rPr lang="it-IT" altLang="it-IT" sz="2200" dirty="0" err="1">
                <a:solidFill>
                  <a:srgbClr val="000099"/>
                </a:solidFill>
              </a:rPr>
              <a:t>keV</a:t>
            </a:r>
            <a:r>
              <a:rPr lang="it-IT" altLang="it-IT" sz="2200" dirty="0">
                <a:solidFill>
                  <a:srgbClr val="000099"/>
                </a:solidFill>
              </a:rPr>
              <a:t> on 4-5 </a:t>
            </a:r>
            <a:r>
              <a:rPr lang="it-IT" altLang="it-IT" sz="2200" dirty="0" err="1">
                <a:solidFill>
                  <a:srgbClr val="000099"/>
                </a:solidFill>
              </a:rPr>
              <a:t>sr</a:t>
            </a:r>
            <a:r>
              <a:rPr lang="it-IT" altLang="it-IT" sz="2200" dirty="0">
                <a:solidFill>
                  <a:srgbClr val="000099"/>
                </a:solidFill>
              </a:rPr>
              <a:t>, X-</a:t>
            </a:r>
            <a:r>
              <a:rPr lang="it-IT" altLang="it-IT" sz="2200" dirty="0" err="1">
                <a:solidFill>
                  <a:srgbClr val="000099"/>
                </a:solidFill>
              </a:rPr>
              <a:t>ray</a:t>
            </a:r>
            <a:r>
              <a:rPr lang="it-IT" altLang="it-IT" sz="2200" dirty="0">
                <a:solidFill>
                  <a:srgbClr val="000099"/>
                </a:solidFill>
              </a:rPr>
              <a:t> </a:t>
            </a:r>
            <a:r>
              <a:rPr lang="it-IT" altLang="it-IT" sz="2200" dirty="0" err="1">
                <a:solidFill>
                  <a:srgbClr val="000099"/>
                </a:solidFill>
              </a:rPr>
              <a:t>followp-up</a:t>
            </a:r>
            <a:r>
              <a:rPr lang="it-IT" altLang="it-IT" sz="2200" dirty="0">
                <a:solidFill>
                  <a:srgbClr val="000099"/>
                </a:solidFill>
              </a:rPr>
              <a:t> </a:t>
            </a:r>
            <a:r>
              <a:rPr lang="it-IT" altLang="it-IT" sz="2200" dirty="0" smtClean="0">
                <a:solidFill>
                  <a:srgbClr val="000099"/>
                </a:solidFill>
              </a:rPr>
              <a:t>with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deep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spectroscopy</a:t>
            </a:r>
            <a:r>
              <a:rPr lang="it-IT" altLang="it-IT" sz="2200" dirty="0" smtClean="0">
                <a:solidFill>
                  <a:srgbClr val="000099"/>
                </a:solidFill>
              </a:rPr>
              <a:t>  </a:t>
            </a:r>
            <a:r>
              <a:rPr lang="it-IT" altLang="it-IT" sz="2200" dirty="0">
                <a:solidFill>
                  <a:srgbClr val="000099"/>
                </a:solidFill>
              </a:rPr>
              <a:t>and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polarimetric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sensitivity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endParaRPr lang="it-IT" altLang="it-IT" sz="2200" dirty="0">
              <a:solidFill>
                <a:srgbClr val="000099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702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‘20s)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65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lang="en-US" sz="2000" dirty="0" smtClean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649" y="1753899"/>
            <a:ext cx="663694" cy="34600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6649" y="4265681"/>
            <a:ext cx="663694" cy="35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536" y="6064364"/>
            <a:ext cx="671662" cy="342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66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lang="en-US" sz="2000" dirty="0" smtClean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49" y="1753899"/>
            <a:ext cx="663694" cy="34600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49" y="4265681"/>
            <a:ext cx="663694" cy="35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536" y="6064364"/>
            <a:ext cx="671662" cy="342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CasellaDiTesto 31"/>
          <p:cNvSpPr txBox="1"/>
          <p:nvPr/>
        </p:nvSpPr>
        <p:spPr>
          <a:xfrm>
            <a:off x="2647585" y="642580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Amati+ 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299" y="767669"/>
            <a:ext cx="3858901" cy="3118531"/>
          </a:xfrm>
          <a:prstGeom prst="rect">
            <a:avLst/>
          </a:prstGeom>
        </p:spPr>
      </p:pic>
      <p:sp>
        <p:nvSpPr>
          <p:cNvPr id="34" name="Rectangle 1"/>
          <p:cNvSpPr/>
          <p:nvPr/>
        </p:nvSpPr>
        <p:spPr>
          <a:xfrm>
            <a:off x="5681398" y="4350958"/>
            <a:ext cx="3170114" cy="1930415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wrap="square" lIns="82945" tIns="41473" rIns="82945" bIns="41473">
            <a:spAutoFit/>
          </a:bodyPr>
          <a:lstStyle/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Earth Orbit        (&lt;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5°, ~600 km</a:t>
            </a: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Autonomously rapid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slewing </a:t>
            </a: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</a:p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4-years nominal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842" name="Picture 2" descr="ep_e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4800600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191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9845" name="Group 5"/>
          <p:cNvGrpSpPr>
            <a:grpSpLocks/>
          </p:cNvGrpSpPr>
          <p:nvPr/>
        </p:nvGrpSpPr>
        <p:grpSpPr bwMode="auto">
          <a:xfrm>
            <a:off x="5029200" y="2895600"/>
            <a:ext cx="3962400" cy="3273425"/>
            <a:chOff x="240" y="1728"/>
            <a:chExt cx="2640" cy="2302"/>
          </a:xfrm>
        </p:grpSpPr>
        <p:sp>
          <p:nvSpPr>
            <p:cNvPr id="1059846" name="Text Box 6"/>
            <p:cNvSpPr txBox="1">
              <a:spLocks noChangeArrowheads="1"/>
            </p:cNvSpPr>
            <p:nvPr/>
          </p:nvSpPr>
          <p:spPr bwMode="auto">
            <a:xfrm>
              <a:off x="1968" y="1728"/>
              <a:ext cx="144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endParaRPr>
            </a:p>
          </p:txBody>
        </p:sp>
        <p:pic>
          <p:nvPicPr>
            <p:cNvPr id="10598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4"/>
              <a:ext cx="2640" cy="8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984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552"/>
              <a:ext cx="2592" cy="4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9849" name="Line 9"/>
            <p:cNvSpPr>
              <a:spLocks noChangeShapeType="1"/>
            </p:cNvSpPr>
            <p:nvPr/>
          </p:nvSpPr>
          <p:spPr bwMode="auto">
            <a:xfrm>
              <a:off x="1488" y="3168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59850" name="Line 10"/>
            <p:cNvSpPr>
              <a:spLocks noChangeShapeType="1"/>
            </p:cNvSpPr>
            <p:nvPr/>
          </p:nvSpPr>
          <p:spPr bwMode="auto">
            <a:xfrm>
              <a:off x="1488" y="1920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59851" name="Text Box 11"/>
          <p:cNvSpPr txBox="1">
            <a:spLocks noChangeArrowheads="1"/>
          </p:cNvSpPr>
          <p:nvPr/>
        </p:nvSpPr>
        <p:spPr bwMode="auto">
          <a:xfrm>
            <a:off x="152400" y="762000"/>
            <a:ext cx="4572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2004: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evidence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by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substituting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Eiso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with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collimation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corrected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energy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logarithmic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dispersion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the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correlation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decreases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significantly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low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enough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to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allow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its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use to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standardize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GRB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Ghirlanda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 et al., Dai et </a:t>
            </a:r>
            <a:r>
              <a:rPr kumimoji="0" lang="en-GB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al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9852" name="Rectangle 12"/>
          <p:cNvSpPr>
            <a:spLocks noChangeArrowheads="1"/>
          </p:cNvSpPr>
          <p:nvPr/>
        </p:nvSpPr>
        <p:spPr bwMode="auto">
          <a:xfrm>
            <a:off x="128588" y="169863"/>
            <a:ext cx="43978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Accounting for 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collimation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Text Box 2"/>
          <p:cNvSpPr txBox="1">
            <a:spLocks noChangeArrowheads="1"/>
          </p:cNvSpPr>
          <p:nvPr/>
        </p:nvSpPr>
        <p:spPr bwMode="auto">
          <a:xfrm>
            <a:off x="0" y="685800"/>
            <a:ext cx="89916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the Ep-E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correlation 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 model dependent: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slope depends  on the assumptions on the circum-burst environment density profile (ISM or wind)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GB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GB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addition of a third observable introduces further uncertainties</a:t>
            </a:r>
            <a:r>
              <a:rPr kumimoji="0" lang="en-GB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(difficulties in measuring t_break, chromatic breaks, model assumptions) and </a:t>
            </a:r>
            <a:r>
              <a:rPr kumimoji="0" lang="en-GB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substantially reduces the number of GRB that can be used (e.g., #Ep,i – E</a:t>
            </a:r>
            <a:r>
              <a:rPr kumimoji="0" lang="en-GB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GB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~ ¼ #Ep,i – Eiso )</a:t>
            </a:r>
            <a:r>
              <a:rPr kumimoji="0" lang="en-GB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60867" name="Text Box 3"/>
          <p:cNvSpPr txBox="1">
            <a:spLocks noChangeArrowheads="1"/>
          </p:cNvSpPr>
          <p:nvPr/>
        </p:nvSpPr>
        <p:spPr bwMode="auto">
          <a:xfrm>
            <a:off x="228600" y="6491288"/>
            <a:ext cx="853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Nava et al.. , A&amp;A, 2005: ISM (left) and WIND (right)</a:t>
            </a:r>
          </a:p>
        </p:txBody>
      </p:sp>
      <p:pic>
        <p:nvPicPr>
          <p:cNvPr id="1060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98800"/>
            <a:ext cx="43434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434340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0870" name="Text Box 6"/>
          <p:cNvSpPr txBox="1">
            <a:spLocks noChangeArrowheads="1"/>
          </p:cNvSpPr>
          <p:nvPr/>
        </p:nvSpPr>
        <p:spPr bwMode="auto">
          <a:xfrm>
            <a:off x="1295400" y="3352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ISM</a:t>
            </a:r>
          </a:p>
        </p:txBody>
      </p:sp>
      <p:sp>
        <p:nvSpPr>
          <p:cNvPr id="1060871" name="Text Box 7"/>
          <p:cNvSpPr txBox="1">
            <a:spLocks noChangeArrowheads="1"/>
          </p:cNvSpPr>
          <p:nvPr/>
        </p:nvSpPr>
        <p:spPr bwMode="auto">
          <a:xfrm>
            <a:off x="5638800" y="3352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WIND</a:t>
            </a:r>
          </a:p>
        </p:txBody>
      </p:sp>
      <p:sp>
        <p:nvSpPr>
          <p:cNvPr id="1060872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C2D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Accounting for 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collimation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drawbacks</a:t>
            </a: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9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ChangeArrowheads="1"/>
          </p:cNvSpPr>
          <p:nvPr/>
        </p:nvSpPr>
        <p:spPr bwMode="auto">
          <a:xfrm>
            <a:off x="152400" y="381000"/>
            <a:ext cx="8839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lack of jet breaks in several Swift X-ray afterglow light curves, in some cases, evidence of achromatic break</a:t>
            </a:r>
            <a:endParaRPr kumimoji="0" lang="en-US" altLang="it-IT" sz="2200" b="0" i="0" u="none" strike="noStrike" kern="1200" cap="none" spc="0" normalizeH="0" baseline="0" noProof="0">
              <a:ln>
                <a:noFill/>
              </a:ln>
              <a:solidFill>
                <a:srgbClr val="EC2D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challenging evidences for Jet interpretation of break in afterglow light curves or due to present inadequate sampling of optical light curves w/r to X-ray ones and to lack of satisfactory modeling of jets ? </a:t>
            </a:r>
            <a:endParaRPr kumimoji="0" lang="en-US" altLang="it-IT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62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5486400" cy="40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3657600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0" y="304800"/>
            <a:ext cx="8839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different GRB detectors are characterized by different </a:t>
            </a:r>
            <a:r>
              <a:rPr lang="it-IT" altLang="it-IT" sz="2400">
                <a:solidFill>
                  <a:srgbClr val="FF0000"/>
                </a:solidFill>
              </a:rPr>
              <a:t>detection and spectroscopy sensitivity</a:t>
            </a:r>
            <a:r>
              <a:rPr lang="it-IT" altLang="it-IT" sz="2400">
                <a:solidFill>
                  <a:srgbClr val="0000FF"/>
                </a:solidFill>
              </a:rPr>
              <a:t> as a function of GRB intensity and spectrum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this may introduce relevant selection effects / biases in the observed Ep,i – Eiso and other correlations</a:t>
            </a:r>
          </a:p>
        </p:txBody>
      </p:sp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i="1">
                <a:solidFill>
                  <a:srgbClr val="EC2D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But… is the Ep,i – intensity correlation real ?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191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4953000" y="5943600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82F00"/>
                </a:solidFill>
              </a:rPr>
              <a:t>Band 2008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533400" y="5927725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82F00"/>
                </a:solidFill>
              </a:rPr>
              <a:t>Adapted from Sakamoto et al.  2011</a:t>
            </a:r>
          </a:p>
        </p:txBody>
      </p:sp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44767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6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0" y="-152400"/>
            <a:ext cx="8839200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800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>
                <a:solidFill>
                  <a:srgbClr val="0000FF"/>
                </a:solidFill>
              </a:rPr>
              <a:t> selection effects are likely to play a relevant role in the process leading to the </a:t>
            </a:r>
            <a:r>
              <a:rPr lang="it-IT" altLang="it-IT" sz="2400">
                <a:solidFill>
                  <a:srgbClr val="FF0000"/>
                </a:solidFill>
              </a:rPr>
              <a:t>redshift estimate</a:t>
            </a:r>
            <a:r>
              <a:rPr lang="it-IT" altLang="it-IT" sz="2400">
                <a:solidFill>
                  <a:srgbClr val="0000FF"/>
                </a:solidFill>
              </a:rPr>
              <a:t> (e.g., Coward 2008, Jakobbson et al. 2010)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>
                <a:solidFill>
                  <a:srgbClr val="0000FF"/>
                </a:solidFill>
              </a:rPr>
              <a:t> Swift: </a:t>
            </a:r>
            <a:r>
              <a:rPr lang="it-IT" altLang="it-IT" sz="2400">
                <a:solidFill>
                  <a:srgbClr val="FF0000"/>
                </a:solidFill>
              </a:rPr>
              <a:t>reduction of selection effects in redshift</a:t>
            </a:r>
            <a:r>
              <a:rPr lang="it-IT" altLang="it-IT" sz="2400">
                <a:solidFill>
                  <a:srgbClr val="0000FF"/>
                </a:solidFill>
              </a:rPr>
              <a:t>  -&gt; Swift GRBs expected to provide a </a:t>
            </a:r>
            <a:r>
              <a:rPr lang="it-IT" altLang="it-IT" sz="2400">
                <a:solidFill>
                  <a:srgbClr val="FF0000"/>
                </a:solidFill>
              </a:rPr>
              <a:t>robust  test of the Ep,i – Eiso correlation</a:t>
            </a:r>
            <a:r>
              <a:rPr lang="it-IT" altLang="it-IT" sz="24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4958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4196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1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16728" r="8772" b="43617"/>
          <a:stretch>
            <a:fillRect/>
          </a:stretch>
        </p:blipFill>
        <p:spPr bwMode="auto">
          <a:xfrm>
            <a:off x="685800" y="914400"/>
            <a:ext cx="7162800" cy="520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590800" y="2057400"/>
            <a:ext cx="1752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6000" b="1">
                <a:solidFill>
                  <a:srgbClr val="FF0000"/>
                </a:solidFill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5410200" y="3733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rgbClr val="0000FF"/>
                </a:solidFill>
                <a:latin typeface="Tahoma" panose="020B0604030504040204" pitchFamily="34" charset="0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6244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0" y="427038"/>
            <a:ext cx="8839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Swift era: substantial increase of the number of GRBs with known redshift: </a:t>
            </a:r>
            <a:r>
              <a:rPr lang="it-IT" altLang="it-IT" sz="2400">
                <a:solidFill>
                  <a:srgbClr val="FF0000"/>
                </a:solidFill>
              </a:rPr>
              <a:t>~45 in the pre-Swift era (1997-2003), ~230 in the Swift era (2004-2012)</a:t>
            </a:r>
            <a:r>
              <a:rPr lang="it-IT" altLang="it-IT" sz="2400">
                <a:solidFill>
                  <a:srgbClr val="0000FF"/>
                </a:solidFill>
              </a:rPr>
              <a:t> 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>
                <a:solidFill>
                  <a:srgbClr val="0000FF"/>
                </a:solidFill>
              </a:rPr>
              <a:t> thanks also to combination with other GRB experiments with broad energy band (e.g., Konus/WIND, Fermi/GBM), </a:t>
            </a:r>
            <a:r>
              <a:rPr lang="it-IT" altLang="it-IT" sz="2400" b="1">
                <a:solidFill>
                  <a:srgbClr val="FF0000"/>
                </a:solidFill>
              </a:rPr>
              <a:t>substantial increase of GRBs in the Ep,i – Eiso plane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15613" r="8421" b="42751"/>
          <a:stretch>
            <a:fillRect/>
          </a:stretch>
        </p:blipFill>
        <p:spPr bwMode="auto">
          <a:xfrm>
            <a:off x="2209800" y="2874963"/>
            <a:ext cx="50292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895600" y="3200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Pre-Swift: 37 GRBs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i="1">
                <a:solidFill>
                  <a:srgbClr val="EC2D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GRBs WITH measured redshift</a:t>
            </a:r>
          </a:p>
        </p:txBody>
      </p:sp>
    </p:spTree>
    <p:extLst>
      <p:ext uri="{BB962C8B-B14F-4D97-AF65-F5344CB8AC3E}">
        <p14:creationId xmlns:p14="http://schemas.microsoft.com/office/powerpoint/2010/main" val="21364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0" y="0"/>
            <a:ext cx="8839200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800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>
                <a:solidFill>
                  <a:srgbClr val="0000FF"/>
                </a:solidFill>
              </a:rPr>
              <a:t> selection effects are likely to play a relevant role in the process leading to the </a:t>
            </a:r>
            <a:r>
              <a:rPr lang="it-IT" altLang="it-IT" sz="2400">
                <a:solidFill>
                  <a:srgbClr val="FF0000"/>
                </a:solidFill>
              </a:rPr>
              <a:t>redshift estimate</a:t>
            </a:r>
            <a:r>
              <a:rPr lang="it-IT" altLang="it-IT" sz="2400">
                <a:solidFill>
                  <a:srgbClr val="0000FF"/>
                </a:solidFill>
              </a:rPr>
              <a:t> (e.g., Coward 2008, Jakobbson et al. 2010)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>
                <a:solidFill>
                  <a:srgbClr val="0000FF"/>
                </a:solidFill>
              </a:rPr>
              <a:t> Swift: </a:t>
            </a:r>
            <a:r>
              <a:rPr lang="it-IT" altLang="it-IT" sz="2400">
                <a:solidFill>
                  <a:srgbClr val="FF0000"/>
                </a:solidFill>
              </a:rPr>
              <a:t>reduction of selection effects in redshift</a:t>
            </a:r>
            <a:r>
              <a:rPr lang="it-IT" altLang="it-IT" sz="2400">
                <a:solidFill>
                  <a:srgbClr val="0000FF"/>
                </a:solidFill>
              </a:rPr>
              <a:t>  -&gt; Swift GRBs expected to provide a </a:t>
            </a:r>
            <a:r>
              <a:rPr lang="it-IT" altLang="it-IT" sz="2400">
                <a:solidFill>
                  <a:srgbClr val="FF0000"/>
                </a:solidFill>
              </a:rPr>
              <a:t>robust  test of the Ep,i – Eiso correlation</a:t>
            </a:r>
            <a:r>
              <a:rPr lang="it-IT" altLang="it-IT" sz="24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4958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4196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0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Text Box 2"/>
          <p:cNvSpPr txBox="1">
            <a:spLocks noChangeArrowheads="1"/>
          </p:cNvSpPr>
          <p:nvPr/>
        </p:nvSpPr>
        <p:spPr bwMode="auto">
          <a:xfrm>
            <a:off x="0" y="-457200"/>
            <a:ext cx="8839200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endParaRPr lang="it-IT" sz="2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>
                <a:solidFill>
                  <a:srgbClr val="0000FF"/>
                </a:solidFill>
              </a:rPr>
              <a:t> Butler et al. based on analisys Swift/BAT spectra with a Bayesian method assuming BATSE Ep distribution: 50% of Swift GRB are inconsistent with the pre-Swift Ep,i - Eiso correlation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>
                <a:solidFill>
                  <a:srgbClr val="0000FF"/>
                </a:solidFill>
              </a:rPr>
              <a:t> BUT: comparison of Ep derived by them from BAT spectra using a Bayesian method and those MEASURED by Konus/Wind show that</a:t>
            </a:r>
            <a:r>
              <a:rPr lang="it-IT" sz="2200" b="1">
                <a:solidFill>
                  <a:srgbClr val="FF3300"/>
                </a:solidFill>
              </a:rPr>
              <a:t> BAT cannot measure   Ep &gt; 200 keV (as expected, given its 15-150 keV passband)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>
                <a:solidFill>
                  <a:srgbClr val="0000FF"/>
                </a:solidFill>
              </a:rPr>
              <a:t> MOREOVER: Ep values by Butler et al. NOT confirmed by official analysis by BAT team (Sakamoto et al. 2008) and joint analysis of BAT + KW (Sakamoto et al. 2009) of BAT + Suzaku/WAM (Krimm et al. 2009) spectra</a:t>
            </a:r>
            <a:r>
              <a:rPr lang="it-IT" sz="220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406558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1910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3" name="Line 5"/>
          <p:cNvSpPr>
            <a:spLocks noChangeShapeType="1"/>
          </p:cNvSpPr>
          <p:nvPr/>
        </p:nvSpPr>
        <p:spPr bwMode="auto">
          <a:xfrm flipV="1">
            <a:off x="5943600" y="3581400"/>
            <a:ext cx="0" cy="2590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>
            <a:off x="4953000" y="4724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8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-152400"/>
            <a:ext cx="88392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20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200">
                <a:solidFill>
                  <a:srgbClr val="0000FF"/>
                </a:solidFill>
              </a:rPr>
              <a:t> Ep,i of Swift GRBs </a:t>
            </a:r>
            <a:r>
              <a:rPr lang="it-IT" altLang="it-IT" sz="2200" b="1">
                <a:solidFill>
                  <a:srgbClr val="0000FF"/>
                </a:solidFill>
              </a:rPr>
              <a:t>measured</a:t>
            </a:r>
            <a:r>
              <a:rPr lang="it-IT" altLang="it-IT" sz="2200">
                <a:solidFill>
                  <a:srgbClr val="0000FF"/>
                </a:solidFill>
              </a:rPr>
              <a:t> by Konus-WIND, Suzaku/WAM, Fermi/GBM and BAT (only when Ep inside or close to 15-150 keV and values provided by the Swift/BAT team (GCNs or Sakamoto et al. 2008, 2011):</a:t>
            </a:r>
            <a:r>
              <a:rPr lang="it-IT" altLang="it-IT" sz="2200">
                <a:solidFill>
                  <a:schemeClr val="accent2"/>
                </a:solidFill>
              </a:rPr>
              <a:t> </a:t>
            </a:r>
            <a:r>
              <a:rPr lang="it-IT" altLang="it-IT" sz="2200" b="1">
                <a:solidFill>
                  <a:srgbClr val="FF3300"/>
                </a:solidFill>
              </a:rPr>
              <a:t>Swift GRBs are consistent with the Ep,i – Eiso correlation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16666" r="9071" b="42830"/>
          <a:stretch>
            <a:fillRect/>
          </a:stretch>
        </p:blipFill>
        <p:spPr bwMode="auto">
          <a:xfrm>
            <a:off x="1143000" y="1752600"/>
            <a:ext cx="6475413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6689" r="9053" b="43495"/>
          <a:stretch>
            <a:fillRect/>
          </a:stretch>
        </p:blipFill>
        <p:spPr bwMode="auto">
          <a:xfrm>
            <a:off x="1143000" y="1752600"/>
            <a:ext cx="6477000" cy="482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057400" y="2133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 b="1" i="1">
                <a:solidFill>
                  <a:srgbClr val="FF3300"/>
                </a:solidFill>
              </a:rPr>
              <a:t>Red points = Swift GRBs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057400" y="2590800"/>
            <a:ext cx="2209800" cy="7302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it-IT" altLang="it-IT" sz="2000" i="1">
                <a:solidFill>
                  <a:srgbClr val="FF3300"/>
                </a:solidFill>
              </a:rPr>
              <a:t>Slope ~ 0.5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it-IT" altLang="it-IT" sz="2000" i="1">
                <a:solidFill>
                  <a:srgbClr val="FF3300"/>
                </a:solidFill>
                <a:latin typeface="Symbol" panose="05050102010706020507" pitchFamily="18" charset="2"/>
              </a:rPr>
              <a:t>s </a:t>
            </a:r>
            <a:r>
              <a:rPr lang="it-IT" altLang="it-IT" sz="2000" i="1">
                <a:solidFill>
                  <a:srgbClr val="FF3300"/>
                </a:solidFill>
              </a:rPr>
              <a:t>(logEp,i)  ~ 0.2</a:t>
            </a:r>
            <a:r>
              <a:rPr lang="it-IT" altLang="it-IT" sz="2000" b="1" i="1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1752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7772400" y="419100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i="1">
                <a:solidFill>
                  <a:schemeClr val="accent2"/>
                </a:solidFill>
              </a:rPr>
              <a:t>Gaussian distribution of data scatter</a:t>
            </a:r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 flipH="1">
            <a:off x="7010400" y="4876800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6202" name="Oval 10"/>
          <p:cNvSpPr>
            <a:spLocks noChangeArrowheads="1"/>
          </p:cNvSpPr>
          <p:nvPr/>
        </p:nvSpPr>
        <p:spPr bwMode="auto">
          <a:xfrm>
            <a:off x="7696200" y="3962400"/>
            <a:ext cx="1295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0415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6065837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116013" y="5949950"/>
            <a:ext cx="6551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" panose="020B0604020202020204" pitchFamily="34" charset="0"/>
              </a:rPr>
              <a:t>Sakamoto et al. 2011</a:t>
            </a:r>
          </a:p>
        </p:txBody>
      </p:sp>
    </p:spTree>
    <p:extLst>
      <p:ext uri="{BB962C8B-B14F-4D97-AF65-F5344CB8AC3E}">
        <p14:creationId xmlns:p14="http://schemas.microsoft.com/office/powerpoint/2010/main" val="3171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17763"/>
            <a:ext cx="7543800" cy="390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838200" y="624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82F00"/>
                </a:solidFill>
              </a:rPr>
              <a:t>Nava et al. 2012, “complete sample of Salvaterra et al. 2011”</a:t>
            </a:r>
          </a:p>
        </p:txBody>
      </p:sp>
      <p:sp>
        <p:nvSpPr>
          <p:cNvPr id="944132" name="Text Box 4"/>
          <p:cNvSpPr txBox="1">
            <a:spLocks noChangeArrowheads="1"/>
          </p:cNvSpPr>
          <p:nvPr/>
        </p:nvSpPr>
        <p:spPr bwMode="auto">
          <a:xfrm>
            <a:off x="0" y="152400"/>
            <a:ext cx="899160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sz="2200">
                <a:solidFill>
                  <a:schemeClr val="accent2"/>
                </a:solidFill>
              </a:rPr>
              <a:t> Nava et al. 2012: </a:t>
            </a:r>
            <a:r>
              <a:rPr lang="it-IT" sz="2200">
                <a:solidFill>
                  <a:srgbClr val="FF3300"/>
                </a:solidFill>
              </a:rPr>
              <a:t>Ep,i – Eiso and Ep – Lp,iso correlations confirmed by the analysis of the complete sample by Salvaterra et al. 2011 -&gt; further evidence of low impact of selection effects in redshift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sz="2200">
                <a:solidFill>
                  <a:schemeClr val="accent2"/>
                </a:solidFill>
              </a:rPr>
              <a:t> GRB 061021 possible outlier, but Ep based on Konus-WIND analysis of only the first hard pulse -&gt; need time-averaged spectral analysis including long soft tail  for reliable Ep estimate</a:t>
            </a:r>
            <a:endParaRPr lang="it-IT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0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419" r="19312" b="14539"/>
          <a:stretch>
            <a:fillRect/>
          </a:stretch>
        </p:blipFill>
        <p:spPr bwMode="auto">
          <a:xfrm>
            <a:off x="1600200" y="1600200"/>
            <a:ext cx="54864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905000" y="6248400"/>
            <a:ext cx="6265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" panose="020B0604020202020204" pitchFamily="34" charset="0"/>
              </a:rPr>
              <a:t>Ghirlanda et al. 2008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400">
                <a:solidFill>
                  <a:srgbClr val="0000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No evidence of evolution of index and normalization of the correlation with redshift</a:t>
            </a:r>
            <a:endParaRPr lang="en-GB" altLang="it-IT" sz="2200">
              <a:solidFill>
                <a:srgbClr val="0000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5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2590800" cy="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927990" y="3962400"/>
            <a:ext cx="4343400" cy="19812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33" y="4318748"/>
            <a:ext cx="1195367" cy="358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it-IT" sz="200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it-IT" sz="2400">
                <a:solidFill>
                  <a:srgbClr val="0000FF"/>
                </a:solidFill>
              </a:rPr>
              <a:t> Detection, arcmin localization and </a:t>
            </a:r>
            <a:r>
              <a:rPr lang="en-US" altLang="it-IT" sz="2400" b="1">
                <a:solidFill>
                  <a:srgbClr val="0000FF"/>
                </a:solidFill>
              </a:rPr>
              <a:t>study of GRBs in the GeV energy range</a:t>
            </a:r>
            <a:r>
              <a:rPr lang="en-US" altLang="it-IT" sz="2400">
                <a:solidFill>
                  <a:srgbClr val="0000FF"/>
                </a:solidFill>
              </a:rPr>
              <a:t> through the </a:t>
            </a:r>
            <a:r>
              <a:rPr lang="en-US" altLang="it-IT" sz="2400" b="1" i="1">
                <a:solidFill>
                  <a:srgbClr val="0000FF"/>
                </a:solidFill>
              </a:rPr>
              <a:t>Fermi</a:t>
            </a:r>
            <a:r>
              <a:rPr lang="en-US" altLang="it-IT" sz="2400" b="1">
                <a:solidFill>
                  <a:srgbClr val="0000FF"/>
                </a:solidFill>
              </a:rPr>
              <a:t>/LAT instrument</a:t>
            </a:r>
            <a:r>
              <a:rPr lang="en-US" altLang="it-IT" sz="2400">
                <a:solidFill>
                  <a:srgbClr val="0000FF"/>
                </a:solidFill>
              </a:rPr>
              <a:t>, with dramatic improvement w/r CGRO/EGRET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it-IT" sz="2400">
                <a:solidFill>
                  <a:srgbClr val="0000FF"/>
                </a:solidFill>
              </a:rPr>
              <a:t> Detection, rough localization (a few degrees) and</a:t>
            </a:r>
            <a:r>
              <a:rPr lang="en-US" altLang="it-IT" sz="2400">
                <a:solidFill>
                  <a:schemeClr val="accent2"/>
                </a:solidFill>
              </a:rPr>
              <a:t> </a:t>
            </a:r>
            <a:r>
              <a:rPr lang="en-US" altLang="it-IT" sz="2400" b="1">
                <a:solidFill>
                  <a:srgbClr val="FF3300"/>
                </a:solidFill>
              </a:rPr>
              <a:t>accurate determination of the shape of the spectral continuum of the prompt emission of GRBs from 8 keV up to 30 MeV through the Fermi/GBM instrument</a:t>
            </a: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0"/>
            <a:ext cx="57912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32004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it-IT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sz="2400" i="1">
                <a:solidFill>
                  <a:srgbClr val="0000FF"/>
                </a:solidFill>
              </a:rPr>
              <a:t> Gruber et al (2011, official Fermi team)</a:t>
            </a:r>
            <a:r>
              <a:rPr lang="en-US" sz="2400" i="1">
                <a:solidFill>
                  <a:schemeClr val="accent2"/>
                </a:solidFill>
              </a:rPr>
              <a:t>: </a:t>
            </a:r>
            <a:r>
              <a:rPr lang="en-US" sz="2400" i="1">
                <a:solidFill>
                  <a:srgbClr val="FF3300"/>
                </a:solidFill>
              </a:rPr>
              <a:t>all Fermi/</a:t>
            </a:r>
            <a:r>
              <a:rPr lang="en-US" sz="2400">
                <a:solidFill>
                  <a:srgbClr val="FF3300"/>
                </a:solidFill>
              </a:rPr>
              <a:t>GBM long GRBs with known z are consistent with Ep,i – Eiso correlation, short GRBs are not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sz="2400">
                <a:solidFill>
                  <a:srgbClr val="0000FF"/>
                </a:solidFill>
              </a:rPr>
              <a:t> slight overestimate of normalization and dispersion possibly due to the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 b="1">
                <a:solidFill>
                  <a:srgbClr val="FF3300"/>
                </a:solidFill>
              </a:rPr>
              <a:t>use, for some GRBs, of the CPL model instead of the Band model (-&gt; overestimate of Ep, underestimate of Eiso)</a:t>
            </a:r>
            <a:endParaRPr lang="it-IT" sz="2400" b="1">
              <a:solidFill>
                <a:srgbClr val="FF3300"/>
              </a:solidFill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362200" y="63087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1">
                <a:solidFill>
                  <a:srgbClr val="FF0000"/>
                </a:solidFill>
              </a:rPr>
              <a:t>Gruber et al. 2011</a:t>
            </a:r>
            <a:r>
              <a:rPr lang="en-US" altLang="it-IT" sz="2000">
                <a:solidFill>
                  <a:srgbClr val="F82F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46338"/>
            <a:ext cx="4419600" cy="38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5465" r="5684" b="42825"/>
          <a:stretch>
            <a:fillRect/>
          </a:stretch>
        </p:blipFill>
        <p:spPr bwMode="auto">
          <a:xfrm>
            <a:off x="4495800" y="2438400"/>
            <a:ext cx="4648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5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it-IT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sz="2400">
                <a:solidFill>
                  <a:srgbClr val="0000FF"/>
                </a:solidFill>
              </a:rPr>
              <a:t> When computing Ep,i and Eiso based on the fit with Band function (unless CPL significantly better)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rgbClr val="FF3300"/>
                </a:solidFill>
              </a:rPr>
              <a:t>all</a:t>
            </a:r>
            <a:r>
              <a:rPr lang="en-US" sz="2400" i="1">
                <a:solidFill>
                  <a:srgbClr val="FF3300"/>
                </a:solidFill>
              </a:rPr>
              <a:t> Fermi/</a:t>
            </a:r>
            <a:r>
              <a:rPr lang="en-US" sz="2400">
                <a:solidFill>
                  <a:srgbClr val="FF3300"/>
                </a:solidFill>
              </a:rPr>
              <a:t>GBM long GRBs with known z are fully consistent with Ep,i – Eiso correlation as determined with previous / other experiments, </a:t>
            </a:r>
            <a:r>
              <a:rPr lang="en-US" sz="2400">
                <a:solidFill>
                  <a:srgbClr val="0000FF"/>
                </a:solidFill>
              </a:rPr>
              <a:t>both when considering preliminary fits (GCNs) or refined analysis (e.g., Nava et al. 2011)  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609600" y="6172200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1">
                <a:solidFill>
                  <a:srgbClr val="FF0000"/>
                </a:solidFill>
              </a:rPr>
              <a:t>Amati 2012</a:t>
            </a:r>
            <a:r>
              <a:rPr lang="en-US" altLang="it-IT" sz="2000">
                <a:solidFill>
                  <a:srgbClr val="F82F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6655" r="8211" b="43494"/>
          <a:stretch>
            <a:fillRect/>
          </a:stretch>
        </p:blipFill>
        <p:spPr bwMode="auto">
          <a:xfrm>
            <a:off x="76200" y="2600325"/>
            <a:ext cx="43434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81275"/>
            <a:ext cx="47244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4876800" y="6096000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i="1">
                <a:solidFill>
                  <a:srgbClr val="FF0000"/>
                </a:solidFill>
              </a:rPr>
              <a:t>Zhang et al. 2012</a:t>
            </a:r>
            <a:r>
              <a:rPr lang="en-US" altLang="it-IT" sz="2000">
                <a:solidFill>
                  <a:srgbClr val="F82F00"/>
                </a:solidFill>
                <a:latin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9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40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Amati, Frontera &amp; Guidorzi (20</a:t>
            </a:r>
            <a:r>
              <a:rPr lang="en-GB" altLang="it-IT" sz="2400">
                <a:solidFill>
                  <a:srgbClr val="3333CC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09): </a:t>
            </a:r>
            <a:r>
              <a:rPr lang="en-US" altLang="it-IT" sz="2400">
                <a:solidFill>
                  <a:srgbClr val="3333CC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the normalization of the correlation varies only marginally using measures by individual instruments with different sensitivities and energy bands</a:t>
            </a:r>
            <a:r>
              <a:rPr lang="en-US" altLang="it-IT" sz="2400" b="1">
                <a:solidFill>
                  <a:srgbClr val="3333CC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en-US" altLang="it-IT" sz="2400" b="1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-&gt; no relevant selection effects</a:t>
            </a:r>
            <a:r>
              <a:rPr lang="en-US" altLang="it-IT" sz="220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altLang="it-IT" sz="2200">
              <a:solidFill>
                <a:schemeClr val="accent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50627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0628" name="Text Box 4"/>
          <p:cNvSpPr txBox="1">
            <a:spLocks noChangeArrowheads="1"/>
          </p:cNvSpPr>
          <p:nvPr/>
        </p:nvSpPr>
        <p:spPr bwMode="auto">
          <a:xfrm>
            <a:off x="2667000" y="63246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latin typeface="Arial Unicode MS" panose="020B0604020202020204" pitchFamily="34" charset="-128"/>
              </a:rPr>
              <a:t> </a:t>
            </a:r>
            <a:r>
              <a:rPr lang="en-US" altLang="it-IT" b="1" i="1">
                <a:latin typeface="Arial Unicode MS" panose="020B0604020202020204" pitchFamily="34" charset="-128"/>
              </a:rPr>
              <a:t>Amati , Frontera &amp; Guidorzi 2009</a:t>
            </a:r>
            <a:endParaRPr lang="en-US" altLang="it-IT" b="1" i="1"/>
          </a:p>
        </p:txBody>
      </p:sp>
      <p:pic>
        <p:nvPicPr>
          <p:cNvPr id="1050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69342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6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6728" r="8772" b="43617"/>
          <a:stretch>
            <a:fillRect/>
          </a:stretch>
        </p:blipFill>
        <p:spPr bwMode="auto">
          <a:xfrm>
            <a:off x="5562600" y="4230688"/>
            <a:ext cx="3429000" cy="25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2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991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200">
                <a:solidFill>
                  <a:schemeClr val="accent2"/>
                </a:solidFill>
              </a:rPr>
              <a:t> Basak et al. 2013: time-resolved Ep,i – Eiso correlation</a:t>
            </a:r>
            <a:endParaRPr lang="it-IT" altLang="it-IT" sz="2200" b="1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144588"/>
            <a:ext cx="5637212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0" y="228600"/>
            <a:ext cx="8991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200" dirty="0">
                <a:solidFill>
                  <a:srgbClr val="FF0000"/>
                </a:solidFill>
                <a:cs typeface="Tahoma" panose="020B0604030504040204" pitchFamily="34" charset="0"/>
              </a:rPr>
              <a:t> GRB060218 was a very long event (~3000 s) and without XRT </a:t>
            </a:r>
            <a:r>
              <a:rPr lang="en-GB" altLang="it-IT" sz="2200" dirty="0" err="1">
                <a:solidFill>
                  <a:srgbClr val="FF0000"/>
                </a:solidFill>
                <a:cs typeface="Tahoma" panose="020B0604030504040204" pitchFamily="34" charset="0"/>
              </a:rPr>
              <a:t>mesurement</a:t>
            </a:r>
            <a:r>
              <a:rPr lang="en-GB" altLang="it-IT" sz="2200" dirty="0">
                <a:solidFill>
                  <a:srgbClr val="FF0000"/>
                </a:solidFill>
                <a:cs typeface="Tahoma" panose="020B0604030504040204" pitchFamily="34" charset="0"/>
              </a:rPr>
              <a:t> (0.3-10 </a:t>
            </a:r>
            <a:r>
              <a:rPr lang="en-GB" altLang="it-IT" sz="2200" dirty="0" err="1">
                <a:solidFill>
                  <a:srgbClr val="FF0000"/>
                </a:solidFill>
                <a:cs typeface="Tahoma" panose="020B0604030504040204" pitchFamily="34" charset="0"/>
              </a:rPr>
              <a:t>keV</a:t>
            </a:r>
            <a:r>
              <a:rPr lang="en-GB" altLang="it-IT" sz="2200" dirty="0">
                <a:solidFill>
                  <a:srgbClr val="FF0000"/>
                </a:solidFill>
                <a:cs typeface="Tahoma" panose="020B0604030504040204" pitchFamily="34" charset="0"/>
              </a:rPr>
              <a:t>) </a:t>
            </a:r>
            <a:r>
              <a:rPr lang="en-GB" altLang="it-IT" sz="2200" dirty="0" err="1">
                <a:solidFill>
                  <a:srgbClr val="FF0000"/>
                </a:solidFill>
                <a:cs typeface="Tahoma" panose="020B0604030504040204" pitchFamily="34" charset="0"/>
              </a:rPr>
              <a:t>Ep,i</a:t>
            </a:r>
            <a:r>
              <a:rPr lang="en-GB" altLang="it-IT" sz="2200" dirty="0">
                <a:solidFill>
                  <a:srgbClr val="FF0000"/>
                </a:solidFill>
                <a:cs typeface="Tahoma" panose="020B0604030504040204" pitchFamily="34" charset="0"/>
              </a:rPr>
              <a:t> would have been over-estimated and found to be inconsistent with the </a:t>
            </a:r>
            <a:r>
              <a:rPr lang="en-GB" altLang="it-IT" sz="2200" dirty="0" err="1">
                <a:solidFill>
                  <a:srgbClr val="FF0000"/>
                </a:solidFill>
                <a:cs typeface="Tahoma" panose="020B0604030504040204" pitchFamily="34" charset="0"/>
              </a:rPr>
              <a:t>Ep,i-Eiso</a:t>
            </a:r>
            <a:r>
              <a:rPr lang="en-GB" altLang="it-IT" sz="2200" dirty="0">
                <a:solidFill>
                  <a:srgbClr val="FF0000"/>
                </a:solidFill>
                <a:cs typeface="Tahoma" panose="020B0604030504040204" pitchFamily="34" charset="0"/>
              </a:rPr>
              <a:t> correlation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200" dirty="0">
                <a:solidFill>
                  <a:schemeClr val="accent2"/>
                </a:solidFill>
                <a:cs typeface="Tahoma" panose="020B0604030504040204" pitchFamily="34" charset="0"/>
              </a:rPr>
              <a:t> </a:t>
            </a:r>
            <a:r>
              <a:rPr lang="en-GB" altLang="it-IT" sz="2200" dirty="0" err="1">
                <a:solidFill>
                  <a:schemeClr val="accent2"/>
                </a:solidFill>
                <a:cs typeface="Tahoma" panose="020B0604030504040204" pitchFamily="34" charset="0"/>
              </a:rPr>
              <a:t>Ghisellini</a:t>
            </a:r>
            <a:r>
              <a:rPr lang="en-GB" altLang="it-IT" sz="2200" dirty="0">
                <a:solidFill>
                  <a:schemeClr val="accent2"/>
                </a:solidFill>
                <a:cs typeface="Tahoma" panose="020B0604030504040204" pitchFamily="34" charset="0"/>
              </a:rPr>
              <a:t> et al. (2006) found that a spectral evolution model based on GRB060218 can be applied to GRB980425 and GRB031203, showing that these two events may be also consistent with the </a:t>
            </a:r>
            <a:r>
              <a:rPr lang="en-GB" altLang="it-IT" sz="2200" dirty="0" err="1">
                <a:solidFill>
                  <a:schemeClr val="accent2"/>
                </a:solidFill>
                <a:cs typeface="Tahoma" panose="020B0604030504040204" pitchFamily="34" charset="0"/>
              </a:rPr>
              <a:t>Ep,i-Eiso</a:t>
            </a:r>
            <a:r>
              <a:rPr lang="en-GB" altLang="it-IT" sz="2200" dirty="0">
                <a:solidFill>
                  <a:schemeClr val="accent2"/>
                </a:solidFill>
                <a:cs typeface="Tahoma" panose="020B0604030504040204" pitchFamily="34" charset="0"/>
              </a:rPr>
              <a:t> correlation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200" dirty="0">
                <a:solidFill>
                  <a:schemeClr val="accent2"/>
                </a:solidFill>
                <a:cs typeface="Tahoma" panose="020B0604030504040204" pitchFamily="34" charset="0"/>
              </a:rPr>
              <a:t> sub-energetic GRB consistent with the correlation; </a:t>
            </a:r>
            <a:r>
              <a:rPr lang="en-GB" altLang="it-IT" sz="2200" dirty="0">
                <a:solidFill>
                  <a:srgbClr val="EC2D00"/>
                </a:solidFill>
                <a:cs typeface="Tahoma" panose="020B0604030504040204" pitchFamily="34" charset="0"/>
              </a:rPr>
              <a:t>apparent outliers(s) GRB 980425 (GRB 031203) could be due to viewing angle or instrumental effect</a:t>
            </a:r>
            <a:endParaRPr lang="it-IT" altLang="it-IT" sz="2200" dirty="0">
              <a:solidFill>
                <a:srgbClr val="EC2D00"/>
              </a:solidFill>
              <a:cs typeface="Tahoma" panose="020B0604030504040204" pitchFamily="34" charset="0"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4876800" y="3429000"/>
            <a:ext cx="39624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24400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5" t="34872" r="92857" b="44615"/>
          <a:stretch>
            <a:fillRect/>
          </a:stretch>
        </p:blipFill>
        <p:spPr bwMode="auto">
          <a:xfrm>
            <a:off x="4800600" y="4191000"/>
            <a:ext cx="38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0" y="152400"/>
            <a:ext cx="899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it-IT" sz="2200">
                <a:solidFill>
                  <a:srgbClr val="0000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Different behaviour of short GRBs in the Ep,i – Eiso and Ep,i – Lp,iso planes (e.g., Ghirlanda et al. 2011, Zhang et al. 2012, Tsutsui et al. 2012)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6477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44958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4580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50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49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claims that a high fraction of  BATSE events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 b="1">
                <a:solidFill>
                  <a:srgbClr val="FF3300"/>
                </a:solidFill>
              </a:rPr>
              <a:t>(without z)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>
                <a:solidFill>
                  <a:srgbClr val="0000FF"/>
                </a:solidFill>
              </a:rPr>
              <a:t>are inconsistent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>
                <a:solidFill>
                  <a:srgbClr val="0000FF"/>
                </a:solidFill>
              </a:rPr>
              <a:t>with the correlation (e.g. Nakar &amp; Piran 2005, Band &amp; Preece 2005, Kaneko et al. 2006, Goldstein et al. 2010) 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but… is it plausible that we are measuring the redshift only for the very small fraction (10-15%) of GRBs that follow the Ep,i – Eiso correlation ?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 b="1">
                <a:solidFill>
                  <a:srgbClr val="FF3300"/>
                </a:solidFill>
              </a:rPr>
              <a:t>This would imply unreliably huge selection effects in the sample of GRBs with known redshift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>
                <a:solidFill>
                  <a:srgbClr val="0000FF"/>
                </a:solidFill>
              </a:rPr>
              <a:t>in addition: Ghirlanda et al. (2005), Bosnjak et al. (2005), Nava et al. (2008), Ghirlanda et al. (2009) showed that</a:t>
            </a:r>
            <a:r>
              <a:rPr lang="it-IT" altLang="it-IT" sz="2400">
                <a:solidFill>
                  <a:schemeClr val="accent2"/>
                </a:solidFill>
              </a:rPr>
              <a:t>  </a:t>
            </a:r>
            <a:r>
              <a:rPr lang="it-IT" altLang="it-IT" sz="2400" b="1">
                <a:solidFill>
                  <a:srgbClr val="FF3300"/>
                </a:solidFill>
              </a:rPr>
              <a:t>most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>
                <a:solidFill>
                  <a:srgbClr val="0000FF"/>
                </a:solidFill>
              </a:rPr>
              <a:t>BATSE  GRBs with unknown redshift</a:t>
            </a:r>
            <a:r>
              <a:rPr lang="it-IT" altLang="it-IT" sz="2400">
                <a:solidFill>
                  <a:schemeClr val="accent2"/>
                </a:solidFill>
              </a:rPr>
              <a:t> </a:t>
            </a:r>
            <a:r>
              <a:rPr lang="it-IT" altLang="it-IT" sz="2400" b="1">
                <a:solidFill>
                  <a:srgbClr val="EC2D00"/>
                </a:solidFill>
              </a:rPr>
              <a:t>are potentially consistent</a:t>
            </a:r>
            <a:r>
              <a:rPr lang="it-IT" altLang="it-IT" sz="2400">
                <a:solidFill>
                  <a:schemeClr val="bg1"/>
                </a:solidFill>
              </a:rPr>
              <a:t> </a:t>
            </a:r>
            <a:r>
              <a:rPr lang="it-IT" altLang="it-IT" sz="2400">
                <a:solidFill>
                  <a:srgbClr val="0000FF"/>
                </a:solidFill>
              </a:rPr>
              <a:t>with the</a:t>
            </a:r>
            <a:r>
              <a:rPr lang="it-IT" altLang="it-IT" sz="2200">
                <a:solidFill>
                  <a:srgbClr val="0000FF"/>
                </a:solidFill>
              </a:rPr>
              <a:t> </a:t>
            </a:r>
            <a:r>
              <a:rPr lang="it-IT" altLang="it-IT" sz="2200" b="1">
                <a:solidFill>
                  <a:srgbClr val="0000FF"/>
                </a:solidFill>
              </a:rPr>
              <a:t>correlation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200" b="1">
                <a:solidFill>
                  <a:srgbClr val="0000FF"/>
                </a:solidFill>
              </a:rPr>
              <a:t> </a:t>
            </a:r>
            <a:r>
              <a:rPr lang="it-IT" altLang="it-IT" sz="2200">
                <a:solidFill>
                  <a:srgbClr val="0000FF"/>
                </a:solidFill>
              </a:rPr>
              <a:t>moreover: the existence of an Ep,i – Eiso correlation was supposed by Lloyd, Petrosian &amp; Mallozzi in 2001 </a:t>
            </a:r>
            <a:r>
              <a:rPr lang="it-IT" altLang="it-IT" sz="2200" b="1">
                <a:solidFill>
                  <a:srgbClr val="FF3300"/>
                </a:solidFill>
              </a:rPr>
              <a:t>based on BATSE data</a:t>
            </a:r>
          </a:p>
        </p:txBody>
      </p:sp>
      <p:sp>
        <p:nvSpPr>
          <p:cNvPr id="951299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i="1">
                <a:solidFill>
                  <a:srgbClr val="EC2D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GRBs WITHOUT measured redshift</a:t>
            </a:r>
          </a:p>
        </p:txBody>
      </p:sp>
    </p:spTree>
    <p:extLst>
      <p:ext uri="{BB962C8B-B14F-4D97-AF65-F5344CB8AC3E}">
        <p14:creationId xmlns:p14="http://schemas.microsoft.com/office/powerpoint/2010/main" val="371085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5625" r="8203" b="42969"/>
          <a:stretch>
            <a:fillRect/>
          </a:stretch>
        </p:blipFill>
        <p:spPr bwMode="auto">
          <a:xfrm>
            <a:off x="304800" y="1752600"/>
            <a:ext cx="4191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9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676400" y="3200400"/>
            <a:ext cx="574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EC2D00"/>
                </a:solidFill>
                <a:latin typeface="Tahoma" panose="020B0604030504040204" pitchFamily="34" charset="0"/>
              </a:rPr>
              <a:t>2 </a:t>
            </a:r>
            <a:r>
              <a:rPr lang="it-IT" altLang="it-IT" sz="2000" b="1" i="1">
                <a:solidFill>
                  <a:srgbClr val="EC2D00"/>
                </a:solidFill>
                <a:latin typeface="Symbol" panose="05050102010706020507" pitchFamily="18" charset="2"/>
              </a:rPr>
              <a:t>s</a:t>
            </a:r>
          </a:p>
        </p:txBody>
      </p:sp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7039" r="6808" b="41881"/>
          <a:stretch>
            <a:fillRect/>
          </a:stretch>
        </p:blipFill>
        <p:spPr bwMode="auto">
          <a:xfrm>
            <a:off x="4419600" y="1828800"/>
            <a:ext cx="4572000" cy="356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62" name="Line 6"/>
          <p:cNvSpPr>
            <a:spLocks noChangeShapeType="1"/>
          </p:cNvSpPr>
          <p:nvPr/>
        </p:nvSpPr>
        <p:spPr bwMode="auto">
          <a:xfrm flipV="1">
            <a:off x="2362200" y="3505200"/>
            <a:ext cx="4572000" cy="0"/>
          </a:xfrm>
          <a:prstGeom prst="line">
            <a:avLst/>
          </a:prstGeom>
          <a:noFill/>
          <a:ln w="31750">
            <a:solidFill>
              <a:srgbClr val="F82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7162800" y="3184525"/>
            <a:ext cx="574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EC2D00"/>
                </a:solidFill>
                <a:latin typeface="Tahoma" panose="020B0604030504040204" pitchFamily="34" charset="0"/>
              </a:rPr>
              <a:t>2 </a:t>
            </a:r>
            <a:r>
              <a:rPr lang="it-IT" altLang="it-IT" sz="2000" b="1" i="1">
                <a:solidFill>
                  <a:srgbClr val="EC2D00"/>
                </a:solidFill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6629400" y="2895600"/>
            <a:ext cx="574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00FFCC"/>
                </a:solidFill>
                <a:latin typeface="Tahoma" panose="020B0604030504040204" pitchFamily="34" charset="0"/>
              </a:rPr>
              <a:t>3 </a:t>
            </a:r>
            <a:r>
              <a:rPr lang="it-IT" altLang="it-IT" sz="2000" b="1" i="1">
                <a:solidFill>
                  <a:srgbClr val="00FFCC"/>
                </a:solidFill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533400" y="1143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Intrinsic (cosm. Rest-frame) plane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5562600" y="1143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Observer’s plane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0" y="1539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</a:t>
            </a:r>
            <a:r>
              <a:rPr lang="it-IT" altLang="it-IT" sz="2400" b="1">
                <a:solidFill>
                  <a:srgbClr val="FF3300"/>
                </a:solidFill>
              </a:rPr>
              <a:t> using GRBs with unknown redshift</a:t>
            </a:r>
            <a:r>
              <a:rPr lang="it-IT" altLang="it-IT" sz="2400">
                <a:solidFill>
                  <a:srgbClr val="0000FF"/>
                </a:solidFill>
              </a:rPr>
              <a:t> -&gt; </a:t>
            </a:r>
            <a:r>
              <a:rPr lang="it-IT" altLang="it-IT" sz="2400">
                <a:solidFill>
                  <a:schemeClr val="accent2"/>
                </a:solidFill>
              </a:rPr>
              <a:t>convert the Ep,i – Eiso correlation into an Ep,obs – Fluence correlation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685800" y="6019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GRBs </a:t>
            </a:r>
            <a:r>
              <a:rPr lang="it-IT" altLang="it-IT" sz="2400" b="1">
                <a:solidFill>
                  <a:srgbClr val="FF3300"/>
                </a:solidFill>
              </a:rPr>
              <a:t>WITH</a:t>
            </a:r>
            <a:r>
              <a:rPr lang="it-IT" altLang="it-IT" sz="2400" b="1"/>
              <a:t> redshift (</a:t>
            </a:r>
            <a:r>
              <a:rPr lang="it-IT" altLang="it-IT" sz="2400" b="1">
                <a:solidFill>
                  <a:srgbClr val="0000FF"/>
                </a:solidFill>
              </a:rPr>
              <a:t>130</a:t>
            </a:r>
            <a:r>
              <a:rPr lang="it-IT" altLang="it-IT" sz="2400" b="1"/>
              <a:t>)</a:t>
            </a: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5029200" y="5959475"/>
            <a:ext cx="373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GRBs </a:t>
            </a:r>
            <a:r>
              <a:rPr lang="it-IT" altLang="it-IT" sz="2400" b="1">
                <a:solidFill>
                  <a:srgbClr val="FF3300"/>
                </a:solidFill>
              </a:rPr>
              <a:t>WITHOUT</a:t>
            </a:r>
            <a:r>
              <a:rPr lang="it-IT" altLang="it-IT" sz="2400" b="1"/>
              <a:t> redshift (</a:t>
            </a:r>
            <a:r>
              <a:rPr lang="it-IT" altLang="it-IT" sz="2400" b="1">
                <a:solidFill>
                  <a:srgbClr val="0000FF"/>
                </a:solidFill>
              </a:rPr>
              <a:t>thousands</a:t>
            </a:r>
            <a:r>
              <a:rPr lang="it-IT" altLang="it-IT" sz="2400" b="1"/>
              <a:t>)</a:t>
            </a:r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V="1">
            <a:off x="2362200" y="5334000"/>
            <a:ext cx="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471" name="Line 15"/>
          <p:cNvSpPr>
            <a:spLocks noChangeShapeType="1"/>
          </p:cNvSpPr>
          <p:nvPr/>
        </p:nvSpPr>
        <p:spPr bwMode="auto">
          <a:xfrm flipV="1">
            <a:off x="6858000" y="5257800"/>
            <a:ext cx="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5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153988"/>
            <a:ext cx="91440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 method: unknown redshift -&gt; </a:t>
            </a:r>
            <a:r>
              <a:rPr lang="it-IT" altLang="it-IT" sz="2400" b="1">
                <a:solidFill>
                  <a:srgbClr val="F82F00"/>
                </a:solidFill>
              </a:rPr>
              <a:t>convert the Ep,i – Eiso correlation into an Ep,obs – Fluence correlation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it-IT" altLang="it-IT" sz="2400" b="1">
              <a:solidFill>
                <a:srgbClr val="F82F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the fit of the updated Ep,i – Eiso GRB sample with the maximum –likelihood method accounting for extrinsic variance provides a=0.53, k= 102, </a:t>
            </a:r>
            <a:r>
              <a:rPr lang="it-IT" altLang="it-IT" sz="2400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it-IT" altLang="it-IT" sz="2400">
                <a:solidFill>
                  <a:srgbClr val="0000FF"/>
                </a:solidFill>
              </a:rPr>
              <a:t> = 0.19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for these values f(z) maximizes for z between 3 and 5</a:t>
            </a: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149507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4"/>
          <a:stretch>
            <a:fillRect/>
          </a:stretch>
        </p:blipFill>
        <p:spPr bwMode="auto">
          <a:xfrm>
            <a:off x="228600" y="990600"/>
            <a:ext cx="54340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5029200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16385" r="6180" b="44168"/>
          <a:stretch>
            <a:fillRect/>
          </a:stretch>
        </p:blipFill>
        <p:spPr bwMode="auto">
          <a:xfrm>
            <a:off x="1981200" y="3200400"/>
            <a:ext cx="48006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95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2590800" cy="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838200" y="5867400"/>
            <a:ext cx="8063610" cy="8382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3334" r="19076" b="81111"/>
          <a:stretch/>
        </p:blipFill>
        <p:spPr>
          <a:xfrm>
            <a:off x="1676400" y="6104472"/>
            <a:ext cx="6400800" cy="457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33" y="4318748"/>
            <a:ext cx="1195367" cy="358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2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0" y="153988"/>
            <a:ext cx="9144000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 Amati, Dichiara et al. (2013, in prep.): consider fluences and spectra from the Goldstein et al. (2010) BATSE complete spectral catalog (on line data)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considered long (777) and short (89) GRBs with fit with the Band-law and uncertainties on Ep and fluence &lt; 40%</a:t>
            </a: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066800" y="25146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 baseline="30000">
                <a:solidFill>
                  <a:srgbClr val="0000FF"/>
                </a:solidFill>
              </a:rPr>
              <a:t>LONG</a:t>
            </a:r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14247" r="6180" b="43010"/>
          <a:stretch>
            <a:fillRect/>
          </a:stretch>
        </p:blipFill>
        <p:spPr bwMode="auto">
          <a:xfrm>
            <a:off x="0" y="1981200"/>
            <a:ext cx="4648200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13535" r="7188" b="42743"/>
          <a:stretch>
            <a:fillRect/>
          </a:stretch>
        </p:blipFill>
        <p:spPr bwMode="auto">
          <a:xfrm>
            <a:off x="4419600" y="1905000"/>
            <a:ext cx="4495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5410200" y="25146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 baseline="30000">
                <a:solidFill>
                  <a:srgbClr val="EC2D00"/>
                </a:solidFill>
              </a:rPr>
              <a:t>SHORT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0" y="5867400"/>
            <a:ext cx="899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b="1">
                <a:solidFill>
                  <a:srgbClr val="EC2D00"/>
                </a:solidFill>
              </a:rPr>
              <a:t>  most long GRBs are potentially consistent with the Ep.i – Eiso correlation, most short GRBs are not </a:t>
            </a:r>
            <a:endParaRPr lang="it-IT" altLang="it-IT" sz="2400" b="1" baseline="30000">
              <a:solidFill>
                <a:srgbClr val="EC2D00"/>
              </a:solidFill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990600" y="25908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 baseline="30000">
                <a:solidFill>
                  <a:srgbClr val="0000FF"/>
                </a:solidFill>
              </a:rPr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10911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ALL long GRBs with 20% uncertainty on Ep and fluence (525) are potentially consistent with the correlation </a:t>
            </a: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153603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914400" y="5638800"/>
            <a:ext cx="3200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 baseline="30000">
                <a:solidFill>
                  <a:srgbClr val="FF0000"/>
                </a:solidFill>
              </a:rPr>
              <a:t>LONG, 40% unc.</a:t>
            </a: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14247" r="6180" b="43010"/>
          <a:stretch>
            <a:fillRect/>
          </a:stretch>
        </p:blipFill>
        <p:spPr bwMode="auto">
          <a:xfrm>
            <a:off x="0" y="2133600"/>
            <a:ext cx="4495800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3675" r="8018" b="42735"/>
          <a:stretch>
            <a:fillRect/>
          </a:stretch>
        </p:blipFill>
        <p:spPr bwMode="auto">
          <a:xfrm>
            <a:off x="4419600" y="2057400"/>
            <a:ext cx="44958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5334000" y="5562600"/>
            <a:ext cx="3200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 baseline="30000">
                <a:solidFill>
                  <a:srgbClr val="FF0000"/>
                </a:solidFill>
              </a:rPr>
              <a:t>LONG, 20% unc.</a:t>
            </a:r>
          </a:p>
        </p:txBody>
      </p:sp>
    </p:spTree>
    <p:extLst>
      <p:ext uri="{BB962C8B-B14F-4D97-AF65-F5344CB8AC3E}">
        <p14:creationId xmlns:p14="http://schemas.microsoft.com/office/powerpoint/2010/main" val="26798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measure only the harder portion of the event: overestimate of Ep and underestimate of the fluence </a:t>
            </a: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155651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7039" r="6808" b="41881"/>
          <a:stretch>
            <a:fillRect/>
          </a:stretch>
        </p:blipFill>
        <p:spPr bwMode="auto">
          <a:xfrm>
            <a:off x="4495800" y="2133600"/>
            <a:ext cx="4495800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29053" r="6674" b="14249"/>
          <a:stretch>
            <a:fillRect/>
          </a:stretch>
        </p:blipFill>
        <p:spPr bwMode="auto">
          <a:xfrm>
            <a:off x="152400" y="1524000"/>
            <a:ext cx="437673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4" name="Line 6"/>
          <p:cNvSpPr>
            <a:spLocks noChangeShapeType="1"/>
          </p:cNvSpPr>
          <p:nvPr/>
        </p:nvSpPr>
        <p:spPr bwMode="auto">
          <a:xfrm flipV="1">
            <a:off x="990600" y="2438400"/>
            <a:ext cx="3352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V="1">
            <a:off x="990600" y="4800600"/>
            <a:ext cx="3352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 flipH="1" flipV="1">
            <a:off x="6781800" y="3581400"/>
            <a:ext cx="30480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3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0" y="-228600"/>
            <a:ext cx="41910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it-IT" altLang="it-IT" sz="240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Amati, Dichiara et al. (2011, in prep.): MC simulations assuming the existence and the measured parameters of the Ep,i – Eiso correlation and accounting for the observed distributions (Eiso, z, Eiso vs. z) and BATSE instrumental sensitivity as a function of Ep (Band 2003-2009)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FF0000"/>
                </a:solidFill>
              </a:rPr>
              <a:t>When accounting for spectral evolution, i.e. Ep = f(Flux), the small fraction of “outliers” in the Ep,obs – Fluence plane is reproduced</a:t>
            </a:r>
            <a:r>
              <a:rPr lang="it-IT" altLang="it-IT" sz="2400">
                <a:solidFill>
                  <a:srgbClr val="0000FF"/>
                </a:solidFill>
              </a:rPr>
              <a:t>  </a:t>
            </a: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157699" name="Line 3"/>
          <p:cNvSpPr>
            <a:spLocks noChangeShapeType="1"/>
          </p:cNvSpPr>
          <p:nvPr/>
        </p:nvSpPr>
        <p:spPr bwMode="auto">
          <a:xfrm>
            <a:off x="20574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3680" r="7368" b="42900"/>
          <a:stretch>
            <a:fillRect/>
          </a:stretch>
        </p:blipFill>
        <p:spPr bwMode="auto">
          <a:xfrm>
            <a:off x="4343400" y="3352800"/>
            <a:ext cx="457200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4275" r="7368" b="42862"/>
          <a:stretch>
            <a:fillRect/>
          </a:stretch>
        </p:blipFill>
        <p:spPr bwMode="auto">
          <a:xfrm>
            <a:off x="4419600" y="152400"/>
            <a:ext cx="44958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0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5257800" y="62484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82F00"/>
                </a:solidFill>
                <a:latin typeface="Tahoma" panose="020B0604030504040204" pitchFamily="34" charset="0"/>
              </a:rPr>
              <a:t>Liang et al., ApJ, 2004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225"/>
            <a:ext cx="44958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52400" y="854075"/>
            <a:ext cx="8991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400">
                <a:solidFill>
                  <a:srgbClr val="0000FF"/>
                </a:solidFill>
              </a:rPr>
              <a:t> </a:t>
            </a:r>
            <a:r>
              <a:rPr lang="en-GB" altLang="it-IT" sz="2400">
                <a:solidFill>
                  <a:srgbClr val="0000FF"/>
                </a:solidFill>
                <a:cs typeface="Times New Roman" panose="02020603050405020304" pitchFamily="18" charset="0"/>
              </a:rPr>
              <a:t>Liang et al.2004: evidence for an Ep – Flux correlation within most BATSE GRBs and, based on pseudo-redshifts, possible existence of a univoque     Ep,i(t) – Liso(t) correlation</a:t>
            </a:r>
            <a:endParaRPr lang="it-IT" altLang="it-IT" sz="2400" b="1" baseline="-250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964613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EC2D00"/>
              </a:buClr>
              <a:buFont typeface="Wingdings" panose="05000000000000000000" pitchFamily="2" charset="2"/>
              <a:buNone/>
              <a:defRPr/>
            </a:pPr>
            <a:r>
              <a:rPr lang="it-IT" sz="3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Ep.i – intensity correlation within single GRBs</a:t>
            </a:r>
            <a:endParaRPr lang="it-IT" sz="2800">
              <a:solidFill>
                <a:srgbClr val="3333CC"/>
              </a:solidFill>
            </a:endParaRPr>
          </a:p>
        </p:txBody>
      </p:sp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95550"/>
            <a:ext cx="416083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Text Box 2"/>
          <p:cNvSpPr txBox="1">
            <a:spLocks noChangeArrowheads="1"/>
          </p:cNvSpPr>
          <p:nvPr/>
        </p:nvSpPr>
        <p:spPr bwMode="auto">
          <a:xfrm>
            <a:off x="1981200" y="6384925"/>
            <a:ext cx="502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F82F00"/>
                </a:solidFill>
              </a:rPr>
              <a:t>Adapted from Ghirlanda+ 2007</a:t>
            </a:r>
          </a:p>
        </p:txBody>
      </p:sp>
      <p:pic>
        <p:nvPicPr>
          <p:cNvPr id="1068035" name="Picture 3" descr="plot_cosmo_150_wind_slopef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750" b="2246"/>
          <a:stretch>
            <a:fillRect/>
          </a:stretch>
        </p:blipFill>
        <p:spPr bwMode="auto">
          <a:xfrm>
            <a:off x="228600" y="2965450"/>
            <a:ext cx="4343400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0375"/>
            <a:ext cx="39624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6764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8038" name="Rectangle 6"/>
          <p:cNvSpPr>
            <a:spLocks noChangeArrowheads="1"/>
          </p:cNvSpPr>
          <p:nvPr/>
        </p:nvSpPr>
        <p:spPr bwMode="auto">
          <a:xfrm>
            <a:off x="76200" y="609600"/>
            <a:ext cx="914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it-IT" sz="2200">
                <a:solidFill>
                  <a:schemeClr val="accent2"/>
                </a:solidFill>
              </a:rPr>
              <a:t>the simulatenous operation of Swift, Fermi/GBM, Konus-WIND is allowing an </a:t>
            </a:r>
            <a:r>
              <a:rPr lang="en-US" altLang="it-IT" sz="2200">
                <a:solidFill>
                  <a:srgbClr val="FF0000"/>
                </a:solidFill>
              </a:rPr>
              <a:t>increase of the useful sample (z + Ep) at a rate of  20 GRB/year</a:t>
            </a:r>
            <a:r>
              <a:rPr lang="en-US" altLang="it-IT" sz="2200">
                <a:solidFill>
                  <a:schemeClr val="accent2"/>
                </a:solidFill>
              </a:rPr>
              <a:t>, providing an increasing accuracy in the estimate of cosmological parameters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it-IT" sz="2200">
                <a:solidFill>
                  <a:schemeClr val="accent2"/>
                </a:solidFill>
              </a:rPr>
              <a:t> future GRB experiments (e.g., SVOM) and more investigations (physics, methods, calibration) </a:t>
            </a:r>
            <a:r>
              <a:rPr lang="en-US" altLang="it-IT" sz="2200">
                <a:solidFill>
                  <a:srgbClr val="FF0000"/>
                </a:solidFill>
              </a:rPr>
              <a:t>will improve the significance and reliability of the results and allow to go beyond SN Ia cosmology (e.g. investigation of dark energy)</a:t>
            </a:r>
            <a:r>
              <a:rPr lang="en-US" altLang="it-IT" sz="23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68039" name="Text Box 7"/>
          <p:cNvSpPr txBox="1">
            <a:spLocks noChangeArrowheads="1"/>
          </p:cNvSpPr>
          <p:nvPr/>
        </p:nvSpPr>
        <p:spPr bwMode="auto">
          <a:xfrm>
            <a:off x="2362200" y="4495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1068043" name="Text Box 11"/>
          <p:cNvSpPr txBox="1">
            <a:spLocks noChangeArrowheads="1"/>
          </p:cNvSpPr>
          <p:nvPr/>
        </p:nvSpPr>
        <p:spPr bwMode="auto">
          <a:xfrm>
            <a:off x="0" y="1524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EC2D00"/>
              </a:buClr>
              <a:buFont typeface="Wingdings" panose="05000000000000000000" pitchFamily="2" charset="2"/>
              <a:buChar char="q"/>
            </a:pPr>
            <a:r>
              <a:rPr lang="it-IT" altLang="it-IT" sz="2600">
                <a:solidFill>
                  <a:srgbClr val="F82F00"/>
                </a:solidFill>
              </a:rPr>
              <a:t> Accounting for collimation: perspectives</a:t>
            </a:r>
            <a:endParaRPr lang="it-IT" altLang="it-IT" sz="2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Text Box 2"/>
          <p:cNvSpPr txBox="1">
            <a:spLocks noChangeArrowheads="1"/>
          </p:cNvSpPr>
          <p:nvPr/>
        </p:nvSpPr>
        <p:spPr bwMode="auto">
          <a:xfrm>
            <a:off x="0" y="609600"/>
            <a:ext cx="87630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Several authors  (e.g., Kodama et al., 2008; Liang et al., 2008, Li et al. 2008, Demianski et al. 2010-2011, Capozziello et al. 2010, Wang et al. 2012) are investigating the calibration of the Ep,i - Eiso correlation at z &lt; 1.7 by using the luminosity distance – redshift relation derived for SN Ia 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The aim is to extend the SN Ia Hubble diagram up to redshifts at which the luminosity distance is more sensitive to dark energy properties and evolution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Drawback: with this method GRB are no more an indipendent cosmological probe</a:t>
            </a:r>
            <a:r>
              <a:rPr lang="en-GB" altLang="it-IT" sz="2000">
                <a:solidFill>
                  <a:srgbClr val="F82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932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43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2868" name="Rectangle 4"/>
          <p:cNvSpPr>
            <a:spLocks noChangeArrowheads="1"/>
          </p:cNvSpPr>
          <p:nvPr/>
        </p:nvSpPr>
        <p:spPr bwMode="auto">
          <a:xfrm>
            <a:off x="0" y="120650"/>
            <a:ext cx="6313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anose="05000000000000000000" pitchFamily="2" charset="2"/>
              <a:buChar char="q"/>
            </a:pPr>
            <a:r>
              <a:rPr lang="en-GB" altLang="it-IT" sz="2600">
                <a:solidFill>
                  <a:srgbClr val="F82F00"/>
                </a:solidFill>
              </a:rPr>
              <a:t> Calibrating the Ep,i – Eiso correlation with SN Ia</a:t>
            </a:r>
            <a:endParaRPr lang="it-IT" altLang="it-IT" sz="2600">
              <a:solidFill>
                <a:srgbClr val="F82F00"/>
              </a:solidFill>
            </a:endParaRPr>
          </a:p>
        </p:txBody>
      </p:sp>
      <p:sp>
        <p:nvSpPr>
          <p:cNvPr id="932869" name="Text Box 5"/>
          <p:cNvSpPr txBox="1">
            <a:spLocks noChangeArrowheads="1"/>
          </p:cNvSpPr>
          <p:nvPr/>
        </p:nvSpPr>
        <p:spPr bwMode="auto">
          <a:xfrm>
            <a:off x="914400" y="63246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F82F00"/>
                </a:solidFill>
              </a:rPr>
              <a:t>Kodama et al. 2008</a:t>
            </a:r>
          </a:p>
        </p:txBody>
      </p:sp>
      <p:sp>
        <p:nvSpPr>
          <p:cNvPr id="932870" name="Text Box 6"/>
          <p:cNvSpPr txBox="1">
            <a:spLocks noChangeArrowheads="1"/>
          </p:cNvSpPr>
          <p:nvPr/>
        </p:nvSpPr>
        <p:spPr bwMode="auto">
          <a:xfrm>
            <a:off x="4953000" y="63246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F82F00"/>
                </a:solidFill>
              </a:rPr>
              <a:t>Amati &amp; Della Valle 13, Amati+ 13</a:t>
            </a:r>
          </a:p>
        </p:txBody>
      </p:sp>
      <p:pic>
        <p:nvPicPr>
          <p:cNvPr id="932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r="8994" b="43539"/>
          <a:stretch>
            <a:fillRect/>
          </a:stretch>
        </p:blipFill>
        <p:spPr bwMode="auto">
          <a:xfrm>
            <a:off x="4724400" y="3352800"/>
            <a:ext cx="3352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6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Text Box 2"/>
          <p:cNvSpPr txBox="1">
            <a:spLocks noChangeArrowheads="1"/>
          </p:cNvSpPr>
          <p:nvPr/>
        </p:nvSpPr>
        <p:spPr bwMode="auto">
          <a:xfrm>
            <a:off x="0" y="609600"/>
            <a:ext cx="87630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Several authors  (e.g., Kodama et al., 2008; Liang et al., 2008, Li et al. 2008,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Demianski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et al. 2010-2011,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Capozziello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et al. 2010, Wang et al. 2012) are investigating the calibration of the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Ep,i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-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Eiso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correlation at z &lt; 1.7 by using the luminosity distance – redshift relation derived for SN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Ia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The aim is to extend the SN </a:t>
            </a:r>
            <a:r>
              <a:rPr lang="en-GB" altLang="it-IT" sz="2200" dirty="0" err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Ia</a:t>
            </a:r>
            <a:r>
              <a:rPr lang="en-GB" altLang="it-IT" sz="2200" dirty="0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Hubble diagram up to redshifts at which the luminosity distance is more sensitive to dark energy properties and evolution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it-IT" sz="2200" dirty="0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Drawback: with this method GRB are no more an </a:t>
            </a:r>
            <a:r>
              <a:rPr lang="en-GB" altLang="it-IT" sz="2200" dirty="0" err="1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indipendent</a:t>
            </a:r>
            <a:r>
              <a:rPr lang="en-GB" altLang="it-IT" sz="2200" dirty="0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cosmological probe</a:t>
            </a:r>
            <a:r>
              <a:rPr lang="en-GB" altLang="it-IT" sz="2000" dirty="0">
                <a:solidFill>
                  <a:srgbClr val="F82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933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43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3892" name="Rectangle 4"/>
          <p:cNvSpPr>
            <a:spLocks noChangeArrowheads="1"/>
          </p:cNvSpPr>
          <p:nvPr/>
        </p:nvSpPr>
        <p:spPr bwMode="auto">
          <a:xfrm>
            <a:off x="0" y="120650"/>
            <a:ext cx="6313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anose="05000000000000000000" pitchFamily="2" charset="2"/>
              <a:buChar char="q"/>
            </a:pPr>
            <a:r>
              <a:rPr lang="en-GB" altLang="it-IT" sz="2600">
                <a:solidFill>
                  <a:srgbClr val="F82F00"/>
                </a:solidFill>
              </a:rPr>
              <a:t> Calibrating the Ep,i – Eiso correlation with SN Ia</a:t>
            </a:r>
            <a:endParaRPr lang="it-IT" altLang="it-IT" sz="2600">
              <a:solidFill>
                <a:srgbClr val="F82F00"/>
              </a:solidFill>
            </a:endParaRPr>
          </a:p>
        </p:txBody>
      </p:sp>
      <p:sp>
        <p:nvSpPr>
          <p:cNvPr id="933893" name="Text Box 5"/>
          <p:cNvSpPr txBox="1">
            <a:spLocks noChangeArrowheads="1"/>
          </p:cNvSpPr>
          <p:nvPr/>
        </p:nvSpPr>
        <p:spPr bwMode="auto">
          <a:xfrm>
            <a:off x="914400" y="63246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F82F00"/>
                </a:solidFill>
              </a:rPr>
              <a:t>Kodama et al. 2008</a:t>
            </a:r>
          </a:p>
        </p:txBody>
      </p:sp>
      <p:sp>
        <p:nvSpPr>
          <p:cNvPr id="933894" name="Text Box 6"/>
          <p:cNvSpPr txBox="1">
            <a:spLocks noChangeArrowheads="1"/>
          </p:cNvSpPr>
          <p:nvPr/>
        </p:nvSpPr>
        <p:spPr bwMode="auto">
          <a:xfrm>
            <a:off x="4572000" y="632460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F82F00"/>
                </a:solidFill>
              </a:rPr>
              <a:t>Amati &amp; Della Valle 2013, Amati+ 2013</a:t>
            </a:r>
          </a:p>
        </p:txBody>
      </p:sp>
      <p:pic>
        <p:nvPicPr>
          <p:cNvPr id="933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357" r="8070" b="43494"/>
          <a:stretch>
            <a:fillRect/>
          </a:stretch>
        </p:blipFill>
        <p:spPr bwMode="auto">
          <a:xfrm>
            <a:off x="4419600" y="3352800"/>
            <a:ext cx="4267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1" y="457200"/>
            <a:ext cx="9019309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Discovered in 2002 by Amati et al., 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altLang="it-IT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- </a:t>
            </a:r>
            <a:r>
              <a:rPr kumimoji="0" lang="en-US" altLang="it-IT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in Gamma-Ray Bursts  </a:t>
            </a:r>
            <a:r>
              <a:rPr kumimoji="0" lang="en-US" altLang="it-IT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the </a:t>
            </a:r>
            <a:r>
              <a:rPr kumimoji="0" lang="en-US" altLang="it-IT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BeppoSAX</a:t>
            </a:r>
            <a:r>
              <a:rPr kumimoji="0" lang="en-US" altLang="it-IT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result with the highest impact in scientific literature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outshining even the discovery of X-ray afterglow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20 years, the </a:t>
            </a:r>
            <a:r>
              <a:rPr kumimoji="0" lang="en-US" altLang="it-IT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Ep,i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altLang="it-IT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Eiso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correlation (“Amati” relation”) </a:t>
            </a:r>
            <a:r>
              <a:rPr kumimoji="0" lang="en-US" altLang="it-IT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still one of the most investigated and used properties of GRBs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with fundamental implications for prompt emission physics, jest structure and viewing angle, GRB sub-classes, GRB cosmology and more</a:t>
            </a:r>
            <a:endParaRPr kumimoji="0" lang="en-US" altLang="it-IT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Next generation space missions dedicated to GRBs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first of all </a:t>
            </a:r>
            <a:r>
              <a:rPr kumimoji="0" lang="en-US" altLang="it-IT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SVOM, then HERMES and, hopefully, a THESEUS-like mission,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improved </a:t>
            </a:r>
            <a:r>
              <a:rPr kumimoji="0" lang="en-US" altLang="it-IT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technicques</a:t>
            </a:r>
            <a:r>
              <a:rPr kumimoji="0" lang="en-US" alt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methods (self-calibration, jet opening angles, spectral components, physical grounds, combination with other observables, … ) </a:t>
            </a:r>
            <a:r>
              <a:rPr kumimoji="0" lang="en-US" altLang="it-IT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 allow to further test, extend and fully exploit the correlation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6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34" y="4603834"/>
            <a:ext cx="2062766" cy="22706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7626" r="13462" b="28417"/>
          <a:stretch/>
        </p:blipFill>
        <p:spPr>
          <a:xfrm>
            <a:off x="1600200" y="4751173"/>
            <a:ext cx="2621401" cy="20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.potx" id="{DB15AC66-F376-4FDA-AEBD-2A4AA3085F07}" vid="{CEDCDA6D-37EF-4B74-B511-B725DAE78210}"/>
    </a:ext>
  </a:ext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15258</TotalTime>
  <Words>5623</Words>
  <Application>Microsoft Office PowerPoint</Application>
  <PresentationFormat>Presentazione su schermo (4:3)</PresentationFormat>
  <Paragraphs>422</Paragraphs>
  <Slides>98</Slides>
  <Notes>23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9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22" baseType="lpstr">
      <vt:lpstr>Arial</vt:lpstr>
      <vt:lpstr>Arial Black</vt:lpstr>
      <vt:lpstr>Arial Narrow</vt:lpstr>
      <vt:lpstr>Arial Unicode MS</vt:lpstr>
      <vt:lpstr>Book Antiqua</vt:lpstr>
      <vt:lpstr>Calibri</vt:lpstr>
      <vt:lpstr>Courier New</vt:lpstr>
      <vt:lpstr>Gotham Book</vt:lpstr>
      <vt:lpstr>Palatino Linotype</vt:lpstr>
      <vt:lpstr>Symbol</vt:lpstr>
      <vt:lpstr>Tahoma</vt:lpstr>
      <vt:lpstr>Times New Roman</vt:lpstr>
      <vt:lpstr>Verdana</vt:lpstr>
      <vt:lpstr>Wingdings</vt:lpstr>
      <vt:lpstr>Struttura predefinita</vt:lpstr>
      <vt:lpstr>Esa presentation</vt:lpstr>
      <vt:lpstr>2_Struttura predefinita</vt:lpstr>
      <vt:lpstr>4_Struttura predefinita</vt:lpstr>
      <vt:lpstr>6_Struttura predefinita</vt:lpstr>
      <vt:lpstr>1_Struttura predefinita</vt:lpstr>
      <vt:lpstr>3_Struttura predefinita</vt:lpstr>
      <vt:lpstr>6_Tema di Office</vt:lpstr>
      <vt:lpstr>3_Tema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1846</cp:revision>
  <cp:lastPrinted>1601-01-01T00:00:00Z</cp:lastPrinted>
  <dcterms:created xsi:type="dcterms:W3CDTF">1601-01-01T00:00:00Z</dcterms:created>
  <dcterms:modified xsi:type="dcterms:W3CDTF">2023-01-09T16:26:34Z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