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7" r:id="rId2"/>
    <p:sldId id="289" r:id="rId3"/>
    <p:sldId id="290" r:id="rId4"/>
    <p:sldId id="291" r:id="rId5"/>
    <p:sldId id="292" r:id="rId6"/>
    <p:sldId id="293" r:id="rId7"/>
    <p:sldId id="294" r:id="rId8"/>
    <p:sldId id="295" r:id="rId9"/>
    <p:sldId id="296" r:id="rId10"/>
    <p:sldId id="297" r:id="rId11"/>
    <p:sldId id="298" r:id="rId12"/>
    <p:sldId id="299" r:id="rId13"/>
    <p:sldId id="301" r:id="rId14"/>
    <p:sldId id="302" r:id="rId15"/>
    <p:sldId id="303" r:id="rId16"/>
    <p:sldId id="304" r:id="rId17"/>
    <p:sldId id="276" r:id="rId18"/>
    <p:sldId id="305" r:id="rId1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3027AC01-4498-40C0-AEC6-E907F1A2B50D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08106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53103" y="108847"/>
            <a:ext cx="10885039" cy="1197312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rmAutofit/>
          </a:bodyPr>
          <a:lstStyle/>
          <a:p>
            <a:endParaRPr lang="de-AT" sz="5442" b="0" strike="noStrike" spc="-1">
              <a:solidFill>
                <a:srgbClr val="FFFFFF"/>
              </a:solidFill>
              <a:latin typeface="Source Sans Pro Light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653103" y="1741546"/>
            <a:ext cx="10885039" cy="2024546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AT" sz="2903" b="0" strike="noStrike" spc="-1">
              <a:latin typeface="Source Sans Pro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653103" y="3958968"/>
            <a:ext cx="10885039" cy="2024546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AT" sz="2903" b="0" strike="noStrike" spc="-1">
              <a:latin typeface="Source Sans Pro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A76FE7E6-7DCF-481C-8177-FCD02ACB1A30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48890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653103" y="108847"/>
            <a:ext cx="10885039" cy="1197312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rmAutofit/>
          </a:bodyPr>
          <a:lstStyle/>
          <a:p>
            <a:endParaRPr lang="de-AT" sz="5442" b="0" strike="noStrike" spc="-1">
              <a:solidFill>
                <a:srgbClr val="FFFFFF"/>
              </a:solidFill>
              <a:latin typeface="Source Sans Pro Light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653102" y="1741546"/>
            <a:ext cx="5311464" cy="2024546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AT" sz="2903" b="0" strike="noStrike" spc="-1">
              <a:latin typeface="Source Sans Pro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6230596" y="1741546"/>
            <a:ext cx="5311464" cy="2024546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AT" sz="2903" b="0" strike="noStrike" spc="-1">
              <a:latin typeface="Source Sans Pro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653102" y="3958968"/>
            <a:ext cx="5311464" cy="2024546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AT" sz="2903" b="0" strike="noStrike" spc="-1">
              <a:latin typeface="Source Sans Pro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6230596" y="3958968"/>
            <a:ext cx="5311464" cy="2024546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AT" sz="2903" b="0" strike="noStrike" spc="-1">
              <a:latin typeface="Source Sans Pro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9448DF21-9ACA-499B-AE7E-C7813D6B3B7E}" type="slidenum"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800425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653103" y="108847"/>
            <a:ext cx="10885039" cy="1197312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rmAutofit/>
          </a:bodyPr>
          <a:lstStyle/>
          <a:p>
            <a:endParaRPr lang="de-AT" sz="5442" b="0" strike="noStrike" spc="-1">
              <a:solidFill>
                <a:srgbClr val="FFFFFF"/>
              </a:solidFill>
              <a:latin typeface="Source Sans Pro Light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653103" y="1741546"/>
            <a:ext cx="3504547" cy="2024546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AT" sz="2903" b="0" strike="noStrike" spc="-1">
              <a:latin typeface="Source Sans Pro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4333552" y="1741546"/>
            <a:ext cx="3504547" cy="2024546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AT" sz="2903" b="0" strike="noStrike" spc="-1">
              <a:latin typeface="Source Sans Pro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8013566" y="1741546"/>
            <a:ext cx="3504547" cy="2024546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AT" sz="2903" b="0" strike="noStrike" spc="-1">
              <a:latin typeface="Source Sans Pro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653103" y="3958968"/>
            <a:ext cx="3504547" cy="2024546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AT" sz="2903" b="0" strike="noStrike" spc="-1">
              <a:latin typeface="Source Sans Pro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4333552" y="3958968"/>
            <a:ext cx="3504547" cy="2024546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AT" sz="2903" b="0" strike="noStrike" spc="-1">
              <a:latin typeface="Source Sans Pro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8013566" y="3958968"/>
            <a:ext cx="3504547" cy="2024546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AT" sz="2903" b="0" strike="noStrike" spc="-1">
              <a:latin typeface="Source Sans Pro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8175C569-9ECF-423F-BFB7-7E028FF2DDCB}" type="slidenum"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136664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143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53103" y="108847"/>
            <a:ext cx="10885039" cy="1197312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rmAutofit/>
          </a:bodyPr>
          <a:lstStyle/>
          <a:p>
            <a:endParaRPr lang="de-AT" sz="5442" b="0" strike="noStrike" spc="-1">
              <a:solidFill>
                <a:srgbClr val="FFFFFF"/>
              </a:solidFill>
              <a:latin typeface="Source Sans Pro Light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653103" y="1741545"/>
            <a:ext cx="10885039" cy="4245017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de-AT" sz="3870" b="1" strike="noStrike" spc="-1">
              <a:solidFill>
                <a:srgbClr val="3465A4"/>
              </a:solidFill>
              <a:latin typeface="Source Sans Pro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1A0AFCD4-FC57-47C7-948B-8C1F94516221}" type="slidenum">
              <a:t>‹#›</a:t>
            </a:fld>
            <a:endParaRPr/>
          </a:p>
        </p:txBody>
      </p:sp>
      <p:sp>
        <p:nvSpPr>
          <p:cNvPr id="2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64779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53103" y="108847"/>
            <a:ext cx="10885039" cy="1197312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rmAutofit/>
          </a:bodyPr>
          <a:lstStyle/>
          <a:p>
            <a:endParaRPr lang="de-AT" sz="5442" b="0" strike="noStrike" spc="-1">
              <a:solidFill>
                <a:srgbClr val="FFFFFF"/>
              </a:solidFill>
              <a:latin typeface="Source Sans Pro Light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653103" y="1741545"/>
            <a:ext cx="10885039" cy="4245017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AT" sz="2903" b="0" strike="noStrike" spc="-1">
              <a:latin typeface="Source Sans Pro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CBB74343-0CAF-46C5-901C-BEF6A7D719A5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65684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53103" y="108847"/>
            <a:ext cx="10885039" cy="1197312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rmAutofit/>
          </a:bodyPr>
          <a:lstStyle/>
          <a:p>
            <a:endParaRPr lang="de-AT" sz="5442" b="0" strike="noStrike" spc="-1">
              <a:solidFill>
                <a:srgbClr val="FFFFFF"/>
              </a:solidFill>
              <a:latin typeface="Source Sans Pro Light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653102" y="1741545"/>
            <a:ext cx="5311464" cy="4245017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AT" sz="2903" b="0" strike="noStrike" spc="-1">
              <a:latin typeface="Source Sans Pro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6230596" y="1741545"/>
            <a:ext cx="5311464" cy="4245017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AT" sz="2903" b="0" strike="noStrike" spc="-1">
              <a:latin typeface="Source Sans Pro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0905699D-7462-453A-ACED-E0A3D7738BAD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52586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53103" y="108847"/>
            <a:ext cx="10885039" cy="1197312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rmAutofit/>
          </a:bodyPr>
          <a:lstStyle/>
          <a:p>
            <a:endParaRPr lang="de-AT" sz="5442" b="0" strike="noStrike" spc="-1">
              <a:solidFill>
                <a:srgbClr val="FFFFFF"/>
              </a:solidFill>
              <a:latin typeface="Source Sans Pro Light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B23B6915-134C-4D7E-9059-A6FDB4861383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91477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653103" y="108847"/>
            <a:ext cx="10885039" cy="5551611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de-AT" sz="3870" b="1" strike="noStrike" spc="-1">
              <a:solidFill>
                <a:srgbClr val="3465A4"/>
              </a:solidFill>
              <a:latin typeface="Source Sans Pro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6CF48504-761F-4AA0-B1DE-0E8FB125CFFC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38769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53103" y="108847"/>
            <a:ext cx="10885039" cy="1197312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rmAutofit/>
          </a:bodyPr>
          <a:lstStyle/>
          <a:p>
            <a:endParaRPr lang="de-AT" sz="5442" b="0" strike="noStrike" spc="-1">
              <a:solidFill>
                <a:srgbClr val="FFFFFF"/>
              </a:solidFill>
              <a:latin typeface="Source Sans Pro Light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653102" y="1741546"/>
            <a:ext cx="5311464" cy="2024546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AT" sz="2903" b="0" strike="noStrike" spc="-1">
              <a:latin typeface="Source Sans Pro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6230596" y="1741545"/>
            <a:ext cx="5311464" cy="4245017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AT" sz="2903" b="0" strike="noStrike" spc="-1">
              <a:latin typeface="Source Sans Pro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653102" y="3958968"/>
            <a:ext cx="5311464" cy="2024546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AT" sz="2903" b="0" strike="noStrike" spc="-1">
              <a:latin typeface="Source Sans Pro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1D137022-0018-4B6A-8649-400A0DF1DBA4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21972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53103" y="108847"/>
            <a:ext cx="10885039" cy="1197312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rmAutofit/>
          </a:bodyPr>
          <a:lstStyle/>
          <a:p>
            <a:endParaRPr lang="de-AT" sz="5442" b="0" strike="noStrike" spc="-1">
              <a:solidFill>
                <a:srgbClr val="FFFFFF"/>
              </a:solidFill>
              <a:latin typeface="Source Sans Pro Light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653102" y="1741545"/>
            <a:ext cx="5311464" cy="4245017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AT" sz="2903" b="0" strike="noStrike" spc="-1">
              <a:latin typeface="Source Sans Pro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6230596" y="1741546"/>
            <a:ext cx="5311464" cy="2024546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AT" sz="2903" b="0" strike="noStrike" spc="-1">
              <a:latin typeface="Source Sans Pro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6230596" y="3958968"/>
            <a:ext cx="5311464" cy="2024546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AT" sz="2903" b="0" strike="noStrike" spc="-1">
              <a:latin typeface="Source Sans Pro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A4FFFB22-656E-4AF4-88BD-C83E11103945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28657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53103" y="108847"/>
            <a:ext cx="10885039" cy="1197312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rmAutofit/>
          </a:bodyPr>
          <a:lstStyle/>
          <a:p>
            <a:endParaRPr lang="de-AT" sz="5442" b="0" strike="noStrike" spc="-1">
              <a:solidFill>
                <a:srgbClr val="FFFFFF"/>
              </a:solidFill>
              <a:latin typeface="Source Sans Pro Light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653102" y="1741546"/>
            <a:ext cx="5311464" cy="2024546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AT" sz="2903" b="0" strike="noStrike" spc="-1">
              <a:latin typeface="Source Sans Pro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6230596" y="1741546"/>
            <a:ext cx="5311464" cy="2024546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AT" sz="2903" b="0" strike="noStrike" spc="-1">
              <a:latin typeface="Source Sans Pro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653103" y="3958968"/>
            <a:ext cx="10885039" cy="2024546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de-AT" sz="2903" b="0" strike="noStrike" spc="-1">
              <a:latin typeface="Source Sans Pro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B8861154-2499-45DA-82F7-CF32D246F7C9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02189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0" y="4571557"/>
            <a:ext cx="12191244" cy="2285778"/>
          </a:xfrm>
          <a:prstGeom prst="rect">
            <a:avLst/>
          </a:prstGeom>
          <a:pattFill prst="lgGrid">
            <a:fgClr>
              <a:srgbClr val="3465A4"/>
            </a:fgClr>
            <a:bgClr>
              <a:srgbClr val="009EDA"/>
            </a:bgClr>
          </a:pattFill>
          <a:ln w="18000">
            <a:noFill/>
          </a:ln>
          <a:effectLst>
            <a:outerShdw dist="18000" dir="16200000" rotWithShape="0">
              <a:srgbClr val="F49100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PlaceHolder 1"/>
          <p:cNvSpPr>
            <a:spLocks noGrp="1"/>
          </p:cNvSpPr>
          <p:nvPr>
            <p:ph type="dt" idx="1"/>
          </p:nvPr>
        </p:nvSpPr>
        <p:spPr>
          <a:xfrm>
            <a:off x="544252" y="6204255"/>
            <a:ext cx="2830110" cy="544233"/>
          </a:xfrm>
          <a:prstGeom prst="rect">
            <a:avLst/>
          </a:prstGeom>
          <a:noFill/>
          <a:ln w="0">
            <a:solidFill>
              <a:srgbClr val="808080"/>
            </a:solidFill>
          </a:ln>
        </p:spPr>
        <p:txBody>
          <a:bodyPr lIns="0" tIns="0" rIns="0" bIns="0" anchor="t">
            <a:noAutofit/>
          </a:bodyPr>
          <a:lstStyle>
            <a:lvl1pPr>
              <a:defRPr lang="de-AT" sz="2903" b="0" strike="noStrike" spc="-1">
                <a:solidFill>
                  <a:srgbClr val="DBF5F9"/>
                </a:solidFill>
                <a:latin typeface="Source Sans Pro"/>
              </a:defRPr>
            </a:lvl1pPr>
          </a:lstStyle>
          <a:p>
            <a:r>
              <a:rPr lang="de-AT" sz="2903" b="0" strike="noStrike" spc="-1">
                <a:solidFill>
                  <a:srgbClr val="DBF5F9"/>
                </a:solidFill>
                <a:latin typeface="Source Sans Pro"/>
              </a:rPr>
              <a:t>03.02.23 </a:t>
            </a:r>
          </a:p>
        </p:txBody>
      </p:sp>
      <p:sp>
        <p:nvSpPr>
          <p:cNvPr id="2" name="PlaceHolder 2"/>
          <p:cNvSpPr>
            <a:spLocks noGrp="1"/>
          </p:cNvSpPr>
          <p:nvPr>
            <p:ph type="ftr" idx="2"/>
          </p:nvPr>
        </p:nvSpPr>
        <p:spPr>
          <a:xfrm>
            <a:off x="4136315" y="6204255"/>
            <a:ext cx="3918614" cy="544233"/>
          </a:xfrm>
          <a:prstGeom prst="rect">
            <a:avLst/>
          </a:prstGeom>
          <a:noFill/>
          <a:ln w="0">
            <a:solidFill>
              <a:srgbClr val="808080"/>
            </a:solidFill>
          </a:ln>
        </p:spPr>
        <p:txBody>
          <a:bodyPr lIns="0" tIns="0" rIns="0" bIns="0" anchor="t">
            <a:noAutofit/>
          </a:bodyPr>
          <a:lstStyle>
            <a:lvl1pPr algn="ctr">
              <a:buNone/>
              <a:defRPr lang="de-AT" sz="2903" b="0" strike="noStrike" spc="-1">
                <a:solidFill>
                  <a:srgbClr val="DBF5F9"/>
                </a:solidFill>
                <a:latin typeface="Source Sans Pro"/>
              </a:defRPr>
            </a:lvl1pPr>
          </a:lstStyle>
          <a:p>
            <a:pPr algn="ctr">
              <a:buNone/>
            </a:pPr>
            <a:r>
              <a:rPr lang="de-AT" sz="2903" b="0" strike="noStrike" spc="-1">
                <a:solidFill>
                  <a:srgbClr val="DBF5F9"/>
                </a:solidFill>
                <a:latin typeface="Source Sans Pro"/>
              </a:rPr>
              <a:t>  </a:t>
            </a:r>
          </a:p>
        </p:txBody>
      </p:sp>
      <p:sp>
        <p:nvSpPr>
          <p:cNvPr id="3" name="PlaceHolder 3"/>
          <p:cNvSpPr>
            <a:spLocks noGrp="1"/>
          </p:cNvSpPr>
          <p:nvPr>
            <p:ph type="sldNum" idx="3"/>
          </p:nvPr>
        </p:nvSpPr>
        <p:spPr>
          <a:xfrm>
            <a:off x="8708032" y="6204255"/>
            <a:ext cx="2830110" cy="544233"/>
          </a:xfrm>
          <a:prstGeom prst="rect">
            <a:avLst/>
          </a:prstGeom>
          <a:noFill/>
          <a:ln w="0">
            <a:solidFill>
              <a:srgbClr val="808080"/>
            </a:solidFill>
          </a:ln>
        </p:spPr>
        <p:txBody>
          <a:bodyPr lIns="0" tIns="0" rIns="0" bIns="0" anchor="t">
            <a:noAutofit/>
          </a:bodyPr>
          <a:lstStyle>
            <a:lvl1pPr algn="r">
              <a:buNone/>
              <a:defRPr lang="de-AT" sz="2903" b="0" strike="noStrike" spc="-1">
                <a:solidFill>
                  <a:srgbClr val="DBF5F9"/>
                </a:solidFill>
                <a:latin typeface="Source Sans Pro"/>
              </a:defRPr>
            </a:lvl1pPr>
          </a:lstStyle>
          <a:p>
            <a:pPr algn="r">
              <a:buNone/>
            </a:pPr>
            <a:fld id="{E8D0DDEA-6716-48C0-9D44-7C1666371999}" type="slidenum">
              <a:rPr lang="de-AT" sz="2903" b="0" strike="noStrike" spc="-1">
                <a:solidFill>
                  <a:srgbClr val="DBF5F9"/>
                </a:solidFill>
                <a:latin typeface="Source Sans Pro"/>
              </a:rPr>
              <a:t>‹#›</a:t>
            </a:fld>
            <a:r>
              <a:rPr lang="de-AT" sz="2903" b="0" strike="noStrike" spc="-1">
                <a:solidFill>
                  <a:srgbClr val="DBF5F9"/>
                </a:solidFill>
                <a:latin typeface="Source Sans Pro"/>
              </a:rPr>
              <a:t> </a:t>
            </a:r>
          </a:p>
        </p:txBody>
      </p:sp>
      <p:sp>
        <p:nvSpPr>
          <p:cNvPr id="4" name="PlaceHolder 4"/>
          <p:cNvSpPr>
            <a:spLocks noGrp="1"/>
          </p:cNvSpPr>
          <p:nvPr>
            <p:ph type="title"/>
          </p:nvPr>
        </p:nvSpPr>
        <p:spPr>
          <a:xfrm>
            <a:off x="544252" y="326540"/>
            <a:ext cx="10885039" cy="3918477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rmAutofit/>
          </a:bodyPr>
          <a:lstStyle/>
          <a:p>
            <a:r>
              <a:rPr lang="de-AT" sz="7256" b="0" strike="noStrike" spc="-1">
                <a:solidFill>
                  <a:srgbClr val="04617B"/>
                </a:solidFill>
                <a:latin typeface="Source Sans Pro Light"/>
              </a:rPr>
              <a:t>Fai clic per modificare il formato del testo del titolo</a:t>
            </a:r>
          </a:p>
        </p:txBody>
      </p:sp>
      <p:sp>
        <p:nvSpPr>
          <p:cNvPr id="5" name="PlaceHolder 5"/>
          <p:cNvSpPr>
            <a:spLocks noGrp="1"/>
          </p:cNvSpPr>
          <p:nvPr>
            <p:ph type="body"/>
          </p:nvPr>
        </p:nvSpPr>
        <p:spPr>
          <a:xfrm>
            <a:off x="544252" y="4680403"/>
            <a:ext cx="10885039" cy="1415006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51000"/>
          </a:bodyPr>
          <a:lstStyle/>
          <a:p>
            <a:pPr marL="432000" indent="-324000">
              <a:spcAft>
                <a:spcPts val="924"/>
              </a:spcAft>
              <a:buClr>
                <a:srgbClr val="F49100"/>
              </a:buClr>
              <a:buSzPct val="45000"/>
              <a:buFont typeface="Wingdings" charset="2"/>
              <a:buChar char=""/>
            </a:pPr>
            <a:r>
              <a:rPr lang="de-AT" sz="2540" b="0" strike="noStrike" spc="-1">
                <a:solidFill>
                  <a:srgbClr val="DBF5F9"/>
                </a:solidFill>
                <a:latin typeface="Source Sans Pro"/>
              </a:rPr>
              <a:t>Fai clic per modificare il formato del testo della struttura</a:t>
            </a:r>
          </a:p>
          <a:p>
            <a:pPr marL="1044922" lvl="1" indent="-391846">
              <a:spcAft>
                <a:spcPts val="1018"/>
              </a:spcAft>
              <a:buClr>
                <a:srgbClr val="F49100"/>
              </a:buClr>
              <a:buSzPct val="75000"/>
              <a:buFont typeface="Symbol" charset="2"/>
              <a:buChar char=""/>
            </a:pPr>
            <a:r>
              <a:rPr lang="de-AT" sz="1996" b="0" strike="noStrike" spc="-1">
                <a:solidFill>
                  <a:srgbClr val="DBF5F9"/>
                </a:solidFill>
                <a:latin typeface="Source Sans Pro"/>
              </a:rPr>
              <a:t>Secondo livello struttura</a:t>
            </a:r>
          </a:p>
          <a:p>
            <a:pPr marL="1567382" lvl="2" indent="-348307">
              <a:spcAft>
                <a:spcPts val="768"/>
              </a:spcAft>
              <a:buClr>
                <a:srgbClr val="F49100"/>
              </a:buClr>
              <a:buSzPct val="45000"/>
              <a:buFont typeface="Wingdings" charset="2"/>
              <a:buChar char=""/>
            </a:pPr>
            <a:r>
              <a:rPr lang="de-AT" sz="2177" b="0" strike="noStrike" spc="-1">
                <a:solidFill>
                  <a:srgbClr val="DBF5F9"/>
                </a:solidFill>
                <a:latin typeface="Source Sans Pro"/>
              </a:rPr>
              <a:t>Terzo livello struttura</a:t>
            </a:r>
          </a:p>
          <a:p>
            <a:pPr marL="2089843" lvl="3" indent="-261230">
              <a:spcAft>
                <a:spcPts val="510"/>
              </a:spcAft>
              <a:buClr>
                <a:srgbClr val="F49100"/>
              </a:buClr>
              <a:buSzPct val="75000"/>
              <a:buFont typeface="Symbol" charset="2"/>
              <a:buChar char=""/>
            </a:pPr>
            <a:r>
              <a:rPr lang="de-AT" sz="1814" b="0" strike="noStrike" spc="-1">
                <a:solidFill>
                  <a:srgbClr val="DBF5F9"/>
                </a:solidFill>
                <a:latin typeface="Source Sans Pro"/>
              </a:rPr>
              <a:t>Quarto livello struttura</a:t>
            </a:r>
          </a:p>
          <a:p>
            <a:pPr marL="2612304" lvl="4" indent="-261230">
              <a:spcAft>
                <a:spcPts val="254"/>
              </a:spcAft>
              <a:buClr>
                <a:srgbClr val="F49100"/>
              </a:buClr>
              <a:buSzPct val="45000"/>
              <a:buFont typeface="Wingdings" charset="2"/>
              <a:buChar char=""/>
            </a:pPr>
            <a:r>
              <a:rPr lang="de-AT" sz="1814" b="0" strike="noStrike" spc="-1">
                <a:solidFill>
                  <a:srgbClr val="DBF5F9"/>
                </a:solidFill>
                <a:latin typeface="Source Sans Pro"/>
              </a:rPr>
              <a:t>Quinto livello struttura</a:t>
            </a:r>
          </a:p>
          <a:p>
            <a:pPr marL="3134765" lvl="5" indent="-261230">
              <a:spcAft>
                <a:spcPts val="254"/>
              </a:spcAft>
              <a:buClr>
                <a:srgbClr val="F49100"/>
              </a:buClr>
              <a:buSzPct val="45000"/>
              <a:buFont typeface="Wingdings" charset="2"/>
              <a:buChar char=""/>
            </a:pPr>
            <a:r>
              <a:rPr lang="de-AT" sz="1814" b="0" strike="noStrike" spc="-1">
                <a:solidFill>
                  <a:srgbClr val="DBF5F9"/>
                </a:solidFill>
                <a:latin typeface="Source Sans Pro"/>
              </a:rPr>
              <a:t>Sesto livello struttura</a:t>
            </a:r>
          </a:p>
          <a:p>
            <a:pPr marL="3657226" lvl="6" indent="-261230">
              <a:spcAft>
                <a:spcPts val="254"/>
              </a:spcAft>
              <a:buClr>
                <a:srgbClr val="F49100"/>
              </a:buClr>
              <a:buSzPct val="45000"/>
              <a:buFont typeface="Wingdings" charset="2"/>
              <a:buChar char=""/>
            </a:pPr>
            <a:r>
              <a:rPr lang="de-AT" sz="1814" b="0" strike="noStrike" spc="-1">
                <a:solidFill>
                  <a:srgbClr val="DBF5F9"/>
                </a:solidFill>
                <a:latin typeface="Source Sans Pro"/>
              </a:rPr>
              <a:t>Settimo livello struttura</a:t>
            </a:r>
          </a:p>
        </p:txBody>
      </p:sp>
    </p:spTree>
    <p:extLst>
      <p:ext uri="{BB962C8B-B14F-4D97-AF65-F5344CB8AC3E}">
        <p14:creationId xmlns:p14="http://schemas.microsoft.com/office/powerpoint/2010/main" val="566881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9" r:id="rId13"/>
  </p:sldLayoutIdLst>
  <p:txStyles>
    <p:titleStyle>
      <a:lvl1pPr algn="l" defTabSz="1105875" rtl="0" eaLnBrk="1" latinLnBrk="0" hangingPunct="1">
        <a:lnSpc>
          <a:spcPct val="90000"/>
        </a:lnSpc>
        <a:spcBef>
          <a:spcPct val="0"/>
        </a:spcBef>
        <a:buNone/>
        <a:defRPr sz="532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22461" indent="-391846" algn="l" defTabSz="1105875" rtl="0" eaLnBrk="1" latinLnBrk="0" hangingPunct="1">
        <a:lnSpc>
          <a:spcPct val="90000"/>
        </a:lnSpc>
        <a:spcBef>
          <a:spcPts val="1209"/>
        </a:spcBef>
        <a:spcAft>
          <a:spcPts val="1117"/>
        </a:spcAft>
        <a:buClr>
          <a:srgbClr val="F49100"/>
        </a:buClr>
        <a:buSzPct val="45000"/>
        <a:buFont typeface="Wingdings" charset="2"/>
        <a:buChar char=""/>
        <a:defRPr sz="3386" kern="1200">
          <a:solidFill>
            <a:schemeClr val="tx1"/>
          </a:solidFill>
          <a:latin typeface="+mn-lt"/>
          <a:ea typeface="+mn-ea"/>
          <a:cs typeface="+mn-cs"/>
        </a:defRPr>
      </a:lvl1pPr>
      <a:lvl2pPr marL="829407" indent="-276469" algn="l" defTabSz="1105875" rtl="0" eaLnBrk="1" latinLnBrk="0" hangingPunct="1">
        <a:lnSpc>
          <a:spcPct val="90000"/>
        </a:lnSpc>
        <a:spcBef>
          <a:spcPts val="605"/>
        </a:spcBef>
        <a:buFont typeface="Arial" panose="020B0604020202020204" pitchFamily="34" charset="0"/>
        <a:buChar char="•"/>
        <a:defRPr sz="2903" kern="1200">
          <a:solidFill>
            <a:schemeClr val="tx1"/>
          </a:solidFill>
          <a:latin typeface="+mn-lt"/>
          <a:ea typeface="+mn-ea"/>
          <a:cs typeface="+mn-cs"/>
        </a:defRPr>
      </a:lvl2pPr>
      <a:lvl3pPr marL="1382344" indent="-276469" algn="l" defTabSz="1105875" rtl="0" eaLnBrk="1" latinLnBrk="0" hangingPunct="1">
        <a:lnSpc>
          <a:spcPct val="90000"/>
        </a:lnSpc>
        <a:spcBef>
          <a:spcPts val="605"/>
        </a:spcBef>
        <a:buFont typeface="Arial" panose="020B0604020202020204" pitchFamily="34" charset="0"/>
        <a:buChar char="•"/>
        <a:defRPr sz="2419" kern="1200">
          <a:solidFill>
            <a:schemeClr val="tx1"/>
          </a:solidFill>
          <a:latin typeface="+mn-lt"/>
          <a:ea typeface="+mn-ea"/>
          <a:cs typeface="+mn-cs"/>
        </a:defRPr>
      </a:lvl3pPr>
      <a:lvl4pPr marL="1935282" indent="-276469" algn="l" defTabSz="1105875" rtl="0" eaLnBrk="1" latinLnBrk="0" hangingPunct="1">
        <a:lnSpc>
          <a:spcPct val="90000"/>
        </a:lnSpc>
        <a:spcBef>
          <a:spcPts val="605"/>
        </a:spcBef>
        <a:buFont typeface="Arial" panose="020B0604020202020204" pitchFamily="34" charset="0"/>
        <a:buChar char="•"/>
        <a:defRPr sz="2177" kern="1200">
          <a:solidFill>
            <a:schemeClr val="tx1"/>
          </a:solidFill>
          <a:latin typeface="+mn-lt"/>
          <a:ea typeface="+mn-ea"/>
          <a:cs typeface="+mn-cs"/>
        </a:defRPr>
      </a:lvl4pPr>
      <a:lvl5pPr marL="2488220" indent="-276469" algn="l" defTabSz="1105875" rtl="0" eaLnBrk="1" latinLnBrk="0" hangingPunct="1">
        <a:lnSpc>
          <a:spcPct val="90000"/>
        </a:lnSpc>
        <a:spcBef>
          <a:spcPts val="605"/>
        </a:spcBef>
        <a:buFont typeface="Arial" panose="020B0604020202020204" pitchFamily="34" charset="0"/>
        <a:buChar char="•"/>
        <a:defRPr sz="2177" kern="1200">
          <a:solidFill>
            <a:schemeClr val="tx1"/>
          </a:solidFill>
          <a:latin typeface="+mn-lt"/>
          <a:ea typeface="+mn-ea"/>
          <a:cs typeface="+mn-cs"/>
        </a:defRPr>
      </a:lvl5pPr>
      <a:lvl6pPr marL="3041157" indent="-276469" algn="l" defTabSz="1105875" rtl="0" eaLnBrk="1" latinLnBrk="0" hangingPunct="1">
        <a:lnSpc>
          <a:spcPct val="90000"/>
        </a:lnSpc>
        <a:spcBef>
          <a:spcPts val="605"/>
        </a:spcBef>
        <a:buFont typeface="Arial" panose="020B0604020202020204" pitchFamily="34" charset="0"/>
        <a:buChar char="•"/>
        <a:defRPr sz="2177" kern="1200">
          <a:solidFill>
            <a:schemeClr val="tx1"/>
          </a:solidFill>
          <a:latin typeface="+mn-lt"/>
          <a:ea typeface="+mn-ea"/>
          <a:cs typeface="+mn-cs"/>
        </a:defRPr>
      </a:lvl6pPr>
      <a:lvl7pPr marL="3594095" indent="-276469" algn="l" defTabSz="1105875" rtl="0" eaLnBrk="1" latinLnBrk="0" hangingPunct="1">
        <a:lnSpc>
          <a:spcPct val="90000"/>
        </a:lnSpc>
        <a:spcBef>
          <a:spcPts val="605"/>
        </a:spcBef>
        <a:buFont typeface="Arial" panose="020B0604020202020204" pitchFamily="34" charset="0"/>
        <a:buChar char="•"/>
        <a:defRPr sz="2177" kern="1200">
          <a:solidFill>
            <a:schemeClr val="tx1"/>
          </a:solidFill>
          <a:latin typeface="+mn-lt"/>
          <a:ea typeface="+mn-ea"/>
          <a:cs typeface="+mn-cs"/>
        </a:defRPr>
      </a:lvl7pPr>
      <a:lvl8pPr marL="4147033" indent="-276469" algn="l" defTabSz="1105875" rtl="0" eaLnBrk="1" latinLnBrk="0" hangingPunct="1">
        <a:lnSpc>
          <a:spcPct val="90000"/>
        </a:lnSpc>
        <a:spcBef>
          <a:spcPts val="605"/>
        </a:spcBef>
        <a:buFont typeface="Arial" panose="020B0604020202020204" pitchFamily="34" charset="0"/>
        <a:buChar char="•"/>
        <a:defRPr sz="2177" kern="1200">
          <a:solidFill>
            <a:schemeClr val="tx1"/>
          </a:solidFill>
          <a:latin typeface="+mn-lt"/>
          <a:ea typeface="+mn-ea"/>
          <a:cs typeface="+mn-cs"/>
        </a:defRPr>
      </a:lvl8pPr>
      <a:lvl9pPr marL="4699970" indent="-276469" algn="l" defTabSz="1105875" rtl="0" eaLnBrk="1" latinLnBrk="0" hangingPunct="1">
        <a:lnSpc>
          <a:spcPct val="90000"/>
        </a:lnSpc>
        <a:spcBef>
          <a:spcPts val="605"/>
        </a:spcBef>
        <a:buFont typeface="Arial" panose="020B0604020202020204" pitchFamily="34" charset="0"/>
        <a:buChar char="•"/>
        <a:defRPr sz="217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1105875" rtl="0" eaLnBrk="1" latinLnBrk="0" hangingPunct="1">
        <a:defRPr sz="2177" kern="1200">
          <a:solidFill>
            <a:schemeClr val="tx1"/>
          </a:solidFill>
          <a:latin typeface="+mn-lt"/>
          <a:ea typeface="+mn-ea"/>
          <a:cs typeface="+mn-cs"/>
        </a:defRPr>
      </a:lvl1pPr>
      <a:lvl2pPr marL="552938" algn="l" defTabSz="1105875" rtl="0" eaLnBrk="1" latinLnBrk="0" hangingPunct="1">
        <a:defRPr sz="2177" kern="1200">
          <a:solidFill>
            <a:schemeClr val="tx1"/>
          </a:solidFill>
          <a:latin typeface="+mn-lt"/>
          <a:ea typeface="+mn-ea"/>
          <a:cs typeface="+mn-cs"/>
        </a:defRPr>
      </a:lvl2pPr>
      <a:lvl3pPr marL="1105875" algn="l" defTabSz="1105875" rtl="0" eaLnBrk="1" latinLnBrk="0" hangingPunct="1">
        <a:defRPr sz="2177" kern="1200">
          <a:solidFill>
            <a:schemeClr val="tx1"/>
          </a:solidFill>
          <a:latin typeface="+mn-lt"/>
          <a:ea typeface="+mn-ea"/>
          <a:cs typeface="+mn-cs"/>
        </a:defRPr>
      </a:lvl3pPr>
      <a:lvl4pPr marL="1658813" algn="l" defTabSz="1105875" rtl="0" eaLnBrk="1" latinLnBrk="0" hangingPunct="1">
        <a:defRPr sz="2177" kern="1200">
          <a:solidFill>
            <a:schemeClr val="tx1"/>
          </a:solidFill>
          <a:latin typeface="+mn-lt"/>
          <a:ea typeface="+mn-ea"/>
          <a:cs typeface="+mn-cs"/>
        </a:defRPr>
      </a:lvl4pPr>
      <a:lvl5pPr marL="2211751" algn="l" defTabSz="1105875" rtl="0" eaLnBrk="1" latinLnBrk="0" hangingPunct="1">
        <a:defRPr sz="2177" kern="1200">
          <a:solidFill>
            <a:schemeClr val="tx1"/>
          </a:solidFill>
          <a:latin typeface="+mn-lt"/>
          <a:ea typeface="+mn-ea"/>
          <a:cs typeface="+mn-cs"/>
        </a:defRPr>
      </a:lvl5pPr>
      <a:lvl6pPr marL="2764688" algn="l" defTabSz="1105875" rtl="0" eaLnBrk="1" latinLnBrk="0" hangingPunct="1">
        <a:defRPr sz="2177" kern="1200">
          <a:solidFill>
            <a:schemeClr val="tx1"/>
          </a:solidFill>
          <a:latin typeface="+mn-lt"/>
          <a:ea typeface="+mn-ea"/>
          <a:cs typeface="+mn-cs"/>
        </a:defRPr>
      </a:lvl6pPr>
      <a:lvl7pPr marL="3317626" algn="l" defTabSz="1105875" rtl="0" eaLnBrk="1" latinLnBrk="0" hangingPunct="1">
        <a:defRPr sz="2177" kern="1200">
          <a:solidFill>
            <a:schemeClr val="tx1"/>
          </a:solidFill>
          <a:latin typeface="+mn-lt"/>
          <a:ea typeface="+mn-ea"/>
          <a:cs typeface="+mn-cs"/>
        </a:defRPr>
      </a:lvl7pPr>
      <a:lvl8pPr marL="3870564" algn="l" defTabSz="1105875" rtl="0" eaLnBrk="1" latinLnBrk="0" hangingPunct="1">
        <a:defRPr sz="2177" kern="1200">
          <a:solidFill>
            <a:schemeClr val="tx1"/>
          </a:solidFill>
          <a:latin typeface="+mn-lt"/>
          <a:ea typeface="+mn-ea"/>
          <a:cs typeface="+mn-cs"/>
        </a:defRPr>
      </a:lvl8pPr>
      <a:lvl9pPr marL="4423501" algn="l" defTabSz="1105875" rtl="0" eaLnBrk="1" latinLnBrk="0" hangingPunct="1">
        <a:defRPr sz="217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irt.infn.it/" TargetMode="Externa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security@cloud.infn.it" TargetMode="External"/><Relationship Id="rId2" Type="http://schemas.openxmlformats.org/officeDocument/2006/relationships/hyperlink" Target="mailto:csirt@infn.it" TargetMode="Externa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security@cloud.infn.it" TargetMode="External"/><Relationship Id="rId2" Type="http://schemas.openxmlformats.org/officeDocument/2006/relationships/hyperlink" Target="mailto:csirt@infn.it" TargetMode="Externa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PlaceHolder 1"/>
          <p:cNvSpPr>
            <a:spLocks noGrp="1"/>
          </p:cNvSpPr>
          <p:nvPr>
            <p:ph type="title"/>
          </p:nvPr>
        </p:nvSpPr>
        <p:spPr>
          <a:xfrm>
            <a:off x="544447" y="326540"/>
            <a:ext cx="10884658" cy="3918477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rmAutofit/>
          </a:bodyPr>
          <a:lstStyle/>
          <a:p>
            <a:r>
              <a:rPr lang="de-AT" sz="7256" i="1" spc="-1" dirty="0">
                <a:solidFill>
                  <a:srgbClr val="04617B"/>
                </a:solidFill>
                <a:latin typeface="Source Sans Pro Light"/>
              </a:rPr>
              <a:t>INFN CSIRt/Cloud SIT</a:t>
            </a:r>
            <a:br>
              <a:rPr lang="de-AT" sz="7256" i="1" spc="-1" dirty="0">
                <a:solidFill>
                  <a:srgbClr val="04617B"/>
                </a:solidFill>
                <a:latin typeface="Source Sans Pro Light"/>
              </a:rPr>
            </a:br>
            <a:r>
              <a:rPr lang="de-AT" sz="7256" i="1" spc="-1" dirty="0">
                <a:solidFill>
                  <a:srgbClr val="04617B"/>
                </a:solidFill>
                <a:latin typeface="Source Sans Pro Light"/>
              </a:rPr>
              <a:t>Status e integrazioni</a:t>
            </a:r>
          </a:p>
        </p:txBody>
      </p:sp>
      <p:sp>
        <p:nvSpPr>
          <p:cNvPr id="170" name="PlaceHolder 2"/>
          <p:cNvSpPr>
            <a:spLocks noGrp="1"/>
          </p:cNvSpPr>
          <p:nvPr>
            <p:ph type="subTitle"/>
          </p:nvPr>
        </p:nvSpPr>
        <p:spPr>
          <a:xfrm>
            <a:off x="544447" y="4680403"/>
            <a:ext cx="10884658" cy="1559989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de-AT" sz="3265" b="1" spc="-1" dirty="0">
                <a:solidFill>
                  <a:srgbClr val="DBF5F9"/>
                </a:solidFill>
                <a:latin typeface="Source Sans Pro"/>
              </a:rPr>
              <a:t>Vincenzo Ciaschini</a:t>
            </a:r>
          </a:p>
          <a:p>
            <a:r>
              <a:rPr lang="de-AT" sz="3265" b="1" spc="-1" dirty="0">
                <a:solidFill>
                  <a:srgbClr val="DBF5F9"/>
                </a:solidFill>
                <a:latin typeface="Source Sans Pro"/>
              </a:rPr>
              <a:t>Mini WS CCR </a:t>
            </a:r>
            <a:r>
              <a:rPr lang="de-AT" sz="3265" b="1" spc="-1" dirty="0" err="1">
                <a:solidFill>
                  <a:srgbClr val="DBF5F9"/>
                </a:solidFill>
                <a:latin typeface="Source Sans Pro"/>
              </a:rPr>
              <a:t>sulla</a:t>
            </a:r>
            <a:r>
              <a:rPr lang="de-AT" sz="3265" b="1" spc="-1" dirty="0">
                <a:solidFill>
                  <a:srgbClr val="DBF5F9"/>
                </a:solidFill>
                <a:latin typeface="Source Sans Pro"/>
              </a:rPr>
              <a:t> </a:t>
            </a:r>
            <a:r>
              <a:rPr lang="de-AT" sz="3265" b="1" spc="-1" dirty="0" err="1">
                <a:solidFill>
                  <a:srgbClr val="DBF5F9"/>
                </a:solidFill>
                <a:latin typeface="Source Sans Pro"/>
              </a:rPr>
              <a:t>Sicurezza</a:t>
            </a:r>
            <a:r>
              <a:rPr lang="de-AT" sz="3265" b="1" spc="-1" dirty="0">
                <a:solidFill>
                  <a:srgbClr val="DBF5F9"/>
                </a:solidFill>
                <a:latin typeface="Source Sans Pro"/>
              </a:rPr>
              <a:t> Informatica</a:t>
            </a:r>
          </a:p>
          <a:p>
            <a:r>
              <a:rPr lang="de-AT" sz="3265" b="1" spc="-1" dirty="0">
                <a:solidFill>
                  <a:srgbClr val="DBF5F9"/>
                </a:solidFill>
                <a:latin typeface="Source Sans Pro"/>
              </a:rPr>
              <a:t>13-15/2/2023 - </a:t>
            </a:r>
            <a:r>
              <a:rPr lang="de-AT" sz="3265" b="1" spc="-1" dirty="0" err="1">
                <a:solidFill>
                  <a:srgbClr val="DBF5F9"/>
                </a:solidFill>
                <a:latin typeface="Source Sans Pro"/>
              </a:rPr>
              <a:t>Padova</a:t>
            </a:r>
            <a:endParaRPr lang="de-AT" sz="3265" b="1" spc="-1" dirty="0">
              <a:solidFill>
                <a:srgbClr val="DBF5F9"/>
              </a:solidFill>
              <a:latin typeface="Source Sans Pro"/>
            </a:endParaRPr>
          </a:p>
        </p:txBody>
      </p:sp>
      <p:pic>
        <p:nvPicPr>
          <p:cNvPr id="3" name="Immagine 2" descr="Immagine che contiene testo&#10;&#10;Descrizione generata automaticamente">
            <a:extLst>
              <a:ext uri="{FF2B5EF4-FFF2-40B4-BE49-F238E27FC236}">
                <a16:creationId xmlns:a16="http://schemas.microsoft.com/office/drawing/2014/main" id="{5DB852BE-48D0-8B14-1F27-25EE34DCDC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1227" y="326540"/>
            <a:ext cx="4517878" cy="115611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AA1E1-5807-2729-A9DE-EBDB60330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Solo </a:t>
            </a:r>
            <a:r>
              <a:rPr lang="en-US" dirty="0" err="1"/>
              <a:t>nello</a:t>
            </a:r>
            <a:r>
              <a:rPr lang="en-US" dirty="0"/>
              <a:t> CSIRT/1</a:t>
            </a:r>
            <a:endParaRPr lang="it-IT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DD2F812-A769-528A-1454-F3AD7B9A030F}"/>
              </a:ext>
            </a:extLst>
          </p:cNvPr>
          <p:cNvSpPr>
            <a:spLocks noGrp="1"/>
          </p:cNvSpPr>
          <p:nvPr>
            <p:ph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cs typeface="Calibri"/>
              </a:rPr>
              <a:t>VPN Server</a:t>
            </a:r>
          </a:p>
          <a:p>
            <a:pPr lvl="1"/>
            <a:r>
              <a:rPr lang="en-US" dirty="0" err="1">
                <a:cs typeface="Calibri"/>
              </a:rPr>
              <a:t>C'e</a:t>
            </a:r>
            <a:r>
              <a:rPr lang="en-US" dirty="0">
                <a:cs typeface="Calibri"/>
              </a:rPr>
              <a:t>' un server VPN </a:t>
            </a:r>
            <a:r>
              <a:rPr lang="en-US" dirty="0" err="1">
                <a:cs typeface="Calibri"/>
              </a:rPr>
              <a:t>dedicato</a:t>
            </a:r>
            <a:r>
              <a:rPr lang="en-US" dirty="0">
                <a:cs typeface="Calibri"/>
              </a:rPr>
              <a:t> per </a:t>
            </a:r>
            <a:r>
              <a:rPr lang="en-US" dirty="0" err="1">
                <a:cs typeface="Calibri"/>
              </a:rPr>
              <a:t>l'accesso</a:t>
            </a:r>
            <a:r>
              <a:rPr lang="en-US" dirty="0">
                <a:cs typeface="Calibri"/>
              </a:rPr>
              <a:t> alle </a:t>
            </a:r>
            <a:r>
              <a:rPr lang="en-US" dirty="0" err="1">
                <a:cs typeface="Calibri"/>
              </a:rPr>
              <a:t>macchine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dello</a:t>
            </a:r>
            <a:r>
              <a:rPr lang="en-US" dirty="0">
                <a:cs typeface="Calibri"/>
              </a:rPr>
              <a:t> CSIRT</a:t>
            </a:r>
          </a:p>
          <a:p>
            <a:pPr lvl="2"/>
            <a:r>
              <a:rPr lang="en-US" dirty="0" err="1">
                <a:cs typeface="Calibri"/>
              </a:rPr>
              <a:t>Basato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su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OpenConnect</a:t>
            </a:r>
            <a:r>
              <a:rPr lang="en-US" dirty="0">
                <a:cs typeface="Calibri"/>
              </a:rPr>
              <a:t> VPN Server</a:t>
            </a:r>
          </a:p>
          <a:p>
            <a:pPr lvl="2"/>
            <a:r>
              <a:rPr lang="en-US" dirty="0">
                <a:cs typeface="Calibri"/>
              </a:rPr>
              <a:t>Le </a:t>
            </a:r>
            <a:r>
              <a:rPr lang="en-US" dirty="0" err="1">
                <a:cs typeface="Calibri"/>
              </a:rPr>
              <a:t>macchine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dello</a:t>
            </a:r>
            <a:r>
              <a:rPr lang="en-US" dirty="0">
                <a:cs typeface="Calibri"/>
              </a:rPr>
              <a:t> CSIRT </a:t>
            </a:r>
            <a:r>
              <a:rPr lang="en-US" dirty="0" err="1">
                <a:cs typeface="Calibri"/>
              </a:rPr>
              <a:t>sono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accesisbili</a:t>
            </a:r>
            <a:r>
              <a:rPr lang="en-US" dirty="0">
                <a:cs typeface="Calibri"/>
              </a:rPr>
              <a:t> SOLO da </a:t>
            </a:r>
            <a:r>
              <a:rPr lang="en-US" dirty="0" err="1">
                <a:cs typeface="Calibri"/>
              </a:rPr>
              <a:t>indirizzi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specifici</a:t>
            </a:r>
            <a:r>
              <a:rPr lang="en-US" dirty="0">
                <a:cs typeface="Calibri"/>
              </a:rPr>
              <a:t> o </a:t>
            </a:r>
            <a:r>
              <a:rPr lang="en-US" dirty="0" err="1">
                <a:cs typeface="Calibri"/>
              </a:rPr>
              <a:t>dalla</a:t>
            </a:r>
            <a:r>
              <a:rPr lang="en-US" dirty="0">
                <a:cs typeface="Calibri"/>
              </a:rPr>
              <a:t> VPN</a:t>
            </a:r>
          </a:p>
          <a:p>
            <a:r>
              <a:rPr lang="en-US" dirty="0">
                <a:cs typeface="Calibri"/>
              </a:rPr>
              <a:t>Bastion</a:t>
            </a:r>
          </a:p>
          <a:p>
            <a:pPr lvl="1"/>
            <a:r>
              <a:rPr lang="en-US" dirty="0" err="1">
                <a:cs typeface="Calibri"/>
              </a:rPr>
              <a:t>C'e</a:t>
            </a:r>
            <a:r>
              <a:rPr lang="en-US" dirty="0">
                <a:cs typeface="Calibri"/>
              </a:rPr>
              <a:t>' un server di </a:t>
            </a:r>
            <a:r>
              <a:rPr lang="en-US" dirty="0" err="1">
                <a:cs typeface="Calibri"/>
              </a:rPr>
              <a:t>bastione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accessibile</a:t>
            </a:r>
            <a:r>
              <a:rPr lang="en-US" dirty="0">
                <a:cs typeface="Calibri"/>
              </a:rPr>
              <a:t> "con </a:t>
            </a:r>
            <a:r>
              <a:rPr lang="en-US" dirty="0" err="1">
                <a:cs typeface="Calibri"/>
              </a:rPr>
              <a:t>trucchi</a:t>
            </a:r>
            <a:r>
              <a:rPr lang="en-US" dirty="0">
                <a:cs typeface="Calibri"/>
              </a:rPr>
              <a:t>" da </a:t>
            </a:r>
            <a:r>
              <a:rPr lang="en-US" dirty="0" err="1">
                <a:cs typeface="Calibri"/>
              </a:rPr>
              <a:t>remoto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che</a:t>
            </a:r>
            <a:r>
              <a:rPr lang="en-US" dirty="0">
                <a:cs typeface="Calibri"/>
              </a:rPr>
              <a:t> a </a:t>
            </a:r>
            <a:r>
              <a:rPr lang="en-US" dirty="0" err="1">
                <a:cs typeface="Calibri"/>
              </a:rPr>
              <a:t>sua</a:t>
            </a:r>
            <a:r>
              <a:rPr lang="en-US" dirty="0">
                <a:cs typeface="Calibri"/>
              </a:rPr>
              <a:t> volta da </a:t>
            </a:r>
            <a:r>
              <a:rPr lang="en-US" dirty="0" err="1">
                <a:cs typeface="Calibri"/>
              </a:rPr>
              <a:t>l'accesso</a:t>
            </a:r>
            <a:r>
              <a:rPr lang="en-US" dirty="0">
                <a:cs typeface="Calibri"/>
              </a:rPr>
              <a:t> alle </a:t>
            </a:r>
            <a:r>
              <a:rPr lang="en-US" dirty="0" err="1">
                <a:cs typeface="Calibri"/>
              </a:rPr>
              <a:t>porte</a:t>
            </a:r>
            <a:r>
              <a:rPr lang="en-US" dirty="0">
                <a:cs typeface="Calibri"/>
              </a:rPr>
              <a:t> 22 di </a:t>
            </a:r>
            <a:r>
              <a:rPr lang="en-US" dirty="0" err="1">
                <a:cs typeface="Calibri"/>
              </a:rPr>
              <a:t>tutte</a:t>
            </a:r>
            <a:r>
              <a:rPr lang="en-US" dirty="0">
                <a:cs typeface="Calibri"/>
              </a:rPr>
              <a:t> le </a:t>
            </a:r>
            <a:r>
              <a:rPr lang="en-US" dirty="0" err="1">
                <a:cs typeface="Calibri"/>
              </a:rPr>
              <a:t>altre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macchine</a:t>
            </a:r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Firewall</a:t>
            </a:r>
          </a:p>
          <a:p>
            <a:pPr lvl="1"/>
            <a:r>
              <a:rPr lang="en-US" dirty="0" err="1">
                <a:cs typeface="Calibri"/>
              </a:rPr>
              <a:t>PFSense</a:t>
            </a:r>
            <a:r>
              <a:rPr lang="en-US" dirty="0">
                <a:cs typeface="Calibri"/>
              </a:rPr>
              <a:t>, </a:t>
            </a:r>
            <a:r>
              <a:rPr lang="en-US" dirty="0" err="1">
                <a:cs typeface="Calibri"/>
              </a:rPr>
              <a:t>protegge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tutta</a:t>
            </a:r>
            <a:r>
              <a:rPr lang="en-US" dirty="0">
                <a:cs typeface="Calibri"/>
              </a:rPr>
              <a:t> la rete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919261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D8C58-820E-91A5-60F4-36C996DA2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Solo </a:t>
            </a:r>
            <a:r>
              <a:rPr lang="en-US" dirty="0" err="1"/>
              <a:t>nello</a:t>
            </a:r>
            <a:r>
              <a:rPr lang="en-US" dirty="0"/>
              <a:t> CSIRT/2</a:t>
            </a:r>
            <a:endParaRPr lang="it-I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8DD552-AD81-F805-BF5B-B645A23A2BD6}"/>
              </a:ext>
            </a:extLst>
          </p:cNvPr>
          <p:cNvSpPr>
            <a:spLocks noGrp="1"/>
          </p:cNvSpPr>
          <p:nvPr>
            <p:ph/>
          </p:nvPr>
        </p:nvSpPr>
        <p:spPr/>
        <p:txBody>
          <a:bodyPr/>
          <a:lstStyle/>
          <a:p>
            <a:r>
              <a:rPr lang="en-US" dirty="0">
                <a:cs typeface="Calibri"/>
                <a:hlinkClick r:id="rId2"/>
              </a:rPr>
              <a:t>www.csirt.infn.it</a:t>
            </a:r>
            <a:endParaRPr lang="en-US" dirty="0">
              <a:cs typeface="Calibri"/>
            </a:endParaRPr>
          </a:p>
          <a:p>
            <a:pPr lvl="1"/>
            <a:r>
              <a:rPr lang="en-US" dirty="0" err="1">
                <a:cs typeface="Calibri"/>
              </a:rPr>
              <a:t>Sito</a:t>
            </a:r>
            <a:r>
              <a:rPr lang="en-US" dirty="0">
                <a:cs typeface="Calibri"/>
              </a:rPr>
              <a:t> web </a:t>
            </a:r>
            <a:r>
              <a:rPr lang="en-US" dirty="0" err="1">
                <a:cs typeface="Calibri"/>
              </a:rPr>
              <a:t>dello</a:t>
            </a:r>
            <a:r>
              <a:rPr lang="en-US" dirty="0">
                <a:cs typeface="Calibri"/>
              </a:rPr>
              <a:t> CSIRT</a:t>
            </a:r>
          </a:p>
          <a:p>
            <a:pPr lvl="1"/>
            <a:r>
              <a:rPr lang="en-US" dirty="0" err="1">
                <a:cs typeface="Calibri"/>
              </a:rPr>
              <a:t>Contiene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anche</a:t>
            </a:r>
            <a:r>
              <a:rPr lang="en-US" dirty="0">
                <a:cs typeface="Calibri"/>
              </a:rPr>
              <a:t> le </a:t>
            </a:r>
            <a:r>
              <a:rPr lang="en-US" dirty="0" err="1">
                <a:cs typeface="Calibri"/>
              </a:rPr>
              <a:t>istruzioni</a:t>
            </a:r>
            <a:r>
              <a:rPr lang="en-US" dirty="0">
                <a:cs typeface="Calibri"/>
              </a:rPr>
              <a:t> per la </a:t>
            </a:r>
            <a:r>
              <a:rPr lang="en-US" dirty="0" err="1">
                <a:cs typeface="Calibri"/>
              </a:rPr>
              <a:t>gestione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delle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vulnerabilita</a:t>
            </a:r>
            <a:endParaRPr lang="en-US" dirty="0">
              <a:cs typeface="Calibri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852291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90B94-233D-1674-4543-57E2BC01AE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Solo </a:t>
            </a:r>
            <a:r>
              <a:rPr lang="en-US" dirty="0" err="1"/>
              <a:t>nel</a:t>
            </a:r>
            <a:r>
              <a:rPr lang="en-US" dirty="0"/>
              <a:t> SIT</a:t>
            </a:r>
            <a:endParaRPr lang="it-I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3D08F-20B5-EE16-E453-6AA191EF2329}"/>
              </a:ext>
            </a:extLst>
          </p:cNvPr>
          <p:cNvSpPr>
            <a:spLocks noGrp="1"/>
          </p:cNvSpPr>
          <p:nvPr>
            <p:ph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OpenVAS</a:t>
            </a:r>
          </a:p>
          <a:p>
            <a:pPr lvl="1"/>
            <a:r>
              <a:rPr lang="en-US" dirty="0" err="1">
                <a:cs typeface="Calibri"/>
              </a:rPr>
              <a:t>Scansionamento</a:t>
            </a:r>
            <a:r>
              <a:rPr lang="en-US" dirty="0">
                <a:cs typeface="Calibri"/>
              </a:rPr>
              <a:t> a </a:t>
            </a:r>
            <a:r>
              <a:rPr lang="en-US" dirty="0" err="1">
                <a:cs typeface="Calibri"/>
              </a:rPr>
              <a:t>giro</a:t>
            </a:r>
            <a:r>
              <a:rPr lang="en-US" dirty="0">
                <a:cs typeface="Calibri"/>
              </a:rPr>
              <a:t> continuo di TUTTE le </a:t>
            </a:r>
            <a:r>
              <a:rPr lang="en-US" dirty="0" err="1">
                <a:cs typeface="Calibri"/>
              </a:rPr>
              <a:t>macchine</a:t>
            </a:r>
            <a:r>
              <a:rPr lang="en-US" dirty="0">
                <a:cs typeface="Calibri"/>
              </a:rPr>
              <a:t> di INFN-Cloud</a:t>
            </a:r>
          </a:p>
          <a:p>
            <a:pPr lvl="1"/>
            <a:r>
              <a:rPr lang="en-US" dirty="0">
                <a:cs typeface="Calibri"/>
              </a:rPr>
              <a:t>Apertura </a:t>
            </a:r>
            <a:r>
              <a:rPr lang="en-US" dirty="0" err="1">
                <a:cs typeface="Calibri"/>
              </a:rPr>
              <a:t>automatica</a:t>
            </a:r>
            <a:r>
              <a:rPr lang="en-US" dirty="0">
                <a:cs typeface="Calibri"/>
              </a:rPr>
              <a:t> di ticket </a:t>
            </a:r>
            <a:r>
              <a:rPr lang="en-US" dirty="0" err="1">
                <a:cs typeface="Calibri"/>
              </a:rPr>
              <a:t>nel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caso</a:t>
            </a:r>
            <a:r>
              <a:rPr lang="en-US" dirty="0">
                <a:cs typeface="Calibri"/>
              </a:rPr>
              <a:t> di </a:t>
            </a:r>
            <a:r>
              <a:rPr lang="en-US" dirty="0" err="1">
                <a:cs typeface="Calibri"/>
              </a:rPr>
              <a:t>vulnerbailita</a:t>
            </a:r>
            <a:r>
              <a:rPr lang="en-US" dirty="0">
                <a:cs typeface="Calibri"/>
              </a:rPr>
              <a:t>' di </a:t>
            </a:r>
            <a:r>
              <a:rPr lang="en-US" dirty="0" err="1">
                <a:cs typeface="Calibri"/>
              </a:rPr>
              <a:t>gravita</a:t>
            </a:r>
            <a:r>
              <a:rPr lang="en-US" dirty="0">
                <a:cs typeface="Calibri"/>
              </a:rPr>
              <a:t>' </a:t>
            </a:r>
            <a:r>
              <a:rPr lang="en-US" dirty="0" err="1">
                <a:cs typeface="Calibri"/>
              </a:rPr>
              <a:t>superiore</a:t>
            </a:r>
            <a:r>
              <a:rPr lang="en-US" dirty="0">
                <a:cs typeface="Calibri"/>
              </a:rPr>
              <a:t> a 2</a:t>
            </a:r>
          </a:p>
          <a:p>
            <a:pPr lvl="2"/>
            <a:r>
              <a:rPr lang="en-US" dirty="0" err="1">
                <a:cs typeface="Calibri"/>
              </a:rPr>
              <a:t>Tranne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eccezioni</a:t>
            </a:r>
            <a:endParaRPr lang="en-US" dirty="0">
              <a:cs typeface="Calibri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768240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7A065-3326-AFB9-4DC2-9106D517A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Procedure</a:t>
            </a:r>
            <a:endParaRPr lang="it-IT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AC80EB-C471-A056-076B-83C35F7465D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6000"/>
          </a:bodyPr>
          <a:lstStyle/>
          <a:p>
            <a:r>
              <a:rPr lang="en-US" dirty="0"/>
              <a:t>CSIRT</a:t>
            </a:r>
            <a:endParaRPr lang="it-IT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7AC4E98-D924-DCB7-9A9D-90A3BFFA37A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8500" lnSpcReduction="20000"/>
          </a:bodyPr>
          <a:lstStyle/>
          <a:p>
            <a:r>
              <a:rPr lang="en-US" dirty="0">
                <a:cs typeface="Calibri"/>
              </a:rPr>
              <a:t>Ticket </a:t>
            </a:r>
            <a:r>
              <a:rPr lang="en-US" dirty="0" err="1">
                <a:cs typeface="Calibri"/>
              </a:rPr>
              <a:t>aperto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solidFill>
                  <a:srgbClr val="FF0000"/>
                </a:solidFill>
                <a:cs typeface="Calibri"/>
              </a:rPr>
              <a:t>all'APM</a:t>
            </a:r>
            <a:endParaRPr lang="en-US" dirty="0">
              <a:solidFill>
                <a:srgbClr val="FF0000"/>
              </a:solidFill>
              <a:cs typeface="Calibri"/>
            </a:endParaRPr>
          </a:p>
          <a:p>
            <a:pPr lvl="1"/>
            <a:r>
              <a:rPr lang="en-US" dirty="0">
                <a:solidFill>
                  <a:srgbClr val="FF0000"/>
                </a:solidFill>
                <a:cs typeface="Calibri"/>
              </a:rPr>
              <a:t>Senza </a:t>
            </a:r>
            <a:r>
              <a:rPr lang="en-US" dirty="0" err="1">
                <a:solidFill>
                  <a:srgbClr val="FF0000"/>
                </a:solidFill>
                <a:cs typeface="Calibri"/>
              </a:rPr>
              <a:t>scadenza</a:t>
            </a:r>
            <a:endParaRPr lang="en-US" dirty="0">
              <a:solidFill>
                <a:srgbClr val="FF0000"/>
              </a:solidFill>
              <a:cs typeface="Calibri"/>
            </a:endParaRPr>
          </a:p>
          <a:p>
            <a:r>
              <a:rPr lang="en-US" dirty="0">
                <a:solidFill>
                  <a:srgbClr val="FF0000"/>
                </a:solidFill>
                <a:cs typeface="Calibri"/>
              </a:rPr>
              <a:t>Si </a:t>
            </a:r>
            <a:r>
              <a:rPr lang="en-US" dirty="0" err="1">
                <a:solidFill>
                  <a:srgbClr val="FF0000"/>
                </a:solidFill>
                <a:cs typeface="Calibri"/>
              </a:rPr>
              <a:t>spera</a:t>
            </a:r>
            <a:r>
              <a:rPr lang="en-US" dirty="0">
                <a:solidFill>
                  <a:srgbClr val="FF0000"/>
                </a:solidFill>
                <a:cs typeface="Calibri"/>
              </a:rPr>
              <a:t> </a:t>
            </a:r>
            <a:r>
              <a:rPr lang="en-US" dirty="0" err="1">
                <a:solidFill>
                  <a:srgbClr val="FF0000"/>
                </a:solidFill>
                <a:cs typeface="Calibri"/>
              </a:rPr>
              <a:t>che</a:t>
            </a:r>
            <a:r>
              <a:rPr lang="en-US" dirty="0">
                <a:solidFill>
                  <a:srgbClr val="FF0000"/>
                </a:solidFill>
                <a:cs typeface="Calibri"/>
              </a:rPr>
              <a:t> </a:t>
            </a:r>
            <a:r>
              <a:rPr lang="en-US" dirty="0" err="1">
                <a:solidFill>
                  <a:srgbClr val="FF0000"/>
                </a:solidFill>
                <a:cs typeface="Calibri"/>
              </a:rPr>
              <a:t>l'APM</a:t>
            </a:r>
            <a:r>
              <a:rPr lang="en-US" dirty="0">
                <a:solidFill>
                  <a:srgbClr val="FF0000"/>
                </a:solidFill>
                <a:cs typeface="Calibri"/>
              </a:rPr>
              <a:t> </a:t>
            </a:r>
            <a:r>
              <a:rPr lang="en-US" dirty="0" err="1">
                <a:solidFill>
                  <a:srgbClr val="FF0000"/>
                </a:solidFill>
                <a:cs typeface="Calibri"/>
              </a:rPr>
              <a:t>risponda</a:t>
            </a:r>
            <a:r>
              <a:rPr lang="en-US" dirty="0">
                <a:solidFill>
                  <a:srgbClr val="FF0000"/>
                </a:solidFill>
                <a:cs typeface="Calibri"/>
              </a:rPr>
              <a:t> e </a:t>
            </a:r>
            <a:r>
              <a:rPr lang="en-US" dirty="0" err="1">
                <a:solidFill>
                  <a:srgbClr val="FF0000"/>
                </a:solidFill>
                <a:cs typeface="Calibri"/>
              </a:rPr>
              <a:t>agisca</a:t>
            </a:r>
            <a:endParaRPr lang="en-US" dirty="0">
              <a:solidFill>
                <a:srgbClr val="FF0000"/>
              </a:solidFill>
              <a:cs typeface="Calibri"/>
            </a:endParaRPr>
          </a:p>
          <a:p>
            <a:r>
              <a:rPr lang="en-US" dirty="0">
                <a:solidFill>
                  <a:srgbClr val="FF0000"/>
                </a:solidFill>
                <a:cs typeface="Calibri"/>
              </a:rPr>
              <a:t>Se non </a:t>
            </a:r>
            <a:r>
              <a:rPr lang="en-US" dirty="0" err="1">
                <a:solidFill>
                  <a:srgbClr val="FF0000"/>
                </a:solidFill>
                <a:cs typeface="Calibri"/>
              </a:rPr>
              <a:t>agisce</a:t>
            </a:r>
            <a:r>
              <a:rPr lang="en-US" dirty="0">
                <a:solidFill>
                  <a:srgbClr val="FF0000"/>
                </a:solidFill>
                <a:cs typeface="Calibri"/>
              </a:rPr>
              <a:t>, non </a:t>
            </a:r>
            <a:r>
              <a:rPr lang="en-US" dirty="0" err="1">
                <a:solidFill>
                  <a:srgbClr val="FF0000"/>
                </a:solidFill>
                <a:cs typeface="Calibri"/>
              </a:rPr>
              <a:t>si</a:t>
            </a:r>
            <a:r>
              <a:rPr lang="en-US" dirty="0">
                <a:solidFill>
                  <a:srgbClr val="FF0000"/>
                </a:solidFill>
                <a:cs typeface="Calibri"/>
              </a:rPr>
              <a:t> </a:t>
            </a:r>
            <a:r>
              <a:rPr lang="en-US" dirty="0" err="1">
                <a:solidFill>
                  <a:srgbClr val="FF0000"/>
                </a:solidFill>
                <a:cs typeface="Calibri"/>
              </a:rPr>
              <a:t>puo</a:t>
            </a:r>
            <a:r>
              <a:rPr lang="en-US" dirty="0">
                <a:solidFill>
                  <a:srgbClr val="FF0000"/>
                </a:solidFill>
                <a:cs typeface="Calibri"/>
              </a:rPr>
              <a:t>' fare </a:t>
            </a:r>
            <a:r>
              <a:rPr lang="en-US" dirty="0" err="1">
                <a:solidFill>
                  <a:srgbClr val="FF0000"/>
                </a:solidFill>
                <a:cs typeface="Calibri"/>
              </a:rPr>
              <a:t>altro</a:t>
            </a:r>
            <a:endParaRPr lang="en-US" dirty="0">
              <a:solidFill>
                <a:srgbClr val="FF0000"/>
              </a:solidFill>
              <a:cs typeface="Calibri"/>
            </a:endParaRPr>
          </a:p>
          <a:p>
            <a:endParaRPr lang="it-IT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C1F1519-51B3-EDBD-3F28-B88CFCD6FF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6000"/>
          </a:bodyPr>
          <a:lstStyle/>
          <a:p>
            <a:r>
              <a:rPr lang="en-US" dirty="0"/>
              <a:t>SIT</a:t>
            </a:r>
            <a:endParaRPr lang="it-IT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287D911-C76A-2065-237C-E8AA1CDD74BD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88500" lnSpcReduction="20000"/>
          </a:bodyPr>
          <a:lstStyle/>
          <a:p>
            <a:r>
              <a:rPr lang="en-US" dirty="0">
                <a:cs typeface="Calibri"/>
              </a:rPr>
              <a:t>Ticket </a:t>
            </a:r>
            <a:r>
              <a:rPr lang="en-US" dirty="0" err="1">
                <a:cs typeface="Calibri"/>
              </a:rPr>
              <a:t>aperto</a:t>
            </a:r>
            <a:r>
              <a:rPr lang="en-US" dirty="0">
                <a:cs typeface="Calibri"/>
              </a:rPr>
              <a:t> al </a:t>
            </a:r>
            <a:r>
              <a:rPr lang="en-US" dirty="0" err="1">
                <a:cs typeface="Calibri"/>
              </a:rPr>
              <a:t>proprietario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della</a:t>
            </a:r>
            <a:r>
              <a:rPr lang="en-US" dirty="0">
                <a:cs typeface="Calibri"/>
              </a:rPr>
              <a:t> </a:t>
            </a:r>
            <a:r>
              <a:rPr lang="en-US" dirty="0">
                <a:solidFill>
                  <a:srgbClr val="FF0000"/>
                </a:solidFill>
                <a:cs typeface="Calibri"/>
              </a:rPr>
              <a:t>VM</a:t>
            </a:r>
          </a:p>
          <a:p>
            <a:pPr lvl="1"/>
            <a:r>
              <a:rPr lang="en-US" dirty="0">
                <a:solidFill>
                  <a:srgbClr val="FF0000"/>
                </a:solidFill>
                <a:cs typeface="Calibri"/>
              </a:rPr>
              <a:t>Con </a:t>
            </a:r>
            <a:r>
              <a:rPr lang="en-US" dirty="0" err="1">
                <a:solidFill>
                  <a:srgbClr val="FF0000"/>
                </a:solidFill>
                <a:cs typeface="Calibri"/>
              </a:rPr>
              <a:t>indicata</a:t>
            </a:r>
            <a:r>
              <a:rPr lang="en-US" dirty="0">
                <a:solidFill>
                  <a:srgbClr val="FF0000"/>
                </a:solidFill>
                <a:cs typeface="Calibri"/>
              </a:rPr>
              <a:t> </a:t>
            </a:r>
            <a:r>
              <a:rPr lang="en-US" dirty="0" err="1">
                <a:solidFill>
                  <a:srgbClr val="FF0000"/>
                </a:solidFill>
                <a:cs typeface="Calibri"/>
              </a:rPr>
              <a:t>scadenza</a:t>
            </a:r>
            <a:r>
              <a:rPr lang="en-US" dirty="0">
                <a:solidFill>
                  <a:srgbClr val="FF0000"/>
                </a:solidFill>
                <a:cs typeface="Calibri"/>
              </a:rPr>
              <a:t> </a:t>
            </a:r>
            <a:r>
              <a:rPr lang="en-US" dirty="0" err="1">
                <a:solidFill>
                  <a:srgbClr val="FF0000"/>
                </a:solidFill>
                <a:cs typeface="Calibri"/>
              </a:rPr>
              <a:t>entro</a:t>
            </a:r>
            <a:r>
              <a:rPr lang="en-US" dirty="0">
                <a:solidFill>
                  <a:srgbClr val="FF0000"/>
                </a:solidFill>
                <a:cs typeface="Calibri"/>
              </a:rPr>
              <a:t> qui </a:t>
            </a:r>
            <a:r>
              <a:rPr lang="en-US" dirty="0" err="1">
                <a:solidFill>
                  <a:srgbClr val="FF0000"/>
                </a:solidFill>
                <a:cs typeface="Calibri"/>
              </a:rPr>
              <a:t>risolvere</a:t>
            </a:r>
            <a:r>
              <a:rPr lang="en-US" dirty="0">
                <a:solidFill>
                  <a:srgbClr val="FF0000"/>
                </a:solidFill>
                <a:cs typeface="Calibri"/>
              </a:rPr>
              <a:t> il </a:t>
            </a:r>
            <a:r>
              <a:rPr lang="en-US" dirty="0" err="1">
                <a:solidFill>
                  <a:srgbClr val="FF0000"/>
                </a:solidFill>
                <a:cs typeface="Calibri"/>
              </a:rPr>
              <a:t>problema</a:t>
            </a:r>
            <a:endParaRPr lang="en-US" dirty="0">
              <a:solidFill>
                <a:srgbClr val="FF0000"/>
              </a:solidFill>
              <a:cs typeface="Calibri"/>
            </a:endParaRPr>
          </a:p>
          <a:p>
            <a:r>
              <a:rPr lang="en-US" dirty="0">
                <a:solidFill>
                  <a:srgbClr val="FF0000"/>
                </a:solidFill>
                <a:cs typeface="Calibri"/>
              </a:rPr>
              <a:t>Se il </a:t>
            </a:r>
            <a:r>
              <a:rPr lang="en-US" dirty="0" err="1">
                <a:solidFill>
                  <a:srgbClr val="FF0000"/>
                </a:solidFill>
                <a:cs typeface="Calibri"/>
              </a:rPr>
              <a:t>proprietario</a:t>
            </a:r>
            <a:r>
              <a:rPr lang="en-US" dirty="0">
                <a:solidFill>
                  <a:srgbClr val="FF0000"/>
                </a:solidFill>
                <a:cs typeface="Calibri"/>
              </a:rPr>
              <a:t> non fa </a:t>
            </a:r>
            <a:r>
              <a:rPr lang="en-US" dirty="0" err="1">
                <a:solidFill>
                  <a:srgbClr val="FF0000"/>
                </a:solidFill>
                <a:cs typeface="Calibri"/>
              </a:rPr>
              <a:t>nulla</a:t>
            </a:r>
            <a:r>
              <a:rPr lang="en-US" dirty="0">
                <a:solidFill>
                  <a:srgbClr val="FF0000"/>
                </a:solidFill>
                <a:cs typeface="Calibri"/>
              </a:rPr>
              <a:t>, reminder ed </a:t>
            </a:r>
            <a:r>
              <a:rPr lang="en-US" dirty="0" err="1">
                <a:solidFill>
                  <a:srgbClr val="FF0000"/>
                </a:solidFill>
                <a:cs typeface="Calibri"/>
              </a:rPr>
              <a:t>estensione</a:t>
            </a:r>
            <a:r>
              <a:rPr lang="en-US" dirty="0">
                <a:solidFill>
                  <a:srgbClr val="FF0000"/>
                </a:solidFill>
                <a:cs typeface="Calibri"/>
              </a:rPr>
              <a:t> di </a:t>
            </a:r>
            <a:r>
              <a:rPr lang="en-US" dirty="0" err="1">
                <a:solidFill>
                  <a:srgbClr val="FF0000"/>
                </a:solidFill>
                <a:cs typeface="Calibri"/>
              </a:rPr>
              <a:t>una</a:t>
            </a:r>
            <a:r>
              <a:rPr lang="en-US" dirty="0">
                <a:solidFill>
                  <a:srgbClr val="FF0000"/>
                </a:solidFill>
                <a:cs typeface="Calibri"/>
              </a:rPr>
              <a:t> </a:t>
            </a:r>
            <a:r>
              <a:rPr lang="en-US" dirty="0" err="1">
                <a:solidFill>
                  <a:srgbClr val="FF0000"/>
                </a:solidFill>
                <a:cs typeface="Calibri"/>
              </a:rPr>
              <a:t>settimana</a:t>
            </a:r>
            <a:endParaRPr lang="en-US" dirty="0">
              <a:solidFill>
                <a:srgbClr val="FF0000"/>
              </a:solidFill>
              <a:cs typeface="Calibri"/>
            </a:endParaRPr>
          </a:p>
          <a:p>
            <a:pPr lvl="1"/>
            <a:r>
              <a:rPr lang="en-US" dirty="0">
                <a:solidFill>
                  <a:srgbClr val="FF0000"/>
                </a:solidFill>
                <a:cs typeface="Calibri"/>
              </a:rPr>
              <a:t>Se il </a:t>
            </a:r>
            <a:r>
              <a:rPr lang="en-US" dirty="0" err="1">
                <a:solidFill>
                  <a:srgbClr val="FF0000"/>
                </a:solidFill>
                <a:cs typeface="Calibri"/>
              </a:rPr>
              <a:t>problema</a:t>
            </a:r>
            <a:r>
              <a:rPr lang="en-US" dirty="0">
                <a:solidFill>
                  <a:srgbClr val="FF0000"/>
                </a:solidFill>
                <a:cs typeface="Calibri"/>
              </a:rPr>
              <a:t> </a:t>
            </a:r>
            <a:r>
              <a:rPr lang="en-US" dirty="0" err="1">
                <a:solidFill>
                  <a:srgbClr val="FF0000"/>
                </a:solidFill>
                <a:cs typeface="Calibri"/>
              </a:rPr>
              <a:t>sussiste</a:t>
            </a:r>
            <a:r>
              <a:rPr lang="en-US" dirty="0">
                <a:solidFill>
                  <a:srgbClr val="FF0000"/>
                </a:solidFill>
                <a:cs typeface="Calibri"/>
              </a:rPr>
              <a:t>, VM </a:t>
            </a:r>
            <a:r>
              <a:rPr lang="en-US" dirty="0" err="1">
                <a:solidFill>
                  <a:srgbClr val="FF0000"/>
                </a:solidFill>
                <a:cs typeface="Calibri"/>
              </a:rPr>
              <a:t>spenta</a:t>
            </a:r>
            <a:r>
              <a:rPr lang="en-US" dirty="0">
                <a:solidFill>
                  <a:srgbClr val="FF0000"/>
                </a:solidFill>
                <a:cs typeface="Calibri"/>
              </a:rPr>
              <a:t> ed account </a:t>
            </a:r>
            <a:r>
              <a:rPr lang="en-US" dirty="0" err="1">
                <a:solidFill>
                  <a:srgbClr val="FF0000"/>
                </a:solidFill>
                <a:cs typeface="Calibri"/>
              </a:rPr>
              <a:t>sospeso</a:t>
            </a:r>
            <a:endParaRPr lang="en-US" dirty="0">
              <a:solidFill>
                <a:srgbClr val="FF0000"/>
              </a:solidFill>
              <a:cs typeface="Calibri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194992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F1272-572D-9163-F5CB-FE3F363E3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Procedure/2</a:t>
            </a:r>
            <a:endParaRPr lang="it-IT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1D527B-999D-BB85-36F6-A304F5ACDC3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6000"/>
          </a:bodyPr>
          <a:lstStyle/>
          <a:p>
            <a:r>
              <a:rPr lang="en-US" dirty="0"/>
              <a:t>CSIRT</a:t>
            </a:r>
            <a:endParaRPr lang="it-IT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72A088-31DB-7EFA-7850-F93F66B9FA7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6000"/>
          </a:bodyPr>
          <a:lstStyle/>
          <a:p>
            <a:r>
              <a:rPr lang="en-US" dirty="0" err="1">
                <a:cs typeface="Calibri"/>
              </a:rPr>
              <a:t>Considera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anche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vulnerabilita</a:t>
            </a:r>
            <a:r>
              <a:rPr lang="en-US" dirty="0">
                <a:cs typeface="Calibri"/>
              </a:rPr>
              <a:t>'</a:t>
            </a:r>
          </a:p>
          <a:p>
            <a:pPr lvl="1"/>
            <a:r>
              <a:rPr lang="en-US" dirty="0" err="1">
                <a:cs typeface="Calibri"/>
              </a:rPr>
              <a:t>Rilevate</a:t>
            </a:r>
            <a:r>
              <a:rPr lang="en-US" dirty="0">
                <a:cs typeface="Calibri"/>
              </a:rPr>
              <a:t> da </a:t>
            </a:r>
            <a:r>
              <a:rPr lang="en-US" dirty="0" err="1">
                <a:solidFill>
                  <a:srgbClr val="FF0000"/>
                </a:solidFill>
                <a:cs typeface="Calibri"/>
              </a:rPr>
              <a:t>Shadowserver</a:t>
            </a:r>
            <a:endParaRPr lang="en-US" dirty="0">
              <a:solidFill>
                <a:srgbClr val="FF0000"/>
              </a:solidFill>
              <a:cs typeface="Calibri"/>
            </a:endParaRPr>
          </a:p>
          <a:p>
            <a:r>
              <a:rPr lang="en-US" dirty="0" err="1">
                <a:solidFill>
                  <a:srgbClr val="FF0000"/>
                </a:solidFill>
                <a:cs typeface="Calibri"/>
              </a:rPr>
              <a:t>Riceve</a:t>
            </a:r>
            <a:r>
              <a:rPr lang="en-US" dirty="0">
                <a:solidFill>
                  <a:srgbClr val="FF0000"/>
                </a:solidFill>
                <a:cs typeface="Calibri"/>
              </a:rPr>
              <a:t> </a:t>
            </a:r>
            <a:r>
              <a:rPr lang="en-US" dirty="0" err="1">
                <a:solidFill>
                  <a:srgbClr val="FF0000"/>
                </a:solidFill>
                <a:cs typeface="Calibri"/>
              </a:rPr>
              <a:t>comunicazioni</a:t>
            </a:r>
            <a:r>
              <a:rPr lang="en-US" dirty="0">
                <a:solidFill>
                  <a:srgbClr val="FF0000"/>
                </a:solidFill>
                <a:cs typeface="Calibri"/>
              </a:rPr>
              <a:t> da GARR-CERT</a:t>
            </a:r>
          </a:p>
          <a:p>
            <a:endParaRPr lang="it-IT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E9BCAF-612C-8886-4577-9BE2A5963C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6000"/>
          </a:bodyPr>
          <a:lstStyle/>
          <a:p>
            <a:r>
              <a:rPr lang="en-US" dirty="0"/>
              <a:t>SIT</a:t>
            </a:r>
            <a:endParaRPr lang="it-IT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A153F0-B021-7724-CAF0-EEA76FC6E31A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6000"/>
          </a:bodyPr>
          <a:lstStyle/>
          <a:p>
            <a:r>
              <a:rPr lang="en-US" dirty="0" err="1">
                <a:cs typeface="Calibri"/>
              </a:rPr>
              <a:t>Considera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cnhe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vulnerabilita</a:t>
            </a:r>
            <a:r>
              <a:rPr lang="en-US" dirty="0">
                <a:cs typeface="Calibri"/>
              </a:rPr>
              <a:t>'</a:t>
            </a:r>
          </a:p>
          <a:p>
            <a:pPr lvl="1"/>
            <a:r>
              <a:rPr lang="en-US" dirty="0" err="1">
                <a:cs typeface="Calibri"/>
              </a:rPr>
              <a:t>Rilevate</a:t>
            </a:r>
            <a:r>
              <a:rPr lang="en-US" dirty="0">
                <a:cs typeface="Calibri"/>
              </a:rPr>
              <a:t> da </a:t>
            </a:r>
            <a:r>
              <a:rPr lang="en-US" dirty="0">
                <a:solidFill>
                  <a:srgbClr val="FF0000"/>
                </a:solidFill>
                <a:cs typeface="Calibri"/>
              </a:rPr>
              <a:t>OpenVAS</a:t>
            </a:r>
          </a:p>
          <a:p>
            <a:r>
              <a:rPr lang="en-US" dirty="0">
                <a:solidFill>
                  <a:srgbClr val="FF0000"/>
                </a:solidFill>
                <a:cs typeface="Calibri"/>
              </a:rPr>
              <a:t>Non </a:t>
            </a:r>
            <a:r>
              <a:rPr lang="en-US" dirty="0" err="1">
                <a:solidFill>
                  <a:srgbClr val="FF0000"/>
                </a:solidFill>
                <a:cs typeface="Calibri"/>
              </a:rPr>
              <a:t>riceve</a:t>
            </a:r>
            <a:r>
              <a:rPr lang="en-US" dirty="0">
                <a:solidFill>
                  <a:srgbClr val="FF0000"/>
                </a:solidFill>
                <a:cs typeface="Calibri"/>
              </a:rPr>
              <a:t> </a:t>
            </a:r>
            <a:r>
              <a:rPr lang="en-US" dirty="0" err="1">
                <a:solidFill>
                  <a:srgbClr val="FF0000"/>
                </a:solidFill>
                <a:cs typeface="Calibri"/>
              </a:rPr>
              <a:t>comunicazioni</a:t>
            </a:r>
            <a:r>
              <a:rPr lang="en-US" dirty="0">
                <a:solidFill>
                  <a:srgbClr val="FF0000"/>
                </a:solidFill>
                <a:cs typeface="Calibri"/>
              </a:rPr>
              <a:t> da GARR-CERT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090209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4157E397-1E74-892C-5CD4-BC8F413BE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Riassunto</a:t>
            </a:r>
            <a:endParaRPr lang="it-IT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82D6D02-34A3-4AC1-087A-2C7E7ACE92AE}"/>
              </a:ext>
            </a:extLst>
          </p:cNvPr>
          <p:cNvSpPr>
            <a:spLocks noGrp="1"/>
          </p:cNvSpPr>
          <p:nvPr>
            <p:ph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>
                <a:cs typeface="Calibri"/>
              </a:rPr>
              <a:t>Tecnologicamente</a:t>
            </a:r>
            <a:r>
              <a:rPr lang="en-US" dirty="0">
                <a:cs typeface="Calibri"/>
              </a:rPr>
              <a:t>, le parti </a:t>
            </a:r>
            <a:r>
              <a:rPr lang="en-US" dirty="0" err="1">
                <a:cs typeface="Calibri"/>
              </a:rPr>
              <a:t>comuni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sono</a:t>
            </a:r>
            <a:r>
              <a:rPr lang="en-US" dirty="0">
                <a:cs typeface="Calibri"/>
              </a:rPr>
              <a:t> molto </a:t>
            </a:r>
            <a:r>
              <a:rPr lang="en-US" dirty="0" err="1">
                <a:cs typeface="Calibri"/>
              </a:rPr>
              <a:t>simili</a:t>
            </a:r>
            <a:r>
              <a:rPr lang="en-US" dirty="0">
                <a:cs typeface="Calibri"/>
              </a:rPr>
              <a:t>, quasi </a:t>
            </a:r>
            <a:r>
              <a:rPr lang="en-US" dirty="0" err="1">
                <a:cs typeface="Calibri"/>
              </a:rPr>
              <a:t>identiche</a:t>
            </a:r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Come </a:t>
            </a:r>
            <a:r>
              <a:rPr lang="en-US" dirty="0" err="1">
                <a:cs typeface="Calibri"/>
              </a:rPr>
              <a:t>isolamento</a:t>
            </a:r>
            <a:r>
              <a:rPr lang="en-US" dirty="0">
                <a:cs typeface="Calibri"/>
              </a:rPr>
              <a:t>, lo CSIRT e' molto piu' </a:t>
            </a:r>
            <a:r>
              <a:rPr lang="en-US" dirty="0" err="1">
                <a:cs typeface="Calibri"/>
              </a:rPr>
              <a:t>protetto</a:t>
            </a:r>
            <a:endParaRPr lang="en-US" dirty="0">
              <a:cs typeface="Calibri"/>
            </a:endParaRPr>
          </a:p>
          <a:p>
            <a:pPr lvl="1"/>
            <a:r>
              <a:rPr lang="en-US" dirty="0" err="1">
                <a:cs typeface="Calibri"/>
              </a:rPr>
              <a:t>Dovuto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anche</a:t>
            </a:r>
            <a:r>
              <a:rPr lang="en-US" dirty="0">
                <a:cs typeface="Calibri"/>
              </a:rPr>
              <a:t> al </a:t>
            </a:r>
            <a:r>
              <a:rPr lang="en-US" dirty="0" err="1">
                <a:cs typeface="Calibri"/>
              </a:rPr>
              <a:t>fatto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che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originariamente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eravamo</a:t>
            </a:r>
            <a:r>
              <a:rPr lang="en-US" dirty="0">
                <a:cs typeface="Calibri"/>
              </a:rPr>
              <a:t> tutti CNAF/BO</a:t>
            </a:r>
          </a:p>
          <a:p>
            <a:r>
              <a:rPr lang="en-US" dirty="0">
                <a:cs typeface="Calibri"/>
              </a:rPr>
              <a:t>Come </a:t>
            </a:r>
            <a:r>
              <a:rPr lang="en-US" dirty="0" err="1">
                <a:cs typeface="Calibri"/>
              </a:rPr>
              <a:t>efficacia</a:t>
            </a:r>
            <a:r>
              <a:rPr lang="en-US" dirty="0">
                <a:cs typeface="Calibri"/>
              </a:rPr>
              <a:t> il SIT e' </a:t>
            </a:r>
            <a:r>
              <a:rPr lang="en-US" dirty="0" err="1">
                <a:cs typeface="Calibri"/>
              </a:rPr>
              <a:t>superiore</a:t>
            </a:r>
            <a:endParaRPr lang="en-US" dirty="0">
              <a:cs typeface="Calibri"/>
            </a:endParaRPr>
          </a:p>
          <a:p>
            <a:pPr lvl="1"/>
            <a:r>
              <a:rPr lang="en-US" dirty="0" err="1">
                <a:cs typeface="Calibri"/>
              </a:rPr>
              <a:t>Dovuto</a:t>
            </a:r>
            <a:r>
              <a:rPr lang="en-US" dirty="0">
                <a:cs typeface="Calibri"/>
              </a:rPr>
              <a:t> al </a:t>
            </a:r>
            <a:r>
              <a:rPr lang="en-US" dirty="0" err="1">
                <a:cs typeface="Calibri"/>
              </a:rPr>
              <a:t>fatto</a:t>
            </a:r>
            <a:r>
              <a:rPr lang="en-US" dirty="0">
                <a:cs typeface="Calibri"/>
              </a:rPr>
              <a:t> di </a:t>
            </a:r>
            <a:r>
              <a:rPr lang="en-US" dirty="0" err="1">
                <a:cs typeface="Calibri"/>
              </a:rPr>
              <a:t>avere</a:t>
            </a:r>
            <a:r>
              <a:rPr lang="en-US" dirty="0">
                <a:cs typeface="Calibri"/>
              </a:rPr>
              <a:t> il </a:t>
            </a:r>
            <a:r>
              <a:rPr lang="en-US" dirty="0" err="1">
                <a:cs typeface="Calibri"/>
              </a:rPr>
              <a:t>controllo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della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infrastruttura</a:t>
            </a:r>
            <a:endParaRPr lang="en-US" dirty="0">
              <a:cs typeface="Calibri"/>
            </a:endParaRPr>
          </a:p>
          <a:p>
            <a:pPr lvl="1"/>
            <a:endParaRPr lang="en-US" dirty="0">
              <a:cs typeface="Calibri"/>
            </a:endParaRPr>
          </a:p>
          <a:p>
            <a:r>
              <a:rPr lang="en-US" dirty="0" err="1">
                <a:cs typeface="Calibri"/>
              </a:rPr>
              <a:t>Entrambi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includono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alcune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funzionalita</a:t>
            </a:r>
            <a:r>
              <a:rPr lang="en-US" dirty="0">
                <a:cs typeface="Calibri"/>
              </a:rPr>
              <a:t> di SOC</a:t>
            </a:r>
          </a:p>
          <a:p>
            <a:pPr lvl="1"/>
            <a:r>
              <a:rPr lang="en-US" dirty="0" err="1">
                <a:cs typeface="Calibri"/>
              </a:rPr>
              <a:t>Sorgenti</a:t>
            </a:r>
            <a:r>
              <a:rPr lang="en-US" dirty="0">
                <a:cs typeface="Calibri"/>
              </a:rPr>
              <a:t> di </a:t>
            </a:r>
            <a:r>
              <a:rPr lang="en-US" dirty="0" err="1">
                <a:cs typeface="Calibri"/>
              </a:rPr>
              <a:t>informazione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esterne</a:t>
            </a:r>
            <a:r>
              <a:rPr lang="en-US" dirty="0">
                <a:cs typeface="Calibri"/>
              </a:rPr>
              <a:t>, </a:t>
            </a:r>
            <a:r>
              <a:rPr lang="en-US" dirty="0" err="1">
                <a:cs typeface="Calibri"/>
              </a:rPr>
              <a:t>gestione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delle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vulnerabilita</a:t>
            </a:r>
            <a:r>
              <a:rPr lang="en-US" dirty="0">
                <a:cs typeface="Calibri"/>
              </a:rPr>
              <a:t>'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754100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32DAC-C27D-0710-75C3-3EE9A6578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Desiderata</a:t>
            </a:r>
            <a:endParaRPr lang="it-I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ABDBF2-93CE-9768-5FB7-56666D42F0A0}"/>
              </a:ext>
            </a:extLst>
          </p:cNvPr>
          <p:cNvSpPr>
            <a:spLocks noGrp="1"/>
          </p:cNvSpPr>
          <p:nvPr>
            <p:ph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cs typeface="Calibri"/>
              </a:rPr>
              <a:t>Lo CSIRT </a:t>
            </a:r>
            <a:r>
              <a:rPr lang="en-US" dirty="0" err="1">
                <a:cs typeface="Calibri"/>
              </a:rPr>
              <a:t>ideale</a:t>
            </a:r>
            <a:r>
              <a:rPr lang="en-US" dirty="0">
                <a:cs typeface="Calibri"/>
              </a:rPr>
              <a:t> e' la </a:t>
            </a:r>
            <a:r>
              <a:rPr lang="en-US" dirty="0" err="1">
                <a:cs typeface="Calibri"/>
              </a:rPr>
              <a:t>fusione</a:t>
            </a:r>
            <a:r>
              <a:rPr lang="en-US" dirty="0">
                <a:cs typeface="Calibri"/>
              </a:rPr>
              <a:t> di </a:t>
            </a:r>
            <a:r>
              <a:rPr lang="en-US" dirty="0" err="1">
                <a:cs typeface="Calibri"/>
              </a:rPr>
              <a:t>entrambi</a:t>
            </a:r>
            <a:endParaRPr lang="en-US" dirty="0">
              <a:cs typeface="Calibri"/>
            </a:endParaRPr>
          </a:p>
          <a:p>
            <a:pPr lvl="1"/>
            <a:r>
              <a:rPr lang="en-US" dirty="0">
                <a:cs typeface="Calibri"/>
              </a:rPr>
              <a:t>Ma con </a:t>
            </a:r>
            <a:r>
              <a:rPr lang="en-US" dirty="0" err="1">
                <a:cs typeface="Calibri"/>
              </a:rPr>
              <a:t>sistemi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operativi</a:t>
            </a:r>
            <a:r>
              <a:rPr lang="en-US" dirty="0">
                <a:cs typeface="Calibri"/>
              </a:rPr>
              <a:t> piu' "standard"</a:t>
            </a:r>
          </a:p>
          <a:p>
            <a:pPr lvl="1"/>
            <a:r>
              <a:rPr lang="en-US" dirty="0" err="1">
                <a:cs typeface="Calibri"/>
              </a:rPr>
              <a:t>Cifratura</a:t>
            </a:r>
            <a:r>
              <a:rPr lang="en-US" dirty="0">
                <a:cs typeface="Calibri"/>
              </a:rPr>
              <a:t> del file-system </a:t>
            </a:r>
            <a:r>
              <a:rPr lang="en-US" dirty="0" err="1">
                <a:cs typeface="Calibri"/>
              </a:rPr>
              <a:t>su</a:t>
            </a:r>
            <a:r>
              <a:rPr lang="en-US" dirty="0">
                <a:cs typeface="Calibri"/>
              </a:rPr>
              <a:t> mail server? </a:t>
            </a:r>
          </a:p>
          <a:p>
            <a:pPr lvl="1"/>
            <a:r>
              <a:rPr lang="en-US" dirty="0" err="1">
                <a:cs typeface="Calibri"/>
              </a:rPr>
              <a:t>Indirizzi</a:t>
            </a:r>
            <a:r>
              <a:rPr lang="en-US" dirty="0">
                <a:cs typeface="Calibri"/>
              </a:rPr>
              <a:t> di mail </a:t>
            </a:r>
            <a:r>
              <a:rPr lang="en-US" dirty="0" err="1">
                <a:cs typeface="Calibri"/>
              </a:rPr>
              <a:t>personali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piuttosto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che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collettivi</a:t>
            </a:r>
            <a:endParaRPr lang="en-US" dirty="0">
              <a:cs typeface="Calibri"/>
            </a:endParaRPr>
          </a:p>
          <a:p>
            <a:pPr lvl="1"/>
            <a:r>
              <a:rPr lang="en-US" dirty="0" err="1">
                <a:cs typeface="Calibri"/>
              </a:rPr>
              <a:t>Protetto</a:t>
            </a:r>
            <a:r>
              <a:rPr lang="en-US" dirty="0">
                <a:cs typeface="Calibri"/>
              </a:rPr>
              <a:t> da un firewall </a:t>
            </a:r>
            <a:r>
              <a:rPr lang="en-US" dirty="0" err="1">
                <a:cs typeface="Calibri"/>
              </a:rPr>
              <a:t>dedicato</a:t>
            </a:r>
            <a:r>
              <a:rPr lang="en-US" dirty="0">
                <a:cs typeface="Calibri"/>
              </a:rPr>
              <a:t> (</a:t>
            </a:r>
            <a:r>
              <a:rPr lang="en-US" dirty="0" err="1">
                <a:cs typeface="Calibri"/>
              </a:rPr>
              <a:t>PFSense</a:t>
            </a:r>
            <a:r>
              <a:rPr lang="en-US" dirty="0">
                <a:cs typeface="Calibri"/>
              </a:rPr>
              <a:t>/</a:t>
            </a:r>
            <a:r>
              <a:rPr lang="en-US" dirty="0" err="1">
                <a:cs typeface="Calibri"/>
              </a:rPr>
              <a:t>OPNSense</a:t>
            </a:r>
            <a:r>
              <a:rPr lang="en-US" dirty="0">
                <a:cs typeface="Calibri"/>
              </a:rPr>
              <a:t>)</a:t>
            </a:r>
          </a:p>
          <a:p>
            <a:pPr lvl="1"/>
            <a:r>
              <a:rPr lang="en-US" dirty="0">
                <a:cs typeface="Calibri"/>
              </a:rPr>
              <a:t>Con un </a:t>
            </a:r>
            <a:r>
              <a:rPr lang="en-US" dirty="0" err="1">
                <a:cs typeface="Calibri"/>
              </a:rPr>
              <a:t>sistema</a:t>
            </a:r>
            <a:r>
              <a:rPr lang="en-US" dirty="0">
                <a:cs typeface="Calibri"/>
              </a:rPr>
              <a:t> di feedback e </a:t>
            </a:r>
            <a:r>
              <a:rPr lang="en-US" dirty="0" err="1">
                <a:cs typeface="Calibri"/>
              </a:rPr>
              <a:t>reazione</a:t>
            </a:r>
            <a:r>
              <a:rPr lang="en-US" dirty="0">
                <a:cs typeface="Calibri"/>
              </a:rPr>
              <a:t> per ticket </a:t>
            </a:r>
            <a:r>
              <a:rPr lang="en-US" dirty="0" err="1">
                <a:cs typeface="Calibri"/>
              </a:rPr>
              <a:t>rimasti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aperti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troppo</a:t>
            </a:r>
            <a:r>
              <a:rPr lang="en-US" dirty="0">
                <a:cs typeface="Calibri"/>
              </a:rPr>
              <a:t> a </a:t>
            </a:r>
            <a:r>
              <a:rPr lang="en-US" dirty="0" err="1">
                <a:cs typeface="Calibri"/>
              </a:rPr>
              <a:t>lungo</a:t>
            </a:r>
            <a:endParaRPr lang="en-US" dirty="0">
              <a:cs typeface="Calibri"/>
            </a:endParaRPr>
          </a:p>
          <a:p>
            <a:pPr lvl="1"/>
            <a:r>
              <a:rPr lang="en-US" dirty="0">
                <a:cs typeface="Calibri"/>
              </a:rPr>
              <a:t>Monitoring </a:t>
            </a:r>
            <a:r>
              <a:rPr lang="en-US" dirty="0" err="1">
                <a:cs typeface="Calibri"/>
              </a:rPr>
              <a:t>delle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macchine</a:t>
            </a:r>
            <a:r>
              <a:rPr lang="en-US" dirty="0">
                <a:cs typeface="Calibri"/>
              </a:rPr>
              <a:t> per </a:t>
            </a:r>
            <a:r>
              <a:rPr lang="en-US" dirty="0" err="1">
                <a:cs typeface="Calibri"/>
              </a:rPr>
              <a:t>sapere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quando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qualcuna</a:t>
            </a:r>
            <a:r>
              <a:rPr lang="en-US" dirty="0">
                <a:cs typeface="Calibri"/>
              </a:rPr>
              <a:t> e' down</a:t>
            </a:r>
          </a:p>
          <a:p>
            <a:pPr lvl="1"/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In </a:t>
            </a:r>
            <a:r>
              <a:rPr lang="en-US" dirty="0" err="1">
                <a:cs typeface="Calibri"/>
              </a:rPr>
              <a:t>soldoni</a:t>
            </a:r>
            <a:r>
              <a:rPr lang="en-US" dirty="0">
                <a:cs typeface="Calibri"/>
              </a:rPr>
              <a:t>:</a:t>
            </a:r>
          </a:p>
          <a:p>
            <a:pPr lvl="1"/>
            <a:r>
              <a:rPr lang="en-US" dirty="0">
                <a:cs typeface="Calibri"/>
              </a:rPr>
              <a:t>Le </a:t>
            </a:r>
            <a:r>
              <a:rPr lang="en-US" dirty="0" err="1">
                <a:cs typeface="Calibri"/>
              </a:rPr>
              <a:t>misure</a:t>
            </a:r>
            <a:r>
              <a:rPr lang="en-US" dirty="0">
                <a:cs typeface="Calibri"/>
              </a:rPr>
              <a:t> di </a:t>
            </a:r>
            <a:r>
              <a:rPr lang="en-US" dirty="0" err="1">
                <a:cs typeface="Calibri"/>
              </a:rPr>
              <a:t>protezione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dello</a:t>
            </a:r>
            <a:r>
              <a:rPr lang="en-US" dirty="0">
                <a:cs typeface="Calibri"/>
              </a:rPr>
              <a:t> CSIRT + le procedure del SIT + </a:t>
            </a:r>
            <a:r>
              <a:rPr lang="en-US" dirty="0" err="1">
                <a:cs typeface="Calibri"/>
              </a:rPr>
              <a:t>sistemi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operativi</a:t>
            </a:r>
            <a:r>
              <a:rPr lang="en-US" dirty="0">
                <a:cs typeface="Calibri"/>
              </a:rPr>
              <a:t> "standard"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544631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>
            <a:extLst>
              <a:ext uri="{FF2B5EF4-FFF2-40B4-BE49-F238E27FC236}">
                <a16:creationId xmlns:a16="http://schemas.microsoft.com/office/drawing/2014/main" id="{25755BB4-BF95-90DB-358F-E5E2C26AEF48}"/>
              </a:ext>
            </a:extLst>
          </p:cNvPr>
          <p:cNvSpPr/>
          <p:nvPr/>
        </p:nvSpPr>
        <p:spPr>
          <a:xfrm>
            <a:off x="85002" y="2073849"/>
            <a:ext cx="8739481" cy="410162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57C290-57B0-7112-03EB-F0E468E34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CSIRT schema</a:t>
            </a:r>
            <a:endParaRPr lang="en-US" dirty="0"/>
          </a:p>
        </p:txBody>
      </p:sp>
      <p:pic>
        <p:nvPicPr>
          <p:cNvPr id="5" name="Graphic 4" descr="Database outline">
            <a:extLst>
              <a:ext uri="{FF2B5EF4-FFF2-40B4-BE49-F238E27FC236}">
                <a16:creationId xmlns:a16="http://schemas.microsoft.com/office/drawing/2014/main" id="{FC88F841-82D3-BFA9-8405-B3985CDE93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79377" y="5078723"/>
            <a:ext cx="914400" cy="952029"/>
          </a:xfrm>
          <a:prstGeom prst="rect">
            <a:avLst/>
          </a:prstGeom>
        </p:spPr>
      </p:pic>
      <p:pic>
        <p:nvPicPr>
          <p:cNvPr id="6" name="Graphic 4" descr="Database outline">
            <a:extLst>
              <a:ext uri="{FF2B5EF4-FFF2-40B4-BE49-F238E27FC236}">
                <a16:creationId xmlns:a16="http://schemas.microsoft.com/office/drawing/2014/main" id="{9A7DFCAC-5722-9EA8-0693-01E859ABDC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103840" y="2355278"/>
            <a:ext cx="914400" cy="952029"/>
          </a:xfrm>
          <a:prstGeom prst="rect">
            <a:avLst/>
          </a:prstGeom>
        </p:spPr>
      </p:pic>
      <p:pic>
        <p:nvPicPr>
          <p:cNvPr id="7" name="Graphic 4" descr="Database outline">
            <a:extLst>
              <a:ext uri="{FF2B5EF4-FFF2-40B4-BE49-F238E27FC236}">
                <a16:creationId xmlns:a16="http://schemas.microsoft.com/office/drawing/2014/main" id="{8A86B9DE-A840-0A4B-30D9-94FFFDFFCE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73889" y="3227479"/>
            <a:ext cx="914400" cy="952029"/>
          </a:xfrm>
          <a:prstGeom prst="rect">
            <a:avLst/>
          </a:prstGeom>
        </p:spPr>
      </p:pic>
      <p:pic>
        <p:nvPicPr>
          <p:cNvPr id="8" name="Graphic 4" descr="Database outline">
            <a:extLst>
              <a:ext uri="{FF2B5EF4-FFF2-40B4-BE49-F238E27FC236}">
                <a16:creationId xmlns:a16="http://schemas.microsoft.com/office/drawing/2014/main" id="{572E7046-2B3B-64E2-3F47-A542E41B33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93685" y="4520662"/>
            <a:ext cx="914400" cy="952029"/>
          </a:xfrm>
          <a:prstGeom prst="rect">
            <a:avLst/>
          </a:prstGeom>
        </p:spPr>
      </p:pic>
      <p:pic>
        <p:nvPicPr>
          <p:cNvPr id="9" name="Graphic 4" descr="Database outline">
            <a:extLst>
              <a:ext uri="{FF2B5EF4-FFF2-40B4-BE49-F238E27FC236}">
                <a16:creationId xmlns:a16="http://schemas.microsoft.com/office/drawing/2014/main" id="{24B0A442-B528-6609-1182-1E0AE1B3C1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65891" y="2446665"/>
            <a:ext cx="914400" cy="952029"/>
          </a:xfrm>
          <a:prstGeom prst="rect">
            <a:avLst/>
          </a:prstGeom>
        </p:spPr>
      </p:pic>
      <p:pic>
        <p:nvPicPr>
          <p:cNvPr id="11" name="Graphic 4" descr="Database outline">
            <a:extLst>
              <a:ext uri="{FF2B5EF4-FFF2-40B4-BE49-F238E27FC236}">
                <a16:creationId xmlns:a16="http://schemas.microsoft.com/office/drawing/2014/main" id="{5A4B5C86-8204-D8DC-A668-9140237486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97984" y="3432762"/>
            <a:ext cx="914400" cy="952029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CE437D96-0F9A-6950-860E-F16275EDCEE9}"/>
              </a:ext>
            </a:extLst>
          </p:cNvPr>
          <p:cNvSpPr txBox="1"/>
          <p:nvPr/>
        </p:nvSpPr>
        <p:spPr>
          <a:xfrm>
            <a:off x="270126" y="4150010"/>
            <a:ext cx="1206336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>
                <a:cs typeface="Calibri"/>
              </a:rPr>
              <a:t>PFSense</a:t>
            </a:r>
            <a:endParaRPr lang="en-US" dirty="0" err="1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C297F10-25BB-C117-C169-E4C356171363}"/>
              </a:ext>
            </a:extLst>
          </p:cNvPr>
          <p:cNvSpPr txBox="1"/>
          <p:nvPr/>
        </p:nvSpPr>
        <p:spPr>
          <a:xfrm>
            <a:off x="2977781" y="3278145"/>
            <a:ext cx="1476962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Mail Server</a:t>
            </a:r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A829780-D54B-0444-2201-DCDB823CB614}"/>
              </a:ext>
            </a:extLst>
          </p:cNvPr>
          <p:cNvSpPr txBox="1"/>
          <p:nvPr/>
        </p:nvSpPr>
        <p:spPr>
          <a:xfrm>
            <a:off x="5129388" y="3303680"/>
            <a:ext cx="1787407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www.csirt.infn.it</a:t>
            </a:r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0487F29-3928-F058-7B1B-3CE86C5E225E}"/>
              </a:ext>
            </a:extLst>
          </p:cNvPr>
          <p:cNvSpPr txBox="1"/>
          <p:nvPr/>
        </p:nvSpPr>
        <p:spPr>
          <a:xfrm>
            <a:off x="7525927" y="4440296"/>
            <a:ext cx="9144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RTIR</a:t>
            </a:r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00FAC1E-25DD-5AC6-D468-BF1284BE0DF6}"/>
              </a:ext>
            </a:extLst>
          </p:cNvPr>
          <p:cNvSpPr txBox="1"/>
          <p:nvPr/>
        </p:nvSpPr>
        <p:spPr>
          <a:xfrm>
            <a:off x="2304814" y="5992518"/>
            <a:ext cx="1470231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VPN Server</a:t>
            </a:r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C833681-4AAD-1FAA-B6F0-9ECDDC3A604D}"/>
              </a:ext>
            </a:extLst>
          </p:cNvPr>
          <p:cNvSpPr txBox="1"/>
          <p:nvPr/>
        </p:nvSpPr>
        <p:spPr>
          <a:xfrm>
            <a:off x="5789923" y="5330640"/>
            <a:ext cx="1349108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Bastion</a:t>
            </a:r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51D1557-72F8-2D58-E469-90AEEF353E49}"/>
              </a:ext>
            </a:extLst>
          </p:cNvPr>
          <p:cNvSpPr txBox="1"/>
          <p:nvPr/>
        </p:nvSpPr>
        <p:spPr>
          <a:xfrm>
            <a:off x="5580944" y="3604717"/>
            <a:ext cx="987636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80,443</a:t>
            </a:r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102F7C8-5BB0-A260-F316-14F7EF1A11A4}"/>
              </a:ext>
            </a:extLst>
          </p:cNvPr>
          <p:cNvSpPr txBox="1"/>
          <p:nvPr/>
        </p:nvSpPr>
        <p:spPr>
          <a:xfrm>
            <a:off x="369912" y="4487669"/>
            <a:ext cx="1039437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80, 443</a:t>
            </a:r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2C4386B-9463-C0BB-4A6E-8FC83384C439}"/>
              </a:ext>
            </a:extLst>
          </p:cNvPr>
          <p:cNvSpPr txBox="1"/>
          <p:nvPr/>
        </p:nvSpPr>
        <p:spPr>
          <a:xfrm>
            <a:off x="6007972" y="5602110"/>
            <a:ext cx="470371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22</a:t>
            </a:r>
            <a:endParaRPr 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BB4B59F-4C99-EA5D-81BC-FB22D0F179C1}"/>
              </a:ext>
            </a:extLst>
          </p:cNvPr>
          <p:cNvSpPr txBox="1"/>
          <p:nvPr/>
        </p:nvSpPr>
        <p:spPr>
          <a:xfrm>
            <a:off x="2883371" y="3550288"/>
            <a:ext cx="1571372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25, 993, 587</a:t>
            </a:r>
            <a:endParaRPr 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F2B1F4E-6E73-2D25-2697-B779E741C9F8}"/>
              </a:ext>
            </a:extLst>
          </p:cNvPr>
          <p:cNvSpPr txBox="1"/>
          <p:nvPr/>
        </p:nvSpPr>
        <p:spPr>
          <a:xfrm>
            <a:off x="8908814" y="2201333"/>
            <a:ext cx="1947333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cs typeface="Calibri"/>
              </a:rPr>
              <a:t>172.31.1.0/24</a:t>
            </a:r>
            <a:endParaRPr lang="en-US" dirty="0">
              <a:cs typeface="Calibri"/>
            </a:endParaRPr>
          </a:p>
          <a:p>
            <a:r>
              <a:rPr lang="en-US">
                <a:cs typeface="Calibri"/>
              </a:rPr>
              <a:t>Closed via PFSense</a:t>
            </a:r>
          </a:p>
        </p:txBody>
      </p:sp>
      <p:pic>
        <p:nvPicPr>
          <p:cNvPr id="3" name="Graphic 2" descr="Database outline">
            <a:extLst>
              <a:ext uri="{FF2B5EF4-FFF2-40B4-BE49-F238E27FC236}">
                <a16:creationId xmlns:a16="http://schemas.microsoft.com/office/drawing/2014/main" id="{8DD74256-89B8-E75C-F6CE-DBE8317483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282118" y="4194427"/>
            <a:ext cx="914400" cy="95202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EC2F2DB-FD70-6622-7C03-E145A0C22BD3}"/>
              </a:ext>
            </a:extLst>
          </p:cNvPr>
          <p:cNvSpPr txBox="1"/>
          <p:nvPr/>
        </p:nvSpPr>
        <p:spPr>
          <a:xfrm>
            <a:off x="4214518" y="5145851"/>
            <a:ext cx="118634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>
                <a:cs typeface="Calibri"/>
              </a:rPr>
              <a:t>OpenVas</a:t>
            </a:r>
          </a:p>
        </p:txBody>
      </p:sp>
      <p:pic>
        <p:nvPicPr>
          <p:cNvPr id="10" name="Graphic 4" descr="Database outline">
            <a:extLst>
              <a:ext uri="{FF2B5EF4-FFF2-40B4-BE49-F238E27FC236}">
                <a16:creationId xmlns:a16="http://schemas.microsoft.com/office/drawing/2014/main" id="{942E3344-9D32-A467-B12B-526778B479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86998" y="3462811"/>
            <a:ext cx="914400" cy="952029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D6DAB84D-46B7-A64C-00CD-8F53ED6FAB5A}"/>
              </a:ext>
            </a:extLst>
          </p:cNvPr>
          <p:cNvSpPr txBox="1"/>
          <p:nvPr/>
        </p:nvSpPr>
        <p:spPr>
          <a:xfrm>
            <a:off x="1922405" y="4358389"/>
            <a:ext cx="1571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Monitoring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172344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2BB20-2C7A-67A2-1A60-861EA9AD4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 </a:t>
            </a:r>
            <a:r>
              <a:rPr lang="en-US" dirty="0" err="1"/>
              <a:t>esterne</a:t>
            </a:r>
            <a:endParaRPr lang="it-I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4691A6-96FD-490A-FBCE-D2082CF0CC92}"/>
              </a:ext>
            </a:extLst>
          </p:cNvPr>
          <p:cNvSpPr>
            <a:spLocks noGrp="1"/>
          </p:cNvSpPr>
          <p:nvPr>
            <p:ph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E </a:t>
            </a:r>
            <a:r>
              <a:rPr lang="en-US" dirty="0" err="1">
                <a:cs typeface="Calibri"/>
              </a:rPr>
              <a:t>shadowserver</a:t>
            </a:r>
            <a:r>
              <a:rPr lang="en-US" dirty="0">
                <a:cs typeface="Calibri"/>
              </a:rPr>
              <a:t>/</a:t>
            </a:r>
            <a:r>
              <a:rPr lang="en-US" dirty="0" err="1">
                <a:cs typeface="Calibri"/>
              </a:rPr>
              <a:t>openvas</a:t>
            </a:r>
            <a:r>
              <a:rPr lang="en-US" dirty="0">
                <a:cs typeface="Calibri"/>
              </a:rPr>
              <a:t> ?</a:t>
            </a:r>
          </a:p>
          <a:p>
            <a:pPr lvl="1"/>
            <a:r>
              <a:rPr lang="en-US" dirty="0" err="1">
                <a:cs typeface="Calibri"/>
              </a:rPr>
              <a:t>Tecnicamente</a:t>
            </a:r>
            <a:r>
              <a:rPr lang="en-US" dirty="0">
                <a:cs typeface="Calibri"/>
              </a:rPr>
              <a:t> parlando </a:t>
            </a:r>
            <a:r>
              <a:rPr lang="en-US" dirty="0" err="1">
                <a:cs typeface="Calibri"/>
              </a:rPr>
              <a:t>fanno</a:t>
            </a:r>
            <a:r>
              <a:rPr lang="en-US" dirty="0">
                <a:cs typeface="Calibri"/>
              </a:rPr>
              <a:t> piu' </a:t>
            </a:r>
            <a:r>
              <a:rPr lang="en-US" dirty="0" err="1">
                <a:cs typeface="Calibri"/>
              </a:rPr>
              <a:t>parte</a:t>
            </a:r>
            <a:r>
              <a:rPr lang="en-US" dirty="0">
                <a:cs typeface="Calibri"/>
              </a:rPr>
              <a:t> di un SOC, </a:t>
            </a:r>
            <a:r>
              <a:rPr lang="en-US" dirty="0" err="1">
                <a:cs typeface="Calibri"/>
              </a:rPr>
              <a:t>che</a:t>
            </a:r>
            <a:r>
              <a:rPr lang="en-US" dirty="0">
                <a:cs typeface="Calibri"/>
              </a:rPr>
              <a:t> non di uno CSIRT</a:t>
            </a:r>
          </a:p>
          <a:p>
            <a:pPr lvl="2"/>
            <a:r>
              <a:rPr lang="en-US" dirty="0" err="1">
                <a:cs typeface="Calibri"/>
              </a:rPr>
              <a:t>Finora</a:t>
            </a:r>
            <a:r>
              <a:rPr lang="en-US" dirty="0">
                <a:cs typeface="Calibri"/>
              </a:rPr>
              <a:t> integrate </a:t>
            </a:r>
            <a:r>
              <a:rPr lang="en-US" dirty="0" err="1">
                <a:cs typeface="Calibri"/>
              </a:rPr>
              <a:t>dato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che</a:t>
            </a:r>
            <a:r>
              <a:rPr lang="en-US" dirty="0">
                <a:cs typeface="Calibri"/>
              </a:rPr>
              <a:t> non </a:t>
            </a:r>
            <a:r>
              <a:rPr lang="en-US" dirty="0" err="1">
                <a:cs typeface="Calibri"/>
              </a:rPr>
              <a:t>c'erano</a:t>
            </a:r>
            <a:r>
              <a:rPr lang="en-US" dirty="0">
                <a:cs typeface="Calibri"/>
              </a:rPr>
              <a:t> CSIRT e SIT </a:t>
            </a:r>
            <a:r>
              <a:rPr lang="en-US" dirty="0" err="1">
                <a:cs typeface="Calibri"/>
              </a:rPr>
              <a:t>si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sono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presi</a:t>
            </a:r>
            <a:r>
              <a:rPr lang="en-US" dirty="0">
                <a:cs typeface="Calibri"/>
              </a:rPr>
              <a:t> in </a:t>
            </a:r>
            <a:r>
              <a:rPr lang="en-US" dirty="0" err="1">
                <a:cs typeface="Calibri"/>
              </a:rPr>
              <a:t>carica</a:t>
            </a:r>
            <a:r>
              <a:rPr lang="en-US" dirty="0">
                <a:cs typeface="Calibri"/>
              </a:rPr>
              <a:t> la </a:t>
            </a:r>
            <a:r>
              <a:rPr lang="en-US" dirty="0" err="1">
                <a:cs typeface="Calibri"/>
              </a:rPr>
              <a:t>parte</a:t>
            </a:r>
            <a:r>
              <a:rPr lang="en-US" dirty="0">
                <a:cs typeface="Calibri"/>
              </a:rPr>
              <a:t> piu' "semplice" (</a:t>
            </a:r>
            <a:r>
              <a:rPr lang="en-US" dirty="0" err="1">
                <a:cs typeface="Calibri"/>
              </a:rPr>
              <a:t>vulnerabilita</a:t>
            </a:r>
            <a:r>
              <a:rPr lang="en-US" dirty="0">
                <a:cs typeface="Calibri"/>
              </a:rPr>
              <a:t>')</a:t>
            </a:r>
          </a:p>
          <a:p>
            <a:pPr lvl="2"/>
            <a:r>
              <a:rPr lang="en-US" dirty="0" err="1">
                <a:cs typeface="Calibri"/>
              </a:rPr>
              <a:t>Tuttavia</a:t>
            </a:r>
            <a:r>
              <a:rPr lang="en-US" dirty="0">
                <a:cs typeface="Calibri"/>
              </a:rPr>
              <a:t> per </a:t>
            </a:r>
            <a:r>
              <a:rPr lang="en-US" dirty="0" err="1">
                <a:cs typeface="Calibri"/>
              </a:rPr>
              <a:t>evitare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duplicazioni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si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dovrebbe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rimanere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all'interno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della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struttura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dello</a:t>
            </a:r>
            <a:r>
              <a:rPr lang="en-US" dirty="0">
                <a:cs typeface="Calibri"/>
              </a:rPr>
              <a:t> CSIRT</a:t>
            </a:r>
          </a:p>
          <a:p>
            <a:pPr lvl="2"/>
            <a:r>
              <a:rPr lang="en-US" dirty="0">
                <a:cs typeface="Calibri"/>
              </a:rPr>
              <a:t>E </a:t>
            </a:r>
            <a:r>
              <a:rPr lang="en-US" dirty="0" err="1">
                <a:cs typeface="Calibri"/>
              </a:rPr>
              <a:t>integrare</a:t>
            </a:r>
            <a:r>
              <a:rPr lang="en-US" dirty="0">
                <a:cs typeface="Calibri"/>
              </a:rPr>
              <a:t> la </a:t>
            </a:r>
            <a:r>
              <a:rPr lang="en-US" dirty="0" err="1">
                <a:cs typeface="Calibri"/>
              </a:rPr>
              <a:t>gestione</a:t>
            </a:r>
            <a:r>
              <a:rPr lang="en-US" dirty="0">
                <a:cs typeface="Calibri"/>
              </a:rPr>
              <a:t> di ticket e le relative procedure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37490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53163-0BC3-4DB9-81D1-D543809CC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Stato</a:t>
            </a:r>
            <a:r>
              <a:rPr lang="en-US" dirty="0"/>
              <a:t> </a:t>
            </a:r>
            <a:r>
              <a:rPr lang="en-US" dirty="0" err="1"/>
              <a:t>corrente</a:t>
            </a:r>
            <a:endParaRPr lang="it-IT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E81BC7-97A2-19CB-485D-B83E0C49B9CB}"/>
              </a:ext>
            </a:extLst>
          </p:cNvPr>
          <p:cNvSpPr>
            <a:spLocks noGrp="1"/>
          </p:cNvSpPr>
          <p:nvPr>
            <p:ph type="subTitle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cs typeface="Calibri"/>
              </a:rPr>
              <a:t>L'INFN ha due </a:t>
            </a:r>
            <a:r>
              <a:rPr lang="en-US" dirty="0" err="1">
                <a:cs typeface="Calibri"/>
              </a:rPr>
              <a:t>strutture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che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si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occupano</a:t>
            </a:r>
            <a:r>
              <a:rPr lang="en-US" dirty="0">
                <a:cs typeface="Calibri"/>
              </a:rPr>
              <a:t> di </a:t>
            </a:r>
            <a:r>
              <a:rPr lang="en-US" dirty="0" err="1">
                <a:cs typeface="Calibri"/>
              </a:rPr>
              <a:t>reagire</a:t>
            </a:r>
            <a:r>
              <a:rPr lang="en-US" dirty="0">
                <a:cs typeface="Calibri"/>
              </a:rPr>
              <a:t> a </a:t>
            </a:r>
            <a:r>
              <a:rPr lang="en-US" dirty="0" err="1">
                <a:cs typeface="Calibri"/>
              </a:rPr>
              <a:t>problemi</a:t>
            </a:r>
            <a:r>
              <a:rPr lang="en-US" dirty="0">
                <a:cs typeface="Calibri"/>
              </a:rPr>
              <a:t> di </a:t>
            </a:r>
            <a:r>
              <a:rPr lang="en-US" dirty="0" err="1">
                <a:cs typeface="Calibri"/>
              </a:rPr>
              <a:t>sicurezza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sulle</a:t>
            </a:r>
            <a:r>
              <a:rPr lang="en-US" dirty="0">
                <a:cs typeface="Calibri"/>
              </a:rPr>
              <a:t> sue </a:t>
            </a:r>
            <a:r>
              <a:rPr lang="en-US" dirty="0" err="1">
                <a:cs typeface="Calibri"/>
              </a:rPr>
              <a:t>macchine</a:t>
            </a:r>
            <a:endParaRPr lang="en-US" dirty="0">
              <a:cs typeface="Calibri"/>
            </a:endParaRPr>
          </a:p>
          <a:p>
            <a:pPr lvl="1"/>
            <a:r>
              <a:rPr lang="en-US" dirty="0">
                <a:cs typeface="Calibri"/>
              </a:rPr>
              <a:t>SIT (Security Incident Team)</a:t>
            </a:r>
          </a:p>
          <a:p>
            <a:pPr lvl="2"/>
            <a:r>
              <a:rPr lang="en-US" dirty="0">
                <a:cs typeface="Calibri"/>
              </a:rPr>
              <a:t>Per INFN Cloud</a:t>
            </a:r>
          </a:p>
          <a:p>
            <a:pPr lvl="1"/>
            <a:r>
              <a:rPr lang="en-US" dirty="0">
                <a:cs typeface="Calibri"/>
              </a:rPr>
              <a:t>CSIRT</a:t>
            </a:r>
          </a:p>
          <a:p>
            <a:pPr lvl="2"/>
            <a:r>
              <a:rPr lang="en-US" dirty="0">
                <a:cs typeface="Calibri"/>
              </a:rPr>
              <a:t>Per </a:t>
            </a:r>
            <a:r>
              <a:rPr lang="en-US" dirty="0" err="1">
                <a:cs typeface="Calibri"/>
              </a:rPr>
              <a:t>tutta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l'INFN</a:t>
            </a:r>
            <a:endParaRPr lang="en-US" dirty="0">
              <a:cs typeface="Calibri"/>
            </a:endParaRPr>
          </a:p>
          <a:p>
            <a:r>
              <a:rPr lang="en-US" dirty="0" err="1">
                <a:cs typeface="Calibri"/>
              </a:rPr>
              <a:t>Sono</a:t>
            </a:r>
            <a:r>
              <a:rPr lang="en-US" dirty="0">
                <a:cs typeface="Calibri"/>
              </a:rPr>
              <a:t> gemelli </a:t>
            </a:r>
            <a:r>
              <a:rPr lang="en-US" dirty="0" err="1">
                <a:cs typeface="Calibri"/>
              </a:rPr>
              <a:t>separati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alla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nascita</a:t>
            </a:r>
            <a:endParaRPr lang="en-US" dirty="0">
              <a:cs typeface="Calibri"/>
            </a:endParaRPr>
          </a:p>
          <a:p>
            <a:pPr lvl="1"/>
            <a:r>
              <a:rPr lang="en-US" dirty="0" err="1">
                <a:cs typeface="Calibri"/>
              </a:rPr>
              <a:t>Strumenti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estremamente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simili</a:t>
            </a:r>
            <a:endParaRPr lang="en-US" dirty="0">
              <a:cs typeface="Calibri"/>
            </a:endParaRPr>
          </a:p>
          <a:p>
            <a:pPr lvl="1"/>
            <a:r>
              <a:rPr lang="en-US" dirty="0" err="1">
                <a:cs typeface="Calibri"/>
              </a:rPr>
              <a:t>Compiti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identici</a:t>
            </a:r>
            <a:endParaRPr lang="en-US" dirty="0">
              <a:cs typeface="Calibri"/>
            </a:endParaRPr>
          </a:p>
          <a:p>
            <a:pPr lvl="1"/>
            <a:r>
              <a:rPr lang="en-US" dirty="0" err="1">
                <a:cs typeface="Calibri"/>
              </a:rPr>
              <a:t>Alcune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persone</a:t>
            </a:r>
            <a:r>
              <a:rPr lang="en-US" dirty="0">
                <a:cs typeface="Calibri"/>
              </a:rPr>
              <a:t> in </a:t>
            </a:r>
            <a:r>
              <a:rPr lang="en-US" dirty="0" err="1">
                <a:cs typeface="Calibri"/>
              </a:rPr>
              <a:t>comune</a:t>
            </a:r>
            <a:endParaRPr lang="en-US" dirty="0">
              <a:cs typeface="Calibri"/>
            </a:endParaRPr>
          </a:p>
          <a:p>
            <a:pPr lvl="1"/>
            <a:r>
              <a:rPr lang="en-US" dirty="0">
                <a:cs typeface="Calibri"/>
              </a:rPr>
              <a:t>Ma </a:t>
            </a:r>
            <a:r>
              <a:rPr lang="en-US" dirty="0" err="1">
                <a:cs typeface="Calibri"/>
              </a:rPr>
              <a:t>metodi</a:t>
            </a:r>
            <a:r>
              <a:rPr lang="en-US" dirty="0">
                <a:cs typeface="Calibri"/>
              </a:rPr>
              <a:t> di </a:t>
            </a:r>
            <a:r>
              <a:rPr lang="en-US" dirty="0" err="1">
                <a:cs typeface="Calibri"/>
              </a:rPr>
              <a:t>lavoro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diversi</a:t>
            </a:r>
            <a:r>
              <a:rPr lang="en-US" dirty="0">
                <a:cs typeface="Calibri"/>
              </a:rPr>
              <a:t> ed </a:t>
            </a:r>
            <a:r>
              <a:rPr lang="en-US" dirty="0" err="1">
                <a:cs typeface="Calibri"/>
              </a:rPr>
              <a:t>alcuni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strumenti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sono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unici</a:t>
            </a:r>
            <a:endParaRPr lang="en-US" dirty="0">
              <a:cs typeface="Calibri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58552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524BE-E265-C8B7-5D56-F7DBE6F07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CSIRT Schema</a:t>
            </a:r>
            <a:endParaRPr lang="it-IT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365A6C-DB74-3BB1-A7FF-2BC7BD89230E}"/>
              </a:ext>
            </a:extLst>
          </p:cNvPr>
          <p:cNvSpPr>
            <a:spLocks noGrp="1"/>
          </p:cNvSpPr>
          <p:nvPr>
            <p:ph type="sub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D769A1DD-10E3-912E-6406-C24FC5FB2F05}"/>
              </a:ext>
            </a:extLst>
          </p:cNvPr>
          <p:cNvSpPr/>
          <p:nvPr/>
        </p:nvSpPr>
        <p:spPr>
          <a:xfrm>
            <a:off x="672293" y="2018897"/>
            <a:ext cx="8739481" cy="410162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Graphic 4" descr="Database outline">
            <a:extLst>
              <a:ext uri="{FF2B5EF4-FFF2-40B4-BE49-F238E27FC236}">
                <a16:creationId xmlns:a16="http://schemas.microsoft.com/office/drawing/2014/main" id="{235D2C62-F8DB-BC8E-3E5A-FC50F6A160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79377" y="5078723"/>
            <a:ext cx="914400" cy="952029"/>
          </a:xfrm>
          <a:prstGeom prst="rect">
            <a:avLst/>
          </a:prstGeom>
        </p:spPr>
      </p:pic>
      <p:pic>
        <p:nvPicPr>
          <p:cNvPr id="6" name="Graphic 4" descr="Database outline">
            <a:extLst>
              <a:ext uri="{FF2B5EF4-FFF2-40B4-BE49-F238E27FC236}">
                <a16:creationId xmlns:a16="http://schemas.microsoft.com/office/drawing/2014/main" id="{0CB68E7C-AE0E-2F2A-B6BE-5AE46E539A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103840" y="2355278"/>
            <a:ext cx="914400" cy="952029"/>
          </a:xfrm>
          <a:prstGeom prst="rect">
            <a:avLst/>
          </a:prstGeom>
        </p:spPr>
      </p:pic>
      <p:pic>
        <p:nvPicPr>
          <p:cNvPr id="7" name="Graphic 4" descr="Database outline">
            <a:extLst>
              <a:ext uri="{FF2B5EF4-FFF2-40B4-BE49-F238E27FC236}">
                <a16:creationId xmlns:a16="http://schemas.microsoft.com/office/drawing/2014/main" id="{18AC5FA8-C6C5-BCA4-01C7-3B89400FE0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73889" y="3227479"/>
            <a:ext cx="914400" cy="952029"/>
          </a:xfrm>
          <a:prstGeom prst="rect">
            <a:avLst/>
          </a:prstGeom>
        </p:spPr>
      </p:pic>
      <p:pic>
        <p:nvPicPr>
          <p:cNvPr id="8" name="Graphic 4" descr="Database outline">
            <a:extLst>
              <a:ext uri="{FF2B5EF4-FFF2-40B4-BE49-F238E27FC236}">
                <a16:creationId xmlns:a16="http://schemas.microsoft.com/office/drawing/2014/main" id="{F2FB21C8-95E5-7A8B-824E-C4C57CF64C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93685" y="4520662"/>
            <a:ext cx="914400" cy="952029"/>
          </a:xfrm>
          <a:prstGeom prst="rect">
            <a:avLst/>
          </a:prstGeom>
        </p:spPr>
      </p:pic>
      <p:pic>
        <p:nvPicPr>
          <p:cNvPr id="9" name="Graphic 4" descr="Database outline">
            <a:extLst>
              <a:ext uri="{FF2B5EF4-FFF2-40B4-BE49-F238E27FC236}">
                <a16:creationId xmlns:a16="http://schemas.microsoft.com/office/drawing/2014/main" id="{D3FABBB7-6C24-DB01-276F-E7DFDC1F21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65891" y="2446665"/>
            <a:ext cx="914400" cy="952029"/>
          </a:xfrm>
          <a:prstGeom prst="rect">
            <a:avLst/>
          </a:prstGeom>
        </p:spPr>
      </p:pic>
      <p:pic>
        <p:nvPicPr>
          <p:cNvPr id="10" name="Graphic 4" descr="Database outline">
            <a:extLst>
              <a:ext uri="{FF2B5EF4-FFF2-40B4-BE49-F238E27FC236}">
                <a16:creationId xmlns:a16="http://schemas.microsoft.com/office/drawing/2014/main" id="{4073310E-96C0-1D89-79CD-1EEA2D5380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97984" y="3432762"/>
            <a:ext cx="914400" cy="952029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81163087-8739-58EC-CE11-53776CE81AEC}"/>
              </a:ext>
            </a:extLst>
          </p:cNvPr>
          <p:cNvSpPr txBox="1"/>
          <p:nvPr/>
        </p:nvSpPr>
        <p:spPr>
          <a:xfrm>
            <a:off x="270126" y="4150010"/>
            <a:ext cx="126505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>
                <a:cs typeface="Calibri"/>
              </a:rPr>
              <a:t>PFSense</a:t>
            </a:r>
            <a:endParaRPr lang="en-US" dirty="0" err="1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6F04009-724E-D7F7-060D-A634681218DB}"/>
              </a:ext>
            </a:extLst>
          </p:cNvPr>
          <p:cNvSpPr txBox="1"/>
          <p:nvPr/>
        </p:nvSpPr>
        <p:spPr>
          <a:xfrm>
            <a:off x="2977781" y="3278145"/>
            <a:ext cx="1476962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Mail Server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8F3F811-2671-C686-3E1B-B05754EB2025}"/>
              </a:ext>
            </a:extLst>
          </p:cNvPr>
          <p:cNvSpPr txBox="1"/>
          <p:nvPr/>
        </p:nvSpPr>
        <p:spPr>
          <a:xfrm>
            <a:off x="5129388" y="3303680"/>
            <a:ext cx="1787407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www.csirt.infn.it</a:t>
            </a: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95D8336-D7B1-854E-6BF5-E2367A786A3B}"/>
              </a:ext>
            </a:extLst>
          </p:cNvPr>
          <p:cNvSpPr txBox="1"/>
          <p:nvPr/>
        </p:nvSpPr>
        <p:spPr>
          <a:xfrm>
            <a:off x="7525927" y="4440296"/>
            <a:ext cx="9144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RTIR</a:t>
            </a:r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0FB3D29-E152-B411-CA6C-A1C5C7EC9697}"/>
              </a:ext>
            </a:extLst>
          </p:cNvPr>
          <p:cNvSpPr txBox="1"/>
          <p:nvPr/>
        </p:nvSpPr>
        <p:spPr>
          <a:xfrm>
            <a:off x="2304815" y="5992518"/>
            <a:ext cx="1288814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VPN Server</a:t>
            </a:r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1DCB18C-FA7F-9709-3881-1420E21CB5A5}"/>
              </a:ext>
            </a:extLst>
          </p:cNvPr>
          <p:cNvSpPr txBox="1"/>
          <p:nvPr/>
        </p:nvSpPr>
        <p:spPr>
          <a:xfrm>
            <a:off x="5789923" y="5330640"/>
            <a:ext cx="1189717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Bastion</a:t>
            </a:r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FA114F8-2883-B555-EBF6-22B44BE83E9F}"/>
              </a:ext>
            </a:extLst>
          </p:cNvPr>
          <p:cNvSpPr txBox="1"/>
          <p:nvPr/>
        </p:nvSpPr>
        <p:spPr>
          <a:xfrm>
            <a:off x="5580943" y="3604717"/>
            <a:ext cx="1127141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80,443</a:t>
            </a:r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72BFADB-5344-064E-DE94-6E2C7E3B5E44}"/>
              </a:ext>
            </a:extLst>
          </p:cNvPr>
          <p:cNvSpPr txBox="1"/>
          <p:nvPr/>
        </p:nvSpPr>
        <p:spPr>
          <a:xfrm>
            <a:off x="369912" y="4487669"/>
            <a:ext cx="1039437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80, 443</a:t>
            </a:r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480272D-A0F8-B3CE-7103-174FDEFF9742}"/>
              </a:ext>
            </a:extLst>
          </p:cNvPr>
          <p:cNvSpPr txBox="1"/>
          <p:nvPr/>
        </p:nvSpPr>
        <p:spPr>
          <a:xfrm>
            <a:off x="6007972" y="5602110"/>
            <a:ext cx="470371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22</a:t>
            </a:r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9F7DF76-6870-E557-9BE9-F371B3503310}"/>
              </a:ext>
            </a:extLst>
          </p:cNvPr>
          <p:cNvSpPr txBox="1"/>
          <p:nvPr/>
        </p:nvSpPr>
        <p:spPr>
          <a:xfrm>
            <a:off x="2883371" y="3550288"/>
            <a:ext cx="1556117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25, 993, 587</a:t>
            </a:r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4769E7A-0E1D-15DF-F06A-EE18F23F4E98}"/>
              </a:ext>
            </a:extLst>
          </p:cNvPr>
          <p:cNvSpPr txBox="1"/>
          <p:nvPr/>
        </p:nvSpPr>
        <p:spPr>
          <a:xfrm>
            <a:off x="8908814" y="2201333"/>
            <a:ext cx="1947333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cs typeface="Calibri"/>
              </a:rPr>
              <a:t>172.31.1.0/24</a:t>
            </a:r>
            <a:endParaRPr lang="en-US" dirty="0">
              <a:cs typeface="Calibri"/>
            </a:endParaRPr>
          </a:p>
          <a:p>
            <a:r>
              <a:rPr lang="en-US">
                <a:cs typeface="Calibri"/>
              </a:rPr>
              <a:t>Closed via PFSense</a:t>
            </a:r>
          </a:p>
        </p:txBody>
      </p:sp>
    </p:spTree>
    <p:extLst>
      <p:ext uri="{BB962C8B-B14F-4D97-AF65-F5344CB8AC3E}">
        <p14:creationId xmlns:p14="http://schemas.microsoft.com/office/powerpoint/2010/main" val="2841762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F0EEE-25F4-26CA-CEF4-E3D8EACCC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SIT Schema</a:t>
            </a:r>
            <a:endParaRPr lang="it-IT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8581ED-077B-4328-BA01-F826D827DBD8}"/>
              </a:ext>
            </a:extLst>
          </p:cNvPr>
          <p:cNvSpPr>
            <a:spLocks noGrp="1"/>
          </p:cNvSpPr>
          <p:nvPr>
            <p:ph type="sub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24C42CEA-83CE-FFDC-DCE3-5B44B5E1A625}"/>
              </a:ext>
            </a:extLst>
          </p:cNvPr>
          <p:cNvSpPr/>
          <p:nvPr/>
        </p:nvSpPr>
        <p:spPr>
          <a:xfrm>
            <a:off x="879927" y="1959428"/>
            <a:ext cx="10141185" cy="319851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Graphic 3" descr="Database outline">
            <a:extLst>
              <a:ext uri="{FF2B5EF4-FFF2-40B4-BE49-F238E27FC236}">
                <a16:creationId xmlns:a16="http://schemas.microsoft.com/office/drawing/2014/main" id="{B4899ACA-325C-5E51-E774-3116113854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38800" y="2971800"/>
            <a:ext cx="914400" cy="914400"/>
          </a:xfrm>
          <a:prstGeom prst="rect">
            <a:avLst/>
          </a:prstGeom>
        </p:spPr>
      </p:pic>
      <p:pic>
        <p:nvPicPr>
          <p:cNvPr id="6" name="Graphic 5" descr="Database outline">
            <a:extLst>
              <a:ext uri="{FF2B5EF4-FFF2-40B4-BE49-F238E27FC236}">
                <a16:creationId xmlns:a16="http://schemas.microsoft.com/office/drawing/2014/main" id="{383CFCD4-452B-8ADC-B63B-880C055D50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350238" y="3032275"/>
            <a:ext cx="914400" cy="914400"/>
          </a:xfrm>
          <a:prstGeom prst="rect">
            <a:avLst/>
          </a:prstGeom>
        </p:spPr>
      </p:pic>
      <p:pic>
        <p:nvPicPr>
          <p:cNvPr id="7" name="Graphic 3" descr="Database outline">
            <a:extLst>
              <a:ext uri="{FF2B5EF4-FFF2-40B4-BE49-F238E27FC236}">
                <a16:creationId xmlns:a16="http://schemas.microsoft.com/office/drawing/2014/main" id="{EC0A005B-0A41-DFC2-42CA-055FB11E98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213615" y="3037652"/>
            <a:ext cx="914400" cy="9144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CB5ACA9-1BCF-05B9-C22B-7E24B79D08FC}"/>
              </a:ext>
            </a:extLst>
          </p:cNvPr>
          <p:cNvSpPr txBox="1"/>
          <p:nvPr/>
        </p:nvSpPr>
        <p:spPr>
          <a:xfrm>
            <a:off x="9151727" y="3953125"/>
            <a:ext cx="1028364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>
                <a:cs typeface="Calibri"/>
              </a:rPr>
              <a:t>openvas</a:t>
            </a:r>
            <a:endParaRPr lang="en-US" dirty="0" err="1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4FF54C8-ED71-3E50-79DE-C6D8B5278114}"/>
              </a:ext>
            </a:extLst>
          </p:cNvPr>
          <p:cNvSpPr txBox="1"/>
          <p:nvPr/>
        </p:nvSpPr>
        <p:spPr>
          <a:xfrm>
            <a:off x="5825536" y="3887611"/>
            <a:ext cx="544891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>
                <a:cs typeface="Calibri"/>
              </a:rPr>
              <a:t>rtir</a:t>
            </a:r>
            <a:endParaRPr lang="en-US" dirty="0" err="1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005C325-B084-B855-304C-3BA059DC2ABF}"/>
              </a:ext>
            </a:extLst>
          </p:cNvPr>
          <p:cNvSpPr txBox="1"/>
          <p:nvPr/>
        </p:nvSpPr>
        <p:spPr>
          <a:xfrm>
            <a:off x="2196292" y="3876860"/>
            <a:ext cx="1314618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Mail server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34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2F422D-F120-F390-6770-A46A8FCFB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Mail Server</a:t>
            </a:r>
            <a:endParaRPr lang="it-IT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2AC8D6-98BA-F90A-AA84-3411D5A8E61B}"/>
              </a:ext>
            </a:extLst>
          </p:cNvPr>
          <p:cNvSpPr>
            <a:spLocks noGrp="1"/>
          </p:cNvSpPr>
          <p:nvPr>
            <p:ph type="subTitle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>
                <a:cs typeface="Calibri"/>
              </a:rPr>
              <a:t>Entrambe</a:t>
            </a:r>
            <a:r>
              <a:rPr lang="en-US" dirty="0">
                <a:cs typeface="Calibri"/>
              </a:rPr>
              <a:t> le </a:t>
            </a:r>
            <a:r>
              <a:rPr lang="en-US" dirty="0" err="1">
                <a:cs typeface="Calibri"/>
              </a:rPr>
              <a:t>infrastrutture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hanno</a:t>
            </a:r>
            <a:r>
              <a:rPr lang="en-US" dirty="0">
                <a:cs typeface="Calibri"/>
              </a:rPr>
              <a:t> un mail server </a:t>
            </a:r>
            <a:r>
              <a:rPr lang="en-US" dirty="0" err="1">
                <a:cs typeface="Calibri"/>
              </a:rPr>
              <a:t>dedicato</a:t>
            </a:r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Le mail </a:t>
            </a:r>
            <a:r>
              <a:rPr lang="en-US" dirty="0" err="1">
                <a:cs typeface="Calibri"/>
              </a:rPr>
              <a:t>sono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cifrate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sia</a:t>
            </a:r>
            <a:r>
              <a:rPr lang="en-US" dirty="0">
                <a:cs typeface="Calibri"/>
              </a:rPr>
              <a:t> at rest </a:t>
            </a:r>
            <a:r>
              <a:rPr lang="en-US" dirty="0" err="1">
                <a:cs typeface="Calibri"/>
              </a:rPr>
              <a:t>che</a:t>
            </a:r>
            <a:r>
              <a:rPr lang="en-US" dirty="0">
                <a:cs typeface="Calibri"/>
              </a:rPr>
              <a:t> in </a:t>
            </a:r>
            <a:r>
              <a:rPr lang="en-US" dirty="0" err="1">
                <a:cs typeface="Calibri"/>
              </a:rPr>
              <a:t>viaggio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tramite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chiave</a:t>
            </a:r>
            <a:r>
              <a:rPr lang="en-US" dirty="0">
                <a:cs typeface="Calibri"/>
              </a:rPr>
              <a:t> PGP</a:t>
            </a:r>
          </a:p>
          <a:p>
            <a:r>
              <a:rPr lang="en-US" dirty="0">
                <a:cs typeface="Calibri"/>
              </a:rPr>
              <a:t>Il filesystem </a:t>
            </a:r>
            <a:r>
              <a:rPr lang="en-US" dirty="0" err="1">
                <a:cs typeface="Calibri"/>
              </a:rPr>
              <a:t>della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macchina</a:t>
            </a:r>
            <a:r>
              <a:rPr lang="en-US" dirty="0">
                <a:cs typeface="Calibri"/>
              </a:rPr>
              <a:t> e' </a:t>
            </a:r>
            <a:r>
              <a:rPr lang="en-US" dirty="0" err="1">
                <a:cs typeface="Calibri"/>
              </a:rPr>
              <a:t>cifrato</a:t>
            </a:r>
            <a:r>
              <a:rPr lang="en-US" dirty="0">
                <a:cs typeface="Calibri"/>
              </a:rPr>
              <a:t> (La </a:t>
            </a:r>
            <a:r>
              <a:rPr lang="en-US" dirty="0" err="1">
                <a:cs typeface="Calibri"/>
              </a:rPr>
              <a:t>macchina</a:t>
            </a:r>
            <a:r>
              <a:rPr lang="en-US" dirty="0">
                <a:cs typeface="Calibri"/>
              </a:rPr>
              <a:t> non fa boot senza password)</a:t>
            </a:r>
          </a:p>
          <a:p>
            <a:r>
              <a:rPr lang="en-US" dirty="0" err="1">
                <a:cs typeface="Calibri"/>
              </a:rPr>
              <a:t>Entrambe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offrono</a:t>
            </a:r>
            <a:r>
              <a:rPr lang="en-US" dirty="0">
                <a:cs typeface="Calibri"/>
              </a:rPr>
              <a:t> un </a:t>
            </a:r>
            <a:r>
              <a:rPr lang="en-US" dirty="0" err="1">
                <a:cs typeface="Calibri"/>
              </a:rPr>
              <a:t>indirizzo</a:t>
            </a:r>
            <a:r>
              <a:rPr lang="en-US" dirty="0">
                <a:cs typeface="Calibri"/>
              </a:rPr>
              <a:t> email </a:t>
            </a:r>
            <a:r>
              <a:rPr lang="en-US" dirty="0" err="1">
                <a:cs typeface="Calibri"/>
              </a:rPr>
              <a:t>che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puo</a:t>
            </a:r>
            <a:r>
              <a:rPr lang="en-US" dirty="0">
                <a:cs typeface="Calibri"/>
              </a:rPr>
              <a:t>' </a:t>
            </a:r>
            <a:r>
              <a:rPr lang="en-US" dirty="0" err="1">
                <a:cs typeface="Calibri"/>
              </a:rPr>
              <a:t>essere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usato</a:t>
            </a:r>
            <a:r>
              <a:rPr lang="en-US" dirty="0">
                <a:cs typeface="Calibri"/>
              </a:rPr>
              <a:t> per </a:t>
            </a:r>
            <a:r>
              <a:rPr lang="en-US" dirty="0" err="1">
                <a:cs typeface="Calibri"/>
              </a:rPr>
              <a:t>contatto</a:t>
            </a:r>
            <a:endParaRPr lang="en-US" dirty="0">
              <a:cs typeface="Calibri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07234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7B611-7C7C-CA2F-6C15-BC282472C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Mail Server – Compare &amp; Contrast</a:t>
            </a:r>
            <a:endParaRPr lang="it-IT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F9E22A9-063B-8C08-8BD7-166DEF69934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6000"/>
          </a:bodyPr>
          <a:lstStyle/>
          <a:p>
            <a:r>
              <a:rPr lang="en-US" dirty="0"/>
              <a:t>CSIRT</a:t>
            </a:r>
            <a:endParaRPr lang="it-IT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4A7F757-43E5-0C05-0D5E-B72782C16BD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6000"/>
          </a:bodyPr>
          <a:lstStyle/>
          <a:p>
            <a:r>
              <a:rPr lang="en-US" dirty="0" err="1">
                <a:cs typeface="Calibri"/>
              </a:rPr>
              <a:t>L'indirizzo</a:t>
            </a:r>
            <a:r>
              <a:rPr lang="en-US" dirty="0">
                <a:cs typeface="Calibri"/>
              </a:rPr>
              <a:t> email di </a:t>
            </a:r>
            <a:r>
              <a:rPr lang="en-US" dirty="0" err="1">
                <a:cs typeface="Calibri"/>
              </a:rPr>
              <a:t>contatto</a:t>
            </a:r>
            <a:r>
              <a:rPr lang="en-US" dirty="0">
                <a:cs typeface="Calibri"/>
              </a:rPr>
              <a:t> e' </a:t>
            </a:r>
            <a:r>
              <a:rPr lang="en-US" dirty="0">
                <a:solidFill>
                  <a:srgbClr val="FF0000"/>
                </a:solidFill>
                <a:cs typeface="Calibri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csirt@infn.it</a:t>
            </a:r>
          </a:p>
          <a:p>
            <a:r>
              <a:rPr lang="en-US" dirty="0">
                <a:cs typeface="Calibri"/>
              </a:rPr>
              <a:t>I </a:t>
            </a:r>
            <a:r>
              <a:rPr lang="en-US" dirty="0" err="1">
                <a:cs typeface="Calibri"/>
              </a:rPr>
              <a:t>membri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dello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csirt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hanno</a:t>
            </a:r>
            <a:r>
              <a:rPr lang="en-US" dirty="0">
                <a:cs typeface="Calibri"/>
              </a:rPr>
              <a:t> un unica </a:t>
            </a:r>
            <a:r>
              <a:rPr lang="en-US" dirty="0" err="1">
                <a:cs typeface="Calibri"/>
              </a:rPr>
              <a:t>casella</a:t>
            </a:r>
            <a:r>
              <a:rPr lang="en-US" dirty="0">
                <a:cs typeface="Calibri"/>
              </a:rPr>
              <a:t> di </a:t>
            </a:r>
            <a:r>
              <a:rPr lang="en-US" dirty="0" err="1">
                <a:cs typeface="Calibri"/>
              </a:rPr>
              <a:t>posta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collettiva</a:t>
            </a:r>
            <a:r>
              <a:rPr lang="en-US" dirty="0">
                <a:cs typeface="Calibri"/>
              </a:rPr>
              <a:t> (csirt@infn.it)</a:t>
            </a:r>
          </a:p>
          <a:p>
            <a:endParaRPr lang="it-IT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22D3D78-1EC0-2571-F986-213118B920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6000"/>
          </a:bodyPr>
          <a:lstStyle/>
          <a:p>
            <a:r>
              <a:rPr lang="en-US" dirty="0"/>
              <a:t>SIT</a:t>
            </a:r>
            <a:endParaRPr lang="it-IT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8AC7247-5DCD-7AB3-BECB-2AC858CE5356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6000"/>
          </a:bodyPr>
          <a:lstStyle/>
          <a:p>
            <a:r>
              <a:rPr lang="en-US" dirty="0" err="1">
                <a:cs typeface="Calibri"/>
              </a:rPr>
              <a:t>L'indirizzo</a:t>
            </a:r>
            <a:r>
              <a:rPr lang="en-US" dirty="0">
                <a:cs typeface="Calibri"/>
              </a:rPr>
              <a:t> email di </a:t>
            </a:r>
            <a:r>
              <a:rPr lang="en-US" dirty="0" err="1">
                <a:cs typeface="Calibri"/>
              </a:rPr>
              <a:t>contatto</a:t>
            </a:r>
            <a:r>
              <a:rPr lang="en-US" dirty="0">
                <a:cs typeface="Calibri"/>
              </a:rPr>
              <a:t> e' </a:t>
            </a:r>
            <a:r>
              <a:rPr lang="en-US" dirty="0">
                <a:solidFill>
                  <a:srgbClr val="FF0000"/>
                </a:solidFill>
                <a:cs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security@cloud.infn.it</a:t>
            </a:r>
          </a:p>
          <a:p>
            <a:r>
              <a:rPr lang="en-US" dirty="0">
                <a:cs typeface="Calibri"/>
              </a:rPr>
              <a:t>I </a:t>
            </a:r>
            <a:r>
              <a:rPr lang="en-US" dirty="0" err="1">
                <a:cs typeface="Calibri"/>
              </a:rPr>
              <a:t>membri</a:t>
            </a:r>
            <a:r>
              <a:rPr lang="en-US" dirty="0">
                <a:cs typeface="Calibri"/>
              </a:rPr>
              <a:t> del SIT </a:t>
            </a:r>
            <a:r>
              <a:rPr lang="en-US" dirty="0" err="1">
                <a:cs typeface="Calibri"/>
              </a:rPr>
              <a:t>hanno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ognuno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una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casella</a:t>
            </a:r>
            <a:r>
              <a:rPr lang="en-US" dirty="0">
                <a:cs typeface="Calibri"/>
              </a:rPr>
              <a:t> di </a:t>
            </a:r>
            <a:r>
              <a:rPr lang="en-US" dirty="0" err="1">
                <a:cs typeface="Calibri"/>
              </a:rPr>
              <a:t>posta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personale</a:t>
            </a:r>
            <a:r>
              <a:rPr lang="en-US" dirty="0">
                <a:cs typeface="Calibri"/>
              </a:rPr>
              <a:t> (name@cloud.infn.it)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74233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85C0F6-A470-D04F-9155-FDD17CC41B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Compare &amp; Contrast – Hardware &amp; Software</a:t>
            </a:r>
            <a:endParaRPr lang="it-IT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E1D9C5-D801-E5D7-A434-33D752A0864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6000"/>
          </a:bodyPr>
          <a:lstStyle/>
          <a:p>
            <a:r>
              <a:rPr lang="en-US" dirty="0"/>
              <a:t>CSIRT</a:t>
            </a:r>
            <a:endParaRPr lang="it-IT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14A8B6-A095-2AA1-EDFF-A5E1486F5BA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1000" lnSpcReduction="20000"/>
          </a:bodyPr>
          <a:lstStyle/>
          <a:p>
            <a:pPr lvl="1"/>
            <a:r>
              <a:rPr lang="en-US" dirty="0">
                <a:cs typeface="Calibri"/>
              </a:rPr>
              <a:t>Ha un </a:t>
            </a:r>
            <a:r>
              <a:rPr lang="en-US" dirty="0" err="1">
                <a:cs typeface="Calibri"/>
              </a:rPr>
              <a:t>sistema</a:t>
            </a:r>
            <a:r>
              <a:rPr lang="en-US" dirty="0">
                <a:cs typeface="Calibri"/>
              </a:rPr>
              <a:t> di ticketing con cui </a:t>
            </a:r>
            <a:r>
              <a:rPr lang="en-US" dirty="0" err="1">
                <a:cs typeface="Calibri"/>
              </a:rPr>
              <a:t>tracciare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i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problemi</a:t>
            </a:r>
            <a:r>
              <a:rPr lang="en-US" dirty="0">
                <a:cs typeface="Calibri"/>
              </a:rPr>
              <a:t> (RITR 4.0.4)</a:t>
            </a:r>
          </a:p>
          <a:p>
            <a:pPr lvl="1"/>
            <a:r>
              <a:rPr lang="en-US" dirty="0">
                <a:cs typeface="Calibri"/>
              </a:rPr>
              <a:t>Ha un </a:t>
            </a:r>
            <a:r>
              <a:rPr lang="en-US" dirty="0" err="1">
                <a:cs typeface="Calibri"/>
              </a:rPr>
              <a:t>indirizzo</a:t>
            </a:r>
            <a:r>
              <a:rPr lang="en-US" dirty="0">
                <a:cs typeface="Calibri"/>
              </a:rPr>
              <a:t> di mail a cui </a:t>
            </a:r>
            <a:r>
              <a:rPr lang="en-US" dirty="0" err="1">
                <a:cs typeface="Calibri"/>
              </a:rPr>
              <a:t>puo</a:t>
            </a:r>
            <a:r>
              <a:rPr lang="en-US" dirty="0">
                <a:cs typeface="Calibri"/>
              </a:rPr>
              <a:t>' </a:t>
            </a:r>
            <a:r>
              <a:rPr lang="en-US" dirty="0" err="1">
                <a:cs typeface="Calibri"/>
              </a:rPr>
              <a:t>essere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contattato</a:t>
            </a:r>
            <a:r>
              <a:rPr lang="en-US" dirty="0">
                <a:cs typeface="Calibri"/>
              </a:rPr>
              <a:t> (</a:t>
            </a:r>
            <a:r>
              <a:rPr lang="en-US" dirty="0">
                <a:solidFill>
                  <a:srgbClr val="FF0000"/>
                </a:solidFill>
                <a:cs typeface="Calibri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csirt@infn.it</a:t>
            </a:r>
            <a:r>
              <a:rPr lang="en-US" dirty="0">
                <a:cs typeface="Calibri"/>
              </a:rPr>
              <a:t>)</a:t>
            </a:r>
          </a:p>
          <a:p>
            <a:pPr lvl="1"/>
            <a:endParaRPr lang="en-US" dirty="0">
              <a:cs typeface="Calibri"/>
            </a:endParaRPr>
          </a:p>
          <a:p>
            <a:pPr lvl="1"/>
            <a:r>
              <a:rPr lang="en-US" dirty="0">
                <a:cs typeface="Calibri"/>
              </a:rPr>
              <a:t>Ha un server di mail </a:t>
            </a:r>
            <a:r>
              <a:rPr lang="en-US" dirty="0" err="1">
                <a:cs typeface="Calibri"/>
              </a:rPr>
              <a:t>cifrate</a:t>
            </a:r>
            <a:endParaRPr lang="en-US" dirty="0">
              <a:cs typeface="Calibri"/>
            </a:endParaRPr>
          </a:p>
          <a:p>
            <a:pPr lvl="1"/>
            <a:r>
              <a:rPr lang="en-US" dirty="0">
                <a:cs typeface="Calibri"/>
              </a:rPr>
              <a:t>Tutte le </a:t>
            </a:r>
            <a:r>
              <a:rPr lang="en-US" dirty="0" err="1">
                <a:cs typeface="Calibri"/>
              </a:rPr>
              <a:t>macchine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hanno</a:t>
            </a:r>
            <a:r>
              <a:rPr lang="en-US" dirty="0">
                <a:cs typeface="Calibri"/>
              </a:rPr>
              <a:t> OS OpenBSD</a:t>
            </a:r>
          </a:p>
          <a:p>
            <a:pPr lvl="1"/>
            <a:r>
              <a:rPr lang="en-US" dirty="0">
                <a:solidFill>
                  <a:srgbClr val="FF0000"/>
                </a:solidFill>
                <a:cs typeface="Calibri"/>
              </a:rPr>
              <a:t>E' in </a:t>
            </a:r>
            <a:r>
              <a:rPr lang="en-US" dirty="0" err="1">
                <a:solidFill>
                  <a:srgbClr val="FF0000"/>
                </a:solidFill>
                <a:cs typeface="Calibri"/>
              </a:rPr>
              <a:t>diretto</a:t>
            </a:r>
            <a:r>
              <a:rPr lang="en-US" dirty="0">
                <a:solidFill>
                  <a:srgbClr val="FF0000"/>
                </a:solidFill>
                <a:cs typeface="Calibri"/>
              </a:rPr>
              <a:t> </a:t>
            </a:r>
            <a:r>
              <a:rPr lang="en-US" dirty="0" err="1">
                <a:solidFill>
                  <a:srgbClr val="FF0000"/>
                </a:solidFill>
                <a:cs typeface="Calibri"/>
              </a:rPr>
              <a:t>contatto</a:t>
            </a:r>
            <a:r>
              <a:rPr lang="en-US" dirty="0">
                <a:solidFill>
                  <a:srgbClr val="FF0000"/>
                </a:solidFill>
                <a:cs typeface="Calibri"/>
              </a:rPr>
              <a:t> con il CERT GARR</a:t>
            </a:r>
          </a:p>
          <a:p>
            <a:endParaRPr lang="it-IT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A59299-EAC5-A8A9-FB47-B433DDFA8D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6000"/>
          </a:bodyPr>
          <a:lstStyle/>
          <a:p>
            <a:r>
              <a:rPr lang="en-US" dirty="0"/>
              <a:t>SIT</a:t>
            </a:r>
            <a:endParaRPr lang="it-IT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ADD088-6378-984E-F09F-E73A5E391C6E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88500" lnSpcReduction="20000"/>
          </a:bodyPr>
          <a:lstStyle/>
          <a:p>
            <a:pPr lvl="1"/>
            <a:r>
              <a:rPr lang="en-US" dirty="0">
                <a:cs typeface="Calibri"/>
              </a:rPr>
              <a:t>Ha un </a:t>
            </a:r>
            <a:r>
              <a:rPr lang="en-US" dirty="0" err="1">
                <a:cs typeface="Calibri"/>
              </a:rPr>
              <a:t>sistema</a:t>
            </a:r>
            <a:r>
              <a:rPr lang="en-US" dirty="0">
                <a:cs typeface="Calibri"/>
              </a:rPr>
              <a:t> di ticketing con cui </a:t>
            </a:r>
            <a:r>
              <a:rPr lang="en-US" dirty="0" err="1">
                <a:cs typeface="Calibri"/>
              </a:rPr>
              <a:t>tracciare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i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problemi</a:t>
            </a:r>
            <a:r>
              <a:rPr lang="en-US" dirty="0">
                <a:cs typeface="Calibri"/>
              </a:rPr>
              <a:t> (RTIR 4.0.4)</a:t>
            </a:r>
          </a:p>
          <a:p>
            <a:pPr lvl="1"/>
            <a:r>
              <a:rPr lang="en-US" dirty="0">
                <a:cs typeface="Calibri"/>
              </a:rPr>
              <a:t>Ha un </a:t>
            </a:r>
            <a:r>
              <a:rPr lang="en-US" dirty="0" err="1">
                <a:cs typeface="Calibri"/>
              </a:rPr>
              <a:t>indirizzo</a:t>
            </a:r>
            <a:r>
              <a:rPr lang="en-US" dirty="0">
                <a:cs typeface="Calibri"/>
              </a:rPr>
              <a:t> di mail a cui </a:t>
            </a:r>
            <a:r>
              <a:rPr lang="en-US" dirty="0" err="1">
                <a:cs typeface="Calibri"/>
              </a:rPr>
              <a:t>puo</a:t>
            </a:r>
            <a:r>
              <a:rPr lang="en-US" dirty="0">
                <a:cs typeface="Calibri"/>
              </a:rPr>
              <a:t>' </a:t>
            </a:r>
            <a:r>
              <a:rPr lang="en-US" dirty="0" err="1">
                <a:cs typeface="Calibri"/>
              </a:rPr>
              <a:t>essere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contattato</a:t>
            </a:r>
            <a:r>
              <a:rPr lang="en-US" dirty="0">
                <a:cs typeface="Calibri"/>
              </a:rPr>
              <a:t> (</a:t>
            </a:r>
            <a:r>
              <a:rPr lang="en-US" dirty="0">
                <a:solidFill>
                  <a:srgbClr val="FF0000"/>
                </a:solidFill>
                <a:cs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security@cloud.infn.it</a:t>
            </a:r>
            <a:r>
              <a:rPr lang="en-US" dirty="0">
                <a:cs typeface="Calibri"/>
              </a:rPr>
              <a:t>)</a:t>
            </a:r>
          </a:p>
          <a:p>
            <a:pPr lvl="1"/>
            <a:r>
              <a:rPr lang="en-US" dirty="0">
                <a:cs typeface="Calibri"/>
              </a:rPr>
              <a:t>Ha un server di mail </a:t>
            </a:r>
            <a:r>
              <a:rPr lang="en-US" dirty="0" err="1">
                <a:cs typeface="Calibri"/>
              </a:rPr>
              <a:t>cifrate</a:t>
            </a:r>
            <a:endParaRPr lang="en-US" dirty="0">
              <a:cs typeface="Calibri"/>
            </a:endParaRPr>
          </a:p>
          <a:p>
            <a:pPr lvl="1"/>
            <a:r>
              <a:rPr lang="en-US" dirty="0">
                <a:cs typeface="Calibri"/>
              </a:rPr>
              <a:t>Le </a:t>
            </a:r>
            <a:r>
              <a:rPr lang="en-US" dirty="0" err="1">
                <a:cs typeface="Calibri"/>
              </a:rPr>
              <a:t>macchine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hanno</a:t>
            </a:r>
            <a:r>
              <a:rPr lang="en-US" dirty="0">
                <a:cs typeface="Calibri"/>
              </a:rPr>
              <a:t> OS OpenBSD + </a:t>
            </a:r>
            <a:r>
              <a:rPr lang="en-US" dirty="0">
                <a:solidFill>
                  <a:srgbClr val="FF0000"/>
                </a:solidFill>
                <a:cs typeface="Calibri"/>
              </a:rPr>
              <a:t>Ubuntu</a:t>
            </a:r>
          </a:p>
          <a:p>
            <a:pPr lvl="1"/>
            <a:r>
              <a:rPr lang="en-US" dirty="0">
                <a:solidFill>
                  <a:srgbClr val="FF0000"/>
                </a:solidFill>
                <a:cs typeface="Calibri"/>
              </a:rPr>
              <a:t>NON e' in </a:t>
            </a:r>
            <a:r>
              <a:rPr lang="en-US" dirty="0" err="1">
                <a:solidFill>
                  <a:srgbClr val="FF0000"/>
                </a:solidFill>
                <a:cs typeface="Calibri"/>
              </a:rPr>
              <a:t>diretto</a:t>
            </a:r>
            <a:r>
              <a:rPr lang="en-US" dirty="0">
                <a:solidFill>
                  <a:srgbClr val="FF0000"/>
                </a:solidFill>
                <a:cs typeface="Calibri"/>
              </a:rPr>
              <a:t> </a:t>
            </a:r>
            <a:r>
              <a:rPr lang="en-US" dirty="0" err="1">
                <a:solidFill>
                  <a:srgbClr val="FF0000"/>
                </a:solidFill>
                <a:cs typeface="Calibri"/>
              </a:rPr>
              <a:t>contatto</a:t>
            </a:r>
            <a:r>
              <a:rPr lang="en-US" dirty="0">
                <a:solidFill>
                  <a:srgbClr val="FF0000"/>
                </a:solidFill>
                <a:cs typeface="Calibri"/>
              </a:rPr>
              <a:t> con il CERT GARR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85555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D23EE-4FAB-78FE-D189-4CA8EC7B9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Ticketing</a:t>
            </a:r>
            <a:endParaRPr lang="it-IT" dirty="0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B3A69CD4-CCC8-7C05-BEFB-93D629C88B35}"/>
              </a:ext>
            </a:extLst>
          </p:cNvPr>
          <p:cNvSpPr>
            <a:spLocks noGrp="1"/>
          </p:cNvSpPr>
          <p:nvPr>
            <p:ph type="subTitle"/>
          </p:nvPr>
        </p:nvSpPr>
        <p:spPr/>
        <p:txBody>
          <a:bodyPr/>
          <a:lstStyle/>
          <a:p>
            <a:r>
              <a:rPr lang="en-US" dirty="0" err="1">
                <a:cs typeface="Calibri"/>
              </a:rPr>
              <a:t>Entrambe</a:t>
            </a:r>
            <a:r>
              <a:rPr lang="en-US" dirty="0">
                <a:cs typeface="Calibri"/>
              </a:rPr>
              <a:t> le </a:t>
            </a:r>
            <a:r>
              <a:rPr lang="en-US" dirty="0" err="1">
                <a:cs typeface="Calibri"/>
              </a:rPr>
              <a:t>infrastrutture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hanno</a:t>
            </a:r>
            <a:r>
              <a:rPr lang="en-US" dirty="0">
                <a:cs typeface="Calibri"/>
              </a:rPr>
              <a:t> un </a:t>
            </a:r>
            <a:r>
              <a:rPr lang="en-US" dirty="0" err="1">
                <a:cs typeface="Calibri"/>
              </a:rPr>
              <a:t>sistema</a:t>
            </a:r>
            <a:r>
              <a:rPr lang="en-US" dirty="0">
                <a:cs typeface="Calibri"/>
              </a:rPr>
              <a:t> di ticketing </a:t>
            </a:r>
            <a:r>
              <a:rPr lang="en-US" dirty="0" err="1">
                <a:cs typeface="Calibri"/>
              </a:rPr>
              <a:t>dedicato</a:t>
            </a:r>
            <a:r>
              <a:rPr lang="en-US" dirty="0">
                <a:cs typeface="Calibri"/>
              </a:rPr>
              <a:t> (RTIR)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694055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6B45D65-FF27-A099-1721-7D6851D74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Ticketing – Compare &amp; Contrast</a:t>
            </a:r>
            <a:endParaRPr lang="it-IT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30D2CD-5059-8B87-CFD8-304E22DBFE6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88500" lnSpcReduction="10000"/>
          </a:bodyPr>
          <a:lstStyle/>
          <a:p>
            <a:r>
              <a:rPr lang="en-US" dirty="0"/>
              <a:t>CSIRT</a:t>
            </a:r>
            <a:endParaRPr lang="it-IT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C50FC0-F4D9-349E-1BAC-D512FC3BD90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6000"/>
          </a:bodyPr>
          <a:lstStyle/>
          <a:p>
            <a:r>
              <a:rPr lang="en-US" dirty="0">
                <a:cs typeface="Calibri"/>
              </a:rPr>
              <a:t>File system </a:t>
            </a:r>
            <a:r>
              <a:rPr lang="en-US" dirty="0">
                <a:solidFill>
                  <a:srgbClr val="FF0000"/>
                </a:solidFill>
                <a:cs typeface="Calibri"/>
              </a:rPr>
              <a:t>NON </a:t>
            </a:r>
            <a:r>
              <a:rPr lang="en-US" dirty="0" err="1">
                <a:solidFill>
                  <a:srgbClr val="FF0000"/>
                </a:solidFill>
                <a:cs typeface="Calibri"/>
              </a:rPr>
              <a:t>cifrato</a:t>
            </a:r>
            <a:endParaRPr lang="en-US" dirty="0">
              <a:solidFill>
                <a:srgbClr val="FF0000"/>
              </a:solidFill>
            </a:endParaRPr>
          </a:p>
          <a:p>
            <a:endParaRPr lang="it-IT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3F55F25-F35B-9732-36D3-0336E15651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88500" lnSpcReduction="10000"/>
          </a:bodyPr>
          <a:lstStyle/>
          <a:p>
            <a:endParaRPr lang="en-US" dirty="0"/>
          </a:p>
          <a:p>
            <a:r>
              <a:rPr lang="it-IT" dirty="0"/>
              <a:t>SIT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5362FC2-BF5D-D888-2022-51F907A7127B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6000"/>
          </a:bodyPr>
          <a:lstStyle/>
          <a:p>
            <a:r>
              <a:rPr lang="en-US" dirty="0">
                <a:cs typeface="Calibri"/>
              </a:rPr>
              <a:t>File system </a:t>
            </a:r>
            <a:r>
              <a:rPr lang="en-US" dirty="0" err="1">
                <a:solidFill>
                  <a:srgbClr val="FF0000"/>
                </a:solidFill>
                <a:cs typeface="Calibri"/>
              </a:rPr>
              <a:t>cifrato</a:t>
            </a:r>
            <a:endParaRPr lang="en-US" dirty="0">
              <a:solidFill>
                <a:srgbClr val="FF0000"/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80015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zione standard1" id="{C259411B-7395-44AD-A22E-FAF41D3FC4E8}" vid="{26EB2ABF-FF58-4974-80A6-F336AF3692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nucs_model</Template>
  <TotalTime>17</TotalTime>
  <Words>848</Words>
  <Application>Microsoft Office PowerPoint</Application>
  <PresentationFormat>Widescreen</PresentationFormat>
  <Paragraphs>145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Source Sans Pro</vt:lpstr>
      <vt:lpstr>Source Sans Pro Light</vt:lpstr>
      <vt:lpstr>Symbol</vt:lpstr>
      <vt:lpstr>Wingdings</vt:lpstr>
      <vt:lpstr>Office Theme</vt:lpstr>
      <vt:lpstr>INFN CSIRt/Cloud SIT Status e integrazioni</vt:lpstr>
      <vt:lpstr>Stato corrente</vt:lpstr>
      <vt:lpstr>CSIRT Schema</vt:lpstr>
      <vt:lpstr>SIT Schema</vt:lpstr>
      <vt:lpstr>Mail Server</vt:lpstr>
      <vt:lpstr>Mail Server – Compare &amp; Contrast</vt:lpstr>
      <vt:lpstr>Compare &amp; Contrast – Hardware &amp; Software</vt:lpstr>
      <vt:lpstr>Ticketing</vt:lpstr>
      <vt:lpstr>Ticketing – Compare &amp; Contrast</vt:lpstr>
      <vt:lpstr>Solo nello CSIRT/1</vt:lpstr>
      <vt:lpstr>Solo nello CSIRT/2</vt:lpstr>
      <vt:lpstr>Solo nel SIT</vt:lpstr>
      <vt:lpstr>Procedure</vt:lpstr>
      <vt:lpstr>Procedure/2</vt:lpstr>
      <vt:lpstr>Riassunto</vt:lpstr>
      <vt:lpstr>Desiderata</vt:lpstr>
      <vt:lpstr>CSIRT schema</vt:lpstr>
      <vt:lpstr>Info esterne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INFN CSIRt/Cloud SIT Status e integrazioni</dc:title>
  <dc:creator>Vincenzo Ciaschini</dc:creator>
  <cp:lastModifiedBy>Vincenzo Ciaschini</cp:lastModifiedBy>
  <cp:revision>1</cp:revision>
  <dcterms:created xsi:type="dcterms:W3CDTF">2023-02-13T09:04:40Z</dcterms:created>
  <dcterms:modified xsi:type="dcterms:W3CDTF">2023-02-13T09:22:35Z</dcterms:modified>
</cp:coreProperties>
</file>