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4"/>
  </p:notesMasterIdLst>
  <p:sldIdLst>
    <p:sldId id="256" r:id="rId2"/>
    <p:sldId id="772" r:id="rId3"/>
    <p:sldId id="770" r:id="rId4"/>
    <p:sldId id="601" r:id="rId5"/>
    <p:sldId id="771" r:id="rId6"/>
    <p:sldId id="773" r:id="rId7"/>
    <p:sldId id="776" r:id="rId8"/>
    <p:sldId id="777" r:id="rId9"/>
    <p:sldId id="778" r:id="rId10"/>
    <p:sldId id="631" r:id="rId11"/>
    <p:sldId id="304" r:id="rId12"/>
    <p:sldId id="633" r:id="rId13"/>
    <p:sldId id="779" r:id="rId14"/>
    <p:sldId id="780" r:id="rId15"/>
    <p:sldId id="300" r:id="rId16"/>
    <p:sldId id="621" r:id="rId17"/>
    <p:sldId id="781" r:id="rId18"/>
    <p:sldId id="782" r:id="rId19"/>
    <p:sldId id="774" r:id="rId20"/>
    <p:sldId id="540" r:id="rId21"/>
    <p:sldId id="538" r:id="rId22"/>
    <p:sldId id="541" r:id="rId23"/>
    <p:sldId id="539" r:id="rId24"/>
    <p:sldId id="775" r:id="rId25"/>
    <p:sldId id="783" r:id="rId26"/>
    <p:sldId id="622" r:id="rId27"/>
    <p:sldId id="784" r:id="rId28"/>
    <p:sldId id="785" r:id="rId29"/>
    <p:sldId id="786" r:id="rId30"/>
    <p:sldId id="787" r:id="rId31"/>
    <p:sldId id="788" r:id="rId32"/>
    <p:sldId id="7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Faucci Giannelli" initials="MFG" lastIdx="2" clrIdx="0">
    <p:extLst>
      <p:ext uri="{19B8F6BF-5375-455C-9EA6-DF929625EA0E}">
        <p15:presenceInfo xmlns:p15="http://schemas.microsoft.com/office/powerpoint/2012/main" userId="4d0a29167cdded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CC"/>
    <a:srgbClr val="FF00FF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3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20D2-2075-4AAC-ABE6-2F7DA590964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8538-1504-419A-BBFB-90511D91B3E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6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0878-16C8-40BE-AC4C-FF2CC08641A9}" type="datetime1">
              <a:rPr lang="en-GB" smtClean="0"/>
              <a:t>30/05/2023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Picture 8" descr="AN_atlas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225298"/>
            <a:ext cx="1847853" cy="1371600"/>
          </a:xfrm>
          <a:prstGeom prst="rect">
            <a:avLst/>
          </a:prstGeom>
        </p:spPr>
      </p:pic>
      <p:pic>
        <p:nvPicPr>
          <p:cNvPr id="15" name="Immagine 7">
            <a:extLst>
              <a:ext uri="{FF2B5EF4-FFF2-40B4-BE49-F238E27FC236}">
                <a16:creationId xmlns:a16="http://schemas.microsoft.com/office/drawing/2014/main" id="{A0B6CAD6-6C75-4CCB-A4A9-10C2F090FE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9" y="225299"/>
            <a:ext cx="3145147" cy="1539159"/>
          </a:xfrm>
          <a:prstGeom prst="rect">
            <a:avLst/>
          </a:prstGeom>
        </p:spPr>
      </p:pic>
      <p:pic>
        <p:nvPicPr>
          <p:cNvPr id="17" name="Immagine 8">
            <a:extLst>
              <a:ext uri="{FF2B5EF4-FFF2-40B4-BE49-F238E27FC236}">
                <a16:creationId xmlns:a16="http://schemas.microsoft.com/office/drawing/2014/main" id="{85371B58-F506-4919-BAC7-1C241BBBEE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1" y="121914"/>
            <a:ext cx="2992004" cy="1097287"/>
          </a:xfrm>
          <a:prstGeom prst="rect">
            <a:avLst/>
          </a:prstGeom>
        </p:spPr>
      </p:pic>
      <p:sp>
        <p:nvSpPr>
          <p:cNvPr id="19" name="CasellaDiTesto 9">
            <a:extLst>
              <a:ext uri="{FF2B5EF4-FFF2-40B4-BE49-F238E27FC236}">
                <a16:creationId xmlns:a16="http://schemas.microsoft.com/office/drawing/2014/main" id="{A62DEB90-B5C6-4756-ABBE-EFDDBE6C2D2A}"/>
              </a:ext>
            </a:extLst>
          </p:cNvPr>
          <p:cNvSpPr txBox="1"/>
          <p:nvPr userDrawn="1"/>
        </p:nvSpPr>
        <p:spPr>
          <a:xfrm>
            <a:off x="3916423" y="1089395"/>
            <a:ext cx="2066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/>
              <a:t>H2020 MSCA COFUND</a:t>
            </a:r>
          </a:p>
          <a:p>
            <a:pPr algn="ctr"/>
            <a:r>
              <a:rPr lang="en-US" sz="1600" b="1" i="1" dirty="0"/>
              <a:t>G.A. 754496</a:t>
            </a:r>
            <a:endParaRPr lang="en-GB" sz="1600" i="1" dirty="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1F938C43-8A1D-4693-8A48-C63D422527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41" y="266356"/>
            <a:ext cx="3482740" cy="10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DAEB-E060-434A-AA8A-49B89826529E}" type="datetime1">
              <a:rPr lang="en-GB" smtClean="0"/>
              <a:t>30/05/2023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6DB-B836-47DB-B9B6-18A6C743CDFF}" type="datetime1">
              <a:rPr lang="en-GB" smtClean="0"/>
              <a:t>30/05/2023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8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469B-8D38-4625-ADE0-E978FDF2038B}" type="datetime1">
              <a:rPr lang="en-GB" smtClean="0"/>
              <a:t>30/05/2023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Picture 8" descr="AN_atlas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1" y="225298"/>
            <a:ext cx="1473200" cy="1371600"/>
          </a:xfrm>
          <a:prstGeom prst="rect">
            <a:avLst/>
          </a:prstGeom>
        </p:spPr>
      </p:pic>
      <p:pic>
        <p:nvPicPr>
          <p:cNvPr id="15" name="Immagine 7">
            <a:extLst>
              <a:ext uri="{FF2B5EF4-FFF2-40B4-BE49-F238E27FC236}">
                <a16:creationId xmlns:a16="http://schemas.microsoft.com/office/drawing/2014/main" id="{A0B6CAD6-6C75-4CCB-A4A9-10C2F090FE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9" y="225299"/>
            <a:ext cx="2592721" cy="1539159"/>
          </a:xfrm>
          <a:prstGeom prst="rect">
            <a:avLst/>
          </a:prstGeom>
        </p:spPr>
      </p:pic>
      <p:pic>
        <p:nvPicPr>
          <p:cNvPr id="17" name="Immagine 8">
            <a:extLst>
              <a:ext uri="{FF2B5EF4-FFF2-40B4-BE49-F238E27FC236}">
                <a16:creationId xmlns:a16="http://schemas.microsoft.com/office/drawing/2014/main" id="{85371B58-F506-4919-BAC7-1C241BBBEE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96" y="126060"/>
            <a:ext cx="2433204" cy="1097287"/>
          </a:xfrm>
          <a:prstGeom prst="rect">
            <a:avLst/>
          </a:prstGeom>
        </p:spPr>
      </p:pic>
      <p:sp>
        <p:nvSpPr>
          <p:cNvPr id="19" name="CasellaDiTesto 9">
            <a:extLst>
              <a:ext uri="{FF2B5EF4-FFF2-40B4-BE49-F238E27FC236}">
                <a16:creationId xmlns:a16="http://schemas.microsoft.com/office/drawing/2014/main" id="{A62DEB90-B5C6-4756-ABBE-EFDDBE6C2D2A}"/>
              </a:ext>
            </a:extLst>
          </p:cNvPr>
          <p:cNvSpPr txBox="1"/>
          <p:nvPr userDrawn="1"/>
        </p:nvSpPr>
        <p:spPr>
          <a:xfrm>
            <a:off x="3916423" y="1089395"/>
            <a:ext cx="2066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/>
              <a:t>H2020 MSCA COFUND</a:t>
            </a:r>
          </a:p>
          <a:p>
            <a:pPr algn="ctr"/>
            <a:r>
              <a:rPr lang="en-US" sz="1600" b="1" i="1" dirty="0"/>
              <a:t>G.A. 754496</a:t>
            </a:r>
            <a:endParaRPr lang="en-GB" sz="1600" i="1" dirty="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1F938C43-8A1D-4693-8A48-C63D422527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82" y="266355"/>
            <a:ext cx="2843128" cy="10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990600"/>
            <a:ext cx="11988800" cy="5410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1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C536-D1FA-4B2B-805B-C80890429114}" type="datetime1">
              <a:rPr lang="en-GB" smtClean="0"/>
              <a:t>30/05/2023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80F6-853C-47EE-8E43-A994C23C9346}" type="datetime1">
              <a:rPr lang="en-GB" smtClean="0"/>
              <a:t>30/05/2023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4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EE59-CF77-43EA-987D-D95AFD974838}" type="datetime1">
              <a:rPr lang="en-GB" smtClean="0"/>
              <a:t>30/05/2023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7A69-FF75-4CDA-9127-A643426FE85E}" type="datetime1">
              <a:rPr lang="en-GB" smtClean="0"/>
              <a:t>30/05/2023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9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C9A-B0CA-4A4E-B986-501FA1B1B66D}" type="datetime1">
              <a:rPr lang="en-GB" smtClean="0"/>
              <a:t>30/05/2023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FA2-B50F-4BDE-99B1-FC113D4F36B6}" type="datetime1">
              <a:rPr lang="en-GB" smtClean="0"/>
              <a:t>30/05/2023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73"/>
            <a:ext cx="11125200" cy="9144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0033CC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11049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" y="990600"/>
            <a:ext cx="11988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6254-C3EC-4278-A971-9582943C150F}" type="datetime1">
              <a:rPr lang="en-GB" smtClean="0"/>
              <a:t>30/05/2023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1"/>
            <a:ext cx="12192000" cy="381001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0033CC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4C51970-78E7-4682-BB2B-B449E23EE5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38100"/>
            <a:ext cx="94272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.web.cern.ch/Atlas/TDR/caloperf/caloperf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.web.cern.ch/Atlas/TDR/caloperf/caloperf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.web.cern.ch/Atlas/TDR/caloperf/caloperf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atlas.web.cern.ch/Atlas/TDR/caloperf/caloperf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11506200" cy="2822574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ML prototype to a production tool</a:t>
            </a:r>
            <a:b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many additional effect you have to consider to deploy </a:t>
            </a:r>
            <a:b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ML model in the SW of an experiment to produce MC samples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10200"/>
            <a:ext cx="8534400" cy="762000"/>
          </a:xfrm>
        </p:spPr>
        <p:txBody>
          <a:bodyPr>
            <a:normAutofit/>
          </a:bodyPr>
          <a:lstStyle/>
          <a:p>
            <a:r>
              <a:rPr lang="en-GB" u="sng" dirty="0"/>
              <a:t>Michele Faucci Giannelli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55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69DB1-7C8B-B1DF-4F75-885E0DEF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Energy correction due to accordion</a:t>
            </a:r>
          </a:p>
        </p:txBody>
      </p:sp>
      <p:pic>
        <p:nvPicPr>
          <p:cNvPr id="8" name="Content Placeholder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EB4592DB-7D81-EFF2-BB3B-FD7F7030C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54933"/>
            <a:ext cx="4876800" cy="35147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DC20-2059-848E-81C1-BBE0C2FA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B6831-79D3-FB59-19A7-3FB0D6A1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03546-B99A-E558-7AF5-0B68F746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74CA5ACA-79D7-C56E-A6C9-641146458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547"/>
            <a:ext cx="4406913" cy="3176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54BC20-1F63-C91A-0B26-F0046F5A07C4}"/>
              </a:ext>
            </a:extLst>
          </p:cNvPr>
          <p:cNvSpPr txBox="1"/>
          <p:nvPr/>
        </p:nvSpPr>
        <p:spPr>
          <a:xfrm>
            <a:off x="228600" y="1145645"/>
            <a:ext cx="72857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small dependence on the impact position in the accordion structure of the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cannot be emulated as it would require the detailed geometry.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Neglecting this correction makes the shower total energy wider; 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input you used does not have this correction, so the actual distribution you would need to train on is narrower (more difficult)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808D0-FC4A-46E7-EEC2-5F5FA93EE6C1}"/>
              </a:ext>
            </a:extLst>
          </p:cNvPr>
          <p:cNvSpPr txBox="1"/>
          <p:nvPr/>
        </p:nvSpPr>
        <p:spPr>
          <a:xfrm>
            <a:off x="4578555" y="4602951"/>
            <a:ext cx="7511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dependence is considered in the Full simulation (Geant4) reconstruction.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AF3 deposit directly the corrected energy, hence, requires a dedicated calibration </a:t>
            </a:r>
          </a:p>
        </p:txBody>
      </p:sp>
    </p:spTree>
    <p:extLst>
      <p:ext uri="{BB962C8B-B14F-4D97-AF65-F5344CB8AC3E}">
        <p14:creationId xmlns:p14="http://schemas.microsoft.com/office/powerpoint/2010/main" val="26976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93FA-71BA-4EED-BC58-0C9F62CF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Position resolution in </a:t>
            </a:r>
            <a:r>
              <a:rPr lang="en-GB" dirty="0" err="1"/>
              <a:t>FastCaloGAN</a:t>
            </a:r>
            <a:r>
              <a:rPr lang="en-GB" dirty="0"/>
              <a:t> v1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D7A98-4F41-4E0F-9F57-4FCBC5D8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422C-1068-4A8B-AFB1-86E8784B730B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FE060-E58B-4B90-B2E2-FCBEEA3E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0D550-C008-4287-8AB9-24718A9C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EC098D-1B5A-4A3C-B33C-43F4CDE9788E}"/>
              </a:ext>
            </a:extLst>
          </p:cNvPr>
          <p:cNvSpPr txBox="1"/>
          <p:nvPr/>
        </p:nvSpPr>
        <p:spPr>
          <a:xfrm>
            <a:off x="96452" y="5526520"/>
            <a:ext cx="1210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FastCaloGAN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poor agreement along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the missing correction for the accordion structure of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calorimeter</a:t>
            </a:r>
          </a:p>
        </p:txBody>
      </p:sp>
      <p:pic>
        <p:nvPicPr>
          <p:cNvPr id="21" name="Picture 20" descr="Chart, box and whisker chart&#10;&#10;Description automatically generated">
            <a:extLst>
              <a:ext uri="{FF2B5EF4-FFF2-40B4-BE49-F238E27FC236}">
                <a16:creationId xmlns:a16="http://schemas.microsoft.com/office/drawing/2014/main" id="{504F2390-9079-4609-A11D-5AAFDA70A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" y="915981"/>
            <a:ext cx="6373761" cy="4647091"/>
          </a:xfrm>
          <a:prstGeom prst="rect">
            <a:avLst/>
          </a:prstGeom>
        </p:spPr>
      </p:pic>
      <p:pic>
        <p:nvPicPr>
          <p:cNvPr id="9" name="Immagine 8" descr="Immagine che contiene testo, diagramma, Carattere, numero&#10;&#10;Descrizione generata automaticamente">
            <a:extLst>
              <a:ext uri="{FF2B5EF4-FFF2-40B4-BE49-F238E27FC236}">
                <a16:creationId xmlns:a16="http://schemas.microsoft.com/office/drawing/2014/main" id="{1F90A7D1-060D-3F5D-15A3-2C108A8F8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3" y="915981"/>
            <a:ext cx="6373760" cy="46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2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DC5757-5F7E-B384-27B8-AA6D96B79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922337"/>
            <a:ext cx="4610100" cy="3399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2169F-E1DE-5210-5553-E0D8A0A8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Simplified geometry correction</a:t>
            </a:r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175DCF4C-2A3D-B0F2-575C-230683A40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" y="3473504"/>
            <a:ext cx="4024701" cy="294331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A5CE-B3E5-E064-ECF6-98E4B779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DBC88-E291-D680-1076-5E22EAFC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B0F33-41E7-37D5-5AFB-986BEDF5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21C86572-C802-EC30-413C-B09459EA3C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36" y="3473503"/>
            <a:ext cx="4024701" cy="2943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A1E4B7-156D-A14E-6193-6A37A92E9952}"/>
              </a:ext>
            </a:extLst>
          </p:cNvPr>
          <p:cNvSpPr txBox="1"/>
          <p:nvPr/>
        </p:nvSpPr>
        <p:spPr>
          <a:xfrm>
            <a:off x="304800" y="922337"/>
            <a:ext cx="6477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simulated hits are assigned to cells using a simplified geometry that does not match the detector geometry</a:t>
            </a:r>
          </a:p>
          <a:p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for a cell mis-assignment is used to displace a hit before assigning to a cell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31EE356-99C3-A283-6137-7E7E5E2E2D6C}"/>
              </a:ext>
            </a:extLst>
          </p:cNvPr>
          <p:cNvSpPr/>
          <p:nvPr/>
        </p:nvSpPr>
        <p:spPr>
          <a:xfrm>
            <a:off x="4128863" y="4149873"/>
            <a:ext cx="1211916" cy="1083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Hit shift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5464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13ACF2-1AF1-221D-F5C8-CB0718DE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Point cloud input and geometry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8BED75-177F-8D0E-ECA4-35A27352A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A25D76-3694-8DAD-F986-D78F51A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7536F3-73E5-C860-9232-4C68D2EF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4DBB30-3142-2D79-DE92-87954A63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F6DBFFA-55A6-B048-2605-E86E4784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1275"/>
            <a:ext cx="8458200" cy="48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44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448C15A-46B3-8A0B-90CB-3A47A87D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EAA1115-001B-8F52-4476-382058B59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Assign energy from voxels to cells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C844F-B6B3-B6E6-6C9B-9B927C40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CD0832-7A16-5AA3-28F1-4E79178F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F3BE10-97FF-9E85-321C-0D47CBE9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1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7C1DB-155C-46E1-83D8-D02F87F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Voxel to hit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627DB-E050-4E71-935D-DFD43218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voxelisation</a:t>
            </a:r>
            <a:r>
              <a:rPr lang="en-GB" dirty="0"/>
              <a:t> must be inverted in the Athena service by producing hits</a:t>
            </a:r>
          </a:p>
          <a:p>
            <a:r>
              <a:rPr lang="en-GB" dirty="0"/>
              <a:t>Hits are generated by sampling the area of each voxel</a:t>
            </a:r>
          </a:p>
          <a:p>
            <a:r>
              <a:rPr lang="en-GB" dirty="0"/>
              <a:t>Depending on the layer, the areas is divided in step of 1 or 5mm along both r,</a:t>
            </a:r>
            <a:r>
              <a:rPr lang="el-GR" dirty="0"/>
              <a:t>α</a:t>
            </a:r>
            <a:r>
              <a:rPr lang="en-GB" dirty="0"/>
              <a:t> coordinates</a:t>
            </a:r>
          </a:p>
          <a:p>
            <a:pPr lvl="1"/>
            <a:r>
              <a:rPr lang="en-GB" dirty="0"/>
              <a:t>A maximum of 100 hits are produced to reduce the simulation time</a:t>
            </a:r>
          </a:p>
          <a:p>
            <a:r>
              <a:rPr lang="en-GB" dirty="0"/>
              <a:t>The energy in the voxel is divided uniformly among the different hits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510EF-684D-4E39-894A-50224A9E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422C-1068-4A8B-AFB1-86E8784B730B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2B6F6-8559-4F9F-BC9F-50D3D884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271BC-EAFF-475E-BA10-4F7324C0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841F-E10C-47B0-BE37-ACB7D02D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Voxelisation inversion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36111-1A76-4F43-AB63-2D6098E5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CB47A-0575-4F58-ACE2-081EBC96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D7C7-E697-47E8-BDB1-39FFAA6E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C10C1-2EE3-4508-B4C6-78645F651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762" y="2438401"/>
            <a:ext cx="3895547" cy="26360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578BA29-AD10-4364-8208-9F143B95AEBC}"/>
              </a:ext>
            </a:extLst>
          </p:cNvPr>
          <p:cNvGrpSpPr/>
          <p:nvPr/>
        </p:nvGrpSpPr>
        <p:grpSpPr>
          <a:xfrm>
            <a:off x="533400" y="2667001"/>
            <a:ext cx="7920000" cy="8187713"/>
            <a:chOff x="-990600" y="2785087"/>
            <a:chExt cx="7920000" cy="8187713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CAF5DD5-3EBC-48C1-A57D-3E89CACBF2D5}"/>
                </a:ext>
              </a:extLst>
            </p:cNvPr>
            <p:cNvSpPr/>
            <p:nvPr/>
          </p:nvSpPr>
          <p:spPr>
            <a:xfrm>
              <a:off x="-990600" y="3052800"/>
              <a:ext cx="7920000" cy="7920000"/>
            </a:xfrm>
            <a:prstGeom prst="arc">
              <a:avLst>
                <a:gd name="adj1" fmla="val 16200000"/>
                <a:gd name="adj2" fmla="val 1898729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8F320594-18A7-43C2-A767-ABA0BACA1CC9}"/>
                </a:ext>
              </a:extLst>
            </p:cNvPr>
            <p:cNvSpPr/>
            <p:nvPr/>
          </p:nvSpPr>
          <p:spPr>
            <a:xfrm>
              <a:off x="-609600" y="3396600"/>
              <a:ext cx="7200000" cy="7200000"/>
            </a:xfrm>
            <a:prstGeom prst="arc">
              <a:avLst>
                <a:gd name="adj1" fmla="val 16200000"/>
                <a:gd name="adj2" fmla="val 1898729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B88DD14-D9C7-4577-9808-F010DC3102DD}"/>
                </a:ext>
              </a:extLst>
            </p:cNvPr>
            <p:cNvSpPr/>
            <p:nvPr/>
          </p:nvSpPr>
          <p:spPr>
            <a:xfrm>
              <a:off x="-240146" y="3727718"/>
              <a:ext cx="6480000" cy="6480000"/>
            </a:xfrm>
            <a:prstGeom prst="arc">
              <a:avLst>
                <a:gd name="adj1" fmla="val 16200000"/>
                <a:gd name="adj2" fmla="val 1898795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CAFA2F-015F-4B33-BD4D-8C8617EAD09C}"/>
                </a:ext>
              </a:extLst>
            </p:cNvPr>
            <p:cNvCxnSpPr/>
            <p:nvPr/>
          </p:nvCxnSpPr>
          <p:spPr>
            <a:xfrm flipH="1">
              <a:off x="3564358" y="2824200"/>
              <a:ext cx="152400" cy="129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0CC342-0FB2-4033-A753-75911FDD4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7261" y="2943130"/>
              <a:ext cx="274652" cy="11759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117905-A3AA-4C3D-9104-EF54D1B04D7E}"/>
                </a:ext>
              </a:extLst>
            </p:cNvPr>
            <p:cNvCxnSpPr/>
            <p:nvPr/>
          </p:nvCxnSpPr>
          <p:spPr>
            <a:xfrm flipH="1">
              <a:off x="4157530" y="3061346"/>
              <a:ext cx="457200" cy="1219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C13016D-A3C5-4820-BAFA-74A182F0A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1181" y="3294778"/>
              <a:ext cx="608345" cy="11210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BAE9A5-692F-4892-9EBF-DBABD2F564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9102" y="3526888"/>
              <a:ext cx="746140" cy="1032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0B2469-FABB-4E39-BE29-9C253437E4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1547" y="3814800"/>
              <a:ext cx="771616" cy="9442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0BCABBD-F3C6-47DA-9D08-6183168CA3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8421" y="2785087"/>
              <a:ext cx="45803" cy="1258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3BC150E-31FE-4D13-B93E-695DF6B044A3}"/>
              </a:ext>
            </a:extLst>
          </p:cNvPr>
          <p:cNvSpPr txBox="1"/>
          <p:nvPr/>
        </p:nvSpPr>
        <p:spPr>
          <a:xfrm>
            <a:off x="1680662" y="1123280"/>
            <a:ext cx="883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energy in a voxel is divided in grid so that it is better mapped to the cells of the calorimeter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A2E01A-D965-41BC-B346-F91C8C8FACAE}"/>
              </a:ext>
            </a:extLst>
          </p:cNvPr>
          <p:cNvGrpSpPr/>
          <p:nvPr/>
        </p:nvGrpSpPr>
        <p:grpSpPr>
          <a:xfrm>
            <a:off x="3657600" y="2133600"/>
            <a:ext cx="4358556" cy="3251962"/>
            <a:chOff x="2042244" y="1853438"/>
            <a:chExt cx="4358556" cy="325196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5A4BF76-2C9B-43DD-9F33-98C3C8E02EE7}"/>
                </a:ext>
              </a:extLst>
            </p:cNvPr>
            <p:cNvCxnSpPr/>
            <p:nvPr/>
          </p:nvCxnSpPr>
          <p:spPr>
            <a:xfrm>
              <a:off x="2080800" y="2770052"/>
              <a:ext cx="4320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5B8B60E-55BD-4EDD-A279-3FF2D21145C5}"/>
                </a:ext>
              </a:extLst>
            </p:cNvPr>
            <p:cNvCxnSpPr/>
            <p:nvPr/>
          </p:nvCxnSpPr>
          <p:spPr>
            <a:xfrm>
              <a:off x="2042244" y="3370702"/>
              <a:ext cx="4320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E133519-F6A0-4786-A7B9-1454B3186CFD}"/>
                </a:ext>
              </a:extLst>
            </p:cNvPr>
            <p:cNvCxnSpPr/>
            <p:nvPr/>
          </p:nvCxnSpPr>
          <p:spPr>
            <a:xfrm>
              <a:off x="2042244" y="3971352"/>
              <a:ext cx="4320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ED8D017-9A20-4C22-A48D-6B911F4EDF18}"/>
                </a:ext>
              </a:extLst>
            </p:cNvPr>
            <p:cNvCxnSpPr/>
            <p:nvPr/>
          </p:nvCxnSpPr>
          <p:spPr>
            <a:xfrm>
              <a:off x="2042244" y="4572000"/>
              <a:ext cx="4320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D8AAFC-1906-40CA-AC91-FE3AC3361F61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54276"/>
              <a:ext cx="0" cy="3151124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7BA8CD-08AE-4AFD-B219-6DD5DF421E21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0" y="1941597"/>
              <a:ext cx="0" cy="3151124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6428DDB-395B-41C7-8B41-1FEBAA803EF6}"/>
                </a:ext>
              </a:extLst>
            </p:cNvPr>
            <p:cNvCxnSpPr>
              <a:cxnSpLocks/>
            </p:cNvCxnSpPr>
            <p:nvPr/>
          </p:nvCxnSpPr>
          <p:spPr>
            <a:xfrm>
              <a:off x="3860800" y="1895729"/>
              <a:ext cx="0" cy="3151124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4B7A086-3451-4836-8F93-F4E414893CC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895729"/>
              <a:ext cx="0" cy="3151124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9C52F7A-9AE2-44E5-94B6-3E50F3C00170}"/>
                </a:ext>
              </a:extLst>
            </p:cNvPr>
            <p:cNvCxnSpPr>
              <a:cxnSpLocks/>
            </p:cNvCxnSpPr>
            <p:nvPr/>
          </p:nvCxnSpPr>
          <p:spPr>
            <a:xfrm>
              <a:off x="5283200" y="1853438"/>
              <a:ext cx="0" cy="3151124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D9998D3-63A5-4B52-87A1-E56A46BD51F7}"/>
                </a:ext>
              </a:extLst>
            </p:cNvPr>
            <p:cNvCxnSpPr>
              <a:cxnSpLocks/>
            </p:cNvCxnSpPr>
            <p:nvPr/>
          </p:nvCxnSpPr>
          <p:spPr>
            <a:xfrm>
              <a:off x="5994400" y="1941597"/>
              <a:ext cx="0" cy="3151124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9C292F-84D3-40F7-9AC7-F42E68B94989}"/>
                </a:ext>
              </a:extLst>
            </p:cNvPr>
            <p:cNvCxnSpPr/>
            <p:nvPr/>
          </p:nvCxnSpPr>
          <p:spPr>
            <a:xfrm>
              <a:off x="2042244" y="2169402"/>
              <a:ext cx="4320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246C58C-4696-4956-8247-928428027DC5}"/>
              </a:ext>
            </a:extLst>
          </p:cNvPr>
          <p:cNvSpPr txBox="1"/>
          <p:nvPr/>
        </p:nvSpPr>
        <p:spPr>
          <a:xfrm>
            <a:off x="4053757" y="5759205"/>
            <a:ext cx="3326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 Calorimeter cells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1F7401-C113-4622-80CC-539596491E03}"/>
              </a:ext>
            </a:extLst>
          </p:cNvPr>
          <p:cNvGrpSpPr/>
          <p:nvPr/>
        </p:nvGrpSpPr>
        <p:grpSpPr>
          <a:xfrm>
            <a:off x="6096000" y="1676400"/>
            <a:ext cx="3600000" cy="3600000"/>
            <a:chOff x="4572000" y="1676400"/>
            <a:chExt cx="3600000" cy="3600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E9CDD1C-D7EB-4283-9992-BA32082AB279}"/>
                </a:ext>
              </a:extLst>
            </p:cNvPr>
            <p:cNvSpPr/>
            <p:nvPr/>
          </p:nvSpPr>
          <p:spPr>
            <a:xfrm>
              <a:off x="6012000" y="3116400"/>
              <a:ext cx="720000" cy="7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A69C36B-18F9-41F2-8CE2-DD0A56154A70}"/>
                </a:ext>
              </a:extLst>
            </p:cNvPr>
            <p:cNvSpPr/>
            <p:nvPr/>
          </p:nvSpPr>
          <p:spPr>
            <a:xfrm>
              <a:off x="5472000" y="2576400"/>
              <a:ext cx="1800000" cy="18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579272-8496-4232-8A78-AEB8B7C271F3}"/>
                </a:ext>
              </a:extLst>
            </p:cNvPr>
            <p:cNvSpPr/>
            <p:nvPr/>
          </p:nvSpPr>
          <p:spPr>
            <a:xfrm>
              <a:off x="5832000" y="2936400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DC22F9-9B3E-4CEA-8CBF-AECB4E29112D}"/>
                </a:ext>
              </a:extLst>
            </p:cNvPr>
            <p:cNvSpPr/>
            <p:nvPr/>
          </p:nvSpPr>
          <p:spPr>
            <a:xfrm>
              <a:off x="6192000" y="329640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EE77AE-44EF-499F-B316-20D6204016AF}"/>
                </a:ext>
              </a:extLst>
            </p:cNvPr>
            <p:cNvSpPr/>
            <p:nvPr/>
          </p:nvSpPr>
          <p:spPr>
            <a:xfrm>
              <a:off x="5112000" y="2216400"/>
              <a:ext cx="2520000" cy="25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146ACAB-059D-4BAE-BC14-ABB9DD28E81A}"/>
                </a:ext>
              </a:extLst>
            </p:cNvPr>
            <p:cNvSpPr/>
            <p:nvPr/>
          </p:nvSpPr>
          <p:spPr>
            <a:xfrm>
              <a:off x="4572000" y="1676400"/>
              <a:ext cx="3600000" cy="36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6039FC-A879-4AA6-8CFD-EA642C7C5A12}"/>
                </a:ext>
              </a:extLst>
            </p:cNvPr>
            <p:cNvCxnSpPr>
              <a:stCxn id="44" idx="0"/>
              <a:endCxn id="44" idx="4"/>
            </p:cNvCxnSpPr>
            <p:nvPr/>
          </p:nvCxnSpPr>
          <p:spPr>
            <a:xfrm>
              <a:off x="6372000" y="1676400"/>
              <a:ext cx="0" cy="360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7FF8083-0497-42BB-A7CE-84444F9D9769}"/>
                </a:ext>
              </a:extLst>
            </p:cNvPr>
            <p:cNvCxnSpPr>
              <a:stCxn id="44" idx="7"/>
              <a:endCxn id="44" idx="3"/>
            </p:cNvCxnSpPr>
            <p:nvPr/>
          </p:nvCxnSpPr>
          <p:spPr>
            <a:xfrm flipH="1">
              <a:off x="5099208" y="2203608"/>
              <a:ext cx="2545584" cy="25455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4BA6353-5D04-44FB-B9E8-E21580194B04}"/>
                </a:ext>
              </a:extLst>
            </p:cNvPr>
            <p:cNvCxnSpPr>
              <a:stCxn id="44" idx="1"/>
              <a:endCxn id="44" idx="5"/>
            </p:cNvCxnSpPr>
            <p:nvPr/>
          </p:nvCxnSpPr>
          <p:spPr>
            <a:xfrm>
              <a:off x="5099208" y="2203608"/>
              <a:ext cx="2545584" cy="25455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8C7053F-1FD2-4E12-92D5-7E272EE46106}"/>
                </a:ext>
              </a:extLst>
            </p:cNvPr>
            <p:cNvCxnSpPr>
              <a:stCxn id="44" idx="6"/>
              <a:endCxn id="44" idx="2"/>
            </p:cNvCxnSpPr>
            <p:nvPr/>
          </p:nvCxnSpPr>
          <p:spPr>
            <a:xfrm flipH="1">
              <a:off x="4572000" y="3476400"/>
              <a:ext cx="360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1EB4550-59E2-4CFB-AC9B-83462CF8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602" y="2126502"/>
            <a:ext cx="1267002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28333 0.173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76C893D-CB95-0ADE-9FED-4477634E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FastCaloGAN</a:t>
            </a:r>
            <a:r>
              <a:rPr lang="en-GB" dirty="0"/>
              <a:t> v2 development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8F83E7A-11B1-E266-53EB-8B58E47D0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Improved voxel-to-cell energy assignment exploiting physics knowledge. Specifically, the fact that the lateral shower profile does not depend on the particle energy</a:t>
            </a:r>
          </a:p>
          <a:p>
            <a:pPr lvl="1"/>
            <a:r>
              <a:rPr lang="en-GB" sz="2400" dirty="0"/>
              <a:t>There is actually a dependency when we look at individual layers as there is a correlation between impact energy and longitudinal position of maximum width, this is small enough that a single exp function can be used for all energies</a:t>
            </a:r>
          </a:p>
          <a:p>
            <a:r>
              <a:rPr lang="en-GB" sz="2800" dirty="0"/>
              <a:t>In V2 hits are no longer generated in a grid, instead:</a:t>
            </a:r>
          </a:p>
          <a:p>
            <a:pPr lvl="1"/>
            <a:r>
              <a:rPr lang="en-GB" sz="2400" dirty="0"/>
              <a:t>the alpha direction is randomised</a:t>
            </a:r>
          </a:p>
          <a:p>
            <a:pPr lvl="1"/>
            <a:r>
              <a:rPr lang="en-GB" sz="2400" dirty="0"/>
              <a:t>Along the lateral direction, hits are generated according to the pdf evaluated on the GEANT4 input samples. </a:t>
            </a:r>
          </a:p>
          <a:p>
            <a:pPr lvl="2"/>
            <a:r>
              <a:rPr lang="en-GB" sz="2000" dirty="0"/>
              <a:t>Technically we fit an exp in each bin along </a:t>
            </a:r>
            <a:r>
              <a:rPr lang="en-GB" sz="2000" i="1" dirty="0"/>
              <a:t>r </a:t>
            </a:r>
            <a:r>
              <a:rPr lang="en-GB" sz="2000" dirty="0"/>
              <a:t>and store the fitted value that is used in the pdf 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34099-2100-760B-103E-110918A5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C536-D1FA-4B2B-805B-C80890429114}" type="datetime1">
              <a:rPr lang="en-GB" smtClean="0"/>
              <a:t>30/05/2023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C16B64-2307-4AD8-0CC5-E37F108E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10689E-4413-870C-AE51-3AC68CF5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DFE9F5-860E-B206-7CD5-5CAF69F3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Effect of better hit assignment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28C2DF-5276-44CF-7CC8-0B1353931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A440D9-7515-9C49-A857-8E53F4AD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31/05/2023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08AC19-CF44-2BE4-A443-3B15C296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68CBD8-6396-D9F4-D7DD-9A92D726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9" descr="Chart&#10;&#10;Description automatically generated">
            <a:extLst>
              <a:ext uri="{FF2B5EF4-FFF2-40B4-BE49-F238E27FC236}">
                <a16:creationId xmlns:a16="http://schemas.microsoft.com/office/drawing/2014/main" id="{1568601D-1388-83DF-04A1-556B7654E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1020097"/>
            <a:ext cx="6102587" cy="4449377"/>
          </a:xfrm>
          <a:prstGeom prst="rect">
            <a:avLst/>
          </a:prstGeom>
        </p:spPr>
      </p:pic>
      <p:pic>
        <p:nvPicPr>
          <p:cNvPr id="8" name="Content Placeholder 15">
            <a:extLst>
              <a:ext uri="{FF2B5EF4-FFF2-40B4-BE49-F238E27FC236}">
                <a16:creationId xmlns:a16="http://schemas.microsoft.com/office/drawing/2014/main" id="{62E96851-AD26-81D5-C867-51EC5E260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7812" y="1905000"/>
            <a:ext cx="6102587" cy="444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7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E0C0D59-0471-A550-B2DF-5C71C61E4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Scale up the model to the full detector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E9139F-4E68-A0AE-97C6-1353751F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A4CC19-823A-A8AD-7B15-203B31BA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48F19C-32CC-BFAB-DAB3-46C7A014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ED04063-6B6E-03D1-583A-B77C180C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Outline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69F9A8F-DCFD-8B97-C265-4BCE3937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Developing a good model is not enough, you need to know your input samples and your detector</a:t>
            </a:r>
          </a:p>
          <a:p>
            <a:r>
              <a:rPr lang="en-GB" dirty="0"/>
              <a:t>Many (not so) small effects need to be considered to produce objects that match G4</a:t>
            </a:r>
          </a:p>
          <a:p>
            <a:pPr lvl="1"/>
            <a:r>
              <a:rPr lang="en-GB" dirty="0"/>
              <a:t>Energy corrections</a:t>
            </a:r>
          </a:p>
          <a:p>
            <a:pPr lvl="1"/>
            <a:r>
              <a:rPr lang="en-GB" dirty="0"/>
              <a:t>Geometry corrections</a:t>
            </a:r>
          </a:p>
          <a:p>
            <a:pPr lvl="1"/>
            <a:r>
              <a:rPr lang="en-GB" dirty="0"/>
              <a:t>Assign energy from voxels to cells</a:t>
            </a:r>
          </a:p>
          <a:p>
            <a:r>
              <a:rPr lang="en-GB" dirty="0"/>
              <a:t>Other parameters and effects that are relevant in a production tool that you can neglect in a ML project</a:t>
            </a:r>
          </a:p>
          <a:p>
            <a:pPr lvl="1"/>
            <a:r>
              <a:rPr lang="en-GB" dirty="0"/>
              <a:t>Scale up issues</a:t>
            </a:r>
          </a:p>
          <a:p>
            <a:pPr lvl="1"/>
            <a:r>
              <a:rPr lang="en-GB" dirty="0"/>
              <a:t>Time and memory requirements</a:t>
            </a:r>
          </a:p>
          <a:p>
            <a:pPr lvl="1"/>
            <a:r>
              <a:rPr lang="en-GB" dirty="0"/>
              <a:t>Integration with other models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EB66FA-413A-C6EF-4A25-35F54725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B447DE-9441-E223-90F9-750240D3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1DE884-F0BA-C540-2663-DEFAE131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1FE2-21E0-40C5-8BEE-E70ECD8F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ATLAS calorimeters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15AFB-6558-4D34-9B79-FED1FC62D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5766357"/>
            <a:ext cx="8991600" cy="634443"/>
          </a:xfrm>
        </p:spPr>
        <p:txBody>
          <a:bodyPr/>
          <a:lstStyle/>
          <a:p>
            <a:r>
              <a:rPr lang="en-GB" dirty="0"/>
              <a:t>Complex geometry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1849-4DAE-46A6-AAB8-A1FDCCAE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9E7C-E208-4D37-8D0A-E9EF329384A3}" type="datetime1">
              <a:rPr lang="en-GB" smtClean="0"/>
              <a:t>30/05/2023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F80DC-00F7-4700-8257-7B131B1B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7" y="970899"/>
            <a:ext cx="5674619" cy="4674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3FD823-6F81-4A61-B75D-3AB599303AAD}"/>
              </a:ext>
            </a:extLst>
          </p:cNvPr>
          <p:cNvSpPr txBox="1"/>
          <p:nvPr/>
        </p:nvSpPr>
        <p:spPr>
          <a:xfrm>
            <a:off x="8211110" y="1268760"/>
            <a:ext cx="245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ATLAS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Calo TDR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BB5DC11-57F7-4073-8DC5-0E8C4619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8B5546-EDFD-49D9-88CB-E8A357F9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9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3019-0534-44E0-AC92-2385E11A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ATLAS EM calorimeters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A8162-A6E1-4A2C-AB19-DDA7D8A4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1BCD-D6FA-4130-8977-3386726B0091}" type="datetime1">
              <a:rPr lang="en-GB" smtClean="0"/>
              <a:t>30/05/2023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7F0D3-9D7F-477F-A9D9-9B3486CD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34044" y="341056"/>
            <a:ext cx="4753696" cy="59629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F7509-0AD5-4806-B0FF-382DE4EB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5822875"/>
            <a:ext cx="7592144" cy="577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Each line represent a discontinuity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C4977-8F10-4291-A9D0-35227BC753C9}"/>
              </a:ext>
            </a:extLst>
          </p:cNvPr>
          <p:cNvSpPr txBox="1"/>
          <p:nvPr/>
        </p:nvSpPr>
        <p:spPr>
          <a:xfrm>
            <a:off x="7824193" y="980728"/>
            <a:ext cx="245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ATLAS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Calo TDR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5BD682D-ED30-47A5-B341-B2DE8E54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87F539-A137-4025-932C-F633BB86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06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FFDC-9F66-49E7-9596-CB4FB462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barrel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22753-861A-490F-BDDB-1AA6A6872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990600"/>
            <a:ext cx="3487688" cy="54102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 layers:</a:t>
            </a:r>
          </a:p>
          <a:p>
            <a:r>
              <a:rPr lang="en-GB" dirty="0"/>
              <a:t>Pre-sampler</a:t>
            </a:r>
          </a:p>
          <a:p>
            <a:r>
              <a:rPr lang="en-GB" dirty="0"/>
              <a:t>EMB1</a:t>
            </a:r>
          </a:p>
          <a:p>
            <a:r>
              <a:rPr lang="en-GB" dirty="0"/>
              <a:t>EMB2</a:t>
            </a:r>
          </a:p>
          <a:p>
            <a:r>
              <a:rPr lang="en-GB" dirty="0"/>
              <a:t>EMB3</a:t>
            </a:r>
          </a:p>
          <a:p>
            <a:r>
              <a:rPr lang="en-GB" dirty="0"/>
              <a:t>Sampling fraction depends on eta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2AB8-3EC5-4431-8C8F-B7E77751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7F1-7D0C-469B-9B75-FDCC67F0C189}" type="datetime1">
              <a:rPr lang="en-GB" smtClean="0"/>
              <a:t>30/05/2023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9A918-F965-4230-8DAC-079DA324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594" y="1268761"/>
            <a:ext cx="5556177" cy="5013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00B8EE-BAF2-4CF5-A67A-4E202543626F}"/>
              </a:ext>
            </a:extLst>
          </p:cNvPr>
          <p:cNvSpPr txBox="1"/>
          <p:nvPr/>
        </p:nvSpPr>
        <p:spPr>
          <a:xfrm>
            <a:off x="8211110" y="978731"/>
            <a:ext cx="245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ATLAS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Calo TDR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23CB70A-40B5-4630-9AB3-34000775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95EE4A-30DF-4113-9224-91909F9F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42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AE88-0A6F-47C7-8C59-2E026706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hadronic calorimeter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CFAC-B950-424E-9A10-798EF9671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990600"/>
            <a:ext cx="5215880" cy="5410200"/>
          </a:xfrm>
        </p:spPr>
        <p:txBody>
          <a:bodyPr/>
          <a:lstStyle/>
          <a:p>
            <a:r>
              <a:rPr lang="en-GB" dirty="0"/>
              <a:t>Complex transition region between barrel and endcap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Forward region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74A6E-5E7B-49F7-A7E6-94C6AA5D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2EF-84E6-4D8B-9B84-AA1121E6901F}" type="datetime1">
              <a:rPr lang="en-GB" smtClean="0"/>
              <a:t>30/05/2023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D2C971-A298-45DC-A8B0-CD95FDCC4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1" y="1008996"/>
            <a:ext cx="2391057" cy="2546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064964-16D7-4147-A15A-344A8C8F6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9" y="3637895"/>
            <a:ext cx="5667375" cy="2781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823535-98EA-4723-9226-82CD8F103313}"/>
              </a:ext>
            </a:extLst>
          </p:cNvPr>
          <p:cNvSpPr txBox="1"/>
          <p:nvPr/>
        </p:nvSpPr>
        <p:spPr>
          <a:xfrm>
            <a:off x="8134910" y="3457852"/>
            <a:ext cx="245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ATLAS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Calo TDR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12F912-68DA-4D45-9873-58B483C8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574982D-C9DE-40AF-9E7F-89660177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50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089827-9931-0351-C037-55F2C4C1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Going full detector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29345C-5AC4-2D16-6834-3FD16D07F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Current ATLAS strategy is to slice the detector in 100 </a:t>
            </a:r>
            <a:r>
              <a:rPr lang="el-GR" dirty="0"/>
              <a:t>η</a:t>
            </a:r>
            <a:r>
              <a:rPr lang="en-GB" dirty="0"/>
              <a:t> slices and train a GAN in each slice</a:t>
            </a:r>
          </a:p>
          <a:p>
            <a:r>
              <a:rPr lang="en-GB" dirty="0"/>
              <a:t>Conditioning on </a:t>
            </a:r>
            <a:r>
              <a:rPr lang="el-GR" dirty="0"/>
              <a:t>η</a:t>
            </a:r>
            <a:r>
              <a:rPr lang="en-GB" dirty="0"/>
              <a:t> will only help up to a certain point</a:t>
            </a:r>
          </a:p>
          <a:p>
            <a:r>
              <a:rPr lang="en-GB" dirty="0"/>
              <a:t>At least 10 different regions are needed given the transition regions having very different responses even in very close </a:t>
            </a:r>
            <a:r>
              <a:rPr lang="el-GR" dirty="0"/>
              <a:t>η</a:t>
            </a:r>
            <a:r>
              <a:rPr lang="en-GB" dirty="0"/>
              <a:t> values</a:t>
            </a:r>
          </a:p>
          <a:p>
            <a:r>
              <a:rPr lang="en-GB" dirty="0"/>
              <a:t>Hence, the total resource needed will be ~10x those listed by the model presented in the challenge </a:t>
            </a:r>
          </a:p>
          <a:p>
            <a:pPr lvl="1"/>
            <a:endParaRPr lang="en-GB" dirty="0"/>
          </a:p>
          <a:p>
            <a:r>
              <a:rPr lang="en-GB" dirty="0"/>
              <a:t>Very different detectors such as ATLAS FCAL or CMS HGCAL will benefit/require a special </a:t>
            </a:r>
            <a:r>
              <a:rPr lang="en-GB" dirty="0" err="1"/>
              <a:t>voxelisation</a:t>
            </a:r>
            <a:r>
              <a:rPr lang="en-GB" dirty="0"/>
              <a:t> and very different HP optimisation. This may add significant burden on the total resources and require a significant additional work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49460A-6529-99B2-92C0-30C36EEF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8A45E0-41F7-0F57-E18F-94DFCDB1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C89106-9837-668B-429C-B2F606C5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34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D4E8759-D4E3-492E-4C19-01057563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4C61ADD-A166-D875-C345-55792F443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 and memory requirements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2880E1-833A-BEF3-7539-A51ACF0D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31/05/2023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1A110C-5173-6C6D-2BC2-60A969CF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65E0A1-25A6-B08D-7DDC-614E1CA9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11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9D07-FE40-4808-B2BB-B99812D0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80B89-37DD-4DF7-AD16-1B94798A7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Current fast sim is completely dominated by G4 simulation of the inner detector</a:t>
            </a:r>
          </a:p>
          <a:p>
            <a:pPr lvl="1"/>
            <a:r>
              <a:rPr lang="en-GB" sz="2400" dirty="0"/>
              <a:t>No need to be super fast, 10-100 speed improvement is enough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9CC94-5D29-4563-A497-D8772518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8136D-4F14-4680-AEBB-F5CB5191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B700B-DC5A-45E0-BA44-21BE955F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841956-11CE-AE90-048B-3D8D7A53A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5720369" cy="43544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6DC86F-4EE5-11D7-2BA4-461F2F05DCC5}"/>
              </a:ext>
            </a:extLst>
          </p:cNvPr>
          <p:cNvSpPr txBox="1"/>
          <p:nvPr/>
        </p:nvSpPr>
        <p:spPr>
          <a:xfrm>
            <a:off x="6515100" y="2590800"/>
            <a:ext cx="546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~35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simulating a single particle is good enough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time should depend on number of hits generated, so it should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~SQRT(E) but is instead flat, this mean we are dominated by other effects (likely direction extrapolator use to get centre in each layer)</a:t>
            </a:r>
          </a:p>
        </p:txBody>
      </p:sp>
    </p:spTree>
    <p:extLst>
      <p:ext uri="{BB962C8B-B14F-4D97-AF65-F5344CB8AC3E}">
        <p14:creationId xmlns:p14="http://schemas.microsoft.com/office/powerpoint/2010/main" val="32351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EB275E-CE92-F427-E8FA-0A35F875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Memory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F7EFDE-3B84-B3FF-BDCB-BF9A164B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numbers:</a:t>
            </a:r>
          </a:p>
          <a:p>
            <a:pPr lvl="1"/>
            <a:r>
              <a:rPr lang="en-GB" dirty="0"/>
              <a:t>Athena (the ATLAS SW) requires ~2GB</a:t>
            </a:r>
          </a:p>
          <a:p>
            <a:pPr lvl="1"/>
            <a:r>
              <a:rPr lang="en-GB" dirty="0"/>
              <a:t>The latest param file requires ~7GB</a:t>
            </a:r>
          </a:p>
          <a:p>
            <a:pPr lvl="1"/>
            <a:r>
              <a:rPr lang="en-GB" dirty="0"/>
              <a:t>The parametrisation with all models is run a separate service, so it can be shared between different Athena threads when running MT.</a:t>
            </a:r>
          </a:p>
          <a:p>
            <a:pPr lvl="1"/>
            <a:r>
              <a:rPr lang="en-GB" dirty="0"/>
              <a:t>With 8 cores, we are well below 2GB/core, but some grid nodes have only 1GB/core, so reducing this requirement will allow running on more sites</a:t>
            </a:r>
          </a:p>
          <a:p>
            <a:pPr lvl="1"/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D9F0E4-3E90-8F77-17CB-7EDD1968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31/05/2023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350A4C-8F64-6014-BD3F-BE31B89D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ED4856-A94F-A42B-E49A-8FEFB8A5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97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78EAAF2-DB4B-9BD4-7B08-C6284B34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585C5DE-9085-3414-BEC9-C83601C43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models and integration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44D509-CF22-3719-09B3-DC3842E6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31/05/2023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FC7962-0A6E-0068-EEE0-E7F13609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4AAEC3-B6E8-74C4-CD91-1262D9B6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2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6E38834-1968-6578-4E04-560D2E7C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Your model will not live in vacuum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8BDECBC-0AF0-E3BF-1A9C-8642BEFFE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experiment SW will put constraints on what you can and cannot do, prepare in advance </a:t>
            </a:r>
          </a:p>
          <a:p>
            <a:pPr lvl="1"/>
            <a:r>
              <a:rPr lang="en-GB" dirty="0"/>
              <a:t>ONNX for a while was not really supported</a:t>
            </a:r>
          </a:p>
          <a:p>
            <a:r>
              <a:rPr lang="en-GB" dirty="0"/>
              <a:t>You will need to deploy using existing formats</a:t>
            </a:r>
          </a:p>
          <a:p>
            <a:pPr lvl="1"/>
            <a:r>
              <a:rPr lang="en-GB" dirty="0"/>
              <a:t>AF3 parametrisation is stored as a single root file, not really friendly to the format used to store nets by LWTNN or ONNX</a:t>
            </a:r>
          </a:p>
          <a:p>
            <a:r>
              <a:rPr lang="en-GB" dirty="0"/>
              <a:t>The preparation for a </a:t>
            </a:r>
            <a:r>
              <a:rPr lang="en-GB" dirty="0" err="1"/>
              <a:t>FastSim</a:t>
            </a:r>
            <a:r>
              <a:rPr lang="en-GB" dirty="0"/>
              <a:t> campaign takes a long time, the strategy is defined well in advance and your training samples will not be what is best for your model</a:t>
            </a:r>
          </a:p>
          <a:p>
            <a:pPr lvl="1"/>
            <a:r>
              <a:rPr lang="en-GB" dirty="0"/>
              <a:t>In ATLAS we have discrete energy points, ML usually prefer continuous</a:t>
            </a:r>
          </a:p>
          <a:p>
            <a:pPr lvl="1"/>
            <a:r>
              <a:rPr lang="en-GB" dirty="0"/>
              <a:t>The </a:t>
            </a:r>
            <a:r>
              <a:rPr lang="el-GR" dirty="0"/>
              <a:t>η</a:t>
            </a:r>
            <a:r>
              <a:rPr lang="en-GB" dirty="0"/>
              <a:t> slicing of samples may also not work well for you</a:t>
            </a:r>
          </a:p>
          <a:p>
            <a:pPr lvl="1"/>
            <a:r>
              <a:rPr lang="en-GB" dirty="0"/>
              <a:t>Changing strategy is a major decision for an experiment, you need to be very convincing to obtain what you prefer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E90188-D53C-F0FC-ADC7-EAF7E5E9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C536-D1FA-4B2B-805B-C80890429114}" type="datetime1">
              <a:rPr lang="en-GB" smtClean="0"/>
              <a:t>31/05/2023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6BC438-ADC1-C9BA-60BE-72DB9F6F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7B6EE9-0640-EA67-3E74-FAA7835D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F6BBF2F-3ADB-019C-C108-3B6D6BEE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2DF8C2F-B9C4-BFF0-AD43-C741B7AB6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Energy response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7F0D14-4F65-E71D-171F-FB77C883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4950C-23ED-FBE0-38F2-077C79E8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5FB9A-BDC8-F85F-088E-227938CF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85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F096A-F3ED-4805-8723-4817686D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about other models?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35C63E-E77C-0F4F-71FA-AA39A5C6E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ML is not the solution to everything</a:t>
            </a:r>
          </a:p>
          <a:p>
            <a:pPr lvl="1"/>
            <a:r>
              <a:rPr lang="en-GB" dirty="0"/>
              <a:t>Parametric models like FCSV2 are very competitive and an experiment will want to pick the best of all available models</a:t>
            </a:r>
          </a:p>
          <a:p>
            <a:r>
              <a:rPr lang="en-GB" dirty="0"/>
              <a:t>Or you may need to integrate with other ML</a:t>
            </a:r>
          </a:p>
          <a:p>
            <a:pPr lvl="1"/>
            <a:r>
              <a:rPr lang="en-GB" dirty="0"/>
              <a:t>Could be easy if per particle or per eta region, much less if the difference is in energy regions</a:t>
            </a:r>
          </a:p>
          <a:p>
            <a:r>
              <a:rPr lang="en-GB" dirty="0"/>
              <a:t>AF3 use a spline to define the energy response and use FCSV2 or GANs for the shape</a:t>
            </a:r>
          </a:p>
          <a:p>
            <a:pPr lvl="1"/>
            <a:r>
              <a:rPr lang="en-GB" dirty="0"/>
              <a:t>Transition between the two is done like in physics lists in GEANT; the two models overlap in a range of energies and are randomly chosen to create a continuous distribution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06F50-F756-2433-B7CE-1F0CEA5C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31/05/2023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123E3E-3BCE-4443-D8B5-9B97FFA8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99494D-4291-71D4-4C19-9DEAD1E5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58756-0664-89F8-A403-1862892A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 don’t worry about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EDC4B1-D88D-0BAC-21E4-C8622ADC3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050721"/>
            <a:ext cx="11988800" cy="5410200"/>
          </a:xfrm>
        </p:spPr>
        <p:txBody>
          <a:bodyPr/>
          <a:lstStyle/>
          <a:p>
            <a:r>
              <a:rPr lang="en-GB" dirty="0"/>
              <a:t>Incident angle, as studied by ILD people</a:t>
            </a:r>
          </a:p>
          <a:p>
            <a:pPr lvl="1"/>
            <a:r>
              <a:rPr lang="en-GB" dirty="0"/>
              <a:t>The calorimeter is far from the IP and the beam spot is small, so the actual difference in entry angle is small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5254C9-24AF-32F2-44C9-728BD1BA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31/05/2023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F50365-2D58-8ED6-6BD4-7A300CD2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61846A-4C3A-3FB6-E820-966FF3F0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5989F61-3A47-1D12-B481-B18E99A2F775}"/>
              </a:ext>
            </a:extLst>
          </p:cNvPr>
          <p:cNvSpPr/>
          <p:nvPr/>
        </p:nvSpPr>
        <p:spPr>
          <a:xfrm>
            <a:off x="4038600" y="6087396"/>
            <a:ext cx="2895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ella a 5 punte 6">
            <a:extLst>
              <a:ext uri="{FF2B5EF4-FFF2-40B4-BE49-F238E27FC236}">
                <a16:creationId xmlns:a16="http://schemas.microsoft.com/office/drawing/2014/main" id="{B7C283DD-3933-AC57-0DDF-17B167FFB4D0}"/>
              </a:ext>
            </a:extLst>
          </p:cNvPr>
          <p:cNvSpPr/>
          <p:nvPr/>
        </p:nvSpPr>
        <p:spPr>
          <a:xfrm>
            <a:off x="5105400" y="5867400"/>
            <a:ext cx="762000" cy="6096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B65BB28F-5741-1F95-B068-DC25B9027CD9}"/>
              </a:ext>
            </a:extLst>
          </p:cNvPr>
          <p:cNvCxnSpPr/>
          <p:nvPr/>
        </p:nvCxnSpPr>
        <p:spPr>
          <a:xfrm>
            <a:off x="1905000" y="3337719"/>
            <a:ext cx="8458200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2735CF5-DC9B-7B70-D206-A9A6EB77562A}"/>
              </a:ext>
            </a:extLst>
          </p:cNvPr>
          <p:cNvCxnSpPr>
            <a:cxnSpLocks/>
          </p:cNvCxnSpPr>
          <p:nvPr/>
        </p:nvCxnSpPr>
        <p:spPr>
          <a:xfrm flipV="1">
            <a:off x="5486400" y="2438400"/>
            <a:ext cx="1752600" cy="376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D93D1F3-BC97-E1A6-C727-3CCF373E3F2D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4038600" y="2324100"/>
            <a:ext cx="3810000" cy="3877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E2964F6-D067-BFBD-E044-D8E86FB5760C}"/>
              </a:ext>
            </a:extLst>
          </p:cNvPr>
          <p:cNvCxnSpPr/>
          <p:nvPr/>
        </p:nvCxnSpPr>
        <p:spPr>
          <a:xfrm>
            <a:off x="7848600" y="3429000"/>
            <a:ext cx="0" cy="2513471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D4C5720-43C3-4A9D-B422-BCF31A85AC72}"/>
              </a:ext>
            </a:extLst>
          </p:cNvPr>
          <p:cNvSpPr txBox="1"/>
          <p:nvPr/>
        </p:nvSpPr>
        <p:spPr>
          <a:xfrm>
            <a:off x="8153400" y="4724400"/>
            <a:ext cx="3352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distance is large</a:t>
            </a:r>
          </a:p>
          <a:p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beam spot is small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very small</a:t>
            </a: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B44D32DD-1569-0E41-FFCE-ED74A697F795}"/>
              </a:ext>
            </a:extLst>
          </p:cNvPr>
          <p:cNvSpPr/>
          <p:nvPr/>
        </p:nvSpPr>
        <p:spPr>
          <a:xfrm>
            <a:off x="6934200" y="2819400"/>
            <a:ext cx="304800" cy="259083"/>
          </a:xfrm>
          <a:prstGeom prst="arc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86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794FBF-72C0-0353-5A84-0EB93012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More topics of discussion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0159AD-3CDA-7390-2649-D6BD3859C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Voxelisation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90509A-BE8F-2B65-42E0-6CB43BD5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31/05/2023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8A02E4-2154-DB6E-803F-AD2896CD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278FD8-E84C-DA44-2D41-8E7DDA12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5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BAD5-C907-48E6-AB8E-488D0FDF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Photons total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155A-BDC6-49BC-AEA9-8C241EE8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08" y="5166436"/>
            <a:ext cx="11498591" cy="1227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discrepancy is due to a difference in the energy deposited between the “standard” Geant4 hits used in ATLAS and the detailed hits used in FCS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297D6-B2BD-4221-86BD-36E6FD30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23221-606F-4224-B75C-F035FBB0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3B717-2FDC-4390-8F2B-863A2326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5D1A98-FFA5-4440-8FF8-424B2E70A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1047062"/>
            <a:ext cx="4765401" cy="3474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4C739-EB60-4369-A3CC-D1BF708A5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21" y="1077332"/>
            <a:ext cx="3668617" cy="35703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1C4569-5290-4107-A639-E5457C32A909}"/>
              </a:ext>
            </a:extLst>
          </p:cNvPr>
          <p:cNvSpPr txBox="1"/>
          <p:nvPr/>
        </p:nvSpPr>
        <p:spPr>
          <a:xfrm>
            <a:off x="685800" y="4451314"/>
            <a:ext cx="320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sum of voxels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996DCE-A496-4DE8-BCF5-0D07C2B2ED2A}"/>
              </a:ext>
            </a:extLst>
          </p:cNvPr>
          <p:cNvSpPr txBox="1"/>
          <p:nvPr/>
        </p:nvSpPr>
        <p:spPr>
          <a:xfrm>
            <a:off x="7924800" y="4343401"/>
            <a:ext cx="229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cluster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4EACA2-9FE7-4D1E-8D97-52B575391596}"/>
              </a:ext>
            </a:extLst>
          </p:cNvPr>
          <p:cNvSpPr/>
          <p:nvPr/>
        </p:nvSpPr>
        <p:spPr>
          <a:xfrm>
            <a:off x="4572000" y="1905575"/>
            <a:ext cx="1981200" cy="217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Simulation and Reconstruction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8783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1BEB6-72D9-0D08-7D20-54AC2884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Detail of hits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679859-2410-F432-0BE3-1BDAA38A0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ATLAS does not store the position of nominal G4 hits, the energy is assigned to the cell and therefore the granularity of rather course</a:t>
            </a:r>
          </a:p>
          <a:p>
            <a:r>
              <a:rPr lang="en-US" sz="2400" dirty="0"/>
              <a:t>In order to better </a:t>
            </a:r>
            <a:r>
              <a:rPr lang="en-GB" sz="2400" dirty="0"/>
              <a:t>parametrise</a:t>
            </a:r>
            <a:r>
              <a:rPr lang="en-US" sz="2400" dirty="0"/>
              <a:t> the shower lateral shape, the decision was made to create a new type of hits called </a:t>
            </a:r>
            <a:r>
              <a:rPr lang="en-US" sz="2400" dirty="0" err="1"/>
              <a:t>FCSHits</a:t>
            </a:r>
            <a:r>
              <a:rPr lang="en-US" sz="2400" dirty="0"/>
              <a:t> with a smaller step size and store these positions</a:t>
            </a:r>
          </a:p>
          <a:p>
            <a:r>
              <a:rPr lang="en-US" sz="2400" dirty="0"/>
              <a:t>This unfortunately result in a different energy deposited in the cells, more hits integrate to a different total. The sample you used in Dataset 1 use FCS Hits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GB" sz="2400" dirty="0"/>
              <a:t>The cell energy information could also be used to renormalise the energy but it has some quality cuts on timing of hits resulting in a third total energy value</a:t>
            </a:r>
          </a:p>
          <a:p>
            <a:endParaRPr lang="en-US" sz="2400" dirty="0"/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641598-5314-4C3B-ECE4-E73CB78A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15D4A-D85D-99AF-B226-B1615E60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A70B81-4D4D-8015-CDE1-CC4BFCC7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0E6C795-3F00-C1DF-10CE-3F20A2F64C2C}"/>
              </a:ext>
            </a:extLst>
          </p:cNvPr>
          <p:cNvSpPr/>
          <p:nvPr/>
        </p:nvSpPr>
        <p:spPr>
          <a:xfrm>
            <a:off x="3505200" y="3276600"/>
            <a:ext cx="441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B9374CB-DEEF-6B33-B534-0A22BC387B6B}"/>
              </a:ext>
            </a:extLst>
          </p:cNvPr>
          <p:cNvCxnSpPr/>
          <p:nvPr/>
        </p:nvCxnSpPr>
        <p:spPr>
          <a:xfrm flipV="1">
            <a:off x="2667000" y="3581400"/>
            <a:ext cx="18288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4EC7F37-6FE0-04A2-FBE0-EF7E3447CD4C}"/>
              </a:ext>
            </a:extLst>
          </p:cNvPr>
          <p:cNvCxnSpPr>
            <a:cxnSpLocks/>
          </p:cNvCxnSpPr>
          <p:nvPr/>
        </p:nvCxnSpPr>
        <p:spPr>
          <a:xfrm>
            <a:off x="4419600" y="3581400"/>
            <a:ext cx="2057400" cy="3508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F991A0D-32B4-B533-FF30-92DF14AE8C5D}"/>
              </a:ext>
            </a:extLst>
          </p:cNvPr>
          <p:cNvCxnSpPr>
            <a:cxnSpLocks/>
          </p:cNvCxnSpPr>
          <p:nvPr/>
        </p:nvCxnSpPr>
        <p:spPr>
          <a:xfrm flipH="1">
            <a:off x="6477000" y="3460720"/>
            <a:ext cx="2362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13529E1-F0AF-B053-99A9-D2D83C6B752B}"/>
              </a:ext>
            </a:extLst>
          </p:cNvPr>
          <p:cNvSpPr txBox="1"/>
          <p:nvPr/>
        </p:nvSpPr>
        <p:spPr>
          <a:xfrm>
            <a:off x="2209800" y="3460720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G4 Hits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5FA4486-4F89-82E1-5EFB-0E00364BF4C9}"/>
              </a:ext>
            </a:extLst>
          </p:cNvPr>
          <p:cNvCxnSpPr/>
          <p:nvPr/>
        </p:nvCxnSpPr>
        <p:spPr>
          <a:xfrm flipV="1">
            <a:off x="2667000" y="4495800"/>
            <a:ext cx="1066800" cy="152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335F2C9-4053-1E15-3EC4-78D7C449807D}"/>
              </a:ext>
            </a:extLst>
          </p:cNvPr>
          <p:cNvCxnSpPr>
            <a:cxnSpLocks/>
          </p:cNvCxnSpPr>
          <p:nvPr/>
        </p:nvCxnSpPr>
        <p:spPr>
          <a:xfrm>
            <a:off x="3733800" y="4495800"/>
            <a:ext cx="381000" cy="152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BFD74846-9DCB-1D70-4E1F-7F8B46AB6DFA}"/>
              </a:ext>
            </a:extLst>
          </p:cNvPr>
          <p:cNvCxnSpPr>
            <a:cxnSpLocks/>
          </p:cNvCxnSpPr>
          <p:nvPr/>
        </p:nvCxnSpPr>
        <p:spPr>
          <a:xfrm flipV="1">
            <a:off x="4114800" y="4403725"/>
            <a:ext cx="266700" cy="2444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64B8990-5C67-55EB-A9CF-7BA5B1EC769F}"/>
              </a:ext>
            </a:extLst>
          </p:cNvPr>
          <p:cNvCxnSpPr>
            <a:cxnSpLocks/>
          </p:cNvCxnSpPr>
          <p:nvPr/>
        </p:nvCxnSpPr>
        <p:spPr>
          <a:xfrm flipV="1">
            <a:off x="4362450" y="4403725"/>
            <a:ext cx="400050" cy="983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117BF24-3432-BAC4-1274-04477A8A7F22}"/>
              </a:ext>
            </a:extLst>
          </p:cNvPr>
          <p:cNvCxnSpPr>
            <a:cxnSpLocks/>
          </p:cNvCxnSpPr>
          <p:nvPr/>
        </p:nvCxnSpPr>
        <p:spPr>
          <a:xfrm>
            <a:off x="4724400" y="4403725"/>
            <a:ext cx="400050" cy="2444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B8529C8-1F65-F566-6C34-728D1B7A7220}"/>
              </a:ext>
            </a:extLst>
          </p:cNvPr>
          <p:cNvCxnSpPr>
            <a:cxnSpLocks/>
          </p:cNvCxnSpPr>
          <p:nvPr/>
        </p:nvCxnSpPr>
        <p:spPr>
          <a:xfrm flipV="1">
            <a:off x="5105400" y="4311650"/>
            <a:ext cx="333375" cy="3508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D07ED52E-DE1D-E3A9-A2B0-F7A4D140E740}"/>
              </a:ext>
            </a:extLst>
          </p:cNvPr>
          <p:cNvCxnSpPr>
            <a:cxnSpLocks/>
          </p:cNvCxnSpPr>
          <p:nvPr/>
        </p:nvCxnSpPr>
        <p:spPr>
          <a:xfrm flipV="1">
            <a:off x="5402183" y="4130676"/>
            <a:ext cx="417592" cy="2127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A2FD0B3-6B30-4C37-B4ED-65D9D1029F4D}"/>
              </a:ext>
            </a:extLst>
          </p:cNvPr>
          <p:cNvCxnSpPr>
            <a:cxnSpLocks/>
          </p:cNvCxnSpPr>
          <p:nvPr/>
        </p:nvCxnSpPr>
        <p:spPr>
          <a:xfrm flipV="1">
            <a:off x="5792708" y="4052918"/>
            <a:ext cx="455692" cy="920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BE06D61-A199-FA19-4AC0-91D6C8AC7FE6}"/>
              </a:ext>
            </a:extLst>
          </p:cNvPr>
          <p:cNvCxnSpPr>
            <a:cxnSpLocks/>
          </p:cNvCxnSpPr>
          <p:nvPr/>
        </p:nvCxnSpPr>
        <p:spPr>
          <a:xfrm>
            <a:off x="6215581" y="4046731"/>
            <a:ext cx="333375" cy="22579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275DE0D-ED68-8907-9156-333B13CC20CB}"/>
              </a:ext>
            </a:extLst>
          </p:cNvPr>
          <p:cNvCxnSpPr>
            <a:cxnSpLocks/>
          </p:cNvCxnSpPr>
          <p:nvPr/>
        </p:nvCxnSpPr>
        <p:spPr>
          <a:xfrm flipV="1">
            <a:off x="6523682" y="4098940"/>
            <a:ext cx="439093" cy="1488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9DC12C8-1192-BBC2-5FA4-F7843CF0C498}"/>
              </a:ext>
            </a:extLst>
          </p:cNvPr>
          <p:cNvCxnSpPr>
            <a:cxnSpLocks/>
          </p:cNvCxnSpPr>
          <p:nvPr/>
        </p:nvCxnSpPr>
        <p:spPr>
          <a:xfrm>
            <a:off x="6948063" y="4111420"/>
            <a:ext cx="289994" cy="31737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B9D5B451-4373-8E80-BB8C-2B3C4CF5CFD4}"/>
              </a:ext>
            </a:extLst>
          </p:cNvPr>
          <p:cNvCxnSpPr>
            <a:cxnSpLocks/>
          </p:cNvCxnSpPr>
          <p:nvPr/>
        </p:nvCxnSpPr>
        <p:spPr>
          <a:xfrm flipV="1">
            <a:off x="7238057" y="4270108"/>
            <a:ext cx="312203" cy="1432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08FF947-A40A-0C58-ABB4-4D15C80D848A}"/>
              </a:ext>
            </a:extLst>
          </p:cNvPr>
          <p:cNvCxnSpPr>
            <a:cxnSpLocks/>
          </p:cNvCxnSpPr>
          <p:nvPr/>
        </p:nvCxnSpPr>
        <p:spPr>
          <a:xfrm>
            <a:off x="7540004" y="4266122"/>
            <a:ext cx="300250" cy="1898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6FE78FA-B255-66CB-0484-195E71CF9904}"/>
              </a:ext>
            </a:extLst>
          </p:cNvPr>
          <p:cNvCxnSpPr>
            <a:cxnSpLocks/>
          </p:cNvCxnSpPr>
          <p:nvPr/>
        </p:nvCxnSpPr>
        <p:spPr>
          <a:xfrm flipV="1">
            <a:off x="7806762" y="4252872"/>
            <a:ext cx="357400" cy="1917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683876E-CAC1-73CF-6C36-5421640C3FF9}"/>
              </a:ext>
            </a:extLst>
          </p:cNvPr>
          <p:cNvSpPr txBox="1"/>
          <p:nvPr/>
        </p:nvSpPr>
        <p:spPr>
          <a:xfrm>
            <a:off x="2002660" y="4146203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FCS Hits</a:t>
            </a:r>
          </a:p>
        </p:txBody>
      </p:sp>
    </p:spTree>
    <p:extLst>
      <p:ext uri="{BB962C8B-B14F-4D97-AF65-F5344CB8AC3E}">
        <p14:creationId xmlns:p14="http://schemas.microsoft.com/office/powerpoint/2010/main" val="1658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3D3B9-3FBF-F5D1-FDDD-3B495A8A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solution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70540B-CF4E-D459-0E1E-C79738F18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principle rescaling the total energy from </a:t>
            </a:r>
            <a:r>
              <a:rPr lang="en-GB" dirty="0" err="1"/>
              <a:t>FCSHits</a:t>
            </a:r>
            <a:r>
              <a:rPr lang="en-GB" dirty="0"/>
              <a:t> to the cells should be the most accurate solution but we observed that for photons a better performance is achieved rescaling to G4Hits</a:t>
            </a:r>
          </a:p>
          <a:p>
            <a:r>
              <a:rPr lang="en-GB" dirty="0"/>
              <a:t>For </a:t>
            </a:r>
            <a:r>
              <a:rPr lang="en-GB" dirty="0" err="1"/>
              <a:t>pions</a:t>
            </a:r>
            <a:r>
              <a:rPr lang="en-GB" dirty="0"/>
              <a:t>, </a:t>
            </a:r>
            <a:r>
              <a:rPr lang="en-GB" dirty="0" err="1"/>
              <a:t>FCSHits</a:t>
            </a:r>
            <a:r>
              <a:rPr lang="en-GB" dirty="0"/>
              <a:t> and G4Hits are very similar, so there is no effect in this rescaling</a:t>
            </a:r>
          </a:p>
          <a:p>
            <a:r>
              <a:rPr lang="en-GB" dirty="0"/>
              <a:t>However, we just discovered that rescaling to the cell energy is a better solution for hadrons in the barrel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C1BD2C-480B-CECF-7301-E79A1CF30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0EB884-E457-144A-C230-95134A1E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2A93D-581E-9F69-8C22-D1834C46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1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4ED032-7A49-814A-415E-968DDEF1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Rescaling from </a:t>
            </a:r>
            <a:r>
              <a:rPr lang="en-GB" dirty="0" err="1"/>
              <a:t>FCSHits</a:t>
            </a:r>
            <a:r>
              <a:rPr lang="en-GB" dirty="0"/>
              <a:t> to G4Hits total energy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1E83C7-392D-FD21-597F-753005785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F1AB09-B24A-E29C-5D66-B23B9C76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ECC138-198B-F66A-6D5F-83D73F92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70793E-9436-1E9B-0BE7-E391320C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A6BC7BC2-A723-0B76-1084-81A277A72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5198441" cy="310068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04BEEEE-211E-B5E1-AC82-5E6B6A269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6175" y="1002386"/>
            <a:ext cx="7134225" cy="52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731989C-A283-FD74-9446-E08DAF5A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9AA9E64-4D6D-F259-CC09-0BDB56C5D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Geometry corrections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8FCDAB-80F2-DAF0-3C27-50C73605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3E-FEA9-404D-B240-76092F961D80}" type="datetime1">
              <a:rPr lang="en-GB" smtClean="0"/>
              <a:t>30/05/2023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0C6B62-FD58-46AE-470D-0FFAB791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FB1A7E-11B3-8A1F-BFE8-0E819DE1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6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AA679EE-89FE-99B0-96A8-522E0E38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effects of the real geometry of a detector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97F6118-885A-304B-A856-774D248F5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geometry affects both energy response and the position of the hits </a:t>
            </a:r>
          </a:p>
          <a:p>
            <a:r>
              <a:rPr lang="en-GB" dirty="0"/>
              <a:t>The energy changes depending on the position of impact as the shower develops in a region with more or less active material (Argon)</a:t>
            </a:r>
          </a:p>
          <a:p>
            <a:r>
              <a:rPr lang="en-GB" dirty="0"/>
              <a:t>The position of the generated hits is assigned</a:t>
            </a:r>
            <a:br>
              <a:rPr lang="en-GB" dirty="0"/>
            </a:br>
            <a:r>
              <a:rPr lang="en-GB" dirty="0"/>
              <a:t>to the cells using a simplified geometry </a:t>
            </a:r>
            <a:br>
              <a:rPr lang="en-GB" dirty="0"/>
            </a:br>
            <a:r>
              <a:rPr lang="en-GB" dirty="0"/>
              <a:t>that is used to reduce memory consumption.</a:t>
            </a:r>
            <a:br>
              <a:rPr lang="en-GB" dirty="0"/>
            </a:br>
            <a:r>
              <a:rPr lang="en-GB" dirty="0"/>
              <a:t>This requires a shift of some of the energy </a:t>
            </a:r>
            <a:br>
              <a:rPr lang="en-GB" dirty="0"/>
            </a:br>
            <a:r>
              <a:rPr lang="en-GB" dirty="0"/>
              <a:t>from a cell to another to restore the correct</a:t>
            </a:r>
            <a:br>
              <a:rPr lang="en-GB" dirty="0"/>
            </a:br>
            <a:r>
              <a:rPr lang="en-GB" dirty="0"/>
              <a:t>shower shape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C63461-B33A-930C-360A-A9364D81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C536-D1FA-4B2B-805B-C80890429114}" type="datetime1">
              <a:rPr lang="en-GB" smtClean="0"/>
              <a:t>30/05/2023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147A7E-0ED1-B2FE-4DCF-FFDAD242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C5DF07-22DE-6E3C-18D5-3CB1D4E9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Immagine 9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A1E2CB6D-651F-5F15-A21A-A777DFDA7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659884"/>
            <a:ext cx="4084457" cy="37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31030</TotalTime>
  <Words>1670</Words>
  <Application>Microsoft Office PowerPoint</Application>
  <PresentationFormat>Widescreen</PresentationFormat>
  <Paragraphs>233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1_Office Theme</vt:lpstr>
      <vt:lpstr>From ML prototype to a production tool  The many additional effect you have to consider to deploy  your ML model in the SW of an experiment to produce MC samples</vt:lpstr>
      <vt:lpstr>Outline</vt:lpstr>
      <vt:lpstr>Presentazione standard di PowerPoint</vt:lpstr>
      <vt:lpstr>Photons total energy</vt:lpstr>
      <vt:lpstr>Detail of hits</vt:lpstr>
      <vt:lpstr>The solution</vt:lpstr>
      <vt:lpstr>Rescaling from FCSHits to G4Hits total energy </vt:lpstr>
      <vt:lpstr>Presentazione standard di PowerPoint</vt:lpstr>
      <vt:lpstr>The effects of the real geometry of a detector</vt:lpstr>
      <vt:lpstr>Energy correction due to accordion</vt:lpstr>
      <vt:lpstr>Position resolution in FastCaloGAN v1</vt:lpstr>
      <vt:lpstr>Simplified geometry correction</vt:lpstr>
      <vt:lpstr>Point cloud input and geometry</vt:lpstr>
      <vt:lpstr>Presentazione standard di PowerPoint</vt:lpstr>
      <vt:lpstr>Voxel to hit</vt:lpstr>
      <vt:lpstr>Voxelisation inversion</vt:lpstr>
      <vt:lpstr>FastCaloGAN v2 development</vt:lpstr>
      <vt:lpstr>Effect of better hit assignment</vt:lpstr>
      <vt:lpstr>Presentazione standard di PowerPoint</vt:lpstr>
      <vt:lpstr>The ATLAS calorimeters</vt:lpstr>
      <vt:lpstr>The ATLAS EM calorimeters</vt:lpstr>
      <vt:lpstr>The barrel</vt:lpstr>
      <vt:lpstr>The hadronic calorimeter system</vt:lpstr>
      <vt:lpstr>Going full detector</vt:lpstr>
      <vt:lpstr>Presentazione standard di PowerPoint</vt:lpstr>
      <vt:lpstr>Time</vt:lpstr>
      <vt:lpstr>Memory</vt:lpstr>
      <vt:lpstr>Presentazione standard di PowerPoint</vt:lpstr>
      <vt:lpstr>Your model will not live in vacuum</vt:lpstr>
      <vt:lpstr>What about other models?</vt:lpstr>
      <vt:lpstr>What I don’t worry about</vt:lpstr>
      <vt:lpstr>More topics of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</dc:creator>
  <cp:lastModifiedBy>Michele Faucci Giannelli</cp:lastModifiedBy>
  <cp:revision>252</cp:revision>
  <dcterms:created xsi:type="dcterms:W3CDTF">2006-08-16T00:00:00Z</dcterms:created>
  <dcterms:modified xsi:type="dcterms:W3CDTF">2023-05-30T23:11:48Z</dcterms:modified>
</cp:coreProperties>
</file>