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8"/>
  </p:notesMasterIdLst>
  <p:sldIdLst>
    <p:sldId id="266" r:id="rId2"/>
    <p:sldId id="287" r:id="rId3"/>
    <p:sldId id="315" r:id="rId4"/>
    <p:sldId id="312" r:id="rId5"/>
    <p:sldId id="268" r:id="rId6"/>
    <p:sldId id="279" r:id="rId7"/>
    <p:sldId id="362" r:id="rId8"/>
    <p:sldId id="360" r:id="rId9"/>
    <p:sldId id="289" r:id="rId10"/>
    <p:sldId id="290" r:id="rId11"/>
    <p:sldId id="363" r:id="rId12"/>
    <p:sldId id="318" r:id="rId13"/>
    <p:sldId id="286" r:id="rId14"/>
    <p:sldId id="292" r:id="rId15"/>
    <p:sldId id="330" r:id="rId16"/>
    <p:sldId id="271" r:id="rId17"/>
    <p:sldId id="299" r:id="rId18"/>
    <p:sldId id="316" r:id="rId19"/>
    <p:sldId id="304" r:id="rId20"/>
    <p:sldId id="319" r:id="rId21"/>
    <p:sldId id="320" r:id="rId22"/>
    <p:sldId id="364" r:id="rId23"/>
    <p:sldId id="281" r:id="rId24"/>
    <p:sldId id="283" r:id="rId25"/>
    <p:sldId id="300" r:id="rId26"/>
    <p:sldId id="301" r:id="rId27"/>
    <p:sldId id="377" r:id="rId28"/>
    <p:sldId id="350" r:id="rId29"/>
    <p:sldId id="367" r:id="rId30"/>
    <p:sldId id="277" r:id="rId31"/>
    <p:sldId id="368" r:id="rId32"/>
    <p:sldId id="337" r:id="rId33"/>
    <p:sldId id="338" r:id="rId34"/>
    <p:sldId id="339" r:id="rId35"/>
    <p:sldId id="340" r:id="rId36"/>
    <p:sldId id="357" r:id="rId37"/>
    <p:sldId id="358" r:id="rId38"/>
    <p:sldId id="322" r:id="rId39"/>
    <p:sldId id="327" r:id="rId40"/>
    <p:sldId id="373" r:id="rId41"/>
    <p:sldId id="370" r:id="rId42"/>
    <p:sldId id="374" r:id="rId43"/>
    <p:sldId id="375" r:id="rId44"/>
    <p:sldId id="376" r:id="rId45"/>
    <p:sldId id="332" r:id="rId46"/>
    <p:sldId id="333" r:id="rId47"/>
    <p:sldId id="334" r:id="rId48"/>
    <p:sldId id="335" r:id="rId49"/>
    <p:sldId id="341" r:id="rId50"/>
    <p:sldId id="342" r:id="rId51"/>
    <p:sldId id="345" r:id="rId52"/>
    <p:sldId id="346" r:id="rId53"/>
    <p:sldId id="347" r:id="rId54"/>
    <p:sldId id="348" r:id="rId55"/>
    <p:sldId id="295" r:id="rId56"/>
    <p:sldId id="329" r:id="rId57"/>
    <p:sldId id="272" r:id="rId58"/>
    <p:sldId id="258" r:id="rId59"/>
    <p:sldId id="310" r:id="rId60"/>
    <p:sldId id="297" r:id="rId61"/>
    <p:sldId id="261" r:id="rId62"/>
    <p:sldId id="311" r:id="rId63"/>
    <p:sldId id="325" r:id="rId64"/>
    <p:sldId id="331" r:id="rId65"/>
    <p:sldId id="294" r:id="rId66"/>
    <p:sldId id="293" r:id="rId67"/>
    <p:sldId id="321" r:id="rId68"/>
    <p:sldId id="306" r:id="rId69"/>
    <p:sldId id="372" r:id="rId70"/>
    <p:sldId id="313" r:id="rId71"/>
    <p:sldId id="274" r:id="rId72"/>
    <p:sldId id="336" r:id="rId73"/>
    <p:sldId id="354" r:id="rId74"/>
    <p:sldId id="275" r:id="rId75"/>
    <p:sldId id="276" r:id="rId76"/>
    <p:sldId id="30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 id="{B04EA715-916F-4EA7-88E3-1479814556CC}">
          <p14:sldIdLst>
            <p14:sldId id="266"/>
            <p14:sldId id="287"/>
            <p14:sldId id="315"/>
          </p14:sldIdLst>
        </p14:section>
        <p14:section name="INTRO&amp;MOTIVATION" id="{80DCC16C-14D2-4FFF-A384-4F6198168E4B}">
          <p14:sldIdLst>
            <p14:sldId id="312"/>
            <p14:sldId id="268"/>
            <p14:sldId id="279"/>
          </p14:sldIdLst>
        </p14:section>
        <p14:section name="RF PHOTOINJECTORS" id="{3569B4BA-1C76-4BA8-9225-A54C018886D4}">
          <p14:sldIdLst>
            <p14:sldId id="362"/>
            <p14:sldId id="360"/>
            <p14:sldId id="289"/>
            <p14:sldId id="290"/>
          </p14:sldIdLst>
        </p14:section>
        <p14:section name="MILES" id="{458CFF34-B6E8-44B7-A203-72DD257ADD4F}">
          <p14:sldIdLst>
            <p14:sldId id="363"/>
            <p14:sldId id="318"/>
            <p14:sldId id="286"/>
            <p14:sldId id="292"/>
            <p14:sldId id="330"/>
            <p14:sldId id="271"/>
            <p14:sldId id="299"/>
          </p14:sldIdLst>
        </p14:section>
        <p14:section name="ALIGNMENT" id="{49229C63-1005-4866-8D50-446EC8392804}">
          <p14:sldIdLst>
            <p14:sldId id="316"/>
            <p14:sldId id="304"/>
            <p14:sldId id="319"/>
            <p14:sldId id="320"/>
          </p14:sldIdLst>
        </p14:section>
        <p14:section name="EXPERIMENTAL ACTIVITIES" id="{A06F2753-52B1-4E2A-A187-6C8C662807DF}">
          <p14:sldIdLst>
            <p14:sldId id="364"/>
            <p14:sldId id="281"/>
            <p14:sldId id="283"/>
          </p14:sldIdLst>
        </p14:section>
        <p14:section name="CONCLUSION&amp;FUTURE" id="{57E188ED-5C23-47CF-9651-61F4C3E27718}">
          <p14:sldIdLst>
            <p14:sldId id="300"/>
            <p14:sldId id="301"/>
            <p14:sldId id="377"/>
            <p14:sldId id="350"/>
            <p14:sldId id="367"/>
            <p14:sldId id="277"/>
          </p14:sldIdLst>
        </p14:section>
        <p14:section name="SINGLE PARTICLE DYNAMICS" id="{2AC8E0D9-4D2D-4213-A8D1-F69AFDE02E86}">
          <p14:sldIdLst>
            <p14:sldId id="368"/>
            <p14:sldId id="337"/>
            <p14:sldId id="338"/>
            <p14:sldId id="339"/>
            <p14:sldId id="340"/>
          </p14:sldIdLst>
        </p14:section>
        <p14:section name="RF PHOTOINJECTORS" id="{2681632D-1C16-41A7-836A-41F70472B426}">
          <p14:sldIdLst>
            <p14:sldId id="357"/>
            <p14:sldId id="358"/>
            <p14:sldId id="322"/>
            <p14:sldId id="327"/>
            <p14:sldId id="373"/>
            <p14:sldId id="370"/>
          </p14:sldIdLst>
        </p14:section>
        <p14:section name="FEL-ICS-LC" id="{4A45DE3A-DA71-45FC-A896-250F13CC7FD9}">
          <p14:sldIdLst>
            <p14:sldId id="374"/>
            <p14:sldId id="375"/>
            <p14:sldId id="376"/>
          </p14:sldIdLst>
        </p14:section>
        <p14:section name="DOUBLE EMITTANCE MINIMUM" id="{AEE69E75-50B4-41BC-B2BF-8BD1FB16784B}">
          <p14:sldIdLst>
            <p14:sldId id="332"/>
            <p14:sldId id="333"/>
            <p14:sldId id="334"/>
            <p14:sldId id="335"/>
          </p14:sldIdLst>
        </p14:section>
        <p14:section name="INVARIANT ENVELOPE" id="{F4D63989-3B2A-45CA-9A6B-D0D636EF017A}">
          <p14:sldIdLst>
            <p14:sldId id="341"/>
            <p14:sldId id="342"/>
            <p14:sldId id="345"/>
            <p14:sldId id="346"/>
            <p14:sldId id="347"/>
            <p14:sldId id="348"/>
          </p14:sldIdLst>
        </p14:section>
        <p14:section name="COLLECTIVE EFFECTS" id="{ABEB0D7E-5F42-44FC-BF89-EC80742B26CF}">
          <p14:sldIdLst>
            <p14:sldId id="295"/>
            <p14:sldId id="329"/>
            <p14:sldId id="272"/>
            <p14:sldId id="258"/>
            <p14:sldId id="310"/>
          </p14:sldIdLst>
        </p14:section>
        <p14:section name="ELLIPSOID" id="{B1C010E2-3D04-4DB2-B569-91F8C85E6E6E}">
          <p14:sldIdLst>
            <p14:sldId id="297"/>
            <p14:sldId id="261"/>
          </p14:sldIdLst>
        </p14:section>
        <p14:section name="MULTI-SLICE" id="{E95CE79A-7564-4B3C-86B0-F571231C2A4E}">
          <p14:sldIdLst>
            <p14:sldId id="311"/>
            <p14:sldId id="325"/>
            <p14:sldId id="331"/>
            <p14:sldId id="294"/>
            <p14:sldId id="293"/>
          </p14:sldIdLst>
        </p14:section>
        <p14:section name="WAKEFIELD MATRIX" id="{73E80612-AAA3-404B-8493-DAB13D50C011}">
          <p14:sldIdLst>
            <p14:sldId id="321"/>
            <p14:sldId id="306"/>
            <p14:sldId id="372"/>
          </p14:sldIdLst>
        </p14:section>
        <p14:section name="CORRECTION MISALIGNMENTS" id="{F68D3E80-59ED-4730-B281-98554D0A08BF}">
          <p14:sldIdLst>
            <p14:sldId id="313"/>
            <p14:sldId id="274"/>
            <p14:sldId id="336"/>
            <p14:sldId id="354"/>
            <p14:sldId id="275"/>
            <p14:sldId id="276"/>
          </p14:sldIdLst>
        </p14:section>
        <p14:section name="CRYO-RF" id="{3248156B-7FF7-47B8-91C3-BE6F687F496F}">
          <p14:sldIdLst>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0000FF"/>
    <a:srgbClr val="F78F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2" autoAdjust="0"/>
    <p:restoredTop sz="84465" autoAdjust="0"/>
  </p:normalViewPr>
  <p:slideViewPr>
    <p:cSldViewPr snapToGrid="0">
      <p:cViewPr varScale="1">
        <p:scale>
          <a:sx n="98" d="100"/>
          <a:sy n="98" d="100"/>
        </p:scale>
        <p:origin x="630" y="72"/>
      </p:cViewPr>
      <p:guideLst/>
    </p:cSldViewPr>
  </p:slideViewPr>
  <p:notesTextViewPr>
    <p:cViewPr>
      <p:scale>
        <a:sx n="1" d="1"/>
        <a:sy n="1" d="1"/>
      </p:scale>
      <p:origin x="0" y="0"/>
    </p:cViewPr>
  </p:notesTextViewPr>
  <p:sorterViewPr>
    <p:cViewPr>
      <p:scale>
        <a:sx n="100" d="100"/>
        <a:sy n="100" d="100"/>
      </p:scale>
      <p:origin x="0" y="-209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22011-8775-4182-9042-F0EB55C9E59B}" type="datetimeFigureOut">
              <a:rPr lang="en-US" smtClean="0"/>
              <a:t>2023-01-17</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EDB60-088E-4D26-9A0D-924811A0E7F1}" type="slidenum">
              <a:rPr lang="en-US" smtClean="0"/>
              <a:t>‹N›</a:t>
            </a:fld>
            <a:endParaRPr lang="en-US"/>
          </a:p>
        </p:txBody>
      </p:sp>
    </p:spTree>
    <p:extLst>
      <p:ext uri="{BB962C8B-B14F-4D97-AF65-F5344CB8AC3E}">
        <p14:creationId xmlns:p14="http://schemas.microsoft.com/office/powerpoint/2010/main" val="320000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Good afternoon everyone, my name is Fabio Bosco and during the years of my PhD I have joined one</a:t>
            </a:r>
            <a:r>
              <a:rPr lang="en-US" baseline="0" dirty="0" smtClean="0"/>
              <a:t> of the</a:t>
            </a:r>
            <a:r>
              <a:rPr lang="en-US" dirty="0" smtClean="0"/>
              <a:t> research groups from La Sapienza’s department of basic and applied science for engineering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Today I will present</a:t>
            </a:r>
            <a:r>
              <a:rPr lang="en-US" baseline="0" dirty="0" smtClean="0"/>
              <a:t> the results of the thesis I produced with their support and entitled </a:t>
            </a:r>
            <a:r>
              <a:rPr lang="en-US" dirty="0" smtClean="0"/>
              <a:t>“beam dynamics studies for high brightness electron linear accelerators”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 want to thank my supervisors prof. MM and LP but also I want to acknowledge all the people with whom</a:t>
            </a:r>
            <a:r>
              <a:rPr lang="en-US" baseline="0" dirty="0" smtClean="0"/>
              <a:t> I had positive scientific discussions during daily work, meetings and workshops</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Good afternoon everyone</a:t>
            </a:r>
            <a:r>
              <a:rPr lang="en-US" dirty="0"/>
              <a:t>, my name is Fabio Bosco and during my PhD I have joined a group from the department of basic and applied science for engineering at La Sapienza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their support, I have been working on a thesis entitled “beam dynamics studies for high brightness electron linear accelerators”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1</a:t>
            </a:fld>
            <a:endParaRPr lang="en-US"/>
          </a:p>
        </p:txBody>
      </p:sp>
    </p:spTree>
    <p:extLst>
      <p:ext uri="{BB962C8B-B14F-4D97-AF65-F5344CB8AC3E}">
        <p14:creationId xmlns:p14="http://schemas.microsoft.com/office/powerpoint/2010/main" val="713240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noProof="0" dirty="0" smtClean="0"/>
              <a:t>The electron</a:t>
            </a:r>
            <a:r>
              <a:rPr lang="en-US" baseline="0" noProof="0" dirty="0" smtClean="0"/>
              <a:t> source was engineered and realized at </a:t>
            </a:r>
            <a:r>
              <a:rPr lang="en-US" baseline="0" noProof="0" dirty="0" err="1" smtClean="0"/>
              <a:t>Radiabeam</a:t>
            </a:r>
            <a:r>
              <a:rPr lang="en-US" baseline="0" noProof="0" dirty="0" smtClean="0"/>
              <a:t> technologies in Los Angeles, CA and I was able to participate at the commissioning</a:t>
            </a:r>
          </a:p>
          <a:p>
            <a:pPr marL="171450" indent="-171450">
              <a:buFont typeface="Arial" panose="020B0604020202020204" pitchFamily="34" charset="0"/>
              <a:buChar char="•"/>
            </a:pPr>
            <a:r>
              <a:rPr lang="en-US" baseline="0" noProof="0" dirty="0" smtClean="0"/>
              <a:t>The first commissioning was aimed at the characterization of the beam produced by the hybrid gun in absence of boosters </a:t>
            </a:r>
          </a:p>
          <a:p>
            <a:pPr marL="171450" indent="-171450">
              <a:buFont typeface="Arial" panose="020B0604020202020204" pitchFamily="34" charset="0"/>
              <a:buChar char="•"/>
            </a:pPr>
            <a:r>
              <a:rPr lang="en-US" baseline="0" noProof="0" dirty="0" smtClean="0"/>
              <a:t>Operation has started with half of the </a:t>
            </a:r>
            <a:r>
              <a:rPr lang="en-US" baseline="0" noProof="0" dirty="0" err="1" smtClean="0"/>
              <a:t>rf</a:t>
            </a:r>
            <a:r>
              <a:rPr lang="en-US" baseline="0" noProof="0" dirty="0" smtClean="0"/>
              <a:t> power which was gradually increased to the nominal value of 20 MW during the RF conditioning of the structure</a:t>
            </a:r>
          </a:p>
          <a:p>
            <a:pPr marL="171450" indent="-171450">
              <a:buFont typeface="Arial" panose="020B0604020202020204" pitchFamily="34" charset="0"/>
              <a:buChar char="•"/>
            </a:pPr>
            <a:r>
              <a:rPr lang="en-US" baseline="0" noProof="0" dirty="0" smtClean="0"/>
              <a:t>Here I’m showing the transverse beam profile measured with YAG screens: despite </a:t>
            </a:r>
            <a:r>
              <a:rPr lang="en-US" baseline="0" noProof="0" dirty="0" err="1" smtClean="0"/>
              <a:t>thr</a:t>
            </a:r>
            <a:r>
              <a:rPr lang="en-US" baseline="0" noProof="0" dirty="0" smtClean="0"/>
              <a:t> bad quality of the first picture, it is very meaningful since it is the first one taken during the first day of commissioning; the second one is taken from the spectrometer line during energy measurements</a:t>
            </a:r>
          </a:p>
          <a:p>
            <a:pPr marL="171450" indent="-171450">
              <a:buFont typeface="Arial" panose="020B0604020202020204" pitchFamily="34" charset="0"/>
              <a:buChar char="•"/>
            </a:pPr>
            <a:r>
              <a:rPr lang="en-US" baseline="0" noProof="0" dirty="0" smtClean="0"/>
              <a:t>The additional graph represents attempts of fine tuning of the resonant frequency with the temperature which modifies the phase shift between the SW and TW section with a tradeoff between the longitudinal compression and the final energy</a:t>
            </a:r>
          </a:p>
          <a:p>
            <a:pPr marL="171450" indent="-171450">
              <a:buFont typeface="Arial" panose="020B0604020202020204" pitchFamily="34" charset="0"/>
              <a:buChar char="•"/>
            </a:pPr>
            <a:endParaRPr lang="en-US" baseline="0" noProof="0" dirty="0" smtClean="0"/>
          </a:p>
          <a:p>
            <a:pPr marL="0" indent="0">
              <a:buFont typeface="Arial" panose="020B0604020202020204" pitchFamily="34" charset="0"/>
              <a:buNone/>
            </a:pPr>
            <a:r>
              <a:rPr lang="en-US" baseline="0" noProof="0" dirty="0" smtClean="0"/>
              <a:t>---</a:t>
            </a:r>
          </a:p>
          <a:p>
            <a:pPr marL="0" indent="0">
              <a:buFont typeface="Arial" panose="020B0604020202020204" pitchFamily="34" charset="0"/>
              <a:buNone/>
            </a:pPr>
            <a:endParaRPr lang="en-US" baseline="0" noProof="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noProof="0" dirty="0" smtClean="0"/>
              <a:t>The additional graph represents the fine tuning of the resonant frequency which changes the phase shift between the SW and TW section with a tradeoff between the longitudinal compression and the final energy</a:t>
            </a:r>
            <a:endParaRPr lang="en-US" noProof="0" dirty="0" smtClean="0"/>
          </a:p>
          <a:p>
            <a:pPr marL="0" indent="0">
              <a:buFont typeface="Arial" panose="020B0604020202020204" pitchFamily="34" charset="0"/>
              <a:buNone/>
            </a:pPr>
            <a:endParaRPr lang="en-US" noProof="0" dirty="0"/>
          </a:p>
        </p:txBody>
      </p:sp>
      <p:sp>
        <p:nvSpPr>
          <p:cNvPr id="4" name="Segnaposto numero diapositiva 3"/>
          <p:cNvSpPr>
            <a:spLocks noGrp="1"/>
          </p:cNvSpPr>
          <p:nvPr>
            <p:ph type="sldNum" sz="quarter" idx="10"/>
          </p:nvPr>
        </p:nvSpPr>
        <p:spPr/>
        <p:txBody>
          <a:bodyPr/>
          <a:lstStyle/>
          <a:p>
            <a:fld id="{F48FD583-DE08-477E-AB05-F3D9423F0206}" type="slidenum">
              <a:rPr lang="it-IT" smtClean="0"/>
              <a:t>10</a:t>
            </a:fld>
            <a:endParaRPr lang="it-IT"/>
          </a:p>
        </p:txBody>
      </p:sp>
    </p:spTree>
    <p:extLst>
      <p:ext uri="{BB962C8B-B14F-4D97-AF65-F5344CB8AC3E}">
        <p14:creationId xmlns:p14="http://schemas.microsoft.com/office/powerpoint/2010/main" val="374952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Let us now discuss the study of</a:t>
            </a:r>
            <a:r>
              <a:rPr lang="en-US" sz="1200" b="0" baseline="0" dirty="0" smtClean="0"/>
              <a:t> </a:t>
            </a:r>
            <a:r>
              <a:rPr lang="en-US" sz="1200" b="0" dirty="0" smtClean="0"/>
              <a:t>alternative models for collective effects</a:t>
            </a:r>
          </a:p>
          <a:p>
            <a:endParaRPr lang="en-US" dirty="0"/>
          </a:p>
        </p:txBody>
      </p:sp>
      <p:sp>
        <p:nvSpPr>
          <p:cNvPr id="4" name="Segnaposto numero diapositiva 3"/>
          <p:cNvSpPr>
            <a:spLocks noGrp="1"/>
          </p:cNvSpPr>
          <p:nvPr>
            <p:ph type="sldNum" sz="quarter" idx="5"/>
          </p:nvPr>
        </p:nvSpPr>
        <p:spPr/>
        <p:txBody>
          <a:bodyPr/>
          <a:lstStyle/>
          <a:p>
            <a:fld id="{D7A4FE46-007E-4A71-B22E-17B5F8DF60AA}" type="slidenum">
              <a:rPr lang="it-IT" smtClean="0"/>
              <a:t>11</a:t>
            </a:fld>
            <a:endParaRPr lang="it-IT"/>
          </a:p>
        </p:txBody>
      </p:sp>
    </p:spTree>
    <p:extLst>
      <p:ext uri="{BB962C8B-B14F-4D97-AF65-F5344CB8AC3E}">
        <p14:creationId xmlns:p14="http://schemas.microsoft.com/office/powerpoint/2010/main" val="227288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t>The motivation for such studies arises from the </a:t>
            </a:r>
            <a:r>
              <a:rPr lang="en-US" sz="1200" b="0" dirty="0"/>
              <a:t>combination of photoinjectors</a:t>
            </a:r>
            <a:r>
              <a:rPr lang="en-US" sz="1200" b="0" baseline="0" dirty="0"/>
              <a:t> and linac </a:t>
            </a:r>
            <a:r>
              <a:rPr lang="en-US" sz="1200" b="0" dirty="0"/>
              <a:t>boosters</a:t>
            </a:r>
            <a:r>
              <a:rPr lang="en-US" sz="1200" b="0" baseline="0" dirty="0"/>
              <a:t> with the properties described earlier </a:t>
            </a:r>
            <a:r>
              <a:rPr lang="en-US" sz="1200" b="0" baseline="0" dirty="0" smtClean="0"/>
              <a:t>which </a:t>
            </a:r>
            <a:r>
              <a:rPr lang="en-US" sz="1200" b="0" dirty="0" smtClean="0"/>
              <a:t>defines </a:t>
            </a:r>
            <a:r>
              <a:rPr lang="en-US" sz="1200" b="0" dirty="0"/>
              <a:t>a unique </a:t>
            </a:r>
            <a:r>
              <a:rPr lang="en-US" sz="1200" b="0" dirty="0" smtClean="0"/>
              <a:t>and challenging</a:t>
            </a:r>
            <a:r>
              <a:rPr lang="en-US" sz="1200" b="0" baseline="0" dirty="0" smtClean="0"/>
              <a:t> </a:t>
            </a:r>
            <a:r>
              <a:rPr lang="en-US" sz="1200" b="0" dirty="0" smtClean="0"/>
              <a:t>scenario </a:t>
            </a:r>
            <a:r>
              <a:rPr lang="en-US" sz="1200" b="0" dirty="0"/>
              <a:t>from the beam physics perspective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optimized</a:t>
            </a:r>
            <a:r>
              <a:rPr lang="en-US" sz="1200" b="0" baseline="0" dirty="0"/>
              <a:t> cell geometry of distributed coupling linacs enhances the accelerating gradient </a:t>
            </a:r>
            <a:r>
              <a:rPr lang="en-US" sz="1200" b="0" baseline="0" dirty="0" smtClean="0"/>
              <a:t>as well as the presence of non-synchronous space harmonics which are responsible </a:t>
            </a:r>
            <a:r>
              <a:rPr lang="en-US" sz="1200" b="0" baseline="0" dirty="0"/>
              <a:t>for </a:t>
            </a:r>
            <a:r>
              <a:rPr lang="en-US" sz="1200" b="0" baseline="0" dirty="0" smtClean="0"/>
              <a:t>inherent radial </a:t>
            </a:r>
            <a:r>
              <a:rPr lang="en-US" sz="1200" b="0" baseline="0" dirty="0"/>
              <a:t>focusing </a:t>
            </a:r>
            <a:r>
              <a:rPr lang="en-US" sz="1200" b="0" baseline="0" dirty="0" smtClean="0"/>
              <a:t>mechanisms introduced by the </a:t>
            </a:r>
            <a:r>
              <a:rPr lang="en-US" sz="1200" b="0" baseline="0" dirty="0" err="1" smtClean="0"/>
              <a:t>linac</a:t>
            </a:r>
            <a:r>
              <a:rPr lang="en-US" sz="1200" b="0" baseline="0" dirty="0" smtClean="0"/>
              <a:t> itself</a:t>
            </a:r>
            <a:endParaRPr lang="en-US" sz="12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Conversely, the small irises increase the impedance of the structures causing strong </a:t>
            </a:r>
            <a:r>
              <a:rPr lang="en-US" sz="1200" b="0" baseline="0" dirty="0" err="1"/>
              <a:t>wakefields</a:t>
            </a:r>
            <a:r>
              <a:rPr lang="en-US" sz="1200" b="0" baseline="0" dirty="0"/>
              <a:t> acting both within the same bunch or among different bunches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In addition to that, nearby the injection region our beams are highly space charge dominated so we need to take such effects into account. Such forces act against the external focusing which, as shown by this simple example with photoinjector + booster, results anomalously strong in absence of SC causing overfocusing and loss of </a:t>
            </a:r>
            <a:r>
              <a:rPr lang="en-US" sz="1200" b="0" baseline="0" dirty="0" err="1" smtClean="0"/>
              <a:t>laminarity</a:t>
            </a:r>
            <a:endParaRPr lang="en-US" sz="1200" b="0" baseline="0"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 want to focus on the challenging beam physics characteristics of the machines we aim to describe</a:t>
            </a:r>
          </a:p>
        </p:txBody>
      </p:sp>
      <p:sp>
        <p:nvSpPr>
          <p:cNvPr id="4" name="Segnaposto numero diapositiva 3"/>
          <p:cNvSpPr>
            <a:spLocks noGrp="1"/>
          </p:cNvSpPr>
          <p:nvPr>
            <p:ph type="sldNum" sz="quarter" idx="5"/>
          </p:nvPr>
        </p:nvSpPr>
        <p:spPr/>
        <p:txBody>
          <a:bodyPr/>
          <a:lstStyle/>
          <a:p>
            <a:fld id="{27482D25-418A-4973-86BC-2CAE8DCC28B5}" type="slidenum">
              <a:rPr lang="en-US" smtClean="0"/>
              <a:t>12</a:t>
            </a:fld>
            <a:endParaRPr lang="en-US"/>
          </a:p>
        </p:txBody>
      </p:sp>
    </p:spTree>
    <p:extLst>
      <p:ext uri="{BB962C8B-B14F-4D97-AF65-F5344CB8AC3E}">
        <p14:creationId xmlns:p14="http://schemas.microsoft.com/office/powerpoint/2010/main" val="250353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smtClean="0"/>
                  <a:t>This </a:t>
                </a:r>
                <a:r>
                  <a:rPr lang="en-US" sz="1000" b="0" dirty="0"/>
                  <a:t>challenging framework </a:t>
                </a:r>
                <a:r>
                  <a:rPr lang="en-US" sz="1000" b="0" dirty="0" smtClean="0"/>
                  <a:t>was for me a motivation</a:t>
                </a:r>
                <a:r>
                  <a:rPr lang="en-US" sz="1000" b="0" baseline="0" dirty="0" smtClean="0"/>
                  <a:t> </a:t>
                </a:r>
                <a:r>
                  <a:rPr lang="en-US" sz="1000" b="0" dirty="0" smtClean="0"/>
                  <a:t>to </a:t>
                </a:r>
                <a:r>
                  <a:rPr lang="en-US" sz="1000" b="0" dirty="0"/>
                  <a:t>develop MILES</a:t>
                </a:r>
                <a:r>
                  <a:rPr lang="en-US" sz="1000" b="0" baseline="0" dirty="0"/>
                  <a:t>: a dedicated tracking code investigating </a:t>
                </a:r>
                <a:r>
                  <a:rPr lang="en-US" sz="1000" b="0" baseline="0" dirty="0" err="1"/>
                  <a:t>wakefield</a:t>
                </a:r>
                <a:r>
                  <a:rPr lang="en-US" sz="1000" b="0" baseline="0" dirty="0"/>
                  <a:t> effects in linacs while also including simple models for space charge forces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smtClean="0">
                    <a:latin typeface="CMR10"/>
                  </a:rPr>
                  <a:t>The </a:t>
                </a:r>
                <a:r>
                  <a:rPr lang="en-US" sz="1200" b="0" i="0" u="none" strike="noStrike" baseline="0" dirty="0">
                    <a:latin typeface="CMR10"/>
                  </a:rPr>
                  <a:t>code uses </a:t>
                </a:r>
                <a:r>
                  <a:rPr lang="en-US" sz="1200" b="0" i="0" u="none" strike="noStrike" baseline="0" dirty="0" smtClean="0">
                    <a:latin typeface="CMR10"/>
                  </a:rPr>
                  <a:t>semi-analytical </a:t>
                </a:r>
                <a:r>
                  <a:rPr lang="en-US" sz="1200" b="0" i="0" u="none" strike="noStrike" baseline="0" dirty="0">
                    <a:latin typeface="CMR10"/>
                  </a:rPr>
                  <a:t>approaches that yield a flexible and time-efficient tool at the expenses of an acceptable reduction of the </a:t>
                </a:r>
                <a:r>
                  <a:rPr lang="en-US" sz="1200" b="0" i="0" u="none" strike="noStrike" baseline="0" dirty="0" smtClean="0">
                    <a:latin typeface="CMR10"/>
                  </a:rPr>
                  <a:t>accuracy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 primary goal conceived for MILES is the investigation of misalignment tolerances and the design of mitigation</a:t>
                </a:r>
                <a:r>
                  <a:rPr lang="en-US" sz="1200" baseline="0" dirty="0" smtClean="0"/>
                  <a:t> </a:t>
                </a:r>
                <a:r>
                  <a:rPr lang="en-US" sz="1200" dirty="0" smtClean="0"/>
                  <a:t>schemes for</a:t>
                </a:r>
                <a:r>
                  <a:rPr lang="en-US" sz="1200" baseline="0" dirty="0" smtClean="0"/>
                  <a:t> such imperfections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In addition, MILES gave </a:t>
                </a:r>
                <a:r>
                  <a:rPr lang="en-US" sz="1200" baseline="0" dirty="0"/>
                  <a:t>us the opportunity to compare different approaches identifying </a:t>
                </a:r>
                <a:r>
                  <a:rPr lang="en-US" sz="1200" baseline="0" dirty="0" smtClean="0"/>
                  <a:t>possible advantages </a:t>
                </a:r>
                <a:r>
                  <a:rPr lang="en-US" sz="1200" baseline="0" dirty="0"/>
                  <a:t>and </a:t>
                </a:r>
                <a:r>
                  <a:rPr lang="en-US" sz="1200" baseline="0" dirty="0" smtClean="0"/>
                  <a:t>limits also in comparison with standard approaches.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Indeed, as the action of self-induced fields </a:t>
                </a:r>
                <a:r>
                  <a:rPr lang="en-US" sz="1200" baseline="0" dirty="0" smtClean="0"/>
                  <a:t>depends </a:t>
                </a:r>
                <a:r>
                  <a:rPr lang="en-US" sz="1200" baseline="0" dirty="0" smtClean="0"/>
                  <a:t>on the beam distribution, most codes utilize particle in cell methods for space charge and an integral convolution with the beam slices for </a:t>
                </a:r>
                <a:r>
                  <a:rPr lang="en-US" sz="1200" baseline="0" dirty="0" err="1" smtClean="0"/>
                  <a:t>wakefields</a:t>
                </a:r>
                <a:endParaRPr lang="en-US" sz="1200" baseline="0"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Such methods can be time consuming for large particle sets and thus the combination of space charge and </a:t>
                </a:r>
                <a:r>
                  <a:rPr lang="en-US" sz="1200" baseline="0" dirty="0" err="1" smtClean="0"/>
                  <a:t>wakefield</a:t>
                </a:r>
                <a:r>
                  <a:rPr lang="en-US" sz="1200" baseline="0" dirty="0" smtClean="0"/>
                  <a:t> is not trivial</a:t>
                </a:r>
                <a:endParaRPr lang="en-US" dirty="0"/>
              </a:p>
            </p:txBody>
          </p:sp>
        </mc:Choice>
        <mc:Fallback xmlns="">
          <p:sp>
            <p:nvSpPr>
              <p:cNvPr id="3" name="Segnaposto note 2"/>
              <p:cNvSpPr>
                <a:spLocks noGrp="1"/>
              </p:cNvSpPr>
              <p:nvPr>
                <p:ph type="body" idx="1"/>
              </p:nvPr>
            </p:nvSpPr>
            <p:spPr/>
            <p:txBody>
              <a:bodyPr/>
              <a:lstStyle/>
              <a:p>
                <a:r>
                  <a:rPr lang="en-US" dirty="0"/>
                  <a:t>----</a:t>
                </a:r>
              </a:p>
              <a:p>
                <a:r>
                  <a:rPr lang="en-US" dirty="0" err="1"/>
                  <a:t>Floquet</a:t>
                </a:r>
                <a:r>
                  <a:rPr lang="en-US" dirty="0"/>
                  <a:t> expansion of the longitudinal field on axis</a:t>
                </a:r>
              </a:p>
              <a:p>
                <a:r>
                  <a:rPr lang="en-US" dirty="0"/>
                  <a:t>The fundamental harmonic (</a:t>
                </a:r>
                <a:r>
                  <a:rPr lang="en-US" b="0" i="0">
                    <a:latin typeface="Cambria Math" panose="02040503050406030204" pitchFamily="18" charset="0"/>
                  </a:rPr>
                  <a:t>𝑎_1</a:t>
                </a:r>
                <a:r>
                  <a:rPr lang="en-US" dirty="0"/>
                  <a:t>) is resonant with the beam and provides acceleration</a:t>
                </a:r>
              </a:p>
              <a:p>
                <a:r>
                  <a:rPr lang="en-US" dirty="0"/>
                  <a:t>The non-synchronous harmonics (</a:t>
                </a:r>
                <a:r>
                  <a:rPr lang="en-US" b="0" i="0">
                    <a:latin typeface="Cambria Math" panose="02040503050406030204" pitchFamily="18" charset="0"/>
                  </a:rPr>
                  <a:t>𝑎_𝑛, 𝑛&gt;1</a:t>
                </a:r>
                <a:r>
                  <a:rPr lang="en-US" dirty="0"/>
                  <a:t>) provide transverse focusing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t>
                </a:r>
              </a:p>
              <a:p>
                <a:pPr marL="171450" indent="-171450">
                  <a:buFont typeface="Arial" panose="020B0604020202020204" pitchFamily="34" charset="0"/>
                  <a:buChar char="•"/>
                </a:pPr>
                <a:r>
                  <a:rPr lang="en-US" dirty="0"/>
                  <a:t>It is well known that high intensity electron beams, such as those employed for radiation sources or linear colliders, are subjected to a strong </a:t>
                </a:r>
                <a:r>
                  <a:rPr lang="en-US" dirty="0" err="1"/>
                  <a:t>wakefield</a:t>
                </a:r>
                <a:r>
                  <a:rPr lang="en-US" dirty="0"/>
                  <a:t> interaction when accelerated in high gradient linacs. This can result in a significant loss in terms of phase space quality or can lead to instabilities such as the Beam Breakup.</a:t>
                </a:r>
              </a:p>
              <a:p>
                <a:pPr marL="171450" indent="-171450">
                  <a:buFont typeface="Arial" panose="020B0604020202020204" pitchFamily="34" charset="0"/>
                  <a:buChar char="•"/>
                </a:pPr>
                <a:r>
                  <a:rPr lang="en-US" u="none" dirty="0"/>
                  <a:t>In this work we describe the development of a custom tracking code meant to investigate the effects of transverse </a:t>
                </a:r>
                <a:r>
                  <a:rPr lang="en-US" u="none" dirty="0" err="1"/>
                  <a:t>wakefields</a:t>
                </a:r>
                <a:r>
                  <a:rPr lang="en-US" u="none" dirty="0"/>
                  <a:t> in </a:t>
                </a:r>
                <a:r>
                  <a:rPr lang="en-US" u="none" dirty="0" err="1"/>
                  <a:t>linacs</a:t>
                </a:r>
                <a:r>
                  <a:rPr lang="en-US" u="none" dirty="0"/>
                  <a:t>. Based on simple models, the code turns out to be very light and flexible with typical run-times below one minute.</a:t>
                </a:r>
              </a:p>
              <a:p>
                <a:pPr marL="171450" indent="-171450">
                  <a:buFont typeface="Arial" panose="020B0604020202020204" pitchFamily="34" charset="0"/>
                  <a:buChar char="•"/>
                </a:pPr>
                <a:r>
                  <a:rPr lang="en-US" u="none" dirty="0"/>
                  <a:t>As the code accounts also for space charge forces through the model of an ellipsoidal beam, we called it MILES which is an acronym for  </a:t>
                </a:r>
                <a:r>
                  <a:rPr lang="en-US" sz="1200" b="0" dirty="0">
                    <a:solidFill>
                      <a:srgbClr val="C00000"/>
                    </a:solidFill>
                  </a:rPr>
                  <a:t>M</a:t>
                </a:r>
                <a:r>
                  <a:rPr lang="en-US" sz="1200" b="0" dirty="0"/>
                  <a:t>odeling</a:t>
                </a:r>
                <a:r>
                  <a:rPr lang="en-US" sz="1200" b="0" dirty="0">
                    <a:solidFill>
                      <a:srgbClr val="C00000"/>
                    </a:solidFill>
                  </a:rPr>
                  <a:t> I</a:t>
                </a:r>
                <a:r>
                  <a:rPr lang="en-US" sz="1200" b="0" dirty="0"/>
                  <a:t>nstabilities</a:t>
                </a:r>
                <a:r>
                  <a:rPr lang="en-US" sz="1200" b="0" dirty="0">
                    <a:solidFill>
                      <a:srgbClr val="C00000"/>
                    </a:solidFill>
                  </a:rPr>
                  <a:t> </a:t>
                </a:r>
                <a:r>
                  <a:rPr lang="en-US" sz="1200" b="0" dirty="0"/>
                  <a:t>in </a:t>
                </a:r>
                <a:r>
                  <a:rPr lang="en-US" sz="1200" b="0" dirty="0" err="1">
                    <a:solidFill>
                      <a:srgbClr val="C00000"/>
                    </a:solidFill>
                  </a:rPr>
                  <a:t>L</a:t>
                </a:r>
                <a:r>
                  <a:rPr lang="en-US" sz="1200" b="0" dirty="0" err="1"/>
                  <a:t>inacs</a:t>
                </a:r>
                <a:r>
                  <a:rPr lang="en-US" sz="1200" b="0" dirty="0">
                    <a:solidFill>
                      <a:srgbClr val="C00000"/>
                    </a:solidFill>
                  </a:rPr>
                  <a:t> </a:t>
                </a:r>
                <a:r>
                  <a:rPr lang="en-US" sz="1200" b="0" dirty="0"/>
                  <a:t>with</a:t>
                </a:r>
                <a:r>
                  <a:rPr lang="en-US" sz="1200" b="0" dirty="0">
                    <a:solidFill>
                      <a:srgbClr val="C00000"/>
                    </a:solidFill>
                  </a:rPr>
                  <a:t> E</a:t>
                </a:r>
                <a:r>
                  <a:rPr lang="en-US" sz="1200" b="0" dirty="0"/>
                  <a:t>llipsoidal</a:t>
                </a:r>
                <a:r>
                  <a:rPr lang="en-US" sz="1200" b="0" dirty="0">
                    <a:solidFill>
                      <a:srgbClr val="C00000"/>
                    </a:solidFill>
                  </a:rPr>
                  <a:t> S</a:t>
                </a:r>
                <a:r>
                  <a:rPr lang="en-US" sz="1200" b="0" dirty="0"/>
                  <a:t>pace charge.</a:t>
                </a:r>
              </a:p>
            </p:txBody>
          </p:sp>
        </mc:Fallback>
      </mc:AlternateContent>
      <p:sp>
        <p:nvSpPr>
          <p:cNvPr id="4" name="Segnaposto numero diapositiva 3"/>
          <p:cNvSpPr>
            <a:spLocks noGrp="1"/>
          </p:cNvSpPr>
          <p:nvPr>
            <p:ph type="sldNum" sz="quarter" idx="5"/>
          </p:nvPr>
        </p:nvSpPr>
        <p:spPr/>
        <p:txBody>
          <a:bodyPr/>
          <a:lstStyle/>
          <a:p>
            <a:fld id="{FA79E7F1-A272-4570-B6C2-95A834B3446D}" type="slidenum">
              <a:rPr lang="en-US" smtClean="0"/>
              <a:t>13</a:t>
            </a:fld>
            <a:endParaRPr lang="en-US"/>
          </a:p>
        </p:txBody>
      </p:sp>
    </p:spTree>
    <p:extLst>
      <p:ext uri="{BB962C8B-B14F-4D97-AF65-F5344CB8AC3E}">
        <p14:creationId xmlns:p14="http://schemas.microsoft.com/office/powerpoint/2010/main" val="1524797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smtClean="0">
                <a:latin typeface="CMR10"/>
              </a:rPr>
              <a:t>Let me review briefly two semi-analytical methods we proposed for space charge effects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smtClean="0">
                <a:latin typeface="CMR10"/>
              </a:rPr>
              <a:t>The </a:t>
            </a:r>
            <a:r>
              <a:rPr lang="en-US" sz="1200" b="0" i="0" u="none" strike="noStrike" baseline="0" dirty="0">
                <a:latin typeface="CMR10"/>
              </a:rPr>
              <a:t>first one associates the actual beam </a:t>
            </a:r>
            <a:r>
              <a:rPr lang="en-US" sz="1200" b="0" i="0" u="none" strike="noStrike" baseline="0" dirty="0" smtClean="0">
                <a:latin typeface="CMR10"/>
              </a:rPr>
              <a:t>distribution to </a:t>
            </a:r>
            <a:r>
              <a:rPr lang="en-US" sz="1200" b="0" i="0" u="none" strike="noStrike" baseline="0" dirty="0">
                <a:latin typeface="CMR10"/>
              </a:rPr>
              <a:t>an equivalent uniform ellipsoid which produces well-known self induced </a:t>
            </a:r>
            <a:r>
              <a:rPr lang="en-US" sz="1200" b="0" i="0" u="none" strike="noStrike" baseline="0" dirty="0" smtClean="0">
                <a:latin typeface="CMR10"/>
              </a:rPr>
              <a:t>forces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smtClean="0">
                <a:latin typeface="CMR10"/>
              </a:rPr>
              <a:t>In addition, this approach is attractive because ellipsoidal beams appear frequently in modern beamlines as they are naturally produced by the so-called blowout process </a:t>
            </a:r>
            <a:endParaRPr lang="en-US" sz="1200" b="0" i="0" u="none" strike="noStrike" baseline="0" dirty="0">
              <a:latin typeface="CMR1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smtClean="0">
                <a:latin typeface="CMR10"/>
              </a:rPr>
              <a:t>The </a:t>
            </a:r>
            <a:r>
              <a:rPr lang="en-US" sz="1200" b="0" i="0" u="none" strike="noStrike" baseline="0" dirty="0">
                <a:latin typeface="CMR10"/>
              </a:rPr>
              <a:t>second </a:t>
            </a:r>
            <a:r>
              <a:rPr lang="en-US" sz="1200" b="0" i="0" u="none" strike="noStrike" baseline="0" dirty="0" smtClean="0">
                <a:latin typeface="CMR10"/>
              </a:rPr>
              <a:t>method can be considered a generalization of the code HOMDYN and divides </a:t>
            </a:r>
            <a:r>
              <a:rPr lang="en-US" sz="1200" b="0" i="0" u="none" strike="noStrike" baseline="0" dirty="0">
                <a:latin typeface="CMR10"/>
              </a:rPr>
              <a:t>the beam in cylindrical slices with individual size and energy </a:t>
            </a:r>
            <a:r>
              <a:rPr lang="en-US" sz="1200" b="0" i="0" u="none" strike="noStrike" baseline="0" dirty="0" smtClean="0">
                <a:latin typeface="CMR10"/>
              </a:rPr>
              <a:t>which produce </a:t>
            </a:r>
            <a:r>
              <a:rPr lang="en-US" sz="1200" b="0" i="0" u="none" strike="noStrike" baseline="0" dirty="0">
                <a:latin typeface="CMR10"/>
              </a:rPr>
              <a:t>a field in this form in the surrounding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force acting on each particle is then given by the superposition of the EM field produced by all the slices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latin typeface="CMR1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ellipsoid method is very fast and in many practical cases reproduces the </a:t>
            </a:r>
            <a:r>
              <a:rPr lang="en-US" sz="1200" b="0" i="0" u="none" strike="noStrike" baseline="0" dirty="0" err="1">
                <a:latin typeface="CMR10"/>
              </a:rPr>
              <a:t>rms</a:t>
            </a:r>
            <a:r>
              <a:rPr lang="en-US" sz="1200" b="0" i="0" u="none" strike="noStrike" baseline="0" dirty="0">
                <a:latin typeface="CMR10"/>
              </a:rPr>
              <a:t> beam dimension and energy spread correctly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However, since the forces are not slice-dependent, the model forbids to observe well-known emittance dynamics that are induced by the independent evolution of the beam slices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In addition, in presence of wakefields, the deflection introduced by the transverse wake will displace the centroid of each slice breaking the symmetry that is implied in the ellipsoidal model meaning that the model is not valid in strong-BBU regime unless correction schemes for the trajectories are introduced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multi-slice approach overcomes both </a:t>
            </a:r>
            <a:r>
              <a:rPr lang="en-US" sz="1200" b="0" i="0" u="none" strike="noStrike" baseline="0" dirty="0" smtClean="0">
                <a:latin typeface="CMR10"/>
              </a:rPr>
              <a:t>these limitations</a:t>
            </a:r>
            <a:r>
              <a:rPr lang="en-US" sz="1200" b="0" i="0" u="none" strike="noStrike" baseline="0" dirty="0">
                <a:latin typeface="CMR10"/>
              </a:rPr>
              <a:t>: it exhibits </a:t>
            </a:r>
            <a:r>
              <a:rPr lang="en-US" sz="1200" b="0" i="0" u="none" strike="noStrike" baseline="0" dirty="0" smtClean="0">
                <a:latin typeface="CMR10"/>
              </a:rPr>
              <a:t>a correlation between the </a:t>
            </a:r>
            <a:r>
              <a:rPr lang="en-US" sz="1200" b="0" i="0" u="none" strike="noStrike" baseline="0" dirty="0">
                <a:latin typeface="CMR10"/>
              </a:rPr>
              <a:t>planes and allows description of more arbitrary shapes. The drawback is that this method become more time consuming but remains faster than a </a:t>
            </a:r>
            <a:r>
              <a:rPr lang="en-US" sz="1200" b="0" i="0" u="none" strike="noStrike" baseline="0" dirty="0" smtClean="0">
                <a:latin typeface="CMR10"/>
              </a:rPr>
              <a:t>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smtClean="0">
              <a:latin typeface="CMR1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smtClean="0">
              <a:latin typeface="CMR1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smtClean="0">
                <a:latin typeface="CMR1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smtClean="0">
                <a:latin typeface="CMR10"/>
              </a:rPr>
              <a:t>For what concerns SC forces, the strength of such effects depends on the shape and the size of the distribution, and therefore their description utilizes PIC methods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dirty="0" smtClean="0">
                <a:latin typeface="CMR10"/>
              </a:rPr>
              <a:t>Here I am showing two alternative semi-analytical methods: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baseline="0" dirty="0" smtClean="0">
              <a:latin typeface="CMR1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baseline="0" dirty="0">
              <a:latin typeface="CMR10"/>
            </a:endParaRPr>
          </a:p>
        </p:txBody>
      </p:sp>
      <p:sp>
        <p:nvSpPr>
          <p:cNvPr id="4" name="Segnaposto numero diapositiva 3"/>
          <p:cNvSpPr>
            <a:spLocks noGrp="1"/>
          </p:cNvSpPr>
          <p:nvPr>
            <p:ph type="sldNum" sz="quarter" idx="5"/>
          </p:nvPr>
        </p:nvSpPr>
        <p:spPr/>
        <p:txBody>
          <a:bodyPr/>
          <a:lstStyle/>
          <a:p>
            <a:fld id="{8FCB4A4F-09BE-491F-B171-900CF43823E8}" type="slidenum">
              <a:rPr lang="en-US" smtClean="0"/>
              <a:t>14</a:t>
            </a:fld>
            <a:endParaRPr lang="en-US"/>
          </a:p>
        </p:txBody>
      </p:sp>
    </p:spTree>
    <p:extLst>
      <p:ext uri="{BB962C8B-B14F-4D97-AF65-F5344CB8AC3E}">
        <p14:creationId xmlns:p14="http://schemas.microsoft.com/office/powerpoint/2010/main" val="48751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we</a:t>
            </a:r>
            <a:r>
              <a:rPr lang="en-US" baseline="0" dirty="0"/>
              <a:t> can see some examples where our approach is compared to codes like GPT and ASTRA, both using 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both cases we consider the beam produced by the hybrid </a:t>
            </a:r>
            <a:r>
              <a:rPr lang="en-US" baseline="0" dirty="0" err="1"/>
              <a:t>photoinjector</a:t>
            </a:r>
            <a:r>
              <a:rPr lang="en-US" baseline="0" dirty="0"/>
              <a:t> that, on the left, propagates in a long drift space and on the right is injected in a booster </a:t>
            </a:r>
            <a:r>
              <a:rPr lang="en-US" baseline="0" dirty="0" err="1"/>
              <a:t>linac</a:t>
            </a:r>
            <a:r>
              <a:rPr lang="en-US" baseline="0" dirty="0"/>
              <a:t> receiving emittance compensation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 the LHS MILES is using the Ellipsoidal model which, as anticipated, describes the transverse and the longitudinal dimensions as well as the energy spread correctly but it fails to reproduce the emittance oscillation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 the RHS the ellipsoidal model still fails in describing the evolution of the </a:t>
            </a:r>
            <a:r>
              <a:rPr lang="en-US" baseline="0" dirty="0" err="1"/>
              <a:t>rms</a:t>
            </a:r>
            <a:r>
              <a:rPr lang="en-US" baseline="0" dirty="0"/>
              <a:t> emittance however the multi-slice approach reproduces successfully both the oscillation in the drift and the compensation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egnaposto numero diapositiva 3"/>
          <p:cNvSpPr>
            <a:spLocks noGrp="1"/>
          </p:cNvSpPr>
          <p:nvPr>
            <p:ph type="sldNum" sz="quarter" idx="5"/>
          </p:nvPr>
        </p:nvSpPr>
        <p:spPr/>
        <p:txBody>
          <a:bodyPr/>
          <a:lstStyle/>
          <a:p>
            <a:fld id="{8FCB4A4F-09BE-491F-B171-900CF43823E8}" type="slidenum">
              <a:rPr lang="en-US" smtClean="0"/>
              <a:t>15</a:t>
            </a:fld>
            <a:endParaRPr lang="en-US"/>
          </a:p>
        </p:txBody>
      </p:sp>
    </p:spTree>
    <p:extLst>
      <p:ext uri="{BB962C8B-B14F-4D97-AF65-F5344CB8AC3E}">
        <p14:creationId xmlns:p14="http://schemas.microsoft.com/office/powerpoint/2010/main" val="371617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Here I want to introduce the algebraic formalism that </a:t>
            </a:r>
            <a:r>
              <a:rPr lang="en-US" dirty="0" smtClean="0"/>
              <a:t>I developed </a:t>
            </a:r>
            <a:r>
              <a:rPr lang="en-US" dirty="0"/>
              <a:t>in order to describe the effects of both longitudinal and transverse wakefields</a:t>
            </a:r>
          </a:p>
          <a:p>
            <a:pPr marL="171450" indent="-171450">
              <a:buFont typeface="Arial" panose="020B0604020202020204" pitchFamily="34" charset="0"/>
              <a:buChar char="•"/>
            </a:pPr>
            <a:r>
              <a:rPr lang="en-US" dirty="0"/>
              <a:t>The fundamental idea upon which the formalism relies is the interaction of a charged particle with a resonant cavity mode</a:t>
            </a:r>
          </a:p>
          <a:p>
            <a:pPr marL="171450" indent="-171450">
              <a:buFont typeface="Arial" panose="020B0604020202020204" pitchFamily="34" charset="0"/>
              <a:buChar char="•"/>
            </a:pPr>
            <a:r>
              <a:rPr lang="en-US" dirty="0"/>
              <a:t>Such modes can </a:t>
            </a:r>
            <a:r>
              <a:rPr lang="en-US" dirty="0" smtClean="0"/>
              <a:t>wither be the actual </a:t>
            </a:r>
            <a:r>
              <a:rPr lang="en-US" dirty="0"/>
              <a:t>higher order modes excited in the accelerating structures </a:t>
            </a:r>
            <a:r>
              <a:rPr lang="en-US" dirty="0" smtClean="0"/>
              <a:t>or can be used to represent arbitrary </a:t>
            </a:r>
            <a:r>
              <a:rPr lang="en-US" dirty="0" err="1"/>
              <a:t>wakefunctions</a:t>
            </a:r>
            <a:endParaRPr lang="en-US" dirty="0"/>
          </a:p>
          <a:p>
            <a:pPr marL="171450" indent="-171450">
              <a:buFont typeface="Arial" panose="020B0604020202020204" pitchFamily="34" charset="0"/>
              <a:buChar char="•"/>
            </a:pPr>
            <a:r>
              <a:rPr lang="en-US" dirty="0"/>
              <a:t>It can be shown that the energy variation as well as the deflection of a particle interacting with a resonant mode can be described in terms of the voltage across the equivalent RLC circuit representing the mode. Therefore, all is needed is to keep track of the evolution of the voltage continuously excited by the passing charges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evolution of the voltage state, consisting of the voltage and its derivative, is described by this operator where the matrix M accounts for the free-evolution according to the usual homogeneous differential equation whereas the perturbation vector p modifies the state after the passage of a new charge</a:t>
            </a:r>
          </a:p>
          <a:p>
            <a:pPr marL="171450" indent="-171450">
              <a:buFont typeface="Arial" panose="020B0604020202020204" pitchFamily="34" charset="0"/>
              <a:buChar char="•"/>
            </a:pPr>
            <a:r>
              <a:rPr lang="en-US" dirty="0"/>
              <a:t>The voltage state after the transit of n charges is obtained by the composition of operators of such kind and provides a recursive formula which significantly reduces the number of operations with respect to the convolution integral approach</a:t>
            </a: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10"/>
          </p:nvPr>
        </p:nvSpPr>
        <p:spPr/>
        <p:txBody>
          <a:bodyPr/>
          <a:lstStyle/>
          <a:p>
            <a:fld id="{F48FD583-DE08-477E-AB05-F3D9423F0206}" type="slidenum">
              <a:rPr lang="it-IT" smtClean="0"/>
              <a:t>16</a:t>
            </a:fld>
            <a:endParaRPr lang="it-IT"/>
          </a:p>
        </p:txBody>
      </p:sp>
    </p:spTree>
    <p:extLst>
      <p:ext uri="{BB962C8B-B14F-4D97-AF65-F5344CB8AC3E}">
        <p14:creationId xmlns:p14="http://schemas.microsoft.com/office/powerpoint/2010/main" val="212787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Here we consider an example where the SRWF excited in a distributed coupling </a:t>
            </a:r>
            <a:r>
              <a:rPr lang="en-US" dirty="0" err="1"/>
              <a:t>linac</a:t>
            </a:r>
            <a:r>
              <a:rPr lang="en-US" dirty="0"/>
              <a:t> cause mutual interaction among particles in the same bunch</a:t>
            </a:r>
          </a:p>
          <a:p>
            <a:pPr marL="171450" indent="-171450">
              <a:buFont typeface="Arial" panose="020B0604020202020204" pitchFamily="34" charset="0"/>
              <a:buChar char="•"/>
            </a:pPr>
            <a:r>
              <a:rPr lang="en-US" dirty="0"/>
              <a:t>The longitudinal and transverse binary interaction in</a:t>
            </a:r>
            <a:r>
              <a:rPr lang="en-US" baseline="0" dirty="0"/>
              <a:t> a periodic accelerating structure is </a:t>
            </a:r>
            <a:r>
              <a:rPr lang="en-US" dirty="0"/>
              <a:t>described by use of diffraction theory by means of well known wake-functions</a:t>
            </a:r>
          </a:p>
          <a:p>
            <a:pPr marL="171450" indent="-171450">
              <a:buFont typeface="Arial" panose="020B0604020202020204" pitchFamily="34" charset="0"/>
              <a:buChar char="•"/>
            </a:pPr>
            <a:r>
              <a:rPr lang="en-US" dirty="0"/>
              <a:t>In the first example the longitudinal wakefield excited in the </a:t>
            </a:r>
            <a:r>
              <a:rPr lang="en-US" dirty="0" err="1"/>
              <a:t>linac</a:t>
            </a:r>
            <a:r>
              <a:rPr lang="en-US" dirty="0"/>
              <a:t> affects the energy</a:t>
            </a:r>
            <a:r>
              <a:rPr lang="en-US" baseline="0" dirty="0"/>
              <a:t> spread of an originally monochromatic </a:t>
            </a:r>
            <a:r>
              <a:rPr lang="en-US" dirty="0"/>
              <a:t>beam modifying its projection on the LPS</a:t>
            </a:r>
          </a:p>
          <a:p>
            <a:pPr marL="171450" indent="-171450">
              <a:buFont typeface="Arial" panose="020B0604020202020204" pitchFamily="34" charset="0"/>
              <a:buChar char="•"/>
            </a:pPr>
            <a:r>
              <a:rPr lang="en-US" dirty="0"/>
              <a:t>In the second example a misaligned </a:t>
            </a:r>
            <a:r>
              <a:rPr lang="en-US" dirty="0" err="1"/>
              <a:t>linac</a:t>
            </a:r>
            <a:r>
              <a:rPr lang="en-US" dirty="0"/>
              <a:t> section causes the beam centroid to travel off-axis where dipole wakefields are excited causing a growth of the </a:t>
            </a:r>
            <a:r>
              <a:rPr lang="en-US" dirty="0" err="1"/>
              <a:t>rms</a:t>
            </a:r>
            <a:r>
              <a:rPr lang="en-US" dirty="0"/>
              <a:t> emittance</a:t>
            </a:r>
          </a:p>
          <a:p>
            <a:pPr marL="171450" indent="-171450">
              <a:buFont typeface="Arial" panose="020B0604020202020204" pitchFamily="34" charset="0"/>
              <a:buChar char="•"/>
            </a:pPr>
            <a:r>
              <a:rPr lang="en-US" dirty="0"/>
              <a:t>In both cases our model reproduces the expected behavior</a:t>
            </a:r>
          </a:p>
          <a:p>
            <a:pPr marL="171450" indent="-171450">
              <a:buFont typeface="Arial" panose="020B0604020202020204" pitchFamily="34" charset="0"/>
              <a:buChar char="•"/>
            </a:pPr>
            <a:endParaRPr lang="it-IT" dirty="0"/>
          </a:p>
        </p:txBody>
      </p:sp>
      <p:sp>
        <p:nvSpPr>
          <p:cNvPr id="4" name="Segnaposto numero diapositiva 3"/>
          <p:cNvSpPr>
            <a:spLocks noGrp="1"/>
          </p:cNvSpPr>
          <p:nvPr>
            <p:ph type="sldNum" sz="quarter" idx="10"/>
          </p:nvPr>
        </p:nvSpPr>
        <p:spPr/>
        <p:txBody>
          <a:bodyPr/>
          <a:lstStyle/>
          <a:p>
            <a:fld id="{F48FD583-DE08-477E-AB05-F3D9423F0206}" type="slidenum">
              <a:rPr lang="it-IT" smtClean="0"/>
              <a:t>17</a:t>
            </a:fld>
            <a:endParaRPr lang="it-IT"/>
          </a:p>
        </p:txBody>
      </p:sp>
    </p:spTree>
    <p:extLst>
      <p:ext uri="{BB962C8B-B14F-4D97-AF65-F5344CB8AC3E}">
        <p14:creationId xmlns:p14="http://schemas.microsoft.com/office/powerpoint/2010/main" val="886661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noProof="0" dirty="0" smtClean="0"/>
              <a:t>As shown by the previous</a:t>
            </a:r>
            <a:r>
              <a:rPr lang="en-US" baseline="0" noProof="0" dirty="0" smtClean="0"/>
              <a:t> example, dipole wakes excited in misaligned </a:t>
            </a:r>
            <a:r>
              <a:rPr lang="en-US" baseline="0" noProof="0" dirty="0" err="1" smtClean="0"/>
              <a:t>linacs</a:t>
            </a:r>
            <a:r>
              <a:rPr lang="en-US" baseline="0" noProof="0" dirty="0" smtClean="0"/>
              <a:t> are a cause of emittance dilution</a:t>
            </a:r>
          </a:p>
          <a:p>
            <a:pPr marL="171450" indent="-171450">
              <a:buFont typeface="Arial" panose="020B0604020202020204" pitchFamily="34" charset="0"/>
              <a:buChar char="•"/>
            </a:pPr>
            <a:r>
              <a:rPr lang="en-US" baseline="0" noProof="0" dirty="0" smtClean="0"/>
              <a:t>Therefore it is useful to exploit our code to design correction schemes for the beam trajectories based on the combination of BPMs steering dipole magnets</a:t>
            </a:r>
            <a:endParaRPr lang="en-US" dirty="0" smtClean="0"/>
          </a:p>
          <a:p>
            <a:pPr marL="171450" indent="-171450">
              <a:buFont typeface="Arial" panose="020B0604020202020204" pitchFamily="34" charset="0"/>
              <a:buChar char="•"/>
            </a:pPr>
            <a:r>
              <a:rPr lang="en-US" dirty="0" smtClean="0"/>
              <a:t>BPMs </a:t>
            </a:r>
            <a:r>
              <a:rPr lang="en-US" dirty="0"/>
              <a:t>measure the transverse displacement of the beam at various locations and such information can be exploited to adjust </a:t>
            </a:r>
            <a:r>
              <a:rPr lang="en-US" dirty="0" smtClean="0"/>
              <a:t>accordingly the </a:t>
            </a:r>
            <a:r>
              <a:rPr lang="en-US" dirty="0"/>
              <a:t>strength of the dipole kickers upstream </a:t>
            </a:r>
            <a:r>
              <a:rPr lang="en-US" dirty="0" smtClean="0"/>
              <a:t>modifying </a:t>
            </a:r>
            <a:r>
              <a:rPr lang="en-US" dirty="0"/>
              <a:t>the </a:t>
            </a:r>
            <a:r>
              <a:rPr lang="en-US" dirty="0" smtClean="0"/>
              <a:t>center-of-mass </a:t>
            </a:r>
            <a:r>
              <a:rPr lang="en-US" dirty="0"/>
              <a:t>trajectory</a:t>
            </a:r>
          </a:p>
          <a:p>
            <a:pPr marL="171450" indent="-171450">
              <a:buFont typeface="Arial" panose="020B0604020202020204" pitchFamily="34" charset="0"/>
              <a:buChar char="•"/>
            </a:pPr>
            <a:r>
              <a:rPr lang="en-US" dirty="0"/>
              <a:t>This </a:t>
            </a:r>
            <a:r>
              <a:rPr lang="en-US" dirty="0" smtClean="0"/>
              <a:t>correction technique</a:t>
            </a:r>
            <a:r>
              <a:rPr lang="en-US" baseline="0" dirty="0" smtClean="0"/>
              <a:t> </a:t>
            </a:r>
            <a:r>
              <a:rPr lang="en-US" dirty="0" smtClean="0"/>
              <a:t>is </a:t>
            </a:r>
            <a:r>
              <a:rPr lang="en-US" dirty="0"/>
              <a:t>known as beam based </a:t>
            </a:r>
            <a:r>
              <a:rPr lang="en-US" dirty="0" smtClean="0"/>
              <a:t>alignment</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18</a:t>
            </a:fld>
            <a:endParaRPr lang="en-US"/>
          </a:p>
        </p:txBody>
      </p:sp>
    </p:spTree>
    <p:extLst>
      <p:ext uri="{BB962C8B-B14F-4D97-AF65-F5344CB8AC3E}">
        <p14:creationId xmlns:p14="http://schemas.microsoft.com/office/powerpoint/2010/main" val="3037677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baseline="0" noProof="0" dirty="0" smtClean="0"/>
              <a:t>Here we show two possible correction schemes applied to a common reference case where the first section of the UCXFEL </a:t>
            </a:r>
            <a:r>
              <a:rPr lang="en-US" baseline="0" noProof="0" dirty="0" err="1" smtClean="0"/>
              <a:t>linac</a:t>
            </a:r>
            <a:r>
              <a:rPr lang="en-US" baseline="0" noProof="0" dirty="0" smtClean="0"/>
              <a:t> is 100 um off-axis</a:t>
            </a:r>
          </a:p>
          <a:p>
            <a:pPr marL="171450" indent="-171450">
              <a:buFont typeface="Arial" panose="020B0604020202020204" pitchFamily="34" charset="0"/>
              <a:buChar char="•"/>
            </a:pPr>
            <a:r>
              <a:rPr lang="en-US" baseline="0" noProof="0" dirty="0" smtClean="0"/>
              <a:t>On the LHS we use one steering magnet per </a:t>
            </a:r>
            <a:r>
              <a:rPr lang="en-US" baseline="0" noProof="0" dirty="0" err="1" smtClean="0"/>
              <a:t>linac</a:t>
            </a:r>
            <a:r>
              <a:rPr lang="en-US" baseline="0" noProof="0" dirty="0" smtClean="0"/>
              <a:t> section forcing the trajectory to intersect the </a:t>
            </a:r>
            <a:r>
              <a:rPr lang="en-US" baseline="0" noProof="0" dirty="0" err="1" smtClean="0"/>
              <a:t>linac</a:t>
            </a:r>
            <a:r>
              <a:rPr lang="en-US" baseline="0" noProof="0" dirty="0" smtClean="0"/>
              <a:t> axis at the BPM locations which reduces but does not prevent the emittance growth since the algorithm aims for a local control of the trajectory instead of a global optimization</a:t>
            </a:r>
          </a:p>
          <a:p>
            <a:pPr marL="171450" indent="-171450">
              <a:buFont typeface="Arial" panose="020B0604020202020204" pitchFamily="34" charset="0"/>
              <a:buChar char="•"/>
            </a:pPr>
            <a:r>
              <a:rPr lang="en-US" baseline="0" noProof="0" dirty="0" smtClean="0"/>
              <a:t>On the RHS instead, we use two steering magnets per </a:t>
            </a:r>
            <a:r>
              <a:rPr lang="en-US" baseline="0" noProof="0" dirty="0" err="1" smtClean="0"/>
              <a:t>linac</a:t>
            </a:r>
            <a:r>
              <a:rPr lang="en-US" baseline="0" noProof="0" dirty="0" smtClean="0"/>
              <a:t> section so that we can force the beam to propagate always on the axis of each section regardless of the misalignments. In this case the excitation of dipole wakes is minimized and the emittance is preserved</a:t>
            </a:r>
          </a:p>
          <a:p>
            <a:pPr marL="171450" indent="-171450">
              <a:buFont typeface="Arial" panose="020B0604020202020204" pitchFamily="34" charset="0"/>
              <a:buChar char="•"/>
            </a:pPr>
            <a:endParaRPr lang="en-US" baseline="0" noProof="0" dirty="0" smtClean="0"/>
          </a:p>
          <a:p>
            <a:pPr marL="171450" indent="-171450">
              <a:buFont typeface="Arial" panose="020B0604020202020204" pitchFamily="34" charset="0"/>
              <a:buChar char="•"/>
            </a:pPr>
            <a:endParaRPr lang="en-US" baseline="0" noProof="0" dirty="0" smtClean="0"/>
          </a:p>
          <a:p>
            <a:pPr marL="0" indent="0">
              <a:buFont typeface="Arial" panose="020B0604020202020204" pitchFamily="34" charset="0"/>
              <a:buNone/>
            </a:pPr>
            <a:r>
              <a:rPr lang="en-US" baseline="0" noProof="0" dirty="0" smtClean="0"/>
              <a:t>---- </a:t>
            </a:r>
          </a:p>
          <a:p>
            <a:pPr marL="0" indent="0">
              <a:buFont typeface="Arial" panose="020B0604020202020204" pitchFamily="34" charset="0"/>
              <a:buNone/>
            </a:pPr>
            <a:endParaRPr lang="en-US" baseline="0" noProof="0" dirty="0" smtClean="0"/>
          </a:p>
          <a:p>
            <a:pPr marL="171450" indent="-171450">
              <a:buFont typeface="Arial" panose="020B0604020202020204" pitchFamily="34" charset="0"/>
              <a:buChar char="•"/>
            </a:pPr>
            <a:r>
              <a:rPr lang="en-US" noProof="0" dirty="0" smtClean="0"/>
              <a:t>As shown by the previous</a:t>
            </a:r>
            <a:r>
              <a:rPr lang="en-US" baseline="0" noProof="0" dirty="0" smtClean="0"/>
              <a:t> example, dipole wakes excited in misaligned </a:t>
            </a:r>
            <a:r>
              <a:rPr lang="en-US" baseline="0" noProof="0" dirty="0" err="1" smtClean="0"/>
              <a:t>linacs</a:t>
            </a:r>
            <a:r>
              <a:rPr lang="en-US" baseline="0" noProof="0" dirty="0" smtClean="0"/>
              <a:t> are a cause of emittance dilution</a:t>
            </a:r>
          </a:p>
          <a:p>
            <a:pPr marL="171450" indent="-171450">
              <a:buFont typeface="Arial" panose="020B0604020202020204" pitchFamily="34" charset="0"/>
              <a:buChar char="•"/>
            </a:pPr>
            <a:r>
              <a:rPr lang="en-US" baseline="0" noProof="0" dirty="0" smtClean="0"/>
              <a:t>Therefore it is useful to exploit our code to design correction schemes for the beam trajectories where measurements of the transverse offset are used to adjust the strength of the steering dipoles deflecting the beam</a:t>
            </a:r>
            <a:endParaRPr lang="en-US" noProof="0" dirty="0"/>
          </a:p>
        </p:txBody>
      </p:sp>
      <p:sp>
        <p:nvSpPr>
          <p:cNvPr id="4" name="Segnaposto numero diapositiva 3"/>
          <p:cNvSpPr>
            <a:spLocks noGrp="1"/>
          </p:cNvSpPr>
          <p:nvPr>
            <p:ph type="sldNum" sz="quarter" idx="10"/>
          </p:nvPr>
        </p:nvSpPr>
        <p:spPr/>
        <p:txBody>
          <a:bodyPr/>
          <a:lstStyle/>
          <a:p>
            <a:fld id="{F48FD583-DE08-477E-AB05-F3D9423F0206}" type="slidenum">
              <a:rPr lang="it-IT" smtClean="0"/>
              <a:t>19</a:t>
            </a:fld>
            <a:endParaRPr lang="it-IT"/>
          </a:p>
        </p:txBody>
      </p:sp>
    </p:spTree>
    <p:extLst>
      <p:ext uri="{BB962C8B-B14F-4D97-AF65-F5344CB8AC3E}">
        <p14:creationId xmlns:p14="http://schemas.microsoft.com/office/powerpoint/2010/main" val="278005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 want to thank my supervisors prof. MM and LP but also I want to acknowledge all the people with whom</a:t>
            </a:r>
            <a:r>
              <a:rPr lang="en-US" baseline="0" dirty="0" smtClean="0"/>
              <a:t> I had positive scientific discussions during daily work, meetings and workshops</a:t>
            </a:r>
            <a:endParaRPr lang="en-US" dirty="0" smtClean="0"/>
          </a:p>
          <a:p>
            <a:pPr marL="0" indent="0">
              <a:buFont typeface="Arial" panose="020B0604020202020204" pitchFamily="34" charset="0"/>
              <a:buNone/>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2</a:t>
            </a:fld>
            <a:endParaRPr lang="en-US"/>
          </a:p>
        </p:txBody>
      </p:sp>
    </p:spTree>
    <p:extLst>
      <p:ext uri="{BB962C8B-B14F-4D97-AF65-F5344CB8AC3E}">
        <p14:creationId xmlns:p14="http://schemas.microsoft.com/office/powerpoint/2010/main" val="2388660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smtClean="0"/>
              <a:t>The examples shown previously focus</a:t>
            </a:r>
            <a:r>
              <a:rPr lang="en-US" baseline="0" dirty="0" smtClean="0"/>
              <a:t> on intra-beam effects where the mutual interaction among charges occurs on a short range time scale</a:t>
            </a:r>
          </a:p>
          <a:p>
            <a:pPr marL="171450" indent="-171450">
              <a:buFont typeface="Arial" panose="020B0604020202020204" pitchFamily="34" charset="0"/>
              <a:buChar char="•"/>
            </a:pPr>
            <a:r>
              <a:rPr lang="en-US" baseline="0" dirty="0" smtClean="0"/>
              <a:t>The next </a:t>
            </a:r>
            <a:r>
              <a:rPr lang="en-US" dirty="0" smtClean="0"/>
              <a:t>two slides show an additional example</a:t>
            </a:r>
            <a:r>
              <a:rPr lang="en-US" baseline="0" dirty="0" smtClean="0"/>
              <a:t> where multi-bunch operation is considered and different bunches interact through the excitation of LRWFs</a:t>
            </a:r>
          </a:p>
          <a:p>
            <a:pPr marL="171450" indent="-171450">
              <a:buFont typeface="Arial" panose="020B0604020202020204" pitchFamily="34" charset="0"/>
              <a:buChar char="•"/>
            </a:pPr>
            <a:r>
              <a:rPr lang="en-US" baseline="0" dirty="0" smtClean="0"/>
              <a:t>In particular, bunches traveling off-axis excite dipole HOMs that induce transverse oscillation of the trailing bunches which may lead to unstable motion</a:t>
            </a:r>
          </a:p>
          <a:p>
            <a:pPr marL="171450" indent="-171450">
              <a:buFont typeface="Arial" panose="020B0604020202020204" pitchFamily="34" charset="0"/>
              <a:buChar char="•"/>
            </a:pPr>
            <a:r>
              <a:rPr lang="en-US" dirty="0" smtClean="0"/>
              <a:t>The example is based on the </a:t>
            </a:r>
            <a:r>
              <a:rPr lang="en-US" dirty="0" err="1" smtClean="0"/>
              <a:t>TeV</a:t>
            </a:r>
            <a:r>
              <a:rPr lang="en-US" dirty="0" smtClean="0"/>
              <a:t>-scale</a:t>
            </a:r>
            <a:r>
              <a:rPr lang="en-US" baseline="0" dirty="0" smtClean="0"/>
              <a:t> working point of the </a:t>
            </a:r>
            <a:r>
              <a:rPr lang="en-US" dirty="0" smtClean="0"/>
              <a:t>C3 linear collider for which the main parameters are reported here and we investigate injection and alignment errors in absence of mitigation techniques</a:t>
            </a:r>
          </a:p>
          <a:p>
            <a:pPr marL="171450" indent="-171450">
              <a:buFont typeface="Arial" panose="020B0604020202020204" pitchFamily="34" charset="0"/>
              <a:buChar char="•"/>
            </a:pPr>
            <a:r>
              <a:rPr lang="en-US" dirty="0" smtClean="0"/>
              <a:t>The plot shows the amplitude of the transverse oscillation for each of the 75 bunches in the </a:t>
            </a:r>
            <a:r>
              <a:rPr lang="en-US" dirty="0" err="1" smtClean="0"/>
              <a:t>rf</a:t>
            </a:r>
            <a:r>
              <a:rPr lang="en-US" dirty="0" smtClean="0"/>
              <a:t>-macro pulse at the end of the </a:t>
            </a:r>
            <a:r>
              <a:rPr lang="en-US" dirty="0" err="1" smtClean="0"/>
              <a:t>linac</a:t>
            </a:r>
            <a:r>
              <a:rPr lang="en-US" dirty="0" smtClean="0"/>
              <a:t>. Clearly,</a:t>
            </a:r>
            <a:r>
              <a:rPr lang="en-US" baseline="0" dirty="0" smtClean="0"/>
              <a:t> mitigation techniques are necessary since, due to the HOMs, alignment errors in the order of a few tens of microns produce oscillations in the millimeter scale</a:t>
            </a:r>
            <a:endParaRPr lang="en-US" dirty="0" smtClean="0"/>
          </a:p>
          <a:p>
            <a:r>
              <a:rPr lang="en-US" dirty="0" smtClean="0"/>
              <a:t>----------</a:t>
            </a:r>
          </a:p>
          <a:p>
            <a:r>
              <a:rPr lang="en-US" dirty="0" smtClean="0"/>
              <a:t>In </a:t>
            </a:r>
            <a:r>
              <a:rPr lang="en-US" dirty="0"/>
              <a:t>the next two slides I will show </a:t>
            </a:r>
            <a:r>
              <a:rPr lang="en-US" dirty="0" smtClean="0"/>
              <a:t>some examples </a:t>
            </a:r>
            <a:r>
              <a:rPr lang="en-US" dirty="0"/>
              <a:t>concerning the C3 linac</a:t>
            </a:r>
          </a:p>
          <a:p>
            <a:r>
              <a:rPr lang="en-US" dirty="0"/>
              <a:t>Injection and Alignment errors in absence of mitigation techniques</a:t>
            </a:r>
          </a:p>
          <a:p>
            <a:r>
              <a:rPr lang="en-US" dirty="0"/>
              <a:t>Amplitude of the transverse oscillation for each of the 75 bunches at the end of the linac: notice the scale in mm (interaction takes place in a very long machine)</a:t>
            </a:r>
          </a:p>
          <a:p>
            <a:r>
              <a:rPr lang="en-US" dirty="0"/>
              <a:t>Larger oscillations in case of alignment errors: dipole modes are continuously excited regardless of the adiabatic damping</a:t>
            </a:r>
          </a:p>
        </p:txBody>
      </p:sp>
      <p:sp>
        <p:nvSpPr>
          <p:cNvPr id="4" name="Segnaposto numero diapositiva 3"/>
          <p:cNvSpPr>
            <a:spLocks noGrp="1"/>
          </p:cNvSpPr>
          <p:nvPr>
            <p:ph type="sldNum" sz="quarter" idx="5"/>
          </p:nvPr>
        </p:nvSpPr>
        <p:spPr/>
        <p:txBody>
          <a:bodyPr/>
          <a:lstStyle/>
          <a:p>
            <a:fld id="{61562055-0420-42F1-8323-0EA143501382}" type="slidenum">
              <a:rPr lang="en-US" smtClean="0"/>
              <a:t>20</a:t>
            </a:fld>
            <a:endParaRPr lang="en-US"/>
          </a:p>
        </p:txBody>
      </p:sp>
    </p:spTree>
    <p:extLst>
      <p:ext uri="{BB962C8B-B14F-4D97-AF65-F5344CB8AC3E}">
        <p14:creationId xmlns:p14="http://schemas.microsoft.com/office/powerpoint/2010/main" val="3364561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Here I investigated</a:t>
            </a:r>
            <a:r>
              <a:rPr lang="en-US" baseline="0" dirty="0" smtClean="0"/>
              <a:t> a</a:t>
            </a:r>
            <a:r>
              <a:rPr lang="en-US" dirty="0" smtClean="0"/>
              <a:t> possible mitigation scheme, </a:t>
            </a:r>
            <a:r>
              <a:rPr lang="en-US" baseline="0" dirty="0" smtClean="0"/>
              <a:t>known as frequency spread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is possible to demonstrate that the motion becomes highly unstable when the ratio of the HOM frequency and the bunch repetition rate is close to an integer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Frequency spread allows to avoid such a resonant condition by applying small changes to the nominal geometry of the cavity so that the modes will appear with different frequencies in subsequent </a:t>
            </a:r>
            <a:r>
              <a:rPr lang="en-US" baseline="0" dirty="0" err="1" smtClean="0"/>
              <a:t>linac</a:t>
            </a:r>
            <a:r>
              <a:rPr lang="en-US" baseline="0" dirty="0" smtClean="0"/>
              <a:t> sections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Such fluctuations break the coherent interplay of the pulsed beam with the mode</a:t>
            </a:r>
          </a:p>
          <a:p>
            <a:pPr marL="171450" indent="-171450">
              <a:buFont typeface="Arial" panose="020B0604020202020204" pitchFamily="34" charset="0"/>
              <a:buChar char="•"/>
            </a:pPr>
            <a:r>
              <a:rPr lang="en-US" dirty="0" smtClean="0"/>
              <a:t>Now </a:t>
            </a:r>
            <a:r>
              <a:rPr lang="en-US" dirty="0"/>
              <a:t>we focus on the worst case from the previous </a:t>
            </a:r>
            <a:r>
              <a:rPr lang="en-US" dirty="0" smtClean="0"/>
              <a:t>simulation </a:t>
            </a:r>
            <a:r>
              <a:rPr lang="en-US" dirty="0"/>
              <a:t>but we introduce a frequency spread </a:t>
            </a:r>
            <a:r>
              <a:rPr lang="en-US" dirty="0" smtClean="0"/>
              <a:t>of the HOMs in our</a:t>
            </a:r>
            <a:r>
              <a:rPr lang="en-US" baseline="0" dirty="0" smtClean="0"/>
              <a:t> tracking code. The transverse oscillations of the bunches are now normalized with respect to the first bunch that does not experience dipole wakes. We can observe that, since all the amplitudes are close to 1, </a:t>
            </a:r>
            <a:r>
              <a:rPr lang="en-US" sz="1200" b="0" i="0" kern="1200" dirty="0" smtClean="0">
                <a:solidFill>
                  <a:schemeClr val="tx1"/>
                </a:solidFill>
                <a:effectLst/>
                <a:latin typeface="+mn-lt"/>
                <a:ea typeface="+mn-ea"/>
                <a:cs typeface="+mn-cs"/>
              </a:rPr>
              <a:t>breaking the interaction pattern cancels the BBU-effects completely</a:t>
            </a:r>
            <a:endParaRPr lang="en-US" dirty="0"/>
          </a:p>
        </p:txBody>
      </p:sp>
      <p:sp>
        <p:nvSpPr>
          <p:cNvPr id="4" name="Segnaposto numero diapositiva 3"/>
          <p:cNvSpPr>
            <a:spLocks noGrp="1"/>
          </p:cNvSpPr>
          <p:nvPr>
            <p:ph type="sldNum" sz="quarter" idx="5"/>
          </p:nvPr>
        </p:nvSpPr>
        <p:spPr/>
        <p:txBody>
          <a:bodyPr/>
          <a:lstStyle/>
          <a:p>
            <a:fld id="{61562055-0420-42F1-8323-0EA143501382}" type="slidenum">
              <a:rPr lang="en-US" smtClean="0"/>
              <a:t>21</a:t>
            </a:fld>
            <a:endParaRPr lang="en-US"/>
          </a:p>
        </p:txBody>
      </p:sp>
    </p:spTree>
    <p:extLst>
      <p:ext uri="{BB962C8B-B14F-4D97-AF65-F5344CB8AC3E}">
        <p14:creationId xmlns:p14="http://schemas.microsoft.com/office/powerpoint/2010/main" val="323185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7A4FE46-007E-4A71-B22E-17B5F8DF60AA}" type="slidenum">
              <a:rPr lang="it-IT" smtClean="0"/>
              <a:t>22</a:t>
            </a:fld>
            <a:endParaRPr lang="it-IT"/>
          </a:p>
        </p:txBody>
      </p:sp>
    </p:spTree>
    <p:extLst>
      <p:ext uri="{BB962C8B-B14F-4D97-AF65-F5344CB8AC3E}">
        <p14:creationId xmlns:p14="http://schemas.microsoft.com/office/powerpoint/2010/main" val="1259230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t>Let us move now to</a:t>
            </a:r>
            <a:r>
              <a:rPr lang="en-US" baseline="0" noProof="0" dirty="0" smtClean="0"/>
              <a:t> the last section of this presentation and concerning some of the experimental activities I focused on during my visit at UCLA starting from the characterization of cryogenic C-band structures at MOTHRA Lab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MOTHRA is an on-campus lab at UCLA that performs studies for the development of high gradient </a:t>
            </a:r>
            <a:r>
              <a:rPr lang="en-US" baseline="0" noProof="0" dirty="0" err="1" smtClean="0"/>
              <a:t>rf</a:t>
            </a:r>
            <a:r>
              <a:rPr lang="en-US" baseline="0" noProof="0" dirty="0" smtClean="0"/>
              <a:t> accelerators. In particular the beamline sketched here is under development and it aims to investigate the attainable beam brightness of cryogenic photocathodes by use of a half cell 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The latter will establish a proof-of-principle for the operation of cryogenic </a:t>
            </a:r>
            <a:r>
              <a:rPr lang="en-US" baseline="0" noProof="0" dirty="0" err="1" smtClean="0"/>
              <a:t>rf</a:t>
            </a:r>
            <a:r>
              <a:rPr lang="en-US" baseline="0" noProof="0" dirty="0" smtClean="0"/>
              <a:t> guns and a stepping stone for the actual 1.6 cell </a:t>
            </a:r>
            <a:r>
              <a:rPr lang="en-US" baseline="0" noProof="0" dirty="0" err="1" smtClean="0"/>
              <a:t>photoinjector</a:t>
            </a:r>
            <a:r>
              <a:rPr lang="en-US" baseline="0" noProof="0" dirty="0" smtClean="0"/>
              <a:t> foreseen by the UCXFEL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In view of such activities we need to investigate the performance of the cryogenic infrastructures in the lab starting from the cryostat unit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noProof="0" dirty="0" smtClean="0"/>
              <a:t>To do so we performed measurements on a test C-band pillbox cavity within the vacuum chamber where the heat is removed by a Helium compressor. The cavity is in thermal connection with the cryostat cold head by means of copper thermal straps which reduce the temperature gradient between the cavity and the col 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noProof="0" dirty="0" smtClean="0"/>
              <a:t>In addition we measured the enhancement of the unloaded quality factor for the fundamental mode due to the smaller surface resistivity at low temperatures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noProof="0" dirty="0"/>
          </a:p>
        </p:txBody>
      </p:sp>
      <p:sp>
        <p:nvSpPr>
          <p:cNvPr id="4" name="Segnaposto numero diapositiva 3"/>
          <p:cNvSpPr>
            <a:spLocks noGrp="1"/>
          </p:cNvSpPr>
          <p:nvPr>
            <p:ph type="sldNum" sz="quarter" idx="10"/>
          </p:nvPr>
        </p:nvSpPr>
        <p:spPr/>
        <p:txBody>
          <a:bodyPr/>
          <a:lstStyle/>
          <a:p>
            <a:fld id="{F48FD583-DE08-477E-AB05-F3D9423F0206}" type="slidenum">
              <a:rPr lang="it-IT" smtClean="0"/>
              <a:t>23</a:t>
            </a:fld>
            <a:endParaRPr lang="it-IT"/>
          </a:p>
        </p:txBody>
      </p:sp>
    </p:spTree>
    <p:extLst>
      <p:ext uri="{BB962C8B-B14F-4D97-AF65-F5344CB8AC3E}">
        <p14:creationId xmlns:p14="http://schemas.microsoft.com/office/powerpoint/2010/main" val="209274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Changing subject, here I’d like to report about the work</a:t>
            </a:r>
            <a:r>
              <a:rPr lang="en-US" baseline="0" dirty="0"/>
              <a:t> with magnetic </a:t>
            </a:r>
            <a:r>
              <a:rPr lang="en-US" baseline="0" dirty="0" smtClean="0"/>
              <a:t>devices</a:t>
            </a:r>
            <a:endParaRPr lang="en-US" baseline="0" dirty="0"/>
          </a:p>
          <a:p>
            <a:pPr marL="171450" indent="-171450">
              <a:buFont typeface="Arial" panose="020B0604020202020204" pitchFamily="34" charset="0"/>
              <a:buChar char="•"/>
            </a:pPr>
            <a:r>
              <a:rPr lang="en-US" baseline="0" dirty="0"/>
              <a:t>Indeed, i</a:t>
            </a:r>
            <a:r>
              <a:rPr lang="en-US" dirty="0"/>
              <a:t>n the context of the development of university-scale facilities, design, maintenance and test</a:t>
            </a:r>
            <a:r>
              <a:rPr lang="en-US" baseline="0" dirty="0"/>
              <a:t> </a:t>
            </a:r>
            <a:r>
              <a:rPr lang="en-US" dirty="0"/>
              <a:t>operations of such devices are necessary.</a:t>
            </a:r>
          </a:p>
          <a:p>
            <a:pPr marL="171450" indent="-171450">
              <a:buFont typeface="Arial" panose="020B0604020202020204" pitchFamily="34" charset="0"/>
              <a:buChar char="•"/>
            </a:pPr>
            <a:r>
              <a:rPr lang="en-US" dirty="0"/>
              <a:t>In particular such operations concerned dipole magnets, to be used as spectrometer</a:t>
            </a:r>
            <a:r>
              <a:rPr lang="en-US" baseline="0" dirty="0"/>
              <a:t> or beamline selector </a:t>
            </a:r>
            <a:r>
              <a:rPr lang="en-US" dirty="0"/>
              <a:t>as well as quadrupole magnets, employed for matching</a:t>
            </a:r>
            <a:r>
              <a:rPr lang="en-US" baseline="0" dirty="0"/>
              <a:t> or, possibly, emittance measurements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Once assembled and powered, simple test on such magnets can be performed by </a:t>
            </a:r>
            <a:r>
              <a:rPr lang="en-US" baseline="0" dirty="0"/>
              <a:t>measuring the field with a Gauss-meter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addition to the manual operation, I investigated the possibility of automatic </a:t>
            </a:r>
            <a:r>
              <a:rPr lang="en-US" dirty="0" smtClean="0"/>
              <a:t>operation by which</a:t>
            </a:r>
            <a:r>
              <a:rPr lang="en-US" baseline="0" dirty="0" smtClean="0"/>
              <a:t> the current in the coils is controlled externally by means of a </a:t>
            </a:r>
            <a:r>
              <a:rPr lang="en-US" dirty="0" smtClean="0"/>
              <a:t>DAC </a:t>
            </a:r>
            <a:r>
              <a:rPr lang="en-US" dirty="0"/>
              <a:t>unit driven by a computer script </a:t>
            </a:r>
            <a:r>
              <a:rPr lang="en-US" dirty="0" smtClean="0"/>
              <a:t>as illustrated </a:t>
            </a:r>
            <a:r>
              <a:rPr lang="en-US" baseline="0" dirty="0" smtClean="0"/>
              <a:t>in </a:t>
            </a:r>
            <a:r>
              <a:rPr lang="en-US" baseline="0" dirty="0"/>
              <a:t>this </a:t>
            </a:r>
            <a:r>
              <a:rPr lang="en-US" baseline="0" dirty="0" smtClean="0"/>
              <a:t>simple measurement </a:t>
            </a:r>
            <a:r>
              <a:rPr lang="en-US" baseline="0" dirty="0"/>
              <a:t>setup</a:t>
            </a:r>
            <a:endParaRPr lang="it-IT" dirty="0"/>
          </a:p>
        </p:txBody>
      </p:sp>
      <p:sp>
        <p:nvSpPr>
          <p:cNvPr id="4" name="Segnaposto numero diapositiva 3"/>
          <p:cNvSpPr>
            <a:spLocks noGrp="1"/>
          </p:cNvSpPr>
          <p:nvPr>
            <p:ph type="sldNum" sz="quarter" idx="10"/>
          </p:nvPr>
        </p:nvSpPr>
        <p:spPr/>
        <p:txBody>
          <a:bodyPr/>
          <a:lstStyle/>
          <a:p>
            <a:fld id="{F48FD583-DE08-477E-AB05-F3D9423F0206}" type="slidenum">
              <a:rPr lang="it-IT" smtClean="0"/>
              <a:t>24</a:t>
            </a:fld>
            <a:endParaRPr lang="it-IT"/>
          </a:p>
        </p:txBody>
      </p:sp>
    </p:spTree>
    <p:extLst>
      <p:ext uri="{BB962C8B-B14F-4D97-AF65-F5344CB8AC3E}">
        <p14:creationId xmlns:p14="http://schemas.microsoft.com/office/powerpoint/2010/main" val="2721350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In conclusion, allow me to summarize the main achievements of the past three </a:t>
            </a:r>
            <a:r>
              <a:rPr lang="en-US" dirty="0" smtClean="0"/>
              <a:t>years in the context of</a:t>
            </a:r>
            <a:r>
              <a:rPr lang="en-US" baseline="0" dirty="0" smtClean="0"/>
              <a:t> the advanced projects endorsed by the collaboration we are a part of</a:t>
            </a:r>
            <a:endParaRPr lang="en-US" dirty="0"/>
          </a:p>
          <a:p>
            <a:pPr marL="171450" lvl="0" indent="-171450">
              <a:buFont typeface="Arial" panose="020B0604020202020204" pitchFamily="34" charset="0"/>
              <a:buChar char="•"/>
            </a:pPr>
            <a:r>
              <a:rPr lang="en-US" dirty="0" smtClean="0"/>
              <a:t>The first item is the contribution </a:t>
            </a:r>
            <a:r>
              <a:rPr lang="en-US" dirty="0"/>
              <a:t>to the rf design and beam dynamics optimization for the </a:t>
            </a:r>
            <a:r>
              <a:rPr lang="en-US" dirty="0" err="1"/>
              <a:t>Cband</a:t>
            </a:r>
            <a:r>
              <a:rPr lang="en-US" dirty="0"/>
              <a:t> hybrid </a:t>
            </a:r>
            <a:r>
              <a:rPr lang="en-US" dirty="0" err="1"/>
              <a:t>photoinjector</a:t>
            </a:r>
            <a:r>
              <a:rPr lang="en-US" dirty="0"/>
              <a:t> realized at </a:t>
            </a:r>
            <a:r>
              <a:rPr lang="en-US" dirty="0" err="1" smtClean="0"/>
              <a:t>Radiabeam</a:t>
            </a:r>
            <a:r>
              <a:rPr lang="en-US" dirty="0" smtClean="0"/>
              <a:t> and driving the DARPA-GRIT photon source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Development and benchmark of the code </a:t>
            </a:r>
            <a:r>
              <a:rPr lang="en-US" dirty="0" smtClean="0"/>
              <a:t>MILES describing </a:t>
            </a:r>
            <a:r>
              <a:rPr lang="en-US" dirty="0"/>
              <a:t>self-induced fields in electron linacs</a:t>
            </a:r>
          </a:p>
          <a:p>
            <a:pPr marL="171450" indent="-171450">
              <a:buFont typeface="Arial" panose="020B0604020202020204" pitchFamily="34" charset="0"/>
              <a:buChar char="•"/>
            </a:pPr>
            <a:r>
              <a:rPr lang="en-US" dirty="0" smtClean="0"/>
              <a:t>Last</a:t>
            </a:r>
            <a:r>
              <a:rPr lang="en-US" dirty="0"/>
              <a:t>,</a:t>
            </a:r>
            <a:r>
              <a:rPr lang="en-US" baseline="0" dirty="0"/>
              <a:t> during my visit at UCLA I </a:t>
            </a:r>
            <a:r>
              <a:rPr lang="en-US" baseline="0" dirty="0" smtClean="0"/>
              <a:t>had the chance to focus on new interesting topics with an experimental flavor. In particular such topics </a:t>
            </a:r>
            <a:r>
              <a:rPr lang="en-US" dirty="0" smtClean="0"/>
              <a:t>concern</a:t>
            </a:r>
            <a:r>
              <a:rPr lang="en-US" baseline="0" dirty="0" smtClean="0"/>
              <a:t> </a:t>
            </a:r>
            <a:r>
              <a:rPr lang="en-US" dirty="0" smtClean="0"/>
              <a:t>the </a:t>
            </a:r>
            <a:r>
              <a:rPr lang="en-US" dirty="0"/>
              <a:t>characterization</a:t>
            </a:r>
            <a:r>
              <a:rPr lang="en-US" baseline="0" dirty="0"/>
              <a:t> </a:t>
            </a:r>
            <a:r>
              <a:rPr lang="en-US" dirty="0"/>
              <a:t>of cryogenic </a:t>
            </a:r>
            <a:r>
              <a:rPr lang="en-US" dirty="0" err="1"/>
              <a:t>rf</a:t>
            </a:r>
            <a:r>
              <a:rPr lang="en-US" dirty="0"/>
              <a:t> </a:t>
            </a:r>
            <a:r>
              <a:rPr lang="en-US" dirty="0" smtClean="0"/>
              <a:t>structures, </a:t>
            </a:r>
            <a:r>
              <a:rPr lang="en-US" dirty="0"/>
              <a:t>magnetic devices and </a:t>
            </a:r>
            <a:r>
              <a:rPr lang="en-US" baseline="0" dirty="0"/>
              <a:t>I had the chance to participate at the commissioning of the hybrid </a:t>
            </a:r>
            <a:r>
              <a:rPr lang="en-US" baseline="0" dirty="0" err="1"/>
              <a:t>photoinjector</a:t>
            </a:r>
            <a:r>
              <a:rPr lang="en-US" baseline="0" dirty="0"/>
              <a:t> designed by Sapienza and </a:t>
            </a:r>
            <a:r>
              <a:rPr lang="en-US" baseline="0" dirty="0" err="1" smtClean="0"/>
              <a:t>Radiabeam</a:t>
            </a:r>
            <a:endParaRPr lang="en-US" baseline="0" dirty="0" smtClean="0"/>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Concerning the future direction of my</a:t>
            </a:r>
            <a:r>
              <a:rPr lang="en-US" baseline="0" dirty="0" smtClean="0"/>
              <a: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are currently investigating the possibility to extend the simple models adopted by MILES for the description of specific and diverse applications that can benefit from the fast simulation framework</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Here I listed some examples that we are discussing with </a:t>
            </a:r>
            <a:r>
              <a:rPr lang="en-US" b="0" dirty="0" smtClean="0"/>
              <a:t>potential users: simultaneous investigation</a:t>
            </a:r>
            <a:r>
              <a:rPr lang="en-US" b="0" baseline="0" dirty="0" smtClean="0"/>
              <a:t> of SR and LRWF in a single simulation framework, </a:t>
            </a:r>
            <a:r>
              <a:rPr lang="en-US" b="0" baseline="0" dirty="0" err="1" smtClean="0"/>
              <a:t>wakefield</a:t>
            </a:r>
            <a:r>
              <a:rPr lang="en-US" b="0" baseline="0" dirty="0" smtClean="0"/>
              <a:t> effects in planar </a:t>
            </a:r>
            <a:r>
              <a:rPr lang="en-US" b="0" baseline="0" dirty="0" err="1" smtClean="0"/>
              <a:t>undulators</a:t>
            </a:r>
            <a:r>
              <a:rPr lang="en-US" b="0" baseline="0" dirty="0" smtClean="0"/>
              <a:t>, studies on comb charge configuration where driver and witness beams propagate with a short time-separation as well as the slice-dependent focusing responsible for BNS damping in rectangular DWA slabs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In addition, I will have the opportunity to extend the experimental work at UCLA where I was offered a postdoc position in order to continue the study of cryogenic </a:t>
            </a:r>
            <a:r>
              <a:rPr lang="en-US" b="0" baseline="0" dirty="0" err="1" smtClean="0"/>
              <a:t>rf</a:t>
            </a:r>
            <a:r>
              <a:rPr lang="en-US" b="0" baseline="0" dirty="0" smtClean="0"/>
              <a:t> structures for the production and acceleration of high brightness electron beams</a:t>
            </a:r>
            <a:endParaRPr lang="en-US" baseline="0" dirty="0" smtClean="0"/>
          </a:p>
          <a:p>
            <a:pPr marL="171450" indent="-171450">
              <a:buFont typeface="Arial" panose="020B0604020202020204" pitchFamily="34" charset="0"/>
              <a:buChar cha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25</a:t>
            </a:fld>
            <a:endParaRPr lang="en-US"/>
          </a:p>
        </p:txBody>
      </p:sp>
    </p:spTree>
    <p:extLst>
      <p:ext uri="{BB962C8B-B14F-4D97-AF65-F5344CB8AC3E}">
        <p14:creationId xmlns:p14="http://schemas.microsoft.com/office/powerpoint/2010/main" val="2801902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In conclusion, allow me to summarize the main achievements of the past three </a:t>
            </a:r>
            <a:r>
              <a:rPr lang="en-US" dirty="0" smtClean="0"/>
              <a:t>years in the context of</a:t>
            </a:r>
            <a:r>
              <a:rPr lang="en-US" baseline="0" dirty="0" smtClean="0"/>
              <a:t> the advanced projects endorsed by the collaboration we are a part of</a:t>
            </a:r>
            <a:endParaRPr lang="en-US" dirty="0"/>
          </a:p>
          <a:p>
            <a:pPr marL="171450" lvl="0" indent="-171450">
              <a:buFont typeface="Arial" panose="020B0604020202020204" pitchFamily="34" charset="0"/>
              <a:buChar char="•"/>
            </a:pPr>
            <a:r>
              <a:rPr lang="en-US" dirty="0" smtClean="0"/>
              <a:t>The first item is the contribution </a:t>
            </a:r>
            <a:r>
              <a:rPr lang="en-US" dirty="0"/>
              <a:t>to the rf design and beam dynamics optimization for the </a:t>
            </a:r>
            <a:r>
              <a:rPr lang="en-US" dirty="0" err="1"/>
              <a:t>Cband</a:t>
            </a:r>
            <a:r>
              <a:rPr lang="en-US" dirty="0"/>
              <a:t> hybrid </a:t>
            </a:r>
            <a:r>
              <a:rPr lang="en-US" dirty="0" err="1"/>
              <a:t>photoinjector</a:t>
            </a:r>
            <a:r>
              <a:rPr lang="en-US" dirty="0"/>
              <a:t> realized at </a:t>
            </a:r>
            <a:r>
              <a:rPr lang="en-US" dirty="0" err="1" smtClean="0"/>
              <a:t>Radiabeam</a:t>
            </a:r>
            <a:r>
              <a:rPr lang="en-US" dirty="0" smtClean="0"/>
              <a:t> and driving the DARPA-GRIT photon source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Development and benchmark of the code </a:t>
            </a:r>
            <a:r>
              <a:rPr lang="en-US" dirty="0" smtClean="0"/>
              <a:t>MILES describing </a:t>
            </a:r>
            <a:r>
              <a:rPr lang="en-US" dirty="0"/>
              <a:t>self-induced fields in electron linacs</a:t>
            </a:r>
          </a:p>
          <a:p>
            <a:pPr marL="171450" indent="-171450">
              <a:buFont typeface="Arial" panose="020B0604020202020204" pitchFamily="34" charset="0"/>
              <a:buChar char="•"/>
            </a:pPr>
            <a:r>
              <a:rPr lang="en-US" dirty="0" smtClean="0"/>
              <a:t>Last</a:t>
            </a:r>
            <a:r>
              <a:rPr lang="en-US" dirty="0"/>
              <a:t>,</a:t>
            </a:r>
            <a:r>
              <a:rPr lang="en-US" baseline="0" dirty="0"/>
              <a:t> during my visit at UCLA I </a:t>
            </a:r>
            <a:r>
              <a:rPr lang="en-US" baseline="0" dirty="0" smtClean="0"/>
              <a:t>had the chance to focus on new interesting topics with an experimental flavor. In particular such topics </a:t>
            </a:r>
            <a:r>
              <a:rPr lang="en-US" dirty="0" smtClean="0"/>
              <a:t>concern</a:t>
            </a:r>
            <a:r>
              <a:rPr lang="en-US" baseline="0" dirty="0" smtClean="0"/>
              <a:t> </a:t>
            </a:r>
            <a:r>
              <a:rPr lang="en-US" dirty="0" smtClean="0"/>
              <a:t>the </a:t>
            </a:r>
            <a:r>
              <a:rPr lang="en-US" dirty="0"/>
              <a:t>characterization</a:t>
            </a:r>
            <a:r>
              <a:rPr lang="en-US" baseline="0" dirty="0"/>
              <a:t> </a:t>
            </a:r>
            <a:r>
              <a:rPr lang="en-US" dirty="0"/>
              <a:t>of cryogenic </a:t>
            </a:r>
            <a:r>
              <a:rPr lang="en-US" dirty="0" err="1"/>
              <a:t>rf</a:t>
            </a:r>
            <a:r>
              <a:rPr lang="en-US" dirty="0"/>
              <a:t> </a:t>
            </a:r>
            <a:r>
              <a:rPr lang="en-US" dirty="0" smtClean="0"/>
              <a:t>structures, </a:t>
            </a:r>
            <a:r>
              <a:rPr lang="en-US" dirty="0"/>
              <a:t>magnetic devices and </a:t>
            </a:r>
            <a:r>
              <a:rPr lang="en-US" baseline="0" dirty="0"/>
              <a:t>I had the chance to participate at the commissioning of the hybrid </a:t>
            </a:r>
            <a:r>
              <a:rPr lang="en-US" baseline="0" dirty="0" err="1"/>
              <a:t>photoinjector</a:t>
            </a:r>
            <a:r>
              <a:rPr lang="en-US" baseline="0" dirty="0"/>
              <a:t> designed by Sapienza and </a:t>
            </a:r>
            <a:r>
              <a:rPr lang="en-US" baseline="0" dirty="0" err="1" smtClean="0"/>
              <a:t>Radiabeam</a:t>
            </a:r>
            <a:endParaRPr lang="en-US" baseline="0" dirty="0" smtClean="0"/>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Concerning the future direction of my</a:t>
            </a:r>
            <a:r>
              <a:rPr lang="en-US" baseline="0" dirty="0" smtClean="0"/>
              <a: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are currently investigating the possibility to extend the simple models adopted by MILES for the description of specific and diverse applications that can benefit from the fast simulation framework</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Here I listed some examples that we are discussing with </a:t>
            </a:r>
            <a:r>
              <a:rPr lang="en-US" b="0" dirty="0" smtClean="0"/>
              <a:t>potential users: simultaneous investigation</a:t>
            </a:r>
            <a:r>
              <a:rPr lang="en-US" b="0" baseline="0" dirty="0" smtClean="0"/>
              <a:t> of SR and LRWF in a single simulation framework, </a:t>
            </a:r>
            <a:r>
              <a:rPr lang="en-US" b="0" baseline="0" dirty="0" err="1" smtClean="0"/>
              <a:t>wakefield</a:t>
            </a:r>
            <a:r>
              <a:rPr lang="en-US" b="0" baseline="0" dirty="0" smtClean="0"/>
              <a:t> effects in planar </a:t>
            </a:r>
            <a:r>
              <a:rPr lang="en-US" b="0" baseline="0" dirty="0" err="1" smtClean="0"/>
              <a:t>undulators</a:t>
            </a:r>
            <a:r>
              <a:rPr lang="en-US" b="0" baseline="0" dirty="0" smtClean="0"/>
              <a:t>, studies on comb charge configuration where driver and witness beams propagate with a short time-separation as well as the slice-dependent focusing responsible for BNS damping in rectangular DWA slabs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In addition, I will have the opportunity to extend the experimental work at UCLA where I was offered a postdoc position in order to continue the study of cryogenic </a:t>
            </a:r>
            <a:r>
              <a:rPr lang="en-US" b="0" baseline="0" dirty="0" err="1" smtClean="0"/>
              <a:t>rf</a:t>
            </a:r>
            <a:r>
              <a:rPr lang="en-US" b="0" baseline="0" dirty="0" smtClean="0"/>
              <a:t> structures for the production and acceleration of high brightness electron beams</a:t>
            </a:r>
            <a:endParaRPr lang="en-US" baseline="0" dirty="0" smtClean="0"/>
          </a:p>
          <a:p>
            <a:pPr marL="171450" indent="-171450">
              <a:buFont typeface="Arial" panose="020B0604020202020204" pitchFamily="34" charset="0"/>
              <a:buChar cha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27</a:t>
            </a:fld>
            <a:endParaRPr lang="en-US"/>
          </a:p>
        </p:txBody>
      </p:sp>
    </p:spTree>
    <p:extLst>
      <p:ext uri="{BB962C8B-B14F-4D97-AF65-F5344CB8AC3E}">
        <p14:creationId xmlns:p14="http://schemas.microsoft.com/office/powerpoint/2010/main" val="2971785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This work takes place in the framework of an international collaboration </a:t>
            </a:r>
          </a:p>
          <a:p>
            <a:pPr marL="171450" indent="-171450">
              <a:buFont typeface="Arial" panose="020B0604020202020204" pitchFamily="34" charset="0"/>
              <a:buChar char="•"/>
            </a:pPr>
            <a:r>
              <a:rPr lang="en-US" dirty="0"/>
              <a:t>The partners involved share the interest in exploiting advanced accelerator and beam physics concepts in order to realize state-of-the-art</a:t>
            </a:r>
            <a:r>
              <a:rPr lang="en-US" baseline="0" dirty="0"/>
              <a:t> </a:t>
            </a:r>
            <a:r>
              <a:rPr lang="en-US" dirty="0"/>
              <a:t>facilities based on high brightness electron linear accelerators</a:t>
            </a:r>
          </a:p>
          <a:p>
            <a:pPr marL="171450" indent="-171450">
              <a:buFont typeface="Arial" panose="020B0604020202020204" pitchFamily="34" charset="0"/>
              <a:buChar char="•"/>
            </a:pPr>
            <a:r>
              <a:rPr lang="en-US" dirty="0"/>
              <a:t>The main initiatives of the collaboration are addressed to compact, particle-driven radiation sources such as FEL and ICS machines but there is, in addition,</a:t>
            </a:r>
            <a:r>
              <a:rPr lang="en-US" baseline="0" dirty="0"/>
              <a:t> a strong interest for high luminosity lepton colliders</a:t>
            </a:r>
          </a:p>
          <a:p>
            <a:pPr marL="171450" indent="-171450">
              <a:buFont typeface="Arial" panose="020B0604020202020204" pitchFamily="34" charset="0"/>
              <a:buChar char="•"/>
            </a:pPr>
            <a:r>
              <a:rPr lang="en-US" dirty="0"/>
              <a:t>In this context, our research group contributes to the beam dynamics studies with a special dedication for the collective effects</a:t>
            </a:r>
          </a:p>
        </p:txBody>
      </p:sp>
      <p:sp>
        <p:nvSpPr>
          <p:cNvPr id="4" name="Segnaposto numero diapositiva 3"/>
          <p:cNvSpPr>
            <a:spLocks noGrp="1"/>
          </p:cNvSpPr>
          <p:nvPr>
            <p:ph type="sldNum" sz="quarter" idx="5"/>
          </p:nvPr>
        </p:nvSpPr>
        <p:spPr/>
        <p:txBody>
          <a:bodyPr/>
          <a:lstStyle/>
          <a:p>
            <a:fld id="{27482D25-418A-4973-86BC-2CAE8DCC28B5}" type="slidenum">
              <a:rPr lang="en-US" smtClean="0"/>
              <a:t>31</a:t>
            </a:fld>
            <a:endParaRPr lang="en-US"/>
          </a:p>
        </p:txBody>
      </p:sp>
    </p:spTree>
    <p:extLst>
      <p:ext uri="{BB962C8B-B14F-4D97-AF65-F5344CB8AC3E}">
        <p14:creationId xmlns:p14="http://schemas.microsoft.com/office/powerpoint/2010/main" val="1974531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8FCB4A4F-09BE-491F-B171-900CF43823E8}" type="slidenum">
              <a:rPr lang="en-US" smtClean="0"/>
              <a:t>33</a:t>
            </a:fld>
            <a:endParaRPr lang="en-US"/>
          </a:p>
        </p:txBody>
      </p:sp>
    </p:spTree>
    <p:extLst>
      <p:ext uri="{BB962C8B-B14F-4D97-AF65-F5344CB8AC3E}">
        <p14:creationId xmlns:p14="http://schemas.microsoft.com/office/powerpoint/2010/main" val="428507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8FCB4A4F-09BE-491F-B171-900CF43823E8}" type="slidenum">
              <a:rPr lang="en-US" smtClean="0"/>
              <a:t>34</a:t>
            </a:fld>
            <a:endParaRPr lang="en-US"/>
          </a:p>
        </p:txBody>
      </p:sp>
    </p:spTree>
    <p:extLst>
      <p:ext uri="{BB962C8B-B14F-4D97-AF65-F5344CB8AC3E}">
        <p14:creationId xmlns:p14="http://schemas.microsoft.com/office/powerpoint/2010/main" val="315391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Here is an overview of the contents of this presentation</a:t>
            </a:r>
          </a:p>
          <a:p>
            <a:pPr marL="171450" indent="-171450">
              <a:buFont typeface="Arial" panose="020B0604020202020204" pitchFamily="34" charset="0"/>
              <a:buChar char="•"/>
            </a:pPr>
            <a:r>
              <a:rPr lang="en-US" dirty="0" smtClean="0"/>
              <a:t>I will start by introducing the initiatives of the scientific</a:t>
            </a:r>
            <a:r>
              <a:rPr lang="en-US" baseline="0" dirty="0" smtClean="0"/>
              <a:t> collaboration behind my work as well as the innovative technological aspects that characterize such activities</a:t>
            </a:r>
          </a:p>
          <a:p>
            <a:pPr marL="171450" indent="-171450">
              <a:buFont typeface="Arial" panose="020B0604020202020204" pitchFamily="34" charset="0"/>
              <a:buChar char="•"/>
            </a:pPr>
            <a:r>
              <a:rPr lang="en-US" baseline="0" dirty="0" smtClean="0"/>
              <a:t>Then, I will present the hybrid </a:t>
            </a:r>
            <a:r>
              <a:rPr lang="en-US" baseline="0" dirty="0" err="1" smtClean="0"/>
              <a:t>photoinjector</a:t>
            </a:r>
            <a:r>
              <a:rPr lang="en-US" baseline="0" dirty="0" smtClean="0"/>
              <a:t> designed and realized to provide the electron beam driving the DARPA ICS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Next, I will discuss the modeling</a:t>
            </a:r>
            <a:r>
              <a:rPr lang="en-US" baseline="0" dirty="0" smtClean="0"/>
              <a:t> of </a:t>
            </a:r>
            <a:r>
              <a:rPr lang="en-US" dirty="0" smtClean="0"/>
              <a:t>self-induced fields in </a:t>
            </a:r>
            <a:r>
              <a:rPr lang="en-US" dirty="0" err="1" smtClean="0"/>
              <a:t>linacs</a:t>
            </a:r>
            <a:r>
              <a:rPr lang="en-US" baseline="0" dirty="0" smtClean="0"/>
              <a:t> with particular emphasis </a:t>
            </a:r>
            <a:r>
              <a:rPr lang="en-US" dirty="0" smtClean="0"/>
              <a:t>on </a:t>
            </a:r>
            <a:r>
              <a:rPr lang="en-US" baseline="0" dirty="0" smtClean="0"/>
              <a:t>the</a:t>
            </a:r>
            <a:r>
              <a:rPr lang="en-US" dirty="0" smtClean="0"/>
              <a:t> tracking code we developed to investigate such effects and applications in the context of alignment tolerances and mitigation schemes in presence of either </a:t>
            </a:r>
            <a:r>
              <a:rPr lang="en-US" baseline="0" dirty="0" smtClean="0"/>
              <a:t>the SR and LRWF effects</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Last, I will report about my</a:t>
            </a:r>
            <a:r>
              <a:rPr lang="en-US" baseline="0" dirty="0" smtClean="0"/>
              <a:t> participation to s</a:t>
            </a:r>
            <a:r>
              <a:rPr lang="en-US" dirty="0" smtClean="0"/>
              <a:t>ome of</a:t>
            </a:r>
            <a:r>
              <a:rPr lang="en-US" baseline="0" dirty="0" smtClean="0"/>
              <a:t> the experimental activities </a:t>
            </a:r>
            <a:r>
              <a:rPr lang="en-US" dirty="0" smtClean="0"/>
              <a:t>during</a:t>
            </a:r>
            <a:r>
              <a:rPr lang="en-US" baseline="0" dirty="0" smtClean="0"/>
              <a:t> my visit at UCLA</a:t>
            </a:r>
            <a:endParaRPr lang="en-US" dirty="0" smtClean="0"/>
          </a:p>
          <a:p>
            <a:endParaRPr lang="en-US" dirty="0" smtClean="0"/>
          </a:p>
          <a:p>
            <a:r>
              <a:rPr lang="en-US" dirty="0" smtClean="0"/>
              <a:t> ----</a:t>
            </a:r>
          </a:p>
          <a:p>
            <a:endParaRPr lang="en-US" dirty="0" smtClean="0"/>
          </a:p>
          <a:p>
            <a:r>
              <a:rPr lang="en-US" dirty="0" smtClean="0"/>
              <a:t>I </a:t>
            </a:r>
            <a:r>
              <a:rPr lang="en-US" dirty="0"/>
              <a:t>want to focus on the challenging beam physics characteristics of the machines we aim to </a:t>
            </a:r>
            <a:r>
              <a:rPr lang="en-US" dirty="0" err="1"/>
              <a:t>descrìbe</a:t>
            </a:r>
            <a:endParaRPr lang="en-US" dirty="0"/>
          </a:p>
        </p:txBody>
      </p:sp>
      <p:sp>
        <p:nvSpPr>
          <p:cNvPr id="4" name="Segnaposto numero diapositiva 3"/>
          <p:cNvSpPr>
            <a:spLocks noGrp="1"/>
          </p:cNvSpPr>
          <p:nvPr>
            <p:ph type="sldNum" sz="quarter" idx="5"/>
          </p:nvPr>
        </p:nvSpPr>
        <p:spPr/>
        <p:txBody>
          <a:bodyPr/>
          <a:lstStyle/>
          <a:p>
            <a:fld id="{D7A4FE46-007E-4A71-B22E-17B5F8DF60AA}" type="slidenum">
              <a:rPr lang="it-IT" smtClean="0"/>
              <a:t>3</a:t>
            </a:fld>
            <a:endParaRPr lang="it-IT"/>
          </a:p>
        </p:txBody>
      </p:sp>
    </p:spTree>
    <p:extLst>
      <p:ext uri="{BB962C8B-B14F-4D97-AF65-F5344CB8AC3E}">
        <p14:creationId xmlns:p14="http://schemas.microsoft.com/office/powerpoint/2010/main" val="682388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8FCB4A4F-09BE-491F-B171-900CF43823E8}" type="slidenum">
              <a:rPr lang="en-US" smtClean="0"/>
              <a:t>35</a:t>
            </a:fld>
            <a:endParaRPr lang="en-US"/>
          </a:p>
        </p:txBody>
      </p:sp>
    </p:spTree>
    <p:extLst>
      <p:ext uri="{BB962C8B-B14F-4D97-AF65-F5344CB8AC3E}">
        <p14:creationId xmlns:p14="http://schemas.microsoft.com/office/powerpoint/2010/main" val="2049567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The quality of the radiation from electron-driven photon sources relies on some key parameters of the particle beam</a:t>
            </a:r>
          </a:p>
          <a:p>
            <a:pPr lvl="1"/>
            <a:r>
              <a:rPr lang="en-US" dirty="0"/>
              <a:t>In particular, the peak current accounts for the intensity of the beam while</a:t>
            </a:r>
          </a:p>
          <a:p>
            <a:pPr lvl="1"/>
            <a:r>
              <a:rPr lang="en-US" dirty="0"/>
              <a:t>The transverse rms emittance is a measure of the phase space area and its distortion</a:t>
            </a:r>
          </a:p>
          <a:p>
            <a:pPr lvl="1"/>
            <a:r>
              <a:rPr lang="en-US" dirty="0"/>
              <a:t>The two quantities, combined with the energy spread, define the six-dimensional brightness that is proportional to the number of charges per unit of 6D PS volume</a:t>
            </a:r>
          </a:p>
          <a:p>
            <a:pPr marL="171450" lvl="0" indent="-171450">
              <a:buFont typeface="Arial" panose="020B0604020202020204" pitchFamily="34" charset="0"/>
              <a:buChar char="•"/>
            </a:pPr>
            <a:r>
              <a:rPr lang="en-US" dirty="0"/>
              <a:t>Electron beam of high brightness are typically produced by rf photoinjectors which consist of metallic photocathode embedded in a high field standing wave cavity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compared to other electron sources, the photoemission process ensures a small intrinsic emittance and ultra-short temporal length</a:t>
            </a:r>
          </a:p>
          <a:p>
            <a:pPr marL="171450" lvl="0" indent="-171450">
              <a:buFont typeface="Arial" panose="020B0604020202020204" pitchFamily="34" charset="0"/>
              <a:buChar char="•"/>
            </a:pPr>
            <a:r>
              <a:rPr lang="en-US" dirty="0"/>
              <a:t>Typically such sources are properly combined with a focusing lens and a booster linac downstream, so that the beam propagates according to an equilibrium solution of the envelope equation and experiences emittance compensation</a:t>
            </a:r>
          </a:p>
        </p:txBody>
      </p:sp>
      <p:sp>
        <p:nvSpPr>
          <p:cNvPr id="4" name="Segnaposto numero diapositiva 3"/>
          <p:cNvSpPr>
            <a:spLocks noGrp="1"/>
          </p:cNvSpPr>
          <p:nvPr>
            <p:ph type="sldNum" sz="quarter" idx="5"/>
          </p:nvPr>
        </p:nvSpPr>
        <p:spPr/>
        <p:txBody>
          <a:bodyPr/>
          <a:lstStyle/>
          <a:p>
            <a:fld id="{27482D25-418A-4973-86BC-2CAE8DCC28B5}" type="slidenum">
              <a:rPr lang="en-US" smtClean="0"/>
              <a:t>36</a:t>
            </a:fld>
            <a:endParaRPr lang="en-US"/>
          </a:p>
        </p:txBody>
      </p:sp>
    </p:spTree>
    <p:extLst>
      <p:ext uri="{BB962C8B-B14F-4D97-AF65-F5344CB8AC3E}">
        <p14:creationId xmlns:p14="http://schemas.microsoft.com/office/powerpoint/2010/main" val="552891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The quality of the radiation produced</a:t>
            </a:r>
            <a:r>
              <a:rPr lang="en-US" baseline="0" dirty="0"/>
              <a:t> by e</a:t>
            </a:r>
            <a:r>
              <a:rPr lang="en-US" dirty="0"/>
              <a:t>lectron-driven light sources strongly relies on the 6D brightness of the primary electron beam</a:t>
            </a:r>
          </a:p>
          <a:p>
            <a:pPr marL="171450" indent="-171450">
              <a:buFont typeface="Arial" panose="020B0604020202020204" pitchFamily="34" charset="0"/>
              <a:buChar char="•"/>
            </a:pPr>
            <a:r>
              <a:rPr lang="en-US" dirty="0"/>
              <a:t>As this quantity is defined</a:t>
            </a:r>
            <a:r>
              <a:rPr lang="en-US" baseline="0" dirty="0"/>
              <a:t> through the peak current, the transverse emittances and the energy spread, it</a:t>
            </a:r>
            <a:r>
              <a:rPr lang="en-US" dirty="0"/>
              <a:t> is a measure of</a:t>
            </a:r>
            <a:r>
              <a:rPr lang="en-US" baseline="0" dirty="0"/>
              <a:t> the number of charges per unit of 6D phase space volume</a:t>
            </a:r>
          </a:p>
          <a:p>
            <a:pPr marL="171450" indent="-171450">
              <a:buFont typeface="Arial" panose="020B0604020202020204" pitchFamily="34" charset="0"/>
              <a:buChar char="•"/>
            </a:pPr>
            <a:r>
              <a:rPr lang="en-US" dirty="0"/>
              <a:t>High brightness electron beams are typically produced by rf </a:t>
            </a:r>
            <a:r>
              <a:rPr lang="en-US" dirty="0" err="1"/>
              <a:t>photoinjectors</a:t>
            </a:r>
            <a:r>
              <a:rPr lang="en-US" dirty="0"/>
              <a:t> where electrons are</a:t>
            </a:r>
            <a:r>
              <a:rPr lang="en-US" baseline="0" dirty="0"/>
              <a:t> </a:t>
            </a:r>
            <a:r>
              <a:rPr lang="en-US" dirty="0" err="1"/>
              <a:t>photoemitted</a:t>
            </a:r>
            <a:r>
              <a:rPr lang="en-US" baseline="0" dirty="0"/>
              <a:t> with sub </a:t>
            </a:r>
            <a:r>
              <a:rPr lang="en-US" baseline="0" dirty="0" err="1"/>
              <a:t>ps</a:t>
            </a:r>
            <a:r>
              <a:rPr lang="en-US" baseline="0" dirty="0"/>
              <a:t> temporal structure and rapidly accelerated by the high field in the surrounding SW cavity</a:t>
            </a:r>
            <a:endParaRPr lang="en-US" dirty="0"/>
          </a:p>
          <a:p>
            <a:pPr marL="171450" indent="-171450">
              <a:buFont typeface="Arial" panose="020B0604020202020204" pitchFamily="34" charset="0"/>
              <a:buChar char="•"/>
            </a:pPr>
            <a:r>
              <a:rPr lang="en-US" dirty="0" err="1"/>
              <a:t>Photoinjectors</a:t>
            </a:r>
            <a:r>
              <a:rPr lang="en-US" dirty="0"/>
              <a:t> also exist in the hybrid configuration which combines a SW and a TW section through a coupling cell</a:t>
            </a:r>
          </a:p>
          <a:p>
            <a:pPr marL="171450" indent="-171450">
              <a:buFont typeface="Arial" panose="020B0604020202020204" pitchFamily="34" charset="0"/>
              <a:buChar char="•"/>
            </a:pPr>
            <a:r>
              <a:rPr lang="en-US" dirty="0"/>
              <a:t>The peculiarity of this device is that the field in the two sections is 90 degrees out of phase which introduces an energy-time correlation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propagation </a:t>
            </a:r>
            <a:r>
              <a:rPr lang="en-US" baseline="0" dirty="0"/>
              <a:t>in a drift space compresses the </a:t>
            </a:r>
            <a:r>
              <a:rPr lang="en-US" dirty="0"/>
              <a:t>chirped</a:t>
            </a:r>
            <a:r>
              <a:rPr lang="en-US" baseline="0" dirty="0"/>
              <a:t> beam longitudinally enhancing the peak current with a positive impact on the brightness</a:t>
            </a:r>
          </a:p>
        </p:txBody>
      </p:sp>
      <p:sp>
        <p:nvSpPr>
          <p:cNvPr id="4" name="Segnaposto numero diapositiva 3"/>
          <p:cNvSpPr>
            <a:spLocks noGrp="1"/>
          </p:cNvSpPr>
          <p:nvPr>
            <p:ph type="sldNum" sz="quarter" idx="5"/>
          </p:nvPr>
        </p:nvSpPr>
        <p:spPr/>
        <p:txBody>
          <a:bodyPr/>
          <a:lstStyle/>
          <a:p>
            <a:fld id="{27482D25-418A-4973-86BC-2CAE8DCC28B5}" type="slidenum">
              <a:rPr lang="en-US" smtClean="0"/>
              <a:t>37</a:t>
            </a:fld>
            <a:endParaRPr lang="en-US"/>
          </a:p>
        </p:txBody>
      </p:sp>
    </p:spTree>
    <p:extLst>
      <p:ext uri="{BB962C8B-B14F-4D97-AF65-F5344CB8AC3E}">
        <p14:creationId xmlns:p14="http://schemas.microsoft.com/office/powerpoint/2010/main" val="3499769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The quality of the radiation from electron-driven photon sources relies on some key parameters of the particle beam</a:t>
            </a:r>
          </a:p>
          <a:p>
            <a:pPr lvl="1"/>
            <a:r>
              <a:rPr lang="en-US" dirty="0"/>
              <a:t>In particular, the peak current accounts for the intensity of the beam while</a:t>
            </a:r>
          </a:p>
          <a:p>
            <a:pPr lvl="1"/>
            <a:r>
              <a:rPr lang="en-US" dirty="0"/>
              <a:t>The transverse rms emittance is a measure of the phase space area and its distortion</a:t>
            </a:r>
          </a:p>
          <a:p>
            <a:pPr lvl="1"/>
            <a:r>
              <a:rPr lang="en-US" dirty="0"/>
              <a:t>The two quantities, combined with the energy spread, define the six-dimensional brightness that is proportional to the number of charges per unit of 6D PS volume</a:t>
            </a:r>
          </a:p>
          <a:p>
            <a:pPr marL="171450" lvl="0" indent="-171450">
              <a:buFont typeface="Arial" panose="020B0604020202020204" pitchFamily="34" charset="0"/>
              <a:buChar char="•"/>
            </a:pPr>
            <a:r>
              <a:rPr lang="en-US" dirty="0"/>
              <a:t>Electron beam of high brightness are typically produced by rf photoinjectors which consist of metallic photocathode embedded in a high field standing wave cavity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compared to other electron sources, the photoemission process ensures a small intrinsic emittance and ultra-short temporal length</a:t>
            </a:r>
          </a:p>
          <a:p>
            <a:pPr marL="171450" lvl="0" indent="-171450">
              <a:buFont typeface="Arial" panose="020B0604020202020204" pitchFamily="34" charset="0"/>
              <a:buChar char="•"/>
            </a:pPr>
            <a:r>
              <a:rPr lang="en-US" dirty="0"/>
              <a:t>Typically such sources are properly combined with a focusing lens and a booster linac downstream, so that the beam propagates according to an equilibrium solution of the envelope equation and experiences emittance compensation</a:t>
            </a:r>
          </a:p>
        </p:txBody>
      </p:sp>
      <p:sp>
        <p:nvSpPr>
          <p:cNvPr id="4" name="Segnaposto numero diapositiva 3"/>
          <p:cNvSpPr>
            <a:spLocks noGrp="1"/>
          </p:cNvSpPr>
          <p:nvPr>
            <p:ph type="sldNum" sz="quarter" idx="5"/>
          </p:nvPr>
        </p:nvSpPr>
        <p:spPr/>
        <p:txBody>
          <a:bodyPr/>
          <a:lstStyle/>
          <a:p>
            <a:fld id="{27482D25-418A-4973-86BC-2CAE8DCC28B5}" type="slidenum">
              <a:rPr lang="en-US" smtClean="0"/>
              <a:t>38</a:t>
            </a:fld>
            <a:endParaRPr lang="en-US"/>
          </a:p>
        </p:txBody>
      </p:sp>
    </p:spTree>
    <p:extLst>
      <p:ext uri="{BB962C8B-B14F-4D97-AF65-F5344CB8AC3E}">
        <p14:creationId xmlns:p14="http://schemas.microsoft.com/office/powerpoint/2010/main" val="3992223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The quality of the radiation produced</a:t>
            </a:r>
            <a:r>
              <a:rPr lang="en-US" baseline="0" dirty="0"/>
              <a:t> by e</a:t>
            </a:r>
            <a:r>
              <a:rPr lang="en-US" dirty="0"/>
              <a:t>lectron-driven light sources strongly relies on the 6D brightness of the primary electron beam</a:t>
            </a:r>
          </a:p>
          <a:p>
            <a:pPr marL="171450" indent="-171450">
              <a:buFont typeface="Arial" panose="020B0604020202020204" pitchFamily="34" charset="0"/>
              <a:buChar char="•"/>
            </a:pPr>
            <a:r>
              <a:rPr lang="en-US" dirty="0"/>
              <a:t>As this quantity is defined</a:t>
            </a:r>
            <a:r>
              <a:rPr lang="en-US" baseline="0" dirty="0"/>
              <a:t> through the peak current, the transverse emittances and the energy spread, it</a:t>
            </a:r>
            <a:r>
              <a:rPr lang="en-US" dirty="0"/>
              <a:t> is a measure of</a:t>
            </a:r>
            <a:r>
              <a:rPr lang="en-US" baseline="0" dirty="0"/>
              <a:t> the number of charges per unit of 6D phase space volume</a:t>
            </a:r>
          </a:p>
          <a:p>
            <a:pPr marL="171450" indent="-171450">
              <a:buFont typeface="Arial" panose="020B0604020202020204" pitchFamily="34" charset="0"/>
              <a:buChar char="•"/>
            </a:pPr>
            <a:r>
              <a:rPr lang="en-US" dirty="0"/>
              <a:t>High brightness electron beams are typically produced by rf </a:t>
            </a:r>
            <a:r>
              <a:rPr lang="en-US" dirty="0" err="1"/>
              <a:t>photoinjectors</a:t>
            </a:r>
            <a:r>
              <a:rPr lang="en-US" dirty="0"/>
              <a:t> where electrons are</a:t>
            </a:r>
            <a:r>
              <a:rPr lang="en-US" baseline="0" dirty="0"/>
              <a:t> </a:t>
            </a:r>
            <a:r>
              <a:rPr lang="en-US" dirty="0" err="1"/>
              <a:t>photoemitted</a:t>
            </a:r>
            <a:r>
              <a:rPr lang="en-US" baseline="0" dirty="0"/>
              <a:t> with sub </a:t>
            </a:r>
            <a:r>
              <a:rPr lang="en-US" baseline="0" dirty="0" err="1"/>
              <a:t>ps</a:t>
            </a:r>
            <a:r>
              <a:rPr lang="en-US" baseline="0" dirty="0"/>
              <a:t> temporal structure and rapidly accelerated by the high field in the surrounding SW cavity</a:t>
            </a:r>
            <a:endParaRPr lang="en-US" dirty="0"/>
          </a:p>
          <a:p>
            <a:pPr marL="171450" indent="-171450">
              <a:buFont typeface="Arial" panose="020B0604020202020204" pitchFamily="34" charset="0"/>
              <a:buChar char="•"/>
            </a:pPr>
            <a:r>
              <a:rPr lang="en-US" dirty="0" err="1"/>
              <a:t>Photoinjectors</a:t>
            </a:r>
            <a:r>
              <a:rPr lang="en-US" dirty="0"/>
              <a:t> also exist in the hybrid configuration which combines a SW and a TW section through a coupling cell</a:t>
            </a:r>
          </a:p>
          <a:p>
            <a:pPr marL="171450" indent="-171450">
              <a:buFont typeface="Arial" panose="020B0604020202020204" pitchFamily="34" charset="0"/>
              <a:buChar char="•"/>
            </a:pPr>
            <a:r>
              <a:rPr lang="en-US" dirty="0"/>
              <a:t>The peculiarity of this device is that the field in the two sections is 90 degrees out of phase which introduces an energy-time correlation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propagation </a:t>
            </a:r>
            <a:r>
              <a:rPr lang="en-US" baseline="0" dirty="0"/>
              <a:t>in a drift space compresses the </a:t>
            </a:r>
            <a:r>
              <a:rPr lang="en-US" dirty="0"/>
              <a:t>chirped</a:t>
            </a:r>
            <a:r>
              <a:rPr lang="en-US" baseline="0" dirty="0"/>
              <a:t> beam longitudinally enhancing the peak current with a positive impact on the brightness</a:t>
            </a:r>
          </a:p>
        </p:txBody>
      </p:sp>
      <p:sp>
        <p:nvSpPr>
          <p:cNvPr id="4" name="Segnaposto numero diapositiva 3"/>
          <p:cNvSpPr>
            <a:spLocks noGrp="1"/>
          </p:cNvSpPr>
          <p:nvPr>
            <p:ph type="sldNum" sz="quarter" idx="5"/>
          </p:nvPr>
        </p:nvSpPr>
        <p:spPr/>
        <p:txBody>
          <a:bodyPr/>
          <a:lstStyle/>
          <a:p>
            <a:fld id="{27482D25-418A-4973-86BC-2CAE8DCC28B5}" type="slidenum">
              <a:rPr lang="en-US" smtClean="0"/>
              <a:t>39</a:t>
            </a:fld>
            <a:endParaRPr lang="en-US"/>
          </a:p>
        </p:txBody>
      </p:sp>
    </p:spTree>
    <p:extLst>
      <p:ext uri="{BB962C8B-B14F-4D97-AF65-F5344CB8AC3E}">
        <p14:creationId xmlns:p14="http://schemas.microsoft.com/office/powerpoint/2010/main" val="2846945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The quality of the radiation produced</a:t>
            </a:r>
            <a:r>
              <a:rPr lang="en-US" baseline="0" dirty="0"/>
              <a:t> by e</a:t>
            </a:r>
            <a:r>
              <a:rPr lang="en-US" dirty="0"/>
              <a:t>lectron-driven light sources strongly relies on the 6D brightness of the primary electron beam</a:t>
            </a:r>
          </a:p>
          <a:p>
            <a:pPr marL="171450" indent="-171450">
              <a:buFont typeface="Arial" panose="020B0604020202020204" pitchFamily="34" charset="0"/>
              <a:buChar char="•"/>
            </a:pPr>
            <a:r>
              <a:rPr lang="en-US" dirty="0"/>
              <a:t>As this quantity is defined</a:t>
            </a:r>
            <a:r>
              <a:rPr lang="en-US" baseline="0" dirty="0"/>
              <a:t> through the peak current, the transverse emittances and the energy spread, it</a:t>
            </a:r>
            <a:r>
              <a:rPr lang="en-US" dirty="0"/>
              <a:t> is a measure of</a:t>
            </a:r>
            <a:r>
              <a:rPr lang="en-US" baseline="0" dirty="0"/>
              <a:t> the number of charges per unit of 6D phase space volume</a:t>
            </a:r>
          </a:p>
          <a:p>
            <a:pPr marL="171450" indent="-171450">
              <a:buFont typeface="Arial" panose="020B0604020202020204" pitchFamily="34" charset="0"/>
              <a:buChar char="•"/>
            </a:pPr>
            <a:r>
              <a:rPr lang="en-US" dirty="0"/>
              <a:t>High brightness electron beams are typically produced by rf </a:t>
            </a:r>
            <a:r>
              <a:rPr lang="en-US" dirty="0" err="1"/>
              <a:t>photoinjectors</a:t>
            </a:r>
            <a:r>
              <a:rPr lang="en-US" dirty="0"/>
              <a:t> where electrons are</a:t>
            </a:r>
            <a:r>
              <a:rPr lang="en-US" baseline="0" dirty="0"/>
              <a:t> </a:t>
            </a:r>
            <a:r>
              <a:rPr lang="en-US" dirty="0" err="1"/>
              <a:t>photoemitted</a:t>
            </a:r>
            <a:r>
              <a:rPr lang="en-US" baseline="0" dirty="0"/>
              <a:t> with sub </a:t>
            </a:r>
            <a:r>
              <a:rPr lang="en-US" baseline="0" dirty="0" err="1"/>
              <a:t>ps</a:t>
            </a:r>
            <a:r>
              <a:rPr lang="en-US" baseline="0" dirty="0"/>
              <a:t> temporal structure and rapidly accelerated by the high field in the surrounding SW cavity</a:t>
            </a:r>
            <a:endParaRPr lang="en-US" dirty="0"/>
          </a:p>
          <a:p>
            <a:pPr marL="171450" indent="-171450">
              <a:buFont typeface="Arial" panose="020B0604020202020204" pitchFamily="34" charset="0"/>
              <a:buChar char="•"/>
            </a:pPr>
            <a:r>
              <a:rPr lang="en-US" dirty="0" err="1"/>
              <a:t>Photoinjectors</a:t>
            </a:r>
            <a:r>
              <a:rPr lang="en-US" dirty="0"/>
              <a:t> also exist in the hybrid configuration which combines a SW and a TW section through a coupling cell</a:t>
            </a:r>
          </a:p>
          <a:p>
            <a:pPr marL="171450" indent="-171450">
              <a:buFont typeface="Arial" panose="020B0604020202020204" pitchFamily="34" charset="0"/>
              <a:buChar char="•"/>
            </a:pPr>
            <a:r>
              <a:rPr lang="en-US" dirty="0"/>
              <a:t>The peculiarity of this device is that the field in the two sections is 90 degrees out of phase which introduces an energy-time correlation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propagation </a:t>
            </a:r>
            <a:r>
              <a:rPr lang="en-US" baseline="0" dirty="0"/>
              <a:t>in a drift space compresses the </a:t>
            </a:r>
            <a:r>
              <a:rPr lang="en-US" dirty="0"/>
              <a:t>chirped</a:t>
            </a:r>
            <a:r>
              <a:rPr lang="en-US" baseline="0" dirty="0"/>
              <a:t> beam longitudinally enhancing the peak current with a positive impact on the brightness</a:t>
            </a:r>
          </a:p>
        </p:txBody>
      </p:sp>
      <p:sp>
        <p:nvSpPr>
          <p:cNvPr id="4" name="Segnaposto numero diapositiva 3"/>
          <p:cNvSpPr>
            <a:spLocks noGrp="1"/>
          </p:cNvSpPr>
          <p:nvPr>
            <p:ph type="sldNum" sz="quarter" idx="5"/>
          </p:nvPr>
        </p:nvSpPr>
        <p:spPr/>
        <p:txBody>
          <a:bodyPr/>
          <a:lstStyle/>
          <a:p>
            <a:fld id="{27482D25-418A-4973-86BC-2CAE8DCC28B5}" type="slidenum">
              <a:rPr lang="en-US" smtClean="0"/>
              <a:t>41</a:t>
            </a:fld>
            <a:endParaRPr lang="en-US"/>
          </a:p>
        </p:txBody>
      </p:sp>
    </p:spTree>
    <p:extLst>
      <p:ext uri="{BB962C8B-B14F-4D97-AF65-F5344CB8AC3E}">
        <p14:creationId xmlns:p14="http://schemas.microsoft.com/office/powerpoint/2010/main" val="1878942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Quindi</a:t>
            </a:r>
            <a:r>
              <a:rPr lang="en-GB" dirty="0"/>
              <a:t> il </a:t>
            </a:r>
            <a:r>
              <a:rPr lang="en-GB" dirty="0" err="1"/>
              <a:t>comportamento</a:t>
            </a:r>
            <a:r>
              <a:rPr lang="en-GB" dirty="0"/>
              <a:t> </a:t>
            </a:r>
            <a:r>
              <a:rPr lang="en-GB" dirty="0" err="1"/>
              <a:t>che</a:t>
            </a:r>
            <a:r>
              <a:rPr lang="en-GB" dirty="0"/>
              <a:t> </a:t>
            </a:r>
            <a:r>
              <a:rPr lang="en-GB" dirty="0" err="1"/>
              <a:t>abbiamo</a:t>
            </a:r>
            <a:r>
              <a:rPr lang="en-GB" dirty="0"/>
              <a:t> volute </a:t>
            </a:r>
            <a:r>
              <a:rPr lang="en-GB" dirty="0" err="1"/>
              <a:t>sudiare</a:t>
            </a:r>
            <a:r>
              <a:rPr lang="en-GB" dirty="0"/>
              <a:t> </a:t>
            </a:r>
            <a:r>
              <a:rPr lang="en-GB" dirty="0" err="1"/>
              <a:t>è</a:t>
            </a:r>
            <a:r>
              <a:rPr lang="en-GB" dirty="0"/>
              <a:t> </a:t>
            </a:r>
            <a:r>
              <a:rPr lang="en-GB" dirty="0" err="1"/>
              <a:t>cercare</a:t>
            </a:r>
            <a:r>
              <a:rPr lang="en-GB" dirty="0"/>
              <a:t> di </a:t>
            </a:r>
            <a:r>
              <a:rPr lang="en-GB" dirty="0" err="1"/>
              <a:t>capire</a:t>
            </a:r>
            <a:r>
              <a:rPr lang="en-GB" dirty="0"/>
              <a:t> come </a:t>
            </a:r>
            <a:r>
              <a:rPr lang="en-GB" dirty="0" err="1"/>
              <a:t>funzionano</a:t>
            </a:r>
            <a:r>
              <a:rPr lang="en-GB" dirty="0"/>
              <a:t> </a:t>
            </a:r>
            <a:r>
              <a:rPr lang="en-GB" dirty="0" err="1"/>
              <a:t>queste</a:t>
            </a:r>
            <a:r>
              <a:rPr lang="en-GB" dirty="0"/>
              <a:t> </a:t>
            </a:r>
            <a:r>
              <a:rPr lang="en-GB" dirty="0" err="1"/>
              <a:t>oscillazioni</a:t>
            </a:r>
            <a:r>
              <a:rPr lang="en-GB" dirty="0"/>
              <a:t> di </a:t>
            </a:r>
            <a:r>
              <a:rPr lang="en-GB" dirty="0" err="1"/>
              <a:t>emittanza</a:t>
            </a:r>
            <a:r>
              <a:rPr lang="en-GB" dirty="0"/>
              <a:t> e da </a:t>
            </a:r>
            <a:r>
              <a:rPr lang="en-GB" dirty="0" err="1"/>
              <a:t>cosa</a:t>
            </a:r>
            <a:r>
              <a:rPr lang="en-GB" dirty="0"/>
              <a:t> </a:t>
            </a:r>
            <a:r>
              <a:rPr lang="en-GB" dirty="0" err="1"/>
              <a:t>dipende</a:t>
            </a:r>
            <a:r>
              <a:rPr lang="en-GB" dirty="0"/>
              <a:t> </a:t>
            </a:r>
            <a:r>
              <a:rPr lang="en-GB" dirty="0" err="1"/>
              <a:t>questo</a:t>
            </a:r>
            <a:r>
              <a:rPr lang="en-GB" dirty="0"/>
              <a:t> doppio </a:t>
            </a:r>
            <a:r>
              <a:rPr lang="en-GB" dirty="0" err="1"/>
              <a:t>minimo</a:t>
            </a:r>
            <a:r>
              <a:rPr lang="en-GB" dirty="0"/>
              <a:t>. </a:t>
            </a:r>
          </a:p>
          <a:p>
            <a:r>
              <a:rPr lang="en-GB" dirty="0" err="1"/>
              <a:t>Su</a:t>
            </a:r>
            <a:r>
              <a:rPr lang="en-GB" dirty="0"/>
              <a:t> </a:t>
            </a:r>
            <a:r>
              <a:rPr lang="en-GB" dirty="0" err="1"/>
              <a:t>questo</a:t>
            </a:r>
            <a:r>
              <a:rPr lang="en-GB" dirty="0"/>
              <a:t> </a:t>
            </a:r>
            <a:r>
              <a:rPr lang="en-GB" dirty="0" err="1"/>
              <a:t>argomento</a:t>
            </a:r>
            <a:r>
              <a:rPr lang="en-GB" dirty="0"/>
              <a:t> ci </a:t>
            </a:r>
            <a:r>
              <a:rPr lang="en-GB" dirty="0" err="1"/>
              <a:t>sono</a:t>
            </a:r>
            <a:r>
              <a:rPr lang="en-GB" dirty="0"/>
              <a:t> state diverse </a:t>
            </a:r>
            <a:r>
              <a:rPr lang="en-GB" dirty="0" err="1"/>
              <a:t>definiamole</a:t>
            </a:r>
            <a:r>
              <a:rPr lang="en-GB" dirty="0"/>
              <a:t> </a:t>
            </a:r>
            <a:r>
              <a:rPr lang="en-GB" dirty="0" err="1"/>
              <a:t>intrepretazioni</a:t>
            </a:r>
            <a:r>
              <a:rPr lang="en-GB" dirty="0"/>
              <a:t>, la </a:t>
            </a:r>
            <a:r>
              <a:rPr lang="en-GB" dirty="0" err="1"/>
              <a:t>rima</a:t>
            </a:r>
            <a:r>
              <a:rPr lang="en-GB" dirty="0"/>
              <a:t> </a:t>
            </a:r>
            <a:r>
              <a:rPr lang="en-GB" dirty="0" err="1"/>
              <a:t>tra</a:t>
            </a:r>
            <a:r>
              <a:rPr lang="en-GB" dirty="0"/>
              <a:t> tutti </a:t>
            </a:r>
            <a:r>
              <a:rPr lang="en-GB" dirty="0" err="1"/>
              <a:t>è</a:t>
            </a:r>
            <a:r>
              <a:rPr lang="en-GB" dirty="0"/>
              <a:t> </a:t>
            </a:r>
            <a:r>
              <a:rPr lang="en-GB" dirty="0" err="1"/>
              <a:t>quella</a:t>
            </a:r>
            <a:r>
              <a:rPr lang="en-GB" dirty="0"/>
              <a:t> di </a:t>
            </a:r>
            <a:r>
              <a:rPr lang="en-GB" dirty="0" err="1"/>
              <a:t>sparc</a:t>
            </a:r>
            <a:r>
              <a:rPr lang="en-GB" dirty="0"/>
              <a:t>. A </a:t>
            </a:r>
            <a:r>
              <a:rPr lang="en-GB" dirty="0" err="1"/>
              <a:t>sparc</a:t>
            </a:r>
            <a:r>
              <a:rPr lang="en-GB" dirty="0"/>
              <a:t> </a:t>
            </a:r>
            <a:r>
              <a:rPr lang="en-GB" dirty="0" err="1"/>
              <a:t>infatti</a:t>
            </a:r>
            <a:r>
              <a:rPr lang="en-GB" dirty="0"/>
              <a:t> </a:t>
            </a:r>
            <a:r>
              <a:rPr lang="en-GB" dirty="0" err="1"/>
              <a:t>è</a:t>
            </a:r>
            <a:r>
              <a:rPr lang="en-GB" dirty="0"/>
              <a:t> </a:t>
            </a:r>
            <a:r>
              <a:rPr lang="en-GB" dirty="0" err="1"/>
              <a:t>stato</a:t>
            </a:r>
            <a:r>
              <a:rPr lang="en-GB" dirty="0"/>
              <a:t> il primo </a:t>
            </a:r>
            <a:r>
              <a:rPr lang="en-GB" dirty="0" err="1"/>
              <a:t>posto</a:t>
            </a:r>
            <a:r>
              <a:rPr lang="en-GB" dirty="0"/>
              <a:t> in cui il doppio </a:t>
            </a:r>
            <a:r>
              <a:rPr lang="en-GB" dirty="0" err="1"/>
              <a:t>minimo</a:t>
            </a:r>
            <a:r>
              <a:rPr lang="en-GB" dirty="0"/>
              <a:t> di </a:t>
            </a:r>
            <a:r>
              <a:rPr lang="en-GB" dirty="0" err="1"/>
              <a:t>emittanza</a:t>
            </a:r>
            <a:r>
              <a:rPr lang="en-GB" dirty="0"/>
              <a:t> </a:t>
            </a:r>
            <a:r>
              <a:rPr lang="en-GB" dirty="0" err="1"/>
              <a:t>è</a:t>
            </a:r>
            <a:r>
              <a:rPr lang="en-GB" dirty="0"/>
              <a:t> </a:t>
            </a:r>
            <a:r>
              <a:rPr lang="en-GB" dirty="0" err="1"/>
              <a:t>stato</a:t>
            </a:r>
            <a:r>
              <a:rPr lang="en-GB" dirty="0"/>
              <a:t> </a:t>
            </a:r>
            <a:r>
              <a:rPr lang="en-GB" dirty="0" err="1"/>
              <a:t>speimentalmente</a:t>
            </a:r>
            <a:r>
              <a:rPr lang="en-GB" dirty="0"/>
              <a:t> </a:t>
            </a:r>
            <a:r>
              <a:rPr lang="en-GB" dirty="0" err="1"/>
              <a:t>misurato</a:t>
            </a:r>
            <a:r>
              <a:rPr lang="en-GB" dirty="0"/>
              <a:t>. E </a:t>
            </a:r>
            <a:r>
              <a:rPr lang="en-GB" dirty="0" err="1"/>
              <a:t>l’interpretazione</a:t>
            </a:r>
            <a:r>
              <a:rPr lang="en-GB" dirty="0"/>
              <a:t> </a:t>
            </a:r>
            <a:r>
              <a:rPr lang="en-GB" dirty="0" err="1"/>
              <a:t>che</a:t>
            </a:r>
            <a:r>
              <a:rPr lang="en-GB" dirty="0"/>
              <a:t> </a:t>
            </a:r>
            <a:r>
              <a:rPr lang="en-GB" dirty="0" err="1"/>
              <a:t>è</a:t>
            </a:r>
            <a:r>
              <a:rPr lang="en-GB" dirty="0"/>
              <a:t> </a:t>
            </a:r>
            <a:r>
              <a:rPr lang="en-GB" dirty="0" err="1"/>
              <a:t>stata</a:t>
            </a:r>
            <a:r>
              <a:rPr lang="en-GB" dirty="0"/>
              <a:t> data </a:t>
            </a:r>
            <a:r>
              <a:rPr lang="en-GB" dirty="0" err="1"/>
              <a:t>è</a:t>
            </a:r>
            <a:r>
              <a:rPr lang="en-GB" dirty="0"/>
              <a:t> </a:t>
            </a:r>
            <a:r>
              <a:rPr lang="en-GB" dirty="0" err="1"/>
              <a:t>che</a:t>
            </a:r>
            <a:r>
              <a:rPr lang="en-GB" dirty="0"/>
              <a:t>.</a:t>
            </a:r>
          </a:p>
          <a:p>
            <a:r>
              <a:rPr lang="en-GB" dirty="0" err="1"/>
              <a:t>L’effetto</a:t>
            </a:r>
            <a:r>
              <a:rPr lang="en-GB" dirty="0"/>
              <a:t> di </a:t>
            </a:r>
            <a:r>
              <a:rPr lang="en-GB" dirty="0" err="1"/>
              <a:t>battimento</a:t>
            </a:r>
            <a:r>
              <a:rPr lang="en-GB" dirty="0"/>
              <a:t> </a:t>
            </a:r>
            <a:r>
              <a:rPr lang="en-GB" dirty="0" err="1"/>
              <a:t>della</a:t>
            </a:r>
            <a:r>
              <a:rPr lang="en-GB" dirty="0"/>
              <a:t> </a:t>
            </a:r>
            <a:r>
              <a:rPr lang="en-GB" dirty="0" err="1"/>
              <a:t>frequenza</a:t>
            </a:r>
            <a:r>
              <a:rPr lang="en-GB" dirty="0"/>
              <a:t> </a:t>
            </a:r>
            <a:r>
              <a:rPr lang="en-GB" dirty="0" err="1"/>
              <a:t>diplasma</a:t>
            </a:r>
            <a:r>
              <a:rPr lang="en-GB" dirty="0"/>
              <a:t> </a:t>
            </a:r>
            <a:r>
              <a:rPr lang="en-GB" dirty="0" err="1"/>
              <a:t>tra</a:t>
            </a:r>
            <a:r>
              <a:rPr lang="en-GB" dirty="0"/>
              <a:t> la coda e la </a:t>
            </a:r>
            <a:r>
              <a:rPr lang="en-GB" dirty="0" err="1"/>
              <a:t>testa</a:t>
            </a:r>
            <a:r>
              <a:rPr lang="en-GB" dirty="0"/>
              <a:t> del fascio  causa </a:t>
            </a:r>
            <a:r>
              <a:rPr lang="en-GB" dirty="0" err="1"/>
              <a:t>effetti</a:t>
            </a:r>
            <a:r>
              <a:rPr lang="en-GB" dirty="0"/>
              <a:t> </a:t>
            </a:r>
            <a:r>
              <a:rPr lang="en-GB" dirty="0" err="1"/>
              <a:t>cromatici</a:t>
            </a:r>
            <a:r>
              <a:rPr lang="en-GB" dirty="0"/>
              <a:t> </a:t>
            </a:r>
            <a:r>
              <a:rPr lang="en-GB" dirty="0" err="1"/>
              <a:t>nelsolenoide</a:t>
            </a:r>
            <a:r>
              <a:rPr lang="en-GB" dirty="0"/>
              <a:t>. </a:t>
            </a:r>
            <a:r>
              <a:rPr lang="en-GB" dirty="0" err="1"/>
              <a:t>Questo</a:t>
            </a:r>
            <a:r>
              <a:rPr lang="en-GB" dirty="0"/>
              <a:t> </a:t>
            </a:r>
            <a:r>
              <a:rPr lang="en-GB" dirty="0" err="1"/>
              <a:t>quindi</a:t>
            </a:r>
            <a:r>
              <a:rPr lang="en-GB" dirty="0"/>
              <a:t> porta ad un focusing </a:t>
            </a:r>
            <a:r>
              <a:rPr lang="en-GB" dirty="0" err="1"/>
              <a:t>diverso</a:t>
            </a:r>
            <a:r>
              <a:rPr lang="en-GB" dirty="0"/>
              <a:t> </a:t>
            </a:r>
            <a:r>
              <a:rPr lang="en-GB" dirty="0" err="1"/>
              <a:t>correlato</a:t>
            </a:r>
            <a:r>
              <a:rPr lang="en-GB" dirty="0"/>
              <a:t> </a:t>
            </a:r>
            <a:r>
              <a:rPr lang="en-GB" dirty="0" err="1"/>
              <a:t>all’energy</a:t>
            </a:r>
            <a:r>
              <a:rPr lang="en-GB" dirty="0"/>
              <a:t> spread. E </a:t>
            </a:r>
            <a:r>
              <a:rPr lang="en-GB" dirty="0" err="1"/>
              <a:t>quindi</a:t>
            </a:r>
            <a:r>
              <a:rPr lang="en-GB" dirty="0"/>
              <a:t> un waist a diverse </a:t>
            </a:r>
            <a:r>
              <a:rPr lang="en-GB" dirty="0" err="1"/>
              <a:t>posizioni</a:t>
            </a:r>
            <a:endParaRPr lang="en-GB" dirty="0"/>
          </a:p>
          <a:p>
            <a:r>
              <a:rPr lang="en-GB" dirty="0"/>
              <a:t>Questa </a:t>
            </a:r>
            <a:r>
              <a:rPr lang="en-GB" dirty="0" err="1"/>
              <a:t>analisi</a:t>
            </a:r>
            <a:r>
              <a:rPr lang="en-GB" dirty="0"/>
              <a:t> </a:t>
            </a:r>
            <a:r>
              <a:rPr lang="en-GB" dirty="0" err="1"/>
              <a:t>viene</a:t>
            </a:r>
            <a:r>
              <a:rPr lang="en-GB" dirty="0"/>
              <a:t> </a:t>
            </a:r>
            <a:r>
              <a:rPr lang="en-GB" dirty="0" err="1"/>
              <a:t>confermata</a:t>
            </a:r>
            <a:r>
              <a:rPr lang="en-GB" dirty="0"/>
              <a:t> dal </a:t>
            </a:r>
            <a:r>
              <a:rPr lang="en-GB" dirty="0" err="1"/>
              <a:t>fatto</a:t>
            </a:r>
            <a:r>
              <a:rPr lang="en-GB" dirty="0"/>
              <a:t> </a:t>
            </a:r>
            <a:r>
              <a:rPr lang="en-GB" dirty="0" err="1"/>
              <a:t>che</a:t>
            </a:r>
            <a:r>
              <a:rPr lang="en-GB" dirty="0"/>
              <a:t> se </a:t>
            </a:r>
            <a:r>
              <a:rPr lang="en-GB" dirty="0" err="1"/>
              <a:t>si</a:t>
            </a:r>
            <a:r>
              <a:rPr lang="en-GB" dirty="0"/>
              <a:t> cambia il rise time, il </a:t>
            </a:r>
            <a:r>
              <a:rPr lang="en-GB" dirty="0" err="1"/>
              <a:t>minimo</a:t>
            </a:r>
            <a:r>
              <a:rPr lang="en-GB" dirty="0"/>
              <a:t> di </a:t>
            </a:r>
            <a:r>
              <a:rPr lang="en-GB" dirty="0" err="1"/>
              <a:t>emittanza</a:t>
            </a:r>
            <a:r>
              <a:rPr lang="en-GB" dirty="0"/>
              <a:t> </a:t>
            </a:r>
            <a:r>
              <a:rPr lang="en-GB" dirty="0" err="1"/>
              <a:t>decresce</a:t>
            </a:r>
            <a:r>
              <a:rPr lang="en-GB" dirty="0"/>
              <a:t>. </a:t>
            </a:r>
            <a:r>
              <a:rPr lang="en-GB" dirty="0" err="1"/>
              <a:t>Questo</a:t>
            </a:r>
            <a:r>
              <a:rPr lang="en-GB" dirty="0"/>
              <a:t> </a:t>
            </a:r>
            <a:r>
              <a:rPr lang="en-GB" dirty="0" err="1"/>
              <a:t>perche</a:t>
            </a:r>
            <a:r>
              <a:rPr lang="en-GB" dirty="0"/>
              <a:t> </a:t>
            </a:r>
            <a:r>
              <a:rPr lang="en-GB" dirty="0" err="1"/>
              <a:t>nel</a:t>
            </a:r>
            <a:r>
              <a:rPr lang="en-GB" dirty="0"/>
              <a:t> </a:t>
            </a:r>
            <a:r>
              <a:rPr lang="en-GB" dirty="0" err="1"/>
              <a:t>caso</a:t>
            </a:r>
            <a:r>
              <a:rPr lang="en-GB" dirty="0"/>
              <a:t> di fascio con </a:t>
            </a:r>
            <a:r>
              <a:rPr lang="en-GB" dirty="0" err="1"/>
              <a:t>distribuzione</a:t>
            </a:r>
            <a:r>
              <a:rPr lang="en-GB" dirty="0"/>
              <a:t> </a:t>
            </a:r>
            <a:r>
              <a:rPr lang="en-GB" dirty="0" err="1"/>
              <a:t>cilindrica</a:t>
            </a:r>
            <a:r>
              <a:rPr lang="en-GB" dirty="0"/>
              <a:t>, </a:t>
            </a:r>
            <a:r>
              <a:rPr lang="en-GB" dirty="0" err="1"/>
              <a:t>gli</a:t>
            </a:r>
            <a:r>
              <a:rPr lang="en-GB" dirty="0"/>
              <a:t> </a:t>
            </a:r>
            <a:r>
              <a:rPr lang="en-GB" dirty="0" err="1"/>
              <a:t>effetti</a:t>
            </a:r>
            <a:r>
              <a:rPr lang="en-GB" dirty="0"/>
              <a:t> non </a:t>
            </a:r>
            <a:r>
              <a:rPr lang="en-GB" dirty="0" err="1"/>
              <a:t>lineari</a:t>
            </a:r>
            <a:r>
              <a:rPr lang="en-GB" dirty="0"/>
              <a:t> </a:t>
            </a:r>
            <a:r>
              <a:rPr lang="en-GB" dirty="0" err="1"/>
              <a:t>della</a:t>
            </a:r>
            <a:r>
              <a:rPr lang="en-GB" dirty="0"/>
              <a:t> forza di </a:t>
            </a:r>
            <a:r>
              <a:rPr lang="en-GB" dirty="0" err="1"/>
              <a:t>carica</a:t>
            </a:r>
            <a:r>
              <a:rPr lang="en-GB" dirty="0"/>
              <a:t> </a:t>
            </a:r>
            <a:r>
              <a:rPr lang="en-GB" dirty="0" err="1"/>
              <a:t>spaziale</a:t>
            </a:r>
            <a:r>
              <a:rPr lang="en-GB" dirty="0"/>
              <a:t> </a:t>
            </a:r>
            <a:r>
              <a:rPr lang="en-GB" dirty="0" err="1"/>
              <a:t>sono</a:t>
            </a:r>
            <a:r>
              <a:rPr lang="en-GB" dirty="0"/>
              <a:t> </a:t>
            </a:r>
            <a:r>
              <a:rPr lang="en-GB" dirty="0" err="1"/>
              <a:t>minori</a:t>
            </a:r>
            <a:r>
              <a:rPr lang="en-GB" dirty="0"/>
              <a:t>. </a:t>
            </a:r>
            <a:r>
              <a:rPr lang="en-GB" dirty="0" err="1"/>
              <a:t>Mentre</a:t>
            </a:r>
            <a:r>
              <a:rPr lang="en-GB" dirty="0"/>
              <a:t> </a:t>
            </a:r>
            <a:r>
              <a:rPr lang="en-GB" dirty="0" err="1"/>
              <a:t>invece</a:t>
            </a:r>
            <a:r>
              <a:rPr lang="en-GB" dirty="0"/>
              <a:t>, </a:t>
            </a:r>
            <a:r>
              <a:rPr lang="en-GB" dirty="0" err="1"/>
              <a:t>nel</a:t>
            </a:r>
            <a:r>
              <a:rPr lang="en-GB" dirty="0"/>
              <a:t> </a:t>
            </a:r>
            <a:r>
              <a:rPr lang="en-GB" dirty="0" err="1"/>
              <a:t>caso</a:t>
            </a:r>
            <a:r>
              <a:rPr lang="en-GB" dirty="0"/>
              <a:t> di </a:t>
            </a:r>
            <a:r>
              <a:rPr lang="en-GB" dirty="0" err="1"/>
              <a:t>distribuzione</a:t>
            </a:r>
            <a:r>
              <a:rPr lang="en-GB" dirty="0"/>
              <a:t> </a:t>
            </a:r>
            <a:r>
              <a:rPr lang="en-GB" dirty="0" err="1"/>
              <a:t>gaussiana</a:t>
            </a:r>
            <a:r>
              <a:rPr lang="en-GB" dirty="0"/>
              <a:t> </a:t>
            </a:r>
            <a:r>
              <a:rPr lang="en-GB" dirty="0" err="1"/>
              <a:t>questo</a:t>
            </a:r>
            <a:r>
              <a:rPr lang="en-GB" dirty="0"/>
              <a:t> </a:t>
            </a:r>
            <a:r>
              <a:rPr lang="en-GB" dirty="0" err="1"/>
              <a:t>effetto</a:t>
            </a:r>
            <a:r>
              <a:rPr lang="en-GB" dirty="0"/>
              <a:t> </a:t>
            </a:r>
            <a:r>
              <a:rPr lang="en-GB" dirty="0" err="1"/>
              <a:t>è</a:t>
            </a:r>
            <a:r>
              <a:rPr lang="en-GB" dirty="0"/>
              <a:t> </a:t>
            </a:r>
            <a:r>
              <a:rPr lang="en-GB" dirty="0" err="1"/>
              <a:t>minore</a:t>
            </a:r>
            <a:r>
              <a:rPr lang="en-GB" dirty="0"/>
              <a:t>, </a:t>
            </a:r>
            <a:r>
              <a:rPr lang="en-GB" dirty="0" err="1"/>
              <a:t>infatti</a:t>
            </a:r>
            <a:r>
              <a:rPr lang="en-GB" dirty="0"/>
              <a:t> la </a:t>
            </a:r>
            <a:r>
              <a:rPr lang="en-GB" dirty="0" err="1"/>
              <a:t>corrente</a:t>
            </a:r>
            <a:r>
              <a:rPr lang="en-GB" dirty="0"/>
              <a:t> slice </a:t>
            </a:r>
            <a:r>
              <a:rPr lang="en-GB" dirty="0" err="1"/>
              <a:t>alla</a:t>
            </a:r>
            <a:r>
              <a:rPr lang="en-GB" dirty="0"/>
              <a:t> coda e </a:t>
            </a:r>
            <a:r>
              <a:rPr lang="en-GB" dirty="0" err="1"/>
              <a:t>alla</a:t>
            </a:r>
            <a:r>
              <a:rPr lang="en-GB" dirty="0"/>
              <a:t> </a:t>
            </a:r>
            <a:r>
              <a:rPr lang="en-GB" dirty="0" err="1"/>
              <a:t>testa</a:t>
            </a:r>
            <a:r>
              <a:rPr lang="en-GB" dirty="0"/>
              <a:t> del fascio </a:t>
            </a:r>
            <a:r>
              <a:rPr lang="en-GB" dirty="0" err="1"/>
              <a:t>è</a:t>
            </a:r>
            <a:r>
              <a:rPr lang="en-GB" dirty="0"/>
              <a:t> </a:t>
            </a:r>
            <a:r>
              <a:rPr lang="en-GB" dirty="0" err="1"/>
              <a:t>praticamente</a:t>
            </a:r>
            <a:r>
              <a:rPr lang="en-GB" dirty="0"/>
              <a:t> </a:t>
            </a:r>
            <a:r>
              <a:rPr lang="en-GB" dirty="0" err="1"/>
              <a:t>nulla</a:t>
            </a:r>
            <a:r>
              <a:rPr lang="en-GB" dirty="0"/>
              <a:t>.  (</a:t>
            </a:r>
            <a:r>
              <a:rPr lang="en-GB" dirty="0" err="1"/>
              <a:t>c’è</a:t>
            </a:r>
            <a:r>
              <a:rPr lang="en-GB" dirty="0"/>
              <a:t> un </a:t>
            </a:r>
            <a:r>
              <a:rPr lang="en-GB" dirty="0" err="1"/>
              <a:t>gradiente</a:t>
            </a:r>
            <a:r>
              <a:rPr lang="en-GB" dirty="0"/>
              <a:t> piu forte!!)</a:t>
            </a:r>
          </a:p>
          <a:p>
            <a:endParaRPr lang="en-GB" dirty="0"/>
          </a:p>
        </p:txBody>
      </p:sp>
      <p:sp>
        <p:nvSpPr>
          <p:cNvPr id="4" name="Segnaposto numero diapositiva 3"/>
          <p:cNvSpPr>
            <a:spLocks noGrp="1"/>
          </p:cNvSpPr>
          <p:nvPr>
            <p:ph type="sldNum" sz="quarter" idx="5"/>
          </p:nvPr>
        </p:nvSpPr>
        <p:spPr/>
        <p:txBody>
          <a:bodyPr/>
          <a:lstStyle/>
          <a:p>
            <a:fld id="{CBBAE4DE-E110-1B42-9180-53A9E793706D}" type="slidenum">
              <a:rPr lang="it-IT" smtClean="0"/>
              <a:t>45</a:t>
            </a:fld>
            <a:endParaRPr lang="it-IT"/>
          </a:p>
        </p:txBody>
      </p:sp>
    </p:spTree>
    <p:extLst>
      <p:ext uri="{BB962C8B-B14F-4D97-AF65-F5344CB8AC3E}">
        <p14:creationId xmlns:p14="http://schemas.microsoft.com/office/powerpoint/2010/main" val="4083857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ltLang="x-none" dirty="0">
                <a:latin typeface="Calibri" panose="020F0502020204030204" pitchFamily="34" charset="0"/>
                <a:ea typeface="ＭＳ Ｐゴシック" panose="020B0600070205080204" pitchFamily="34" charset="-128"/>
              </a:rPr>
              <a:t>Per </a:t>
            </a:r>
            <a:r>
              <a:rPr lang="en-GB" altLang="x-none" dirty="0" err="1">
                <a:latin typeface="Calibri" panose="020F0502020204030204" pitchFamily="34" charset="0"/>
                <a:ea typeface="ＭＳ Ｐゴシック" panose="020B0600070205080204" pitchFamily="34" charset="-128"/>
              </a:rPr>
              <a:t>studiare</a:t>
            </a:r>
            <a:r>
              <a:rPr lang="en-GB" altLang="x-none" dirty="0">
                <a:latin typeface="Calibri" panose="020F0502020204030204" pitchFamily="34" charset="0"/>
                <a:ea typeface="ＭＳ Ｐゴシック" panose="020B0600070205080204" pitchFamily="34" charset="-128"/>
              </a:rPr>
              <a:t> il </a:t>
            </a:r>
            <a:r>
              <a:rPr lang="en-GB" altLang="x-none" dirty="0" err="1">
                <a:latin typeface="Calibri" panose="020F0502020204030204" pitchFamily="34" charset="0"/>
                <a:ea typeface="ＭＳ Ｐゴシック" panose="020B0600070205080204" pitchFamily="34" charset="-128"/>
              </a:rPr>
              <a:t>disallineamento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delle</a:t>
            </a:r>
            <a:r>
              <a:rPr lang="en-GB" altLang="x-none" dirty="0">
                <a:latin typeface="Calibri" panose="020F0502020204030204" pitchFamily="34" charset="0"/>
                <a:ea typeface="ＭＳ Ｐゴシック" panose="020B0600070205080204" pitchFamily="34" charset="-128"/>
              </a:rPr>
              <a:t> slice </a:t>
            </a:r>
            <a:r>
              <a:rPr lang="en-GB" altLang="x-none" dirty="0" err="1">
                <a:latin typeface="Calibri" panose="020F0502020204030204" pitchFamily="34" charset="0"/>
                <a:ea typeface="ＭＳ Ｐゴシック" panose="020B0600070205080204" pitchFamily="34" charset="-128"/>
              </a:rPr>
              <a:t>nello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spazio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fasi</a:t>
            </a:r>
            <a:r>
              <a:rPr lang="en-GB" altLang="x-none" dirty="0">
                <a:latin typeface="Calibri" panose="020F0502020204030204" pitchFamily="34" charset="0"/>
                <a:ea typeface="ＭＳ Ｐゴシック" panose="020B0600070205080204" pitchFamily="34" charset="-128"/>
              </a:rPr>
              <a:t> ci </a:t>
            </a:r>
            <a:r>
              <a:rPr lang="en-GB" altLang="x-none" dirty="0" err="1">
                <a:latin typeface="Calibri" panose="020F0502020204030204" pitchFamily="34" charset="0"/>
                <a:ea typeface="ＭＳ Ｐゴシック" panose="020B0600070205080204" pitchFamily="34" charset="-128"/>
              </a:rPr>
              <a:t>sono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diversi</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modelli</a:t>
            </a:r>
            <a:r>
              <a:rPr lang="en-GB" altLang="x-none" dirty="0">
                <a:latin typeface="Calibri" panose="020F0502020204030204" pitchFamily="34" charset="0"/>
                <a:ea typeface="ＭＳ Ｐゴシック" panose="020B0600070205080204" pitchFamily="34" charset="-128"/>
              </a:rPr>
              <a:t>. Qui </a:t>
            </a:r>
            <a:r>
              <a:rPr lang="en-GB" altLang="x-none" dirty="0" err="1">
                <a:latin typeface="Calibri" panose="020F0502020204030204" pitchFamily="34" charset="0"/>
                <a:ea typeface="ＭＳ Ｐゴシック" panose="020B0600070205080204" pitchFamily="34" charset="-128"/>
              </a:rPr>
              <a:t>prendiamo</a:t>
            </a:r>
            <a:r>
              <a:rPr lang="en-GB" altLang="x-none" dirty="0">
                <a:latin typeface="Calibri" panose="020F0502020204030204" pitchFamily="34" charset="0"/>
                <a:ea typeface="ＭＳ Ｐゴシック" panose="020B0600070205080204" pitchFamily="34" charset="-128"/>
              </a:rPr>
              <a:t> in </a:t>
            </a:r>
            <a:r>
              <a:rPr lang="en-GB" altLang="x-none" dirty="0" err="1">
                <a:latin typeface="Calibri" panose="020F0502020204030204" pitchFamily="34" charset="0"/>
                <a:ea typeface="ＭＳ Ｐゴシック" panose="020B0600070205080204" pitchFamily="34" charset="-128"/>
              </a:rPr>
              <a:t>esame</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quello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previsto</a:t>
            </a:r>
            <a:r>
              <a:rPr lang="en-GB" altLang="x-none" dirty="0">
                <a:latin typeface="Calibri" panose="020F0502020204030204" pitchFamily="34" charset="0"/>
                <a:ea typeface="ＭＳ Ｐゴシック" panose="020B0600070205080204" pitchFamily="34" charset="-128"/>
              </a:rPr>
              <a:t> da </a:t>
            </a:r>
            <a:r>
              <a:rPr lang="en-GB" altLang="x-none" dirty="0" err="1">
                <a:latin typeface="Calibri" panose="020F0502020204030204" pitchFamily="34" charset="0"/>
                <a:ea typeface="ＭＳ Ｐゴシック" panose="020B0600070205080204" pitchFamily="34" charset="-128"/>
              </a:rPr>
              <a:t>Floettmann</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Abbiamo</a:t>
            </a:r>
            <a:r>
              <a:rPr lang="en-GB" altLang="x-none" dirty="0">
                <a:latin typeface="Calibri" panose="020F0502020204030204" pitchFamily="34" charset="0"/>
                <a:ea typeface="ＭＳ Ｐゴシック" panose="020B0600070205080204" pitchFamily="34" charset="-128"/>
              </a:rPr>
              <a:t> definite </a:t>
            </a:r>
            <a:r>
              <a:rPr lang="en-GB" altLang="x-none" dirty="0" err="1">
                <a:latin typeface="Calibri" panose="020F0502020204030204" pitchFamily="34" charset="0"/>
                <a:ea typeface="ＭＳ Ｐゴシック" panose="020B0600070205080204" pitchFamily="34" charset="-128"/>
              </a:rPr>
              <a:t>l’emittanza</a:t>
            </a:r>
            <a:r>
              <a:rPr lang="en-GB" altLang="x-none" dirty="0">
                <a:latin typeface="Calibri" panose="020F0502020204030204" pitchFamily="34" charset="0"/>
                <a:ea typeface="ＭＳ Ｐゴシック" panose="020B0600070205080204" pitchFamily="34" charset="-128"/>
              </a:rPr>
              <a:t> come </a:t>
            </a:r>
            <a:r>
              <a:rPr lang="en-GB" altLang="x-none" dirty="0" err="1">
                <a:latin typeface="Calibri" panose="020F0502020204030204" pitchFamily="34" charset="0"/>
                <a:ea typeface="ＭＳ Ｐゴシック" panose="020B0600070205080204" pitchFamily="34" charset="-128"/>
              </a:rPr>
              <a:t>l’area</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occupata</a:t>
            </a:r>
            <a:r>
              <a:rPr lang="en-GB" altLang="x-none" dirty="0">
                <a:latin typeface="Calibri" panose="020F0502020204030204" pitchFamily="34" charset="0"/>
                <a:ea typeface="ＭＳ Ｐゴシック" panose="020B0600070205080204" pitchFamily="34" charset="-128"/>
              </a:rPr>
              <a:t> dal </a:t>
            </a:r>
            <a:r>
              <a:rPr lang="en-GB" altLang="x-none" dirty="0" err="1">
                <a:latin typeface="Calibri" panose="020F0502020204030204" pitchFamily="34" charset="0"/>
                <a:ea typeface="ＭＳ Ｐゴシック" panose="020B0600070205080204" pitchFamily="34" charset="-128"/>
              </a:rPr>
              <a:t>fasico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nello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spazio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fasi</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quindi</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immaginiamo</a:t>
            </a:r>
            <a:r>
              <a:rPr lang="en-GB" altLang="x-none" dirty="0">
                <a:latin typeface="Calibri" panose="020F0502020204030204" pitchFamily="34" charset="0"/>
                <a:ea typeface="ＭＳ Ｐゴシック" panose="020B0600070205080204" pitchFamily="34" charset="-128"/>
              </a:rPr>
              <a:t> di divider il fascio in </a:t>
            </a:r>
            <a:r>
              <a:rPr lang="en-GB" altLang="x-none" dirty="0" err="1">
                <a:latin typeface="Calibri" panose="020F0502020204030204" pitchFamily="34" charset="0"/>
                <a:ea typeface="ＭＳ Ｐゴシック" panose="020B0600070205080204" pitchFamily="34" charset="-128"/>
              </a:rPr>
              <a:t>fettine</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Ovviamente</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l’area</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occupata</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sarà</a:t>
            </a:r>
            <a:r>
              <a:rPr lang="en-GB" altLang="x-none" dirty="0">
                <a:latin typeface="Calibri" panose="020F0502020204030204" pitchFamily="34" charset="0"/>
                <a:ea typeface="ＭＳ Ｐゴシック" panose="020B0600070205080204" pitchFamily="34" charset="-128"/>
              </a:rPr>
              <a:t> Maggiore se </a:t>
            </a:r>
            <a:r>
              <a:rPr lang="en-GB" altLang="x-none" dirty="0" err="1">
                <a:latin typeface="Calibri" panose="020F0502020204030204" pitchFamily="34" charset="0"/>
                <a:ea typeface="ＭＳ Ｐゴシック" panose="020B0600070205080204" pitchFamily="34" charset="-128"/>
              </a:rPr>
              <a:t>ognuna</a:t>
            </a:r>
            <a:r>
              <a:rPr lang="en-GB" altLang="x-none" dirty="0">
                <a:latin typeface="Calibri" panose="020F0502020204030204" pitchFamily="34" charset="0"/>
                <a:ea typeface="ＭＳ Ｐゴシック" panose="020B0600070205080204" pitchFamily="34" charset="-128"/>
              </a:rPr>
              <a:t> di </a:t>
            </a:r>
            <a:r>
              <a:rPr lang="en-GB" altLang="x-none" dirty="0" err="1">
                <a:latin typeface="Calibri" panose="020F0502020204030204" pitchFamily="34" charset="0"/>
                <a:ea typeface="ＭＳ Ｐゴシック" panose="020B0600070205080204" pitchFamily="34" charset="-128"/>
              </a:rPr>
              <a:t>queste</a:t>
            </a:r>
            <a:r>
              <a:rPr lang="en-GB" altLang="x-none" dirty="0">
                <a:latin typeface="Calibri" panose="020F0502020204030204" pitchFamily="34" charset="0"/>
                <a:ea typeface="ＭＳ Ｐゴシック" panose="020B0600070205080204" pitchFamily="34" charset="-128"/>
              </a:rPr>
              <a:t> slice ha un </a:t>
            </a:r>
            <a:r>
              <a:rPr lang="en-GB" altLang="x-none" dirty="0" err="1">
                <a:latin typeface="Calibri" panose="020F0502020204030204" pitchFamily="34" charset="0"/>
                <a:ea typeface="ＭＳ Ｐゴシック" panose="020B0600070205080204" pitchFamily="34" charset="-128"/>
              </a:rPr>
              <a:t>orientamento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diverso</a:t>
            </a:r>
            <a:r>
              <a:rPr lang="en-GB" altLang="x-none" dirty="0">
                <a:latin typeface="Calibri" panose="020F0502020204030204" pitchFamily="34" charset="0"/>
                <a:ea typeface="ＭＳ Ｐゴシック" panose="020B0600070205080204" pitchFamily="34" charset="-128"/>
              </a:rPr>
              <a:t>. Nel </a:t>
            </a:r>
            <a:r>
              <a:rPr lang="en-GB" altLang="x-none" dirty="0" err="1">
                <a:latin typeface="Calibri" panose="020F0502020204030204" pitchFamily="34" charset="0"/>
                <a:ea typeface="ＭＳ Ｐゴシック" panose="020B0600070205080204" pitchFamily="34" charset="-128"/>
              </a:rPr>
              <a:t>modello</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Floettmann</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si</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prendono</a:t>
            </a:r>
            <a:r>
              <a:rPr lang="en-GB" altLang="x-none" dirty="0">
                <a:latin typeface="Calibri" panose="020F0502020204030204" pitchFamily="34" charset="0"/>
                <a:ea typeface="ＭＳ Ｐゴシック" panose="020B0600070205080204" pitchFamily="34" charset="-128"/>
              </a:rPr>
              <a:t> in </a:t>
            </a:r>
            <a:r>
              <a:rPr lang="en-GB" altLang="x-none" dirty="0" err="1">
                <a:latin typeface="Calibri" panose="020F0502020204030204" pitchFamily="34" charset="0"/>
                <a:ea typeface="ＭＳ Ｐゴシック" panose="020B0600070205080204" pitchFamily="34" charset="-128"/>
              </a:rPr>
              <a:t>esame</a:t>
            </a:r>
            <a:r>
              <a:rPr lang="en-GB" altLang="x-none" dirty="0">
                <a:latin typeface="Calibri" panose="020F0502020204030204" pitchFamily="34" charset="0"/>
                <a:ea typeface="ＭＳ Ｐゴシック" panose="020B0600070205080204" pitchFamily="34" charset="-128"/>
              </a:rPr>
              <a:t> solo due di </a:t>
            </a:r>
            <a:r>
              <a:rPr lang="en-GB" altLang="x-none" dirty="0" err="1">
                <a:latin typeface="Calibri" panose="020F0502020204030204" pitchFamily="34" charset="0"/>
                <a:ea typeface="ＭＳ Ｐゴシック" panose="020B0600070205080204" pitchFamily="34" charset="-128"/>
              </a:rPr>
              <a:t>queste</a:t>
            </a:r>
            <a:r>
              <a:rPr lang="en-GB" altLang="x-none" dirty="0">
                <a:latin typeface="Calibri" panose="020F0502020204030204" pitchFamily="34" charset="0"/>
                <a:ea typeface="ＭＳ Ｐゴシック" panose="020B0600070205080204" pitchFamily="34" charset="-128"/>
              </a:rPr>
              <a:t> slice, quelle ad alto </a:t>
            </a:r>
            <a:r>
              <a:rPr lang="en-GB" altLang="x-none" dirty="0" err="1">
                <a:latin typeface="Calibri" panose="020F0502020204030204" pitchFamily="34" charset="0"/>
                <a:ea typeface="ＭＳ Ｐゴシック" panose="020B0600070205080204" pitchFamily="34" charset="-128"/>
              </a:rPr>
              <a:t>valore</a:t>
            </a:r>
            <a:r>
              <a:rPr lang="en-GB" altLang="x-none" dirty="0">
                <a:latin typeface="Calibri" panose="020F0502020204030204" pitchFamily="34" charset="0"/>
                <a:ea typeface="ＭＳ Ｐゴシック" panose="020B0600070205080204" pitchFamily="34" charset="-128"/>
              </a:rPr>
              <a:t> di perveance e quelle a basso </a:t>
            </a:r>
            <a:r>
              <a:rPr lang="en-GB" altLang="x-none" dirty="0" err="1">
                <a:latin typeface="Calibri" panose="020F0502020204030204" pitchFamily="34" charset="0"/>
                <a:ea typeface="ＭＳ Ｐゴシック" panose="020B0600070205080204" pitchFamily="34" charset="-128"/>
              </a:rPr>
              <a:t>valore</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Floettmann</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riesce</a:t>
            </a:r>
            <a:r>
              <a:rPr lang="en-GB" altLang="x-none" dirty="0">
                <a:latin typeface="Calibri" panose="020F0502020204030204" pitchFamily="34" charset="0"/>
                <a:ea typeface="ＭＳ Ｐゴシック" panose="020B0600070205080204" pitchFamily="34" charset="-128"/>
              </a:rPr>
              <a:t> a </a:t>
            </a:r>
            <a:r>
              <a:rPr lang="en-GB" altLang="x-none" dirty="0" err="1">
                <a:latin typeface="Calibri" panose="020F0502020204030204" pitchFamily="34" charset="0"/>
                <a:ea typeface="ＭＳ Ｐゴシック" panose="020B0600070205080204" pitchFamily="34" charset="-128"/>
              </a:rPr>
              <a:t>trovare</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una</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condizione</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analitica</a:t>
            </a:r>
            <a:r>
              <a:rPr lang="en-GB" altLang="x-none" dirty="0">
                <a:latin typeface="Calibri" panose="020F0502020204030204" pitchFamily="34" charset="0"/>
                <a:ea typeface="ＭＳ Ｐゴシック" panose="020B0600070205080204" pitchFamily="34" charset="-128"/>
              </a:rPr>
              <a:t> di </a:t>
            </a:r>
            <a:r>
              <a:rPr lang="en-GB" altLang="x-none" dirty="0" err="1">
                <a:latin typeface="Calibri" panose="020F0502020204030204" pitchFamily="34" charset="0"/>
                <a:ea typeface="ＭＳ Ｐゴシック" panose="020B0600070205080204" pitchFamily="34" charset="-128"/>
              </a:rPr>
              <a:t>minimo</a:t>
            </a:r>
            <a:r>
              <a:rPr lang="en-GB" altLang="x-none" dirty="0">
                <a:latin typeface="Calibri" panose="020F0502020204030204" pitchFamily="34" charset="0"/>
                <a:ea typeface="ＭＳ Ｐゴシック" panose="020B0600070205080204" pitchFamily="34" charset="-128"/>
              </a:rPr>
              <a:t> di </a:t>
            </a:r>
            <a:r>
              <a:rPr lang="en-GB" altLang="x-none" dirty="0" err="1">
                <a:latin typeface="Calibri" panose="020F0502020204030204" pitchFamily="34" charset="0"/>
                <a:ea typeface="ＭＳ Ｐゴシック" panose="020B0600070205080204" pitchFamily="34" charset="-128"/>
              </a:rPr>
              <a:t>emittanza</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nel</a:t>
            </a:r>
            <a:r>
              <a:rPr lang="en-GB" altLang="x-none" dirty="0">
                <a:latin typeface="Calibri" panose="020F0502020204030204" pitchFamily="34" charset="0"/>
                <a:ea typeface="ＭＳ Ｐゴシック" panose="020B0600070205080204" pitchFamily="34" charset="-128"/>
              </a:rPr>
              <a:t> </a:t>
            </a:r>
            <a:r>
              <a:rPr lang="en-GB" altLang="x-none" dirty="0" err="1">
                <a:latin typeface="Calibri" panose="020F0502020204030204" pitchFamily="34" charset="0"/>
                <a:ea typeface="ＭＳ Ｐゴシック" panose="020B0600070205080204" pitchFamily="34" charset="-128"/>
              </a:rPr>
              <a:t>modello</a:t>
            </a:r>
            <a:r>
              <a:rPr lang="en-GB" altLang="x-none" dirty="0">
                <a:latin typeface="Calibri" panose="020F0502020204030204" pitchFamily="34" charset="0"/>
                <a:ea typeface="ＭＳ Ｐゴシック" panose="020B0600070205080204" pitchFamily="34" charset="-128"/>
              </a:rPr>
              <a:t> a due slice, </a:t>
            </a:r>
            <a:r>
              <a:rPr lang="en-GB" altLang="x-none" dirty="0" err="1">
                <a:latin typeface="Calibri" panose="020F0502020204030204" pitchFamily="34" charset="0"/>
                <a:ea typeface="ＭＳ Ｐゴシック" panose="020B0600070205080204" pitchFamily="34" charset="-128"/>
              </a:rPr>
              <a:t>ovvenro</a:t>
            </a:r>
            <a:r>
              <a:rPr lang="en-GB" altLang="x-none" dirty="0">
                <a:latin typeface="Calibri" panose="020F0502020204030204" pitchFamily="34" charset="0"/>
                <a:ea typeface="ＭＳ Ｐゴシック" panose="020B0600070205080204" pitchFamily="34" charset="-128"/>
              </a:rPr>
              <a:t> delta m =0</a:t>
            </a:r>
          </a:p>
        </p:txBody>
      </p:sp>
      <p:sp>
        <p:nvSpPr>
          <p:cNvPr id="4" name="Segnaposto numero diapositiva 3"/>
          <p:cNvSpPr>
            <a:spLocks noGrp="1"/>
          </p:cNvSpPr>
          <p:nvPr>
            <p:ph type="sldNum" sz="quarter" idx="5"/>
          </p:nvPr>
        </p:nvSpPr>
        <p:spPr/>
        <p:txBody>
          <a:bodyPr/>
          <a:lstStyle/>
          <a:p>
            <a:fld id="{CBBAE4DE-E110-1B42-9180-53A9E793706D}" type="slidenum">
              <a:rPr lang="it-IT" smtClean="0"/>
              <a:t>46</a:t>
            </a:fld>
            <a:endParaRPr lang="it-IT"/>
          </a:p>
        </p:txBody>
      </p:sp>
    </p:spTree>
    <p:extLst>
      <p:ext uri="{BB962C8B-B14F-4D97-AF65-F5344CB8AC3E}">
        <p14:creationId xmlns:p14="http://schemas.microsoft.com/office/powerpoint/2010/main" val="1858432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altLang="x-none" dirty="0">
                <a:latin typeface="Calibri" panose="020F0502020204030204" pitchFamily="34" charset="0"/>
                <a:ea typeface="ＭＳ Ｐゴシック" panose="020B0600070205080204" pitchFamily="34" charset="-128"/>
              </a:rPr>
              <a:t>Quello che noi abbiamo cercato di fare è stato di estndere questo modello al caso multi slice. Infatti difficilmente si riesce a schemattizare un intero fascio con due sole slice. Tuttavia sviluppando calcoli analitici si trova  le oscillazioni di emittanza correlata delle slice non può avere una dipendenzadiretta delle slice, ma è pesata dalle dimensioni delle slice stesse.</a:t>
            </a:r>
          </a:p>
          <a:p>
            <a:endParaRPr lang="x-none" dirty="0"/>
          </a:p>
        </p:txBody>
      </p:sp>
      <p:sp>
        <p:nvSpPr>
          <p:cNvPr id="4" name="Slide Number Placeholder 3"/>
          <p:cNvSpPr>
            <a:spLocks noGrp="1"/>
          </p:cNvSpPr>
          <p:nvPr>
            <p:ph type="sldNum" sz="quarter" idx="5"/>
          </p:nvPr>
        </p:nvSpPr>
        <p:spPr/>
        <p:txBody>
          <a:bodyPr/>
          <a:lstStyle/>
          <a:p>
            <a:fld id="{459737CF-EB05-8748-A5B0-7B3FC42F2BE5}" type="slidenum">
              <a:rPr lang="x-none" smtClean="0"/>
              <a:t>47</a:t>
            </a:fld>
            <a:endParaRPr lang="x-none"/>
          </a:p>
        </p:txBody>
      </p:sp>
    </p:spTree>
    <p:extLst>
      <p:ext uri="{BB962C8B-B14F-4D97-AF65-F5344CB8AC3E}">
        <p14:creationId xmlns:p14="http://schemas.microsoft.com/office/powerpoint/2010/main" val="3429141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59737CF-EB05-8748-A5B0-7B3FC42F2BE5}" type="slidenum">
              <a:rPr lang="x-none" smtClean="0"/>
              <a:t>48</a:t>
            </a:fld>
            <a:endParaRPr lang="x-none"/>
          </a:p>
        </p:txBody>
      </p:sp>
    </p:spTree>
    <p:extLst>
      <p:ext uri="{BB962C8B-B14F-4D97-AF65-F5344CB8AC3E}">
        <p14:creationId xmlns:p14="http://schemas.microsoft.com/office/powerpoint/2010/main" val="60506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This work takes place in the framework of an international collaboration </a:t>
            </a:r>
          </a:p>
          <a:p>
            <a:pPr marL="171450" indent="-171450">
              <a:buFont typeface="Arial" panose="020B0604020202020204" pitchFamily="34" charset="0"/>
              <a:buChar char="•"/>
            </a:pPr>
            <a:r>
              <a:rPr lang="en-US" dirty="0"/>
              <a:t>The partners involved share the interest in exploiting advanced accelerator and beam physics concepts in order to realize state-of-the-art</a:t>
            </a:r>
            <a:r>
              <a:rPr lang="en-US" baseline="0" dirty="0"/>
              <a:t> </a:t>
            </a:r>
            <a:r>
              <a:rPr lang="en-US" dirty="0"/>
              <a:t>facilities based on high brightness electron linear accelerators</a:t>
            </a:r>
          </a:p>
          <a:p>
            <a:pPr marL="171450" indent="-171450">
              <a:buFont typeface="Arial" panose="020B0604020202020204" pitchFamily="34" charset="0"/>
              <a:buChar char="•"/>
            </a:pPr>
            <a:r>
              <a:rPr lang="en-US" dirty="0"/>
              <a:t>The main initiatives of the collaboration are addressed to compact, particle-driven radiation sources such as FEL and ICS machines but there is, in addition,</a:t>
            </a:r>
            <a:r>
              <a:rPr lang="en-US" baseline="0" dirty="0"/>
              <a:t> a strong interest for high luminosity lepton colliders</a:t>
            </a:r>
          </a:p>
          <a:p>
            <a:pPr marL="171450" indent="-171450">
              <a:buFont typeface="Arial" panose="020B0604020202020204" pitchFamily="34" charset="0"/>
              <a:buChar char="•"/>
            </a:pPr>
            <a:r>
              <a:rPr lang="en-US" dirty="0"/>
              <a:t>In this context, our research group contributes to the beam dynamics studies with a special dedication for the collective </a:t>
            </a:r>
            <a:r>
              <a:rPr lang="en-US" dirty="0" smtClean="0"/>
              <a:t>effects</a:t>
            </a:r>
            <a:r>
              <a:rPr lang="en-US" baseline="0" dirty="0" smtClean="0"/>
              <a:t> attributed to space charge forces and </a:t>
            </a:r>
            <a:r>
              <a:rPr lang="en-US" baseline="0" dirty="0" err="1" smtClean="0"/>
              <a:t>wakefileds</a:t>
            </a:r>
            <a:r>
              <a:rPr lang="en-US" baseline="0" dirty="0" smtClean="0"/>
              <a:t>. The former describe the field produced and experienced by the charged beam itself whereas the latter is responsible for the interaction of the beam with the surrounding environment</a:t>
            </a: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4</a:t>
            </a:fld>
            <a:endParaRPr lang="en-US"/>
          </a:p>
        </p:txBody>
      </p:sp>
    </p:spTree>
    <p:extLst>
      <p:ext uri="{BB962C8B-B14F-4D97-AF65-F5344CB8AC3E}">
        <p14:creationId xmlns:p14="http://schemas.microsoft.com/office/powerpoint/2010/main" val="1151927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Times New Roman" panose="02020603050405020304" pitchFamily="18" charset="0"/>
              </a:rPr>
              <a:t>Fascio </a:t>
            </a:r>
            <a:r>
              <a:rPr lang="en-US" sz="1800" b="0" i="0" u="none" strike="noStrike" baseline="0" dirty="0" err="1">
                <a:latin typeface="Times New Roman" panose="02020603050405020304" pitchFamily="18" charset="0"/>
              </a:rPr>
              <a:t>laminare</a:t>
            </a:r>
            <a:r>
              <a:rPr lang="en-US" sz="1800" b="0" i="0" u="none" strike="noStrike" baseline="0" dirty="0">
                <a:latin typeface="Times New Roman" panose="02020603050405020304" pitchFamily="18" charset="0"/>
              </a:rPr>
              <a:t>, non </a:t>
            </a:r>
            <a:r>
              <a:rPr lang="en-US" sz="1800" b="0" i="0" u="none" strike="noStrike" baseline="0" dirty="0" err="1">
                <a:latin typeface="Times New Roman" panose="02020603050405020304" pitchFamily="18" charset="0"/>
              </a:rPr>
              <a:t>accelerato</a:t>
            </a:r>
            <a:r>
              <a:rPr lang="en-US" sz="1800" b="0" i="0" u="none" strike="noStrike" baseline="0" dirty="0">
                <a:latin typeface="Times New Roman" panose="02020603050405020304" pitchFamily="18" charset="0"/>
              </a:rPr>
              <a:t>, in un </a:t>
            </a:r>
            <a:r>
              <a:rPr lang="en-US" sz="1800" b="0" i="0" u="none" strike="noStrike" baseline="0" dirty="0" err="1">
                <a:latin typeface="Times New Roman" panose="02020603050405020304" pitchFamily="18" charset="0"/>
              </a:rPr>
              <a:t>canale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focheggiante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uniforme</a:t>
            </a:r>
            <a:r>
              <a:rPr lang="en-US" sz="1800" b="0" i="0" u="none" strike="noStrike" baseline="0" dirty="0">
                <a:latin typeface="Times New Roman" panose="02020603050405020304" pitchFamily="18" charset="0"/>
              </a:rPr>
              <a:t> come </a:t>
            </a:r>
            <a:r>
              <a:rPr lang="en-US" sz="1800" b="0" i="0" u="none" strike="noStrike" baseline="0" dirty="0" err="1">
                <a:latin typeface="Times New Roman" panose="02020603050405020304" pitchFamily="18" charset="0"/>
              </a:rPr>
              <a:t>quello</a:t>
            </a:r>
            <a:r>
              <a:rPr lang="en-US" sz="1800" b="0" i="0" u="none" strike="noStrike" baseline="0" dirty="0">
                <a:latin typeface="Times New Roman" panose="02020603050405020304" pitchFamily="18" charset="0"/>
              </a:rPr>
              <a:t> di un solenoid: eq di </a:t>
            </a:r>
            <a:r>
              <a:rPr lang="en-US" sz="1800" b="0" i="0" u="none" strike="noStrike" baseline="0" dirty="0" err="1">
                <a:latin typeface="Times New Roman" panose="02020603050405020304" pitchFamily="18" charset="0"/>
              </a:rPr>
              <a:t>inviluppo</a:t>
            </a:r>
            <a:endParaRPr lang="en-US" sz="1800" b="0" i="0" u="none" strike="noStrike" baseline="0" dirty="0">
              <a:latin typeface="Times New Roman" panose="02020603050405020304" pitchFamily="18" charset="0"/>
            </a:endParaRPr>
          </a:p>
          <a:p>
            <a:pPr marL="285750" indent="-285750" algn="l">
              <a:buFont typeface="Arial" panose="020B0604020202020204" pitchFamily="34" charset="0"/>
              <a:buChar char="•"/>
            </a:pPr>
            <a:r>
              <a:rPr lang="en-US" sz="1800" b="0" i="0" u="none" strike="noStrike" baseline="0" dirty="0" err="1">
                <a:latin typeface="Times New Roman" panose="02020603050405020304" pitchFamily="18" charset="0"/>
              </a:rPr>
              <a:t>Ammette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soluzione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particolare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detta</a:t>
            </a:r>
            <a:r>
              <a:rPr lang="en-US" sz="1800" b="0" i="0" u="none" strike="noStrike" baseline="0" dirty="0">
                <a:latin typeface="Times New Roman" panose="02020603050405020304" pitchFamily="18" charset="0"/>
              </a:rPr>
              <a:t> di </a:t>
            </a:r>
            <a:r>
              <a:rPr lang="en-US" sz="1800" b="0" i="0" u="none" strike="noStrike" baseline="0" dirty="0" err="1">
                <a:latin typeface="Times New Roman" panose="02020603050405020304" pitchFamily="18" charset="0"/>
              </a:rPr>
              <a:t>equilibrio</a:t>
            </a:r>
            <a:r>
              <a:rPr lang="en-US" sz="1800" b="0" i="0" u="none" strike="noStrike" baseline="0" dirty="0">
                <a:latin typeface="Times New Roman" panose="02020603050405020304" pitchFamily="18" charset="0"/>
              </a:rPr>
              <a:t> in cui </a:t>
            </a:r>
            <a:r>
              <a:rPr lang="en-US" sz="1800" b="0" i="0" u="none" strike="noStrike" baseline="0" dirty="0" err="1">
                <a:latin typeface="Times New Roman" panose="02020603050405020304" pitchFamily="18" charset="0"/>
              </a:rPr>
              <a:t>l’inviluppo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resta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inalterato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durante</a:t>
            </a:r>
            <a:r>
              <a:rPr lang="en-US" sz="1800" b="0" i="0" u="none" strike="noStrike" baseline="0" dirty="0">
                <a:latin typeface="Times New Roman" panose="02020603050405020304" pitchFamily="18" charset="0"/>
              </a:rPr>
              <a:t> la </a:t>
            </a:r>
            <a:r>
              <a:rPr lang="en-US" sz="1800" b="0" i="0" u="none" strike="noStrike" baseline="0" dirty="0" err="1">
                <a:latin typeface="Times New Roman" panose="02020603050405020304" pitchFamily="18" charset="0"/>
              </a:rPr>
              <a:t>propagazione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all’interno</a:t>
            </a:r>
            <a:r>
              <a:rPr lang="en-US" sz="1800" b="0" i="0" u="none" strike="noStrike" baseline="0" dirty="0">
                <a:latin typeface="Times New Roman" panose="02020603050405020304" pitchFamily="18" charset="0"/>
              </a:rPr>
              <a:t> del </a:t>
            </a:r>
            <a:r>
              <a:rPr lang="en-US" sz="1800" b="0" i="0" u="none" strike="noStrike" baseline="0" dirty="0" err="1">
                <a:latin typeface="Times New Roman" panose="02020603050405020304" pitchFamily="18" charset="0"/>
              </a:rPr>
              <a:t>canale</a:t>
            </a:r>
            <a:endParaRPr lang="en-US" sz="1800" b="0" i="0" u="none" strike="noStrike" baseline="0" dirty="0">
              <a:latin typeface="Times New Roman" panose="02020603050405020304" pitchFamily="18" charset="0"/>
            </a:endParaRPr>
          </a:p>
          <a:p>
            <a:pPr marL="285750" indent="-285750" algn="l">
              <a:buFont typeface="Arial" panose="020B0604020202020204" pitchFamily="34" charset="0"/>
              <a:buChar char="•"/>
            </a:pPr>
            <a:r>
              <a:rPr lang="en-US" sz="1800" b="0" i="0" u="none" strike="noStrike" baseline="0" dirty="0">
                <a:latin typeface="Times New Roman" panose="02020603050405020304" pitchFamily="18" charset="0"/>
              </a:rPr>
              <a:t>Per </a:t>
            </a:r>
            <a:r>
              <a:rPr lang="en-US" sz="1800" b="0" i="0" u="none" strike="noStrike" baseline="0" dirty="0" err="1">
                <a:latin typeface="Times New Roman" panose="02020603050405020304" pitchFamily="18" charset="0"/>
              </a:rPr>
              <a:t>supportare</a:t>
            </a:r>
            <a:r>
              <a:rPr lang="en-US" sz="1800" b="0" i="0" u="none" strike="noStrike" baseline="0" dirty="0">
                <a:latin typeface="Times New Roman" panose="02020603050405020304" pitchFamily="18" charset="0"/>
              </a:rPr>
              <a:t> tale </a:t>
            </a:r>
            <a:r>
              <a:rPr lang="en-US" sz="1800" b="0" i="0" u="none" strike="noStrike" baseline="0" dirty="0" err="1">
                <a:latin typeface="Times New Roman" panose="02020603050405020304" pitchFamily="18" charset="0"/>
              </a:rPr>
              <a:t>soluzione</a:t>
            </a:r>
            <a:r>
              <a:rPr lang="en-US" sz="1800" b="0" i="0" u="none" strike="noStrike" baseline="0" dirty="0">
                <a:latin typeface="Times New Roman" panose="02020603050405020304" pitchFamily="18" charset="0"/>
              </a:rPr>
              <a:t> il fascio </a:t>
            </a:r>
            <a:r>
              <a:rPr lang="en-US" sz="1800" b="0" i="0" u="none" strike="noStrike" baseline="0" dirty="0" err="1">
                <a:latin typeface="Times New Roman" panose="02020603050405020304" pitchFamily="18" charset="0"/>
              </a:rPr>
              <a:t>deve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possedere</a:t>
            </a:r>
            <a:r>
              <a:rPr lang="en-US" sz="1800" b="0" i="0" u="none" strike="noStrike" baseline="0" dirty="0">
                <a:latin typeface="Times New Roman" panose="02020603050405020304" pitchFamily="18" charset="0"/>
              </a:rPr>
              <a:t> un </a:t>
            </a:r>
            <a:r>
              <a:rPr lang="en-US" sz="1800" b="0" i="0" u="none" strike="noStrike" baseline="0" dirty="0" err="1">
                <a:latin typeface="Times New Roman" panose="02020603050405020304" pitchFamily="18" charset="0"/>
              </a:rPr>
              <a:t>inviluppo</a:t>
            </a:r>
            <a:r>
              <a:rPr lang="en-US" sz="1800" b="0" i="0" u="none" strike="noStrike" baseline="0" dirty="0">
                <a:latin typeface="Times New Roman" panose="02020603050405020304" pitchFamily="18" charset="0"/>
              </a:rPr>
              <a:t> opportune e, in </a:t>
            </a:r>
            <a:r>
              <a:rPr lang="en-US" sz="1800" b="0" i="0" u="none" strike="noStrike" baseline="0" dirty="0" err="1">
                <a:latin typeface="Times New Roman" panose="02020603050405020304" pitchFamily="18" charset="0"/>
              </a:rPr>
              <a:t>tal</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caso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si</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dirà</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accoppiato</a:t>
            </a:r>
            <a:r>
              <a:rPr lang="en-US" sz="1800" b="0" i="0" u="none" strike="noStrike" baseline="0" dirty="0">
                <a:latin typeface="Times New Roman" panose="02020603050405020304" pitchFamily="18" charset="0"/>
              </a:rPr>
              <a:t> al </a:t>
            </a:r>
            <a:r>
              <a:rPr lang="en-US" sz="1800" b="0" i="0" u="none" strike="noStrike" baseline="0" dirty="0" err="1">
                <a:latin typeface="Times New Roman" panose="02020603050405020304" pitchFamily="18" charset="0"/>
              </a:rPr>
              <a:t>canale</a:t>
            </a:r>
            <a:r>
              <a:rPr lang="en-US" sz="1800" b="0" i="0" u="none" strike="noStrike" baseline="0" dirty="0">
                <a:latin typeface="Times New Roman" panose="02020603050405020304" pitchFamily="18" charset="0"/>
              </a:rPr>
              <a:t> e </a:t>
            </a:r>
            <a:r>
              <a:rPr lang="en-US" sz="1800" b="0" i="0" u="none" strike="noStrike" baseline="0" dirty="0" err="1">
                <a:latin typeface="Times New Roman" panose="02020603050405020304" pitchFamily="18" charset="0"/>
              </a:rPr>
              <a:t>si</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propagherà</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seguendo</a:t>
            </a:r>
            <a:r>
              <a:rPr lang="en-US" sz="1800" b="0" i="0" u="none" strike="noStrike" baseline="0" dirty="0">
                <a:latin typeface="Times New Roman" panose="02020603050405020304" pitchFamily="18" charset="0"/>
              </a:rPr>
              <a:t> il Brillouin flow</a:t>
            </a:r>
          </a:p>
          <a:p>
            <a:pPr marL="285750" indent="-285750" algn="l">
              <a:buFont typeface="Arial" panose="020B0604020202020204" pitchFamily="34" charset="0"/>
              <a:buChar char="•"/>
            </a:pPr>
            <a:r>
              <a:rPr lang="en-US" sz="1800" b="0" i="0" u="none" strike="noStrike" baseline="0" dirty="0">
                <a:latin typeface="Times New Roman" panose="02020603050405020304" pitchFamily="18" charset="0"/>
              </a:rPr>
              <a:t>A causa </a:t>
            </a:r>
            <a:r>
              <a:rPr lang="en-US" sz="1800" b="0" i="0" u="none" strike="noStrike" baseline="0" dirty="0" err="1">
                <a:latin typeface="Times New Roman" panose="02020603050405020304" pitchFamily="18" charset="0"/>
              </a:rPr>
              <a:t>della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dipendenza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dalla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posizione</a:t>
            </a:r>
            <a:r>
              <a:rPr lang="en-US" sz="1800" b="0" i="0" u="none" strike="noStrike" baseline="0" dirty="0">
                <a:latin typeface="Times New Roman" panose="02020603050405020304" pitchFamily="18" charset="0"/>
              </a:rPr>
              <a:t> interna (</a:t>
            </a:r>
            <a:r>
              <a:rPr lang="en-US" sz="1800" b="0" i="0" u="none" strike="noStrike" baseline="0" dirty="0" err="1">
                <a:latin typeface="Times New Roman" panose="02020603050405020304" pitchFamily="18" charset="0"/>
              </a:rPr>
              <a:t>longitudinale</a:t>
            </a:r>
            <a:r>
              <a:rPr lang="en-US" sz="1800" b="0" i="0" u="none" strike="noStrike" baseline="0" dirty="0">
                <a:latin typeface="Times New Roman" panose="02020603050405020304" pitchFamily="18" charset="0"/>
              </a:rPr>
              <a:t>) slice diverse </a:t>
            </a:r>
            <a:r>
              <a:rPr lang="en-US" sz="1800" b="0" i="0" u="none" strike="noStrike" baseline="0" dirty="0" err="1">
                <a:latin typeface="Times New Roman" panose="02020603050405020304" pitchFamily="18" charset="0"/>
              </a:rPr>
              <a:t>possiedono</a:t>
            </a:r>
            <a:r>
              <a:rPr lang="en-US" sz="1800" b="0" i="0" u="none" strike="noStrike" baseline="0" dirty="0">
                <a:latin typeface="Times New Roman" panose="02020603050405020304" pitchFamily="18" charset="0"/>
              </a:rPr>
              <a:t> diverse </a:t>
            </a:r>
            <a:r>
              <a:rPr lang="en-US" sz="1800" b="0" i="0" u="none" strike="noStrike" baseline="0" dirty="0" err="1">
                <a:latin typeface="Times New Roman" panose="02020603050405020304" pitchFamily="18" charset="0"/>
              </a:rPr>
              <a:t>soluzioni</a:t>
            </a:r>
            <a:r>
              <a:rPr lang="en-US" sz="1800" b="0" i="0" u="none" strike="noStrike" baseline="0" dirty="0">
                <a:latin typeface="Times New Roman" panose="02020603050405020304" pitchFamily="18" charset="0"/>
              </a:rPr>
              <a:t> di </a:t>
            </a:r>
            <a:r>
              <a:rPr lang="en-US" sz="1800" b="0" i="0" u="none" strike="noStrike" baseline="0" dirty="0" err="1">
                <a:latin typeface="Times New Roman" panose="02020603050405020304" pitchFamily="18" charset="0"/>
              </a:rPr>
              <a:t>equilibrio</a:t>
            </a:r>
            <a:r>
              <a:rPr lang="en-US" sz="1800" b="0" i="0" u="none" strike="noStrike" baseline="0" dirty="0">
                <a:latin typeface="Times New Roman" panose="02020603050405020304" pitchFamily="18" charset="0"/>
              </a:rPr>
              <a:t> e non </a:t>
            </a:r>
            <a:r>
              <a:rPr lang="en-US" sz="1800" b="0" i="0" u="none" strike="noStrike" baseline="0" dirty="0" err="1">
                <a:latin typeface="Times New Roman" panose="02020603050405020304" pitchFamily="18" charset="0"/>
              </a:rPr>
              <a:t>tutte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saranno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accoppiate</a:t>
            </a:r>
            <a:r>
              <a:rPr lang="en-US" sz="1800" b="0" i="0" u="none" strike="noStrike" baseline="0" dirty="0">
                <a:latin typeface="Times New Roman" panose="02020603050405020304" pitchFamily="18" charset="0"/>
              </a:rPr>
              <a:t> al </a:t>
            </a:r>
            <a:r>
              <a:rPr lang="en-US" sz="1800" b="0" i="0" u="none" strike="noStrike" baseline="0" dirty="0" err="1">
                <a:latin typeface="Times New Roman" panose="02020603050405020304" pitchFamily="18" charset="0"/>
              </a:rPr>
              <a:t>canale</a:t>
            </a:r>
            <a:endParaRPr lang="en-US" sz="1800" b="0" i="0" u="none" strike="noStrike" baseline="0" dirty="0">
              <a:latin typeface="Times New Roman" panose="02020603050405020304" pitchFamily="18" charset="0"/>
            </a:endParaRPr>
          </a:p>
          <a:p>
            <a:pPr marL="285750" indent="-285750" algn="l">
              <a:buFont typeface="Arial" panose="020B0604020202020204" pitchFamily="34" charset="0"/>
              <a:buChar char="•"/>
            </a:pPr>
            <a:r>
              <a:rPr lang="en-US" sz="1800" b="0" i="0" u="none" strike="noStrike" baseline="0" dirty="0">
                <a:latin typeface="Times New Roman" panose="02020603050405020304" pitchFamily="18" charset="0"/>
              </a:rPr>
              <a:t>Le slice </a:t>
            </a:r>
            <a:r>
              <a:rPr lang="en-US" sz="1800" b="0" i="0" u="none" strike="noStrike" baseline="0" dirty="0" err="1">
                <a:latin typeface="Times New Roman" panose="02020603050405020304" pitchFamily="18" charset="0"/>
              </a:rPr>
              <a:t>disaccoppiate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compiono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oscillazioni</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intorno</a:t>
            </a:r>
            <a:r>
              <a:rPr lang="en-US" sz="1800" b="0" i="0" u="none" strike="noStrike" baseline="0" dirty="0">
                <a:latin typeface="Times New Roman" panose="02020603050405020304" pitchFamily="18" charset="0"/>
              </a:rPr>
              <a:t> ai </a:t>
            </a:r>
            <a:r>
              <a:rPr lang="en-US" sz="1800" b="0" i="0" u="none" strike="noStrike" baseline="0" dirty="0" err="1">
                <a:latin typeface="Times New Roman" panose="02020603050405020304" pitchFamily="18" charset="0"/>
              </a:rPr>
              <a:t>rispettivi</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valori</a:t>
            </a:r>
            <a:r>
              <a:rPr lang="en-US" sz="1800" b="0" i="0" u="none" strike="noStrike" baseline="0" dirty="0">
                <a:latin typeface="Times New Roman" panose="02020603050405020304" pitchFamily="18" charset="0"/>
              </a:rPr>
              <a:t> di </a:t>
            </a:r>
            <a:r>
              <a:rPr lang="en-US" sz="1800" b="0" i="0" u="none" strike="noStrike" baseline="0" dirty="0" err="1">
                <a:latin typeface="Times New Roman" panose="02020603050405020304" pitchFamily="18" charset="0"/>
              </a:rPr>
              <a:t>equilibrio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l’ampiezza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delle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oscillazioni</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dipende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dalla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deviazione</a:t>
            </a:r>
            <a:r>
              <a:rPr lang="en-US" sz="1800" b="0" i="0" u="none" strike="noStrike" baseline="0" dirty="0">
                <a:latin typeface="Times New Roman" panose="02020603050405020304" pitchFamily="18" charset="0"/>
              </a:rPr>
              <a:t> di </a:t>
            </a:r>
            <a:r>
              <a:rPr lang="en-US" sz="1800" b="0" i="0" u="none" strike="noStrike" baseline="0" dirty="0" err="1">
                <a:latin typeface="Times New Roman" panose="02020603050405020304" pitchFamily="18" charset="0"/>
              </a:rPr>
              <a:t>ciascuna</a:t>
            </a:r>
            <a:r>
              <a:rPr lang="en-US" sz="1800" b="0" i="0" u="none" strike="noStrike" baseline="0" dirty="0">
                <a:latin typeface="Times New Roman" panose="02020603050405020304" pitchFamily="18" charset="0"/>
              </a:rPr>
              <a:t> slice </a:t>
            </a:r>
            <a:r>
              <a:rPr lang="en-US" sz="1800" b="0" i="0" u="none" strike="noStrike" baseline="0" dirty="0" err="1">
                <a:latin typeface="Times New Roman" panose="02020603050405020304" pitchFamily="18" charset="0"/>
              </a:rPr>
              <a:t>dall’equilibrio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caratteristica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individuale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della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sliceo</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mentre</a:t>
            </a:r>
            <a:r>
              <a:rPr lang="en-US" sz="1800" b="0" i="0" u="none" strike="noStrike" baseline="0" dirty="0">
                <a:latin typeface="Times New Roman" panose="02020603050405020304" pitchFamily="18" charset="0"/>
              </a:rPr>
              <a:t> la </a:t>
            </a:r>
            <a:r>
              <a:rPr lang="en-US" sz="1800" b="0" i="0" u="none" strike="noStrike" baseline="0" dirty="0" err="1">
                <a:latin typeface="Times New Roman" panose="02020603050405020304" pitchFamily="18" charset="0"/>
              </a:rPr>
              <a:t>frequenza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detta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anche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frequenza</a:t>
            </a:r>
            <a:r>
              <a:rPr lang="en-US" sz="1800" b="0" i="0" u="none" strike="noStrike" baseline="0" dirty="0">
                <a:latin typeface="Times New Roman" panose="02020603050405020304" pitchFamily="18" charset="0"/>
              </a:rPr>
              <a:t> di plasma, per </a:t>
            </a:r>
            <a:r>
              <a:rPr lang="en-US" sz="1800" b="0" i="0" u="none" strike="noStrike" baseline="0" dirty="0" err="1">
                <a:latin typeface="Times New Roman" panose="02020603050405020304" pitchFamily="18" charset="0"/>
              </a:rPr>
              <a:t>deviazioni</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sufficientemente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piccole</a:t>
            </a:r>
            <a:r>
              <a:rPr lang="en-US" sz="1800" b="0" i="0" u="none" strike="noStrike" baseline="0" dirty="0">
                <a:latin typeface="Times New Roman" panose="02020603050405020304" pitchFamily="18" charset="0"/>
              </a:rPr>
              <a:t> è </a:t>
            </a:r>
            <a:r>
              <a:rPr lang="en-US" sz="1800" b="0" i="0" u="none" strike="noStrike" baseline="0" dirty="0" err="1">
                <a:latin typeface="Times New Roman" panose="02020603050405020304" pitchFamily="18" charset="0"/>
              </a:rPr>
              <a:t>legata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solamente</a:t>
            </a:r>
            <a:r>
              <a:rPr lang="en-US" sz="1800" b="0" i="0" u="none" strike="noStrike" baseline="0" dirty="0">
                <a:latin typeface="Times New Roman" panose="02020603050405020304" pitchFamily="18" charset="0"/>
              </a:rPr>
              <a:t> alle </a:t>
            </a:r>
            <a:r>
              <a:rPr lang="en-US" sz="1800" b="0" i="0" u="none" strike="noStrike" baseline="0" dirty="0" err="1">
                <a:latin typeface="Times New Roman" panose="02020603050405020304" pitchFamily="18" charset="0"/>
              </a:rPr>
              <a:t>proprietà</a:t>
            </a:r>
            <a:r>
              <a:rPr lang="en-US" sz="1800" b="0" i="0" u="none" strike="noStrike" baseline="0" dirty="0">
                <a:latin typeface="Times New Roman" panose="02020603050405020304" pitchFamily="18" charset="0"/>
              </a:rPr>
              <a:t> del </a:t>
            </a:r>
            <a:r>
              <a:rPr lang="en-US" sz="1800" b="0" i="0" u="none" strike="noStrike" baseline="0" dirty="0" err="1">
                <a:latin typeface="Times New Roman" panose="02020603050405020304" pitchFamily="18" charset="0"/>
              </a:rPr>
              <a:t>canale</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caratteristica</a:t>
            </a:r>
            <a:r>
              <a:rPr lang="en-US" sz="1800" b="0" i="0" u="none" strike="noStrike" baseline="0" dirty="0">
                <a:latin typeface="Times New Roman" panose="02020603050405020304" pitchFamily="18" charset="0"/>
              </a:rPr>
              <a:t> </a:t>
            </a:r>
            <a:r>
              <a:rPr lang="en-US" sz="1800" b="0" i="0" u="none" strike="noStrike" baseline="0" dirty="0" err="1">
                <a:latin typeface="Times New Roman" panose="02020603050405020304" pitchFamily="18" charset="0"/>
              </a:rPr>
              <a:t>collettiva</a:t>
            </a:r>
            <a:r>
              <a:rPr lang="en-US" sz="1800" b="0" i="0" u="none" strike="noStrike" baseline="0" dirty="0">
                <a:latin typeface="Times New Roman" panose="02020603050405020304" pitchFamily="18" charset="0"/>
              </a:rPr>
              <a:t> del moto)</a:t>
            </a:r>
          </a:p>
          <a:p>
            <a:pPr algn="l"/>
            <a:endParaRPr lang="en-US" sz="1800" b="0" i="0" u="none" strike="noStrike" baseline="0" dirty="0">
              <a:latin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56F34E0-9E65-4AA9-823B-26CBA0D2B4F2}" type="slidenum">
              <a:rPr lang="en-US" smtClean="0"/>
              <a:t>49</a:t>
            </a:fld>
            <a:endParaRPr lang="en-US"/>
          </a:p>
        </p:txBody>
      </p:sp>
    </p:spTree>
    <p:extLst>
      <p:ext uri="{BB962C8B-B14F-4D97-AF65-F5344CB8AC3E}">
        <p14:creationId xmlns:p14="http://schemas.microsoft.com/office/powerpoint/2010/main" val="2894864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err="1"/>
              <a:t>L’oscillazione</a:t>
            </a:r>
            <a:r>
              <a:rPr lang="en-US" dirty="0"/>
              <a:t> </a:t>
            </a:r>
            <a:r>
              <a:rPr lang="en-US" dirty="0" err="1"/>
              <a:t>delle</a:t>
            </a:r>
            <a:r>
              <a:rPr lang="en-US" dirty="0"/>
              <a:t> slice </a:t>
            </a:r>
            <a:r>
              <a:rPr lang="en-US" dirty="0" err="1"/>
              <a:t>disaccoppiate</a:t>
            </a:r>
            <a:r>
              <a:rPr lang="en-US" dirty="0"/>
              <a:t> dal </a:t>
            </a:r>
            <a:r>
              <a:rPr lang="en-US" dirty="0" err="1"/>
              <a:t>canale</a:t>
            </a:r>
            <a:r>
              <a:rPr lang="en-US" dirty="0"/>
              <a:t> induce </a:t>
            </a:r>
            <a:r>
              <a:rPr lang="en-US" dirty="0" err="1"/>
              <a:t>oscillazioni</a:t>
            </a:r>
            <a:r>
              <a:rPr lang="en-US" dirty="0"/>
              <a:t> </a:t>
            </a:r>
            <a:r>
              <a:rPr lang="en-US" dirty="0" err="1"/>
              <a:t>dell’emittanza</a:t>
            </a:r>
            <a:r>
              <a:rPr lang="en-US" dirty="0"/>
              <a:t> </a:t>
            </a:r>
            <a:r>
              <a:rPr lang="en-US" dirty="0" err="1"/>
              <a:t>che</a:t>
            </a:r>
            <a:r>
              <a:rPr lang="en-US" dirty="0"/>
              <a:t> </a:t>
            </a:r>
            <a:r>
              <a:rPr lang="en-US" dirty="0" err="1"/>
              <a:t>possono</a:t>
            </a:r>
            <a:r>
              <a:rPr lang="en-US" dirty="0"/>
              <a:t> </a:t>
            </a:r>
            <a:r>
              <a:rPr lang="en-US" dirty="0" err="1"/>
              <a:t>essere</a:t>
            </a:r>
            <a:r>
              <a:rPr lang="en-US" dirty="0"/>
              <a:t> </a:t>
            </a:r>
            <a:r>
              <a:rPr lang="en-US" dirty="0" err="1"/>
              <a:t>stimate</a:t>
            </a:r>
            <a:r>
              <a:rPr lang="en-US" dirty="0"/>
              <a:t> </a:t>
            </a:r>
            <a:r>
              <a:rPr lang="en-US" dirty="0" err="1"/>
              <a:t>tramite</a:t>
            </a:r>
            <a:r>
              <a:rPr lang="en-US" dirty="0"/>
              <a:t> un </a:t>
            </a:r>
            <a:r>
              <a:rPr lang="en-US" dirty="0" err="1"/>
              <a:t>modello</a:t>
            </a:r>
            <a:r>
              <a:rPr lang="en-US" dirty="0"/>
              <a:t> con due slices</a:t>
            </a:r>
          </a:p>
          <a:p>
            <a:pPr marL="171450" indent="-171450">
              <a:buFont typeface="Arial" panose="020B0604020202020204" pitchFamily="34" charset="0"/>
              <a:buChar char="•"/>
            </a:pPr>
            <a:r>
              <a:rPr lang="en-US" dirty="0"/>
              <a:t>Le </a:t>
            </a:r>
            <a:r>
              <a:rPr lang="en-US" dirty="0" err="1"/>
              <a:t>oscillazioni</a:t>
            </a:r>
            <a:r>
              <a:rPr lang="en-US" dirty="0"/>
              <a:t> </a:t>
            </a:r>
            <a:r>
              <a:rPr lang="en-US" dirty="0" err="1"/>
              <a:t>tuttavia</a:t>
            </a:r>
            <a:r>
              <a:rPr lang="en-US" dirty="0"/>
              <a:t> </a:t>
            </a:r>
            <a:r>
              <a:rPr lang="en-US" dirty="0" err="1"/>
              <a:t>ritornano</a:t>
            </a:r>
            <a:r>
              <a:rPr lang="en-US" dirty="0"/>
              <a:t> </a:t>
            </a:r>
            <a:r>
              <a:rPr lang="en-US" dirty="0" err="1"/>
              <a:t>periodicamente</a:t>
            </a:r>
            <a:r>
              <a:rPr lang="en-US" dirty="0"/>
              <a:t> al </a:t>
            </a:r>
            <a:r>
              <a:rPr lang="en-US" dirty="0" err="1"/>
              <a:t>valore</a:t>
            </a:r>
            <a:r>
              <a:rPr lang="en-US" dirty="0"/>
              <a:t> </a:t>
            </a:r>
            <a:r>
              <a:rPr lang="en-US" dirty="0" err="1"/>
              <a:t>minimo</a:t>
            </a:r>
            <a:r>
              <a:rPr lang="en-US" dirty="0"/>
              <a:t> </a:t>
            </a:r>
            <a:r>
              <a:rPr lang="en-US" dirty="0" err="1"/>
              <a:t>mostrando</a:t>
            </a:r>
            <a:r>
              <a:rPr lang="en-US" dirty="0"/>
              <a:t> la </a:t>
            </a:r>
            <a:r>
              <a:rPr lang="en-US" dirty="0" err="1"/>
              <a:t>reversibilità</a:t>
            </a:r>
            <a:r>
              <a:rPr lang="en-US" dirty="0"/>
              <a:t> del </a:t>
            </a:r>
            <a:r>
              <a:rPr lang="en-US" dirty="0" err="1"/>
              <a:t>processo</a:t>
            </a:r>
            <a:r>
              <a:rPr lang="en-US" dirty="0"/>
              <a:t> di </a:t>
            </a:r>
            <a:r>
              <a:rPr lang="en-US" dirty="0" err="1"/>
              <a:t>crescita</a:t>
            </a:r>
            <a:r>
              <a:rPr lang="en-US" dirty="0"/>
              <a:t> </a:t>
            </a:r>
            <a:r>
              <a:rPr lang="en-US" dirty="0" err="1"/>
              <a:t>dell’emittanza</a:t>
            </a:r>
            <a:r>
              <a:rPr lang="en-US" dirty="0"/>
              <a:t> </a:t>
            </a:r>
            <a:r>
              <a:rPr lang="en-US" dirty="0" err="1"/>
              <a:t>quando</a:t>
            </a:r>
            <a:r>
              <a:rPr lang="en-US" dirty="0"/>
              <a:t> </a:t>
            </a:r>
            <a:r>
              <a:rPr lang="en-US" dirty="0" err="1"/>
              <a:t>questa</a:t>
            </a:r>
            <a:r>
              <a:rPr lang="en-US" dirty="0"/>
              <a:t> </a:t>
            </a:r>
            <a:r>
              <a:rPr lang="en-US" dirty="0" err="1"/>
              <a:t>sia</a:t>
            </a:r>
            <a:r>
              <a:rPr lang="en-US" dirty="0"/>
              <a:t> </a:t>
            </a:r>
            <a:r>
              <a:rPr lang="en-US" dirty="0" err="1"/>
              <a:t>dovuta</a:t>
            </a:r>
            <a:r>
              <a:rPr lang="en-US" dirty="0"/>
              <a:t> </a:t>
            </a:r>
            <a:r>
              <a:rPr lang="en-US" dirty="0" err="1"/>
              <a:t>alla</a:t>
            </a:r>
            <a:r>
              <a:rPr lang="en-US" dirty="0"/>
              <a:t> </a:t>
            </a:r>
            <a:r>
              <a:rPr lang="en-US" dirty="0" err="1"/>
              <a:t>correlazione</a:t>
            </a:r>
            <a:r>
              <a:rPr lang="en-US" dirty="0"/>
              <a:t> </a:t>
            </a:r>
            <a:r>
              <a:rPr lang="en-US" dirty="0" err="1"/>
              <a:t>indotta</a:t>
            </a:r>
            <a:r>
              <a:rPr lang="en-US" dirty="0"/>
              <a:t> </a:t>
            </a:r>
            <a:r>
              <a:rPr lang="en-US" dirty="0" err="1"/>
              <a:t>dagli</a:t>
            </a:r>
            <a:r>
              <a:rPr lang="en-US" dirty="0"/>
              <a:t> </a:t>
            </a:r>
            <a:r>
              <a:rPr lang="en-US" dirty="0" err="1"/>
              <a:t>effetti</a:t>
            </a:r>
            <a:r>
              <a:rPr lang="en-US" dirty="0"/>
              <a:t> di </a:t>
            </a:r>
            <a:r>
              <a:rPr lang="en-US" dirty="0" err="1"/>
              <a:t>carica</a:t>
            </a:r>
            <a:r>
              <a:rPr lang="en-US" dirty="0"/>
              <a:t> </a:t>
            </a:r>
            <a:r>
              <a:rPr lang="en-US" dirty="0" err="1"/>
              <a:t>spaziale</a:t>
            </a:r>
            <a:endParaRPr lang="en-US" dirty="0"/>
          </a:p>
          <a:p>
            <a:pPr marL="171450" indent="-171450">
              <a:buFont typeface="Arial" panose="020B0604020202020204" pitchFamily="34" charset="0"/>
              <a:buChar char="•"/>
            </a:pPr>
            <a:r>
              <a:rPr lang="en-US" dirty="0"/>
              <a:t>Nella </a:t>
            </a:r>
            <a:r>
              <a:rPr lang="en-US" dirty="0" err="1"/>
              <a:t>figura</a:t>
            </a:r>
            <a:r>
              <a:rPr lang="en-US" dirty="0"/>
              <a:t> </a:t>
            </a:r>
            <a:r>
              <a:rPr lang="en-US" dirty="0" err="1"/>
              <a:t>si</a:t>
            </a:r>
            <a:r>
              <a:rPr lang="en-US" dirty="0"/>
              <a:t> </a:t>
            </a:r>
            <a:r>
              <a:rPr lang="en-US" dirty="0" err="1"/>
              <a:t>mostrano</a:t>
            </a:r>
            <a:r>
              <a:rPr lang="en-US" dirty="0"/>
              <a:t> le </a:t>
            </a:r>
            <a:r>
              <a:rPr lang="en-US" dirty="0" err="1"/>
              <a:t>oscillazioni</a:t>
            </a:r>
            <a:r>
              <a:rPr lang="en-US" dirty="0"/>
              <a:t> </a:t>
            </a:r>
            <a:r>
              <a:rPr lang="en-US" dirty="0" err="1"/>
              <a:t>delle</a:t>
            </a:r>
            <a:r>
              <a:rPr lang="en-US" dirty="0"/>
              <a:t> slice </a:t>
            </a:r>
            <a:r>
              <a:rPr lang="en-US" dirty="0" err="1"/>
              <a:t>intorno</a:t>
            </a:r>
            <a:r>
              <a:rPr lang="en-US" dirty="0"/>
              <a:t> ai </a:t>
            </a:r>
            <a:r>
              <a:rPr lang="en-US" dirty="0" err="1"/>
              <a:t>rispettivi</a:t>
            </a:r>
            <a:r>
              <a:rPr lang="en-US" dirty="0"/>
              <a:t> </a:t>
            </a:r>
            <a:r>
              <a:rPr lang="en-US" dirty="0" err="1"/>
              <a:t>valori</a:t>
            </a:r>
            <a:r>
              <a:rPr lang="en-US" dirty="0"/>
              <a:t> di </a:t>
            </a:r>
            <a:r>
              <a:rPr lang="en-US" dirty="0" err="1"/>
              <a:t>equilibrio</a:t>
            </a:r>
            <a:r>
              <a:rPr lang="en-US" dirty="0"/>
              <a:t>. Le </a:t>
            </a:r>
            <a:r>
              <a:rPr lang="en-US" dirty="0" err="1"/>
              <a:t>oscillazioni</a:t>
            </a:r>
            <a:r>
              <a:rPr lang="en-US" dirty="0"/>
              <a:t> </a:t>
            </a:r>
            <a:r>
              <a:rPr lang="en-US" dirty="0" err="1"/>
              <a:t>dell’emittanza</a:t>
            </a:r>
            <a:r>
              <a:rPr lang="en-US" dirty="0"/>
              <a:t> </a:t>
            </a:r>
            <a:r>
              <a:rPr lang="en-US" dirty="0" err="1"/>
              <a:t>hanno</a:t>
            </a:r>
            <a:r>
              <a:rPr lang="en-US" dirty="0"/>
              <a:t> </a:t>
            </a:r>
            <a:r>
              <a:rPr lang="en-US" dirty="0" err="1"/>
              <a:t>frequenza</a:t>
            </a:r>
            <a:r>
              <a:rPr lang="en-US" dirty="0"/>
              <a:t> doppia e </a:t>
            </a:r>
            <a:r>
              <a:rPr lang="en-US" dirty="0" err="1"/>
              <a:t>i</a:t>
            </a:r>
            <a:r>
              <a:rPr lang="en-US" dirty="0"/>
              <a:t> </a:t>
            </a:r>
            <a:r>
              <a:rPr lang="en-US" dirty="0" err="1"/>
              <a:t>minimi</a:t>
            </a:r>
            <a:r>
              <a:rPr lang="en-US" dirty="0"/>
              <a:t> </a:t>
            </a:r>
            <a:r>
              <a:rPr lang="en-US" dirty="0" err="1"/>
              <a:t>si</a:t>
            </a:r>
            <a:r>
              <a:rPr lang="en-US" dirty="0"/>
              <a:t> </a:t>
            </a:r>
            <a:r>
              <a:rPr lang="en-US" dirty="0" err="1"/>
              <a:t>trovano</a:t>
            </a:r>
            <a:r>
              <a:rPr lang="en-US" dirty="0"/>
              <a:t> in </a:t>
            </a:r>
            <a:r>
              <a:rPr lang="en-US" dirty="0" err="1"/>
              <a:t>corrispondenza</a:t>
            </a:r>
            <a:r>
              <a:rPr lang="en-US" dirty="0"/>
              <a:t> </a:t>
            </a:r>
            <a:r>
              <a:rPr lang="en-US" dirty="0" err="1"/>
              <a:t>degli</a:t>
            </a:r>
            <a:r>
              <a:rPr lang="en-US" dirty="0"/>
              <a:t> </a:t>
            </a:r>
            <a:r>
              <a:rPr lang="en-US" dirty="0" err="1"/>
              <a:t>estremi</a:t>
            </a:r>
            <a:r>
              <a:rPr lang="en-US" dirty="0"/>
              <a:t> </a:t>
            </a:r>
            <a:r>
              <a:rPr lang="en-US" dirty="0" err="1"/>
              <a:t>dell’inviluppo</a:t>
            </a:r>
            <a:r>
              <a:rPr lang="en-US" dirty="0"/>
              <a:t> </a:t>
            </a:r>
            <a:r>
              <a:rPr lang="en-US" dirty="0" err="1"/>
              <a:t>delle</a:t>
            </a:r>
            <a:r>
              <a:rPr lang="en-US" dirty="0"/>
              <a:t> slice</a:t>
            </a:r>
          </a:p>
        </p:txBody>
      </p:sp>
      <p:sp>
        <p:nvSpPr>
          <p:cNvPr id="4" name="Segnaposto numero diapositiva 3"/>
          <p:cNvSpPr>
            <a:spLocks noGrp="1"/>
          </p:cNvSpPr>
          <p:nvPr>
            <p:ph type="sldNum" sz="quarter" idx="5"/>
          </p:nvPr>
        </p:nvSpPr>
        <p:spPr/>
        <p:txBody>
          <a:bodyPr/>
          <a:lstStyle/>
          <a:p>
            <a:fld id="{256F34E0-9E65-4AA9-823B-26CBA0D2B4F2}" type="slidenum">
              <a:rPr lang="en-US" smtClean="0"/>
              <a:t>50</a:t>
            </a:fld>
            <a:endParaRPr lang="en-US"/>
          </a:p>
        </p:txBody>
      </p:sp>
    </p:spTree>
    <p:extLst>
      <p:ext uri="{BB962C8B-B14F-4D97-AF65-F5344CB8AC3E}">
        <p14:creationId xmlns:p14="http://schemas.microsoft.com/office/powerpoint/2010/main" val="739914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err="1"/>
              <a:t>Quella</a:t>
            </a:r>
            <a:r>
              <a:rPr lang="en-US" dirty="0"/>
              <a:t> di </a:t>
            </a:r>
            <a:r>
              <a:rPr lang="en-US" dirty="0" err="1"/>
              <a:t>equilibrio</a:t>
            </a:r>
            <a:r>
              <a:rPr lang="en-US" dirty="0"/>
              <a:t> è una </a:t>
            </a:r>
            <a:r>
              <a:rPr lang="en-US" dirty="0" err="1"/>
              <a:t>soluzione</a:t>
            </a:r>
            <a:r>
              <a:rPr lang="en-US" dirty="0"/>
              <a:t> </a:t>
            </a:r>
            <a:r>
              <a:rPr lang="en-US" dirty="0" err="1"/>
              <a:t>particolare</a:t>
            </a:r>
            <a:r>
              <a:rPr lang="en-US" dirty="0"/>
              <a:t> </a:t>
            </a:r>
            <a:r>
              <a:rPr lang="en-US" dirty="0" err="1"/>
              <a:t>dell’equazione</a:t>
            </a:r>
            <a:r>
              <a:rPr lang="en-US" dirty="0"/>
              <a:t> di </a:t>
            </a:r>
            <a:r>
              <a:rPr lang="en-US" dirty="0" err="1"/>
              <a:t>inviluppo</a:t>
            </a:r>
            <a:r>
              <a:rPr lang="en-US" dirty="0"/>
              <a:t> </a:t>
            </a:r>
            <a:r>
              <a:rPr lang="en-US" dirty="0" err="1"/>
              <a:t>all’interno</a:t>
            </a:r>
            <a:r>
              <a:rPr lang="en-US" dirty="0"/>
              <a:t> di una </a:t>
            </a:r>
            <a:r>
              <a:rPr lang="en-US" dirty="0" err="1"/>
              <a:t>struttura</a:t>
            </a:r>
            <a:r>
              <a:rPr lang="en-US" dirty="0"/>
              <a:t> </a:t>
            </a:r>
            <a:r>
              <a:rPr lang="en-US" dirty="0" err="1"/>
              <a:t>accelerante</a:t>
            </a:r>
            <a:endParaRPr lang="en-US" dirty="0"/>
          </a:p>
          <a:p>
            <a:pPr marL="171450" indent="-171450">
              <a:buFont typeface="Arial" panose="020B0604020202020204" pitchFamily="34" charset="0"/>
              <a:buChar char="•"/>
            </a:pPr>
            <a:r>
              <a:rPr lang="en-US" dirty="0" err="1"/>
              <a:t>L’equazione</a:t>
            </a:r>
            <a:r>
              <a:rPr lang="en-US" dirty="0"/>
              <a:t> </a:t>
            </a:r>
            <a:r>
              <a:rPr lang="en-US" dirty="0" err="1"/>
              <a:t>d’inviluppo</a:t>
            </a:r>
            <a:r>
              <a:rPr lang="en-US" dirty="0"/>
              <a:t> in un </a:t>
            </a:r>
            <a:r>
              <a:rPr lang="en-US" dirty="0" err="1"/>
              <a:t>linac</a:t>
            </a:r>
            <a:r>
              <a:rPr lang="en-US" dirty="0"/>
              <a:t> per un fascio di </a:t>
            </a:r>
            <a:r>
              <a:rPr lang="en-US" dirty="0" err="1"/>
              <a:t>elettroni</a:t>
            </a:r>
            <a:r>
              <a:rPr lang="en-US" dirty="0"/>
              <a:t> ultra-</a:t>
            </a:r>
            <a:r>
              <a:rPr lang="en-US" dirty="0" err="1"/>
              <a:t>relativistico</a:t>
            </a:r>
            <a:r>
              <a:rPr lang="en-US" dirty="0"/>
              <a:t> </a:t>
            </a:r>
            <a:r>
              <a:rPr lang="en-US" dirty="0" err="1"/>
              <a:t>dominato</a:t>
            </a:r>
            <a:r>
              <a:rPr lang="en-US" dirty="0"/>
              <a:t> </a:t>
            </a:r>
            <a:r>
              <a:rPr lang="en-US" dirty="0" err="1"/>
              <a:t>dagli</a:t>
            </a:r>
            <a:r>
              <a:rPr lang="en-US" dirty="0"/>
              <a:t> </a:t>
            </a:r>
            <a:r>
              <a:rPr lang="en-US" dirty="0" err="1"/>
              <a:t>effetti</a:t>
            </a:r>
            <a:r>
              <a:rPr lang="en-US" dirty="0"/>
              <a:t> di </a:t>
            </a:r>
            <a:r>
              <a:rPr lang="en-US" dirty="0" err="1"/>
              <a:t>carica</a:t>
            </a:r>
            <a:r>
              <a:rPr lang="en-US" dirty="0"/>
              <a:t> </a:t>
            </a:r>
            <a:r>
              <a:rPr lang="en-US" dirty="0" err="1"/>
              <a:t>spaziale</a:t>
            </a:r>
            <a:r>
              <a:rPr lang="en-US" dirty="0"/>
              <a:t> assume </a:t>
            </a:r>
            <a:r>
              <a:rPr lang="en-US" dirty="0" err="1"/>
              <a:t>questa</a:t>
            </a:r>
            <a:r>
              <a:rPr lang="en-US" dirty="0"/>
              <a:t> forma dove</a:t>
            </a:r>
          </a:p>
          <a:p>
            <a:r>
              <a:rPr lang="en-US" dirty="0"/>
              <a:t>	1-beta=1,</a:t>
            </a:r>
          </a:p>
          <a:p>
            <a:r>
              <a:rPr lang="en-US" dirty="0"/>
              <a:t>	2-il focusing è </a:t>
            </a:r>
            <a:r>
              <a:rPr lang="en-US" dirty="0" err="1"/>
              <a:t>dovuto</a:t>
            </a:r>
            <a:r>
              <a:rPr lang="en-US" dirty="0"/>
              <a:t> alle </a:t>
            </a:r>
            <a:r>
              <a:rPr lang="en-US" dirty="0" err="1"/>
              <a:t>armoniche</a:t>
            </a:r>
            <a:r>
              <a:rPr lang="en-US" dirty="0"/>
              <a:t> </a:t>
            </a:r>
            <a:r>
              <a:rPr lang="en-US" dirty="0" err="1"/>
              <a:t>spaziali</a:t>
            </a:r>
            <a:r>
              <a:rPr lang="en-US" dirty="0"/>
              <a:t> non-</a:t>
            </a:r>
            <a:r>
              <a:rPr lang="en-US" dirty="0" err="1"/>
              <a:t>sincrone</a:t>
            </a:r>
            <a:r>
              <a:rPr lang="en-US" dirty="0"/>
              <a:t> ed </a:t>
            </a:r>
            <a:r>
              <a:rPr lang="en-US" dirty="0" err="1"/>
              <a:t>eventualmente</a:t>
            </a:r>
            <a:r>
              <a:rPr lang="en-US" dirty="0"/>
              <a:t> a un campo </a:t>
            </a:r>
            <a:r>
              <a:rPr lang="en-US" dirty="0" err="1"/>
              <a:t>solenoidale</a:t>
            </a:r>
            <a:r>
              <a:rPr lang="en-US" dirty="0"/>
              <a:t> </a:t>
            </a:r>
            <a:r>
              <a:rPr lang="en-US" dirty="0" err="1"/>
              <a:t>che</a:t>
            </a:r>
            <a:r>
              <a:rPr lang="en-US" dirty="0"/>
              <a:t> è possible </a:t>
            </a:r>
            <a:r>
              <a:rPr lang="en-US" dirty="0" err="1"/>
              <a:t>sovrapporre</a:t>
            </a:r>
            <a:r>
              <a:rPr lang="en-US" dirty="0"/>
              <a:t> e dove</a:t>
            </a:r>
          </a:p>
          <a:p>
            <a:r>
              <a:rPr lang="en-US" dirty="0"/>
              <a:t>	3-il </a:t>
            </a:r>
            <a:r>
              <a:rPr lang="en-US" dirty="0" err="1"/>
              <a:t>contributo</a:t>
            </a:r>
            <a:r>
              <a:rPr lang="en-US" dirty="0"/>
              <a:t> di </a:t>
            </a:r>
            <a:r>
              <a:rPr lang="en-US" dirty="0" err="1"/>
              <a:t>carica</a:t>
            </a:r>
            <a:r>
              <a:rPr lang="en-US" dirty="0"/>
              <a:t> </a:t>
            </a:r>
            <a:r>
              <a:rPr lang="en-US" dirty="0" err="1"/>
              <a:t>spaziale</a:t>
            </a:r>
            <a:r>
              <a:rPr lang="en-US" dirty="0"/>
              <a:t> </a:t>
            </a:r>
            <a:r>
              <a:rPr lang="en-US" dirty="0" err="1"/>
              <a:t>domina</a:t>
            </a:r>
            <a:r>
              <a:rPr lang="en-US" dirty="0"/>
              <a:t> </a:t>
            </a:r>
            <a:r>
              <a:rPr lang="en-US" dirty="0" err="1"/>
              <a:t>su</a:t>
            </a:r>
            <a:r>
              <a:rPr lang="en-US" dirty="0"/>
              <a:t> </a:t>
            </a:r>
            <a:r>
              <a:rPr lang="en-US" dirty="0" err="1"/>
              <a:t>quello</a:t>
            </a:r>
            <a:r>
              <a:rPr lang="en-US" dirty="0"/>
              <a:t> </a:t>
            </a:r>
            <a:r>
              <a:rPr lang="en-US" dirty="0" err="1"/>
              <a:t>termico</a:t>
            </a:r>
            <a:r>
              <a:rPr lang="en-US" dirty="0"/>
              <a:t> </a:t>
            </a:r>
            <a:r>
              <a:rPr lang="en-US" dirty="0" err="1"/>
              <a:t>introducendo</a:t>
            </a:r>
            <a:r>
              <a:rPr lang="en-US" dirty="0"/>
              <a:t> </a:t>
            </a:r>
            <a:r>
              <a:rPr lang="en-US" dirty="0" err="1"/>
              <a:t>tuttavia</a:t>
            </a:r>
            <a:r>
              <a:rPr lang="en-US" dirty="0"/>
              <a:t> una </a:t>
            </a:r>
            <a:r>
              <a:rPr lang="en-US" dirty="0" err="1"/>
              <a:t>correlazione</a:t>
            </a:r>
            <a:r>
              <a:rPr lang="en-US" dirty="0"/>
              <a:t> con la </a:t>
            </a:r>
            <a:r>
              <a:rPr lang="en-US" dirty="0" err="1"/>
              <a:t>posizione</a:t>
            </a:r>
            <a:r>
              <a:rPr lang="en-US" dirty="0"/>
              <a:t> </a:t>
            </a:r>
            <a:r>
              <a:rPr lang="en-US" dirty="0" err="1"/>
              <a:t>della</a:t>
            </a:r>
            <a:r>
              <a:rPr lang="en-US" dirty="0"/>
              <a:t> slice.</a:t>
            </a:r>
          </a:p>
          <a:p>
            <a:pPr marL="171450" indent="-171450">
              <a:buFont typeface="Arial" panose="020B0604020202020204" pitchFamily="34" charset="0"/>
              <a:buChar char="•"/>
            </a:pPr>
            <a:r>
              <a:rPr lang="en-US" dirty="0"/>
              <a:t>In </a:t>
            </a:r>
            <a:r>
              <a:rPr lang="en-US" dirty="0" err="1"/>
              <a:t>aggiunta</a:t>
            </a:r>
            <a:r>
              <a:rPr lang="en-US" dirty="0"/>
              <a:t> </a:t>
            </a:r>
            <a:r>
              <a:rPr lang="en-US" dirty="0" err="1"/>
              <a:t>l’incremento</a:t>
            </a:r>
            <a:r>
              <a:rPr lang="en-US" dirty="0"/>
              <a:t> di </a:t>
            </a:r>
            <a:r>
              <a:rPr lang="en-US" dirty="0" err="1"/>
              <a:t>energia</a:t>
            </a:r>
            <a:r>
              <a:rPr lang="en-US" dirty="0"/>
              <a:t> </a:t>
            </a:r>
            <a:r>
              <a:rPr lang="en-US" dirty="0" err="1"/>
              <a:t>viene</a:t>
            </a:r>
            <a:r>
              <a:rPr lang="en-US" dirty="0"/>
              <a:t> </a:t>
            </a:r>
            <a:r>
              <a:rPr lang="en-US" dirty="0" err="1"/>
              <a:t>linearizzato</a:t>
            </a:r>
            <a:r>
              <a:rPr lang="en-US" dirty="0"/>
              <a:t> </a:t>
            </a:r>
            <a:r>
              <a:rPr lang="en-US" dirty="0" err="1"/>
              <a:t>assumendo</a:t>
            </a:r>
            <a:r>
              <a:rPr lang="en-US" dirty="0"/>
              <a:t> un </a:t>
            </a:r>
            <a:r>
              <a:rPr lang="en-US" dirty="0" err="1"/>
              <a:t>gradiente</a:t>
            </a:r>
            <a:r>
              <a:rPr lang="en-US" dirty="0"/>
              <a:t> </a:t>
            </a:r>
            <a:r>
              <a:rPr lang="en-US" dirty="0" err="1"/>
              <a:t>costante</a:t>
            </a:r>
            <a:r>
              <a:rPr lang="en-US" dirty="0"/>
              <a:t> legato al campo </a:t>
            </a:r>
            <a:r>
              <a:rPr lang="en-US" dirty="0" err="1"/>
              <a:t>accelerante</a:t>
            </a:r>
            <a:r>
              <a:rPr lang="en-US" dirty="0"/>
              <a:t> medio </a:t>
            </a:r>
            <a:r>
              <a:rPr lang="en-US" dirty="0" err="1"/>
              <a:t>della</a:t>
            </a:r>
            <a:r>
              <a:rPr lang="en-US" dirty="0"/>
              <a:t> </a:t>
            </a:r>
            <a:r>
              <a:rPr lang="en-US" dirty="0" err="1"/>
              <a:t>macchina</a:t>
            </a:r>
            <a:endParaRPr lang="en-US" dirty="0"/>
          </a:p>
          <a:p>
            <a:endParaRPr lang="en-US" dirty="0"/>
          </a:p>
          <a:p>
            <a:pPr marL="171450" indent="-171450">
              <a:buFont typeface="Arial" panose="020B0604020202020204" pitchFamily="34" charset="0"/>
              <a:buChar char="•"/>
            </a:pPr>
            <a:r>
              <a:rPr lang="en-US" dirty="0" err="1"/>
              <a:t>L’equazione</a:t>
            </a:r>
            <a:r>
              <a:rPr lang="en-US" dirty="0"/>
              <a:t> assume una forma </a:t>
            </a:r>
            <a:r>
              <a:rPr lang="en-US" dirty="0" err="1"/>
              <a:t>più</a:t>
            </a:r>
            <a:r>
              <a:rPr lang="en-US" dirty="0"/>
              <a:t> semplice </a:t>
            </a:r>
            <a:r>
              <a:rPr lang="en-US" dirty="0" err="1"/>
              <a:t>nello</a:t>
            </a:r>
            <a:r>
              <a:rPr lang="en-US" dirty="0"/>
              <a:t> </a:t>
            </a:r>
            <a:r>
              <a:rPr lang="en-US" dirty="0" err="1"/>
              <a:t>spazio</a:t>
            </a:r>
            <a:r>
              <a:rPr lang="en-US" dirty="0"/>
              <a:t> di Cauchy </a:t>
            </a:r>
            <a:r>
              <a:rPr lang="en-US" dirty="0" err="1"/>
              <a:t>adimensionale</a:t>
            </a:r>
            <a:r>
              <a:rPr lang="en-US" dirty="0"/>
              <a:t> dove</a:t>
            </a:r>
          </a:p>
          <a:p>
            <a:r>
              <a:rPr lang="en-US" dirty="0"/>
              <a:t>	la </a:t>
            </a:r>
            <a:r>
              <a:rPr lang="en-US" dirty="0" err="1"/>
              <a:t>nuova</a:t>
            </a:r>
            <a:r>
              <a:rPr lang="en-US" dirty="0"/>
              <a:t> </a:t>
            </a:r>
            <a:r>
              <a:rPr lang="en-US" dirty="0" err="1"/>
              <a:t>variabile</a:t>
            </a:r>
            <a:r>
              <a:rPr lang="en-US" dirty="0"/>
              <a:t> </a:t>
            </a:r>
            <a:r>
              <a:rPr lang="en-US" dirty="0" err="1"/>
              <a:t>indipendente</a:t>
            </a:r>
            <a:r>
              <a:rPr lang="en-US" dirty="0"/>
              <a:t> è </a:t>
            </a:r>
            <a:r>
              <a:rPr lang="en-US" dirty="0" err="1"/>
              <a:t>legata</a:t>
            </a:r>
            <a:r>
              <a:rPr lang="en-US" dirty="0"/>
              <a:t> al </a:t>
            </a:r>
            <a:r>
              <a:rPr lang="en-US" dirty="0" err="1"/>
              <a:t>logaritmo</a:t>
            </a:r>
            <a:r>
              <a:rPr lang="en-US" dirty="0"/>
              <a:t> </a:t>
            </a:r>
            <a:r>
              <a:rPr lang="en-US" dirty="0" err="1"/>
              <a:t>dell’energia</a:t>
            </a:r>
            <a:endParaRPr lang="en-US" dirty="0"/>
          </a:p>
          <a:p>
            <a:r>
              <a:rPr lang="en-US" dirty="0"/>
              <a:t>	</a:t>
            </a:r>
            <a:r>
              <a:rPr lang="en-US" dirty="0" err="1"/>
              <a:t>l’inviluppo</a:t>
            </a:r>
            <a:r>
              <a:rPr lang="en-US" dirty="0"/>
              <a:t> </a:t>
            </a:r>
            <a:r>
              <a:rPr lang="en-US" dirty="0" err="1"/>
              <a:t>viene</a:t>
            </a:r>
            <a:r>
              <a:rPr lang="en-US" dirty="0"/>
              <a:t> </a:t>
            </a:r>
            <a:r>
              <a:rPr lang="en-US" dirty="0" err="1"/>
              <a:t>scalato</a:t>
            </a:r>
            <a:r>
              <a:rPr lang="en-US" dirty="0"/>
              <a:t> </a:t>
            </a:r>
            <a:r>
              <a:rPr lang="en-US" dirty="0" err="1"/>
              <a:t>dalla</a:t>
            </a:r>
            <a:r>
              <a:rPr lang="en-US" dirty="0"/>
              <a:t> </a:t>
            </a:r>
            <a:r>
              <a:rPr lang="en-US" dirty="0" err="1"/>
              <a:t>perveanza</a:t>
            </a:r>
            <a:endParaRPr lang="en-US" dirty="0"/>
          </a:p>
          <a:p>
            <a:r>
              <a:rPr lang="en-US" dirty="0"/>
              <a:t>	il </a:t>
            </a:r>
            <a:r>
              <a:rPr lang="en-US" dirty="0" err="1"/>
              <a:t>parametro</a:t>
            </a:r>
            <a:r>
              <a:rPr lang="en-US" dirty="0"/>
              <a:t> </a:t>
            </a:r>
            <a:r>
              <a:rPr lang="en-US" dirty="0" err="1"/>
              <a:t>costante</a:t>
            </a:r>
            <a:r>
              <a:rPr lang="en-US" dirty="0"/>
              <a:t> omega </a:t>
            </a:r>
            <a:r>
              <a:rPr lang="en-US" dirty="0" err="1"/>
              <a:t>tiene</a:t>
            </a:r>
            <a:r>
              <a:rPr lang="en-US" dirty="0"/>
              <a:t> </a:t>
            </a:r>
            <a:r>
              <a:rPr lang="en-US" dirty="0" err="1"/>
              <a:t>conto</a:t>
            </a:r>
            <a:r>
              <a:rPr lang="en-US" dirty="0"/>
              <a:t> </a:t>
            </a:r>
            <a:r>
              <a:rPr lang="en-US" dirty="0" err="1"/>
              <a:t>delle</a:t>
            </a:r>
            <a:r>
              <a:rPr lang="en-US" dirty="0"/>
              <a:t> </a:t>
            </a:r>
            <a:r>
              <a:rPr lang="en-US" dirty="0" err="1"/>
              <a:t>proprietà</a:t>
            </a:r>
            <a:r>
              <a:rPr lang="en-US" dirty="0"/>
              <a:t> </a:t>
            </a:r>
            <a:r>
              <a:rPr lang="en-US" dirty="0" err="1"/>
              <a:t>focheggianti</a:t>
            </a:r>
            <a:r>
              <a:rPr lang="en-US" dirty="0"/>
              <a:t> del </a:t>
            </a:r>
            <a:r>
              <a:rPr lang="en-US" dirty="0" err="1"/>
              <a:t>canale</a:t>
            </a:r>
            <a:endParaRPr lang="en-US" dirty="0"/>
          </a:p>
          <a:p>
            <a:pPr marL="171450" indent="-171450">
              <a:buFont typeface="Arial" panose="020B0604020202020204" pitchFamily="34" charset="0"/>
              <a:buChar char="•"/>
            </a:pPr>
            <a:r>
              <a:rPr lang="en-US" dirty="0"/>
              <a:t>E’ possible </a:t>
            </a:r>
            <a:r>
              <a:rPr lang="en-US" dirty="0" err="1"/>
              <a:t>cercare</a:t>
            </a:r>
            <a:r>
              <a:rPr lang="en-US" dirty="0"/>
              <a:t> una </a:t>
            </a:r>
            <a:r>
              <a:rPr lang="en-US" dirty="0" err="1"/>
              <a:t>soluzione</a:t>
            </a:r>
            <a:r>
              <a:rPr lang="en-US" dirty="0"/>
              <a:t> di </a:t>
            </a:r>
            <a:r>
              <a:rPr lang="en-US" dirty="0" err="1"/>
              <a:t>equilibrio</a:t>
            </a:r>
            <a:r>
              <a:rPr lang="en-US" dirty="0"/>
              <a:t> per </a:t>
            </a:r>
            <a:r>
              <a:rPr lang="en-US" dirty="0" err="1"/>
              <a:t>questa</a:t>
            </a:r>
            <a:r>
              <a:rPr lang="en-US" dirty="0"/>
              <a:t> </a:t>
            </a:r>
            <a:r>
              <a:rPr lang="en-US" dirty="0" err="1"/>
              <a:t>equazione</a:t>
            </a:r>
            <a:r>
              <a:rPr lang="en-US" dirty="0"/>
              <a:t> </a:t>
            </a:r>
            <a:r>
              <a:rPr lang="en-US" dirty="0" err="1"/>
              <a:t>ipotizzando</a:t>
            </a:r>
            <a:r>
              <a:rPr lang="en-US" dirty="0"/>
              <a:t> una </a:t>
            </a:r>
            <a:r>
              <a:rPr lang="en-US" dirty="0" err="1"/>
              <a:t>soluzione</a:t>
            </a:r>
            <a:r>
              <a:rPr lang="en-US" dirty="0"/>
              <a:t> </a:t>
            </a:r>
            <a:r>
              <a:rPr lang="en-US" dirty="0" err="1"/>
              <a:t>particolare</a:t>
            </a:r>
            <a:r>
              <a:rPr lang="en-US" dirty="0"/>
              <a:t> in forma </a:t>
            </a:r>
            <a:r>
              <a:rPr lang="en-US" dirty="0" err="1"/>
              <a:t>esponenziale</a:t>
            </a:r>
            <a:r>
              <a:rPr lang="en-US" dirty="0"/>
              <a:t> </a:t>
            </a:r>
            <a:r>
              <a:rPr lang="en-US" dirty="0" err="1"/>
              <a:t>che</a:t>
            </a:r>
            <a:r>
              <a:rPr lang="en-US" dirty="0"/>
              <a:t> </a:t>
            </a:r>
            <a:r>
              <a:rPr lang="en-US" dirty="0" err="1"/>
              <a:t>risulta</a:t>
            </a:r>
            <a:r>
              <a:rPr lang="en-US" dirty="0"/>
              <a:t> </a:t>
            </a:r>
            <a:r>
              <a:rPr lang="en-US" dirty="0" err="1"/>
              <a:t>valida</a:t>
            </a:r>
            <a:r>
              <a:rPr lang="en-US" dirty="0"/>
              <a:t> se </a:t>
            </a:r>
            <a:r>
              <a:rPr lang="en-US" dirty="0" err="1"/>
              <a:t>l’esponente</a:t>
            </a:r>
            <a:r>
              <a:rPr lang="en-US" dirty="0"/>
              <a:t> è -1/2 e il coefficient di </a:t>
            </a:r>
            <a:r>
              <a:rPr lang="en-US" dirty="0" err="1"/>
              <a:t>ampiezza</a:t>
            </a:r>
            <a:r>
              <a:rPr lang="en-US" dirty="0"/>
              <a:t> ha un </a:t>
            </a:r>
            <a:r>
              <a:rPr lang="en-US" dirty="0" err="1"/>
              <a:t>legame</a:t>
            </a:r>
            <a:r>
              <a:rPr lang="en-US" dirty="0"/>
              <a:t> </a:t>
            </a:r>
            <a:r>
              <a:rPr lang="en-US" dirty="0" err="1"/>
              <a:t>opportuno</a:t>
            </a:r>
            <a:r>
              <a:rPr lang="en-US" dirty="0"/>
              <a:t> con il </a:t>
            </a:r>
            <a:r>
              <a:rPr lang="en-US" dirty="0" err="1"/>
              <a:t>parametro</a:t>
            </a:r>
            <a:r>
              <a:rPr lang="en-US" dirty="0"/>
              <a:t> Omega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Soluzione</a:t>
            </a:r>
            <a:r>
              <a:rPr lang="en-US" dirty="0"/>
              <a:t> di quasi-</a:t>
            </a:r>
            <a:r>
              <a:rPr lang="en-US" dirty="0" err="1"/>
              <a:t>equilibrio</a:t>
            </a:r>
            <a:r>
              <a:rPr lang="en-US" dirty="0"/>
              <a:t>: </a:t>
            </a:r>
            <a:r>
              <a:rPr lang="en-US" dirty="0" err="1"/>
              <a:t>definisce</a:t>
            </a:r>
            <a:r>
              <a:rPr lang="en-US" dirty="0"/>
              <a:t> </a:t>
            </a:r>
            <a:r>
              <a:rPr lang="en-US" dirty="0" err="1"/>
              <a:t>un’orbita</a:t>
            </a:r>
            <a:r>
              <a:rPr lang="en-US" dirty="0"/>
              <a:t> di </a:t>
            </a:r>
            <a:r>
              <a:rPr lang="en-US" dirty="0" err="1"/>
              <a:t>riferimento</a:t>
            </a:r>
            <a:r>
              <a:rPr lang="en-US" dirty="0"/>
              <a:t> </a:t>
            </a:r>
            <a:r>
              <a:rPr lang="en-US" dirty="0" err="1"/>
              <a:t>che</a:t>
            </a:r>
            <a:r>
              <a:rPr lang="en-US" dirty="0"/>
              <a:t> non </a:t>
            </a:r>
            <a:r>
              <a:rPr lang="en-US" dirty="0" err="1"/>
              <a:t>resta</a:t>
            </a:r>
            <a:r>
              <a:rPr lang="en-US" dirty="0"/>
              <a:t> </a:t>
            </a:r>
            <a:r>
              <a:rPr lang="en-US" dirty="0" err="1"/>
              <a:t>costante</a:t>
            </a:r>
            <a:r>
              <a:rPr lang="en-US" dirty="0"/>
              <a:t> come </a:t>
            </a:r>
            <a:r>
              <a:rPr lang="en-US" dirty="0" err="1"/>
              <a:t>nel</a:t>
            </a:r>
            <a:r>
              <a:rPr lang="en-US" dirty="0"/>
              <a:t> </a:t>
            </a:r>
            <a:r>
              <a:rPr lang="en-US" dirty="0" err="1"/>
              <a:t>caso</a:t>
            </a:r>
            <a:r>
              <a:rPr lang="en-US" dirty="0"/>
              <a:t> di Brillouin flow ma </a:t>
            </a:r>
            <a:r>
              <a:rPr lang="en-US" dirty="0" err="1"/>
              <a:t>viene</a:t>
            </a:r>
            <a:r>
              <a:rPr lang="en-US" dirty="0"/>
              <a:t> </a:t>
            </a:r>
            <a:r>
              <a:rPr lang="en-US" dirty="0" err="1"/>
              <a:t>seguita</a:t>
            </a:r>
            <a:r>
              <a:rPr lang="en-US" dirty="0"/>
              <a:t> </a:t>
            </a:r>
            <a:r>
              <a:rPr lang="en-US" dirty="0" err="1"/>
              <a:t>qualora</a:t>
            </a:r>
            <a:r>
              <a:rPr lang="en-US" dirty="0"/>
              <a:t> </a:t>
            </a:r>
            <a:r>
              <a:rPr lang="en-US" dirty="0" err="1"/>
              <a:t>siano</a:t>
            </a:r>
            <a:r>
              <a:rPr lang="en-US" dirty="0"/>
              <a:t> </a:t>
            </a:r>
            <a:r>
              <a:rPr lang="en-US" dirty="0" err="1"/>
              <a:t>soddisfatte</a:t>
            </a:r>
            <a:r>
              <a:rPr lang="en-US" dirty="0"/>
              <a:t> </a:t>
            </a:r>
            <a:r>
              <a:rPr lang="en-US" dirty="0" err="1"/>
              <a:t>condizioni</a:t>
            </a:r>
            <a:r>
              <a:rPr lang="en-US" dirty="0"/>
              <a:t> </a:t>
            </a:r>
            <a:r>
              <a:rPr lang="en-US" dirty="0" err="1"/>
              <a:t>iniziali</a:t>
            </a:r>
            <a:r>
              <a:rPr lang="en-US" dirty="0"/>
              <a:t> di </a:t>
            </a:r>
            <a:r>
              <a:rPr lang="en-US" dirty="0" err="1"/>
              <a:t>accoppiamento</a:t>
            </a:r>
            <a:r>
              <a:rPr lang="en-US" dirty="0"/>
              <a:t> definite dal </a:t>
            </a:r>
            <a:r>
              <a:rPr lang="en-US" dirty="0" err="1"/>
              <a:t>canale</a:t>
            </a:r>
            <a:endParaRPr lang="en-US" dirty="0"/>
          </a:p>
        </p:txBody>
      </p:sp>
      <p:sp>
        <p:nvSpPr>
          <p:cNvPr id="4" name="Segnaposto numero diapositiva 3"/>
          <p:cNvSpPr>
            <a:spLocks noGrp="1"/>
          </p:cNvSpPr>
          <p:nvPr>
            <p:ph type="sldNum" sz="quarter" idx="5"/>
          </p:nvPr>
        </p:nvSpPr>
        <p:spPr/>
        <p:txBody>
          <a:bodyPr/>
          <a:lstStyle/>
          <a:p>
            <a:fld id="{256F34E0-9E65-4AA9-823B-26CBA0D2B4F2}" type="slidenum">
              <a:rPr lang="en-US" smtClean="0"/>
              <a:t>51</a:t>
            </a:fld>
            <a:endParaRPr lang="en-US"/>
          </a:p>
        </p:txBody>
      </p:sp>
    </p:spTree>
    <p:extLst>
      <p:ext uri="{BB962C8B-B14F-4D97-AF65-F5344CB8AC3E}">
        <p14:creationId xmlns:p14="http://schemas.microsoft.com/office/powerpoint/2010/main" val="1635854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err="1"/>
              <a:t>Soluzioni</a:t>
            </a:r>
            <a:r>
              <a:rPr lang="en-US" dirty="0"/>
              <a:t> diverse da </a:t>
            </a:r>
            <a:r>
              <a:rPr lang="en-US" dirty="0" err="1"/>
              <a:t>quella</a:t>
            </a:r>
            <a:r>
              <a:rPr lang="en-US" dirty="0"/>
              <a:t> di </a:t>
            </a:r>
            <a:r>
              <a:rPr lang="en-US" dirty="0" err="1"/>
              <a:t>equilibrio</a:t>
            </a:r>
            <a:r>
              <a:rPr lang="en-US" dirty="0"/>
              <a:t> </a:t>
            </a:r>
            <a:r>
              <a:rPr lang="en-US" dirty="0" err="1"/>
              <a:t>possono</a:t>
            </a:r>
            <a:r>
              <a:rPr lang="en-US" dirty="0"/>
              <a:t> </a:t>
            </a:r>
            <a:r>
              <a:rPr lang="en-US" dirty="0" err="1"/>
              <a:t>essere</a:t>
            </a:r>
            <a:r>
              <a:rPr lang="en-US" dirty="0"/>
              <a:t> </a:t>
            </a:r>
            <a:r>
              <a:rPr lang="en-US" dirty="0" err="1"/>
              <a:t>studiate</a:t>
            </a:r>
            <a:r>
              <a:rPr lang="en-US" dirty="0"/>
              <a:t> come </a:t>
            </a:r>
            <a:r>
              <a:rPr lang="en-US" dirty="0" err="1"/>
              <a:t>deviazioni</a:t>
            </a:r>
            <a:r>
              <a:rPr lang="en-US" dirty="0"/>
              <a:t> rispetto ad </a:t>
            </a:r>
            <a:r>
              <a:rPr lang="en-US" dirty="0" err="1"/>
              <a:t>essa</a:t>
            </a:r>
            <a:endParaRPr lang="en-US" dirty="0"/>
          </a:p>
          <a:p>
            <a:pPr marL="171450" indent="-171450">
              <a:buFont typeface="Arial" panose="020B0604020202020204" pitchFamily="34" charset="0"/>
              <a:buChar char="•"/>
            </a:pPr>
            <a:r>
              <a:rPr lang="en-US" dirty="0"/>
              <a:t>Per </a:t>
            </a:r>
            <a:r>
              <a:rPr lang="en-US" dirty="0" err="1"/>
              <a:t>deviazioni</a:t>
            </a:r>
            <a:r>
              <a:rPr lang="en-US" dirty="0"/>
              <a:t> </a:t>
            </a:r>
            <a:r>
              <a:rPr lang="en-US" dirty="0" err="1"/>
              <a:t>piccole</a:t>
            </a:r>
            <a:r>
              <a:rPr lang="en-US" dirty="0"/>
              <a:t>, </a:t>
            </a:r>
            <a:r>
              <a:rPr lang="en-US" dirty="0" err="1"/>
              <a:t>l’inviluppo</a:t>
            </a:r>
            <a:r>
              <a:rPr lang="en-US" dirty="0"/>
              <a:t> segue una </a:t>
            </a:r>
            <a:r>
              <a:rPr lang="en-US" dirty="0" err="1"/>
              <a:t>traiettoria</a:t>
            </a:r>
            <a:r>
              <a:rPr lang="en-US" dirty="0"/>
              <a:t> </a:t>
            </a:r>
            <a:r>
              <a:rPr lang="en-US" dirty="0" err="1"/>
              <a:t>oscillante</a:t>
            </a:r>
            <a:r>
              <a:rPr lang="en-US" dirty="0"/>
              <a:t> in </a:t>
            </a:r>
            <a:r>
              <a:rPr lang="en-US" dirty="0" err="1"/>
              <a:t>prossimità</a:t>
            </a:r>
            <a:r>
              <a:rPr lang="en-US" dirty="0"/>
              <a:t> del </a:t>
            </a:r>
            <a:r>
              <a:rPr lang="en-US" dirty="0" err="1"/>
              <a:t>valore</a:t>
            </a:r>
            <a:r>
              <a:rPr lang="en-US" dirty="0"/>
              <a:t> di </a:t>
            </a:r>
            <a:r>
              <a:rPr lang="en-US" dirty="0" err="1"/>
              <a:t>equilibrio</a:t>
            </a:r>
            <a:r>
              <a:rPr lang="en-US" dirty="0"/>
              <a:t>. </a:t>
            </a:r>
            <a:r>
              <a:rPr lang="en-US" dirty="0" err="1"/>
              <a:t>Nello</a:t>
            </a:r>
            <a:r>
              <a:rPr lang="en-US" dirty="0"/>
              <a:t> </a:t>
            </a:r>
            <a:r>
              <a:rPr lang="en-US" dirty="0" err="1"/>
              <a:t>spazio</a:t>
            </a:r>
            <a:r>
              <a:rPr lang="en-US" dirty="0"/>
              <a:t> di Cauchy le </a:t>
            </a:r>
            <a:r>
              <a:rPr lang="en-US" dirty="0" err="1"/>
              <a:t>oscillazioni</a:t>
            </a:r>
            <a:r>
              <a:rPr lang="en-US" dirty="0"/>
              <a:t> </a:t>
            </a:r>
            <a:r>
              <a:rPr lang="en-US" dirty="0" err="1"/>
              <a:t>sono</a:t>
            </a:r>
            <a:r>
              <a:rPr lang="en-US" dirty="0"/>
              <a:t> </a:t>
            </a:r>
            <a:r>
              <a:rPr lang="en-US" dirty="0" err="1"/>
              <a:t>armoniche</a:t>
            </a:r>
            <a:r>
              <a:rPr lang="en-US" dirty="0"/>
              <a:t> e </a:t>
            </a:r>
            <a:r>
              <a:rPr lang="en-US" dirty="0" err="1"/>
              <a:t>l’area</a:t>
            </a:r>
            <a:r>
              <a:rPr lang="en-US" dirty="0"/>
              <a:t> </a:t>
            </a:r>
            <a:r>
              <a:rPr lang="en-US" dirty="0" err="1"/>
              <a:t>dell’offset</a:t>
            </a:r>
            <a:r>
              <a:rPr lang="en-US" dirty="0"/>
              <a:t> rispetto </a:t>
            </a:r>
            <a:r>
              <a:rPr lang="en-US" dirty="0" err="1"/>
              <a:t>alla</a:t>
            </a:r>
            <a:r>
              <a:rPr lang="en-US" dirty="0"/>
              <a:t> </a:t>
            </a:r>
            <a:r>
              <a:rPr lang="en-US" dirty="0" err="1"/>
              <a:t>traiettoria</a:t>
            </a:r>
            <a:r>
              <a:rPr lang="en-US" dirty="0"/>
              <a:t> di </a:t>
            </a:r>
            <a:r>
              <a:rPr lang="en-US" dirty="0" err="1"/>
              <a:t>equilibrio</a:t>
            </a:r>
            <a:r>
              <a:rPr lang="en-US" dirty="0"/>
              <a:t> </a:t>
            </a:r>
            <a:r>
              <a:rPr lang="en-US" dirty="0" err="1"/>
              <a:t>nello</a:t>
            </a:r>
            <a:r>
              <a:rPr lang="en-US" dirty="0"/>
              <a:t> </a:t>
            </a:r>
            <a:r>
              <a:rPr lang="en-US" dirty="0" err="1"/>
              <a:t>spazio</a:t>
            </a:r>
            <a:r>
              <a:rPr lang="en-US" dirty="0"/>
              <a:t> </a:t>
            </a:r>
            <a:r>
              <a:rPr lang="en-US" dirty="0" err="1"/>
              <a:t>fasi</a:t>
            </a:r>
            <a:r>
              <a:rPr lang="en-US" dirty="0"/>
              <a:t> </a:t>
            </a:r>
            <a:r>
              <a:rPr lang="en-US" dirty="0" err="1"/>
              <a:t>tau,tau_dot</a:t>
            </a:r>
            <a:r>
              <a:rPr lang="en-US" dirty="0"/>
              <a:t> </a:t>
            </a:r>
            <a:r>
              <a:rPr lang="en-US" dirty="0" err="1"/>
              <a:t>rimane</a:t>
            </a:r>
            <a:r>
              <a:rPr lang="en-US" dirty="0"/>
              <a:t> </a:t>
            </a:r>
            <a:r>
              <a:rPr lang="en-US" dirty="0" err="1"/>
              <a:t>costante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Nello</a:t>
            </a:r>
            <a:r>
              <a:rPr lang="en-US" dirty="0"/>
              <a:t> </a:t>
            </a:r>
            <a:r>
              <a:rPr lang="en-US" dirty="0" err="1"/>
              <a:t>spazio</a:t>
            </a:r>
            <a:r>
              <a:rPr lang="en-US" dirty="0"/>
              <a:t> </a:t>
            </a:r>
            <a:r>
              <a:rPr lang="en-US" dirty="0" err="1"/>
              <a:t>originale</a:t>
            </a:r>
            <a:r>
              <a:rPr lang="en-US" dirty="0"/>
              <a:t> la </a:t>
            </a:r>
            <a:r>
              <a:rPr lang="en-US" dirty="0" err="1"/>
              <a:t>soluzione</a:t>
            </a:r>
            <a:r>
              <a:rPr lang="en-US" dirty="0"/>
              <a:t> di </a:t>
            </a:r>
            <a:r>
              <a:rPr lang="en-US" dirty="0" err="1"/>
              <a:t>equilibrio</a:t>
            </a:r>
            <a:r>
              <a:rPr lang="en-US" dirty="0"/>
              <a:t> </a:t>
            </a:r>
            <a:r>
              <a:rPr lang="en-US" dirty="0" err="1"/>
              <a:t>mostra</a:t>
            </a:r>
            <a:r>
              <a:rPr lang="en-US" dirty="0"/>
              <a:t> </a:t>
            </a:r>
            <a:r>
              <a:rPr lang="en-US" dirty="0" err="1"/>
              <a:t>che</a:t>
            </a:r>
            <a:r>
              <a:rPr lang="en-US" dirty="0"/>
              <a:t> </a:t>
            </a:r>
            <a:r>
              <a:rPr lang="en-US" dirty="0" err="1"/>
              <a:t>l’inviluppo</a:t>
            </a:r>
            <a:r>
              <a:rPr lang="en-US" dirty="0"/>
              <a:t> rms, a causa </a:t>
            </a:r>
            <a:r>
              <a:rPr lang="en-US" dirty="0" err="1"/>
              <a:t>dell’accelerazione</a:t>
            </a:r>
            <a:r>
              <a:rPr lang="en-US" dirty="0"/>
              <a:t>, </a:t>
            </a:r>
            <a:r>
              <a:rPr lang="en-US" dirty="0" err="1"/>
              <a:t>scala</a:t>
            </a:r>
            <a:r>
              <a:rPr lang="en-US" dirty="0"/>
              <a:t> con la </a:t>
            </a:r>
            <a:r>
              <a:rPr lang="en-US" dirty="0" err="1"/>
              <a:t>radice</a:t>
            </a:r>
            <a:r>
              <a:rPr lang="en-US" dirty="0"/>
              <a:t> </a:t>
            </a:r>
            <a:r>
              <a:rPr lang="en-US" dirty="0" err="1"/>
              <a:t>dell’energia</a:t>
            </a:r>
            <a:r>
              <a:rPr lang="en-US" dirty="0"/>
              <a:t>.</a:t>
            </a:r>
          </a:p>
          <a:p>
            <a:pPr marL="171450" indent="-171450">
              <a:buFont typeface="Arial" panose="020B0604020202020204" pitchFamily="34" charset="0"/>
              <a:buChar char="•"/>
            </a:pPr>
            <a:r>
              <a:rPr lang="en-US" dirty="0" err="1"/>
              <a:t>Tuttavia</a:t>
            </a:r>
            <a:r>
              <a:rPr lang="en-US" dirty="0"/>
              <a:t> </a:t>
            </a:r>
            <a:r>
              <a:rPr lang="en-US" dirty="0" err="1"/>
              <a:t>l’inviluppo</a:t>
            </a:r>
            <a:r>
              <a:rPr lang="en-US" dirty="0"/>
              <a:t> di </a:t>
            </a:r>
            <a:r>
              <a:rPr lang="en-US" dirty="0" err="1"/>
              <a:t>ingresso</a:t>
            </a:r>
            <a:r>
              <a:rPr lang="en-US" dirty="0"/>
              <a:t> </a:t>
            </a:r>
            <a:r>
              <a:rPr lang="en-US" dirty="0" err="1"/>
              <a:t>che</a:t>
            </a:r>
            <a:r>
              <a:rPr lang="en-US" dirty="0"/>
              <a:t> </a:t>
            </a:r>
            <a:r>
              <a:rPr lang="en-US" dirty="0" err="1"/>
              <a:t>assicura</a:t>
            </a:r>
            <a:r>
              <a:rPr lang="en-US" dirty="0"/>
              <a:t> un </a:t>
            </a:r>
            <a:r>
              <a:rPr lang="en-US" dirty="0" err="1"/>
              <a:t>accoppiamento</a:t>
            </a:r>
            <a:r>
              <a:rPr lang="en-US" dirty="0"/>
              <a:t> con il </a:t>
            </a:r>
            <a:r>
              <a:rPr lang="en-US" dirty="0" err="1"/>
              <a:t>linac</a:t>
            </a:r>
            <a:r>
              <a:rPr lang="en-US" dirty="0"/>
              <a:t> </a:t>
            </a:r>
            <a:r>
              <a:rPr lang="en-US" dirty="0" err="1"/>
              <a:t>dipende</a:t>
            </a:r>
            <a:r>
              <a:rPr lang="en-US" dirty="0"/>
              <a:t> </a:t>
            </a:r>
            <a:r>
              <a:rPr lang="en-US" dirty="0" err="1"/>
              <a:t>dalla</a:t>
            </a:r>
            <a:r>
              <a:rPr lang="en-US" dirty="0"/>
              <a:t> </a:t>
            </a:r>
            <a:r>
              <a:rPr lang="en-US" dirty="0" err="1"/>
              <a:t>posizione</a:t>
            </a:r>
            <a:r>
              <a:rPr lang="en-US" dirty="0"/>
              <a:t> interna: slice con </a:t>
            </a:r>
            <a:r>
              <a:rPr lang="en-US" dirty="0" err="1"/>
              <a:t>piccole</a:t>
            </a:r>
            <a:r>
              <a:rPr lang="en-US" dirty="0"/>
              <a:t> </a:t>
            </a:r>
            <a:r>
              <a:rPr lang="en-US" dirty="0" err="1"/>
              <a:t>deviazioni</a:t>
            </a:r>
            <a:r>
              <a:rPr lang="en-US" dirty="0"/>
              <a:t> rispetto </a:t>
            </a:r>
            <a:r>
              <a:rPr lang="en-US" dirty="0" err="1"/>
              <a:t>alla</a:t>
            </a:r>
            <a:r>
              <a:rPr lang="en-US" dirty="0"/>
              <a:t> </a:t>
            </a:r>
            <a:r>
              <a:rPr lang="en-US" dirty="0" err="1"/>
              <a:t>soluzione</a:t>
            </a:r>
            <a:r>
              <a:rPr lang="en-US" dirty="0"/>
              <a:t> di </a:t>
            </a:r>
            <a:r>
              <a:rPr lang="en-US" dirty="0" err="1"/>
              <a:t>equilibrio</a:t>
            </a:r>
            <a:r>
              <a:rPr lang="en-US" dirty="0"/>
              <a:t> </a:t>
            </a:r>
            <a:r>
              <a:rPr lang="en-US" dirty="0" err="1"/>
              <a:t>compiono</a:t>
            </a:r>
            <a:r>
              <a:rPr lang="en-US" dirty="0"/>
              <a:t> </a:t>
            </a:r>
            <a:r>
              <a:rPr lang="en-US" dirty="0" err="1"/>
              <a:t>oscillazioni</a:t>
            </a:r>
            <a:r>
              <a:rPr lang="en-US" dirty="0"/>
              <a:t> di plasma </a:t>
            </a:r>
            <a:r>
              <a:rPr lang="en-US" dirty="0" err="1"/>
              <a:t>anarmoniche</a:t>
            </a:r>
            <a:r>
              <a:rPr lang="en-US" dirty="0"/>
              <a:t> </a:t>
            </a:r>
            <a:r>
              <a:rPr lang="en-US" dirty="0" err="1"/>
              <a:t>intorno</a:t>
            </a:r>
            <a:r>
              <a:rPr lang="en-US" dirty="0"/>
              <a:t> </a:t>
            </a:r>
            <a:r>
              <a:rPr lang="en-US" dirty="0" err="1"/>
              <a:t>alla</a:t>
            </a:r>
            <a:r>
              <a:rPr lang="en-US" dirty="0"/>
              <a:t> </a:t>
            </a:r>
            <a:r>
              <a:rPr lang="en-US" dirty="0" err="1"/>
              <a:t>traiettoria</a:t>
            </a:r>
            <a:r>
              <a:rPr lang="en-US" dirty="0"/>
              <a:t> di </a:t>
            </a:r>
            <a:r>
              <a:rPr lang="en-US" dirty="0" err="1"/>
              <a:t>equilibrio</a:t>
            </a:r>
            <a:r>
              <a:rPr lang="en-US" dirty="0"/>
              <a:t> con una </a:t>
            </a:r>
            <a:r>
              <a:rPr lang="en-US" dirty="0" err="1"/>
              <a:t>frequenza</a:t>
            </a:r>
            <a:r>
              <a:rPr lang="en-US" dirty="0"/>
              <a:t> di plasma </a:t>
            </a:r>
            <a:r>
              <a:rPr lang="en-US" dirty="0" err="1"/>
              <a:t>che</a:t>
            </a:r>
            <a:r>
              <a:rPr lang="en-US" dirty="0"/>
              <a:t> </a:t>
            </a:r>
            <a:r>
              <a:rPr lang="en-US" dirty="0" err="1"/>
              <a:t>si</a:t>
            </a:r>
            <a:r>
              <a:rPr lang="en-US" dirty="0"/>
              <a:t> reduce con </a:t>
            </a:r>
            <a:r>
              <a:rPr lang="en-US" dirty="0" err="1"/>
              <a:t>l’energia</a:t>
            </a:r>
            <a:r>
              <a:rPr lang="en-US" dirty="0"/>
              <a:t> rallentando le </a:t>
            </a:r>
            <a:r>
              <a:rPr lang="en-US" dirty="0" err="1"/>
              <a:t>oscillazioni</a:t>
            </a:r>
            <a:endParaRPr lang="en-US" dirty="0"/>
          </a:p>
          <a:p>
            <a:r>
              <a:rPr lang="en-US" dirty="0"/>
              <a:t> </a:t>
            </a:r>
          </a:p>
        </p:txBody>
      </p:sp>
      <p:sp>
        <p:nvSpPr>
          <p:cNvPr id="4" name="Segnaposto numero diapositiva 3"/>
          <p:cNvSpPr>
            <a:spLocks noGrp="1"/>
          </p:cNvSpPr>
          <p:nvPr>
            <p:ph type="sldNum" sz="quarter" idx="5"/>
          </p:nvPr>
        </p:nvSpPr>
        <p:spPr/>
        <p:txBody>
          <a:bodyPr/>
          <a:lstStyle/>
          <a:p>
            <a:fld id="{256F34E0-9E65-4AA9-823B-26CBA0D2B4F2}" type="slidenum">
              <a:rPr lang="en-US" smtClean="0"/>
              <a:t>52</a:t>
            </a:fld>
            <a:endParaRPr lang="en-US"/>
          </a:p>
        </p:txBody>
      </p:sp>
    </p:spTree>
    <p:extLst>
      <p:ext uri="{BB962C8B-B14F-4D97-AF65-F5344CB8AC3E}">
        <p14:creationId xmlns:p14="http://schemas.microsoft.com/office/powerpoint/2010/main" val="135955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err="1"/>
              <a:t>Peculiarità</a:t>
            </a:r>
            <a:r>
              <a:rPr lang="en-US" dirty="0"/>
              <a:t> </a:t>
            </a:r>
            <a:r>
              <a:rPr lang="en-US" dirty="0" err="1"/>
              <a:t>della</a:t>
            </a:r>
            <a:r>
              <a:rPr lang="en-US" dirty="0"/>
              <a:t> </a:t>
            </a:r>
            <a:r>
              <a:rPr lang="en-US" dirty="0" err="1"/>
              <a:t>soluzione</a:t>
            </a:r>
            <a:r>
              <a:rPr lang="en-US" dirty="0"/>
              <a:t> di </a:t>
            </a:r>
            <a:r>
              <a:rPr lang="en-US" dirty="0" err="1"/>
              <a:t>equilibrio</a:t>
            </a:r>
            <a:r>
              <a:rPr lang="en-US" dirty="0"/>
              <a:t> </a:t>
            </a:r>
            <a:r>
              <a:rPr lang="en-US" dirty="0" err="1"/>
              <a:t>mostrata</a:t>
            </a:r>
            <a:r>
              <a:rPr lang="en-US" dirty="0"/>
              <a:t>: </a:t>
            </a:r>
            <a:r>
              <a:rPr lang="en-US" dirty="0" err="1"/>
              <a:t>possiede</a:t>
            </a:r>
            <a:r>
              <a:rPr lang="en-US" dirty="0"/>
              <a:t>, in </a:t>
            </a:r>
            <a:r>
              <a:rPr lang="en-US" dirty="0" err="1"/>
              <a:t>entrambi</a:t>
            </a:r>
            <a:r>
              <a:rPr lang="en-US" dirty="0"/>
              <a:t> </a:t>
            </a:r>
            <a:r>
              <a:rPr lang="en-US" dirty="0" err="1"/>
              <a:t>gli</a:t>
            </a:r>
            <a:r>
              <a:rPr lang="en-US" dirty="0"/>
              <a:t> </a:t>
            </a:r>
            <a:r>
              <a:rPr lang="en-US" dirty="0" err="1"/>
              <a:t>spazi</a:t>
            </a:r>
            <a:r>
              <a:rPr lang="en-US" dirty="0"/>
              <a:t>, un </a:t>
            </a:r>
            <a:r>
              <a:rPr lang="en-US" dirty="0" err="1"/>
              <a:t>angolo</a:t>
            </a:r>
            <a:r>
              <a:rPr lang="en-US" dirty="0"/>
              <a:t> </a:t>
            </a:r>
            <a:r>
              <a:rPr lang="en-US" dirty="0" err="1"/>
              <a:t>costante</a:t>
            </a:r>
            <a:r>
              <a:rPr lang="en-US" dirty="0"/>
              <a:t> </a:t>
            </a:r>
            <a:r>
              <a:rPr lang="en-US" dirty="0" err="1"/>
              <a:t>nello</a:t>
            </a:r>
            <a:r>
              <a:rPr lang="en-US" dirty="0"/>
              <a:t> </a:t>
            </a:r>
            <a:r>
              <a:rPr lang="en-US" dirty="0" err="1"/>
              <a:t>spazio</a:t>
            </a:r>
            <a:r>
              <a:rPr lang="en-US" dirty="0"/>
              <a:t> </a:t>
            </a:r>
            <a:r>
              <a:rPr lang="en-US" dirty="0" err="1"/>
              <a:t>delle</a:t>
            </a:r>
            <a:r>
              <a:rPr lang="en-US" dirty="0"/>
              <a:t> </a:t>
            </a:r>
            <a:r>
              <a:rPr lang="en-US" dirty="0" err="1"/>
              <a:t>fasi</a:t>
            </a:r>
            <a:r>
              <a:rPr lang="en-US" dirty="0"/>
              <a:t>.</a:t>
            </a:r>
          </a:p>
          <a:p>
            <a:pPr marL="171450" indent="-171450">
              <a:buFont typeface="Arial" panose="020B0604020202020204" pitchFamily="34" charset="0"/>
              <a:buChar char="•"/>
            </a:pPr>
            <a:r>
              <a:rPr lang="en-US" dirty="0"/>
              <a:t>Tale </a:t>
            </a:r>
            <a:r>
              <a:rPr lang="en-US" dirty="0" err="1"/>
              <a:t>angolo</a:t>
            </a:r>
            <a:r>
              <a:rPr lang="en-US" dirty="0"/>
              <a:t> </a:t>
            </a:r>
            <a:r>
              <a:rPr lang="en-US" dirty="0" err="1"/>
              <a:t>risulta</a:t>
            </a:r>
            <a:r>
              <a:rPr lang="en-US" dirty="0"/>
              <a:t> </a:t>
            </a:r>
            <a:r>
              <a:rPr lang="en-US" dirty="0" err="1"/>
              <a:t>indipendente</a:t>
            </a:r>
            <a:r>
              <a:rPr lang="en-US" dirty="0"/>
              <a:t> </a:t>
            </a:r>
            <a:r>
              <a:rPr lang="en-US" dirty="0" err="1"/>
              <a:t>dalle</a:t>
            </a:r>
            <a:r>
              <a:rPr lang="en-US" dirty="0"/>
              <a:t> </a:t>
            </a:r>
            <a:r>
              <a:rPr lang="en-US" dirty="0" err="1"/>
              <a:t>condizioni</a:t>
            </a:r>
            <a:r>
              <a:rPr lang="en-US" dirty="0"/>
              <a:t> </a:t>
            </a:r>
            <a:r>
              <a:rPr lang="en-US" dirty="0" err="1"/>
              <a:t>iniziali</a:t>
            </a:r>
            <a:r>
              <a:rPr lang="en-US" dirty="0"/>
              <a:t> e </a:t>
            </a:r>
            <a:r>
              <a:rPr lang="en-US" dirty="0" err="1"/>
              <a:t>dalla</a:t>
            </a:r>
            <a:r>
              <a:rPr lang="en-US" dirty="0"/>
              <a:t> </a:t>
            </a:r>
            <a:r>
              <a:rPr lang="en-US" dirty="0" err="1"/>
              <a:t>corrente</a:t>
            </a:r>
            <a:r>
              <a:rPr lang="en-US" dirty="0"/>
              <a:t> locale: di </a:t>
            </a:r>
            <a:r>
              <a:rPr lang="en-US" dirty="0" err="1"/>
              <a:t>conseguenza</a:t>
            </a:r>
            <a:r>
              <a:rPr lang="en-US" dirty="0"/>
              <a:t> </a:t>
            </a:r>
            <a:r>
              <a:rPr lang="en-US" dirty="0" err="1"/>
              <a:t>questa</a:t>
            </a:r>
            <a:r>
              <a:rPr lang="en-US" dirty="0"/>
              <a:t> </a:t>
            </a:r>
            <a:r>
              <a:rPr lang="en-US" dirty="0" err="1"/>
              <a:t>soluzione</a:t>
            </a:r>
            <a:r>
              <a:rPr lang="en-US" dirty="0"/>
              <a:t> di </a:t>
            </a:r>
            <a:r>
              <a:rPr lang="en-US" dirty="0" err="1"/>
              <a:t>equilibrio</a:t>
            </a:r>
            <a:r>
              <a:rPr lang="en-US" dirty="0"/>
              <a:t> è nota come </a:t>
            </a:r>
            <a:r>
              <a:rPr lang="en-US" dirty="0" err="1"/>
              <a:t>inviluppo</a:t>
            </a:r>
            <a:r>
              <a:rPr lang="en-US" dirty="0"/>
              <a:t> </a:t>
            </a:r>
            <a:r>
              <a:rPr lang="en-US" dirty="0" err="1"/>
              <a:t>invariante</a:t>
            </a:r>
            <a:endParaRPr lang="en-US" dirty="0"/>
          </a:p>
          <a:p>
            <a:pPr marL="171450" indent="-171450">
              <a:buFont typeface="Arial" panose="020B0604020202020204" pitchFamily="34" charset="0"/>
              <a:buChar char="•"/>
            </a:pPr>
            <a:r>
              <a:rPr lang="en-US" dirty="0"/>
              <a:t>Il segno negative </a:t>
            </a:r>
            <a:r>
              <a:rPr lang="en-US" dirty="0" err="1"/>
              <a:t>dell’angolo</a:t>
            </a:r>
            <a:r>
              <a:rPr lang="en-US" dirty="0"/>
              <a:t> indica </a:t>
            </a:r>
            <a:r>
              <a:rPr lang="en-US" dirty="0" err="1"/>
              <a:t>che</a:t>
            </a:r>
            <a:r>
              <a:rPr lang="en-US" dirty="0"/>
              <a:t> la </a:t>
            </a:r>
            <a:r>
              <a:rPr lang="en-US" dirty="0" err="1"/>
              <a:t>corrispondente</a:t>
            </a:r>
            <a:r>
              <a:rPr lang="en-US" dirty="0"/>
              <a:t> </a:t>
            </a:r>
            <a:r>
              <a:rPr lang="en-US" dirty="0" err="1"/>
              <a:t>traiettoria</a:t>
            </a:r>
            <a:r>
              <a:rPr lang="en-US" dirty="0"/>
              <a:t> </a:t>
            </a:r>
            <a:r>
              <a:rPr lang="en-US" dirty="0" err="1"/>
              <a:t>nello</a:t>
            </a:r>
            <a:r>
              <a:rPr lang="en-US" dirty="0"/>
              <a:t> </a:t>
            </a:r>
            <a:r>
              <a:rPr lang="en-US" dirty="0" err="1"/>
              <a:t>spazio</a:t>
            </a:r>
            <a:r>
              <a:rPr lang="en-US" dirty="0"/>
              <a:t> </a:t>
            </a:r>
            <a:r>
              <a:rPr lang="en-US" dirty="0" err="1"/>
              <a:t>fasi</a:t>
            </a:r>
            <a:r>
              <a:rPr lang="en-US" dirty="0"/>
              <a:t> è </a:t>
            </a:r>
            <a:r>
              <a:rPr lang="en-US" dirty="0" err="1"/>
              <a:t>convergente</a:t>
            </a:r>
            <a:r>
              <a:rPr lang="en-US" dirty="0"/>
              <a:t>: </a:t>
            </a:r>
            <a:r>
              <a:rPr lang="en-US" dirty="0" err="1"/>
              <a:t>si</a:t>
            </a:r>
            <a:r>
              <a:rPr lang="en-US" dirty="0"/>
              <a:t> </a:t>
            </a:r>
            <a:r>
              <a:rPr lang="en-US" dirty="0" err="1"/>
              <a:t>può</a:t>
            </a:r>
            <a:r>
              <a:rPr lang="en-US" dirty="0"/>
              <a:t> </a:t>
            </a:r>
            <a:r>
              <a:rPr lang="en-US" dirty="0" err="1"/>
              <a:t>constatare</a:t>
            </a:r>
            <a:r>
              <a:rPr lang="en-US" dirty="0"/>
              <a:t> </a:t>
            </a:r>
            <a:r>
              <a:rPr lang="en-US" dirty="0" err="1"/>
              <a:t>che</a:t>
            </a:r>
            <a:r>
              <a:rPr lang="en-US" dirty="0"/>
              <a:t> </a:t>
            </a:r>
            <a:r>
              <a:rPr lang="en-US" dirty="0" err="1"/>
              <a:t>sia</a:t>
            </a:r>
            <a:r>
              <a:rPr lang="en-US" dirty="0"/>
              <a:t> </a:t>
            </a:r>
            <a:r>
              <a:rPr lang="en-US" dirty="0" err="1"/>
              <a:t>l’inviluppo</a:t>
            </a:r>
            <a:r>
              <a:rPr lang="en-US" dirty="0"/>
              <a:t> </a:t>
            </a:r>
            <a:r>
              <a:rPr lang="en-US" dirty="0" err="1"/>
              <a:t>che</a:t>
            </a:r>
            <a:r>
              <a:rPr lang="en-US" dirty="0"/>
              <a:t> il </a:t>
            </a:r>
            <a:r>
              <a:rPr lang="en-US" dirty="0" err="1"/>
              <a:t>momento</a:t>
            </a:r>
            <a:r>
              <a:rPr lang="en-US" dirty="0"/>
              <a:t> </a:t>
            </a:r>
            <a:r>
              <a:rPr lang="en-US" dirty="0" err="1"/>
              <a:t>trasverso</a:t>
            </a:r>
            <a:r>
              <a:rPr lang="en-US" dirty="0"/>
              <a:t> \</a:t>
            </a:r>
            <a:r>
              <a:rPr lang="en-US" dirty="0" err="1"/>
              <a:t>gs’</a:t>
            </a:r>
            <a:r>
              <a:rPr lang="en-US" dirty="0"/>
              <a:t> </a:t>
            </a:r>
            <a:r>
              <a:rPr lang="en-US" dirty="0" err="1"/>
              <a:t>scalano</a:t>
            </a:r>
            <a:r>
              <a:rPr lang="en-US" dirty="0"/>
              <a:t> come la </a:t>
            </a:r>
            <a:r>
              <a:rPr lang="en-US" dirty="0" err="1"/>
              <a:t>radice</a:t>
            </a:r>
            <a:r>
              <a:rPr lang="en-US" dirty="0"/>
              <a:t> </a:t>
            </a:r>
            <a:r>
              <a:rPr lang="en-US" dirty="0" err="1"/>
              <a:t>dell’energia</a:t>
            </a: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err="1"/>
              <a:t>Nello</a:t>
            </a:r>
            <a:r>
              <a:rPr lang="en-US" dirty="0"/>
              <a:t> </a:t>
            </a:r>
            <a:r>
              <a:rPr lang="en-US" dirty="0" err="1"/>
              <a:t>spazio</a:t>
            </a:r>
            <a:r>
              <a:rPr lang="en-US" dirty="0"/>
              <a:t> </a:t>
            </a:r>
            <a:r>
              <a:rPr lang="en-US" dirty="0" err="1"/>
              <a:t>delle</a:t>
            </a:r>
            <a:r>
              <a:rPr lang="en-US" dirty="0"/>
              <a:t> </a:t>
            </a:r>
            <a:r>
              <a:rPr lang="en-US" dirty="0" err="1"/>
              <a:t>fasi</a:t>
            </a:r>
            <a:r>
              <a:rPr lang="en-US" dirty="0"/>
              <a:t> \s,\</a:t>
            </a:r>
            <a:r>
              <a:rPr lang="en-US" dirty="0" err="1"/>
              <a:t>gs’</a:t>
            </a:r>
            <a:r>
              <a:rPr lang="en-US" dirty="0"/>
              <a:t> </a:t>
            </a:r>
            <a:r>
              <a:rPr lang="en-US" dirty="0" err="1"/>
              <a:t>l’inviluppo</a:t>
            </a:r>
            <a:r>
              <a:rPr lang="en-US" dirty="0"/>
              <a:t> di </a:t>
            </a:r>
            <a:r>
              <a:rPr lang="en-US" dirty="0" err="1"/>
              <a:t>equilibrio</a:t>
            </a:r>
            <a:r>
              <a:rPr lang="en-US" dirty="0"/>
              <a:t> </a:t>
            </a:r>
            <a:r>
              <a:rPr lang="en-US" dirty="0" err="1"/>
              <a:t>si</a:t>
            </a:r>
            <a:r>
              <a:rPr lang="en-US" dirty="0"/>
              <a:t> </a:t>
            </a:r>
            <a:r>
              <a:rPr lang="en-US" dirty="0" err="1"/>
              <a:t>muova</a:t>
            </a:r>
            <a:r>
              <a:rPr lang="en-US" dirty="0"/>
              <a:t> </a:t>
            </a:r>
            <a:r>
              <a:rPr lang="en-US" dirty="0" err="1"/>
              <a:t>su</a:t>
            </a:r>
            <a:r>
              <a:rPr lang="en-US" dirty="0"/>
              <a:t> una </a:t>
            </a:r>
            <a:r>
              <a:rPr lang="en-US" dirty="0" err="1"/>
              <a:t>retta</a:t>
            </a:r>
            <a:r>
              <a:rPr lang="en-US" dirty="0"/>
              <a:t> con </a:t>
            </a:r>
            <a:r>
              <a:rPr lang="en-US" dirty="0" err="1"/>
              <a:t>pendenza</a:t>
            </a:r>
            <a:r>
              <a:rPr lang="en-US" dirty="0"/>
              <a:t> data </a:t>
            </a:r>
            <a:r>
              <a:rPr lang="en-US" dirty="0" err="1"/>
              <a:t>dall’angolo</a:t>
            </a:r>
            <a:r>
              <a:rPr lang="en-US" dirty="0"/>
              <a:t> </a:t>
            </a:r>
            <a:r>
              <a:rPr lang="en-US" dirty="0" err="1"/>
              <a:t>invariante</a:t>
            </a:r>
            <a:r>
              <a:rPr lang="en-US" dirty="0"/>
              <a:t> </a:t>
            </a:r>
            <a:r>
              <a:rPr lang="en-US" dirty="0" err="1"/>
              <a:t>avvicinandosi</a:t>
            </a:r>
            <a:r>
              <a:rPr lang="en-US" dirty="0"/>
              <a:t> </a:t>
            </a:r>
            <a:r>
              <a:rPr lang="en-US" dirty="0" err="1"/>
              <a:t>all’origine</a:t>
            </a:r>
            <a:endParaRPr lang="en-US" dirty="0"/>
          </a:p>
          <a:p>
            <a:pPr marL="171450" indent="-171450">
              <a:buFont typeface="Arial" panose="020B0604020202020204" pitchFamily="34" charset="0"/>
              <a:buChar char="•"/>
            </a:pPr>
            <a:r>
              <a:rPr lang="en-US" dirty="0"/>
              <a:t>Per piccolo </a:t>
            </a:r>
            <a:r>
              <a:rPr lang="en-US" dirty="0" err="1"/>
              <a:t>deviazioni</a:t>
            </a:r>
            <a:r>
              <a:rPr lang="en-US" dirty="0"/>
              <a:t>, slice </a:t>
            </a:r>
            <a:r>
              <a:rPr lang="en-US" dirty="0" err="1"/>
              <a:t>fuori</a:t>
            </a:r>
            <a:r>
              <a:rPr lang="en-US" dirty="0"/>
              <a:t> </a:t>
            </a:r>
            <a:r>
              <a:rPr lang="en-US" dirty="0" err="1"/>
              <a:t>equilibrio</a:t>
            </a:r>
            <a:r>
              <a:rPr lang="en-US" dirty="0"/>
              <a:t> </a:t>
            </a:r>
            <a:r>
              <a:rPr lang="en-US" dirty="0" err="1"/>
              <a:t>descrivono</a:t>
            </a:r>
            <a:r>
              <a:rPr lang="en-US" dirty="0"/>
              <a:t> </a:t>
            </a:r>
            <a:r>
              <a:rPr lang="en-US" dirty="0" err="1"/>
              <a:t>traiettorie</a:t>
            </a:r>
            <a:r>
              <a:rPr lang="en-US" dirty="0"/>
              <a:t> di offset </a:t>
            </a:r>
            <a:r>
              <a:rPr lang="en-US" dirty="0" err="1"/>
              <a:t>chiuse</a:t>
            </a:r>
            <a:r>
              <a:rPr lang="en-US" dirty="0"/>
              <a:t>, </a:t>
            </a:r>
            <a:r>
              <a:rPr lang="en-US" dirty="0" err="1"/>
              <a:t>adiacenti</a:t>
            </a:r>
            <a:r>
              <a:rPr lang="en-US" dirty="0"/>
              <a:t> </a:t>
            </a:r>
            <a:r>
              <a:rPr lang="en-US" dirty="0" err="1"/>
              <a:t>alla</a:t>
            </a:r>
            <a:r>
              <a:rPr lang="en-US" dirty="0"/>
              <a:t> </a:t>
            </a:r>
            <a:r>
              <a:rPr lang="en-US" dirty="0" err="1"/>
              <a:t>retta</a:t>
            </a:r>
            <a:r>
              <a:rPr lang="en-US" dirty="0"/>
              <a:t> </a:t>
            </a:r>
            <a:r>
              <a:rPr lang="en-US" dirty="0" err="1"/>
              <a:t>corrispondente</a:t>
            </a:r>
            <a:r>
              <a:rPr lang="en-US" dirty="0"/>
              <a:t> </a:t>
            </a:r>
            <a:r>
              <a:rPr lang="en-US" dirty="0" err="1"/>
              <a:t>alla</a:t>
            </a:r>
            <a:r>
              <a:rPr lang="en-US" dirty="0"/>
              <a:t> </a:t>
            </a:r>
            <a:r>
              <a:rPr lang="en-US" dirty="0" err="1"/>
              <a:t>traiettoria</a:t>
            </a:r>
            <a:r>
              <a:rPr lang="en-US" dirty="0"/>
              <a:t> di </a:t>
            </a:r>
            <a:r>
              <a:rPr lang="en-US" dirty="0" err="1"/>
              <a:t>equilibrio</a:t>
            </a:r>
            <a:r>
              <a:rPr lang="en-US" dirty="0"/>
              <a:t> e la cui area è </a:t>
            </a:r>
            <a:r>
              <a:rPr lang="en-US" dirty="0" err="1"/>
              <a:t>costante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Condizioni</a:t>
            </a:r>
            <a:r>
              <a:rPr lang="en-US" dirty="0"/>
              <a:t> </a:t>
            </a:r>
            <a:r>
              <a:rPr lang="en-US" dirty="0" err="1"/>
              <a:t>che</a:t>
            </a:r>
            <a:r>
              <a:rPr lang="en-US" dirty="0"/>
              <a:t> </a:t>
            </a:r>
            <a:r>
              <a:rPr lang="en-US" dirty="0" err="1"/>
              <a:t>l’inviluppo</a:t>
            </a:r>
            <a:r>
              <a:rPr lang="en-US" dirty="0"/>
              <a:t> del fascio </a:t>
            </a:r>
            <a:r>
              <a:rPr lang="en-US" dirty="0" err="1"/>
              <a:t>deve</a:t>
            </a:r>
            <a:r>
              <a:rPr lang="en-US" dirty="0"/>
              <a:t> </a:t>
            </a:r>
            <a:r>
              <a:rPr lang="en-US" dirty="0" err="1"/>
              <a:t>soddisfare</a:t>
            </a:r>
            <a:r>
              <a:rPr lang="en-US" dirty="0"/>
              <a:t> </a:t>
            </a:r>
            <a:r>
              <a:rPr lang="en-US" dirty="0" err="1"/>
              <a:t>all’iniezione</a:t>
            </a:r>
            <a:r>
              <a:rPr lang="en-US" dirty="0"/>
              <a:t> </a:t>
            </a:r>
            <a:r>
              <a:rPr lang="en-US" dirty="0" err="1"/>
              <a:t>affinché</a:t>
            </a:r>
            <a:r>
              <a:rPr lang="en-US" dirty="0"/>
              <a:t> il moto </a:t>
            </a:r>
            <a:r>
              <a:rPr lang="en-US" dirty="0" err="1"/>
              <a:t>si</a:t>
            </a:r>
            <a:r>
              <a:rPr lang="en-US" dirty="0"/>
              <a:t> </a:t>
            </a:r>
            <a:r>
              <a:rPr lang="en-US" dirty="0" err="1"/>
              <a:t>svolga</a:t>
            </a:r>
            <a:r>
              <a:rPr lang="en-US" dirty="0"/>
              <a:t> con le </a:t>
            </a:r>
            <a:r>
              <a:rPr lang="en-US" dirty="0" err="1"/>
              <a:t>caratteristiche</a:t>
            </a:r>
            <a:r>
              <a:rPr lang="en-US" dirty="0"/>
              <a:t> </a:t>
            </a:r>
            <a:r>
              <a:rPr lang="en-US" dirty="0" err="1"/>
              <a:t>dell’inviluppo</a:t>
            </a:r>
            <a:r>
              <a:rPr lang="en-US" dirty="0"/>
              <a:t> </a:t>
            </a:r>
            <a:r>
              <a:rPr lang="en-US" dirty="0" err="1"/>
              <a:t>invariante</a:t>
            </a:r>
            <a:r>
              <a:rPr lang="en-US" dirty="0"/>
              <a:t>	</a:t>
            </a:r>
          </a:p>
          <a:p>
            <a:pPr marL="0" indent="0">
              <a:buFont typeface="Arial" panose="020B0604020202020204" pitchFamily="34" charset="0"/>
              <a:buNone/>
            </a:pPr>
            <a:r>
              <a:rPr lang="en-US" dirty="0"/>
              <a:t>	1-Da una </a:t>
            </a:r>
            <a:r>
              <a:rPr lang="en-US" dirty="0" err="1"/>
              <a:t>parte</a:t>
            </a:r>
            <a:r>
              <a:rPr lang="en-US" dirty="0"/>
              <a:t> è </a:t>
            </a:r>
            <a:r>
              <a:rPr lang="en-US" dirty="0" err="1"/>
              <a:t>stato</a:t>
            </a:r>
            <a:r>
              <a:rPr lang="en-US" dirty="0"/>
              <a:t> </a:t>
            </a:r>
            <a:r>
              <a:rPr lang="en-US" dirty="0" err="1"/>
              <a:t>già</a:t>
            </a:r>
            <a:r>
              <a:rPr lang="en-US" dirty="0"/>
              <a:t> </a:t>
            </a:r>
            <a:r>
              <a:rPr lang="en-US" dirty="0" err="1"/>
              <a:t>anticipato</a:t>
            </a:r>
            <a:r>
              <a:rPr lang="en-US" dirty="0"/>
              <a:t> </a:t>
            </a:r>
            <a:r>
              <a:rPr lang="en-US" dirty="0" err="1"/>
              <a:t>che</a:t>
            </a:r>
            <a:r>
              <a:rPr lang="en-US" dirty="0"/>
              <a:t> il fascio </a:t>
            </a:r>
            <a:r>
              <a:rPr lang="en-US" dirty="0" err="1"/>
              <a:t>debba</a:t>
            </a:r>
            <a:r>
              <a:rPr lang="en-US" dirty="0"/>
              <a:t> </a:t>
            </a:r>
            <a:r>
              <a:rPr lang="en-US" dirty="0" err="1"/>
              <a:t>entrare</a:t>
            </a:r>
            <a:r>
              <a:rPr lang="en-US" dirty="0"/>
              <a:t> </a:t>
            </a:r>
            <a:r>
              <a:rPr lang="en-US" dirty="0" err="1"/>
              <a:t>nel</a:t>
            </a:r>
            <a:r>
              <a:rPr lang="en-US" dirty="0"/>
              <a:t> </a:t>
            </a:r>
            <a:r>
              <a:rPr lang="en-US" dirty="0" err="1"/>
              <a:t>linac</a:t>
            </a:r>
            <a:r>
              <a:rPr lang="en-US" dirty="0"/>
              <a:t> con un </a:t>
            </a:r>
            <a:r>
              <a:rPr lang="en-US" dirty="0" err="1"/>
              <a:t>inviluppo</a:t>
            </a:r>
            <a:r>
              <a:rPr lang="en-US" dirty="0"/>
              <a:t> rms opportune </a:t>
            </a:r>
            <a:r>
              <a:rPr lang="en-US" dirty="0" err="1"/>
              <a:t>accoppiato</a:t>
            </a:r>
            <a:r>
              <a:rPr lang="en-US" dirty="0"/>
              <a:t> al </a:t>
            </a:r>
            <a:r>
              <a:rPr lang="en-US" dirty="0" err="1"/>
              <a:t>canale</a:t>
            </a:r>
            <a:r>
              <a:rPr lang="en-US" dirty="0"/>
              <a:t>, o </a:t>
            </a:r>
            <a:r>
              <a:rPr lang="en-US" dirty="0" err="1"/>
              <a:t>viceversa</a:t>
            </a:r>
            <a:r>
              <a:rPr lang="en-US" dirty="0"/>
              <a:t> </a:t>
            </a:r>
            <a:r>
              <a:rPr lang="en-US" dirty="0" err="1"/>
              <a:t>condizione</a:t>
            </a:r>
            <a:r>
              <a:rPr lang="en-US" dirty="0"/>
              <a:t> </a:t>
            </a:r>
            <a:r>
              <a:rPr lang="en-US" dirty="0" err="1"/>
              <a:t>fornisce</a:t>
            </a:r>
            <a:r>
              <a:rPr lang="en-US" dirty="0"/>
              <a:t> il </a:t>
            </a:r>
            <a:r>
              <a:rPr lang="en-US" dirty="0" err="1"/>
              <a:t>gradiente</a:t>
            </a:r>
            <a:r>
              <a:rPr lang="en-US" dirty="0"/>
              <a:t> del </a:t>
            </a:r>
            <a:r>
              <a:rPr lang="en-US" dirty="0" err="1"/>
              <a:t>linac</a:t>
            </a:r>
            <a:r>
              <a:rPr lang="en-US" dirty="0"/>
              <a:t> per un </a:t>
            </a:r>
            <a:r>
              <a:rPr lang="en-US" dirty="0" err="1"/>
              <a:t>dato</a:t>
            </a:r>
            <a:r>
              <a:rPr lang="en-US" dirty="0"/>
              <a:t> </a:t>
            </a:r>
            <a:r>
              <a:rPr lang="en-US" dirty="0" err="1"/>
              <a:t>spotsize</a:t>
            </a:r>
            <a:r>
              <a:rPr lang="en-US" dirty="0"/>
              <a:t> di </a:t>
            </a:r>
            <a:r>
              <a:rPr lang="en-US" dirty="0" err="1"/>
              <a:t>ingresso</a:t>
            </a:r>
            <a:endParaRPr lang="en-US" dirty="0"/>
          </a:p>
          <a:p>
            <a:pPr marL="0" indent="0">
              <a:buFont typeface="Arial" panose="020B0604020202020204" pitchFamily="34" charset="0"/>
              <a:buNone/>
            </a:pPr>
            <a:r>
              <a:rPr lang="en-US" dirty="0"/>
              <a:t>	2-La derivate in </a:t>
            </a:r>
            <a:r>
              <a:rPr lang="en-US" dirty="0" err="1"/>
              <a:t>ingresso</a:t>
            </a:r>
            <a:r>
              <a:rPr lang="en-US" dirty="0"/>
              <a:t>, </a:t>
            </a:r>
            <a:r>
              <a:rPr lang="en-US" dirty="0" err="1"/>
              <a:t>invece</a:t>
            </a:r>
            <a:r>
              <a:rPr lang="en-US" dirty="0"/>
              <a:t>, </a:t>
            </a:r>
            <a:r>
              <a:rPr lang="en-US" dirty="0" err="1"/>
              <a:t>deve</a:t>
            </a:r>
            <a:r>
              <a:rPr lang="en-US" dirty="0"/>
              <a:t> </a:t>
            </a:r>
            <a:r>
              <a:rPr lang="en-US" dirty="0" err="1"/>
              <a:t>corrispondere</a:t>
            </a:r>
            <a:r>
              <a:rPr lang="en-US" dirty="0"/>
              <a:t> a </a:t>
            </a:r>
            <a:r>
              <a:rPr lang="en-US" dirty="0" err="1"/>
              <a:t>quella</a:t>
            </a:r>
            <a:r>
              <a:rPr lang="en-US" dirty="0"/>
              <a:t> </a:t>
            </a:r>
            <a:r>
              <a:rPr lang="en-US" dirty="0" err="1"/>
              <a:t>specificata</a:t>
            </a:r>
            <a:r>
              <a:rPr lang="en-US" dirty="0"/>
              <a:t> </a:t>
            </a:r>
            <a:r>
              <a:rPr lang="en-US" dirty="0" err="1"/>
              <a:t>dall’angolo</a:t>
            </a:r>
            <a:r>
              <a:rPr lang="en-US" dirty="0"/>
              <a:t> </a:t>
            </a:r>
            <a:r>
              <a:rPr lang="en-US" dirty="0" err="1"/>
              <a:t>invariante</a:t>
            </a:r>
            <a:endParaRPr lang="en-US" dirty="0"/>
          </a:p>
          <a:p>
            <a:pPr marL="171450" indent="-171450">
              <a:buFont typeface="Arial" panose="020B0604020202020204" pitchFamily="34" charset="0"/>
              <a:buChar char="•"/>
            </a:pPr>
            <a:r>
              <a:rPr lang="en-US" dirty="0"/>
              <a:t>Tale </a:t>
            </a:r>
            <a:r>
              <a:rPr lang="en-US" dirty="0" err="1"/>
              <a:t>condizione</a:t>
            </a:r>
            <a:r>
              <a:rPr lang="en-US" dirty="0"/>
              <a:t> </a:t>
            </a:r>
            <a:r>
              <a:rPr lang="en-US" dirty="0" err="1"/>
              <a:t>viene</a:t>
            </a:r>
            <a:r>
              <a:rPr lang="en-US" dirty="0"/>
              <a:t> </a:t>
            </a:r>
            <a:r>
              <a:rPr lang="en-US" dirty="0" err="1"/>
              <a:t>soddisfatta</a:t>
            </a:r>
            <a:r>
              <a:rPr lang="en-US" dirty="0"/>
              <a:t> in modo </a:t>
            </a:r>
            <a:r>
              <a:rPr lang="en-US" dirty="0" err="1"/>
              <a:t>naturale</a:t>
            </a:r>
            <a:r>
              <a:rPr lang="en-US" dirty="0"/>
              <a:t> </a:t>
            </a:r>
            <a:r>
              <a:rPr lang="en-US" dirty="0" err="1"/>
              <a:t>grazie</a:t>
            </a:r>
            <a:r>
              <a:rPr lang="en-US" dirty="0"/>
              <a:t> al kick </a:t>
            </a:r>
            <a:r>
              <a:rPr lang="en-US" dirty="0" err="1"/>
              <a:t>focheggiante</a:t>
            </a:r>
            <a:r>
              <a:rPr lang="en-US" dirty="0"/>
              <a:t> </a:t>
            </a:r>
            <a:r>
              <a:rPr lang="en-US" dirty="0" err="1"/>
              <a:t>introdotto</a:t>
            </a:r>
            <a:r>
              <a:rPr lang="en-US" dirty="0"/>
              <a:t> dal campo radiale </a:t>
            </a:r>
            <a:r>
              <a:rPr lang="en-US" dirty="0" err="1"/>
              <a:t>all’ingress</a:t>
            </a:r>
            <a:r>
              <a:rPr lang="en-US" dirty="0"/>
              <a:t> del </a:t>
            </a:r>
            <a:r>
              <a:rPr lang="en-US" dirty="0" err="1"/>
              <a:t>linac</a:t>
            </a:r>
            <a:r>
              <a:rPr lang="en-US" dirty="0"/>
              <a:t>: </a:t>
            </a:r>
            <a:r>
              <a:rPr lang="en-US" dirty="0" err="1"/>
              <a:t>esso</a:t>
            </a:r>
            <a:r>
              <a:rPr lang="en-US" dirty="0"/>
              <a:t> introduce una </a:t>
            </a:r>
            <a:r>
              <a:rPr lang="en-US" dirty="0" err="1"/>
              <a:t>discontinuità</a:t>
            </a:r>
            <a:r>
              <a:rPr lang="en-US" dirty="0"/>
              <a:t> locale </a:t>
            </a:r>
            <a:r>
              <a:rPr lang="en-US" dirty="0" err="1"/>
              <a:t>nella</a:t>
            </a:r>
            <a:r>
              <a:rPr lang="en-US" dirty="0"/>
              <a:t> derivate </a:t>
            </a:r>
            <a:r>
              <a:rPr lang="en-US" dirty="0" err="1"/>
              <a:t>dell’inviluppo</a:t>
            </a:r>
            <a:r>
              <a:rPr lang="en-US" dirty="0"/>
              <a:t> di </a:t>
            </a:r>
            <a:r>
              <a:rPr lang="en-US" dirty="0" err="1"/>
              <a:t>intensità</a:t>
            </a:r>
            <a:r>
              <a:rPr lang="en-US" dirty="0"/>
              <a:t> tale per cui un fascio </a:t>
            </a:r>
            <a:r>
              <a:rPr lang="en-US" dirty="0" err="1"/>
              <a:t>che</a:t>
            </a:r>
            <a:r>
              <a:rPr lang="en-US" dirty="0"/>
              <a:t> </a:t>
            </a:r>
            <a:r>
              <a:rPr lang="en-US" dirty="0" err="1"/>
              <a:t>si</a:t>
            </a:r>
            <a:r>
              <a:rPr lang="en-US" dirty="0"/>
              <a:t> </a:t>
            </a:r>
            <a:r>
              <a:rPr lang="en-US" dirty="0" err="1"/>
              <a:t>trova</a:t>
            </a:r>
            <a:r>
              <a:rPr lang="en-US" dirty="0"/>
              <a:t> in ingress al </a:t>
            </a:r>
            <a:r>
              <a:rPr lang="en-US" dirty="0" err="1"/>
              <a:t>linac</a:t>
            </a:r>
            <a:r>
              <a:rPr lang="en-US" dirty="0"/>
              <a:t> con derivate </a:t>
            </a:r>
            <a:r>
              <a:rPr lang="en-US" dirty="0" err="1"/>
              <a:t>nulla</a:t>
            </a:r>
            <a:r>
              <a:rPr lang="en-US" dirty="0"/>
              <a:t>, </a:t>
            </a:r>
            <a:r>
              <a:rPr lang="en-US" dirty="0" err="1"/>
              <a:t>entra</a:t>
            </a:r>
            <a:r>
              <a:rPr lang="en-US" dirty="0"/>
              <a:t> </a:t>
            </a:r>
            <a:r>
              <a:rPr lang="en-US" dirty="0" err="1"/>
              <a:t>automaticamente</a:t>
            </a:r>
            <a:r>
              <a:rPr lang="en-US" dirty="0"/>
              <a:t> con </a:t>
            </a:r>
            <a:r>
              <a:rPr lang="en-US" dirty="0" err="1"/>
              <a:t>l’angolo</a:t>
            </a:r>
            <a:r>
              <a:rPr lang="en-US" dirty="0"/>
              <a:t> </a:t>
            </a:r>
            <a:r>
              <a:rPr lang="en-US" dirty="0" err="1"/>
              <a:t>invariante</a:t>
            </a:r>
            <a:endParaRPr lang="en-US" dirty="0"/>
          </a:p>
        </p:txBody>
      </p:sp>
      <p:sp>
        <p:nvSpPr>
          <p:cNvPr id="4" name="Segnaposto numero diapositiva 3"/>
          <p:cNvSpPr>
            <a:spLocks noGrp="1"/>
          </p:cNvSpPr>
          <p:nvPr>
            <p:ph type="sldNum" sz="quarter" idx="5"/>
          </p:nvPr>
        </p:nvSpPr>
        <p:spPr/>
        <p:txBody>
          <a:bodyPr/>
          <a:lstStyle/>
          <a:p>
            <a:fld id="{256F34E0-9E65-4AA9-823B-26CBA0D2B4F2}" type="slidenum">
              <a:rPr lang="en-US" smtClean="0"/>
              <a:t>53</a:t>
            </a:fld>
            <a:endParaRPr lang="en-US"/>
          </a:p>
        </p:txBody>
      </p:sp>
    </p:spTree>
    <p:extLst>
      <p:ext uri="{BB962C8B-B14F-4D97-AF65-F5344CB8AC3E}">
        <p14:creationId xmlns:p14="http://schemas.microsoft.com/office/powerpoint/2010/main" val="539680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err="1"/>
              <a:t>Mentre</a:t>
            </a:r>
            <a:r>
              <a:rPr lang="en-US" dirty="0"/>
              <a:t> </a:t>
            </a:r>
            <a:r>
              <a:rPr lang="en-US" dirty="0" err="1"/>
              <a:t>l’inviluppo</a:t>
            </a:r>
            <a:r>
              <a:rPr lang="en-US" dirty="0"/>
              <a:t> </a:t>
            </a:r>
            <a:r>
              <a:rPr lang="en-US" dirty="0" err="1"/>
              <a:t>risulta</a:t>
            </a:r>
            <a:r>
              <a:rPr lang="en-US" dirty="0"/>
              <a:t> continuo in </a:t>
            </a:r>
            <a:r>
              <a:rPr lang="en-US" dirty="0" err="1"/>
              <a:t>ingresso</a:t>
            </a:r>
            <a:r>
              <a:rPr lang="en-US" dirty="0"/>
              <a:t> e in </a:t>
            </a:r>
            <a:r>
              <a:rPr lang="en-US" dirty="0" err="1"/>
              <a:t>uscita</a:t>
            </a:r>
            <a:r>
              <a:rPr lang="en-US" dirty="0"/>
              <a:t> dal </a:t>
            </a:r>
            <a:r>
              <a:rPr lang="en-US" dirty="0" err="1"/>
              <a:t>linac</a:t>
            </a:r>
            <a:r>
              <a:rPr lang="en-US" dirty="0"/>
              <a:t>, la </a:t>
            </a:r>
            <a:r>
              <a:rPr lang="en-US" dirty="0" err="1"/>
              <a:t>sua</a:t>
            </a:r>
            <a:r>
              <a:rPr lang="en-US" dirty="0"/>
              <a:t> derivate </a:t>
            </a:r>
            <a:r>
              <a:rPr lang="en-US" dirty="0" err="1"/>
              <a:t>subisce</a:t>
            </a:r>
            <a:r>
              <a:rPr lang="en-US" dirty="0"/>
              <a:t> una </a:t>
            </a:r>
            <a:r>
              <a:rPr lang="en-US" dirty="0" err="1"/>
              <a:t>discontinuità</a:t>
            </a:r>
            <a:r>
              <a:rPr lang="en-US" dirty="0"/>
              <a:t> a causa del kick </a:t>
            </a:r>
            <a:r>
              <a:rPr lang="en-US" dirty="0" err="1"/>
              <a:t>trasverso</a:t>
            </a:r>
            <a:r>
              <a:rPr lang="en-US" dirty="0"/>
              <a:t>. In </a:t>
            </a:r>
            <a:r>
              <a:rPr lang="en-US" dirty="0" err="1"/>
              <a:t>particolare</a:t>
            </a:r>
            <a:endParaRPr lang="en-US" dirty="0"/>
          </a:p>
          <a:p>
            <a:pPr marL="685800" lvl="1" indent="-228600">
              <a:buFont typeface="+mj-lt"/>
              <a:buAutoNum type="arabicPeriod"/>
            </a:pPr>
            <a:r>
              <a:rPr lang="en-US" dirty="0" err="1"/>
              <a:t>Nell’iniezione</a:t>
            </a:r>
            <a:r>
              <a:rPr lang="en-US" dirty="0"/>
              <a:t>, un fascio con </a:t>
            </a:r>
            <a:r>
              <a:rPr lang="en-US" dirty="0" err="1"/>
              <a:t>inviluppo</a:t>
            </a:r>
            <a:r>
              <a:rPr lang="en-US" dirty="0"/>
              <a:t> parallel </a:t>
            </a:r>
            <a:r>
              <a:rPr lang="en-US" dirty="0" err="1"/>
              <a:t>all’asse</a:t>
            </a:r>
            <a:r>
              <a:rPr lang="en-US" dirty="0"/>
              <a:t> </a:t>
            </a:r>
            <a:r>
              <a:rPr lang="en-US" dirty="0" err="1"/>
              <a:t>della</a:t>
            </a:r>
            <a:r>
              <a:rPr lang="en-US" dirty="0"/>
              <a:t> </a:t>
            </a:r>
            <a:r>
              <a:rPr lang="en-US" dirty="0" err="1"/>
              <a:t>macchina</a:t>
            </a:r>
            <a:r>
              <a:rPr lang="en-US" dirty="0"/>
              <a:t> </a:t>
            </a:r>
            <a:r>
              <a:rPr lang="en-US" dirty="0" err="1"/>
              <a:t>riceve</a:t>
            </a:r>
            <a:r>
              <a:rPr lang="en-US" dirty="0"/>
              <a:t> un kick </a:t>
            </a:r>
            <a:r>
              <a:rPr lang="en-US" dirty="0" err="1"/>
              <a:t>focheggiante</a:t>
            </a:r>
            <a:r>
              <a:rPr lang="en-US" dirty="0"/>
              <a:t> </a:t>
            </a:r>
            <a:r>
              <a:rPr lang="en-US" dirty="0" err="1"/>
              <a:t>che</a:t>
            </a:r>
            <a:r>
              <a:rPr lang="en-US" dirty="0"/>
              <a:t> </a:t>
            </a:r>
            <a:r>
              <a:rPr lang="en-US" dirty="0" err="1"/>
              <a:t>assicura</a:t>
            </a:r>
            <a:r>
              <a:rPr lang="en-US" dirty="0"/>
              <a:t> la </a:t>
            </a:r>
            <a:r>
              <a:rPr lang="en-US" dirty="0" err="1"/>
              <a:t>propagazione</a:t>
            </a:r>
            <a:r>
              <a:rPr lang="en-US" dirty="0"/>
              <a:t> con </a:t>
            </a:r>
            <a:r>
              <a:rPr lang="en-US" dirty="0" err="1"/>
              <a:t>l’angolo</a:t>
            </a:r>
            <a:r>
              <a:rPr lang="en-US" dirty="0"/>
              <a:t> </a:t>
            </a:r>
            <a:r>
              <a:rPr lang="en-US" dirty="0" err="1"/>
              <a:t>invariante</a:t>
            </a:r>
            <a:r>
              <a:rPr lang="en-US" dirty="0"/>
              <a:t> </a:t>
            </a:r>
            <a:r>
              <a:rPr lang="en-US" dirty="0" err="1"/>
              <a:t>dello</a:t>
            </a:r>
            <a:r>
              <a:rPr lang="en-US" dirty="0"/>
              <a:t> </a:t>
            </a:r>
            <a:r>
              <a:rPr lang="en-US" dirty="0" err="1"/>
              <a:t>spazio</a:t>
            </a:r>
            <a:r>
              <a:rPr lang="en-US" dirty="0"/>
              <a:t> </a:t>
            </a:r>
            <a:r>
              <a:rPr lang="en-US" dirty="0" err="1"/>
              <a:t>fasi</a:t>
            </a:r>
            <a:endParaRPr lang="en-US" dirty="0"/>
          </a:p>
          <a:p>
            <a:pPr marL="685800" lvl="1" indent="-228600">
              <a:buFont typeface="+mj-lt"/>
              <a:buAutoNum type="arabicPeriod"/>
            </a:pPr>
            <a:r>
              <a:rPr lang="en-US" dirty="0"/>
              <a:t>In </a:t>
            </a:r>
            <a:r>
              <a:rPr lang="en-US" dirty="0" err="1"/>
              <a:t>estrazione</a:t>
            </a:r>
            <a:r>
              <a:rPr lang="en-US" dirty="0"/>
              <a:t> un kick </a:t>
            </a:r>
            <a:r>
              <a:rPr lang="en-US" dirty="0" err="1"/>
              <a:t>defocheggiante</a:t>
            </a:r>
            <a:r>
              <a:rPr lang="en-US" dirty="0"/>
              <a:t> </a:t>
            </a:r>
            <a:r>
              <a:rPr lang="en-US" dirty="0" err="1"/>
              <a:t>dovuto</a:t>
            </a:r>
            <a:r>
              <a:rPr lang="en-US" dirty="0"/>
              <a:t> al campo radiale </a:t>
            </a:r>
            <a:r>
              <a:rPr lang="en-US" dirty="0" err="1"/>
              <a:t>rimuove</a:t>
            </a:r>
            <a:r>
              <a:rPr lang="en-US" dirty="0"/>
              <a:t> </a:t>
            </a:r>
            <a:r>
              <a:rPr lang="en-US" dirty="0" err="1"/>
              <a:t>l’angolo</a:t>
            </a:r>
            <a:r>
              <a:rPr lang="en-US" dirty="0"/>
              <a:t> e il fascio </a:t>
            </a:r>
            <a:r>
              <a:rPr lang="en-US" dirty="0" err="1"/>
              <a:t>esce</a:t>
            </a:r>
            <a:r>
              <a:rPr lang="en-US" dirty="0"/>
              <a:t> dal </a:t>
            </a:r>
            <a:r>
              <a:rPr lang="en-US" dirty="0" err="1"/>
              <a:t>linac</a:t>
            </a:r>
            <a:r>
              <a:rPr lang="en-US" dirty="0"/>
              <a:t> con </a:t>
            </a:r>
            <a:r>
              <a:rPr lang="en-US" dirty="0" err="1"/>
              <a:t>inviluppo</a:t>
            </a:r>
            <a:r>
              <a:rPr lang="en-US" dirty="0"/>
              <a:t> parallel </a:t>
            </a:r>
            <a:r>
              <a:rPr lang="en-US" dirty="0" err="1"/>
              <a:t>all’asse</a:t>
            </a:r>
            <a:r>
              <a:rPr lang="en-US" dirty="0"/>
              <a:t> </a:t>
            </a:r>
            <a:r>
              <a:rPr lang="en-US" dirty="0" err="1"/>
              <a:t>della</a:t>
            </a:r>
            <a:r>
              <a:rPr lang="en-US" dirty="0"/>
              <a:t> </a:t>
            </a:r>
            <a:r>
              <a:rPr lang="en-US" dirty="0" err="1"/>
              <a:t>macchina</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All’interno</a:t>
            </a:r>
            <a:r>
              <a:rPr lang="en-US" dirty="0"/>
              <a:t> del </a:t>
            </a:r>
            <a:r>
              <a:rPr lang="en-US" dirty="0" err="1"/>
              <a:t>linac</a:t>
            </a:r>
            <a:r>
              <a:rPr lang="en-US" dirty="0"/>
              <a:t> </a:t>
            </a:r>
            <a:r>
              <a:rPr lang="en-US" dirty="0" err="1"/>
              <a:t>l’inviluppo</a:t>
            </a:r>
            <a:r>
              <a:rPr lang="en-US" dirty="0"/>
              <a:t> </a:t>
            </a:r>
            <a:r>
              <a:rPr lang="en-US" dirty="0" err="1"/>
              <a:t>viene</a:t>
            </a:r>
            <a:r>
              <a:rPr lang="en-US" dirty="0"/>
              <a:t> </a:t>
            </a:r>
            <a:r>
              <a:rPr lang="en-US" dirty="0" err="1"/>
              <a:t>focheggiato</a:t>
            </a:r>
            <a:r>
              <a:rPr lang="en-US" dirty="0"/>
              <a:t> </a:t>
            </a:r>
            <a:r>
              <a:rPr lang="en-US" dirty="0" err="1"/>
              <a:t>delicatamente</a:t>
            </a:r>
            <a:r>
              <a:rPr lang="en-US" dirty="0"/>
              <a:t> e lo </a:t>
            </a:r>
            <a:r>
              <a:rPr lang="en-US" dirty="0" err="1"/>
              <a:t>stesso</a:t>
            </a:r>
            <a:r>
              <a:rPr lang="en-US" dirty="0"/>
              <a:t> </a:t>
            </a:r>
            <a:r>
              <a:rPr lang="en-US" dirty="0" err="1"/>
              <a:t>accade</a:t>
            </a:r>
            <a:r>
              <a:rPr lang="en-US" dirty="0"/>
              <a:t> </a:t>
            </a:r>
            <a:r>
              <a:rPr lang="en-US" dirty="0" err="1"/>
              <a:t>all’emittanza</a:t>
            </a:r>
            <a:r>
              <a:rPr lang="en-US" dirty="0"/>
              <a:t> </a:t>
            </a:r>
            <a:r>
              <a:rPr lang="en-US" dirty="0" err="1"/>
              <a:t>che</a:t>
            </a:r>
            <a:r>
              <a:rPr lang="en-US" dirty="0"/>
              <a:t> </a:t>
            </a:r>
            <a:r>
              <a:rPr lang="en-US" dirty="0" err="1"/>
              <a:t>risulta</a:t>
            </a:r>
            <a:r>
              <a:rPr lang="en-US" dirty="0"/>
              <a:t> </a:t>
            </a:r>
            <a:r>
              <a:rPr lang="en-US" dirty="0" err="1"/>
              <a:t>proporzionale</a:t>
            </a:r>
            <a:r>
              <a:rPr lang="en-US" dirty="0"/>
              <a:t> </a:t>
            </a:r>
            <a:r>
              <a:rPr lang="en-US" dirty="0" err="1"/>
              <a:t>all’inviluppo</a:t>
            </a:r>
            <a:r>
              <a:rPr lang="en-US" dirty="0"/>
              <a:t> </a:t>
            </a:r>
            <a:r>
              <a:rPr lang="en-US" dirty="0" err="1"/>
              <a:t>invariante</a:t>
            </a:r>
            <a:r>
              <a:rPr lang="en-US" dirty="0"/>
              <a:t>, come è possible </a:t>
            </a:r>
            <a:r>
              <a:rPr lang="en-US" dirty="0" err="1"/>
              <a:t>mostrare</a:t>
            </a:r>
            <a:r>
              <a:rPr lang="en-US" dirty="0"/>
              <a:t> </a:t>
            </a:r>
            <a:r>
              <a:rPr lang="en-US" dirty="0" err="1"/>
              <a:t>adottando</a:t>
            </a:r>
            <a:r>
              <a:rPr lang="en-US" dirty="0"/>
              <a:t> un </a:t>
            </a:r>
            <a:r>
              <a:rPr lang="en-US" dirty="0" err="1"/>
              <a:t>modello</a:t>
            </a:r>
            <a:r>
              <a:rPr lang="en-US" dirty="0"/>
              <a:t> a due slice vicine </a:t>
            </a:r>
            <a:r>
              <a:rPr lang="en-US" dirty="0" err="1"/>
              <a:t>all’equilibrio</a:t>
            </a:r>
            <a:endParaRPr lang="en-US" dirty="0"/>
          </a:p>
          <a:p>
            <a:endParaRPr lang="en-US" dirty="0"/>
          </a:p>
          <a:p>
            <a:pPr marL="171450" indent="-171450">
              <a:buFont typeface="Arial" panose="020B0604020202020204" pitchFamily="34" charset="0"/>
              <a:buChar char="•"/>
            </a:pPr>
            <a:r>
              <a:rPr lang="en-US" dirty="0"/>
              <a:t>Il </a:t>
            </a:r>
            <a:r>
              <a:rPr lang="en-US" dirty="0" err="1"/>
              <a:t>processo</a:t>
            </a:r>
            <a:r>
              <a:rPr lang="en-US" dirty="0"/>
              <a:t> di </a:t>
            </a:r>
            <a:r>
              <a:rPr lang="en-US" dirty="0" err="1"/>
              <a:t>compensazione</a:t>
            </a:r>
            <a:r>
              <a:rPr lang="en-US" dirty="0"/>
              <a:t> </a:t>
            </a:r>
            <a:r>
              <a:rPr lang="en-US" dirty="0" err="1"/>
              <a:t>si</a:t>
            </a:r>
            <a:r>
              <a:rPr lang="en-US" dirty="0"/>
              <a:t> </a:t>
            </a:r>
            <a:r>
              <a:rPr lang="en-US" dirty="0" err="1"/>
              <a:t>arresta</a:t>
            </a:r>
            <a:r>
              <a:rPr lang="en-US" dirty="0"/>
              <a:t> </a:t>
            </a:r>
            <a:r>
              <a:rPr lang="en-US" dirty="0" err="1"/>
              <a:t>quando</a:t>
            </a:r>
            <a:r>
              <a:rPr lang="en-US" dirty="0"/>
              <a:t> il fascio non è </a:t>
            </a:r>
            <a:r>
              <a:rPr lang="en-US" dirty="0" err="1"/>
              <a:t>più</a:t>
            </a:r>
            <a:r>
              <a:rPr lang="en-US" dirty="0"/>
              <a:t> </a:t>
            </a:r>
            <a:r>
              <a:rPr lang="en-US" dirty="0" err="1"/>
              <a:t>dominato</a:t>
            </a:r>
            <a:r>
              <a:rPr lang="en-US" dirty="0"/>
              <a:t> </a:t>
            </a:r>
            <a:r>
              <a:rPr lang="en-US" dirty="0" err="1"/>
              <a:t>dagli</a:t>
            </a:r>
            <a:r>
              <a:rPr lang="en-US" dirty="0"/>
              <a:t> </a:t>
            </a:r>
            <a:r>
              <a:rPr lang="en-US" dirty="0" err="1"/>
              <a:t>effetti</a:t>
            </a:r>
            <a:r>
              <a:rPr lang="en-US" dirty="0"/>
              <a:t> di </a:t>
            </a:r>
            <a:r>
              <a:rPr lang="en-US" dirty="0" err="1"/>
              <a:t>carica</a:t>
            </a:r>
            <a:r>
              <a:rPr lang="en-US" dirty="0"/>
              <a:t> </a:t>
            </a:r>
            <a:r>
              <a:rPr lang="en-US" dirty="0" err="1"/>
              <a:t>spaziale</a:t>
            </a:r>
            <a:r>
              <a:rPr lang="en-US" dirty="0"/>
              <a:t>. </a:t>
            </a:r>
            <a:r>
              <a:rPr lang="en-US" dirty="0" err="1"/>
              <a:t>L’accelerazione</a:t>
            </a:r>
            <a:r>
              <a:rPr lang="en-US" dirty="0"/>
              <a:t> e il focusing </a:t>
            </a:r>
            <a:r>
              <a:rPr lang="en-US" dirty="0" err="1"/>
              <a:t>acquisiti</a:t>
            </a:r>
            <a:r>
              <a:rPr lang="en-US" dirty="0"/>
              <a:t> </a:t>
            </a:r>
            <a:r>
              <a:rPr lang="en-US" dirty="0" err="1"/>
              <a:t>nella</a:t>
            </a:r>
            <a:r>
              <a:rPr lang="en-US" dirty="0"/>
              <a:t> </a:t>
            </a:r>
            <a:r>
              <a:rPr lang="en-US" dirty="0" err="1"/>
              <a:t>struttura</a:t>
            </a:r>
            <a:r>
              <a:rPr lang="en-US" dirty="0"/>
              <a:t> </a:t>
            </a:r>
            <a:r>
              <a:rPr lang="en-US" dirty="0" err="1"/>
              <a:t>accelerante</a:t>
            </a:r>
            <a:r>
              <a:rPr lang="en-US" dirty="0"/>
              <a:t> </a:t>
            </a:r>
            <a:r>
              <a:rPr lang="en-US" dirty="0" err="1"/>
              <a:t>rendono</a:t>
            </a:r>
            <a:r>
              <a:rPr lang="en-US" dirty="0"/>
              <a:t> </a:t>
            </a:r>
            <a:r>
              <a:rPr lang="en-US" dirty="0" err="1"/>
              <a:t>progressivamente</a:t>
            </a:r>
            <a:r>
              <a:rPr lang="en-US" dirty="0"/>
              <a:t> </a:t>
            </a:r>
            <a:r>
              <a:rPr lang="en-US" dirty="0" err="1"/>
              <a:t>gli</a:t>
            </a:r>
            <a:r>
              <a:rPr lang="en-US" dirty="0"/>
              <a:t> </a:t>
            </a:r>
            <a:r>
              <a:rPr lang="en-US" dirty="0" err="1"/>
              <a:t>effetti</a:t>
            </a:r>
            <a:r>
              <a:rPr lang="en-US" dirty="0"/>
              <a:t> </a:t>
            </a:r>
            <a:r>
              <a:rPr lang="en-US" dirty="0" err="1"/>
              <a:t>della</a:t>
            </a:r>
            <a:r>
              <a:rPr lang="en-US" dirty="0"/>
              <a:t> </a:t>
            </a:r>
            <a:r>
              <a:rPr lang="en-US" dirty="0" err="1"/>
              <a:t>pressione</a:t>
            </a:r>
            <a:r>
              <a:rPr lang="en-US" dirty="0"/>
              <a:t> di </a:t>
            </a:r>
            <a:r>
              <a:rPr lang="en-US" dirty="0" err="1"/>
              <a:t>emittanza</a:t>
            </a:r>
            <a:r>
              <a:rPr lang="en-US" dirty="0"/>
              <a:t> </a:t>
            </a:r>
            <a:r>
              <a:rPr lang="en-US" dirty="0" err="1"/>
              <a:t>confrontabili</a:t>
            </a:r>
            <a:r>
              <a:rPr lang="en-US" dirty="0"/>
              <a:t> con </a:t>
            </a:r>
            <a:r>
              <a:rPr lang="en-US" dirty="0" err="1"/>
              <a:t>quelli</a:t>
            </a:r>
            <a:r>
              <a:rPr lang="en-US" dirty="0"/>
              <a:t> di </a:t>
            </a:r>
            <a:r>
              <a:rPr lang="en-US" dirty="0" err="1"/>
              <a:t>carica</a:t>
            </a:r>
            <a:r>
              <a:rPr lang="en-US" dirty="0"/>
              <a:t> </a:t>
            </a:r>
            <a:r>
              <a:rPr lang="en-US" dirty="0" err="1"/>
              <a:t>spaziale</a:t>
            </a:r>
            <a:r>
              <a:rPr lang="en-US" dirty="0"/>
              <a:t>. </a:t>
            </a:r>
            <a:r>
              <a:rPr lang="en-US" dirty="0" err="1"/>
              <a:t>Eventualmente</a:t>
            </a:r>
            <a:r>
              <a:rPr lang="en-US" dirty="0"/>
              <a:t> ci </a:t>
            </a:r>
            <a:r>
              <a:rPr lang="en-US" dirty="0" err="1"/>
              <a:t>sarà</a:t>
            </a:r>
            <a:r>
              <a:rPr lang="en-US" dirty="0"/>
              <a:t> un </a:t>
            </a:r>
            <a:r>
              <a:rPr lang="en-US" dirty="0" err="1"/>
              <a:t>cambio</a:t>
            </a:r>
            <a:r>
              <a:rPr lang="en-US" dirty="0"/>
              <a:t> di regime </a:t>
            </a:r>
            <a:r>
              <a:rPr lang="en-US" dirty="0" err="1"/>
              <a:t>all’energia</a:t>
            </a:r>
            <a:r>
              <a:rPr lang="en-US" dirty="0"/>
              <a:t> di </a:t>
            </a:r>
            <a:r>
              <a:rPr lang="en-US" dirty="0" err="1"/>
              <a:t>transizione</a:t>
            </a:r>
            <a:r>
              <a:rPr lang="en-US" dirty="0"/>
              <a:t> </a:t>
            </a:r>
            <a:r>
              <a:rPr lang="en-US" dirty="0" err="1"/>
              <a:t>che</a:t>
            </a:r>
            <a:r>
              <a:rPr lang="en-US" dirty="0"/>
              <a:t>, per </a:t>
            </a:r>
            <a:r>
              <a:rPr lang="en-US" dirty="0" err="1"/>
              <a:t>l’inviluppo</a:t>
            </a:r>
            <a:r>
              <a:rPr lang="en-US" dirty="0"/>
              <a:t> </a:t>
            </a:r>
            <a:r>
              <a:rPr lang="en-US" dirty="0" err="1"/>
              <a:t>invariante</a:t>
            </a:r>
            <a:r>
              <a:rPr lang="en-US" dirty="0"/>
              <a:t>, assume </a:t>
            </a:r>
            <a:r>
              <a:rPr lang="en-US" dirty="0" err="1"/>
              <a:t>questa</a:t>
            </a:r>
            <a:r>
              <a:rPr lang="en-US" dirty="0"/>
              <a:t> </a:t>
            </a:r>
            <a:r>
              <a:rPr lang="en-US" dirty="0" err="1"/>
              <a:t>espressione</a:t>
            </a:r>
            <a:endParaRPr lang="en-US" dirty="0"/>
          </a:p>
          <a:p>
            <a:pPr marL="171450" indent="-171450">
              <a:buFont typeface="Arial" panose="020B0604020202020204" pitchFamily="34" charset="0"/>
              <a:buChar char="•"/>
            </a:pPr>
            <a:r>
              <a:rPr lang="en-US" dirty="0"/>
              <a:t>Per </a:t>
            </a:r>
            <a:r>
              <a:rPr lang="en-US" dirty="0" err="1"/>
              <a:t>sfruttare</a:t>
            </a:r>
            <a:r>
              <a:rPr lang="en-US" dirty="0"/>
              <a:t> al Massimo il </a:t>
            </a:r>
            <a:r>
              <a:rPr lang="en-US" dirty="0" err="1"/>
              <a:t>processo</a:t>
            </a:r>
            <a:r>
              <a:rPr lang="en-US" dirty="0"/>
              <a:t> di </a:t>
            </a:r>
            <a:r>
              <a:rPr lang="en-US" dirty="0" err="1"/>
              <a:t>compensazione</a:t>
            </a:r>
            <a:r>
              <a:rPr lang="en-US" dirty="0"/>
              <a:t> la </a:t>
            </a:r>
            <a:r>
              <a:rPr lang="en-US" dirty="0" err="1"/>
              <a:t>lunghezza</a:t>
            </a:r>
            <a:r>
              <a:rPr lang="en-US" dirty="0"/>
              <a:t> del </a:t>
            </a:r>
            <a:r>
              <a:rPr lang="en-US" dirty="0" err="1"/>
              <a:t>linac</a:t>
            </a:r>
            <a:r>
              <a:rPr lang="en-US" dirty="0"/>
              <a:t> </a:t>
            </a:r>
            <a:r>
              <a:rPr lang="en-US" dirty="0" err="1"/>
              <a:t>si</a:t>
            </a:r>
            <a:r>
              <a:rPr lang="en-US" dirty="0"/>
              <a:t> </a:t>
            </a:r>
            <a:r>
              <a:rPr lang="en-US" dirty="0" err="1"/>
              <a:t>sceglie</a:t>
            </a:r>
            <a:r>
              <a:rPr lang="en-US" dirty="0"/>
              <a:t> in modo tale da </a:t>
            </a:r>
            <a:r>
              <a:rPr lang="en-US" dirty="0" err="1"/>
              <a:t>raggiungere</a:t>
            </a:r>
            <a:r>
              <a:rPr lang="en-US" dirty="0"/>
              <a:t> </a:t>
            </a:r>
            <a:r>
              <a:rPr lang="en-US" dirty="0" err="1"/>
              <a:t>all’estrazione</a:t>
            </a:r>
            <a:r>
              <a:rPr lang="en-US" dirty="0"/>
              <a:t> </a:t>
            </a:r>
            <a:r>
              <a:rPr lang="en-US" dirty="0" err="1"/>
              <a:t>l’energia</a:t>
            </a:r>
            <a:r>
              <a:rPr lang="en-US" dirty="0"/>
              <a:t> di </a:t>
            </a:r>
            <a:r>
              <a:rPr lang="en-US" dirty="0" err="1"/>
              <a:t>transizione</a:t>
            </a:r>
            <a:endParaRPr lang="en-US" dirty="0"/>
          </a:p>
          <a:p>
            <a:pPr marL="171450" indent="-171450">
              <a:buFont typeface="Arial" panose="020B0604020202020204" pitchFamily="34" charset="0"/>
              <a:buChar char="•"/>
            </a:pPr>
            <a:r>
              <a:rPr lang="en-US" dirty="0" err="1"/>
              <a:t>L’emittanza</a:t>
            </a:r>
            <a:r>
              <a:rPr lang="en-US" dirty="0"/>
              <a:t>, per </a:t>
            </a:r>
            <a:r>
              <a:rPr lang="en-US" dirty="0" err="1"/>
              <a:t>energie</a:t>
            </a:r>
            <a:r>
              <a:rPr lang="en-US" dirty="0"/>
              <a:t> </a:t>
            </a:r>
            <a:r>
              <a:rPr lang="en-US" dirty="0" err="1"/>
              <a:t>maggiori</a:t>
            </a:r>
            <a:r>
              <a:rPr lang="en-US" dirty="0"/>
              <a:t> di </a:t>
            </a:r>
            <a:r>
              <a:rPr lang="en-US" dirty="0" err="1"/>
              <a:t>quella</a:t>
            </a:r>
            <a:r>
              <a:rPr lang="en-US" dirty="0"/>
              <a:t> di </a:t>
            </a:r>
            <a:r>
              <a:rPr lang="en-US" dirty="0" err="1"/>
              <a:t>transizione</a:t>
            </a:r>
            <a:r>
              <a:rPr lang="en-US" dirty="0"/>
              <a:t>, </a:t>
            </a:r>
            <a:r>
              <a:rPr lang="en-US" dirty="0" err="1"/>
              <a:t>risulta</a:t>
            </a:r>
            <a:r>
              <a:rPr lang="en-US" dirty="0"/>
              <a:t> </a:t>
            </a:r>
            <a:r>
              <a:rPr lang="en-US" dirty="0" err="1"/>
              <a:t>praticamente</a:t>
            </a:r>
            <a:r>
              <a:rPr lang="en-US" dirty="0"/>
              <a:t> </a:t>
            </a:r>
            <a:r>
              <a:rPr lang="en-US" dirty="0" err="1"/>
              <a:t>insensibile</a:t>
            </a:r>
            <a:r>
              <a:rPr lang="en-US" dirty="0"/>
              <a:t> </a:t>
            </a:r>
            <a:r>
              <a:rPr lang="en-US" dirty="0" err="1"/>
              <a:t>agli</a:t>
            </a:r>
            <a:r>
              <a:rPr lang="en-US" dirty="0"/>
              <a:t> </a:t>
            </a:r>
            <a:r>
              <a:rPr lang="en-US" dirty="0" err="1"/>
              <a:t>effetti</a:t>
            </a:r>
            <a:r>
              <a:rPr lang="en-US" dirty="0"/>
              <a:t> di </a:t>
            </a:r>
            <a:r>
              <a:rPr lang="en-US" dirty="0" err="1"/>
              <a:t>carica</a:t>
            </a:r>
            <a:r>
              <a:rPr lang="en-US" dirty="0"/>
              <a:t> </a:t>
            </a:r>
            <a:r>
              <a:rPr lang="en-US" dirty="0" err="1"/>
              <a:t>spaziale</a:t>
            </a:r>
            <a:r>
              <a:rPr lang="en-US" dirty="0"/>
              <a:t>. </a:t>
            </a:r>
            <a:r>
              <a:rPr lang="en-US" dirty="0" err="1"/>
              <a:t>Nell’ipotesi</a:t>
            </a:r>
            <a:r>
              <a:rPr lang="en-US" dirty="0"/>
              <a:t> di </a:t>
            </a:r>
            <a:r>
              <a:rPr lang="en-US" dirty="0" err="1"/>
              <a:t>volerne</a:t>
            </a:r>
            <a:r>
              <a:rPr lang="en-US" dirty="0"/>
              <a:t> </a:t>
            </a:r>
            <a:r>
              <a:rPr lang="en-US" dirty="0" err="1"/>
              <a:t>aumentare</a:t>
            </a:r>
            <a:r>
              <a:rPr lang="en-US" dirty="0"/>
              <a:t> </a:t>
            </a:r>
            <a:r>
              <a:rPr lang="en-US" dirty="0" err="1"/>
              <a:t>l’energia</a:t>
            </a:r>
            <a:r>
              <a:rPr lang="en-US" dirty="0"/>
              <a:t>, il fascio </a:t>
            </a:r>
            <a:r>
              <a:rPr lang="en-US" dirty="0" err="1"/>
              <a:t>può</a:t>
            </a:r>
            <a:r>
              <a:rPr lang="en-US" dirty="0"/>
              <a:t> </a:t>
            </a:r>
            <a:r>
              <a:rPr lang="en-US" dirty="0" err="1"/>
              <a:t>essere</a:t>
            </a:r>
            <a:r>
              <a:rPr lang="en-US" dirty="0"/>
              <a:t> </a:t>
            </a:r>
            <a:r>
              <a:rPr lang="en-US" dirty="0" err="1"/>
              <a:t>iniettato</a:t>
            </a:r>
            <a:r>
              <a:rPr lang="en-US" dirty="0"/>
              <a:t> in un secondo </a:t>
            </a:r>
            <a:r>
              <a:rPr lang="en-US" dirty="0" err="1"/>
              <a:t>linac</a:t>
            </a:r>
            <a:r>
              <a:rPr lang="en-US" dirty="0"/>
              <a:t> dove il moto </a:t>
            </a:r>
            <a:r>
              <a:rPr lang="en-US" dirty="0" err="1"/>
              <a:t>si</a:t>
            </a:r>
            <a:r>
              <a:rPr lang="en-US" dirty="0"/>
              <a:t> </a:t>
            </a:r>
            <a:r>
              <a:rPr lang="en-US" dirty="0" err="1"/>
              <a:t>svolge</a:t>
            </a:r>
            <a:r>
              <a:rPr lang="en-US" dirty="0"/>
              <a:t> in regime </a:t>
            </a:r>
            <a:r>
              <a:rPr lang="en-US" dirty="0" err="1"/>
              <a:t>termico</a:t>
            </a:r>
            <a:r>
              <a:rPr lang="en-US" dirty="0"/>
              <a:t> ed è </a:t>
            </a:r>
            <a:r>
              <a:rPr lang="en-US" dirty="0" err="1"/>
              <a:t>ammessa</a:t>
            </a:r>
            <a:r>
              <a:rPr lang="en-US" dirty="0"/>
              <a:t> una </a:t>
            </a:r>
            <a:r>
              <a:rPr lang="en-US" dirty="0" err="1"/>
              <a:t>soluzione</a:t>
            </a:r>
            <a:r>
              <a:rPr lang="en-US" dirty="0"/>
              <a:t> di </a:t>
            </a:r>
            <a:r>
              <a:rPr lang="en-US" dirty="0" err="1"/>
              <a:t>equilibrio</a:t>
            </a:r>
            <a:r>
              <a:rPr lang="en-US" dirty="0"/>
              <a:t> per la quale </a:t>
            </a:r>
            <a:r>
              <a:rPr lang="en-US" dirty="0" err="1"/>
              <a:t>l’inviluppo</a:t>
            </a:r>
            <a:r>
              <a:rPr lang="en-US" dirty="0"/>
              <a:t> </a:t>
            </a:r>
            <a:r>
              <a:rPr lang="en-US" dirty="0" err="1"/>
              <a:t>resta</a:t>
            </a:r>
            <a:r>
              <a:rPr lang="en-US" dirty="0"/>
              <a:t> </a:t>
            </a:r>
            <a:r>
              <a:rPr lang="en-US" dirty="0" err="1"/>
              <a:t>inalterato</a:t>
            </a:r>
            <a:endParaRPr lang="en-US" dirty="0"/>
          </a:p>
        </p:txBody>
      </p:sp>
      <p:sp>
        <p:nvSpPr>
          <p:cNvPr id="4" name="Segnaposto numero diapositiva 3"/>
          <p:cNvSpPr>
            <a:spLocks noGrp="1"/>
          </p:cNvSpPr>
          <p:nvPr>
            <p:ph type="sldNum" sz="quarter" idx="5"/>
          </p:nvPr>
        </p:nvSpPr>
        <p:spPr/>
        <p:txBody>
          <a:bodyPr/>
          <a:lstStyle/>
          <a:p>
            <a:fld id="{256F34E0-9E65-4AA9-823B-26CBA0D2B4F2}" type="slidenum">
              <a:rPr lang="en-US" smtClean="0"/>
              <a:t>54</a:t>
            </a:fld>
            <a:endParaRPr lang="en-US"/>
          </a:p>
        </p:txBody>
      </p:sp>
    </p:spTree>
    <p:extLst>
      <p:ext uri="{BB962C8B-B14F-4D97-AF65-F5344CB8AC3E}">
        <p14:creationId xmlns:p14="http://schemas.microsoft.com/office/powerpoint/2010/main" val="3074738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For what concerns SC forces, the strength of such effects depends on the shape and the size of the distribution, and therefore their description utilizes PIC methods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Here I am showing two alternative semi-analytical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first one associates the actual beam to an equivalent uniform ellipsoid which produces well-known self induced forces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whereas the second one divides the beam in cylindrical slices with individual size and energy and producing a field in this form in the surrounding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force acting on each particle is then given by the superposition of the EM field produced by all the slices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latin typeface="CMR1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ellipsoid method is very fast and in many practical cases reproduces the </a:t>
            </a:r>
            <a:r>
              <a:rPr lang="en-US" sz="1200" b="0" i="0" u="none" strike="noStrike" baseline="0" dirty="0" err="1">
                <a:latin typeface="CMR10"/>
              </a:rPr>
              <a:t>rms</a:t>
            </a:r>
            <a:r>
              <a:rPr lang="en-US" sz="1200" b="0" i="0" u="none" strike="noStrike" baseline="0" dirty="0">
                <a:latin typeface="CMR10"/>
              </a:rPr>
              <a:t> beam dimension and energy spread correctly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However, since the forces are not slice-dependent, the model forbids to observe well-known emittance dynamics that are induced by the independent evolution of the beam slices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In addition, in presence of wakefields, the deflection introduced by the transverse wake will displace the centroid of each slice breaking the symmetry that is implied in the ellipsoidal model meaning that the model is not valid in strong-BBU regime unless correction schemes for the trajectories are introduced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The multi-slice approach overcomes both this limitations: it exhibits correlation between the planes and allows description of more arbitrary shapes. The drawback is that this method become more time consuming but remains faster than a PIC</a:t>
            </a:r>
          </a:p>
        </p:txBody>
      </p:sp>
      <p:sp>
        <p:nvSpPr>
          <p:cNvPr id="4" name="Segnaposto numero diapositiva 3"/>
          <p:cNvSpPr>
            <a:spLocks noGrp="1"/>
          </p:cNvSpPr>
          <p:nvPr>
            <p:ph type="sldNum" sz="quarter" idx="5"/>
          </p:nvPr>
        </p:nvSpPr>
        <p:spPr/>
        <p:txBody>
          <a:bodyPr/>
          <a:lstStyle/>
          <a:p>
            <a:fld id="{8FCB4A4F-09BE-491F-B171-900CF43823E8}" type="slidenum">
              <a:rPr lang="en-US" smtClean="0"/>
              <a:t>56</a:t>
            </a:fld>
            <a:endParaRPr lang="en-US"/>
          </a:p>
        </p:txBody>
      </p:sp>
    </p:spTree>
    <p:extLst>
      <p:ext uri="{BB962C8B-B14F-4D97-AF65-F5344CB8AC3E}">
        <p14:creationId xmlns:p14="http://schemas.microsoft.com/office/powerpoint/2010/main" val="3935404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Booster linac sections with small irises present advantages and difficulties: on one hand</a:t>
            </a:r>
          </a:p>
          <a:p>
            <a:pPr marL="171450" indent="-171450">
              <a:buFont typeface="Arial" panose="020B0604020202020204" pitchFamily="34" charset="0"/>
              <a:buChar char="•"/>
            </a:pPr>
            <a:r>
              <a:rPr lang="en-US" dirty="0"/>
              <a:t>They allow to achieve high accelerating gradients, which promotes the compactness of the overall machine,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they enhance the transverse focusing due to radial fields related mechanisms</a:t>
            </a:r>
          </a:p>
          <a:p>
            <a:pPr marL="171450" indent="-171450">
              <a:buFont typeface="Arial" panose="020B0604020202020204" pitchFamily="34" charset="0"/>
              <a:buChar char="•"/>
            </a:pPr>
            <a:r>
              <a:rPr lang="en-US" dirty="0"/>
              <a:t>Conversely, acceleration in small iris structures is accompanied by stronger collective effects</a:t>
            </a:r>
          </a:p>
          <a:p>
            <a:pPr marL="171450" indent="-171450">
              <a:buFont typeface="Arial" panose="020B0604020202020204" pitchFamily="34" charset="0"/>
              <a:buChar char="•"/>
            </a:pPr>
            <a:r>
              <a:rPr lang="en-US" dirty="0"/>
              <a:t>In particular, parasitic fields, or </a:t>
            </a:r>
            <a:r>
              <a:rPr lang="en-US" dirty="0" err="1"/>
              <a:t>wakefields</a:t>
            </a:r>
            <a:r>
              <a:rPr lang="en-US" dirty="0"/>
              <a:t>, </a:t>
            </a:r>
            <a:r>
              <a:rPr lang="en-US" sz="1200" dirty="0"/>
              <a:t>excited by moving charges, act back on the tail of the beam</a:t>
            </a:r>
            <a:r>
              <a:rPr lang="en-US" dirty="0"/>
              <a:t> perturbing its motion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linacs, the major effect arises from the transverse dipole component which is excited by particles traveling off axis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corresponding binary interaction in periodic accelerating structures is described by the well-known K. Bane’s wake-function whose strength scales approximately as the inverse third power of the iris radius</a:t>
            </a:r>
            <a:endParaRPr lang="en-US" dirty="0"/>
          </a:p>
          <a:p>
            <a:pPr marL="171450" indent="-171450">
              <a:buFont typeface="Arial" panose="020B0604020202020204" pitchFamily="34" charset="0"/>
              <a:buChar cha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57</a:t>
            </a:fld>
            <a:endParaRPr lang="en-US"/>
          </a:p>
        </p:txBody>
      </p:sp>
    </p:spTree>
    <p:extLst>
      <p:ext uri="{BB962C8B-B14F-4D97-AF65-F5344CB8AC3E}">
        <p14:creationId xmlns:p14="http://schemas.microsoft.com/office/powerpoint/2010/main" val="632184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CMR10"/>
              </a:rPr>
              <a:t>Writing a new tracking code requires a careful validation process and, accordingly, MILES has been continuously submitted to benchmark tests in comparison with pre-existent codes and models from theory</a:t>
            </a:r>
          </a:p>
          <a:p>
            <a:pPr marL="171450" indent="-171450">
              <a:buFont typeface="Arial" panose="020B0604020202020204" pitchFamily="34" charset="0"/>
              <a:buChar char="•"/>
            </a:pPr>
            <a:r>
              <a:rPr lang="en-US" dirty="0"/>
              <a:t>As a demonstration, here I want to show the benchmark test for the space charge forces</a:t>
            </a:r>
          </a:p>
          <a:p>
            <a:pPr marL="171450" indent="-171450">
              <a:buFont typeface="Arial" panose="020B0604020202020204" pitchFamily="34" charset="0"/>
              <a:buChar char="•"/>
            </a:pPr>
            <a:r>
              <a:rPr lang="en-US" dirty="0"/>
              <a:t>As I mentioned, we apply the model for uniform ellipsoidal charge distributions for which the electrostatic field is known in the literature</a:t>
            </a:r>
          </a:p>
          <a:p>
            <a:pPr marL="171450" indent="-171450">
              <a:buFont typeface="Arial" panose="020B0604020202020204" pitchFamily="34" charset="0"/>
              <a:buChar char="•"/>
            </a:pPr>
            <a:r>
              <a:rPr lang="en-US" dirty="0"/>
              <a:t>Specifically, this equations hold for the beam reference frame, where particles are almost at rest, but can be extended to the laboratory frame by applying a Lorentz transformation</a:t>
            </a:r>
          </a:p>
        </p:txBody>
      </p:sp>
      <p:sp>
        <p:nvSpPr>
          <p:cNvPr id="4" name="Segnaposto numero diapositiva 3"/>
          <p:cNvSpPr>
            <a:spLocks noGrp="1"/>
          </p:cNvSpPr>
          <p:nvPr>
            <p:ph type="sldNum" sz="quarter" idx="5"/>
          </p:nvPr>
        </p:nvSpPr>
        <p:spPr/>
        <p:txBody>
          <a:bodyPr/>
          <a:lstStyle/>
          <a:p>
            <a:fld id="{8FCB4A4F-09BE-491F-B171-900CF43823E8}" type="slidenum">
              <a:rPr lang="en-US" smtClean="0"/>
              <a:t>60</a:t>
            </a:fld>
            <a:endParaRPr lang="en-US"/>
          </a:p>
        </p:txBody>
      </p:sp>
    </p:spTree>
    <p:extLst>
      <p:ext uri="{BB962C8B-B14F-4D97-AF65-F5344CB8AC3E}">
        <p14:creationId xmlns:p14="http://schemas.microsoft.com/office/powerpoint/2010/main" val="4228569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us look at an example: we consider the beam produced by the hybrid photo-injector and let it propagate in a long drift where it is exclusively subjected to space charge forces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rms beam moments calculated using the software GPT are shown with solid lines for both the transverse and longitudinal plane. The corresponding quantities calculated with our ellipsoidal model are represented by dashed lines showing a very good agreement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similar analysis is shown for the transverse beam envelope in a 2m long linac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analysis shows that for the low energy regime nearby the injection it is crucial to include the effects of space charge forces: if they are not included the focusing is too strong and there is a significant deviation from the expected behavior</a:t>
            </a:r>
          </a:p>
        </p:txBody>
      </p:sp>
      <p:sp>
        <p:nvSpPr>
          <p:cNvPr id="4" name="Segnaposto numero diapositiva 3"/>
          <p:cNvSpPr>
            <a:spLocks noGrp="1"/>
          </p:cNvSpPr>
          <p:nvPr>
            <p:ph type="sldNum" sz="quarter" idx="5"/>
          </p:nvPr>
        </p:nvSpPr>
        <p:spPr/>
        <p:txBody>
          <a:bodyPr/>
          <a:lstStyle/>
          <a:p>
            <a:fld id="{8FCB4A4F-09BE-491F-B171-900CF43823E8}" type="slidenum">
              <a:rPr lang="en-US" smtClean="0"/>
              <a:t>61</a:t>
            </a:fld>
            <a:endParaRPr lang="en-US"/>
          </a:p>
        </p:txBody>
      </p:sp>
    </p:spTree>
    <p:extLst>
      <p:ext uri="{BB962C8B-B14F-4D97-AF65-F5344CB8AC3E}">
        <p14:creationId xmlns:p14="http://schemas.microsoft.com/office/powerpoint/2010/main" val="395542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smtClean="0"/>
              <a:t>Before moving on, I want to show some </a:t>
            </a:r>
            <a:r>
              <a:rPr lang="en-US" dirty="0"/>
              <a:t>of</a:t>
            </a:r>
            <a:r>
              <a:rPr lang="en-US" baseline="0" dirty="0"/>
              <a:t> the unique concepts for the high gradient acceleration that characterize the activities of the collaboration</a:t>
            </a:r>
            <a:endParaRPr lang="en-US" dirty="0"/>
          </a:p>
          <a:p>
            <a:pPr marL="171450" indent="-171450">
              <a:buFont typeface="Arial" panose="020B0604020202020204" pitchFamily="34" charset="0"/>
              <a:buChar char="•"/>
            </a:pPr>
            <a:r>
              <a:rPr lang="en-US" dirty="0"/>
              <a:t>This structure is a distributed coupling </a:t>
            </a:r>
            <a:r>
              <a:rPr lang="en-US" dirty="0" err="1"/>
              <a:t>linac</a:t>
            </a:r>
            <a:r>
              <a:rPr lang="en-US" baseline="0" dirty="0"/>
              <a:t> which uses a manifold waveguide to individually distribute the rf power in each cell of the periodic accelerating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 a consequence, the irises dimensions are no longer </a:t>
            </a:r>
            <a:r>
              <a:rPr lang="en-US" dirty="0"/>
              <a:t>constrained to coupling requirements meaning</a:t>
            </a:r>
            <a:r>
              <a:rPr lang="en-US" baseline="0" dirty="0"/>
              <a:t> that the entire unit-cell cavity shape can be optimized to improve the acceleration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addition, it has been observed that operation of copper cavities at cryogenic temperatures, below 77 K, mitigates the breakdown limit meaning that for a given BDR probability it is possible to operate at higher </a:t>
            </a:r>
            <a:r>
              <a:rPr lang="en-US" baseline="0" dirty="0" smtClean="0"/>
              <a:t>gradients</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Also, the combination of optimized cavity design at cryogenic temperatures, enables ultra high field </a:t>
            </a:r>
            <a:r>
              <a:rPr lang="en-US" baseline="0" dirty="0" err="1"/>
              <a:t>photoinjectors</a:t>
            </a:r>
            <a:r>
              <a:rPr lang="en-US" baseline="0" dirty="0"/>
              <a:t> which improves the beam brightness at the </a:t>
            </a:r>
            <a:r>
              <a:rPr lang="en-US" baseline="0" dirty="0" smtClean="0"/>
              <a:t>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Here I am showing some of</a:t>
            </a:r>
            <a:r>
              <a:rPr lang="en-US" baseline="0" dirty="0" smtClean="0"/>
              <a:t> the unique concepts for the high gradient acceleration that characterize the activities of the collaboration</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5</a:t>
            </a:fld>
            <a:endParaRPr lang="en-US"/>
          </a:p>
        </p:txBody>
      </p:sp>
    </p:spTree>
    <p:extLst>
      <p:ext uri="{BB962C8B-B14F-4D97-AF65-F5344CB8AC3E}">
        <p14:creationId xmlns:p14="http://schemas.microsoft.com/office/powerpoint/2010/main" val="3265574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EBD206B3-A6E5-40A9-B1C5-6782796F564C}" type="slidenum">
              <a:rPr lang="en-US" smtClean="0"/>
              <a:t>62</a:t>
            </a:fld>
            <a:endParaRPr lang="en-US"/>
          </a:p>
        </p:txBody>
      </p:sp>
    </p:spTree>
    <p:extLst>
      <p:ext uri="{BB962C8B-B14F-4D97-AF65-F5344CB8AC3E}">
        <p14:creationId xmlns:p14="http://schemas.microsoft.com/office/powerpoint/2010/main" val="4173756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we</a:t>
            </a:r>
            <a:r>
              <a:rPr lang="en-US" baseline="0" dirty="0"/>
              <a:t> can see some examples where our approach is compared to codes like GPT and ASTRA, both using 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both cases we consider the beam produced by the hybrid </a:t>
            </a:r>
            <a:r>
              <a:rPr lang="en-US" baseline="0" dirty="0" err="1"/>
              <a:t>photoinjector</a:t>
            </a:r>
            <a:r>
              <a:rPr lang="en-US" baseline="0" dirty="0"/>
              <a:t> that, on the left, propagates in a long drift space and on the right is injected in a booster </a:t>
            </a:r>
            <a:r>
              <a:rPr lang="en-US" baseline="0" dirty="0" err="1"/>
              <a:t>linac</a:t>
            </a:r>
            <a:r>
              <a:rPr lang="en-US" baseline="0" dirty="0"/>
              <a:t> receiving emittance compensation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 the LHS MILES is using the Ellipsoidal model which, as anticipated, describes the transverse and the longitudinal dimensions as well as the energy spread correctly but it fails to reproduce the emittance oscillation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On the RHS the ellipsoidal model still fails in describing the evolution of the </a:t>
            </a:r>
            <a:r>
              <a:rPr lang="en-US" baseline="0" dirty="0" err="1"/>
              <a:t>rms</a:t>
            </a:r>
            <a:r>
              <a:rPr lang="en-US" baseline="0" dirty="0"/>
              <a:t> emittance however the multi-slice approach reproduces successfully both the oscillation in the drift and the compensation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egnaposto numero diapositiva 3"/>
          <p:cNvSpPr>
            <a:spLocks noGrp="1"/>
          </p:cNvSpPr>
          <p:nvPr>
            <p:ph type="sldNum" sz="quarter" idx="5"/>
          </p:nvPr>
        </p:nvSpPr>
        <p:spPr/>
        <p:txBody>
          <a:bodyPr/>
          <a:lstStyle/>
          <a:p>
            <a:fld id="{8FCB4A4F-09BE-491F-B171-900CF43823E8}" type="slidenum">
              <a:rPr lang="en-US" smtClean="0"/>
              <a:t>66</a:t>
            </a:fld>
            <a:endParaRPr lang="en-US"/>
          </a:p>
        </p:txBody>
      </p:sp>
    </p:spTree>
    <p:extLst>
      <p:ext uri="{BB962C8B-B14F-4D97-AF65-F5344CB8AC3E}">
        <p14:creationId xmlns:p14="http://schemas.microsoft.com/office/powerpoint/2010/main" val="3716179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67</a:t>
            </a:fld>
            <a:endParaRPr lang="en-US"/>
          </a:p>
        </p:txBody>
      </p:sp>
    </p:spTree>
    <p:extLst>
      <p:ext uri="{BB962C8B-B14F-4D97-AF65-F5344CB8AC3E}">
        <p14:creationId xmlns:p14="http://schemas.microsoft.com/office/powerpoint/2010/main" val="3809801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Here I reported an example to prove the validity of our approach</a:t>
            </a:r>
          </a:p>
          <a:p>
            <a:r>
              <a:rPr lang="en-US" dirty="0"/>
              <a:t>Comparison with </a:t>
            </a:r>
            <a:r>
              <a:rPr lang="en-US" dirty="0" err="1"/>
              <a:t>Mosnier’s</a:t>
            </a:r>
            <a:r>
              <a:rPr lang="en-US" dirty="0"/>
              <a:t> analytic model: a perturbative approach providing the transverse oscillation of the bunches in presence of a single HOM</a:t>
            </a:r>
          </a:p>
        </p:txBody>
      </p:sp>
      <p:sp>
        <p:nvSpPr>
          <p:cNvPr id="4" name="Segnaposto numero diapositiva 3"/>
          <p:cNvSpPr>
            <a:spLocks noGrp="1"/>
          </p:cNvSpPr>
          <p:nvPr>
            <p:ph type="sldNum" sz="quarter" idx="5"/>
          </p:nvPr>
        </p:nvSpPr>
        <p:spPr/>
        <p:txBody>
          <a:bodyPr/>
          <a:lstStyle/>
          <a:p>
            <a:fld id="{61562055-0420-42F1-8323-0EA143501382}" type="slidenum">
              <a:rPr lang="en-US" smtClean="0"/>
              <a:t>68</a:t>
            </a:fld>
            <a:endParaRPr lang="en-US"/>
          </a:p>
        </p:txBody>
      </p:sp>
    </p:spTree>
    <p:extLst>
      <p:ext uri="{BB962C8B-B14F-4D97-AF65-F5344CB8AC3E}">
        <p14:creationId xmlns:p14="http://schemas.microsoft.com/office/powerpoint/2010/main" val="552485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A possible solution to correct off-axis trajectories is the introduction of steering dipole magnets combined with a set of beam position monitors</a:t>
            </a:r>
          </a:p>
          <a:p>
            <a:pPr marL="171450" indent="-171450">
              <a:buFont typeface="Arial" panose="020B0604020202020204" pitchFamily="34" charset="0"/>
              <a:buChar char="•"/>
            </a:pPr>
            <a:r>
              <a:rPr lang="en-US" dirty="0"/>
              <a:t>BPMs measure the transverse displacement of the beam at various locations and such information can be exploited to adjust the strength of the dipole kickers upstream which modify the </a:t>
            </a:r>
            <a:r>
              <a:rPr lang="en-US" dirty="0" err="1"/>
              <a:t>centero</a:t>
            </a:r>
            <a:r>
              <a:rPr lang="en-US" dirty="0"/>
              <a:t>-of-mass trajectory</a:t>
            </a:r>
          </a:p>
          <a:p>
            <a:pPr marL="171450" indent="-171450">
              <a:buFont typeface="Arial" panose="020B0604020202020204" pitchFamily="34" charset="0"/>
              <a:buChar char="•"/>
            </a:pPr>
            <a:r>
              <a:rPr lang="en-US" dirty="0"/>
              <a:t>This process of steering the trajectories from bpm readings is known as beam based alignments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70</a:t>
            </a:fld>
            <a:endParaRPr lang="en-US"/>
          </a:p>
        </p:txBody>
      </p:sp>
    </p:spTree>
    <p:extLst>
      <p:ext uri="{BB962C8B-B14F-4D97-AF65-F5344CB8AC3E}">
        <p14:creationId xmlns:p14="http://schemas.microsoft.com/office/powerpoint/2010/main" val="507693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The first kind of correction scheme investigated is the one-to-one steering algorithm which I have applied to a reference case with a two section linac where the first one is 100 micron off-axis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One-to-one algorithms aim to find the corrector strengths that ensure zero-offset at </a:t>
            </a:r>
            <a:r>
              <a:rPr lang="en-US" dirty="0" err="1"/>
              <a:t>bpms</a:t>
            </a:r>
            <a:r>
              <a:rPr lang="en-US" dirty="0"/>
              <a:t>’ locations.</a:t>
            </a:r>
          </a:p>
          <a:p>
            <a:pPr marL="171450" indent="-171450">
              <a:buFont typeface="Arial" panose="020B0604020202020204" pitchFamily="34" charset="0"/>
              <a:buChar char="•"/>
            </a:pPr>
            <a:r>
              <a:rPr lang="en-US" dirty="0"/>
              <a:t>The algorithm consists in writing an explicit relation connecting the bpm readings and the kicker strengths which can be solved forcing zero offset</a:t>
            </a:r>
          </a:p>
          <a:p>
            <a:pPr marL="171450" indent="-171450">
              <a:buFont typeface="Arial" panose="020B0604020202020204" pitchFamily="34" charset="0"/>
              <a:buChar char="•"/>
            </a:pPr>
            <a:r>
              <a:rPr lang="en-US" dirty="0"/>
              <a:t>If we do not apply the corrections the center of mass trajectory has a significant deviation from the nominal axis and the emittance grows up to 50% as shown by the red triangles</a:t>
            </a:r>
          </a:p>
          <a:p>
            <a:pPr marL="171450" indent="-171450">
              <a:buFont typeface="Arial" panose="020B0604020202020204" pitchFamily="34" charset="0"/>
              <a:buChar char="•"/>
            </a:pPr>
            <a:r>
              <a:rPr lang="en-US" dirty="0"/>
              <a:t>Conversely, if we apply the corrections calculated by the algorithm the new trajectory crosses the axis at bpm’s locations and the emittance growth is reduced even if it is not negligible.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Notice, in fact, that the algorithm fixes the trajectory imperfections with moderate integrated field strength however it is not optimized for emittance minimization</a:t>
            </a:r>
          </a:p>
        </p:txBody>
      </p:sp>
      <p:sp>
        <p:nvSpPr>
          <p:cNvPr id="4" name="Segnaposto numero diapositiva 3"/>
          <p:cNvSpPr>
            <a:spLocks noGrp="1"/>
          </p:cNvSpPr>
          <p:nvPr>
            <p:ph type="sldNum" sz="quarter" idx="5"/>
          </p:nvPr>
        </p:nvSpPr>
        <p:spPr/>
        <p:txBody>
          <a:bodyPr/>
          <a:lstStyle/>
          <a:p>
            <a:fld id="{27482D25-418A-4973-86BC-2CAE8DCC28B5}" type="slidenum">
              <a:rPr lang="en-US" smtClean="0"/>
              <a:t>71</a:t>
            </a:fld>
            <a:endParaRPr lang="en-US"/>
          </a:p>
        </p:txBody>
      </p:sp>
    </p:spTree>
    <p:extLst>
      <p:ext uri="{BB962C8B-B14F-4D97-AF65-F5344CB8AC3E}">
        <p14:creationId xmlns:p14="http://schemas.microsoft.com/office/powerpoint/2010/main" val="14329681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An alternative approach I have recently investigated is to find a trajectory for which the excitation of dipole </a:t>
            </a:r>
            <a:r>
              <a:rPr lang="en-US" dirty="0" err="1"/>
              <a:t>wakefield</a:t>
            </a:r>
            <a:r>
              <a:rPr lang="en-US" dirty="0"/>
              <a:t> is minimized so that we can expect minimum emittance growth</a:t>
            </a:r>
          </a:p>
          <a:p>
            <a:pPr marL="171450" indent="-171450">
              <a:buFont typeface="Arial" panose="020B0604020202020204" pitchFamily="34" charset="0"/>
              <a:buChar char="•"/>
            </a:pPr>
            <a:r>
              <a:rPr lang="en-US" dirty="0"/>
              <a:t>If two dipole correctors per linac module are employed instead of a single one, we have two degrees of freedom which allow to adjust the offset and the angle independently at each section’s input</a:t>
            </a:r>
          </a:p>
          <a:p>
            <a:pPr marL="171450" indent="-171450">
              <a:buFont typeface="Arial" panose="020B0604020202020204" pitchFamily="34" charset="0"/>
              <a:buChar char="•"/>
            </a:pPr>
            <a:r>
              <a:rPr lang="en-US" dirty="0"/>
              <a:t>This procedure forces the beam to travel always on the axis of a given linac section so that dipole wakes are not excited and the emittance growth is limited</a:t>
            </a:r>
          </a:p>
          <a:p>
            <a:pPr marL="171450" indent="-171450">
              <a:buFont typeface="Arial" panose="020B0604020202020204" pitchFamily="34" charset="0"/>
              <a:buChar char="•"/>
            </a:pPr>
            <a:r>
              <a:rPr lang="en-US" dirty="0"/>
              <a:t>The solution is very simple and it works with moderate strength of the dipole correctors</a:t>
            </a:r>
          </a:p>
        </p:txBody>
      </p:sp>
      <p:sp>
        <p:nvSpPr>
          <p:cNvPr id="4" name="Segnaposto numero diapositiva 3"/>
          <p:cNvSpPr>
            <a:spLocks noGrp="1"/>
          </p:cNvSpPr>
          <p:nvPr>
            <p:ph type="sldNum" sz="quarter" idx="5"/>
          </p:nvPr>
        </p:nvSpPr>
        <p:spPr/>
        <p:txBody>
          <a:bodyPr/>
          <a:lstStyle/>
          <a:p>
            <a:fld id="{27482D25-418A-4973-86BC-2CAE8DCC28B5}" type="slidenum">
              <a:rPr lang="en-US" smtClean="0"/>
              <a:t>72</a:t>
            </a:fld>
            <a:endParaRPr lang="en-US"/>
          </a:p>
        </p:txBody>
      </p:sp>
    </p:spTree>
    <p:extLst>
      <p:ext uri="{BB962C8B-B14F-4D97-AF65-F5344CB8AC3E}">
        <p14:creationId xmlns:p14="http://schemas.microsoft.com/office/powerpoint/2010/main" val="752611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Recap of the main machine parameters from the reference paper</a:t>
            </a:r>
          </a:p>
          <a:p>
            <a:pPr marL="171450" indent="-171450">
              <a:buFont typeface="Arial" panose="020B0604020202020204" pitchFamily="34" charset="0"/>
              <a:buChar char="•"/>
            </a:pPr>
            <a:r>
              <a:rPr lang="en-US" dirty="0"/>
              <a:t>LRWF exist in the form of HOMs: EM study of the unit-cell -&gt; 9 main dipole modes excited by bunch traveling off-axis and causing the parasitic interaction</a:t>
            </a:r>
          </a:p>
          <a:p>
            <a:pPr marL="171450" indent="-171450">
              <a:buFont typeface="Arial" panose="020B0604020202020204" pitchFamily="34" charset="0"/>
              <a:buChar char="•"/>
            </a:pPr>
            <a:r>
              <a:rPr lang="en-US" dirty="0"/>
              <a:t>Variations of the original geometry introduce detuning  of the res </a:t>
            </a:r>
            <a:r>
              <a:rPr lang="en-US" dirty="0" err="1"/>
              <a:t>freq</a:t>
            </a:r>
            <a:r>
              <a:rPr lang="en-US" dirty="0"/>
              <a:t> of the HOM (example TM110-like): </a:t>
            </a:r>
            <a:r>
              <a:rPr lang="en-US" dirty="0" err="1"/>
              <a:t>frequ</a:t>
            </a:r>
            <a:r>
              <a:rPr lang="en-US" dirty="0"/>
              <a:t>-spread technique</a:t>
            </a:r>
          </a:p>
          <a:p>
            <a:pPr marL="171450" indent="-171450">
              <a:buFont typeface="Arial" panose="020B0604020202020204" pitchFamily="34" charset="0"/>
              <a:buChar char="•"/>
            </a:pPr>
            <a:r>
              <a:rPr lang="en-US" dirty="0"/>
              <a:t>Unstable motion if the ratio </a:t>
            </a:r>
            <a:r>
              <a:rPr lang="en-US" dirty="0" err="1"/>
              <a:t>fHOM</a:t>
            </a:r>
            <a:r>
              <a:rPr lang="en-US" dirty="0"/>
              <a:t>/fb is close to an integer</a:t>
            </a:r>
          </a:p>
        </p:txBody>
      </p:sp>
      <p:sp>
        <p:nvSpPr>
          <p:cNvPr id="4" name="Segnaposto numero diapositiva 3"/>
          <p:cNvSpPr>
            <a:spLocks noGrp="1"/>
          </p:cNvSpPr>
          <p:nvPr>
            <p:ph type="sldNum" sz="quarter" idx="5"/>
          </p:nvPr>
        </p:nvSpPr>
        <p:spPr/>
        <p:txBody>
          <a:bodyPr/>
          <a:lstStyle/>
          <a:p>
            <a:fld id="{61562055-0420-42F1-8323-0EA143501382}" type="slidenum">
              <a:rPr lang="en-US" smtClean="0"/>
              <a:t>73</a:t>
            </a:fld>
            <a:endParaRPr lang="en-US"/>
          </a:p>
        </p:txBody>
      </p:sp>
    </p:spTree>
    <p:extLst>
      <p:ext uri="{BB962C8B-B14F-4D97-AF65-F5344CB8AC3E}">
        <p14:creationId xmlns:p14="http://schemas.microsoft.com/office/powerpoint/2010/main" val="3579985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 next two slides I will show some examples concerning the C3 linac</a:t>
            </a:r>
          </a:p>
          <a:p>
            <a:r>
              <a:rPr lang="en-US" dirty="0"/>
              <a:t>Injection and Alignment errors in absence of mitigation techniques</a:t>
            </a:r>
          </a:p>
          <a:p>
            <a:r>
              <a:rPr lang="en-US" dirty="0"/>
              <a:t>Amplitude of the transverse oscillation for each of the 75 bunches at the end of the linac: notice the scale in mm (interaction takes place in a very long machine)</a:t>
            </a:r>
          </a:p>
          <a:p>
            <a:r>
              <a:rPr lang="en-US" dirty="0"/>
              <a:t>Larger oscillations in case of alignment errors: dipole modes are continuously excited regardless of the adiabatic damping</a:t>
            </a:r>
          </a:p>
        </p:txBody>
      </p:sp>
      <p:sp>
        <p:nvSpPr>
          <p:cNvPr id="4" name="Segnaposto numero diapositiva 3"/>
          <p:cNvSpPr>
            <a:spLocks noGrp="1"/>
          </p:cNvSpPr>
          <p:nvPr>
            <p:ph type="sldNum" sz="quarter" idx="5"/>
          </p:nvPr>
        </p:nvSpPr>
        <p:spPr/>
        <p:txBody>
          <a:bodyPr/>
          <a:lstStyle/>
          <a:p>
            <a:fld id="{61562055-0420-42F1-8323-0EA143501382}" type="slidenum">
              <a:rPr lang="en-US" smtClean="0"/>
              <a:t>74</a:t>
            </a:fld>
            <a:endParaRPr lang="en-US"/>
          </a:p>
        </p:txBody>
      </p:sp>
    </p:spTree>
    <p:extLst>
      <p:ext uri="{BB962C8B-B14F-4D97-AF65-F5344CB8AC3E}">
        <p14:creationId xmlns:p14="http://schemas.microsoft.com/office/powerpoint/2010/main" val="3245697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Now we focus on the worst case from the previous simulation, random errors with std 100, but we introduce a frequency spread </a:t>
            </a:r>
          </a:p>
          <a:p>
            <a:r>
              <a:rPr lang="en-US" dirty="0"/>
              <a:t>The variations of the geometry that change the resonant frequencies are applied section by section rather than cell by cell</a:t>
            </a:r>
          </a:p>
        </p:txBody>
      </p:sp>
      <p:sp>
        <p:nvSpPr>
          <p:cNvPr id="4" name="Segnaposto numero diapositiva 3"/>
          <p:cNvSpPr>
            <a:spLocks noGrp="1"/>
          </p:cNvSpPr>
          <p:nvPr>
            <p:ph type="sldNum" sz="quarter" idx="5"/>
          </p:nvPr>
        </p:nvSpPr>
        <p:spPr/>
        <p:txBody>
          <a:bodyPr/>
          <a:lstStyle/>
          <a:p>
            <a:fld id="{61562055-0420-42F1-8323-0EA143501382}" type="slidenum">
              <a:rPr lang="en-US" smtClean="0"/>
              <a:t>75</a:t>
            </a:fld>
            <a:endParaRPr lang="en-US"/>
          </a:p>
        </p:txBody>
      </p:sp>
    </p:spTree>
    <p:extLst>
      <p:ext uri="{BB962C8B-B14F-4D97-AF65-F5344CB8AC3E}">
        <p14:creationId xmlns:p14="http://schemas.microsoft.com/office/powerpoint/2010/main" val="125462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All such concepts are widely present in the main projects proposed by the collaboration and summarized here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UC-XFEL is an ambitious design for the realization of university-scal</a:t>
            </a:r>
            <a:r>
              <a:rPr lang="en-US" sz="1200" b="0" i="0" kern="1200" baseline="0" dirty="0">
                <a:solidFill>
                  <a:schemeClr val="tx1"/>
                </a:solidFill>
                <a:effectLst/>
                <a:latin typeface="+mn-lt"/>
                <a:ea typeface="+mn-ea"/>
                <a:cs typeface="+mn-cs"/>
              </a:rPr>
              <a:t>e facilities: despite the reduced footprint and cost, the expected photon flux per pulse is equal to several percent of the existing full-scale XFELs</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The DARPA-GRIT machine is an ICS gamma ray source for which the driving electron beam is produced by a novel hybrid </a:t>
            </a:r>
            <a:r>
              <a:rPr lang="en-US" sz="1200" b="0" i="0" kern="1200" baseline="0" dirty="0" err="1">
                <a:solidFill>
                  <a:schemeClr val="tx1"/>
                </a:solidFill>
                <a:effectLst/>
                <a:latin typeface="+mn-lt"/>
                <a:ea typeface="+mn-ea"/>
                <a:cs typeface="+mn-cs"/>
              </a:rPr>
              <a:t>photoinjector</a:t>
            </a:r>
            <a:r>
              <a:rPr lang="en-US" sz="1200" b="0" i="0" kern="1200" baseline="0" dirty="0">
                <a:solidFill>
                  <a:schemeClr val="tx1"/>
                </a:solidFill>
                <a:effectLst/>
                <a:latin typeface="+mn-lt"/>
                <a:ea typeface="+mn-ea"/>
                <a:cs typeface="+mn-cs"/>
              </a:rPr>
              <a:t>. I will talk about this device later</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The cool copper collider is a proposal for a high luminosity Higgs factory that is conceived as a modular facility made by the repetition of this 9 m long </a:t>
            </a:r>
            <a:r>
              <a:rPr lang="en-US" sz="1200" b="0" i="0" kern="1200" baseline="0" dirty="0" err="1">
                <a:solidFill>
                  <a:schemeClr val="tx1"/>
                </a:solidFill>
                <a:effectLst/>
                <a:latin typeface="+mn-lt"/>
                <a:ea typeface="+mn-ea"/>
                <a:cs typeface="+mn-cs"/>
              </a:rPr>
              <a:t>cryomodule</a:t>
            </a:r>
            <a:r>
              <a:rPr lang="en-US" sz="1200" b="0" i="0" kern="1200" baseline="0" dirty="0">
                <a:solidFill>
                  <a:schemeClr val="tx1"/>
                </a:solidFill>
                <a:effectLst/>
                <a:latin typeface="+mn-lt"/>
                <a:ea typeface="+mn-ea"/>
                <a:cs typeface="+mn-cs"/>
              </a:rPr>
              <a:t> unit. It represents a promising candidate for the near term future of HEP</a:t>
            </a:r>
          </a:p>
          <a:p>
            <a:endParaRPr lang="en-US" sz="1200" b="0" i="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F48FD583-DE08-477E-AB05-F3D9423F0206}" type="slidenum">
              <a:rPr lang="it-IT" smtClean="0"/>
              <a:t>6</a:t>
            </a:fld>
            <a:endParaRPr lang="it-IT"/>
          </a:p>
        </p:txBody>
      </p:sp>
    </p:spTree>
    <p:extLst>
      <p:ext uri="{BB962C8B-B14F-4D97-AF65-F5344CB8AC3E}">
        <p14:creationId xmlns:p14="http://schemas.microsoft.com/office/powerpoint/2010/main" val="164965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Let us move to the design</a:t>
            </a:r>
            <a:r>
              <a:rPr lang="en-US" baseline="0" dirty="0" smtClean="0"/>
              <a:t> of the high brightness </a:t>
            </a:r>
            <a:r>
              <a:rPr lang="en-US" baseline="0" smtClean="0"/>
              <a:t>hybrid photoinjector </a:t>
            </a:r>
            <a:r>
              <a:rPr lang="en-US" baseline="0" dirty="0" smtClean="0"/>
              <a:t>starting from the concept of brightness</a:t>
            </a:r>
            <a:endParaRPr lang="en-US" dirty="0"/>
          </a:p>
        </p:txBody>
      </p:sp>
      <p:sp>
        <p:nvSpPr>
          <p:cNvPr id="4" name="Segnaposto numero diapositiva 3"/>
          <p:cNvSpPr>
            <a:spLocks noGrp="1"/>
          </p:cNvSpPr>
          <p:nvPr>
            <p:ph type="sldNum" sz="quarter" idx="5"/>
          </p:nvPr>
        </p:nvSpPr>
        <p:spPr/>
        <p:txBody>
          <a:bodyPr/>
          <a:lstStyle/>
          <a:p>
            <a:fld id="{D7A4FE46-007E-4A71-B22E-17B5F8DF60AA}" type="slidenum">
              <a:rPr lang="it-IT" smtClean="0"/>
              <a:t>7</a:t>
            </a:fld>
            <a:endParaRPr lang="it-IT"/>
          </a:p>
        </p:txBody>
      </p:sp>
    </p:spTree>
    <p:extLst>
      <p:ext uri="{BB962C8B-B14F-4D97-AF65-F5344CB8AC3E}">
        <p14:creationId xmlns:p14="http://schemas.microsoft.com/office/powerpoint/2010/main" val="129180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6D brightness is a quantity that provides information on the beam intensity, spectrum and solid angle as it depends on the peak current, the energy spread and the </a:t>
            </a:r>
            <a:r>
              <a:rPr lang="en-US" dirty="0" err="1" smtClean="0"/>
              <a:t>rms</a:t>
            </a:r>
            <a:r>
              <a:rPr lang="en-US" dirty="0" smtClean="0"/>
              <a:t> emittances.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brightness is</a:t>
            </a:r>
            <a:r>
              <a:rPr lang="en-US" baseline="0" dirty="0" smtClean="0"/>
              <a:t> thus a measure of the 6D phase space density and crucially impacts the quality of the radiation in electron-driven light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 addition, the </a:t>
            </a:r>
            <a:r>
              <a:rPr lang="en-US" dirty="0" err="1" smtClean="0"/>
              <a:t>rms</a:t>
            </a:r>
            <a:r>
              <a:rPr lang="en-US" dirty="0" smtClean="0"/>
              <a:t> emittance</a:t>
            </a:r>
            <a:r>
              <a:rPr lang="en-US" baseline="0" dirty="0" smtClean="0"/>
              <a:t>s </a:t>
            </a:r>
            <a:r>
              <a:rPr lang="en-US" dirty="0" smtClean="0"/>
              <a:t>account for the transverse phase space area as well as its distortion which allows to describe</a:t>
            </a:r>
            <a:r>
              <a:rPr lang="en-US" baseline="0" dirty="0" smtClean="0"/>
              <a:t> </a:t>
            </a:r>
            <a:r>
              <a:rPr lang="en-US" dirty="0" smtClean="0"/>
              <a:t>the confinement of the beam nearby</a:t>
            </a:r>
            <a:r>
              <a:rPr lang="en-US" baseline="0" dirty="0" smtClean="0"/>
              <a:t> the reference trajectory</a:t>
            </a:r>
          </a:p>
          <a:p>
            <a:pPr marL="171450" indent="-171450">
              <a:buFont typeface="Arial" panose="020B0604020202020204" pitchFamily="34" charset="0"/>
              <a:buChar char="•"/>
            </a:pPr>
            <a:r>
              <a:rPr lang="en-US" dirty="0" smtClean="0"/>
              <a:t>High </a:t>
            </a:r>
            <a:r>
              <a:rPr lang="en-US" dirty="0"/>
              <a:t>brightness </a:t>
            </a:r>
            <a:r>
              <a:rPr lang="en-US" dirty="0" smtClean="0"/>
              <a:t>electron beams </a:t>
            </a:r>
            <a:r>
              <a:rPr lang="en-US" dirty="0"/>
              <a:t>are typically produced by rf </a:t>
            </a:r>
            <a:r>
              <a:rPr lang="en-US" dirty="0" err="1"/>
              <a:t>photoinjectors</a:t>
            </a:r>
            <a:r>
              <a:rPr lang="en-US" dirty="0"/>
              <a:t> where </a:t>
            </a:r>
            <a:r>
              <a:rPr lang="en-US" dirty="0" smtClean="0"/>
              <a:t>the photo-</a:t>
            </a:r>
            <a:r>
              <a:rPr lang="en-US" baseline="0" dirty="0" smtClean="0"/>
              <a:t>emission occurs inside a SW multi-cell cavity </a:t>
            </a:r>
            <a:r>
              <a:rPr lang="en-US" dirty="0" smtClean="0"/>
              <a:t>which </a:t>
            </a:r>
            <a:r>
              <a:rPr lang="en-US" baseline="0" dirty="0" smtClean="0"/>
              <a:t>rapidly accelerates the particles acting against the intense repulsive intra-beam forces</a:t>
            </a:r>
          </a:p>
          <a:p>
            <a:pPr marL="171450" indent="-171450">
              <a:buFont typeface="Arial" panose="020B0604020202020204" pitchFamily="34" charset="0"/>
              <a:buChar char="•"/>
            </a:pPr>
            <a:r>
              <a:rPr lang="en-US" dirty="0" err="1" smtClean="0"/>
              <a:t>Photoinjectors</a:t>
            </a:r>
            <a:r>
              <a:rPr lang="en-US" dirty="0" smtClean="0"/>
              <a:t> </a:t>
            </a:r>
            <a:r>
              <a:rPr lang="en-US" dirty="0"/>
              <a:t>also exist in the hybrid configuration which combines a SW and a TW section through a coupling </a:t>
            </a:r>
            <a:r>
              <a:rPr lang="en-US" dirty="0" smtClean="0"/>
              <a:t>cell</a:t>
            </a:r>
          </a:p>
          <a:p>
            <a:pPr marL="171450" indent="-171450">
              <a:buFont typeface="Arial" panose="020B0604020202020204" pitchFamily="34" charset="0"/>
              <a:buChar char="•"/>
            </a:pPr>
            <a:r>
              <a:rPr lang="en-US" dirty="0" smtClean="0"/>
              <a:t>The SW section still provides for the energy gain, a</a:t>
            </a:r>
            <a:r>
              <a:rPr lang="en-US" baseline="0" dirty="0" smtClean="0"/>
              <a:t> solenoid magnet introduces transverse focusing and emittance control as in the case of conventional </a:t>
            </a:r>
            <a:r>
              <a:rPr lang="en-US" baseline="0" dirty="0" err="1" smtClean="0"/>
              <a:t>rf</a:t>
            </a:r>
            <a:r>
              <a:rPr lang="en-US" baseline="0" dirty="0" smtClean="0"/>
              <a:t> guns whereas the TW can provide longitudinal focusing</a:t>
            </a:r>
            <a:endParaRPr lang="en-US" dirty="0"/>
          </a:p>
          <a:p>
            <a:pPr marL="171450" indent="-171450">
              <a:buFont typeface="Arial" panose="020B0604020202020204" pitchFamily="34" charset="0"/>
              <a:buChar char="•"/>
            </a:pPr>
            <a:r>
              <a:rPr lang="en-US" dirty="0" smtClean="0"/>
              <a:t>In fact, the </a:t>
            </a:r>
            <a:r>
              <a:rPr lang="en-US" dirty="0"/>
              <a:t>peculiarity of this device is that the field in the two sections is 90 degrees out of phase which introduces an energy-time </a:t>
            </a:r>
            <a:r>
              <a:rPr lang="en-US" dirty="0" smtClean="0"/>
              <a:t>correlation so that,</a:t>
            </a:r>
            <a:r>
              <a:rPr lang="en-US" baseline="0" dirty="0" smtClean="0"/>
              <a:t> as t</a:t>
            </a:r>
            <a:r>
              <a:rPr lang="en-US" dirty="0" smtClean="0"/>
              <a:t>he beam propagates </a:t>
            </a:r>
            <a:r>
              <a:rPr lang="en-US" baseline="0" dirty="0"/>
              <a:t>in a drift </a:t>
            </a:r>
            <a:r>
              <a:rPr lang="en-US" baseline="0" dirty="0" smtClean="0"/>
              <a:t>space, it experiences a ballistic compresses which enhances </a:t>
            </a:r>
            <a:r>
              <a:rPr lang="en-US" baseline="0" dirty="0"/>
              <a:t>the peak current with a positive impact on the </a:t>
            </a:r>
            <a:r>
              <a:rPr lang="en-US" baseline="0" dirty="0" smtClean="0"/>
              <a:t>brightness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What is beam brightness? The 6D BB is a quantity defined</a:t>
            </a:r>
            <a:r>
              <a:rPr lang="en-US" baseline="0" dirty="0" smtClean="0"/>
              <a:t> through the peak current, the transverse emittances and the energy spread and is thus a</a:t>
            </a:r>
            <a:r>
              <a:rPr lang="en-US" dirty="0" smtClean="0"/>
              <a:t> measure of</a:t>
            </a:r>
            <a:r>
              <a:rPr lang="en-US" baseline="0" dirty="0" smtClean="0"/>
              <a:t> the charge per unit of 6D phase space volume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combines</a:t>
            </a:r>
            <a:r>
              <a:rPr lang="en-US" baseline="0" dirty="0" smtClean="0"/>
              <a:t> </a:t>
            </a:r>
            <a:r>
              <a:rPr lang="en-US" dirty="0" smtClean="0"/>
              <a:t>for the beam intensity, </a:t>
            </a:r>
            <a:r>
              <a:rPr lang="en-US" baseline="0" dirty="0" smtClean="0"/>
              <a:t>through the peak current, as well as its confinement nearby the reference the transverse emittances and the energy spread and is thus a</a:t>
            </a:r>
            <a:r>
              <a:rPr lang="en-US" dirty="0" smtClean="0"/>
              <a:t> measure of</a:t>
            </a:r>
            <a:r>
              <a:rPr lang="en-US" baseline="0" dirty="0" smtClean="0"/>
              <a:t> the charge per unit of 6D phase space volume</a:t>
            </a:r>
          </a:p>
          <a:p>
            <a:pPr marL="171450" indent="-171450">
              <a:buFont typeface="Arial" panose="020B0604020202020204" pitchFamily="34" charset="0"/>
              <a:buChar char="•"/>
            </a:pPr>
            <a:r>
              <a:rPr lang="en-US" dirty="0" smtClean="0"/>
              <a:t>The quality of the radiation produced</a:t>
            </a:r>
            <a:r>
              <a:rPr lang="en-US" baseline="0" dirty="0" smtClean="0"/>
              <a:t> by e</a:t>
            </a:r>
            <a:r>
              <a:rPr lang="en-US" dirty="0" smtClean="0"/>
              <a:t>lectron-driven light sources strongly relies on the 6D brightness of the primary electron beam</a:t>
            </a:r>
          </a:p>
          <a:p>
            <a:pPr marL="171450" indent="-171450">
              <a:buFont typeface="Arial" panose="020B0604020202020204" pitchFamily="34" charset="0"/>
              <a:buChar char="•"/>
            </a:pPr>
            <a:r>
              <a:rPr lang="en-US" dirty="0" smtClean="0"/>
              <a:t>As this quantity is defined</a:t>
            </a:r>
            <a:r>
              <a:rPr lang="en-US" baseline="0" dirty="0" smtClean="0"/>
              <a:t> through the peak current, the transverse emittances and the energy spread, it</a:t>
            </a:r>
            <a:r>
              <a:rPr lang="en-US" dirty="0" smtClean="0"/>
              <a:t> is a measure of</a:t>
            </a:r>
            <a:r>
              <a:rPr lang="en-US" baseline="0" dirty="0" smtClean="0"/>
              <a:t> the number of charges per unit of 6D phase space volume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High brightness electron beams are typically produced by </a:t>
            </a:r>
            <a:r>
              <a:rPr lang="en-US" dirty="0" err="1" smtClean="0"/>
              <a:t>rf</a:t>
            </a:r>
            <a:r>
              <a:rPr lang="en-US" dirty="0" smtClean="0"/>
              <a:t> </a:t>
            </a:r>
            <a:r>
              <a:rPr lang="en-US" dirty="0" err="1" smtClean="0"/>
              <a:t>photoinjectors</a:t>
            </a:r>
            <a:r>
              <a:rPr lang="en-US" dirty="0" smtClean="0"/>
              <a:t> where electrons are</a:t>
            </a:r>
            <a:r>
              <a:rPr lang="en-US" baseline="0" dirty="0" smtClean="0"/>
              <a:t> </a:t>
            </a:r>
            <a:r>
              <a:rPr lang="en-US" dirty="0" err="1" smtClean="0"/>
              <a:t>photoemitted</a:t>
            </a:r>
            <a:r>
              <a:rPr lang="en-US" baseline="0" dirty="0" smtClean="0"/>
              <a:t> with sub </a:t>
            </a:r>
            <a:r>
              <a:rPr lang="en-US" baseline="0" dirty="0" err="1" smtClean="0"/>
              <a:t>ps</a:t>
            </a:r>
            <a:r>
              <a:rPr lang="en-US" baseline="0" dirty="0" smtClean="0"/>
              <a:t> temporal structure and rapidly accelerated by the high field in the surrounding SW cavity</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8</a:t>
            </a:fld>
            <a:endParaRPr lang="en-US"/>
          </a:p>
        </p:txBody>
      </p:sp>
    </p:spTree>
    <p:extLst>
      <p:ext uri="{BB962C8B-B14F-4D97-AF65-F5344CB8AC3E}">
        <p14:creationId xmlns:p14="http://schemas.microsoft.com/office/powerpoint/2010/main" val="134226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 summarize the main features of the C-band hybrid </a:t>
            </a:r>
            <a:r>
              <a:rPr lang="en-US" dirty="0" smtClean="0"/>
              <a:t>photo-injector </a:t>
            </a:r>
            <a:r>
              <a:rPr lang="en-US" dirty="0"/>
              <a:t>designed in</a:t>
            </a:r>
            <a:r>
              <a:rPr lang="en-US" baseline="0" dirty="0"/>
              <a:t> collaboration with </a:t>
            </a:r>
            <a:r>
              <a:rPr lang="en-US" baseline="0" dirty="0" err="1"/>
              <a:t>Radiabeam</a:t>
            </a:r>
            <a:r>
              <a:rPr lang="en-US" baseline="0" dirty="0"/>
              <a:t> and driving the ICS machine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device is made by</a:t>
            </a:r>
            <a:r>
              <a:rPr lang="en-US" baseline="0" dirty="0"/>
              <a:t> 2.5 SW cells working in pi mode with a peak field at cathode of 120 </a:t>
            </a:r>
            <a:r>
              <a:rPr lang="en-US" baseline="0" dirty="0" smtClean="0"/>
              <a:t>MV/m for which I initiated the EM design. The SW section is followed by </a:t>
            </a:r>
            <a:r>
              <a:rPr lang="en-US" baseline="0" dirty="0"/>
              <a:t>9 cells of </a:t>
            </a:r>
            <a:r>
              <a:rPr lang="en-US" baseline="0" dirty="0" smtClean="0"/>
              <a:t>TWAS working in the </a:t>
            </a:r>
            <a:r>
              <a:rPr lang="en-US" baseline="0" dirty="0"/>
              <a:t>2pi/3 phase </a:t>
            </a:r>
            <a:r>
              <a:rPr lang="en-US" baseline="0" dirty="0" smtClean="0"/>
              <a:t>advance mode</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design requires a peak rf power of 20 MW which is provided at the coupling cell with a dual feed scheme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Here I show the results of the beam dynamics optimization for the intermediate energy case of 100 MeV where we notice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beam </a:t>
            </a:r>
            <a:r>
              <a:rPr lang="en-US" baseline="0" dirty="0" smtClean="0"/>
              <a:t>is matched to an equilibrium-like mode known as invariant envelope and receives </a:t>
            </a:r>
            <a:r>
              <a:rPr lang="en-US" baseline="0" dirty="0"/>
              <a:t>both transverse focusing and compensation of the </a:t>
            </a:r>
            <a:r>
              <a:rPr lang="en-US" baseline="0" dirty="0" err="1"/>
              <a:t>rms</a:t>
            </a:r>
            <a:r>
              <a:rPr lang="en-US" baseline="0" dirty="0"/>
              <a:t> emittance </a:t>
            </a:r>
            <a:r>
              <a:rPr lang="en-US" baseline="0" dirty="0" smtClean="0"/>
              <a:t>down to a </a:t>
            </a:r>
            <a:r>
              <a:rPr lang="en-US" baseline="0" dirty="0"/>
              <a:t>final value </a:t>
            </a:r>
            <a:r>
              <a:rPr lang="en-US" baseline="0" dirty="0" smtClean="0"/>
              <a:t>of </a:t>
            </a:r>
            <a:r>
              <a:rPr lang="en-US" baseline="0" dirty="0"/>
              <a:t>.5 </a:t>
            </a:r>
            <a:r>
              <a:rPr lang="en-US" baseline="0" dirty="0" smtClean="0"/>
              <a:t>microns as it propagates in the </a:t>
            </a:r>
            <a:r>
              <a:rPr lang="en-US" baseline="0" dirty="0" err="1" smtClean="0"/>
              <a:t>linac</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a:t>
            </a:r>
            <a:r>
              <a:rPr lang="en-US" baseline="0" dirty="0" smtClean="0"/>
              <a:t>addition, </a:t>
            </a:r>
            <a:r>
              <a:rPr lang="en-US" baseline="0" dirty="0"/>
              <a:t>the velocity bunching process focuses the beam longitudinally and a peak current of 300 A with 250 </a:t>
            </a:r>
            <a:r>
              <a:rPr lang="en-US" baseline="0" dirty="0" err="1"/>
              <a:t>pC</a:t>
            </a:r>
            <a:r>
              <a:rPr lang="en-US" baseline="0" dirty="0"/>
              <a:t> charge is </a:t>
            </a:r>
            <a:r>
              <a:rPr lang="en-US" baseline="0" dirty="0" smtClean="0"/>
              <a:t>achieved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The beam propagates in the booster </a:t>
            </a:r>
            <a:r>
              <a:rPr lang="en-US" baseline="0" dirty="0" err="1" smtClean="0"/>
              <a:t>linac</a:t>
            </a:r>
            <a:r>
              <a:rPr lang="en-US" baseline="0" dirty="0" smtClean="0"/>
              <a:t> according to the invariant envelope mode receiving both transverse focusing and compensation of the </a:t>
            </a:r>
            <a:r>
              <a:rPr lang="en-US" baseline="0" dirty="0" err="1" smtClean="0"/>
              <a:t>rms</a:t>
            </a:r>
            <a:r>
              <a:rPr lang="en-US" baseline="0" dirty="0" smtClean="0"/>
              <a:t> emittance whose final value reaches .5 microns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egnaposto numero diapositiva 3"/>
          <p:cNvSpPr>
            <a:spLocks noGrp="1"/>
          </p:cNvSpPr>
          <p:nvPr>
            <p:ph type="sldNum" sz="quarter" idx="5"/>
          </p:nvPr>
        </p:nvSpPr>
        <p:spPr/>
        <p:txBody>
          <a:bodyPr/>
          <a:lstStyle/>
          <a:p>
            <a:fld id="{27482D25-418A-4973-86BC-2CAE8DCC28B5}" type="slidenum">
              <a:rPr lang="en-US" smtClean="0"/>
              <a:t>9</a:t>
            </a:fld>
            <a:endParaRPr lang="en-US"/>
          </a:p>
        </p:txBody>
      </p:sp>
    </p:spTree>
    <p:extLst>
      <p:ext uri="{BB962C8B-B14F-4D97-AF65-F5344CB8AC3E}">
        <p14:creationId xmlns:p14="http://schemas.microsoft.com/office/powerpoint/2010/main" val="384369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909AE7A-E14F-EAE5-3871-7761CD568A5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xmlns="" id="{C57A21DB-C286-1269-5CF8-370414172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xmlns="" id="{A0358CAE-4F03-5749-2051-81A16B1EE252}"/>
              </a:ext>
            </a:extLst>
          </p:cNvPr>
          <p:cNvSpPr>
            <a:spLocks noGrp="1"/>
          </p:cNvSpPr>
          <p:nvPr>
            <p:ph type="dt" sz="half" idx="10"/>
          </p:nvPr>
        </p:nvSpPr>
        <p:spPr/>
        <p:txBody>
          <a:bodyPr/>
          <a:lstStyle/>
          <a:p>
            <a:fld id="{E89B8B15-3A50-46C6-BACF-04F0123E91FE}" type="datetime1">
              <a:rPr lang="en-US" smtClean="0"/>
              <a:t>2023-01-17</a:t>
            </a:fld>
            <a:endParaRPr lang="en-US"/>
          </a:p>
        </p:txBody>
      </p:sp>
      <p:sp>
        <p:nvSpPr>
          <p:cNvPr id="5" name="Segnaposto piè di pagina 4">
            <a:extLst>
              <a:ext uri="{FF2B5EF4-FFF2-40B4-BE49-F238E27FC236}">
                <a16:creationId xmlns:a16="http://schemas.microsoft.com/office/drawing/2014/main" xmlns="" id="{93AF53AD-9E54-B663-2C95-7025076FBF2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xmlns="" id="{2D04C567-23E6-0D97-BA4C-088B1A50C406}"/>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184841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431C826-B228-0592-AA18-F233227DEFA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xmlns="" id="{216CB7F4-27B0-0625-74A1-C19B967C43F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xmlns="" id="{2F11EBBA-7026-28EB-774B-18ECEFA3A5AC}"/>
              </a:ext>
            </a:extLst>
          </p:cNvPr>
          <p:cNvSpPr>
            <a:spLocks noGrp="1"/>
          </p:cNvSpPr>
          <p:nvPr>
            <p:ph type="dt" sz="half" idx="10"/>
          </p:nvPr>
        </p:nvSpPr>
        <p:spPr/>
        <p:txBody>
          <a:bodyPr/>
          <a:lstStyle/>
          <a:p>
            <a:fld id="{EC645FA7-7C17-4211-AB84-43468D3726DD}" type="datetime1">
              <a:rPr lang="en-US" smtClean="0"/>
              <a:t>2023-01-17</a:t>
            </a:fld>
            <a:endParaRPr lang="en-US"/>
          </a:p>
        </p:txBody>
      </p:sp>
      <p:sp>
        <p:nvSpPr>
          <p:cNvPr id="5" name="Segnaposto piè di pagina 4">
            <a:extLst>
              <a:ext uri="{FF2B5EF4-FFF2-40B4-BE49-F238E27FC236}">
                <a16:creationId xmlns:a16="http://schemas.microsoft.com/office/drawing/2014/main" xmlns="" id="{556A5C25-4F21-E72E-BB68-BB81F9C29E6F}"/>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xmlns="" id="{6B05B91A-0913-32FA-E4AF-6CE2B3CDD53A}"/>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59690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378C0068-4B87-8A30-CFA9-6E3DFE4618C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xmlns="" id="{81305996-BE82-DD8A-26E2-5E3A42CD797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xmlns="" id="{14F45EA7-DE14-8310-1613-4FC60F909CF4}"/>
              </a:ext>
            </a:extLst>
          </p:cNvPr>
          <p:cNvSpPr>
            <a:spLocks noGrp="1"/>
          </p:cNvSpPr>
          <p:nvPr>
            <p:ph type="dt" sz="half" idx="10"/>
          </p:nvPr>
        </p:nvSpPr>
        <p:spPr/>
        <p:txBody>
          <a:bodyPr/>
          <a:lstStyle/>
          <a:p>
            <a:fld id="{9ADEFF77-13E6-412B-87C7-D04748D03DC9}" type="datetime1">
              <a:rPr lang="en-US" smtClean="0"/>
              <a:t>2023-01-17</a:t>
            </a:fld>
            <a:endParaRPr lang="en-US"/>
          </a:p>
        </p:txBody>
      </p:sp>
      <p:sp>
        <p:nvSpPr>
          <p:cNvPr id="5" name="Segnaposto piè di pagina 4">
            <a:extLst>
              <a:ext uri="{FF2B5EF4-FFF2-40B4-BE49-F238E27FC236}">
                <a16:creationId xmlns:a16="http://schemas.microsoft.com/office/drawing/2014/main" xmlns="" id="{8987786A-25CD-8538-AE11-9ABE19B31B7F}"/>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xmlns="" id="{786AEB0A-687F-6325-4AAB-7BB28B54027D}"/>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424084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D1F18E7-2217-7341-B939-839771EF50D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xmlns="" id="{22D2820B-FC67-7344-87E9-2F2350DD424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xmlns="" id="{3AA69A89-A3A6-6BF1-AB61-C17B6FE8B162}"/>
              </a:ext>
            </a:extLst>
          </p:cNvPr>
          <p:cNvSpPr>
            <a:spLocks noGrp="1"/>
          </p:cNvSpPr>
          <p:nvPr>
            <p:ph type="dt" sz="half" idx="10"/>
          </p:nvPr>
        </p:nvSpPr>
        <p:spPr/>
        <p:txBody>
          <a:bodyPr/>
          <a:lstStyle/>
          <a:p>
            <a:fld id="{DB593F9A-6397-4842-AE1C-44C2EA3C1331}" type="datetime1">
              <a:rPr lang="en-US" smtClean="0"/>
              <a:t>2023-01-17</a:t>
            </a:fld>
            <a:endParaRPr lang="en-US"/>
          </a:p>
        </p:txBody>
      </p:sp>
      <p:sp>
        <p:nvSpPr>
          <p:cNvPr id="5" name="Segnaposto piè di pagina 4">
            <a:extLst>
              <a:ext uri="{FF2B5EF4-FFF2-40B4-BE49-F238E27FC236}">
                <a16:creationId xmlns:a16="http://schemas.microsoft.com/office/drawing/2014/main" xmlns="" id="{ED56D6B6-13FC-239F-A376-F433B86ABF3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xmlns="" id="{505E4FED-7627-E87C-6FC6-9F4B7D4E4120}"/>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264438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5892AF7-2806-1CFF-B5AD-FFCFDC1D80D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xmlns="" id="{790CF141-D290-6E60-E14F-85A278EBA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32003362-D173-869F-FAFE-F5169B25480C}"/>
              </a:ext>
            </a:extLst>
          </p:cNvPr>
          <p:cNvSpPr>
            <a:spLocks noGrp="1"/>
          </p:cNvSpPr>
          <p:nvPr>
            <p:ph type="dt" sz="half" idx="10"/>
          </p:nvPr>
        </p:nvSpPr>
        <p:spPr/>
        <p:txBody>
          <a:bodyPr/>
          <a:lstStyle/>
          <a:p>
            <a:fld id="{30AB842C-D362-4253-A16E-A74FBE6CA6FF}" type="datetime1">
              <a:rPr lang="en-US" smtClean="0"/>
              <a:t>2023-01-17</a:t>
            </a:fld>
            <a:endParaRPr lang="en-US"/>
          </a:p>
        </p:txBody>
      </p:sp>
      <p:sp>
        <p:nvSpPr>
          <p:cNvPr id="5" name="Segnaposto piè di pagina 4">
            <a:extLst>
              <a:ext uri="{FF2B5EF4-FFF2-40B4-BE49-F238E27FC236}">
                <a16:creationId xmlns:a16="http://schemas.microsoft.com/office/drawing/2014/main" xmlns="" id="{5A4A5736-E42F-5ED5-622A-BF3DCEDD881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xmlns="" id="{038EBAC5-44F0-81A9-A853-E8A6B24F3FB0}"/>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95096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C686C8D-CD0A-5604-FBA0-598F79DB6E52}"/>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xmlns="" id="{863A0CC7-C402-A172-41EA-32539F11578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xmlns="" id="{0BFB02E2-EE05-2847-AF9A-67375D8632C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xmlns="" id="{BEB21EB3-D90D-0B86-0CEB-84E79EC9438F}"/>
              </a:ext>
            </a:extLst>
          </p:cNvPr>
          <p:cNvSpPr>
            <a:spLocks noGrp="1"/>
          </p:cNvSpPr>
          <p:nvPr>
            <p:ph type="dt" sz="half" idx="10"/>
          </p:nvPr>
        </p:nvSpPr>
        <p:spPr/>
        <p:txBody>
          <a:bodyPr/>
          <a:lstStyle/>
          <a:p>
            <a:fld id="{3329BB22-FD7C-4880-B565-3FD3188F20D3}" type="datetime1">
              <a:rPr lang="en-US" smtClean="0"/>
              <a:t>2023-01-17</a:t>
            </a:fld>
            <a:endParaRPr lang="en-US"/>
          </a:p>
        </p:txBody>
      </p:sp>
      <p:sp>
        <p:nvSpPr>
          <p:cNvPr id="6" name="Segnaposto piè di pagina 5">
            <a:extLst>
              <a:ext uri="{FF2B5EF4-FFF2-40B4-BE49-F238E27FC236}">
                <a16:creationId xmlns:a16="http://schemas.microsoft.com/office/drawing/2014/main" xmlns="" id="{C5D279F4-0388-5226-791A-369692C51CAB}"/>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xmlns="" id="{5D078CFD-BFD6-DF07-C564-6B66B9F0ED0E}"/>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149449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E3BC50B-F999-F4AB-2164-97CC6656208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xmlns="" id="{12798347-A252-69E6-7EA3-3CF4A7FF9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2B0E2DD4-0BCE-5A7E-0FFC-6945FABFDD9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xmlns="" id="{20CB9762-1617-A62B-707F-51356A73E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B6FE858A-6038-1A56-649B-E4064B284D1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xmlns="" id="{91B66E69-358E-DB58-E1EA-608A9834CF79}"/>
              </a:ext>
            </a:extLst>
          </p:cNvPr>
          <p:cNvSpPr>
            <a:spLocks noGrp="1"/>
          </p:cNvSpPr>
          <p:nvPr>
            <p:ph type="dt" sz="half" idx="10"/>
          </p:nvPr>
        </p:nvSpPr>
        <p:spPr/>
        <p:txBody>
          <a:bodyPr/>
          <a:lstStyle/>
          <a:p>
            <a:fld id="{83B4A535-FD00-4927-96BE-56CDC2367ABC}" type="datetime1">
              <a:rPr lang="en-US" smtClean="0"/>
              <a:t>2023-01-17</a:t>
            </a:fld>
            <a:endParaRPr lang="en-US"/>
          </a:p>
        </p:txBody>
      </p:sp>
      <p:sp>
        <p:nvSpPr>
          <p:cNvPr id="8" name="Segnaposto piè di pagina 7">
            <a:extLst>
              <a:ext uri="{FF2B5EF4-FFF2-40B4-BE49-F238E27FC236}">
                <a16:creationId xmlns:a16="http://schemas.microsoft.com/office/drawing/2014/main" xmlns="" id="{891CFE7F-9C6F-7719-FD7B-D2A0CE126982}"/>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xmlns="" id="{6DF88E8C-B493-8A4A-6FA8-1635560B3749}"/>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177555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76A3D5F-FE50-53F1-B12F-075E1712AD0E}"/>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xmlns="" id="{836D854E-B139-D454-52F9-348A36255AF3}"/>
              </a:ext>
            </a:extLst>
          </p:cNvPr>
          <p:cNvSpPr>
            <a:spLocks noGrp="1"/>
          </p:cNvSpPr>
          <p:nvPr>
            <p:ph type="dt" sz="half" idx="10"/>
          </p:nvPr>
        </p:nvSpPr>
        <p:spPr/>
        <p:txBody>
          <a:bodyPr/>
          <a:lstStyle/>
          <a:p>
            <a:fld id="{EAA11198-2948-49ED-9F88-8623EE7EAF75}" type="datetime1">
              <a:rPr lang="en-US" smtClean="0"/>
              <a:t>2023-01-17</a:t>
            </a:fld>
            <a:endParaRPr lang="en-US"/>
          </a:p>
        </p:txBody>
      </p:sp>
      <p:sp>
        <p:nvSpPr>
          <p:cNvPr id="4" name="Segnaposto piè di pagina 3">
            <a:extLst>
              <a:ext uri="{FF2B5EF4-FFF2-40B4-BE49-F238E27FC236}">
                <a16:creationId xmlns:a16="http://schemas.microsoft.com/office/drawing/2014/main" xmlns="" id="{4F853AD7-629E-E7D1-6C91-A77960D22F3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xmlns="" id="{A13E165F-ECE7-E2F6-353E-500168F98424}"/>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251808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B99B7B8-1BD0-DA9B-AB4B-93AA99C7C607}"/>
              </a:ext>
            </a:extLst>
          </p:cNvPr>
          <p:cNvSpPr>
            <a:spLocks noGrp="1"/>
          </p:cNvSpPr>
          <p:nvPr>
            <p:ph type="dt" sz="half" idx="10"/>
          </p:nvPr>
        </p:nvSpPr>
        <p:spPr/>
        <p:txBody>
          <a:bodyPr/>
          <a:lstStyle/>
          <a:p>
            <a:fld id="{826EF309-603A-4077-9278-F2F0FFF83D56}" type="datetime1">
              <a:rPr lang="en-US" smtClean="0"/>
              <a:t>2023-01-17</a:t>
            </a:fld>
            <a:endParaRPr lang="en-US"/>
          </a:p>
        </p:txBody>
      </p:sp>
      <p:sp>
        <p:nvSpPr>
          <p:cNvPr id="3" name="Segnaposto piè di pagina 2">
            <a:extLst>
              <a:ext uri="{FF2B5EF4-FFF2-40B4-BE49-F238E27FC236}">
                <a16:creationId xmlns:a16="http://schemas.microsoft.com/office/drawing/2014/main" xmlns="" id="{BA214D0D-423F-C352-0E42-38D129795E37}"/>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xmlns="" id="{20592DC5-3954-B10E-DF94-AECB1E3828B2}"/>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253571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DAD0B67-0103-56A5-868D-65678C41F5A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xmlns="" id="{7104EADA-F280-FDFD-9404-2AD898A1C9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xmlns="" id="{F13FA23C-267B-0E61-FA76-EDBED4D81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F5A6B018-C3C6-577C-345E-ACB28A122777}"/>
              </a:ext>
            </a:extLst>
          </p:cNvPr>
          <p:cNvSpPr>
            <a:spLocks noGrp="1"/>
          </p:cNvSpPr>
          <p:nvPr>
            <p:ph type="dt" sz="half" idx="10"/>
          </p:nvPr>
        </p:nvSpPr>
        <p:spPr/>
        <p:txBody>
          <a:bodyPr/>
          <a:lstStyle/>
          <a:p>
            <a:fld id="{71D87B49-9222-4696-99FF-67BE99BB5B38}" type="datetime1">
              <a:rPr lang="en-US" smtClean="0"/>
              <a:t>2023-01-17</a:t>
            </a:fld>
            <a:endParaRPr lang="en-US"/>
          </a:p>
        </p:txBody>
      </p:sp>
      <p:sp>
        <p:nvSpPr>
          <p:cNvPr id="6" name="Segnaposto piè di pagina 5">
            <a:extLst>
              <a:ext uri="{FF2B5EF4-FFF2-40B4-BE49-F238E27FC236}">
                <a16:creationId xmlns:a16="http://schemas.microsoft.com/office/drawing/2014/main" xmlns="" id="{4D9BB148-2CEC-D62C-E247-F6A4EF87B9D2}"/>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xmlns="" id="{40DFC28C-05DC-BDA0-BA86-B16613D15FF5}"/>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287959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3C57433-42DE-FDC0-115F-E2DE57CC6F3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xmlns="" id="{A7E155E6-A831-DDDB-3DC4-FD1EBA7286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xmlns="" id="{C63F9E76-C46A-5528-1AA9-90041837A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090D523A-28BE-90DC-0A70-2CB9DD4B4533}"/>
              </a:ext>
            </a:extLst>
          </p:cNvPr>
          <p:cNvSpPr>
            <a:spLocks noGrp="1"/>
          </p:cNvSpPr>
          <p:nvPr>
            <p:ph type="dt" sz="half" idx="10"/>
          </p:nvPr>
        </p:nvSpPr>
        <p:spPr/>
        <p:txBody>
          <a:bodyPr/>
          <a:lstStyle/>
          <a:p>
            <a:fld id="{CF68C30A-24E0-4965-A391-625891D9156E}" type="datetime1">
              <a:rPr lang="en-US" smtClean="0"/>
              <a:t>2023-01-17</a:t>
            </a:fld>
            <a:endParaRPr lang="en-US"/>
          </a:p>
        </p:txBody>
      </p:sp>
      <p:sp>
        <p:nvSpPr>
          <p:cNvPr id="6" name="Segnaposto piè di pagina 5">
            <a:extLst>
              <a:ext uri="{FF2B5EF4-FFF2-40B4-BE49-F238E27FC236}">
                <a16:creationId xmlns:a16="http://schemas.microsoft.com/office/drawing/2014/main" xmlns="" id="{55DC87EA-AE0C-D97B-82DB-11900140C3A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xmlns="" id="{7B0BC857-64CF-6AA6-310F-C8CAF8DB3E15}"/>
              </a:ext>
            </a:extLst>
          </p:cNvPr>
          <p:cNvSpPr>
            <a:spLocks noGrp="1"/>
          </p:cNvSpPr>
          <p:nvPr>
            <p:ph type="sldNum" sz="quarter" idx="12"/>
          </p:nvPr>
        </p:nvSpPr>
        <p:spPr/>
        <p:txBody>
          <a:bodyPr/>
          <a:lstStyle/>
          <a:p>
            <a:fld id="{92965F77-E320-42C0-A3DF-7B050E339017}" type="slidenum">
              <a:rPr lang="en-US" smtClean="0"/>
              <a:t>‹N›</a:t>
            </a:fld>
            <a:endParaRPr lang="en-US"/>
          </a:p>
        </p:txBody>
      </p:sp>
    </p:spTree>
    <p:extLst>
      <p:ext uri="{BB962C8B-B14F-4D97-AF65-F5344CB8AC3E}">
        <p14:creationId xmlns:p14="http://schemas.microsoft.com/office/powerpoint/2010/main" val="1222770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EFF55474-F780-9CE3-8B6C-42F628F66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xmlns="" id="{7835361D-CF7A-3D73-9C12-0D70851E38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xmlns="" id="{CF083242-94E2-44BB-6873-982933498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B39BA-C194-4687-B839-987D700BACDF}" type="datetime1">
              <a:rPr lang="en-US" smtClean="0"/>
              <a:t>2023-01-17</a:t>
            </a:fld>
            <a:endParaRPr lang="en-US"/>
          </a:p>
        </p:txBody>
      </p:sp>
      <p:sp>
        <p:nvSpPr>
          <p:cNvPr id="5" name="Segnaposto piè di pagina 4">
            <a:extLst>
              <a:ext uri="{FF2B5EF4-FFF2-40B4-BE49-F238E27FC236}">
                <a16:creationId xmlns:a16="http://schemas.microsoft.com/office/drawing/2014/main" xmlns="" id="{46C77FEE-2954-92F9-D52F-18DBCA345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xmlns="" id="{B16007C6-3961-BCC0-349E-ACE359BE93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65F77-E320-42C0-A3DF-7B050E339017}" type="slidenum">
              <a:rPr lang="en-US" smtClean="0"/>
              <a:t>‹N›</a:t>
            </a:fld>
            <a:endParaRPr lang="en-US"/>
          </a:p>
        </p:txBody>
      </p:sp>
    </p:spTree>
    <p:extLst>
      <p:ext uri="{BB962C8B-B14F-4D97-AF65-F5344CB8AC3E}">
        <p14:creationId xmlns:p14="http://schemas.microsoft.com/office/powerpoint/2010/main" val="1800076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80.png"/><Relationship Id="rId11" Type="http://schemas.openxmlformats.org/officeDocument/2006/relationships/image" Target="../media/image40.png"/><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45.jpeg"/><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png"/><Relationship Id="rId18" Type="http://schemas.openxmlformats.org/officeDocument/2006/relationships/image" Target="../media/image72.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jpeg"/><Relationship Id="rId17" Type="http://schemas.openxmlformats.org/officeDocument/2006/relationships/image" Target="../media/image59.png"/><Relationship Id="rId2" Type="http://schemas.openxmlformats.org/officeDocument/2006/relationships/notesSlide" Target="../notesSlides/notesSlide12.xml"/><Relationship Id="rId16"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311.png"/><Relationship Id="rId11" Type="http://schemas.openxmlformats.org/officeDocument/2006/relationships/image" Target="../media/image4.png"/><Relationship Id="rId5" Type="http://schemas.openxmlformats.org/officeDocument/2006/relationships/image" Target="../media/image51.png"/><Relationship Id="rId15" Type="http://schemas.openxmlformats.org/officeDocument/2006/relationships/image" Target="../media/image57.png"/><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5.jpeg"/><Relationship Id="rId4" Type="http://schemas.openxmlformats.org/officeDocument/2006/relationships/image" Target="../media/image2.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65.png"/><Relationship Id="rId12" Type="http://schemas.openxmlformats.org/officeDocument/2006/relationships/image" Target="../media/image89.png"/><Relationship Id="rId17" Type="http://schemas.openxmlformats.org/officeDocument/2006/relationships/image" Target="../media/image76.png"/><Relationship Id="rId2" Type="http://schemas.openxmlformats.org/officeDocument/2006/relationships/notesSlide" Target="../notesSlides/notesSlide14.xml"/><Relationship Id="rId16"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4.png"/><Relationship Id="rId15" Type="http://schemas.openxmlformats.org/officeDocument/2006/relationships/image" Target="../media/image73.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5.jpeg"/><Relationship Id="rId9" Type="http://schemas.openxmlformats.org/officeDocument/2006/relationships/image" Target="../media/image67.pn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2.png"/><Relationship Id="rId18" Type="http://schemas.openxmlformats.org/officeDocument/2006/relationships/image" Target="../media/image420.png"/><Relationship Id="rId3" Type="http://schemas.openxmlformats.org/officeDocument/2006/relationships/image" Target="../media/image79.png"/><Relationship Id="rId7" Type="http://schemas.openxmlformats.org/officeDocument/2006/relationships/image" Target="../media/image5.jpeg"/><Relationship Id="rId12" Type="http://schemas.openxmlformats.org/officeDocument/2006/relationships/image" Target="../media/image82.png"/><Relationship Id="rId2" Type="http://schemas.openxmlformats.org/officeDocument/2006/relationships/notesSlide" Target="../notesSlides/notesSlide15.xml"/><Relationship Id="rId16"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81.png"/><Relationship Id="rId5" Type="http://schemas.openxmlformats.org/officeDocument/2006/relationships/image" Target="../media/image80.png"/><Relationship Id="rId15" Type="http://schemas.openxmlformats.org/officeDocument/2006/relationships/image" Target="../media/image39.png"/><Relationship Id="rId10" Type="http://schemas.openxmlformats.org/officeDocument/2006/relationships/image" Target="../media/image760.png"/><Relationship Id="rId19" Type="http://schemas.openxmlformats.org/officeDocument/2006/relationships/image" Target="../media/image430.png"/><Relationship Id="rId4" Type="http://schemas.openxmlformats.org/officeDocument/2006/relationships/image" Target="../media/image730.png"/><Relationship Id="rId9" Type="http://schemas.openxmlformats.org/officeDocument/2006/relationships/image" Target="../media/image99.png"/><Relationship Id="rId1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2.png"/><Relationship Id="rId18"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94.png"/><Relationship Id="rId17" Type="http://schemas.openxmlformats.org/officeDocument/2006/relationships/image" Target="../media/image63.png"/><Relationship Id="rId2" Type="http://schemas.openxmlformats.org/officeDocument/2006/relationships/notesSlide" Target="../notesSlides/notesSlide16.xml"/><Relationship Id="rId16"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3.png"/><Relationship Id="rId5" Type="http://schemas.openxmlformats.org/officeDocument/2006/relationships/image" Target="../media/image86.png"/><Relationship Id="rId15" Type="http://schemas.openxmlformats.org/officeDocument/2006/relationships/image" Target="../media/image4.png"/><Relationship Id="rId10" Type="http://schemas.openxmlformats.org/officeDocument/2006/relationships/image" Target="../media/image92.png"/><Relationship Id="rId4" Type="http://schemas.openxmlformats.org/officeDocument/2006/relationships/image" Target="../media/image810.png"/><Relationship Id="rId9" Type="http://schemas.openxmlformats.org/officeDocument/2006/relationships/image" Target="../media/image91.png"/><Relationship Id="rId1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2.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50.png"/><Relationship Id="rId11" Type="http://schemas.openxmlformats.org/officeDocument/2006/relationships/image" Target="../media/image4.png"/><Relationship Id="rId5" Type="http://schemas.openxmlformats.org/officeDocument/2006/relationships/image" Target="../media/image940.png"/><Relationship Id="rId15" Type="http://schemas.openxmlformats.org/officeDocument/2006/relationships/image" Target="../media/image105.png"/><Relationship Id="rId10" Type="http://schemas.openxmlformats.org/officeDocument/2006/relationships/image" Target="../media/image5.jpeg"/><Relationship Id="rId4" Type="http://schemas.openxmlformats.org/officeDocument/2006/relationships/image" Target="../media/image98.png"/><Relationship Id="rId9" Type="http://schemas.openxmlformats.org/officeDocument/2006/relationships/image" Target="../media/image2.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pn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NULL"/><Relationship Id="rId11" Type="http://schemas.openxmlformats.org/officeDocument/2006/relationships/image" Target="../media/image110.jpeg"/><Relationship Id="rId5" Type="http://schemas.openxmlformats.org/officeDocument/2006/relationships/image" Target="../media/image2.png"/><Relationship Id="rId10" Type="http://schemas.openxmlformats.org/officeDocument/2006/relationships/image" Target="../media/image109.png"/><Relationship Id="rId4" Type="http://schemas.openxmlformats.org/officeDocument/2006/relationships/image" Target="../media/image5.jpeg"/><Relationship Id="rId9" Type="http://schemas.openxmlformats.org/officeDocument/2006/relationships/image" Target="../media/image108.png"/></Relationships>
</file>

<file path=ppt/slides/_rels/slide19.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image" Target="../media/image1070.png"/><Relationship Id="rId18" Type="http://schemas.openxmlformats.org/officeDocument/2006/relationships/image" Target="../media/image116.png"/><Relationship Id="rId3" Type="http://schemas.openxmlformats.org/officeDocument/2006/relationships/image" Target="../media/image2.png"/><Relationship Id="rId21" Type="http://schemas.openxmlformats.org/officeDocument/2006/relationships/image" Target="../media/image119.png"/><Relationship Id="rId7" Type="http://schemas.openxmlformats.org/officeDocument/2006/relationships/image" Target="../media/image112.png"/><Relationship Id="rId12" Type="http://schemas.openxmlformats.org/officeDocument/2006/relationships/image" Target="../media/image114.png"/><Relationship Id="rId17" Type="http://schemas.openxmlformats.org/officeDocument/2006/relationships/image" Target="../media/image109.png"/><Relationship Id="rId2" Type="http://schemas.openxmlformats.org/officeDocument/2006/relationships/notesSlide" Target="../notesSlides/notesSlide19.xml"/><Relationship Id="rId16" Type="http://schemas.openxmlformats.org/officeDocument/2006/relationships/image" Target="../media/image1100.png"/><Relationship Id="rId20"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113.png"/><Relationship Id="rId5" Type="http://schemas.openxmlformats.org/officeDocument/2006/relationships/image" Target="../media/image4.png"/><Relationship Id="rId15" Type="http://schemas.openxmlformats.org/officeDocument/2006/relationships/image" Target="../media/image115.png"/><Relationship Id="rId10" Type="http://schemas.openxmlformats.org/officeDocument/2006/relationships/image" Target="../media/image1040.png"/><Relationship Id="rId19" Type="http://schemas.openxmlformats.org/officeDocument/2006/relationships/image" Target="../media/image117.png"/><Relationship Id="rId4" Type="http://schemas.openxmlformats.org/officeDocument/2006/relationships/image" Target="../media/image5.jpeg"/><Relationship Id="rId9" Type="http://schemas.openxmlformats.org/officeDocument/2006/relationships/image" Target="../media/image1030.png"/><Relationship Id="rId14" Type="http://schemas.openxmlformats.org/officeDocument/2006/relationships/image" Target="../media/image1080.png"/><Relationship Id="rId22" Type="http://schemas.openxmlformats.org/officeDocument/2006/relationships/image" Target="../media/image1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221.png"/><Relationship Id="rId13" Type="http://schemas.openxmlformats.org/officeDocument/2006/relationships/image" Target="../media/image127.png"/><Relationship Id="rId3" Type="http://schemas.openxmlformats.org/officeDocument/2006/relationships/image" Target="../media/image121.png"/><Relationship Id="rId7" Type="http://schemas.openxmlformats.org/officeDocument/2006/relationships/image" Target="../media/image4.png"/><Relationship Id="rId12"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123.png"/><Relationship Id="rId5" Type="http://schemas.openxmlformats.org/officeDocument/2006/relationships/image" Target="../media/image2.png"/><Relationship Id="rId15" Type="http://schemas.openxmlformats.org/officeDocument/2006/relationships/image" Target="../media/image128.png"/><Relationship Id="rId10" Type="http://schemas.openxmlformats.org/officeDocument/2006/relationships/image" Target="../media/image124.png"/><Relationship Id="rId4" Type="http://schemas.openxmlformats.org/officeDocument/2006/relationships/image" Target="../media/image1211.png"/><Relationship Id="rId9" Type="http://schemas.openxmlformats.org/officeDocument/2006/relationships/image" Target="../media/image122.png"/><Relationship Id="rId14" Type="http://schemas.openxmlformats.org/officeDocument/2006/relationships/image" Target="../media/image126.png"/></Relationships>
</file>

<file path=ppt/slides/_rels/slide2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4.png"/><Relationship Id="rId12"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133.png"/><Relationship Id="rId5" Type="http://schemas.openxmlformats.org/officeDocument/2006/relationships/image" Target="../media/image2.png"/><Relationship Id="rId10" Type="http://schemas.openxmlformats.org/officeDocument/2006/relationships/image" Target="../media/image1370.png"/><Relationship Id="rId4" Type="http://schemas.openxmlformats.org/officeDocument/2006/relationships/image" Target="../media/image130.png"/><Relationship Id="rId9"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41.png"/><Relationship Id="rId3" Type="http://schemas.openxmlformats.org/officeDocument/2006/relationships/image" Target="../media/image135.png"/><Relationship Id="rId7" Type="http://schemas.openxmlformats.org/officeDocument/2006/relationships/image" Target="../media/image4.png"/><Relationship Id="rId12"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170.png"/><Relationship Id="rId11" Type="http://schemas.openxmlformats.org/officeDocument/2006/relationships/image" Target="../media/image139.png"/><Relationship Id="rId5" Type="http://schemas.openxmlformats.org/officeDocument/2006/relationships/image" Target="../media/image137.png"/><Relationship Id="rId10" Type="http://schemas.openxmlformats.org/officeDocument/2006/relationships/image" Target="../media/image138.png"/><Relationship Id="rId4" Type="http://schemas.openxmlformats.org/officeDocument/2006/relationships/image" Target="../media/image136.png"/><Relationship Id="rId9" Type="http://schemas.openxmlformats.org/officeDocument/2006/relationships/image" Target="../media/image2.png"/><Relationship Id="rId14" Type="http://schemas.openxmlformats.org/officeDocument/2006/relationships/image" Target="../media/image14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3.jpg"/><Relationship Id="rId7"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48.jpeg"/><Relationship Id="rId5" Type="http://schemas.openxmlformats.org/officeDocument/2006/relationships/image" Target="../media/image145.jpeg"/><Relationship Id="rId10" Type="http://schemas.openxmlformats.org/officeDocument/2006/relationships/image" Target="../media/image147.jpeg"/><Relationship Id="rId4" Type="http://schemas.openxmlformats.org/officeDocument/2006/relationships/image" Target="../media/image144.png"/><Relationship Id="rId9" Type="http://schemas.openxmlformats.org/officeDocument/2006/relationships/image" Target="../media/image146.png"/></Relationships>
</file>

<file path=ppt/slides/_rels/slide2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png"/><Relationship Id="rId7"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49.jpeg"/><Relationship Id="rId11" Type="http://schemas.openxmlformats.org/officeDocument/2006/relationships/image" Target="../media/image154.png"/><Relationship Id="rId5" Type="http://schemas.openxmlformats.org/officeDocument/2006/relationships/image" Target="../media/image4.png"/><Relationship Id="rId10" Type="http://schemas.openxmlformats.org/officeDocument/2006/relationships/image" Target="../media/image153.jpeg"/><Relationship Id="rId4" Type="http://schemas.openxmlformats.org/officeDocument/2006/relationships/image" Target="../media/image5.jpeg"/><Relationship Id="rId9" Type="http://schemas.openxmlformats.org/officeDocument/2006/relationships/image" Target="../media/image15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png"/><Relationship Id="rId7"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49.jpeg"/><Relationship Id="rId11" Type="http://schemas.openxmlformats.org/officeDocument/2006/relationships/image" Target="../media/image154.png"/><Relationship Id="rId5" Type="http://schemas.openxmlformats.org/officeDocument/2006/relationships/image" Target="../media/image4.png"/><Relationship Id="rId10" Type="http://schemas.openxmlformats.org/officeDocument/2006/relationships/image" Target="../media/image153.jpeg"/><Relationship Id="rId4" Type="http://schemas.openxmlformats.org/officeDocument/2006/relationships/image" Target="../media/image5.jpeg"/><Relationship Id="rId9" Type="http://schemas.openxmlformats.org/officeDocument/2006/relationships/image" Target="../media/image152.png"/></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1063/1.1700002" TargetMode="External"/><Relationship Id="rId3" Type="http://schemas.openxmlformats.org/officeDocument/2006/relationships/image" Target="../media/image5.jpeg"/><Relationship Id="rId7" Type="http://schemas.openxmlformats.org/officeDocument/2006/relationships/hyperlink" Target="https://doi.org/10.1016/j.nima.2014.09.057"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hyperlink" Target="https://www.desy.de/~mpyflo/" TargetMode="External"/><Relationship Id="rId5" Type="http://schemas.openxmlformats.org/officeDocument/2006/relationships/hyperlink" Target="http://www.pulsar.nl/gpt/index.html"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10.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7.pn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13" Type="http://schemas.openxmlformats.org/officeDocument/2006/relationships/image" Target="../media/image157.png"/><Relationship Id="rId3" Type="http://schemas.openxmlformats.org/officeDocument/2006/relationships/image" Target="../media/image155.png"/><Relationship Id="rId12" Type="http://schemas.openxmlformats.org/officeDocument/2006/relationships/image" Target="../media/image156.png"/><Relationship Id="rId2" Type="http://schemas.openxmlformats.org/officeDocument/2006/relationships/image" Target="../media/image5100.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67.png"/><Relationship Id="rId5" Type="http://schemas.openxmlformats.org/officeDocument/2006/relationships/image" Target="../media/image5.jpeg"/><Relationship Id="rId15" Type="http://schemas.openxmlformats.org/officeDocument/2006/relationships/image" Target="../media/image159.png"/><Relationship Id="rId10" Type="http://schemas.openxmlformats.org/officeDocument/2006/relationships/image" Target="../media/image550.png"/><Relationship Id="rId4" Type="http://schemas.openxmlformats.org/officeDocument/2006/relationships/image" Target="../media/image2.png"/><Relationship Id="rId14" Type="http://schemas.openxmlformats.org/officeDocument/2006/relationships/image" Target="../media/image158.png"/></Relationships>
</file>

<file path=ppt/slides/_rels/slide33.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5.jpeg"/><Relationship Id="rId18" Type="http://schemas.openxmlformats.org/officeDocument/2006/relationships/image" Target="../media/image54.png"/><Relationship Id="rId3" Type="http://schemas.openxmlformats.org/officeDocument/2006/relationships/image" Target="../media/image160.png"/><Relationship Id="rId21" Type="http://schemas.openxmlformats.org/officeDocument/2006/relationships/image" Target="../media/image163.png"/><Relationship Id="rId12" Type="http://schemas.openxmlformats.org/officeDocument/2006/relationships/image" Target="../media/image2.png"/><Relationship Id="rId17" Type="http://schemas.openxmlformats.org/officeDocument/2006/relationships/image" Target="../media/image49.png"/><Relationship Id="rId2" Type="http://schemas.openxmlformats.org/officeDocument/2006/relationships/notesSlide" Target="../notesSlides/notesSlide28.xml"/><Relationship Id="rId16" Type="http://schemas.openxmlformats.org/officeDocument/2006/relationships/image" Target="../media/image4.png"/><Relationship Id="rId20" Type="http://schemas.openxmlformats.org/officeDocument/2006/relationships/image" Target="../media/image162.png"/><Relationship Id="rId1" Type="http://schemas.openxmlformats.org/officeDocument/2006/relationships/slideLayout" Target="../slideLayouts/slideLayout6.xml"/><Relationship Id="rId6" Type="http://schemas.openxmlformats.org/officeDocument/2006/relationships/image" Target="../media/image800.png"/><Relationship Id="rId11" Type="http://schemas.openxmlformats.org/officeDocument/2006/relationships/image" Target="../media/image1380.png"/><Relationship Id="rId5" Type="http://schemas.openxmlformats.org/officeDocument/2006/relationships/image" Target="../media/image700.png"/><Relationship Id="rId15" Type="http://schemas.openxmlformats.org/officeDocument/2006/relationships/image" Target="../media/image48.png"/><Relationship Id="rId10" Type="http://schemas.openxmlformats.org/officeDocument/2006/relationships/image" Target="../media/image1000.png"/><Relationship Id="rId19" Type="http://schemas.openxmlformats.org/officeDocument/2006/relationships/image" Target="../media/image161.png"/><Relationship Id="rId4" Type="http://schemas.openxmlformats.org/officeDocument/2006/relationships/image" Target="../media/image1210.png"/><Relationship Id="rId9" Type="http://schemas.openxmlformats.org/officeDocument/2006/relationships/image" Target="../media/image900.png"/><Relationship Id="rId14" Type="http://schemas.openxmlformats.org/officeDocument/2006/relationships/image" Target="../media/image52.png"/><Relationship Id="rId22" Type="http://schemas.openxmlformats.org/officeDocument/2006/relationships/image" Target="../media/image164.png"/></Relationships>
</file>

<file path=ppt/slides/_rels/slide34.xml.rels><?xml version="1.0" encoding="UTF-8" standalone="yes"?>
<Relationships xmlns="http://schemas.openxmlformats.org/package/2006/relationships"><Relationship Id="rId8" Type="http://schemas.openxmlformats.org/officeDocument/2006/relationships/image" Target="../media/image8100.png"/><Relationship Id="rId13" Type="http://schemas.openxmlformats.org/officeDocument/2006/relationships/image" Target="../media/image5.jpeg"/><Relationship Id="rId18" Type="http://schemas.openxmlformats.org/officeDocument/2006/relationships/image" Target="../media/image169.png"/><Relationship Id="rId12" Type="http://schemas.openxmlformats.org/officeDocument/2006/relationships/image" Target="../media/image2.png"/><Relationship Id="rId17" Type="http://schemas.openxmlformats.org/officeDocument/2006/relationships/image" Target="../media/image168.png"/><Relationship Id="rId2" Type="http://schemas.openxmlformats.org/officeDocument/2006/relationships/notesSlide" Target="../notesSlides/notesSlide29.xml"/><Relationship Id="rId16" Type="http://schemas.openxmlformats.org/officeDocument/2006/relationships/image" Target="../media/image166.png"/><Relationship Id="rId1" Type="http://schemas.openxmlformats.org/officeDocument/2006/relationships/slideLayout" Target="../slideLayouts/slideLayout6.xml"/><Relationship Id="rId6" Type="http://schemas.openxmlformats.org/officeDocument/2006/relationships/image" Target="../media/image8000.png"/><Relationship Id="rId11" Type="http://schemas.openxmlformats.org/officeDocument/2006/relationships/image" Target="../media/image840.png"/><Relationship Id="rId5" Type="http://schemas.openxmlformats.org/officeDocument/2006/relationships/image" Target="../media/image7000.png"/><Relationship Id="rId15" Type="http://schemas.openxmlformats.org/officeDocument/2006/relationships/image" Target="../media/image165.png"/><Relationship Id="rId10" Type="http://schemas.openxmlformats.org/officeDocument/2006/relationships/image" Target="../media/image1002.png"/><Relationship Id="rId9" Type="http://schemas.openxmlformats.org/officeDocument/2006/relationships/image" Target="../media/image9000.png"/><Relationship Id="rId1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2.png"/><Relationship Id="rId7"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4.png"/><Relationship Id="rId10" Type="http://schemas.openxmlformats.org/officeDocument/2006/relationships/image" Target="../media/image174.png"/><Relationship Id="rId4" Type="http://schemas.openxmlformats.org/officeDocument/2006/relationships/image" Target="../media/image5.jpeg"/><Relationship Id="rId9" Type="http://schemas.openxmlformats.org/officeDocument/2006/relationships/image" Target="../media/image173.png"/></Relationships>
</file>

<file path=ppt/slides/_rels/slide3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4.png"/><Relationship Id="rId3" Type="http://schemas.openxmlformats.org/officeDocument/2006/relationships/image" Target="NULL"/><Relationship Id="rId7" Type="http://schemas.openxmlformats.org/officeDocument/2006/relationships/image" Target="../media/image370.png"/><Relationship Id="rId12" Type="http://schemas.openxmlformats.org/officeDocument/2006/relationships/image" Target="../media/image2.png"/><Relationship Id="rId2" Type="http://schemas.openxmlformats.org/officeDocument/2006/relationships/notesSlide" Target="../notesSlides/notesSlide31.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2.png"/><Relationship Id="rId11" Type="http://schemas.openxmlformats.org/officeDocument/2006/relationships/image" Target="../media/image5.jpeg"/><Relationship Id="rId5" Type="http://schemas.openxmlformats.org/officeDocument/2006/relationships/image" Target="../media/image28.png"/><Relationship Id="rId15" Type="http://schemas.openxmlformats.org/officeDocument/2006/relationships/image" Target="../media/image178.png"/><Relationship Id="rId10"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176.png"/><Relationship Id="rId14" Type="http://schemas.openxmlformats.org/officeDocument/2006/relationships/image" Target="../media/image177.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eg"/><Relationship Id="rId7" Type="http://schemas.openxmlformats.org/officeDocument/2006/relationships/image" Target="../media/image26.png"/><Relationship Id="rId12" Type="http://schemas.openxmlformats.org/officeDocument/2006/relationships/image" Target="../media/image16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75.png"/><Relationship Id="rId18" Type="http://schemas.openxmlformats.org/officeDocument/2006/relationships/image" Target="../media/image4.png"/><Relationship Id="rId3" Type="http://schemas.openxmlformats.org/officeDocument/2006/relationships/image" Target="NULL"/><Relationship Id="rId7" Type="http://schemas.openxmlformats.org/officeDocument/2006/relationships/image" Target="../media/image28.png"/><Relationship Id="rId12" Type="http://schemas.openxmlformats.org/officeDocument/2006/relationships/image" Target="../media/image182.png"/><Relationship Id="rId17" Type="http://schemas.openxmlformats.org/officeDocument/2006/relationships/image" Target="../media/image2.png"/><Relationship Id="rId2" Type="http://schemas.openxmlformats.org/officeDocument/2006/relationships/notesSlide" Target="../notesSlides/notesSlide33.xml"/><Relationship Id="rId16"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81.emf"/><Relationship Id="rId5" Type="http://schemas.openxmlformats.org/officeDocument/2006/relationships/image" Target="../media/image180.png"/><Relationship Id="rId15" Type="http://schemas.openxmlformats.org/officeDocument/2006/relationships/image" Target="../media/image39.png"/><Relationship Id="rId10" Type="http://schemas.openxmlformats.org/officeDocument/2006/relationships/image" Target="NULL"/><Relationship Id="rId4" Type="http://schemas.openxmlformats.org/officeDocument/2006/relationships/image" Target="../media/image179.png"/><Relationship Id="rId9" Type="http://schemas.openxmlformats.org/officeDocument/2006/relationships/image" Target="../media/image177.png"/><Relationship Id="rId14" Type="http://schemas.openxmlformats.org/officeDocument/2006/relationships/image" Target="../media/image176.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3.png"/><Relationship Id="rId3" Type="http://schemas.openxmlformats.org/officeDocument/2006/relationships/image" Target="../media/image27.png"/><Relationship Id="rId7" Type="http://schemas.openxmlformats.org/officeDocument/2006/relationships/image" Target="../media/image2.png"/><Relationship Id="rId12"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30.png"/><Relationship Id="rId5" Type="http://schemas.openxmlformats.org/officeDocument/2006/relationships/image" Target="../media/image400.pn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7.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2.png"/><Relationship Id="rId7" Type="http://schemas.openxmlformats.org/officeDocument/2006/relationships/image" Target="../media/image186.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85.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4.png"/><Relationship Id="rId9" Type="http://schemas.openxmlformats.org/officeDocument/2006/relationships/image" Target="../media/image188.png"/></Relationships>
</file>

<file path=ppt/slides/_rels/slide41.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4.png"/><Relationship Id="rId12"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68.png"/><Relationship Id="rId5" Type="http://schemas.openxmlformats.org/officeDocument/2006/relationships/image" Target="../media/image5.jpeg"/><Relationship Id="rId10" Type="http://schemas.openxmlformats.org/officeDocument/2006/relationships/image" Target="../media/image194.png"/><Relationship Id="rId4" Type="http://schemas.openxmlformats.org/officeDocument/2006/relationships/image" Target="../media/image191.png"/><Relationship Id="rId9" Type="http://schemas.openxmlformats.org/officeDocument/2006/relationships/image" Target="../media/image193.png"/></Relationships>
</file>

<file path=ppt/slides/_rels/slide4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2.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4.png"/><Relationship Id="rId9" Type="http://schemas.openxmlformats.org/officeDocument/2006/relationships/image" Target="../media/image201.png"/><Relationship Id="rId14" Type="http://schemas.openxmlformats.org/officeDocument/2006/relationships/image" Target="../media/image206.png"/></Relationships>
</file>

<file path=ppt/slides/_rels/slide4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4.png"/><Relationship Id="rId9" Type="http://schemas.openxmlformats.org/officeDocument/2006/relationships/image" Target="../media/image211.png"/></Relationships>
</file>

<file path=ppt/slides/_rels/slide4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png"/><Relationship Id="rId7" Type="http://schemas.openxmlformats.org/officeDocument/2006/relationships/image" Target="../media/image217.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4.png"/><Relationship Id="rId9" Type="http://schemas.openxmlformats.org/officeDocument/2006/relationships/image" Target="../media/image219.png"/></Relationships>
</file>

<file path=ppt/slides/_rels/slide45.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222.png"/></Relationships>
</file>

<file path=ppt/slides/_rels/slide46.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223.png"/><Relationship Id="rId7" Type="http://schemas.openxmlformats.org/officeDocument/2006/relationships/image" Target="../media/image551.png"/><Relationship Id="rId12"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24.png"/><Relationship Id="rId11" Type="http://schemas.openxmlformats.org/officeDocument/2006/relationships/image" Target="../media/image5.jpeg"/><Relationship Id="rId5" Type="http://schemas.openxmlformats.org/officeDocument/2006/relationships/image" Target="../media/image53.png"/><Relationship Id="rId10" Type="http://schemas.openxmlformats.org/officeDocument/2006/relationships/image" Target="../media/image2.png"/><Relationship Id="rId4" Type="http://schemas.openxmlformats.org/officeDocument/2006/relationships/image" Target="../media/image520.png"/><Relationship Id="rId9" Type="http://schemas.openxmlformats.org/officeDocument/2006/relationships/image" Target="../media/image225.png"/></Relationships>
</file>

<file path=ppt/slides/_rels/slide47.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2.png"/><Relationship Id="rId3" Type="http://schemas.openxmlformats.org/officeDocument/2006/relationships/image" Target="../media/image226.png"/><Relationship Id="rId7" Type="http://schemas.openxmlformats.org/officeDocument/2006/relationships/image" Target="../media/image611.png"/><Relationship Id="rId12" Type="http://schemas.openxmlformats.org/officeDocument/2006/relationships/image" Target="../media/image660.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29.png"/><Relationship Id="rId11" Type="http://schemas.openxmlformats.org/officeDocument/2006/relationships/image" Target="../media/image650.png"/><Relationship Id="rId5" Type="http://schemas.openxmlformats.org/officeDocument/2006/relationships/image" Target="../media/image228.png"/><Relationship Id="rId15" Type="http://schemas.openxmlformats.org/officeDocument/2006/relationships/image" Target="../media/image4.png"/><Relationship Id="rId10" Type="http://schemas.openxmlformats.org/officeDocument/2006/relationships/image" Target="../media/image640.png"/><Relationship Id="rId4" Type="http://schemas.openxmlformats.org/officeDocument/2006/relationships/image" Target="../media/image227.png"/><Relationship Id="rId9" Type="http://schemas.openxmlformats.org/officeDocument/2006/relationships/image" Target="../media/image630.png"/><Relationship Id="rId14" Type="http://schemas.openxmlformats.org/officeDocument/2006/relationships/image" Target="../media/image5.jpeg"/></Relationships>
</file>

<file path=ppt/slides/_rels/slide48.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slideLayout" Target="../slideLayouts/slideLayout6.xml"/><Relationship Id="rId7" Type="http://schemas.openxmlformats.org/officeDocument/2006/relationships/image" Target="../media/image27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2.png"/><Relationship Id="rId11" Type="http://schemas.openxmlformats.org/officeDocument/2006/relationships/image" Target="../media/image4.png"/><Relationship Id="rId5" Type="http://schemas.openxmlformats.org/officeDocument/2006/relationships/image" Target="../media/image231.png"/><Relationship Id="rId10" Type="http://schemas.openxmlformats.org/officeDocument/2006/relationships/image" Target="../media/image5.jpeg"/><Relationship Id="rId4" Type="http://schemas.openxmlformats.org/officeDocument/2006/relationships/notesSlide" Target="../notesSlides/notesSlide39.xml"/><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3.png"/><Relationship Id="rId7" Type="http://schemas.openxmlformats.org/officeDocument/2006/relationships/image" Target="../media/image236.png"/><Relationship Id="rId12"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35.png"/><Relationship Id="rId11" Type="http://schemas.openxmlformats.org/officeDocument/2006/relationships/image" Target="../media/image5.jpeg"/><Relationship Id="rId5" Type="http://schemas.openxmlformats.org/officeDocument/2006/relationships/image" Target="../media/image234.png"/><Relationship Id="rId10" Type="http://schemas.openxmlformats.org/officeDocument/2006/relationships/image" Target="../media/image2.png"/><Relationship Id="rId4" Type="http://schemas.openxmlformats.org/officeDocument/2006/relationships/image" Target="../media/image1910.png"/><Relationship Id="rId9" Type="http://schemas.openxmlformats.org/officeDocument/2006/relationships/image" Target="../media/image23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80.png"/><Relationship Id="rId7" Type="http://schemas.openxmlformats.org/officeDocument/2006/relationships/image" Target="../media/image240.png"/><Relationship Id="rId12" Type="http://schemas.openxmlformats.org/officeDocument/2006/relationships/image" Target="../media/image24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39.png"/><Relationship Id="rId11" Type="http://schemas.openxmlformats.org/officeDocument/2006/relationships/image" Target="../media/image241.png"/><Relationship Id="rId5" Type="http://schemas.openxmlformats.org/officeDocument/2006/relationships/image" Target="../media/image238.png"/><Relationship Id="rId10" Type="http://schemas.openxmlformats.org/officeDocument/2006/relationships/image" Target="../media/image4.png"/><Relationship Id="rId4" Type="http://schemas.openxmlformats.org/officeDocument/2006/relationships/image" Target="../media/image1990.png"/><Relationship Id="rId9" Type="http://schemas.openxmlformats.org/officeDocument/2006/relationships/image" Target="../media/image5.jpeg"/></Relationships>
</file>

<file path=ppt/slides/_rels/slide51.xml.rels><?xml version="1.0" encoding="UTF-8" standalone="yes"?>
<Relationships xmlns="http://schemas.openxmlformats.org/package/2006/relationships"><Relationship Id="rId13" Type="http://schemas.openxmlformats.org/officeDocument/2006/relationships/image" Target="../media/image245.png"/><Relationship Id="rId3" Type="http://schemas.openxmlformats.org/officeDocument/2006/relationships/image" Target="../media/image2040.png"/><Relationship Id="rId12" Type="http://schemas.openxmlformats.org/officeDocument/2006/relationships/image" Target="../media/image244.png"/><Relationship Id="rId2" Type="http://schemas.openxmlformats.org/officeDocument/2006/relationships/notesSlide" Target="../notesSlides/notesSlide42.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070.png"/><Relationship Id="rId11" Type="http://schemas.openxmlformats.org/officeDocument/2006/relationships/image" Target="../media/image243.png"/><Relationship Id="rId5" Type="http://schemas.openxmlformats.org/officeDocument/2006/relationships/image" Target="../media/image2080.png"/><Relationship Id="rId15" Type="http://schemas.openxmlformats.org/officeDocument/2006/relationships/image" Target="../media/image5.jpeg"/><Relationship Id="rId10" Type="http://schemas.openxmlformats.org/officeDocument/2006/relationships/image" Target="../media/image771.png"/><Relationship Id="rId4" Type="http://schemas.openxmlformats.org/officeDocument/2006/relationships/image" Target="../media/image2050.png"/><Relationship Id="rId9" Type="http://schemas.openxmlformats.org/officeDocument/2006/relationships/image" Target="../media/image761.png"/><Relationship Id="rId1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801.png"/><Relationship Id="rId13" Type="http://schemas.openxmlformats.org/officeDocument/2006/relationships/image" Target="../media/image2.png"/><Relationship Id="rId3" Type="http://schemas.openxmlformats.org/officeDocument/2006/relationships/image" Target="../media/image2110.png"/><Relationship Id="rId7" Type="http://schemas.openxmlformats.org/officeDocument/2006/relationships/image" Target="../media/image790.png"/><Relationship Id="rId12" Type="http://schemas.openxmlformats.org/officeDocument/2006/relationships/image" Target="../media/image214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50.png"/><Relationship Id="rId11" Type="http://schemas.openxmlformats.org/officeDocument/2006/relationships/image" Target="../media/image850.png"/><Relationship Id="rId5" Type="http://schemas.openxmlformats.org/officeDocument/2006/relationships/image" Target="../media/image2130.png"/><Relationship Id="rId15" Type="http://schemas.openxmlformats.org/officeDocument/2006/relationships/image" Target="../media/image4.png"/><Relationship Id="rId10" Type="http://schemas.openxmlformats.org/officeDocument/2006/relationships/image" Target="../media/image841.png"/><Relationship Id="rId4" Type="http://schemas.openxmlformats.org/officeDocument/2006/relationships/image" Target="../media/image2120.png"/><Relationship Id="rId9" Type="http://schemas.openxmlformats.org/officeDocument/2006/relationships/image" Target="../media/image830.png"/><Relationship Id="rId14" Type="http://schemas.openxmlformats.org/officeDocument/2006/relationships/image" Target="../media/image5.jpeg"/></Relationships>
</file>

<file path=ppt/slides/_rels/slide53.xml.rels><?xml version="1.0" encoding="UTF-8" standalone="yes"?>
<Relationships xmlns="http://schemas.openxmlformats.org/package/2006/relationships"><Relationship Id="rId13" Type="http://schemas.openxmlformats.org/officeDocument/2006/relationships/image" Target="../media/image248.png"/><Relationship Id="rId18" Type="http://schemas.openxmlformats.org/officeDocument/2006/relationships/image" Target="../media/image4.png"/><Relationship Id="rId3" Type="http://schemas.openxmlformats.org/officeDocument/2006/relationships/image" Target="../media/image246.png"/><Relationship Id="rId12" Type="http://schemas.openxmlformats.org/officeDocument/2006/relationships/image" Target="../media/image2180.png"/><Relationship Id="rId17" Type="http://schemas.openxmlformats.org/officeDocument/2006/relationships/image" Target="../media/image5.jpeg"/><Relationship Id="rId2" Type="http://schemas.openxmlformats.org/officeDocument/2006/relationships/notesSlide" Target="../notesSlides/notesSlide44.xml"/><Relationship Id="rId16" Type="http://schemas.openxmlformats.org/officeDocument/2006/relationships/image" Target="../media/image2.png"/><Relationship Id="rId1" Type="http://schemas.openxmlformats.org/officeDocument/2006/relationships/slideLayout" Target="../slideLayouts/slideLayout6.xml"/><Relationship Id="rId11" Type="http://schemas.openxmlformats.org/officeDocument/2006/relationships/image" Target="../media/image920.png"/><Relationship Id="rId5" Type="http://schemas.openxmlformats.org/officeDocument/2006/relationships/image" Target="../media/image2170.png"/><Relationship Id="rId15" Type="http://schemas.openxmlformats.org/officeDocument/2006/relationships/image" Target="../media/image250.png"/><Relationship Id="rId10" Type="http://schemas.openxmlformats.org/officeDocument/2006/relationships/image" Target="../media/image910.png"/><Relationship Id="rId4" Type="http://schemas.openxmlformats.org/officeDocument/2006/relationships/image" Target="../media/image247.png"/><Relationship Id="rId9" Type="http://schemas.openxmlformats.org/officeDocument/2006/relationships/image" Target="../media/image89.png"/><Relationship Id="rId14" Type="http://schemas.openxmlformats.org/officeDocument/2006/relationships/image" Target="../media/image249.png"/></Relationships>
</file>

<file path=ppt/slides/_rels/slide54.xml.rels><?xml version="1.0" encoding="UTF-8" standalone="yes"?>
<Relationships xmlns="http://schemas.openxmlformats.org/package/2006/relationships"><Relationship Id="rId8" Type="http://schemas.openxmlformats.org/officeDocument/2006/relationships/image" Target="../media/image1031.png"/><Relationship Id="rId13" Type="http://schemas.openxmlformats.org/officeDocument/2006/relationships/image" Target="../media/image253.png"/><Relationship Id="rId3" Type="http://schemas.openxmlformats.org/officeDocument/2006/relationships/image" Target="../media/image2230.png"/><Relationship Id="rId12" Type="http://schemas.openxmlformats.org/officeDocument/2006/relationships/image" Target="../media/image252.png"/><Relationship Id="rId2" Type="http://schemas.openxmlformats.org/officeDocument/2006/relationships/notesSlide" Target="../notesSlides/notesSlide45.xml"/><Relationship Id="rId16" Type="http://schemas.openxmlformats.org/officeDocument/2006/relationships/image" Target="../media/image4.png"/><Relationship Id="rId1" Type="http://schemas.openxmlformats.org/officeDocument/2006/relationships/slideLayout" Target="../slideLayouts/slideLayout6.xml"/><Relationship Id="rId11" Type="http://schemas.openxmlformats.org/officeDocument/2006/relationships/image" Target="../media/image951.png"/><Relationship Id="rId5" Type="http://schemas.openxmlformats.org/officeDocument/2006/relationships/image" Target="../media/image251.png"/><Relationship Id="rId15" Type="http://schemas.openxmlformats.org/officeDocument/2006/relationships/image" Target="../media/image5.jpeg"/><Relationship Id="rId4" Type="http://schemas.openxmlformats.org/officeDocument/2006/relationships/image" Target="../media/image2240.png"/><Relationship Id="rId9" Type="http://schemas.openxmlformats.org/officeDocument/2006/relationships/image" Target="../media/image2260.png"/><Relationship Id="rId1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58.png"/><Relationship Id="rId18" Type="http://schemas.openxmlformats.org/officeDocument/2006/relationships/image" Target="../media/image257.png"/><Relationship Id="rId3" Type="http://schemas.openxmlformats.org/officeDocument/2006/relationships/image" Target="../media/image12.png"/><Relationship Id="rId7" Type="http://schemas.openxmlformats.org/officeDocument/2006/relationships/image" Target="../media/image2.png"/><Relationship Id="rId12" Type="http://schemas.openxmlformats.org/officeDocument/2006/relationships/image" Target="../media/image1420.png"/><Relationship Id="rId17" Type="http://schemas.openxmlformats.org/officeDocument/2006/relationships/image" Target="../media/image256.png"/><Relationship Id="rId2" Type="http://schemas.openxmlformats.org/officeDocument/2006/relationships/image" Target="../media/image254.png"/><Relationship Id="rId16"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255.png"/><Relationship Id="rId11" Type="http://schemas.openxmlformats.org/officeDocument/2006/relationships/image" Target="../media/image1410.png"/><Relationship Id="rId5" Type="http://schemas.openxmlformats.org/officeDocument/2006/relationships/image" Target="../media/image103.png"/><Relationship Id="rId15" Type="http://schemas.openxmlformats.org/officeDocument/2006/relationships/image" Target="../media/image104.png"/><Relationship Id="rId10" Type="http://schemas.openxmlformats.org/officeDocument/2006/relationships/image" Target="../media/image93.png"/><Relationship Id="rId4" Type="http://schemas.openxmlformats.org/officeDocument/2006/relationships/image" Target="../media/image123.png"/><Relationship Id="rId9" Type="http://schemas.openxmlformats.org/officeDocument/2006/relationships/image" Target="../media/image4.png"/><Relationship Id="rId14" Type="http://schemas.openxmlformats.org/officeDocument/2006/relationships/image" Target="../media/image1440.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31.png"/><Relationship Id="rId3" Type="http://schemas.openxmlformats.org/officeDocument/2006/relationships/image" Target="../media/image75.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11.png"/><Relationship Id="rId5" Type="http://schemas.openxmlformats.org/officeDocument/2006/relationships/image" Target="../media/image5.jpeg"/><Relationship Id="rId15" Type="http://schemas.openxmlformats.org/officeDocument/2006/relationships/image" Target="../media/image258.pn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66.png"/><Relationship Id="rId14" Type="http://schemas.openxmlformats.org/officeDocument/2006/relationships/image" Target="../media/image70.png"/></Relationships>
</file>

<file path=ppt/slides/_rels/slide57.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52.png"/><Relationship Id="rId18" Type="http://schemas.openxmlformats.org/officeDocument/2006/relationships/image" Target="../media/image264.png"/><Relationship Id="rId3" Type="http://schemas.openxmlformats.org/officeDocument/2006/relationships/image" Target="NULL"/><Relationship Id="rId21" Type="http://schemas.openxmlformats.org/officeDocument/2006/relationships/image" Target="../media/image2.png"/><Relationship Id="rId7" Type="http://schemas.openxmlformats.org/officeDocument/2006/relationships/image" Target="../media/image259.png"/><Relationship Id="rId12" Type="http://schemas.openxmlformats.org/officeDocument/2006/relationships/image" Target="../media/image50.png"/><Relationship Id="rId17" Type="http://schemas.openxmlformats.org/officeDocument/2006/relationships/image" Target="../media/image154.png"/><Relationship Id="rId2" Type="http://schemas.openxmlformats.org/officeDocument/2006/relationships/notesSlide" Target="../notesSlides/notesSlide47.xml"/><Relationship Id="rId16" Type="http://schemas.openxmlformats.org/officeDocument/2006/relationships/image" Target="../media/image55.png"/><Relationship Id="rId20"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NULL"/><Relationship Id="rId11" Type="http://schemas.openxmlformats.org/officeDocument/2006/relationships/image" Target="../media/image262.png"/><Relationship Id="rId5" Type="http://schemas.openxmlformats.org/officeDocument/2006/relationships/image" Target="../media/image49.png"/><Relationship Id="rId15" Type="http://schemas.openxmlformats.org/officeDocument/2006/relationships/image" Target="../media/image263.png"/><Relationship Id="rId10" Type="http://schemas.openxmlformats.org/officeDocument/2006/relationships/image" Target="../media/image261.png"/><Relationship Id="rId19" Type="http://schemas.openxmlformats.org/officeDocument/2006/relationships/image" Target="../media/image4.png"/><Relationship Id="rId4" Type="http://schemas.openxmlformats.org/officeDocument/2006/relationships/image" Target="../media/image48.png"/><Relationship Id="rId9" Type="http://schemas.openxmlformats.org/officeDocument/2006/relationships/image" Target="NULL"/><Relationship Id="rId14" Type="http://schemas.openxmlformats.org/officeDocument/2006/relationships/image" Target="../media/image54.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69.png"/><Relationship Id="rId3" Type="http://schemas.openxmlformats.org/officeDocument/2006/relationships/image" Target="../media/image265.png"/><Relationship Id="rId7" Type="http://schemas.openxmlformats.org/officeDocument/2006/relationships/image" Target="../media/image266.png"/><Relationship Id="rId12" Type="http://schemas.openxmlformats.org/officeDocument/2006/relationships/image" Target="../media/image268.png"/><Relationship Id="rId2" Type="http://schemas.openxmlformats.org/officeDocument/2006/relationships/image" Target="NULL"/><Relationship Id="rId1" Type="http://schemas.openxmlformats.org/officeDocument/2006/relationships/slideLayout" Target="../slideLayouts/slideLayout6.xml"/><Relationship Id="rId6" Type="http://schemas.openxmlformats.org/officeDocument/2006/relationships/image" Target="NULL"/><Relationship Id="rId11" Type="http://schemas.openxmlformats.org/officeDocument/2006/relationships/image" Target="../media/image267.png"/><Relationship Id="rId5" Type="http://schemas.openxmlformats.org/officeDocument/2006/relationships/image" Target="../media/image257.png"/><Relationship Id="rId10" Type="http://schemas.openxmlformats.org/officeDocument/2006/relationships/image" Target="../media/image4.png"/><Relationship Id="rId4" Type="http://schemas.openxmlformats.org/officeDocument/2006/relationships/image" Target="../media/image256.png"/><Relationship Id="rId9" Type="http://schemas.openxmlformats.org/officeDocument/2006/relationships/image" Target="../media/image5.jpeg"/><Relationship Id="rId14" Type="http://schemas.openxmlformats.org/officeDocument/2006/relationships/image" Target="../media/image58.png"/></Relationships>
</file>

<file path=ppt/slides/_rels/slide5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jpeg"/><Relationship Id="rId7"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5.png"/><Relationship Id="rId5" Type="http://schemas.openxmlformats.org/officeDocument/2006/relationships/image" Target="../media/image270.png"/><Relationship Id="rId10" Type="http://schemas.openxmlformats.org/officeDocument/2006/relationships/image" Target="../media/image271.png"/><Relationship Id="rId4" Type="http://schemas.openxmlformats.org/officeDocument/2006/relationships/image" Target="../media/image4.png"/><Relationship Id="rId9" Type="http://schemas.openxmlformats.org/officeDocument/2006/relationships/image" Target="../media/image10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png"/><Relationship Id="rId3" Type="http://schemas.openxmlformats.org/officeDocument/2006/relationships/image" Target="../media/image196.png"/><Relationship Id="rId7" Type="http://schemas.openxmlformats.org/officeDocument/2006/relationships/image" Target="../media/image230.png"/><Relationship Id="rId12"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0.png"/><Relationship Id="rId11" Type="http://schemas.openxmlformats.org/officeDocument/2006/relationships/image" Target="../media/image4.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4.png"/></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NULL"/><Relationship Id="rId12" Type="http://schemas.openxmlformats.org/officeDocument/2006/relationships/image" Target="../media/image274.png"/><Relationship Id="rId2" Type="http://schemas.openxmlformats.org/officeDocument/2006/relationships/notesSlide" Target="../notesSlides/notesSlide48.xml"/><Relationship Id="rId16" Type="http://schemas.openxmlformats.org/officeDocument/2006/relationships/image" Target="../media/image276.png"/><Relationship Id="rId1" Type="http://schemas.openxmlformats.org/officeDocument/2006/relationships/slideLayout" Target="../slideLayouts/slideLayout6.xml"/><Relationship Id="rId6" Type="http://schemas.openxmlformats.org/officeDocument/2006/relationships/image" Target="NULL"/><Relationship Id="rId11" Type="http://schemas.openxmlformats.org/officeDocument/2006/relationships/image" Target="../media/image273.png"/><Relationship Id="rId5" Type="http://schemas.openxmlformats.org/officeDocument/2006/relationships/image" Target="NULL"/><Relationship Id="rId15" Type="http://schemas.openxmlformats.org/officeDocument/2006/relationships/image" Target="../media/image67.png"/><Relationship Id="rId10" Type="http://schemas.openxmlformats.org/officeDocument/2006/relationships/image" Target="../media/image4.png"/><Relationship Id="rId4" Type="http://schemas.openxmlformats.org/officeDocument/2006/relationships/image" Target="../media/image272.png"/><Relationship Id="rId9" Type="http://schemas.openxmlformats.org/officeDocument/2006/relationships/image" Target="../media/image5.jpeg"/><Relationship Id="rId14" Type="http://schemas.openxmlformats.org/officeDocument/2006/relationships/image" Target="../media/image275.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5.png"/><Relationship Id="rId3" Type="http://schemas.openxmlformats.org/officeDocument/2006/relationships/image" Target="../media/image79.png"/><Relationship Id="rId7" Type="http://schemas.openxmlformats.org/officeDocument/2006/relationships/image" Target="../media/image5.jpeg"/><Relationship Id="rId12" Type="http://schemas.openxmlformats.org/officeDocument/2006/relationships/image" Target="NUL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0.png"/><Relationship Id="rId15" Type="http://schemas.openxmlformats.org/officeDocument/2006/relationships/image" Target="../media/image82.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81.png"/></Relationships>
</file>

<file path=ppt/slides/_rels/slide62.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310.png"/><Relationship Id="rId7" Type="http://schemas.openxmlformats.org/officeDocument/2006/relationships/image" Target="../media/image282.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81.png"/><Relationship Id="rId11" Type="http://schemas.openxmlformats.org/officeDocument/2006/relationships/image" Target="../media/image4.png"/><Relationship Id="rId5" Type="http://schemas.openxmlformats.org/officeDocument/2006/relationships/image" Target="../media/image280.png"/><Relationship Id="rId10" Type="http://schemas.openxmlformats.org/officeDocument/2006/relationships/image" Target="../media/image5.jpeg"/><Relationship Id="rId4" Type="http://schemas.openxmlformats.org/officeDocument/2006/relationships/image" Target="../media/image277.png"/><Relationship Id="rId9"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570.png"/><Relationship Id="rId7"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68.png"/><Relationship Id="rId4" Type="http://schemas.openxmlformats.org/officeDocument/2006/relationships/image" Target="../media/image2580.png"/><Relationship Id="rId9"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83.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83.png"/><Relationship Id="rId3" Type="http://schemas.openxmlformats.org/officeDocument/2006/relationships/image" Target="../media/image68.png"/><Relationship Id="rId7" Type="http://schemas.openxmlformats.org/officeDocument/2006/relationships/image" Target="../media/image2.png"/><Relationship Id="rId12" Type="http://schemas.openxmlformats.org/officeDocument/2006/relationships/image" Target="../media/image84.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191.png"/><Relationship Id="rId11" Type="http://schemas.openxmlformats.org/officeDocument/2006/relationships/image" Target="../media/image76.png"/><Relationship Id="rId5" Type="http://schemas.openxmlformats.org/officeDocument/2006/relationships/image" Target="../media/image190.png"/><Relationship Id="rId10" Type="http://schemas.openxmlformats.org/officeDocument/2006/relationships/image" Target="../media/image70.png"/><Relationship Id="rId4" Type="http://schemas.openxmlformats.org/officeDocument/2006/relationships/image" Target="NULL"/><Relationship Id="rId9" Type="http://schemas.openxmlformats.org/officeDocument/2006/relationships/image" Target="../media/image4.png"/></Relationships>
</file>

<file path=ppt/slides/_rels/slide6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70.png"/><Relationship Id="rId3" Type="http://schemas.openxmlformats.org/officeDocument/2006/relationships/image" Target="../media/image79.png"/><Relationship Id="rId7" Type="http://schemas.openxmlformats.org/officeDocument/2006/relationships/image" Target="../media/image5.jpeg"/><Relationship Id="rId12" Type="http://schemas.openxmlformats.org/officeDocument/2006/relationships/image" Target="../media/image82.png"/><Relationship Id="rId2" Type="http://schemas.openxmlformats.org/officeDocument/2006/relationships/notesSlide" Target="../notesSlides/notesSlide51.xml"/><Relationship Id="rId16"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81.png"/><Relationship Id="rId5" Type="http://schemas.openxmlformats.org/officeDocument/2006/relationships/image" Target="../media/image80.png"/><Relationship Id="rId15" Type="http://schemas.openxmlformats.org/officeDocument/2006/relationships/image" Target="../media/image39.png"/><Relationship Id="rId10" Type="http://schemas.openxmlformats.org/officeDocument/2006/relationships/image" Target="../media/image7600.png"/><Relationship Id="rId4" Type="http://schemas.openxmlformats.org/officeDocument/2006/relationships/image" Target="../media/image7300.png"/><Relationship Id="rId9" Type="http://schemas.openxmlformats.org/officeDocument/2006/relationships/image" Target="../media/image99.png"/><Relationship Id="rId14" Type="http://schemas.openxmlformats.org/officeDocument/2006/relationships/image" Target="../media/image83.png"/></Relationships>
</file>

<file path=ppt/slides/_rels/slide67.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4.png"/><Relationship Id="rId7" Type="http://schemas.openxmlformats.org/officeDocument/2006/relationships/image" Target="../media/image285.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289.png"/><Relationship Id="rId5" Type="http://schemas.openxmlformats.org/officeDocument/2006/relationships/image" Target="../media/image5.jpeg"/><Relationship Id="rId10" Type="http://schemas.openxmlformats.org/officeDocument/2006/relationships/image" Target="../media/image288.png"/><Relationship Id="rId4" Type="http://schemas.openxmlformats.org/officeDocument/2006/relationships/image" Target="../media/image2.png"/><Relationship Id="rId9" Type="http://schemas.openxmlformats.org/officeDocument/2006/relationships/image" Target="../media/image287.png"/></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0.png"/><Relationship Id="rId7"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92.png"/><Relationship Id="rId10" Type="http://schemas.openxmlformats.org/officeDocument/2006/relationships/image" Target="../media/image293.png"/><Relationship Id="rId4" Type="http://schemas.openxmlformats.org/officeDocument/2006/relationships/image" Target="../media/image291.png"/><Relationship Id="rId9" Type="http://schemas.openxmlformats.org/officeDocument/2006/relationships/image" Target="../media/image2650.png"/></Relationships>
</file>

<file path=ppt/slides/_rels/slide69.xml.rels><?xml version="1.0" encoding="UTF-8" standalone="yes"?>
<Relationships xmlns="http://schemas.openxmlformats.org/package/2006/relationships"><Relationship Id="rId8" Type="http://schemas.openxmlformats.org/officeDocument/2006/relationships/image" Target="../media/image2730.png"/><Relationship Id="rId3" Type="http://schemas.openxmlformats.org/officeDocument/2006/relationships/image" Target="../media/image5.jpeg"/><Relationship Id="rId7" Type="http://schemas.openxmlformats.org/officeDocument/2006/relationships/image" Target="../media/image2720.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95.png"/><Relationship Id="rId11" Type="http://schemas.openxmlformats.org/officeDocument/2006/relationships/image" Target="../media/image2760.png"/><Relationship Id="rId5" Type="http://schemas.openxmlformats.org/officeDocument/2006/relationships/image" Target="../media/image294.png"/><Relationship Id="rId10" Type="http://schemas.openxmlformats.org/officeDocument/2006/relationships/image" Target="../media/image2750.png"/><Relationship Id="rId4" Type="http://schemas.openxmlformats.org/officeDocument/2006/relationships/image" Target="../media/image4.png"/><Relationship Id="rId9" Type="http://schemas.openxmlformats.org/officeDocument/2006/relationships/image" Target="../media/image274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png"/><Relationship Id="rId7" Type="http://schemas.openxmlformats.org/officeDocument/2006/relationships/image" Target="../media/image106.png"/><Relationship Id="rId12" Type="http://schemas.openxmlformats.org/officeDocument/2006/relationships/image" Target="../media/image296.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770.png"/><Relationship Id="rId11" Type="http://schemas.openxmlformats.org/officeDocument/2006/relationships/image" Target="../media/image110.jpeg"/><Relationship Id="rId5" Type="http://schemas.openxmlformats.org/officeDocument/2006/relationships/image" Target="../media/image2.png"/><Relationship Id="rId10" Type="http://schemas.openxmlformats.org/officeDocument/2006/relationships/image" Target="../media/image109.png"/><Relationship Id="rId4" Type="http://schemas.openxmlformats.org/officeDocument/2006/relationships/image" Target="../media/image5.jpeg"/><Relationship Id="rId9" Type="http://schemas.openxmlformats.org/officeDocument/2006/relationships/image" Target="../media/image108.png"/></Relationships>
</file>

<file path=ppt/slides/_rels/slide71.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jpeg"/><Relationship Id="rId3" Type="http://schemas.openxmlformats.org/officeDocument/2006/relationships/image" Target="../media/image115.png"/><Relationship Id="rId21" Type="http://schemas.openxmlformats.org/officeDocument/2006/relationships/image" Target="../media/image112.png"/><Relationship Id="rId12" Type="http://schemas.openxmlformats.org/officeDocument/2006/relationships/image" Target="NULL"/><Relationship Id="rId17" Type="http://schemas.openxmlformats.org/officeDocument/2006/relationships/image" Target="../media/image4.png"/><Relationship Id="rId2" Type="http://schemas.openxmlformats.org/officeDocument/2006/relationships/notesSlide" Target="../notesSlides/notesSlide55.xml"/><Relationship Id="rId16" Type="http://schemas.openxmlformats.org/officeDocument/2006/relationships/image" Target="../media/image109.png"/><Relationship Id="rId20" Type="http://schemas.openxmlformats.org/officeDocument/2006/relationships/image" Target="../media/image111.png"/><Relationship Id="rId1" Type="http://schemas.openxmlformats.org/officeDocument/2006/relationships/slideLayout" Target="../slideLayouts/slideLayout6.xml"/><Relationship Id="rId11" Type="http://schemas.openxmlformats.org/officeDocument/2006/relationships/image" Target="../media/image298.png"/><Relationship Id="rId24"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2.png"/><Relationship Id="rId4" Type="http://schemas.openxmlformats.org/officeDocument/2006/relationships/image" Target="../media/image297.png"/><Relationship Id="rId14" Type="http://schemas.openxmlformats.org/officeDocument/2006/relationships/image" Target="NULL"/><Relationship Id="rId22" Type="http://schemas.openxmlformats.org/officeDocument/2006/relationships/image" Target="NULL"/></Relationships>
</file>

<file path=ppt/slides/_rels/slide7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2860.png"/><Relationship Id="rId3" Type="http://schemas.openxmlformats.org/officeDocument/2006/relationships/image" Target="../media/image4.png"/><Relationship Id="rId7" Type="http://schemas.openxmlformats.org/officeDocument/2006/relationships/image" Target="../media/image109.png"/><Relationship Id="rId12" Type="http://schemas.openxmlformats.org/officeDocument/2006/relationships/image" Target="../media/image299.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16.png"/><Relationship Id="rId11" Type="http://schemas.openxmlformats.org/officeDocument/2006/relationships/image" Target="../media/image2840.png"/><Relationship Id="rId5" Type="http://schemas.openxmlformats.org/officeDocument/2006/relationships/image" Target="../media/image2.png"/><Relationship Id="rId10" Type="http://schemas.openxmlformats.org/officeDocument/2006/relationships/image" Target="../media/image113.png"/><Relationship Id="rId4" Type="http://schemas.openxmlformats.org/officeDocument/2006/relationships/image" Target="../media/image5.jpeg"/><Relationship Id="rId9" Type="http://schemas.openxmlformats.org/officeDocument/2006/relationships/image" Target="../media/image2830.png"/><Relationship Id="rId14" Type="http://schemas.openxmlformats.org/officeDocument/2006/relationships/image" Target="../media/image300.png"/></Relationships>
</file>

<file path=ppt/slides/_rels/slide73.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301.png"/><Relationship Id="rId7" Type="http://schemas.openxmlformats.org/officeDocument/2006/relationships/image" Target="../media/image1090.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302.png"/><Relationship Id="rId11" Type="http://schemas.openxmlformats.org/officeDocument/2006/relationships/image" Target="../media/image304.png"/><Relationship Id="rId5" Type="http://schemas.openxmlformats.org/officeDocument/2006/relationships/image" Target="../media/image811.png"/><Relationship Id="rId10" Type="http://schemas.openxmlformats.org/officeDocument/2006/relationships/image" Target="../media/image1310.png"/><Relationship Id="rId4" Type="http://schemas.openxmlformats.org/officeDocument/2006/relationships/image" Target="../media/image712.png"/><Relationship Id="rId9" Type="http://schemas.openxmlformats.org/officeDocument/2006/relationships/image" Target="../media/image131.png"/></Relationships>
</file>

<file path=ppt/slides/_rels/slide74.xml.rels><?xml version="1.0" encoding="UTF-8" standalone="yes"?>
<Relationships xmlns="http://schemas.openxmlformats.org/package/2006/relationships"><Relationship Id="rId8" Type="http://schemas.openxmlformats.org/officeDocument/2006/relationships/image" Target="../media/image1230.png"/><Relationship Id="rId13" Type="http://schemas.openxmlformats.org/officeDocument/2006/relationships/image" Target="../media/image306.png"/><Relationship Id="rId3" Type="http://schemas.openxmlformats.org/officeDocument/2006/relationships/image" Target="../media/image305.png"/><Relationship Id="rId7" Type="http://schemas.openxmlformats.org/officeDocument/2006/relationships/image" Target="../media/image4.png"/><Relationship Id="rId12" Type="http://schemas.openxmlformats.org/officeDocument/2006/relationships/image" Target="../media/image125.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123.png"/><Relationship Id="rId5" Type="http://schemas.openxmlformats.org/officeDocument/2006/relationships/image" Target="../media/image2.png"/><Relationship Id="rId10" Type="http://schemas.openxmlformats.org/officeDocument/2006/relationships/image" Target="../media/image1250.png"/><Relationship Id="rId4" Type="http://schemas.openxmlformats.org/officeDocument/2006/relationships/image" Target="../media/image1220.png"/><Relationship Id="rId9" Type="http://schemas.openxmlformats.org/officeDocument/2006/relationships/image" Target="../media/image122.png"/></Relationships>
</file>

<file path=ppt/slides/_rels/slide75.xml.rels><?xml version="1.0" encoding="UTF-8" standalone="yes"?>
<Relationships xmlns="http://schemas.openxmlformats.org/package/2006/relationships"><Relationship Id="rId8" Type="http://schemas.openxmlformats.org/officeDocument/2006/relationships/image" Target="../media/image1350.png"/><Relationship Id="rId3" Type="http://schemas.openxmlformats.org/officeDocument/2006/relationships/image" Target="../media/image129.png"/><Relationship Id="rId7" Type="http://schemas.openxmlformats.org/officeDocument/2006/relationships/image" Target="../media/image4.png"/><Relationship Id="rId12"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133.png"/><Relationship Id="rId5" Type="http://schemas.openxmlformats.org/officeDocument/2006/relationships/image" Target="../media/image2.png"/><Relationship Id="rId10" Type="http://schemas.openxmlformats.org/officeDocument/2006/relationships/image" Target="../media/image1370.png"/><Relationship Id="rId4" Type="http://schemas.openxmlformats.org/officeDocument/2006/relationships/image" Target="../media/image130.png"/><Relationship Id="rId9" Type="http://schemas.openxmlformats.org/officeDocument/2006/relationships/image" Target="../media/image131.png"/></Relationships>
</file>

<file path=ppt/slides/_rels/slide76.xml.rels><?xml version="1.0" encoding="UTF-8" standalone="yes"?>
<Relationships xmlns="http://schemas.openxmlformats.org/package/2006/relationships"><Relationship Id="rId8" Type="http://schemas.openxmlformats.org/officeDocument/2006/relationships/image" Target="../media/image310.emf"/><Relationship Id="rId13" Type="http://schemas.openxmlformats.org/officeDocument/2006/relationships/image" Target="../media/image3000.png"/><Relationship Id="rId3" Type="http://schemas.openxmlformats.org/officeDocument/2006/relationships/image" Target="../media/image5.jpeg"/><Relationship Id="rId7" Type="http://schemas.openxmlformats.org/officeDocument/2006/relationships/image" Target="../media/image309.emf"/><Relationship Id="rId12" Type="http://schemas.openxmlformats.org/officeDocument/2006/relationships/image" Target="../media/image2990.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08.png"/><Relationship Id="rId11" Type="http://schemas.openxmlformats.org/officeDocument/2006/relationships/image" Target="../media/image313.emf"/><Relationship Id="rId5" Type="http://schemas.openxmlformats.org/officeDocument/2006/relationships/image" Target="../media/image307.png"/><Relationship Id="rId15" Type="http://schemas.openxmlformats.org/officeDocument/2006/relationships/image" Target="../media/image315.png"/><Relationship Id="rId10" Type="http://schemas.openxmlformats.org/officeDocument/2006/relationships/image" Target="../media/image312.emf"/><Relationship Id="rId4" Type="http://schemas.openxmlformats.org/officeDocument/2006/relationships/image" Target="../media/image4.png"/><Relationship Id="rId9" Type="http://schemas.openxmlformats.org/officeDocument/2006/relationships/image" Target="../media/image311.emf"/><Relationship Id="rId14" Type="http://schemas.openxmlformats.org/officeDocument/2006/relationships/image" Target="../media/image314.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5.jpe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10.png"/><Relationship Id="rId11" Type="http://schemas.openxmlformats.org/officeDocument/2006/relationships/image" Target="../media/image30.png"/><Relationship Id="rId5" Type="http://schemas.openxmlformats.org/officeDocument/2006/relationships/image" Target="../media/image28.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4.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image" Target="../media/image540.png"/><Relationship Id="rId3" Type="http://schemas.openxmlformats.org/officeDocument/2006/relationships/image" Target="../media/image35.png"/><Relationship Id="rId7" Type="http://schemas.openxmlformats.org/officeDocument/2006/relationships/image" Target="../media/image5.jpeg"/><Relationship Id="rId17" Type="http://schemas.openxmlformats.org/officeDocument/2006/relationships/image" Target="../media/image41.jpeg"/><Relationship Id="rId2" Type="http://schemas.openxmlformats.org/officeDocument/2006/relationships/notesSlide" Target="../notesSlides/notesSlide9.xml"/><Relationship Id="rId16" Type="http://schemas.openxmlformats.org/officeDocument/2006/relationships/image" Target="../media/image40.png"/><Relationship Id="rId20"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7.png"/><Relationship Id="rId15" Type="http://schemas.openxmlformats.org/officeDocument/2006/relationships/image" Target="../media/image53.png"/><Relationship Id="rId10" Type="http://schemas.openxmlformats.org/officeDocument/2006/relationships/image" Target="../media/image38.jpeg"/><Relationship Id="rId19"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xmlns="" id="{9E909DAA-8E35-496B-BD19-574985589104}"/>
              </a:ext>
            </a:extLst>
          </p:cNvPr>
          <p:cNvSpPr>
            <a:spLocks noGrp="1"/>
          </p:cNvSpPr>
          <p:nvPr>
            <p:ph type="ctrTitle"/>
          </p:nvPr>
        </p:nvSpPr>
        <p:spPr>
          <a:xfrm>
            <a:off x="1524000" y="746443"/>
            <a:ext cx="9144000" cy="2387600"/>
          </a:xfrm>
        </p:spPr>
        <p:txBody>
          <a:bodyPr>
            <a:normAutofit fontScale="90000"/>
          </a:bodyPr>
          <a:lstStyle/>
          <a:p>
            <a:r>
              <a:rPr lang="en-US" dirty="0"/>
              <a:t>BEAM DYNAMICS STUDIES FOR HIGH BRIGHTNESS ELECTRON LINEAR ACCELERATORS</a:t>
            </a:r>
          </a:p>
        </p:txBody>
      </p:sp>
      <p:sp>
        <p:nvSpPr>
          <p:cNvPr id="5" name="Subtitle 2">
            <a:extLst>
              <a:ext uri="{FF2B5EF4-FFF2-40B4-BE49-F238E27FC236}">
                <a16:creationId xmlns:a16="http://schemas.microsoft.com/office/drawing/2014/main" xmlns="" id="{28C8EB25-6521-41DA-A2F4-F091132A5006}"/>
              </a:ext>
            </a:extLst>
          </p:cNvPr>
          <p:cNvSpPr>
            <a:spLocks noGrp="1"/>
          </p:cNvSpPr>
          <p:nvPr/>
        </p:nvSpPr>
        <p:spPr>
          <a:xfrm>
            <a:off x="1097719" y="3154363"/>
            <a:ext cx="8498343" cy="17977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it-IT" b="1" i="0" u="sng" dirty="0">
                <a:effectLst/>
                <a:latin typeface="Arial" panose="020B0604020202020204" pitchFamily="34" charset="0"/>
                <a:cs typeface="Arial" panose="020B0604020202020204" pitchFamily="34" charset="0"/>
              </a:rPr>
              <a:t>PhD Candidate:</a:t>
            </a:r>
            <a:r>
              <a:rPr lang="it-IT" b="1" i="0" dirty="0">
                <a:effectLst/>
                <a:latin typeface="Arial" panose="020B0604020202020204" pitchFamily="34" charset="0"/>
                <a:cs typeface="Arial" panose="020B0604020202020204" pitchFamily="34" charset="0"/>
              </a:rPr>
              <a:t> </a:t>
            </a:r>
            <a:r>
              <a:rPr lang="it-IT" i="0" dirty="0">
                <a:effectLst/>
                <a:latin typeface="Arial" panose="020B0604020202020204" pitchFamily="34" charset="0"/>
                <a:cs typeface="Arial" panose="020B0604020202020204" pitchFamily="34" charset="0"/>
              </a:rPr>
              <a:t>F. Bosco</a:t>
            </a:r>
            <a:r>
              <a:rPr lang="it-IT" i="0" baseline="30000" dirty="0">
                <a:effectLst/>
                <a:latin typeface="Arial" panose="020B0604020202020204" pitchFamily="34" charset="0"/>
                <a:cs typeface="Arial" panose="020B0604020202020204" pitchFamily="34" charset="0"/>
              </a:rPr>
              <a:t>1,2,3*</a:t>
            </a:r>
            <a:endParaRPr lang="it-IT" baseline="30000" dirty="0">
              <a:latin typeface="Arial" panose="020B0604020202020204" pitchFamily="34" charset="0"/>
              <a:cs typeface="Arial" panose="020B0604020202020204" pitchFamily="34" charset="0"/>
            </a:endParaRPr>
          </a:p>
          <a:p>
            <a:pPr algn="l">
              <a:lnSpc>
                <a:spcPct val="100000"/>
              </a:lnSpc>
            </a:pPr>
            <a:r>
              <a:rPr lang="it-IT" b="1" u="sng" dirty="0" err="1">
                <a:latin typeface="Arial" panose="020B0604020202020204" pitchFamily="34" charset="0"/>
                <a:cs typeface="Arial" panose="020B0604020202020204" pitchFamily="34" charset="0"/>
              </a:rPr>
              <a:t>Supervisors</a:t>
            </a:r>
            <a:r>
              <a:rPr lang="it-IT" b="1" dirty="0">
                <a:latin typeface="Arial" panose="020B0604020202020204" pitchFamily="34" charset="0"/>
                <a:cs typeface="Arial" panose="020B0604020202020204" pitchFamily="34" charset="0"/>
              </a:rPr>
              <a:t>:</a:t>
            </a:r>
            <a:r>
              <a:rPr lang="it-IT" dirty="0">
                <a:latin typeface="Arial" panose="020B0604020202020204" pitchFamily="34" charset="0"/>
                <a:cs typeface="Arial" panose="020B0604020202020204" pitchFamily="34" charset="0"/>
              </a:rPr>
              <a:t> </a:t>
            </a:r>
            <a:r>
              <a:rPr lang="it-IT" b="0" i="0" dirty="0">
                <a:effectLst/>
                <a:latin typeface="Arial" panose="020B0604020202020204" pitchFamily="34" charset="0"/>
                <a:cs typeface="Arial" panose="020B0604020202020204" pitchFamily="34" charset="0"/>
              </a:rPr>
              <a:t>M. </a:t>
            </a:r>
            <a:r>
              <a:rPr lang="it-IT" b="0" i="0" dirty="0" smtClean="0">
                <a:effectLst/>
                <a:latin typeface="Arial" panose="020B0604020202020204" pitchFamily="34" charset="0"/>
                <a:cs typeface="Arial" panose="020B0604020202020204" pitchFamily="34" charset="0"/>
              </a:rPr>
              <a:t>Migliorati</a:t>
            </a:r>
            <a:r>
              <a:rPr lang="it-IT" b="0" i="0" baseline="30000" dirty="0" smtClean="0">
                <a:effectLst/>
                <a:latin typeface="Arial" panose="020B0604020202020204" pitchFamily="34" charset="0"/>
                <a:cs typeface="Arial" panose="020B0604020202020204" pitchFamily="34" charset="0"/>
              </a:rPr>
              <a:t>1,2</a:t>
            </a:r>
            <a:r>
              <a:rPr lang="it-IT" b="0" i="0" dirty="0" smtClean="0">
                <a:effectLst/>
                <a:latin typeface="Arial" panose="020B0604020202020204" pitchFamily="34" charset="0"/>
                <a:cs typeface="Arial" panose="020B0604020202020204" pitchFamily="34" charset="0"/>
              </a:rPr>
              <a:t>, </a:t>
            </a:r>
            <a:r>
              <a:rPr lang="it-IT" b="0" i="0" dirty="0">
                <a:effectLst/>
                <a:latin typeface="Arial" panose="020B0604020202020204" pitchFamily="34" charset="0"/>
                <a:cs typeface="Arial" panose="020B0604020202020204" pitchFamily="34" charset="0"/>
              </a:rPr>
              <a:t>L. Palumbo</a:t>
            </a:r>
            <a:r>
              <a:rPr lang="it-IT" b="0" i="0" baseline="30000" dirty="0">
                <a:effectLst/>
                <a:latin typeface="Arial" panose="020B0604020202020204" pitchFamily="34" charset="0"/>
                <a:cs typeface="Arial" panose="020B0604020202020204" pitchFamily="34" charset="0"/>
              </a:rPr>
              <a:t>1,2</a:t>
            </a:r>
          </a:p>
          <a:p>
            <a:pPr algn="l">
              <a:lnSpc>
                <a:spcPct val="100000"/>
              </a:lnSpc>
            </a:pPr>
            <a:r>
              <a:rPr lang="en-US" b="1" u="sng" dirty="0">
                <a:latin typeface="Arial" panose="020B0604020202020204" pitchFamily="34" charset="0"/>
                <a:cs typeface="Arial" panose="020B0604020202020204" pitchFamily="34" charset="0"/>
              </a:rPr>
              <a:t>Referees</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Dolgashev</a:t>
            </a:r>
            <a:r>
              <a:rPr lang="en-US" dirty="0">
                <a:latin typeface="Arial" panose="020B0604020202020204" pitchFamily="34" charset="0"/>
                <a:cs typeface="Arial" panose="020B0604020202020204" pitchFamily="34" charset="0"/>
              </a:rPr>
              <a:t> (SLAC), P. </a:t>
            </a:r>
            <a:r>
              <a:rPr lang="en-US" dirty="0" err="1">
                <a:latin typeface="Arial" panose="020B0604020202020204" pitchFamily="34" charset="0"/>
                <a:cs typeface="Arial" panose="020B0604020202020204" pitchFamily="34" charset="0"/>
              </a:rPr>
              <a:t>Musumeci</a:t>
            </a:r>
            <a:r>
              <a:rPr lang="en-US" dirty="0">
                <a:latin typeface="Arial" panose="020B0604020202020204" pitchFamily="34" charset="0"/>
                <a:cs typeface="Arial" panose="020B0604020202020204" pitchFamily="34" charset="0"/>
              </a:rPr>
              <a:t> (UCLA)</a:t>
            </a:r>
          </a:p>
        </p:txBody>
      </p:sp>
      <p:sp>
        <p:nvSpPr>
          <p:cNvPr id="6" name="CasellaDiTesto 5">
            <a:extLst>
              <a:ext uri="{FF2B5EF4-FFF2-40B4-BE49-F238E27FC236}">
                <a16:creationId xmlns:a16="http://schemas.microsoft.com/office/drawing/2014/main" xmlns="" id="{DDC6264F-0C48-4A95-85CF-E5826A8B77D3}"/>
              </a:ext>
            </a:extLst>
          </p:cNvPr>
          <p:cNvSpPr txBox="1"/>
          <p:nvPr/>
        </p:nvSpPr>
        <p:spPr>
          <a:xfrm>
            <a:off x="1097720" y="5148382"/>
            <a:ext cx="60960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baseline="30000" dirty="0">
                <a:effectLst/>
                <a:latin typeface="Arial" panose="020B0604020202020204" pitchFamily="34" charset="0"/>
              </a:rPr>
              <a:t>1</a:t>
            </a:r>
            <a:r>
              <a:rPr lang="en-US" b="0" i="0" dirty="0">
                <a:effectLst/>
                <a:latin typeface="Arial" panose="020B0604020202020204" pitchFamily="34" charset="0"/>
              </a:rPr>
              <a:t>La Sapienza University of Rome, 00161 Rome, Italy</a:t>
            </a:r>
          </a:p>
          <a:p>
            <a:r>
              <a:rPr lang="en-US" b="0" i="0" baseline="30000" dirty="0">
                <a:effectLst/>
                <a:latin typeface="Arial" panose="020B0604020202020204" pitchFamily="34" charset="0"/>
              </a:rPr>
              <a:t>2</a:t>
            </a:r>
            <a:r>
              <a:rPr lang="en-US" b="0" i="0" dirty="0">
                <a:effectLst/>
                <a:latin typeface="Arial" panose="020B0604020202020204" pitchFamily="34" charset="0"/>
              </a:rPr>
              <a:t>INFN-Sez. Roma1, 00161 Rome, Italy</a:t>
            </a:r>
          </a:p>
          <a:p>
            <a:r>
              <a:rPr lang="en-US" baseline="30000" dirty="0">
                <a:latin typeface="Arial" panose="020B0604020202020204" pitchFamily="34" charset="0"/>
              </a:rPr>
              <a:t>3</a:t>
            </a:r>
            <a:r>
              <a:rPr lang="en-US" dirty="0">
                <a:latin typeface="Arial" panose="020B0604020202020204" pitchFamily="34" charset="0"/>
              </a:rPr>
              <a:t>UCLA, Los Angeles, 90095 CA, USA</a:t>
            </a:r>
          </a:p>
          <a:p>
            <a:r>
              <a:rPr lang="en-US" baseline="30000" dirty="0">
                <a:latin typeface="Arial" panose="020B0604020202020204" pitchFamily="34" charset="0"/>
              </a:rPr>
              <a:t>4</a:t>
            </a:r>
            <a:r>
              <a:rPr lang="en-US" dirty="0">
                <a:latin typeface="Arial" panose="020B0604020202020204" pitchFamily="34" charset="0"/>
              </a:rPr>
              <a:t>INFN-LNF, 00044 </a:t>
            </a:r>
            <a:r>
              <a:rPr lang="en-US" dirty="0" err="1">
                <a:latin typeface="Arial" panose="020B0604020202020204" pitchFamily="34" charset="0"/>
              </a:rPr>
              <a:t>Frascati</a:t>
            </a:r>
            <a:r>
              <a:rPr lang="en-US" dirty="0">
                <a:latin typeface="Arial" panose="020B0604020202020204" pitchFamily="34" charset="0"/>
              </a:rPr>
              <a:t>, Italy</a:t>
            </a:r>
            <a:endParaRPr lang="en-US" dirty="0"/>
          </a:p>
        </p:txBody>
      </p:sp>
      <p:sp>
        <p:nvSpPr>
          <p:cNvPr id="7" name="CasellaDiTesto 12">
            <a:extLst>
              <a:ext uri="{FF2B5EF4-FFF2-40B4-BE49-F238E27FC236}">
                <a16:creationId xmlns:a16="http://schemas.microsoft.com/office/drawing/2014/main" xmlns="" id="{B2686B6A-90F4-4061-8ED0-D9F75D9BCE03}"/>
              </a:ext>
            </a:extLst>
          </p:cNvPr>
          <p:cNvSpPr txBox="1"/>
          <p:nvPr/>
        </p:nvSpPr>
        <p:spPr>
          <a:xfrm>
            <a:off x="1097720" y="6348711"/>
            <a:ext cx="3181350"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Arial" panose="020B0604020202020204" pitchFamily="34" charset="0"/>
              </a:rPr>
              <a:t>* </a:t>
            </a:r>
            <a:r>
              <a:rPr lang="en-US" b="1" i="0" dirty="0">
                <a:effectLst/>
                <a:latin typeface="Arial" panose="020B0604020202020204" pitchFamily="34" charset="0"/>
              </a:rPr>
              <a:t>fabio.bosco@uniroma1.it</a:t>
            </a:r>
            <a:endParaRPr lang="en-US" b="1" dirty="0"/>
          </a:p>
        </p:txBody>
      </p:sp>
      <p:sp>
        <p:nvSpPr>
          <p:cNvPr id="11" name="Rectangle 6">
            <a:extLst>
              <a:ext uri="{FF2B5EF4-FFF2-40B4-BE49-F238E27FC236}">
                <a16:creationId xmlns:a16="http://schemas.microsoft.com/office/drawing/2014/main" xmlns="" id="{1162A0B3-FFAD-4AC5-912F-1D93716474C8}"/>
              </a:ext>
            </a:extLst>
          </p:cNvPr>
          <p:cNvSpPr/>
          <p:nvPr/>
        </p:nvSpPr>
        <p:spPr>
          <a:xfrm>
            <a:off x="100040" y="131316"/>
            <a:ext cx="9873216"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0" dirty="0" err="1">
                <a:solidFill>
                  <a:srgbClr val="00B050"/>
                </a:solidFill>
                <a:effectLst/>
                <a:latin typeface="Georgia" panose="02040502050405020303" pitchFamily="18" charset="0"/>
              </a:rPr>
              <a:t>XXXVth</a:t>
            </a:r>
            <a:r>
              <a:rPr lang="en-US" sz="2400" i="0" dirty="0">
                <a:solidFill>
                  <a:srgbClr val="00B050"/>
                </a:solidFill>
                <a:effectLst/>
                <a:latin typeface="Georgia" panose="02040502050405020303" pitchFamily="18" charset="0"/>
              </a:rPr>
              <a:t> PhD School in Accelerator Physics – Final Exam Jan 18</a:t>
            </a:r>
            <a:r>
              <a:rPr lang="en-US" sz="2400" i="0" baseline="30000" dirty="0">
                <a:solidFill>
                  <a:srgbClr val="00B050"/>
                </a:solidFill>
                <a:effectLst/>
                <a:latin typeface="Georgia" panose="02040502050405020303" pitchFamily="18" charset="0"/>
              </a:rPr>
              <a:t>th</a:t>
            </a:r>
            <a:r>
              <a:rPr lang="en-US" sz="2400" i="0" dirty="0">
                <a:solidFill>
                  <a:srgbClr val="00B050"/>
                </a:solidFill>
                <a:effectLst/>
                <a:latin typeface="Georgia" panose="02040502050405020303" pitchFamily="18" charset="0"/>
              </a:rPr>
              <a:t> 2023</a:t>
            </a:r>
          </a:p>
        </p:txBody>
      </p:sp>
      <p:pic>
        <p:nvPicPr>
          <p:cNvPr id="13" name="Immagine 6">
            <a:extLst>
              <a:ext uri="{FF2B5EF4-FFF2-40B4-BE49-F238E27FC236}">
                <a16:creationId xmlns:a16="http://schemas.microsoft.com/office/drawing/2014/main" xmlns="" id="{812DB5CF-255A-4222-BA12-62C48D2EE7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88326" y="5428669"/>
            <a:ext cx="1818867" cy="920042"/>
          </a:xfrm>
          <a:prstGeom prst="rect">
            <a:avLst/>
          </a:prstGeom>
        </p:spPr>
      </p:pic>
      <p:pic>
        <p:nvPicPr>
          <p:cNvPr id="14" name="Immagine 8">
            <a:extLst>
              <a:ext uri="{FF2B5EF4-FFF2-40B4-BE49-F238E27FC236}">
                <a16:creationId xmlns:a16="http://schemas.microsoft.com/office/drawing/2014/main" xmlns="" id="{B20E5EC4-7579-4288-AF95-7201D3312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475" y="5524931"/>
            <a:ext cx="1993490" cy="641834"/>
          </a:xfrm>
          <a:prstGeom prst="rect">
            <a:avLst/>
          </a:prstGeom>
        </p:spPr>
      </p:pic>
      <p:pic>
        <p:nvPicPr>
          <p:cNvPr id="15" name="Immagine 10">
            <a:extLst>
              <a:ext uri="{FF2B5EF4-FFF2-40B4-BE49-F238E27FC236}">
                <a16:creationId xmlns:a16="http://schemas.microsoft.com/office/drawing/2014/main" xmlns="" id="{D5329873-FF2D-465B-9EA2-26CF7C925E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8172" y="5149249"/>
            <a:ext cx="1260276" cy="1478882"/>
          </a:xfrm>
          <a:prstGeom prst="rect">
            <a:avLst/>
          </a:prstGeom>
        </p:spPr>
      </p:pic>
    </p:spTree>
    <p:extLst>
      <p:ext uri="{BB962C8B-B14F-4D97-AF65-F5344CB8AC3E}">
        <p14:creationId xmlns:p14="http://schemas.microsoft.com/office/powerpoint/2010/main" val="1434050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Hybrid </a:t>
            </a:r>
            <a:r>
              <a:rPr lang="en-US" dirty="0" err="1"/>
              <a:t>Photoinjector</a:t>
            </a:r>
            <a:r>
              <a:rPr lang="en-US" dirty="0"/>
              <a:t> - Commissioning </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10</a:t>
            </a:fld>
            <a:endParaRPr lang="it-IT"/>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211" y="3842985"/>
            <a:ext cx="3819787" cy="2387367"/>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800" y="3868457"/>
            <a:ext cx="2831451" cy="2361895"/>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643" y="3868457"/>
            <a:ext cx="2964606" cy="2361895"/>
          </a:xfrm>
          <a:prstGeom prst="rect">
            <a:avLst/>
          </a:prstGeom>
        </p:spPr>
      </p:pic>
      <mc:AlternateContent xmlns:mc="http://schemas.openxmlformats.org/markup-compatibility/2006" xmlns:a14="http://schemas.microsoft.com/office/drawing/2010/main">
        <mc:Choice Requires="a14">
          <p:sp>
            <p:nvSpPr>
              <p:cNvPr id="8" name="CasellaDiTesto 7"/>
              <p:cNvSpPr txBox="1"/>
              <p:nvPr/>
            </p:nvSpPr>
            <p:spPr>
              <a:xfrm>
                <a:off x="838200" y="1500188"/>
                <a:ext cx="65913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Phase 0 (no booster): </a:t>
                </a:r>
                <a:r>
                  <a:rPr lang="en-US" b="1" dirty="0"/>
                  <a:t>diagnostics beamline</a:t>
                </a:r>
                <a:r>
                  <a:rPr lang="en-US" dirty="0"/>
                  <a:t> for the characterization of the electron beam (</a:t>
                </a:r>
                <a14:m>
                  <m:oMath xmlns:m="http://schemas.openxmlformats.org/officeDocument/2006/math">
                    <m:r>
                      <a:rPr lang="en-US" b="0" i="1" smtClean="0">
                        <a:latin typeface="Cambria Math" panose="02040503050406030204" pitchFamily="18" charset="0"/>
                      </a:rPr>
                      <m:t>∼4</m:t>
                    </m:r>
                  </m:oMath>
                </a14:m>
                <a:r>
                  <a:rPr lang="en-US" b="0" i="0" dirty="0">
                    <a:latin typeface="+mj-lt"/>
                  </a:rPr>
                  <a:t>-</a:t>
                </a:r>
                <a14:m>
                  <m:oMath xmlns:m="http://schemas.openxmlformats.org/officeDocument/2006/math">
                    <m:r>
                      <a:rPr lang="en-US" b="0" i="1" smtClean="0">
                        <a:latin typeface="Cambria Math" panose="02040503050406030204" pitchFamily="18" charset="0"/>
                      </a:rPr>
                      <m:t>5 </m:t>
                    </m:r>
                    <m:r>
                      <m:rPr>
                        <m:sty m:val="p"/>
                      </m:rPr>
                      <a:rPr lang="en-US" b="0" i="0" smtClean="0">
                        <a:latin typeface="Cambria Math" panose="02040503050406030204" pitchFamily="18" charset="0"/>
                      </a:rPr>
                      <m:t>MeV</m:t>
                    </m:r>
                  </m:oMath>
                </a14:m>
                <a:r>
                  <a:rPr lang="en-US" dirty="0"/>
                  <a:t>)</a:t>
                </a:r>
              </a:p>
              <a:p>
                <a:pPr marL="285750" indent="-285750">
                  <a:buFont typeface="Arial" panose="020B0604020202020204" pitchFamily="34" charset="0"/>
                  <a:buChar char="•"/>
                </a:pPr>
                <a:r>
                  <a:rPr lang="en-US" dirty="0"/>
                  <a:t>Operation has started with 10 MW: gradually increased to full power (20 MW) during the </a:t>
                </a:r>
                <a:r>
                  <a:rPr lang="en-US" b="1" dirty="0"/>
                  <a:t>rf conditioning</a:t>
                </a:r>
              </a:p>
              <a:p>
                <a:pPr marL="285750" indent="-285750">
                  <a:buFont typeface="Arial" panose="020B0604020202020204" pitchFamily="34" charset="0"/>
                  <a:buChar char="•"/>
                </a:pPr>
                <a:r>
                  <a:rPr lang="en-US" dirty="0"/>
                  <a:t>Picture (</a:t>
                </a:r>
                <a:r>
                  <a:rPr lang="en-US" i="1" dirty="0"/>
                  <a:t>of a picture</a:t>
                </a:r>
                <a:r>
                  <a:rPr lang="en-US" dirty="0"/>
                  <a:t>) of the </a:t>
                </a:r>
                <a:r>
                  <a:rPr lang="en-US" b="1" dirty="0"/>
                  <a:t>first beam</a:t>
                </a:r>
                <a:r>
                  <a:rPr lang="en-US" dirty="0"/>
                  <a:t> during commissioning</a:t>
                </a:r>
              </a:p>
              <a:p>
                <a:pPr marL="285750" indent="-285750">
                  <a:buFont typeface="Arial" panose="020B0604020202020204" pitchFamily="34" charset="0"/>
                  <a:buChar char="•"/>
                </a:pPr>
                <a:r>
                  <a:rPr lang="en-US" b="1" dirty="0"/>
                  <a:t>Energy</a:t>
                </a:r>
                <a:r>
                  <a:rPr lang="en-US" dirty="0"/>
                  <a:t> measurements + temperature control of the SW-TW phase offset: final </a:t>
                </a:r>
                <a:r>
                  <a:rPr lang="en-US" i="1" dirty="0"/>
                  <a:t>energy</a:t>
                </a:r>
                <a:r>
                  <a:rPr lang="en-US" dirty="0"/>
                  <a:t> vs longitudinal </a:t>
                </a:r>
                <a:r>
                  <a:rPr lang="en-US" i="1" dirty="0"/>
                  <a:t>compression</a:t>
                </a:r>
                <a:r>
                  <a:rPr lang="en-US" dirty="0"/>
                  <a:t> tradeoff</a:t>
                </a:r>
              </a:p>
            </p:txBody>
          </p:sp>
        </mc:Choice>
        <mc:Fallback xmlns="">
          <p:sp>
            <p:nvSpPr>
              <p:cNvPr id="8" name="CasellaDiTesto 7"/>
              <p:cNvSpPr txBox="1">
                <a:spLocks noRot="1" noChangeAspect="1" noMove="1" noResize="1" noEditPoints="1" noAdjustHandles="1" noChangeArrowheads="1" noChangeShapeType="1" noTextEdit="1"/>
              </p:cNvSpPr>
              <p:nvPr/>
            </p:nvSpPr>
            <p:spPr>
              <a:xfrm>
                <a:off x="838200" y="1500188"/>
                <a:ext cx="6591300" cy="2031325"/>
              </a:xfrm>
              <a:prstGeom prst="rect">
                <a:avLst/>
              </a:prstGeom>
              <a:blipFill rotWithShape="0">
                <a:blip r:embed="rId6"/>
                <a:stretch>
                  <a:fillRect l="-648" t="-1502" b="-3904"/>
                </a:stretch>
              </a:blipFill>
            </p:spPr>
            <p:txBody>
              <a:bodyPr/>
              <a:lstStyle/>
              <a:p>
                <a:r>
                  <a:rPr lang="it-IT">
                    <a:noFill/>
                  </a:rPr>
                  <a:t> </a:t>
                </a:r>
              </a:p>
            </p:txBody>
          </p:sp>
        </mc:Fallback>
      </mc:AlternateContent>
      <p:pic>
        <p:nvPicPr>
          <p:cNvPr id="9" name="Immagine 8">
            <a:extLst>
              <a:ext uri="{FF2B5EF4-FFF2-40B4-BE49-F238E27FC236}">
                <a16:creationId xmlns:a16="http://schemas.microsoft.com/office/drawing/2014/main" xmlns="" id="{90FEE27F-7F57-4D46-A3E2-21ECFB91DF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0" name="Immagine 9">
            <a:extLst>
              <a:ext uri="{FF2B5EF4-FFF2-40B4-BE49-F238E27FC236}">
                <a16:creationId xmlns:a16="http://schemas.microsoft.com/office/drawing/2014/main" xmlns="" id="{AAC046A1-E887-4E07-A2AE-14DFDB8CC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1" name="Immagine 10">
            <a:extLst>
              <a:ext uri="{FF2B5EF4-FFF2-40B4-BE49-F238E27FC236}">
                <a16:creationId xmlns:a16="http://schemas.microsoft.com/office/drawing/2014/main" xmlns="" id="{BE6BC288-C96D-4268-8169-C7179BC1B9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sp>
        <p:nvSpPr>
          <p:cNvPr id="12" name="CasellaDiTesto 11"/>
          <p:cNvSpPr txBox="1"/>
          <p:nvPr/>
        </p:nvSpPr>
        <p:spPr>
          <a:xfrm>
            <a:off x="1431221" y="6244665"/>
            <a:ext cx="2506133" cy="523220"/>
          </a:xfrm>
          <a:prstGeom prst="rect">
            <a:avLst/>
          </a:prstGeom>
          <a:noFill/>
        </p:spPr>
        <p:txBody>
          <a:bodyPr wrap="square" rtlCol="0">
            <a:spAutoFit/>
          </a:bodyPr>
          <a:lstStyle/>
          <a:p>
            <a:r>
              <a:rPr lang="en-US" sz="1400" i="1" dirty="0"/>
              <a:t>“First beam” transverse profile measured at the YAG screen</a:t>
            </a:r>
            <a:endParaRPr lang="it-IT" sz="1400" i="1" dirty="0"/>
          </a:p>
        </p:txBody>
      </p:sp>
      <p:sp>
        <p:nvSpPr>
          <p:cNvPr id="13" name="CasellaDiTesto 12"/>
          <p:cNvSpPr txBox="1"/>
          <p:nvPr/>
        </p:nvSpPr>
        <p:spPr>
          <a:xfrm>
            <a:off x="4378771" y="6244665"/>
            <a:ext cx="2872922" cy="523220"/>
          </a:xfrm>
          <a:prstGeom prst="rect">
            <a:avLst/>
          </a:prstGeom>
          <a:noFill/>
        </p:spPr>
        <p:txBody>
          <a:bodyPr wrap="square" rtlCol="0">
            <a:spAutoFit/>
          </a:bodyPr>
          <a:lstStyle/>
          <a:p>
            <a:r>
              <a:rPr lang="en-US" sz="1400" i="1" dirty="0"/>
              <a:t>Transverse beam profile in the spectrometer line (4.8 MeV energy)</a:t>
            </a:r>
            <a:endParaRPr lang="it-IT" sz="1400" i="1" dirty="0"/>
          </a:p>
        </p:txBody>
      </p:sp>
      <p:pic>
        <p:nvPicPr>
          <p:cNvPr id="14" name="Immagine 13"/>
          <p:cNvPicPr>
            <a:picLocks noChangeAspect="1"/>
          </p:cNvPicPr>
          <p:nvPr/>
        </p:nvPicPr>
        <p:blipFill>
          <a:blip r:embed="rId10"/>
          <a:stretch>
            <a:fillRect/>
          </a:stretch>
        </p:blipFill>
        <p:spPr>
          <a:xfrm>
            <a:off x="7261249" y="1775613"/>
            <a:ext cx="4624339" cy="1714164"/>
          </a:xfrm>
          <a:prstGeom prst="rect">
            <a:avLst/>
          </a:prstGeom>
        </p:spPr>
      </p:pic>
      <p:sp>
        <p:nvSpPr>
          <p:cNvPr id="15" name="CasellaDiTesto 14"/>
          <p:cNvSpPr txBox="1"/>
          <p:nvPr/>
        </p:nvSpPr>
        <p:spPr>
          <a:xfrm>
            <a:off x="7828644" y="6230352"/>
            <a:ext cx="2872922" cy="523220"/>
          </a:xfrm>
          <a:prstGeom prst="rect">
            <a:avLst/>
          </a:prstGeom>
          <a:noFill/>
        </p:spPr>
        <p:txBody>
          <a:bodyPr wrap="square" rtlCol="0">
            <a:spAutoFit/>
          </a:bodyPr>
          <a:lstStyle/>
          <a:p>
            <a:r>
              <a:rPr lang="en-US" sz="1400" i="1" dirty="0"/>
              <a:t>Final energy vs temperature  of the hybrid-gun (phase-offset tuning)</a:t>
            </a:r>
            <a:endParaRPr lang="it-IT" sz="1400" i="1" dirty="0"/>
          </a:p>
        </p:txBody>
      </p:sp>
      <p:sp>
        <p:nvSpPr>
          <p:cNvPr id="16" name="CasellaDiTesto 15"/>
          <p:cNvSpPr txBox="1"/>
          <p:nvPr/>
        </p:nvSpPr>
        <p:spPr>
          <a:xfrm>
            <a:off x="7700892" y="3560680"/>
            <a:ext cx="3652908" cy="307777"/>
          </a:xfrm>
          <a:prstGeom prst="rect">
            <a:avLst/>
          </a:prstGeom>
          <a:noFill/>
        </p:spPr>
        <p:txBody>
          <a:bodyPr wrap="square" rtlCol="0">
            <a:spAutoFit/>
          </a:bodyPr>
          <a:lstStyle/>
          <a:p>
            <a:r>
              <a:rPr lang="en-US" sz="1400" i="1" dirty="0"/>
              <a:t>Courtesy of </a:t>
            </a:r>
            <a:r>
              <a:rPr lang="en-US" sz="1400" i="1" dirty="0" err="1"/>
              <a:t>Radiabeam</a:t>
            </a:r>
            <a:r>
              <a:rPr lang="en-US" sz="1400" i="1" dirty="0"/>
              <a:t> Technologies</a:t>
            </a:r>
            <a:endParaRPr lang="it-IT" sz="1400" i="1" dirty="0"/>
          </a:p>
        </p:txBody>
      </p:sp>
      <p:pic>
        <p:nvPicPr>
          <p:cNvPr id="18" name="Immagine 17">
            <a:extLst>
              <a:ext uri="{FF2B5EF4-FFF2-40B4-BE49-F238E27FC236}">
                <a16:creationId xmlns:a16="http://schemas.microsoft.com/office/drawing/2014/main" xmlns="" id="{2E4A7E8A-C4CE-409A-86FE-FE8D3F862D83}"/>
              </a:ext>
            </a:extLst>
          </p:cNvPr>
          <p:cNvPicPr>
            <a:picLocks noChangeAspect="1"/>
          </p:cNvPicPr>
          <p:nvPr/>
        </p:nvPicPr>
        <p:blipFill>
          <a:blip r:embed="rId11"/>
          <a:stretch>
            <a:fillRect/>
          </a:stretch>
        </p:blipFill>
        <p:spPr>
          <a:xfrm>
            <a:off x="6681065" y="1288830"/>
            <a:ext cx="1295276" cy="435016"/>
          </a:xfrm>
          <a:prstGeom prst="rect">
            <a:avLst/>
          </a:prstGeom>
        </p:spPr>
      </p:pic>
    </p:spTree>
    <p:extLst>
      <p:ext uri="{BB962C8B-B14F-4D97-AF65-F5344CB8AC3E}">
        <p14:creationId xmlns:p14="http://schemas.microsoft.com/office/powerpoint/2010/main" val="3124771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838200" y="3376834"/>
            <a:ext cx="9017000" cy="1092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en-US" dirty="0"/>
              <a:t>Contents</a:t>
            </a:r>
            <a:endParaRPr lang="it-IT" dirty="0"/>
          </a:p>
        </p:txBody>
      </p:sp>
      <p:sp>
        <p:nvSpPr>
          <p:cNvPr id="3" name="CasellaDiTesto 2"/>
          <p:cNvSpPr txBox="1"/>
          <p:nvPr/>
        </p:nvSpPr>
        <p:spPr>
          <a:xfrm>
            <a:off x="850900" y="1395463"/>
            <a:ext cx="892448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Framework and Motivation</a:t>
            </a:r>
          </a:p>
          <a:p>
            <a:pPr marL="742950" lvl="1" indent="-285750">
              <a:buFont typeface="Arial" panose="020B0604020202020204" pitchFamily="34" charset="0"/>
              <a:buChar char="•"/>
            </a:pPr>
            <a:r>
              <a:rPr lang="en-US" dirty="0"/>
              <a:t>The initiatives of </a:t>
            </a:r>
            <a:r>
              <a:rPr lang="en-US" dirty="0" smtClean="0"/>
              <a:t>our scientific collaboration</a:t>
            </a:r>
          </a:p>
          <a:p>
            <a:pPr marL="742950" lvl="1" indent="-285750">
              <a:buFont typeface="Arial" panose="020B0604020202020204" pitchFamily="34" charset="0"/>
              <a:buChar char="•"/>
            </a:pPr>
            <a:r>
              <a:rPr lang="en-US" dirty="0" smtClean="0"/>
              <a:t>Technological aspects and innovative concepts for high gradient RF </a:t>
            </a:r>
            <a:r>
              <a:rPr lang="en-US" dirty="0" err="1" smtClean="0"/>
              <a:t>linacs</a:t>
            </a:r>
            <a:endParaRPr lang="en-US" dirty="0" smtClean="0"/>
          </a:p>
          <a:p>
            <a:pPr marL="285750" indent="-285750">
              <a:buFont typeface="Arial" panose="020B0604020202020204" pitchFamily="34" charset="0"/>
              <a:buChar char="•"/>
            </a:pPr>
            <a:r>
              <a:rPr lang="en-US" b="1" dirty="0"/>
              <a:t>Design of the C-band Hybrid </a:t>
            </a:r>
            <a:r>
              <a:rPr lang="en-US" b="1" dirty="0" err="1"/>
              <a:t>Photoinjector</a:t>
            </a:r>
            <a:r>
              <a:rPr lang="en-US" b="1" dirty="0"/>
              <a:t> Driving the DARPA-GRIT ICS Source</a:t>
            </a:r>
          </a:p>
          <a:p>
            <a:pPr marL="742950" lvl="1" indent="-285750">
              <a:buFont typeface="Arial" panose="020B0604020202020204" pitchFamily="34" charset="0"/>
              <a:buChar char="•"/>
            </a:pPr>
            <a:r>
              <a:rPr lang="en-US" dirty="0" smtClean="0"/>
              <a:t>Beam brightness and RF photo-injectors</a:t>
            </a:r>
            <a:endParaRPr lang="en-US" dirty="0"/>
          </a:p>
          <a:p>
            <a:pPr marL="742950" lvl="1" indent="-285750">
              <a:buFont typeface="Arial" panose="020B0604020202020204" pitchFamily="34" charset="0"/>
              <a:buChar char="•"/>
            </a:pPr>
            <a:r>
              <a:rPr lang="en-US" dirty="0" smtClean="0"/>
              <a:t>Electromagnetic </a:t>
            </a:r>
            <a:r>
              <a:rPr lang="en-US" i="1" dirty="0"/>
              <a:t>design</a:t>
            </a:r>
            <a:r>
              <a:rPr lang="en-US" dirty="0"/>
              <a:t> and </a:t>
            </a:r>
            <a:r>
              <a:rPr lang="en-US" i="1" dirty="0" smtClean="0"/>
              <a:t>beam </a:t>
            </a:r>
            <a:r>
              <a:rPr lang="en-US" i="1" dirty="0"/>
              <a:t>dynamics</a:t>
            </a:r>
            <a:r>
              <a:rPr lang="en-US" dirty="0"/>
              <a:t> optimization</a:t>
            </a:r>
          </a:p>
          <a:p>
            <a:pPr marL="742950" lvl="1" indent="-285750">
              <a:buFont typeface="Arial" panose="020B0604020202020204" pitchFamily="34" charset="0"/>
              <a:buChar char="•"/>
            </a:pPr>
            <a:r>
              <a:rPr lang="en-US" dirty="0"/>
              <a:t>Commissioning at </a:t>
            </a:r>
            <a:r>
              <a:rPr lang="en-US" dirty="0" err="1"/>
              <a:t>Radiabeam</a:t>
            </a:r>
            <a:endParaRPr lang="en-US" dirty="0"/>
          </a:p>
          <a:p>
            <a:pPr marL="285750" indent="-285750">
              <a:buFont typeface="Arial" panose="020B0604020202020204" pitchFamily="34" charset="0"/>
              <a:buChar char="•"/>
            </a:pPr>
            <a:r>
              <a:rPr lang="en-US" b="1" dirty="0" smtClean="0"/>
              <a:t>MILES</a:t>
            </a:r>
            <a:r>
              <a:rPr lang="en-US" b="1" dirty="0"/>
              <a:t>: Alternative Models for Collective </a:t>
            </a:r>
            <a:r>
              <a:rPr lang="en-US" b="1" dirty="0" smtClean="0"/>
              <a:t>Effects in </a:t>
            </a:r>
            <a:r>
              <a:rPr lang="en-US" b="1" dirty="0" err="1" smtClean="0"/>
              <a:t>Linacs</a:t>
            </a:r>
            <a:endParaRPr lang="en-US" b="1" dirty="0"/>
          </a:p>
          <a:p>
            <a:pPr marL="742950" lvl="1" indent="-285750">
              <a:buFont typeface="Arial" panose="020B0604020202020204" pitchFamily="34" charset="0"/>
              <a:buChar char="•"/>
            </a:pPr>
            <a:r>
              <a:rPr lang="en-US" i="1" dirty="0" smtClean="0"/>
              <a:t>Space </a:t>
            </a:r>
            <a:r>
              <a:rPr lang="en-US" i="1" dirty="0"/>
              <a:t>charge</a:t>
            </a:r>
            <a:r>
              <a:rPr lang="en-US" dirty="0"/>
              <a:t> forces and </a:t>
            </a:r>
            <a:r>
              <a:rPr lang="en-US" i="1" dirty="0" err="1"/>
              <a:t>wakefield</a:t>
            </a:r>
            <a:r>
              <a:rPr lang="en-US" dirty="0"/>
              <a:t> </a:t>
            </a:r>
            <a:r>
              <a:rPr lang="en-US" dirty="0" smtClean="0"/>
              <a:t>interaction with validation tests</a:t>
            </a:r>
            <a:endParaRPr lang="en-US" dirty="0"/>
          </a:p>
          <a:p>
            <a:pPr marL="742950" lvl="1" indent="-285750">
              <a:buFont typeface="Arial" panose="020B0604020202020204" pitchFamily="34" charset="0"/>
              <a:buChar char="•"/>
            </a:pPr>
            <a:r>
              <a:rPr lang="en-US" dirty="0" smtClean="0"/>
              <a:t>Applications</a:t>
            </a:r>
            <a:r>
              <a:rPr lang="en-US" dirty="0"/>
              <a:t>: </a:t>
            </a:r>
            <a:r>
              <a:rPr lang="en-US" i="1" dirty="0"/>
              <a:t>tolerances</a:t>
            </a:r>
            <a:r>
              <a:rPr lang="en-US" dirty="0"/>
              <a:t> for misaligned </a:t>
            </a:r>
            <a:r>
              <a:rPr lang="en-US" dirty="0" err="1"/>
              <a:t>linac</a:t>
            </a:r>
            <a:r>
              <a:rPr lang="en-US" dirty="0"/>
              <a:t> structures and </a:t>
            </a:r>
            <a:r>
              <a:rPr lang="en-US" dirty="0" smtClean="0"/>
              <a:t>mitigation techniques for SRWF and LRWF interaction</a:t>
            </a:r>
          </a:p>
          <a:p>
            <a:pPr marL="285750" indent="-285750">
              <a:buFont typeface="Arial" panose="020B0604020202020204" pitchFamily="34" charset="0"/>
              <a:buChar char="•"/>
            </a:pPr>
            <a:r>
              <a:rPr lang="en-US" b="1" dirty="0" smtClean="0"/>
              <a:t>Experimental </a:t>
            </a:r>
            <a:r>
              <a:rPr lang="en-US" b="1" dirty="0"/>
              <a:t>Activities at UCLA</a:t>
            </a:r>
          </a:p>
          <a:p>
            <a:pPr marL="742950" lvl="1" indent="-285750">
              <a:buFont typeface="Arial" panose="020B0604020202020204" pitchFamily="34" charset="0"/>
              <a:buChar char="•"/>
            </a:pPr>
            <a:r>
              <a:rPr lang="en-US" i="1" dirty="0"/>
              <a:t>Commissioning</a:t>
            </a:r>
            <a:r>
              <a:rPr lang="en-US" dirty="0"/>
              <a:t> of the hybrid </a:t>
            </a:r>
            <a:r>
              <a:rPr lang="en-US" dirty="0" smtClean="0"/>
              <a:t>gun at </a:t>
            </a:r>
            <a:r>
              <a:rPr lang="en-US" dirty="0" err="1" smtClean="0"/>
              <a:t>Radiabeam</a:t>
            </a:r>
            <a:endParaRPr lang="en-US" dirty="0"/>
          </a:p>
          <a:p>
            <a:pPr marL="742950" lvl="1" indent="-285750">
              <a:buFont typeface="Arial" panose="020B0604020202020204" pitchFamily="34" charset="0"/>
              <a:buChar char="•"/>
            </a:pPr>
            <a:r>
              <a:rPr lang="en-US" dirty="0" smtClean="0"/>
              <a:t>Measurements of </a:t>
            </a:r>
            <a:r>
              <a:rPr lang="en-US" i="1" dirty="0" smtClean="0"/>
              <a:t>cryogenic</a:t>
            </a:r>
            <a:r>
              <a:rPr lang="en-US" dirty="0" smtClean="0"/>
              <a:t> </a:t>
            </a:r>
            <a:r>
              <a:rPr lang="en-US" dirty="0"/>
              <a:t>RF structures</a:t>
            </a:r>
          </a:p>
          <a:p>
            <a:pPr marL="742950" lvl="1" indent="-285750">
              <a:buFont typeface="Arial" panose="020B0604020202020204" pitchFamily="34" charset="0"/>
              <a:buChar char="•"/>
            </a:pPr>
            <a:r>
              <a:rPr lang="en-US" i="1" dirty="0"/>
              <a:t>Magnets</a:t>
            </a:r>
            <a:r>
              <a:rPr lang="en-US" dirty="0"/>
              <a:t> development and test</a:t>
            </a:r>
          </a:p>
        </p:txBody>
      </p:sp>
      <p:pic>
        <p:nvPicPr>
          <p:cNvPr id="4" name="Immagine 3">
            <a:extLst>
              <a:ext uri="{FF2B5EF4-FFF2-40B4-BE49-F238E27FC236}">
                <a16:creationId xmlns:a16="http://schemas.microsoft.com/office/drawing/2014/main" xmlns="" id="{C213FFC8-DEE9-424F-99C8-C8263EB22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C9083E93-708E-4F4B-9AE8-8434EEAEA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D99BD272-6EE4-4AC6-887E-C00E2C6DBE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7" name="Segnaposto numero diapositiva 6"/>
          <p:cNvSpPr>
            <a:spLocks noGrp="1"/>
          </p:cNvSpPr>
          <p:nvPr>
            <p:ph type="sldNum" sz="quarter" idx="12"/>
          </p:nvPr>
        </p:nvSpPr>
        <p:spPr/>
        <p:txBody>
          <a:bodyPr/>
          <a:lstStyle/>
          <a:p>
            <a:fld id="{DA88F107-29D3-4193-A23C-C6E5D8B0097F}" type="slidenum">
              <a:rPr lang="it-IT" smtClean="0"/>
              <a:t>11</a:t>
            </a:fld>
            <a:endParaRPr lang="it-IT"/>
          </a:p>
        </p:txBody>
      </p:sp>
    </p:spTree>
    <p:extLst>
      <p:ext uri="{BB962C8B-B14F-4D97-AF65-F5344CB8AC3E}">
        <p14:creationId xmlns:p14="http://schemas.microsoft.com/office/powerpoint/2010/main" val="3693803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2FC83A4-B061-4ADD-9D6D-096FCADC755F}"/>
              </a:ext>
            </a:extLst>
          </p:cNvPr>
          <p:cNvSpPr>
            <a:spLocks noGrp="1"/>
          </p:cNvSpPr>
          <p:nvPr>
            <p:ph type="title"/>
          </p:nvPr>
        </p:nvSpPr>
        <p:spPr/>
        <p:txBody>
          <a:bodyPr/>
          <a:lstStyle/>
          <a:p>
            <a:r>
              <a:rPr lang="en-US" dirty="0"/>
              <a:t>Motivation: Unique Beam Physics</a:t>
            </a:r>
          </a:p>
        </p:txBody>
      </p:sp>
      <p:sp>
        <p:nvSpPr>
          <p:cNvPr id="3" name="Segnaposto numero diapositiva 2">
            <a:extLst>
              <a:ext uri="{FF2B5EF4-FFF2-40B4-BE49-F238E27FC236}">
                <a16:creationId xmlns:a16="http://schemas.microsoft.com/office/drawing/2014/main" xmlns="" id="{670DAF26-2B79-4088-B83C-0F50BCA04E09}"/>
              </a:ext>
            </a:extLst>
          </p:cNvPr>
          <p:cNvSpPr>
            <a:spLocks noGrp="1"/>
          </p:cNvSpPr>
          <p:nvPr>
            <p:ph type="sldNum" sz="quarter" idx="12"/>
          </p:nvPr>
        </p:nvSpPr>
        <p:spPr/>
        <p:txBody>
          <a:bodyPr/>
          <a:lstStyle/>
          <a:p>
            <a:fld id="{62EE6E3B-1986-4A06-9D04-53EACBB36779}" type="slidenum">
              <a:rPr lang="en-US" smtClean="0"/>
              <a:t>12</a:t>
            </a:fld>
            <a:endParaRPr lang="en-US"/>
          </a:p>
        </p:txBody>
      </p:sp>
      <p:pic>
        <p:nvPicPr>
          <p:cNvPr id="23" name="Immagine 22">
            <a:extLst>
              <a:ext uri="{FF2B5EF4-FFF2-40B4-BE49-F238E27FC236}">
                <a16:creationId xmlns:a16="http://schemas.microsoft.com/office/drawing/2014/main" xmlns="" id="{2C39DF5E-D33F-4E27-9AA4-CA011CE570F9}"/>
              </a:ext>
            </a:extLst>
          </p:cNvPr>
          <p:cNvPicPr>
            <a:picLocks noChangeAspect="1"/>
          </p:cNvPicPr>
          <p:nvPr/>
        </p:nvPicPr>
        <p:blipFill>
          <a:blip r:embed="rId3"/>
          <a:stretch>
            <a:fillRect/>
          </a:stretch>
        </p:blipFill>
        <p:spPr>
          <a:xfrm>
            <a:off x="253412" y="5365719"/>
            <a:ext cx="2763152" cy="425712"/>
          </a:xfrm>
          <a:prstGeom prst="rect">
            <a:avLst/>
          </a:prstGeom>
        </p:spPr>
      </p:pic>
      <p:pic>
        <p:nvPicPr>
          <p:cNvPr id="24" name="Picture 52">
            <a:extLst>
              <a:ext uri="{FF2B5EF4-FFF2-40B4-BE49-F238E27FC236}">
                <a16:creationId xmlns:a16="http://schemas.microsoft.com/office/drawing/2014/main" xmlns="" id="{94F62298-735F-4306-BC79-05E19216773B}"/>
              </a:ext>
            </a:extLst>
          </p:cNvPr>
          <p:cNvPicPr>
            <a:picLocks noChangeAspect="1"/>
          </p:cNvPicPr>
          <p:nvPr/>
        </p:nvPicPr>
        <p:blipFill>
          <a:blip r:embed="rId4"/>
          <a:stretch>
            <a:fillRect/>
          </a:stretch>
        </p:blipFill>
        <p:spPr>
          <a:xfrm>
            <a:off x="253012" y="5868786"/>
            <a:ext cx="3833770" cy="312149"/>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xmlns="" id="{83E407A7-CAB9-4D9E-9ED6-E91436F833F7}"/>
                  </a:ext>
                </a:extLst>
              </p:cNvPr>
              <p:cNvSpPr txBox="1"/>
              <p:nvPr/>
            </p:nvSpPr>
            <p:spPr>
              <a:xfrm>
                <a:off x="203448" y="2095357"/>
                <a:ext cx="4247317"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High accelerating </a:t>
                </a:r>
                <a:r>
                  <a:rPr lang="en-US" sz="1600" b="1" dirty="0"/>
                  <a:t>gradient</a:t>
                </a:r>
                <a:r>
                  <a:rPr lang="en-US" sz="1600" dirty="0"/>
                  <a:t>: </a:t>
                </a:r>
                <a14:m>
                  <m:oMath xmlns:m="http://schemas.openxmlformats.org/officeDocument/2006/math">
                    <m:r>
                      <a:rPr lang="en-US" sz="1600" b="0" i="1" smtClean="0">
                        <a:latin typeface="Cambria Math" panose="02040503050406030204" pitchFamily="18" charset="0"/>
                      </a:rPr>
                      <m:t>∼</m:t>
                    </m:r>
                  </m:oMath>
                </a14:m>
                <a:r>
                  <a:rPr lang="en-US" sz="1600" dirty="0" smtClean="0"/>
                  <a:t>50 MeV/m </a:t>
                </a:r>
                <a:r>
                  <a:rPr lang="en-US" sz="1600" dirty="0"/>
                  <a:t>(room temp) and </a:t>
                </a:r>
                <a14:m>
                  <m:oMath xmlns:m="http://schemas.openxmlformats.org/officeDocument/2006/math">
                    <m:r>
                      <a:rPr lang="en-US" sz="1600" i="1">
                        <a:latin typeface="Cambria Math" panose="02040503050406030204" pitchFamily="18" charset="0"/>
                      </a:rPr>
                      <m:t>∼ </m:t>
                    </m:r>
                  </m:oMath>
                </a14:m>
                <a:r>
                  <a:rPr lang="en-US" sz="1600" dirty="0"/>
                  <a:t>125 MeV/m (</a:t>
                </a:r>
                <a:r>
                  <a:rPr lang="en-US" sz="1600" dirty="0" err="1"/>
                  <a:t>cryo</a:t>
                </a:r>
                <a:r>
                  <a:rPr lang="en-US" sz="1600" dirty="0"/>
                  <a:t>-cooled)</a:t>
                </a:r>
              </a:p>
              <a:p>
                <a:pPr marL="285750" indent="-285750">
                  <a:buFont typeface="Arial" panose="020B0604020202020204" pitchFamily="34" charset="0"/>
                  <a:buChar char="•"/>
                </a:pPr>
                <a:r>
                  <a:rPr lang="en-US" sz="1600" u="sng" dirty="0"/>
                  <a:t>1</a:t>
                </a:r>
                <a:r>
                  <a:rPr lang="en-US" sz="1600" u="sng" baseline="30000" dirty="0"/>
                  <a:t>st</a:t>
                </a:r>
                <a:r>
                  <a:rPr lang="en-US" sz="1600" u="sng" dirty="0"/>
                  <a:t> - order focusing</a:t>
                </a:r>
                <a:r>
                  <a:rPr lang="en-US" sz="1600" dirty="0"/>
                  <a:t>: transitions from field-free to non-zero field regions</a:t>
                </a:r>
                <a:r>
                  <a:rPr lang="en-US" sz="1600" b="1" dirty="0">
                    <a:solidFill>
                      <a:srgbClr val="00B050"/>
                    </a:solidFill>
                  </a:rPr>
                  <a:t> (a)</a:t>
                </a:r>
                <a:endParaRPr lang="en-US" sz="1600" dirty="0"/>
              </a:p>
              <a:p>
                <a:pPr marL="285750" indent="-285750">
                  <a:buFont typeface="Arial" panose="020B0604020202020204" pitchFamily="34" charset="0"/>
                  <a:buChar char="•"/>
                </a:pPr>
                <a:r>
                  <a:rPr lang="en-US" sz="1600" u="sng" dirty="0"/>
                  <a:t>2</a:t>
                </a:r>
                <a:r>
                  <a:rPr lang="en-US" sz="1600" u="sng" baseline="30000" dirty="0"/>
                  <a:t>nd</a:t>
                </a:r>
                <a:r>
                  <a:rPr lang="en-US" sz="1600" u="sng" dirty="0"/>
                  <a:t> - order focusing</a:t>
                </a:r>
                <a:r>
                  <a:rPr lang="en-US" sz="1600" dirty="0"/>
                  <a:t>: non-synchronous </a:t>
                </a:r>
                <a:r>
                  <a:rPr lang="en-US" sz="1600" i="1" dirty="0"/>
                  <a:t>space harmonics</a:t>
                </a:r>
                <a:r>
                  <a:rPr lang="en-US" sz="1600" dirty="0"/>
                  <a:t> in the accelerating cells </a:t>
                </a:r>
                <a:r>
                  <a:rPr lang="en-US" sz="1600" b="1" dirty="0">
                    <a:solidFill>
                      <a:srgbClr val="00B050"/>
                    </a:solidFill>
                  </a:rPr>
                  <a:t>(b)</a:t>
                </a:r>
                <a:endParaRPr lang="en-US" sz="1600" dirty="0"/>
              </a:p>
            </p:txBody>
          </p:sp>
        </mc:Choice>
        <mc:Fallback xmlns="">
          <p:sp>
            <p:nvSpPr>
              <p:cNvPr id="7" name="CasellaDiTesto 6">
                <a:extLst>
                  <a:ext uri="{FF2B5EF4-FFF2-40B4-BE49-F238E27FC236}">
                    <a16:creationId xmlns:a16="http://schemas.microsoft.com/office/drawing/2014/main" xmlns="" id="{83E407A7-CAB9-4D9E-9ED6-E91436F833F7}"/>
                  </a:ext>
                </a:extLst>
              </p:cNvPr>
              <p:cNvSpPr txBox="1">
                <a:spLocks noRot="1" noChangeAspect="1" noMove="1" noResize="1" noEditPoints="1" noAdjustHandles="1" noChangeArrowheads="1" noChangeShapeType="1" noTextEdit="1"/>
              </p:cNvSpPr>
              <p:nvPr/>
            </p:nvSpPr>
            <p:spPr>
              <a:xfrm>
                <a:off x="203448" y="2095357"/>
                <a:ext cx="4247317" cy="1569660"/>
              </a:xfrm>
              <a:prstGeom prst="rect">
                <a:avLst/>
              </a:prstGeom>
              <a:blipFill rotWithShape="0">
                <a:blip r:embed="rId5"/>
                <a:stretch>
                  <a:fillRect l="-574" t="-1167" r="-1578" b="-4280"/>
                </a:stretch>
              </a:blipFill>
            </p:spPr>
            <p:txBody>
              <a:bodyPr/>
              <a:lstStyle/>
              <a:p>
                <a:r>
                  <a:rPr lang="it-IT">
                    <a:noFill/>
                  </a:rPr>
                  <a:t> </a:t>
                </a:r>
              </a:p>
            </p:txBody>
          </p:sp>
        </mc:Fallback>
      </mc:AlternateContent>
      <p:sp>
        <p:nvSpPr>
          <p:cNvPr id="25" name="CasellaDiTesto 24">
            <a:extLst>
              <a:ext uri="{FF2B5EF4-FFF2-40B4-BE49-F238E27FC236}">
                <a16:creationId xmlns:a16="http://schemas.microsoft.com/office/drawing/2014/main" xmlns="" id="{DC128ED1-7E60-4C1A-B5AD-5CBFCA5DB762}"/>
              </a:ext>
            </a:extLst>
          </p:cNvPr>
          <p:cNvSpPr txBox="1"/>
          <p:nvPr/>
        </p:nvSpPr>
        <p:spPr>
          <a:xfrm>
            <a:off x="151683" y="1649081"/>
            <a:ext cx="3636892" cy="369332"/>
          </a:xfrm>
          <a:prstGeom prst="rect">
            <a:avLst/>
          </a:prstGeom>
          <a:noFill/>
        </p:spPr>
        <p:txBody>
          <a:bodyPr wrap="square" rtlCol="0">
            <a:spAutoFit/>
          </a:bodyPr>
          <a:lstStyle/>
          <a:p>
            <a:r>
              <a:rPr lang="en-US" b="1" u="sng" dirty="0">
                <a:solidFill>
                  <a:srgbClr val="C00000"/>
                </a:solidFill>
              </a:rPr>
              <a:t>Enhanced radial focusing in </a:t>
            </a:r>
            <a:r>
              <a:rPr lang="en-US" b="1" u="sng" dirty="0" err="1">
                <a:solidFill>
                  <a:srgbClr val="C00000"/>
                </a:solidFill>
              </a:rPr>
              <a:t>rf</a:t>
            </a:r>
            <a:r>
              <a:rPr lang="en-US" b="1" u="sng" dirty="0">
                <a:solidFill>
                  <a:srgbClr val="C00000"/>
                </a:solidFill>
              </a:rPr>
              <a:t> </a:t>
            </a:r>
            <a:r>
              <a:rPr lang="en-US" b="1" u="sng" dirty="0" err="1">
                <a:solidFill>
                  <a:srgbClr val="C00000"/>
                </a:solidFill>
              </a:rPr>
              <a:t>linacs</a:t>
            </a:r>
            <a:endParaRPr lang="en-US" b="1" u="sng" dirty="0">
              <a:solidFill>
                <a:srgbClr val="C00000"/>
              </a:solidFill>
            </a:endParaRPr>
          </a:p>
        </p:txBody>
      </p:sp>
      <p:sp>
        <p:nvSpPr>
          <p:cNvPr id="37" name="CasellaDiTesto 36">
            <a:extLst>
              <a:ext uri="{FF2B5EF4-FFF2-40B4-BE49-F238E27FC236}">
                <a16:creationId xmlns:a16="http://schemas.microsoft.com/office/drawing/2014/main" xmlns="" id="{1F4DD4FF-8D03-426D-92AC-332AD5207363}"/>
              </a:ext>
            </a:extLst>
          </p:cNvPr>
          <p:cNvSpPr txBox="1"/>
          <p:nvPr/>
        </p:nvSpPr>
        <p:spPr>
          <a:xfrm>
            <a:off x="4599054" y="1649081"/>
            <a:ext cx="2896413" cy="369332"/>
          </a:xfrm>
          <a:prstGeom prst="rect">
            <a:avLst/>
          </a:prstGeom>
          <a:noFill/>
        </p:spPr>
        <p:txBody>
          <a:bodyPr wrap="square" rtlCol="0">
            <a:spAutoFit/>
          </a:bodyPr>
          <a:lstStyle/>
          <a:p>
            <a:r>
              <a:rPr lang="en-US" b="1" u="sng" dirty="0">
                <a:solidFill>
                  <a:srgbClr val="C00000"/>
                </a:solidFill>
              </a:rPr>
              <a:t>Strong </a:t>
            </a:r>
            <a:r>
              <a:rPr lang="en-US" b="1" u="sng" dirty="0" err="1">
                <a:solidFill>
                  <a:srgbClr val="C00000"/>
                </a:solidFill>
              </a:rPr>
              <a:t>wakefield</a:t>
            </a:r>
            <a:r>
              <a:rPr lang="en-US" b="1" u="sng" dirty="0">
                <a:solidFill>
                  <a:srgbClr val="C00000"/>
                </a:solidFill>
              </a:rPr>
              <a:t> interaction</a:t>
            </a:r>
          </a:p>
        </p:txBody>
      </p: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xmlns="" id="{23E8886D-027C-4712-BE1E-D409C48BADA4}"/>
                  </a:ext>
                </a:extLst>
              </p:cNvPr>
              <p:cNvSpPr txBox="1"/>
              <p:nvPr/>
            </p:nvSpPr>
            <p:spPr>
              <a:xfrm>
                <a:off x="4605843" y="2095357"/>
                <a:ext cx="3899981"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Small irises cause stronger </a:t>
                </a:r>
                <a:r>
                  <a:rPr lang="en-US" sz="1600" b="1" dirty="0" err="1"/>
                  <a:t>wakefield</a:t>
                </a:r>
                <a:r>
                  <a:rPr lang="en-US" sz="1600" b="1" dirty="0"/>
                  <a:t> interaction: </a:t>
                </a:r>
                <a:r>
                  <a:rPr lang="en-US" sz="1600" dirty="0"/>
                  <a:t>C-band structures with </a:t>
                </a:r>
                <a14:m>
                  <m:oMath xmlns:m="http://schemas.openxmlformats.org/officeDocument/2006/math">
                    <m:r>
                      <a:rPr lang="it-IT" sz="1600" b="0" i="1" smtClean="0">
                        <a:latin typeface="Cambria Math" panose="02040503050406030204" pitchFamily="18" charset="0"/>
                      </a:rPr>
                      <m:t>∼2</m:t>
                    </m:r>
                    <m:r>
                      <m:rPr>
                        <m:sty m:val="p"/>
                      </m:rPr>
                      <a:rPr lang="it-IT" sz="1600" b="0" i="0" smtClean="0">
                        <a:latin typeface="Cambria Math" panose="02040503050406030204" pitchFamily="18" charset="0"/>
                      </a:rPr>
                      <m:t>mm</m:t>
                    </m:r>
                  </m:oMath>
                </a14:m>
                <a:r>
                  <a:rPr lang="en-US" sz="1600" dirty="0"/>
                  <a:t> iris radius (</a:t>
                </a:r>
                <a14:m>
                  <m:oMath xmlns:m="http://schemas.openxmlformats.org/officeDocument/2006/math">
                    <m:r>
                      <a:rPr lang="it-IT" sz="1600" b="0" i="1" smtClean="0">
                        <a:latin typeface="Cambria Math" panose="02040503050406030204" pitchFamily="18" charset="0"/>
                      </a:rPr>
                      <m:t>∼0.038⋅</m:t>
                    </m:r>
                    <m:sSub>
                      <m:sSubPr>
                        <m:ctrlPr>
                          <a:rPr lang="it-IT" sz="1600" i="1">
                            <a:latin typeface="Cambria Math" panose="02040503050406030204" pitchFamily="18" charset="0"/>
                          </a:rPr>
                        </m:ctrlPr>
                      </m:sSubPr>
                      <m:e>
                        <m:r>
                          <a:rPr lang="it-IT" sz="1600" i="1">
                            <a:latin typeface="Cambria Math" panose="02040503050406030204" pitchFamily="18" charset="0"/>
                          </a:rPr>
                          <m:t>𝜆</m:t>
                        </m:r>
                      </m:e>
                      <m:sub>
                        <m:r>
                          <m:rPr>
                            <m:sty m:val="p"/>
                          </m:rPr>
                          <a:rPr lang="it-IT" sz="1600">
                            <a:latin typeface="Cambria Math" panose="02040503050406030204" pitchFamily="18" charset="0"/>
                          </a:rPr>
                          <m:t>rf</m:t>
                        </m:r>
                      </m:sub>
                    </m:sSub>
                  </m:oMath>
                </a14:m>
                <a:r>
                  <a:rPr lang="en-US" sz="1600" dirty="0"/>
                  <a:t>)</a:t>
                </a:r>
                <a:endParaRPr lang="en-US" sz="1600" b="1" dirty="0"/>
              </a:p>
              <a:p>
                <a:pPr marL="285750" indent="-285750">
                  <a:buFont typeface="Arial" panose="020B0604020202020204" pitchFamily="34" charset="0"/>
                  <a:buChar char="•"/>
                </a:pPr>
                <a:r>
                  <a:rPr lang="en-US" sz="1600" dirty="0"/>
                  <a:t>Field diffracted in </a:t>
                </a:r>
                <a:r>
                  <a:rPr lang="en-US" sz="1600" i="1" dirty="0"/>
                  <a:t>periodic accelerating structures</a:t>
                </a:r>
                <a:r>
                  <a:rPr lang="en-US" sz="1600" dirty="0"/>
                  <a:t> (K. Bane’s theory) </a:t>
                </a:r>
                <a:r>
                  <a:rPr lang="en-US" sz="1600" b="1" dirty="0">
                    <a:solidFill>
                      <a:srgbClr val="00B050"/>
                    </a:solidFill>
                  </a:rPr>
                  <a:t>(c)</a:t>
                </a:r>
              </a:p>
              <a:p>
                <a:pPr marL="285750" indent="-285750">
                  <a:buFont typeface="Arial" panose="020B0604020202020204" pitchFamily="34" charset="0"/>
                  <a:buChar char="•"/>
                </a:pPr>
                <a:r>
                  <a:rPr lang="en-US" sz="1600" dirty="0"/>
                  <a:t>HOMs parasitically excited in the </a:t>
                </a:r>
                <a:r>
                  <a:rPr lang="en-US" sz="1600" dirty="0" err="1"/>
                  <a:t>linac</a:t>
                </a:r>
                <a:r>
                  <a:rPr lang="en-US" sz="1600" dirty="0"/>
                  <a:t> </a:t>
                </a:r>
                <a:r>
                  <a:rPr lang="en-US" sz="1600" b="1" dirty="0">
                    <a:solidFill>
                      <a:srgbClr val="00B050"/>
                    </a:solidFill>
                  </a:rPr>
                  <a:t>(d)</a:t>
                </a:r>
              </a:p>
            </p:txBody>
          </p:sp>
        </mc:Choice>
        <mc:Fallback xmlns="">
          <p:sp>
            <p:nvSpPr>
              <p:cNvPr id="38" name="CasellaDiTesto 37">
                <a:extLst>
                  <a:ext uri="{FF2B5EF4-FFF2-40B4-BE49-F238E27FC236}">
                    <a16:creationId xmlns:a16="http://schemas.microsoft.com/office/drawing/2014/main" xmlns="" xmlns:a14="http://schemas.microsoft.com/office/drawing/2010/main" id="{23E8886D-027C-4712-BE1E-D409C48BADA4}"/>
                  </a:ext>
                </a:extLst>
              </p:cNvPr>
              <p:cNvSpPr txBox="1">
                <a:spLocks noRot="1" noChangeAspect="1" noMove="1" noResize="1" noEditPoints="1" noAdjustHandles="1" noChangeArrowheads="1" noChangeShapeType="1" noTextEdit="1"/>
              </p:cNvSpPr>
              <p:nvPr/>
            </p:nvSpPr>
            <p:spPr>
              <a:xfrm>
                <a:off x="4605843" y="2095357"/>
                <a:ext cx="3899981" cy="1569660"/>
              </a:xfrm>
              <a:prstGeom prst="rect">
                <a:avLst/>
              </a:prstGeom>
              <a:blipFill rotWithShape="0">
                <a:blip r:embed="rId6"/>
                <a:stretch>
                  <a:fillRect l="-626" t="-1167" b="-4280"/>
                </a:stretch>
              </a:blipFill>
            </p:spPr>
            <p:txBody>
              <a:bodyPr/>
              <a:lstStyle/>
              <a:p>
                <a:r>
                  <a:rPr lang="it-IT">
                    <a:noFill/>
                  </a:rPr>
                  <a:t> </a:t>
                </a:r>
              </a:p>
            </p:txBody>
          </p:sp>
        </mc:Fallback>
      </mc:AlternateContent>
      <p:cxnSp>
        <p:nvCxnSpPr>
          <p:cNvPr id="42" name="Connettore diritto 41">
            <a:extLst>
              <a:ext uri="{FF2B5EF4-FFF2-40B4-BE49-F238E27FC236}">
                <a16:creationId xmlns:a16="http://schemas.microsoft.com/office/drawing/2014/main" xmlns="" id="{42F61930-5413-4F71-A1C4-ED6B60322C02}"/>
              </a:ext>
            </a:extLst>
          </p:cNvPr>
          <p:cNvCxnSpPr>
            <a:cxnSpLocks/>
          </p:cNvCxnSpPr>
          <p:nvPr/>
        </p:nvCxnSpPr>
        <p:spPr>
          <a:xfrm>
            <a:off x="4450766" y="1764056"/>
            <a:ext cx="0" cy="4940732"/>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pic>
        <p:nvPicPr>
          <p:cNvPr id="46" name="Immagine 45">
            <a:extLst>
              <a:ext uri="{FF2B5EF4-FFF2-40B4-BE49-F238E27FC236}">
                <a16:creationId xmlns:a16="http://schemas.microsoft.com/office/drawing/2014/main" xmlns="" id="{4A1035E6-62D6-4544-8644-8316B1C0CE82}"/>
              </a:ext>
            </a:extLst>
          </p:cNvPr>
          <p:cNvPicPr>
            <a:picLocks noChangeAspect="1"/>
          </p:cNvPicPr>
          <p:nvPr/>
        </p:nvPicPr>
        <p:blipFill>
          <a:blip r:embed="rId7"/>
          <a:stretch>
            <a:fillRect/>
          </a:stretch>
        </p:blipFill>
        <p:spPr>
          <a:xfrm>
            <a:off x="5011921" y="4689018"/>
            <a:ext cx="2515755" cy="393791"/>
          </a:xfrm>
          <a:prstGeom prst="rect">
            <a:avLst/>
          </a:prstGeom>
        </p:spPr>
      </p:pic>
      <p:grpSp>
        <p:nvGrpSpPr>
          <p:cNvPr id="56" name="Gruppo 55">
            <a:extLst>
              <a:ext uri="{FF2B5EF4-FFF2-40B4-BE49-F238E27FC236}">
                <a16:creationId xmlns:a16="http://schemas.microsoft.com/office/drawing/2014/main" xmlns="" id="{99386D88-F78D-4944-91BA-D47E643A9A2E}"/>
              </a:ext>
            </a:extLst>
          </p:cNvPr>
          <p:cNvGrpSpPr/>
          <p:nvPr/>
        </p:nvGrpSpPr>
        <p:grpSpPr>
          <a:xfrm>
            <a:off x="363070" y="3709473"/>
            <a:ext cx="2022034" cy="442356"/>
            <a:chOff x="192440" y="4571505"/>
            <a:chExt cx="2022034" cy="442356"/>
          </a:xfrm>
        </p:grpSpPr>
        <p:pic>
          <p:nvPicPr>
            <p:cNvPr id="49" name="Immagine 48">
              <a:extLst>
                <a:ext uri="{FF2B5EF4-FFF2-40B4-BE49-F238E27FC236}">
                  <a16:creationId xmlns:a16="http://schemas.microsoft.com/office/drawing/2014/main" xmlns="" id="{A42EC523-5270-4F2B-A9AB-5A39360D8B33}"/>
                </a:ext>
              </a:extLst>
            </p:cNvPr>
            <p:cNvPicPr>
              <a:picLocks noChangeAspect="1"/>
            </p:cNvPicPr>
            <p:nvPr/>
          </p:nvPicPr>
          <p:blipFill>
            <a:blip r:embed="rId8"/>
            <a:stretch>
              <a:fillRect/>
            </a:stretch>
          </p:blipFill>
          <p:spPr>
            <a:xfrm>
              <a:off x="657551" y="4571505"/>
              <a:ext cx="1556923" cy="442356"/>
            </a:xfrm>
            <a:prstGeom prst="rect">
              <a:avLst/>
            </a:prstGeom>
          </p:spPr>
        </p:pic>
        <p:sp>
          <p:nvSpPr>
            <p:cNvPr id="51" name="CasellaDiTesto 50">
              <a:extLst>
                <a:ext uri="{FF2B5EF4-FFF2-40B4-BE49-F238E27FC236}">
                  <a16:creationId xmlns:a16="http://schemas.microsoft.com/office/drawing/2014/main" xmlns="" id="{9C96257E-B0F1-43E4-9703-A6F4B0B3A4F3}"/>
                </a:ext>
              </a:extLst>
            </p:cNvPr>
            <p:cNvSpPr txBox="1"/>
            <p:nvPr/>
          </p:nvSpPr>
          <p:spPr>
            <a:xfrm>
              <a:off x="192440" y="4602022"/>
              <a:ext cx="465111" cy="369332"/>
            </a:xfrm>
            <a:prstGeom prst="rect">
              <a:avLst/>
            </a:prstGeom>
            <a:noFill/>
          </p:spPr>
          <p:txBody>
            <a:bodyPr wrap="square">
              <a:spAutoFit/>
            </a:bodyPr>
            <a:lstStyle/>
            <a:p>
              <a:r>
                <a:rPr lang="en-US" b="1" dirty="0">
                  <a:solidFill>
                    <a:srgbClr val="00B050"/>
                  </a:solidFill>
                </a:rPr>
                <a:t>(a)</a:t>
              </a:r>
              <a:endParaRPr lang="en-US" dirty="0"/>
            </a:p>
          </p:txBody>
        </p:sp>
      </p:grpSp>
      <p:grpSp>
        <p:nvGrpSpPr>
          <p:cNvPr id="57" name="Gruppo 56">
            <a:extLst>
              <a:ext uri="{FF2B5EF4-FFF2-40B4-BE49-F238E27FC236}">
                <a16:creationId xmlns:a16="http://schemas.microsoft.com/office/drawing/2014/main" xmlns="" id="{E0E39E09-FC64-4385-A83A-91C8340DF349}"/>
              </a:ext>
            </a:extLst>
          </p:cNvPr>
          <p:cNvGrpSpPr/>
          <p:nvPr/>
        </p:nvGrpSpPr>
        <p:grpSpPr>
          <a:xfrm>
            <a:off x="364553" y="4210327"/>
            <a:ext cx="3766007" cy="615973"/>
            <a:chOff x="193923" y="5072359"/>
            <a:chExt cx="3766007" cy="615973"/>
          </a:xfrm>
        </p:grpSpPr>
        <p:pic>
          <p:nvPicPr>
            <p:cNvPr id="48" name="Immagine 26">
              <a:extLst>
                <a:ext uri="{FF2B5EF4-FFF2-40B4-BE49-F238E27FC236}">
                  <a16:creationId xmlns:a16="http://schemas.microsoft.com/office/drawing/2014/main" xmlns="" id="{06BF04B7-FD1D-4230-A040-27731A67D22D}"/>
                </a:ext>
              </a:extLst>
            </p:cNvPr>
            <p:cNvPicPr>
              <a:picLocks noChangeAspect="1"/>
            </p:cNvPicPr>
            <p:nvPr/>
          </p:nvPicPr>
          <p:blipFill>
            <a:blip r:embed="rId9"/>
            <a:stretch>
              <a:fillRect/>
            </a:stretch>
          </p:blipFill>
          <p:spPr>
            <a:xfrm>
              <a:off x="656280" y="5072359"/>
              <a:ext cx="3303650" cy="615973"/>
            </a:xfrm>
            <a:prstGeom prst="rect">
              <a:avLst/>
            </a:prstGeom>
          </p:spPr>
        </p:pic>
        <p:sp>
          <p:nvSpPr>
            <p:cNvPr id="52" name="CasellaDiTesto 51">
              <a:extLst>
                <a:ext uri="{FF2B5EF4-FFF2-40B4-BE49-F238E27FC236}">
                  <a16:creationId xmlns:a16="http://schemas.microsoft.com/office/drawing/2014/main" xmlns="" id="{2DE2D26A-9483-4BC7-8683-E550EB3E8C0D}"/>
                </a:ext>
              </a:extLst>
            </p:cNvPr>
            <p:cNvSpPr txBox="1"/>
            <p:nvPr/>
          </p:nvSpPr>
          <p:spPr>
            <a:xfrm>
              <a:off x="193923" y="5201610"/>
              <a:ext cx="465111" cy="369332"/>
            </a:xfrm>
            <a:prstGeom prst="rect">
              <a:avLst/>
            </a:prstGeom>
            <a:noFill/>
          </p:spPr>
          <p:txBody>
            <a:bodyPr wrap="square">
              <a:spAutoFit/>
            </a:bodyPr>
            <a:lstStyle/>
            <a:p>
              <a:r>
                <a:rPr lang="en-US" b="1" dirty="0">
                  <a:solidFill>
                    <a:srgbClr val="00B050"/>
                  </a:solidFill>
                </a:rPr>
                <a:t>(b)</a:t>
              </a:r>
              <a:endParaRPr lang="en-US" dirty="0"/>
            </a:p>
          </p:txBody>
        </p:sp>
      </p:grpSp>
      <p:pic>
        <p:nvPicPr>
          <p:cNvPr id="47" name="Immagine 46">
            <a:extLst>
              <a:ext uri="{FF2B5EF4-FFF2-40B4-BE49-F238E27FC236}">
                <a16:creationId xmlns:a16="http://schemas.microsoft.com/office/drawing/2014/main" xmlns="" id="{A3040699-4E4D-4484-8D31-3B864C4FDAD5}"/>
              </a:ext>
            </a:extLst>
          </p:cNvPr>
          <p:cNvPicPr>
            <a:picLocks noChangeAspect="1"/>
          </p:cNvPicPr>
          <p:nvPr/>
        </p:nvPicPr>
        <p:blipFill>
          <a:blip r:embed="rId10"/>
          <a:stretch>
            <a:fillRect/>
          </a:stretch>
        </p:blipFill>
        <p:spPr>
          <a:xfrm>
            <a:off x="5011921" y="5159134"/>
            <a:ext cx="2513247" cy="406335"/>
          </a:xfrm>
          <a:prstGeom prst="rect">
            <a:avLst/>
          </a:prstGeom>
        </p:spPr>
      </p:pic>
      <p:pic>
        <p:nvPicPr>
          <p:cNvPr id="31" name="Immagine 30">
            <a:extLst>
              <a:ext uri="{FF2B5EF4-FFF2-40B4-BE49-F238E27FC236}">
                <a16:creationId xmlns:a16="http://schemas.microsoft.com/office/drawing/2014/main" xmlns="" id="{03E2206C-4427-4CCC-BC07-1ADF1AD49D2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2" name="Immagine 31">
            <a:extLst>
              <a:ext uri="{FF2B5EF4-FFF2-40B4-BE49-F238E27FC236}">
                <a16:creationId xmlns:a16="http://schemas.microsoft.com/office/drawing/2014/main" xmlns="" id="{9776EEE9-58E9-4F52-99D2-6F69DD7A47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6" name="Immagine 35">
            <a:extLst>
              <a:ext uri="{FF2B5EF4-FFF2-40B4-BE49-F238E27FC236}">
                <a16:creationId xmlns:a16="http://schemas.microsoft.com/office/drawing/2014/main" xmlns="" id="{33F1737E-164C-463B-A77F-D1BBA12EC6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grpSp>
        <p:nvGrpSpPr>
          <p:cNvPr id="4" name="Gruppo 3"/>
          <p:cNvGrpSpPr/>
          <p:nvPr/>
        </p:nvGrpSpPr>
        <p:grpSpPr>
          <a:xfrm>
            <a:off x="4570752" y="3753465"/>
            <a:ext cx="3654648" cy="876352"/>
            <a:chOff x="4755759" y="3958821"/>
            <a:chExt cx="3654648" cy="876352"/>
          </a:xfrm>
        </p:grpSpPr>
        <p:pic>
          <p:nvPicPr>
            <p:cNvPr id="39" name="Immagin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087" y="3958821"/>
              <a:ext cx="3286320" cy="876352"/>
            </a:xfrm>
            <a:prstGeom prst="rect">
              <a:avLst/>
            </a:prstGeom>
            <a:ln>
              <a:noFill/>
            </a:ln>
          </p:spPr>
        </p:pic>
        <p:sp>
          <p:nvSpPr>
            <p:cNvPr id="41" name="CasellaDiTesto 40">
              <a:extLst>
                <a:ext uri="{FF2B5EF4-FFF2-40B4-BE49-F238E27FC236}">
                  <a16:creationId xmlns:a16="http://schemas.microsoft.com/office/drawing/2014/main" xmlns="" id="{9C96257E-B0F1-43E4-9703-A6F4B0B3A4F3}"/>
                </a:ext>
              </a:extLst>
            </p:cNvPr>
            <p:cNvSpPr txBox="1"/>
            <p:nvPr/>
          </p:nvSpPr>
          <p:spPr>
            <a:xfrm>
              <a:off x="4755759" y="4163217"/>
              <a:ext cx="465111" cy="369332"/>
            </a:xfrm>
            <a:prstGeom prst="rect">
              <a:avLst/>
            </a:prstGeom>
            <a:noFill/>
          </p:spPr>
          <p:txBody>
            <a:bodyPr wrap="square">
              <a:spAutoFit/>
            </a:bodyPr>
            <a:lstStyle/>
            <a:p>
              <a:r>
                <a:rPr lang="en-US" b="1" dirty="0">
                  <a:solidFill>
                    <a:srgbClr val="00B050"/>
                  </a:solidFill>
                </a:rPr>
                <a:t>(c)</a:t>
              </a:r>
              <a:endParaRPr lang="en-US" dirty="0"/>
            </a:p>
          </p:txBody>
        </p:sp>
      </p:grpSp>
      <p:grpSp>
        <p:nvGrpSpPr>
          <p:cNvPr id="5" name="Gruppo 4"/>
          <p:cNvGrpSpPr/>
          <p:nvPr/>
        </p:nvGrpSpPr>
        <p:grpSpPr>
          <a:xfrm>
            <a:off x="4563806" y="5661220"/>
            <a:ext cx="3062171" cy="740692"/>
            <a:chOff x="4774584" y="4918605"/>
            <a:chExt cx="3062171" cy="740692"/>
          </a:xfrm>
        </p:grpSpPr>
        <p:pic>
          <p:nvPicPr>
            <p:cNvPr id="40" name="Immagin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06571" y="4918605"/>
              <a:ext cx="2730184" cy="740692"/>
            </a:xfrm>
            <a:prstGeom prst="rect">
              <a:avLst/>
            </a:prstGeom>
          </p:spPr>
        </p:pic>
        <p:sp>
          <p:nvSpPr>
            <p:cNvPr id="50" name="CasellaDiTesto 49">
              <a:extLst>
                <a:ext uri="{FF2B5EF4-FFF2-40B4-BE49-F238E27FC236}">
                  <a16:creationId xmlns:a16="http://schemas.microsoft.com/office/drawing/2014/main" xmlns="" id="{9C96257E-B0F1-43E4-9703-A6F4B0B3A4F3}"/>
                </a:ext>
              </a:extLst>
            </p:cNvPr>
            <p:cNvSpPr txBox="1"/>
            <p:nvPr/>
          </p:nvSpPr>
          <p:spPr>
            <a:xfrm>
              <a:off x="4774584" y="5087151"/>
              <a:ext cx="465111" cy="369332"/>
            </a:xfrm>
            <a:prstGeom prst="rect">
              <a:avLst/>
            </a:prstGeom>
            <a:noFill/>
          </p:spPr>
          <p:txBody>
            <a:bodyPr wrap="square">
              <a:spAutoFit/>
            </a:bodyPr>
            <a:lstStyle/>
            <a:p>
              <a:r>
                <a:rPr lang="en-US" b="1" dirty="0">
                  <a:solidFill>
                    <a:srgbClr val="00B050"/>
                  </a:solidFill>
                </a:rPr>
                <a:t>(d)</a:t>
              </a:r>
              <a:endParaRPr lang="en-US" dirty="0"/>
            </a:p>
          </p:txBody>
        </p:sp>
      </p:grpSp>
      <p:sp>
        <p:nvSpPr>
          <p:cNvPr id="54" name="CasellaDiTesto 53">
            <a:extLst>
              <a:ext uri="{FF2B5EF4-FFF2-40B4-BE49-F238E27FC236}">
                <a16:creationId xmlns:a16="http://schemas.microsoft.com/office/drawing/2014/main" xmlns="" id="{1F4DD4FF-8D03-426D-92AC-332AD5207363}"/>
              </a:ext>
            </a:extLst>
          </p:cNvPr>
          <p:cNvSpPr txBox="1"/>
          <p:nvPr/>
        </p:nvSpPr>
        <p:spPr>
          <a:xfrm>
            <a:off x="8700222" y="1645099"/>
            <a:ext cx="2896413" cy="369332"/>
          </a:xfrm>
          <a:prstGeom prst="rect">
            <a:avLst/>
          </a:prstGeom>
          <a:noFill/>
        </p:spPr>
        <p:txBody>
          <a:bodyPr wrap="square" rtlCol="0">
            <a:spAutoFit/>
          </a:bodyPr>
          <a:lstStyle/>
          <a:p>
            <a:r>
              <a:rPr lang="en-US" b="1" u="sng" dirty="0">
                <a:solidFill>
                  <a:srgbClr val="C00000"/>
                </a:solidFill>
              </a:rPr>
              <a:t>Space-charge sensitivity</a:t>
            </a:r>
          </a:p>
        </p:txBody>
      </p:sp>
      <p:sp>
        <p:nvSpPr>
          <p:cNvPr id="6" name="Rettangolo 5"/>
          <p:cNvSpPr/>
          <p:nvPr/>
        </p:nvSpPr>
        <p:spPr>
          <a:xfrm>
            <a:off x="8650071" y="2101021"/>
            <a:ext cx="3267075" cy="1600438"/>
          </a:xfrm>
          <a:prstGeom prst="rect">
            <a:avLst/>
          </a:prstGeom>
        </p:spPr>
        <p:txBody>
          <a:bodyPr wrap="square">
            <a:spAutoFit/>
          </a:bodyPr>
          <a:lstStyle/>
          <a:p>
            <a:pPr marL="285750" indent="-285750">
              <a:buFont typeface="Arial" panose="020B0604020202020204" pitchFamily="34" charset="0"/>
              <a:buChar char="•"/>
            </a:pPr>
            <a:r>
              <a:rPr lang="en-US" sz="1400" dirty="0"/>
              <a:t>Beams produced by rf photoinjectors are in the </a:t>
            </a:r>
            <a:r>
              <a:rPr lang="en-US" sz="1400" b="1" dirty="0"/>
              <a:t>3-5 MeV</a:t>
            </a:r>
            <a:r>
              <a:rPr lang="en-US" sz="1400" dirty="0"/>
              <a:t> energy range</a:t>
            </a:r>
          </a:p>
          <a:p>
            <a:pPr marL="285750" indent="-285750">
              <a:buFont typeface="Arial" panose="020B0604020202020204" pitchFamily="34" charset="0"/>
              <a:buChar char="•"/>
            </a:pPr>
            <a:r>
              <a:rPr lang="en-US" sz="1400" dirty="0"/>
              <a:t>Highly </a:t>
            </a:r>
            <a:r>
              <a:rPr lang="en-US" sz="1400" b="1" dirty="0"/>
              <a:t>space charge</a:t>
            </a:r>
            <a:r>
              <a:rPr lang="en-US" sz="1400" dirty="0"/>
              <a:t>-dominated nearby the injection in </a:t>
            </a:r>
            <a:r>
              <a:rPr lang="en-US" sz="1400" dirty="0" err="1"/>
              <a:t>linac</a:t>
            </a:r>
            <a:r>
              <a:rPr lang="en-US" sz="1400" dirty="0"/>
              <a:t> boosters</a:t>
            </a:r>
          </a:p>
          <a:p>
            <a:pPr marL="285750" indent="-285750">
              <a:buFont typeface="Arial" panose="020B0604020202020204" pitchFamily="34" charset="0"/>
              <a:buChar char="•"/>
            </a:pPr>
            <a:r>
              <a:rPr lang="en-US" sz="1400" dirty="0"/>
              <a:t>Nominal focusing anomalously strong in absence of SC forces (</a:t>
            </a:r>
            <a:r>
              <a:rPr lang="en-US" sz="1400" b="1" dirty="0" err="1"/>
              <a:t>overfocusing</a:t>
            </a:r>
            <a:r>
              <a:rPr lang="en-US" sz="1400" dirty="0"/>
              <a:t>)</a:t>
            </a:r>
          </a:p>
          <a:p>
            <a:pPr marL="285750" indent="-285750">
              <a:buFont typeface="Arial" panose="020B0604020202020204" pitchFamily="34" charset="0"/>
              <a:buChar char="•"/>
            </a:pPr>
            <a:endParaRPr lang="en-US" sz="1400" dirty="0"/>
          </a:p>
        </p:txBody>
      </p:sp>
      <p:pic>
        <p:nvPicPr>
          <p:cNvPr id="8" name="Immagine 7">
            <a:extLst>
              <a:ext uri="{FF2B5EF4-FFF2-40B4-BE49-F238E27FC236}">
                <a16:creationId xmlns:a16="http://schemas.microsoft.com/office/drawing/2014/main" xmlns="" id="{48752FB7-300E-25CC-E6EF-9CC41457BC5D}"/>
              </a:ext>
            </a:extLst>
          </p:cNvPr>
          <p:cNvPicPr>
            <a:picLocks noChangeAspect="1"/>
          </p:cNvPicPr>
          <p:nvPr/>
        </p:nvPicPr>
        <p:blipFill>
          <a:blip r:embed="rId16"/>
          <a:stretch>
            <a:fillRect/>
          </a:stretch>
        </p:blipFill>
        <p:spPr>
          <a:xfrm>
            <a:off x="5035863" y="6475626"/>
            <a:ext cx="1944750" cy="269469"/>
          </a:xfrm>
          <a:prstGeom prst="rect">
            <a:avLst/>
          </a:prstGeom>
        </p:spPr>
      </p:pic>
      <p:grpSp>
        <p:nvGrpSpPr>
          <p:cNvPr id="11" name="Gruppo 10">
            <a:extLst>
              <a:ext uri="{FF2B5EF4-FFF2-40B4-BE49-F238E27FC236}">
                <a16:creationId xmlns:a16="http://schemas.microsoft.com/office/drawing/2014/main" xmlns="" id="{EB43158F-EF1A-0DC1-8BE9-450C6B3347D2}"/>
              </a:ext>
            </a:extLst>
          </p:cNvPr>
          <p:cNvGrpSpPr/>
          <p:nvPr/>
        </p:nvGrpSpPr>
        <p:grpSpPr>
          <a:xfrm>
            <a:off x="8759491" y="3628989"/>
            <a:ext cx="3157655" cy="2368895"/>
            <a:chOff x="8759491" y="3628989"/>
            <a:chExt cx="3157655" cy="2368895"/>
          </a:xfrm>
        </p:grpSpPr>
        <p:pic>
          <p:nvPicPr>
            <p:cNvPr id="58" name="Immagine 57">
              <a:extLst>
                <a:ext uri="{FF2B5EF4-FFF2-40B4-BE49-F238E27FC236}">
                  <a16:creationId xmlns:a16="http://schemas.microsoft.com/office/drawing/2014/main" xmlns="" id="{C131FE10-805E-421C-B5FC-5AA8440C9AD5}"/>
                </a:ext>
              </a:extLst>
            </p:cNvPr>
            <p:cNvPicPr>
              <a:picLocks noChangeAspect="1"/>
            </p:cNvPicPr>
            <p:nvPr/>
          </p:nvPicPr>
          <p:blipFill rotWithShape="1">
            <a:blip r:embed="rId17">
              <a:extLst>
                <a:ext uri="{28A0092B-C50C-407E-A947-70E740481C1C}">
                  <a14:useLocalDpi xmlns:a14="http://schemas.microsoft.com/office/drawing/2010/main" val="0"/>
                </a:ext>
              </a:extLst>
            </a:blip>
            <a:srcRect t="9048" r="6742"/>
            <a:stretch/>
          </p:blipFill>
          <p:spPr>
            <a:xfrm>
              <a:off x="8759491" y="3628989"/>
              <a:ext cx="3157655" cy="2368895"/>
            </a:xfrm>
            <a:prstGeom prst="rect">
              <a:avLst/>
            </a:prstGeom>
            <a:noFill/>
          </p:spPr>
        </p:pic>
        <p:sp>
          <p:nvSpPr>
            <p:cNvPr id="9" name="CasellaDiTesto 8">
              <a:extLst>
                <a:ext uri="{FF2B5EF4-FFF2-40B4-BE49-F238E27FC236}">
                  <a16:creationId xmlns:a16="http://schemas.microsoft.com/office/drawing/2014/main" xmlns="" id="{718AFE59-FE90-09C7-4040-849F5E1D859D}"/>
                </a:ext>
              </a:extLst>
            </p:cNvPr>
            <p:cNvSpPr txBox="1"/>
            <p:nvPr/>
          </p:nvSpPr>
          <p:spPr>
            <a:xfrm>
              <a:off x="10138507" y="4485302"/>
              <a:ext cx="1152275" cy="215444"/>
            </a:xfrm>
            <a:prstGeom prst="rect">
              <a:avLst/>
            </a:prstGeom>
            <a:noFill/>
            <a:ln>
              <a:solidFill>
                <a:schemeClr val="tx1"/>
              </a:solidFill>
            </a:ln>
          </p:spPr>
          <p:txBody>
            <a:bodyPr wrap="square" rtlCol="0">
              <a:spAutoFit/>
            </a:bodyPr>
            <a:lstStyle/>
            <a:p>
              <a:r>
                <a:rPr lang="it-IT" sz="800" dirty="0" err="1"/>
                <a:t>Injection</a:t>
              </a:r>
              <a:r>
                <a:rPr lang="it-IT" sz="800" dirty="0"/>
                <a:t> in the booster</a:t>
              </a:r>
            </a:p>
          </p:txBody>
        </p:sp>
        <p:cxnSp>
          <p:nvCxnSpPr>
            <p:cNvPr id="10" name="Connettore 2 9">
              <a:extLst>
                <a:ext uri="{FF2B5EF4-FFF2-40B4-BE49-F238E27FC236}">
                  <a16:creationId xmlns:a16="http://schemas.microsoft.com/office/drawing/2014/main" xmlns="" id="{D66699C5-2693-F833-CCDF-A29DA3E40730}"/>
                </a:ext>
              </a:extLst>
            </p:cNvPr>
            <p:cNvCxnSpPr/>
            <p:nvPr/>
          </p:nvCxnSpPr>
          <p:spPr>
            <a:xfrm flipH="1">
              <a:off x="9920748" y="4700746"/>
              <a:ext cx="217760" cy="18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CasellaDiTesto 11">
            <a:extLst>
              <a:ext uri="{FF2B5EF4-FFF2-40B4-BE49-F238E27FC236}">
                <a16:creationId xmlns:a16="http://schemas.microsoft.com/office/drawing/2014/main" xmlns="" id="{15526D99-78DF-8DAA-017F-D48B20D621E3}"/>
              </a:ext>
            </a:extLst>
          </p:cNvPr>
          <p:cNvSpPr txBox="1"/>
          <p:nvPr/>
        </p:nvSpPr>
        <p:spPr>
          <a:xfrm>
            <a:off x="7710773" y="5721196"/>
            <a:ext cx="583281" cy="276999"/>
          </a:xfrm>
          <a:prstGeom prst="rect">
            <a:avLst/>
          </a:prstGeom>
          <a:noFill/>
          <a:ln>
            <a:solidFill>
              <a:srgbClr val="7030A0"/>
            </a:solidFill>
          </a:ln>
        </p:spPr>
        <p:txBody>
          <a:bodyPr wrap="square" rtlCol="0">
            <a:spAutoFit/>
          </a:bodyPr>
          <a:lstStyle/>
          <a:p>
            <a:r>
              <a:rPr lang="en-US" sz="1200" dirty="0">
                <a:solidFill>
                  <a:srgbClr val="7030A0"/>
                </a:solidFill>
              </a:rPr>
              <a:t>LRWF</a:t>
            </a:r>
          </a:p>
        </p:txBody>
      </p:sp>
      <p:sp>
        <p:nvSpPr>
          <p:cNvPr id="13" name="CasellaDiTesto 12">
            <a:extLst>
              <a:ext uri="{FF2B5EF4-FFF2-40B4-BE49-F238E27FC236}">
                <a16:creationId xmlns:a16="http://schemas.microsoft.com/office/drawing/2014/main" xmlns="" id="{8CA7F194-28FB-3EBF-DCF3-5D7D27A031FC}"/>
              </a:ext>
            </a:extLst>
          </p:cNvPr>
          <p:cNvSpPr txBox="1"/>
          <p:nvPr/>
        </p:nvSpPr>
        <p:spPr>
          <a:xfrm>
            <a:off x="7732568" y="3804276"/>
            <a:ext cx="583281" cy="276999"/>
          </a:xfrm>
          <a:prstGeom prst="rect">
            <a:avLst/>
          </a:prstGeom>
          <a:noFill/>
          <a:ln>
            <a:solidFill>
              <a:srgbClr val="7030A0"/>
            </a:solidFill>
          </a:ln>
        </p:spPr>
        <p:txBody>
          <a:bodyPr wrap="square" rtlCol="0">
            <a:spAutoFit/>
          </a:bodyPr>
          <a:lstStyle/>
          <a:p>
            <a:r>
              <a:rPr lang="en-US" sz="1200" dirty="0">
                <a:solidFill>
                  <a:srgbClr val="7030A0"/>
                </a:solidFill>
              </a:rPr>
              <a:t>SRWF</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xmlns="" id="{483C1A2A-03B7-DE5D-666F-01A1791851F4}"/>
                  </a:ext>
                </a:extLst>
              </p:cNvPr>
              <p:cNvSpPr txBox="1"/>
              <p:nvPr/>
            </p:nvSpPr>
            <p:spPr>
              <a:xfrm>
                <a:off x="203449" y="4909883"/>
                <a:ext cx="4314821" cy="307777"/>
              </a:xfrm>
              <a:prstGeom prst="rect">
                <a:avLst/>
              </a:prstGeom>
              <a:noFill/>
            </p:spPr>
            <p:txBody>
              <a:bodyPr wrap="square" rtlCol="0">
                <a:spAutoFit/>
              </a:bodyPr>
              <a:lstStyle/>
              <a:p>
                <a:r>
                  <a:rPr lang="en-US" sz="1400" i="1" dirty="0"/>
                  <a:t>Note</a:t>
                </a:r>
                <a:r>
                  <a:rPr lang="en-US" sz="1400" dirty="0"/>
                  <a:t>: </a:t>
                </a:r>
                <a14:m>
                  <m:oMath xmlns:m="http://schemas.openxmlformats.org/officeDocument/2006/math">
                    <m:r>
                      <a:rPr lang="it-IT" sz="1400" b="0" i="1" smtClean="0">
                        <a:latin typeface="Cambria Math" panose="02040503050406030204" pitchFamily="18" charset="0"/>
                      </a:rPr>
                      <m:t>𝜈</m:t>
                    </m:r>
                    <m:r>
                      <a:rPr lang="it-IT" sz="1400" b="0" i="1" smtClean="0">
                        <a:latin typeface="Cambria Math" panose="02040503050406030204" pitchFamily="18" charset="0"/>
                      </a:rPr>
                      <m:t>=</m:t>
                    </m:r>
                    <m:r>
                      <a:rPr lang="it-IT" sz="1400" b="0" i="1" smtClean="0">
                        <a:latin typeface="Cambria Math" panose="02040503050406030204" pitchFamily="18" charset="0"/>
                      </a:rPr>
                      <m:t>𝜂</m:t>
                    </m:r>
                    <m:r>
                      <a:rPr lang="it-IT" sz="1400" b="0" i="1" smtClean="0">
                        <a:latin typeface="Cambria Math" panose="02040503050406030204" pitchFamily="18" charset="0"/>
                      </a:rPr>
                      <m:t>/8</m:t>
                    </m:r>
                    <m:func>
                      <m:funcPr>
                        <m:ctrlPr>
                          <a:rPr lang="it-IT" sz="1400" b="0" i="1" smtClean="0">
                            <a:latin typeface="Cambria Math" panose="02040503050406030204" pitchFamily="18" charset="0"/>
                          </a:rPr>
                        </m:ctrlPr>
                      </m:funcPr>
                      <m:fName>
                        <m:r>
                          <m:rPr>
                            <m:sty m:val="p"/>
                          </m:rPr>
                          <a:rPr lang="it-IT" sz="1400" b="0" i="0" smtClean="0">
                            <a:latin typeface="Cambria Math" panose="02040503050406030204" pitchFamily="18" charset="0"/>
                          </a:rPr>
                          <m:t>cos</m:t>
                        </m:r>
                      </m:fName>
                      <m:e>
                        <m:d>
                          <m:dPr>
                            <m:ctrlPr>
                              <a:rPr lang="it-IT" sz="1400" b="0" i="1" smtClean="0">
                                <a:latin typeface="Cambria Math" panose="02040503050406030204" pitchFamily="18" charset="0"/>
                              </a:rPr>
                            </m:ctrlPr>
                          </m:dPr>
                          <m:e>
                            <m:r>
                              <m:rPr>
                                <m:sty m:val="p"/>
                              </m:rPr>
                              <a:rPr lang="it-IT" sz="1400">
                                <a:latin typeface="Cambria Math" panose="02040503050406030204" pitchFamily="18" charset="0"/>
                              </a:rPr>
                              <m:t>Δ</m:t>
                            </m:r>
                            <m:r>
                              <a:rPr lang="it-IT" sz="1400" i="1">
                                <a:latin typeface="Cambria Math" panose="02040503050406030204" pitchFamily="18" charset="0"/>
                              </a:rPr>
                              <m:t>𝜙</m:t>
                            </m:r>
                          </m:e>
                        </m:d>
                      </m:e>
                    </m:func>
                  </m:oMath>
                </a14:m>
                <a:r>
                  <a:rPr lang="en-US" sz="1400" dirty="0"/>
                  <a:t> with </a:t>
                </a:r>
                <a14:m>
                  <m:oMath xmlns:m="http://schemas.openxmlformats.org/officeDocument/2006/math">
                    <m:r>
                      <a:rPr lang="it-IT" sz="1400" b="0" i="1" smtClean="0">
                        <a:latin typeface="Cambria Math" panose="02040503050406030204" pitchFamily="18" charset="0"/>
                      </a:rPr>
                      <m:t>𝜂</m:t>
                    </m:r>
                    <m:r>
                      <a:rPr lang="it-IT" sz="1400" b="0" i="1" smtClean="0">
                        <a:latin typeface="Cambria Math" panose="02040503050406030204" pitchFamily="18" charset="0"/>
                      </a:rPr>
                      <m:t>=1.12−0.5</m:t>
                    </m:r>
                    <m:func>
                      <m:funcPr>
                        <m:ctrlPr>
                          <a:rPr lang="it-IT" sz="1400" b="0" i="1" smtClean="0">
                            <a:latin typeface="Cambria Math" panose="02040503050406030204" pitchFamily="18" charset="0"/>
                          </a:rPr>
                        </m:ctrlPr>
                      </m:funcPr>
                      <m:fName>
                        <m:r>
                          <m:rPr>
                            <m:sty m:val="p"/>
                          </m:rPr>
                          <a:rPr lang="it-IT" sz="1400" b="0" i="0" smtClean="0">
                            <a:latin typeface="Cambria Math" panose="02040503050406030204" pitchFamily="18" charset="0"/>
                          </a:rPr>
                          <m:t>cos</m:t>
                        </m:r>
                      </m:fName>
                      <m:e>
                        <m:d>
                          <m:dPr>
                            <m:ctrlPr>
                              <a:rPr lang="it-IT" sz="1400" b="0" i="1" smtClean="0">
                                <a:latin typeface="Cambria Math" panose="02040503050406030204" pitchFamily="18" charset="0"/>
                              </a:rPr>
                            </m:ctrlPr>
                          </m:dPr>
                          <m:e>
                            <m:r>
                              <a:rPr lang="it-IT" sz="1400" b="0" i="1" smtClean="0">
                                <a:latin typeface="Cambria Math" panose="02040503050406030204" pitchFamily="18" charset="0"/>
                              </a:rPr>
                              <m:t>2</m:t>
                            </m:r>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𝜙</m:t>
                            </m:r>
                          </m:e>
                        </m:d>
                      </m:e>
                    </m:func>
                  </m:oMath>
                </a14:m>
                <a:endParaRPr lang="en-US" sz="1400" dirty="0"/>
              </a:p>
            </p:txBody>
          </p:sp>
        </mc:Choice>
        <mc:Fallback xmlns="">
          <p:sp>
            <p:nvSpPr>
              <p:cNvPr id="14" name="CasellaDiTesto 13">
                <a:extLst>
                  <a:ext uri="{FF2B5EF4-FFF2-40B4-BE49-F238E27FC236}">
                    <a16:creationId xmlns:a16="http://schemas.microsoft.com/office/drawing/2014/main" id="{483C1A2A-03B7-DE5D-666F-01A1791851F4}"/>
                  </a:ext>
                </a:extLst>
              </p:cNvPr>
              <p:cNvSpPr txBox="1">
                <a:spLocks noRot="1" noChangeAspect="1" noMove="1" noResize="1" noEditPoints="1" noAdjustHandles="1" noChangeArrowheads="1" noChangeShapeType="1" noTextEdit="1"/>
              </p:cNvSpPr>
              <p:nvPr/>
            </p:nvSpPr>
            <p:spPr>
              <a:xfrm>
                <a:off x="203449" y="4909883"/>
                <a:ext cx="4314821" cy="307777"/>
              </a:xfrm>
              <a:prstGeom prst="rect">
                <a:avLst/>
              </a:prstGeom>
              <a:blipFill>
                <a:blip r:embed="rId18"/>
                <a:stretch>
                  <a:fillRect l="-424" t="-1961" b="-19608"/>
                </a:stretch>
              </a:blipFill>
            </p:spPr>
            <p:txBody>
              <a:bodyPr/>
              <a:lstStyle/>
              <a:p>
                <a:r>
                  <a:rPr lang="en-US">
                    <a:noFill/>
                  </a:rPr>
                  <a:t> </a:t>
                </a:r>
              </a:p>
            </p:txBody>
          </p:sp>
        </mc:Fallback>
      </mc:AlternateContent>
      <p:pic>
        <p:nvPicPr>
          <p:cNvPr id="16" name="Immagine 15">
            <a:extLst>
              <a:ext uri="{FF2B5EF4-FFF2-40B4-BE49-F238E27FC236}">
                <a16:creationId xmlns:a16="http://schemas.microsoft.com/office/drawing/2014/main" xmlns="" id="{C78918F9-0E7E-BFB2-55E3-4A1CE1196A7F}"/>
              </a:ext>
            </a:extLst>
          </p:cNvPr>
          <p:cNvPicPr>
            <a:picLocks noChangeAspect="1"/>
          </p:cNvPicPr>
          <p:nvPr/>
        </p:nvPicPr>
        <p:blipFill rotWithShape="1">
          <a:blip r:embed="rId19"/>
          <a:srcRect b="30371"/>
          <a:stretch/>
        </p:blipFill>
        <p:spPr>
          <a:xfrm>
            <a:off x="253012" y="6364608"/>
            <a:ext cx="4071688" cy="406335"/>
          </a:xfrm>
          <a:prstGeom prst="rect">
            <a:avLst/>
          </a:prstGeom>
        </p:spPr>
      </p:pic>
      <p:cxnSp>
        <p:nvCxnSpPr>
          <p:cNvPr id="18" name="Connettore diritto 17">
            <a:extLst>
              <a:ext uri="{FF2B5EF4-FFF2-40B4-BE49-F238E27FC236}">
                <a16:creationId xmlns:a16="http://schemas.microsoft.com/office/drawing/2014/main" xmlns="" id="{C02BC852-9514-80F7-4103-CB8A20108C6E}"/>
              </a:ext>
            </a:extLst>
          </p:cNvPr>
          <p:cNvCxnSpPr>
            <a:cxnSpLocks/>
          </p:cNvCxnSpPr>
          <p:nvPr/>
        </p:nvCxnSpPr>
        <p:spPr>
          <a:xfrm>
            <a:off x="8565865" y="1753211"/>
            <a:ext cx="0" cy="4940732"/>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053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54" grpId="0"/>
      <p:bldP spid="6"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1917864-7A29-405F-8D2F-DEC36165AE5F}"/>
              </a:ext>
            </a:extLst>
          </p:cNvPr>
          <p:cNvSpPr>
            <a:spLocks noGrp="1"/>
          </p:cNvSpPr>
          <p:nvPr>
            <p:ph type="title"/>
          </p:nvPr>
        </p:nvSpPr>
        <p:spPr/>
        <p:txBody>
          <a:bodyPr/>
          <a:lstStyle/>
          <a:p>
            <a:r>
              <a:rPr lang="en-US" dirty="0"/>
              <a:t>The Code </a:t>
            </a:r>
            <a:r>
              <a:rPr lang="en-US" dirty="0" smtClean="0"/>
              <a:t>MILES</a:t>
            </a:r>
            <a:endParaRPr lang="en-US" dirty="0"/>
          </a:p>
        </p:txBody>
      </p:sp>
      <p:sp>
        <p:nvSpPr>
          <p:cNvPr id="10" name="Segnaposto numero diapositiva 9">
            <a:extLst>
              <a:ext uri="{FF2B5EF4-FFF2-40B4-BE49-F238E27FC236}">
                <a16:creationId xmlns:a16="http://schemas.microsoft.com/office/drawing/2014/main" xmlns="" id="{1F0C1773-2C18-4F5D-B27A-F433CA101CA6}"/>
              </a:ext>
            </a:extLst>
          </p:cNvPr>
          <p:cNvSpPr>
            <a:spLocks noGrp="1"/>
          </p:cNvSpPr>
          <p:nvPr>
            <p:ph type="sldNum" sz="quarter" idx="12"/>
          </p:nvPr>
        </p:nvSpPr>
        <p:spPr/>
        <p:txBody>
          <a:bodyPr/>
          <a:lstStyle/>
          <a:p>
            <a:fld id="{1B6D9910-E225-46A3-9BED-ED920682445F}" type="slidenum">
              <a:rPr lang="en-US" smtClean="0"/>
              <a:t>13</a:t>
            </a:fld>
            <a:endParaRPr lang="en-US"/>
          </a:p>
        </p:txBody>
      </p:sp>
      <p:pic>
        <p:nvPicPr>
          <p:cNvPr id="16" name="Immagine 15">
            <a:extLst>
              <a:ext uri="{FF2B5EF4-FFF2-40B4-BE49-F238E27FC236}">
                <a16:creationId xmlns:a16="http://schemas.microsoft.com/office/drawing/2014/main" xmlns="" id="{90FEE27F-7F57-4D46-A3E2-21ECFB91DF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7" name="Immagine 16">
            <a:extLst>
              <a:ext uri="{FF2B5EF4-FFF2-40B4-BE49-F238E27FC236}">
                <a16:creationId xmlns:a16="http://schemas.microsoft.com/office/drawing/2014/main" xmlns="" id="{AAC046A1-E887-4E07-A2AE-14DFDB8CC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8" name="Immagine 17">
            <a:extLst>
              <a:ext uri="{FF2B5EF4-FFF2-40B4-BE49-F238E27FC236}">
                <a16:creationId xmlns:a16="http://schemas.microsoft.com/office/drawing/2014/main" xmlns="" id="{BE6BC288-C96D-4268-8169-C7179BC1B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xmlns="" id="{C65BF3A7-2E2B-43D7-85D0-8CD6C85B51D5}"/>
                  </a:ext>
                </a:extLst>
              </p:cNvPr>
              <p:cNvSpPr txBox="1"/>
              <p:nvPr/>
            </p:nvSpPr>
            <p:spPr>
              <a:xfrm>
                <a:off x="838199" y="1380726"/>
                <a:ext cx="8521735" cy="2031325"/>
              </a:xfrm>
              <a:prstGeom prst="rect">
                <a:avLst/>
              </a:prstGeom>
              <a:noFill/>
            </p:spPr>
            <p:txBody>
              <a:bodyPr wrap="square">
                <a:spAutoFit/>
              </a:bodyPr>
              <a:lstStyle/>
              <a:p>
                <a:r>
                  <a:rPr lang="en-US" b="1" dirty="0">
                    <a:solidFill>
                      <a:srgbClr val="C00000"/>
                    </a:solidFill>
                  </a:rPr>
                  <a:t>Dedicated tracking code</a:t>
                </a:r>
              </a:p>
              <a:p>
                <a:pPr marL="285750" indent="-285750">
                  <a:buFont typeface="Arial" panose="020B0604020202020204" pitchFamily="34" charset="0"/>
                  <a:buChar char="•"/>
                </a:pPr>
                <a:r>
                  <a:rPr lang="en-US" dirty="0"/>
                  <a:t>Motivation to investigate </a:t>
                </a:r>
                <a:r>
                  <a:rPr lang="en-US" b="1" dirty="0" err="1" smtClean="0"/>
                  <a:t>wakefields</a:t>
                </a:r>
                <a:r>
                  <a:rPr lang="en-US" dirty="0"/>
                  <a:t> </a:t>
                </a:r>
                <a:r>
                  <a:rPr lang="en-US" b="1" dirty="0"/>
                  <a:t>effects</a:t>
                </a:r>
                <a:r>
                  <a:rPr lang="en-US" dirty="0"/>
                  <a:t> in </a:t>
                </a:r>
                <a:r>
                  <a:rPr lang="en-US" dirty="0" err="1"/>
                  <a:t>linacs</a:t>
                </a:r>
                <a:r>
                  <a:rPr lang="en-US" dirty="0"/>
                  <a:t> in presence of non-negligible </a:t>
                </a:r>
                <a:r>
                  <a:rPr lang="en-US" b="1" dirty="0"/>
                  <a:t>space charge</a:t>
                </a:r>
                <a:r>
                  <a:rPr lang="en-US" dirty="0"/>
                  <a:t> endangering the nominal beam quality</a:t>
                </a:r>
              </a:p>
              <a:p>
                <a:pPr marL="285750" indent="-285750">
                  <a:buFont typeface="Arial" panose="020B0604020202020204" pitchFamily="34" charset="0"/>
                  <a:buChar char="•"/>
                </a:pPr>
                <a:r>
                  <a:rPr lang="en-US" dirty="0"/>
                  <a:t>Use of simple</a:t>
                </a:r>
                <a:r>
                  <a:rPr lang="en-US" b="1" dirty="0"/>
                  <a:t> </a:t>
                </a:r>
                <a:r>
                  <a:rPr lang="en-US" b="1" dirty="0" smtClean="0"/>
                  <a:t>semi-analytical models</a:t>
                </a:r>
                <a:r>
                  <a:rPr lang="en-US" dirty="0"/>
                  <a:t>: </a:t>
                </a:r>
                <a:r>
                  <a:rPr lang="en-US" i="1" dirty="0"/>
                  <a:t>flexible</a:t>
                </a:r>
                <a:r>
                  <a:rPr lang="en-US" b="1" dirty="0"/>
                  <a:t> </a:t>
                </a:r>
                <a:r>
                  <a:rPr lang="en-US" dirty="0"/>
                  <a:t>and </a:t>
                </a:r>
                <a:r>
                  <a:rPr lang="en-US" i="1" dirty="0"/>
                  <a:t>time-efficient</a:t>
                </a:r>
                <a:r>
                  <a:rPr lang="en-US" b="1" dirty="0"/>
                  <a:t> </a:t>
                </a:r>
                <a:r>
                  <a:rPr lang="en-US" dirty="0"/>
                  <a:t>tool</a:t>
                </a:r>
                <a:r>
                  <a:rPr lang="en-US" b="1" dirty="0"/>
                  <a:t> </a:t>
                </a:r>
                <a:r>
                  <a:rPr lang="en-US" dirty="0"/>
                  <a:t>(</a:t>
                </a:r>
                <a:r>
                  <a:rPr lang="en-US" b="1" dirty="0">
                    <a:solidFill>
                      <a:srgbClr val="00B050"/>
                    </a:solidFill>
                  </a:rPr>
                  <a:t>factors </a:t>
                </a:r>
                <a14:m>
                  <m:oMath xmlns:m="http://schemas.openxmlformats.org/officeDocument/2006/math">
                    <m:r>
                      <a:rPr lang="en-GB" b="1" i="1" smtClean="0">
                        <a:solidFill>
                          <a:srgbClr val="00B050"/>
                        </a:solidFill>
                        <a:latin typeface="Cambria Math" panose="02040503050406030204" pitchFamily="18" charset="0"/>
                      </a:rPr>
                      <m:t>∼</m:t>
                    </m:r>
                  </m:oMath>
                </a14:m>
                <a:r>
                  <a:rPr lang="en-US" b="1" dirty="0">
                    <a:solidFill>
                      <a:srgbClr val="00B050"/>
                    </a:solidFill>
                  </a:rPr>
                  <a:t>1/30-1/10</a:t>
                </a:r>
                <a:r>
                  <a:rPr lang="en-US" dirty="0"/>
                  <a:t>)</a:t>
                </a:r>
                <a:r>
                  <a:rPr lang="en-US" b="1" dirty="0">
                    <a:solidFill>
                      <a:srgbClr val="00B050"/>
                    </a:solidFill>
                  </a:rPr>
                  <a:t> </a:t>
                </a:r>
                <a:r>
                  <a:rPr lang="en-US" dirty="0"/>
                  <a:t>with acceptable reduction of the accuracy</a:t>
                </a:r>
              </a:p>
              <a:p>
                <a:pPr marL="285750" indent="-285750">
                  <a:buFont typeface="Arial" panose="020B0604020202020204" pitchFamily="34" charset="0"/>
                  <a:buChar char="•"/>
                </a:pPr>
                <a:r>
                  <a:rPr lang="en-US" dirty="0"/>
                  <a:t>Main applications: investigation of misalignment effects and design of possible </a:t>
                </a:r>
                <a:r>
                  <a:rPr lang="en-US" b="1" dirty="0"/>
                  <a:t>correction</a:t>
                </a:r>
                <a:r>
                  <a:rPr lang="en-US" dirty="0"/>
                  <a:t> </a:t>
                </a:r>
                <a:r>
                  <a:rPr lang="en-US" dirty="0" smtClean="0"/>
                  <a:t>schemes</a:t>
                </a:r>
              </a:p>
            </p:txBody>
          </p:sp>
        </mc:Choice>
        <mc:Fallback xmlns="">
          <p:sp>
            <p:nvSpPr>
              <p:cNvPr id="28" name="CasellaDiTesto 27">
                <a:extLst>
                  <a:ext uri="{FF2B5EF4-FFF2-40B4-BE49-F238E27FC236}">
                    <a16:creationId xmlns:a16="http://schemas.microsoft.com/office/drawing/2014/main" xmlns:a14="http://schemas.microsoft.com/office/drawing/2010/main" xmlns="" id="{C65BF3A7-2E2B-43D7-85D0-8CD6C85B51D5}"/>
                  </a:ext>
                </a:extLst>
              </p:cNvPr>
              <p:cNvSpPr txBox="1">
                <a:spLocks noRot="1" noChangeAspect="1" noMove="1" noResize="1" noEditPoints="1" noAdjustHandles="1" noChangeArrowheads="1" noChangeShapeType="1" noTextEdit="1"/>
              </p:cNvSpPr>
              <p:nvPr/>
            </p:nvSpPr>
            <p:spPr>
              <a:xfrm>
                <a:off x="838199" y="1380726"/>
                <a:ext cx="8521735" cy="2031325"/>
              </a:xfrm>
              <a:prstGeom prst="rect">
                <a:avLst/>
              </a:prstGeom>
              <a:blipFill rotWithShape="0">
                <a:blip r:embed="rId6"/>
                <a:stretch>
                  <a:fillRect l="-572" t="-1497" b="-3593"/>
                </a:stretch>
              </a:blipFill>
            </p:spPr>
            <p:txBody>
              <a:bodyPr/>
              <a:lstStyle/>
              <a:p>
                <a:r>
                  <a:rPr lang="it-IT">
                    <a:noFill/>
                  </a:rPr>
                  <a:t> </a:t>
                </a:r>
              </a:p>
            </p:txBody>
          </p:sp>
        </mc:Fallback>
      </mc:AlternateContent>
      <p:sp>
        <p:nvSpPr>
          <p:cNvPr id="29" name="CasellaDiTesto 28">
            <a:extLst>
              <a:ext uri="{FF2B5EF4-FFF2-40B4-BE49-F238E27FC236}">
                <a16:creationId xmlns:a16="http://schemas.microsoft.com/office/drawing/2014/main" xmlns="" id="{CBE5F000-32CE-4148-B82C-4F7CB471098F}"/>
              </a:ext>
            </a:extLst>
          </p:cNvPr>
          <p:cNvSpPr txBox="1"/>
          <p:nvPr/>
        </p:nvSpPr>
        <p:spPr>
          <a:xfrm>
            <a:off x="814804" y="3363953"/>
            <a:ext cx="10789119" cy="523220"/>
          </a:xfrm>
          <a:prstGeom prst="rect">
            <a:avLst/>
          </a:prstGeom>
          <a:noFill/>
        </p:spPr>
        <p:txBody>
          <a:bodyPr wrap="square" rtlCol="0">
            <a:spAutoFit/>
          </a:bodyPr>
          <a:lstStyle/>
          <a:p>
            <a:r>
              <a:rPr lang="en-US" sz="2800" b="1" dirty="0">
                <a:solidFill>
                  <a:srgbClr val="C00000"/>
                </a:solidFill>
              </a:rPr>
              <a:t>MILES</a:t>
            </a:r>
            <a:r>
              <a:rPr lang="en-US" sz="2800" b="1" dirty="0"/>
              <a:t> =</a:t>
            </a:r>
            <a:r>
              <a:rPr lang="en-US" sz="2800" b="1" dirty="0">
                <a:solidFill>
                  <a:srgbClr val="C00000"/>
                </a:solidFill>
              </a:rPr>
              <a:t> M</a:t>
            </a:r>
            <a:r>
              <a:rPr lang="en-US" sz="2800" b="1" dirty="0"/>
              <a:t>odeling</a:t>
            </a:r>
            <a:r>
              <a:rPr lang="en-US" sz="2800" b="1" dirty="0">
                <a:solidFill>
                  <a:srgbClr val="C00000"/>
                </a:solidFill>
              </a:rPr>
              <a:t> I</a:t>
            </a:r>
            <a:r>
              <a:rPr lang="en-US" sz="2800" b="1" dirty="0"/>
              <a:t>nstabilities</a:t>
            </a:r>
            <a:r>
              <a:rPr lang="en-US" sz="2800" b="1" dirty="0">
                <a:solidFill>
                  <a:srgbClr val="C00000"/>
                </a:solidFill>
              </a:rPr>
              <a:t> </a:t>
            </a:r>
            <a:r>
              <a:rPr lang="en-US" sz="2800" b="1" dirty="0"/>
              <a:t>in </a:t>
            </a:r>
            <a:r>
              <a:rPr lang="en-US" sz="2800" b="1" dirty="0" err="1">
                <a:solidFill>
                  <a:srgbClr val="C00000"/>
                </a:solidFill>
              </a:rPr>
              <a:t>L</a:t>
            </a:r>
            <a:r>
              <a:rPr lang="en-US" sz="2800" b="1" dirty="0" err="1"/>
              <a:t>inacs</a:t>
            </a:r>
            <a:r>
              <a:rPr lang="en-US" sz="2800" b="1" dirty="0">
                <a:solidFill>
                  <a:srgbClr val="C00000"/>
                </a:solidFill>
              </a:rPr>
              <a:t> </a:t>
            </a:r>
            <a:r>
              <a:rPr lang="en-US" sz="2800" b="1" dirty="0"/>
              <a:t>with</a:t>
            </a:r>
            <a:r>
              <a:rPr lang="en-US" sz="2800" b="1" dirty="0">
                <a:solidFill>
                  <a:srgbClr val="C00000"/>
                </a:solidFill>
              </a:rPr>
              <a:t> E</a:t>
            </a:r>
            <a:r>
              <a:rPr lang="en-US" sz="2800" b="1" dirty="0"/>
              <a:t>llipsoidal</a:t>
            </a:r>
            <a:r>
              <a:rPr lang="en-US" sz="2800" b="1" dirty="0">
                <a:solidFill>
                  <a:srgbClr val="C00000"/>
                </a:solidFill>
              </a:rPr>
              <a:t> S</a:t>
            </a:r>
            <a:r>
              <a:rPr lang="en-US" sz="2800" b="1" dirty="0"/>
              <a:t>pace charge</a:t>
            </a:r>
          </a:p>
        </p:txBody>
      </p:sp>
      <p:grpSp>
        <p:nvGrpSpPr>
          <p:cNvPr id="30" name="Group 5">
            <a:extLst>
              <a:ext uri="{FF2B5EF4-FFF2-40B4-BE49-F238E27FC236}">
                <a16:creationId xmlns:a16="http://schemas.microsoft.com/office/drawing/2014/main" xmlns="" id="{1578EA2F-E41F-449D-A40C-C15F55EFA5DE}"/>
              </a:ext>
            </a:extLst>
          </p:cNvPr>
          <p:cNvGrpSpPr/>
          <p:nvPr/>
        </p:nvGrpSpPr>
        <p:grpSpPr>
          <a:xfrm>
            <a:off x="9245467" y="1784620"/>
            <a:ext cx="2108333" cy="1572283"/>
            <a:chOff x="8792387" y="2836248"/>
            <a:chExt cx="2108333" cy="1572283"/>
          </a:xfrm>
        </p:grpSpPr>
        <p:sp>
          <p:nvSpPr>
            <p:cNvPr id="31" name="Rectangle 3">
              <a:extLst>
                <a:ext uri="{FF2B5EF4-FFF2-40B4-BE49-F238E27FC236}">
                  <a16:creationId xmlns:a16="http://schemas.microsoft.com/office/drawing/2014/main" xmlns="" id="{196939E6-341D-4D70-9755-80908F1ADF29}"/>
                </a:ext>
              </a:extLst>
            </p:cNvPr>
            <p:cNvSpPr/>
            <p:nvPr/>
          </p:nvSpPr>
          <p:spPr>
            <a:xfrm>
              <a:off x="8792387" y="3977644"/>
              <a:ext cx="2108333" cy="430887"/>
            </a:xfrm>
            <a:prstGeom prst="rect">
              <a:avLst/>
            </a:prstGeom>
          </p:spPr>
          <p:txBody>
            <a:bodyPr wrap="square">
              <a:spAutoFit/>
            </a:bodyPr>
            <a:lstStyle/>
            <a:p>
              <a:r>
                <a:rPr lang="en-US" sz="1100" dirty="0">
                  <a:solidFill>
                    <a:srgbClr val="202122"/>
                  </a:solidFill>
                  <a:latin typeface="Arial" panose="020B0604020202020204" pitchFamily="34" charset="0"/>
                </a:rPr>
                <a:t>Miles Davis (May 26, 1926 – September 28, 1991) </a:t>
              </a:r>
              <a:endParaRPr lang="en-US" sz="1100" dirty="0"/>
            </a:p>
          </p:txBody>
        </p:sp>
        <p:pic>
          <p:nvPicPr>
            <p:cNvPr id="32" name="Picture 4">
              <a:extLst>
                <a:ext uri="{FF2B5EF4-FFF2-40B4-BE49-F238E27FC236}">
                  <a16:creationId xmlns:a16="http://schemas.microsoft.com/office/drawing/2014/main" xmlns="" id="{95562B41-3F85-4DBE-9CB0-3ADF4DC148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6855" y="2836248"/>
              <a:ext cx="1606687" cy="1140327"/>
            </a:xfrm>
            <a:prstGeom prst="rect">
              <a:avLst/>
            </a:prstGeom>
          </p:spPr>
        </p:pic>
      </p:grpSp>
      <p:sp>
        <p:nvSpPr>
          <p:cNvPr id="15" name="CasellaDiTesto 14">
            <a:extLst>
              <a:ext uri="{FF2B5EF4-FFF2-40B4-BE49-F238E27FC236}">
                <a16:creationId xmlns:a16="http://schemas.microsoft.com/office/drawing/2014/main" xmlns="" id="{649260E3-407A-4E4E-BEF7-1242B1CEDEAC}"/>
              </a:ext>
            </a:extLst>
          </p:cNvPr>
          <p:cNvSpPr txBox="1"/>
          <p:nvPr/>
        </p:nvSpPr>
        <p:spPr>
          <a:xfrm>
            <a:off x="814803" y="4623398"/>
            <a:ext cx="8318045" cy="1754326"/>
          </a:xfrm>
          <a:prstGeom prst="rect">
            <a:avLst/>
          </a:prstGeom>
          <a:noFill/>
        </p:spPr>
        <p:txBody>
          <a:bodyPr wrap="square" rtlCol="0">
            <a:spAutoFit/>
          </a:bodyPr>
          <a:lstStyle/>
          <a:p>
            <a:r>
              <a:rPr lang="en-US" b="1" dirty="0" smtClean="0">
                <a:solidFill>
                  <a:srgbClr val="C00000"/>
                </a:solidFill>
              </a:rPr>
              <a:t>Comparison with other codes utilized in accelerator physics</a:t>
            </a:r>
            <a:endParaRPr lang="en-US" dirty="0">
              <a:solidFill>
                <a:srgbClr val="C00000"/>
              </a:solidFill>
            </a:endParaRPr>
          </a:p>
          <a:p>
            <a:pPr marL="285750" indent="-285750">
              <a:buFont typeface="Arial" panose="020B0604020202020204" pitchFamily="34" charset="0"/>
              <a:buChar char="•"/>
            </a:pPr>
            <a:r>
              <a:rPr lang="en-US" b="1" dirty="0" smtClean="0"/>
              <a:t>SPACE CHARGE:</a:t>
            </a:r>
            <a:r>
              <a:rPr lang="en-US" dirty="0" smtClean="0"/>
              <a:t> Particle in cell, PIC, approach (GPT, ASTRA, PARMELA,TSTEP…)</a:t>
            </a:r>
            <a:endParaRPr lang="en-US" dirty="0"/>
          </a:p>
          <a:p>
            <a:pPr marL="285750" indent="-285750">
              <a:buFont typeface="Arial" panose="020B0604020202020204" pitchFamily="34" charset="0"/>
              <a:buChar char="•"/>
            </a:pPr>
            <a:r>
              <a:rPr lang="en-US" b="1" dirty="0" smtClean="0"/>
              <a:t>WAKEFIELDS: </a:t>
            </a:r>
            <a:r>
              <a:rPr lang="en-US" dirty="0" smtClean="0"/>
              <a:t>Convolution integral </a:t>
            </a:r>
            <a:r>
              <a:rPr lang="en-US" dirty="0"/>
              <a:t>with the </a:t>
            </a:r>
            <a:r>
              <a:rPr lang="en-US" dirty="0" smtClean="0"/>
              <a:t>beam </a:t>
            </a:r>
            <a:r>
              <a:rPr lang="en-US" dirty="0"/>
              <a:t>slices, often solved </a:t>
            </a:r>
            <a:r>
              <a:rPr lang="en-US" dirty="0" smtClean="0"/>
              <a:t>with FFT algorithms (ASTRA, ELEGANT, LUCRETIA…)</a:t>
            </a:r>
          </a:p>
          <a:p>
            <a:pPr marL="285750" indent="-285750">
              <a:buFont typeface="Arial" panose="020B0604020202020204" pitchFamily="34" charset="0"/>
              <a:buChar char="•"/>
            </a:pPr>
            <a:r>
              <a:rPr lang="en-US" dirty="0" smtClean="0"/>
              <a:t> </a:t>
            </a:r>
            <a:r>
              <a:rPr lang="en-US" b="1" dirty="0" smtClean="0"/>
              <a:t>SC + WF: </a:t>
            </a:r>
            <a:r>
              <a:rPr lang="en-US" dirty="0" smtClean="0"/>
              <a:t>Complexity and CPU </a:t>
            </a:r>
            <a:r>
              <a:rPr lang="en-US" dirty="0"/>
              <a:t>times </a:t>
            </a:r>
            <a:r>
              <a:rPr lang="en-US" dirty="0" smtClean="0"/>
              <a:t>increase and</a:t>
            </a:r>
            <a:r>
              <a:rPr lang="en-US" dirty="0"/>
              <a:t>, thus, it is </a:t>
            </a:r>
            <a:r>
              <a:rPr lang="en-US" dirty="0" smtClean="0"/>
              <a:t>not a trivial feature (ASTRA, IMPACT-Z, OCELOT, HOMDYN)</a:t>
            </a:r>
            <a:endParaRPr lang="en-US" dirty="0"/>
          </a:p>
        </p:txBody>
      </p:sp>
      <p:pic>
        <p:nvPicPr>
          <p:cNvPr id="26" name="Immagine 25">
            <a:extLst>
              <a:ext uri="{FF2B5EF4-FFF2-40B4-BE49-F238E27FC236}">
                <a16:creationId xmlns:a16="http://schemas.microsoft.com/office/drawing/2014/main" xmlns="" id="{B8BAFB19-8C4A-4CFB-813D-1B16DB9DFEF8}"/>
              </a:ext>
            </a:extLst>
          </p:cNvPr>
          <p:cNvPicPr>
            <a:picLocks noChangeAspect="1"/>
          </p:cNvPicPr>
          <p:nvPr/>
        </p:nvPicPr>
        <p:blipFill>
          <a:blip r:embed="rId8"/>
          <a:stretch>
            <a:fillRect/>
          </a:stretch>
        </p:blipFill>
        <p:spPr>
          <a:xfrm>
            <a:off x="871653" y="3971258"/>
            <a:ext cx="3332612" cy="408801"/>
          </a:xfrm>
          <a:prstGeom prst="rect">
            <a:avLst/>
          </a:prstGeom>
        </p:spPr>
      </p:pic>
      <p:pic>
        <p:nvPicPr>
          <p:cNvPr id="3" name="Immagine 2"/>
          <p:cNvPicPr>
            <a:picLocks noChangeAspect="1"/>
          </p:cNvPicPr>
          <p:nvPr/>
        </p:nvPicPr>
        <p:blipFill>
          <a:blip r:embed="rId9"/>
          <a:stretch>
            <a:fillRect/>
          </a:stretch>
        </p:blipFill>
        <p:spPr>
          <a:xfrm>
            <a:off x="4460423" y="3974429"/>
            <a:ext cx="4034682" cy="435461"/>
          </a:xfrm>
          <a:prstGeom prst="rect">
            <a:avLst/>
          </a:prstGeom>
        </p:spPr>
      </p:pic>
    </p:spTree>
    <p:extLst>
      <p:ext uri="{BB962C8B-B14F-4D97-AF65-F5344CB8AC3E}">
        <p14:creationId xmlns:p14="http://schemas.microsoft.com/office/powerpoint/2010/main" val="313444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3AB95A-3E34-4073-8EC6-B3D7C94F70C7}"/>
              </a:ext>
            </a:extLst>
          </p:cNvPr>
          <p:cNvSpPr>
            <a:spLocks noGrp="1"/>
          </p:cNvSpPr>
          <p:nvPr>
            <p:ph type="title"/>
          </p:nvPr>
        </p:nvSpPr>
        <p:spPr/>
        <p:txBody>
          <a:bodyPr/>
          <a:lstStyle/>
          <a:p>
            <a:r>
              <a:rPr lang="en-US" dirty="0"/>
              <a:t>Modeling Space Charge Forces</a:t>
            </a:r>
          </a:p>
        </p:txBody>
      </p:sp>
      <p:sp>
        <p:nvSpPr>
          <p:cNvPr id="3" name="Segnaposto numero diapositiva 2">
            <a:extLst>
              <a:ext uri="{FF2B5EF4-FFF2-40B4-BE49-F238E27FC236}">
                <a16:creationId xmlns:a16="http://schemas.microsoft.com/office/drawing/2014/main" xmlns="" id="{14390BDC-A0A1-42DC-A2A1-9435E26346C1}"/>
              </a:ext>
            </a:extLst>
          </p:cNvPr>
          <p:cNvSpPr>
            <a:spLocks noGrp="1"/>
          </p:cNvSpPr>
          <p:nvPr>
            <p:ph type="sldNum" sz="quarter" idx="12"/>
          </p:nvPr>
        </p:nvSpPr>
        <p:spPr/>
        <p:txBody>
          <a:bodyPr/>
          <a:lstStyle/>
          <a:p>
            <a:fld id="{B44FA575-3D7D-408B-85CD-8563F185712B}" type="slidenum">
              <a:rPr lang="en-US" smtClean="0">
                <a:solidFill>
                  <a:schemeClr val="tx1"/>
                </a:solidFill>
              </a:rPr>
              <a:t>14</a:t>
            </a:fld>
            <a:endParaRPr lang="en-US">
              <a:solidFill>
                <a:schemeClr val="tx1"/>
              </a:solidFill>
            </a:endParaRPr>
          </a:p>
        </p:txBody>
      </p:sp>
      <p:pic>
        <p:nvPicPr>
          <p:cNvPr id="27" name="Immagine 26">
            <a:extLst>
              <a:ext uri="{FF2B5EF4-FFF2-40B4-BE49-F238E27FC236}">
                <a16:creationId xmlns:a16="http://schemas.microsoft.com/office/drawing/2014/main" xmlns="" id="{C213FFC8-DEE9-424F-99C8-C8263EB22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8" name="Immagine 27">
            <a:extLst>
              <a:ext uri="{FF2B5EF4-FFF2-40B4-BE49-F238E27FC236}">
                <a16:creationId xmlns:a16="http://schemas.microsoft.com/office/drawing/2014/main" xmlns="" id="{C9083E93-708E-4F4B-9AE8-8434EEAEA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9" name="Immagine 28">
            <a:extLst>
              <a:ext uri="{FF2B5EF4-FFF2-40B4-BE49-F238E27FC236}">
                <a16:creationId xmlns:a16="http://schemas.microsoft.com/office/drawing/2014/main" xmlns="" id="{D99BD272-6EE4-4AC6-887E-C00E2C6DBE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6" name="Picture 15"/>
          <p:cNvPicPr>
            <a:picLocks noChangeAspect="1"/>
          </p:cNvPicPr>
          <p:nvPr/>
        </p:nvPicPr>
        <p:blipFill rotWithShape="1">
          <a:blip r:embed="rId6"/>
          <a:srcRect l="14576" t="3901" r="1867" b="21230"/>
          <a:stretch/>
        </p:blipFill>
        <p:spPr>
          <a:xfrm>
            <a:off x="4835614" y="1345376"/>
            <a:ext cx="874140" cy="614069"/>
          </a:xfrm>
          <a:prstGeom prst="rect">
            <a:avLst/>
          </a:prstGeom>
        </p:spPr>
      </p:pic>
      <p:pic>
        <p:nvPicPr>
          <p:cNvPr id="36" name="Immagine 35">
            <a:extLst>
              <a:ext uri="{FF2B5EF4-FFF2-40B4-BE49-F238E27FC236}">
                <a16:creationId xmlns:a16="http://schemas.microsoft.com/office/drawing/2014/main" xmlns="" id="{E43B378F-1E18-4157-8AF2-6BBDE72097CF}"/>
              </a:ext>
            </a:extLst>
          </p:cNvPr>
          <p:cNvPicPr>
            <a:picLocks noChangeAspect="1"/>
          </p:cNvPicPr>
          <p:nvPr/>
        </p:nvPicPr>
        <p:blipFill>
          <a:blip r:embed="rId7"/>
          <a:stretch>
            <a:fillRect/>
          </a:stretch>
        </p:blipFill>
        <p:spPr>
          <a:xfrm>
            <a:off x="10025669" y="1179675"/>
            <a:ext cx="1568990" cy="779770"/>
          </a:xfrm>
          <a:prstGeom prst="rect">
            <a:avLst/>
          </a:prstGeom>
        </p:spPr>
      </p:pic>
      <p:sp>
        <p:nvSpPr>
          <p:cNvPr id="4" name="CasellaDiTesto 3"/>
          <p:cNvSpPr txBox="1"/>
          <p:nvPr/>
        </p:nvSpPr>
        <p:spPr>
          <a:xfrm>
            <a:off x="228521" y="1522004"/>
            <a:ext cx="3995886" cy="369332"/>
          </a:xfrm>
          <a:prstGeom prst="rect">
            <a:avLst/>
          </a:prstGeom>
          <a:noFill/>
        </p:spPr>
        <p:txBody>
          <a:bodyPr wrap="square" rtlCol="0">
            <a:spAutoFit/>
          </a:bodyPr>
          <a:lstStyle/>
          <a:p>
            <a:r>
              <a:rPr lang="en-US" b="1" dirty="0">
                <a:solidFill>
                  <a:srgbClr val="C00000"/>
                </a:solidFill>
              </a:rPr>
              <a:t>Equivalent ellipsoid method</a:t>
            </a:r>
            <a:endParaRPr lang="it-IT" b="1" dirty="0">
              <a:solidFill>
                <a:srgbClr val="C00000"/>
              </a:solidFill>
            </a:endParaRPr>
          </a:p>
        </p:txBody>
      </p:sp>
      <p:sp>
        <p:nvSpPr>
          <p:cNvPr id="37" name="CasellaDiTesto 36"/>
          <p:cNvSpPr txBox="1"/>
          <p:nvPr/>
        </p:nvSpPr>
        <p:spPr>
          <a:xfrm>
            <a:off x="5986314" y="1522004"/>
            <a:ext cx="3995886" cy="369332"/>
          </a:xfrm>
          <a:prstGeom prst="rect">
            <a:avLst/>
          </a:prstGeom>
          <a:noFill/>
        </p:spPr>
        <p:txBody>
          <a:bodyPr wrap="square" rtlCol="0">
            <a:spAutoFit/>
          </a:bodyPr>
          <a:lstStyle/>
          <a:p>
            <a:r>
              <a:rPr lang="en-US" b="1" dirty="0">
                <a:solidFill>
                  <a:srgbClr val="C00000"/>
                </a:solidFill>
              </a:rPr>
              <a:t>Multi-slice superposition method</a:t>
            </a:r>
            <a:endParaRPr lang="it-IT" b="1" dirty="0">
              <a:solidFill>
                <a:srgbClr val="C00000"/>
              </a:solidFill>
            </a:endParaRPr>
          </a:p>
        </p:txBody>
      </p:sp>
      <p:sp>
        <p:nvSpPr>
          <p:cNvPr id="6" name="Rettangolo 5"/>
          <p:cNvSpPr/>
          <p:nvPr/>
        </p:nvSpPr>
        <p:spPr>
          <a:xfrm>
            <a:off x="228520" y="1884354"/>
            <a:ext cx="5076093" cy="1477328"/>
          </a:xfrm>
          <a:prstGeom prst="rect">
            <a:avLst/>
          </a:prstGeom>
        </p:spPr>
        <p:txBody>
          <a:bodyPr wrap="square">
            <a:spAutoFit/>
          </a:bodyPr>
          <a:lstStyle/>
          <a:p>
            <a:pPr marL="285750" indent="-285750">
              <a:buFont typeface="Arial" panose="020B0604020202020204" pitchFamily="34" charset="0"/>
              <a:buChar char="•"/>
            </a:pPr>
            <a:r>
              <a:rPr lang="en-US" dirty="0"/>
              <a:t>Ellipsoidal beams arise from the </a:t>
            </a:r>
            <a:r>
              <a:rPr lang="en-US" b="1" dirty="0"/>
              <a:t>blowout</a:t>
            </a:r>
            <a:r>
              <a:rPr lang="en-US" i="1" dirty="0"/>
              <a:t> </a:t>
            </a:r>
            <a:r>
              <a:rPr lang="en-US" dirty="0"/>
              <a:t>process </a:t>
            </a:r>
          </a:p>
          <a:p>
            <a:pPr marL="285750" indent="-285750">
              <a:buFont typeface="Arial" panose="020B0604020202020204" pitchFamily="34" charset="0"/>
              <a:buChar char="•"/>
            </a:pPr>
            <a:r>
              <a:rPr lang="en-US" dirty="0"/>
              <a:t>An </a:t>
            </a:r>
            <a:r>
              <a:rPr lang="en-US" b="1" dirty="0"/>
              <a:t>equivalent</a:t>
            </a:r>
            <a:r>
              <a:rPr lang="en-US" dirty="0"/>
              <a:t> uniform ellipsoid is associated to the actual beam distribution</a:t>
            </a:r>
          </a:p>
          <a:p>
            <a:pPr marL="285750" indent="-285750">
              <a:buFont typeface="Arial" panose="020B0604020202020204" pitchFamily="34" charset="0"/>
              <a:buChar char="•"/>
            </a:pPr>
            <a:r>
              <a:rPr lang="en-US" dirty="0"/>
              <a:t>Self-induced </a:t>
            </a:r>
            <a:r>
              <a:rPr lang="en-US" b="1" dirty="0"/>
              <a:t>forces</a:t>
            </a:r>
            <a:r>
              <a:rPr lang="en-US" dirty="0"/>
              <a:t> are known analytically</a:t>
            </a:r>
          </a:p>
          <a:p>
            <a:pPr marL="285750" indent="-285750">
              <a:buFont typeface="Arial" panose="020B0604020202020204" pitchFamily="34" charset="0"/>
              <a:buChar char="•"/>
            </a:pPr>
            <a:r>
              <a:rPr lang="en-US" dirty="0"/>
              <a:t>Forces are </a:t>
            </a:r>
            <a:r>
              <a:rPr lang="en-US" b="1" dirty="0"/>
              <a:t>linear</a:t>
            </a:r>
            <a:r>
              <a:rPr lang="en-US" dirty="0"/>
              <a:t>: self consistent model</a:t>
            </a:r>
          </a:p>
        </p:txBody>
      </p:sp>
      <p:pic>
        <p:nvPicPr>
          <p:cNvPr id="38" name="Immagine 37"/>
          <p:cNvPicPr>
            <a:picLocks noChangeAspect="1"/>
          </p:cNvPicPr>
          <p:nvPr/>
        </p:nvPicPr>
        <p:blipFill>
          <a:blip r:embed="rId8"/>
          <a:stretch>
            <a:fillRect/>
          </a:stretch>
        </p:blipFill>
        <p:spPr>
          <a:xfrm>
            <a:off x="518884" y="3326592"/>
            <a:ext cx="4393778" cy="808948"/>
          </a:xfrm>
          <a:prstGeom prst="rect">
            <a:avLst/>
          </a:prstGeom>
          <a:ln w="28575">
            <a:noFill/>
          </a:ln>
        </p:spPr>
      </p:pic>
      <p:pic>
        <p:nvPicPr>
          <p:cNvPr id="41" name="Immagine 14">
            <a:extLst>
              <a:ext uri="{FF2B5EF4-FFF2-40B4-BE49-F238E27FC236}">
                <a16:creationId xmlns:a16="http://schemas.microsoft.com/office/drawing/2014/main" xmlns="" id="{9DEB184E-A7D5-4705-AB43-9CEC686C9055}"/>
              </a:ext>
            </a:extLst>
          </p:cNvPr>
          <p:cNvPicPr>
            <a:picLocks noChangeAspect="1"/>
          </p:cNvPicPr>
          <p:nvPr/>
        </p:nvPicPr>
        <p:blipFill rotWithShape="1">
          <a:blip r:embed="rId9"/>
          <a:srcRect r="6572" b="-8491"/>
          <a:stretch/>
        </p:blipFill>
        <p:spPr>
          <a:xfrm>
            <a:off x="2751220" y="4080476"/>
            <a:ext cx="2907734" cy="228869"/>
          </a:xfrm>
          <a:prstGeom prst="rect">
            <a:avLst/>
          </a:prstGeom>
        </p:spPr>
      </p:pic>
      <p:cxnSp>
        <p:nvCxnSpPr>
          <p:cNvPr id="9" name="Connettore 1 8"/>
          <p:cNvCxnSpPr>
            <a:cxnSpLocks/>
          </p:cNvCxnSpPr>
          <p:nvPr/>
        </p:nvCxnSpPr>
        <p:spPr>
          <a:xfrm>
            <a:off x="5880967" y="1657672"/>
            <a:ext cx="0" cy="497394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asellaDiTesto 11"/>
              <p:cNvSpPr txBox="1"/>
              <p:nvPr/>
            </p:nvSpPr>
            <p:spPr>
              <a:xfrm>
                <a:off x="279769" y="4758149"/>
                <a:ext cx="2686050" cy="845616"/>
              </a:xfrm>
              <a:prstGeom prst="rect">
                <a:avLst/>
              </a:prstGeom>
              <a:solidFill>
                <a:schemeClr val="accent6">
                  <a:lumMod val="20000"/>
                  <a:lumOff val="80000"/>
                </a:schemeClr>
              </a:solidFill>
              <a:ln w="19050">
                <a:solidFill>
                  <a:srgbClr val="00B050"/>
                </a:solidFill>
              </a:ln>
            </p:spPr>
            <p:txBody>
              <a:bodyPr wrap="square" rtlCol="0">
                <a:spAutoFit/>
              </a:bodyPr>
              <a:lstStyle/>
              <a:p>
                <a:r>
                  <a:rPr lang="en-US" sz="1200" b="1" dirty="0">
                    <a:solidFill>
                      <a:srgbClr val="00B050"/>
                    </a:solidFill>
                  </a:rPr>
                  <a:t>Advantages</a:t>
                </a:r>
              </a:p>
              <a:p>
                <a:pPr marL="285750" indent="-285750">
                  <a:buFont typeface="Arial" panose="020B0604020202020204" pitchFamily="34" charset="0"/>
                  <a:buChar char="•"/>
                </a:pPr>
                <a:r>
                  <a:rPr lang="en-US" sz="1200" dirty="0"/>
                  <a:t>Very </a:t>
                </a:r>
                <a:r>
                  <a:rPr lang="en-US" sz="1200" i="1" dirty="0"/>
                  <a:t>fast </a:t>
                </a:r>
                <a:r>
                  <a:rPr lang="en-US" sz="1200" dirty="0"/>
                  <a:t>(</a:t>
                </a:r>
                <a14:m>
                  <m:oMath xmlns:m="http://schemas.openxmlformats.org/officeDocument/2006/math">
                    <m:r>
                      <a:rPr lang="en-US" sz="1200" b="0" i="1" smtClean="0">
                        <a:latin typeface="Cambria Math" panose="02040503050406030204" pitchFamily="18" charset="0"/>
                      </a:rPr>
                      <m:t>∼30</m:t>
                    </m:r>
                  </m:oMath>
                </a14:m>
                <a:r>
                  <a:rPr lang="en-US" sz="1200" dirty="0"/>
                  <a:t> times than 3D PIC )</a:t>
                </a:r>
              </a:p>
              <a:p>
                <a:pPr marL="285750" indent="-285750">
                  <a:buFont typeface="Arial" panose="020B0604020202020204" pitchFamily="34" charset="0"/>
                  <a:buChar char="•"/>
                </a:pPr>
                <a:r>
                  <a:rPr lang="en-US" sz="1200" dirty="0"/>
                  <a:t>Successfully reproduces </a:t>
                </a:r>
                <a:r>
                  <a:rPr lang="en-US" sz="1200" dirty="0" err="1"/>
                  <a:t>rms</a:t>
                </a:r>
                <a:r>
                  <a:rPr lang="en-US" sz="1200" dirty="0"/>
                  <a:t> </a:t>
                </a:r>
                <a:r>
                  <a:rPr lang="en-US" sz="1200" i="1" dirty="0"/>
                  <a:t>size</a:t>
                </a:r>
                <a:r>
                  <a:rPr lang="en-US" sz="1200" dirty="0"/>
                  <a:t>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𝑥</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𝑦</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𝑧</m:t>
                        </m:r>
                      </m:sub>
                    </m:sSub>
                  </m:oMath>
                </a14:m>
                <a:r>
                  <a:rPr lang="en-US" sz="1200" dirty="0"/>
                  <a:t>) and </a:t>
                </a:r>
                <a:r>
                  <a:rPr lang="en-US" sz="1200" i="1" dirty="0"/>
                  <a:t>energy spread </a:t>
                </a:r>
                <a:r>
                  <a:rPr lang="en-US" sz="1200" dirty="0"/>
                  <a:t>(</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𝐸</m:t>
                        </m:r>
                      </m:sub>
                    </m:sSub>
                  </m:oMath>
                </a14:m>
                <a:r>
                  <a:rPr lang="en-US" sz="1200" dirty="0"/>
                  <a:t>)</a:t>
                </a:r>
                <a:endParaRPr lang="it-IT" sz="1200" dirty="0"/>
              </a:p>
            </p:txBody>
          </p:sp>
        </mc:Choice>
        <mc:Fallback xmlns="">
          <p:sp>
            <p:nvSpPr>
              <p:cNvPr id="12" name="CasellaDiTesto 11"/>
              <p:cNvSpPr txBox="1">
                <a:spLocks noRot="1" noChangeAspect="1" noMove="1" noResize="1" noEditPoints="1" noAdjustHandles="1" noChangeArrowheads="1" noChangeShapeType="1" noTextEdit="1"/>
              </p:cNvSpPr>
              <p:nvPr/>
            </p:nvSpPr>
            <p:spPr>
              <a:xfrm>
                <a:off x="279769" y="4758149"/>
                <a:ext cx="2686050" cy="845616"/>
              </a:xfrm>
              <a:prstGeom prst="rect">
                <a:avLst/>
              </a:prstGeom>
              <a:blipFill rotWithShape="0">
                <a:blip r:embed="rId10"/>
                <a:stretch>
                  <a:fillRect b="-2837"/>
                </a:stretch>
              </a:blipFill>
              <a:ln w="19050">
                <a:solidFill>
                  <a:srgbClr val="00B050"/>
                </a:solidFill>
              </a:ln>
            </p:spPr>
            <p:txBody>
              <a:bodyPr/>
              <a:lstStyle/>
              <a:p>
                <a:r>
                  <a:rPr lang="it-IT">
                    <a:noFill/>
                  </a:rPr>
                  <a:t> </a:t>
                </a:r>
              </a:p>
            </p:txBody>
          </p:sp>
        </mc:Fallback>
      </mc:AlternateContent>
      <p:pic>
        <p:nvPicPr>
          <p:cNvPr id="48" name="Immagine 47">
            <a:extLst>
              <a:ext uri="{FF2B5EF4-FFF2-40B4-BE49-F238E27FC236}">
                <a16:creationId xmlns:a16="http://schemas.microsoft.com/office/drawing/2014/main" xmlns="" id="{49B2342B-3C9D-4D10-B67F-C284B48E64DA}"/>
              </a:ext>
            </a:extLst>
          </p:cNvPr>
          <p:cNvPicPr>
            <a:picLocks noChangeAspect="1"/>
          </p:cNvPicPr>
          <p:nvPr/>
        </p:nvPicPr>
        <p:blipFill>
          <a:blip r:embed="rId11"/>
          <a:stretch>
            <a:fillRect/>
          </a:stretch>
        </p:blipFill>
        <p:spPr>
          <a:xfrm>
            <a:off x="6402046" y="3727353"/>
            <a:ext cx="1608345" cy="725595"/>
          </a:xfrm>
          <a:prstGeom prst="rect">
            <a:avLst/>
          </a:prstGeom>
          <a:ln w="19050">
            <a:noFill/>
          </a:ln>
        </p:spPr>
      </p:pic>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xmlns="" id="{E84CDF1A-B78A-4962-898C-C4E9E4B533BB}"/>
                  </a:ext>
                </a:extLst>
              </p:cNvPr>
              <p:cNvSpPr txBox="1"/>
              <p:nvPr/>
            </p:nvSpPr>
            <p:spPr>
              <a:xfrm>
                <a:off x="6043453" y="1869845"/>
                <a:ext cx="573324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Divide the beam in </a:t>
                </a:r>
                <a:r>
                  <a:rPr lang="en-US" b="1" dirty="0"/>
                  <a:t>cylindrical slices</a:t>
                </a:r>
                <a:r>
                  <a:rPr lang="en-US" dirty="0"/>
                  <a:t> with individual size, energy and aspect ratio</a:t>
                </a:r>
              </a:p>
              <a:p>
                <a:pPr marL="285750" indent="-285750">
                  <a:buFont typeface="Arial" panose="020B0604020202020204" pitchFamily="34" charset="0"/>
                  <a:buChar char="•"/>
                </a:pPr>
                <a:r>
                  <a:rPr lang="en-US" dirty="0"/>
                  <a:t>Field produced by each (uniform) slice is known analytically (</a:t>
                </a:r>
                <a14:m>
                  <m:oMath xmlns:m="http://schemas.openxmlformats.org/officeDocument/2006/math">
                    <m:r>
                      <a:rPr lang="it-IT" i="1" smtClean="0">
                        <a:latin typeface="Cambria Math" panose="02040503050406030204" pitchFamily="18" charset="0"/>
                      </a:rPr>
                      <m:t>𝜕</m:t>
                    </m:r>
                    <m:r>
                      <a:rPr lang="it-IT" i="1" smtClean="0">
                        <a:latin typeface="Cambria Math" panose="02040503050406030204" pitchFamily="18" charset="0"/>
                      </a:rPr>
                      <m:t>/</m:t>
                    </m:r>
                    <m:r>
                      <a:rPr lang="it-IT" i="1" smtClean="0">
                        <a:latin typeface="Cambria Math" panose="02040503050406030204" pitchFamily="18" charset="0"/>
                      </a:rPr>
                      <m:t>𝜕𝜃</m:t>
                    </m:r>
                    <m:r>
                      <a:rPr lang="it-IT" i="1" smtClean="0">
                        <a:latin typeface="Cambria Math" panose="02040503050406030204" pitchFamily="18" charset="0"/>
                      </a:rPr>
                      <m:t>=0</m:t>
                    </m:r>
                  </m:oMath>
                </a14:m>
                <a:r>
                  <a:rPr lang="en-US" dirty="0"/>
                  <a:t>, </a:t>
                </a:r>
                <a14:m>
                  <m:oMath xmlns:m="http://schemas.openxmlformats.org/officeDocument/2006/math">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𝑧</m:t>
                        </m:r>
                      </m:sub>
                    </m:sSub>
                    <m:r>
                      <a:rPr lang="it-IT" i="1">
                        <a:latin typeface="Cambria Math" panose="02040503050406030204" pitchFamily="18" charset="0"/>
                      </a:rPr>
                      <m:t>/</m:t>
                    </m:r>
                    <m:r>
                      <a:rPr lang="it-IT" i="1">
                        <a:latin typeface="Cambria Math" panose="02040503050406030204" pitchFamily="18" charset="0"/>
                      </a:rPr>
                      <m:t>𝜕</m:t>
                    </m:r>
                    <m:r>
                      <a:rPr lang="it-IT" i="1">
                        <a:latin typeface="Cambria Math" panose="02040503050406030204" pitchFamily="18" charset="0"/>
                      </a:rPr>
                      <m:t>𝑟</m:t>
                    </m:r>
                    <m:r>
                      <a:rPr lang="it-IT" i="1">
                        <a:latin typeface="Cambria Math" panose="02040503050406030204" pitchFamily="18" charset="0"/>
                      </a:rPr>
                      <m:t>=0</m:t>
                    </m:r>
                  </m:oMath>
                </a14:m>
                <a:r>
                  <a:rPr lang="en-US" dirty="0"/>
                  <a:t>)</a:t>
                </a:r>
              </a:p>
              <a:p>
                <a:pPr marL="285750" indent="-285750">
                  <a:buFont typeface="Arial" panose="020B0604020202020204" pitchFamily="34" charset="0"/>
                  <a:buChar char="•"/>
                </a:pPr>
                <a:r>
                  <a:rPr lang="en-US" dirty="0"/>
                  <a:t>Force on each particle: </a:t>
                </a:r>
                <a:r>
                  <a:rPr lang="en-US" b="1" dirty="0"/>
                  <a:t>superposition</a:t>
                </a:r>
                <a:r>
                  <a:rPr lang="en-US" dirty="0"/>
                  <a:t> of the fields produced by all the slices (generalization of “HOMDYN”)</a:t>
                </a:r>
              </a:p>
            </p:txBody>
          </p:sp>
        </mc:Choice>
        <mc:Fallback xmlns="">
          <p:sp>
            <p:nvSpPr>
              <p:cNvPr id="49" name="CasellaDiTesto 48">
                <a:extLst>
                  <a:ext uri="{FF2B5EF4-FFF2-40B4-BE49-F238E27FC236}">
                    <a16:creationId xmlns:a16="http://schemas.microsoft.com/office/drawing/2014/main" id="{E84CDF1A-B78A-4962-898C-C4E9E4B533BB}"/>
                  </a:ext>
                </a:extLst>
              </p:cNvPr>
              <p:cNvSpPr txBox="1">
                <a:spLocks noRot="1" noChangeAspect="1" noMove="1" noResize="1" noEditPoints="1" noAdjustHandles="1" noChangeArrowheads="1" noChangeShapeType="1" noTextEdit="1"/>
              </p:cNvSpPr>
              <p:nvPr/>
            </p:nvSpPr>
            <p:spPr>
              <a:xfrm>
                <a:off x="6043453" y="1869845"/>
                <a:ext cx="5733246" cy="1754326"/>
              </a:xfrm>
              <a:prstGeom prst="rect">
                <a:avLst/>
              </a:prstGeom>
              <a:blipFill>
                <a:blip r:embed="rId12"/>
                <a:stretch>
                  <a:fillRect l="-638" t="-2083" r="-531" b="-4514"/>
                </a:stretch>
              </a:blipFill>
            </p:spPr>
            <p:txBody>
              <a:bodyPr/>
              <a:lstStyle/>
              <a:p>
                <a:r>
                  <a:rPr lang="en-US">
                    <a:noFill/>
                  </a:rPr>
                  <a:t> </a:t>
                </a:r>
              </a:p>
            </p:txBody>
          </p:sp>
        </mc:Fallback>
      </mc:AlternateContent>
      <p:pic>
        <p:nvPicPr>
          <p:cNvPr id="50" name="Immagine 49"/>
          <p:cNvPicPr>
            <a:picLocks noChangeAspect="1"/>
          </p:cNvPicPr>
          <p:nvPr/>
        </p:nvPicPr>
        <p:blipFill>
          <a:blip r:embed="rId13"/>
          <a:stretch>
            <a:fillRect/>
          </a:stretch>
        </p:blipFill>
        <p:spPr>
          <a:xfrm>
            <a:off x="9329580" y="4052204"/>
            <a:ext cx="1709593" cy="1198088"/>
          </a:xfrm>
          <a:prstGeom prst="rect">
            <a:avLst/>
          </a:prstGeom>
          <a:ln w="19050">
            <a:solidFill>
              <a:srgbClr val="00B050"/>
            </a:solidFill>
          </a:ln>
        </p:spPr>
      </p:pic>
      <p:sp>
        <p:nvSpPr>
          <p:cNvPr id="51" name="Freccia a destra 50"/>
          <p:cNvSpPr/>
          <p:nvPr/>
        </p:nvSpPr>
        <p:spPr>
          <a:xfrm>
            <a:off x="8668061" y="4109966"/>
            <a:ext cx="501947" cy="466330"/>
          </a:xfrm>
          <a:prstGeom prst="rightArrow">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p:cNvSpPr txBox="1"/>
          <p:nvPr/>
        </p:nvSpPr>
        <p:spPr>
          <a:xfrm>
            <a:off x="6402808" y="5678325"/>
            <a:ext cx="3953402" cy="646331"/>
          </a:xfrm>
          <a:prstGeom prst="rect">
            <a:avLst/>
          </a:prstGeom>
          <a:solidFill>
            <a:schemeClr val="accent6">
              <a:lumMod val="20000"/>
              <a:lumOff val="80000"/>
            </a:schemeClr>
          </a:solidFill>
          <a:ln w="19050">
            <a:solidFill>
              <a:srgbClr val="00B050"/>
            </a:solidFill>
          </a:ln>
        </p:spPr>
        <p:txBody>
          <a:bodyPr wrap="square" rtlCol="0">
            <a:spAutoFit/>
          </a:bodyPr>
          <a:lstStyle/>
          <a:p>
            <a:pPr marL="285750" indent="-285750">
              <a:buFont typeface="Arial" panose="020B0604020202020204" pitchFamily="34" charset="0"/>
              <a:buChar char="•"/>
            </a:pPr>
            <a:r>
              <a:rPr lang="en-US" sz="1200" dirty="0"/>
              <a:t>Correlation between the planes describes the emittance dynamics</a:t>
            </a:r>
          </a:p>
          <a:p>
            <a:pPr marL="285750" indent="-285750">
              <a:buFont typeface="Arial" panose="020B0604020202020204" pitchFamily="34" charset="0"/>
              <a:buChar char="•"/>
            </a:pPr>
            <a:r>
              <a:rPr lang="en-US" sz="1200" dirty="0"/>
              <a:t>Allows description of more arbitrary geometries</a:t>
            </a:r>
          </a:p>
        </p:txBody>
      </p:sp>
      <p:sp>
        <p:nvSpPr>
          <p:cNvPr id="54" name="CasellaDiTesto 53"/>
          <p:cNvSpPr txBox="1"/>
          <p:nvPr/>
        </p:nvSpPr>
        <p:spPr>
          <a:xfrm>
            <a:off x="6402807" y="6342661"/>
            <a:ext cx="3953403" cy="276999"/>
          </a:xfrm>
          <a:prstGeom prst="rect">
            <a:avLst/>
          </a:prstGeom>
          <a:solidFill>
            <a:schemeClr val="accent2">
              <a:lumMod val="20000"/>
              <a:lumOff val="80000"/>
            </a:schemeClr>
          </a:solidFill>
          <a:ln w="19050">
            <a:solidFill>
              <a:srgbClr val="FF0000"/>
            </a:solidFill>
          </a:ln>
        </p:spPr>
        <p:txBody>
          <a:bodyPr wrap="square" rtlCol="0">
            <a:spAutoFit/>
          </a:bodyPr>
          <a:lstStyle/>
          <a:p>
            <a:pPr marL="285750" indent="-285750">
              <a:buFont typeface="Arial" panose="020B0604020202020204" pitchFamily="34" charset="0"/>
              <a:buChar char="•"/>
            </a:pPr>
            <a:r>
              <a:rPr lang="en-US" sz="1200" dirty="0"/>
              <a:t>More time-consuming but still faster than PIC</a:t>
            </a:r>
            <a:endParaRPr lang="it-IT" sz="1200" dirty="0"/>
          </a:p>
        </p:txBody>
      </p:sp>
      <p:sp>
        <p:nvSpPr>
          <p:cNvPr id="15" name="Rettangolo 14"/>
          <p:cNvSpPr/>
          <p:nvPr/>
        </p:nvSpPr>
        <p:spPr>
          <a:xfrm>
            <a:off x="6311034" y="5435721"/>
            <a:ext cx="1702646" cy="276999"/>
          </a:xfrm>
          <a:prstGeom prst="rect">
            <a:avLst/>
          </a:prstGeom>
        </p:spPr>
        <p:txBody>
          <a:bodyPr wrap="none">
            <a:spAutoFit/>
          </a:bodyPr>
          <a:lstStyle/>
          <a:p>
            <a:r>
              <a:rPr lang="en-US" sz="1200" b="1" dirty="0">
                <a:solidFill>
                  <a:srgbClr val="00B050"/>
                </a:solidFill>
              </a:rPr>
              <a:t>Advantages</a:t>
            </a:r>
            <a:r>
              <a:rPr lang="en-US" sz="1200" b="1" dirty="0"/>
              <a:t>/</a:t>
            </a:r>
            <a:r>
              <a:rPr lang="en-US" sz="1200" b="1" dirty="0">
                <a:solidFill>
                  <a:srgbClr val="FF0000"/>
                </a:solidFill>
              </a:rPr>
              <a:t>Limitations</a:t>
            </a:r>
          </a:p>
        </p:txBody>
      </p:sp>
      <p:grpSp>
        <p:nvGrpSpPr>
          <p:cNvPr id="17" name="Gruppo 16">
            <a:extLst>
              <a:ext uri="{FF2B5EF4-FFF2-40B4-BE49-F238E27FC236}">
                <a16:creationId xmlns:a16="http://schemas.microsoft.com/office/drawing/2014/main" xmlns="" id="{D5ACD74D-74C8-381F-3019-C22CFD6949DA}"/>
              </a:ext>
            </a:extLst>
          </p:cNvPr>
          <p:cNvGrpSpPr/>
          <p:nvPr/>
        </p:nvGrpSpPr>
        <p:grpSpPr>
          <a:xfrm>
            <a:off x="477725" y="5722511"/>
            <a:ext cx="2616895" cy="1135489"/>
            <a:chOff x="463662" y="5426785"/>
            <a:chExt cx="2542525" cy="1135489"/>
          </a:xfrm>
        </p:grpSpPr>
        <p:pic>
          <p:nvPicPr>
            <p:cNvPr id="8" name="Immagine 7">
              <a:extLst>
                <a:ext uri="{FF2B5EF4-FFF2-40B4-BE49-F238E27FC236}">
                  <a16:creationId xmlns:a16="http://schemas.microsoft.com/office/drawing/2014/main" xmlns="" id="{63E4B6B7-1D13-780A-9283-FD03761C9E68}"/>
                </a:ext>
              </a:extLst>
            </p:cNvPr>
            <p:cNvPicPr>
              <a:picLocks noChangeAspect="1"/>
            </p:cNvPicPr>
            <p:nvPr/>
          </p:nvPicPr>
          <p:blipFill>
            <a:blip r:embed="rId14"/>
            <a:stretch>
              <a:fillRect/>
            </a:stretch>
          </p:blipFill>
          <p:spPr>
            <a:xfrm>
              <a:off x="463662" y="5426785"/>
              <a:ext cx="1530093" cy="1135489"/>
            </a:xfrm>
            <a:prstGeom prst="rect">
              <a:avLst/>
            </a:prstGeom>
          </p:spPr>
        </p:pic>
        <p:pic>
          <p:nvPicPr>
            <p:cNvPr id="11" name="Immagine 10">
              <a:extLst>
                <a:ext uri="{FF2B5EF4-FFF2-40B4-BE49-F238E27FC236}">
                  <a16:creationId xmlns:a16="http://schemas.microsoft.com/office/drawing/2014/main" xmlns="" id="{8A55B053-0305-E614-43CD-C8A93AC9234F}"/>
                </a:ext>
              </a:extLst>
            </p:cNvPr>
            <p:cNvPicPr>
              <a:picLocks noChangeAspect="1"/>
            </p:cNvPicPr>
            <p:nvPr/>
          </p:nvPicPr>
          <p:blipFill>
            <a:blip r:embed="rId15"/>
            <a:stretch>
              <a:fillRect/>
            </a:stretch>
          </p:blipFill>
          <p:spPr>
            <a:xfrm>
              <a:off x="1568040" y="5445249"/>
              <a:ext cx="1438147" cy="460530"/>
            </a:xfrm>
            <a:prstGeom prst="rect">
              <a:avLst/>
            </a:prstGeom>
          </p:spPr>
        </p:pic>
      </p:grpSp>
      <p:pic>
        <p:nvPicPr>
          <p:cNvPr id="47" name="Immagine 46"/>
          <p:cNvPicPr>
            <a:picLocks noChangeAspect="1"/>
          </p:cNvPicPr>
          <p:nvPr/>
        </p:nvPicPr>
        <p:blipFill>
          <a:blip r:embed="rId16"/>
          <a:stretch>
            <a:fillRect/>
          </a:stretch>
        </p:blipFill>
        <p:spPr>
          <a:xfrm>
            <a:off x="3613003" y="5906460"/>
            <a:ext cx="2141455" cy="737579"/>
          </a:xfrm>
          <a:prstGeom prst="rect">
            <a:avLst/>
          </a:prstGeom>
        </p:spPr>
      </p:pic>
      <p:pic>
        <p:nvPicPr>
          <p:cNvPr id="13" name="Immagine 12">
            <a:extLst>
              <a:ext uri="{FF2B5EF4-FFF2-40B4-BE49-F238E27FC236}">
                <a16:creationId xmlns:a16="http://schemas.microsoft.com/office/drawing/2014/main" xmlns="" id="{ED110A43-F867-DD8C-84E4-336DFA73EC14}"/>
              </a:ext>
            </a:extLst>
          </p:cNvPr>
          <p:cNvPicPr>
            <a:picLocks noChangeAspect="1"/>
          </p:cNvPicPr>
          <p:nvPr/>
        </p:nvPicPr>
        <p:blipFill>
          <a:blip r:embed="rId17"/>
          <a:stretch>
            <a:fillRect/>
          </a:stretch>
        </p:blipFill>
        <p:spPr>
          <a:xfrm>
            <a:off x="6439836" y="4658101"/>
            <a:ext cx="2605521" cy="634566"/>
          </a:xfrm>
          <a:prstGeom prst="rect">
            <a:avLst/>
          </a:prstGeom>
        </p:spPr>
      </p:pic>
      <p:sp>
        <p:nvSpPr>
          <p:cNvPr id="14" name="CasellaDiTesto 13">
            <a:extLst>
              <a:ext uri="{FF2B5EF4-FFF2-40B4-BE49-F238E27FC236}">
                <a16:creationId xmlns:a16="http://schemas.microsoft.com/office/drawing/2014/main" xmlns="" id="{1EB0D7B1-8AB1-4B4D-BF21-CE8D55803C57}"/>
              </a:ext>
            </a:extLst>
          </p:cNvPr>
          <p:cNvSpPr txBox="1"/>
          <p:nvPr/>
        </p:nvSpPr>
        <p:spPr>
          <a:xfrm>
            <a:off x="6396234" y="4478515"/>
            <a:ext cx="1290138" cy="261610"/>
          </a:xfrm>
          <a:prstGeom prst="rect">
            <a:avLst/>
          </a:prstGeom>
          <a:noFill/>
        </p:spPr>
        <p:txBody>
          <a:bodyPr wrap="square" rtlCol="0">
            <a:spAutoFit/>
          </a:bodyPr>
          <a:lstStyle/>
          <a:p>
            <a:r>
              <a:rPr lang="en-US" sz="1100" i="1" dirty="0">
                <a:solidFill>
                  <a:schemeClr val="accent1"/>
                </a:solidFill>
              </a:rPr>
              <a:t>Field form factors</a:t>
            </a:r>
          </a:p>
        </p:txBody>
      </p:sp>
      <p:sp>
        <p:nvSpPr>
          <p:cNvPr id="46" name="CasellaDiTesto 45"/>
          <p:cNvSpPr txBox="1"/>
          <p:nvPr/>
        </p:nvSpPr>
        <p:spPr>
          <a:xfrm>
            <a:off x="3023574" y="4758149"/>
            <a:ext cx="2729339" cy="1015663"/>
          </a:xfrm>
          <a:prstGeom prst="rect">
            <a:avLst/>
          </a:prstGeom>
          <a:solidFill>
            <a:schemeClr val="accent2">
              <a:lumMod val="20000"/>
              <a:lumOff val="80000"/>
            </a:schemeClr>
          </a:solidFill>
          <a:ln w="19050">
            <a:solidFill>
              <a:srgbClr val="FF0000"/>
            </a:solidFill>
          </a:ln>
        </p:spPr>
        <p:txBody>
          <a:bodyPr wrap="square" rtlCol="0">
            <a:spAutoFit/>
          </a:bodyPr>
          <a:lstStyle/>
          <a:p>
            <a:r>
              <a:rPr lang="en-US" sz="1200" b="1" dirty="0">
                <a:solidFill>
                  <a:srgbClr val="FF0000"/>
                </a:solidFill>
              </a:rPr>
              <a:t>Limitations</a:t>
            </a:r>
          </a:p>
          <a:p>
            <a:pPr marL="285750" indent="-285750">
              <a:buFont typeface="Arial" panose="020B0604020202020204" pitchFamily="34" charset="0"/>
              <a:buChar char="•"/>
            </a:pPr>
            <a:r>
              <a:rPr lang="en-US" sz="1200" dirty="0"/>
              <a:t>Absence of </a:t>
            </a:r>
            <a:r>
              <a:rPr lang="en-US" sz="1200" i="1" dirty="0"/>
              <a:t>correlation</a:t>
            </a:r>
            <a:r>
              <a:rPr lang="en-US" sz="1200" dirty="0"/>
              <a:t> prevents the observation of emittance dynamics</a:t>
            </a:r>
          </a:p>
          <a:p>
            <a:pPr marL="285750" indent="-285750">
              <a:buFont typeface="Arial" panose="020B0604020202020204" pitchFamily="34" charset="0"/>
              <a:buChar char="•"/>
            </a:pPr>
            <a:r>
              <a:rPr lang="en-US" sz="1200" dirty="0"/>
              <a:t>Loss of </a:t>
            </a:r>
            <a:r>
              <a:rPr lang="en-US" sz="1200" i="1" dirty="0"/>
              <a:t>axial symmetry</a:t>
            </a:r>
            <a:r>
              <a:rPr lang="en-US" sz="1200" dirty="0"/>
              <a:t> in presence of strong transverse wakefield</a:t>
            </a:r>
            <a:endParaRPr lang="it-IT" sz="1200" dirty="0"/>
          </a:p>
        </p:txBody>
      </p:sp>
      <p:pic>
        <p:nvPicPr>
          <p:cNvPr id="19" name="Immagine 18">
            <a:extLst>
              <a:ext uri="{FF2B5EF4-FFF2-40B4-BE49-F238E27FC236}">
                <a16:creationId xmlns:a16="http://schemas.microsoft.com/office/drawing/2014/main" xmlns="" id="{7F2B7645-C82B-6A6C-9920-C90A0E4291BE}"/>
              </a:ext>
            </a:extLst>
          </p:cNvPr>
          <p:cNvPicPr>
            <a:picLocks noChangeAspect="1"/>
          </p:cNvPicPr>
          <p:nvPr/>
        </p:nvPicPr>
        <p:blipFill>
          <a:blip r:embed="rId18"/>
          <a:stretch>
            <a:fillRect/>
          </a:stretch>
        </p:blipFill>
        <p:spPr>
          <a:xfrm>
            <a:off x="279769" y="4237630"/>
            <a:ext cx="3726351" cy="391732"/>
          </a:xfrm>
          <a:prstGeom prst="rect">
            <a:avLst/>
          </a:prstGeom>
        </p:spPr>
      </p:pic>
      <p:pic>
        <p:nvPicPr>
          <p:cNvPr id="22" name="Immagine 21">
            <a:extLst>
              <a:ext uri="{FF2B5EF4-FFF2-40B4-BE49-F238E27FC236}">
                <a16:creationId xmlns:a16="http://schemas.microsoft.com/office/drawing/2014/main" xmlns="" id="{EE832BB5-1142-1B74-07E6-299BA3DE0DD7}"/>
              </a:ext>
            </a:extLst>
          </p:cNvPr>
          <p:cNvPicPr>
            <a:picLocks noChangeAspect="1"/>
          </p:cNvPicPr>
          <p:nvPr/>
        </p:nvPicPr>
        <p:blipFill>
          <a:blip r:embed="rId19"/>
          <a:stretch>
            <a:fillRect/>
          </a:stretch>
        </p:blipFill>
        <p:spPr>
          <a:xfrm>
            <a:off x="9206976" y="3577865"/>
            <a:ext cx="2805181" cy="288795"/>
          </a:xfrm>
          <a:prstGeom prst="rect">
            <a:avLst/>
          </a:prstGeom>
        </p:spPr>
      </p:pic>
    </p:spTree>
    <p:extLst>
      <p:ext uri="{BB962C8B-B14F-4D97-AF65-F5344CB8AC3E}">
        <p14:creationId xmlns:p14="http://schemas.microsoft.com/office/powerpoint/2010/main" val="19961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2" grpId="0" animBg="1"/>
      <p:bldP spid="49" grpId="0"/>
      <p:bldP spid="51" grpId="0" animBg="1"/>
      <p:bldP spid="53" grpId="0" animBg="1"/>
      <p:bldP spid="54" grpId="0" animBg="1"/>
      <p:bldP spid="15" grpId="0"/>
      <p:bldP spid="14" grpId="0"/>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5">
            <a:extLst>
              <a:ext uri="{FF2B5EF4-FFF2-40B4-BE49-F238E27FC236}">
                <a16:creationId xmlns:a16="http://schemas.microsoft.com/office/drawing/2014/main" xmlns="" id="{1225769E-7EB9-42FE-A7AC-426483E4FD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9065" y="4274497"/>
            <a:ext cx="3336422" cy="2085263"/>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xmlns="" id="{598D5728-96A0-4DE6-ABFF-80BEBD6B0631}"/>
                  </a:ext>
                </a:extLst>
              </p:cNvPr>
              <p:cNvSpPr txBox="1"/>
              <p:nvPr/>
            </p:nvSpPr>
            <p:spPr>
              <a:xfrm>
                <a:off x="553873" y="4532106"/>
                <a:ext cx="1225284" cy="523220"/>
              </a:xfrm>
              <a:prstGeom prst="rect">
                <a:avLst/>
              </a:prstGeom>
              <a:noFill/>
              <a:ln w="28575">
                <a:solidFill>
                  <a:srgbClr val="00B050"/>
                </a:solidFill>
              </a:ln>
            </p:spPr>
            <p:txBody>
              <a:bodyPr wrap="square" rtlCol="0">
                <a:spAutoFit/>
              </a:bodyPr>
              <a:lstStyle/>
              <a:p>
                <a:r>
                  <a:rPr lang="en-US" sz="1400" b="1" dirty="0">
                    <a:solidFill>
                      <a:srgbClr val="00B050"/>
                    </a:solidFill>
                  </a:rPr>
                  <a:t>Longitudinal plane: </a:t>
                </a:r>
                <a14:m>
                  <m:oMath xmlns:m="http://schemas.openxmlformats.org/officeDocument/2006/math">
                    <m:sSub>
                      <m:sSubPr>
                        <m:ctrlPr>
                          <a:rPr lang="it-IT" sz="1400" b="1" i="1" smtClean="0">
                            <a:solidFill>
                              <a:srgbClr val="00B050"/>
                            </a:solidFill>
                            <a:latin typeface="Cambria Math" panose="02040503050406030204" pitchFamily="18" charset="0"/>
                          </a:rPr>
                        </m:ctrlPr>
                      </m:sSubPr>
                      <m:e>
                        <m:r>
                          <a:rPr lang="it-IT" sz="1400" b="1" i="1" smtClean="0">
                            <a:solidFill>
                              <a:srgbClr val="00B050"/>
                            </a:solidFill>
                            <a:latin typeface="Cambria Math" panose="02040503050406030204" pitchFamily="18" charset="0"/>
                          </a:rPr>
                          <m:t>𝝈</m:t>
                        </m:r>
                      </m:e>
                      <m:sub>
                        <m:r>
                          <a:rPr lang="it-IT" sz="1400" b="1" i="1" smtClean="0">
                            <a:solidFill>
                              <a:srgbClr val="00B050"/>
                            </a:solidFill>
                            <a:latin typeface="Cambria Math" panose="02040503050406030204" pitchFamily="18" charset="0"/>
                          </a:rPr>
                          <m:t>𝒛</m:t>
                        </m:r>
                      </m:sub>
                    </m:sSub>
                  </m:oMath>
                </a14:m>
                <a:r>
                  <a:rPr lang="en-US" sz="1400" b="1" dirty="0">
                    <a:solidFill>
                      <a:srgbClr val="00B050"/>
                    </a:solidFill>
                  </a:rPr>
                  <a:t>, </a:t>
                </a:r>
                <a14:m>
                  <m:oMath xmlns:m="http://schemas.openxmlformats.org/officeDocument/2006/math">
                    <m:sSub>
                      <m:sSubPr>
                        <m:ctrlPr>
                          <a:rPr lang="it-IT" sz="1400" b="1" i="1">
                            <a:solidFill>
                              <a:srgbClr val="00B050"/>
                            </a:solidFill>
                            <a:latin typeface="Cambria Math" panose="02040503050406030204" pitchFamily="18" charset="0"/>
                          </a:rPr>
                        </m:ctrlPr>
                      </m:sSubPr>
                      <m:e>
                        <m:r>
                          <a:rPr lang="it-IT" sz="1400" b="1" i="1">
                            <a:solidFill>
                              <a:srgbClr val="00B050"/>
                            </a:solidFill>
                            <a:latin typeface="Cambria Math" panose="02040503050406030204" pitchFamily="18" charset="0"/>
                          </a:rPr>
                          <m:t>𝝈</m:t>
                        </m:r>
                      </m:e>
                      <m:sub>
                        <m:r>
                          <a:rPr lang="it-IT" sz="1400" b="1" i="1" smtClean="0">
                            <a:solidFill>
                              <a:srgbClr val="00B050"/>
                            </a:solidFill>
                            <a:latin typeface="Cambria Math" panose="02040503050406030204" pitchFamily="18" charset="0"/>
                          </a:rPr>
                          <m:t>𝑬</m:t>
                        </m:r>
                      </m:sub>
                    </m:sSub>
                  </m:oMath>
                </a14:m>
                <a:endParaRPr lang="en-US" sz="1400" b="1" dirty="0">
                  <a:solidFill>
                    <a:srgbClr val="00B050"/>
                  </a:solidFill>
                </a:endParaRPr>
              </a:p>
            </p:txBody>
          </p:sp>
        </mc:Choice>
        <mc:Fallback xmlns="">
          <p:sp>
            <p:nvSpPr>
              <p:cNvPr id="19" name="CasellaDiTesto 18">
                <a:extLst>
                  <a:ext uri="{FF2B5EF4-FFF2-40B4-BE49-F238E27FC236}">
                    <a16:creationId xmlns:a16="http://schemas.microsoft.com/office/drawing/2014/main" xmlns:a14="http://schemas.microsoft.com/office/drawing/2010/main" xmlns="" id="{598D5728-96A0-4DE6-ABFF-80BEBD6B0631}"/>
                  </a:ext>
                </a:extLst>
              </p:cNvPr>
              <p:cNvSpPr txBox="1">
                <a:spLocks noRot="1" noChangeAspect="1" noMove="1" noResize="1" noEditPoints="1" noAdjustHandles="1" noChangeArrowheads="1" noChangeShapeType="1" noTextEdit="1"/>
              </p:cNvSpPr>
              <p:nvPr/>
            </p:nvSpPr>
            <p:spPr>
              <a:xfrm>
                <a:off x="553873" y="4532106"/>
                <a:ext cx="1225284" cy="523220"/>
              </a:xfrm>
              <a:prstGeom prst="rect">
                <a:avLst/>
              </a:prstGeom>
              <a:blipFill rotWithShape="0">
                <a:blip r:embed="rId4"/>
                <a:stretch>
                  <a:fillRect l="-485" b="-7692"/>
                </a:stretch>
              </a:blipFill>
              <a:ln w="28575">
                <a:solidFill>
                  <a:srgbClr val="00B050"/>
                </a:solidFill>
              </a:ln>
            </p:spPr>
            <p:txBody>
              <a:bodyPr/>
              <a:lstStyle/>
              <a:p>
                <a:r>
                  <a:rPr lang="it-IT">
                    <a:noFill/>
                  </a:rPr>
                  <a:t> </a:t>
                </a:r>
              </a:p>
            </p:txBody>
          </p:sp>
        </mc:Fallback>
      </mc:AlternateContent>
      <p:pic>
        <p:nvPicPr>
          <p:cNvPr id="15" name="Immagine 3">
            <a:extLst>
              <a:ext uri="{FF2B5EF4-FFF2-40B4-BE49-F238E27FC236}">
                <a16:creationId xmlns:a16="http://schemas.microsoft.com/office/drawing/2014/main" xmlns="" id="{C405E8D9-7B84-46C6-9ACD-DE86DECAC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696" y="2338555"/>
            <a:ext cx="3336421" cy="2085263"/>
          </a:xfrm>
          <a:prstGeom prst="rect">
            <a:avLst/>
          </a:prstGeom>
        </p:spPr>
      </p:pic>
      <p:sp>
        <p:nvSpPr>
          <p:cNvPr id="2" name="Titolo 1">
            <a:extLst>
              <a:ext uri="{FF2B5EF4-FFF2-40B4-BE49-F238E27FC236}">
                <a16:creationId xmlns:a16="http://schemas.microsoft.com/office/drawing/2014/main" xmlns="" id="{933AB95A-3E34-4073-8EC6-B3D7C94F70C7}"/>
              </a:ext>
            </a:extLst>
          </p:cNvPr>
          <p:cNvSpPr>
            <a:spLocks noGrp="1"/>
          </p:cNvSpPr>
          <p:nvPr>
            <p:ph type="title"/>
          </p:nvPr>
        </p:nvSpPr>
        <p:spPr/>
        <p:txBody>
          <a:bodyPr/>
          <a:lstStyle/>
          <a:p>
            <a:r>
              <a:rPr lang="en-US" dirty="0"/>
              <a:t>Modeling Space Charge Forces (2)</a:t>
            </a:r>
          </a:p>
        </p:txBody>
      </p:sp>
      <p:sp>
        <p:nvSpPr>
          <p:cNvPr id="3" name="Segnaposto numero diapositiva 2">
            <a:extLst>
              <a:ext uri="{FF2B5EF4-FFF2-40B4-BE49-F238E27FC236}">
                <a16:creationId xmlns:a16="http://schemas.microsoft.com/office/drawing/2014/main" xmlns="" id="{14390BDC-A0A1-42DC-A2A1-9435E26346C1}"/>
              </a:ext>
            </a:extLst>
          </p:cNvPr>
          <p:cNvSpPr>
            <a:spLocks noGrp="1"/>
          </p:cNvSpPr>
          <p:nvPr>
            <p:ph type="sldNum" sz="quarter" idx="12"/>
          </p:nvPr>
        </p:nvSpPr>
        <p:spPr/>
        <p:txBody>
          <a:bodyPr/>
          <a:lstStyle/>
          <a:p>
            <a:fld id="{B44FA575-3D7D-408B-85CD-8563F185712B}" type="slidenum">
              <a:rPr lang="en-US" smtClean="0">
                <a:solidFill>
                  <a:schemeClr val="tx1"/>
                </a:solidFill>
              </a:rPr>
              <a:t>15</a:t>
            </a:fld>
            <a:endParaRPr lang="en-US" dirty="0">
              <a:solidFill>
                <a:schemeClr val="tx1"/>
              </a:solidFill>
            </a:endParaRPr>
          </a:p>
        </p:txBody>
      </p:sp>
      <p:cxnSp>
        <p:nvCxnSpPr>
          <p:cNvPr id="6" name="Connettore diritto 5">
            <a:extLst>
              <a:ext uri="{FF2B5EF4-FFF2-40B4-BE49-F238E27FC236}">
                <a16:creationId xmlns:a16="http://schemas.microsoft.com/office/drawing/2014/main" xmlns="" id="{9A4F2740-05D5-4636-9D62-50AA3C48659B}"/>
              </a:ext>
            </a:extLst>
          </p:cNvPr>
          <p:cNvCxnSpPr/>
          <p:nvPr/>
        </p:nvCxnSpPr>
        <p:spPr>
          <a:xfrm>
            <a:off x="6349934" y="1430317"/>
            <a:ext cx="0" cy="5147681"/>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pic>
        <p:nvPicPr>
          <p:cNvPr id="27" name="Immagine 26">
            <a:extLst>
              <a:ext uri="{FF2B5EF4-FFF2-40B4-BE49-F238E27FC236}">
                <a16:creationId xmlns:a16="http://schemas.microsoft.com/office/drawing/2014/main" xmlns="" id="{C213FFC8-DEE9-424F-99C8-C8263EB22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8" name="Immagine 27">
            <a:extLst>
              <a:ext uri="{FF2B5EF4-FFF2-40B4-BE49-F238E27FC236}">
                <a16:creationId xmlns:a16="http://schemas.microsoft.com/office/drawing/2014/main" xmlns="" id="{C9083E93-708E-4F4B-9AE8-8434EEAEA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9" name="Immagine 28">
            <a:extLst>
              <a:ext uri="{FF2B5EF4-FFF2-40B4-BE49-F238E27FC236}">
                <a16:creationId xmlns:a16="http://schemas.microsoft.com/office/drawing/2014/main" xmlns="" id="{D99BD272-6EE4-4AC6-887E-C00E2C6DBE3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732AA4B6-0C0E-49E2-9219-93F2A1769CC0}"/>
                  </a:ext>
                </a:extLst>
              </p:cNvPr>
              <p:cNvSpPr txBox="1"/>
              <p:nvPr/>
            </p:nvSpPr>
            <p:spPr>
              <a:xfrm>
                <a:off x="183012" y="1616266"/>
                <a:ext cx="6176597" cy="92333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it-IT" b="0" i="0" smtClean="0">
                        <a:latin typeface="Cambria Math" panose="02040503050406030204" pitchFamily="18" charset="0"/>
                      </a:rPr>
                      <m:t>2</m:t>
                    </m:r>
                    <m:r>
                      <a:rPr lang="it-IT" b="0" i="1" smtClean="0">
                        <a:latin typeface="Cambria Math" panose="02040503050406030204" pitchFamily="18" charset="0"/>
                      </a:rPr>
                      <m:t>50 </m:t>
                    </m:r>
                    <m:r>
                      <m:rPr>
                        <m:sty m:val="p"/>
                      </m:rPr>
                      <a:rPr lang="it-IT" b="0" i="0" smtClean="0">
                        <a:latin typeface="Cambria Math" panose="02040503050406030204" pitchFamily="18" charset="0"/>
                      </a:rPr>
                      <m:t>pC</m:t>
                    </m:r>
                  </m:oMath>
                </a14:m>
                <a:r>
                  <a:rPr lang="en-US" dirty="0"/>
                  <a:t> </a:t>
                </a:r>
                <a14:m>
                  <m:oMath xmlns:m="http://schemas.openxmlformats.org/officeDocument/2006/math">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𝑒</m:t>
                        </m:r>
                      </m:e>
                      <m:sup>
                        <m:r>
                          <a:rPr lang="it-IT" b="0" i="1" dirty="0" smtClean="0">
                            <a:latin typeface="Cambria Math" panose="02040503050406030204" pitchFamily="18" charset="0"/>
                          </a:rPr>
                          <m:t>−</m:t>
                        </m:r>
                      </m:sup>
                    </m:sSup>
                  </m:oMath>
                </a14:m>
                <a:r>
                  <a:rPr lang="en-US" dirty="0"/>
                  <a:t> beam from the C-band </a:t>
                </a:r>
                <a:r>
                  <a:rPr lang="en-US" b="1" dirty="0"/>
                  <a:t>hybrid gun</a:t>
                </a:r>
              </a:p>
              <a:p>
                <a:pPr marL="285750" indent="-285750">
                  <a:buFont typeface="Arial" panose="020B0604020202020204" pitchFamily="34" charset="0"/>
                  <a:buChar char="•"/>
                </a:pPr>
                <a:r>
                  <a:rPr lang="en-US" dirty="0"/>
                  <a:t>Evolution in a </a:t>
                </a:r>
                <a:r>
                  <a:rPr lang="en-US" b="1" dirty="0"/>
                  <a:t>field-free (drift)</a:t>
                </a:r>
                <a:r>
                  <a:rPr lang="en-US" dirty="0"/>
                  <a:t> region with GPT (</a:t>
                </a:r>
                <a:r>
                  <a:rPr lang="en-US" i="1" dirty="0"/>
                  <a:t>solid</a:t>
                </a:r>
                <a:r>
                  <a:rPr lang="en-US" dirty="0"/>
                  <a:t> lines) and with the ellipsoidal model in MILES (</a:t>
                </a:r>
                <a:r>
                  <a:rPr lang="en-US" i="1" dirty="0"/>
                  <a:t>dashed</a:t>
                </a:r>
                <a:r>
                  <a:rPr lang="en-US" dirty="0"/>
                  <a:t> lines)</a:t>
                </a:r>
              </a:p>
            </p:txBody>
          </p:sp>
        </mc:Choice>
        <mc:Fallback xmlns="">
          <p:sp>
            <p:nvSpPr>
              <p:cNvPr id="17" name="CasellaDiTesto 16">
                <a:extLst>
                  <a:ext uri="{FF2B5EF4-FFF2-40B4-BE49-F238E27FC236}">
                    <a16:creationId xmlns:a16="http://schemas.microsoft.com/office/drawing/2014/main" id="{732AA4B6-0C0E-49E2-9219-93F2A1769CC0}"/>
                  </a:ext>
                </a:extLst>
              </p:cNvPr>
              <p:cNvSpPr txBox="1">
                <a:spLocks noRot="1" noChangeAspect="1" noMove="1" noResize="1" noEditPoints="1" noAdjustHandles="1" noChangeArrowheads="1" noChangeShapeType="1" noTextEdit="1"/>
              </p:cNvSpPr>
              <p:nvPr/>
            </p:nvSpPr>
            <p:spPr>
              <a:xfrm>
                <a:off x="183012" y="1616266"/>
                <a:ext cx="6176597" cy="923330"/>
              </a:xfrm>
              <a:prstGeom prst="rect">
                <a:avLst/>
              </a:prstGeom>
              <a:blipFill>
                <a:blip r:embed="rId9"/>
                <a:stretch>
                  <a:fillRect l="-592"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7B35AB45-DDD7-4848-9228-BD244F33C85D}"/>
                  </a:ext>
                </a:extLst>
              </p:cNvPr>
              <p:cNvSpPr txBox="1"/>
              <p:nvPr/>
            </p:nvSpPr>
            <p:spPr>
              <a:xfrm>
                <a:off x="557042" y="2590507"/>
                <a:ext cx="1261455" cy="523220"/>
              </a:xfrm>
              <a:prstGeom prst="rect">
                <a:avLst/>
              </a:prstGeom>
              <a:noFill/>
              <a:ln w="28575">
                <a:solidFill>
                  <a:srgbClr val="00B050"/>
                </a:solidFill>
              </a:ln>
            </p:spPr>
            <p:txBody>
              <a:bodyPr wrap="square" rtlCol="0">
                <a:spAutoFit/>
              </a:bodyPr>
              <a:lstStyle/>
              <a:p>
                <a:r>
                  <a:rPr lang="en-US" sz="1400" b="1" dirty="0">
                    <a:solidFill>
                      <a:srgbClr val="00B050"/>
                    </a:solidFill>
                  </a:rPr>
                  <a:t>Transverse plane: </a:t>
                </a:r>
                <a14:m>
                  <m:oMath xmlns:m="http://schemas.openxmlformats.org/officeDocument/2006/math">
                    <m:sSub>
                      <m:sSubPr>
                        <m:ctrlPr>
                          <a:rPr lang="it-IT" sz="1400" b="1" i="1" smtClean="0">
                            <a:solidFill>
                              <a:srgbClr val="00B050"/>
                            </a:solidFill>
                            <a:latin typeface="Cambria Math" panose="02040503050406030204" pitchFamily="18" charset="0"/>
                          </a:rPr>
                        </m:ctrlPr>
                      </m:sSubPr>
                      <m:e>
                        <m:r>
                          <a:rPr lang="it-IT" sz="1400" b="1" i="1" smtClean="0">
                            <a:solidFill>
                              <a:srgbClr val="00B050"/>
                            </a:solidFill>
                            <a:latin typeface="Cambria Math" panose="02040503050406030204" pitchFamily="18" charset="0"/>
                          </a:rPr>
                          <m:t>𝝈</m:t>
                        </m:r>
                      </m:e>
                      <m:sub>
                        <m:r>
                          <a:rPr lang="it-IT" sz="1400" b="1" i="1" smtClean="0">
                            <a:solidFill>
                              <a:srgbClr val="00B050"/>
                            </a:solidFill>
                            <a:latin typeface="Cambria Math" panose="02040503050406030204" pitchFamily="18" charset="0"/>
                          </a:rPr>
                          <m:t>𝒙</m:t>
                        </m:r>
                      </m:sub>
                    </m:sSub>
                  </m:oMath>
                </a14:m>
                <a:r>
                  <a:rPr lang="en-US" sz="1400" b="1" dirty="0">
                    <a:solidFill>
                      <a:srgbClr val="00B050"/>
                    </a:solidFill>
                  </a:rPr>
                  <a:t>,</a:t>
                </a:r>
                <a:r>
                  <a:rPr lang="it-IT" sz="1400" b="1" dirty="0">
                    <a:solidFill>
                      <a:srgbClr val="00B050"/>
                    </a:solidFill>
                  </a:rPr>
                  <a:t> </a:t>
                </a:r>
                <a14:m>
                  <m:oMath xmlns:m="http://schemas.openxmlformats.org/officeDocument/2006/math">
                    <m:sSub>
                      <m:sSubPr>
                        <m:ctrlPr>
                          <a:rPr lang="it-IT" sz="1400" b="1" i="1" smtClean="0">
                            <a:solidFill>
                              <a:srgbClr val="00B050"/>
                            </a:solidFill>
                            <a:latin typeface="Cambria Math" panose="02040503050406030204" pitchFamily="18" charset="0"/>
                          </a:rPr>
                        </m:ctrlPr>
                      </m:sSubPr>
                      <m:e>
                        <m:r>
                          <a:rPr lang="en-US" sz="1400" b="1" i="1" smtClean="0">
                            <a:solidFill>
                              <a:srgbClr val="00B050"/>
                            </a:solidFill>
                            <a:latin typeface="Cambria Math" panose="02040503050406030204" pitchFamily="18" charset="0"/>
                          </a:rPr>
                          <m:t>𝝐</m:t>
                        </m:r>
                      </m:e>
                      <m:sub>
                        <m:r>
                          <a:rPr lang="en-US" sz="1400" b="1" i="1" smtClean="0">
                            <a:solidFill>
                              <a:srgbClr val="00B050"/>
                            </a:solidFill>
                            <a:latin typeface="Cambria Math" panose="02040503050406030204" pitchFamily="18" charset="0"/>
                          </a:rPr>
                          <m:t>𝒏</m:t>
                        </m:r>
                        <m:r>
                          <a:rPr lang="it-IT" sz="1400" b="1" i="1" smtClean="0">
                            <a:solidFill>
                              <a:srgbClr val="00B050"/>
                            </a:solidFill>
                            <a:latin typeface="Cambria Math" panose="02040503050406030204" pitchFamily="18" charset="0"/>
                          </a:rPr>
                          <m:t>𝒙</m:t>
                        </m:r>
                        <m:r>
                          <a:rPr lang="en-US" sz="1400" b="1" i="1" smtClean="0">
                            <a:solidFill>
                              <a:srgbClr val="00B050"/>
                            </a:solidFill>
                            <a:latin typeface="Cambria Math" panose="02040503050406030204" pitchFamily="18" charset="0"/>
                          </a:rPr>
                          <m:t> </m:t>
                        </m:r>
                      </m:sub>
                    </m:sSub>
                  </m:oMath>
                </a14:m>
                <a:endParaRPr lang="en-US" sz="1400" b="1" dirty="0">
                  <a:solidFill>
                    <a:srgbClr val="00B050"/>
                  </a:solidFill>
                </a:endParaRPr>
              </a:p>
            </p:txBody>
          </p:sp>
        </mc:Choice>
        <mc:Fallback xmlns="">
          <p:sp>
            <p:nvSpPr>
              <p:cNvPr id="5" name="CasellaDiTesto 4">
                <a:extLst>
                  <a:ext uri="{FF2B5EF4-FFF2-40B4-BE49-F238E27FC236}">
                    <a16:creationId xmlns:a16="http://schemas.microsoft.com/office/drawing/2014/main" xmlns:a14="http://schemas.microsoft.com/office/drawing/2010/main" xmlns="" id="{7B35AB45-DDD7-4848-9228-BD244F33C85D}"/>
                  </a:ext>
                </a:extLst>
              </p:cNvPr>
              <p:cNvSpPr txBox="1">
                <a:spLocks noRot="1" noChangeAspect="1" noMove="1" noResize="1" noEditPoints="1" noAdjustHandles="1" noChangeArrowheads="1" noChangeShapeType="1" noTextEdit="1"/>
              </p:cNvSpPr>
              <p:nvPr/>
            </p:nvSpPr>
            <p:spPr>
              <a:xfrm>
                <a:off x="557042" y="2590507"/>
                <a:ext cx="1261455" cy="523220"/>
              </a:xfrm>
              <a:prstGeom prst="rect">
                <a:avLst/>
              </a:prstGeom>
              <a:blipFill rotWithShape="0">
                <a:blip r:embed="rId10"/>
                <a:stretch>
                  <a:fillRect l="-472" b="-6593"/>
                </a:stretch>
              </a:blipFill>
              <a:ln w="28575">
                <a:solidFill>
                  <a:srgbClr val="00B050"/>
                </a:solidFill>
              </a:ln>
            </p:spPr>
            <p:txBody>
              <a:bodyPr/>
              <a:lstStyle/>
              <a:p>
                <a:r>
                  <a:rPr lang="it-IT">
                    <a:noFill/>
                  </a:rPr>
                  <a:t> </a:t>
                </a:r>
              </a:p>
            </p:txBody>
          </p:sp>
        </mc:Fallback>
      </mc:AlternateContent>
      <p:pic>
        <p:nvPicPr>
          <p:cNvPr id="10" name="Immagine 9"/>
          <p:cNvPicPr>
            <a:picLocks noChangeAspect="1"/>
          </p:cNvPicPr>
          <p:nvPr/>
        </p:nvPicPr>
        <p:blipFill>
          <a:blip r:embed="rId11"/>
          <a:stretch>
            <a:fillRect/>
          </a:stretch>
        </p:blipFill>
        <p:spPr>
          <a:xfrm>
            <a:off x="138501" y="6098443"/>
            <a:ext cx="1789721" cy="120552"/>
          </a:xfrm>
          <a:prstGeom prst="rect">
            <a:avLst/>
          </a:prstGeom>
        </p:spPr>
      </p:pic>
      <p:pic>
        <p:nvPicPr>
          <p:cNvPr id="18" name="Immagine 17">
            <a:extLst>
              <a:ext uri="{FF2B5EF4-FFF2-40B4-BE49-F238E27FC236}">
                <a16:creationId xmlns:a16="http://schemas.microsoft.com/office/drawing/2014/main" xmlns="" id="{9B9D26E8-C4E3-DD2A-A6AE-4FD4B6A14247}"/>
              </a:ext>
            </a:extLst>
          </p:cNvPr>
          <p:cNvPicPr>
            <a:picLocks noChangeAspect="1"/>
          </p:cNvPicPr>
          <p:nvPr/>
        </p:nvPicPr>
        <p:blipFill rotWithShape="1">
          <a:blip r:embed="rId12"/>
          <a:srcRect b="22181"/>
          <a:stretch/>
        </p:blipFill>
        <p:spPr>
          <a:xfrm>
            <a:off x="138501" y="6271312"/>
            <a:ext cx="2520735" cy="301665"/>
          </a:xfrm>
          <a:prstGeom prst="rect">
            <a:avLst/>
          </a:prstGeom>
        </p:spPr>
      </p:pic>
      <p:sp>
        <p:nvSpPr>
          <p:cNvPr id="34" name="Rettangolo 33"/>
          <p:cNvSpPr/>
          <p:nvPr/>
        </p:nvSpPr>
        <p:spPr>
          <a:xfrm>
            <a:off x="48990" y="6577998"/>
            <a:ext cx="2908430" cy="276999"/>
          </a:xfrm>
          <a:prstGeom prst="rect">
            <a:avLst/>
          </a:prstGeom>
        </p:spPr>
        <p:txBody>
          <a:bodyPr wrap="square">
            <a:spAutoFit/>
          </a:bodyPr>
          <a:lstStyle/>
          <a:p>
            <a:r>
              <a:rPr lang="en-US" sz="600" dirty="0"/>
              <a:t>M. </a:t>
            </a:r>
            <a:r>
              <a:rPr lang="en-US" sz="600" dirty="0" err="1"/>
              <a:t>Ferrario</a:t>
            </a:r>
            <a:r>
              <a:rPr lang="en-US" sz="600" dirty="0"/>
              <a:t> </a:t>
            </a:r>
            <a:r>
              <a:rPr lang="en-US" sz="600" i="1" dirty="0"/>
              <a:t>et al.</a:t>
            </a:r>
            <a:r>
              <a:rPr lang="en-US" sz="600" dirty="0"/>
              <a:t>, Direct measurement of the double emittance minimum in the beam dynamics of the </a:t>
            </a:r>
            <a:r>
              <a:rPr lang="en-US" sz="600" dirty="0" err="1"/>
              <a:t>Sparc</a:t>
            </a:r>
            <a:r>
              <a:rPr lang="en-US" sz="600" dirty="0"/>
              <a:t> high-brightness </a:t>
            </a:r>
            <a:r>
              <a:rPr lang="en-US" sz="600" dirty="0" err="1"/>
              <a:t>photoinjector</a:t>
            </a:r>
            <a:r>
              <a:rPr lang="en-US" sz="600" dirty="0"/>
              <a:t>, Phys. Rev. Lett. 99, 234801 (2007).</a:t>
            </a:r>
          </a:p>
        </p:txBody>
      </p:sp>
      <p:sp>
        <p:nvSpPr>
          <p:cNvPr id="7" name="CasellaDiTesto 6"/>
          <p:cNvSpPr txBox="1"/>
          <p:nvPr/>
        </p:nvSpPr>
        <p:spPr>
          <a:xfrm>
            <a:off x="183012" y="1326377"/>
            <a:ext cx="5901267" cy="369332"/>
          </a:xfrm>
          <a:prstGeom prst="rect">
            <a:avLst/>
          </a:prstGeom>
          <a:noFill/>
        </p:spPr>
        <p:txBody>
          <a:bodyPr wrap="square" rtlCol="0">
            <a:spAutoFit/>
          </a:bodyPr>
          <a:lstStyle/>
          <a:p>
            <a:r>
              <a:rPr lang="en-US" b="1" dirty="0">
                <a:solidFill>
                  <a:srgbClr val="C00000"/>
                </a:solidFill>
              </a:rPr>
              <a:t>Equivalent ellipsoid method</a:t>
            </a:r>
            <a:endParaRPr lang="it-IT" b="1" dirty="0">
              <a:solidFill>
                <a:srgbClr val="C00000"/>
              </a:solidFill>
            </a:endParaRPr>
          </a:p>
        </p:txBody>
      </p:sp>
      <p:sp>
        <p:nvSpPr>
          <p:cNvPr id="23" name="CasellaDiTesto 22"/>
          <p:cNvSpPr txBox="1"/>
          <p:nvPr/>
        </p:nvSpPr>
        <p:spPr>
          <a:xfrm>
            <a:off x="6547692" y="1326377"/>
            <a:ext cx="5901267" cy="369332"/>
          </a:xfrm>
          <a:prstGeom prst="rect">
            <a:avLst/>
          </a:prstGeom>
          <a:noFill/>
        </p:spPr>
        <p:txBody>
          <a:bodyPr wrap="square" rtlCol="0">
            <a:spAutoFit/>
          </a:bodyPr>
          <a:lstStyle/>
          <a:p>
            <a:r>
              <a:rPr lang="en-US" b="1" dirty="0">
                <a:solidFill>
                  <a:srgbClr val="C00000"/>
                </a:solidFill>
              </a:rPr>
              <a:t>Multi-slice superposition method</a:t>
            </a:r>
            <a:endParaRPr lang="it-IT" b="1" dirty="0">
              <a:solidFill>
                <a:srgbClr val="C00000"/>
              </a:solidFill>
            </a:endParaRP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xmlns="" id="{A9AF26F6-33F4-F437-598E-DFBC38DCD46A}"/>
                  </a:ext>
                </a:extLst>
              </p:cNvPr>
              <p:cNvSpPr txBox="1"/>
              <p:nvPr/>
            </p:nvSpPr>
            <p:spPr>
              <a:xfrm>
                <a:off x="6526546" y="1628846"/>
                <a:ext cx="5449575" cy="120032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i="1" dirty="0" smtClean="0">
                        <a:latin typeface="Cambria Math" panose="02040503050406030204" pitchFamily="18" charset="0"/>
                      </a:rPr>
                      <m:t>250</m:t>
                    </m:r>
                    <m:r>
                      <a:rPr lang="en-US" b="0" i="1" dirty="0" smtClean="0">
                        <a:latin typeface="Cambria Math" panose="02040503050406030204" pitchFamily="18" charset="0"/>
                      </a:rPr>
                      <m:t> </m:t>
                    </m:r>
                    <m:r>
                      <m:rPr>
                        <m:sty m:val="p"/>
                      </m:rPr>
                      <a:rPr lang="en-US" b="0" i="0" dirty="0" smtClean="0">
                        <a:latin typeface="Cambria Math" panose="02040503050406030204" pitchFamily="18" charset="0"/>
                      </a:rPr>
                      <m:t>pC</m:t>
                    </m:r>
                  </m:oMath>
                </a14:m>
                <a:r>
                  <a:rPr lang="en-US" dirty="0"/>
                  <a:t>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𝑒</m:t>
                        </m:r>
                      </m:e>
                      <m:sup>
                        <m:r>
                          <a:rPr lang="en-US" b="0" i="1" dirty="0" smtClean="0">
                            <a:latin typeface="Cambria Math" panose="02040503050406030204" pitchFamily="18" charset="0"/>
                          </a:rPr>
                          <m:t>−</m:t>
                        </m:r>
                      </m:sup>
                    </m:sSup>
                  </m:oMath>
                </a14:m>
                <a:r>
                  <a:rPr lang="en-US" b="1" dirty="0"/>
                  <a:t> </a:t>
                </a:r>
                <a:r>
                  <a:rPr lang="en-US" dirty="0"/>
                  <a:t>beam produced by the hybrid gun and matched to its </a:t>
                </a:r>
                <a:r>
                  <a:rPr lang="en-US" b="1" dirty="0"/>
                  <a:t>invariant envelope</a:t>
                </a:r>
                <a:r>
                  <a:rPr lang="en-US" dirty="0"/>
                  <a:t> in a booster </a:t>
                </a:r>
                <a:r>
                  <a:rPr lang="en-US" dirty="0" err="1"/>
                  <a:t>linac</a:t>
                </a:r>
                <a:endParaRPr lang="en-US" dirty="0"/>
              </a:p>
              <a:p>
                <a:pPr marL="285750" indent="-285750">
                  <a:buFont typeface="Arial" panose="020B0604020202020204" pitchFamily="34" charset="0"/>
                  <a:buChar char="•"/>
                </a:pPr>
                <a:r>
                  <a:rPr lang="en-GB" dirty="0"/>
                  <a:t>Emittance </a:t>
                </a:r>
                <a:r>
                  <a:rPr lang="en-GB" b="1" dirty="0"/>
                  <a:t>dynamics</a:t>
                </a:r>
                <a:r>
                  <a:rPr lang="en-GB" dirty="0"/>
                  <a:t>: </a:t>
                </a:r>
                <a:r>
                  <a:rPr lang="en-GB" i="1" dirty="0"/>
                  <a:t>oscillations</a:t>
                </a:r>
                <a:r>
                  <a:rPr lang="en-GB" dirty="0"/>
                  <a:t> in the drift and </a:t>
                </a:r>
                <a:r>
                  <a:rPr lang="en-GB" i="1" dirty="0"/>
                  <a:t>compensation</a:t>
                </a:r>
                <a:r>
                  <a:rPr lang="en-GB" dirty="0"/>
                  <a:t> in the </a:t>
                </a:r>
                <a:r>
                  <a:rPr lang="en-GB" dirty="0" err="1"/>
                  <a:t>linac</a:t>
                </a:r>
                <a:endParaRPr lang="en-US" i="1" dirty="0"/>
              </a:p>
            </p:txBody>
          </p:sp>
        </mc:Choice>
        <mc:Fallback xmlns="">
          <p:sp>
            <p:nvSpPr>
              <p:cNvPr id="26" name="CasellaDiTesto 25">
                <a:extLst>
                  <a:ext uri="{FF2B5EF4-FFF2-40B4-BE49-F238E27FC236}">
                    <a16:creationId xmlns:a16="http://schemas.microsoft.com/office/drawing/2014/main" id="{A9AF26F6-33F4-F437-598E-DFBC38DCD46A}"/>
                  </a:ext>
                </a:extLst>
              </p:cNvPr>
              <p:cNvSpPr txBox="1">
                <a:spLocks noRot="1" noChangeAspect="1" noMove="1" noResize="1" noEditPoints="1" noAdjustHandles="1" noChangeArrowheads="1" noChangeShapeType="1" noTextEdit="1"/>
              </p:cNvSpPr>
              <p:nvPr/>
            </p:nvSpPr>
            <p:spPr>
              <a:xfrm>
                <a:off x="6526546" y="1628846"/>
                <a:ext cx="5449575" cy="1200329"/>
              </a:xfrm>
              <a:prstGeom prst="rect">
                <a:avLst/>
              </a:prstGeom>
              <a:blipFill>
                <a:blip r:embed="rId13"/>
                <a:stretch>
                  <a:fillRect l="-783" t="-2538" b="-7107"/>
                </a:stretch>
              </a:blipFill>
            </p:spPr>
            <p:txBody>
              <a:bodyPr/>
              <a:lstStyle/>
              <a:p>
                <a:r>
                  <a:rPr lang="en-US">
                    <a:noFill/>
                  </a:rPr>
                  <a:t> </a:t>
                </a:r>
              </a:p>
            </p:txBody>
          </p:sp>
        </mc:Fallback>
      </mc:AlternateContent>
      <p:pic>
        <p:nvPicPr>
          <p:cNvPr id="35" name="Immagine 34"/>
          <p:cNvPicPr>
            <a:picLocks noChangeAspect="1"/>
          </p:cNvPicPr>
          <p:nvPr/>
        </p:nvPicPr>
        <p:blipFill>
          <a:blip r:embed="rId14"/>
          <a:stretch>
            <a:fillRect/>
          </a:stretch>
        </p:blipFill>
        <p:spPr>
          <a:xfrm>
            <a:off x="6561991" y="6072806"/>
            <a:ext cx="2336393" cy="140607"/>
          </a:xfrm>
          <a:prstGeom prst="rect">
            <a:avLst/>
          </a:prstGeom>
        </p:spPr>
      </p:pic>
      <p:pic>
        <p:nvPicPr>
          <p:cNvPr id="38" name="Immagine 37">
            <a:extLst>
              <a:ext uri="{FF2B5EF4-FFF2-40B4-BE49-F238E27FC236}">
                <a16:creationId xmlns:a16="http://schemas.microsoft.com/office/drawing/2014/main" xmlns="" id="{E711C5ED-9B78-4DAA-8E89-E93C59ED11B4}"/>
              </a:ext>
            </a:extLst>
          </p:cNvPr>
          <p:cNvPicPr>
            <a:picLocks noChangeAspect="1"/>
          </p:cNvPicPr>
          <p:nvPr/>
        </p:nvPicPr>
        <p:blipFill>
          <a:blip r:embed="rId15"/>
          <a:stretch>
            <a:fillRect/>
          </a:stretch>
        </p:blipFill>
        <p:spPr>
          <a:xfrm>
            <a:off x="6563716" y="6311069"/>
            <a:ext cx="2996446" cy="346085"/>
          </a:xfrm>
          <a:prstGeom prst="rect">
            <a:avLst/>
          </a:prstGeom>
        </p:spPr>
      </p:pic>
      <p:grpSp>
        <p:nvGrpSpPr>
          <p:cNvPr id="8" name="Gruppo 7"/>
          <p:cNvGrpSpPr/>
          <p:nvPr/>
        </p:nvGrpSpPr>
        <p:grpSpPr>
          <a:xfrm>
            <a:off x="7188642" y="2954409"/>
            <a:ext cx="4262637" cy="2715250"/>
            <a:chOff x="7188642" y="2954409"/>
            <a:chExt cx="4262637" cy="2715250"/>
          </a:xfrm>
        </p:grpSpPr>
        <p:pic>
          <p:nvPicPr>
            <p:cNvPr id="25" name="Immagine 24">
              <a:extLst>
                <a:ext uri="{FF2B5EF4-FFF2-40B4-BE49-F238E27FC236}">
                  <a16:creationId xmlns:a16="http://schemas.microsoft.com/office/drawing/2014/main" xmlns="" id="{74B53E1C-5CF4-7695-5774-A2304990051B}"/>
                </a:ext>
              </a:extLst>
            </p:cNvPr>
            <p:cNvPicPr>
              <a:picLocks noChangeAspect="1"/>
            </p:cNvPicPr>
            <p:nvPr/>
          </p:nvPicPr>
          <p:blipFill rotWithShape="1">
            <a:blip r:embed="rId16">
              <a:extLst>
                <a:ext uri="{28A0092B-C50C-407E-A947-70E740481C1C}">
                  <a14:useLocalDpi xmlns:a14="http://schemas.microsoft.com/office/drawing/2010/main" val="0"/>
                </a:ext>
              </a:extLst>
            </a:blip>
            <a:srcRect l="2635" t="9026" r="8102"/>
            <a:stretch/>
          </p:blipFill>
          <p:spPr>
            <a:xfrm>
              <a:off x="7188642" y="2954409"/>
              <a:ext cx="4262637" cy="2715250"/>
            </a:xfrm>
            <a:prstGeom prst="rect">
              <a:avLst/>
            </a:prstGeom>
          </p:spPr>
        </p:pic>
        <p:sp>
          <p:nvSpPr>
            <p:cNvPr id="22" name="CasellaDiTesto 21"/>
            <p:cNvSpPr txBox="1"/>
            <p:nvPr/>
          </p:nvSpPr>
          <p:spPr>
            <a:xfrm>
              <a:off x="8933134" y="3726460"/>
              <a:ext cx="1152275" cy="215444"/>
            </a:xfrm>
            <a:prstGeom prst="rect">
              <a:avLst/>
            </a:prstGeom>
            <a:noFill/>
            <a:ln>
              <a:solidFill>
                <a:schemeClr val="tx1"/>
              </a:solidFill>
            </a:ln>
          </p:spPr>
          <p:txBody>
            <a:bodyPr wrap="square" rtlCol="0">
              <a:spAutoFit/>
            </a:bodyPr>
            <a:lstStyle/>
            <a:p>
              <a:r>
                <a:rPr lang="it-IT" sz="800" dirty="0" err="1"/>
                <a:t>Injection</a:t>
              </a:r>
              <a:r>
                <a:rPr lang="it-IT" sz="800" dirty="0"/>
                <a:t> in the booster</a:t>
              </a:r>
            </a:p>
          </p:txBody>
        </p:sp>
        <p:cxnSp>
          <p:nvCxnSpPr>
            <p:cNvPr id="24" name="Connettore 2 23"/>
            <p:cNvCxnSpPr/>
            <p:nvPr/>
          </p:nvCxnSpPr>
          <p:spPr>
            <a:xfrm flipH="1">
              <a:off x="8715375" y="3941904"/>
              <a:ext cx="217760" cy="18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xmlns="" id="{26E643F0-E1E1-FF3A-8082-25326B571A0C}"/>
                  </a:ext>
                </a:extLst>
              </p:cNvPr>
              <p:cNvSpPr txBox="1"/>
              <p:nvPr/>
            </p:nvSpPr>
            <p:spPr>
              <a:xfrm>
                <a:off x="7511480" y="5710626"/>
                <a:ext cx="4175917" cy="307777"/>
              </a:xfrm>
              <a:prstGeom prst="rect">
                <a:avLst/>
              </a:prstGeom>
              <a:noFill/>
            </p:spPr>
            <p:txBody>
              <a:bodyPr wrap="square" rtlCol="0">
                <a:spAutoFit/>
              </a:bodyPr>
              <a:lstStyle/>
              <a:p>
                <a:r>
                  <a:rPr lang="en-US" sz="1400" i="1" dirty="0"/>
                  <a:t>Relative error within 3% with </a:t>
                </a:r>
                <a14:m>
                  <m:oMath xmlns:m="http://schemas.openxmlformats.org/officeDocument/2006/math">
                    <m:r>
                      <a:rPr lang="it-IT" sz="1400" b="0" i="1" smtClean="0">
                        <a:latin typeface="Cambria Math" panose="02040503050406030204" pitchFamily="18" charset="0"/>
                      </a:rPr>
                      <m:t>∼</m:t>
                    </m:r>
                  </m:oMath>
                </a14:m>
                <a:r>
                  <a:rPr lang="en-US" sz="1400" i="1" dirty="0"/>
                  <a:t>1/6 execution time</a:t>
                </a:r>
              </a:p>
            </p:txBody>
          </p:sp>
        </mc:Choice>
        <mc:Fallback xmlns="">
          <p:sp>
            <p:nvSpPr>
              <p:cNvPr id="4" name="CasellaDiTesto 3">
                <a:extLst>
                  <a:ext uri="{FF2B5EF4-FFF2-40B4-BE49-F238E27FC236}">
                    <a16:creationId xmlns:a16="http://schemas.microsoft.com/office/drawing/2014/main" id="{26E643F0-E1E1-FF3A-8082-25326B571A0C}"/>
                  </a:ext>
                </a:extLst>
              </p:cNvPr>
              <p:cNvSpPr txBox="1">
                <a:spLocks noRot="1" noChangeAspect="1" noMove="1" noResize="1" noEditPoints="1" noAdjustHandles="1" noChangeArrowheads="1" noChangeShapeType="1" noTextEdit="1"/>
              </p:cNvSpPr>
              <p:nvPr/>
            </p:nvSpPr>
            <p:spPr>
              <a:xfrm>
                <a:off x="7511480" y="5710626"/>
                <a:ext cx="4175917" cy="307777"/>
              </a:xfrm>
              <a:prstGeom prst="rect">
                <a:avLst/>
              </a:prstGeom>
              <a:blipFill>
                <a:blip r:embed="rId18"/>
                <a:stretch>
                  <a:fillRect l="-438"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xmlns="" id="{E2616815-433A-BB8B-027E-997E64B035CB}"/>
                  </a:ext>
                </a:extLst>
              </p:cNvPr>
              <p:cNvSpPr txBox="1"/>
              <p:nvPr/>
            </p:nvSpPr>
            <p:spPr>
              <a:xfrm>
                <a:off x="2953113" y="6325413"/>
                <a:ext cx="3525727" cy="523220"/>
              </a:xfrm>
              <a:prstGeom prst="rect">
                <a:avLst/>
              </a:prstGeom>
              <a:noFill/>
            </p:spPr>
            <p:txBody>
              <a:bodyPr wrap="square" rtlCol="0">
                <a:spAutoFit/>
              </a:bodyPr>
              <a:lstStyle/>
              <a:p>
                <a:r>
                  <a:rPr lang="en-US" sz="1400" i="1" dirty="0"/>
                  <a:t>Relative error within 4% (except emittance) with </a:t>
                </a:r>
                <a14:m>
                  <m:oMath xmlns:m="http://schemas.openxmlformats.org/officeDocument/2006/math">
                    <m:r>
                      <a:rPr lang="it-IT" sz="1400" b="0" i="1" smtClean="0">
                        <a:latin typeface="Cambria Math" panose="02040503050406030204" pitchFamily="18" charset="0"/>
                      </a:rPr>
                      <m:t>∼</m:t>
                    </m:r>
                  </m:oMath>
                </a14:m>
                <a:r>
                  <a:rPr lang="en-US" sz="1400" i="1" dirty="0"/>
                  <a:t>1/40 execution time</a:t>
                </a:r>
              </a:p>
            </p:txBody>
          </p:sp>
        </mc:Choice>
        <mc:Fallback xmlns="">
          <p:sp>
            <p:nvSpPr>
              <p:cNvPr id="9" name="CasellaDiTesto 8">
                <a:extLst>
                  <a:ext uri="{FF2B5EF4-FFF2-40B4-BE49-F238E27FC236}">
                    <a16:creationId xmlns:a16="http://schemas.microsoft.com/office/drawing/2014/main" id="{E2616815-433A-BB8B-027E-997E64B035CB}"/>
                  </a:ext>
                </a:extLst>
              </p:cNvPr>
              <p:cNvSpPr txBox="1">
                <a:spLocks noRot="1" noChangeAspect="1" noMove="1" noResize="1" noEditPoints="1" noAdjustHandles="1" noChangeArrowheads="1" noChangeShapeType="1" noTextEdit="1"/>
              </p:cNvSpPr>
              <p:nvPr/>
            </p:nvSpPr>
            <p:spPr>
              <a:xfrm>
                <a:off x="2953113" y="6325413"/>
                <a:ext cx="3525727" cy="523220"/>
              </a:xfrm>
              <a:prstGeom prst="rect">
                <a:avLst/>
              </a:prstGeom>
              <a:blipFill>
                <a:blip r:embed="rId19"/>
                <a:stretch>
                  <a:fillRect l="-518" t="-2353" b="-11765"/>
                </a:stretch>
              </a:blipFill>
            </p:spPr>
            <p:txBody>
              <a:bodyPr/>
              <a:lstStyle/>
              <a:p>
                <a:r>
                  <a:rPr lang="en-US">
                    <a:noFill/>
                  </a:rPr>
                  <a:t> </a:t>
                </a:r>
              </a:p>
            </p:txBody>
          </p:sp>
        </mc:Fallback>
      </mc:AlternateContent>
    </p:spTree>
    <p:extLst>
      <p:ext uri="{BB962C8B-B14F-4D97-AF65-F5344CB8AC3E}">
        <p14:creationId xmlns:p14="http://schemas.microsoft.com/office/powerpoint/2010/main" val="3167237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87C327B-4E84-4420-A7E8-B0B81909E80C}"/>
              </a:ext>
            </a:extLst>
          </p:cNvPr>
          <p:cNvSpPr>
            <a:spLocks noGrp="1"/>
          </p:cNvSpPr>
          <p:nvPr>
            <p:ph type="title"/>
          </p:nvPr>
        </p:nvSpPr>
        <p:spPr/>
        <p:txBody>
          <a:bodyPr/>
          <a:lstStyle/>
          <a:p>
            <a:r>
              <a:rPr lang="en-US" dirty="0"/>
              <a:t>Modeling Wakefield Effects</a:t>
            </a:r>
          </a:p>
        </p:txBody>
      </p:sp>
      <p:sp>
        <p:nvSpPr>
          <p:cNvPr id="3" name="Segnaposto numero diapositiva 2">
            <a:extLst>
              <a:ext uri="{FF2B5EF4-FFF2-40B4-BE49-F238E27FC236}">
                <a16:creationId xmlns:a16="http://schemas.microsoft.com/office/drawing/2014/main" xmlns="" id="{0D85F233-2EED-43BD-BFE1-1E9097696645}"/>
              </a:ext>
            </a:extLst>
          </p:cNvPr>
          <p:cNvSpPr>
            <a:spLocks noGrp="1"/>
          </p:cNvSpPr>
          <p:nvPr>
            <p:ph type="sldNum" sz="quarter" idx="12"/>
          </p:nvPr>
        </p:nvSpPr>
        <p:spPr/>
        <p:txBody>
          <a:bodyPr/>
          <a:lstStyle/>
          <a:p>
            <a:fld id="{62EE6E3B-1986-4A06-9D04-53EACBB36779}" type="slidenum">
              <a:rPr lang="en-US" smtClean="0"/>
              <a:t>16</a:t>
            </a:fld>
            <a:endParaRPr lang="en-US"/>
          </a:p>
        </p:txBody>
      </p:sp>
      <p:pic>
        <p:nvPicPr>
          <p:cNvPr id="27" name="Immagine 26">
            <a:extLst>
              <a:ext uri="{FF2B5EF4-FFF2-40B4-BE49-F238E27FC236}">
                <a16:creationId xmlns:a16="http://schemas.microsoft.com/office/drawing/2014/main" xmlns="" id="{A664C10C-D460-75E1-4EB7-E20F9CE2276B}"/>
              </a:ext>
            </a:extLst>
          </p:cNvPr>
          <p:cNvPicPr>
            <a:picLocks noChangeAspect="1"/>
          </p:cNvPicPr>
          <p:nvPr/>
        </p:nvPicPr>
        <p:blipFill>
          <a:blip r:embed="rId3"/>
          <a:stretch>
            <a:fillRect/>
          </a:stretch>
        </p:blipFill>
        <p:spPr>
          <a:xfrm>
            <a:off x="8285994" y="4008127"/>
            <a:ext cx="2838136" cy="534380"/>
          </a:xfrm>
          <a:prstGeom prst="rect">
            <a:avLst/>
          </a:prstGeom>
          <a:ln w="28575">
            <a:solidFill>
              <a:srgbClr val="00B050"/>
            </a:solidFill>
          </a:ln>
        </p:spPr>
      </p:pic>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xmlns="" id="{738026BD-5C93-9B87-DC34-8FC812F26DB3}"/>
                  </a:ext>
                </a:extLst>
              </p:cNvPr>
              <p:cNvSpPr txBox="1"/>
              <p:nvPr/>
            </p:nvSpPr>
            <p:spPr>
              <a:xfrm>
                <a:off x="7676804" y="2902261"/>
                <a:ext cx="4056516" cy="646331"/>
              </a:xfrm>
              <a:prstGeom prst="rect">
                <a:avLst/>
              </a:prstGeom>
              <a:noFill/>
              <a:ln w="19050">
                <a:noFill/>
              </a:ln>
            </p:spPr>
            <p:txBody>
              <a:bodyPr wrap="square" rtlCol="0">
                <a:spAutoFit/>
              </a:bodyPr>
              <a:lstStyle/>
              <a:p>
                <a:pPr marL="285750" indent="-285750">
                  <a:buFont typeface="Arial" panose="020B0604020202020204" pitchFamily="34" charset="0"/>
                  <a:buChar char="•"/>
                </a:pPr>
                <a:r>
                  <a:rPr lang="en-US" sz="1800" b="1" i="0" dirty="0">
                    <a:solidFill>
                      <a:schemeClr val="tx1"/>
                    </a:solidFill>
                  </a:rPr>
                  <a:t>State</a:t>
                </a:r>
                <a:r>
                  <a:rPr lang="en-US" sz="1800" b="0" i="0" dirty="0">
                    <a:solidFill>
                      <a:schemeClr val="tx1"/>
                    </a:solidFill>
                  </a:rPr>
                  <a:t> after the </a:t>
                </a:r>
                <a14:m>
                  <m:oMath xmlns:m="http://schemas.openxmlformats.org/officeDocument/2006/math">
                    <m:r>
                      <a:rPr lang="en-US" sz="1800" b="0" i="1" dirty="0" smtClean="0">
                        <a:solidFill>
                          <a:schemeClr val="tx1"/>
                        </a:solidFill>
                        <a:latin typeface="Cambria Math" panose="02040503050406030204" pitchFamily="18" charset="0"/>
                      </a:rPr>
                      <m:t>𝑛</m:t>
                    </m:r>
                  </m:oMath>
                </a14:m>
                <a:r>
                  <a:rPr lang="en-US" sz="1800" b="0" i="0" dirty="0">
                    <a:solidFill>
                      <a:schemeClr val="tx1"/>
                    </a:solidFill>
                  </a:rPr>
                  <a:t> charges have passed</a:t>
                </a:r>
                <a:endParaRPr lang="en-US" sz="1800" b="0" i="1" dirty="0">
                  <a:solidFill>
                    <a:schemeClr val="tx1"/>
                  </a:solidFill>
                </a:endParaRPr>
              </a:p>
              <a:p>
                <a:pPr marL="285750" indent="-285750">
                  <a:buFont typeface="Arial" panose="020B0604020202020204" pitchFamily="34" charset="0"/>
                  <a:buChar char="•"/>
                </a:pPr>
                <a14:m>
                  <m:oMath xmlns:m="http://schemas.openxmlformats.org/officeDocument/2006/math">
                    <m:r>
                      <a:rPr lang="en-US" sz="1800" b="0" i="1" dirty="0" smtClean="0">
                        <a:solidFill>
                          <a:schemeClr val="tx1"/>
                        </a:solidFill>
                        <a:latin typeface="Cambria Math" panose="02040503050406030204" pitchFamily="18" charset="0"/>
                      </a:rPr>
                      <m:t>𝑁</m:t>
                    </m:r>
                  </m:oMath>
                </a14:m>
                <a:r>
                  <a:rPr lang="en-US" sz="1800" dirty="0">
                    <a:solidFill>
                      <a:schemeClr val="tx1"/>
                    </a:solidFill>
                  </a:rPr>
                  <a:t> particles </a:t>
                </a:r>
                <a14:m>
                  <m:oMath xmlns:m="http://schemas.openxmlformats.org/officeDocument/2006/math">
                    <m:r>
                      <a:rPr lang="it-IT" sz="1800" b="0" i="1" smtClean="0">
                        <a:solidFill>
                          <a:schemeClr val="tx1"/>
                        </a:solidFill>
                        <a:latin typeface="Cambria Math" panose="02040503050406030204" pitchFamily="18" charset="0"/>
                      </a:rPr>
                      <m:t>⇒</m:t>
                    </m:r>
                  </m:oMath>
                </a14:m>
                <a:r>
                  <a:rPr lang="en-US" sz="1800" dirty="0">
                    <a:solidFill>
                      <a:schemeClr val="tx1"/>
                    </a:solidFill>
                  </a:rPr>
                  <a:t> </a:t>
                </a:r>
                <a14:m>
                  <m:oMath xmlns:m="http://schemas.openxmlformats.org/officeDocument/2006/math">
                    <m:r>
                      <a:rPr lang="en-US" sz="1800" b="0" i="1" dirty="0" smtClean="0">
                        <a:solidFill>
                          <a:schemeClr val="tx1"/>
                        </a:solidFill>
                        <a:latin typeface="Cambria Math" panose="02040503050406030204" pitchFamily="18" charset="0"/>
                      </a:rPr>
                      <m:t>𝑁</m:t>
                    </m:r>
                    <m:r>
                      <a:rPr lang="en-US" sz="1800" b="0" i="1" dirty="0" smtClean="0">
                        <a:solidFill>
                          <a:schemeClr val="tx1"/>
                        </a:solidFill>
                        <a:latin typeface="Cambria Math" panose="02040503050406030204" pitchFamily="18" charset="0"/>
                      </a:rPr>
                      <m:t>−1</m:t>
                    </m:r>
                  </m:oMath>
                </a14:m>
                <a:r>
                  <a:rPr lang="en-US" sz="1800" dirty="0">
                    <a:solidFill>
                      <a:schemeClr val="tx1"/>
                    </a:solidFill>
                  </a:rPr>
                  <a:t> </a:t>
                </a:r>
                <a:r>
                  <a:rPr lang="en-US" sz="1800" b="1" dirty="0">
                    <a:solidFill>
                      <a:schemeClr val="tx1"/>
                    </a:solidFill>
                  </a:rPr>
                  <a:t>operations</a:t>
                </a:r>
                <a:endParaRPr lang="en-US" sz="1800" dirty="0">
                  <a:solidFill>
                    <a:schemeClr val="tx1"/>
                  </a:solidFill>
                </a:endParaRPr>
              </a:p>
            </p:txBody>
          </p:sp>
        </mc:Choice>
        <mc:Fallback xmlns="">
          <p:sp>
            <p:nvSpPr>
              <p:cNvPr id="28" name="CasellaDiTesto 27">
                <a:extLst>
                  <a:ext uri="{FF2B5EF4-FFF2-40B4-BE49-F238E27FC236}">
                    <a16:creationId xmlns="" xmlns:a16="http://schemas.microsoft.com/office/drawing/2014/main" xmlns:a14="http://schemas.microsoft.com/office/drawing/2010/main" id="{738026BD-5C93-9B87-DC34-8FC812F26DB3}"/>
                  </a:ext>
                </a:extLst>
              </p:cNvPr>
              <p:cNvSpPr txBox="1">
                <a:spLocks noRot="1" noChangeAspect="1" noMove="1" noResize="1" noEditPoints="1" noAdjustHandles="1" noChangeArrowheads="1" noChangeShapeType="1" noTextEdit="1"/>
              </p:cNvSpPr>
              <p:nvPr/>
            </p:nvSpPr>
            <p:spPr>
              <a:xfrm>
                <a:off x="7676804" y="2902261"/>
                <a:ext cx="4056516" cy="646331"/>
              </a:xfrm>
              <a:prstGeom prst="rect">
                <a:avLst/>
              </a:prstGeom>
              <a:blipFill rotWithShape="0">
                <a:blip r:embed="rId4"/>
                <a:stretch>
                  <a:fillRect l="-901" t="-4717" b="-14151"/>
                </a:stretch>
              </a:blipFill>
              <a:ln w="19050">
                <a:noFill/>
              </a:ln>
            </p:spPr>
            <p:txBody>
              <a:bodyPr/>
              <a:lstStyle/>
              <a:p>
                <a:r>
                  <a:rPr lang="it-IT">
                    <a:noFill/>
                  </a:rPr>
                  <a:t> </a:t>
                </a:r>
              </a:p>
            </p:txBody>
          </p:sp>
        </mc:Fallback>
      </mc:AlternateContent>
      <p:pic>
        <p:nvPicPr>
          <p:cNvPr id="32" name="Immagine 31">
            <a:extLst>
              <a:ext uri="{FF2B5EF4-FFF2-40B4-BE49-F238E27FC236}">
                <a16:creationId xmlns:a16="http://schemas.microsoft.com/office/drawing/2014/main" xmlns="" id="{D8BAD5E8-AA3F-6894-6D0C-183E8FA2C3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6688" y="3072042"/>
            <a:ext cx="1967686" cy="368319"/>
          </a:xfrm>
          <a:prstGeom prst="rect">
            <a:avLst/>
          </a:prstGeom>
        </p:spPr>
      </p:pic>
      <p:sp>
        <p:nvSpPr>
          <p:cNvPr id="35" name="CasellaDiTesto 34">
            <a:extLst>
              <a:ext uri="{FF2B5EF4-FFF2-40B4-BE49-F238E27FC236}">
                <a16:creationId xmlns:a16="http://schemas.microsoft.com/office/drawing/2014/main" xmlns="" id="{5529506C-B8A9-F97E-3473-32D4DA175456}"/>
              </a:ext>
            </a:extLst>
          </p:cNvPr>
          <p:cNvSpPr txBox="1"/>
          <p:nvPr/>
        </p:nvSpPr>
        <p:spPr>
          <a:xfrm>
            <a:off x="168393" y="2537525"/>
            <a:ext cx="3635263" cy="369332"/>
          </a:xfrm>
          <a:prstGeom prst="rect">
            <a:avLst/>
          </a:prstGeom>
          <a:noFill/>
        </p:spPr>
        <p:txBody>
          <a:bodyPr wrap="square" rtlCol="0">
            <a:spAutoFit/>
          </a:bodyPr>
          <a:lstStyle/>
          <a:p>
            <a:r>
              <a:rPr lang="en-US" b="1" dirty="0">
                <a:solidFill>
                  <a:srgbClr val="C00000"/>
                </a:solidFill>
              </a:rPr>
              <a:t>Evolution of the voltage state</a:t>
            </a:r>
          </a:p>
        </p:txBody>
      </p:sp>
      <p:cxnSp>
        <p:nvCxnSpPr>
          <p:cNvPr id="39" name="Connettore 2 38">
            <a:extLst>
              <a:ext uri="{FF2B5EF4-FFF2-40B4-BE49-F238E27FC236}">
                <a16:creationId xmlns:a16="http://schemas.microsoft.com/office/drawing/2014/main" xmlns="" id="{81A043A6-59A2-F8AD-965F-5735D1F74E98}"/>
              </a:ext>
            </a:extLst>
          </p:cNvPr>
          <p:cNvCxnSpPr>
            <a:cxnSpLocks/>
          </p:cNvCxnSpPr>
          <p:nvPr/>
        </p:nvCxnSpPr>
        <p:spPr>
          <a:xfrm flipH="1">
            <a:off x="1959406" y="3381916"/>
            <a:ext cx="923252" cy="4251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a:extLst>
              <a:ext uri="{FF2B5EF4-FFF2-40B4-BE49-F238E27FC236}">
                <a16:creationId xmlns:a16="http://schemas.microsoft.com/office/drawing/2014/main" xmlns="" id="{B37915E1-09B3-53BE-0E9C-FFC5A599DBA8}"/>
              </a:ext>
            </a:extLst>
          </p:cNvPr>
          <p:cNvSpPr/>
          <p:nvPr/>
        </p:nvSpPr>
        <p:spPr>
          <a:xfrm>
            <a:off x="254425" y="3843405"/>
            <a:ext cx="2127395" cy="18219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sellaDiTesto 40">
            <a:extLst>
              <a:ext uri="{FF2B5EF4-FFF2-40B4-BE49-F238E27FC236}">
                <a16:creationId xmlns:a16="http://schemas.microsoft.com/office/drawing/2014/main" xmlns="" id="{31BA37DC-52BE-707D-517F-E3FE52E95064}"/>
              </a:ext>
            </a:extLst>
          </p:cNvPr>
          <p:cNvSpPr txBox="1"/>
          <p:nvPr/>
        </p:nvSpPr>
        <p:spPr>
          <a:xfrm>
            <a:off x="300403" y="3824448"/>
            <a:ext cx="2483921" cy="923330"/>
          </a:xfrm>
          <a:prstGeom prst="rect">
            <a:avLst/>
          </a:prstGeom>
          <a:noFill/>
          <a:ln>
            <a:noFill/>
          </a:ln>
        </p:spPr>
        <p:txBody>
          <a:bodyPr wrap="square" rtlCol="0">
            <a:spAutoFit/>
          </a:bodyPr>
          <a:lstStyle/>
          <a:p>
            <a:r>
              <a:rPr lang="en-US" sz="1800" b="1" dirty="0"/>
              <a:t>Perturbation</a:t>
            </a:r>
            <a:r>
              <a:rPr lang="en-US" sz="1800" dirty="0"/>
              <a:t>:</a:t>
            </a:r>
          </a:p>
          <a:p>
            <a:r>
              <a:rPr lang="en-US" sz="1800" dirty="0"/>
              <a:t>Kick induced by the passing charges</a:t>
            </a:r>
          </a:p>
        </p:txBody>
      </p:sp>
      <p:pic>
        <p:nvPicPr>
          <p:cNvPr id="42" name="Immagine 41">
            <a:extLst>
              <a:ext uri="{FF2B5EF4-FFF2-40B4-BE49-F238E27FC236}">
                <a16:creationId xmlns:a16="http://schemas.microsoft.com/office/drawing/2014/main" xmlns="" id="{60C223FA-EEA8-F862-78B9-A7D79B990D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1303" y="2868721"/>
            <a:ext cx="811584" cy="774963"/>
          </a:xfrm>
          <a:prstGeom prst="rect">
            <a:avLst/>
          </a:prstGeom>
        </p:spPr>
      </p:pic>
      <p:sp>
        <p:nvSpPr>
          <p:cNvPr id="43" name="Freccia a destra 42">
            <a:extLst>
              <a:ext uri="{FF2B5EF4-FFF2-40B4-BE49-F238E27FC236}">
                <a16:creationId xmlns:a16="http://schemas.microsoft.com/office/drawing/2014/main" xmlns="" id="{1B14B942-AF47-BE68-08F0-CBBED4C5F225}"/>
              </a:ext>
            </a:extLst>
          </p:cNvPr>
          <p:cNvSpPr/>
          <p:nvPr/>
        </p:nvSpPr>
        <p:spPr>
          <a:xfrm>
            <a:off x="1639731" y="3111144"/>
            <a:ext cx="346294" cy="27935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nettore 2 43">
            <a:extLst>
              <a:ext uri="{FF2B5EF4-FFF2-40B4-BE49-F238E27FC236}">
                <a16:creationId xmlns:a16="http://schemas.microsoft.com/office/drawing/2014/main" xmlns="" id="{91FF3B25-F7AC-9716-377D-3F7322573EEA}"/>
              </a:ext>
            </a:extLst>
          </p:cNvPr>
          <p:cNvCxnSpPr>
            <a:cxnSpLocks/>
          </p:cNvCxnSpPr>
          <p:nvPr/>
        </p:nvCxnSpPr>
        <p:spPr>
          <a:xfrm>
            <a:off x="3664101" y="3397861"/>
            <a:ext cx="795617" cy="4092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xmlns="" id="{EBDA7BBF-8EBE-1ACF-7DD4-1EF97D0C5565}"/>
              </a:ext>
            </a:extLst>
          </p:cNvPr>
          <p:cNvSpPr txBox="1"/>
          <p:nvPr/>
        </p:nvSpPr>
        <p:spPr>
          <a:xfrm>
            <a:off x="7597893" y="2537112"/>
            <a:ext cx="2540599" cy="369332"/>
          </a:xfrm>
          <a:prstGeom prst="rect">
            <a:avLst/>
          </a:prstGeom>
          <a:noFill/>
        </p:spPr>
        <p:txBody>
          <a:bodyPr wrap="square" rtlCol="0">
            <a:spAutoFit/>
          </a:bodyPr>
          <a:lstStyle/>
          <a:p>
            <a:r>
              <a:rPr lang="en-US" b="1" dirty="0">
                <a:solidFill>
                  <a:srgbClr val="C00000"/>
                </a:solidFill>
              </a:rPr>
              <a:t>Recursive formula</a:t>
            </a:r>
          </a:p>
        </p:txBody>
      </p:sp>
      <p:sp>
        <p:nvSpPr>
          <p:cNvPr id="46" name="Rettangolo 45">
            <a:extLst>
              <a:ext uri="{FF2B5EF4-FFF2-40B4-BE49-F238E27FC236}">
                <a16:creationId xmlns:a16="http://schemas.microsoft.com/office/drawing/2014/main" xmlns="" id="{C2922183-168C-CA26-0CD7-0F45524FC05A}"/>
              </a:ext>
            </a:extLst>
          </p:cNvPr>
          <p:cNvSpPr/>
          <p:nvPr/>
        </p:nvSpPr>
        <p:spPr>
          <a:xfrm>
            <a:off x="2634732" y="3843405"/>
            <a:ext cx="4638154" cy="24968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xmlns="" id="{E184CE44-B2A5-2F8A-AB70-F33CA9A80CF1}"/>
              </a:ext>
            </a:extLst>
          </p:cNvPr>
          <p:cNvPicPr>
            <a:picLocks noChangeAspect="1"/>
          </p:cNvPicPr>
          <p:nvPr/>
        </p:nvPicPr>
        <p:blipFill>
          <a:blip r:embed="rId7"/>
          <a:stretch>
            <a:fillRect/>
          </a:stretch>
        </p:blipFill>
        <p:spPr>
          <a:xfrm>
            <a:off x="2696167" y="5046525"/>
            <a:ext cx="4499781" cy="1255668"/>
          </a:xfrm>
          <a:prstGeom prst="rect">
            <a:avLst/>
          </a:prstGeom>
        </p:spPr>
      </p:pic>
      <p:pic>
        <p:nvPicPr>
          <p:cNvPr id="48" name="Immagine 47">
            <a:extLst>
              <a:ext uri="{FF2B5EF4-FFF2-40B4-BE49-F238E27FC236}">
                <a16:creationId xmlns:a16="http://schemas.microsoft.com/office/drawing/2014/main" xmlns="" id="{66654169-1DB1-2EC1-CCE2-80C0DB814BAD}"/>
              </a:ext>
            </a:extLst>
          </p:cNvPr>
          <p:cNvPicPr>
            <a:picLocks noChangeAspect="1"/>
          </p:cNvPicPr>
          <p:nvPr/>
        </p:nvPicPr>
        <p:blipFill>
          <a:blip r:embed="rId8"/>
          <a:stretch>
            <a:fillRect/>
          </a:stretch>
        </p:blipFill>
        <p:spPr>
          <a:xfrm>
            <a:off x="2770303" y="4754387"/>
            <a:ext cx="2152896" cy="293937"/>
          </a:xfrm>
          <a:prstGeom prst="rect">
            <a:avLst/>
          </a:prstGeom>
        </p:spPr>
      </p:pic>
      <p:sp>
        <p:nvSpPr>
          <p:cNvPr id="49" name="CasellaDiTesto 48">
            <a:extLst>
              <a:ext uri="{FF2B5EF4-FFF2-40B4-BE49-F238E27FC236}">
                <a16:creationId xmlns:a16="http://schemas.microsoft.com/office/drawing/2014/main" xmlns="" id="{C39F84DB-EB01-ECA2-5FD4-7BE0ED6AD88C}"/>
              </a:ext>
            </a:extLst>
          </p:cNvPr>
          <p:cNvSpPr txBox="1"/>
          <p:nvPr/>
        </p:nvSpPr>
        <p:spPr>
          <a:xfrm>
            <a:off x="2696167" y="3843405"/>
            <a:ext cx="2357973" cy="923330"/>
          </a:xfrm>
          <a:prstGeom prst="rect">
            <a:avLst/>
          </a:prstGeom>
          <a:noFill/>
          <a:ln>
            <a:noFill/>
          </a:ln>
        </p:spPr>
        <p:txBody>
          <a:bodyPr wrap="square" rtlCol="0">
            <a:spAutoFit/>
          </a:bodyPr>
          <a:lstStyle/>
          <a:p>
            <a:r>
              <a:rPr lang="en-US" sz="1800" b="1" dirty="0"/>
              <a:t>Free-evolution</a:t>
            </a:r>
            <a:r>
              <a:rPr lang="en-US" sz="1800" dirty="0"/>
              <a:t>:</a:t>
            </a:r>
          </a:p>
          <a:p>
            <a:r>
              <a:rPr lang="en-US" sz="1800" dirty="0"/>
              <a:t>Homogenous 2</a:t>
            </a:r>
            <a:r>
              <a:rPr lang="en-US" sz="1800" baseline="30000" dirty="0"/>
              <a:t>nd</a:t>
            </a:r>
            <a:r>
              <a:rPr lang="en-US" sz="1800" dirty="0"/>
              <a:t> order differential equation</a:t>
            </a:r>
          </a:p>
        </p:txBody>
      </p:sp>
      <p:pic>
        <p:nvPicPr>
          <p:cNvPr id="50" name="Immagine 49"/>
          <p:cNvPicPr>
            <a:picLocks noChangeAspect="1"/>
          </p:cNvPicPr>
          <p:nvPr/>
        </p:nvPicPr>
        <p:blipFill>
          <a:blip r:embed="rId9"/>
          <a:stretch>
            <a:fillRect/>
          </a:stretch>
        </p:blipFill>
        <p:spPr>
          <a:xfrm>
            <a:off x="351509" y="4750586"/>
            <a:ext cx="1756045" cy="862285"/>
          </a:xfrm>
          <a:prstGeom prst="rect">
            <a:avLst/>
          </a:prstGeom>
        </p:spPr>
      </p:pic>
      <p:pic>
        <p:nvPicPr>
          <p:cNvPr id="51" name="Immagine 50"/>
          <p:cNvPicPr>
            <a:picLocks noChangeAspect="1"/>
          </p:cNvPicPr>
          <p:nvPr/>
        </p:nvPicPr>
        <p:blipFill>
          <a:blip r:embed="rId10"/>
          <a:stretch>
            <a:fillRect/>
          </a:stretch>
        </p:blipFill>
        <p:spPr>
          <a:xfrm>
            <a:off x="7478856" y="1383550"/>
            <a:ext cx="3754339" cy="952040"/>
          </a:xfrm>
          <a:prstGeom prst="rect">
            <a:avLst/>
          </a:prstGeom>
        </p:spPr>
      </p:pic>
      <p:sp>
        <p:nvSpPr>
          <p:cNvPr id="52" name="CasellaDiTesto 51">
            <a:extLst>
              <a:ext uri="{FF2B5EF4-FFF2-40B4-BE49-F238E27FC236}">
                <a16:creationId xmlns:a16="http://schemas.microsoft.com/office/drawing/2014/main" xmlns="" id="{738026BD-5C93-9B87-DC34-8FC812F26DB3}"/>
              </a:ext>
            </a:extLst>
          </p:cNvPr>
          <p:cNvSpPr txBox="1"/>
          <p:nvPr/>
        </p:nvSpPr>
        <p:spPr>
          <a:xfrm>
            <a:off x="172120" y="1366867"/>
            <a:ext cx="5417577" cy="923330"/>
          </a:xfrm>
          <a:prstGeom prst="rect">
            <a:avLst/>
          </a:prstGeom>
          <a:noFill/>
          <a:ln w="19050">
            <a:noFill/>
          </a:ln>
        </p:spPr>
        <p:txBody>
          <a:bodyPr wrap="square" rtlCol="0">
            <a:spAutoFit/>
          </a:bodyPr>
          <a:lstStyle/>
          <a:p>
            <a:pPr marL="285750" indent="-285750">
              <a:buFont typeface="Arial" panose="020B0604020202020204" pitchFamily="34" charset="0"/>
              <a:buChar char="•"/>
            </a:pPr>
            <a:r>
              <a:rPr lang="en-GB" sz="1800" b="0" i="0" dirty="0">
                <a:solidFill>
                  <a:schemeClr val="tx1"/>
                </a:solidFill>
              </a:rPr>
              <a:t>Interaction </a:t>
            </a:r>
            <a:r>
              <a:rPr lang="en-GB" sz="1800" dirty="0"/>
              <a:t>of a particle with a cavity resonant </a:t>
            </a:r>
            <a:r>
              <a:rPr lang="en-GB" sz="1800" b="1" dirty="0"/>
              <a:t>mode</a:t>
            </a:r>
          </a:p>
          <a:p>
            <a:pPr marL="285750" indent="-285750">
              <a:buFont typeface="Arial" panose="020B0604020202020204" pitchFamily="34" charset="0"/>
              <a:buChar char="•"/>
            </a:pPr>
            <a:r>
              <a:rPr lang="en-GB" sz="1800" b="0" i="0" dirty="0">
                <a:solidFill>
                  <a:schemeClr val="tx1"/>
                </a:solidFill>
              </a:rPr>
              <a:t>The </a:t>
            </a:r>
            <a:r>
              <a:rPr lang="en-GB" sz="1800" dirty="0"/>
              <a:t>c</a:t>
            </a:r>
            <a:r>
              <a:rPr lang="en-GB" sz="1800" b="0" i="0" dirty="0">
                <a:solidFill>
                  <a:schemeClr val="tx1"/>
                </a:solidFill>
              </a:rPr>
              <a:t>hange in momentum (energy/deflection) is described by the equivalent shunt </a:t>
            </a:r>
            <a:r>
              <a:rPr lang="en-GB" sz="1800" dirty="0"/>
              <a:t>circuit </a:t>
            </a:r>
            <a:r>
              <a:rPr lang="en-GB" sz="1800" b="1" i="0" dirty="0">
                <a:solidFill>
                  <a:schemeClr val="tx1"/>
                </a:solidFill>
              </a:rPr>
              <a:t>voltage</a:t>
            </a:r>
            <a:endParaRPr lang="en-US" sz="1800" b="1" i="1" dirty="0">
              <a:solidFill>
                <a:schemeClr val="tx1"/>
              </a:solidFill>
            </a:endParaRPr>
          </a:p>
        </p:txBody>
      </p:sp>
      <p:pic>
        <p:nvPicPr>
          <p:cNvPr id="53" name="Immagine 52"/>
          <p:cNvPicPr>
            <a:picLocks noChangeAspect="1"/>
          </p:cNvPicPr>
          <p:nvPr/>
        </p:nvPicPr>
        <p:blipFill>
          <a:blip r:embed="rId11"/>
          <a:stretch>
            <a:fillRect/>
          </a:stretch>
        </p:blipFill>
        <p:spPr>
          <a:xfrm>
            <a:off x="5886025" y="1489484"/>
            <a:ext cx="1262993" cy="751468"/>
          </a:xfrm>
          <a:prstGeom prst="rect">
            <a:avLst/>
          </a:prstGeom>
        </p:spPr>
      </p:pic>
      <p:pic>
        <p:nvPicPr>
          <p:cNvPr id="54" name="Immagine 53"/>
          <p:cNvPicPr>
            <a:picLocks noChangeAspect="1"/>
          </p:cNvPicPr>
          <p:nvPr/>
        </p:nvPicPr>
        <p:blipFill rotWithShape="1">
          <a:blip r:embed="rId12"/>
          <a:srcRect r="4756"/>
          <a:stretch/>
        </p:blipFill>
        <p:spPr>
          <a:xfrm>
            <a:off x="7597893" y="3586534"/>
            <a:ext cx="4449912" cy="300546"/>
          </a:xfrm>
          <a:prstGeom prst="rect">
            <a:avLst/>
          </a:prstGeom>
        </p:spPr>
      </p:pic>
      <p:pic>
        <p:nvPicPr>
          <p:cNvPr id="57" name="Immagine 56">
            <a:extLst>
              <a:ext uri="{FF2B5EF4-FFF2-40B4-BE49-F238E27FC236}">
                <a16:creationId xmlns:a16="http://schemas.microsoft.com/office/drawing/2014/main" xmlns="" id="{78FA8303-80C8-1D80-B3B0-A6A4E82FDB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8" name="Immagine 57">
            <a:extLst>
              <a:ext uri="{FF2B5EF4-FFF2-40B4-BE49-F238E27FC236}">
                <a16:creationId xmlns:a16="http://schemas.microsoft.com/office/drawing/2014/main" xmlns="" id="{563C9DF4-E134-39F6-C8E5-683DE2981B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59" name="Immagine 58">
            <a:extLst>
              <a:ext uri="{FF2B5EF4-FFF2-40B4-BE49-F238E27FC236}">
                <a16:creationId xmlns:a16="http://schemas.microsoft.com/office/drawing/2014/main" xmlns="" id="{1116F11B-85AA-9B93-D2FB-34723E6A8D6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cxnSp>
        <p:nvCxnSpPr>
          <p:cNvPr id="60" name="Connettore diritto 11">
            <a:extLst>
              <a:ext uri="{FF2B5EF4-FFF2-40B4-BE49-F238E27FC236}">
                <a16:creationId xmlns:a16="http://schemas.microsoft.com/office/drawing/2014/main" xmlns="" id="{366E9DE5-A9DB-44F8-B2EA-70DB45C44906}"/>
              </a:ext>
            </a:extLst>
          </p:cNvPr>
          <p:cNvCxnSpPr/>
          <p:nvPr/>
        </p:nvCxnSpPr>
        <p:spPr>
          <a:xfrm>
            <a:off x="7445160" y="2631708"/>
            <a:ext cx="3570" cy="3724642"/>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pic>
        <p:nvPicPr>
          <p:cNvPr id="4" name="Immagine 3"/>
          <p:cNvPicPr>
            <a:picLocks noChangeAspect="1"/>
          </p:cNvPicPr>
          <p:nvPr/>
        </p:nvPicPr>
        <p:blipFill>
          <a:blip r:embed="rId16"/>
          <a:stretch>
            <a:fillRect/>
          </a:stretch>
        </p:blipFill>
        <p:spPr>
          <a:xfrm>
            <a:off x="122962" y="6430740"/>
            <a:ext cx="1971525" cy="373219"/>
          </a:xfrm>
          <a:prstGeom prst="rect">
            <a:avLst/>
          </a:prstGeom>
        </p:spPr>
      </p:pic>
      <p:pic>
        <p:nvPicPr>
          <p:cNvPr id="29" name="Immagine 28"/>
          <p:cNvPicPr>
            <a:picLocks noChangeAspect="1"/>
          </p:cNvPicPr>
          <p:nvPr/>
        </p:nvPicPr>
        <p:blipFill>
          <a:blip r:embed="rId17"/>
          <a:stretch>
            <a:fillRect/>
          </a:stretch>
        </p:blipFill>
        <p:spPr>
          <a:xfrm>
            <a:off x="2207911" y="6430740"/>
            <a:ext cx="3457986" cy="373219"/>
          </a:xfrm>
          <a:prstGeom prst="rect">
            <a:avLst/>
          </a:prstGeom>
        </p:spPr>
      </p:pic>
      <p:pic>
        <p:nvPicPr>
          <p:cNvPr id="30" name="Immagine 29"/>
          <p:cNvPicPr>
            <a:picLocks noChangeAspect="1"/>
          </p:cNvPicPr>
          <p:nvPr/>
        </p:nvPicPr>
        <p:blipFill rotWithShape="1">
          <a:blip r:embed="rId18">
            <a:extLst>
              <a:ext uri="{28A0092B-C50C-407E-A947-70E740481C1C}">
                <a14:useLocalDpi xmlns:a14="http://schemas.microsoft.com/office/drawing/2010/main" val="0"/>
              </a:ext>
            </a:extLst>
          </a:blip>
          <a:srcRect l="2474" t="10267" r="8367"/>
          <a:stretch/>
        </p:blipFill>
        <p:spPr>
          <a:xfrm>
            <a:off x="8213741" y="4586080"/>
            <a:ext cx="2981101" cy="1874590"/>
          </a:xfrm>
          <a:prstGeom prst="rect">
            <a:avLst/>
          </a:prstGeom>
        </p:spPr>
      </p:pic>
    </p:spTree>
    <p:extLst>
      <p:ext uri="{BB962C8B-B14F-4D97-AF65-F5344CB8AC3E}">
        <p14:creationId xmlns:p14="http://schemas.microsoft.com/office/powerpoint/2010/main" val="14646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40" grpId="0" animBg="1"/>
      <p:bldP spid="41" grpId="0"/>
      <p:bldP spid="43" grpId="0" animBg="1"/>
      <p:bldP spid="45" grpId="0"/>
      <p:bldP spid="46" grpId="0" animBg="1"/>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3E6E5B71-A331-4CA0-9C15-0FFAAB6A9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444" y="3901535"/>
            <a:ext cx="3743227" cy="2339517"/>
          </a:xfrm>
          <a:prstGeom prst="rect">
            <a:avLst/>
          </a:prstGeom>
        </p:spPr>
      </p:pic>
      <p:sp>
        <p:nvSpPr>
          <p:cNvPr id="2" name="Titolo 1">
            <a:extLst>
              <a:ext uri="{FF2B5EF4-FFF2-40B4-BE49-F238E27FC236}">
                <a16:creationId xmlns:a16="http://schemas.microsoft.com/office/drawing/2014/main" xmlns="" id="{AE0D1E43-EDE4-4899-909C-9147B7BD167D}"/>
              </a:ext>
            </a:extLst>
          </p:cNvPr>
          <p:cNvSpPr>
            <a:spLocks noGrp="1"/>
          </p:cNvSpPr>
          <p:nvPr>
            <p:ph type="title"/>
          </p:nvPr>
        </p:nvSpPr>
        <p:spPr/>
        <p:txBody>
          <a:bodyPr/>
          <a:lstStyle/>
          <a:p>
            <a:r>
              <a:rPr lang="en-US" dirty="0"/>
              <a:t>Modeling Wakefield Effects (2)</a:t>
            </a:r>
          </a:p>
        </p:txBody>
      </p:sp>
      <p:sp>
        <p:nvSpPr>
          <p:cNvPr id="3" name="Segnaposto numero diapositiva 2">
            <a:extLst>
              <a:ext uri="{FF2B5EF4-FFF2-40B4-BE49-F238E27FC236}">
                <a16:creationId xmlns:a16="http://schemas.microsoft.com/office/drawing/2014/main" xmlns="" id="{3112E844-2AB1-4453-8870-C75E3BBBC5A6}"/>
              </a:ext>
            </a:extLst>
          </p:cNvPr>
          <p:cNvSpPr>
            <a:spLocks noGrp="1"/>
          </p:cNvSpPr>
          <p:nvPr>
            <p:ph type="sldNum" sz="quarter" idx="12"/>
          </p:nvPr>
        </p:nvSpPr>
        <p:spPr/>
        <p:txBody>
          <a:bodyPr/>
          <a:lstStyle/>
          <a:p>
            <a:fld id="{62EE6E3B-1986-4A06-9D04-53EACBB36779}" type="slidenum">
              <a:rPr lang="en-US" smtClean="0"/>
              <a:t>17</a:t>
            </a:fld>
            <a:endParaRPr lang="en-US" dirty="0"/>
          </a:p>
        </p:txBody>
      </p:sp>
      <p:cxnSp>
        <p:nvCxnSpPr>
          <p:cNvPr id="12" name="Connettore diritto 11">
            <a:extLst>
              <a:ext uri="{FF2B5EF4-FFF2-40B4-BE49-F238E27FC236}">
                <a16:creationId xmlns:a16="http://schemas.microsoft.com/office/drawing/2014/main" xmlns="" id="{366E9DE5-A9DB-44F8-B2EA-70DB45C44906}"/>
              </a:ext>
            </a:extLst>
          </p:cNvPr>
          <p:cNvCxnSpPr/>
          <p:nvPr/>
        </p:nvCxnSpPr>
        <p:spPr>
          <a:xfrm>
            <a:off x="5679503" y="2673443"/>
            <a:ext cx="6922" cy="4086132"/>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sp>
        <p:nvSpPr>
          <p:cNvPr id="13" name="CasellaDiTesto 12">
            <a:extLst>
              <a:ext uri="{FF2B5EF4-FFF2-40B4-BE49-F238E27FC236}">
                <a16:creationId xmlns:a16="http://schemas.microsoft.com/office/drawing/2014/main" xmlns="" id="{C6F81DF7-7EC6-461C-A3D1-ECF4EC65FD8C}"/>
              </a:ext>
            </a:extLst>
          </p:cNvPr>
          <p:cNvSpPr txBox="1"/>
          <p:nvPr/>
        </p:nvSpPr>
        <p:spPr>
          <a:xfrm>
            <a:off x="945827" y="6293865"/>
            <a:ext cx="3755045" cy="523220"/>
          </a:xfrm>
          <a:prstGeom prst="rect">
            <a:avLst/>
          </a:prstGeom>
          <a:noFill/>
        </p:spPr>
        <p:txBody>
          <a:bodyPr wrap="square" rtlCol="0">
            <a:spAutoFit/>
          </a:bodyPr>
          <a:lstStyle/>
          <a:p>
            <a:r>
              <a:rPr lang="en-US" sz="1400" i="1" dirty="0"/>
              <a:t>Energy spread induced by the longitudinal SRWF in a </a:t>
            </a:r>
            <a:r>
              <a:rPr lang="en-US" sz="1400" i="1" dirty="0" err="1"/>
              <a:t>linac</a:t>
            </a:r>
            <a:r>
              <a:rPr lang="en-US" sz="1400" i="1" dirty="0"/>
              <a:t> section (longitudinal phase space)</a:t>
            </a:r>
          </a:p>
        </p:txBody>
      </p:sp>
      <p:sp>
        <p:nvSpPr>
          <p:cNvPr id="14" name="CasellaDiTesto 13">
            <a:extLst>
              <a:ext uri="{FF2B5EF4-FFF2-40B4-BE49-F238E27FC236}">
                <a16:creationId xmlns:a16="http://schemas.microsoft.com/office/drawing/2014/main" xmlns="" id="{382C2D5F-5A45-442A-87AE-0FBC242E8138}"/>
              </a:ext>
            </a:extLst>
          </p:cNvPr>
          <p:cNvSpPr txBox="1"/>
          <p:nvPr/>
        </p:nvSpPr>
        <p:spPr>
          <a:xfrm>
            <a:off x="6873819" y="6241052"/>
            <a:ext cx="4192811" cy="523220"/>
          </a:xfrm>
          <a:prstGeom prst="rect">
            <a:avLst/>
          </a:prstGeom>
          <a:noFill/>
        </p:spPr>
        <p:txBody>
          <a:bodyPr wrap="square" rtlCol="0">
            <a:spAutoFit/>
          </a:bodyPr>
          <a:lstStyle/>
          <a:p>
            <a:r>
              <a:rPr lang="en-US" sz="1400" i="1" dirty="0"/>
              <a:t>Misaligned </a:t>
            </a:r>
            <a:r>
              <a:rPr lang="en-US" sz="1400" i="1" dirty="0" err="1"/>
              <a:t>linac</a:t>
            </a:r>
            <a:r>
              <a:rPr lang="en-US" sz="1400" i="1" dirty="0"/>
              <a:t> section: the beam propagates off axis exciting dipole wakes which cause emittance growth</a:t>
            </a:r>
          </a:p>
        </p:txBody>
      </p:sp>
      <p:sp>
        <p:nvSpPr>
          <p:cNvPr id="20" name="CasellaDiTesto 19">
            <a:extLst>
              <a:ext uri="{FF2B5EF4-FFF2-40B4-BE49-F238E27FC236}">
                <a16:creationId xmlns:a16="http://schemas.microsoft.com/office/drawing/2014/main" xmlns="" id="{49AA67DE-9B0A-4E51-AA8B-D87A9DC527B2}"/>
              </a:ext>
            </a:extLst>
          </p:cNvPr>
          <p:cNvSpPr txBox="1"/>
          <p:nvPr/>
        </p:nvSpPr>
        <p:spPr>
          <a:xfrm>
            <a:off x="5852582" y="2578072"/>
            <a:ext cx="3478768" cy="369332"/>
          </a:xfrm>
          <a:prstGeom prst="rect">
            <a:avLst/>
          </a:prstGeom>
          <a:noFill/>
        </p:spPr>
        <p:txBody>
          <a:bodyPr wrap="square" rtlCol="0">
            <a:spAutoFit/>
          </a:bodyPr>
          <a:lstStyle/>
          <a:p>
            <a:r>
              <a:rPr lang="en-US" b="1" dirty="0">
                <a:solidFill>
                  <a:srgbClr val="C00000"/>
                </a:solidFill>
              </a:rPr>
              <a:t>Transverse interaction</a:t>
            </a:r>
          </a:p>
        </p:txBody>
      </p:sp>
      <p:grpSp>
        <p:nvGrpSpPr>
          <p:cNvPr id="29" name="Gruppo 28"/>
          <p:cNvGrpSpPr/>
          <p:nvPr/>
        </p:nvGrpSpPr>
        <p:grpSpPr>
          <a:xfrm>
            <a:off x="945827" y="3901535"/>
            <a:ext cx="3753862" cy="2346163"/>
            <a:chOff x="112600" y="1711073"/>
            <a:chExt cx="3753862" cy="2346163"/>
          </a:xfrm>
        </p:grpSpPr>
        <p:pic>
          <p:nvPicPr>
            <p:cNvPr id="7" name="Immagine 6">
              <a:extLst>
                <a:ext uri="{FF2B5EF4-FFF2-40B4-BE49-F238E27FC236}">
                  <a16:creationId xmlns:a16="http://schemas.microsoft.com/office/drawing/2014/main" xmlns="" id="{10FA5A7A-64BC-4771-886C-B63EEF4A8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00" y="1711073"/>
              <a:ext cx="3753862" cy="2346163"/>
            </a:xfrm>
            <a:prstGeom prst="rect">
              <a:avLst/>
            </a:prstGeom>
          </p:spPr>
        </p:pic>
        <p:cxnSp>
          <p:nvCxnSpPr>
            <p:cNvPr id="5" name="Connettore 2 4"/>
            <p:cNvCxnSpPr/>
            <p:nvPr/>
          </p:nvCxnSpPr>
          <p:spPr>
            <a:xfrm flipH="1" flipV="1">
              <a:off x="942225" y="2131264"/>
              <a:ext cx="182616" cy="2669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730319" y="2398169"/>
              <a:ext cx="853940" cy="319031"/>
            </a:xfrm>
            <a:prstGeom prst="rect">
              <a:avLst/>
            </a:prstGeom>
            <a:noFill/>
            <a:ln>
              <a:solidFill>
                <a:schemeClr val="tx1"/>
              </a:solidFill>
            </a:ln>
          </p:spPr>
          <p:txBody>
            <a:bodyPr wrap="square" rtlCol="0">
              <a:spAutoFit/>
            </a:bodyPr>
            <a:lstStyle/>
            <a:p>
              <a:pPr algn="ctr"/>
              <a:r>
                <a:rPr lang="en-US" sz="1400" dirty="0"/>
                <a:t>Injection</a:t>
              </a:r>
            </a:p>
          </p:txBody>
        </p:sp>
        <p:cxnSp>
          <p:nvCxnSpPr>
            <p:cNvPr id="25" name="Connettore 2 24"/>
            <p:cNvCxnSpPr/>
            <p:nvPr/>
          </p:nvCxnSpPr>
          <p:spPr>
            <a:xfrm>
              <a:off x="2276782" y="2717200"/>
              <a:ext cx="224080" cy="223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836108" y="2403795"/>
              <a:ext cx="992630" cy="307777"/>
            </a:xfrm>
            <a:prstGeom prst="rect">
              <a:avLst/>
            </a:prstGeom>
            <a:noFill/>
            <a:ln>
              <a:solidFill>
                <a:schemeClr val="tx1"/>
              </a:solidFill>
            </a:ln>
          </p:spPr>
          <p:txBody>
            <a:bodyPr wrap="square" rtlCol="0">
              <a:spAutoFit/>
            </a:bodyPr>
            <a:lstStyle/>
            <a:p>
              <a:pPr algn="ctr"/>
              <a:r>
                <a:rPr lang="en-US" sz="1400" dirty="0"/>
                <a:t>Extraction</a:t>
              </a:r>
            </a:p>
          </p:txBody>
        </p:sp>
      </p:grpSp>
      <p:sp>
        <p:nvSpPr>
          <p:cNvPr id="19" name="CasellaDiTesto 18">
            <a:extLst>
              <a:ext uri="{FF2B5EF4-FFF2-40B4-BE49-F238E27FC236}">
                <a16:creationId xmlns:a16="http://schemas.microsoft.com/office/drawing/2014/main" xmlns="" id="{D3BF5E30-4AC6-454D-B298-303AD27C7DFC}"/>
              </a:ext>
            </a:extLst>
          </p:cNvPr>
          <p:cNvSpPr txBox="1"/>
          <p:nvPr/>
        </p:nvSpPr>
        <p:spPr>
          <a:xfrm>
            <a:off x="280012" y="2578072"/>
            <a:ext cx="3478768" cy="369332"/>
          </a:xfrm>
          <a:prstGeom prst="rect">
            <a:avLst/>
          </a:prstGeom>
          <a:noFill/>
        </p:spPr>
        <p:txBody>
          <a:bodyPr wrap="square" rtlCol="0">
            <a:spAutoFit/>
          </a:bodyPr>
          <a:lstStyle/>
          <a:p>
            <a:r>
              <a:rPr lang="en-US" b="1" dirty="0">
                <a:solidFill>
                  <a:srgbClr val="C00000"/>
                </a:solidFill>
              </a:rPr>
              <a:t>Longitudinal interaction</a:t>
            </a:r>
          </a:p>
        </p:txBody>
      </p:sp>
      <mc:AlternateContent xmlns:mc="http://schemas.openxmlformats.org/markup-compatibility/2006" xmlns:a14="http://schemas.microsoft.com/office/drawing/2010/main">
        <mc:Choice Requires="a14">
          <p:sp>
            <p:nvSpPr>
              <p:cNvPr id="30" name="Rettangolo 29"/>
              <p:cNvSpPr/>
              <p:nvPr/>
            </p:nvSpPr>
            <p:spPr>
              <a:xfrm>
                <a:off x="5886450" y="2885620"/>
                <a:ext cx="5913755" cy="646331"/>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i="1" dirty="0" smtClean="0">
                        <a:latin typeface="Cambria Math" panose="02040503050406030204" pitchFamily="18" charset="0"/>
                      </a:rPr>
                      <m:t>5 </m:t>
                    </m:r>
                    <m:r>
                      <m:rPr>
                        <m:sty m:val="p"/>
                      </m:rPr>
                      <a:rPr lang="en-US" i="0" dirty="0" smtClean="0">
                        <a:latin typeface="Cambria Math" panose="02040503050406030204" pitchFamily="18" charset="0"/>
                      </a:rPr>
                      <m:t>MeV</m:t>
                    </m:r>
                  </m:oMath>
                </a14:m>
                <a:r>
                  <a:rPr lang="en-US" dirty="0"/>
                  <a:t> rectangular beam propagating in two </a:t>
                </a:r>
                <a:r>
                  <a:rPr lang="en-US" dirty="0" err="1"/>
                  <a:t>linac</a:t>
                </a:r>
                <a:r>
                  <a:rPr lang="en-US" dirty="0"/>
                  <a:t> sections with transverse offset </a:t>
                </a:r>
                <a14:m>
                  <m:oMath xmlns:m="http://schemas.openxmlformats.org/officeDocument/2006/math">
                    <m:r>
                      <a:rPr lang="en-US" i="1">
                        <a:latin typeface="Cambria Math" panose="02040503050406030204" pitchFamily="18" charset="0"/>
                      </a:rPr>
                      <m:t>𝛥</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=100 </m:t>
                    </m:r>
                    <m:r>
                      <m:rPr>
                        <m:sty m:val="p"/>
                      </m:rPr>
                      <a:rPr lang="en-US" i="0">
                        <a:latin typeface="Cambria Math" panose="02040503050406030204" pitchFamily="18" charset="0"/>
                      </a:rPr>
                      <m:t>μm</m:t>
                    </m:r>
                  </m:oMath>
                </a14:m>
                <a:r>
                  <a:rPr lang="en-US" i="1" dirty="0"/>
                  <a:t> </a:t>
                </a:r>
                <a:r>
                  <a:rPr lang="en-US" dirty="0"/>
                  <a:t>and</a:t>
                </a:r>
                <a:r>
                  <a:rPr lang="en-US" i="1" dirty="0"/>
                  <a:t> </a:t>
                </a:r>
                <a14:m>
                  <m:oMath xmlns:m="http://schemas.openxmlformats.org/officeDocument/2006/math">
                    <m:r>
                      <a:rPr lang="en-US" i="1">
                        <a:latin typeface="Cambria Math" panose="02040503050406030204" pitchFamily="18" charset="0"/>
                      </a:rPr>
                      <m:t>𝛥</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=0</m:t>
                    </m:r>
                  </m:oMath>
                </a14:m>
                <a:endParaRPr lang="en-US" i="1" dirty="0"/>
              </a:p>
            </p:txBody>
          </p:sp>
        </mc:Choice>
        <mc:Fallback xmlns="">
          <p:sp>
            <p:nvSpPr>
              <p:cNvPr id="30" name="Rettangolo 29"/>
              <p:cNvSpPr>
                <a:spLocks noRot="1" noChangeAspect="1" noMove="1" noResize="1" noEditPoints="1" noAdjustHandles="1" noChangeArrowheads="1" noChangeShapeType="1" noTextEdit="1"/>
              </p:cNvSpPr>
              <p:nvPr/>
            </p:nvSpPr>
            <p:spPr>
              <a:xfrm>
                <a:off x="5886450" y="2885620"/>
                <a:ext cx="5913755" cy="646331"/>
              </a:xfrm>
              <a:prstGeom prst="rect">
                <a:avLst/>
              </a:prstGeom>
              <a:blipFill rotWithShape="0">
                <a:blip r:embed="rId5"/>
                <a:stretch>
                  <a:fillRect l="-722" t="-4717" r="-1134" b="-141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Rettangolo 30"/>
              <p:cNvSpPr/>
              <p:nvPr/>
            </p:nvSpPr>
            <p:spPr>
              <a:xfrm>
                <a:off x="292723" y="2900054"/>
                <a:ext cx="5228777" cy="646331"/>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i="1" dirty="0" smtClean="0">
                        <a:latin typeface="Cambria Math" panose="02040503050406030204" pitchFamily="18" charset="0"/>
                      </a:rPr>
                      <m:t>50 </m:t>
                    </m:r>
                    <m:r>
                      <m:rPr>
                        <m:sty m:val="p"/>
                      </m:rPr>
                      <a:rPr lang="en-US" i="0" dirty="0" smtClean="0">
                        <a:latin typeface="Cambria Math" panose="02040503050406030204" pitchFamily="18" charset="0"/>
                      </a:rPr>
                      <m:t>MeV</m:t>
                    </m:r>
                  </m:oMath>
                </a14:m>
                <a:r>
                  <a:rPr lang="en-US" dirty="0"/>
                  <a:t> rectangular beam propagating on-axis in a </a:t>
                </a:r>
                <a14:m>
                  <m:oMath xmlns:m="http://schemas.openxmlformats.org/officeDocument/2006/math">
                    <m:r>
                      <a:rPr lang="en-US" b="0" i="1" smtClean="0">
                        <a:latin typeface="Cambria Math" panose="02040503050406030204" pitchFamily="18" charset="0"/>
                      </a:rPr>
                      <m:t>∼1 </m:t>
                    </m:r>
                    <m:r>
                      <m:rPr>
                        <m:sty m:val="p"/>
                      </m:rPr>
                      <a:rPr lang="en-US" b="0" i="0" smtClean="0">
                        <a:latin typeface="Cambria Math" panose="02040503050406030204" pitchFamily="18" charset="0"/>
                      </a:rPr>
                      <m:t>m</m:t>
                    </m:r>
                  </m:oMath>
                </a14:m>
                <a:r>
                  <a:rPr lang="en-US" dirty="0"/>
                  <a:t> long </a:t>
                </a:r>
                <a:r>
                  <a:rPr lang="en-US" dirty="0" err="1"/>
                  <a:t>linac</a:t>
                </a:r>
                <a:r>
                  <a:rPr lang="en-US" dirty="0"/>
                  <a:t> section: long. phase-space</a:t>
                </a:r>
              </a:p>
            </p:txBody>
          </p:sp>
        </mc:Choice>
        <mc:Fallback xmlns="">
          <p:sp>
            <p:nvSpPr>
              <p:cNvPr id="31" name="Rettangolo 30"/>
              <p:cNvSpPr>
                <a:spLocks noRot="1" noChangeAspect="1" noMove="1" noResize="1" noEditPoints="1" noAdjustHandles="1" noChangeArrowheads="1" noChangeShapeType="1" noTextEdit="1"/>
              </p:cNvSpPr>
              <p:nvPr/>
            </p:nvSpPr>
            <p:spPr>
              <a:xfrm>
                <a:off x="292723" y="2900054"/>
                <a:ext cx="5228777" cy="646331"/>
              </a:xfrm>
              <a:prstGeom prst="rect">
                <a:avLst/>
              </a:prstGeom>
              <a:blipFill rotWithShape="0">
                <a:blip r:embed="rId6"/>
                <a:stretch>
                  <a:fillRect l="-699" t="-5660" r="-816" b="-14151"/>
                </a:stretch>
              </a:blipFill>
            </p:spPr>
            <p:txBody>
              <a:bodyPr/>
              <a:lstStyle/>
              <a:p>
                <a:r>
                  <a:rPr lang="it-IT">
                    <a:noFill/>
                  </a:rPr>
                  <a:t> </a:t>
                </a:r>
              </a:p>
            </p:txBody>
          </p:sp>
        </mc:Fallback>
      </mc:AlternateContent>
      <p:pic>
        <p:nvPicPr>
          <p:cNvPr id="33" name="Immagine 32"/>
          <p:cNvPicPr>
            <a:picLocks noChangeAspect="1"/>
          </p:cNvPicPr>
          <p:nvPr/>
        </p:nvPicPr>
        <p:blipFill>
          <a:blip r:embed="rId7"/>
          <a:stretch>
            <a:fillRect/>
          </a:stretch>
        </p:blipFill>
        <p:spPr>
          <a:xfrm>
            <a:off x="8140451" y="3532407"/>
            <a:ext cx="2036507" cy="625519"/>
          </a:xfrm>
          <a:prstGeom prst="rect">
            <a:avLst/>
          </a:prstGeom>
        </p:spPr>
      </p:pic>
      <p:pic>
        <p:nvPicPr>
          <p:cNvPr id="34" name="Immagine 33"/>
          <p:cNvPicPr>
            <a:picLocks noChangeAspect="1"/>
          </p:cNvPicPr>
          <p:nvPr/>
        </p:nvPicPr>
        <p:blipFill>
          <a:blip r:embed="rId8"/>
          <a:stretch>
            <a:fillRect/>
          </a:stretch>
        </p:blipFill>
        <p:spPr>
          <a:xfrm>
            <a:off x="1998612" y="3525029"/>
            <a:ext cx="1926661" cy="628259"/>
          </a:xfrm>
          <a:prstGeom prst="rect">
            <a:avLst/>
          </a:prstGeom>
        </p:spPr>
      </p:pic>
      <p:pic>
        <p:nvPicPr>
          <p:cNvPr id="40" name="Immagine 39">
            <a:extLst>
              <a:ext uri="{FF2B5EF4-FFF2-40B4-BE49-F238E27FC236}">
                <a16:creationId xmlns:a16="http://schemas.microsoft.com/office/drawing/2014/main" xmlns="" id="{78FA8303-80C8-1D80-B3B0-A6A4E82FDB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41" name="Immagine 40">
            <a:extLst>
              <a:ext uri="{FF2B5EF4-FFF2-40B4-BE49-F238E27FC236}">
                <a16:creationId xmlns:a16="http://schemas.microsoft.com/office/drawing/2014/main" xmlns="" id="{563C9DF4-E134-39F6-C8E5-683DE2981B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42" name="Immagine 41">
            <a:extLst>
              <a:ext uri="{FF2B5EF4-FFF2-40B4-BE49-F238E27FC236}">
                <a16:creationId xmlns:a16="http://schemas.microsoft.com/office/drawing/2014/main" xmlns="" id="{1116F11B-85AA-9B93-D2FB-34723E6A8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4" name="CasellaDiTesto 3"/>
          <p:cNvSpPr txBox="1"/>
          <p:nvPr/>
        </p:nvSpPr>
        <p:spPr>
          <a:xfrm>
            <a:off x="292724" y="1381776"/>
            <a:ext cx="612501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Short-range wakefield (</a:t>
            </a:r>
            <a:r>
              <a:rPr lang="en-US" b="1" dirty="0"/>
              <a:t>SRWF</a:t>
            </a:r>
            <a:r>
              <a:rPr lang="en-US" dirty="0"/>
              <a:t>) effects in a distributed coupling </a:t>
            </a:r>
            <a:r>
              <a:rPr lang="en-US" dirty="0" err="1"/>
              <a:t>linac</a:t>
            </a:r>
            <a:endParaRPr lang="en-US" dirty="0"/>
          </a:p>
          <a:p>
            <a:pPr marL="285750" indent="-285750">
              <a:buFont typeface="Arial" panose="020B0604020202020204" pitchFamily="34" charset="0"/>
              <a:buChar char="•"/>
            </a:pPr>
            <a:r>
              <a:rPr lang="en-US" dirty="0"/>
              <a:t>Longitudinal monopole and transverse dipole wake-functions from </a:t>
            </a:r>
            <a:r>
              <a:rPr lang="en-US" b="1" dirty="0"/>
              <a:t>diffraction theory</a:t>
            </a:r>
          </a:p>
        </p:txBody>
      </p:sp>
      <p:sp>
        <p:nvSpPr>
          <p:cNvPr id="37" name="CasellaDiTesto 36"/>
          <p:cNvSpPr txBox="1"/>
          <p:nvPr/>
        </p:nvSpPr>
        <p:spPr>
          <a:xfrm>
            <a:off x="4262877" y="4156291"/>
            <a:ext cx="725542" cy="307777"/>
          </a:xfrm>
          <a:prstGeom prst="rect">
            <a:avLst/>
          </a:prstGeom>
          <a:noFill/>
          <a:ln>
            <a:noFill/>
          </a:ln>
        </p:spPr>
        <p:txBody>
          <a:bodyPr wrap="square" rtlCol="0">
            <a:spAutoFit/>
          </a:bodyPr>
          <a:lstStyle/>
          <a:p>
            <a:r>
              <a:rPr lang="en-US" sz="1400" dirty="0"/>
              <a:t>Head</a:t>
            </a:r>
          </a:p>
        </p:txBody>
      </p:sp>
      <p:sp>
        <p:nvSpPr>
          <p:cNvPr id="38" name="CasellaDiTesto 37"/>
          <p:cNvSpPr txBox="1"/>
          <p:nvPr/>
        </p:nvSpPr>
        <p:spPr>
          <a:xfrm>
            <a:off x="1412681" y="5553388"/>
            <a:ext cx="725542" cy="307777"/>
          </a:xfrm>
          <a:prstGeom prst="rect">
            <a:avLst/>
          </a:prstGeom>
          <a:noFill/>
          <a:ln>
            <a:noFill/>
          </a:ln>
        </p:spPr>
        <p:txBody>
          <a:bodyPr wrap="square" rtlCol="0">
            <a:spAutoFit/>
          </a:bodyPr>
          <a:lstStyle/>
          <a:p>
            <a:r>
              <a:rPr lang="en-US" sz="1400" dirty="0"/>
              <a:t>Tail</a:t>
            </a:r>
          </a:p>
        </p:txBody>
      </p:sp>
      <p:pic>
        <p:nvPicPr>
          <p:cNvPr id="39" name="Immagin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76528" y="1510483"/>
            <a:ext cx="3931495" cy="1048398"/>
          </a:xfrm>
          <a:prstGeom prst="rect">
            <a:avLst/>
          </a:prstGeom>
          <a:ln>
            <a:solidFill>
              <a:schemeClr val="tx1"/>
            </a:solidFill>
          </a:ln>
        </p:spPr>
      </p:pic>
      <p:pic>
        <p:nvPicPr>
          <p:cNvPr id="46" name="Immagine 45">
            <a:extLst>
              <a:ext uri="{FF2B5EF4-FFF2-40B4-BE49-F238E27FC236}">
                <a16:creationId xmlns:a16="http://schemas.microsoft.com/office/drawing/2014/main" xmlns="" id="{D9BFD1D7-148F-AAEA-5CBA-3E010612F8BD}"/>
              </a:ext>
            </a:extLst>
          </p:cNvPr>
          <p:cNvPicPr>
            <a:picLocks noChangeAspect="1"/>
          </p:cNvPicPr>
          <p:nvPr/>
        </p:nvPicPr>
        <p:blipFill>
          <a:blip r:embed="rId13"/>
          <a:stretch>
            <a:fillRect/>
          </a:stretch>
        </p:blipFill>
        <p:spPr>
          <a:xfrm>
            <a:off x="4554871" y="4654732"/>
            <a:ext cx="2195421" cy="773734"/>
          </a:xfrm>
          <a:prstGeom prst="rect">
            <a:avLst/>
          </a:prstGeom>
        </p:spPr>
      </p:pic>
      <p:pic>
        <p:nvPicPr>
          <p:cNvPr id="47" name="Immagine 46"/>
          <p:cNvPicPr>
            <a:picLocks noChangeAspect="1"/>
          </p:cNvPicPr>
          <p:nvPr/>
        </p:nvPicPr>
        <p:blipFill>
          <a:blip r:embed="rId14"/>
          <a:stretch>
            <a:fillRect/>
          </a:stretch>
        </p:blipFill>
        <p:spPr>
          <a:xfrm>
            <a:off x="10113804" y="1886561"/>
            <a:ext cx="1984863" cy="327775"/>
          </a:xfrm>
          <a:prstGeom prst="rect">
            <a:avLst/>
          </a:prstGeom>
        </p:spPr>
      </p:pic>
      <p:pic>
        <p:nvPicPr>
          <p:cNvPr id="48" name="Immagine 47"/>
          <p:cNvPicPr>
            <a:picLocks noChangeAspect="1"/>
          </p:cNvPicPr>
          <p:nvPr/>
        </p:nvPicPr>
        <p:blipFill>
          <a:blip r:embed="rId15"/>
          <a:stretch>
            <a:fillRect/>
          </a:stretch>
        </p:blipFill>
        <p:spPr>
          <a:xfrm>
            <a:off x="10122745" y="2257217"/>
            <a:ext cx="1978793" cy="303495"/>
          </a:xfrm>
          <a:prstGeom prst="rect">
            <a:avLst/>
          </a:prstGeom>
        </p:spPr>
      </p:pic>
    </p:spTree>
    <p:extLst>
      <p:ext uri="{BB962C8B-B14F-4D97-AF65-F5344CB8AC3E}">
        <p14:creationId xmlns:p14="http://schemas.microsoft.com/office/powerpoint/2010/main" val="232283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19" grpId="0"/>
      <p:bldP spid="30" grpId="0"/>
      <p:bldP spid="31"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A36BD59-0F83-4BBB-99A7-2A2D20AEA19C}"/>
              </a:ext>
            </a:extLst>
          </p:cNvPr>
          <p:cNvSpPr>
            <a:spLocks noGrp="1"/>
          </p:cNvSpPr>
          <p:nvPr>
            <p:ph type="title"/>
          </p:nvPr>
        </p:nvSpPr>
        <p:spPr/>
        <p:txBody>
          <a:bodyPr/>
          <a:lstStyle/>
          <a:p>
            <a:r>
              <a:rPr lang="en-US" dirty="0"/>
              <a:t>Trajectory Steering</a:t>
            </a:r>
          </a:p>
        </p:txBody>
      </p:sp>
      <p:sp>
        <p:nvSpPr>
          <p:cNvPr id="3" name="Segnaposto numero diapositiva 2">
            <a:extLst>
              <a:ext uri="{FF2B5EF4-FFF2-40B4-BE49-F238E27FC236}">
                <a16:creationId xmlns:a16="http://schemas.microsoft.com/office/drawing/2014/main" xmlns="" id="{709F67A8-F113-40D0-A4DE-7AC5783A356B}"/>
              </a:ext>
            </a:extLst>
          </p:cNvPr>
          <p:cNvSpPr>
            <a:spLocks noGrp="1"/>
          </p:cNvSpPr>
          <p:nvPr>
            <p:ph type="sldNum" sz="quarter" idx="12"/>
          </p:nvPr>
        </p:nvSpPr>
        <p:spPr/>
        <p:txBody>
          <a:bodyPr/>
          <a:lstStyle/>
          <a:p>
            <a:fld id="{62EE6E3B-1986-4A06-9D04-53EACBB36779}" type="slidenum">
              <a:rPr lang="en-US" smtClean="0"/>
              <a:t>18</a:t>
            </a:fld>
            <a:endParaRPr lang="en-US"/>
          </a:p>
        </p:txBody>
      </p:sp>
      <p:pic>
        <p:nvPicPr>
          <p:cNvPr id="33" name="Immagine 32">
            <a:extLst>
              <a:ext uri="{FF2B5EF4-FFF2-40B4-BE49-F238E27FC236}">
                <a16:creationId xmlns:a16="http://schemas.microsoft.com/office/drawing/2014/main" xmlns="" id="{416E7369-B559-4E10-92D0-9B7A57E334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4" name="Immagine 33">
            <a:extLst>
              <a:ext uri="{FF2B5EF4-FFF2-40B4-BE49-F238E27FC236}">
                <a16:creationId xmlns:a16="http://schemas.microsoft.com/office/drawing/2014/main" xmlns="" id="{5AD982EA-916B-421B-96D6-D45898DDC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5" name="Immagine 34">
            <a:extLst>
              <a:ext uri="{FF2B5EF4-FFF2-40B4-BE49-F238E27FC236}">
                <a16:creationId xmlns:a16="http://schemas.microsoft.com/office/drawing/2014/main" xmlns="" id="{516CBD83-FA49-4762-97DB-83571CE01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mc:AlternateContent xmlns:mc="http://schemas.openxmlformats.org/markup-compatibility/2006" xmlns:a14="http://schemas.microsoft.com/office/drawing/2010/main">
        <mc:Choice Requires="a14">
          <p:sp>
            <p:nvSpPr>
              <p:cNvPr id="36" name="TextBox 15">
                <a:extLst>
                  <a:ext uri="{FF2B5EF4-FFF2-40B4-BE49-F238E27FC236}">
                    <a16:creationId xmlns:a16="http://schemas.microsoft.com/office/drawing/2014/main" xmlns="" id="{B8504A4D-5105-4301-B1D3-C3A26B50502E}"/>
                  </a:ext>
                </a:extLst>
              </p:cNvPr>
              <p:cNvSpPr txBox="1"/>
              <p:nvPr/>
            </p:nvSpPr>
            <p:spPr>
              <a:xfrm>
                <a:off x="518218" y="1420981"/>
                <a:ext cx="6315719" cy="923330"/>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1"/>
                    </a:solidFill>
                  </a:rPr>
                  <a:t>Steering magnets</a:t>
                </a:r>
                <a:r>
                  <a:rPr lang="en-US" dirty="0">
                    <a:solidFill>
                      <a:schemeClr val="tx1"/>
                    </a:solidFill>
                  </a:rPr>
                  <a:t>: dipole fields of moderate strength providing </a:t>
                </a:r>
                <a:r>
                  <a:rPr lang="en-US" b="1" dirty="0">
                    <a:solidFill>
                      <a:schemeClr val="tx1"/>
                    </a:solidFill>
                  </a:rPr>
                  <a:t>correction</a:t>
                </a:r>
                <a:r>
                  <a:rPr lang="en-US" dirty="0">
                    <a:solidFill>
                      <a:schemeClr val="tx1"/>
                    </a:solidFill>
                  </a:rPr>
                  <a:t> of the trajectories</a:t>
                </a:r>
              </a:p>
              <a:p>
                <a:pPr marL="285750" indent="-285750">
                  <a:buFont typeface="Arial" panose="020B0604020202020204" pitchFamily="34" charset="0"/>
                  <a:buChar char="•"/>
                </a:pPr>
                <a:r>
                  <a:rPr lang="en-US" dirty="0">
                    <a:solidFill>
                      <a:schemeClr val="tx1"/>
                    </a:solidFill>
                  </a:rPr>
                  <a:t>Transverse </a:t>
                </a:r>
                <a:r>
                  <a:rPr lang="en-US" b="1" dirty="0">
                    <a:solidFill>
                      <a:schemeClr val="tx1"/>
                    </a:solidFill>
                  </a:rPr>
                  <a:t>kick</a:t>
                </a:r>
                <a:r>
                  <a:rPr lang="en-US" dirty="0">
                    <a:solidFill>
                      <a:schemeClr val="tx1"/>
                    </a:solidFill>
                  </a:rPr>
                  <a:t> from a corrector of </a:t>
                </a:r>
                <a:r>
                  <a:rPr lang="en-US" i="1" dirty="0">
                    <a:solidFill>
                      <a:schemeClr val="tx1"/>
                    </a:solidFill>
                  </a:rPr>
                  <a:t>integrated field</a:t>
                </a:r>
                <a:r>
                  <a:rPr lang="en-US"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𝐾</m:t>
                    </m:r>
                  </m:oMath>
                </a14:m>
                <a:endParaRPr lang="en-US" dirty="0">
                  <a:solidFill>
                    <a:schemeClr val="tx1"/>
                  </a:solidFill>
                </a:endParaRPr>
              </a:p>
            </p:txBody>
          </p:sp>
        </mc:Choice>
        <mc:Fallback xmlns="">
          <p:sp>
            <p:nvSpPr>
              <p:cNvPr id="36" name="TextBox 15">
                <a:extLst>
                  <a:ext uri="{FF2B5EF4-FFF2-40B4-BE49-F238E27FC236}">
                    <a16:creationId xmlns:a16="http://schemas.microsoft.com/office/drawing/2014/main" id="{B8504A4D-5105-4301-B1D3-C3A26B50502E}"/>
                  </a:ext>
                </a:extLst>
              </p:cNvPr>
              <p:cNvSpPr txBox="1">
                <a:spLocks noRot="1" noChangeAspect="1" noMove="1" noResize="1" noEditPoints="1" noAdjustHandles="1" noChangeArrowheads="1" noChangeShapeType="1" noTextEdit="1"/>
              </p:cNvSpPr>
              <p:nvPr/>
            </p:nvSpPr>
            <p:spPr>
              <a:xfrm>
                <a:off x="518218" y="1420981"/>
                <a:ext cx="6315719" cy="923330"/>
              </a:xfrm>
              <a:prstGeom prst="rect">
                <a:avLst/>
              </a:prstGeom>
              <a:blipFill>
                <a:blip r:embed="rId6"/>
                <a:stretch>
                  <a:fillRect l="-579" t="-3289" r="-1351" b="-9211"/>
                </a:stretch>
              </a:blipFill>
            </p:spPr>
            <p:txBody>
              <a:bodyPr/>
              <a:lstStyle/>
              <a:p>
                <a:r>
                  <a:rPr lang="en-US">
                    <a:noFill/>
                  </a:rPr>
                  <a:t> </a:t>
                </a:r>
              </a:p>
            </p:txBody>
          </p:sp>
        </mc:Fallback>
      </mc:AlternateContent>
      <p:pic>
        <p:nvPicPr>
          <p:cNvPr id="37" name="Picture 16">
            <a:extLst>
              <a:ext uri="{FF2B5EF4-FFF2-40B4-BE49-F238E27FC236}">
                <a16:creationId xmlns:a16="http://schemas.microsoft.com/office/drawing/2014/main" xmlns="" id="{6CF92325-1E3D-46A2-89B3-96F7EB051AB6}"/>
              </a:ext>
            </a:extLst>
          </p:cNvPr>
          <p:cNvPicPr>
            <a:picLocks noChangeAspect="1"/>
          </p:cNvPicPr>
          <p:nvPr/>
        </p:nvPicPr>
        <p:blipFill rotWithShape="1">
          <a:blip r:embed="rId7"/>
          <a:srcRect b="51298"/>
          <a:stretch/>
        </p:blipFill>
        <p:spPr>
          <a:xfrm>
            <a:off x="838200" y="2632483"/>
            <a:ext cx="2897643" cy="556872"/>
          </a:xfrm>
          <a:prstGeom prst="rect">
            <a:avLst/>
          </a:prstGeom>
        </p:spPr>
      </p:pic>
      <p:pic>
        <p:nvPicPr>
          <p:cNvPr id="38" name="Picture 17">
            <a:extLst>
              <a:ext uri="{FF2B5EF4-FFF2-40B4-BE49-F238E27FC236}">
                <a16:creationId xmlns:a16="http://schemas.microsoft.com/office/drawing/2014/main" xmlns="" id="{FE7146D1-7C5B-4557-9AC0-033590B97351}"/>
              </a:ext>
            </a:extLst>
          </p:cNvPr>
          <p:cNvPicPr>
            <a:picLocks noChangeAspect="1"/>
          </p:cNvPicPr>
          <p:nvPr/>
        </p:nvPicPr>
        <p:blipFill rotWithShape="1">
          <a:blip r:embed="rId7"/>
          <a:srcRect t="49630"/>
          <a:stretch/>
        </p:blipFill>
        <p:spPr>
          <a:xfrm>
            <a:off x="3788178" y="2619948"/>
            <a:ext cx="2897643" cy="575948"/>
          </a:xfrm>
          <a:prstGeom prst="rect">
            <a:avLst/>
          </a:prstGeom>
        </p:spPr>
      </p:pic>
      <p:pic>
        <p:nvPicPr>
          <p:cNvPr id="68" name="Immagine 67">
            <a:extLst>
              <a:ext uri="{FF2B5EF4-FFF2-40B4-BE49-F238E27FC236}">
                <a16:creationId xmlns:a16="http://schemas.microsoft.com/office/drawing/2014/main" xmlns="" id="{E0FA28CA-7BED-45C3-8464-7580C0288DBB}"/>
              </a:ext>
            </a:extLst>
          </p:cNvPr>
          <p:cNvPicPr>
            <a:picLocks noChangeAspect="1"/>
          </p:cNvPicPr>
          <p:nvPr/>
        </p:nvPicPr>
        <p:blipFill>
          <a:blip r:embed="rId8"/>
          <a:stretch>
            <a:fillRect/>
          </a:stretch>
        </p:blipFill>
        <p:spPr>
          <a:xfrm>
            <a:off x="838200" y="4916050"/>
            <a:ext cx="3784834" cy="1622862"/>
          </a:xfrm>
          <a:prstGeom prst="rect">
            <a:avLst/>
          </a:prstGeom>
        </p:spPr>
      </p:pic>
      <p:sp>
        <p:nvSpPr>
          <p:cNvPr id="69" name="TextBox 15">
            <a:extLst>
              <a:ext uri="{FF2B5EF4-FFF2-40B4-BE49-F238E27FC236}">
                <a16:creationId xmlns:a16="http://schemas.microsoft.com/office/drawing/2014/main" xmlns="" id="{DBC9C4F7-7154-4760-ADE9-4542B115B217}"/>
              </a:ext>
            </a:extLst>
          </p:cNvPr>
          <p:cNvSpPr txBox="1"/>
          <p:nvPr/>
        </p:nvSpPr>
        <p:spPr>
          <a:xfrm>
            <a:off x="518218" y="3484068"/>
            <a:ext cx="65599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Beam position monitors (</a:t>
            </a:r>
            <a:r>
              <a:rPr lang="en-US" b="1" dirty="0"/>
              <a:t>BPMs</a:t>
            </a:r>
            <a:r>
              <a:rPr lang="en-US" dirty="0"/>
              <a:t>) measure the transverse position of the beam</a:t>
            </a:r>
          </a:p>
          <a:p>
            <a:pPr marL="285750" indent="-285750">
              <a:buFont typeface="Arial" panose="020B0604020202020204" pitchFamily="34" charset="0"/>
              <a:buChar char="•"/>
            </a:pPr>
            <a:r>
              <a:rPr lang="en-US" dirty="0"/>
              <a:t>Beam based alignment (</a:t>
            </a:r>
            <a:r>
              <a:rPr lang="en-US" b="1" dirty="0"/>
              <a:t>BBA</a:t>
            </a:r>
            <a:r>
              <a:rPr lang="en-US" dirty="0"/>
              <a:t>): adjust the strength of the kickers as a function of the BPM readings</a:t>
            </a:r>
          </a:p>
        </p:txBody>
      </p:sp>
      <p:grpSp>
        <p:nvGrpSpPr>
          <p:cNvPr id="40" name="Gruppo 39">
            <a:extLst>
              <a:ext uri="{FF2B5EF4-FFF2-40B4-BE49-F238E27FC236}">
                <a16:creationId xmlns:a16="http://schemas.microsoft.com/office/drawing/2014/main" xmlns="" id="{75183A44-61CC-4520-858E-5958DFDC0D29}"/>
              </a:ext>
            </a:extLst>
          </p:cNvPr>
          <p:cNvGrpSpPr/>
          <p:nvPr/>
        </p:nvGrpSpPr>
        <p:grpSpPr>
          <a:xfrm>
            <a:off x="7920686" y="958811"/>
            <a:ext cx="1995040" cy="2593670"/>
            <a:chOff x="7112163" y="958811"/>
            <a:chExt cx="1995040" cy="2593670"/>
          </a:xfrm>
        </p:grpSpPr>
        <p:pic>
          <p:nvPicPr>
            <p:cNvPr id="12" name="Immagine 11">
              <a:extLst>
                <a:ext uri="{FF2B5EF4-FFF2-40B4-BE49-F238E27FC236}">
                  <a16:creationId xmlns:a16="http://schemas.microsoft.com/office/drawing/2014/main" xmlns="" id="{3CA7375A-3F22-476F-BF55-FD5E43A97091}"/>
                </a:ext>
              </a:extLst>
            </p:cNvPr>
            <p:cNvPicPr>
              <a:picLocks noChangeAspect="1"/>
            </p:cNvPicPr>
            <p:nvPr/>
          </p:nvPicPr>
          <p:blipFill>
            <a:blip r:embed="rId9"/>
            <a:stretch>
              <a:fillRect/>
            </a:stretch>
          </p:blipFill>
          <p:spPr>
            <a:xfrm>
              <a:off x="7150036" y="1373562"/>
              <a:ext cx="1655748" cy="2178919"/>
            </a:xfrm>
            <a:prstGeom prst="rect">
              <a:avLst/>
            </a:prstGeom>
          </p:spPr>
        </p:pic>
        <p:pic>
          <p:nvPicPr>
            <p:cNvPr id="73" name="Picture 31">
              <a:extLst>
                <a:ext uri="{FF2B5EF4-FFF2-40B4-BE49-F238E27FC236}">
                  <a16:creationId xmlns:a16="http://schemas.microsoft.com/office/drawing/2014/main" xmlns="" id="{591031D0-34AC-4353-9848-DADB18611063}"/>
                </a:ext>
              </a:extLst>
            </p:cNvPr>
            <p:cNvPicPr>
              <a:picLocks noChangeAspect="1"/>
            </p:cNvPicPr>
            <p:nvPr/>
          </p:nvPicPr>
          <p:blipFill rotWithShape="1">
            <a:blip r:embed="rId10"/>
            <a:srcRect l="3243" t="34775" r="27737" b="35045"/>
            <a:stretch/>
          </p:blipFill>
          <p:spPr>
            <a:xfrm>
              <a:off x="7112163" y="958811"/>
              <a:ext cx="1995040" cy="412750"/>
            </a:xfrm>
            <a:prstGeom prst="rect">
              <a:avLst/>
            </a:prstGeom>
          </p:spPr>
        </p:pic>
      </p:grpSp>
      <p:grpSp>
        <p:nvGrpSpPr>
          <p:cNvPr id="29" name="Gruppo 28">
            <a:extLst>
              <a:ext uri="{FF2B5EF4-FFF2-40B4-BE49-F238E27FC236}">
                <a16:creationId xmlns:a16="http://schemas.microsoft.com/office/drawing/2014/main" xmlns="" id="{396B26B5-0AE3-4F38-946E-132F1E94399A}"/>
              </a:ext>
            </a:extLst>
          </p:cNvPr>
          <p:cNvGrpSpPr/>
          <p:nvPr/>
        </p:nvGrpSpPr>
        <p:grpSpPr>
          <a:xfrm>
            <a:off x="6763090" y="4020326"/>
            <a:ext cx="3732540" cy="1964234"/>
            <a:chOff x="5954567" y="4020326"/>
            <a:chExt cx="3732540" cy="1964234"/>
          </a:xfrm>
        </p:grpSpPr>
        <p:pic>
          <p:nvPicPr>
            <p:cNvPr id="70" name="Picture 10">
              <a:extLst>
                <a:ext uri="{FF2B5EF4-FFF2-40B4-BE49-F238E27FC236}">
                  <a16:creationId xmlns:a16="http://schemas.microsoft.com/office/drawing/2014/main" xmlns="" id="{67459014-D49E-4EF2-B376-81D375CBC7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0036" y="4361698"/>
              <a:ext cx="2163815" cy="1622862"/>
            </a:xfrm>
            <a:prstGeom prst="rect">
              <a:avLst/>
            </a:prstGeom>
          </p:spPr>
        </p:pic>
        <p:sp>
          <p:nvSpPr>
            <p:cNvPr id="71" name="CasellaDiTesto 70">
              <a:extLst>
                <a:ext uri="{FF2B5EF4-FFF2-40B4-BE49-F238E27FC236}">
                  <a16:creationId xmlns:a16="http://schemas.microsoft.com/office/drawing/2014/main" xmlns="" id="{59EAA691-487B-4FC8-B0CD-D0AC4021B8DF}"/>
                </a:ext>
              </a:extLst>
            </p:cNvPr>
            <p:cNvSpPr txBox="1"/>
            <p:nvPr/>
          </p:nvSpPr>
          <p:spPr>
            <a:xfrm>
              <a:off x="5954567" y="5461340"/>
              <a:ext cx="1090694" cy="523220"/>
            </a:xfrm>
            <a:prstGeom prst="rect">
              <a:avLst/>
            </a:prstGeom>
            <a:solidFill>
              <a:srgbClr val="FFFF00"/>
            </a:solidFill>
            <a:ln>
              <a:solidFill>
                <a:schemeClr val="tx1"/>
              </a:solidFill>
            </a:ln>
          </p:spPr>
          <p:txBody>
            <a:bodyPr wrap="square" rtlCol="0">
              <a:spAutoFit/>
            </a:bodyPr>
            <a:lstStyle/>
            <a:p>
              <a:r>
                <a:rPr lang="en-US" sz="1400" dirty="0"/>
                <a:t>Courtesy of A. </a:t>
              </a:r>
              <a:r>
                <a:rPr lang="en-US" sz="1400" dirty="0" err="1"/>
                <a:t>Mostacci</a:t>
              </a:r>
              <a:endParaRPr lang="en-US" sz="1400" dirty="0"/>
            </a:p>
          </p:txBody>
        </p:sp>
        <p:pic>
          <p:nvPicPr>
            <p:cNvPr id="74" name="Picture 31">
              <a:extLst>
                <a:ext uri="{FF2B5EF4-FFF2-40B4-BE49-F238E27FC236}">
                  <a16:creationId xmlns:a16="http://schemas.microsoft.com/office/drawing/2014/main" xmlns="" id="{B75BE4C5-073E-47F7-A039-A4CDE00E4364}"/>
                </a:ext>
              </a:extLst>
            </p:cNvPr>
            <p:cNvPicPr>
              <a:picLocks noChangeAspect="1"/>
            </p:cNvPicPr>
            <p:nvPr/>
          </p:nvPicPr>
          <p:blipFill rotWithShape="1">
            <a:blip r:embed="rId10"/>
            <a:srcRect l="4472" t="8722" r="3893" b="68254"/>
            <a:stretch/>
          </p:blipFill>
          <p:spPr>
            <a:xfrm>
              <a:off x="7087595" y="4020326"/>
              <a:ext cx="2599512" cy="309033"/>
            </a:xfrm>
            <a:prstGeom prst="rect">
              <a:avLst/>
            </a:prstGeom>
          </p:spPr>
        </p:pic>
      </p:grpSp>
    </p:spTree>
    <p:extLst>
      <p:ext uri="{BB962C8B-B14F-4D97-AF65-F5344CB8AC3E}">
        <p14:creationId xmlns:p14="http://schemas.microsoft.com/office/powerpoint/2010/main" val="1542296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Beam Based Alignment (BBA)</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19</a:t>
            </a:fld>
            <a:endParaRPr lang="it-IT"/>
          </a:p>
        </p:txBody>
      </p:sp>
      <p:pic>
        <p:nvPicPr>
          <p:cNvPr id="4" name="Immagine 3">
            <a:extLst>
              <a:ext uri="{FF2B5EF4-FFF2-40B4-BE49-F238E27FC236}">
                <a16:creationId xmlns:a16="http://schemas.microsoft.com/office/drawing/2014/main" xmlns="" id="{78FA8303-80C8-1D80-B3B0-A6A4E82FD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563C9DF4-E134-39F6-C8E5-683DE2981B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1116F11B-85AA-9B93-D2FB-34723E6A8D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grpSp>
        <p:nvGrpSpPr>
          <p:cNvPr id="9" name="Gruppo 8">
            <a:extLst>
              <a:ext uri="{FF2B5EF4-FFF2-40B4-BE49-F238E27FC236}">
                <a16:creationId xmlns:a16="http://schemas.microsoft.com/office/drawing/2014/main" xmlns="" id="{49929121-75A6-48C9-923E-D9F76A080504}"/>
              </a:ext>
            </a:extLst>
          </p:cNvPr>
          <p:cNvGrpSpPr/>
          <p:nvPr/>
        </p:nvGrpSpPr>
        <p:grpSpPr>
          <a:xfrm>
            <a:off x="309413" y="4342055"/>
            <a:ext cx="5200949" cy="1960780"/>
            <a:chOff x="4693104" y="3166188"/>
            <a:chExt cx="5200949" cy="1960780"/>
          </a:xfrm>
        </p:grpSpPr>
        <p:pic>
          <p:nvPicPr>
            <p:cNvPr id="10" name="Immagine 9">
              <a:extLst>
                <a:ext uri="{FF2B5EF4-FFF2-40B4-BE49-F238E27FC236}">
                  <a16:creationId xmlns:a16="http://schemas.microsoft.com/office/drawing/2014/main" xmlns="" id="{881E04A7-1D34-4371-978E-F886FA5795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3104" y="3387879"/>
              <a:ext cx="2782542" cy="1739089"/>
            </a:xfrm>
            <a:prstGeom prst="rect">
              <a:avLst/>
            </a:prstGeom>
          </p:spPr>
        </p:pic>
        <p:pic>
          <p:nvPicPr>
            <p:cNvPr id="11" name="Immagine 10">
              <a:extLst>
                <a:ext uri="{FF2B5EF4-FFF2-40B4-BE49-F238E27FC236}">
                  <a16:creationId xmlns:a16="http://schemas.microsoft.com/office/drawing/2014/main" xmlns="" id="{71C6A3A7-D000-4DCC-9580-F34EAFEAD1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37" r="7652"/>
            <a:stretch/>
          </p:blipFill>
          <p:spPr>
            <a:xfrm>
              <a:off x="7422850" y="3373437"/>
              <a:ext cx="2471203" cy="1739089"/>
            </a:xfrm>
            <a:prstGeom prst="rect">
              <a:avLst/>
            </a:prstGeom>
          </p:spPr>
        </p:pic>
        <p:grpSp>
          <p:nvGrpSpPr>
            <p:cNvPr id="12" name="Gruppo 11">
              <a:extLst>
                <a:ext uri="{FF2B5EF4-FFF2-40B4-BE49-F238E27FC236}">
                  <a16:creationId xmlns:a16="http://schemas.microsoft.com/office/drawing/2014/main" xmlns="" id="{94A936FB-47A2-46C3-A8A6-AC381735183E}"/>
                </a:ext>
              </a:extLst>
            </p:cNvPr>
            <p:cNvGrpSpPr/>
            <p:nvPr/>
          </p:nvGrpSpPr>
          <p:grpSpPr>
            <a:xfrm>
              <a:off x="5778091" y="3166188"/>
              <a:ext cx="3753575" cy="406357"/>
              <a:chOff x="1823957" y="3443866"/>
              <a:chExt cx="3753575" cy="406357"/>
            </a:xfrm>
          </p:grpSpPr>
          <mc:AlternateContent xmlns:mc="http://schemas.openxmlformats.org/markup-compatibility/2006" xmlns:a14="http://schemas.microsoft.com/office/drawing/2010/main">
            <mc:Choice Requires="a14">
              <p:sp>
                <p:nvSpPr>
                  <p:cNvPr id="13" name="TextBox 19">
                    <a:extLst>
                      <a:ext uri="{FF2B5EF4-FFF2-40B4-BE49-F238E27FC236}">
                        <a16:creationId xmlns:a16="http://schemas.microsoft.com/office/drawing/2014/main" xmlns="" id="{7174F2F8-46B8-42F3-AAD5-D9E503FD617F}"/>
                      </a:ext>
                    </a:extLst>
                  </p:cNvPr>
                  <p:cNvSpPr txBox="1"/>
                  <p:nvPr/>
                </p:nvSpPr>
                <p:spPr>
                  <a:xfrm>
                    <a:off x="1823957" y="3480891"/>
                    <a:ext cx="938106" cy="369332"/>
                  </a:xfrm>
                  <a:prstGeom prst="rect">
                    <a:avLst/>
                  </a:prstGeom>
                  <a:noFill/>
                </p:spPr>
                <p:txBody>
                  <a:bodyPr wrap="square" rtlCol="0">
                    <a:spAutoFit/>
                  </a:bodyPr>
                  <a:lstStyle/>
                  <a:p>
                    <a14:m>
                      <m:oMath xmlns:m="http://schemas.openxmlformats.org/officeDocument/2006/math">
                        <m:d>
                          <m:dPr>
                            <m:begChr m:val="〈"/>
                            <m:endChr m:val="〉"/>
                            <m:ctrlPr>
                              <a:rPr lang="en-US" b="1"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𝒙</m:t>
                            </m:r>
                          </m:e>
                        </m:d>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13" name="TextBox 19">
                    <a:extLst>
                      <a:ext uri="{FF2B5EF4-FFF2-40B4-BE49-F238E27FC236}">
                        <a16:creationId xmlns="" xmlns:a16="http://schemas.microsoft.com/office/drawing/2014/main" xmlns:a14="http://schemas.microsoft.com/office/drawing/2010/main" id="{7174F2F8-46B8-42F3-AAD5-D9E503FD617F}"/>
                      </a:ext>
                    </a:extLst>
                  </p:cNvPr>
                  <p:cNvSpPr txBox="1">
                    <a:spLocks noRot="1" noChangeAspect="1" noMove="1" noResize="1" noEditPoints="1" noAdjustHandles="1" noChangeArrowheads="1" noChangeShapeType="1" noTextEdit="1"/>
                  </p:cNvSpPr>
                  <p:nvPr/>
                </p:nvSpPr>
                <p:spPr>
                  <a:xfrm>
                    <a:off x="1823957" y="3480891"/>
                    <a:ext cx="938106" cy="369332"/>
                  </a:xfrm>
                  <a:prstGeom prst="rect">
                    <a:avLst/>
                  </a:prstGeom>
                  <a:blipFill rotWithShape="0">
                    <a:blip r:embed="rId8"/>
                    <a:stretch>
                      <a:fillRect t="-10000" b="-2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TextBox 20">
                    <a:extLst>
                      <a:ext uri="{FF2B5EF4-FFF2-40B4-BE49-F238E27FC236}">
                        <a16:creationId xmlns:a16="http://schemas.microsoft.com/office/drawing/2014/main" xmlns="" id="{928D3E9D-FF3E-436A-A831-7BA810861EA4}"/>
                      </a:ext>
                    </a:extLst>
                  </p:cNvPr>
                  <p:cNvSpPr txBox="1"/>
                  <p:nvPr/>
                </p:nvSpPr>
                <p:spPr>
                  <a:xfrm>
                    <a:off x="4092286" y="3443866"/>
                    <a:ext cx="1485246" cy="381515"/>
                  </a:xfrm>
                  <a:prstGeom prst="rect">
                    <a:avLst/>
                  </a:prstGeom>
                  <a:noFill/>
                </p:spPr>
                <p:txBody>
                  <a:bodyPr wrap="square" rtlCol="0">
                    <a:spAutoFit/>
                  </a:bodyPr>
                  <a:lstStyle/>
                  <a:p>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𝝐</m:t>
                            </m:r>
                          </m:e>
                          <m:sub>
                            <m:r>
                              <a:rPr lang="en-US" b="1" i="1" smtClean="0">
                                <a:solidFill>
                                  <a:schemeClr val="tx1"/>
                                </a:solidFill>
                                <a:latin typeface="Cambria Math" panose="02040503050406030204" pitchFamily="18" charset="0"/>
                              </a:rPr>
                              <m:t>𝒏𝒙</m:t>
                            </m:r>
                            <m:r>
                              <a:rPr lang="en-US" b="1" i="1"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𝐫𝐦𝐬</m:t>
                            </m:r>
                          </m:sub>
                        </m:sSub>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14" name="TextBox 20">
                    <a:extLst>
                      <a:ext uri="{FF2B5EF4-FFF2-40B4-BE49-F238E27FC236}">
                        <a16:creationId xmlns="" xmlns:a16="http://schemas.microsoft.com/office/drawing/2014/main" xmlns:a14="http://schemas.microsoft.com/office/drawing/2010/main" id="{928D3E9D-FF3E-436A-A831-7BA810861EA4}"/>
                      </a:ext>
                    </a:extLst>
                  </p:cNvPr>
                  <p:cNvSpPr txBox="1">
                    <a:spLocks noRot="1" noChangeAspect="1" noMove="1" noResize="1" noEditPoints="1" noAdjustHandles="1" noChangeArrowheads="1" noChangeShapeType="1" noTextEdit="1"/>
                  </p:cNvSpPr>
                  <p:nvPr/>
                </p:nvSpPr>
                <p:spPr>
                  <a:xfrm>
                    <a:off x="4092286" y="3443866"/>
                    <a:ext cx="1485246" cy="381515"/>
                  </a:xfrm>
                  <a:prstGeom prst="rect">
                    <a:avLst/>
                  </a:prstGeom>
                  <a:blipFill rotWithShape="0">
                    <a:blip r:embed="rId9"/>
                    <a:stretch>
                      <a:fillRect t="-6349" b="-22222"/>
                    </a:stretch>
                  </a:blipFill>
                </p:spPr>
                <p:txBody>
                  <a:bodyPr/>
                  <a:lstStyle/>
                  <a:p>
                    <a:r>
                      <a:rPr lang="it-IT">
                        <a:noFill/>
                      </a:rPr>
                      <a:t> </a:t>
                    </a:r>
                  </a:p>
                </p:txBody>
              </p:sp>
            </mc:Fallback>
          </mc:AlternateContent>
        </p:grpSp>
      </p:gr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CBF65949-1D89-48A1-BEF4-AA99DB62800A}"/>
                  </a:ext>
                </a:extLst>
              </p:cNvPr>
              <p:cNvSpPr txBox="1"/>
              <p:nvPr/>
            </p:nvSpPr>
            <p:spPr>
              <a:xfrm>
                <a:off x="4065857" y="6475714"/>
                <a:ext cx="4465025" cy="307777"/>
              </a:xfrm>
              <a:prstGeom prst="rect">
                <a:avLst/>
              </a:prstGeom>
              <a:noFill/>
            </p:spPr>
            <p:txBody>
              <a:bodyPr wrap="square" rtlCol="0">
                <a:spAutoFit/>
              </a:bodyPr>
              <a:lstStyle/>
              <a:p>
                <a:r>
                  <a:rPr lang="en-US" sz="1400" i="1" dirty="0"/>
                  <a:t>Moderate corrector strength</a:t>
                </a:r>
                <a:r>
                  <a:rPr lang="en-US" sz="1400" dirty="0"/>
                  <a:t> (</a:t>
                </a:r>
                <a14:m>
                  <m:oMath xmlns:m="http://schemas.openxmlformats.org/officeDocument/2006/math">
                    <m:r>
                      <a:rPr lang="it-IT" sz="1400" b="0" i="1" smtClean="0">
                        <a:latin typeface="Cambria Math" panose="02040503050406030204" pitchFamily="18" charset="0"/>
                      </a:rPr>
                      <m:t>∼10÷100 </m:t>
                    </m:r>
                    <m:r>
                      <m:rPr>
                        <m:sty m:val="p"/>
                      </m:rPr>
                      <a:rPr lang="it-IT" sz="1400" b="0" i="0" smtClean="0">
                        <a:latin typeface="Cambria Math" panose="02040503050406030204" pitchFamily="18" charset="0"/>
                      </a:rPr>
                      <m:t>μT</m:t>
                    </m:r>
                    <m:r>
                      <a:rPr lang="it-IT" sz="1400" b="0" i="0" smtClean="0">
                        <a:latin typeface="Cambria Math" panose="02040503050406030204" pitchFamily="18" charset="0"/>
                      </a:rPr>
                      <m:t>⋅</m:t>
                    </m:r>
                    <m:r>
                      <m:rPr>
                        <m:sty m:val="p"/>
                      </m:rPr>
                      <a:rPr lang="it-IT" sz="1400" b="0" i="0" smtClean="0">
                        <a:latin typeface="Cambria Math" panose="02040503050406030204" pitchFamily="18" charset="0"/>
                      </a:rPr>
                      <m:t>m</m:t>
                    </m:r>
                  </m:oMath>
                </a14:m>
                <a:r>
                  <a:rPr lang="en-US" sz="1400" dirty="0"/>
                  <a:t>)</a:t>
                </a:r>
              </a:p>
            </p:txBody>
          </p:sp>
        </mc:Choice>
        <mc:Fallback xmlns="">
          <p:sp>
            <p:nvSpPr>
              <p:cNvPr id="17" name="CasellaDiTesto 16">
                <a:extLst>
                  <a:ext uri="{FF2B5EF4-FFF2-40B4-BE49-F238E27FC236}">
                    <a16:creationId xmlns:a16="http://schemas.microsoft.com/office/drawing/2014/main" xmlns="" xmlns:a14="http://schemas.microsoft.com/office/drawing/2010/main" id="{CBF65949-1D89-48A1-BEF4-AA99DB62800A}"/>
                  </a:ext>
                </a:extLst>
              </p:cNvPr>
              <p:cNvSpPr txBox="1">
                <a:spLocks noRot="1" noChangeAspect="1" noMove="1" noResize="1" noEditPoints="1" noAdjustHandles="1" noChangeArrowheads="1" noChangeShapeType="1" noTextEdit="1"/>
              </p:cNvSpPr>
              <p:nvPr/>
            </p:nvSpPr>
            <p:spPr>
              <a:xfrm>
                <a:off x="4065857" y="6475714"/>
                <a:ext cx="4465025" cy="307777"/>
              </a:xfrm>
              <a:prstGeom prst="rect">
                <a:avLst/>
              </a:prstGeom>
              <a:blipFill rotWithShape="0">
                <a:blip r:embed="rId10"/>
                <a:stretch>
                  <a:fillRect l="-410" t="-1961" b="-19608"/>
                </a:stretch>
              </a:blipFill>
            </p:spPr>
            <p:txBody>
              <a:bodyPr/>
              <a:lstStyle/>
              <a:p>
                <a:r>
                  <a:rPr lang="it-IT">
                    <a:noFill/>
                  </a:rPr>
                  <a:t> </a:t>
                </a:r>
              </a:p>
            </p:txBody>
          </p:sp>
        </mc:Fallback>
      </mc:AlternateContent>
      <p:grpSp>
        <p:nvGrpSpPr>
          <p:cNvPr id="37" name="Gruppo 36"/>
          <p:cNvGrpSpPr/>
          <p:nvPr/>
        </p:nvGrpSpPr>
        <p:grpSpPr>
          <a:xfrm>
            <a:off x="6341351" y="4333450"/>
            <a:ext cx="5683118" cy="1960781"/>
            <a:chOff x="6263760" y="4465142"/>
            <a:chExt cx="5683118" cy="1960781"/>
          </a:xfrm>
        </p:grpSpPr>
        <p:pic>
          <p:nvPicPr>
            <p:cNvPr id="18" name="Immagine 17">
              <a:extLst>
                <a:ext uri="{FF2B5EF4-FFF2-40B4-BE49-F238E27FC236}">
                  <a16:creationId xmlns:a16="http://schemas.microsoft.com/office/drawing/2014/main" xmlns="" id="{E5CDA653-9EE2-FB17-29CF-6D2D5B12E5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96011" y="4644131"/>
              <a:ext cx="2850867" cy="1781792"/>
            </a:xfrm>
            <a:prstGeom prst="rect">
              <a:avLst/>
            </a:prstGeom>
          </p:spPr>
        </p:pic>
        <p:pic>
          <p:nvPicPr>
            <p:cNvPr id="19" name="Immagine 18">
              <a:extLst>
                <a:ext uri="{FF2B5EF4-FFF2-40B4-BE49-F238E27FC236}">
                  <a16:creationId xmlns:a16="http://schemas.microsoft.com/office/drawing/2014/main" xmlns="" id="{C8DF79E3-BB05-7B11-098C-6C5D91D2F9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63760" y="4644131"/>
              <a:ext cx="2850867" cy="1781792"/>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7174F2F8-46B8-42F3-AAD5-D9E503FD617F}"/>
                    </a:ext>
                  </a:extLst>
                </p:cNvPr>
                <p:cNvSpPr txBox="1"/>
                <p:nvPr/>
              </p:nvSpPr>
              <p:spPr>
                <a:xfrm>
                  <a:off x="7210833" y="4499391"/>
                  <a:ext cx="938106" cy="369332"/>
                </a:xfrm>
                <a:prstGeom prst="rect">
                  <a:avLst/>
                </a:prstGeom>
                <a:noFill/>
              </p:spPr>
              <p:txBody>
                <a:bodyPr wrap="square" rtlCol="0">
                  <a:spAutoFit/>
                </a:bodyPr>
                <a:lstStyle/>
                <a:p>
                  <a14:m>
                    <m:oMath xmlns:m="http://schemas.openxmlformats.org/officeDocument/2006/math">
                      <m:d>
                        <m:dPr>
                          <m:begChr m:val="〈"/>
                          <m:endChr m:val="〉"/>
                          <m:ctrlPr>
                            <a:rPr lang="en-US" b="1"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𝒙</m:t>
                          </m:r>
                        </m:e>
                      </m:d>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20" name="TextBox 19">
                  <a:extLst>
                    <a:ext uri="{FF2B5EF4-FFF2-40B4-BE49-F238E27FC236}">
                      <a16:creationId xmlns="" xmlns:a16="http://schemas.microsoft.com/office/drawing/2014/main" xmlns:a14="http://schemas.microsoft.com/office/drawing/2010/main" id="{7174F2F8-46B8-42F3-AAD5-D9E503FD617F}"/>
                    </a:ext>
                  </a:extLst>
                </p:cNvPr>
                <p:cNvSpPr txBox="1">
                  <a:spLocks noRot="1" noChangeAspect="1" noMove="1" noResize="1" noEditPoints="1" noAdjustHandles="1" noChangeArrowheads="1" noChangeShapeType="1" noTextEdit="1"/>
                </p:cNvSpPr>
                <p:nvPr/>
              </p:nvSpPr>
              <p:spPr>
                <a:xfrm>
                  <a:off x="7210833" y="4499391"/>
                  <a:ext cx="938106" cy="369332"/>
                </a:xfrm>
                <a:prstGeom prst="rect">
                  <a:avLst/>
                </a:prstGeom>
                <a:blipFill rotWithShape="0">
                  <a:blip r:embed="rId13"/>
                  <a:stretch>
                    <a:fillRect t="-10000" b="-2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928D3E9D-FF3E-436A-A831-7BA810861EA4}"/>
                    </a:ext>
                  </a:extLst>
                </p:cNvPr>
                <p:cNvSpPr txBox="1"/>
                <p:nvPr/>
              </p:nvSpPr>
              <p:spPr>
                <a:xfrm>
                  <a:off x="9942444" y="4465142"/>
                  <a:ext cx="1485246" cy="381515"/>
                </a:xfrm>
                <a:prstGeom prst="rect">
                  <a:avLst/>
                </a:prstGeom>
                <a:noFill/>
              </p:spPr>
              <p:txBody>
                <a:bodyPr wrap="square" rtlCol="0">
                  <a:spAutoFit/>
                </a:bodyPr>
                <a:lstStyle/>
                <a:p>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𝝐</m:t>
                          </m:r>
                        </m:e>
                        <m:sub>
                          <m:r>
                            <a:rPr lang="en-US" b="1" i="1" smtClean="0">
                              <a:solidFill>
                                <a:schemeClr val="tx1"/>
                              </a:solidFill>
                              <a:latin typeface="Cambria Math" panose="02040503050406030204" pitchFamily="18" charset="0"/>
                            </a:rPr>
                            <m:t>𝒏𝒙</m:t>
                          </m:r>
                          <m:r>
                            <a:rPr lang="en-US" b="1" i="1"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𝐫𝐦𝐬</m:t>
                          </m:r>
                        </m:sub>
                      </m:sSub>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21" name="TextBox 20">
                  <a:extLst>
                    <a:ext uri="{FF2B5EF4-FFF2-40B4-BE49-F238E27FC236}">
                      <a16:creationId xmlns="" xmlns:a16="http://schemas.microsoft.com/office/drawing/2014/main" xmlns:a14="http://schemas.microsoft.com/office/drawing/2010/main" id="{928D3E9D-FF3E-436A-A831-7BA810861EA4}"/>
                    </a:ext>
                  </a:extLst>
                </p:cNvPr>
                <p:cNvSpPr txBox="1">
                  <a:spLocks noRot="1" noChangeAspect="1" noMove="1" noResize="1" noEditPoints="1" noAdjustHandles="1" noChangeArrowheads="1" noChangeShapeType="1" noTextEdit="1"/>
                </p:cNvSpPr>
                <p:nvPr/>
              </p:nvSpPr>
              <p:spPr>
                <a:xfrm>
                  <a:off x="9942444" y="4465142"/>
                  <a:ext cx="1485246" cy="381515"/>
                </a:xfrm>
                <a:prstGeom prst="rect">
                  <a:avLst/>
                </a:prstGeom>
                <a:blipFill rotWithShape="0">
                  <a:blip r:embed="rId14"/>
                  <a:stretch>
                    <a:fillRect t="-6349" b="-22222"/>
                  </a:stretch>
                </a:blipFill>
              </p:spPr>
              <p:txBody>
                <a:bodyPr/>
                <a:lstStyle/>
                <a:p>
                  <a:r>
                    <a:rPr lang="it-IT">
                      <a:noFill/>
                    </a:rPr>
                    <a:t> </a:t>
                  </a:r>
                </a:p>
              </p:txBody>
            </p:sp>
          </mc:Fallback>
        </mc:AlternateContent>
      </p:grpSp>
      <p:sp>
        <p:nvSpPr>
          <p:cNvPr id="22" name="TextBox 15">
            <a:extLst>
              <a:ext uri="{FF2B5EF4-FFF2-40B4-BE49-F238E27FC236}">
                <a16:creationId xmlns:a16="http://schemas.microsoft.com/office/drawing/2014/main" xmlns="" id="{DBC9C4F7-7154-4760-ADE9-4542B115B217}"/>
              </a:ext>
            </a:extLst>
          </p:cNvPr>
          <p:cNvSpPr txBox="1"/>
          <p:nvPr/>
        </p:nvSpPr>
        <p:spPr>
          <a:xfrm>
            <a:off x="309413" y="1556781"/>
            <a:ext cx="732252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Alignment errors cause </a:t>
            </a:r>
            <a:r>
              <a:rPr lang="en-US" b="1" dirty="0"/>
              <a:t>off-axis motion</a:t>
            </a:r>
            <a:r>
              <a:rPr lang="en-US" dirty="0"/>
              <a:t>: excitation of </a:t>
            </a:r>
            <a:r>
              <a:rPr lang="en-US" i="1" dirty="0"/>
              <a:t>dipole wakes</a:t>
            </a:r>
            <a:r>
              <a:rPr lang="en-US" dirty="0"/>
              <a:t> leads to </a:t>
            </a:r>
            <a:r>
              <a:rPr lang="en-US" i="1" dirty="0"/>
              <a:t>emittance growth</a:t>
            </a:r>
          </a:p>
          <a:p>
            <a:pPr marL="285750" indent="-285750">
              <a:buFont typeface="Arial" panose="020B0604020202020204" pitchFamily="34" charset="0"/>
              <a:buChar char="•"/>
            </a:pPr>
            <a:r>
              <a:rPr lang="en-US" dirty="0"/>
              <a:t>Design of </a:t>
            </a:r>
            <a:r>
              <a:rPr lang="en-US" b="1" dirty="0"/>
              <a:t>correction schemes</a:t>
            </a:r>
            <a:r>
              <a:rPr lang="en-US" dirty="0"/>
              <a:t>: BPM </a:t>
            </a:r>
            <a:r>
              <a:rPr lang="en-US" i="1" dirty="0"/>
              <a:t>readings</a:t>
            </a:r>
            <a:r>
              <a:rPr lang="en-US" dirty="0"/>
              <a:t> are used to adjust the strength in the </a:t>
            </a:r>
            <a:r>
              <a:rPr lang="en-US" i="1" dirty="0"/>
              <a:t>steering dipole</a:t>
            </a:r>
            <a:r>
              <a:rPr lang="en-US" dirty="0"/>
              <a:t> correctors </a:t>
            </a:r>
          </a:p>
        </p:txBody>
      </p:sp>
      <p:grpSp>
        <p:nvGrpSpPr>
          <p:cNvPr id="26" name="Gruppo 25"/>
          <p:cNvGrpSpPr/>
          <p:nvPr/>
        </p:nvGrpSpPr>
        <p:grpSpPr>
          <a:xfrm>
            <a:off x="7977489" y="709192"/>
            <a:ext cx="3880471" cy="2315649"/>
            <a:chOff x="8036590" y="1172986"/>
            <a:chExt cx="3880471" cy="2315649"/>
          </a:xfrm>
        </p:grpSpPr>
        <p:pic>
          <p:nvPicPr>
            <p:cNvPr id="7" name="Immagine 6">
              <a:extLst>
                <a:ext uri="{FF2B5EF4-FFF2-40B4-BE49-F238E27FC236}">
                  <a16:creationId xmlns:a16="http://schemas.microsoft.com/office/drawing/2014/main" xmlns="" id="{E7DD180B-97C8-451C-A887-7436D865D57C}"/>
                </a:ext>
              </a:extLst>
            </p:cNvPr>
            <p:cNvPicPr>
              <a:picLocks noChangeAspect="1"/>
            </p:cNvPicPr>
            <p:nvPr/>
          </p:nvPicPr>
          <p:blipFill>
            <a:blip r:embed="rId15"/>
            <a:stretch>
              <a:fillRect/>
            </a:stretch>
          </p:blipFill>
          <p:spPr>
            <a:xfrm>
              <a:off x="8112789" y="2164327"/>
              <a:ext cx="3595544" cy="1219616"/>
            </a:xfrm>
            <a:prstGeom prst="rect">
              <a:avLst/>
            </a:prstGeom>
          </p:spPr>
        </p:pic>
        <mc:AlternateContent xmlns:mc="http://schemas.openxmlformats.org/markup-compatibility/2006" xmlns:a14="http://schemas.microsoft.com/office/drawing/2010/main">
          <mc:Choice Requires="a14">
            <p:sp>
              <p:nvSpPr>
                <p:cNvPr id="8" name="TextBox 21">
                  <a:extLst>
                    <a:ext uri="{FF2B5EF4-FFF2-40B4-BE49-F238E27FC236}">
                      <a16:creationId xmlns:a16="http://schemas.microsoft.com/office/drawing/2014/main" xmlns="" id="{C2F28FF7-8E25-4850-BD75-ED547D67EB57}"/>
                    </a:ext>
                  </a:extLst>
                </p:cNvPr>
                <p:cNvSpPr txBox="1"/>
                <p:nvPr/>
              </p:nvSpPr>
              <p:spPr>
                <a:xfrm>
                  <a:off x="8066407" y="1192864"/>
                  <a:ext cx="2709731" cy="738664"/>
                </a:xfrm>
                <a:prstGeom prst="rect">
                  <a:avLst/>
                </a:prstGeom>
                <a:noFill/>
              </p:spPr>
              <p:txBody>
                <a:bodyPr wrap="square" rtlCol="0">
                  <a:spAutoFit/>
                </a:bodyPr>
                <a:lstStyle/>
                <a:p>
                  <a:r>
                    <a:rPr lang="en-US" sz="1400" b="1" dirty="0">
                      <a:solidFill>
                        <a:srgbClr val="C00000"/>
                      </a:solidFill>
                    </a:rPr>
                    <a:t>Reference case from the UC-XFEL</a:t>
                  </a:r>
                </a:p>
                <a:p>
                  <a:pPr marL="285750" indent="-285750">
                    <a:buFont typeface="Wingdings" panose="05000000000000000000" pitchFamily="2" charset="2"/>
                    <a:buChar char="q"/>
                  </a:pPr>
                  <a:r>
                    <a:rPr lang="en-US" sz="1400" dirty="0"/>
                    <a:t>Two section </a:t>
                  </a:r>
                  <a:r>
                    <a:rPr lang="en-US" sz="1400" dirty="0" err="1"/>
                    <a:t>linac</a:t>
                  </a:r>
                  <a:r>
                    <a:rPr lang="en-US" sz="1400" dirty="0"/>
                    <a:t> (</a:t>
                  </a:r>
                  <a14:m>
                    <m:oMath xmlns:m="http://schemas.openxmlformats.org/officeDocument/2006/math">
                      <m:r>
                        <a:rPr lang="en-US" sz="1400" b="0" i="1" smtClean="0">
                          <a:latin typeface="Cambria Math" panose="02040503050406030204" pitchFamily="18" charset="0"/>
                        </a:rPr>
                        <m:t>∼2 </m:t>
                      </m:r>
                      <m:r>
                        <m:rPr>
                          <m:sty m:val="p"/>
                        </m:rPr>
                        <a:rPr lang="en-US" sz="1400" b="0" i="0" smtClean="0">
                          <a:latin typeface="Cambria Math" panose="02040503050406030204" pitchFamily="18" charset="0"/>
                        </a:rPr>
                        <m:t>m</m:t>
                      </m:r>
                    </m:oMath>
                  </a14:m>
                  <a:r>
                    <a:rPr lang="en-US" sz="1400" dirty="0"/>
                    <a:t>)</a:t>
                  </a:r>
                </a:p>
                <a:p>
                  <a:pPr marL="285750" indent="-285750">
                    <a:buFont typeface="Wingdings" panose="05000000000000000000" pitchFamily="2" charset="2"/>
                    <a:buChar char="q"/>
                  </a:pPr>
                  <a:r>
                    <a:rPr lang="en-US" sz="1400" dirty="0"/>
                    <a:t>Section 1 is 100 </a:t>
                  </a:r>
                  <a14:m>
                    <m:oMath xmlns:m="http://schemas.openxmlformats.org/officeDocument/2006/math">
                      <m:r>
                        <a:rPr lang="en-US" sz="1400" b="0" i="1" smtClean="0">
                          <a:latin typeface="Cambria Math" panose="02040503050406030204" pitchFamily="18" charset="0"/>
                        </a:rPr>
                        <m:t>𝜇</m:t>
                      </m:r>
                      <m:r>
                        <m:rPr>
                          <m:sty m:val="p"/>
                        </m:rPr>
                        <a:rPr lang="en-US" sz="1400" b="0" i="0" smtClean="0">
                          <a:latin typeface="Cambria Math" panose="02040503050406030204" pitchFamily="18" charset="0"/>
                        </a:rPr>
                        <m:t>m</m:t>
                      </m:r>
                    </m:oMath>
                  </a14:m>
                  <a:r>
                    <a:rPr lang="en-US" sz="1400" dirty="0"/>
                    <a:t> off-axis</a:t>
                  </a:r>
                </a:p>
              </p:txBody>
            </p:sp>
          </mc:Choice>
          <mc:Fallback xmlns="">
            <p:sp>
              <p:nvSpPr>
                <p:cNvPr id="8" name="TextBox 21">
                  <a:extLst>
                    <a:ext uri="{FF2B5EF4-FFF2-40B4-BE49-F238E27FC236}">
                      <a16:creationId xmlns="" xmlns:a16="http://schemas.microsoft.com/office/drawing/2014/main" xmlns:a14="http://schemas.microsoft.com/office/drawing/2010/main" id="{C2F28FF7-8E25-4850-BD75-ED547D67EB57}"/>
                    </a:ext>
                  </a:extLst>
                </p:cNvPr>
                <p:cNvSpPr txBox="1">
                  <a:spLocks noRot="1" noChangeAspect="1" noMove="1" noResize="1" noEditPoints="1" noAdjustHandles="1" noChangeArrowheads="1" noChangeShapeType="1" noTextEdit="1"/>
                </p:cNvSpPr>
                <p:nvPr/>
              </p:nvSpPr>
              <p:spPr>
                <a:xfrm>
                  <a:off x="8066407" y="1192864"/>
                  <a:ext cx="2709731" cy="738664"/>
                </a:xfrm>
                <a:prstGeom prst="rect">
                  <a:avLst/>
                </a:prstGeom>
                <a:blipFill rotWithShape="0">
                  <a:blip r:embed="rId16"/>
                  <a:stretch>
                    <a:fillRect l="-676" t="-1653" b="-7438"/>
                  </a:stretch>
                </a:blipFill>
              </p:spPr>
              <p:txBody>
                <a:bodyPr/>
                <a:lstStyle/>
                <a:p>
                  <a:r>
                    <a:rPr lang="it-IT">
                      <a:noFill/>
                    </a:rPr>
                    <a:t> </a:t>
                  </a:r>
                </a:p>
              </p:txBody>
            </p:sp>
          </mc:Fallback>
        </mc:AlternateContent>
        <p:pic>
          <p:nvPicPr>
            <p:cNvPr id="24" name="Picture 31">
              <a:extLst>
                <a:ext uri="{FF2B5EF4-FFF2-40B4-BE49-F238E27FC236}">
                  <a16:creationId xmlns:a16="http://schemas.microsoft.com/office/drawing/2014/main" xmlns="" id="{485CD1DF-CFE3-4E37-8DFD-488C2A8F540F}"/>
                </a:ext>
              </a:extLst>
            </p:cNvPr>
            <p:cNvPicPr>
              <a:picLocks noChangeAspect="1"/>
            </p:cNvPicPr>
            <p:nvPr/>
          </p:nvPicPr>
          <p:blipFill>
            <a:blip r:embed="rId17"/>
            <a:stretch>
              <a:fillRect/>
            </a:stretch>
          </p:blipFill>
          <p:spPr>
            <a:xfrm>
              <a:off x="10270482" y="1904386"/>
              <a:ext cx="1437851" cy="680294"/>
            </a:xfrm>
            <a:prstGeom prst="rect">
              <a:avLst/>
            </a:prstGeom>
          </p:spPr>
        </p:pic>
        <p:sp>
          <p:nvSpPr>
            <p:cNvPr id="25" name="Rettangolo 24"/>
            <p:cNvSpPr/>
            <p:nvPr/>
          </p:nvSpPr>
          <p:spPr>
            <a:xfrm>
              <a:off x="8036590" y="1172986"/>
              <a:ext cx="3880471" cy="23156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27" name="Connettore diritto 11">
            <a:extLst>
              <a:ext uri="{FF2B5EF4-FFF2-40B4-BE49-F238E27FC236}">
                <a16:creationId xmlns:a16="http://schemas.microsoft.com/office/drawing/2014/main" xmlns="" id="{366E9DE5-A9DB-44F8-B2EA-70DB45C44906}"/>
              </a:ext>
            </a:extLst>
          </p:cNvPr>
          <p:cNvCxnSpPr/>
          <p:nvPr/>
        </p:nvCxnSpPr>
        <p:spPr>
          <a:xfrm>
            <a:off x="5989054" y="3121604"/>
            <a:ext cx="5354" cy="3289877"/>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sp>
        <p:nvSpPr>
          <p:cNvPr id="30" name="CasellaDiTesto 29"/>
          <p:cNvSpPr txBox="1"/>
          <p:nvPr/>
        </p:nvSpPr>
        <p:spPr>
          <a:xfrm>
            <a:off x="1023058" y="3134120"/>
            <a:ext cx="3821343" cy="646331"/>
          </a:xfrm>
          <a:prstGeom prst="rect">
            <a:avLst/>
          </a:prstGeom>
          <a:noFill/>
        </p:spPr>
        <p:txBody>
          <a:bodyPr wrap="square" rtlCol="0">
            <a:spAutoFit/>
          </a:bodyPr>
          <a:lstStyle/>
          <a:p>
            <a:pPr algn="ctr"/>
            <a:r>
              <a:rPr lang="en-US" b="1" dirty="0">
                <a:solidFill>
                  <a:srgbClr val="C00000"/>
                </a:solidFill>
              </a:rPr>
              <a:t>One-to-one steering: one corrector upstream each </a:t>
            </a:r>
            <a:r>
              <a:rPr lang="en-US" b="1" dirty="0" err="1">
                <a:solidFill>
                  <a:srgbClr val="C00000"/>
                </a:solidFill>
              </a:rPr>
              <a:t>linac</a:t>
            </a:r>
            <a:r>
              <a:rPr lang="en-US" b="1" dirty="0">
                <a:solidFill>
                  <a:srgbClr val="C00000"/>
                </a:solidFill>
              </a:rPr>
              <a:t> section</a:t>
            </a:r>
          </a:p>
        </p:txBody>
      </p:sp>
      <p:pic>
        <p:nvPicPr>
          <p:cNvPr id="32" name="Immagine 31"/>
          <p:cNvPicPr>
            <a:picLocks noChangeAspect="1"/>
          </p:cNvPicPr>
          <p:nvPr/>
        </p:nvPicPr>
        <p:blipFill>
          <a:blip r:embed="rId18"/>
          <a:stretch>
            <a:fillRect/>
          </a:stretch>
        </p:blipFill>
        <p:spPr>
          <a:xfrm>
            <a:off x="7859244" y="3786826"/>
            <a:ext cx="2903414" cy="519639"/>
          </a:xfrm>
          <a:prstGeom prst="rect">
            <a:avLst/>
          </a:prstGeom>
        </p:spPr>
      </p:pic>
      <p:sp>
        <p:nvSpPr>
          <p:cNvPr id="34" name="CasellaDiTesto 33"/>
          <p:cNvSpPr txBox="1"/>
          <p:nvPr/>
        </p:nvSpPr>
        <p:spPr>
          <a:xfrm>
            <a:off x="7249807" y="3133439"/>
            <a:ext cx="3720951" cy="646331"/>
          </a:xfrm>
          <a:prstGeom prst="rect">
            <a:avLst/>
          </a:prstGeom>
          <a:noFill/>
        </p:spPr>
        <p:txBody>
          <a:bodyPr wrap="square" rtlCol="0">
            <a:spAutoFit/>
          </a:bodyPr>
          <a:lstStyle/>
          <a:p>
            <a:pPr algn="ctr"/>
            <a:r>
              <a:rPr lang="en-US" b="1" dirty="0">
                <a:solidFill>
                  <a:srgbClr val="C00000"/>
                </a:solidFill>
              </a:rPr>
              <a:t>“Wake-free” steering: two correctors upstream each </a:t>
            </a:r>
            <a:r>
              <a:rPr lang="en-US" b="1" dirty="0" err="1">
                <a:solidFill>
                  <a:srgbClr val="C00000"/>
                </a:solidFill>
              </a:rPr>
              <a:t>linac</a:t>
            </a:r>
            <a:r>
              <a:rPr lang="en-US" b="1" dirty="0">
                <a:solidFill>
                  <a:srgbClr val="C00000"/>
                </a:solidFill>
              </a:rPr>
              <a:t> section</a:t>
            </a:r>
          </a:p>
        </p:txBody>
      </p:sp>
      <p:pic>
        <p:nvPicPr>
          <p:cNvPr id="39" name="Immagine 38"/>
          <p:cNvPicPr>
            <a:picLocks noChangeAspect="1"/>
          </p:cNvPicPr>
          <p:nvPr/>
        </p:nvPicPr>
        <p:blipFill>
          <a:blip r:embed="rId19"/>
          <a:stretch>
            <a:fillRect/>
          </a:stretch>
        </p:blipFill>
        <p:spPr>
          <a:xfrm>
            <a:off x="5288302" y="3855952"/>
            <a:ext cx="1401504" cy="597328"/>
          </a:xfrm>
          <a:prstGeom prst="rect">
            <a:avLst/>
          </a:prstGeom>
          <a:ln w="19050">
            <a:solidFill>
              <a:schemeClr val="tx1"/>
            </a:solidFill>
          </a:ln>
        </p:spPr>
      </p:pic>
      <p:pic>
        <p:nvPicPr>
          <p:cNvPr id="15" name="Immagine 14"/>
          <p:cNvPicPr>
            <a:picLocks noChangeAspect="1"/>
          </p:cNvPicPr>
          <p:nvPr/>
        </p:nvPicPr>
        <p:blipFill>
          <a:blip r:embed="rId20"/>
          <a:stretch>
            <a:fillRect/>
          </a:stretch>
        </p:blipFill>
        <p:spPr>
          <a:xfrm>
            <a:off x="1417432" y="3789471"/>
            <a:ext cx="2814164" cy="514631"/>
          </a:xfrm>
          <a:prstGeom prst="rect">
            <a:avLst/>
          </a:prstGeom>
        </p:spPr>
      </p:pic>
      <p:pic>
        <p:nvPicPr>
          <p:cNvPr id="16" name="Immagine 15"/>
          <p:cNvPicPr>
            <a:picLocks noChangeAspect="1"/>
          </p:cNvPicPr>
          <p:nvPr/>
        </p:nvPicPr>
        <p:blipFill>
          <a:blip r:embed="rId21"/>
          <a:stretch>
            <a:fillRect/>
          </a:stretch>
        </p:blipFill>
        <p:spPr>
          <a:xfrm>
            <a:off x="52903" y="6430623"/>
            <a:ext cx="1785950" cy="334047"/>
          </a:xfrm>
          <a:prstGeom prst="rect">
            <a:avLst/>
          </a:prstGeom>
        </p:spPr>
      </p:pic>
      <p:pic>
        <p:nvPicPr>
          <p:cNvPr id="23" name="Immagine 22"/>
          <p:cNvPicPr>
            <a:picLocks noChangeAspect="1"/>
          </p:cNvPicPr>
          <p:nvPr/>
        </p:nvPicPr>
        <p:blipFill>
          <a:blip r:embed="rId22"/>
          <a:stretch>
            <a:fillRect/>
          </a:stretch>
        </p:blipFill>
        <p:spPr>
          <a:xfrm>
            <a:off x="2015189" y="6352445"/>
            <a:ext cx="1874332" cy="424119"/>
          </a:xfrm>
          <a:prstGeom prst="rect">
            <a:avLst/>
          </a:prstGeom>
        </p:spPr>
      </p:pic>
    </p:spTree>
    <p:extLst>
      <p:ext uri="{BB962C8B-B14F-4D97-AF65-F5344CB8AC3E}">
        <p14:creationId xmlns:p14="http://schemas.microsoft.com/office/powerpoint/2010/main" val="10004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C8F545-C8F3-4A27-B4AE-964F0A1A7BDE}"/>
              </a:ext>
            </a:extLst>
          </p:cNvPr>
          <p:cNvSpPr>
            <a:spLocks noGrp="1"/>
          </p:cNvSpPr>
          <p:nvPr>
            <p:ph type="title"/>
          </p:nvPr>
        </p:nvSpPr>
        <p:spPr/>
        <p:txBody>
          <a:bodyPr/>
          <a:lstStyle/>
          <a:p>
            <a:r>
              <a:rPr lang="en-US" dirty="0"/>
              <a:t>Acknowledgements</a:t>
            </a:r>
          </a:p>
        </p:txBody>
      </p:sp>
      <p:sp>
        <p:nvSpPr>
          <p:cNvPr id="22" name="Segnaposto numero diapositiva 21">
            <a:extLst>
              <a:ext uri="{FF2B5EF4-FFF2-40B4-BE49-F238E27FC236}">
                <a16:creationId xmlns:a16="http://schemas.microsoft.com/office/drawing/2014/main" xmlns="" id="{99214780-D71B-4EDA-B5B5-AEE53E54C985}"/>
              </a:ext>
            </a:extLst>
          </p:cNvPr>
          <p:cNvSpPr>
            <a:spLocks noGrp="1"/>
          </p:cNvSpPr>
          <p:nvPr>
            <p:ph type="sldNum" sz="quarter" idx="12"/>
          </p:nvPr>
        </p:nvSpPr>
        <p:spPr/>
        <p:txBody>
          <a:bodyPr/>
          <a:lstStyle/>
          <a:p>
            <a:fld id="{62EE6E3B-1986-4A06-9D04-53EACBB36779}" type="slidenum">
              <a:rPr lang="en-US" smtClean="0"/>
              <a:t>2</a:t>
            </a:fld>
            <a:endParaRPr lang="en-US"/>
          </a:p>
        </p:txBody>
      </p:sp>
      <p:pic>
        <p:nvPicPr>
          <p:cNvPr id="13" name="Immagine 12">
            <a:extLst>
              <a:ext uri="{FF2B5EF4-FFF2-40B4-BE49-F238E27FC236}">
                <a16:creationId xmlns:a16="http://schemas.microsoft.com/office/drawing/2014/main" xmlns="" id="{99A14BAD-B5DE-4097-9991-4153864C3F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4" name="Immagine 13">
            <a:extLst>
              <a:ext uri="{FF2B5EF4-FFF2-40B4-BE49-F238E27FC236}">
                <a16:creationId xmlns:a16="http://schemas.microsoft.com/office/drawing/2014/main" xmlns="" id="{1073CEEF-95DC-4A76-817F-994BE122E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5" name="Immagine 14">
            <a:extLst>
              <a:ext uri="{FF2B5EF4-FFF2-40B4-BE49-F238E27FC236}">
                <a16:creationId xmlns:a16="http://schemas.microsoft.com/office/drawing/2014/main" xmlns="" id="{A143BF1C-0519-41BD-859C-411F12BAD9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sp>
        <p:nvSpPr>
          <p:cNvPr id="5" name="CasellaDiTesto 4">
            <a:extLst>
              <a:ext uri="{FF2B5EF4-FFF2-40B4-BE49-F238E27FC236}">
                <a16:creationId xmlns:a16="http://schemas.microsoft.com/office/drawing/2014/main" xmlns="" id="{1232E33F-1378-5E5F-D52D-640EBFD35AB2}"/>
              </a:ext>
            </a:extLst>
          </p:cNvPr>
          <p:cNvSpPr txBox="1"/>
          <p:nvPr/>
        </p:nvSpPr>
        <p:spPr>
          <a:xfrm>
            <a:off x="838200" y="1335766"/>
            <a:ext cx="2589087" cy="4801314"/>
          </a:xfrm>
          <a:prstGeom prst="rect">
            <a:avLst/>
          </a:prstGeom>
          <a:noFill/>
        </p:spPr>
        <p:txBody>
          <a:bodyPr wrap="square" rtlCol="0">
            <a:spAutoFit/>
          </a:bodyPr>
          <a:lstStyle/>
          <a:p>
            <a:r>
              <a:rPr lang="en-US" b="1" dirty="0">
                <a:solidFill>
                  <a:srgbClr val="C00000"/>
                </a:solidFill>
              </a:rPr>
              <a:t>La Sapienza</a:t>
            </a:r>
          </a:p>
          <a:p>
            <a:r>
              <a:rPr lang="en-US" dirty="0"/>
              <a:t>M. </a:t>
            </a:r>
            <a:r>
              <a:rPr lang="en-US" dirty="0" err="1"/>
              <a:t>Carillo</a:t>
            </a:r>
            <a:endParaRPr lang="en-US" dirty="0"/>
          </a:p>
          <a:p>
            <a:r>
              <a:rPr lang="en-US" dirty="0"/>
              <a:t>E. </a:t>
            </a:r>
            <a:r>
              <a:rPr lang="en-US" dirty="0" err="1"/>
              <a:t>Chiadroni</a:t>
            </a:r>
            <a:endParaRPr lang="en-US" dirty="0"/>
          </a:p>
          <a:p>
            <a:r>
              <a:rPr lang="en-US" dirty="0"/>
              <a:t>D. De </a:t>
            </a:r>
            <a:r>
              <a:rPr lang="en-US" dirty="0" err="1"/>
              <a:t>Arcangelis</a:t>
            </a:r>
            <a:endParaRPr lang="en-US" dirty="0"/>
          </a:p>
          <a:p>
            <a:r>
              <a:rPr lang="en-US" dirty="0"/>
              <a:t>L. </a:t>
            </a:r>
            <a:r>
              <a:rPr lang="en-US" dirty="0" err="1"/>
              <a:t>Faillace</a:t>
            </a:r>
            <a:endParaRPr lang="en-US" dirty="0"/>
          </a:p>
          <a:p>
            <a:r>
              <a:rPr lang="en-US" dirty="0"/>
              <a:t>L. </a:t>
            </a:r>
            <a:r>
              <a:rPr lang="en-US" dirty="0" err="1"/>
              <a:t>Ficcadenti</a:t>
            </a:r>
            <a:endParaRPr lang="en-US" dirty="0"/>
          </a:p>
          <a:p>
            <a:r>
              <a:rPr lang="en-US" dirty="0"/>
              <a:t>D. </a:t>
            </a:r>
            <a:r>
              <a:rPr lang="en-US" dirty="0" err="1" smtClean="0"/>
              <a:t>Francescone</a:t>
            </a:r>
            <a:endParaRPr lang="en-US" dirty="0" smtClean="0"/>
          </a:p>
          <a:p>
            <a:r>
              <a:rPr lang="en-US" dirty="0" smtClean="0"/>
              <a:t>G. </a:t>
            </a:r>
            <a:r>
              <a:rPr lang="en-US" dirty="0" err="1" smtClean="0"/>
              <a:t>Franciosini</a:t>
            </a:r>
            <a:endParaRPr lang="en-US" dirty="0"/>
          </a:p>
          <a:p>
            <a:r>
              <a:rPr lang="en-US" dirty="0"/>
              <a:t>L. Giuliano</a:t>
            </a:r>
          </a:p>
          <a:p>
            <a:r>
              <a:rPr lang="en-US" dirty="0"/>
              <a:t>M. </a:t>
            </a:r>
            <a:r>
              <a:rPr lang="en-US" dirty="0" err="1"/>
              <a:t>Migliorati</a:t>
            </a:r>
            <a:endParaRPr lang="en-US" dirty="0"/>
          </a:p>
          <a:p>
            <a:r>
              <a:rPr lang="en-US" dirty="0"/>
              <a:t>A. </a:t>
            </a:r>
            <a:r>
              <a:rPr lang="en-US" dirty="0" err="1"/>
              <a:t>Mostacci</a:t>
            </a:r>
            <a:endParaRPr lang="en-US" dirty="0"/>
          </a:p>
          <a:p>
            <a:r>
              <a:rPr lang="en-US" dirty="0"/>
              <a:t>L. </a:t>
            </a:r>
            <a:r>
              <a:rPr lang="en-US" dirty="0" smtClean="0"/>
              <a:t>Palumbo</a:t>
            </a:r>
          </a:p>
          <a:p>
            <a:r>
              <a:rPr lang="en-US" dirty="0" smtClean="0"/>
              <a:t>V. </a:t>
            </a:r>
            <a:r>
              <a:rPr lang="en-US" dirty="0" err="1" smtClean="0"/>
              <a:t>Patera</a:t>
            </a:r>
            <a:endParaRPr lang="en-US" dirty="0"/>
          </a:p>
          <a:p>
            <a:r>
              <a:rPr lang="en-US" dirty="0"/>
              <a:t>M. </a:t>
            </a:r>
            <a:r>
              <a:rPr lang="en-US" dirty="0" err="1"/>
              <a:t>Petrarca</a:t>
            </a:r>
            <a:endParaRPr lang="en-US" dirty="0"/>
          </a:p>
          <a:p>
            <a:r>
              <a:rPr lang="en-US" dirty="0"/>
              <a:t>S. </a:t>
            </a:r>
            <a:r>
              <a:rPr lang="en-US" dirty="0" smtClean="0"/>
              <a:t>Pisa</a:t>
            </a:r>
          </a:p>
          <a:p>
            <a:r>
              <a:rPr lang="en-US" dirty="0" smtClean="0"/>
              <a:t>A. </a:t>
            </a:r>
            <a:r>
              <a:rPr lang="en-US" dirty="0" err="1" smtClean="0"/>
              <a:t>Sarti</a:t>
            </a:r>
            <a:endParaRPr lang="en-US" dirty="0"/>
          </a:p>
          <a:p>
            <a:r>
              <a:rPr lang="en-US" dirty="0"/>
              <a:t>G. J. </a:t>
            </a:r>
            <a:r>
              <a:rPr lang="en-US" dirty="0" err="1" smtClean="0"/>
              <a:t>Silvi</a:t>
            </a:r>
            <a:endParaRPr lang="en-US" dirty="0" smtClean="0"/>
          </a:p>
        </p:txBody>
      </p:sp>
      <p:sp>
        <p:nvSpPr>
          <p:cNvPr id="7" name="CasellaDiTesto 6">
            <a:extLst>
              <a:ext uri="{FF2B5EF4-FFF2-40B4-BE49-F238E27FC236}">
                <a16:creationId xmlns:a16="http://schemas.microsoft.com/office/drawing/2014/main" xmlns="" id="{1D7F55F8-9B7D-E576-72B9-0EE434F35421}"/>
              </a:ext>
            </a:extLst>
          </p:cNvPr>
          <p:cNvSpPr txBox="1"/>
          <p:nvPr/>
        </p:nvSpPr>
        <p:spPr>
          <a:xfrm>
            <a:off x="3615370" y="1335766"/>
            <a:ext cx="2589087" cy="2585323"/>
          </a:xfrm>
          <a:prstGeom prst="rect">
            <a:avLst/>
          </a:prstGeom>
          <a:noFill/>
        </p:spPr>
        <p:txBody>
          <a:bodyPr wrap="square" rtlCol="0">
            <a:spAutoFit/>
          </a:bodyPr>
          <a:lstStyle/>
          <a:p>
            <a:r>
              <a:rPr lang="en-US" b="1" dirty="0">
                <a:solidFill>
                  <a:srgbClr val="C00000"/>
                </a:solidFill>
              </a:rPr>
              <a:t>INFN-LNF</a:t>
            </a:r>
          </a:p>
          <a:p>
            <a:r>
              <a:rPr lang="en-US" dirty="0"/>
              <a:t>D. </a:t>
            </a:r>
            <a:r>
              <a:rPr lang="en-US" dirty="0" err="1"/>
              <a:t>Alesini</a:t>
            </a:r>
            <a:endParaRPr lang="en-US" dirty="0"/>
          </a:p>
          <a:p>
            <a:r>
              <a:rPr lang="en-US" dirty="0"/>
              <a:t>M. </a:t>
            </a:r>
            <a:r>
              <a:rPr lang="en-US" dirty="0" err="1"/>
              <a:t>Behtouei</a:t>
            </a:r>
            <a:endParaRPr lang="en-US" dirty="0"/>
          </a:p>
          <a:p>
            <a:r>
              <a:rPr lang="en-US" dirty="0"/>
              <a:t>A. </a:t>
            </a:r>
            <a:r>
              <a:rPr lang="en-US" dirty="0" err="1"/>
              <a:t>Cianchi</a:t>
            </a:r>
            <a:endParaRPr lang="en-US" dirty="0"/>
          </a:p>
          <a:p>
            <a:r>
              <a:rPr lang="en-US" dirty="0"/>
              <a:t>M. </a:t>
            </a:r>
            <a:r>
              <a:rPr lang="en-US" dirty="0" err="1"/>
              <a:t>Ferrario</a:t>
            </a:r>
            <a:endParaRPr lang="en-US" dirty="0"/>
          </a:p>
          <a:p>
            <a:r>
              <a:rPr lang="en-US" dirty="0"/>
              <a:t>A. Gallo</a:t>
            </a:r>
          </a:p>
          <a:p>
            <a:r>
              <a:rPr lang="en-US" dirty="0"/>
              <a:t>A. </a:t>
            </a:r>
            <a:r>
              <a:rPr lang="en-US" dirty="0" err="1"/>
              <a:t>Giribono</a:t>
            </a:r>
            <a:endParaRPr lang="en-US" dirty="0"/>
          </a:p>
          <a:p>
            <a:r>
              <a:rPr lang="en-US" dirty="0"/>
              <a:t>B. </a:t>
            </a:r>
            <a:r>
              <a:rPr lang="en-US" dirty="0" err="1"/>
              <a:t>Spataro</a:t>
            </a:r>
            <a:endParaRPr lang="en-US" dirty="0"/>
          </a:p>
          <a:p>
            <a:r>
              <a:rPr lang="en-US" dirty="0"/>
              <a:t>C. </a:t>
            </a:r>
            <a:r>
              <a:rPr lang="en-US" dirty="0" err="1"/>
              <a:t>Vaccarezza</a:t>
            </a:r>
            <a:endParaRPr lang="en-US" dirty="0"/>
          </a:p>
        </p:txBody>
      </p:sp>
      <p:sp>
        <p:nvSpPr>
          <p:cNvPr id="8" name="CasellaDiTesto 7">
            <a:extLst>
              <a:ext uri="{FF2B5EF4-FFF2-40B4-BE49-F238E27FC236}">
                <a16:creationId xmlns:a16="http://schemas.microsoft.com/office/drawing/2014/main" xmlns="" id="{AA2A13EF-4EAD-7153-FFA0-F9552841040A}"/>
              </a:ext>
            </a:extLst>
          </p:cNvPr>
          <p:cNvSpPr txBox="1"/>
          <p:nvPr/>
        </p:nvSpPr>
        <p:spPr>
          <a:xfrm>
            <a:off x="5579269" y="1335766"/>
            <a:ext cx="2589087" cy="5355312"/>
          </a:xfrm>
          <a:prstGeom prst="rect">
            <a:avLst/>
          </a:prstGeom>
          <a:noFill/>
        </p:spPr>
        <p:txBody>
          <a:bodyPr wrap="square" rtlCol="0">
            <a:spAutoFit/>
          </a:bodyPr>
          <a:lstStyle/>
          <a:p>
            <a:r>
              <a:rPr lang="en-US" b="1" dirty="0">
                <a:solidFill>
                  <a:srgbClr val="C00000"/>
                </a:solidFill>
              </a:rPr>
              <a:t>UCLA</a:t>
            </a:r>
          </a:p>
          <a:p>
            <a:r>
              <a:rPr lang="en-US" dirty="0"/>
              <a:t>G. </a:t>
            </a:r>
            <a:r>
              <a:rPr lang="en-US" dirty="0" err="1"/>
              <a:t>Andonian</a:t>
            </a:r>
            <a:endParaRPr lang="en-US" dirty="0"/>
          </a:p>
          <a:p>
            <a:r>
              <a:rPr lang="en-US" dirty="0"/>
              <a:t>O. Camacho</a:t>
            </a:r>
          </a:p>
          <a:p>
            <a:r>
              <a:rPr lang="en-US" dirty="0"/>
              <a:t>S. Crisp</a:t>
            </a:r>
          </a:p>
          <a:p>
            <a:r>
              <a:rPr lang="en-US" dirty="0"/>
              <a:t>A. Fisher</a:t>
            </a:r>
          </a:p>
          <a:p>
            <a:r>
              <a:rPr lang="en-US" dirty="0"/>
              <a:t>A. </a:t>
            </a:r>
            <a:r>
              <a:rPr lang="en-US" dirty="0" err="1"/>
              <a:t>Fukasawa</a:t>
            </a:r>
            <a:endParaRPr lang="en-US" dirty="0"/>
          </a:p>
          <a:p>
            <a:r>
              <a:rPr lang="en-US" dirty="0"/>
              <a:t>G. Lawler</a:t>
            </a:r>
          </a:p>
          <a:p>
            <a:r>
              <a:rPr lang="en-US" dirty="0"/>
              <a:t>M. Lenz</a:t>
            </a:r>
          </a:p>
          <a:p>
            <a:r>
              <a:rPr lang="en-US" dirty="0"/>
              <a:t>W. Lynn</a:t>
            </a:r>
          </a:p>
          <a:p>
            <a:r>
              <a:rPr lang="en-US" dirty="0"/>
              <a:t>N. </a:t>
            </a:r>
            <a:r>
              <a:rPr lang="en-US" dirty="0" err="1"/>
              <a:t>Majernik</a:t>
            </a:r>
            <a:endParaRPr lang="en-US" dirty="0"/>
          </a:p>
          <a:p>
            <a:r>
              <a:rPr lang="en-US" dirty="0"/>
              <a:t>P. </a:t>
            </a:r>
            <a:r>
              <a:rPr lang="en-US" dirty="0" err="1"/>
              <a:t>Manwani</a:t>
            </a:r>
            <a:endParaRPr lang="en-US" dirty="0"/>
          </a:p>
          <a:p>
            <a:r>
              <a:rPr lang="en-US" dirty="0"/>
              <a:t>P. </a:t>
            </a:r>
            <a:r>
              <a:rPr lang="en-US" dirty="0" err="1"/>
              <a:t>Musumeci</a:t>
            </a:r>
            <a:endParaRPr lang="en-US" dirty="0"/>
          </a:p>
          <a:p>
            <a:r>
              <a:rPr lang="en-US" dirty="0"/>
              <a:t>A. </a:t>
            </a:r>
            <a:r>
              <a:rPr lang="en-US" dirty="0" err="1"/>
              <a:t>Ody</a:t>
            </a:r>
            <a:endParaRPr lang="en-US" dirty="0"/>
          </a:p>
          <a:p>
            <a:r>
              <a:rPr lang="en-US" dirty="0"/>
              <a:t>J. Parson</a:t>
            </a:r>
          </a:p>
          <a:p>
            <a:r>
              <a:rPr lang="en-US" dirty="0"/>
              <a:t>J. B. Rosenzweig</a:t>
            </a:r>
          </a:p>
          <a:p>
            <a:r>
              <a:rPr lang="en-US" dirty="0"/>
              <a:t>Y. Sakai</a:t>
            </a:r>
          </a:p>
          <a:p>
            <a:r>
              <a:rPr lang="en-US" dirty="0"/>
              <a:t>A. Suraj</a:t>
            </a:r>
          </a:p>
          <a:p>
            <a:r>
              <a:rPr lang="en-US" dirty="0"/>
              <a:t>O. </a:t>
            </a:r>
            <a:r>
              <a:rPr lang="en-US" dirty="0" smtClean="0"/>
              <a:t>Williams</a:t>
            </a:r>
          </a:p>
          <a:p>
            <a:r>
              <a:rPr lang="en-US" dirty="0" smtClean="0"/>
              <a:t>M. Yadav</a:t>
            </a:r>
            <a:endParaRPr lang="en-US" dirty="0"/>
          </a:p>
        </p:txBody>
      </p:sp>
      <p:sp>
        <p:nvSpPr>
          <p:cNvPr id="9" name="CasellaDiTesto 8">
            <a:extLst>
              <a:ext uri="{FF2B5EF4-FFF2-40B4-BE49-F238E27FC236}">
                <a16:creationId xmlns:a16="http://schemas.microsoft.com/office/drawing/2014/main" xmlns="" id="{813F59EA-0C0F-2D7C-5318-8F46BAC0C972}"/>
              </a:ext>
            </a:extLst>
          </p:cNvPr>
          <p:cNvSpPr txBox="1"/>
          <p:nvPr/>
        </p:nvSpPr>
        <p:spPr>
          <a:xfrm>
            <a:off x="3615370" y="3921089"/>
            <a:ext cx="2589087" cy="1754326"/>
          </a:xfrm>
          <a:prstGeom prst="rect">
            <a:avLst/>
          </a:prstGeom>
          <a:noFill/>
        </p:spPr>
        <p:txBody>
          <a:bodyPr wrap="square" rtlCol="0">
            <a:spAutoFit/>
          </a:bodyPr>
          <a:lstStyle/>
          <a:p>
            <a:r>
              <a:rPr lang="en-US" b="1" dirty="0">
                <a:solidFill>
                  <a:srgbClr val="C00000"/>
                </a:solidFill>
              </a:rPr>
              <a:t>SLAC</a:t>
            </a:r>
          </a:p>
          <a:p>
            <a:r>
              <a:rPr lang="en-US" dirty="0"/>
              <a:t>C. Emma</a:t>
            </a:r>
          </a:p>
          <a:p>
            <a:r>
              <a:rPr lang="en-US" dirty="0"/>
              <a:t>Z. Li</a:t>
            </a:r>
          </a:p>
          <a:p>
            <a:r>
              <a:rPr lang="en-US" dirty="0"/>
              <a:t>E. </a:t>
            </a:r>
            <a:r>
              <a:rPr lang="en-US" dirty="0" err="1"/>
              <a:t>Nanni</a:t>
            </a:r>
            <a:endParaRPr lang="en-US" dirty="0"/>
          </a:p>
          <a:p>
            <a:r>
              <a:rPr lang="en-US" dirty="0"/>
              <a:t>R. Robles</a:t>
            </a:r>
          </a:p>
          <a:p>
            <a:r>
              <a:rPr lang="en-US" dirty="0"/>
              <a:t>S. Tantawi</a:t>
            </a:r>
          </a:p>
        </p:txBody>
      </p:sp>
      <p:sp>
        <p:nvSpPr>
          <p:cNvPr id="11" name="CasellaDiTesto 10">
            <a:extLst>
              <a:ext uri="{FF2B5EF4-FFF2-40B4-BE49-F238E27FC236}">
                <a16:creationId xmlns:a16="http://schemas.microsoft.com/office/drawing/2014/main" xmlns="" id="{A2728F2E-2544-2C28-E625-E530739CE647}"/>
              </a:ext>
            </a:extLst>
          </p:cNvPr>
          <p:cNvSpPr txBox="1"/>
          <p:nvPr/>
        </p:nvSpPr>
        <p:spPr>
          <a:xfrm>
            <a:off x="7709639" y="1247672"/>
            <a:ext cx="2589087" cy="1477328"/>
          </a:xfrm>
          <a:prstGeom prst="rect">
            <a:avLst/>
          </a:prstGeom>
          <a:noFill/>
        </p:spPr>
        <p:txBody>
          <a:bodyPr wrap="square" rtlCol="0">
            <a:spAutoFit/>
          </a:bodyPr>
          <a:lstStyle/>
          <a:p>
            <a:r>
              <a:rPr lang="en-US" b="1" dirty="0" err="1">
                <a:solidFill>
                  <a:srgbClr val="C00000"/>
                </a:solidFill>
              </a:rPr>
              <a:t>Radiabeam</a:t>
            </a:r>
            <a:endParaRPr lang="en-US" b="1" dirty="0">
              <a:solidFill>
                <a:srgbClr val="C00000"/>
              </a:solidFill>
            </a:endParaRPr>
          </a:p>
          <a:p>
            <a:r>
              <a:rPr lang="en-US" dirty="0"/>
              <a:t>P. Carriere</a:t>
            </a:r>
          </a:p>
          <a:p>
            <a:r>
              <a:rPr lang="en-US" dirty="0"/>
              <a:t>M. </a:t>
            </a:r>
            <a:r>
              <a:rPr lang="en-US" b="0" i="0" dirty="0">
                <a:solidFill>
                  <a:srgbClr val="222222"/>
                </a:solidFill>
                <a:effectLst/>
              </a:rPr>
              <a:t>Kravchenko </a:t>
            </a:r>
            <a:endParaRPr lang="en-US" dirty="0"/>
          </a:p>
          <a:p>
            <a:r>
              <a:rPr lang="en-US" dirty="0"/>
              <a:t>A. </a:t>
            </a:r>
            <a:r>
              <a:rPr lang="en-US" dirty="0" err="1"/>
              <a:t>Murokh</a:t>
            </a:r>
            <a:endParaRPr lang="en-US" dirty="0"/>
          </a:p>
          <a:p>
            <a:r>
              <a:rPr lang="en-US" dirty="0"/>
              <a:t>M. </a:t>
            </a:r>
            <a:r>
              <a:rPr lang="en-US" dirty="0" err="1"/>
              <a:t>Ruleas</a:t>
            </a:r>
            <a:endParaRPr lang="en-US" dirty="0"/>
          </a:p>
        </p:txBody>
      </p:sp>
      <p:sp>
        <p:nvSpPr>
          <p:cNvPr id="3" name="CasellaDiTesto 2">
            <a:extLst>
              <a:ext uri="{FF2B5EF4-FFF2-40B4-BE49-F238E27FC236}">
                <a16:creationId xmlns:a16="http://schemas.microsoft.com/office/drawing/2014/main" xmlns="" id="{EC7A01FA-87FC-931A-C76C-378965CC5202}"/>
              </a:ext>
            </a:extLst>
          </p:cNvPr>
          <p:cNvSpPr txBox="1"/>
          <p:nvPr/>
        </p:nvSpPr>
        <p:spPr>
          <a:xfrm>
            <a:off x="7709639" y="3645783"/>
            <a:ext cx="1444213" cy="923330"/>
          </a:xfrm>
          <a:prstGeom prst="rect">
            <a:avLst/>
          </a:prstGeom>
          <a:noFill/>
        </p:spPr>
        <p:txBody>
          <a:bodyPr wrap="square" rtlCol="0">
            <a:spAutoFit/>
          </a:bodyPr>
          <a:lstStyle/>
          <a:p>
            <a:r>
              <a:rPr lang="en-US" b="1" dirty="0">
                <a:solidFill>
                  <a:srgbClr val="C00000"/>
                </a:solidFill>
              </a:rPr>
              <a:t>LANL</a:t>
            </a:r>
          </a:p>
          <a:p>
            <a:r>
              <a:rPr lang="en-US" dirty="0"/>
              <a:t>D. Kim</a:t>
            </a:r>
          </a:p>
          <a:p>
            <a:r>
              <a:rPr lang="en-US" dirty="0"/>
              <a:t>E. </a:t>
            </a:r>
            <a:r>
              <a:rPr lang="en-US" dirty="0" err="1"/>
              <a:t>Symakov</a:t>
            </a:r>
            <a:endParaRPr lang="en-US" dirty="0"/>
          </a:p>
        </p:txBody>
      </p:sp>
      <p:sp>
        <p:nvSpPr>
          <p:cNvPr id="4" name="CasellaDiTesto 3">
            <a:extLst>
              <a:ext uri="{FF2B5EF4-FFF2-40B4-BE49-F238E27FC236}">
                <a16:creationId xmlns:a16="http://schemas.microsoft.com/office/drawing/2014/main" xmlns="" id="{1319E696-A4DE-1B6A-8228-630017AC4B3E}"/>
              </a:ext>
            </a:extLst>
          </p:cNvPr>
          <p:cNvSpPr txBox="1"/>
          <p:nvPr/>
        </p:nvSpPr>
        <p:spPr>
          <a:xfrm>
            <a:off x="7709639" y="4617283"/>
            <a:ext cx="1444213" cy="1754326"/>
          </a:xfrm>
          <a:prstGeom prst="rect">
            <a:avLst/>
          </a:prstGeom>
          <a:noFill/>
        </p:spPr>
        <p:txBody>
          <a:bodyPr wrap="square" rtlCol="0">
            <a:spAutoFit/>
          </a:bodyPr>
          <a:lstStyle/>
          <a:p>
            <a:r>
              <a:rPr lang="en-US" b="1" dirty="0">
                <a:solidFill>
                  <a:srgbClr val="C00000"/>
                </a:solidFill>
              </a:rPr>
              <a:t>CERN</a:t>
            </a:r>
          </a:p>
          <a:p>
            <a:r>
              <a:rPr lang="en-US" dirty="0" smtClean="0"/>
              <a:t>A. </a:t>
            </a:r>
            <a:r>
              <a:rPr lang="en-US" dirty="0" err="1" smtClean="0"/>
              <a:t>Ciarma</a:t>
            </a:r>
            <a:endParaRPr lang="en-US" dirty="0" smtClean="0"/>
          </a:p>
          <a:p>
            <a:r>
              <a:rPr lang="en-US" dirty="0" smtClean="0"/>
              <a:t>R. Costa</a:t>
            </a:r>
          </a:p>
          <a:p>
            <a:r>
              <a:rPr lang="en-US" dirty="0" smtClean="0"/>
              <a:t>L</a:t>
            </a:r>
            <a:r>
              <a:rPr lang="en-US" dirty="0"/>
              <a:t>. </a:t>
            </a:r>
            <a:r>
              <a:rPr lang="en-US" dirty="0" err="1"/>
              <a:t>Intelisano</a:t>
            </a:r>
            <a:endParaRPr lang="en-US" dirty="0"/>
          </a:p>
          <a:p>
            <a:r>
              <a:rPr lang="en-US" dirty="0"/>
              <a:t>S. Joly</a:t>
            </a:r>
          </a:p>
          <a:p>
            <a:r>
              <a:rPr lang="en-US" dirty="0"/>
              <a:t>D. </a:t>
            </a:r>
            <a:r>
              <a:rPr lang="en-US" dirty="0" err="1"/>
              <a:t>Quartullo</a:t>
            </a:r>
            <a:endParaRPr lang="en-US" dirty="0"/>
          </a:p>
        </p:txBody>
      </p:sp>
      <p:sp>
        <p:nvSpPr>
          <p:cNvPr id="16" name="CasellaDiTesto 15">
            <a:extLst>
              <a:ext uri="{FF2B5EF4-FFF2-40B4-BE49-F238E27FC236}">
                <a16:creationId xmlns:a16="http://schemas.microsoft.com/office/drawing/2014/main" xmlns="" id="{1319E696-A4DE-1B6A-8228-630017AC4B3E}"/>
              </a:ext>
            </a:extLst>
          </p:cNvPr>
          <p:cNvSpPr txBox="1"/>
          <p:nvPr/>
        </p:nvSpPr>
        <p:spPr>
          <a:xfrm>
            <a:off x="7710045" y="2722453"/>
            <a:ext cx="1444213" cy="923330"/>
          </a:xfrm>
          <a:prstGeom prst="rect">
            <a:avLst/>
          </a:prstGeom>
          <a:noFill/>
        </p:spPr>
        <p:txBody>
          <a:bodyPr wrap="square" rtlCol="0">
            <a:spAutoFit/>
          </a:bodyPr>
          <a:lstStyle/>
          <a:p>
            <a:r>
              <a:rPr lang="en-US" b="1" dirty="0" smtClean="0">
                <a:solidFill>
                  <a:srgbClr val="C00000"/>
                </a:solidFill>
              </a:rPr>
              <a:t>DESY</a:t>
            </a:r>
            <a:endParaRPr lang="en-US" b="1" dirty="0">
              <a:solidFill>
                <a:srgbClr val="C00000"/>
              </a:solidFill>
            </a:endParaRPr>
          </a:p>
          <a:p>
            <a:r>
              <a:rPr lang="en-US" dirty="0" smtClean="0"/>
              <a:t>M. Diomede</a:t>
            </a:r>
            <a:endParaRPr lang="en-US" dirty="0"/>
          </a:p>
          <a:p>
            <a:r>
              <a:rPr lang="en-US" dirty="0" smtClean="0"/>
              <a:t>M. Marongiu</a:t>
            </a:r>
            <a:endParaRPr lang="en-US" dirty="0"/>
          </a:p>
        </p:txBody>
      </p:sp>
      <p:sp>
        <p:nvSpPr>
          <p:cNvPr id="17" name="CasellaDiTesto 16">
            <a:extLst>
              <a:ext uri="{FF2B5EF4-FFF2-40B4-BE49-F238E27FC236}">
                <a16:creationId xmlns:a16="http://schemas.microsoft.com/office/drawing/2014/main" xmlns="" id="{EC7A01FA-87FC-931A-C76C-378965CC5202}"/>
              </a:ext>
            </a:extLst>
          </p:cNvPr>
          <p:cNvSpPr txBox="1"/>
          <p:nvPr/>
        </p:nvSpPr>
        <p:spPr>
          <a:xfrm>
            <a:off x="3610752" y="5675415"/>
            <a:ext cx="1444213" cy="923330"/>
          </a:xfrm>
          <a:prstGeom prst="rect">
            <a:avLst/>
          </a:prstGeom>
          <a:noFill/>
        </p:spPr>
        <p:txBody>
          <a:bodyPr wrap="square" rtlCol="0">
            <a:spAutoFit/>
          </a:bodyPr>
          <a:lstStyle/>
          <a:p>
            <a:r>
              <a:rPr lang="en-US" b="1" dirty="0" smtClean="0">
                <a:solidFill>
                  <a:srgbClr val="C00000"/>
                </a:solidFill>
              </a:rPr>
              <a:t>ENEA</a:t>
            </a:r>
            <a:endParaRPr lang="en-US" b="1" dirty="0">
              <a:solidFill>
                <a:srgbClr val="C00000"/>
              </a:solidFill>
            </a:endParaRPr>
          </a:p>
          <a:p>
            <a:r>
              <a:rPr lang="en-US" dirty="0" smtClean="0"/>
              <a:t>F. Nguyen</a:t>
            </a:r>
            <a:endParaRPr lang="en-US" dirty="0"/>
          </a:p>
          <a:p>
            <a:r>
              <a:rPr lang="en-US" dirty="0" smtClean="0"/>
              <a:t>M. </a:t>
            </a:r>
            <a:r>
              <a:rPr lang="it-IT" dirty="0" err="1" smtClean="0"/>
              <a:t>Scisciò</a:t>
            </a:r>
            <a:endParaRPr lang="en-US" dirty="0"/>
          </a:p>
        </p:txBody>
      </p:sp>
      <p:sp>
        <p:nvSpPr>
          <p:cNvPr id="6" name="Rettangolo 5"/>
          <p:cNvSpPr/>
          <p:nvPr/>
        </p:nvSpPr>
        <p:spPr>
          <a:xfrm>
            <a:off x="9738144" y="1247672"/>
            <a:ext cx="1274451" cy="2031325"/>
          </a:xfrm>
          <a:prstGeom prst="rect">
            <a:avLst/>
          </a:prstGeom>
        </p:spPr>
        <p:txBody>
          <a:bodyPr wrap="none">
            <a:spAutoFit/>
          </a:bodyPr>
          <a:lstStyle/>
          <a:p>
            <a:r>
              <a:rPr lang="en-US" b="1" dirty="0" smtClean="0">
                <a:solidFill>
                  <a:srgbClr val="C00000"/>
                </a:solidFill>
              </a:rPr>
              <a:t>Others</a:t>
            </a:r>
          </a:p>
          <a:p>
            <a:r>
              <a:rPr lang="en-US" dirty="0" smtClean="0"/>
              <a:t>E. </a:t>
            </a:r>
            <a:r>
              <a:rPr lang="en-US" dirty="0" err="1" smtClean="0"/>
              <a:t>Aucone</a:t>
            </a:r>
            <a:endParaRPr lang="en-US" dirty="0" smtClean="0"/>
          </a:p>
          <a:p>
            <a:r>
              <a:rPr lang="en-US" dirty="0" smtClean="0"/>
              <a:t>F. </a:t>
            </a:r>
            <a:r>
              <a:rPr lang="en-US" dirty="0" err="1" smtClean="0"/>
              <a:t>Battisti</a:t>
            </a:r>
            <a:endParaRPr lang="en-US" dirty="0" smtClean="0"/>
          </a:p>
          <a:p>
            <a:r>
              <a:rPr lang="en-US" dirty="0" smtClean="0"/>
              <a:t>A. </a:t>
            </a:r>
            <a:r>
              <a:rPr lang="en-US" dirty="0" err="1" smtClean="0"/>
              <a:t>Culla</a:t>
            </a:r>
            <a:endParaRPr lang="en-US" dirty="0" smtClean="0"/>
          </a:p>
          <a:p>
            <a:r>
              <a:rPr lang="en-US" dirty="0" smtClean="0"/>
              <a:t>B. </a:t>
            </a:r>
            <a:r>
              <a:rPr lang="it-IT" dirty="0" smtClean="0"/>
              <a:t>A. </a:t>
            </a:r>
            <a:r>
              <a:rPr lang="it-IT" dirty="0" err="1" smtClean="0"/>
              <a:t>Esuain</a:t>
            </a:r>
            <a:endParaRPr lang="it-IT" dirty="0" smtClean="0"/>
          </a:p>
          <a:p>
            <a:r>
              <a:rPr lang="en-US" dirty="0" smtClean="0"/>
              <a:t>L. </a:t>
            </a:r>
            <a:r>
              <a:rPr lang="en-US" dirty="0" err="1" smtClean="0"/>
              <a:t>Sabetta</a:t>
            </a:r>
            <a:endParaRPr lang="en-US" dirty="0" smtClean="0"/>
          </a:p>
          <a:p>
            <a:r>
              <a:rPr lang="en-US" dirty="0" smtClean="0"/>
              <a:t>B</a:t>
            </a:r>
            <a:r>
              <a:rPr lang="en-US" dirty="0"/>
              <a:t>. </a:t>
            </a:r>
            <a:r>
              <a:rPr lang="en-US" dirty="0" err="1"/>
              <a:t>Vitali</a:t>
            </a:r>
            <a:endParaRPr lang="en-US" dirty="0"/>
          </a:p>
        </p:txBody>
      </p:sp>
    </p:spTree>
    <p:extLst>
      <p:ext uri="{BB962C8B-B14F-4D97-AF65-F5344CB8AC3E}">
        <p14:creationId xmlns:p14="http://schemas.microsoft.com/office/powerpoint/2010/main" val="3729869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3"/>
          <a:stretch>
            <a:fillRect/>
          </a:stretch>
        </p:blipFill>
        <p:spPr>
          <a:xfrm>
            <a:off x="5207857" y="4024620"/>
            <a:ext cx="3736036" cy="2818941"/>
          </a:xfrm>
          <a:prstGeom prst="rect">
            <a:avLst/>
          </a:prstGeom>
        </p:spPr>
      </p:pic>
      <p:sp>
        <p:nvSpPr>
          <p:cNvPr id="2" name="Titolo 1">
            <a:extLst>
              <a:ext uri="{FF2B5EF4-FFF2-40B4-BE49-F238E27FC236}">
                <a16:creationId xmlns:a16="http://schemas.microsoft.com/office/drawing/2014/main" xmlns="" id="{0ECE512E-397A-362D-7F9E-5991EFBC2601}"/>
              </a:ext>
            </a:extLst>
          </p:cNvPr>
          <p:cNvSpPr>
            <a:spLocks noGrp="1"/>
          </p:cNvSpPr>
          <p:nvPr>
            <p:ph type="title"/>
          </p:nvPr>
        </p:nvSpPr>
        <p:spPr/>
        <p:txBody>
          <a:bodyPr/>
          <a:lstStyle/>
          <a:p>
            <a:r>
              <a:rPr lang="en-US" dirty="0"/>
              <a:t>Misalignments in Multi-Bunch Mode</a:t>
            </a:r>
          </a:p>
        </p:txBody>
      </p:sp>
      <p:grpSp>
        <p:nvGrpSpPr>
          <p:cNvPr id="12" name="Gruppo 11">
            <a:extLst>
              <a:ext uri="{FF2B5EF4-FFF2-40B4-BE49-F238E27FC236}">
                <a16:creationId xmlns:a16="http://schemas.microsoft.com/office/drawing/2014/main" xmlns="" id="{A3B8A54A-1AB5-C93E-0A18-E4A0602C5085}"/>
              </a:ext>
            </a:extLst>
          </p:cNvPr>
          <p:cNvGrpSpPr/>
          <p:nvPr/>
        </p:nvGrpSpPr>
        <p:grpSpPr>
          <a:xfrm>
            <a:off x="5265575" y="2677066"/>
            <a:ext cx="5283480" cy="1384995"/>
            <a:chOff x="599090" y="1690688"/>
            <a:chExt cx="5283480" cy="1384995"/>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18589214-455F-5AE5-71FB-00BA9C47E316}"/>
                    </a:ext>
                  </a:extLst>
                </p:cNvPr>
                <p:cNvSpPr txBox="1"/>
                <p:nvPr/>
              </p:nvSpPr>
              <p:spPr>
                <a:xfrm>
                  <a:off x="599090" y="1690688"/>
                  <a:ext cx="5283480" cy="1384995"/>
                </a:xfrm>
                <a:prstGeom prst="rect">
                  <a:avLst/>
                </a:prstGeom>
                <a:noFill/>
                <a:ln w="19050">
                  <a:solidFill>
                    <a:schemeClr val="tx1"/>
                  </a:solidFill>
                </a:ln>
              </p:spPr>
              <p:txBody>
                <a:bodyPr wrap="square" rtlCol="0">
                  <a:spAutoFit/>
                </a:bodyPr>
                <a:lstStyle/>
                <a:p>
                  <a:r>
                    <a:rPr lang="en-US" sz="1400" b="1" dirty="0">
                      <a:solidFill>
                        <a:srgbClr val="C00000"/>
                      </a:solidFill>
                    </a:rPr>
                    <a:t>Injection error:</a:t>
                  </a:r>
                </a:p>
                <a:p>
                  <a:pPr marL="285750" indent="-285750">
                    <a:buFont typeface="Arial" panose="020B0604020202020204" pitchFamily="34" charset="0"/>
                    <a:buChar char="•"/>
                  </a:pPr>
                  <a:r>
                    <a:rPr lang="en-US" sz="1400" dirty="0"/>
                    <a:t>Linac sections are perfectly </a:t>
                  </a:r>
                  <a:r>
                    <a:rPr lang="en-US" sz="1400" dirty="0" smtClean="0"/>
                    <a:t>aligned (ideal)</a:t>
                  </a:r>
                  <a:endParaRPr lang="en-US" sz="1400" dirty="0"/>
                </a:p>
                <a:p>
                  <a:pPr marL="285750" indent="-285750">
                    <a:buFont typeface="Arial" panose="020B0604020202020204" pitchFamily="34" charset="0"/>
                    <a:buChar char="•"/>
                  </a:pPr>
                  <a:r>
                    <a:rPr lang="en-US" sz="1400" dirty="0"/>
                    <a:t>Injection </a:t>
                  </a:r>
                  <a:r>
                    <a:rPr lang="en-US" sz="1400" dirty="0" smtClean="0"/>
                    <a:t>with </a:t>
                  </a:r>
                  <a:r>
                    <a:rPr lang="en-US" sz="1400" dirty="0"/>
                    <a:t>a transverse </a:t>
                  </a:r>
                  <a:r>
                    <a:rPr lang="en-US" sz="1400" dirty="0" smtClean="0"/>
                    <a:t>offset </a:t>
                  </a:r>
                  <a14:m>
                    <m:oMath xmlns:m="http://schemas.openxmlformats.org/officeDocument/2006/math">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𝑥</m:t>
                      </m:r>
                    </m:oMath>
                  </a14:m>
                  <a:r>
                    <a:rPr lang="en-US" sz="1400" dirty="0" smtClean="0"/>
                    <a:t> </a:t>
                  </a:r>
                  <a:r>
                    <a:rPr lang="en-US" sz="1400" dirty="0"/>
                    <a:t>for all bunches</a:t>
                  </a:r>
                </a:p>
                <a:p>
                  <a:r>
                    <a:rPr lang="en-US" sz="1400" b="1" dirty="0">
                      <a:solidFill>
                        <a:srgbClr val="C00000"/>
                      </a:solidFill>
                    </a:rPr>
                    <a:t>Random alignment errors:</a:t>
                  </a:r>
                </a:p>
                <a:p>
                  <a:pPr marL="285750" indent="-285750">
                    <a:buFont typeface="Arial" panose="020B0604020202020204" pitchFamily="34" charset="0"/>
                    <a:buChar char="•"/>
                  </a:pPr>
                  <a:r>
                    <a:rPr lang="en-US" sz="1400" dirty="0"/>
                    <a:t>On-axis </a:t>
                  </a:r>
                  <a:r>
                    <a:rPr lang="en-US" sz="1400" dirty="0" smtClean="0"/>
                    <a:t>injection </a:t>
                  </a:r>
                  <a:endParaRPr lang="en-US" sz="1400" dirty="0"/>
                </a:p>
                <a:p>
                  <a:pPr marL="285750" indent="-285750">
                    <a:buFont typeface="Arial" panose="020B0604020202020204" pitchFamily="34" charset="0"/>
                    <a:buChar char="•"/>
                  </a:pPr>
                  <a:r>
                    <a:rPr lang="en-US" sz="1400" dirty="0"/>
                    <a:t>Linac sections </a:t>
                  </a:r>
                  <a:r>
                    <a:rPr lang="en-US" sz="1400" dirty="0" smtClean="0"/>
                    <a:t>exhibit </a:t>
                  </a:r>
                  <a:r>
                    <a:rPr lang="en-US" sz="1400" dirty="0" err="1" smtClean="0"/>
                    <a:t>gaussian</a:t>
                  </a:r>
                  <a:r>
                    <a:rPr lang="en-US" sz="1400" dirty="0" smtClean="0"/>
                    <a:t> transverse offsets </a:t>
                  </a:r>
                  <a:r>
                    <a:rPr lang="en-US" sz="1400" dirty="0"/>
                    <a:t>with std dev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𝜎</m:t>
                          </m:r>
                        </m:e>
                        <m:sub>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𝑥</m:t>
                          </m:r>
                        </m:sub>
                      </m:sSub>
                    </m:oMath>
                  </a14:m>
                  <a:endParaRPr lang="en-US" sz="1400" dirty="0"/>
                </a:p>
              </p:txBody>
            </p:sp>
          </mc:Choice>
          <mc:Fallback xmlns="">
            <p:sp>
              <p:nvSpPr>
                <p:cNvPr id="5" name="CasellaDiTesto 4">
                  <a:extLst>
                    <a:ext uri="{FF2B5EF4-FFF2-40B4-BE49-F238E27FC236}">
                      <a16:creationId xmlns="" xmlns:a16="http://schemas.microsoft.com/office/drawing/2014/main" xmlns:a14="http://schemas.microsoft.com/office/drawing/2010/main" id="{18589214-455F-5AE5-71FB-00BA9C47E316}"/>
                    </a:ext>
                  </a:extLst>
                </p:cNvPr>
                <p:cNvSpPr txBox="1">
                  <a:spLocks noRot="1" noChangeAspect="1" noMove="1" noResize="1" noEditPoints="1" noAdjustHandles="1" noChangeArrowheads="1" noChangeShapeType="1" noTextEdit="1"/>
                </p:cNvSpPr>
                <p:nvPr/>
              </p:nvSpPr>
              <p:spPr>
                <a:xfrm>
                  <a:off x="599090" y="1690688"/>
                  <a:ext cx="5283480" cy="1384995"/>
                </a:xfrm>
                <a:prstGeom prst="rect">
                  <a:avLst/>
                </a:prstGeom>
                <a:blipFill rotWithShape="0">
                  <a:blip r:embed="rId4"/>
                  <a:stretch>
                    <a:fillRect l="-230" t="-435" b="-3043"/>
                  </a:stretch>
                </a:blipFill>
                <a:ln w="19050">
                  <a:solidFill>
                    <a:schemeClr val="tx1"/>
                  </a:solidFill>
                </a:ln>
              </p:spPr>
              <p:txBody>
                <a:bodyPr/>
                <a:lstStyle/>
                <a:p>
                  <a:r>
                    <a:rPr lang="it-IT">
                      <a:noFill/>
                    </a:rPr>
                    <a:t> </a:t>
                  </a:r>
                </a:p>
              </p:txBody>
            </p:sp>
          </mc:Fallback>
        </mc:AlternateContent>
        <p:grpSp>
          <p:nvGrpSpPr>
            <p:cNvPr id="10" name="Gruppo 9">
              <a:extLst>
                <a:ext uri="{FF2B5EF4-FFF2-40B4-BE49-F238E27FC236}">
                  <a16:creationId xmlns:a16="http://schemas.microsoft.com/office/drawing/2014/main" xmlns="" id="{714559F4-01F1-AA75-2DED-A6A88C43DD7E}"/>
                </a:ext>
              </a:extLst>
            </p:cNvPr>
            <p:cNvGrpSpPr/>
            <p:nvPr/>
          </p:nvGrpSpPr>
          <p:grpSpPr>
            <a:xfrm>
              <a:off x="1917863" y="1743895"/>
              <a:ext cx="404105" cy="218031"/>
              <a:chOff x="1886113" y="1696270"/>
              <a:chExt cx="404105" cy="218031"/>
            </a:xfrm>
          </p:grpSpPr>
          <p:sp>
            <p:nvSpPr>
              <p:cNvPr id="6" name="Ovale 5">
                <a:extLst>
                  <a:ext uri="{FF2B5EF4-FFF2-40B4-BE49-F238E27FC236}">
                    <a16:creationId xmlns:a16="http://schemas.microsoft.com/office/drawing/2014/main" xmlns="" id="{49D4A893-C15F-1589-7914-605D8C5C6FC7}"/>
                  </a:ext>
                </a:extLst>
              </p:cNvPr>
              <p:cNvSpPr/>
              <p:nvPr/>
            </p:nvSpPr>
            <p:spPr>
              <a:xfrm>
                <a:off x="1886113" y="1722372"/>
                <a:ext cx="182412" cy="165828"/>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mbo 6">
                <a:extLst>
                  <a:ext uri="{FF2B5EF4-FFF2-40B4-BE49-F238E27FC236}">
                    <a16:creationId xmlns:a16="http://schemas.microsoft.com/office/drawing/2014/main" xmlns="" id="{BE6EB0E6-AF11-6044-731D-A96ECD8B8C6A}"/>
                  </a:ext>
                </a:extLst>
              </p:cNvPr>
              <p:cNvSpPr/>
              <p:nvPr/>
            </p:nvSpPr>
            <p:spPr>
              <a:xfrm>
                <a:off x="2124389" y="1696270"/>
                <a:ext cx="165829" cy="218031"/>
              </a:xfrm>
              <a:prstGeom prst="diamon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uppo 10">
              <a:extLst>
                <a:ext uri="{FF2B5EF4-FFF2-40B4-BE49-F238E27FC236}">
                  <a16:creationId xmlns:a16="http://schemas.microsoft.com/office/drawing/2014/main" xmlns="" id="{04104960-F8ED-9E02-4521-8682AC92B7B3}"/>
                </a:ext>
              </a:extLst>
            </p:cNvPr>
            <p:cNvGrpSpPr/>
            <p:nvPr/>
          </p:nvGrpSpPr>
          <p:grpSpPr>
            <a:xfrm>
              <a:off x="2681186" y="2394790"/>
              <a:ext cx="363229" cy="145057"/>
              <a:chOff x="2636736" y="2394790"/>
              <a:chExt cx="363229" cy="145057"/>
            </a:xfrm>
          </p:grpSpPr>
          <p:sp>
            <p:nvSpPr>
              <p:cNvPr id="8" name="Triangolo isoscele 7">
                <a:extLst>
                  <a:ext uri="{FF2B5EF4-FFF2-40B4-BE49-F238E27FC236}">
                    <a16:creationId xmlns:a16="http://schemas.microsoft.com/office/drawing/2014/main" xmlns="" id="{03B6DF73-53E4-CDE8-EDB0-F201C7EA820F}"/>
                  </a:ext>
                </a:extLst>
              </p:cNvPr>
              <p:cNvSpPr/>
              <p:nvPr/>
            </p:nvSpPr>
            <p:spPr>
              <a:xfrm>
                <a:off x="2636736" y="2394790"/>
                <a:ext cx="159718" cy="145057"/>
              </a:xfrm>
              <a:prstGeom prst="triangl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xmlns="" id="{A1BCC72D-9696-F828-FF8E-30C9FE20E3C5}"/>
                  </a:ext>
                </a:extLst>
              </p:cNvPr>
              <p:cNvSpPr/>
              <p:nvPr/>
            </p:nvSpPr>
            <p:spPr>
              <a:xfrm>
                <a:off x="2840247" y="2394790"/>
                <a:ext cx="159718" cy="145057"/>
              </a:xfrm>
              <a:prstGeom prst="rect">
                <a:avLst/>
              </a:prstGeom>
              <a:solidFill>
                <a:srgbClr val="BF00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CasellaDiTesto 15">
            <a:extLst>
              <a:ext uri="{FF2B5EF4-FFF2-40B4-BE49-F238E27FC236}">
                <a16:creationId xmlns:a16="http://schemas.microsoft.com/office/drawing/2014/main" xmlns="" id="{AC7328C0-230D-152A-4B46-7448476646EF}"/>
              </a:ext>
            </a:extLst>
          </p:cNvPr>
          <p:cNvSpPr txBox="1"/>
          <p:nvPr/>
        </p:nvSpPr>
        <p:spPr>
          <a:xfrm>
            <a:off x="8903993" y="4150652"/>
            <a:ext cx="2991507" cy="523220"/>
          </a:xfrm>
          <a:prstGeom prst="rect">
            <a:avLst/>
          </a:prstGeom>
          <a:noFill/>
        </p:spPr>
        <p:txBody>
          <a:bodyPr wrap="square">
            <a:spAutoFit/>
          </a:bodyPr>
          <a:lstStyle/>
          <a:p>
            <a:pPr algn="ctr"/>
            <a:r>
              <a:rPr lang="en-US" sz="1400" i="1" dirty="0"/>
              <a:t>Amplitude of the transverse oscillation </a:t>
            </a:r>
            <a:r>
              <a:rPr lang="en-US" sz="1400" i="1" dirty="0" smtClean="0"/>
              <a:t>of the bunches </a:t>
            </a:r>
            <a:r>
              <a:rPr lang="en-US" sz="1400" i="1" dirty="0"/>
              <a:t>at the interaction point</a:t>
            </a:r>
          </a:p>
        </p:txBody>
      </p:sp>
      <p:pic>
        <p:nvPicPr>
          <p:cNvPr id="14" name="Immagine 13">
            <a:extLst>
              <a:ext uri="{FF2B5EF4-FFF2-40B4-BE49-F238E27FC236}">
                <a16:creationId xmlns:a16="http://schemas.microsoft.com/office/drawing/2014/main" xmlns="" id="{78FA8303-80C8-1D80-B3B0-A6A4E82FDB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5" name="Immagine 14">
            <a:extLst>
              <a:ext uri="{FF2B5EF4-FFF2-40B4-BE49-F238E27FC236}">
                <a16:creationId xmlns:a16="http://schemas.microsoft.com/office/drawing/2014/main" xmlns="" id="{563C9DF4-E134-39F6-C8E5-683DE2981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8" name="Immagine 17">
            <a:extLst>
              <a:ext uri="{FF2B5EF4-FFF2-40B4-BE49-F238E27FC236}">
                <a16:creationId xmlns:a16="http://schemas.microsoft.com/office/drawing/2014/main" xmlns="" id="{1116F11B-85AA-9B93-D2FB-34723E6A8D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mc:AlternateContent xmlns:mc="http://schemas.openxmlformats.org/markup-compatibility/2006" xmlns:a14="http://schemas.microsoft.com/office/drawing/2010/main">
        <mc:Choice Requires="a14">
          <p:sp>
            <p:nvSpPr>
              <p:cNvPr id="3" name="CasellaDiTesto 2"/>
              <p:cNvSpPr txBox="1"/>
              <p:nvPr/>
            </p:nvSpPr>
            <p:spPr>
              <a:xfrm>
                <a:off x="334814" y="1394698"/>
                <a:ext cx="1006493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Off-axis bunches excite </a:t>
                </a:r>
                <a:r>
                  <a:rPr lang="en-US" b="1" dirty="0"/>
                  <a:t>dipole HOMs</a:t>
                </a:r>
                <a:r>
                  <a:rPr lang="en-US" dirty="0"/>
                  <a:t>: </a:t>
                </a:r>
                <a:r>
                  <a:rPr lang="en-US" dirty="0" smtClean="0"/>
                  <a:t>LRWFs may lead </a:t>
                </a:r>
                <a:r>
                  <a:rPr lang="en-US" dirty="0"/>
                  <a:t>to </a:t>
                </a:r>
                <a:r>
                  <a:rPr lang="en-US" i="1" dirty="0"/>
                  <a:t>beam break-up</a:t>
                </a:r>
                <a:r>
                  <a:rPr lang="en-US" dirty="0"/>
                  <a:t> (BBU) instabilities </a:t>
                </a:r>
              </a:p>
              <a:p>
                <a:pPr marL="285750" indent="-285750">
                  <a:buFont typeface="Arial" panose="020B0604020202020204" pitchFamily="34" charset="0"/>
                  <a:buChar char="•"/>
                </a:pPr>
                <a:r>
                  <a:rPr lang="en-US" dirty="0"/>
                  <a:t>Center of mass </a:t>
                </a:r>
                <a:r>
                  <a:rPr lang="en-US" b="1" dirty="0"/>
                  <a:t>oscillations</a:t>
                </a:r>
                <a:r>
                  <a:rPr lang="en-US" dirty="0"/>
                  <a:t>: sequence of point-like, </a:t>
                </a:r>
                <a:r>
                  <a:rPr lang="en-US" dirty="0" err="1"/>
                  <a:t>structureless</a:t>
                </a:r>
                <a:r>
                  <a:rPr lang="en-US" dirty="0"/>
                  <a:t> macro-particles carrying the whole bunch charge</a:t>
                </a:r>
              </a:p>
              <a:p>
                <a:pPr marL="285750" indent="-285750">
                  <a:buFont typeface="Arial" panose="020B0604020202020204" pitchFamily="34" charset="0"/>
                  <a:buChar char="•"/>
                </a:pPr>
                <a:r>
                  <a:rPr lang="en-US" dirty="0" smtClean="0"/>
                  <a:t>BBU studies for the </a:t>
                </a:r>
                <a14:m>
                  <m:oMath xmlns:m="http://schemas.openxmlformats.org/officeDocument/2006/math">
                    <m:sSup>
                      <m:sSupPr>
                        <m:ctrlPr>
                          <a:rPr lang="it-IT" i="1">
                            <a:latin typeface="Cambria Math" panose="02040503050406030204" pitchFamily="18" charset="0"/>
                          </a:rPr>
                        </m:ctrlPr>
                      </m:sSupPr>
                      <m:e>
                        <m:r>
                          <a:rPr lang="it-IT" b="0" i="1">
                            <a:latin typeface="Cambria Math" panose="02040503050406030204" pitchFamily="18" charset="0"/>
                          </a:rPr>
                          <m:t>𝐶</m:t>
                        </m:r>
                      </m:e>
                      <m:sup>
                        <m:r>
                          <a:rPr lang="it-IT" b="0" i="1">
                            <a:latin typeface="Cambria Math" panose="02040503050406030204" pitchFamily="18" charset="0"/>
                          </a:rPr>
                          <m:t>3</m:t>
                        </m:r>
                      </m:sup>
                    </m:sSup>
                  </m:oMath>
                </a14:m>
                <a:r>
                  <a:rPr lang="en-US" dirty="0"/>
                  <a:t> </a:t>
                </a:r>
                <a:r>
                  <a:rPr lang="en-US" b="1" dirty="0" smtClean="0"/>
                  <a:t>linear collider</a:t>
                </a:r>
                <a:r>
                  <a:rPr lang="en-US" dirty="0" smtClean="0"/>
                  <a:t> at the </a:t>
                </a:r>
                <a:r>
                  <a:rPr lang="en-US" dirty="0" err="1" smtClean="0"/>
                  <a:t>TeV</a:t>
                </a:r>
                <a:r>
                  <a:rPr lang="en-US" dirty="0" smtClean="0"/>
                  <a:t>-scale (cryogenic distributed coupling C-band </a:t>
                </a:r>
                <a:r>
                  <a:rPr lang="en-US" dirty="0" err="1" smtClean="0"/>
                  <a:t>linac</a:t>
                </a:r>
                <a:r>
                  <a:rPr lang="en-US" dirty="0" smtClean="0"/>
                  <a:t>)</a:t>
                </a:r>
                <a:endParaRPr lang="it-IT"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334814" y="1394698"/>
                <a:ext cx="10064933" cy="1200329"/>
              </a:xfrm>
              <a:prstGeom prst="rect">
                <a:avLst/>
              </a:prstGeom>
              <a:blipFill rotWithShape="0">
                <a:blip r:embed="rId8"/>
                <a:stretch>
                  <a:fillRect l="-424" t="-3046" b="-7107"/>
                </a:stretch>
              </a:blipFill>
            </p:spPr>
            <p:txBody>
              <a:bodyPr/>
              <a:lstStyle/>
              <a:p>
                <a:r>
                  <a:rPr lang="it-IT">
                    <a:noFill/>
                  </a:rPr>
                  <a:t> </a:t>
                </a:r>
              </a:p>
            </p:txBody>
          </p:sp>
        </mc:Fallback>
      </mc:AlternateContent>
      <p:sp>
        <p:nvSpPr>
          <p:cNvPr id="13" name="Segnaposto numero diapositiva 12"/>
          <p:cNvSpPr>
            <a:spLocks noGrp="1"/>
          </p:cNvSpPr>
          <p:nvPr>
            <p:ph type="sldNum" sz="quarter" idx="12"/>
          </p:nvPr>
        </p:nvSpPr>
        <p:spPr/>
        <p:txBody>
          <a:bodyPr/>
          <a:lstStyle/>
          <a:p>
            <a:fld id="{DA88F107-29D3-4193-A23C-C6E5D8B0097F}" type="slidenum">
              <a:rPr lang="it-IT" smtClean="0"/>
              <a:t>20</a:t>
            </a:fld>
            <a:endParaRPr lang="it-IT"/>
          </a:p>
        </p:txBody>
      </p:sp>
      <p:pic>
        <p:nvPicPr>
          <p:cNvPr id="19" name="Immagine 18">
            <a:extLst>
              <a:ext uri="{FF2B5EF4-FFF2-40B4-BE49-F238E27FC236}">
                <a16:creationId xmlns:a16="http://schemas.microsoft.com/office/drawing/2014/main" xmlns="" id="{B67FEA09-EB32-AA33-92C5-C9D08C4E0256}"/>
              </a:ext>
            </a:extLst>
          </p:cNvPr>
          <p:cNvPicPr>
            <a:picLocks noChangeAspect="1"/>
          </p:cNvPicPr>
          <p:nvPr/>
        </p:nvPicPr>
        <p:blipFill>
          <a:blip r:embed="rId9"/>
          <a:stretch>
            <a:fillRect/>
          </a:stretch>
        </p:blipFill>
        <p:spPr>
          <a:xfrm>
            <a:off x="662435" y="3320693"/>
            <a:ext cx="3329121" cy="2160911"/>
          </a:xfrm>
          <a:prstGeom prst="rect">
            <a:avLst/>
          </a:prstGeom>
        </p:spPr>
      </p:pic>
      <mc:AlternateContent xmlns:mc="http://schemas.openxmlformats.org/markup-compatibility/2006" xmlns:a14="http://schemas.microsoft.com/office/drawing/2010/main">
        <mc:Choice Requires="a14">
          <p:sp>
            <p:nvSpPr>
              <p:cNvPr id="20" name="CasellaDiTesto 19"/>
              <p:cNvSpPr txBox="1"/>
              <p:nvPr/>
            </p:nvSpPr>
            <p:spPr>
              <a:xfrm>
                <a:off x="319960" y="2784513"/>
                <a:ext cx="3864665" cy="312586"/>
              </a:xfrm>
              <a:prstGeom prst="rect">
                <a:avLst/>
              </a:prstGeom>
              <a:noFill/>
            </p:spPr>
            <p:txBody>
              <a:bodyPr wrap="square" rtlCol="0">
                <a:spAutoFit/>
              </a:bodyPr>
              <a:lstStyle/>
              <a:p>
                <a14:m>
                  <m:oMath xmlns:m="http://schemas.openxmlformats.org/officeDocument/2006/math">
                    <m:sSup>
                      <m:sSupPr>
                        <m:ctrlPr>
                          <a:rPr lang="en-US" sz="1400" b="1" i="1" smtClean="0">
                            <a:solidFill>
                              <a:srgbClr val="00B050"/>
                            </a:solidFill>
                            <a:latin typeface="Cambria Math" panose="02040503050406030204" pitchFamily="18" charset="0"/>
                          </a:rPr>
                        </m:ctrlPr>
                      </m:sSupPr>
                      <m:e>
                        <m:r>
                          <a:rPr lang="en-US" sz="1400" b="1" i="0" smtClean="0">
                            <a:solidFill>
                              <a:srgbClr val="00B050"/>
                            </a:solidFill>
                            <a:latin typeface="Cambria Math" panose="02040503050406030204" pitchFamily="18" charset="0"/>
                          </a:rPr>
                          <m:t>𝐂</m:t>
                        </m:r>
                      </m:e>
                      <m:sup>
                        <m:r>
                          <a:rPr lang="en-US" sz="1400" b="1" i="0" smtClean="0">
                            <a:solidFill>
                              <a:srgbClr val="00B050"/>
                            </a:solidFill>
                            <a:latin typeface="Cambria Math" panose="02040503050406030204" pitchFamily="18" charset="0"/>
                          </a:rPr>
                          <m:t>𝟑</m:t>
                        </m:r>
                      </m:sup>
                    </m:sSup>
                  </m:oMath>
                </a14:m>
                <a:r>
                  <a:rPr lang="en-US" sz="1400" b="1" dirty="0">
                    <a:solidFill>
                      <a:srgbClr val="00B050"/>
                    </a:solidFill>
                  </a:rPr>
                  <a:t> working point at </a:t>
                </a:r>
                <a:r>
                  <a:rPr lang="en-US" sz="1400" b="1" dirty="0" err="1">
                    <a:solidFill>
                      <a:srgbClr val="00B050"/>
                    </a:solidFill>
                  </a:rPr>
                  <a:t>TeV</a:t>
                </a:r>
                <a:r>
                  <a:rPr lang="en-US" sz="1400" b="1" dirty="0">
                    <a:solidFill>
                      <a:srgbClr val="00B050"/>
                    </a:solidFill>
                  </a:rPr>
                  <a:t>-scale</a:t>
                </a:r>
                <a:endParaRPr lang="en-US" sz="1400" b="1" dirty="0">
                  <a:solidFill>
                    <a:srgbClr val="FF0000"/>
                  </a:solidFill>
                </a:endParaRPr>
              </a:p>
            </p:txBody>
          </p:sp>
        </mc:Choice>
        <mc:Fallback xmlns="">
          <p:sp>
            <p:nvSpPr>
              <p:cNvPr id="20" name="CasellaDiTesto 19"/>
              <p:cNvSpPr txBox="1">
                <a:spLocks noRot="1" noChangeAspect="1" noMove="1" noResize="1" noEditPoints="1" noAdjustHandles="1" noChangeArrowheads="1" noChangeShapeType="1" noTextEdit="1"/>
              </p:cNvSpPr>
              <p:nvPr/>
            </p:nvSpPr>
            <p:spPr>
              <a:xfrm>
                <a:off x="319960" y="2784513"/>
                <a:ext cx="3864665" cy="312586"/>
              </a:xfrm>
              <a:prstGeom prst="rect">
                <a:avLst/>
              </a:prstGeom>
              <a:blipFill rotWithShape="0">
                <a:blip r:embed="rId10"/>
                <a:stretch>
                  <a:fillRect t="-1961" b="-19608"/>
                </a:stretch>
              </a:blipFill>
            </p:spPr>
            <p:txBody>
              <a:bodyPr/>
              <a:lstStyle/>
              <a:p>
                <a:r>
                  <a:rPr lang="it-IT">
                    <a:noFill/>
                  </a:rPr>
                  <a:t> </a:t>
                </a:r>
              </a:p>
            </p:txBody>
          </p:sp>
        </mc:Fallback>
      </mc:AlternateContent>
      <p:pic>
        <p:nvPicPr>
          <p:cNvPr id="22" name="Immagin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65932" y="1439731"/>
            <a:ext cx="1727338" cy="1155296"/>
          </a:xfrm>
          <a:prstGeom prst="rect">
            <a:avLst/>
          </a:prstGeom>
        </p:spPr>
      </p:pic>
      <p:pic>
        <p:nvPicPr>
          <p:cNvPr id="24" name="Immagine 23"/>
          <p:cNvPicPr>
            <a:picLocks noChangeAspect="1"/>
          </p:cNvPicPr>
          <p:nvPr/>
        </p:nvPicPr>
        <p:blipFill>
          <a:blip r:embed="rId12"/>
          <a:stretch>
            <a:fillRect/>
          </a:stretch>
        </p:blipFill>
        <p:spPr>
          <a:xfrm>
            <a:off x="408026" y="5999595"/>
            <a:ext cx="4479095" cy="208331"/>
          </a:xfrm>
          <a:prstGeom prst="rect">
            <a:avLst/>
          </a:prstGeom>
        </p:spPr>
      </p:pic>
      <p:sp>
        <p:nvSpPr>
          <p:cNvPr id="27" name="CasellaDiTesto 26"/>
          <p:cNvSpPr txBox="1"/>
          <p:nvPr/>
        </p:nvSpPr>
        <p:spPr>
          <a:xfrm>
            <a:off x="362230" y="6234106"/>
            <a:ext cx="4092220" cy="400110"/>
          </a:xfrm>
          <a:prstGeom prst="rect">
            <a:avLst/>
          </a:prstGeom>
          <a:noFill/>
        </p:spPr>
        <p:txBody>
          <a:bodyPr wrap="square" rtlCol="0">
            <a:spAutoFit/>
          </a:bodyPr>
          <a:lstStyle/>
          <a:p>
            <a:r>
              <a:rPr lang="en-US" sz="1000" dirty="0"/>
              <a:t>D. Kim </a:t>
            </a:r>
            <a:r>
              <a:rPr lang="en-US" sz="1000" i="1" dirty="0"/>
              <a:t>et. al</a:t>
            </a:r>
            <a:r>
              <a:rPr lang="en-US" sz="1000" dirty="0"/>
              <a:t>, Design Study of HOM Coupler for the C-band Accelerating Structure, doi:10.18429/JACoW-IPAC2022-TUPOMS057</a:t>
            </a:r>
            <a:endParaRPr lang="it-IT" sz="1000" dirty="0"/>
          </a:p>
        </p:txBody>
      </p:sp>
      <mc:AlternateContent xmlns:mc="http://schemas.openxmlformats.org/markup-compatibility/2006" xmlns:a14="http://schemas.microsoft.com/office/drawing/2010/main">
        <mc:Choice Requires="a14">
          <p:sp>
            <p:nvSpPr>
              <p:cNvPr id="29" name="Rettangolo 28"/>
              <p:cNvSpPr/>
              <p:nvPr/>
            </p:nvSpPr>
            <p:spPr>
              <a:xfrm>
                <a:off x="316754" y="2995232"/>
                <a:ext cx="4274568" cy="307777"/>
              </a:xfrm>
              <a:prstGeom prst="rect">
                <a:avLst/>
              </a:prstGeom>
            </p:spPr>
            <p:txBody>
              <a:bodyPr wrap="none">
                <a:spAutoFit/>
              </a:bodyPr>
              <a:lstStyle/>
              <a:p>
                <a:r>
                  <a:rPr lang="en-US" sz="1400" b="1" dirty="0" smtClean="0">
                    <a:solidFill>
                      <a:srgbClr val="FF0000"/>
                    </a:solidFill>
                  </a:rPr>
                  <a:t>+ knowledge of dipole HOMs parameters (</a:t>
                </a:r>
                <a14:m>
                  <m:oMath xmlns:m="http://schemas.openxmlformats.org/officeDocument/2006/math">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𝝎</m:t>
                        </m:r>
                      </m:e>
                      <m:sub>
                        <m:r>
                          <a:rPr lang="en-US" sz="1400" b="1" i="1" smtClean="0">
                            <a:solidFill>
                              <a:srgbClr val="FF0000"/>
                            </a:solidFill>
                            <a:latin typeface="Cambria Math" panose="02040503050406030204" pitchFamily="18" charset="0"/>
                          </a:rPr>
                          <m:t>𝟎</m:t>
                        </m:r>
                      </m:sub>
                    </m:sSub>
                  </m:oMath>
                </a14:m>
                <a:r>
                  <a:rPr lang="en-US" sz="1400" b="1" dirty="0" smtClean="0">
                    <a:solidFill>
                      <a:srgbClr val="FF0000"/>
                    </a:solidFill>
                  </a:rPr>
                  <a:t>, </a:t>
                </a:r>
                <a14:m>
                  <m:oMath xmlns:m="http://schemas.openxmlformats.org/officeDocument/2006/math">
                    <m:r>
                      <a:rPr lang="en-US" sz="1400" b="1" i="1" smtClean="0">
                        <a:solidFill>
                          <a:srgbClr val="FF0000"/>
                        </a:solidFill>
                        <a:latin typeface="Cambria Math" panose="02040503050406030204" pitchFamily="18" charset="0"/>
                      </a:rPr>
                      <m:t>𝑸</m:t>
                    </m:r>
                  </m:oMath>
                </a14:m>
                <a:r>
                  <a:rPr lang="en-US" sz="1400" b="1" dirty="0" smtClean="0">
                    <a:solidFill>
                      <a:srgbClr val="FF0000"/>
                    </a:solidFill>
                  </a:rPr>
                  <a:t>, </a:t>
                </a:r>
                <a14:m>
                  <m:oMath xmlns:m="http://schemas.openxmlformats.org/officeDocument/2006/math">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𝑹</m:t>
                        </m:r>
                      </m:e>
                      <m:sub>
                        <m:r>
                          <a:rPr lang="en-US" sz="1400" b="1" i="1" smtClean="0">
                            <a:solidFill>
                              <a:srgbClr val="FF0000"/>
                            </a:solidFill>
                            <a:latin typeface="Cambria Math" panose="02040503050406030204" pitchFamily="18" charset="0"/>
                          </a:rPr>
                          <m:t>⊥</m:t>
                        </m:r>
                      </m:sub>
                    </m:sSub>
                  </m:oMath>
                </a14:m>
                <a:r>
                  <a:rPr lang="en-US" sz="1400" b="1" dirty="0" smtClean="0">
                    <a:solidFill>
                      <a:srgbClr val="FF0000"/>
                    </a:solidFill>
                  </a:rPr>
                  <a:t>)</a:t>
                </a:r>
                <a:endParaRPr lang="en-US" sz="1400" b="1" dirty="0">
                  <a:solidFill>
                    <a:srgbClr val="FF0000"/>
                  </a:solidFill>
                </a:endParaRPr>
              </a:p>
            </p:txBody>
          </p:sp>
        </mc:Choice>
        <mc:Fallback xmlns="">
          <p:sp>
            <p:nvSpPr>
              <p:cNvPr id="29" name="Rettangolo 28"/>
              <p:cNvSpPr>
                <a:spLocks noRot="1" noChangeAspect="1" noMove="1" noResize="1" noEditPoints="1" noAdjustHandles="1" noChangeArrowheads="1" noChangeShapeType="1" noTextEdit="1"/>
              </p:cNvSpPr>
              <p:nvPr/>
            </p:nvSpPr>
            <p:spPr>
              <a:xfrm>
                <a:off x="316754" y="2995232"/>
                <a:ext cx="4274568" cy="307777"/>
              </a:xfrm>
              <a:prstGeom prst="rect">
                <a:avLst/>
              </a:prstGeom>
              <a:blipFill rotWithShape="0">
                <a:blip r:embed="rId13"/>
                <a:stretch>
                  <a:fillRect l="-428" t="-1961" b="-19608"/>
                </a:stretch>
              </a:blipFill>
            </p:spPr>
            <p:txBody>
              <a:bodyPr/>
              <a:lstStyle/>
              <a:p>
                <a:r>
                  <a:rPr lang="it-IT">
                    <a:noFill/>
                  </a:rPr>
                  <a:t> </a:t>
                </a:r>
              </a:p>
            </p:txBody>
          </p:sp>
        </mc:Fallback>
      </mc:AlternateContent>
      <p:pic>
        <p:nvPicPr>
          <p:cNvPr id="4" name="Immagine 3"/>
          <p:cNvPicPr>
            <a:picLocks noChangeAspect="1"/>
          </p:cNvPicPr>
          <p:nvPr/>
        </p:nvPicPr>
        <p:blipFill>
          <a:blip r:embed="rId14"/>
          <a:stretch>
            <a:fillRect/>
          </a:stretch>
        </p:blipFill>
        <p:spPr>
          <a:xfrm>
            <a:off x="8949076" y="6022654"/>
            <a:ext cx="3003264" cy="333696"/>
          </a:xfrm>
          <a:prstGeom prst="rect">
            <a:avLst/>
          </a:prstGeom>
        </p:spPr>
      </p:pic>
      <p:pic>
        <p:nvPicPr>
          <p:cNvPr id="25" name="Immagine 24"/>
          <p:cNvPicPr>
            <a:picLocks noChangeAspect="1"/>
          </p:cNvPicPr>
          <p:nvPr/>
        </p:nvPicPr>
        <p:blipFill>
          <a:blip r:embed="rId15"/>
          <a:stretch>
            <a:fillRect/>
          </a:stretch>
        </p:blipFill>
        <p:spPr>
          <a:xfrm>
            <a:off x="430328" y="5616240"/>
            <a:ext cx="3996706" cy="304474"/>
          </a:xfrm>
          <a:prstGeom prst="rect">
            <a:avLst/>
          </a:prstGeom>
        </p:spPr>
      </p:pic>
      <p:cxnSp>
        <p:nvCxnSpPr>
          <p:cNvPr id="32" name="Connettore diritto 11">
            <a:extLst>
              <a:ext uri="{FF2B5EF4-FFF2-40B4-BE49-F238E27FC236}">
                <a16:creationId xmlns:a16="http://schemas.microsoft.com/office/drawing/2014/main" xmlns="" id="{366E9DE5-A9DB-44F8-B2EA-70DB45C44906}"/>
              </a:ext>
            </a:extLst>
          </p:cNvPr>
          <p:cNvCxnSpPr/>
          <p:nvPr/>
        </p:nvCxnSpPr>
        <p:spPr>
          <a:xfrm>
            <a:off x="5030050" y="2675807"/>
            <a:ext cx="10301" cy="4056819"/>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2646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ECE512E-397A-362D-7F9E-5991EFBC2601}"/>
              </a:ext>
            </a:extLst>
          </p:cNvPr>
          <p:cNvSpPr>
            <a:spLocks noGrp="1"/>
          </p:cNvSpPr>
          <p:nvPr>
            <p:ph type="title"/>
          </p:nvPr>
        </p:nvSpPr>
        <p:spPr/>
        <p:txBody>
          <a:bodyPr/>
          <a:lstStyle/>
          <a:p>
            <a:r>
              <a:rPr lang="en-US" dirty="0"/>
              <a:t>Misalignments in Multi-Bunch Mode (2)</a:t>
            </a:r>
          </a:p>
        </p:txBody>
      </p:sp>
      <p:sp>
        <p:nvSpPr>
          <p:cNvPr id="16" name="CasellaDiTesto 15">
            <a:extLst>
              <a:ext uri="{FF2B5EF4-FFF2-40B4-BE49-F238E27FC236}">
                <a16:creationId xmlns:a16="http://schemas.microsoft.com/office/drawing/2014/main" xmlns="" id="{AC7328C0-230D-152A-4B46-7448476646EF}"/>
              </a:ext>
            </a:extLst>
          </p:cNvPr>
          <p:cNvSpPr txBox="1"/>
          <p:nvPr/>
        </p:nvSpPr>
        <p:spPr>
          <a:xfrm>
            <a:off x="6955235" y="5698614"/>
            <a:ext cx="5236765" cy="523220"/>
          </a:xfrm>
          <a:prstGeom prst="rect">
            <a:avLst/>
          </a:prstGeom>
          <a:noFill/>
        </p:spPr>
        <p:txBody>
          <a:bodyPr wrap="square">
            <a:spAutoFit/>
          </a:bodyPr>
          <a:lstStyle/>
          <a:p>
            <a:pPr algn="ctr"/>
            <a:r>
              <a:rPr lang="en-US" sz="1400" i="1" dirty="0"/>
              <a:t>Amplitude of the transverse oscillation for each bunch in the rf-pulse at the interaction point normalized to the first bunch’s amplitude</a:t>
            </a:r>
          </a:p>
        </p:txBody>
      </p:sp>
      <p:pic>
        <p:nvPicPr>
          <p:cNvPr id="13" name="Immagine 12">
            <a:extLst>
              <a:ext uri="{FF2B5EF4-FFF2-40B4-BE49-F238E27FC236}">
                <a16:creationId xmlns:a16="http://schemas.microsoft.com/office/drawing/2014/main" xmlns="" id="{7C2F2FF8-6FFE-CD0C-6B8D-BE0AA30ED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123" y="2143206"/>
            <a:ext cx="4844156" cy="3633117"/>
          </a:xfrm>
          <a:prstGeom prst="rect">
            <a:avLst/>
          </a:prstGeom>
        </p:spPr>
      </p:pic>
      <p:pic>
        <p:nvPicPr>
          <p:cNvPr id="25" name="Immagine 24">
            <a:extLst>
              <a:ext uri="{FF2B5EF4-FFF2-40B4-BE49-F238E27FC236}">
                <a16:creationId xmlns:a16="http://schemas.microsoft.com/office/drawing/2014/main" xmlns="" id="{6111F056-8573-C3B1-BD58-2FAF871FD2FA}"/>
              </a:ext>
            </a:extLst>
          </p:cNvPr>
          <p:cNvPicPr>
            <a:picLocks noChangeAspect="1"/>
          </p:cNvPicPr>
          <p:nvPr/>
        </p:nvPicPr>
        <p:blipFill>
          <a:blip r:embed="rId4"/>
          <a:stretch>
            <a:fillRect/>
          </a:stretch>
        </p:blipFill>
        <p:spPr>
          <a:xfrm>
            <a:off x="4617878" y="5981044"/>
            <a:ext cx="2161871" cy="663496"/>
          </a:xfrm>
          <a:prstGeom prst="rect">
            <a:avLst/>
          </a:prstGeom>
        </p:spPr>
      </p:pic>
      <p:pic>
        <p:nvPicPr>
          <p:cNvPr id="12" name="Immagine 11">
            <a:extLst>
              <a:ext uri="{FF2B5EF4-FFF2-40B4-BE49-F238E27FC236}">
                <a16:creationId xmlns:a16="http://schemas.microsoft.com/office/drawing/2014/main" xmlns="" id="{78FA8303-80C8-1D80-B3B0-A6A4E82FDB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4" name="Immagine 13">
            <a:extLst>
              <a:ext uri="{FF2B5EF4-FFF2-40B4-BE49-F238E27FC236}">
                <a16:creationId xmlns:a16="http://schemas.microsoft.com/office/drawing/2014/main" xmlns="" id="{563C9DF4-E134-39F6-C8E5-683DE2981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8" name="Immagine 17">
            <a:extLst>
              <a:ext uri="{FF2B5EF4-FFF2-40B4-BE49-F238E27FC236}">
                <a16:creationId xmlns:a16="http://schemas.microsoft.com/office/drawing/2014/main" xmlns="" id="{1116F11B-85AA-9B93-D2FB-34723E6A8D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3" name="Segnaposto numero diapositiva 2"/>
          <p:cNvSpPr>
            <a:spLocks noGrp="1"/>
          </p:cNvSpPr>
          <p:nvPr>
            <p:ph type="sldNum" sz="quarter" idx="12"/>
          </p:nvPr>
        </p:nvSpPr>
        <p:spPr/>
        <p:txBody>
          <a:bodyPr/>
          <a:lstStyle/>
          <a:p>
            <a:fld id="{DA88F107-29D3-4193-A23C-C6E5D8B0097F}" type="slidenum">
              <a:rPr lang="it-IT" smtClean="0"/>
              <a:t>21</a:t>
            </a:fld>
            <a:endParaRPr lang="it-IT"/>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18589214-455F-5AE5-71FB-00BA9C47E316}"/>
                  </a:ext>
                </a:extLst>
              </p:cNvPr>
              <p:cNvSpPr txBox="1"/>
              <p:nvPr/>
            </p:nvSpPr>
            <p:spPr>
              <a:xfrm>
                <a:off x="7797638" y="1698043"/>
                <a:ext cx="3512127" cy="523220"/>
              </a:xfrm>
              <a:prstGeom prst="rect">
                <a:avLst/>
              </a:prstGeom>
              <a:noFill/>
              <a:ln w="19050">
                <a:solidFill>
                  <a:schemeClr val="tx1"/>
                </a:solidFill>
              </a:ln>
            </p:spPr>
            <p:txBody>
              <a:bodyPr wrap="square" rtlCol="0">
                <a:spAutoFit/>
              </a:bodyPr>
              <a:lstStyle/>
              <a:p>
                <a:pPr algn="ctr"/>
                <a:r>
                  <a:rPr lang="en-US" sz="1400" b="1" dirty="0">
                    <a:solidFill>
                      <a:srgbClr val="00B050"/>
                    </a:solidFill>
                  </a:rPr>
                  <a:t>Worst case scenario from previous plot:</a:t>
                </a:r>
              </a:p>
              <a:p>
                <a:pPr algn="ctr"/>
                <a:r>
                  <a:rPr lang="en-US" sz="1400" dirty="0"/>
                  <a:t>Random misalignments with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𝜎</m:t>
                        </m:r>
                      </m:e>
                      <m:sub>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𝑥</m:t>
                        </m:r>
                      </m:sub>
                    </m:sSub>
                    <m:r>
                      <a:rPr lang="it-IT" sz="1400" b="0" i="1" smtClean="0">
                        <a:latin typeface="Cambria Math" panose="02040503050406030204" pitchFamily="18" charset="0"/>
                      </a:rPr>
                      <m:t>=100</m:t>
                    </m:r>
                    <m:r>
                      <a:rPr lang="it-IT" sz="1400" b="0" i="0" smtClean="0">
                        <a:latin typeface="Cambria Math" panose="02040503050406030204" pitchFamily="18" charset="0"/>
                      </a:rPr>
                      <m:t> </m:t>
                    </m:r>
                    <m:r>
                      <m:rPr>
                        <m:sty m:val="p"/>
                      </m:rPr>
                      <a:rPr lang="it-IT" sz="1400" b="0" i="0" smtClean="0">
                        <a:latin typeface="Cambria Math" panose="02040503050406030204" pitchFamily="18" charset="0"/>
                      </a:rPr>
                      <m:t>μm</m:t>
                    </m:r>
                  </m:oMath>
                </a14:m>
                <a:endParaRPr lang="en-US" sz="1400" dirty="0"/>
              </a:p>
            </p:txBody>
          </p:sp>
        </mc:Choice>
        <mc:Fallback xmlns="">
          <p:sp>
            <p:nvSpPr>
              <p:cNvPr id="5" name="CasellaDiTesto 4">
                <a:extLst>
                  <a:ext uri="{FF2B5EF4-FFF2-40B4-BE49-F238E27FC236}">
                    <a16:creationId xmlns="" xmlns:a16="http://schemas.microsoft.com/office/drawing/2014/main" xmlns:a14="http://schemas.microsoft.com/office/drawing/2010/main" id="{18589214-455F-5AE5-71FB-00BA9C47E316}"/>
                  </a:ext>
                </a:extLst>
              </p:cNvPr>
              <p:cNvSpPr txBox="1">
                <a:spLocks noRot="1" noChangeAspect="1" noMove="1" noResize="1" noEditPoints="1" noAdjustHandles="1" noChangeArrowheads="1" noChangeShapeType="1" noTextEdit="1"/>
              </p:cNvSpPr>
              <p:nvPr/>
            </p:nvSpPr>
            <p:spPr>
              <a:xfrm>
                <a:off x="7797638" y="1698043"/>
                <a:ext cx="3512127" cy="523220"/>
              </a:xfrm>
              <a:prstGeom prst="rect">
                <a:avLst/>
              </a:prstGeom>
              <a:blipFill rotWithShape="0">
                <a:blip r:embed="rId8"/>
                <a:stretch>
                  <a:fillRect t="-1136" b="-9091"/>
                </a:stretch>
              </a:blipFill>
              <a:ln w="19050">
                <a:solidFill>
                  <a:schemeClr val="tx1"/>
                </a:solidFill>
              </a:ln>
            </p:spPr>
            <p:txBody>
              <a:bodyPr/>
              <a:lstStyle/>
              <a:p>
                <a:r>
                  <a:rPr lang="it-IT">
                    <a:noFill/>
                  </a:rPr>
                  <a:t> </a:t>
                </a:r>
              </a:p>
            </p:txBody>
          </p:sp>
        </mc:Fallback>
      </mc:AlternateContent>
      <p:grpSp>
        <p:nvGrpSpPr>
          <p:cNvPr id="19" name="Gruppo 18">
            <a:extLst>
              <a:ext uri="{FF2B5EF4-FFF2-40B4-BE49-F238E27FC236}">
                <a16:creationId xmlns:a16="http://schemas.microsoft.com/office/drawing/2014/main" xmlns="" id="{917C98E2-E695-4B85-56CE-A69ECAFEFD08}"/>
              </a:ext>
            </a:extLst>
          </p:cNvPr>
          <p:cNvGrpSpPr/>
          <p:nvPr/>
        </p:nvGrpSpPr>
        <p:grpSpPr>
          <a:xfrm>
            <a:off x="474631" y="3729719"/>
            <a:ext cx="2743200" cy="2041275"/>
            <a:chOff x="1398244" y="4543675"/>
            <a:chExt cx="2743200" cy="2041275"/>
          </a:xfrm>
        </p:grpSpPr>
        <p:pic>
          <p:nvPicPr>
            <p:cNvPr id="20" name="Immagine 19">
              <a:extLst>
                <a:ext uri="{FF2B5EF4-FFF2-40B4-BE49-F238E27FC236}">
                  <a16:creationId xmlns:a16="http://schemas.microsoft.com/office/drawing/2014/main" xmlns="" id="{04161DAF-EFFD-1D44-4FFA-1B4B52C2873C}"/>
                </a:ext>
              </a:extLst>
            </p:cNvPr>
            <p:cNvPicPr>
              <a:picLocks noChangeAspect="1"/>
            </p:cNvPicPr>
            <p:nvPr/>
          </p:nvPicPr>
          <p:blipFill>
            <a:blip r:embed="rId9"/>
            <a:stretch>
              <a:fillRect/>
            </a:stretch>
          </p:blipFill>
          <p:spPr>
            <a:xfrm>
              <a:off x="1398244" y="4543675"/>
              <a:ext cx="2743200" cy="2041275"/>
            </a:xfrm>
            <a:prstGeom prst="rect">
              <a:avLst/>
            </a:prstGeom>
          </p:spPr>
        </p:pic>
        <p:sp>
          <p:nvSpPr>
            <p:cNvPr id="24" name="CasellaDiTesto 23">
              <a:extLst>
                <a:ext uri="{FF2B5EF4-FFF2-40B4-BE49-F238E27FC236}">
                  <a16:creationId xmlns:a16="http://schemas.microsoft.com/office/drawing/2014/main" xmlns="" id="{AFA3BE25-448F-A142-5FB3-752B9EB27372}"/>
                </a:ext>
              </a:extLst>
            </p:cNvPr>
            <p:cNvSpPr txBox="1"/>
            <p:nvPr/>
          </p:nvSpPr>
          <p:spPr>
            <a:xfrm>
              <a:off x="3101323" y="4653653"/>
              <a:ext cx="950069" cy="215444"/>
            </a:xfrm>
            <a:prstGeom prst="rect">
              <a:avLst/>
            </a:prstGeom>
            <a:solidFill>
              <a:srgbClr val="FFFF00"/>
            </a:solidFill>
            <a:ln>
              <a:solidFill>
                <a:schemeClr val="tx1"/>
              </a:solidFill>
            </a:ln>
          </p:spPr>
          <p:txBody>
            <a:bodyPr wrap="square" rtlCol="0">
              <a:spAutoFit/>
            </a:bodyPr>
            <a:lstStyle/>
            <a:p>
              <a:r>
                <a:rPr lang="en-US" sz="800" dirty="0"/>
                <a:t>Courtesy of D. Kim</a:t>
              </a:r>
            </a:p>
          </p:txBody>
        </p:sp>
      </p:gr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xmlns="" id="{2930A671-F144-6DBB-3576-72523546BAA5}"/>
                  </a:ext>
                </a:extLst>
              </p:cNvPr>
              <p:cNvSpPr txBox="1"/>
              <p:nvPr/>
            </p:nvSpPr>
            <p:spPr>
              <a:xfrm>
                <a:off x="388531" y="1410624"/>
                <a:ext cx="6302001" cy="2308324"/>
              </a:xfrm>
              <a:prstGeom prst="rect">
                <a:avLst/>
              </a:prstGeom>
              <a:noFill/>
            </p:spPr>
            <p:txBody>
              <a:bodyPr wrap="square" rtlCol="0">
                <a:spAutoFit/>
              </a:bodyPr>
              <a:lstStyle/>
              <a:p>
                <a:r>
                  <a:rPr lang="en-US" b="1" dirty="0">
                    <a:solidFill>
                      <a:srgbClr val="C00000"/>
                    </a:solidFill>
                  </a:rPr>
                  <a:t>Detuning of the HOMs</a:t>
                </a:r>
              </a:p>
              <a:p>
                <a:pPr marL="285750" indent="-285750">
                  <a:buFont typeface="Arial" panose="020B0604020202020204" pitchFamily="34" charset="0"/>
                  <a:buChar char="•"/>
                </a:pPr>
                <a:r>
                  <a:rPr lang="en-US" b="1" dirty="0"/>
                  <a:t>Unstable</a:t>
                </a:r>
                <a:r>
                  <a:rPr lang="en-US" dirty="0"/>
                  <a:t> motion if the ratio </a:t>
                </a:r>
                <a14:m>
                  <m:oMath xmlns:m="http://schemas.openxmlformats.org/officeDocument/2006/math">
                    <m:sSub>
                      <m:sSubPr>
                        <m:ctrlPr>
                          <a:rPr lang="it-IT"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𝐻𝑂𝑀</m:t>
                        </m:r>
                      </m:sub>
                    </m:sSub>
                    <m:r>
                      <a:rPr lang="it-IT" i="1" dirty="0">
                        <a:latin typeface="Cambria Math" panose="02040503050406030204" pitchFamily="18" charset="0"/>
                      </a:rPr>
                      <m:t>/</m:t>
                    </m:r>
                    <m:sSub>
                      <m:sSubPr>
                        <m:ctrlPr>
                          <a:rPr lang="it-IT" i="1" dirty="0">
                            <a:latin typeface="Cambria Math" panose="02040503050406030204" pitchFamily="18" charset="0"/>
                          </a:rPr>
                        </m:ctrlPr>
                      </m:sSubPr>
                      <m:e>
                        <m:r>
                          <a:rPr lang="it-IT" i="1" dirty="0">
                            <a:latin typeface="Cambria Math" panose="02040503050406030204" pitchFamily="18" charset="0"/>
                          </a:rPr>
                          <m:t>𝑓</m:t>
                        </m:r>
                      </m:e>
                      <m:sub>
                        <m:r>
                          <a:rPr lang="it-IT" i="1" dirty="0">
                            <a:latin typeface="Cambria Math" panose="02040503050406030204" pitchFamily="18" charset="0"/>
                          </a:rPr>
                          <m:t>𝑏</m:t>
                        </m:r>
                      </m:sub>
                    </m:sSub>
                  </m:oMath>
                </a14:m>
                <a:r>
                  <a:rPr lang="en-US" dirty="0"/>
                  <a:t> is close to an integer (</a:t>
                </a:r>
                <a:r>
                  <a:rPr lang="en-US" i="1" dirty="0"/>
                  <a:t>see</a:t>
                </a:r>
                <a:r>
                  <a:rPr lang="en-US" dirty="0"/>
                  <a:t> </a:t>
                </a:r>
                <a:r>
                  <a:rPr lang="en-US" dirty="0" err="1"/>
                  <a:t>Mosnier</a:t>
                </a:r>
                <a:r>
                  <a:rPr lang="en-US" dirty="0"/>
                  <a:t>)</a:t>
                </a:r>
              </a:p>
              <a:p>
                <a:pPr marL="285750" indent="-285750">
                  <a:buFont typeface="Arial" panose="020B0604020202020204" pitchFamily="34" charset="0"/>
                  <a:buChar char="•"/>
                </a:pPr>
                <a:r>
                  <a:rPr lang="en-US" dirty="0"/>
                  <a:t>Mitigation through frequency </a:t>
                </a:r>
                <a:r>
                  <a:rPr lang="en-US" b="1" dirty="0"/>
                  <a:t>spread</a:t>
                </a:r>
                <a:r>
                  <a:rPr lang="en-US" dirty="0"/>
                  <a:t> (or </a:t>
                </a:r>
                <a:r>
                  <a:rPr lang="en-US" i="1" dirty="0"/>
                  <a:t>detuning</a:t>
                </a:r>
                <a:r>
                  <a:rPr lang="en-US" dirty="0"/>
                  <a:t>)</a:t>
                </a:r>
              </a:p>
              <a:p>
                <a:pPr marL="285750" indent="-285750">
                  <a:buFont typeface="Arial" panose="020B0604020202020204" pitchFamily="34" charset="0"/>
                  <a:buChar char="•"/>
                </a:pPr>
                <a:r>
                  <a:rPr lang="en-US" dirty="0"/>
                  <a:t>Seven cavity-designs from small </a:t>
                </a:r>
                <a:r>
                  <a:rPr lang="en-US" b="1" dirty="0"/>
                  <a:t>variations</a:t>
                </a:r>
                <a:r>
                  <a:rPr lang="en-US" dirty="0"/>
                  <a:t> of the original geometry</a:t>
                </a:r>
              </a:p>
              <a:p>
                <a:pPr marL="285750" indent="-285750">
                  <a:buFont typeface="Arial" panose="020B0604020202020204" pitchFamily="34" charset="0"/>
                  <a:buChar char="•"/>
                </a:pPr>
                <a:r>
                  <a:rPr lang="en-US" dirty="0"/>
                  <a:t>HOMs exhibit different (random) frequencies through subsequent </a:t>
                </a:r>
                <a:r>
                  <a:rPr lang="en-US" dirty="0" err="1"/>
                  <a:t>linac</a:t>
                </a:r>
                <a:r>
                  <a:rPr lang="en-US" dirty="0"/>
                  <a:t> sections</a:t>
                </a:r>
              </a:p>
            </p:txBody>
          </p:sp>
        </mc:Choice>
        <mc:Fallback xmlns="">
          <p:sp>
            <p:nvSpPr>
              <p:cNvPr id="26" name="CasellaDiTesto 25">
                <a:extLst>
                  <a:ext uri="{FF2B5EF4-FFF2-40B4-BE49-F238E27FC236}">
                    <a16:creationId xmlns:a16="http://schemas.microsoft.com/office/drawing/2014/main" xmlns:a14="http://schemas.microsoft.com/office/drawing/2010/main" xmlns="" id="{2930A671-F144-6DBB-3576-72523546BAA5}"/>
                  </a:ext>
                </a:extLst>
              </p:cNvPr>
              <p:cNvSpPr txBox="1">
                <a:spLocks noRot="1" noChangeAspect="1" noMove="1" noResize="1" noEditPoints="1" noAdjustHandles="1" noChangeArrowheads="1" noChangeShapeType="1" noTextEdit="1"/>
              </p:cNvSpPr>
              <p:nvPr/>
            </p:nvSpPr>
            <p:spPr>
              <a:xfrm>
                <a:off x="388531" y="1410624"/>
                <a:ext cx="6302001" cy="2308324"/>
              </a:xfrm>
              <a:prstGeom prst="rect">
                <a:avLst/>
              </a:prstGeom>
              <a:blipFill rotWithShape="0">
                <a:blip r:embed="rId10"/>
                <a:stretch>
                  <a:fillRect l="-870" t="-1319" b="-3166"/>
                </a:stretch>
              </a:blipFill>
            </p:spPr>
            <p:txBody>
              <a:bodyPr/>
              <a:lstStyle/>
              <a:p>
                <a:r>
                  <a:rPr lang="it-IT">
                    <a:noFill/>
                  </a:rPr>
                  <a:t> </a:t>
                </a:r>
              </a:p>
            </p:txBody>
          </p:sp>
        </mc:Fallback>
      </mc:AlternateContent>
      <p:pic>
        <p:nvPicPr>
          <p:cNvPr id="4" name="Immagine 3"/>
          <p:cNvPicPr>
            <a:picLocks noChangeAspect="1"/>
          </p:cNvPicPr>
          <p:nvPr/>
        </p:nvPicPr>
        <p:blipFill>
          <a:blip r:embed="rId11"/>
          <a:stretch>
            <a:fillRect/>
          </a:stretch>
        </p:blipFill>
        <p:spPr>
          <a:xfrm>
            <a:off x="3458895" y="4020554"/>
            <a:ext cx="3231637" cy="1552454"/>
          </a:xfrm>
          <a:prstGeom prst="rect">
            <a:avLst/>
          </a:prstGeom>
        </p:spPr>
      </p:pic>
      <p:pic>
        <p:nvPicPr>
          <p:cNvPr id="6" name="Immagine 5"/>
          <p:cNvPicPr>
            <a:picLocks noChangeAspect="1"/>
          </p:cNvPicPr>
          <p:nvPr/>
        </p:nvPicPr>
        <p:blipFill>
          <a:blip r:embed="rId12"/>
          <a:stretch>
            <a:fillRect/>
          </a:stretch>
        </p:blipFill>
        <p:spPr>
          <a:xfrm>
            <a:off x="159328" y="5981044"/>
            <a:ext cx="4273222" cy="311294"/>
          </a:xfrm>
          <a:prstGeom prst="rect">
            <a:avLst/>
          </a:prstGeom>
        </p:spPr>
      </p:pic>
      <p:cxnSp>
        <p:nvCxnSpPr>
          <p:cNvPr id="17" name="Connettore diritto 11">
            <a:extLst>
              <a:ext uri="{FF2B5EF4-FFF2-40B4-BE49-F238E27FC236}">
                <a16:creationId xmlns:a16="http://schemas.microsoft.com/office/drawing/2014/main" xmlns="" id="{366E9DE5-A9DB-44F8-B2EA-70DB45C44906}"/>
              </a:ext>
            </a:extLst>
          </p:cNvPr>
          <p:cNvCxnSpPr/>
          <p:nvPr/>
        </p:nvCxnSpPr>
        <p:spPr>
          <a:xfrm flipH="1">
            <a:off x="6936746" y="1807456"/>
            <a:ext cx="9170" cy="4392569"/>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794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838200" y="4469034"/>
            <a:ext cx="9017000" cy="1092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en-US" dirty="0"/>
              <a:t>Contents</a:t>
            </a:r>
            <a:endParaRPr lang="it-IT" dirty="0"/>
          </a:p>
        </p:txBody>
      </p:sp>
      <p:sp>
        <p:nvSpPr>
          <p:cNvPr id="3" name="CasellaDiTesto 2"/>
          <p:cNvSpPr txBox="1"/>
          <p:nvPr/>
        </p:nvSpPr>
        <p:spPr>
          <a:xfrm>
            <a:off x="850900" y="1395463"/>
            <a:ext cx="892448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Framework and Motivation</a:t>
            </a:r>
          </a:p>
          <a:p>
            <a:pPr marL="742950" lvl="1" indent="-285750">
              <a:buFont typeface="Arial" panose="020B0604020202020204" pitchFamily="34" charset="0"/>
              <a:buChar char="•"/>
            </a:pPr>
            <a:r>
              <a:rPr lang="en-US" dirty="0"/>
              <a:t>The initiatives of </a:t>
            </a:r>
            <a:r>
              <a:rPr lang="en-US" dirty="0" smtClean="0"/>
              <a:t>our scientific collaboration</a:t>
            </a:r>
          </a:p>
          <a:p>
            <a:pPr marL="742950" lvl="1" indent="-285750">
              <a:buFont typeface="Arial" panose="020B0604020202020204" pitchFamily="34" charset="0"/>
              <a:buChar char="•"/>
            </a:pPr>
            <a:r>
              <a:rPr lang="en-US" dirty="0" smtClean="0"/>
              <a:t>Technological aspects and innovative concepts for high gradient RF </a:t>
            </a:r>
            <a:r>
              <a:rPr lang="en-US" dirty="0" err="1" smtClean="0"/>
              <a:t>linacs</a:t>
            </a:r>
            <a:endParaRPr lang="en-US" dirty="0" smtClean="0"/>
          </a:p>
          <a:p>
            <a:pPr marL="285750" indent="-285750">
              <a:buFont typeface="Arial" panose="020B0604020202020204" pitchFamily="34" charset="0"/>
              <a:buChar char="•"/>
            </a:pPr>
            <a:r>
              <a:rPr lang="en-US" b="1" dirty="0"/>
              <a:t>Design of the C-band Hybrid </a:t>
            </a:r>
            <a:r>
              <a:rPr lang="en-US" b="1" dirty="0" err="1"/>
              <a:t>Photoinjector</a:t>
            </a:r>
            <a:r>
              <a:rPr lang="en-US" b="1" dirty="0"/>
              <a:t> Driving the DARPA-GRIT ICS Source</a:t>
            </a:r>
          </a:p>
          <a:p>
            <a:pPr marL="742950" lvl="1" indent="-285750">
              <a:buFont typeface="Arial" panose="020B0604020202020204" pitchFamily="34" charset="0"/>
              <a:buChar char="•"/>
            </a:pPr>
            <a:r>
              <a:rPr lang="en-US" dirty="0" smtClean="0"/>
              <a:t>Beam brightness and RF photo-injectors</a:t>
            </a:r>
            <a:endParaRPr lang="en-US" dirty="0"/>
          </a:p>
          <a:p>
            <a:pPr marL="742950" lvl="1" indent="-285750">
              <a:buFont typeface="Arial" panose="020B0604020202020204" pitchFamily="34" charset="0"/>
              <a:buChar char="•"/>
            </a:pPr>
            <a:r>
              <a:rPr lang="en-US" dirty="0" smtClean="0"/>
              <a:t>Electromagnetic </a:t>
            </a:r>
            <a:r>
              <a:rPr lang="en-US" i="1" dirty="0"/>
              <a:t>design</a:t>
            </a:r>
            <a:r>
              <a:rPr lang="en-US" dirty="0"/>
              <a:t> and </a:t>
            </a:r>
            <a:r>
              <a:rPr lang="en-US" i="1" dirty="0" smtClean="0"/>
              <a:t>beam </a:t>
            </a:r>
            <a:r>
              <a:rPr lang="en-US" i="1" dirty="0"/>
              <a:t>dynamics</a:t>
            </a:r>
            <a:r>
              <a:rPr lang="en-US" dirty="0"/>
              <a:t> optimization</a:t>
            </a:r>
          </a:p>
          <a:p>
            <a:pPr marL="742950" lvl="1" indent="-285750">
              <a:buFont typeface="Arial" panose="020B0604020202020204" pitchFamily="34" charset="0"/>
              <a:buChar char="•"/>
            </a:pPr>
            <a:r>
              <a:rPr lang="en-US" dirty="0"/>
              <a:t>Commissioning at </a:t>
            </a:r>
            <a:r>
              <a:rPr lang="en-US" dirty="0" err="1"/>
              <a:t>Radiabeam</a:t>
            </a:r>
            <a:endParaRPr lang="en-US" dirty="0"/>
          </a:p>
          <a:p>
            <a:pPr marL="285750" indent="-285750">
              <a:buFont typeface="Arial" panose="020B0604020202020204" pitchFamily="34" charset="0"/>
              <a:buChar char="•"/>
            </a:pPr>
            <a:r>
              <a:rPr lang="en-US" b="1" dirty="0" smtClean="0"/>
              <a:t>MILES</a:t>
            </a:r>
            <a:r>
              <a:rPr lang="en-US" b="1" dirty="0"/>
              <a:t>: Alternative Models for Collective </a:t>
            </a:r>
            <a:r>
              <a:rPr lang="en-US" b="1" dirty="0" smtClean="0"/>
              <a:t>Effects in </a:t>
            </a:r>
            <a:r>
              <a:rPr lang="en-US" b="1" dirty="0" err="1" smtClean="0"/>
              <a:t>Linacs</a:t>
            </a:r>
            <a:endParaRPr lang="en-US" b="1" dirty="0"/>
          </a:p>
          <a:p>
            <a:pPr marL="742950" lvl="1" indent="-285750">
              <a:buFont typeface="Arial" panose="020B0604020202020204" pitchFamily="34" charset="0"/>
              <a:buChar char="•"/>
            </a:pPr>
            <a:r>
              <a:rPr lang="en-US" i="1" dirty="0" smtClean="0"/>
              <a:t>Space </a:t>
            </a:r>
            <a:r>
              <a:rPr lang="en-US" i="1" dirty="0"/>
              <a:t>charge</a:t>
            </a:r>
            <a:r>
              <a:rPr lang="en-US" dirty="0"/>
              <a:t> forces and </a:t>
            </a:r>
            <a:r>
              <a:rPr lang="en-US" i="1" dirty="0" err="1"/>
              <a:t>wakefield</a:t>
            </a:r>
            <a:r>
              <a:rPr lang="en-US" dirty="0"/>
              <a:t> </a:t>
            </a:r>
            <a:r>
              <a:rPr lang="en-US" dirty="0" smtClean="0"/>
              <a:t>interaction with validation tests</a:t>
            </a:r>
            <a:endParaRPr lang="en-US" dirty="0"/>
          </a:p>
          <a:p>
            <a:pPr marL="742950" lvl="1" indent="-285750">
              <a:buFont typeface="Arial" panose="020B0604020202020204" pitchFamily="34" charset="0"/>
              <a:buChar char="•"/>
            </a:pPr>
            <a:r>
              <a:rPr lang="en-US" dirty="0" smtClean="0"/>
              <a:t>Applications</a:t>
            </a:r>
            <a:r>
              <a:rPr lang="en-US" dirty="0"/>
              <a:t>: </a:t>
            </a:r>
            <a:r>
              <a:rPr lang="en-US" i="1" dirty="0"/>
              <a:t>tolerances</a:t>
            </a:r>
            <a:r>
              <a:rPr lang="en-US" dirty="0"/>
              <a:t> for misaligned </a:t>
            </a:r>
            <a:r>
              <a:rPr lang="en-US" dirty="0" err="1"/>
              <a:t>linac</a:t>
            </a:r>
            <a:r>
              <a:rPr lang="en-US" dirty="0"/>
              <a:t> structures and </a:t>
            </a:r>
            <a:r>
              <a:rPr lang="en-US" dirty="0" smtClean="0"/>
              <a:t>mitigation techniques for SRWF and LRWF interaction</a:t>
            </a:r>
          </a:p>
          <a:p>
            <a:pPr marL="285750" indent="-285750">
              <a:buFont typeface="Arial" panose="020B0604020202020204" pitchFamily="34" charset="0"/>
              <a:buChar char="•"/>
            </a:pPr>
            <a:r>
              <a:rPr lang="en-US" b="1" dirty="0" smtClean="0"/>
              <a:t>Experimental </a:t>
            </a:r>
            <a:r>
              <a:rPr lang="en-US" b="1" dirty="0"/>
              <a:t>Activities at UCLA</a:t>
            </a:r>
          </a:p>
          <a:p>
            <a:pPr marL="742950" lvl="1" indent="-285750">
              <a:buFont typeface="Arial" panose="020B0604020202020204" pitchFamily="34" charset="0"/>
              <a:buChar char="•"/>
            </a:pPr>
            <a:r>
              <a:rPr lang="en-US" i="1" dirty="0"/>
              <a:t>Commissioning</a:t>
            </a:r>
            <a:r>
              <a:rPr lang="en-US" dirty="0"/>
              <a:t> of the hybrid </a:t>
            </a:r>
            <a:r>
              <a:rPr lang="en-US" dirty="0" smtClean="0"/>
              <a:t>gun at </a:t>
            </a:r>
            <a:r>
              <a:rPr lang="en-US" dirty="0" err="1" smtClean="0"/>
              <a:t>Radiabeam</a:t>
            </a:r>
            <a:endParaRPr lang="en-US" dirty="0"/>
          </a:p>
          <a:p>
            <a:pPr marL="742950" lvl="1" indent="-285750">
              <a:buFont typeface="Arial" panose="020B0604020202020204" pitchFamily="34" charset="0"/>
              <a:buChar char="•"/>
            </a:pPr>
            <a:r>
              <a:rPr lang="en-US" dirty="0" smtClean="0"/>
              <a:t>Measurements of </a:t>
            </a:r>
            <a:r>
              <a:rPr lang="en-US" i="1" dirty="0" smtClean="0"/>
              <a:t>cryogenic</a:t>
            </a:r>
            <a:r>
              <a:rPr lang="en-US" dirty="0" smtClean="0"/>
              <a:t> </a:t>
            </a:r>
            <a:r>
              <a:rPr lang="en-US" dirty="0"/>
              <a:t>RF structures</a:t>
            </a:r>
          </a:p>
          <a:p>
            <a:pPr marL="742950" lvl="1" indent="-285750">
              <a:buFont typeface="Arial" panose="020B0604020202020204" pitchFamily="34" charset="0"/>
              <a:buChar char="•"/>
            </a:pPr>
            <a:r>
              <a:rPr lang="en-US" i="1" dirty="0"/>
              <a:t>Magnets</a:t>
            </a:r>
            <a:r>
              <a:rPr lang="en-US" dirty="0"/>
              <a:t> development and test</a:t>
            </a:r>
          </a:p>
        </p:txBody>
      </p:sp>
      <p:pic>
        <p:nvPicPr>
          <p:cNvPr id="4" name="Immagine 3">
            <a:extLst>
              <a:ext uri="{FF2B5EF4-FFF2-40B4-BE49-F238E27FC236}">
                <a16:creationId xmlns:a16="http://schemas.microsoft.com/office/drawing/2014/main" xmlns="" id="{C213FFC8-DEE9-424F-99C8-C8263EB22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C9083E93-708E-4F4B-9AE8-8434EEAEA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D99BD272-6EE4-4AC6-887E-C00E2C6DBE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7" name="Segnaposto numero diapositiva 6"/>
          <p:cNvSpPr>
            <a:spLocks noGrp="1"/>
          </p:cNvSpPr>
          <p:nvPr>
            <p:ph type="sldNum" sz="quarter" idx="12"/>
          </p:nvPr>
        </p:nvSpPr>
        <p:spPr/>
        <p:txBody>
          <a:bodyPr/>
          <a:lstStyle/>
          <a:p>
            <a:fld id="{DA88F107-29D3-4193-A23C-C6E5D8B0097F}" type="slidenum">
              <a:rPr lang="it-IT" smtClean="0"/>
              <a:t>22</a:t>
            </a:fld>
            <a:endParaRPr lang="it-IT"/>
          </a:p>
        </p:txBody>
      </p:sp>
    </p:spTree>
    <p:extLst>
      <p:ext uri="{BB962C8B-B14F-4D97-AF65-F5344CB8AC3E}">
        <p14:creationId xmlns:p14="http://schemas.microsoft.com/office/powerpoint/2010/main" val="1084959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477" y="4642187"/>
            <a:ext cx="3086107" cy="1774931"/>
          </a:xfrm>
          <a:prstGeom prst="rect">
            <a:avLst/>
          </a:prstGeom>
        </p:spPr>
      </p:pic>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579" y="4649315"/>
            <a:ext cx="2576898" cy="1758497"/>
          </a:xfrm>
          <a:prstGeom prst="rect">
            <a:avLst/>
          </a:prstGeom>
        </p:spPr>
      </p:pic>
      <p:sp>
        <p:nvSpPr>
          <p:cNvPr id="2" name="Titolo 1"/>
          <p:cNvSpPr>
            <a:spLocks noGrp="1"/>
          </p:cNvSpPr>
          <p:nvPr>
            <p:ph type="title"/>
          </p:nvPr>
        </p:nvSpPr>
        <p:spPr/>
        <p:txBody>
          <a:bodyPr/>
          <a:lstStyle/>
          <a:p>
            <a:r>
              <a:rPr lang="en-US" dirty="0"/>
              <a:t>C-band </a:t>
            </a:r>
            <a:r>
              <a:rPr lang="en-US" dirty="0" err="1"/>
              <a:t>Cryo</a:t>
            </a:r>
            <a:r>
              <a:rPr lang="en-US" dirty="0"/>
              <a:t>-RF Activities at MOTHRA</a:t>
            </a:r>
            <a:endParaRPr lang="it-IT" dirty="0"/>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1222" y="1256064"/>
            <a:ext cx="3884145" cy="1822083"/>
          </a:xfrm>
          <a:prstGeom prst="rect">
            <a:avLst/>
          </a:prstGeom>
        </p:spPr>
      </p:pic>
      <p:sp>
        <p:nvSpPr>
          <p:cNvPr id="7" name="CasellaDiTesto 6"/>
          <p:cNvSpPr txBox="1"/>
          <p:nvPr/>
        </p:nvSpPr>
        <p:spPr>
          <a:xfrm>
            <a:off x="277859" y="1390861"/>
            <a:ext cx="7685041"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MOTHRA</a:t>
            </a:r>
            <a:r>
              <a:rPr lang="en-US" dirty="0"/>
              <a:t> (Multi-Objective Testing for High gradient Radio-frequency Accelerators) is an on-campus lab at UCLA</a:t>
            </a:r>
          </a:p>
          <a:p>
            <a:pPr marL="285750" indent="-285750">
              <a:buFont typeface="Arial" panose="020B0604020202020204" pitchFamily="34" charset="0"/>
              <a:buChar char="•"/>
            </a:pPr>
            <a:r>
              <a:rPr lang="en-US" dirty="0"/>
              <a:t>Beamline under development to investigate the </a:t>
            </a:r>
            <a:r>
              <a:rPr lang="en-US" b="1" dirty="0"/>
              <a:t>half-cell gun</a:t>
            </a:r>
            <a:r>
              <a:rPr lang="en-US" dirty="0"/>
              <a:t> (40 K,120 MV/m, 5.712 GHz): quantify the attainable brightness at source (QE vs MTE)</a:t>
            </a:r>
          </a:p>
          <a:p>
            <a:pPr marL="285750" indent="-285750">
              <a:buFont typeface="Arial" panose="020B0604020202020204" pitchFamily="34" charset="0"/>
              <a:buChar char="•"/>
            </a:pPr>
            <a:r>
              <a:rPr lang="en-US" dirty="0"/>
              <a:t>Stepping stone for the </a:t>
            </a:r>
            <a:r>
              <a:rPr lang="en-US" b="1" dirty="0"/>
              <a:t>UCXFEL</a:t>
            </a:r>
            <a:r>
              <a:rPr lang="en-US" dirty="0"/>
              <a:t> cryogenic 1.6 cell rf gun</a:t>
            </a:r>
            <a:endParaRPr lang="it-IT" dirty="0"/>
          </a:p>
        </p:txBody>
      </p:sp>
      <mc:AlternateContent xmlns:mc="http://schemas.openxmlformats.org/markup-compatibility/2006" xmlns:a14="http://schemas.microsoft.com/office/drawing/2010/main">
        <mc:Choice Requires="a14">
          <p:sp>
            <p:nvSpPr>
              <p:cNvPr id="8" name="CasellaDiTesto 7"/>
              <p:cNvSpPr txBox="1"/>
              <p:nvPr/>
            </p:nvSpPr>
            <p:spPr>
              <a:xfrm>
                <a:off x="277859" y="3271966"/>
                <a:ext cx="595749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Characterization of a C-band </a:t>
                </a:r>
                <a:r>
                  <a:rPr lang="en-US" b="1" dirty="0" err="1"/>
                  <a:t>cryo</a:t>
                </a:r>
                <a:r>
                  <a:rPr lang="en-US" b="1" dirty="0"/>
                  <a:t>-cooled pillbox</a:t>
                </a:r>
                <a:r>
                  <a:rPr lang="en-US" dirty="0"/>
                  <a:t> cavity</a:t>
                </a:r>
              </a:p>
              <a:p>
                <a:pPr marL="285750" indent="-285750">
                  <a:buFont typeface="Arial" panose="020B0604020202020204" pitchFamily="34" charset="0"/>
                  <a:buChar char="•"/>
                </a:pPr>
                <a:r>
                  <a:rPr lang="en-US" dirty="0"/>
                  <a:t>Cryostat </a:t>
                </a:r>
                <a:r>
                  <a:rPr lang="en-US" b="1" dirty="0"/>
                  <a:t>unit</a:t>
                </a:r>
              </a:p>
              <a:p>
                <a:pPr marL="742950" lvl="1" indent="-285750">
                  <a:buFont typeface="Wingdings" panose="05000000000000000000" pitchFamily="2" charset="2"/>
                  <a:buChar char="q"/>
                </a:pPr>
                <a:r>
                  <a:rPr lang="en-US" dirty="0"/>
                  <a:t>Stainless steel vacuum chamber</a:t>
                </a:r>
              </a:p>
              <a:p>
                <a:pPr marL="742950" lvl="1" indent="-285750">
                  <a:buFont typeface="Wingdings" panose="05000000000000000000" pitchFamily="2" charset="2"/>
                  <a:buChar char="q"/>
                </a:pPr>
                <a:r>
                  <a:rPr lang="en-US" dirty="0"/>
                  <a:t>Helium compressor + </a:t>
                </a:r>
                <a:r>
                  <a:rPr lang="en-US" dirty="0" err="1"/>
                  <a:t>Coldhead</a:t>
                </a:r>
                <a:endParaRPr lang="en-US" dirty="0"/>
              </a:p>
              <a:p>
                <a:pPr marL="742950" lvl="1" indent="-285750">
                  <a:buFont typeface="Wingdings" panose="05000000000000000000" pitchFamily="2" charset="2"/>
                  <a:buChar char="q"/>
                </a:pPr>
                <a:r>
                  <a:rPr lang="en-US" dirty="0"/>
                  <a:t>Thermal braided straps</a:t>
                </a:r>
              </a:p>
              <a:p>
                <a:pPr marL="285750" indent="-285750">
                  <a:buFont typeface="Arial" panose="020B0604020202020204" pitchFamily="34" charset="0"/>
                  <a:buChar char="•"/>
                </a:pPr>
                <a:r>
                  <a:rPr lang="en-US" dirty="0"/>
                  <a:t>Automatic </a:t>
                </a:r>
                <a:r>
                  <a:rPr lang="en-US" b="1" dirty="0"/>
                  <a:t>measurement setup</a:t>
                </a:r>
                <a:r>
                  <a:rPr lang="en-US" dirty="0"/>
                  <a:t>: GPIB interface with VNA and temperature sensors</a:t>
                </a:r>
              </a:p>
              <a:p>
                <a:pPr marL="285750" indent="-285750">
                  <a:buFont typeface="Arial" panose="020B0604020202020204" pitchFamily="34" charset="0"/>
                  <a:buChar char="•"/>
                </a:pPr>
                <a:r>
                  <a:rPr lang="en-US" dirty="0"/>
                  <a:t>The use of </a:t>
                </a:r>
                <a:r>
                  <a:rPr lang="en-US" b="1" dirty="0"/>
                  <a:t>thermal braids</a:t>
                </a:r>
                <a:r>
                  <a:rPr lang="en-US" dirty="0"/>
                  <a:t> allows the cavity to achieve lower temperatures</a:t>
                </a:r>
              </a:p>
              <a:p>
                <a:pPr marL="285750" indent="-285750">
                  <a:buFont typeface="Arial" panose="020B0604020202020204" pitchFamily="34" charset="0"/>
                  <a:buChar char="•"/>
                </a:pPr>
                <a:r>
                  <a:rPr lang="en-US" dirty="0"/>
                  <a:t>The </a:t>
                </a:r>
                <a:r>
                  <a:rPr lang="en-US" b="1" dirty="0"/>
                  <a:t>quality factor</a:t>
                </a:r>
                <a:r>
                  <a:rPr lang="en-US" dirty="0"/>
                  <a:t> of the </a:t>
                </a:r>
                <a14:m>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TM</m:t>
                        </m:r>
                      </m:e>
                      <m:sub>
                        <m:r>
                          <a:rPr lang="en-US" i="1" dirty="0" smtClean="0">
                            <a:latin typeface="Cambria Math" panose="02040503050406030204" pitchFamily="18" charset="0"/>
                          </a:rPr>
                          <m:t>0</m:t>
                        </m:r>
                        <m:r>
                          <a:rPr lang="en-US" b="0" i="0" dirty="0" smtClean="0">
                            <a:latin typeface="Cambria Math" panose="02040503050406030204" pitchFamily="18" charset="0"/>
                          </a:rPr>
                          <m:t>10</m:t>
                        </m:r>
                      </m:sub>
                    </m:sSub>
                  </m:oMath>
                </a14:m>
                <a:r>
                  <a:rPr lang="en-US" dirty="0"/>
                  <a:t>-mode increases at low temperatures (smaller surface resistivity)</a:t>
                </a:r>
                <a:endParaRPr lang="it-IT"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277859" y="3271966"/>
                <a:ext cx="5957497" cy="3139321"/>
              </a:xfrm>
              <a:prstGeom prst="rect">
                <a:avLst/>
              </a:prstGeom>
              <a:blipFill rotWithShape="0">
                <a:blip r:embed="rId6"/>
                <a:stretch>
                  <a:fillRect l="-716" t="-1165" b="-2136"/>
                </a:stretch>
              </a:blipFill>
            </p:spPr>
            <p:txBody>
              <a:bodyPr/>
              <a:lstStyle/>
              <a:p>
                <a:r>
                  <a:rPr lang="it-IT">
                    <a:noFill/>
                  </a:rPr>
                  <a:t> </a:t>
                </a:r>
              </a:p>
            </p:txBody>
          </p:sp>
        </mc:Fallback>
      </mc:AlternateContent>
      <p:sp>
        <p:nvSpPr>
          <p:cNvPr id="9" name="Segnaposto numero diapositiva 8"/>
          <p:cNvSpPr>
            <a:spLocks noGrp="1"/>
          </p:cNvSpPr>
          <p:nvPr>
            <p:ph type="sldNum" sz="quarter" idx="12"/>
          </p:nvPr>
        </p:nvSpPr>
        <p:spPr/>
        <p:txBody>
          <a:bodyPr/>
          <a:lstStyle/>
          <a:p>
            <a:fld id="{A4F9285A-A6B8-4CAF-AFF2-562A5BDCA3B4}" type="slidenum">
              <a:rPr lang="it-IT" smtClean="0"/>
              <a:t>23</a:t>
            </a:fld>
            <a:endParaRPr lang="it-IT"/>
          </a:p>
        </p:txBody>
      </p:sp>
      <p:pic>
        <p:nvPicPr>
          <p:cNvPr id="10" name="Immagine 9">
            <a:extLst>
              <a:ext uri="{FF2B5EF4-FFF2-40B4-BE49-F238E27FC236}">
                <a16:creationId xmlns:a16="http://schemas.microsoft.com/office/drawing/2014/main" xmlns="" id="{99A14BAD-B5DE-4097-9991-4153864C3F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1" name="Immagine 10">
            <a:extLst>
              <a:ext uri="{FF2B5EF4-FFF2-40B4-BE49-F238E27FC236}">
                <a16:creationId xmlns:a16="http://schemas.microsoft.com/office/drawing/2014/main" xmlns="" id="{1073CEEF-95DC-4A76-817F-994BE122E7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2" name="Immagine 11">
            <a:extLst>
              <a:ext uri="{FF2B5EF4-FFF2-40B4-BE49-F238E27FC236}">
                <a16:creationId xmlns:a16="http://schemas.microsoft.com/office/drawing/2014/main" xmlns="" id="{A143BF1C-0519-41BD-859C-411F12BAD9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sp>
        <p:nvSpPr>
          <p:cNvPr id="13" name="Rettangolo 12"/>
          <p:cNvSpPr/>
          <p:nvPr/>
        </p:nvSpPr>
        <p:spPr>
          <a:xfrm>
            <a:off x="301254" y="2956376"/>
            <a:ext cx="4644605" cy="369332"/>
          </a:xfrm>
          <a:prstGeom prst="rect">
            <a:avLst/>
          </a:prstGeom>
        </p:spPr>
        <p:txBody>
          <a:bodyPr wrap="none">
            <a:spAutoFit/>
          </a:bodyPr>
          <a:lstStyle/>
          <a:p>
            <a:r>
              <a:rPr lang="en-US" b="1" dirty="0">
                <a:solidFill>
                  <a:srgbClr val="C00000"/>
                </a:solidFill>
              </a:rPr>
              <a:t>Preliminary test of the cryogenic infrastructure</a:t>
            </a:r>
          </a:p>
        </p:txBody>
      </p:sp>
      <p:grpSp>
        <p:nvGrpSpPr>
          <p:cNvPr id="16" name="Gruppo 15"/>
          <p:cNvGrpSpPr/>
          <p:nvPr/>
        </p:nvGrpSpPr>
        <p:grpSpPr>
          <a:xfrm>
            <a:off x="7536767" y="3154447"/>
            <a:ext cx="4455208" cy="1490344"/>
            <a:chOff x="7333561" y="3762311"/>
            <a:chExt cx="4455208" cy="1490344"/>
          </a:xfrm>
        </p:grpSpPr>
        <p:pic>
          <p:nvPicPr>
            <p:cNvPr id="4" name="Immagin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33561" y="3762311"/>
              <a:ext cx="1583734" cy="1187800"/>
            </a:xfrm>
            <a:prstGeom prst="rect">
              <a:avLst/>
            </a:prstGeom>
          </p:spPr>
        </p:pic>
        <p:pic>
          <p:nvPicPr>
            <p:cNvPr id="5" name="Immagin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77488" y="3762311"/>
              <a:ext cx="1410890" cy="1187800"/>
            </a:xfrm>
            <a:prstGeom prst="rect">
              <a:avLst/>
            </a:prstGeom>
          </p:spPr>
        </p:pic>
        <p:pic>
          <p:nvPicPr>
            <p:cNvPr id="6" name="Immagin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0518" y="3762311"/>
              <a:ext cx="1277444" cy="1187800"/>
            </a:xfrm>
            <a:prstGeom prst="rect">
              <a:avLst/>
            </a:prstGeom>
          </p:spPr>
        </p:pic>
        <p:sp>
          <p:nvSpPr>
            <p:cNvPr id="15" name="CasellaDiTesto 14"/>
            <p:cNvSpPr txBox="1"/>
            <p:nvPr/>
          </p:nvSpPr>
          <p:spPr>
            <a:xfrm>
              <a:off x="9392233" y="4975656"/>
              <a:ext cx="2396536" cy="276999"/>
            </a:xfrm>
            <a:prstGeom prst="rect">
              <a:avLst/>
            </a:prstGeom>
            <a:solidFill>
              <a:srgbClr val="FFFF00"/>
            </a:solidFill>
            <a:ln>
              <a:solidFill>
                <a:schemeClr val="tx1"/>
              </a:solidFill>
            </a:ln>
          </p:spPr>
          <p:txBody>
            <a:bodyPr wrap="square" rtlCol="0">
              <a:spAutoFit/>
            </a:bodyPr>
            <a:lstStyle/>
            <a:p>
              <a:r>
                <a:rPr lang="en-US" sz="1200" i="1" dirty="0"/>
                <a:t>Courtesy of G. Lawler and J. Parson</a:t>
              </a:r>
              <a:endParaRPr lang="it-IT" sz="1200" i="1" dirty="0"/>
            </a:p>
          </p:txBody>
        </p:sp>
      </p:grpSp>
      <p:pic>
        <p:nvPicPr>
          <p:cNvPr id="20" name="Immagine 19"/>
          <p:cNvPicPr>
            <a:picLocks noChangeAspect="1"/>
          </p:cNvPicPr>
          <p:nvPr/>
        </p:nvPicPr>
        <p:blipFill>
          <a:blip r:embed="rId13"/>
          <a:stretch>
            <a:fillRect/>
          </a:stretch>
        </p:blipFill>
        <p:spPr>
          <a:xfrm>
            <a:off x="7312675" y="6441105"/>
            <a:ext cx="2372975" cy="374479"/>
          </a:xfrm>
          <a:prstGeom prst="rect">
            <a:avLst/>
          </a:prstGeom>
        </p:spPr>
      </p:pic>
      <p:pic>
        <p:nvPicPr>
          <p:cNvPr id="21" name="Immagine 20"/>
          <p:cNvPicPr>
            <a:picLocks noChangeAspect="1"/>
          </p:cNvPicPr>
          <p:nvPr/>
        </p:nvPicPr>
        <p:blipFill>
          <a:blip r:embed="rId14"/>
          <a:stretch>
            <a:fillRect/>
          </a:stretch>
        </p:blipFill>
        <p:spPr>
          <a:xfrm>
            <a:off x="4759609" y="6439567"/>
            <a:ext cx="2508548" cy="379715"/>
          </a:xfrm>
          <a:prstGeom prst="rect">
            <a:avLst/>
          </a:prstGeom>
        </p:spPr>
      </p:pic>
      <p:sp>
        <p:nvSpPr>
          <p:cNvPr id="14" name="CasellaDiTesto 13"/>
          <p:cNvSpPr txBox="1"/>
          <p:nvPr/>
        </p:nvSpPr>
        <p:spPr>
          <a:xfrm>
            <a:off x="6482453" y="4490005"/>
            <a:ext cx="2123384" cy="276999"/>
          </a:xfrm>
          <a:prstGeom prst="rect">
            <a:avLst/>
          </a:prstGeom>
          <a:noFill/>
        </p:spPr>
        <p:txBody>
          <a:bodyPr wrap="square" rtlCol="0">
            <a:spAutoFit/>
          </a:bodyPr>
          <a:lstStyle/>
          <a:p>
            <a:pPr algn="ctr"/>
            <a:r>
              <a:rPr lang="en-US" sz="1200" b="1" dirty="0">
                <a:solidFill>
                  <a:srgbClr val="FF0000"/>
                </a:solidFill>
              </a:rPr>
              <a:t>without</a:t>
            </a:r>
            <a:r>
              <a:rPr lang="en-US" sz="1200" b="1" dirty="0"/>
              <a:t>/</a:t>
            </a:r>
            <a:r>
              <a:rPr lang="en-US" sz="1200" b="1" dirty="0">
                <a:solidFill>
                  <a:srgbClr val="393AEF"/>
                </a:solidFill>
              </a:rPr>
              <a:t>with</a:t>
            </a:r>
            <a:r>
              <a:rPr lang="en-US" sz="1200" b="1" dirty="0">
                <a:solidFill>
                  <a:srgbClr val="FF0000"/>
                </a:solidFill>
              </a:rPr>
              <a:t> </a:t>
            </a:r>
            <a:r>
              <a:rPr lang="en-US" sz="1200" b="1" dirty="0"/>
              <a:t>thermal braids</a:t>
            </a:r>
            <a:endParaRPr lang="it-IT" sz="1200" b="1" dirty="0"/>
          </a:p>
        </p:txBody>
      </p:sp>
    </p:spTree>
    <p:extLst>
      <p:ext uri="{BB962C8B-B14F-4D97-AF65-F5344CB8AC3E}">
        <p14:creationId xmlns:p14="http://schemas.microsoft.com/office/powerpoint/2010/main" val="264906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Magnets Development and Test</a:t>
            </a:r>
            <a:endParaRPr lang="it-IT" dirty="0"/>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t="15522"/>
          <a:stretch/>
        </p:blipFill>
        <p:spPr>
          <a:xfrm>
            <a:off x="8263109" y="3209443"/>
            <a:ext cx="2686051" cy="161124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3661" y="1131359"/>
            <a:ext cx="3130675" cy="1956672"/>
          </a:xfrm>
          <a:prstGeom prst="rect">
            <a:avLst/>
          </a:prstGeom>
        </p:spPr>
      </p:pic>
      <p:pic>
        <p:nvPicPr>
          <p:cNvPr id="8"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t="40965"/>
          <a:stretch/>
        </p:blipFill>
        <p:spPr>
          <a:xfrm>
            <a:off x="5452644" y="1430557"/>
            <a:ext cx="3243352" cy="1436033"/>
          </a:xfrm>
          <a:prstGeom prst="rect">
            <a:avLst/>
          </a:prstGeom>
        </p:spPr>
      </p:pic>
      <p:sp>
        <p:nvSpPr>
          <p:cNvPr id="9" name="CasellaDiTesto 8"/>
          <p:cNvSpPr txBox="1"/>
          <p:nvPr/>
        </p:nvSpPr>
        <p:spPr>
          <a:xfrm>
            <a:off x="334814" y="1479700"/>
            <a:ext cx="4951561" cy="2862322"/>
          </a:xfrm>
          <a:prstGeom prst="rect">
            <a:avLst/>
          </a:prstGeom>
          <a:noFill/>
        </p:spPr>
        <p:txBody>
          <a:bodyPr wrap="square" rtlCol="0">
            <a:spAutoFit/>
          </a:bodyPr>
          <a:lstStyle/>
          <a:p>
            <a:r>
              <a:rPr lang="en-US" b="1" dirty="0">
                <a:solidFill>
                  <a:srgbClr val="C00000"/>
                </a:solidFill>
              </a:rPr>
              <a:t>Beamlines: MOTHRA and SAMURAI Lab at UCLA</a:t>
            </a:r>
          </a:p>
          <a:p>
            <a:pPr marL="285750" indent="-285750">
              <a:buFont typeface="Arial" panose="020B0604020202020204" pitchFamily="34" charset="0"/>
              <a:buChar char="•"/>
            </a:pPr>
            <a:r>
              <a:rPr lang="en-US" b="1" dirty="0"/>
              <a:t>Dipole</a:t>
            </a:r>
            <a:r>
              <a:rPr lang="en-US" dirty="0"/>
              <a:t> magnets (spectrometer, beamline selector)</a:t>
            </a:r>
          </a:p>
          <a:p>
            <a:pPr marL="285750" indent="-285750">
              <a:buFont typeface="Arial" panose="020B0604020202020204" pitchFamily="34" charset="0"/>
              <a:buChar char="•"/>
            </a:pPr>
            <a:r>
              <a:rPr lang="en-US" b="1" dirty="0"/>
              <a:t>Quadrupole</a:t>
            </a:r>
            <a:r>
              <a:rPr lang="en-US" dirty="0"/>
              <a:t> magnets (matching optics, emittance measurement)</a:t>
            </a:r>
            <a:endParaRPr lang="it-IT" dirty="0"/>
          </a:p>
          <a:p>
            <a:pPr marL="285750" indent="-285750">
              <a:buFont typeface="Arial" panose="020B0604020202020204" pitchFamily="34" charset="0"/>
              <a:buChar char="•"/>
            </a:pPr>
            <a:r>
              <a:rPr lang="en-US" b="1" dirty="0"/>
              <a:t>Operation</a:t>
            </a:r>
            <a:r>
              <a:rPr lang="en-US" dirty="0"/>
              <a:t> with magnets:</a:t>
            </a:r>
          </a:p>
          <a:p>
            <a:pPr marL="742950" lvl="1" indent="-285750">
              <a:buFont typeface="Wingdings" panose="05000000000000000000" pitchFamily="2" charset="2"/>
              <a:buChar char="q"/>
            </a:pPr>
            <a:r>
              <a:rPr lang="en-US" i="1" dirty="0"/>
              <a:t>Assemble</a:t>
            </a:r>
            <a:r>
              <a:rPr lang="en-US" dirty="0"/>
              <a:t> (reassemble) new (old) magnets</a:t>
            </a:r>
          </a:p>
          <a:p>
            <a:pPr marL="742950" lvl="1" indent="-285750">
              <a:buFont typeface="Wingdings" panose="05000000000000000000" pitchFamily="2" charset="2"/>
              <a:buChar char="q"/>
            </a:pPr>
            <a:r>
              <a:rPr lang="en-US" i="1" dirty="0"/>
              <a:t>Wiring</a:t>
            </a:r>
            <a:r>
              <a:rPr lang="en-US" dirty="0"/>
              <a:t> and </a:t>
            </a:r>
            <a:r>
              <a:rPr lang="en-US" i="1" dirty="0"/>
              <a:t>connection</a:t>
            </a:r>
            <a:r>
              <a:rPr lang="en-US" dirty="0"/>
              <a:t> to power supply</a:t>
            </a:r>
          </a:p>
          <a:p>
            <a:pPr marL="742950" lvl="1" indent="-285750">
              <a:buFont typeface="Wingdings" panose="05000000000000000000" pitchFamily="2" charset="2"/>
              <a:buChar char="q"/>
            </a:pPr>
            <a:r>
              <a:rPr lang="en-US" dirty="0"/>
              <a:t>Induction magnetic </a:t>
            </a:r>
            <a:r>
              <a:rPr lang="en-US" i="1" dirty="0"/>
              <a:t>field</a:t>
            </a:r>
            <a:r>
              <a:rPr lang="en-US" dirty="0"/>
              <a:t> </a:t>
            </a:r>
            <a:r>
              <a:rPr lang="en-US" i="1" dirty="0"/>
              <a:t>measurements</a:t>
            </a:r>
            <a:r>
              <a:rPr lang="en-US" dirty="0"/>
              <a:t> (Gauss-meter)</a:t>
            </a:r>
          </a:p>
        </p:txBody>
      </p:sp>
      <p:sp>
        <p:nvSpPr>
          <p:cNvPr id="10" name="Segnaposto numero diapositiva 9"/>
          <p:cNvSpPr>
            <a:spLocks noGrp="1"/>
          </p:cNvSpPr>
          <p:nvPr>
            <p:ph type="sldNum" sz="quarter" idx="12"/>
          </p:nvPr>
        </p:nvSpPr>
        <p:spPr/>
        <p:txBody>
          <a:bodyPr/>
          <a:lstStyle/>
          <a:p>
            <a:fld id="{A4F9285A-A6B8-4CAF-AFF2-562A5BDCA3B4}" type="slidenum">
              <a:rPr lang="it-IT" smtClean="0"/>
              <a:t>24</a:t>
            </a:fld>
            <a:endParaRPr lang="it-IT"/>
          </a:p>
        </p:txBody>
      </p:sp>
      <p:pic>
        <p:nvPicPr>
          <p:cNvPr id="11" name="Immagine 10">
            <a:extLst>
              <a:ext uri="{FF2B5EF4-FFF2-40B4-BE49-F238E27FC236}">
                <a16:creationId xmlns:a16="http://schemas.microsoft.com/office/drawing/2014/main" xmlns="" id="{99A14BAD-B5DE-4097-9991-4153864C3F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2" name="Immagine 11">
            <a:extLst>
              <a:ext uri="{FF2B5EF4-FFF2-40B4-BE49-F238E27FC236}">
                <a16:creationId xmlns:a16="http://schemas.microsoft.com/office/drawing/2014/main" xmlns="" id="{1073CEEF-95DC-4A76-817F-994BE122E7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3" name="Immagine 12">
            <a:extLst>
              <a:ext uri="{FF2B5EF4-FFF2-40B4-BE49-F238E27FC236}">
                <a16:creationId xmlns:a16="http://schemas.microsoft.com/office/drawing/2014/main" xmlns="" id="{A143BF1C-0519-41BD-859C-411F12BAD9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sp>
        <p:nvSpPr>
          <p:cNvPr id="14" name="CasellaDiTesto 13"/>
          <p:cNvSpPr txBox="1"/>
          <p:nvPr/>
        </p:nvSpPr>
        <p:spPr>
          <a:xfrm>
            <a:off x="248200" y="4507587"/>
            <a:ext cx="4718670" cy="2031325"/>
          </a:xfrm>
          <a:prstGeom prst="rect">
            <a:avLst/>
          </a:prstGeom>
          <a:noFill/>
        </p:spPr>
        <p:txBody>
          <a:bodyPr wrap="square" rtlCol="0">
            <a:spAutoFit/>
          </a:bodyPr>
          <a:lstStyle/>
          <a:p>
            <a:r>
              <a:rPr lang="en-US" b="1" dirty="0">
                <a:solidFill>
                  <a:srgbClr val="C00000"/>
                </a:solidFill>
              </a:rPr>
              <a:t>External control provided by a DAC unit</a:t>
            </a:r>
            <a:endParaRPr lang="en-US" dirty="0"/>
          </a:p>
          <a:p>
            <a:pPr marL="342900" indent="-342900">
              <a:buFont typeface="Arial" panose="020B0604020202020204" pitchFamily="34" charset="0"/>
              <a:buChar char="•"/>
            </a:pPr>
            <a:r>
              <a:rPr lang="en-US" dirty="0"/>
              <a:t>A script forces the </a:t>
            </a:r>
            <a:r>
              <a:rPr lang="en-US" b="1" dirty="0"/>
              <a:t>control voltage</a:t>
            </a:r>
            <a:r>
              <a:rPr lang="en-US" dirty="0"/>
              <a:t> (0-10 V) on the DAC unit</a:t>
            </a:r>
          </a:p>
          <a:p>
            <a:pPr marL="342900" indent="-342900">
              <a:buFont typeface="Arial" panose="020B0604020202020204" pitchFamily="34" charset="0"/>
              <a:buChar char="•"/>
            </a:pPr>
            <a:r>
              <a:rPr lang="en-US" dirty="0"/>
              <a:t>The DAC unit drives the power supply which provides </a:t>
            </a:r>
            <a:r>
              <a:rPr lang="en-US" b="1" dirty="0"/>
              <a:t>analog currents</a:t>
            </a:r>
            <a:r>
              <a:rPr lang="en-US" dirty="0"/>
              <a:t> (0-10 A) in the coils</a:t>
            </a:r>
          </a:p>
          <a:p>
            <a:pPr marL="342900" indent="-342900">
              <a:buFont typeface="Arial" panose="020B0604020202020204" pitchFamily="34" charset="0"/>
              <a:buChar char="•"/>
            </a:pPr>
            <a:r>
              <a:rPr lang="en-US" dirty="0"/>
              <a:t>The induction </a:t>
            </a:r>
            <a:r>
              <a:rPr lang="en-US" b="1" dirty="0"/>
              <a:t>magnetic field</a:t>
            </a:r>
            <a:r>
              <a:rPr lang="en-US" dirty="0"/>
              <a:t> is measured by the Gauss meter</a:t>
            </a:r>
            <a:endParaRPr lang="it-IT" dirty="0"/>
          </a:p>
        </p:txBody>
      </p:sp>
      <p:pic>
        <p:nvPicPr>
          <p:cNvPr id="15" name="Immagine 14"/>
          <p:cNvPicPr>
            <a:picLocks noChangeAspect="1"/>
          </p:cNvPicPr>
          <p:nvPr/>
        </p:nvPicPr>
        <p:blipFill>
          <a:blip r:embed="rId9"/>
          <a:stretch>
            <a:fillRect/>
          </a:stretch>
        </p:blipFill>
        <p:spPr>
          <a:xfrm>
            <a:off x="5367337" y="4959007"/>
            <a:ext cx="6486525" cy="1514276"/>
          </a:xfrm>
          <a:prstGeom prst="rect">
            <a:avLst/>
          </a:prstGeom>
        </p:spPr>
      </p:pic>
      <p:pic>
        <p:nvPicPr>
          <p:cNvPr id="16" name="Immagin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7876" y="3209443"/>
            <a:ext cx="1208435" cy="1611246"/>
          </a:xfrm>
          <a:prstGeom prst="rect">
            <a:avLst/>
          </a:prstGeom>
        </p:spPr>
      </p:pic>
      <p:pic>
        <p:nvPicPr>
          <p:cNvPr id="17" name="Immagin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2644" y="3209443"/>
            <a:ext cx="1208434" cy="1611246"/>
          </a:xfrm>
          <a:prstGeom prst="rect">
            <a:avLst/>
          </a:prstGeom>
        </p:spPr>
      </p:pic>
    </p:spTree>
    <p:extLst>
      <p:ext uri="{BB962C8B-B14F-4D97-AF65-F5344CB8AC3E}">
        <p14:creationId xmlns:p14="http://schemas.microsoft.com/office/powerpoint/2010/main" val="41358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84B25D-C7DA-4A91-A688-376A0D6E930F}"/>
              </a:ext>
            </a:extLst>
          </p:cNvPr>
          <p:cNvSpPr>
            <a:spLocks noGrp="1"/>
          </p:cNvSpPr>
          <p:nvPr>
            <p:ph type="title"/>
          </p:nvPr>
        </p:nvSpPr>
        <p:spPr/>
        <p:txBody>
          <a:bodyPr/>
          <a:lstStyle/>
          <a:p>
            <a:r>
              <a:rPr lang="en-US" dirty="0" smtClean="0"/>
              <a:t>Conclusions and Future Perspectives</a:t>
            </a:r>
            <a:endParaRPr lang="en-US" dirty="0"/>
          </a:p>
        </p:txBody>
      </p:sp>
      <p:sp>
        <p:nvSpPr>
          <p:cNvPr id="3" name="Segnaposto numero diapositiva 2">
            <a:extLst>
              <a:ext uri="{FF2B5EF4-FFF2-40B4-BE49-F238E27FC236}">
                <a16:creationId xmlns:a16="http://schemas.microsoft.com/office/drawing/2014/main" xmlns="" id="{9ECC8E91-91AE-4BD8-A43C-CFA707EEE0A6}"/>
              </a:ext>
            </a:extLst>
          </p:cNvPr>
          <p:cNvSpPr>
            <a:spLocks noGrp="1"/>
          </p:cNvSpPr>
          <p:nvPr>
            <p:ph type="sldNum" sz="quarter" idx="12"/>
          </p:nvPr>
        </p:nvSpPr>
        <p:spPr/>
        <p:txBody>
          <a:bodyPr/>
          <a:lstStyle/>
          <a:p>
            <a:fld id="{1B6D9910-E225-46A3-9BED-ED920682445F}" type="slidenum">
              <a:rPr lang="en-US" smtClean="0"/>
              <a:t>25</a:t>
            </a:fld>
            <a:endParaRPr lang="en-US"/>
          </a:p>
        </p:txBody>
      </p:sp>
      <p:pic>
        <p:nvPicPr>
          <p:cNvPr id="5" name="Immagine 4">
            <a:extLst>
              <a:ext uri="{FF2B5EF4-FFF2-40B4-BE49-F238E27FC236}">
                <a16:creationId xmlns:a16="http://schemas.microsoft.com/office/drawing/2014/main" xmlns="" id="{EE5613AB-3524-4409-947F-C65E3D28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6" name="Immagine 5">
            <a:extLst>
              <a:ext uri="{FF2B5EF4-FFF2-40B4-BE49-F238E27FC236}">
                <a16:creationId xmlns:a16="http://schemas.microsoft.com/office/drawing/2014/main" xmlns="" id="{8A79F81F-1B97-4EF9-8569-8EC0DDA53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7" name="Immagine 6">
            <a:extLst>
              <a:ext uri="{FF2B5EF4-FFF2-40B4-BE49-F238E27FC236}">
                <a16:creationId xmlns:a16="http://schemas.microsoft.com/office/drawing/2014/main" xmlns="" id="{54421220-11B8-41AE-B720-F0EAAEDE82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8" name="CasellaDiTesto 7">
            <a:extLst>
              <a:ext uri="{FF2B5EF4-FFF2-40B4-BE49-F238E27FC236}">
                <a16:creationId xmlns:a16="http://schemas.microsoft.com/office/drawing/2014/main" xmlns="" id="{7D84AAE5-8315-458C-955E-6B5A2483BF85}"/>
              </a:ext>
            </a:extLst>
          </p:cNvPr>
          <p:cNvSpPr txBox="1"/>
          <p:nvPr/>
        </p:nvSpPr>
        <p:spPr>
          <a:xfrm>
            <a:off x="381910" y="1265619"/>
            <a:ext cx="8191781"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Review of the initiatives endorsed by our collaboration: </a:t>
            </a:r>
            <a:r>
              <a:rPr lang="en-US" b="1" dirty="0" smtClean="0"/>
              <a:t>high brightness electrons</a:t>
            </a:r>
            <a:r>
              <a:rPr lang="en-US" dirty="0" smtClean="0"/>
              <a:t> combined with </a:t>
            </a:r>
            <a:r>
              <a:rPr lang="en-US" b="1" dirty="0" smtClean="0"/>
              <a:t>high gradient </a:t>
            </a:r>
            <a:r>
              <a:rPr lang="en-US" b="1" dirty="0" err="1" smtClean="0"/>
              <a:t>linacs</a:t>
            </a:r>
            <a:endParaRPr lang="en-US" b="1" dirty="0" smtClean="0"/>
          </a:p>
          <a:p>
            <a:pPr marL="285750" indent="-285750">
              <a:buFont typeface="Arial" panose="020B0604020202020204" pitchFamily="34" charset="0"/>
              <a:buChar char="•"/>
            </a:pPr>
            <a:r>
              <a:rPr lang="en-US" dirty="0" smtClean="0"/>
              <a:t>Contribution </a:t>
            </a:r>
            <a:r>
              <a:rPr lang="en-US" dirty="0"/>
              <a:t>to the </a:t>
            </a:r>
            <a:r>
              <a:rPr lang="en-US" dirty="0" smtClean="0"/>
              <a:t>RF design </a:t>
            </a:r>
            <a:r>
              <a:rPr lang="en-US" dirty="0"/>
              <a:t>and beam dynamics </a:t>
            </a:r>
            <a:r>
              <a:rPr lang="en-US" dirty="0" smtClean="0"/>
              <a:t>optimization for </a:t>
            </a:r>
            <a:r>
              <a:rPr lang="en-US" dirty="0"/>
              <a:t>the C-band </a:t>
            </a:r>
            <a:r>
              <a:rPr lang="en-US" b="1" dirty="0"/>
              <a:t>hybrid </a:t>
            </a:r>
            <a:r>
              <a:rPr lang="en-US" b="1" dirty="0" err="1"/>
              <a:t>photoinjector</a:t>
            </a:r>
            <a:r>
              <a:rPr lang="en-US" dirty="0"/>
              <a:t> driving the DARPA-GRIT ICS source</a:t>
            </a:r>
          </a:p>
          <a:p>
            <a:pPr marL="285750" indent="-285750">
              <a:buFont typeface="Arial" panose="020B0604020202020204" pitchFamily="34" charset="0"/>
              <a:buChar char="•"/>
            </a:pPr>
            <a:r>
              <a:rPr lang="en-US" dirty="0"/>
              <a:t>Development, benchmark and applications </a:t>
            </a:r>
            <a:r>
              <a:rPr lang="en-US" dirty="0" smtClean="0"/>
              <a:t>for the </a:t>
            </a:r>
            <a:r>
              <a:rPr lang="en-US" dirty="0"/>
              <a:t>code </a:t>
            </a:r>
            <a:r>
              <a:rPr lang="en-US" b="1" dirty="0" smtClean="0"/>
              <a:t>MILES</a:t>
            </a:r>
          </a:p>
          <a:p>
            <a:pPr marL="285750" indent="-285750">
              <a:buFont typeface="Arial" panose="020B0604020202020204" pitchFamily="34" charset="0"/>
              <a:buChar char="•"/>
            </a:pPr>
            <a:r>
              <a:rPr lang="en-US" b="1" dirty="0" smtClean="0"/>
              <a:t>Experimental</a:t>
            </a:r>
            <a:r>
              <a:rPr lang="en-US" dirty="0" smtClean="0"/>
              <a:t> </a:t>
            </a:r>
            <a:r>
              <a:rPr lang="en-US" dirty="0"/>
              <a:t>activities at UCLA: </a:t>
            </a:r>
            <a:r>
              <a:rPr lang="en-US" dirty="0" smtClean="0"/>
              <a:t>RF measurements </a:t>
            </a:r>
            <a:r>
              <a:rPr lang="en-US" dirty="0"/>
              <a:t>of </a:t>
            </a:r>
            <a:r>
              <a:rPr lang="en-US" i="1" dirty="0"/>
              <a:t>cryogenic </a:t>
            </a:r>
            <a:r>
              <a:rPr lang="en-US" dirty="0" smtClean="0"/>
              <a:t>cavities</a:t>
            </a:r>
            <a:r>
              <a:rPr lang="en-US" dirty="0"/>
              <a:t>, operation with </a:t>
            </a:r>
            <a:r>
              <a:rPr lang="en-US" i="1" dirty="0"/>
              <a:t>magnets</a:t>
            </a:r>
            <a:r>
              <a:rPr lang="en-US" dirty="0"/>
              <a:t> and commissioning of the </a:t>
            </a:r>
            <a:r>
              <a:rPr lang="en-US" i="1" dirty="0"/>
              <a:t>hybrid</a:t>
            </a:r>
            <a:r>
              <a:rPr lang="en-US" dirty="0"/>
              <a:t> </a:t>
            </a:r>
            <a:r>
              <a:rPr lang="en-US" dirty="0" smtClean="0"/>
              <a:t>RF </a:t>
            </a:r>
            <a:r>
              <a:rPr lang="en-US" dirty="0" err="1" smtClean="0"/>
              <a:t>photoinjector</a:t>
            </a:r>
            <a:endParaRPr lang="en-US" dirty="0"/>
          </a:p>
        </p:txBody>
      </p:sp>
      <p:sp>
        <p:nvSpPr>
          <p:cNvPr id="11" name="Rectangle 10"/>
          <p:cNvSpPr/>
          <p:nvPr/>
        </p:nvSpPr>
        <p:spPr>
          <a:xfrm>
            <a:off x="5598622" y="62391"/>
            <a:ext cx="6432887" cy="830997"/>
          </a:xfrm>
          <a:prstGeom prst="rect">
            <a:avLst/>
          </a:prstGeom>
        </p:spPr>
        <p:txBody>
          <a:bodyPr wrap="square">
            <a:spAutoFit/>
          </a:bodyPr>
          <a:lstStyle/>
          <a:p>
            <a:pPr algn="r"/>
            <a:r>
              <a:rPr lang="en-US" sz="2400" i="0" dirty="0" err="1">
                <a:solidFill>
                  <a:srgbClr val="00B050"/>
                </a:solidFill>
                <a:effectLst/>
                <a:latin typeface="Georgia" panose="02040502050405020303" pitchFamily="18" charset="0"/>
              </a:rPr>
              <a:t>XXXVth</a:t>
            </a:r>
            <a:r>
              <a:rPr lang="en-US" sz="2400" i="0" dirty="0">
                <a:solidFill>
                  <a:srgbClr val="00B050"/>
                </a:solidFill>
                <a:effectLst/>
                <a:latin typeface="Georgia" panose="02040502050405020303" pitchFamily="18" charset="0"/>
              </a:rPr>
              <a:t> PhD School in Accelerator Physics –Final Exam Jan 18</a:t>
            </a:r>
            <a:r>
              <a:rPr lang="en-US" sz="2400" i="0" baseline="30000" dirty="0">
                <a:solidFill>
                  <a:srgbClr val="00B050"/>
                </a:solidFill>
                <a:effectLst/>
                <a:latin typeface="Georgia" panose="02040502050405020303" pitchFamily="18" charset="0"/>
              </a:rPr>
              <a:t>th</a:t>
            </a:r>
            <a:r>
              <a:rPr lang="en-US" sz="2400" i="0" dirty="0">
                <a:solidFill>
                  <a:srgbClr val="00B050"/>
                </a:solidFill>
                <a:effectLst/>
                <a:latin typeface="Georgia" panose="02040502050405020303" pitchFamily="18" charset="0"/>
              </a:rPr>
              <a:t> 2023</a:t>
            </a:r>
          </a:p>
        </p:txBody>
      </p:sp>
      <p:sp>
        <p:nvSpPr>
          <p:cNvPr id="12" name="CasellaDiTesto 12">
            <a:extLst>
              <a:ext uri="{FF2B5EF4-FFF2-40B4-BE49-F238E27FC236}">
                <a16:creationId xmlns:a16="http://schemas.microsoft.com/office/drawing/2014/main" xmlns="" id="{6D9EC4BF-2370-471E-8A8B-F30DE1B5CB8B}"/>
              </a:ext>
            </a:extLst>
          </p:cNvPr>
          <p:cNvSpPr txBox="1"/>
          <p:nvPr/>
        </p:nvSpPr>
        <p:spPr>
          <a:xfrm>
            <a:off x="334814" y="6470987"/>
            <a:ext cx="3181350" cy="369332"/>
          </a:xfrm>
          <a:prstGeom prst="rect">
            <a:avLst/>
          </a:prstGeom>
          <a:noFill/>
        </p:spPr>
        <p:txBody>
          <a:bodyPr wrap="square">
            <a:spAutoFit/>
          </a:bodyPr>
          <a:lstStyle/>
          <a:p>
            <a:r>
              <a:rPr lang="en-US" b="1" i="0" dirty="0">
                <a:effectLst/>
                <a:latin typeface="Arial" panose="020B0604020202020204" pitchFamily="34" charset="0"/>
              </a:rPr>
              <a:t>fabio.bosco@uniroma1.it</a:t>
            </a:r>
            <a:endParaRPr lang="en-US" b="1" dirty="0"/>
          </a:p>
        </p:txBody>
      </p:sp>
      <p:grpSp>
        <p:nvGrpSpPr>
          <p:cNvPr id="13" name="Gruppo 12"/>
          <p:cNvGrpSpPr/>
          <p:nvPr/>
        </p:nvGrpSpPr>
        <p:grpSpPr>
          <a:xfrm>
            <a:off x="9048661" y="4154074"/>
            <a:ext cx="2869832" cy="865229"/>
            <a:chOff x="7228971" y="5602945"/>
            <a:chExt cx="2869832" cy="865229"/>
          </a:xfrm>
        </p:grpSpPr>
        <p:pic>
          <p:nvPicPr>
            <p:cNvPr id="14" name="Immagine 13"/>
            <p:cNvPicPr>
              <a:picLocks noChangeAspect="1"/>
            </p:cNvPicPr>
            <p:nvPr/>
          </p:nvPicPr>
          <p:blipFill rotWithShape="1">
            <a:blip r:embed="rId6" cstate="print">
              <a:extLst>
                <a:ext uri="{28A0092B-C50C-407E-A947-70E740481C1C}">
                  <a14:useLocalDpi xmlns:a14="http://schemas.microsoft.com/office/drawing/2010/main" val="0"/>
                </a:ext>
              </a:extLst>
            </a:blip>
            <a:srcRect t="6893" b="1"/>
            <a:stretch/>
          </p:blipFill>
          <p:spPr>
            <a:xfrm>
              <a:off x="9403244" y="5604028"/>
              <a:ext cx="695559" cy="863489"/>
            </a:xfrm>
            <a:prstGeom prst="rect">
              <a:avLst/>
            </a:prstGeom>
          </p:spPr>
        </p:pic>
        <p:pic>
          <p:nvPicPr>
            <p:cNvPr id="15" name="Immagin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9347" y="5602945"/>
              <a:ext cx="924413" cy="859542"/>
            </a:xfrm>
            <a:prstGeom prst="rect">
              <a:avLst/>
            </a:prstGeom>
          </p:spPr>
        </p:pic>
        <p:pic>
          <p:nvPicPr>
            <p:cNvPr id="16" name="Immagine 15"/>
            <p:cNvPicPr>
              <a:picLocks noChangeAspect="1"/>
            </p:cNvPicPr>
            <p:nvPr/>
          </p:nvPicPr>
          <p:blipFill rotWithShape="1">
            <a:blip r:embed="rId8" cstate="print">
              <a:extLst>
                <a:ext uri="{28A0092B-C50C-407E-A947-70E740481C1C}">
                  <a14:useLocalDpi xmlns:a14="http://schemas.microsoft.com/office/drawing/2010/main" val="0"/>
                </a:ext>
              </a:extLst>
            </a:blip>
            <a:srcRect l="6044" t="29848" r="28963" b="4277"/>
            <a:stretch/>
          </p:blipFill>
          <p:spPr>
            <a:xfrm>
              <a:off x="7228971" y="5609328"/>
              <a:ext cx="1063592" cy="858846"/>
            </a:xfrm>
            <a:prstGeom prst="rect">
              <a:avLst/>
            </a:prstGeom>
          </p:spPr>
        </p:pic>
      </p:grpSp>
      <p:pic>
        <p:nvPicPr>
          <p:cNvPr id="24" name="Immagine 23"/>
          <p:cNvPicPr>
            <a:picLocks noChangeAspect="1"/>
          </p:cNvPicPr>
          <p:nvPr/>
        </p:nvPicPr>
        <p:blipFill>
          <a:blip r:embed="rId9"/>
          <a:stretch>
            <a:fillRect/>
          </a:stretch>
        </p:blipFill>
        <p:spPr>
          <a:xfrm>
            <a:off x="9576299" y="2147073"/>
            <a:ext cx="2100864" cy="960160"/>
          </a:xfrm>
          <a:prstGeom prst="rect">
            <a:avLst/>
          </a:prstGeom>
        </p:spPr>
      </p:pic>
      <p:pic>
        <p:nvPicPr>
          <p:cNvPr id="20" name="Picture 4">
            <a:extLst>
              <a:ext uri="{FF2B5EF4-FFF2-40B4-BE49-F238E27FC236}">
                <a16:creationId xmlns:a16="http://schemas.microsoft.com/office/drawing/2014/main" xmlns="" id="{95562B41-3F85-4DBE-9CB0-3ADF4DC148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3415" y="3143058"/>
            <a:ext cx="1138205" cy="807828"/>
          </a:xfrm>
          <a:prstGeom prst="rect">
            <a:avLst/>
          </a:prstGeom>
        </p:spPr>
      </p:pic>
      <p:pic>
        <p:nvPicPr>
          <p:cNvPr id="23" name="Immagine 22">
            <a:extLst>
              <a:ext uri="{FF2B5EF4-FFF2-40B4-BE49-F238E27FC236}">
                <a16:creationId xmlns="" xmlns:a16="http://schemas.microsoft.com/office/drawing/2014/main" id="{D3191511-F4A1-4C90-AD2C-CA6079093B1E}"/>
              </a:ext>
            </a:extLst>
          </p:cNvPr>
          <p:cNvPicPr>
            <a:picLocks noChangeAspect="1"/>
          </p:cNvPicPr>
          <p:nvPr/>
        </p:nvPicPr>
        <p:blipFill>
          <a:blip r:embed="rId11"/>
          <a:stretch>
            <a:fillRect/>
          </a:stretch>
        </p:blipFill>
        <p:spPr>
          <a:xfrm>
            <a:off x="9516050" y="1404507"/>
            <a:ext cx="2162444" cy="557016"/>
          </a:xfrm>
          <a:prstGeom prst="rect">
            <a:avLst/>
          </a:prstGeom>
        </p:spPr>
      </p:pic>
      <p:sp>
        <p:nvSpPr>
          <p:cNvPr id="19" name="Rettangolo 18"/>
          <p:cNvSpPr/>
          <p:nvPr/>
        </p:nvSpPr>
        <p:spPr>
          <a:xfrm>
            <a:off x="378353" y="3187963"/>
            <a:ext cx="7384320" cy="3416320"/>
          </a:xfrm>
          <a:prstGeom prst="rect">
            <a:avLst/>
          </a:prstGeom>
        </p:spPr>
        <p:txBody>
          <a:bodyPr wrap="square">
            <a:spAutoFit/>
          </a:bodyPr>
          <a:lstStyle/>
          <a:p>
            <a:r>
              <a:rPr lang="en-US" b="1" dirty="0" smtClean="0">
                <a:solidFill>
                  <a:srgbClr val="C00000"/>
                </a:solidFill>
              </a:rPr>
              <a:t>NEXT STEPS</a:t>
            </a:r>
          </a:p>
          <a:p>
            <a:pPr marL="285750" indent="-285750">
              <a:buFont typeface="Arial" panose="020B0604020202020204" pitchFamily="34" charset="0"/>
              <a:buChar char="•"/>
            </a:pPr>
            <a:r>
              <a:rPr lang="en-US" b="1" dirty="0" smtClean="0"/>
              <a:t>MILES upgrades and specific applications</a:t>
            </a:r>
          </a:p>
          <a:p>
            <a:pPr marL="800100" lvl="1" indent="-342900">
              <a:buFont typeface="+mj-lt"/>
              <a:buAutoNum type="arabicPeriod"/>
            </a:pPr>
            <a:r>
              <a:rPr lang="en-US" dirty="0" smtClean="0"/>
              <a:t>Simultaneous investigation of SRWF and LRWF effects</a:t>
            </a:r>
          </a:p>
          <a:p>
            <a:pPr marL="800100" lvl="1" indent="-342900">
              <a:buFont typeface="+mj-lt"/>
              <a:buAutoNum type="arabicPeriod"/>
            </a:pPr>
            <a:r>
              <a:rPr lang="en-US" dirty="0" smtClean="0"/>
              <a:t>Energy spread induced by the resistive wall wakes in a </a:t>
            </a:r>
            <a:r>
              <a:rPr lang="en-US" dirty="0" smtClean="0"/>
              <a:t>planar </a:t>
            </a:r>
            <a:r>
              <a:rPr lang="en-US" i="1" dirty="0" err="1" smtClean="0"/>
              <a:t>undulator</a:t>
            </a:r>
            <a:endParaRPr lang="en-US" i="1" dirty="0" smtClean="0"/>
          </a:p>
          <a:p>
            <a:pPr marL="800100" lvl="1" indent="-342900">
              <a:buFont typeface="+mj-lt"/>
              <a:buAutoNum type="arabicPeriod"/>
            </a:pPr>
            <a:r>
              <a:rPr lang="en-US" dirty="0" smtClean="0"/>
              <a:t>SRWF studies for “COMB" configuration (driver + witness beams)</a:t>
            </a:r>
          </a:p>
          <a:p>
            <a:pPr marL="800100" lvl="1" indent="-342900">
              <a:buFont typeface="+mj-lt"/>
              <a:buAutoNum type="arabicPeriod"/>
            </a:pPr>
            <a:r>
              <a:rPr lang="en-US" dirty="0" smtClean="0"/>
              <a:t>BNS damping in rectangular DWA slabs with alternating orientation</a:t>
            </a:r>
          </a:p>
          <a:p>
            <a:pPr marL="285750" indent="-285750">
              <a:buFont typeface="Arial" panose="020B0604020202020204" pitchFamily="34" charset="0"/>
              <a:buChar char="•"/>
            </a:pPr>
            <a:r>
              <a:rPr lang="en-US" b="1" dirty="0" smtClean="0"/>
              <a:t>Postdoc research at UCLA</a:t>
            </a:r>
          </a:p>
          <a:p>
            <a:pPr marL="800100" lvl="1" indent="-342900">
              <a:buFont typeface="+mj-lt"/>
              <a:buAutoNum type="arabicPeriod"/>
            </a:pPr>
            <a:r>
              <a:rPr lang="en-US" dirty="0" smtClean="0"/>
              <a:t>Experimental work in </a:t>
            </a:r>
            <a:r>
              <a:rPr lang="en-US" dirty="0" err="1" smtClean="0"/>
              <a:t>Cryo</a:t>
            </a:r>
            <a:r>
              <a:rPr lang="en-US" dirty="0" smtClean="0"/>
              <a:t>-RF structures for production and acceleration of high brightness electron beams</a:t>
            </a:r>
          </a:p>
          <a:p>
            <a:pPr marL="800100" lvl="1" indent="-342900">
              <a:buFont typeface="+mj-lt"/>
              <a:buAutoNum type="arabicPeriod"/>
            </a:pPr>
            <a:r>
              <a:rPr lang="en-US" dirty="0" smtClean="0"/>
              <a:t>Extension of beam dynamics studies investigating the stability in such structures</a:t>
            </a:r>
            <a:endParaRPr lang="en-US" dirty="0"/>
          </a:p>
        </p:txBody>
      </p:sp>
    </p:spTree>
    <p:extLst>
      <p:ext uri="{BB962C8B-B14F-4D97-AF65-F5344CB8AC3E}">
        <p14:creationId xmlns:p14="http://schemas.microsoft.com/office/powerpoint/2010/main" val="165032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Scientific Production</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26</a:t>
            </a:fld>
            <a:endParaRPr lang="it-IT"/>
          </a:p>
        </p:txBody>
      </p:sp>
      <p:sp>
        <p:nvSpPr>
          <p:cNvPr id="4" name="Rettangolo 3"/>
          <p:cNvSpPr/>
          <p:nvPr/>
        </p:nvSpPr>
        <p:spPr>
          <a:xfrm>
            <a:off x="838200" y="1517371"/>
            <a:ext cx="6372225" cy="3477875"/>
          </a:xfrm>
          <a:prstGeom prst="rect">
            <a:avLst/>
          </a:prstGeom>
        </p:spPr>
        <p:txBody>
          <a:bodyPr wrap="square">
            <a:spAutoFit/>
          </a:bodyPr>
          <a:lstStyle/>
          <a:p>
            <a:r>
              <a:rPr lang="en-US" sz="1000" b="1" dirty="0"/>
              <a:t>List of the scientific publications</a:t>
            </a:r>
          </a:p>
          <a:p>
            <a:pPr marL="228600" indent="-228600">
              <a:buFont typeface="+mj-lt"/>
              <a:buAutoNum type="arabicPeriod"/>
            </a:pPr>
            <a:r>
              <a:rPr lang="en-US" sz="1000" b="0" i="0" dirty="0">
                <a:effectLst/>
              </a:rPr>
              <a:t>M. </a:t>
            </a:r>
            <a:r>
              <a:rPr lang="en-US" sz="1000" b="0" i="0" dirty="0" err="1">
                <a:effectLst/>
              </a:rPr>
              <a:t>Behtouei</a:t>
            </a:r>
            <a:r>
              <a:rPr lang="en-US" sz="1000" b="0" i="0" dirty="0">
                <a:effectLst/>
              </a:rPr>
              <a:t> et al. “Studies of a </a:t>
            </a:r>
            <a:r>
              <a:rPr lang="en-US" sz="1000" b="0" i="0" dirty="0" err="1">
                <a:effectLst/>
              </a:rPr>
              <a:t>Ka</a:t>
            </a:r>
            <a:r>
              <a:rPr lang="en-US" sz="1000" b="0" i="0" dirty="0">
                <a:effectLst/>
              </a:rPr>
              <a:t>-Band High Power Klystron Amplifier at INFN-LNF”, 13th Int. Particle Accelerator Conf. (IPAC’22), Bangkok, Thailand, June 2022</a:t>
            </a:r>
          </a:p>
          <a:p>
            <a:pPr marL="228600" indent="-228600">
              <a:buFont typeface="+mj-lt"/>
              <a:buAutoNum type="arabicPeriod"/>
            </a:pPr>
            <a:r>
              <a:rPr lang="en-US" sz="1000" b="0" i="0" dirty="0">
                <a:effectLst/>
              </a:rPr>
              <a:t>L. </a:t>
            </a:r>
            <a:r>
              <a:rPr lang="en-US" sz="1000" b="0" i="0" dirty="0" err="1">
                <a:effectLst/>
              </a:rPr>
              <a:t>Faillace</a:t>
            </a:r>
            <a:r>
              <a:rPr lang="en-US" sz="1000" b="0" i="0" dirty="0">
                <a:effectLst/>
              </a:rPr>
              <a:t> et al. “Start-to-End Beam-Dynamics Simulations of a Compact C-Band Electron Beam Source for High Spectral Brilliance Applications”, 13th Int. Particle Accelerator Conf. (IPAC’22), Bangkok, Thailand, June</a:t>
            </a:r>
            <a:br>
              <a:rPr lang="en-US" sz="1000" b="0" i="0" dirty="0">
                <a:effectLst/>
              </a:rPr>
            </a:br>
            <a:r>
              <a:rPr lang="en-US" sz="1000" b="0" i="0" dirty="0">
                <a:effectLst/>
              </a:rPr>
              <a:t>2022</a:t>
            </a:r>
          </a:p>
          <a:p>
            <a:pPr marL="228600" indent="-228600">
              <a:buFont typeface="+mj-lt"/>
              <a:buAutoNum type="arabicPeriod"/>
            </a:pPr>
            <a:r>
              <a:rPr lang="en-US" sz="1000" b="0" i="0" dirty="0">
                <a:effectLst/>
              </a:rPr>
              <a:t>M. </a:t>
            </a:r>
            <a:r>
              <a:rPr lang="en-US" sz="1000" b="0" i="0" dirty="0" err="1">
                <a:effectLst/>
              </a:rPr>
              <a:t>Carillo</a:t>
            </a:r>
            <a:r>
              <a:rPr lang="en-US" sz="1000" b="0" i="0" dirty="0">
                <a:effectLst/>
              </a:rPr>
              <a:t> et al. “Space Charge Analysis for Low Energy </a:t>
            </a:r>
            <a:r>
              <a:rPr lang="en-US" sz="1000" b="0" i="0" dirty="0" err="1">
                <a:effectLst/>
              </a:rPr>
              <a:t>Photoinjector</a:t>
            </a:r>
            <a:r>
              <a:rPr lang="en-US" sz="1000" b="0" i="0" dirty="0">
                <a:effectLst/>
              </a:rPr>
              <a:t>”, 13th Int. Particle Accelerator Conf. (IPAC’22), Bangkok, Thailand, June 2022</a:t>
            </a:r>
          </a:p>
          <a:p>
            <a:pPr marL="228600" indent="-228600">
              <a:buFont typeface="+mj-lt"/>
              <a:buAutoNum type="arabicPeriod"/>
            </a:pPr>
            <a:r>
              <a:rPr lang="en-US" sz="1000" b="0" i="0" dirty="0">
                <a:effectLst/>
              </a:rPr>
              <a:t>F. Bosco et al. “Modeling and Mitigation of Long-Range Wakefields for Advanced Linear Colliders”, 13th Int. Particle Accelerator Conf. (IPAC’22), Bangkok, Thailand, June 2022, paper WEPOMS045</a:t>
            </a:r>
          </a:p>
          <a:p>
            <a:pPr marL="228600" indent="-228600">
              <a:buFont typeface="+mj-lt"/>
              <a:buAutoNum type="arabicPeriod"/>
            </a:pPr>
            <a:r>
              <a:rPr lang="en-US" sz="1000" b="0" i="0" dirty="0">
                <a:effectLst/>
              </a:rPr>
              <a:t>L. Giuliano et al. “Proposal of a VHEE </a:t>
            </a:r>
            <a:r>
              <a:rPr lang="en-US" sz="1000" b="0" i="0" dirty="0" err="1">
                <a:effectLst/>
              </a:rPr>
              <a:t>Linac</a:t>
            </a:r>
            <a:r>
              <a:rPr lang="en-US" sz="1000" b="0" i="0" dirty="0">
                <a:effectLst/>
              </a:rPr>
              <a:t> for FLASH Radiotherapy”, 13th Int. Particle Accelerator Conf. (IPAC’22), Bangkok, Thailand, June 2022</a:t>
            </a:r>
          </a:p>
          <a:p>
            <a:pPr marL="228600" indent="-228600">
              <a:buFont typeface="+mj-lt"/>
              <a:buAutoNum type="arabicPeriod"/>
            </a:pPr>
            <a:r>
              <a:rPr lang="en-US" sz="1000" b="0" i="0" dirty="0">
                <a:effectLst/>
              </a:rPr>
              <a:t>L. </a:t>
            </a:r>
            <a:r>
              <a:rPr lang="en-US" sz="1000" b="0" i="0" dirty="0" err="1">
                <a:effectLst/>
              </a:rPr>
              <a:t>Faillace</a:t>
            </a:r>
            <a:r>
              <a:rPr lang="en-US" sz="1000" b="0" i="0" dirty="0">
                <a:effectLst/>
              </a:rPr>
              <a:t> et al. “High field hybrid </a:t>
            </a:r>
            <a:r>
              <a:rPr lang="en-US" sz="1000" b="0" i="0" dirty="0" err="1">
                <a:effectLst/>
              </a:rPr>
              <a:t>photoinjector</a:t>
            </a:r>
            <a:r>
              <a:rPr lang="en-US" sz="1000" b="0" i="0" dirty="0">
                <a:effectLst/>
              </a:rPr>
              <a:t> electron source for advanced light source applications”, Phys.  Rev. </a:t>
            </a:r>
            <a:r>
              <a:rPr lang="en-US" sz="1000" b="0" i="0" dirty="0" err="1">
                <a:effectLst/>
              </a:rPr>
              <a:t>Accel</a:t>
            </a:r>
            <a:r>
              <a:rPr lang="en-US" sz="1000" b="0" i="0" dirty="0">
                <a:effectLst/>
              </a:rPr>
              <a:t>. Beams Vol. 25 06, June 2022</a:t>
            </a:r>
          </a:p>
          <a:p>
            <a:pPr marL="228600" indent="-228600">
              <a:buFont typeface="+mj-lt"/>
              <a:buAutoNum type="arabicPeriod"/>
            </a:pPr>
            <a:r>
              <a:rPr lang="en-US" sz="1000" b="0" i="0" dirty="0">
                <a:effectLst/>
              </a:rPr>
              <a:t>F. Bosco et al., “Modeling Short Range Wakefield Effects in a High Gradient </a:t>
            </a:r>
            <a:r>
              <a:rPr lang="en-US" sz="1000" b="0" i="0" dirty="0" err="1">
                <a:effectLst/>
              </a:rPr>
              <a:t>Linac</a:t>
            </a:r>
            <a:r>
              <a:rPr lang="en-US" sz="1000" b="0" i="0" dirty="0">
                <a:effectLst/>
              </a:rPr>
              <a:t>”, 12th Int. Particle Accelerator Conf. (IPAC’21), Campinas, Brazil, May 2021</a:t>
            </a:r>
          </a:p>
          <a:p>
            <a:pPr marL="228600" indent="-228600">
              <a:buFont typeface="+mj-lt"/>
              <a:buAutoNum type="arabicPeriod"/>
            </a:pPr>
            <a:r>
              <a:rPr lang="en-US" sz="1000" b="0" i="0" dirty="0">
                <a:effectLst/>
              </a:rPr>
              <a:t>M. </a:t>
            </a:r>
            <a:r>
              <a:rPr lang="en-US" sz="1000" b="0" i="0" dirty="0" err="1">
                <a:effectLst/>
              </a:rPr>
              <a:t>Carillo</a:t>
            </a:r>
            <a:r>
              <a:rPr lang="en-US" sz="1000" b="0" i="0" dirty="0">
                <a:effectLst/>
              </a:rPr>
              <a:t> et al., “Three-dimensional space charge oscillations in a hybrid </a:t>
            </a:r>
            <a:r>
              <a:rPr lang="en-US" sz="1000" b="0" i="0" dirty="0" err="1">
                <a:effectLst/>
              </a:rPr>
              <a:t>photoinjector</a:t>
            </a:r>
            <a:r>
              <a:rPr lang="en-US" sz="1000" b="0" i="0" dirty="0">
                <a:effectLst/>
              </a:rPr>
              <a:t>”, 12th Int. Particle Accelerator Conf. (IPAC’21), Campinas, Brazil, May 2021</a:t>
            </a:r>
          </a:p>
          <a:p>
            <a:pPr marL="228600" indent="-228600">
              <a:buFont typeface="+mj-lt"/>
              <a:buAutoNum type="arabicPeriod"/>
            </a:pPr>
            <a:r>
              <a:rPr lang="en-US" sz="1000" b="0" i="0" dirty="0">
                <a:effectLst/>
              </a:rPr>
              <a:t>L. </a:t>
            </a:r>
            <a:r>
              <a:rPr lang="en-US" sz="1000" b="0" i="0" dirty="0" err="1">
                <a:effectLst/>
              </a:rPr>
              <a:t>Faillace</a:t>
            </a:r>
            <a:r>
              <a:rPr lang="en-US" sz="1000" b="0" i="0" dirty="0">
                <a:effectLst/>
              </a:rPr>
              <a:t> et al., “Beam dynamics for a high field C-band hybrid </a:t>
            </a:r>
            <a:r>
              <a:rPr lang="en-US" sz="1000" b="0" i="0" dirty="0" err="1">
                <a:effectLst/>
              </a:rPr>
              <a:t>photoinjector</a:t>
            </a:r>
            <a:r>
              <a:rPr lang="en-US" sz="1000" b="0" i="0" dirty="0">
                <a:effectLst/>
              </a:rPr>
              <a:t>”, 12th Int. Particle Accelerator Conf. (IPAC’21), Campinas, Brazil, May 2021</a:t>
            </a:r>
          </a:p>
          <a:p>
            <a:pPr marL="228600" indent="-228600">
              <a:buFont typeface="+mj-lt"/>
              <a:buAutoNum type="arabicPeriod"/>
            </a:pPr>
            <a:r>
              <a:rPr lang="en-US" sz="1000" b="0" i="0" dirty="0">
                <a:effectLst/>
              </a:rPr>
              <a:t>L. Giuliano et al., “Preliminary Studies of a Compact VHEE Linear Accelerator System for FLASH Radiotherapy”, 12th Int. Particle Accelerator Conf. (IPAC’21), Campinas, Brazil, May 2021</a:t>
            </a:r>
            <a:endParaRPr lang="it-IT" sz="1000" dirty="0"/>
          </a:p>
        </p:txBody>
      </p:sp>
      <p:sp>
        <p:nvSpPr>
          <p:cNvPr id="5" name="Rettangolo 4"/>
          <p:cNvSpPr/>
          <p:nvPr/>
        </p:nvSpPr>
        <p:spPr>
          <a:xfrm>
            <a:off x="7826148" y="1517371"/>
            <a:ext cx="3799148" cy="2092881"/>
          </a:xfrm>
          <a:prstGeom prst="rect">
            <a:avLst/>
          </a:prstGeom>
        </p:spPr>
        <p:txBody>
          <a:bodyPr wrap="square">
            <a:spAutoFit/>
          </a:bodyPr>
          <a:lstStyle/>
          <a:p>
            <a:r>
              <a:rPr lang="en-US" sz="1000" b="1" dirty="0"/>
              <a:t>List of the attended workshops</a:t>
            </a:r>
          </a:p>
          <a:p>
            <a:pPr marL="228600" indent="-228600">
              <a:buFont typeface="+mj-lt"/>
              <a:buAutoNum type="arabicPeriod"/>
            </a:pPr>
            <a:r>
              <a:rPr lang="en-US" sz="1000" dirty="0"/>
              <a:t>“High gradient accelerating structures”, SLAC, Stanford, CA, USA, April 2021 (remote)</a:t>
            </a:r>
          </a:p>
          <a:p>
            <a:pPr marL="228600" indent="-228600">
              <a:buFont typeface="+mj-lt"/>
              <a:buAutoNum type="arabicPeriod"/>
            </a:pPr>
            <a:r>
              <a:rPr lang="en-US" sz="1000" dirty="0"/>
              <a:t>“IPAC 2021”, Campinas, Brazil, May 2021 (remote)</a:t>
            </a:r>
          </a:p>
          <a:p>
            <a:pPr marL="228600" indent="-228600">
              <a:buFont typeface="+mj-lt"/>
              <a:buAutoNum type="arabicPeriod"/>
            </a:pPr>
            <a:r>
              <a:rPr lang="en-US" sz="1000" dirty="0"/>
              <a:t>“Toward an UC-XFEL”, UCLA, Los Angeles, CA, USA, July 2021 (remote)</a:t>
            </a:r>
          </a:p>
          <a:p>
            <a:pPr marL="228600" indent="-228600">
              <a:buFont typeface="+mj-lt"/>
              <a:buAutoNum type="arabicPeriod"/>
            </a:pPr>
            <a:r>
              <a:rPr lang="en-US" sz="1000" dirty="0"/>
              <a:t>“IPAC 2022”, Bangkok, Thailand, June 2022</a:t>
            </a:r>
          </a:p>
          <a:p>
            <a:pPr marL="228600" indent="-228600">
              <a:buFont typeface="+mj-lt"/>
              <a:buAutoNum type="arabicPeriod"/>
            </a:pPr>
            <a:r>
              <a:rPr lang="en-US" sz="1000" dirty="0"/>
              <a:t>“125</a:t>
            </a:r>
            <a:r>
              <a:rPr lang="en-US" sz="1000" baseline="30000" dirty="0"/>
              <a:t>th</a:t>
            </a:r>
            <a:r>
              <a:rPr lang="en-US" sz="1000" dirty="0"/>
              <a:t> national SIF congress”, Milan, Italy, September 2022</a:t>
            </a:r>
          </a:p>
          <a:p>
            <a:pPr marL="228600" indent="-228600">
              <a:buFont typeface="+mj-lt"/>
              <a:buAutoNum type="arabicPeriod"/>
            </a:pPr>
            <a:r>
              <a:rPr lang="en-US" sz="1000" dirty="0"/>
              <a:t>“</a:t>
            </a:r>
            <a:r>
              <a:rPr lang="en-US" sz="1000" dirty="0" err="1"/>
              <a:t>EuroNNAC</a:t>
            </a:r>
            <a:r>
              <a:rPr lang="en-US" sz="1000" dirty="0"/>
              <a:t> special topics”, Isola </a:t>
            </a:r>
            <a:r>
              <a:rPr lang="en-US" sz="1000" dirty="0" err="1"/>
              <a:t>d’Elba</a:t>
            </a:r>
            <a:r>
              <a:rPr lang="en-US" sz="1000" dirty="0"/>
              <a:t>, Italy, September 2022</a:t>
            </a:r>
          </a:p>
          <a:p>
            <a:pPr marL="228600" indent="-228600">
              <a:buFont typeface="+mj-lt"/>
              <a:buAutoNum type="arabicPeriod"/>
            </a:pPr>
            <a:r>
              <a:rPr lang="en-US" sz="1000" dirty="0"/>
              <a:t>“Cool copper collider workshop”, SLAC, Stanford, CA, USA, October 2022 (remote)</a:t>
            </a:r>
          </a:p>
          <a:p>
            <a:pPr marL="228600" indent="-228600">
              <a:buFont typeface="+mj-lt"/>
              <a:buAutoNum type="arabicPeriod"/>
            </a:pPr>
            <a:r>
              <a:rPr lang="en-US" sz="1000" dirty="0"/>
              <a:t>“A fast tracking code for evaluating collective effects in linacs”, INFN-LNF, Frascati, Italy, November </a:t>
            </a:r>
            <a:r>
              <a:rPr lang="en-US" sz="1000" dirty="0" smtClean="0"/>
              <a:t>2022</a:t>
            </a:r>
            <a:endParaRPr lang="it-IT" sz="1000" dirty="0"/>
          </a:p>
        </p:txBody>
      </p:sp>
      <p:pic>
        <p:nvPicPr>
          <p:cNvPr id="6" name="Immagine 5">
            <a:extLst>
              <a:ext uri="{FF2B5EF4-FFF2-40B4-BE49-F238E27FC236}">
                <a16:creationId xmlns:a16="http://schemas.microsoft.com/office/drawing/2014/main" xmlns="" id="{EE5613AB-3524-4409-947F-C65E3D28F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7" name="Immagine 6">
            <a:extLst>
              <a:ext uri="{FF2B5EF4-FFF2-40B4-BE49-F238E27FC236}">
                <a16:creationId xmlns:a16="http://schemas.microsoft.com/office/drawing/2014/main" xmlns="" id="{8A79F81F-1B97-4EF9-8569-8EC0DDA53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8" name="Immagine 7">
            <a:extLst>
              <a:ext uri="{FF2B5EF4-FFF2-40B4-BE49-F238E27FC236}">
                <a16:creationId xmlns:a16="http://schemas.microsoft.com/office/drawing/2014/main" xmlns="" id="{54421220-11B8-41AE-B720-F0EAAEDE82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9" name="Rettangolo 8"/>
          <p:cNvSpPr/>
          <p:nvPr/>
        </p:nvSpPr>
        <p:spPr>
          <a:xfrm>
            <a:off x="5529296" y="5460065"/>
            <a:ext cx="6096000" cy="646331"/>
          </a:xfrm>
          <a:prstGeom prst="rect">
            <a:avLst/>
          </a:prstGeom>
        </p:spPr>
        <p:txBody>
          <a:bodyPr>
            <a:spAutoFit/>
          </a:bodyPr>
          <a:lstStyle/>
          <a:p>
            <a:pPr algn="r"/>
            <a:r>
              <a:rPr lang="it-IT" sz="1200" i="1" dirty="0" err="1"/>
              <a:t>Nothing</a:t>
            </a:r>
            <a:r>
              <a:rPr lang="it-IT" sz="1200" i="1" dirty="0"/>
              <a:t> in life </a:t>
            </a:r>
            <a:r>
              <a:rPr lang="it-IT" sz="1200" i="1" dirty="0" err="1"/>
              <a:t>has</a:t>
            </a:r>
            <a:r>
              <a:rPr lang="it-IT" sz="1200" i="1" dirty="0"/>
              <a:t> to be </a:t>
            </a:r>
            <a:r>
              <a:rPr lang="it-IT" sz="1200" i="1" dirty="0" err="1"/>
              <a:t>feared</a:t>
            </a:r>
            <a:r>
              <a:rPr lang="it-IT" sz="1200" i="1" dirty="0"/>
              <a:t>. </a:t>
            </a:r>
            <a:r>
              <a:rPr lang="it-IT" sz="1200" i="1" dirty="0" err="1"/>
              <a:t>It</a:t>
            </a:r>
            <a:r>
              <a:rPr lang="it-IT" sz="1200" i="1" dirty="0"/>
              <a:t> </a:t>
            </a:r>
            <a:r>
              <a:rPr lang="it-IT" sz="1200" i="1" dirty="0" err="1"/>
              <a:t>only</a:t>
            </a:r>
            <a:r>
              <a:rPr lang="it-IT" sz="1200" i="1" dirty="0"/>
              <a:t> </a:t>
            </a:r>
            <a:r>
              <a:rPr lang="it-IT" sz="1200" i="1" dirty="0" err="1"/>
              <a:t>has</a:t>
            </a:r>
            <a:r>
              <a:rPr lang="it-IT" sz="1200" i="1" dirty="0"/>
              <a:t> to be </a:t>
            </a:r>
            <a:r>
              <a:rPr lang="it-IT" sz="1200" i="1" dirty="0" err="1"/>
              <a:t>understood</a:t>
            </a:r>
            <a:r>
              <a:rPr lang="it-IT" sz="1200" i="1" dirty="0"/>
              <a:t>. </a:t>
            </a:r>
            <a:r>
              <a:rPr lang="it-IT" sz="1200" i="1" dirty="0" err="1"/>
              <a:t>Now</a:t>
            </a:r>
            <a:r>
              <a:rPr lang="it-IT" sz="1200" i="1" dirty="0"/>
              <a:t> </a:t>
            </a:r>
            <a:r>
              <a:rPr lang="it-IT" sz="1200" i="1" dirty="0" err="1"/>
              <a:t>is</a:t>
            </a:r>
            <a:r>
              <a:rPr lang="it-IT" sz="1200" i="1" dirty="0"/>
              <a:t> the time </a:t>
            </a:r>
            <a:r>
              <a:rPr lang="it-IT" sz="1200" i="1" dirty="0" err="1"/>
              <a:t>that</a:t>
            </a:r>
            <a:r>
              <a:rPr lang="it-IT" sz="1200" i="1" dirty="0"/>
              <a:t> </a:t>
            </a:r>
            <a:r>
              <a:rPr lang="it-IT" sz="1200" i="1" dirty="0" err="1"/>
              <a:t>we</a:t>
            </a:r>
            <a:endParaRPr lang="it-IT" sz="1200" i="1" dirty="0"/>
          </a:p>
          <a:p>
            <a:pPr algn="r"/>
            <a:r>
              <a:rPr lang="it-IT" sz="1200" i="1" dirty="0" err="1"/>
              <a:t>understand</a:t>
            </a:r>
            <a:r>
              <a:rPr lang="it-IT" sz="1200" i="1" dirty="0"/>
              <a:t> more so </a:t>
            </a:r>
            <a:r>
              <a:rPr lang="it-IT" sz="1200" i="1" dirty="0" err="1"/>
              <a:t>that</a:t>
            </a:r>
            <a:r>
              <a:rPr lang="it-IT" sz="1200" i="1" dirty="0"/>
              <a:t> </a:t>
            </a:r>
            <a:r>
              <a:rPr lang="it-IT" sz="1200" i="1" dirty="0" err="1"/>
              <a:t>we</a:t>
            </a:r>
            <a:r>
              <a:rPr lang="it-IT" sz="1200" i="1" dirty="0"/>
              <a:t> </a:t>
            </a:r>
            <a:r>
              <a:rPr lang="it-IT" sz="1200" i="1" dirty="0" err="1"/>
              <a:t>may</a:t>
            </a:r>
            <a:r>
              <a:rPr lang="it-IT" sz="1200" i="1" dirty="0"/>
              <a:t> </a:t>
            </a:r>
            <a:r>
              <a:rPr lang="it-IT" sz="1200" i="1" dirty="0" err="1"/>
              <a:t>fear</a:t>
            </a:r>
            <a:r>
              <a:rPr lang="it-IT" sz="1200" i="1" dirty="0"/>
              <a:t> </a:t>
            </a:r>
            <a:r>
              <a:rPr lang="it-IT" sz="1200" i="1" dirty="0" err="1"/>
              <a:t>less</a:t>
            </a:r>
            <a:r>
              <a:rPr lang="it-IT" sz="1200" i="1" dirty="0"/>
              <a:t>.</a:t>
            </a:r>
          </a:p>
          <a:p>
            <a:pPr algn="r"/>
            <a:r>
              <a:rPr lang="it-IT" sz="1200" dirty="0"/>
              <a:t>M.S. </a:t>
            </a:r>
            <a:r>
              <a:rPr lang="it-IT" sz="1200" dirty="0" err="1"/>
              <a:t>Skłodowska</a:t>
            </a:r>
            <a:endParaRPr lang="it-IT" sz="1200" dirty="0"/>
          </a:p>
        </p:txBody>
      </p:sp>
    </p:spTree>
    <p:extLst>
      <p:ext uri="{BB962C8B-B14F-4D97-AF65-F5344CB8AC3E}">
        <p14:creationId xmlns:p14="http://schemas.microsoft.com/office/powerpoint/2010/main" val="177486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84B25D-C7DA-4A91-A688-376A0D6E930F}"/>
              </a:ext>
            </a:extLst>
          </p:cNvPr>
          <p:cNvSpPr>
            <a:spLocks noGrp="1"/>
          </p:cNvSpPr>
          <p:nvPr>
            <p:ph type="title"/>
          </p:nvPr>
        </p:nvSpPr>
        <p:spPr/>
        <p:txBody>
          <a:bodyPr/>
          <a:lstStyle/>
          <a:p>
            <a:r>
              <a:rPr lang="en-US" dirty="0" smtClean="0"/>
              <a:t>Conclusions and Future Perspectives</a:t>
            </a:r>
            <a:endParaRPr lang="en-US" dirty="0"/>
          </a:p>
        </p:txBody>
      </p:sp>
      <p:sp>
        <p:nvSpPr>
          <p:cNvPr id="3" name="Segnaposto numero diapositiva 2">
            <a:extLst>
              <a:ext uri="{FF2B5EF4-FFF2-40B4-BE49-F238E27FC236}">
                <a16:creationId xmlns:a16="http://schemas.microsoft.com/office/drawing/2014/main" xmlns="" id="{9ECC8E91-91AE-4BD8-A43C-CFA707EEE0A6}"/>
              </a:ext>
            </a:extLst>
          </p:cNvPr>
          <p:cNvSpPr>
            <a:spLocks noGrp="1"/>
          </p:cNvSpPr>
          <p:nvPr>
            <p:ph type="sldNum" sz="quarter" idx="12"/>
          </p:nvPr>
        </p:nvSpPr>
        <p:spPr/>
        <p:txBody>
          <a:bodyPr/>
          <a:lstStyle/>
          <a:p>
            <a:fld id="{1B6D9910-E225-46A3-9BED-ED920682445F}" type="slidenum">
              <a:rPr lang="en-US" smtClean="0"/>
              <a:t>27</a:t>
            </a:fld>
            <a:endParaRPr lang="en-US"/>
          </a:p>
        </p:txBody>
      </p:sp>
      <p:pic>
        <p:nvPicPr>
          <p:cNvPr id="5" name="Immagine 4">
            <a:extLst>
              <a:ext uri="{FF2B5EF4-FFF2-40B4-BE49-F238E27FC236}">
                <a16:creationId xmlns:a16="http://schemas.microsoft.com/office/drawing/2014/main" xmlns="" id="{EE5613AB-3524-4409-947F-C65E3D28F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6" name="Immagine 5">
            <a:extLst>
              <a:ext uri="{FF2B5EF4-FFF2-40B4-BE49-F238E27FC236}">
                <a16:creationId xmlns:a16="http://schemas.microsoft.com/office/drawing/2014/main" xmlns="" id="{8A79F81F-1B97-4EF9-8569-8EC0DDA53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7" name="Immagine 6">
            <a:extLst>
              <a:ext uri="{FF2B5EF4-FFF2-40B4-BE49-F238E27FC236}">
                <a16:creationId xmlns:a16="http://schemas.microsoft.com/office/drawing/2014/main" xmlns="" id="{54421220-11B8-41AE-B720-F0EAAEDE82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8" name="CasellaDiTesto 7">
            <a:extLst>
              <a:ext uri="{FF2B5EF4-FFF2-40B4-BE49-F238E27FC236}">
                <a16:creationId xmlns:a16="http://schemas.microsoft.com/office/drawing/2014/main" xmlns="" id="{7D84AAE5-8315-458C-955E-6B5A2483BF85}"/>
              </a:ext>
            </a:extLst>
          </p:cNvPr>
          <p:cNvSpPr txBox="1"/>
          <p:nvPr/>
        </p:nvSpPr>
        <p:spPr>
          <a:xfrm>
            <a:off x="381910" y="1265619"/>
            <a:ext cx="8191781"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Review of the initiatives endorsed by our collaboration: </a:t>
            </a:r>
            <a:r>
              <a:rPr lang="en-US" b="1" dirty="0" smtClean="0"/>
              <a:t>high brightness electrons</a:t>
            </a:r>
            <a:r>
              <a:rPr lang="en-US" dirty="0" smtClean="0"/>
              <a:t> combined with </a:t>
            </a:r>
            <a:r>
              <a:rPr lang="en-US" b="1" dirty="0" smtClean="0"/>
              <a:t>high gradient </a:t>
            </a:r>
            <a:r>
              <a:rPr lang="en-US" b="1" dirty="0" err="1" smtClean="0"/>
              <a:t>linacs</a:t>
            </a:r>
            <a:endParaRPr lang="en-US" b="1" dirty="0" smtClean="0"/>
          </a:p>
          <a:p>
            <a:pPr marL="285750" indent="-285750">
              <a:buFont typeface="Arial" panose="020B0604020202020204" pitchFamily="34" charset="0"/>
              <a:buChar char="•"/>
            </a:pPr>
            <a:r>
              <a:rPr lang="en-US" dirty="0" smtClean="0"/>
              <a:t>Contribution </a:t>
            </a:r>
            <a:r>
              <a:rPr lang="en-US" dirty="0"/>
              <a:t>to the </a:t>
            </a:r>
            <a:r>
              <a:rPr lang="en-US" dirty="0" smtClean="0"/>
              <a:t>RF design </a:t>
            </a:r>
            <a:r>
              <a:rPr lang="en-US" dirty="0"/>
              <a:t>and beam dynamics </a:t>
            </a:r>
            <a:r>
              <a:rPr lang="en-US" dirty="0" smtClean="0"/>
              <a:t>optimization for </a:t>
            </a:r>
            <a:r>
              <a:rPr lang="en-US" dirty="0"/>
              <a:t>the C-band </a:t>
            </a:r>
            <a:r>
              <a:rPr lang="en-US" b="1" dirty="0"/>
              <a:t>hybrid </a:t>
            </a:r>
            <a:r>
              <a:rPr lang="en-US" b="1" dirty="0" err="1"/>
              <a:t>photoinjector</a:t>
            </a:r>
            <a:r>
              <a:rPr lang="en-US" dirty="0"/>
              <a:t> driving the DARPA-GRIT ICS source</a:t>
            </a:r>
          </a:p>
          <a:p>
            <a:pPr marL="285750" indent="-285750">
              <a:buFont typeface="Arial" panose="020B0604020202020204" pitchFamily="34" charset="0"/>
              <a:buChar char="•"/>
            </a:pPr>
            <a:r>
              <a:rPr lang="en-US" dirty="0"/>
              <a:t>Development, benchmark and applications </a:t>
            </a:r>
            <a:r>
              <a:rPr lang="en-US" dirty="0" smtClean="0"/>
              <a:t>for the </a:t>
            </a:r>
            <a:r>
              <a:rPr lang="en-US" dirty="0"/>
              <a:t>code </a:t>
            </a:r>
            <a:r>
              <a:rPr lang="en-US" b="1" dirty="0" smtClean="0"/>
              <a:t>MILES</a:t>
            </a:r>
          </a:p>
          <a:p>
            <a:pPr marL="285750" indent="-285750">
              <a:buFont typeface="Arial" panose="020B0604020202020204" pitchFamily="34" charset="0"/>
              <a:buChar char="•"/>
            </a:pPr>
            <a:r>
              <a:rPr lang="en-US" b="1" dirty="0" smtClean="0"/>
              <a:t>Experimental</a:t>
            </a:r>
            <a:r>
              <a:rPr lang="en-US" dirty="0" smtClean="0"/>
              <a:t> </a:t>
            </a:r>
            <a:r>
              <a:rPr lang="en-US" dirty="0"/>
              <a:t>activities at UCLA: </a:t>
            </a:r>
            <a:r>
              <a:rPr lang="en-US" dirty="0" smtClean="0"/>
              <a:t>RF measurements </a:t>
            </a:r>
            <a:r>
              <a:rPr lang="en-US" dirty="0"/>
              <a:t>of </a:t>
            </a:r>
            <a:r>
              <a:rPr lang="en-US" i="1" dirty="0"/>
              <a:t>cryogenic </a:t>
            </a:r>
            <a:r>
              <a:rPr lang="en-US" dirty="0" smtClean="0"/>
              <a:t>cavities</a:t>
            </a:r>
            <a:r>
              <a:rPr lang="en-US" dirty="0"/>
              <a:t>, operation with </a:t>
            </a:r>
            <a:r>
              <a:rPr lang="en-US" i="1" dirty="0"/>
              <a:t>magnets</a:t>
            </a:r>
            <a:r>
              <a:rPr lang="en-US" dirty="0"/>
              <a:t> and commissioning of the </a:t>
            </a:r>
            <a:r>
              <a:rPr lang="en-US" i="1" dirty="0"/>
              <a:t>hybrid</a:t>
            </a:r>
            <a:r>
              <a:rPr lang="en-US" dirty="0"/>
              <a:t> </a:t>
            </a:r>
            <a:r>
              <a:rPr lang="en-US" dirty="0" smtClean="0"/>
              <a:t>RF </a:t>
            </a:r>
            <a:r>
              <a:rPr lang="en-US" dirty="0" err="1" smtClean="0"/>
              <a:t>photoinjector</a:t>
            </a:r>
            <a:endParaRPr lang="en-US" dirty="0"/>
          </a:p>
        </p:txBody>
      </p:sp>
      <p:sp>
        <p:nvSpPr>
          <p:cNvPr id="9" name="Rectangle 8"/>
          <p:cNvSpPr/>
          <p:nvPr/>
        </p:nvSpPr>
        <p:spPr>
          <a:xfrm>
            <a:off x="7563171" y="5210640"/>
            <a:ext cx="4468338" cy="954107"/>
          </a:xfrm>
          <a:prstGeom prst="rect">
            <a:avLst/>
          </a:prstGeom>
          <a:ln w="19050">
            <a:solidFill>
              <a:srgbClr val="C00000"/>
            </a:solidFill>
          </a:ln>
        </p:spPr>
        <p:txBody>
          <a:bodyPr wrap="none">
            <a:spAutoFit/>
          </a:bodyPr>
          <a:lstStyle/>
          <a:p>
            <a:pPr algn="r"/>
            <a:r>
              <a:rPr lang="en-US" sz="2800" b="1" dirty="0">
                <a:solidFill>
                  <a:srgbClr val="C00000"/>
                </a:solidFill>
              </a:rPr>
              <a:t>Thank you for your attention</a:t>
            </a:r>
          </a:p>
          <a:p>
            <a:pPr algn="r"/>
            <a:r>
              <a:rPr lang="en-US" sz="2800" b="1" dirty="0"/>
              <a:t>(Questions are welcome)</a:t>
            </a:r>
          </a:p>
        </p:txBody>
      </p:sp>
      <p:sp>
        <p:nvSpPr>
          <p:cNvPr id="11" name="Rectangle 10"/>
          <p:cNvSpPr/>
          <p:nvPr/>
        </p:nvSpPr>
        <p:spPr>
          <a:xfrm>
            <a:off x="5598622" y="62391"/>
            <a:ext cx="6432887" cy="830997"/>
          </a:xfrm>
          <a:prstGeom prst="rect">
            <a:avLst/>
          </a:prstGeom>
        </p:spPr>
        <p:txBody>
          <a:bodyPr wrap="square">
            <a:spAutoFit/>
          </a:bodyPr>
          <a:lstStyle/>
          <a:p>
            <a:pPr algn="r"/>
            <a:r>
              <a:rPr lang="en-US" sz="2400" i="0" dirty="0" err="1">
                <a:solidFill>
                  <a:srgbClr val="00B050"/>
                </a:solidFill>
                <a:effectLst/>
                <a:latin typeface="Georgia" panose="02040502050405020303" pitchFamily="18" charset="0"/>
              </a:rPr>
              <a:t>XXXVth</a:t>
            </a:r>
            <a:r>
              <a:rPr lang="en-US" sz="2400" i="0" dirty="0">
                <a:solidFill>
                  <a:srgbClr val="00B050"/>
                </a:solidFill>
                <a:effectLst/>
                <a:latin typeface="Georgia" panose="02040502050405020303" pitchFamily="18" charset="0"/>
              </a:rPr>
              <a:t> PhD School in Accelerator Physics –Final Exam Jan 18</a:t>
            </a:r>
            <a:r>
              <a:rPr lang="en-US" sz="2400" i="0" baseline="30000" dirty="0">
                <a:solidFill>
                  <a:srgbClr val="00B050"/>
                </a:solidFill>
                <a:effectLst/>
                <a:latin typeface="Georgia" panose="02040502050405020303" pitchFamily="18" charset="0"/>
              </a:rPr>
              <a:t>th</a:t>
            </a:r>
            <a:r>
              <a:rPr lang="en-US" sz="2400" i="0" dirty="0">
                <a:solidFill>
                  <a:srgbClr val="00B050"/>
                </a:solidFill>
                <a:effectLst/>
                <a:latin typeface="Georgia" panose="02040502050405020303" pitchFamily="18" charset="0"/>
              </a:rPr>
              <a:t> 2023</a:t>
            </a:r>
          </a:p>
        </p:txBody>
      </p:sp>
      <p:sp>
        <p:nvSpPr>
          <p:cNvPr id="12" name="CasellaDiTesto 12">
            <a:extLst>
              <a:ext uri="{FF2B5EF4-FFF2-40B4-BE49-F238E27FC236}">
                <a16:creationId xmlns:a16="http://schemas.microsoft.com/office/drawing/2014/main" xmlns="" id="{6D9EC4BF-2370-471E-8A8B-F30DE1B5CB8B}"/>
              </a:ext>
            </a:extLst>
          </p:cNvPr>
          <p:cNvSpPr txBox="1"/>
          <p:nvPr/>
        </p:nvSpPr>
        <p:spPr>
          <a:xfrm>
            <a:off x="334814" y="6470987"/>
            <a:ext cx="3181350" cy="369332"/>
          </a:xfrm>
          <a:prstGeom prst="rect">
            <a:avLst/>
          </a:prstGeom>
          <a:noFill/>
        </p:spPr>
        <p:txBody>
          <a:bodyPr wrap="square">
            <a:spAutoFit/>
          </a:bodyPr>
          <a:lstStyle/>
          <a:p>
            <a:r>
              <a:rPr lang="en-US" b="1" i="0" dirty="0">
                <a:effectLst/>
                <a:latin typeface="Arial" panose="020B0604020202020204" pitchFamily="34" charset="0"/>
              </a:rPr>
              <a:t>fabio.bosco@uniroma1.it</a:t>
            </a:r>
            <a:endParaRPr lang="en-US" b="1" dirty="0"/>
          </a:p>
        </p:txBody>
      </p:sp>
      <p:grpSp>
        <p:nvGrpSpPr>
          <p:cNvPr id="13" name="Gruppo 12"/>
          <p:cNvGrpSpPr/>
          <p:nvPr/>
        </p:nvGrpSpPr>
        <p:grpSpPr>
          <a:xfrm>
            <a:off x="9048661" y="4154074"/>
            <a:ext cx="2869832" cy="865229"/>
            <a:chOff x="7228971" y="5602945"/>
            <a:chExt cx="2869832" cy="865229"/>
          </a:xfrm>
        </p:grpSpPr>
        <p:pic>
          <p:nvPicPr>
            <p:cNvPr id="14" name="Immagine 13"/>
            <p:cNvPicPr>
              <a:picLocks noChangeAspect="1"/>
            </p:cNvPicPr>
            <p:nvPr/>
          </p:nvPicPr>
          <p:blipFill rotWithShape="1">
            <a:blip r:embed="rId6" cstate="print">
              <a:extLst>
                <a:ext uri="{28A0092B-C50C-407E-A947-70E740481C1C}">
                  <a14:useLocalDpi xmlns:a14="http://schemas.microsoft.com/office/drawing/2010/main" val="0"/>
                </a:ext>
              </a:extLst>
            </a:blip>
            <a:srcRect t="6893" b="1"/>
            <a:stretch/>
          </p:blipFill>
          <p:spPr>
            <a:xfrm>
              <a:off x="9403244" y="5604028"/>
              <a:ext cx="695559" cy="863489"/>
            </a:xfrm>
            <a:prstGeom prst="rect">
              <a:avLst/>
            </a:prstGeom>
          </p:spPr>
        </p:pic>
        <p:pic>
          <p:nvPicPr>
            <p:cNvPr id="15" name="Immagin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9347" y="5602945"/>
              <a:ext cx="924413" cy="859542"/>
            </a:xfrm>
            <a:prstGeom prst="rect">
              <a:avLst/>
            </a:prstGeom>
          </p:spPr>
        </p:pic>
        <p:pic>
          <p:nvPicPr>
            <p:cNvPr id="16" name="Immagine 15"/>
            <p:cNvPicPr>
              <a:picLocks noChangeAspect="1"/>
            </p:cNvPicPr>
            <p:nvPr/>
          </p:nvPicPr>
          <p:blipFill rotWithShape="1">
            <a:blip r:embed="rId8" cstate="print">
              <a:extLst>
                <a:ext uri="{28A0092B-C50C-407E-A947-70E740481C1C}">
                  <a14:useLocalDpi xmlns:a14="http://schemas.microsoft.com/office/drawing/2010/main" val="0"/>
                </a:ext>
              </a:extLst>
            </a:blip>
            <a:srcRect l="6044" t="29848" r="28963" b="4277"/>
            <a:stretch/>
          </p:blipFill>
          <p:spPr>
            <a:xfrm>
              <a:off x="7228971" y="5609328"/>
              <a:ext cx="1063592" cy="858846"/>
            </a:xfrm>
            <a:prstGeom prst="rect">
              <a:avLst/>
            </a:prstGeom>
          </p:spPr>
        </p:pic>
      </p:grpSp>
      <p:pic>
        <p:nvPicPr>
          <p:cNvPr id="24" name="Immagine 23"/>
          <p:cNvPicPr>
            <a:picLocks noChangeAspect="1"/>
          </p:cNvPicPr>
          <p:nvPr/>
        </p:nvPicPr>
        <p:blipFill>
          <a:blip r:embed="rId9"/>
          <a:stretch>
            <a:fillRect/>
          </a:stretch>
        </p:blipFill>
        <p:spPr>
          <a:xfrm>
            <a:off x="9576299" y="2147073"/>
            <a:ext cx="2100864" cy="960160"/>
          </a:xfrm>
          <a:prstGeom prst="rect">
            <a:avLst/>
          </a:prstGeom>
        </p:spPr>
      </p:pic>
      <p:pic>
        <p:nvPicPr>
          <p:cNvPr id="20" name="Picture 4">
            <a:extLst>
              <a:ext uri="{FF2B5EF4-FFF2-40B4-BE49-F238E27FC236}">
                <a16:creationId xmlns:a16="http://schemas.microsoft.com/office/drawing/2014/main" xmlns="" id="{95562B41-3F85-4DBE-9CB0-3ADF4DC148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3415" y="3143058"/>
            <a:ext cx="1138205" cy="807828"/>
          </a:xfrm>
          <a:prstGeom prst="rect">
            <a:avLst/>
          </a:prstGeom>
        </p:spPr>
      </p:pic>
      <p:pic>
        <p:nvPicPr>
          <p:cNvPr id="23" name="Immagine 22">
            <a:extLst>
              <a:ext uri="{FF2B5EF4-FFF2-40B4-BE49-F238E27FC236}">
                <a16:creationId xmlns="" xmlns:a16="http://schemas.microsoft.com/office/drawing/2014/main" id="{D3191511-F4A1-4C90-AD2C-CA6079093B1E}"/>
              </a:ext>
            </a:extLst>
          </p:cNvPr>
          <p:cNvPicPr>
            <a:picLocks noChangeAspect="1"/>
          </p:cNvPicPr>
          <p:nvPr/>
        </p:nvPicPr>
        <p:blipFill>
          <a:blip r:embed="rId11"/>
          <a:stretch>
            <a:fillRect/>
          </a:stretch>
        </p:blipFill>
        <p:spPr>
          <a:xfrm>
            <a:off x="9516050" y="1404507"/>
            <a:ext cx="2162444" cy="557016"/>
          </a:xfrm>
          <a:prstGeom prst="rect">
            <a:avLst/>
          </a:prstGeom>
        </p:spPr>
      </p:pic>
      <p:sp>
        <p:nvSpPr>
          <p:cNvPr id="19" name="Rettangolo 18"/>
          <p:cNvSpPr/>
          <p:nvPr/>
        </p:nvSpPr>
        <p:spPr>
          <a:xfrm>
            <a:off x="378353" y="3187963"/>
            <a:ext cx="7384320" cy="3416320"/>
          </a:xfrm>
          <a:prstGeom prst="rect">
            <a:avLst/>
          </a:prstGeom>
        </p:spPr>
        <p:txBody>
          <a:bodyPr wrap="square">
            <a:spAutoFit/>
          </a:bodyPr>
          <a:lstStyle/>
          <a:p>
            <a:r>
              <a:rPr lang="en-US" b="1" dirty="0" smtClean="0">
                <a:solidFill>
                  <a:srgbClr val="C00000"/>
                </a:solidFill>
              </a:rPr>
              <a:t>NEXT STEPS</a:t>
            </a:r>
          </a:p>
          <a:p>
            <a:pPr marL="285750" indent="-285750">
              <a:buFont typeface="Arial" panose="020B0604020202020204" pitchFamily="34" charset="0"/>
              <a:buChar char="•"/>
            </a:pPr>
            <a:r>
              <a:rPr lang="en-US" b="1" dirty="0" smtClean="0"/>
              <a:t>MILES upgrades and specific applications</a:t>
            </a:r>
          </a:p>
          <a:p>
            <a:pPr marL="800100" lvl="1" indent="-342900">
              <a:buFont typeface="+mj-lt"/>
              <a:buAutoNum type="arabicPeriod"/>
            </a:pPr>
            <a:r>
              <a:rPr lang="en-US" dirty="0" smtClean="0"/>
              <a:t>Simultaneous investigation of SRWF and LRWF effects</a:t>
            </a:r>
          </a:p>
          <a:p>
            <a:pPr marL="800100" lvl="1" indent="-342900">
              <a:buFont typeface="+mj-lt"/>
              <a:buAutoNum type="arabicPeriod"/>
            </a:pPr>
            <a:r>
              <a:rPr lang="en-US" dirty="0" smtClean="0"/>
              <a:t>Energy spread induced by the resistive wall wakes in a </a:t>
            </a:r>
            <a:r>
              <a:rPr lang="en-US" dirty="0" smtClean="0"/>
              <a:t>planar </a:t>
            </a:r>
            <a:r>
              <a:rPr lang="en-US" i="1" dirty="0" err="1" smtClean="0"/>
              <a:t>undulator</a:t>
            </a:r>
            <a:endParaRPr lang="en-US" i="1" dirty="0" smtClean="0"/>
          </a:p>
          <a:p>
            <a:pPr marL="800100" lvl="1" indent="-342900">
              <a:buFont typeface="+mj-lt"/>
              <a:buAutoNum type="arabicPeriod"/>
            </a:pPr>
            <a:r>
              <a:rPr lang="en-US" dirty="0" smtClean="0"/>
              <a:t>SRWF studies for “COMB" configuration (driver + witness beams)</a:t>
            </a:r>
          </a:p>
          <a:p>
            <a:pPr marL="800100" lvl="1" indent="-342900">
              <a:buFont typeface="+mj-lt"/>
              <a:buAutoNum type="arabicPeriod"/>
            </a:pPr>
            <a:r>
              <a:rPr lang="en-US" dirty="0" smtClean="0"/>
              <a:t>BNS damping in rectangular DWA slabs with alternating orientation</a:t>
            </a:r>
          </a:p>
          <a:p>
            <a:pPr marL="285750" indent="-285750">
              <a:buFont typeface="Arial" panose="020B0604020202020204" pitchFamily="34" charset="0"/>
              <a:buChar char="•"/>
            </a:pPr>
            <a:r>
              <a:rPr lang="en-US" b="1" dirty="0" smtClean="0"/>
              <a:t>Postdoc research at UCLA</a:t>
            </a:r>
          </a:p>
          <a:p>
            <a:pPr marL="800100" lvl="1" indent="-342900">
              <a:buFont typeface="+mj-lt"/>
              <a:buAutoNum type="arabicPeriod"/>
            </a:pPr>
            <a:r>
              <a:rPr lang="en-US" dirty="0" smtClean="0"/>
              <a:t>Experimental work in </a:t>
            </a:r>
            <a:r>
              <a:rPr lang="en-US" dirty="0" err="1" smtClean="0"/>
              <a:t>Cryo</a:t>
            </a:r>
            <a:r>
              <a:rPr lang="en-US" dirty="0" smtClean="0"/>
              <a:t>-RF structures for production and acceleration of high brightness electron beams</a:t>
            </a:r>
          </a:p>
          <a:p>
            <a:pPr marL="800100" lvl="1" indent="-342900">
              <a:buFont typeface="+mj-lt"/>
              <a:buAutoNum type="arabicPeriod"/>
            </a:pPr>
            <a:r>
              <a:rPr lang="en-US" dirty="0" smtClean="0"/>
              <a:t>Extension of beam dynamics studies investigating the stability in such structures</a:t>
            </a:r>
            <a:endParaRPr lang="en-US" dirty="0"/>
          </a:p>
        </p:txBody>
      </p:sp>
    </p:spTree>
    <p:extLst>
      <p:ext uri="{BB962C8B-B14F-4D97-AF65-F5344CB8AC3E}">
        <p14:creationId xmlns:p14="http://schemas.microsoft.com/office/powerpoint/2010/main" val="2887558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Additional References</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28</a:t>
            </a:fld>
            <a:endParaRPr lang="it-IT"/>
          </a:p>
        </p:txBody>
      </p:sp>
      <p:pic>
        <p:nvPicPr>
          <p:cNvPr id="6" name="Immagine 5">
            <a:extLst>
              <a:ext uri="{FF2B5EF4-FFF2-40B4-BE49-F238E27FC236}">
                <a16:creationId xmlns:a16="http://schemas.microsoft.com/office/drawing/2014/main" xmlns="" id="{EE5613AB-3524-4409-947F-C65E3D28F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7" name="Immagine 6">
            <a:extLst>
              <a:ext uri="{FF2B5EF4-FFF2-40B4-BE49-F238E27FC236}">
                <a16:creationId xmlns:a16="http://schemas.microsoft.com/office/drawing/2014/main" xmlns="" id="{8A79F81F-1B97-4EF9-8569-8EC0DDA53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8" name="Immagine 7">
            <a:extLst>
              <a:ext uri="{FF2B5EF4-FFF2-40B4-BE49-F238E27FC236}">
                <a16:creationId xmlns:a16="http://schemas.microsoft.com/office/drawing/2014/main" xmlns="" id="{54421220-11B8-41AE-B720-F0EAAEDE82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9" name="Rettangolo 8"/>
          <p:cNvSpPr/>
          <p:nvPr/>
        </p:nvSpPr>
        <p:spPr>
          <a:xfrm>
            <a:off x="838200" y="1349463"/>
            <a:ext cx="10309698" cy="4154984"/>
          </a:xfrm>
          <a:prstGeom prst="rect">
            <a:avLst/>
          </a:prstGeom>
        </p:spPr>
        <p:txBody>
          <a:bodyPr wrap="square">
            <a:spAutoFit/>
          </a:bodyPr>
          <a:lstStyle/>
          <a:p>
            <a:pPr marL="171450" indent="-171450">
              <a:buFont typeface="Arial" panose="020B0604020202020204" pitchFamily="34" charset="0"/>
              <a:buChar char="•"/>
            </a:pPr>
            <a:r>
              <a:rPr lang="it-IT" sz="1200" dirty="0"/>
              <a:t>Los Alamos Accelerator Code Group. A </a:t>
            </a:r>
            <a:r>
              <a:rPr lang="it-IT" sz="1200" dirty="0" err="1"/>
              <a:t>compendium</a:t>
            </a:r>
            <a:r>
              <a:rPr lang="it-IT" sz="1200" dirty="0"/>
              <a:t> of computer </a:t>
            </a:r>
            <a:r>
              <a:rPr lang="it-IT" sz="1200" dirty="0" err="1"/>
              <a:t>codes</a:t>
            </a:r>
            <a:r>
              <a:rPr lang="it-IT" sz="1200" dirty="0"/>
              <a:t> </a:t>
            </a:r>
            <a:r>
              <a:rPr lang="it-IT" sz="1200" dirty="0" err="1"/>
              <a:t>used</a:t>
            </a:r>
            <a:r>
              <a:rPr lang="it-IT" sz="1200" dirty="0"/>
              <a:t> in </a:t>
            </a:r>
            <a:r>
              <a:rPr lang="it-IT" sz="1200" dirty="0" err="1" smtClean="0"/>
              <a:t>particle</a:t>
            </a:r>
            <a:r>
              <a:rPr lang="it-IT" sz="1200" dirty="0" smtClean="0"/>
              <a:t> </a:t>
            </a:r>
            <a:r>
              <a:rPr lang="it-IT" sz="1200" dirty="0" err="1" smtClean="0"/>
              <a:t>accelerator</a:t>
            </a:r>
            <a:r>
              <a:rPr lang="it-IT" sz="1200" dirty="0" smtClean="0"/>
              <a:t> </a:t>
            </a:r>
            <a:r>
              <a:rPr lang="it-IT" sz="1200" dirty="0"/>
              <a:t>design and </a:t>
            </a:r>
            <a:r>
              <a:rPr lang="it-IT" sz="1200" dirty="0" err="1"/>
              <a:t>analysis</a:t>
            </a:r>
            <a:r>
              <a:rPr lang="it-IT" sz="1200" dirty="0"/>
              <a:t>. AIP Conference </a:t>
            </a:r>
            <a:r>
              <a:rPr lang="it-IT" sz="1200" dirty="0" err="1"/>
              <a:t>Proceedings</a:t>
            </a:r>
            <a:r>
              <a:rPr lang="it-IT" sz="1200" dirty="0"/>
              <a:t>, 184(2):1137–1326, 1989. </a:t>
            </a:r>
            <a:r>
              <a:rPr lang="it-IT" sz="1200" dirty="0" err="1" smtClean="0"/>
              <a:t>doi</a:t>
            </a:r>
            <a:r>
              <a:rPr lang="it-IT" sz="1200" dirty="0" smtClean="0"/>
              <a:t>: 10.1063/1.38056</a:t>
            </a:r>
          </a:p>
          <a:p>
            <a:pPr marL="171450" indent="-171450">
              <a:buFont typeface="Arial" panose="020B0604020202020204" pitchFamily="34" charset="0"/>
              <a:buChar char="•"/>
            </a:pPr>
            <a:r>
              <a:rPr lang="it-IT" sz="1200" dirty="0" smtClean="0"/>
              <a:t>M</a:t>
            </a:r>
            <a:r>
              <a:rPr lang="it-IT" sz="1200" dirty="0"/>
              <a:t>. Borland. </a:t>
            </a:r>
            <a:r>
              <a:rPr lang="it-IT" sz="1200" dirty="0" err="1"/>
              <a:t>Elegant</a:t>
            </a:r>
            <a:r>
              <a:rPr lang="it-IT" sz="1200" dirty="0"/>
              <a:t>: A </a:t>
            </a:r>
            <a:r>
              <a:rPr lang="it-IT" sz="1200" dirty="0" err="1"/>
              <a:t>Flexible</a:t>
            </a:r>
            <a:r>
              <a:rPr lang="it-IT" sz="1200" dirty="0"/>
              <a:t> SDDS-</a:t>
            </a:r>
            <a:r>
              <a:rPr lang="it-IT" sz="1200" dirty="0" err="1"/>
              <a:t>Compliant</a:t>
            </a:r>
            <a:r>
              <a:rPr lang="it-IT" sz="1200" dirty="0"/>
              <a:t> Code for Accelerator </a:t>
            </a:r>
            <a:r>
              <a:rPr lang="it-IT" sz="1200" dirty="0" err="1"/>
              <a:t>Simulation</a:t>
            </a:r>
            <a:r>
              <a:rPr lang="it-IT" sz="1200" dirty="0"/>
              <a:t>. </a:t>
            </a:r>
            <a:r>
              <a:rPr lang="it-IT" sz="1200" dirty="0" smtClean="0"/>
              <a:t>In 6th </a:t>
            </a:r>
            <a:r>
              <a:rPr lang="it-IT" sz="1200" dirty="0"/>
              <a:t>International </a:t>
            </a:r>
            <a:r>
              <a:rPr lang="it-IT" sz="1200" dirty="0" err="1"/>
              <a:t>Computational</a:t>
            </a:r>
            <a:r>
              <a:rPr lang="it-IT" sz="1200" dirty="0"/>
              <a:t> Accelerator </a:t>
            </a:r>
            <a:r>
              <a:rPr lang="it-IT" sz="1200" dirty="0" err="1"/>
              <a:t>Physics</a:t>
            </a:r>
            <a:r>
              <a:rPr lang="it-IT" sz="1200" dirty="0"/>
              <a:t> Conference (ICAP 2000), 2000. </a:t>
            </a:r>
            <a:r>
              <a:rPr lang="it-IT" sz="1200" dirty="0" smtClean="0"/>
              <a:t>doi:10.2172/761286</a:t>
            </a:r>
          </a:p>
          <a:p>
            <a:pPr marL="171450" indent="-171450">
              <a:buFont typeface="Arial" panose="020B0604020202020204" pitchFamily="34" charset="0"/>
              <a:buChar char="•"/>
            </a:pPr>
            <a:r>
              <a:rPr lang="it-IT" sz="1200" dirty="0" smtClean="0"/>
              <a:t>P</a:t>
            </a:r>
            <a:r>
              <a:rPr lang="it-IT" sz="1200" dirty="0"/>
              <a:t>. </a:t>
            </a:r>
            <a:r>
              <a:rPr lang="it-IT" sz="1200" dirty="0" err="1"/>
              <a:t>Tenenbaum</a:t>
            </a:r>
            <a:r>
              <a:rPr lang="it-IT" sz="1200" dirty="0"/>
              <a:t>. </a:t>
            </a:r>
            <a:r>
              <a:rPr lang="it-IT" sz="1200" dirty="0" err="1"/>
              <a:t>Lucretia</a:t>
            </a:r>
            <a:r>
              <a:rPr lang="it-IT" sz="1200" dirty="0"/>
              <a:t>: A </a:t>
            </a:r>
            <a:r>
              <a:rPr lang="it-IT" sz="1200" dirty="0" err="1"/>
              <a:t>matlab-based</a:t>
            </a:r>
            <a:r>
              <a:rPr lang="it-IT" sz="1200" dirty="0"/>
              <a:t> toolbox for the </a:t>
            </a:r>
            <a:r>
              <a:rPr lang="it-IT" sz="1200" dirty="0" err="1"/>
              <a:t>modelling</a:t>
            </a:r>
            <a:r>
              <a:rPr lang="it-IT" sz="1200" dirty="0"/>
              <a:t> and </a:t>
            </a:r>
            <a:r>
              <a:rPr lang="it-IT" sz="1200" dirty="0" err="1"/>
              <a:t>simulation</a:t>
            </a:r>
            <a:r>
              <a:rPr lang="it-IT" sz="1200" dirty="0"/>
              <a:t> of </a:t>
            </a:r>
            <a:r>
              <a:rPr lang="it-IT" sz="1200" dirty="0" smtClean="0"/>
              <a:t>single-pass </a:t>
            </a:r>
            <a:r>
              <a:rPr lang="it-IT" sz="1200" dirty="0"/>
              <a:t>electron </a:t>
            </a:r>
            <a:r>
              <a:rPr lang="it-IT" sz="1200" dirty="0" err="1"/>
              <a:t>beam</a:t>
            </a:r>
            <a:r>
              <a:rPr lang="it-IT" sz="1200" dirty="0"/>
              <a:t> </a:t>
            </a:r>
            <a:r>
              <a:rPr lang="it-IT" sz="1200" dirty="0" err="1"/>
              <a:t>transport</a:t>
            </a:r>
            <a:r>
              <a:rPr lang="it-IT" sz="1200" dirty="0"/>
              <a:t> </a:t>
            </a:r>
            <a:r>
              <a:rPr lang="it-IT" sz="1200" dirty="0" err="1"/>
              <a:t>systems</a:t>
            </a:r>
            <a:r>
              <a:rPr lang="it-IT" sz="1200" dirty="0"/>
              <a:t>. In </a:t>
            </a:r>
            <a:r>
              <a:rPr lang="it-IT" sz="1200" dirty="0" err="1"/>
              <a:t>Proceedings</a:t>
            </a:r>
            <a:r>
              <a:rPr lang="it-IT" sz="1200" dirty="0"/>
              <a:t> of the 2005 </a:t>
            </a:r>
            <a:r>
              <a:rPr lang="it-IT" sz="1200" dirty="0" err="1"/>
              <a:t>Particle</a:t>
            </a:r>
            <a:r>
              <a:rPr lang="it-IT" sz="1200" dirty="0"/>
              <a:t> Accelerator </a:t>
            </a:r>
            <a:r>
              <a:rPr lang="it-IT" sz="1200" dirty="0" smtClean="0"/>
              <a:t>Conference</a:t>
            </a:r>
            <a:r>
              <a:rPr lang="it-IT" sz="1200" dirty="0"/>
              <a:t>, </a:t>
            </a:r>
            <a:r>
              <a:rPr lang="it-IT" sz="1200" dirty="0" err="1"/>
              <a:t>pages</a:t>
            </a:r>
            <a:r>
              <a:rPr lang="it-IT" sz="1200" dirty="0"/>
              <a:t> 4197–4199, 2005. </a:t>
            </a:r>
            <a:r>
              <a:rPr lang="it-IT" sz="1200" dirty="0" err="1"/>
              <a:t>doi</a:t>
            </a:r>
            <a:r>
              <a:rPr lang="it-IT" sz="1200" dirty="0"/>
              <a:t>: </a:t>
            </a:r>
            <a:r>
              <a:rPr lang="it-IT" sz="1200" dirty="0" smtClean="0"/>
              <a:t>10.1109/PAC.2005.1591763</a:t>
            </a:r>
          </a:p>
          <a:p>
            <a:pPr marL="171450" indent="-171450">
              <a:buFont typeface="Arial" panose="020B0604020202020204" pitchFamily="34" charset="0"/>
              <a:buChar char="•"/>
            </a:pPr>
            <a:r>
              <a:rPr lang="it-IT" sz="1200" dirty="0" smtClean="0"/>
              <a:t>General </a:t>
            </a:r>
            <a:r>
              <a:rPr lang="it-IT" sz="1200" dirty="0" err="1"/>
              <a:t>particle</a:t>
            </a:r>
            <a:r>
              <a:rPr lang="it-IT" sz="1200" dirty="0"/>
              <a:t> </a:t>
            </a:r>
            <a:r>
              <a:rPr lang="it-IT" sz="1200" dirty="0" err="1"/>
              <a:t>tracer</a:t>
            </a:r>
            <a:r>
              <a:rPr lang="it-IT" sz="1200" dirty="0"/>
              <a:t>. </a:t>
            </a:r>
            <a:r>
              <a:rPr lang="it-IT" sz="1200" dirty="0">
                <a:hlinkClick r:id="rId5"/>
              </a:rPr>
              <a:t>http://</a:t>
            </a:r>
            <a:r>
              <a:rPr lang="it-IT" sz="1200" dirty="0" smtClean="0">
                <a:hlinkClick r:id="rId5"/>
              </a:rPr>
              <a:t>www.pulsar.nl/gpt/index.html</a:t>
            </a:r>
            <a:endParaRPr lang="it-IT" sz="1200" dirty="0" smtClean="0"/>
          </a:p>
          <a:p>
            <a:pPr marL="171450" indent="-171450">
              <a:buFont typeface="Arial" panose="020B0604020202020204" pitchFamily="34" charset="0"/>
              <a:buChar char="•"/>
            </a:pPr>
            <a:r>
              <a:rPr lang="it-IT" sz="1200" dirty="0" smtClean="0"/>
              <a:t>L</a:t>
            </a:r>
            <a:r>
              <a:rPr lang="it-IT" sz="1200" dirty="0"/>
              <a:t>. Young and J. </a:t>
            </a:r>
            <a:r>
              <a:rPr lang="it-IT" sz="1200" dirty="0" err="1"/>
              <a:t>Billen</a:t>
            </a:r>
            <a:r>
              <a:rPr lang="it-IT" sz="1200" dirty="0"/>
              <a:t>. </a:t>
            </a:r>
            <a:r>
              <a:rPr lang="it-IT" sz="1200" dirty="0" err="1"/>
              <a:t>Tech</a:t>
            </a:r>
            <a:r>
              <a:rPr lang="it-IT" sz="1200" dirty="0"/>
              <a:t>. rep., LA-UR-96-1835. Los Alamos National </a:t>
            </a:r>
            <a:r>
              <a:rPr lang="it-IT" sz="1200" dirty="0" err="1"/>
              <a:t>Laboratory</a:t>
            </a:r>
            <a:r>
              <a:rPr lang="it-IT" sz="1200" dirty="0"/>
              <a:t>, </a:t>
            </a:r>
            <a:r>
              <a:rPr lang="it-IT" sz="1200" dirty="0" smtClean="0"/>
              <a:t>1996</a:t>
            </a:r>
          </a:p>
          <a:p>
            <a:pPr marL="171450" indent="-171450">
              <a:buFont typeface="Arial" panose="020B0604020202020204" pitchFamily="34" charset="0"/>
              <a:buChar char="•"/>
            </a:pPr>
            <a:r>
              <a:rPr lang="it-IT" sz="1200" dirty="0" smtClean="0"/>
              <a:t>Klaus </a:t>
            </a:r>
            <a:r>
              <a:rPr lang="it-IT" sz="1200" dirty="0" err="1"/>
              <a:t>Floettmann</a:t>
            </a:r>
            <a:r>
              <a:rPr lang="it-IT" sz="1200" dirty="0"/>
              <a:t>. A </a:t>
            </a:r>
            <a:r>
              <a:rPr lang="it-IT" sz="1200" dirty="0" err="1"/>
              <a:t>space</a:t>
            </a:r>
            <a:r>
              <a:rPr lang="it-IT" sz="1200" dirty="0"/>
              <a:t> </a:t>
            </a:r>
            <a:r>
              <a:rPr lang="it-IT" sz="1200" dirty="0" err="1"/>
              <a:t>charge</a:t>
            </a:r>
            <a:r>
              <a:rPr lang="it-IT" sz="1200" dirty="0"/>
              <a:t> </a:t>
            </a:r>
            <a:r>
              <a:rPr lang="it-IT" sz="1200" dirty="0" err="1"/>
              <a:t>tracking</a:t>
            </a:r>
            <a:r>
              <a:rPr lang="it-IT" sz="1200" dirty="0"/>
              <a:t> code. </a:t>
            </a:r>
            <a:r>
              <a:rPr lang="it-IT" sz="1200" dirty="0">
                <a:hlinkClick r:id="rId6"/>
              </a:rPr>
              <a:t>https://www.desy.de/~mpyflo</a:t>
            </a:r>
            <a:r>
              <a:rPr lang="it-IT" sz="1200" dirty="0" smtClean="0">
                <a:hlinkClick r:id="rId6"/>
              </a:rPr>
              <a:t>/</a:t>
            </a:r>
            <a:endParaRPr lang="it-IT" sz="1200" dirty="0" smtClean="0"/>
          </a:p>
          <a:p>
            <a:pPr marL="171450" indent="-171450">
              <a:buFont typeface="Arial" panose="020B0604020202020204" pitchFamily="34" charset="0"/>
              <a:buChar char="•"/>
            </a:pPr>
            <a:r>
              <a:rPr lang="it-IT" sz="1200" dirty="0" err="1" smtClean="0"/>
              <a:t>Ji</a:t>
            </a:r>
            <a:r>
              <a:rPr lang="it-IT" sz="1200" dirty="0" smtClean="0"/>
              <a:t> </a:t>
            </a:r>
            <a:r>
              <a:rPr lang="it-IT" sz="1200" dirty="0" err="1"/>
              <a:t>Qiang</a:t>
            </a:r>
            <a:r>
              <a:rPr lang="it-IT" sz="1200" dirty="0"/>
              <a:t>, Robert D. </a:t>
            </a:r>
            <a:r>
              <a:rPr lang="it-IT" sz="1200" dirty="0" err="1"/>
              <a:t>Ryne</a:t>
            </a:r>
            <a:r>
              <a:rPr lang="it-IT" sz="1200" dirty="0"/>
              <a:t>, </a:t>
            </a:r>
            <a:r>
              <a:rPr lang="it-IT" sz="1200" dirty="0" err="1"/>
              <a:t>Salman</a:t>
            </a:r>
            <a:r>
              <a:rPr lang="it-IT" sz="1200" dirty="0"/>
              <a:t> </a:t>
            </a:r>
            <a:r>
              <a:rPr lang="it-IT" sz="1200" dirty="0" err="1"/>
              <a:t>Habib</a:t>
            </a:r>
            <a:r>
              <a:rPr lang="it-IT" sz="1200" dirty="0"/>
              <a:t>, and Viktor </a:t>
            </a:r>
            <a:r>
              <a:rPr lang="it-IT" sz="1200" dirty="0" err="1"/>
              <a:t>Decyk</a:t>
            </a:r>
            <a:r>
              <a:rPr lang="it-IT" sz="1200" dirty="0"/>
              <a:t>. An </a:t>
            </a:r>
            <a:r>
              <a:rPr lang="it-IT" sz="1200" dirty="0" err="1"/>
              <a:t>object-oriented</a:t>
            </a:r>
            <a:r>
              <a:rPr lang="it-IT" sz="1200" dirty="0"/>
              <a:t> </a:t>
            </a:r>
            <a:r>
              <a:rPr lang="it-IT" sz="1200" dirty="0" err="1" smtClean="0"/>
              <a:t>parallel</a:t>
            </a:r>
            <a:r>
              <a:rPr lang="it-IT" sz="1200" dirty="0" smtClean="0"/>
              <a:t> </a:t>
            </a:r>
            <a:r>
              <a:rPr lang="it-IT" sz="1200" dirty="0" err="1"/>
              <a:t>particle</a:t>
            </a:r>
            <a:r>
              <a:rPr lang="it-IT" sz="1200" dirty="0"/>
              <a:t>-in-</a:t>
            </a:r>
            <a:r>
              <a:rPr lang="it-IT" sz="1200" dirty="0" err="1"/>
              <a:t>cell</a:t>
            </a:r>
            <a:r>
              <a:rPr lang="it-IT" sz="1200" dirty="0"/>
              <a:t> code for </a:t>
            </a:r>
            <a:r>
              <a:rPr lang="it-IT" sz="1200" dirty="0" err="1"/>
              <a:t>beam</a:t>
            </a:r>
            <a:r>
              <a:rPr lang="it-IT" sz="1200" dirty="0"/>
              <a:t> </a:t>
            </a:r>
            <a:r>
              <a:rPr lang="it-IT" sz="1200" dirty="0" err="1"/>
              <a:t>dynamics</a:t>
            </a:r>
            <a:r>
              <a:rPr lang="it-IT" sz="1200" dirty="0"/>
              <a:t> </a:t>
            </a:r>
            <a:r>
              <a:rPr lang="it-IT" sz="1200" dirty="0" err="1"/>
              <a:t>simulation</a:t>
            </a:r>
            <a:r>
              <a:rPr lang="it-IT" sz="1200" dirty="0"/>
              <a:t> in linear </a:t>
            </a:r>
            <a:r>
              <a:rPr lang="it-IT" sz="1200" dirty="0" err="1"/>
              <a:t>accelerators</a:t>
            </a:r>
            <a:r>
              <a:rPr lang="it-IT" sz="1200" dirty="0"/>
              <a:t>. </a:t>
            </a:r>
            <a:r>
              <a:rPr lang="it-IT" sz="1200" dirty="0" smtClean="0"/>
              <a:t>Journal of </a:t>
            </a:r>
            <a:r>
              <a:rPr lang="it-IT" sz="1200" dirty="0" err="1"/>
              <a:t>Computational</a:t>
            </a:r>
            <a:r>
              <a:rPr lang="it-IT" sz="1200" dirty="0"/>
              <a:t> </a:t>
            </a:r>
            <a:r>
              <a:rPr lang="it-IT" sz="1200" dirty="0" err="1"/>
              <a:t>Physics</a:t>
            </a:r>
            <a:r>
              <a:rPr lang="it-IT" sz="1200" dirty="0"/>
              <a:t>, 163(2):434–451, 2000. ISSN 0021-9991. </a:t>
            </a:r>
            <a:r>
              <a:rPr lang="it-IT" sz="1200" dirty="0" err="1"/>
              <a:t>doi</a:t>
            </a:r>
            <a:r>
              <a:rPr lang="it-IT" sz="1200" dirty="0"/>
              <a:t>: https://doi.org/</a:t>
            </a:r>
            <a:br>
              <a:rPr lang="it-IT" sz="1200" dirty="0"/>
            </a:br>
            <a:r>
              <a:rPr lang="it-IT" sz="1200" dirty="0" smtClean="0"/>
              <a:t>10.1006/jcph.2000.6570</a:t>
            </a:r>
          </a:p>
          <a:p>
            <a:pPr marL="171450" indent="-171450">
              <a:buFont typeface="Arial" panose="020B0604020202020204" pitchFamily="34" charset="0"/>
              <a:buChar char="•"/>
            </a:pPr>
            <a:r>
              <a:rPr lang="it-IT" sz="1200" dirty="0" err="1" smtClean="0"/>
              <a:t>Ji</a:t>
            </a:r>
            <a:r>
              <a:rPr lang="it-IT" sz="1200" dirty="0" smtClean="0"/>
              <a:t> </a:t>
            </a:r>
            <a:r>
              <a:rPr lang="it-IT" sz="1200" dirty="0" err="1"/>
              <a:t>Qiang</a:t>
            </a:r>
            <a:r>
              <a:rPr lang="it-IT" sz="1200" dirty="0"/>
              <a:t>, Steve Lidia, Robert D. </a:t>
            </a:r>
            <a:r>
              <a:rPr lang="it-IT" sz="1200" dirty="0" err="1"/>
              <a:t>Ryne</a:t>
            </a:r>
            <a:r>
              <a:rPr lang="it-IT" sz="1200" dirty="0"/>
              <a:t>, and Cecile </a:t>
            </a:r>
            <a:r>
              <a:rPr lang="it-IT" sz="1200" dirty="0" err="1"/>
              <a:t>Limborg-Deprey</a:t>
            </a:r>
            <a:r>
              <a:rPr lang="it-IT" sz="1200" dirty="0"/>
              <a:t>. Three-</a:t>
            </a:r>
            <a:r>
              <a:rPr lang="it-IT" sz="1200" dirty="0" err="1"/>
              <a:t>dimensional</a:t>
            </a:r>
            <a:r>
              <a:rPr lang="it-IT" sz="1200" dirty="0"/>
              <a:t> </a:t>
            </a:r>
            <a:r>
              <a:rPr lang="it-IT" sz="1200" dirty="0" err="1" smtClean="0"/>
              <a:t>quasistatic</a:t>
            </a:r>
            <a:r>
              <a:rPr lang="it-IT" sz="1200" dirty="0" smtClean="0"/>
              <a:t> </a:t>
            </a:r>
            <a:r>
              <a:rPr lang="it-IT" sz="1200" dirty="0"/>
              <a:t>model for high </a:t>
            </a:r>
            <a:r>
              <a:rPr lang="it-IT" sz="1200" dirty="0" err="1"/>
              <a:t>brightness</a:t>
            </a:r>
            <a:r>
              <a:rPr lang="it-IT" sz="1200" dirty="0"/>
              <a:t> </a:t>
            </a:r>
            <a:r>
              <a:rPr lang="it-IT" sz="1200" dirty="0" err="1"/>
              <a:t>beam</a:t>
            </a:r>
            <a:r>
              <a:rPr lang="it-IT" sz="1200" dirty="0"/>
              <a:t> </a:t>
            </a:r>
            <a:r>
              <a:rPr lang="it-IT" sz="1200" dirty="0" err="1"/>
              <a:t>dynamics</a:t>
            </a:r>
            <a:r>
              <a:rPr lang="it-IT" sz="1200" dirty="0"/>
              <a:t> </a:t>
            </a:r>
            <a:r>
              <a:rPr lang="it-IT" sz="1200" dirty="0" err="1"/>
              <a:t>simulation</a:t>
            </a:r>
            <a:r>
              <a:rPr lang="it-IT" sz="1200" dirty="0"/>
              <a:t>. </a:t>
            </a:r>
            <a:r>
              <a:rPr lang="it-IT" sz="1200" dirty="0" err="1"/>
              <a:t>Phys</a:t>
            </a:r>
            <a:r>
              <a:rPr lang="it-IT" sz="1200" dirty="0"/>
              <a:t>. Rev. ST </a:t>
            </a:r>
            <a:r>
              <a:rPr lang="it-IT" sz="1200" dirty="0" err="1"/>
              <a:t>Accel</a:t>
            </a:r>
            <a:r>
              <a:rPr lang="it-IT" sz="1200" dirty="0"/>
              <a:t>. </a:t>
            </a:r>
            <a:r>
              <a:rPr lang="it-IT" sz="1200" dirty="0" err="1"/>
              <a:t>Beams</a:t>
            </a:r>
            <a:r>
              <a:rPr lang="it-IT" sz="1200" dirty="0"/>
              <a:t>, </a:t>
            </a:r>
            <a:r>
              <a:rPr lang="it-IT" sz="1200" dirty="0" smtClean="0"/>
              <a:t>9:044204</a:t>
            </a:r>
            <a:r>
              <a:rPr lang="it-IT" sz="1200" dirty="0"/>
              <a:t>, </a:t>
            </a:r>
            <a:r>
              <a:rPr lang="it-IT" sz="1200" dirty="0" err="1"/>
              <a:t>Apr</a:t>
            </a:r>
            <a:r>
              <a:rPr lang="it-IT" sz="1200" dirty="0"/>
              <a:t> 2006. </a:t>
            </a:r>
            <a:r>
              <a:rPr lang="it-IT" sz="1200" dirty="0" err="1"/>
              <a:t>doi</a:t>
            </a:r>
            <a:r>
              <a:rPr lang="it-IT" sz="1200" dirty="0"/>
              <a:t>: </a:t>
            </a:r>
            <a:r>
              <a:rPr lang="it-IT" sz="1200" dirty="0" smtClean="0"/>
              <a:t>10.1103/PhysRevSTAB.9.044204</a:t>
            </a:r>
          </a:p>
          <a:p>
            <a:pPr marL="171450" indent="-171450">
              <a:buFont typeface="Arial" panose="020B0604020202020204" pitchFamily="34" charset="0"/>
              <a:buChar char="•"/>
            </a:pPr>
            <a:r>
              <a:rPr lang="it-IT" sz="1200" dirty="0" smtClean="0"/>
              <a:t>I</a:t>
            </a:r>
            <a:r>
              <a:rPr lang="it-IT" sz="1200" dirty="0"/>
              <a:t>. </a:t>
            </a:r>
            <a:r>
              <a:rPr lang="it-IT" sz="1200" dirty="0" err="1"/>
              <a:t>Agapov</a:t>
            </a:r>
            <a:r>
              <a:rPr lang="it-IT" sz="1200" dirty="0"/>
              <a:t>, G. Geloni, S. </a:t>
            </a:r>
            <a:r>
              <a:rPr lang="it-IT" sz="1200" dirty="0" err="1"/>
              <a:t>Tomin</a:t>
            </a:r>
            <a:r>
              <a:rPr lang="it-IT" sz="1200" dirty="0"/>
              <a:t>, and I. </a:t>
            </a:r>
            <a:r>
              <a:rPr lang="it-IT" sz="1200" dirty="0" err="1"/>
              <a:t>Zagorodnov</a:t>
            </a:r>
            <a:r>
              <a:rPr lang="it-IT" sz="1200" dirty="0"/>
              <a:t>. Ocelot: A software </a:t>
            </a:r>
            <a:r>
              <a:rPr lang="it-IT" sz="1200" dirty="0" err="1"/>
              <a:t>framework</a:t>
            </a:r>
            <a:r>
              <a:rPr lang="it-IT" sz="1200" dirty="0"/>
              <a:t> </a:t>
            </a:r>
            <a:r>
              <a:rPr lang="it-IT" sz="1200" dirty="0" smtClean="0"/>
              <a:t>for </a:t>
            </a:r>
            <a:r>
              <a:rPr lang="it-IT" sz="1200" dirty="0" err="1" smtClean="0"/>
              <a:t>synchrotron</a:t>
            </a:r>
            <a:r>
              <a:rPr lang="it-IT" sz="1200" dirty="0" smtClean="0"/>
              <a:t> </a:t>
            </a:r>
            <a:r>
              <a:rPr lang="it-IT" sz="1200" dirty="0"/>
              <a:t>light source and </a:t>
            </a:r>
            <a:r>
              <a:rPr lang="it-IT" sz="1200" dirty="0" smtClean="0"/>
              <a:t>FEL </a:t>
            </a:r>
            <a:r>
              <a:rPr lang="it-IT" sz="1200" dirty="0" err="1"/>
              <a:t>studies</a:t>
            </a:r>
            <a:r>
              <a:rPr lang="it-IT" sz="1200" dirty="0"/>
              <a:t>. </a:t>
            </a:r>
            <a:r>
              <a:rPr lang="it-IT" sz="1200" dirty="0" err="1"/>
              <a:t>Nuclear</a:t>
            </a:r>
            <a:r>
              <a:rPr lang="it-IT" sz="1200" dirty="0"/>
              <a:t> Instruments and </a:t>
            </a:r>
            <a:r>
              <a:rPr lang="it-IT" sz="1200" dirty="0" err="1"/>
              <a:t>Methods</a:t>
            </a:r>
            <a:r>
              <a:rPr lang="it-IT" sz="1200" dirty="0"/>
              <a:t> in </a:t>
            </a:r>
            <a:r>
              <a:rPr lang="it-IT" sz="1200" dirty="0" err="1"/>
              <a:t>Physics</a:t>
            </a:r>
            <a:r>
              <a:rPr lang="it-IT" sz="1200" dirty="0"/>
              <a:t> </a:t>
            </a:r>
            <a:r>
              <a:rPr lang="it-IT" sz="1200" dirty="0" err="1" smtClean="0"/>
              <a:t>Research</a:t>
            </a:r>
            <a:r>
              <a:rPr lang="it-IT" sz="1200" dirty="0" smtClean="0"/>
              <a:t> </a:t>
            </a:r>
            <a:r>
              <a:rPr lang="it-IT" sz="1200" dirty="0" err="1" smtClean="0"/>
              <a:t>Section</a:t>
            </a:r>
            <a:r>
              <a:rPr lang="it-IT" sz="1200" dirty="0" smtClean="0"/>
              <a:t> </a:t>
            </a:r>
            <a:r>
              <a:rPr lang="it-IT" sz="1200" dirty="0"/>
              <a:t>A: Accelerators, </a:t>
            </a:r>
            <a:r>
              <a:rPr lang="it-IT" sz="1200" dirty="0" err="1"/>
              <a:t>Spectrometers</a:t>
            </a:r>
            <a:r>
              <a:rPr lang="it-IT" sz="1200" dirty="0"/>
              <a:t>, Detectors and </a:t>
            </a:r>
            <a:r>
              <a:rPr lang="it-IT" sz="1200" dirty="0" err="1"/>
              <a:t>Associated</a:t>
            </a:r>
            <a:r>
              <a:rPr lang="it-IT" sz="1200" dirty="0"/>
              <a:t> </a:t>
            </a:r>
            <a:r>
              <a:rPr lang="it-IT" sz="1200" dirty="0" err="1"/>
              <a:t>Equipment</a:t>
            </a:r>
            <a:r>
              <a:rPr lang="it-IT" sz="1200" dirty="0"/>
              <a:t>, </a:t>
            </a:r>
            <a:r>
              <a:rPr lang="it-IT" sz="1200" dirty="0" smtClean="0"/>
              <a:t>768:151–156, 2014</a:t>
            </a:r>
            <a:r>
              <a:rPr lang="it-IT" sz="1200" dirty="0"/>
              <a:t>. ISSN 0168-9002. </a:t>
            </a:r>
            <a:r>
              <a:rPr lang="it-IT" sz="1200" dirty="0" err="1"/>
              <a:t>doi</a:t>
            </a:r>
            <a:r>
              <a:rPr lang="it-IT" sz="1200" dirty="0"/>
              <a:t>: </a:t>
            </a:r>
            <a:r>
              <a:rPr lang="it-IT" sz="1200" dirty="0">
                <a:hlinkClick r:id="rId7"/>
              </a:rPr>
              <a:t>https://</a:t>
            </a:r>
            <a:r>
              <a:rPr lang="it-IT" sz="1200" dirty="0" smtClean="0">
                <a:hlinkClick r:id="rId7"/>
              </a:rPr>
              <a:t>doi.org/10.1016/j.nima.2014.09.057</a:t>
            </a:r>
            <a:endParaRPr lang="it-IT" sz="1200" dirty="0" smtClean="0"/>
          </a:p>
          <a:p>
            <a:pPr marL="171450" indent="-171450">
              <a:buFont typeface="Arial" panose="020B0604020202020204" pitchFamily="34" charset="0"/>
              <a:buChar char="•"/>
            </a:pPr>
            <a:r>
              <a:rPr lang="en-US" sz="1200" dirty="0"/>
              <a:t>H. </a:t>
            </a:r>
            <a:r>
              <a:rPr lang="en-US" sz="1200" dirty="0" err="1"/>
              <a:t>Motz</a:t>
            </a:r>
            <a:r>
              <a:rPr lang="en-US" sz="1200" dirty="0"/>
              <a:t>. Applications of the radiation from fast electron beams. Journal of Applied </a:t>
            </a:r>
            <a:r>
              <a:rPr lang="en-US" sz="1200" dirty="0" smtClean="0"/>
              <a:t>Physics, 22(5</a:t>
            </a:r>
            <a:r>
              <a:rPr lang="en-US" sz="1200" dirty="0"/>
              <a:t>):527–535, 1951. </a:t>
            </a:r>
            <a:r>
              <a:rPr lang="en-US" sz="1200" dirty="0" err="1"/>
              <a:t>doi</a:t>
            </a:r>
            <a:r>
              <a:rPr lang="en-US" sz="1200" dirty="0"/>
              <a:t>: 10.1063/1.1700002. URL </a:t>
            </a:r>
            <a:r>
              <a:rPr lang="en-US" sz="1200" dirty="0">
                <a:hlinkClick r:id="rId8"/>
              </a:rPr>
              <a:t>https://</a:t>
            </a:r>
            <a:r>
              <a:rPr lang="en-US" sz="1200" dirty="0" smtClean="0">
                <a:hlinkClick r:id="rId8"/>
              </a:rPr>
              <a:t>doi.org/10.1063/1.1700002</a:t>
            </a:r>
            <a:r>
              <a:rPr lang="en-US" sz="1200" dirty="0" smtClean="0"/>
              <a:t>.</a:t>
            </a:r>
          </a:p>
          <a:p>
            <a:pPr marL="171450" indent="-171450">
              <a:buFont typeface="Arial" panose="020B0604020202020204" pitchFamily="34" charset="0"/>
              <a:buChar char="•"/>
            </a:pPr>
            <a:r>
              <a:rPr lang="en-US" sz="1200" dirty="0" smtClean="0"/>
              <a:t>John </a:t>
            </a:r>
            <a:r>
              <a:rPr lang="en-US" sz="1200" dirty="0"/>
              <a:t>M. J. </a:t>
            </a:r>
            <a:r>
              <a:rPr lang="en-US" sz="1200" dirty="0" err="1"/>
              <a:t>Madey</a:t>
            </a:r>
            <a:r>
              <a:rPr lang="en-US" sz="1200" dirty="0"/>
              <a:t>. Stimulated emission of bremsstrahlung in a periodic magnetic field. </a:t>
            </a:r>
            <a:r>
              <a:rPr lang="en-US" sz="1200" dirty="0" smtClean="0"/>
              <a:t>Journal of </a:t>
            </a:r>
            <a:r>
              <a:rPr lang="en-US" sz="1200" dirty="0"/>
              <a:t>Applied Physics, 42(5):1906–1913, </a:t>
            </a:r>
            <a:r>
              <a:rPr lang="en-US" sz="1200" dirty="0" smtClean="0"/>
              <a:t>1971.</a:t>
            </a:r>
            <a:r>
              <a:rPr lang="it-IT" sz="1200" dirty="0"/>
              <a:t> </a:t>
            </a:r>
            <a:r>
              <a:rPr lang="it-IT" sz="1200" dirty="0" smtClean="0"/>
              <a:t>doi:10.1063/1.1660466</a:t>
            </a:r>
            <a:r>
              <a:rPr lang="it-IT" sz="1200" dirty="0"/>
              <a:t>. URL https://</a:t>
            </a:r>
            <a:r>
              <a:rPr lang="it-IT" sz="1200" dirty="0" smtClean="0"/>
              <a:t>doi.org/10.1063/1.1660466</a:t>
            </a:r>
            <a:r>
              <a:rPr lang="it-IT" sz="1200" dirty="0"/>
              <a:t>.</a:t>
            </a:r>
            <a:r>
              <a:rPr lang="it-IT" sz="1200" dirty="0"/>
              <a:t/>
            </a:r>
            <a:br>
              <a:rPr lang="it-IT" sz="1200" dirty="0"/>
            </a:br>
            <a:endParaRPr lang="it-IT" sz="1200" dirty="0"/>
          </a:p>
        </p:txBody>
      </p:sp>
    </p:spTree>
    <p:extLst>
      <p:ext uri="{BB962C8B-B14F-4D97-AF65-F5344CB8AC3E}">
        <p14:creationId xmlns:p14="http://schemas.microsoft.com/office/powerpoint/2010/main" val="2187475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Personal Contributions</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29</a:t>
            </a:fld>
            <a:endParaRPr lang="it-IT"/>
          </a:p>
        </p:txBody>
      </p:sp>
      <p:pic>
        <p:nvPicPr>
          <p:cNvPr id="6" name="Immagine 5">
            <a:extLst>
              <a:ext uri="{FF2B5EF4-FFF2-40B4-BE49-F238E27FC236}">
                <a16:creationId xmlns:a16="http://schemas.microsoft.com/office/drawing/2014/main" xmlns="" id="{EE5613AB-3524-4409-947F-C65E3D28F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7" name="Immagine 6">
            <a:extLst>
              <a:ext uri="{FF2B5EF4-FFF2-40B4-BE49-F238E27FC236}">
                <a16:creationId xmlns:a16="http://schemas.microsoft.com/office/drawing/2014/main" xmlns="" id="{8A79F81F-1B97-4EF9-8569-8EC0DDA53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8" name="Immagine 7">
            <a:extLst>
              <a:ext uri="{FF2B5EF4-FFF2-40B4-BE49-F238E27FC236}">
                <a16:creationId xmlns:a16="http://schemas.microsoft.com/office/drawing/2014/main" xmlns="" id="{54421220-11B8-41AE-B720-F0EAAEDE82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9" name="CasellaDiTesto 8"/>
          <p:cNvSpPr txBox="1"/>
          <p:nvPr/>
        </p:nvSpPr>
        <p:spPr>
          <a:xfrm>
            <a:off x="838200" y="1484363"/>
            <a:ext cx="9666249"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Design</a:t>
            </a:r>
            <a:r>
              <a:rPr lang="en-US" dirty="0"/>
              <a:t>, development and benchmark of </a:t>
            </a:r>
            <a:r>
              <a:rPr lang="en-US" b="1" dirty="0"/>
              <a:t>MILES</a:t>
            </a:r>
            <a:r>
              <a:rPr lang="en-US" dirty="0"/>
              <a:t>, a custom tracking code describing </a:t>
            </a:r>
            <a:r>
              <a:rPr lang="en-US" dirty="0" err="1"/>
              <a:t>wakefield</a:t>
            </a:r>
            <a:r>
              <a:rPr lang="en-US" dirty="0"/>
              <a:t> interaction in </a:t>
            </a:r>
            <a:r>
              <a:rPr lang="en-US" dirty="0" err="1"/>
              <a:t>linacs</a:t>
            </a:r>
            <a:r>
              <a:rPr lang="en-US" dirty="0"/>
              <a:t> including space charge </a:t>
            </a:r>
            <a:r>
              <a:rPr lang="en-US" dirty="0" smtClean="0"/>
              <a:t>effects</a:t>
            </a:r>
          </a:p>
          <a:p>
            <a:pPr marL="285750" indent="-285750">
              <a:buFont typeface="Arial" panose="020B0604020202020204" pitchFamily="34" charset="0"/>
              <a:buChar char="•"/>
            </a:pPr>
            <a:r>
              <a:rPr lang="en-US" dirty="0" smtClean="0"/>
              <a:t>Generalization </a:t>
            </a:r>
            <a:r>
              <a:rPr lang="en-US" dirty="0"/>
              <a:t>of the </a:t>
            </a:r>
            <a:r>
              <a:rPr lang="en-US" b="1" dirty="0"/>
              <a:t>multi-slice approach</a:t>
            </a:r>
            <a:r>
              <a:rPr lang="en-US" dirty="0"/>
              <a:t> introduced by HOMDYN </a:t>
            </a:r>
            <a:r>
              <a:rPr lang="en-US" dirty="0" smtClean="0"/>
              <a:t>(</a:t>
            </a:r>
            <a:r>
              <a:rPr lang="en-US" i="1" dirty="0" smtClean="0"/>
              <a:t>see</a:t>
            </a:r>
            <a:r>
              <a:rPr lang="en-US" dirty="0" smtClean="0"/>
              <a:t> </a:t>
            </a:r>
            <a:r>
              <a:rPr lang="en-US" dirty="0"/>
              <a:t>Proc. Particle Accelerators Conference 93. pp. 3279) for the description of space charge forces. The new method accounts for the superposition of the fields produced by all the slices and acting on each </a:t>
            </a:r>
            <a:r>
              <a:rPr lang="en-US" dirty="0" smtClean="0"/>
              <a:t>macro-particle</a:t>
            </a:r>
          </a:p>
          <a:p>
            <a:pPr marL="285750" indent="-285750">
              <a:buFont typeface="Arial" panose="020B0604020202020204" pitchFamily="34" charset="0"/>
              <a:buChar char="•"/>
            </a:pPr>
            <a:r>
              <a:rPr lang="en-US" dirty="0" smtClean="0"/>
              <a:t>Development </a:t>
            </a:r>
            <a:r>
              <a:rPr lang="en-US" dirty="0"/>
              <a:t>and proof of the </a:t>
            </a:r>
            <a:r>
              <a:rPr lang="en-US" b="1" dirty="0"/>
              <a:t>algebraic formalism</a:t>
            </a:r>
            <a:r>
              <a:rPr lang="en-US" dirty="0"/>
              <a:t> capable to describe the longitudinal and transverse </a:t>
            </a:r>
            <a:r>
              <a:rPr lang="en-US" dirty="0" err="1"/>
              <a:t>wakefield</a:t>
            </a:r>
            <a:r>
              <a:rPr lang="en-US" dirty="0"/>
              <a:t> interaction with a resonant mode initially introduced in </a:t>
            </a:r>
            <a:r>
              <a:rPr lang="en-US" dirty="0" err="1"/>
              <a:t>MuSiC</a:t>
            </a:r>
            <a:r>
              <a:rPr lang="en-US" dirty="0"/>
              <a:t> </a:t>
            </a:r>
            <a:r>
              <a:rPr lang="en-US" dirty="0" smtClean="0"/>
              <a:t>(</a:t>
            </a:r>
            <a:r>
              <a:rPr lang="en-US" i="1" dirty="0" smtClean="0"/>
              <a:t>see</a:t>
            </a:r>
            <a:r>
              <a:rPr lang="en-US" dirty="0" smtClean="0"/>
              <a:t> </a:t>
            </a:r>
            <a:r>
              <a:rPr lang="en-US" dirty="0"/>
              <a:t>Phys.Rev.ST </a:t>
            </a:r>
            <a:r>
              <a:rPr lang="en-US" dirty="0" err="1"/>
              <a:t>Accel.Beams</a:t>
            </a:r>
            <a:r>
              <a:rPr lang="en-US" dirty="0"/>
              <a:t> </a:t>
            </a:r>
            <a:r>
              <a:rPr lang="en-US" b="1" dirty="0" smtClean="0"/>
              <a:t>18</a:t>
            </a:r>
            <a:r>
              <a:rPr lang="en-US" dirty="0" smtClean="0"/>
              <a:t> </a:t>
            </a:r>
            <a:r>
              <a:rPr lang="en-US" dirty="0"/>
              <a:t>3, 031001</a:t>
            </a:r>
            <a:r>
              <a:rPr lang="en-US" dirty="0" smtClean="0"/>
              <a:t>)</a:t>
            </a:r>
          </a:p>
          <a:p>
            <a:pPr marL="285750" indent="-285750">
              <a:buFont typeface="Arial" panose="020B0604020202020204" pitchFamily="34" charset="0"/>
              <a:buChar char="•"/>
            </a:pPr>
            <a:r>
              <a:rPr lang="en-US" dirty="0" smtClean="0"/>
              <a:t>Initial </a:t>
            </a:r>
            <a:r>
              <a:rPr lang="en-US" b="1" dirty="0"/>
              <a:t>electromagnetic design</a:t>
            </a:r>
            <a:r>
              <a:rPr lang="en-US" dirty="0"/>
              <a:t> for the 2.5 cells standing wave section of the C-band hybrid </a:t>
            </a:r>
            <a:r>
              <a:rPr lang="en-US" dirty="0" err="1"/>
              <a:t>photoinjector</a:t>
            </a:r>
            <a:r>
              <a:rPr lang="en-US" dirty="0"/>
              <a:t> </a:t>
            </a:r>
            <a:r>
              <a:rPr lang="en-US" dirty="0" smtClean="0"/>
              <a:t>(</a:t>
            </a:r>
            <a:r>
              <a:rPr lang="en-US" i="1" dirty="0" smtClean="0"/>
              <a:t>see</a:t>
            </a:r>
            <a:r>
              <a:rPr lang="en-US" dirty="0" smtClean="0"/>
              <a:t> </a:t>
            </a:r>
            <a:r>
              <a:rPr lang="en-US" dirty="0"/>
              <a:t>Phys. Rev. </a:t>
            </a:r>
            <a:r>
              <a:rPr lang="en-US" dirty="0" err="1"/>
              <a:t>Accel</a:t>
            </a:r>
            <a:r>
              <a:rPr lang="en-US" dirty="0"/>
              <a:t>. Beams </a:t>
            </a:r>
            <a:r>
              <a:rPr lang="en-US" b="1" dirty="0" smtClean="0"/>
              <a:t>25</a:t>
            </a:r>
            <a:r>
              <a:rPr lang="en-US" dirty="0" smtClean="0"/>
              <a:t>, </a:t>
            </a:r>
            <a:r>
              <a:rPr lang="en-US" dirty="0"/>
              <a:t>063401). Beyond, I actively took part in the final </a:t>
            </a:r>
            <a:r>
              <a:rPr lang="en-US" dirty="0" err="1"/>
              <a:t>rf</a:t>
            </a:r>
            <a:r>
              <a:rPr lang="en-US" dirty="0"/>
              <a:t> and beam dynamics optimization of such a </a:t>
            </a:r>
            <a:r>
              <a:rPr lang="en-US" dirty="0" smtClean="0"/>
              <a:t>device</a:t>
            </a:r>
          </a:p>
          <a:p>
            <a:pPr marL="285750" indent="-285750">
              <a:buFont typeface="Arial" panose="020B0604020202020204" pitchFamily="34" charset="0"/>
              <a:buChar char="•"/>
            </a:pPr>
            <a:r>
              <a:rPr lang="en-US" dirty="0" smtClean="0"/>
              <a:t>Investigation </a:t>
            </a:r>
            <a:r>
              <a:rPr lang="en-US" dirty="0"/>
              <a:t>of the </a:t>
            </a:r>
            <a:r>
              <a:rPr lang="en-US" b="1" dirty="0"/>
              <a:t>velocity bunching performance</a:t>
            </a:r>
            <a:r>
              <a:rPr lang="en-US" dirty="0"/>
              <a:t> with reduced peak power in the context of the commissioning of the hybrid </a:t>
            </a:r>
            <a:r>
              <a:rPr lang="en-US" dirty="0" err="1"/>
              <a:t>photoinjector</a:t>
            </a:r>
            <a:r>
              <a:rPr lang="en-US" dirty="0"/>
              <a:t> at </a:t>
            </a:r>
            <a:r>
              <a:rPr lang="en-US" dirty="0" err="1" smtClean="0"/>
              <a:t>Radiabeam</a:t>
            </a:r>
            <a:endParaRPr lang="en-US" dirty="0" smtClean="0"/>
          </a:p>
          <a:p>
            <a:pPr marL="285750" indent="-285750">
              <a:buFont typeface="Arial" panose="020B0604020202020204" pitchFamily="34" charset="0"/>
              <a:buChar char="•"/>
            </a:pPr>
            <a:r>
              <a:rPr lang="en-US" dirty="0" smtClean="0"/>
              <a:t>Development </a:t>
            </a:r>
            <a:r>
              <a:rPr lang="en-US" dirty="0"/>
              <a:t>of an </a:t>
            </a:r>
            <a:r>
              <a:rPr lang="en-US" b="1" dirty="0"/>
              <a:t>automatic setup</a:t>
            </a:r>
            <a:r>
              <a:rPr lang="en-US" dirty="0"/>
              <a:t> with a GPIB interface for quality factor and temperature measurements of a resonant cavity inside a </a:t>
            </a:r>
            <a:r>
              <a:rPr lang="en-US" dirty="0" smtClean="0"/>
              <a:t>cryostat</a:t>
            </a:r>
          </a:p>
          <a:p>
            <a:pPr marL="285750" indent="-285750">
              <a:buFont typeface="Arial" panose="020B0604020202020204" pitchFamily="34" charset="0"/>
              <a:buChar char="•"/>
            </a:pPr>
            <a:r>
              <a:rPr lang="en-US" dirty="0" smtClean="0"/>
              <a:t>Operation </a:t>
            </a:r>
            <a:r>
              <a:rPr lang="en-US" dirty="0"/>
              <a:t>on </a:t>
            </a:r>
            <a:r>
              <a:rPr lang="en-US" b="1" dirty="0"/>
              <a:t>electro-magnets</a:t>
            </a:r>
            <a:r>
              <a:rPr lang="en-US" dirty="0"/>
              <a:t> such as assembling, wiring and testing in addition to the development of a DAC-based automatic setup controlling the corresponding power supplies</a:t>
            </a:r>
            <a:endParaRPr lang="it-IT" dirty="0"/>
          </a:p>
        </p:txBody>
      </p:sp>
    </p:spTree>
    <p:extLst>
      <p:ext uri="{BB962C8B-B14F-4D97-AF65-F5344CB8AC3E}">
        <p14:creationId xmlns:p14="http://schemas.microsoft.com/office/powerpoint/2010/main" val="166699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838200" y="1455326"/>
            <a:ext cx="9017000" cy="8211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en-US" dirty="0"/>
              <a:t>Contents</a:t>
            </a:r>
            <a:endParaRPr lang="it-IT" dirty="0"/>
          </a:p>
        </p:txBody>
      </p:sp>
      <p:sp>
        <p:nvSpPr>
          <p:cNvPr id="3" name="CasellaDiTesto 2"/>
          <p:cNvSpPr txBox="1"/>
          <p:nvPr/>
        </p:nvSpPr>
        <p:spPr>
          <a:xfrm>
            <a:off x="850900" y="1395463"/>
            <a:ext cx="892448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Framework and Motivation</a:t>
            </a:r>
          </a:p>
          <a:p>
            <a:pPr marL="742950" lvl="1" indent="-285750">
              <a:buFont typeface="Arial" panose="020B0604020202020204" pitchFamily="34" charset="0"/>
              <a:buChar char="•"/>
            </a:pPr>
            <a:r>
              <a:rPr lang="en-US" dirty="0"/>
              <a:t>The initiatives of </a:t>
            </a:r>
            <a:r>
              <a:rPr lang="en-US" dirty="0" smtClean="0"/>
              <a:t>our scientific collaboration</a:t>
            </a:r>
          </a:p>
          <a:p>
            <a:pPr marL="742950" lvl="1" indent="-285750">
              <a:buFont typeface="Arial" panose="020B0604020202020204" pitchFamily="34" charset="0"/>
              <a:buChar char="•"/>
            </a:pPr>
            <a:r>
              <a:rPr lang="en-US" dirty="0" smtClean="0"/>
              <a:t>Technological aspects and innovative concepts for high gradient RF </a:t>
            </a:r>
            <a:r>
              <a:rPr lang="en-US" dirty="0" err="1" smtClean="0"/>
              <a:t>linacs</a:t>
            </a:r>
            <a:endParaRPr lang="en-US" dirty="0" smtClean="0"/>
          </a:p>
          <a:p>
            <a:pPr marL="285750" indent="-285750">
              <a:buFont typeface="Arial" panose="020B0604020202020204" pitchFamily="34" charset="0"/>
              <a:buChar char="•"/>
            </a:pPr>
            <a:r>
              <a:rPr lang="en-US" b="1" dirty="0" smtClean="0"/>
              <a:t>Design of the C-band Hybrid </a:t>
            </a:r>
            <a:r>
              <a:rPr lang="en-US" b="1" dirty="0" err="1" smtClean="0"/>
              <a:t>Photoinjector</a:t>
            </a:r>
            <a:r>
              <a:rPr lang="en-US" b="1" dirty="0" smtClean="0"/>
              <a:t> Driving the DARPA-GRIT ICS Source</a:t>
            </a:r>
            <a:endParaRPr lang="en-US" b="1" dirty="0"/>
          </a:p>
          <a:p>
            <a:pPr marL="742950" lvl="1" indent="-285750">
              <a:buFont typeface="Arial" panose="020B0604020202020204" pitchFamily="34" charset="0"/>
              <a:buChar char="•"/>
            </a:pPr>
            <a:r>
              <a:rPr lang="en-US" dirty="0" smtClean="0"/>
              <a:t>Beam brightness and RF photo-injectors</a:t>
            </a:r>
            <a:endParaRPr lang="en-US" dirty="0"/>
          </a:p>
          <a:p>
            <a:pPr marL="742950" lvl="1" indent="-285750">
              <a:buFont typeface="Arial" panose="020B0604020202020204" pitchFamily="34" charset="0"/>
              <a:buChar char="•"/>
            </a:pPr>
            <a:r>
              <a:rPr lang="en-US" dirty="0" smtClean="0"/>
              <a:t>Electromagnetic </a:t>
            </a:r>
            <a:r>
              <a:rPr lang="en-US" i="1" dirty="0"/>
              <a:t>design</a:t>
            </a:r>
            <a:r>
              <a:rPr lang="en-US" dirty="0"/>
              <a:t> and </a:t>
            </a:r>
            <a:r>
              <a:rPr lang="en-US" i="1" dirty="0" smtClean="0"/>
              <a:t>beam </a:t>
            </a:r>
            <a:r>
              <a:rPr lang="en-US" i="1" dirty="0"/>
              <a:t>dynamics</a:t>
            </a:r>
            <a:r>
              <a:rPr lang="en-US" dirty="0"/>
              <a:t> optimization</a:t>
            </a:r>
          </a:p>
          <a:p>
            <a:pPr marL="742950" lvl="1" indent="-285750">
              <a:buFont typeface="Arial" panose="020B0604020202020204" pitchFamily="34" charset="0"/>
              <a:buChar char="•"/>
            </a:pPr>
            <a:r>
              <a:rPr lang="en-US" dirty="0"/>
              <a:t>Commissioning at </a:t>
            </a:r>
            <a:r>
              <a:rPr lang="en-US" dirty="0" err="1"/>
              <a:t>Radiabeam</a:t>
            </a:r>
            <a:endParaRPr lang="en-US" dirty="0"/>
          </a:p>
          <a:p>
            <a:pPr marL="285750" indent="-285750">
              <a:buFont typeface="Arial" panose="020B0604020202020204" pitchFamily="34" charset="0"/>
              <a:buChar char="•"/>
            </a:pPr>
            <a:r>
              <a:rPr lang="en-US" b="1" dirty="0" smtClean="0"/>
              <a:t>MILES</a:t>
            </a:r>
            <a:r>
              <a:rPr lang="en-US" b="1" dirty="0"/>
              <a:t>: Alternative Models for Collective </a:t>
            </a:r>
            <a:r>
              <a:rPr lang="en-US" b="1" dirty="0" smtClean="0"/>
              <a:t>Effects in </a:t>
            </a:r>
            <a:r>
              <a:rPr lang="en-US" b="1" dirty="0" err="1" smtClean="0"/>
              <a:t>Linacs</a:t>
            </a:r>
            <a:endParaRPr lang="en-US" b="1" dirty="0"/>
          </a:p>
          <a:p>
            <a:pPr marL="742950" lvl="1" indent="-285750">
              <a:buFont typeface="Arial" panose="020B0604020202020204" pitchFamily="34" charset="0"/>
              <a:buChar char="•"/>
            </a:pPr>
            <a:r>
              <a:rPr lang="en-US" i="1" dirty="0" smtClean="0"/>
              <a:t>Space </a:t>
            </a:r>
            <a:r>
              <a:rPr lang="en-US" i="1" dirty="0"/>
              <a:t>charge</a:t>
            </a:r>
            <a:r>
              <a:rPr lang="en-US" dirty="0"/>
              <a:t> forces and </a:t>
            </a:r>
            <a:r>
              <a:rPr lang="en-US" i="1" dirty="0" err="1"/>
              <a:t>wakefield</a:t>
            </a:r>
            <a:r>
              <a:rPr lang="en-US" dirty="0"/>
              <a:t> </a:t>
            </a:r>
            <a:r>
              <a:rPr lang="en-US" dirty="0" smtClean="0"/>
              <a:t>interaction with validation tests</a:t>
            </a:r>
            <a:endParaRPr lang="en-US" dirty="0"/>
          </a:p>
          <a:p>
            <a:pPr marL="742950" lvl="1" indent="-285750">
              <a:buFont typeface="Arial" panose="020B0604020202020204" pitchFamily="34" charset="0"/>
              <a:buChar char="•"/>
            </a:pPr>
            <a:r>
              <a:rPr lang="en-US" dirty="0" smtClean="0"/>
              <a:t>Applications</a:t>
            </a:r>
            <a:r>
              <a:rPr lang="en-US" dirty="0"/>
              <a:t>: </a:t>
            </a:r>
            <a:r>
              <a:rPr lang="en-US" i="1" dirty="0"/>
              <a:t>tolerances</a:t>
            </a:r>
            <a:r>
              <a:rPr lang="en-US" dirty="0"/>
              <a:t> for misaligned </a:t>
            </a:r>
            <a:r>
              <a:rPr lang="en-US" dirty="0" err="1"/>
              <a:t>linac</a:t>
            </a:r>
            <a:r>
              <a:rPr lang="en-US" dirty="0"/>
              <a:t> structures and </a:t>
            </a:r>
            <a:r>
              <a:rPr lang="en-US" dirty="0" smtClean="0"/>
              <a:t>mitigation techniques for SRWF and LRWF interaction</a:t>
            </a:r>
          </a:p>
          <a:p>
            <a:pPr marL="285750" indent="-285750">
              <a:buFont typeface="Arial" panose="020B0604020202020204" pitchFamily="34" charset="0"/>
              <a:buChar char="•"/>
            </a:pPr>
            <a:r>
              <a:rPr lang="en-US" b="1" dirty="0" smtClean="0"/>
              <a:t>Experimental </a:t>
            </a:r>
            <a:r>
              <a:rPr lang="en-US" b="1" dirty="0"/>
              <a:t>Activities at UCLA</a:t>
            </a:r>
          </a:p>
          <a:p>
            <a:pPr marL="742950" lvl="1" indent="-285750">
              <a:buFont typeface="Arial" panose="020B0604020202020204" pitchFamily="34" charset="0"/>
              <a:buChar char="•"/>
            </a:pPr>
            <a:r>
              <a:rPr lang="en-US" i="1" dirty="0"/>
              <a:t>Commissioning</a:t>
            </a:r>
            <a:r>
              <a:rPr lang="en-US" dirty="0"/>
              <a:t> of the hybrid </a:t>
            </a:r>
            <a:r>
              <a:rPr lang="en-US" dirty="0" smtClean="0"/>
              <a:t>gun at </a:t>
            </a:r>
            <a:r>
              <a:rPr lang="en-US" dirty="0" err="1" smtClean="0"/>
              <a:t>Radiabeam</a:t>
            </a:r>
            <a:endParaRPr lang="en-US" dirty="0"/>
          </a:p>
          <a:p>
            <a:pPr marL="742950" lvl="1" indent="-285750">
              <a:buFont typeface="Arial" panose="020B0604020202020204" pitchFamily="34" charset="0"/>
              <a:buChar char="•"/>
            </a:pPr>
            <a:r>
              <a:rPr lang="en-US" dirty="0" smtClean="0"/>
              <a:t>Measurements of </a:t>
            </a:r>
            <a:r>
              <a:rPr lang="en-US" i="1" dirty="0" smtClean="0"/>
              <a:t>cryogenic</a:t>
            </a:r>
            <a:r>
              <a:rPr lang="en-US" dirty="0" smtClean="0"/>
              <a:t> </a:t>
            </a:r>
            <a:r>
              <a:rPr lang="en-US" dirty="0"/>
              <a:t>RF structures</a:t>
            </a:r>
          </a:p>
          <a:p>
            <a:pPr marL="742950" lvl="1" indent="-285750">
              <a:buFont typeface="Arial" panose="020B0604020202020204" pitchFamily="34" charset="0"/>
              <a:buChar char="•"/>
            </a:pPr>
            <a:r>
              <a:rPr lang="en-US" i="1" dirty="0"/>
              <a:t>Magnets</a:t>
            </a:r>
            <a:r>
              <a:rPr lang="en-US" dirty="0"/>
              <a:t> development and test</a:t>
            </a:r>
          </a:p>
        </p:txBody>
      </p:sp>
      <p:pic>
        <p:nvPicPr>
          <p:cNvPr id="4" name="Immagine 3">
            <a:extLst>
              <a:ext uri="{FF2B5EF4-FFF2-40B4-BE49-F238E27FC236}">
                <a16:creationId xmlns:a16="http://schemas.microsoft.com/office/drawing/2014/main" xmlns="" id="{C213FFC8-DEE9-424F-99C8-C8263EB22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C9083E93-708E-4F4B-9AE8-8434EEAEA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D99BD272-6EE4-4AC6-887E-C00E2C6DBE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7" name="Segnaposto numero diapositiva 6"/>
          <p:cNvSpPr>
            <a:spLocks noGrp="1"/>
          </p:cNvSpPr>
          <p:nvPr>
            <p:ph type="sldNum" sz="quarter" idx="12"/>
          </p:nvPr>
        </p:nvSpPr>
        <p:spPr/>
        <p:txBody>
          <a:bodyPr/>
          <a:lstStyle/>
          <a:p>
            <a:fld id="{DA88F107-29D3-4193-A23C-C6E5D8B0097F}" type="slidenum">
              <a:rPr lang="it-IT" smtClean="0"/>
              <a:t>3</a:t>
            </a:fld>
            <a:endParaRPr lang="it-IT"/>
          </a:p>
        </p:txBody>
      </p:sp>
    </p:spTree>
    <p:extLst>
      <p:ext uri="{BB962C8B-B14F-4D97-AF65-F5344CB8AC3E}">
        <p14:creationId xmlns:p14="http://schemas.microsoft.com/office/powerpoint/2010/main" val="149977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Additional Slides</a:t>
            </a:r>
            <a:endParaRPr lang="en-US" dirty="0"/>
          </a:p>
        </p:txBody>
      </p:sp>
      <p:sp>
        <p:nvSpPr>
          <p:cNvPr id="3" name="Segnaposto testo 2"/>
          <p:cNvSpPr>
            <a:spLocks noGrp="1"/>
          </p:cNvSpPr>
          <p:nvPr>
            <p:ph type="body" idx="1"/>
          </p:nvPr>
        </p:nvSpPr>
        <p:spPr/>
        <p:txBody>
          <a:bodyPr/>
          <a:lstStyle/>
          <a:p>
            <a:r>
              <a:rPr lang="en-US" dirty="0"/>
              <a:t>Back-up </a:t>
            </a:r>
            <a:r>
              <a:rPr lang="en-US" dirty="0" smtClean="0"/>
              <a:t>material</a:t>
            </a:r>
            <a:endParaRPr lang="en-US" dirty="0"/>
          </a:p>
        </p:txBody>
      </p:sp>
      <p:sp>
        <p:nvSpPr>
          <p:cNvPr id="15" name="Segnaposto numero diapositiva 14"/>
          <p:cNvSpPr>
            <a:spLocks noGrp="1"/>
          </p:cNvSpPr>
          <p:nvPr>
            <p:ph type="sldNum" sz="quarter" idx="12"/>
          </p:nvPr>
        </p:nvSpPr>
        <p:spPr/>
        <p:txBody>
          <a:bodyPr/>
          <a:lstStyle/>
          <a:p>
            <a:fld id="{A4F9285A-A6B8-4CAF-AFF2-562A5BDCA3B4}" type="slidenum">
              <a:rPr lang="it-IT" smtClean="0"/>
              <a:t>30</a:t>
            </a:fld>
            <a:endParaRPr lang="it-IT"/>
          </a:p>
        </p:txBody>
      </p:sp>
      <p:pic>
        <p:nvPicPr>
          <p:cNvPr id="16" name="Immagine 15">
            <a:extLst>
              <a:ext uri="{FF2B5EF4-FFF2-40B4-BE49-F238E27FC236}">
                <a16:creationId xmlns:a16="http://schemas.microsoft.com/office/drawing/2014/main" xmlns="" id="{EE5613AB-3524-4409-947F-C65E3D28F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7" name="Immagine 16">
            <a:extLst>
              <a:ext uri="{FF2B5EF4-FFF2-40B4-BE49-F238E27FC236}">
                <a16:creationId xmlns:a16="http://schemas.microsoft.com/office/drawing/2014/main" xmlns="" id="{8A79F81F-1B97-4EF9-8569-8EC0DDA53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8" name="Immagine 17">
            <a:extLst>
              <a:ext uri="{FF2B5EF4-FFF2-40B4-BE49-F238E27FC236}">
                <a16:creationId xmlns:a16="http://schemas.microsoft.com/office/drawing/2014/main" xmlns="" id="{54421220-11B8-41AE-B720-F0EAAEDE82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290370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C8F545-C8F3-4A27-B4AE-964F0A1A7BDE}"/>
              </a:ext>
            </a:extLst>
          </p:cNvPr>
          <p:cNvSpPr>
            <a:spLocks noGrp="1"/>
          </p:cNvSpPr>
          <p:nvPr>
            <p:ph type="title"/>
          </p:nvPr>
        </p:nvSpPr>
        <p:spPr/>
        <p:txBody>
          <a:bodyPr/>
          <a:lstStyle/>
          <a:p>
            <a:r>
              <a:rPr lang="en-US" dirty="0"/>
              <a:t>The Initiatives of the Collaboration</a:t>
            </a:r>
          </a:p>
        </p:txBody>
      </p:sp>
      <p:sp>
        <p:nvSpPr>
          <p:cNvPr id="6" name="CasellaDiTesto 5">
            <a:extLst>
              <a:ext uri="{FF2B5EF4-FFF2-40B4-BE49-F238E27FC236}">
                <a16:creationId xmlns:a16="http://schemas.microsoft.com/office/drawing/2014/main" xmlns="" id="{D2E22531-E474-40B8-8FF8-C99AECFAB550}"/>
              </a:ext>
            </a:extLst>
          </p:cNvPr>
          <p:cNvSpPr txBox="1"/>
          <p:nvPr/>
        </p:nvSpPr>
        <p:spPr>
          <a:xfrm>
            <a:off x="553720" y="1420362"/>
            <a:ext cx="9258436" cy="646331"/>
          </a:xfrm>
          <a:prstGeom prst="rect">
            <a:avLst/>
          </a:prstGeom>
          <a:noFill/>
        </p:spPr>
        <p:txBody>
          <a:bodyPr wrap="square">
            <a:spAutoFit/>
          </a:bodyPr>
          <a:lstStyle/>
          <a:p>
            <a:pPr marL="285750" indent="-285750">
              <a:buFont typeface="Arial" panose="020B0604020202020204" pitchFamily="34" charset="0"/>
              <a:buChar char="•"/>
            </a:pPr>
            <a:r>
              <a:rPr lang="en-US" dirty="0"/>
              <a:t>Scientific collaboration joining universities, laboratories and research institutes in the fields of </a:t>
            </a:r>
            <a:r>
              <a:rPr lang="en-US" i="1" dirty="0"/>
              <a:t>accelerators</a:t>
            </a:r>
            <a:r>
              <a:rPr lang="en-US" dirty="0"/>
              <a:t> and </a:t>
            </a:r>
            <a:r>
              <a:rPr lang="en-US" i="1" dirty="0"/>
              <a:t>beam physics</a:t>
            </a:r>
          </a:p>
        </p:txBody>
      </p:sp>
      <p:sp>
        <p:nvSpPr>
          <p:cNvPr id="22" name="Segnaposto numero diapositiva 21">
            <a:extLst>
              <a:ext uri="{FF2B5EF4-FFF2-40B4-BE49-F238E27FC236}">
                <a16:creationId xmlns:a16="http://schemas.microsoft.com/office/drawing/2014/main" xmlns="" id="{99214780-D71B-4EDA-B5B5-AEE53E54C985}"/>
              </a:ext>
            </a:extLst>
          </p:cNvPr>
          <p:cNvSpPr>
            <a:spLocks noGrp="1"/>
          </p:cNvSpPr>
          <p:nvPr>
            <p:ph type="sldNum" sz="quarter" idx="12"/>
          </p:nvPr>
        </p:nvSpPr>
        <p:spPr/>
        <p:txBody>
          <a:bodyPr/>
          <a:lstStyle/>
          <a:p>
            <a:fld id="{62EE6E3B-1986-4A06-9D04-53EACBB36779}" type="slidenum">
              <a:rPr lang="en-US" smtClean="0"/>
              <a:t>31</a:t>
            </a:fld>
            <a:endParaRPr lang="en-US"/>
          </a:p>
        </p:txBody>
      </p:sp>
      <p:sp>
        <p:nvSpPr>
          <p:cNvPr id="20" name="CasellaDiTesto 19">
            <a:extLst>
              <a:ext uri="{FF2B5EF4-FFF2-40B4-BE49-F238E27FC236}">
                <a16:creationId xmlns:a16="http://schemas.microsoft.com/office/drawing/2014/main" xmlns="" id="{442CC256-7740-49FF-90D5-C66DDE38A1E3}"/>
              </a:ext>
            </a:extLst>
          </p:cNvPr>
          <p:cNvSpPr txBox="1"/>
          <p:nvPr/>
        </p:nvSpPr>
        <p:spPr>
          <a:xfrm>
            <a:off x="553720" y="5867098"/>
            <a:ext cx="10368280" cy="646331"/>
          </a:xfrm>
          <a:prstGeom prst="rect">
            <a:avLst/>
          </a:prstGeom>
          <a:noFill/>
        </p:spPr>
        <p:txBody>
          <a:bodyPr wrap="square">
            <a:spAutoFit/>
          </a:bodyPr>
          <a:lstStyle/>
          <a:p>
            <a:pPr marL="285750" indent="-285750">
              <a:buFont typeface="Arial" panose="020B0604020202020204" pitchFamily="34" charset="0"/>
              <a:buChar char="•"/>
            </a:pPr>
            <a:r>
              <a:rPr lang="en-US" dirty="0"/>
              <a:t>Our group, from department SBAI*, mainly contributes to </a:t>
            </a:r>
            <a:r>
              <a:rPr lang="en-US" b="1" dirty="0"/>
              <a:t>beam dynamics</a:t>
            </a:r>
            <a:r>
              <a:rPr lang="en-US" dirty="0"/>
              <a:t> studies with special dedication to </a:t>
            </a:r>
            <a:r>
              <a:rPr lang="en-US" i="1" dirty="0"/>
              <a:t>collective effects</a:t>
            </a:r>
          </a:p>
        </p:txBody>
      </p:sp>
      <p:sp>
        <p:nvSpPr>
          <p:cNvPr id="23" name="CasellaDiTesto 22">
            <a:extLst>
              <a:ext uri="{FF2B5EF4-FFF2-40B4-BE49-F238E27FC236}">
                <a16:creationId xmlns:a16="http://schemas.microsoft.com/office/drawing/2014/main" xmlns="" id="{D885603C-441C-4CBC-916A-ABDC7DF9F69F}"/>
              </a:ext>
            </a:extLst>
          </p:cNvPr>
          <p:cNvSpPr txBox="1"/>
          <p:nvPr/>
        </p:nvSpPr>
        <p:spPr>
          <a:xfrm>
            <a:off x="5874523" y="6212748"/>
            <a:ext cx="4932259" cy="307777"/>
          </a:xfrm>
          <a:prstGeom prst="rect">
            <a:avLst/>
          </a:prstGeom>
          <a:noFill/>
        </p:spPr>
        <p:txBody>
          <a:bodyPr wrap="square">
            <a:spAutoFit/>
          </a:bodyPr>
          <a:lstStyle/>
          <a:p>
            <a:r>
              <a:rPr lang="en-US" sz="1400" dirty="0"/>
              <a:t>(*SBAI</a:t>
            </a:r>
            <a:r>
              <a:rPr lang="en-US" sz="1400" i="1" dirty="0"/>
              <a:t> </a:t>
            </a:r>
            <a:r>
              <a:rPr lang="en-US" sz="1400" dirty="0"/>
              <a:t>=</a:t>
            </a:r>
            <a:r>
              <a:rPr lang="en-US" sz="1400" i="1" dirty="0"/>
              <a:t> Department of basic and applied science for engineering</a:t>
            </a:r>
            <a:r>
              <a:rPr lang="en-US" sz="1400" dirty="0"/>
              <a:t>)</a:t>
            </a:r>
            <a:endParaRPr lang="en-US" sz="1400" i="1" dirty="0"/>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xmlns="" id="{3D211A4F-06C7-4A17-BEF6-1636F282E641}"/>
                  </a:ext>
                </a:extLst>
              </p:cNvPr>
              <p:cNvSpPr txBox="1"/>
              <p:nvPr/>
            </p:nvSpPr>
            <p:spPr>
              <a:xfrm>
                <a:off x="553720" y="4522501"/>
                <a:ext cx="5715000" cy="923330"/>
              </a:xfrm>
              <a:prstGeom prst="rect">
                <a:avLst/>
              </a:prstGeom>
              <a:noFill/>
            </p:spPr>
            <p:txBody>
              <a:bodyPr wrap="square">
                <a:spAutoFit/>
              </a:bodyPr>
              <a:lstStyle/>
              <a:p>
                <a:pPr marL="285750" indent="-285750">
                  <a:buFont typeface="Arial" panose="020B0604020202020204" pitchFamily="34" charset="0"/>
                  <a:buChar char="•"/>
                </a:pPr>
                <a:r>
                  <a:rPr lang="en-US" dirty="0"/>
                  <a:t>Main initiatives:</a:t>
                </a:r>
              </a:p>
              <a:p>
                <a:pPr marL="742950" lvl="1" indent="-285750">
                  <a:buFont typeface="Wingdings" panose="05000000000000000000" pitchFamily="2" charset="2"/>
                  <a:buChar char="q"/>
                </a:pPr>
                <a:r>
                  <a:rPr lang="en-US" dirty="0"/>
                  <a:t>Compact high brilliance </a:t>
                </a:r>
                <a:r>
                  <a:rPr lang="en-US" b="1" dirty="0"/>
                  <a:t>radiation sources</a:t>
                </a:r>
                <a:r>
                  <a:rPr lang="en-US" dirty="0"/>
                  <a:t> (FEL, ICS)</a:t>
                </a:r>
              </a:p>
              <a:p>
                <a:pPr marL="742950" lvl="1" indent="-285750">
                  <a:buFont typeface="Wingdings" panose="05000000000000000000" pitchFamily="2" charset="2"/>
                  <a:buChar char="q"/>
                </a:pPr>
                <a:r>
                  <a:rPr lang="en-US" dirty="0" err="1"/>
                  <a:t>TeV</a:t>
                </a:r>
                <a:r>
                  <a:rPr lang="en-US" dirty="0"/>
                  <a:t>-class high luminosity </a:t>
                </a:r>
                <a14:m>
                  <m:oMath xmlns:m="http://schemas.openxmlformats.org/officeDocument/2006/math">
                    <m:sSup>
                      <m:sSupPr>
                        <m:ctrlPr>
                          <a:rPr lang="it-IT" b="0" i="1" dirty="0" smtClean="0">
                            <a:latin typeface="Cambria Math" panose="02040503050406030204" pitchFamily="18" charset="0"/>
                          </a:rPr>
                        </m:ctrlPr>
                      </m:sSupPr>
                      <m:e>
                        <m:r>
                          <a:rPr lang="en-US" i="1" dirty="0" smtClean="0">
                            <a:latin typeface="Cambria Math" panose="02040503050406030204" pitchFamily="18" charset="0"/>
                          </a:rPr>
                          <m:t>𝑒</m:t>
                        </m:r>
                      </m:e>
                      <m:sup>
                        <m:r>
                          <a:rPr lang="it-IT" b="0" i="1" dirty="0" smtClean="0">
                            <a:latin typeface="Cambria Math" panose="02040503050406030204" pitchFamily="18" charset="0"/>
                          </a:rPr>
                          <m:t>+</m:t>
                        </m:r>
                      </m:sup>
                    </m:sSup>
                    <m:sSup>
                      <m:sSupPr>
                        <m:ctrlPr>
                          <a:rPr lang="it-IT" b="0" i="1" dirty="0" smtClean="0">
                            <a:latin typeface="Cambria Math" panose="02040503050406030204" pitchFamily="18" charset="0"/>
                          </a:rPr>
                        </m:ctrlPr>
                      </m:sSupPr>
                      <m:e>
                        <m:r>
                          <a:rPr lang="en-US" i="1" dirty="0" smtClean="0">
                            <a:latin typeface="Cambria Math" panose="02040503050406030204" pitchFamily="18" charset="0"/>
                          </a:rPr>
                          <m:t>𝑒</m:t>
                        </m:r>
                      </m:e>
                      <m:sup>
                        <m:r>
                          <a:rPr lang="it-IT" b="0" i="1" dirty="0" smtClean="0">
                            <a:latin typeface="Cambria Math" panose="02040503050406030204" pitchFamily="18" charset="0"/>
                          </a:rPr>
                          <m:t>−</m:t>
                        </m:r>
                      </m:sup>
                    </m:sSup>
                  </m:oMath>
                </a14:m>
                <a:r>
                  <a:rPr lang="en-US" dirty="0"/>
                  <a:t> </a:t>
                </a:r>
                <a:r>
                  <a:rPr lang="en-US" b="1" dirty="0"/>
                  <a:t>linear colliders</a:t>
                </a:r>
              </a:p>
            </p:txBody>
          </p:sp>
        </mc:Choice>
        <mc:Fallback xmlns="">
          <p:sp>
            <p:nvSpPr>
              <p:cNvPr id="25" name="CasellaDiTesto 24">
                <a:extLst>
                  <a:ext uri="{FF2B5EF4-FFF2-40B4-BE49-F238E27FC236}">
                    <a16:creationId xmlns="" xmlns:a16="http://schemas.microsoft.com/office/drawing/2014/main" xmlns:a14="http://schemas.microsoft.com/office/drawing/2010/main" id="{3D211A4F-06C7-4A17-BEF6-1636F282E641}"/>
                  </a:ext>
                </a:extLst>
              </p:cNvPr>
              <p:cNvSpPr txBox="1">
                <a:spLocks noRot="1" noChangeAspect="1" noMove="1" noResize="1" noEditPoints="1" noAdjustHandles="1" noChangeArrowheads="1" noChangeShapeType="1" noTextEdit="1"/>
              </p:cNvSpPr>
              <p:nvPr/>
            </p:nvSpPr>
            <p:spPr>
              <a:xfrm>
                <a:off x="553720" y="4522501"/>
                <a:ext cx="5715000" cy="923330"/>
              </a:xfrm>
              <a:prstGeom prst="rect">
                <a:avLst/>
              </a:prstGeom>
              <a:blipFill rotWithShape="0">
                <a:blip r:embed="rId3"/>
                <a:stretch>
                  <a:fillRect l="-747" t="-3974" r="-534" b="-9934"/>
                </a:stretch>
              </a:blipFill>
            </p:spPr>
            <p:txBody>
              <a:bodyPr/>
              <a:lstStyle/>
              <a:p>
                <a:r>
                  <a:rPr lang="it-IT">
                    <a:noFill/>
                  </a:rPr>
                  <a:t> </a:t>
                </a:r>
              </a:p>
            </p:txBody>
          </p:sp>
        </mc:Fallback>
      </mc:AlternateContent>
      <p:sp>
        <p:nvSpPr>
          <p:cNvPr id="30" name="CasellaDiTesto 29">
            <a:extLst>
              <a:ext uri="{FF2B5EF4-FFF2-40B4-BE49-F238E27FC236}">
                <a16:creationId xmlns:a16="http://schemas.microsoft.com/office/drawing/2014/main" xmlns="" id="{32CCE944-B500-4A0C-AD31-60B6D1C1A169}"/>
              </a:ext>
            </a:extLst>
          </p:cNvPr>
          <p:cNvSpPr txBox="1"/>
          <p:nvPr/>
        </p:nvSpPr>
        <p:spPr>
          <a:xfrm>
            <a:off x="553720" y="2163072"/>
            <a:ext cx="10368280" cy="369332"/>
          </a:xfrm>
          <a:prstGeom prst="rect">
            <a:avLst/>
          </a:prstGeom>
          <a:noFill/>
        </p:spPr>
        <p:txBody>
          <a:bodyPr wrap="square">
            <a:spAutoFit/>
          </a:bodyPr>
          <a:lstStyle/>
          <a:p>
            <a:pPr marL="285750" indent="-285750">
              <a:buFont typeface="Arial" panose="020B0604020202020204" pitchFamily="34" charset="0"/>
              <a:buChar char="•"/>
            </a:pPr>
            <a:r>
              <a:rPr lang="en-US" dirty="0"/>
              <a:t>Realization of high brightness electron </a:t>
            </a:r>
            <a:r>
              <a:rPr lang="en-US" dirty="0" err="1"/>
              <a:t>linac</a:t>
            </a:r>
            <a:r>
              <a:rPr lang="en-US" dirty="0"/>
              <a:t>-based facilities exploiting </a:t>
            </a:r>
            <a:r>
              <a:rPr lang="en-US" i="1" dirty="0"/>
              <a:t>advanced accelerator concepts</a:t>
            </a:r>
          </a:p>
        </p:txBody>
      </p:sp>
      <p:pic>
        <p:nvPicPr>
          <p:cNvPr id="10" name="Immagine 9"/>
          <p:cNvPicPr>
            <a:picLocks noChangeAspect="1"/>
          </p:cNvPicPr>
          <p:nvPr/>
        </p:nvPicPr>
        <p:blipFill>
          <a:blip r:embed="rId4"/>
          <a:stretch>
            <a:fillRect/>
          </a:stretch>
        </p:blipFill>
        <p:spPr>
          <a:xfrm>
            <a:off x="2042456" y="2745925"/>
            <a:ext cx="7769700" cy="1449822"/>
          </a:xfrm>
          <a:prstGeom prst="rect">
            <a:avLst/>
          </a:prstGeom>
        </p:spPr>
      </p:pic>
      <p:pic>
        <p:nvPicPr>
          <p:cNvPr id="14" name="Immagine 13">
            <a:extLst>
              <a:ext uri="{FF2B5EF4-FFF2-40B4-BE49-F238E27FC236}">
                <a16:creationId xmlns:a16="http://schemas.microsoft.com/office/drawing/2014/main" xmlns="" id="{1073CEEF-95DC-4A76-817F-994BE122E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5" name="Immagine 14">
            <a:extLst>
              <a:ext uri="{FF2B5EF4-FFF2-40B4-BE49-F238E27FC236}">
                <a16:creationId xmlns:a16="http://schemas.microsoft.com/office/drawing/2014/main" xmlns="" id="{A143BF1C-0519-41BD-859C-411F12BAD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 name="Immagine 2"/>
          <p:cNvPicPr>
            <a:picLocks noChangeAspect="1"/>
          </p:cNvPicPr>
          <p:nvPr/>
        </p:nvPicPr>
        <p:blipFill>
          <a:blip r:embed="rId7"/>
          <a:stretch>
            <a:fillRect/>
          </a:stretch>
        </p:blipFill>
        <p:spPr>
          <a:xfrm>
            <a:off x="6268720" y="4693896"/>
            <a:ext cx="5287362" cy="402170"/>
          </a:xfrm>
          <a:prstGeom prst="rect">
            <a:avLst/>
          </a:prstGeom>
        </p:spPr>
      </p:pic>
      <p:pic>
        <p:nvPicPr>
          <p:cNvPr id="4" name="Immagine 3"/>
          <p:cNvPicPr>
            <a:picLocks noChangeAspect="1"/>
          </p:cNvPicPr>
          <p:nvPr/>
        </p:nvPicPr>
        <p:blipFill>
          <a:blip r:embed="rId8"/>
          <a:stretch>
            <a:fillRect/>
          </a:stretch>
        </p:blipFill>
        <p:spPr>
          <a:xfrm>
            <a:off x="6268720" y="5183734"/>
            <a:ext cx="5240049" cy="431742"/>
          </a:xfrm>
          <a:prstGeom prst="rect">
            <a:avLst/>
          </a:prstGeom>
        </p:spPr>
      </p:pic>
      <p:pic>
        <p:nvPicPr>
          <p:cNvPr id="5" name="Immagine 4">
            <a:extLst>
              <a:ext uri="{FF2B5EF4-FFF2-40B4-BE49-F238E27FC236}">
                <a16:creationId xmlns:a16="http://schemas.microsoft.com/office/drawing/2014/main" xmlns="" id="{DEA18A14-1443-5416-20D1-F3E89F7C6BE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2964731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Floquet periodic field in </a:t>
                </a:r>
                <a14:m>
                  <m:oMath xmlns:m="http://schemas.openxmlformats.org/officeDocument/2006/math">
                    <m:r>
                      <a:rPr lang="en-US" b="0" i="1" smtClean="0">
                        <a:latin typeface="Cambria Math" panose="02040503050406030204" pitchFamily="18" charset="0"/>
                      </a:rPr>
                      <m:t>𝜋</m:t>
                    </m:r>
                  </m:oMath>
                </a14:m>
                <a:r>
                  <a:rPr lang="en-US" dirty="0"/>
                  <a:t>-mode cavities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377"/>
                </a:stretch>
              </a:blipFill>
            </p:spPr>
            <p:txBody>
              <a:bodyPr/>
              <a:lstStyle/>
              <a:p>
                <a:r>
                  <a:rPr lang="en-US">
                    <a:noFill/>
                  </a:rPr>
                  <a:t> </a:t>
                </a:r>
              </a:p>
            </p:txBody>
          </p:sp>
        </mc:Fallback>
      </mc:AlternateContent>
      <p:pic>
        <p:nvPicPr>
          <p:cNvPr id="3" name="Immagine 3">
            <a:extLst>
              <a:ext uri="{FF2B5EF4-FFF2-40B4-BE49-F238E27FC236}">
                <a16:creationId xmlns:a16="http://schemas.microsoft.com/office/drawing/2014/main" xmlns="" id="{CFAA0CD6-CB0D-4865-A5B9-694BA82B4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200" y="89496"/>
            <a:ext cx="1993490" cy="1071168"/>
          </a:xfrm>
          <a:prstGeom prst="rect">
            <a:avLst/>
          </a:prstGeom>
        </p:spPr>
      </p:pic>
      <p:pic>
        <p:nvPicPr>
          <p:cNvPr id="4" name="Immagine 4">
            <a:extLst>
              <a:ext uri="{FF2B5EF4-FFF2-40B4-BE49-F238E27FC236}">
                <a16:creationId xmlns:a16="http://schemas.microsoft.com/office/drawing/2014/main" xmlns="" id="{EE5613AB-3524-4409-947F-C65E3D28F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5">
            <a:extLst>
              <a:ext uri="{FF2B5EF4-FFF2-40B4-BE49-F238E27FC236}">
                <a16:creationId xmlns:a16="http://schemas.microsoft.com/office/drawing/2014/main" xmlns="" id="{8A79F81F-1B97-4EF9-8569-8EC0DDA53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6">
            <a:extLst>
              <a:ext uri="{FF2B5EF4-FFF2-40B4-BE49-F238E27FC236}">
                <a16:creationId xmlns:a16="http://schemas.microsoft.com/office/drawing/2014/main" xmlns="" id="{54421220-11B8-41AE-B720-F0EAAEDE82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814804" y="1775599"/>
                <a:ext cx="600428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Floquet expansion of the longitudinal field on axis</a:t>
                </a:r>
              </a:p>
              <a:p>
                <a:pPr marL="285750" indent="-285750">
                  <a:buFont typeface="Arial" panose="020B0604020202020204" pitchFamily="34" charset="0"/>
                  <a:buChar char="•"/>
                </a:pPr>
                <a:r>
                  <a:rPr lang="en-US" dirty="0"/>
                  <a:t>The fundamental harmonic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a14:m>
                <a:r>
                  <a:rPr lang="en-US" dirty="0"/>
                  <a:t>) is resonant with the beam and provides acceleration</a:t>
                </a:r>
              </a:p>
              <a:p>
                <a:pPr marL="285750" indent="-285750">
                  <a:buFont typeface="Arial" panose="020B0604020202020204" pitchFamily="34" charset="0"/>
                  <a:buChar char="•"/>
                </a:pPr>
                <a:r>
                  <a:rPr lang="en-US" dirty="0"/>
                  <a:t>The non-synchronous harmonics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&gt;1</m:t>
                    </m:r>
                  </m:oMath>
                </a14:m>
                <a:r>
                  <a:rPr lang="en-US" dirty="0"/>
                  <a:t>) provide transverse focusing</a:t>
                </a:r>
              </a:p>
            </p:txBody>
          </p:sp>
        </mc:Choice>
        <mc:Fallback xmlns="">
          <p:sp>
            <p:nvSpPr>
              <p:cNvPr id="10" name="TextBox 9"/>
              <p:cNvSpPr txBox="1">
                <a:spLocks noRot="1" noChangeAspect="1" noMove="1" noResize="1" noEditPoints="1" noAdjustHandles="1" noChangeArrowheads="1" noChangeShapeType="1" noTextEdit="1"/>
              </p:cNvSpPr>
              <p:nvPr/>
            </p:nvSpPr>
            <p:spPr>
              <a:xfrm>
                <a:off x="814804" y="1775599"/>
                <a:ext cx="6004285" cy="1477328"/>
              </a:xfrm>
              <a:prstGeom prst="rect">
                <a:avLst/>
              </a:prstGeom>
              <a:blipFill rotWithShape="0">
                <a:blip r:embed="rId10"/>
                <a:stretch>
                  <a:fillRect l="-711" t="-2058" b="-5350"/>
                </a:stretch>
              </a:blipFill>
            </p:spPr>
            <p:txBody>
              <a:bodyPr/>
              <a:lstStyle/>
              <a:p>
                <a:r>
                  <a:rPr lang="en-US">
                    <a:noFill/>
                  </a:rPr>
                  <a:t> </a:t>
                </a:r>
              </a:p>
            </p:txBody>
          </p:sp>
        </mc:Fallback>
      </mc:AlternateContent>
      <p:sp>
        <p:nvSpPr>
          <p:cNvPr id="11" name="TextBox 10"/>
          <p:cNvSpPr txBox="1"/>
          <p:nvPr/>
        </p:nvSpPr>
        <p:spPr>
          <a:xfrm>
            <a:off x="838200" y="3517016"/>
            <a:ext cx="5486400" cy="369651"/>
          </a:xfrm>
          <a:prstGeom prst="rect">
            <a:avLst/>
          </a:prstGeom>
          <a:noFill/>
        </p:spPr>
        <p:txBody>
          <a:bodyPr wrap="square" rtlCol="0">
            <a:spAutoFit/>
          </a:bodyPr>
          <a:lstStyle/>
          <a:p>
            <a:r>
              <a:rPr lang="en-US" b="1" dirty="0">
                <a:solidFill>
                  <a:srgbClr val="00B050"/>
                </a:solidFill>
              </a:rPr>
              <a:t>Averaged radial force and focusing strength parameter</a:t>
            </a:r>
          </a:p>
        </p:txBody>
      </p:sp>
      <mc:AlternateContent xmlns:mc="http://schemas.openxmlformats.org/markup-compatibility/2006" xmlns:a14="http://schemas.microsoft.com/office/drawing/2010/main">
        <mc:Choice Requires="a14">
          <p:sp>
            <p:nvSpPr>
              <p:cNvPr id="12" name="TextBox 11"/>
              <p:cNvSpPr txBox="1"/>
              <p:nvPr/>
            </p:nvSpPr>
            <p:spPr>
              <a:xfrm>
                <a:off x="6877456" y="3550681"/>
                <a:ext cx="522523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averaged force in the transverse plane depends on the squared field: second order focusing effects</a:t>
                </a:r>
              </a:p>
              <a:p>
                <a:pPr marL="285750" indent="-285750">
                  <a:buFont typeface="Arial" panose="020B0604020202020204" pitchFamily="34" charset="0"/>
                  <a:buChar char="•"/>
                </a:pPr>
                <a:r>
                  <a:rPr lang="en-US" dirty="0"/>
                  <a:t>Typically </a:t>
                </a:r>
                <a14:m>
                  <m:oMath xmlns:m="http://schemas.openxmlformats.org/officeDocument/2006/math">
                    <m:r>
                      <a:rPr lang="en-US" i="1">
                        <a:latin typeface="Cambria Math" panose="02040503050406030204" pitchFamily="18" charset="0"/>
                      </a:rPr>
                      <m:t>𝜂</m:t>
                    </m:r>
                    <m:r>
                      <a:rPr lang="en-US" i="1">
                        <a:latin typeface="Cambria Math" panose="02040503050406030204" pitchFamily="18" charset="0"/>
                      </a:rPr>
                      <m:t>≈1</m:t>
                    </m:r>
                  </m:oMath>
                </a14:m>
                <a:r>
                  <a:rPr lang="en-US" dirty="0"/>
                  <a:t> for SW structures and </a:t>
                </a:r>
                <a14:m>
                  <m:oMath xmlns:m="http://schemas.openxmlformats.org/officeDocument/2006/math">
                    <m:r>
                      <a:rPr lang="en-US" i="1">
                        <a:latin typeface="Cambria Math" panose="02040503050406030204" pitchFamily="18" charset="0"/>
                      </a:rPr>
                      <m:t>𝜂</m:t>
                    </m:r>
                    <m:r>
                      <a:rPr lang="en-US" i="1">
                        <a:latin typeface="Cambria Math" panose="02040503050406030204" pitchFamily="18" charset="0"/>
                      </a:rPr>
                      <m:t>≈0</m:t>
                    </m:r>
                  </m:oMath>
                </a14:m>
                <a:r>
                  <a:rPr lang="en-US" dirty="0"/>
                  <a:t> for TW structures (no backward propagating wave)</a:t>
                </a:r>
              </a:p>
            </p:txBody>
          </p:sp>
        </mc:Choice>
        <mc:Fallback xmlns="">
          <p:sp>
            <p:nvSpPr>
              <p:cNvPr id="12" name="TextBox 11"/>
              <p:cNvSpPr txBox="1">
                <a:spLocks noRot="1" noChangeAspect="1" noMove="1" noResize="1" noEditPoints="1" noAdjustHandles="1" noChangeArrowheads="1" noChangeShapeType="1" noTextEdit="1"/>
              </p:cNvSpPr>
              <p:nvPr/>
            </p:nvSpPr>
            <p:spPr>
              <a:xfrm>
                <a:off x="6877456" y="3550681"/>
                <a:ext cx="5225234" cy="1477328"/>
              </a:xfrm>
              <a:prstGeom prst="rect">
                <a:avLst/>
              </a:prstGeom>
              <a:blipFill rotWithShape="0">
                <a:blip r:embed="rId11"/>
                <a:stretch>
                  <a:fillRect l="-700" t="-2058" r="-1867" b="-5350"/>
                </a:stretch>
              </a:blipFill>
            </p:spPr>
            <p:txBody>
              <a:bodyPr/>
              <a:lstStyle/>
              <a:p>
                <a:r>
                  <a:rPr lang="it-IT">
                    <a:noFill/>
                  </a:rPr>
                  <a:t> </a:t>
                </a:r>
              </a:p>
            </p:txBody>
          </p:sp>
        </mc:Fallback>
      </mc:AlternateContent>
      <p:pic>
        <p:nvPicPr>
          <p:cNvPr id="13" name="Picture 12"/>
          <p:cNvPicPr>
            <a:picLocks noChangeAspect="1"/>
          </p:cNvPicPr>
          <p:nvPr/>
        </p:nvPicPr>
        <p:blipFill>
          <a:blip r:embed="rId12"/>
          <a:stretch>
            <a:fillRect/>
          </a:stretch>
        </p:blipFill>
        <p:spPr>
          <a:xfrm>
            <a:off x="905918" y="6045458"/>
            <a:ext cx="4315233" cy="679846"/>
          </a:xfrm>
          <a:prstGeom prst="rect">
            <a:avLst/>
          </a:prstGeom>
        </p:spPr>
      </p:pic>
      <p:sp>
        <p:nvSpPr>
          <p:cNvPr id="14" name="Slide Number Placeholder 13"/>
          <p:cNvSpPr>
            <a:spLocks noGrp="1"/>
          </p:cNvSpPr>
          <p:nvPr>
            <p:ph type="sldNum" sz="quarter" idx="12"/>
          </p:nvPr>
        </p:nvSpPr>
        <p:spPr/>
        <p:txBody>
          <a:bodyPr/>
          <a:lstStyle/>
          <a:p>
            <a:fld id="{B0ABD492-962D-437F-97CB-CF7C3516B0BF}" type="slidenum">
              <a:rPr lang="en-US" smtClean="0"/>
              <a:t>32</a:t>
            </a:fld>
            <a:endParaRPr lang="en-US"/>
          </a:p>
        </p:txBody>
      </p:sp>
      <p:pic>
        <p:nvPicPr>
          <p:cNvPr id="8" name="Immagine 7"/>
          <p:cNvPicPr>
            <a:picLocks noChangeAspect="1"/>
          </p:cNvPicPr>
          <p:nvPr/>
        </p:nvPicPr>
        <p:blipFill>
          <a:blip r:embed="rId13"/>
          <a:stretch>
            <a:fillRect/>
          </a:stretch>
        </p:blipFill>
        <p:spPr>
          <a:xfrm>
            <a:off x="6933074" y="1907007"/>
            <a:ext cx="4804799" cy="897331"/>
          </a:xfrm>
          <a:prstGeom prst="rect">
            <a:avLst/>
          </a:prstGeom>
          <a:ln w="28575">
            <a:solidFill>
              <a:srgbClr val="00B050"/>
            </a:solidFill>
          </a:ln>
        </p:spPr>
      </p:pic>
      <p:pic>
        <p:nvPicPr>
          <p:cNvPr id="9" name="Immagine 8"/>
          <p:cNvPicPr>
            <a:picLocks noChangeAspect="1"/>
          </p:cNvPicPr>
          <p:nvPr/>
        </p:nvPicPr>
        <p:blipFill>
          <a:blip r:embed="rId14"/>
          <a:stretch>
            <a:fillRect/>
          </a:stretch>
        </p:blipFill>
        <p:spPr>
          <a:xfrm>
            <a:off x="838200" y="3951714"/>
            <a:ext cx="5542580" cy="988276"/>
          </a:xfrm>
          <a:prstGeom prst="rect">
            <a:avLst/>
          </a:prstGeom>
        </p:spPr>
      </p:pic>
      <p:pic>
        <p:nvPicPr>
          <p:cNvPr id="17" name="Immagine 16"/>
          <p:cNvPicPr>
            <a:picLocks noChangeAspect="1"/>
          </p:cNvPicPr>
          <p:nvPr/>
        </p:nvPicPr>
        <p:blipFill>
          <a:blip r:embed="rId15"/>
          <a:stretch>
            <a:fillRect/>
          </a:stretch>
        </p:blipFill>
        <p:spPr>
          <a:xfrm>
            <a:off x="482046" y="5015131"/>
            <a:ext cx="6517934" cy="905268"/>
          </a:xfrm>
          <a:prstGeom prst="rect">
            <a:avLst/>
          </a:prstGeom>
        </p:spPr>
      </p:pic>
    </p:spTree>
    <p:extLst>
      <p:ext uri="{BB962C8B-B14F-4D97-AF65-F5344CB8AC3E}">
        <p14:creationId xmlns:p14="http://schemas.microsoft.com/office/powerpoint/2010/main" val="3010273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magine 6">
            <a:extLst>
              <a:ext uri="{FF2B5EF4-FFF2-40B4-BE49-F238E27FC236}">
                <a16:creationId xmlns:a16="http://schemas.microsoft.com/office/drawing/2014/main" xmlns="" id="{BDD314E5-CAA2-4B20-9AFE-3E26DBA83AF5}"/>
              </a:ext>
            </a:extLst>
          </p:cNvPr>
          <p:cNvPicPr>
            <a:picLocks noChangeAspect="1"/>
          </p:cNvPicPr>
          <p:nvPr/>
        </p:nvPicPr>
        <p:blipFill>
          <a:blip r:embed="rId3"/>
          <a:stretch>
            <a:fillRect/>
          </a:stretch>
        </p:blipFill>
        <p:spPr>
          <a:xfrm>
            <a:off x="6494962" y="5073188"/>
            <a:ext cx="2608148" cy="964259"/>
          </a:xfrm>
          <a:prstGeom prst="rect">
            <a:avLst/>
          </a:prstGeom>
        </p:spPr>
      </p:pic>
      <p:sp>
        <p:nvSpPr>
          <p:cNvPr id="2" name="Titolo 1">
            <a:extLst>
              <a:ext uri="{FF2B5EF4-FFF2-40B4-BE49-F238E27FC236}">
                <a16:creationId xmlns:a16="http://schemas.microsoft.com/office/drawing/2014/main" xmlns="" id="{8F6165BF-8B76-4F1D-9F3C-53F43CEE7560}"/>
              </a:ext>
            </a:extLst>
          </p:cNvPr>
          <p:cNvSpPr>
            <a:spLocks noGrp="1"/>
          </p:cNvSpPr>
          <p:nvPr>
            <p:ph type="title"/>
          </p:nvPr>
        </p:nvSpPr>
        <p:spPr/>
        <p:txBody>
          <a:bodyPr/>
          <a:lstStyle/>
          <a:p>
            <a:r>
              <a:rPr lang="en-US" dirty="0"/>
              <a:t>Single Particle Dynamics</a:t>
            </a:r>
          </a:p>
        </p:txBody>
      </p:sp>
      <p:sp>
        <p:nvSpPr>
          <p:cNvPr id="3" name="Segnaposto numero diapositiva 2">
            <a:extLst>
              <a:ext uri="{FF2B5EF4-FFF2-40B4-BE49-F238E27FC236}">
                <a16:creationId xmlns:a16="http://schemas.microsoft.com/office/drawing/2014/main" xmlns="" id="{1A103867-EA2A-4806-84A2-0C18866908FF}"/>
              </a:ext>
            </a:extLst>
          </p:cNvPr>
          <p:cNvSpPr>
            <a:spLocks noGrp="1"/>
          </p:cNvSpPr>
          <p:nvPr>
            <p:ph type="sldNum" sz="quarter" idx="12"/>
          </p:nvPr>
        </p:nvSpPr>
        <p:spPr/>
        <p:txBody>
          <a:bodyPr/>
          <a:lstStyle/>
          <a:p>
            <a:fld id="{B44FA575-3D7D-408B-85CD-8563F185712B}" type="slidenum">
              <a:rPr lang="en-US" smtClean="0">
                <a:solidFill>
                  <a:schemeClr val="tx1"/>
                </a:solidFill>
              </a:rPr>
              <a:t>33</a:t>
            </a:fld>
            <a:endParaRPr lang="en-US">
              <a:solidFill>
                <a:schemeClr val="tx1"/>
              </a:solidFill>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xmlns="" id="{F33DCB58-3E3F-4EFB-B279-FB3D2F75FC0C}"/>
                  </a:ext>
                </a:extLst>
              </p:cNvPr>
              <p:cNvSpPr txBox="1"/>
              <p:nvPr/>
            </p:nvSpPr>
            <p:spPr>
              <a:xfrm>
                <a:off x="592740" y="1298575"/>
                <a:ext cx="5073945" cy="1200329"/>
              </a:xfrm>
              <a:prstGeom prst="rect">
                <a:avLst/>
              </a:prstGeom>
              <a:noFill/>
            </p:spPr>
            <p:txBody>
              <a:bodyPr wrap="square" rtlCol="0">
                <a:spAutoFit/>
              </a:bodyPr>
              <a:lstStyle/>
              <a:p>
                <a:r>
                  <a:rPr lang="en-US" b="1" dirty="0" err="1">
                    <a:solidFill>
                      <a:srgbClr val="C00000"/>
                    </a:solidFill>
                  </a:rPr>
                  <a:t>Linac</a:t>
                </a:r>
                <a:r>
                  <a:rPr lang="en-US" b="1" dirty="0">
                    <a:solidFill>
                      <a:srgbClr val="C00000"/>
                    </a:solidFill>
                  </a:rPr>
                  <a:t> layout</a:t>
                </a:r>
              </a:p>
              <a:p>
                <a:pPr marL="285750" indent="-285750">
                  <a:buFont typeface="Arial" panose="020B0604020202020204" pitchFamily="34" charset="0"/>
                  <a:buChar char="•"/>
                </a:pPr>
                <a:r>
                  <a:rPr lang="en-US" dirty="0"/>
                  <a:t>Sequence of </a:t>
                </a:r>
                <a:r>
                  <a:rPr lang="en-US" b="1" dirty="0"/>
                  <a:t>accelerating structures</a:t>
                </a:r>
                <a:r>
                  <a:rPr lang="en-US" dirty="0"/>
                  <a:t> separated by field-free regions</a:t>
                </a:r>
              </a:p>
              <a:p>
                <a:pPr marL="285750" indent="-285750">
                  <a:buFont typeface="Arial" panose="020B0604020202020204" pitchFamily="34" charset="0"/>
                  <a:buChar char="•"/>
                </a:pPr>
                <a:r>
                  <a:rPr lang="en-US" dirty="0"/>
                  <a:t>Smoothed energy </a:t>
                </a:r>
                <a:r>
                  <a:rPr lang="en-US" b="1" dirty="0"/>
                  <a:t>gradient</a:t>
                </a:r>
                <a:r>
                  <a:rPr lang="en-US" dirty="0"/>
                  <a:t> </a:t>
                </a:r>
                <a14:m>
                  <m:oMath xmlns:m="http://schemas.openxmlformats.org/officeDocument/2006/math">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m:t>
                        </m:r>
                      </m:sup>
                    </m:sSup>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𝑒</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𝑧</m:t>
                            </m:r>
                          </m:sub>
                        </m:sSub>
                      </m:e>
                    </m:d>
                    <m:r>
                      <a:rPr lang="it-IT" b="0" i="1" smtClean="0">
                        <a:latin typeface="Cambria Math" panose="02040503050406030204" pitchFamily="18" charset="0"/>
                      </a:rPr>
                      <m:t>/</m:t>
                    </m:r>
                    <m:r>
                      <a:rPr lang="it-IT" b="0" i="1" smtClean="0">
                        <a:latin typeface="Cambria Math" panose="02040503050406030204" pitchFamily="18" charset="0"/>
                      </a:rPr>
                      <m:t>𝑚</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𝑐</m:t>
                        </m:r>
                      </m:e>
                      <m:sup>
                        <m:r>
                          <a:rPr lang="it-IT" b="0" i="1" smtClean="0">
                            <a:latin typeface="Cambria Math" panose="02040503050406030204" pitchFamily="18" charset="0"/>
                          </a:rPr>
                          <m:t>2</m:t>
                        </m:r>
                      </m:sup>
                    </m:sSup>
                  </m:oMath>
                </a14:m>
                <a:endParaRPr lang="en-US" dirty="0"/>
              </a:p>
            </p:txBody>
          </p:sp>
        </mc:Choice>
        <mc:Fallback xmlns="">
          <p:sp>
            <p:nvSpPr>
              <p:cNvPr id="22" name="CasellaDiTesto 21">
                <a:extLst>
                  <a:ext uri="{FF2B5EF4-FFF2-40B4-BE49-F238E27FC236}">
                    <a16:creationId xmlns:a16="http://schemas.microsoft.com/office/drawing/2014/main" id="{F33DCB58-3E3F-4EFB-B279-FB3D2F75FC0C}"/>
                  </a:ext>
                </a:extLst>
              </p:cNvPr>
              <p:cNvSpPr txBox="1">
                <a:spLocks noRot="1" noChangeAspect="1" noMove="1" noResize="1" noEditPoints="1" noAdjustHandles="1" noChangeArrowheads="1" noChangeShapeType="1" noTextEdit="1"/>
              </p:cNvSpPr>
              <p:nvPr/>
            </p:nvSpPr>
            <p:spPr>
              <a:xfrm>
                <a:off x="592740" y="1298575"/>
                <a:ext cx="5073945" cy="1200329"/>
              </a:xfrm>
              <a:prstGeom prst="rect">
                <a:avLst/>
              </a:prstGeom>
              <a:blipFill>
                <a:blip r:embed="rId4"/>
                <a:stretch>
                  <a:fillRect l="-960" t="-2538" r="-1801" b="-7107"/>
                </a:stretch>
              </a:blipFill>
            </p:spPr>
            <p:txBody>
              <a:bodyPr/>
              <a:lstStyle/>
              <a:p>
                <a:r>
                  <a:rPr lang="en-US">
                    <a:noFill/>
                  </a:rPr>
                  <a:t> </a:t>
                </a:r>
              </a:p>
            </p:txBody>
          </p:sp>
        </mc:Fallback>
      </mc:AlternateContent>
      <p:grpSp>
        <p:nvGrpSpPr>
          <p:cNvPr id="47" name="Gruppo 46">
            <a:extLst>
              <a:ext uri="{FF2B5EF4-FFF2-40B4-BE49-F238E27FC236}">
                <a16:creationId xmlns:a16="http://schemas.microsoft.com/office/drawing/2014/main" xmlns="" id="{E5929EA7-7C38-47D0-9F4C-CCB8FED44096}"/>
              </a:ext>
            </a:extLst>
          </p:cNvPr>
          <p:cNvGrpSpPr/>
          <p:nvPr/>
        </p:nvGrpSpPr>
        <p:grpSpPr>
          <a:xfrm>
            <a:off x="5902393" y="1227228"/>
            <a:ext cx="5589905" cy="1726684"/>
            <a:chOff x="5953311" y="3278069"/>
            <a:chExt cx="5589905" cy="1726684"/>
          </a:xfrm>
        </p:grpSpPr>
        <p:grpSp>
          <p:nvGrpSpPr>
            <p:cNvPr id="4" name="Group 47">
              <a:extLst>
                <a:ext uri="{FF2B5EF4-FFF2-40B4-BE49-F238E27FC236}">
                  <a16:creationId xmlns:a16="http://schemas.microsoft.com/office/drawing/2014/main" xmlns="" id="{DFA727BF-4243-4675-819A-684867DA31B0}"/>
                </a:ext>
              </a:extLst>
            </p:cNvPr>
            <p:cNvGrpSpPr/>
            <p:nvPr/>
          </p:nvGrpSpPr>
          <p:grpSpPr>
            <a:xfrm>
              <a:off x="5953311" y="3278069"/>
              <a:ext cx="5589905" cy="1726684"/>
              <a:chOff x="5535317" y="1929089"/>
              <a:chExt cx="5589905" cy="1726684"/>
            </a:xfrm>
          </p:grpSpPr>
          <p:grpSp>
            <p:nvGrpSpPr>
              <p:cNvPr id="5" name="Gruppo 32">
                <a:extLst>
                  <a:ext uri="{FF2B5EF4-FFF2-40B4-BE49-F238E27FC236}">
                    <a16:creationId xmlns:a16="http://schemas.microsoft.com/office/drawing/2014/main" xmlns="" id="{2B20EDE9-49F7-4DB0-914C-39064D91143A}"/>
                  </a:ext>
                </a:extLst>
              </p:cNvPr>
              <p:cNvGrpSpPr/>
              <p:nvPr/>
            </p:nvGrpSpPr>
            <p:grpSpPr>
              <a:xfrm>
                <a:off x="5535317" y="1929089"/>
                <a:ext cx="5589905" cy="1706976"/>
                <a:chOff x="2016491" y="4550934"/>
                <a:chExt cx="5589905" cy="1706976"/>
              </a:xfrm>
            </p:grpSpPr>
            <p:grpSp>
              <p:nvGrpSpPr>
                <p:cNvPr id="9" name="Gruppo 10">
                  <a:extLst>
                    <a:ext uri="{FF2B5EF4-FFF2-40B4-BE49-F238E27FC236}">
                      <a16:creationId xmlns:a16="http://schemas.microsoft.com/office/drawing/2014/main" xmlns="" id="{7D786859-3741-4151-9760-760AFD3EB372}"/>
                    </a:ext>
                  </a:extLst>
                </p:cNvPr>
                <p:cNvGrpSpPr/>
                <p:nvPr/>
              </p:nvGrpSpPr>
              <p:grpSpPr>
                <a:xfrm>
                  <a:off x="2016491" y="4550934"/>
                  <a:ext cx="5589905" cy="1706976"/>
                  <a:chOff x="131445" y="3220246"/>
                  <a:chExt cx="5589905" cy="1706976"/>
                </a:xfrm>
              </p:grpSpPr>
              <mc:AlternateContent xmlns:mc="http://schemas.openxmlformats.org/markup-compatibility/2006" xmlns:a14="http://schemas.microsoft.com/office/drawing/2010/main">
                <mc:Choice Requires="a14">
                  <p:sp>
                    <p:nvSpPr>
                      <p:cNvPr id="15" name="CasellaDiTesto 11">
                        <a:extLst>
                          <a:ext uri="{FF2B5EF4-FFF2-40B4-BE49-F238E27FC236}">
                            <a16:creationId xmlns:a16="http://schemas.microsoft.com/office/drawing/2014/main" xmlns="" id="{64176E2C-DDF9-4212-9FCA-C010497D7C8C}"/>
                          </a:ext>
                        </a:extLst>
                      </p:cNvPr>
                      <p:cNvSpPr txBox="1"/>
                      <p:nvPr/>
                    </p:nvSpPr>
                    <p:spPr>
                      <a:xfrm>
                        <a:off x="5342869" y="3940809"/>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𝑧</m:t>
                              </m:r>
                            </m:oMath>
                          </m:oMathPara>
                        </a14:m>
                        <a:endParaRPr lang="en-US" sz="2400" dirty="0">
                          <a:solidFill>
                            <a:schemeClr val="tx1"/>
                          </a:solidFill>
                        </a:endParaRPr>
                      </a:p>
                    </p:txBody>
                  </p:sp>
                </mc:Choice>
                <mc:Fallback xmlns="">
                  <p:sp>
                    <p:nvSpPr>
                      <p:cNvPr id="15" name="CasellaDiTesto 11">
                        <a:extLst>
                          <a:ext uri="{FF2B5EF4-FFF2-40B4-BE49-F238E27FC236}">
                            <a16:creationId xmlns:a16="http://schemas.microsoft.com/office/drawing/2014/main" id="{64176E2C-DDF9-4212-9FCA-C010497D7C8C}"/>
                          </a:ext>
                        </a:extLst>
                      </p:cNvPr>
                      <p:cNvSpPr txBox="1">
                        <a:spLocks noRot="1" noChangeAspect="1" noMove="1" noResize="1" noEditPoints="1" noAdjustHandles="1" noChangeArrowheads="1" noChangeShapeType="1" noTextEdit="1"/>
                      </p:cNvSpPr>
                      <p:nvPr/>
                    </p:nvSpPr>
                    <p:spPr>
                      <a:xfrm>
                        <a:off x="5342869" y="3940809"/>
                        <a:ext cx="223266" cy="369332"/>
                      </a:xfrm>
                      <a:prstGeom prst="rect">
                        <a:avLst/>
                      </a:prstGeom>
                      <a:blipFill>
                        <a:blip r:embed="rId5"/>
                        <a:stretch>
                          <a:fillRect l="-16216" r="-16216"/>
                        </a:stretch>
                      </a:blipFill>
                    </p:spPr>
                    <p:txBody>
                      <a:bodyPr/>
                      <a:lstStyle/>
                      <a:p>
                        <a:r>
                          <a:rPr lang="en-US">
                            <a:noFill/>
                          </a:rPr>
                          <a:t> </a:t>
                        </a:r>
                      </a:p>
                    </p:txBody>
                  </p:sp>
                </mc:Fallback>
              </mc:AlternateContent>
              <p:cxnSp>
                <p:nvCxnSpPr>
                  <p:cNvPr id="16" name="Connettore 2 12">
                    <a:extLst>
                      <a:ext uri="{FF2B5EF4-FFF2-40B4-BE49-F238E27FC236}">
                        <a16:creationId xmlns:a16="http://schemas.microsoft.com/office/drawing/2014/main" xmlns="" id="{EE4B46C1-D636-4CE1-8E95-462C8B1F99A1}"/>
                      </a:ext>
                    </a:extLst>
                  </p:cNvPr>
                  <p:cNvCxnSpPr>
                    <a:cxnSpLocks/>
                  </p:cNvCxnSpPr>
                  <p:nvPr/>
                </p:nvCxnSpPr>
                <p:spPr>
                  <a:xfrm>
                    <a:off x="131445" y="4342133"/>
                    <a:ext cx="5589905"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7" name="Connettore 2 14">
                    <a:extLst>
                      <a:ext uri="{FF2B5EF4-FFF2-40B4-BE49-F238E27FC236}">
                        <a16:creationId xmlns:a16="http://schemas.microsoft.com/office/drawing/2014/main" xmlns="" id="{62F18B71-611E-4CD8-8A31-4040289F4F43}"/>
                      </a:ext>
                    </a:extLst>
                  </p:cNvPr>
                  <p:cNvCxnSpPr>
                    <a:cxnSpLocks/>
                  </p:cNvCxnSpPr>
                  <p:nvPr/>
                </p:nvCxnSpPr>
                <p:spPr>
                  <a:xfrm rot="16200000">
                    <a:off x="466928" y="4107632"/>
                    <a:ext cx="1639181"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CasellaDiTesto 15">
                        <a:extLst>
                          <a:ext uri="{FF2B5EF4-FFF2-40B4-BE49-F238E27FC236}">
                            <a16:creationId xmlns:a16="http://schemas.microsoft.com/office/drawing/2014/main" xmlns="" id="{EAE5AC53-3B3A-487B-823D-6216347ED67B}"/>
                          </a:ext>
                        </a:extLst>
                      </p:cNvPr>
                      <p:cNvSpPr txBox="1"/>
                      <p:nvPr/>
                    </p:nvSpPr>
                    <p:spPr>
                      <a:xfrm>
                        <a:off x="1353613" y="3220246"/>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𝑥</m:t>
                              </m:r>
                            </m:oMath>
                          </m:oMathPara>
                        </a14:m>
                        <a:endParaRPr lang="en-US" sz="2400" dirty="0">
                          <a:solidFill>
                            <a:schemeClr val="tx1"/>
                          </a:solidFill>
                        </a:endParaRPr>
                      </a:p>
                    </p:txBody>
                  </p:sp>
                </mc:Choice>
                <mc:Fallback xmlns="">
                  <p:sp>
                    <p:nvSpPr>
                      <p:cNvPr id="18" name="CasellaDiTesto 15">
                        <a:extLst>
                          <a:ext uri="{FF2B5EF4-FFF2-40B4-BE49-F238E27FC236}">
                            <a16:creationId xmlns:a16="http://schemas.microsoft.com/office/drawing/2014/main" id="{EAE5AC53-3B3A-487B-823D-6216347ED67B}"/>
                          </a:ext>
                        </a:extLst>
                      </p:cNvPr>
                      <p:cNvSpPr txBox="1">
                        <a:spLocks noRot="1" noChangeAspect="1" noMove="1" noResize="1" noEditPoints="1" noAdjustHandles="1" noChangeArrowheads="1" noChangeShapeType="1" noTextEdit="1"/>
                      </p:cNvSpPr>
                      <p:nvPr/>
                    </p:nvSpPr>
                    <p:spPr>
                      <a:xfrm>
                        <a:off x="1353613" y="3220246"/>
                        <a:ext cx="241733" cy="369332"/>
                      </a:xfrm>
                      <a:prstGeom prst="rect">
                        <a:avLst/>
                      </a:prstGeom>
                      <a:blipFill>
                        <a:blip r:embed="rId6"/>
                        <a:stretch>
                          <a:fillRect l="-15000" r="-15000"/>
                        </a:stretch>
                      </a:blipFill>
                    </p:spPr>
                    <p:txBody>
                      <a:bodyPr/>
                      <a:lstStyle/>
                      <a:p>
                        <a:r>
                          <a:rPr lang="en-US">
                            <a:noFill/>
                          </a:rPr>
                          <a:t> </a:t>
                        </a:r>
                      </a:p>
                    </p:txBody>
                  </p:sp>
                </mc:Fallback>
              </mc:AlternateContent>
              <p:sp>
                <p:nvSpPr>
                  <p:cNvPr id="19" name="Rettangolo 16">
                    <a:extLst>
                      <a:ext uri="{FF2B5EF4-FFF2-40B4-BE49-F238E27FC236}">
                        <a16:creationId xmlns:a16="http://schemas.microsoft.com/office/drawing/2014/main" xmlns="" id="{DE0D34AE-4833-49F2-9811-C86DF0A2E255}"/>
                      </a:ext>
                    </a:extLst>
                  </p:cNvPr>
                  <p:cNvSpPr/>
                  <p:nvPr/>
                </p:nvSpPr>
                <p:spPr>
                  <a:xfrm>
                    <a:off x="2370976" y="4118819"/>
                    <a:ext cx="936822" cy="4508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ttangolo 17">
                    <a:extLst>
                      <a:ext uri="{FF2B5EF4-FFF2-40B4-BE49-F238E27FC236}">
                        <a16:creationId xmlns:a16="http://schemas.microsoft.com/office/drawing/2014/main" xmlns="" id="{96529203-A2F6-4404-9D2C-BB17804E4CE7}"/>
                      </a:ext>
                    </a:extLst>
                  </p:cNvPr>
                  <p:cNvSpPr/>
                  <p:nvPr/>
                </p:nvSpPr>
                <p:spPr>
                  <a:xfrm>
                    <a:off x="4073164" y="4118819"/>
                    <a:ext cx="936822" cy="4508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ttangolo 18">
                    <a:extLst>
                      <a:ext uri="{FF2B5EF4-FFF2-40B4-BE49-F238E27FC236}">
                        <a16:creationId xmlns:a16="http://schemas.microsoft.com/office/drawing/2014/main" xmlns="" id="{482DC232-49AE-4579-819E-C59820A41DAA}"/>
                      </a:ext>
                    </a:extLst>
                  </p:cNvPr>
                  <p:cNvSpPr/>
                  <p:nvPr/>
                </p:nvSpPr>
                <p:spPr>
                  <a:xfrm>
                    <a:off x="1314329" y="4118819"/>
                    <a:ext cx="936822" cy="4508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Ovale 23">
                  <a:extLst>
                    <a:ext uri="{FF2B5EF4-FFF2-40B4-BE49-F238E27FC236}">
                      <a16:creationId xmlns:a16="http://schemas.microsoft.com/office/drawing/2014/main" xmlns="" id="{8BBB09D3-572F-4F50-82ED-CEB7824116EC}"/>
                    </a:ext>
                  </a:extLst>
                </p:cNvPr>
                <p:cNvSpPr/>
                <p:nvPr/>
              </p:nvSpPr>
              <p:spPr>
                <a:xfrm>
                  <a:off x="2731592" y="5552670"/>
                  <a:ext cx="396434" cy="24030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uppo 31">
                  <a:extLst>
                    <a:ext uri="{FF2B5EF4-FFF2-40B4-BE49-F238E27FC236}">
                      <a16:creationId xmlns:a16="http://schemas.microsoft.com/office/drawing/2014/main" xmlns="" id="{C84AB8F7-79D0-47E0-B50A-F3F060400A94}"/>
                    </a:ext>
                  </a:extLst>
                </p:cNvPr>
                <p:cNvGrpSpPr/>
                <p:nvPr/>
              </p:nvGrpSpPr>
              <p:grpSpPr>
                <a:xfrm>
                  <a:off x="5385258" y="5494672"/>
                  <a:ext cx="421241" cy="73650"/>
                  <a:chOff x="5366208" y="5503642"/>
                  <a:chExt cx="421241" cy="73650"/>
                </a:xfrm>
              </p:grpSpPr>
              <p:sp>
                <p:nvSpPr>
                  <p:cNvPr id="12" name="Ovale 28">
                    <a:extLst>
                      <a:ext uri="{FF2B5EF4-FFF2-40B4-BE49-F238E27FC236}">
                        <a16:creationId xmlns:a16="http://schemas.microsoft.com/office/drawing/2014/main" xmlns="" id="{3DCC9281-0B39-4CCD-9664-9549CA3A32F2}"/>
                      </a:ext>
                    </a:extLst>
                  </p:cNvPr>
                  <p:cNvSpPr/>
                  <p:nvPr/>
                </p:nvSpPr>
                <p:spPr>
                  <a:xfrm>
                    <a:off x="5366208" y="5505230"/>
                    <a:ext cx="68802" cy="720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e 29">
                    <a:extLst>
                      <a:ext uri="{FF2B5EF4-FFF2-40B4-BE49-F238E27FC236}">
                        <a16:creationId xmlns:a16="http://schemas.microsoft.com/office/drawing/2014/main" xmlns="" id="{DAB53540-1CFA-4DC3-B2AE-B5063FCE70BD}"/>
                      </a:ext>
                    </a:extLst>
                  </p:cNvPr>
                  <p:cNvSpPr/>
                  <p:nvPr/>
                </p:nvSpPr>
                <p:spPr>
                  <a:xfrm>
                    <a:off x="5542426" y="5505230"/>
                    <a:ext cx="68802" cy="720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e 30">
                    <a:extLst>
                      <a:ext uri="{FF2B5EF4-FFF2-40B4-BE49-F238E27FC236}">
                        <a16:creationId xmlns:a16="http://schemas.microsoft.com/office/drawing/2014/main" xmlns="" id="{C8F19DE6-030E-42A8-814D-95320A010F64}"/>
                      </a:ext>
                    </a:extLst>
                  </p:cNvPr>
                  <p:cNvSpPr/>
                  <p:nvPr/>
                </p:nvSpPr>
                <p:spPr>
                  <a:xfrm>
                    <a:off x="5718647" y="5503642"/>
                    <a:ext cx="68802" cy="720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xmlns="" id="{380FA0A0-A879-4CEB-B107-8E2C2C92214A}"/>
                      </a:ext>
                    </a:extLst>
                  </p:cNvPr>
                  <p:cNvSpPr txBox="1"/>
                  <p:nvPr/>
                </p:nvSpPr>
                <p:spPr>
                  <a:xfrm>
                    <a:off x="5800190" y="2658058"/>
                    <a:ext cx="909424" cy="272767"/>
                  </a:xfrm>
                  <a:prstGeom prst="rect">
                    <a:avLst/>
                  </a:prstGeom>
                  <a:noFill/>
                </p:spPr>
                <p:txBody>
                  <a:bodyPr wrap="square" rtlCol="0">
                    <a:spAutoFit/>
                  </a:bodyPr>
                  <a:lstStyle/>
                  <a:p>
                    <a14:m>
                      <m:oMath xmlns:m="http://schemas.openxmlformats.org/officeDocument/2006/math">
                        <m:sSup>
                          <m:sSupPr>
                            <m:ctrlPr>
                              <a:rPr lang="en-US" sz="1200" b="1" i="1" smtClean="0">
                                <a:solidFill>
                                  <a:schemeClr val="tx1"/>
                                </a:solidFill>
                                <a:latin typeface="Cambria Math" panose="02040503050406030204" pitchFamily="18" charset="0"/>
                              </a:rPr>
                            </m:ctrlPr>
                          </m:sSupPr>
                          <m:e>
                            <m:r>
                              <a:rPr lang="en-US" sz="1200" b="1" i="0" smtClean="0">
                                <a:solidFill>
                                  <a:schemeClr val="tx1"/>
                                </a:solidFill>
                                <a:latin typeface="Cambria Math" panose="02040503050406030204" pitchFamily="18" charset="0"/>
                              </a:rPr>
                              <m:t>𝐞</m:t>
                            </m:r>
                          </m:e>
                          <m:sup>
                            <m:r>
                              <a:rPr lang="en-US" sz="1200" b="1" i="0" smtClean="0">
                                <a:solidFill>
                                  <a:schemeClr val="tx1"/>
                                </a:solidFill>
                                <a:latin typeface="Cambria Math" panose="02040503050406030204" pitchFamily="18" charset="0"/>
                              </a:rPr>
                              <m:t>−</m:t>
                            </m:r>
                          </m:sup>
                        </m:sSup>
                      </m:oMath>
                    </a14:m>
                    <a:r>
                      <a:rPr lang="en-US" sz="1100" b="1" dirty="0">
                        <a:solidFill>
                          <a:schemeClr val="tx1"/>
                        </a:solidFill>
                      </a:rPr>
                      <a:t> beam</a:t>
                    </a:r>
                  </a:p>
                </p:txBody>
              </p:sp>
            </mc:Choice>
            <mc:Fallback xmlns="">
              <p:sp>
                <p:nvSpPr>
                  <p:cNvPr id="39" name="TextBox 38"/>
                  <p:cNvSpPr txBox="1">
                    <a:spLocks noRot="1" noChangeAspect="1" noMove="1" noResize="1" noEditPoints="1" noAdjustHandles="1" noChangeArrowheads="1" noChangeShapeType="1" noTextEdit="1"/>
                  </p:cNvSpPr>
                  <p:nvPr/>
                </p:nvSpPr>
                <p:spPr>
                  <a:xfrm>
                    <a:off x="5800190" y="2658058"/>
                    <a:ext cx="909424" cy="272767"/>
                  </a:xfrm>
                  <a:prstGeom prst="rect">
                    <a:avLst/>
                  </a:prstGeom>
                  <a:blipFill rotWithShape="0">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39">
                    <a:extLst>
                      <a:ext uri="{FF2B5EF4-FFF2-40B4-BE49-F238E27FC236}">
                        <a16:creationId xmlns:a16="http://schemas.microsoft.com/office/drawing/2014/main" xmlns="" id="{C201E599-E316-4431-87BA-1376225FD607}"/>
                      </a:ext>
                    </a:extLst>
                  </p:cNvPr>
                  <p:cNvSpPr txBox="1"/>
                  <p:nvPr/>
                </p:nvSpPr>
                <p:spPr>
                  <a:xfrm>
                    <a:off x="8028807" y="3383006"/>
                    <a:ext cx="1359376" cy="272767"/>
                  </a:xfrm>
                  <a:prstGeom prst="rect">
                    <a:avLst/>
                  </a:prstGeom>
                  <a:noFill/>
                </p:spPr>
                <p:txBody>
                  <a:bodyPr wrap="square" rtlCol="0">
                    <a:spAutoFit/>
                  </a:bodyPr>
                  <a:lstStyle/>
                  <a:p>
                    <a14:m>
                      <m:oMath xmlns:m="http://schemas.openxmlformats.org/officeDocument/2006/math">
                        <m:r>
                          <a:rPr lang="en-US" sz="1200" b="1" i="0" smtClean="0">
                            <a:solidFill>
                              <a:schemeClr val="tx1"/>
                            </a:solidFill>
                            <a:latin typeface="Cambria Math" panose="02040503050406030204" pitchFamily="18" charset="0"/>
                          </a:rPr>
                          <m:t>𝐍</m:t>
                        </m:r>
                      </m:oMath>
                    </a14:m>
                    <a:r>
                      <a:rPr lang="en-US" sz="1100" b="1" dirty="0">
                        <a:solidFill>
                          <a:schemeClr val="tx1"/>
                        </a:solidFill>
                      </a:rPr>
                      <a:t> </a:t>
                    </a:r>
                    <a:r>
                      <a:rPr lang="en-US" sz="1100" b="1" dirty="0" err="1">
                        <a:solidFill>
                          <a:schemeClr val="tx1"/>
                        </a:solidFill>
                      </a:rPr>
                      <a:t>linac</a:t>
                    </a:r>
                    <a:r>
                      <a:rPr lang="en-US" sz="1100" b="1" dirty="0">
                        <a:solidFill>
                          <a:schemeClr val="tx1"/>
                        </a:solidFill>
                      </a:rPr>
                      <a:t> sections</a:t>
                    </a:r>
                  </a:p>
                </p:txBody>
              </p:sp>
            </mc:Choice>
            <mc:Fallback xmlns="">
              <p:sp>
                <p:nvSpPr>
                  <p:cNvPr id="40" name="TextBox 39"/>
                  <p:cNvSpPr txBox="1">
                    <a:spLocks noRot="1" noChangeAspect="1" noMove="1" noResize="1" noEditPoints="1" noAdjustHandles="1" noChangeArrowheads="1" noChangeShapeType="1" noTextEdit="1"/>
                  </p:cNvSpPr>
                  <p:nvPr/>
                </p:nvSpPr>
                <p:spPr>
                  <a:xfrm>
                    <a:off x="8028807" y="3383006"/>
                    <a:ext cx="1359376" cy="272767"/>
                  </a:xfrm>
                  <a:prstGeom prst="rect">
                    <a:avLst/>
                  </a:prstGeom>
                  <a:blipFill rotWithShape="0">
                    <a:blip r:embed="rId9"/>
                    <a:stretch>
                      <a:fillRect b="-13333"/>
                    </a:stretch>
                  </a:blipFill>
                </p:spPr>
                <p:txBody>
                  <a:bodyPr/>
                  <a:lstStyle/>
                  <a:p>
                    <a:r>
                      <a:rPr lang="en-US">
                        <a:noFill/>
                      </a:rPr>
                      <a:t> </a:t>
                    </a:r>
                  </a:p>
                </p:txBody>
              </p:sp>
            </mc:Fallback>
          </mc:AlternateContent>
          <p:cxnSp>
            <p:nvCxnSpPr>
              <p:cNvPr id="8" name="Straight Arrow Connector 46">
                <a:extLst>
                  <a:ext uri="{FF2B5EF4-FFF2-40B4-BE49-F238E27FC236}">
                    <a16:creationId xmlns:a16="http://schemas.microsoft.com/office/drawing/2014/main" xmlns="" id="{FBFDAD7D-4ECC-4E19-9245-7C74A3136DBA}"/>
                  </a:ext>
                </a:extLst>
              </p:cNvPr>
              <p:cNvCxnSpPr/>
              <p:nvPr/>
            </p:nvCxnSpPr>
            <p:spPr>
              <a:xfrm>
                <a:off x="6733929" y="3383006"/>
                <a:ext cx="367992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9" name="Connettore 2 38">
              <a:extLst>
                <a:ext uri="{FF2B5EF4-FFF2-40B4-BE49-F238E27FC236}">
                  <a16:creationId xmlns:a16="http://schemas.microsoft.com/office/drawing/2014/main" xmlns="" id="{CC313A13-9491-4AD4-BDD7-E0C891E2749C}"/>
                </a:ext>
              </a:extLst>
            </p:cNvPr>
            <p:cNvCxnSpPr/>
            <p:nvPr/>
          </p:nvCxnSpPr>
          <p:spPr>
            <a:xfrm>
              <a:off x="7917389" y="4099983"/>
              <a:ext cx="146100" cy="0"/>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0" name="Connettore 2 39">
              <a:extLst>
                <a:ext uri="{FF2B5EF4-FFF2-40B4-BE49-F238E27FC236}">
                  <a16:creationId xmlns:a16="http://schemas.microsoft.com/office/drawing/2014/main" xmlns="" id="{32B3B758-1273-47D5-8365-E7D19F06A836}"/>
                </a:ext>
              </a:extLst>
            </p:cNvPr>
            <p:cNvCxnSpPr>
              <a:cxnSpLocks/>
            </p:cNvCxnSpPr>
            <p:nvPr/>
          </p:nvCxnSpPr>
          <p:spPr>
            <a:xfrm flipH="1">
              <a:off x="8193811" y="4099983"/>
              <a:ext cx="146100" cy="0"/>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2" name="Connettore diritto 41">
              <a:extLst>
                <a:ext uri="{FF2B5EF4-FFF2-40B4-BE49-F238E27FC236}">
                  <a16:creationId xmlns:a16="http://schemas.microsoft.com/office/drawing/2014/main" xmlns="" id="{E6D25360-3E06-424C-B6BA-FE55E3AC43AF}"/>
                </a:ext>
              </a:extLst>
            </p:cNvPr>
            <p:cNvCxnSpPr>
              <a:cxnSpLocks/>
            </p:cNvCxnSpPr>
            <p:nvPr/>
          </p:nvCxnSpPr>
          <p:spPr>
            <a:xfrm>
              <a:off x="8073017" y="4067175"/>
              <a:ext cx="0" cy="10160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ttore diritto 42">
              <a:extLst>
                <a:ext uri="{FF2B5EF4-FFF2-40B4-BE49-F238E27FC236}">
                  <a16:creationId xmlns:a16="http://schemas.microsoft.com/office/drawing/2014/main" xmlns="" id="{A69FD318-977D-4B01-933D-951B199D72BD}"/>
                </a:ext>
              </a:extLst>
            </p:cNvPr>
            <p:cNvCxnSpPr>
              <a:cxnSpLocks/>
            </p:cNvCxnSpPr>
            <p:nvPr/>
          </p:nvCxnSpPr>
          <p:spPr>
            <a:xfrm>
              <a:off x="8190246" y="4067175"/>
              <a:ext cx="0" cy="994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xmlns="" id="{2FB6402E-C67C-4E4E-83E2-13AD52228D9D}"/>
                    </a:ext>
                  </a:extLst>
                </p:cNvPr>
                <p:cNvSpPr txBox="1"/>
                <p:nvPr/>
              </p:nvSpPr>
              <p:spPr>
                <a:xfrm>
                  <a:off x="7998585" y="3768777"/>
                  <a:ext cx="27456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𝐿</m:t>
                            </m:r>
                          </m:e>
                          <m:sub>
                            <m:r>
                              <a:rPr lang="it-IT" sz="1600" b="0" i="1" smtClean="0">
                                <a:solidFill>
                                  <a:schemeClr val="tx1"/>
                                </a:solidFill>
                                <a:latin typeface="Cambria Math" panose="02040503050406030204" pitchFamily="18" charset="0"/>
                              </a:rPr>
                              <m:t>𝑑</m:t>
                            </m:r>
                          </m:sub>
                        </m:sSub>
                      </m:oMath>
                    </m:oMathPara>
                  </a14:m>
                  <a:endParaRPr lang="en-US" sz="1600" dirty="0">
                    <a:solidFill>
                      <a:schemeClr val="tx1"/>
                    </a:solidFill>
                  </a:endParaRPr>
                </a:p>
              </p:txBody>
            </p:sp>
          </mc:Choice>
          <mc:Fallback xmlns="">
            <p:sp>
              <p:nvSpPr>
                <p:cNvPr id="46" name="CasellaDiTesto 45">
                  <a:extLst>
                    <a:ext uri="{FF2B5EF4-FFF2-40B4-BE49-F238E27FC236}">
                      <a16:creationId xmlns:a16="http://schemas.microsoft.com/office/drawing/2014/main" id="{2FB6402E-C67C-4E4E-83E2-13AD52228D9D}"/>
                    </a:ext>
                  </a:extLst>
                </p:cNvPr>
                <p:cNvSpPr txBox="1">
                  <a:spLocks noRot="1" noChangeAspect="1" noMove="1" noResize="1" noEditPoints="1" noAdjustHandles="1" noChangeArrowheads="1" noChangeShapeType="1" noTextEdit="1"/>
                </p:cNvSpPr>
                <p:nvPr/>
              </p:nvSpPr>
              <p:spPr>
                <a:xfrm>
                  <a:off x="7998585" y="3768777"/>
                  <a:ext cx="274562" cy="246221"/>
                </a:xfrm>
                <a:prstGeom prst="rect">
                  <a:avLst/>
                </a:prstGeom>
                <a:blipFill>
                  <a:blip r:embed="rId10"/>
                  <a:stretch>
                    <a:fillRect l="-13333" r="-4444" b="-195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xmlns="" id="{F81DF41D-5C95-439F-A40B-F990EC48B931}"/>
                  </a:ext>
                </a:extLst>
              </p:cNvPr>
              <p:cNvSpPr txBox="1"/>
              <p:nvPr/>
            </p:nvSpPr>
            <p:spPr>
              <a:xfrm>
                <a:off x="646111" y="2435740"/>
                <a:ext cx="5770414" cy="1511119"/>
              </a:xfrm>
              <a:prstGeom prst="rect">
                <a:avLst/>
              </a:prstGeom>
              <a:noFill/>
            </p:spPr>
            <p:txBody>
              <a:bodyPr wrap="square" rtlCol="0">
                <a:spAutoFit/>
              </a:bodyPr>
              <a:lstStyle/>
              <a:p>
                <a:r>
                  <a:rPr lang="en-US" b="1" dirty="0">
                    <a:solidFill>
                      <a:srgbClr val="C00000"/>
                    </a:solidFill>
                  </a:rPr>
                  <a:t>Single particle transverse optics</a:t>
                </a:r>
              </a:p>
              <a:p>
                <a:pPr marL="285750" indent="-285750">
                  <a:buFont typeface="Arial" panose="020B0604020202020204" pitchFamily="34" charset="0"/>
                  <a:buChar char="•"/>
                </a:pPr>
                <a:r>
                  <a:rPr lang="en-US" u="sng" dirty="0"/>
                  <a:t>First-order focusing</a:t>
                </a:r>
                <a:r>
                  <a:rPr lang="en-US" dirty="0"/>
                  <a:t>: radial </a:t>
                </a:r>
                <a:r>
                  <a:rPr lang="en-US" b="1" dirty="0"/>
                  <a:t>kick</a:t>
                </a:r>
                <a:r>
                  <a:rPr lang="en-US" dirty="0"/>
                  <a:t> from field-free to non-zero field regions and vice versa </a:t>
                </a:r>
                <a:r>
                  <a:rPr lang="en-US" b="1" dirty="0">
                    <a:solidFill>
                      <a:srgbClr val="00B050"/>
                    </a:solidFill>
                  </a:rPr>
                  <a:t>(a)</a:t>
                </a:r>
              </a:p>
              <a:p>
                <a:pPr marL="285750" indent="-285750">
                  <a:buFont typeface="Arial" panose="020B0604020202020204" pitchFamily="34" charset="0"/>
                  <a:buChar char="•"/>
                </a:pPr>
                <a:r>
                  <a:rPr lang="en-US" u="sng" dirty="0"/>
                  <a:t>Second-order focusing</a:t>
                </a:r>
                <a:r>
                  <a:rPr lang="en-US" dirty="0"/>
                  <a:t>: transfer map for an </a:t>
                </a:r>
                <a:r>
                  <a:rPr lang="en-US" b="1" dirty="0"/>
                  <a:t>accelerating cell</a:t>
                </a:r>
                <a:r>
                  <a:rPr lang="en-US" dirty="0"/>
                  <a:t>, i.e.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1</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2</m:t>
                        </m:r>
                      </m:sub>
                    </m:sSub>
                  </m:oMath>
                </a14:m>
                <a:r>
                  <a:rPr lang="en-US" dirty="0"/>
                  <a:t> </a:t>
                </a:r>
                <a:r>
                  <a:rPr lang="en-US" b="1" dirty="0">
                    <a:solidFill>
                      <a:srgbClr val="00B050"/>
                    </a:solidFill>
                  </a:rPr>
                  <a:t>(b)</a:t>
                </a:r>
              </a:p>
            </p:txBody>
          </p:sp>
        </mc:Choice>
        <mc:Fallback xmlns="">
          <p:sp>
            <p:nvSpPr>
              <p:cNvPr id="48" name="CasellaDiTesto 47">
                <a:extLst>
                  <a:ext uri="{FF2B5EF4-FFF2-40B4-BE49-F238E27FC236}">
                    <a16:creationId xmlns:a16="http://schemas.microsoft.com/office/drawing/2014/main" id="{F81DF41D-5C95-439F-A40B-F990EC48B931}"/>
                  </a:ext>
                </a:extLst>
              </p:cNvPr>
              <p:cNvSpPr txBox="1">
                <a:spLocks noRot="1" noChangeAspect="1" noMove="1" noResize="1" noEditPoints="1" noAdjustHandles="1" noChangeArrowheads="1" noChangeShapeType="1" noTextEdit="1"/>
              </p:cNvSpPr>
              <p:nvPr/>
            </p:nvSpPr>
            <p:spPr>
              <a:xfrm>
                <a:off x="646111" y="2435740"/>
                <a:ext cx="5770414" cy="1511119"/>
              </a:xfrm>
              <a:prstGeom prst="rect">
                <a:avLst/>
              </a:prstGeom>
              <a:blipFill>
                <a:blip r:embed="rId11"/>
                <a:stretch>
                  <a:fillRect l="-950" t="-2429" b="-3644"/>
                </a:stretch>
              </a:blipFill>
            </p:spPr>
            <p:txBody>
              <a:bodyPr/>
              <a:lstStyle/>
              <a:p>
                <a:r>
                  <a:rPr lang="en-US">
                    <a:noFill/>
                  </a:rPr>
                  <a:t> </a:t>
                </a:r>
              </a:p>
            </p:txBody>
          </p:sp>
        </mc:Fallback>
      </mc:AlternateContent>
      <p:pic>
        <p:nvPicPr>
          <p:cNvPr id="50" name="Immagine 49">
            <a:extLst>
              <a:ext uri="{FF2B5EF4-FFF2-40B4-BE49-F238E27FC236}">
                <a16:creationId xmlns:a16="http://schemas.microsoft.com/office/drawing/2014/main" xmlns="" id="{1CE03A60-354E-4E5B-B4FA-D20FEC142B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2" name="Immagine 51">
            <a:extLst>
              <a:ext uri="{FF2B5EF4-FFF2-40B4-BE49-F238E27FC236}">
                <a16:creationId xmlns:a16="http://schemas.microsoft.com/office/drawing/2014/main" xmlns="" id="{DB244554-6560-49F7-B139-53BA99C5AC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grpSp>
        <p:nvGrpSpPr>
          <p:cNvPr id="29" name="Gruppo 28">
            <a:extLst>
              <a:ext uri="{FF2B5EF4-FFF2-40B4-BE49-F238E27FC236}">
                <a16:creationId xmlns:a16="http://schemas.microsoft.com/office/drawing/2014/main" xmlns="" id="{630BBDD0-C6F0-48F4-8B10-536DA52A5344}"/>
              </a:ext>
            </a:extLst>
          </p:cNvPr>
          <p:cNvGrpSpPr/>
          <p:nvPr/>
        </p:nvGrpSpPr>
        <p:grpSpPr>
          <a:xfrm>
            <a:off x="1805785" y="4168326"/>
            <a:ext cx="2507441" cy="826459"/>
            <a:chOff x="838200" y="4673168"/>
            <a:chExt cx="2507441" cy="826459"/>
          </a:xfrm>
        </p:grpSpPr>
        <p:pic>
          <p:nvPicPr>
            <p:cNvPr id="24" name="Immagine 23">
              <a:extLst>
                <a:ext uri="{FF2B5EF4-FFF2-40B4-BE49-F238E27FC236}">
                  <a16:creationId xmlns:a16="http://schemas.microsoft.com/office/drawing/2014/main" xmlns="" id="{6576C54A-05EC-4BA4-94EB-9BE6B54998CC}"/>
                </a:ext>
              </a:extLst>
            </p:cNvPr>
            <p:cNvPicPr>
              <a:picLocks noChangeAspect="1"/>
            </p:cNvPicPr>
            <p:nvPr/>
          </p:nvPicPr>
          <p:blipFill>
            <a:blip r:embed="rId14"/>
            <a:stretch>
              <a:fillRect/>
            </a:stretch>
          </p:blipFill>
          <p:spPr>
            <a:xfrm>
              <a:off x="838200" y="4673168"/>
              <a:ext cx="2507441" cy="712419"/>
            </a:xfrm>
            <a:prstGeom prst="rect">
              <a:avLst/>
            </a:prstGeom>
          </p:spPr>
        </p:pic>
        <p:sp>
          <p:nvSpPr>
            <p:cNvPr id="54" name="CasellaDiTesto 53">
              <a:extLst>
                <a:ext uri="{FF2B5EF4-FFF2-40B4-BE49-F238E27FC236}">
                  <a16:creationId xmlns:a16="http://schemas.microsoft.com/office/drawing/2014/main" xmlns="" id="{6167B2D7-7123-48CB-A82C-0E9346A1C355}"/>
                </a:ext>
              </a:extLst>
            </p:cNvPr>
            <p:cNvSpPr txBox="1"/>
            <p:nvPr/>
          </p:nvSpPr>
          <p:spPr>
            <a:xfrm>
              <a:off x="1281569" y="5099517"/>
              <a:ext cx="635642" cy="400110"/>
            </a:xfrm>
            <a:prstGeom prst="rect">
              <a:avLst/>
            </a:prstGeom>
            <a:noFill/>
          </p:spPr>
          <p:txBody>
            <a:bodyPr wrap="square">
              <a:spAutoFit/>
            </a:bodyPr>
            <a:lstStyle/>
            <a:p>
              <a:r>
                <a:rPr lang="en-US" sz="2000" b="1" dirty="0">
                  <a:solidFill>
                    <a:srgbClr val="00B050"/>
                  </a:solidFill>
                </a:rPr>
                <a:t>(a)</a:t>
              </a:r>
              <a:endParaRPr lang="en-US" sz="2000" dirty="0"/>
            </a:p>
          </p:txBody>
        </p:sp>
      </p:grpSp>
      <p:pic>
        <p:nvPicPr>
          <p:cNvPr id="33" name="Immagine 32">
            <a:extLst>
              <a:ext uri="{FF2B5EF4-FFF2-40B4-BE49-F238E27FC236}">
                <a16:creationId xmlns:a16="http://schemas.microsoft.com/office/drawing/2014/main" xmlns="" id="{F4B2DB32-49DD-405D-80F5-2A6B27405095}"/>
              </a:ext>
            </a:extLst>
          </p:cNvPr>
          <p:cNvPicPr>
            <a:picLocks noChangeAspect="1"/>
          </p:cNvPicPr>
          <p:nvPr/>
        </p:nvPicPr>
        <p:blipFill>
          <a:blip r:embed="rId15"/>
          <a:stretch>
            <a:fillRect/>
          </a:stretch>
        </p:blipFill>
        <p:spPr>
          <a:xfrm>
            <a:off x="161787" y="5295645"/>
            <a:ext cx="3343414" cy="515111"/>
          </a:xfrm>
          <a:prstGeom prst="rect">
            <a:avLst/>
          </a:prstGeom>
        </p:spPr>
      </p:pic>
      <p:pic>
        <p:nvPicPr>
          <p:cNvPr id="44" name="Immagine 15">
            <a:extLst>
              <a:ext uri="{FF2B5EF4-FFF2-40B4-BE49-F238E27FC236}">
                <a16:creationId xmlns:a16="http://schemas.microsoft.com/office/drawing/2014/main" xmlns="" id="{90FEE27F-7F57-4D46-A3E2-21ECFB91DF0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53" name="Picture 52"/>
          <p:cNvPicPr>
            <a:picLocks noChangeAspect="1"/>
          </p:cNvPicPr>
          <p:nvPr/>
        </p:nvPicPr>
        <p:blipFill>
          <a:blip r:embed="rId17"/>
          <a:stretch>
            <a:fillRect/>
          </a:stretch>
        </p:blipFill>
        <p:spPr>
          <a:xfrm>
            <a:off x="161787" y="5886956"/>
            <a:ext cx="4467363" cy="363737"/>
          </a:xfrm>
          <a:prstGeom prst="rect">
            <a:avLst/>
          </a:prstGeom>
        </p:spPr>
      </p:pic>
      <p:grpSp>
        <p:nvGrpSpPr>
          <p:cNvPr id="25" name="Group 24"/>
          <p:cNvGrpSpPr/>
          <p:nvPr/>
        </p:nvGrpSpPr>
        <p:grpSpPr>
          <a:xfrm>
            <a:off x="6556902" y="4016436"/>
            <a:ext cx="5320563" cy="997626"/>
            <a:chOff x="853588" y="5109041"/>
            <a:chExt cx="5320563" cy="997626"/>
          </a:xfrm>
        </p:grpSpPr>
        <p:pic>
          <p:nvPicPr>
            <p:cNvPr id="58" name="Immagine 26">
              <a:extLst>
                <a:ext uri="{FF2B5EF4-FFF2-40B4-BE49-F238E27FC236}">
                  <a16:creationId xmlns:a16="http://schemas.microsoft.com/office/drawing/2014/main" xmlns="" id="{5F825596-48F5-4943-9BE0-3728F97AE177}"/>
                </a:ext>
              </a:extLst>
            </p:cNvPr>
            <p:cNvPicPr>
              <a:picLocks noChangeAspect="1"/>
            </p:cNvPicPr>
            <p:nvPr/>
          </p:nvPicPr>
          <p:blipFill>
            <a:blip r:embed="rId18"/>
            <a:stretch>
              <a:fillRect/>
            </a:stretch>
          </p:blipFill>
          <p:spPr>
            <a:xfrm>
              <a:off x="853588" y="5109041"/>
              <a:ext cx="5320563" cy="992030"/>
            </a:xfrm>
            <a:prstGeom prst="rect">
              <a:avLst/>
            </a:prstGeom>
          </p:spPr>
        </p:pic>
        <p:sp>
          <p:nvSpPr>
            <p:cNvPr id="55" name="CasellaDiTesto 54">
              <a:extLst>
                <a:ext uri="{FF2B5EF4-FFF2-40B4-BE49-F238E27FC236}">
                  <a16:creationId xmlns:a16="http://schemas.microsoft.com/office/drawing/2014/main" xmlns="" id="{A456DC2E-C8E7-465C-9EF9-D3FBF342BC11}"/>
                </a:ext>
              </a:extLst>
            </p:cNvPr>
            <p:cNvSpPr txBox="1"/>
            <p:nvPr/>
          </p:nvSpPr>
          <p:spPr>
            <a:xfrm>
              <a:off x="1306983" y="5706557"/>
              <a:ext cx="635642" cy="400110"/>
            </a:xfrm>
            <a:prstGeom prst="rect">
              <a:avLst/>
            </a:prstGeom>
            <a:noFill/>
          </p:spPr>
          <p:txBody>
            <a:bodyPr wrap="square">
              <a:spAutoFit/>
            </a:bodyPr>
            <a:lstStyle/>
            <a:p>
              <a:r>
                <a:rPr lang="en-US" sz="2000" b="1" dirty="0">
                  <a:solidFill>
                    <a:srgbClr val="00B050"/>
                  </a:solidFill>
                </a:rPr>
                <a:t>(b)</a:t>
              </a:r>
              <a:endParaRPr lang="en-US" sz="2000" dirty="0"/>
            </a:p>
          </p:txBody>
        </p:sp>
      </p:grpSp>
      <p:pic>
        <p:nvPicPr>
          <p:cNvPr id="31" name="Picture 30"/>
          <p:cNvPicPr>
            <a:picLocks noChangeAspect="1"/>
          </p:cNvPicPr>
          <p:nvPr/>
        </p:nvPicPr>
        <p:blipFill>
          <a:blip r:embed="rId19"/>
          <a:stretch>
            <a:fillRect/>
          </a:stretch>
        </p:blipFill>
        <p:spPr>
          <a:xfrm>
            <a:off x="755788" y="4357414"/>
            <a:ext cx="812943" cy="334242"/>
          </a:xfrm>
          <a:prstGeom prst="rect">
            <a:avLst/>
          </a:prstGeom>
          <a:ln w="19050">
            <a:solidFill>
              <a:srgbClr val="00B050"/>
            </a:solidFill>
          </a:ln>
        </p:spPr>
      </p:pic>
      <p:pic>
        <p:nvPicPr>
          <p:cNvPr id="32" name="Picture 31"/>
          <p:cNvPicPr>
            <a:picLocks noChangeAspect="1"/>
          </p:cNvPicPr>
          <p:nvPr/>
        </p:nvPicPr>
        <p:blipFill>
          <a:blip r:embed="rId20"/>
          <a:stretch>
            <a:fillRect/>
          </a:stretch>
        </p:blipFill>
        <p:spPr>
          <a:xfrm>
            <a:off x="5382793" y="4346403"/>
            <a:ext cx="904598" cy="356263"/>
          </a:xfrm>
          <a:prstGeom prst="rect">
            <a:avLst/>
          </a:prstGeom>
          <a:ln w="19050">
            <a:solidFill>
              <a:srgbClr val="00B050"/>
            </a:solidFill>
          </a:ln>
        </p:spPr>
      </p:pic>
      <p:grpSp>
        <p:nvGrpSpPr>
          <p:cNvPr id="28" name="Gruppo 27">
            <a:extLst>
              <a:ext uri="{FF2B5EF4-FFF2-40B4-BE49-F238E27FC236}">
                <a16:creationId xmlns:a16="http://schemas.microsoft.com/office/drawing/2014/main" xmlns="" id="{0D9551BC-4A6B-4C72-9A33-A2FD7108DE18}"/>
              </a:ext>
            </a:extLst>
          </p:cNvPr>
          <p:cNvGrpSpPr/>
          <p:nvPr/>
        </p:nvGrpSpPr>
        <p:grpSpPr>
          <a:xfrm>
            <a:off x="6814240" y="5942081"/>
            <a:ext cx="4678058" cy="370903"/>
            <a:chOff x="6814240" y="5942081"/>
            <a:chExt cx="4678058" cy="370903"/>
          </a:xfrm>
        </p:grpSpPr>
        <p:pic>
          <p:nvPicPr>
            <p:cNvPr id="45" name="Immagine 44">
              <a:extLst>
                <a:ext uri="{FF2B5EF4-FFF2-40B4-BE49-F238E27FC236}">
                  <a16:creationId xmlns:a16="http://schemas.microsoft.com/office/drawing/2014/main" xmlns="" id="{6817DFA7-A58F-407F-B946-21E2748B7BF9}"/>
                </a:ext>
              </a:extLst>
            </p:cNvPr>
            <p:cNvPicPr>
              <a:picLocks noChangeAspect="1"/>
            </p:cNvPicPr>
            <p:nvPr/>
          </p:nvPicPr>
          <p:blipFill>
            <a:blip r:embed="rId21"/>
            <a:stretch>
              <a:fillRect/>
            </a:stretch>
          </p:blipFill>
          <p:spPr>
            <a:xfrm>
              <a:off x="6814240" y="5942081"/>
              <a:ext cx="3418912" cy="370903"/>
            </a:xfrm>
            <a:prstGeom prst="rect">
              <a:avLst/>
            </a:prstGeom>
          </p:spPr>
        </p:pic>
        <p:sp>
          <p:nvSpPr>
            <p:cNvPr id="26" name="CasellaDiTesto 25">
              <a:extLst>
                <a:ext uri="{FF2B5EF4-FFF2-40B4-BE49-F238E27FC236}">
                  <a16:creationId xmlns:a16="http://schemas.microsoft.com/office/drawing/2014/main" xmlns="" id="{B5AACA66-424C-4564-9459-DFA0B3AB4E0B}"/>
                </a:ext>
              </a:extLst>
            </p:cNvPr>
            <p:cNvSpPr txBox="1"/>
            <p:nvPr/>
          </p:nvSpPr>
          <p:spPr>
            <a:xfrm>
              <a:off x="10290209" y="5942081"/>
              <a:ext cx="1202089" cy="369332"/>
            </a:xfrm>
            <a:prstGeom prst="rect">
              <a:avLst/>
            </a:prstGeom>
            <a:noFill/>
          </p:spPr>
          <p:txBody>
            <a:bodyPr wrap="square" rtlCol="0">
              <a:spAutoFit/>
            </a:bodyPr>
            <a:lstStyle/>
            <a:p>
              <a:r>
                <a:rPr lang="en-US" b="1" dirty="0"/>
                <a:t>(</a:t>
              </a:r>
              <a:r>
                <a:rPr lang="en-US" b="1" dirty="0">
                  <a:solidFill>
                    <a:srgbClr val="FF0000"/>
                  </a:solidFill>
                </a:rPr>
                <a:t>*</a:t>
              </a:r>
              <a:r>
                <a:rPr lang="en-US" b="1" dirty="0"/>
                <a:t>)</a:t>
              </a:r>
            </a:p>
          </p:txBody>
        </p:sp>
      </p:grpSp>
      <p:grpSp>
        <p:nvGrpSpPr>
          <p:cNvPr id="27" name="Gruppo 26">
            <a:extLst>
              <a:ext uri="{FF2B5EF4-FFF2-40B4-BE49-F238E27FC236}">
                <a16:creationId xmlns:a16="http://schemas.microsoft.com/office/drawing/2014/main" xmlns="" id="{A8194762-1E26-478D-8D1E-FA7F551AAC2E}"/>
              </a:ext>
            </a:extLst>
          </p:cNvPr>
          <p:cNvGrpSpPr/>
          <p:nvPr/>
        </p:nvGrpSpPr>
        <p:grpSpPr>
          <a:xfrm>
            <a:off x="161787" y="6356350"/>
            <a:ext cx="5532136" cy="470142"/>
            <a:chOff x="161787" y="6356350"/>
            <a:chExt cx="5532136" cy="470142"/>
          </a:xfrm>
        </p:grpSpPr>
        <p:pic>
          <p:nvPicPr>
            <p:cNvPr id="49" name="Immagine 48">
              <a:extLst>
                <a:ext uri="{FF2B5EF4-FFF2-40B4-BE49-F238E27FC236}">
                  <a16:creationId xmlns:a16="http://schemas.microsoft.com/office/drawing/2014/main" xmlns="" id="{E16C1E85-7035-40E9-9C6C-40E8F8A2A00B}"/>
                </a:ext>
              </a:extLst>
            </p:cNvPr>
            <p:cNvPicPr>
              <a:picLocks noChangeAspect="1"/>
            </p:cNvPicPr>
            <p:nvPr/>
          </p:nvPicPr>
          <p:blipFill>
            <a:blip r:embed="rId22"/>
            <a:stretch>
              <a:fillRect/>
            </a:stretch>
          </p:blipFill>
          <p:spPr>
            <a:xfrm>
              <a:off x="161787" y="6356350"/>
              <a:ext cx="5532136" cy="408801"/>
            </a:xfrm>
            <a:prstGeom prst="rect">
              <a:avLst/>
            </a:prstGeom>
          </p:spPr>
        </p:pic>
        <p:sp>
          <p:nvSpPr>
            <p:cNvPr id="56" name="CasellaDiTesto 55">
              <a:extLst>
                <a:ext uri="{FF2B5EF4-FFF2-40B4-BE49-F238E27FC236}">
                  <a16:creationId xmlns:a16="http://schemas.microsoft.com/office/drawing/2014/main" xmlns="" id="{8E38374C-5DAC-4C87-8F3A-261C768918F1}"/>
                </a:ext>
              </a:extLst>
            </p:cNvPr>
            <p:cNvSpPr txBox="1"/>
            <p:nvPr/>
          </p:nvSpPr>
          <p:spPr>
            <a:xfrm>
              <a:off x="3427061" y="6457160"/>
              <a:ext cx="1202089" cy="369332"/>
            </a:xfrm>
            <a:prstGeom prst="rect">
              <a:avLst/>
            </a:prstGeom>
            <a:noFill/>
          </p:spPr>
          <p:txBody>
            <a:bodyPr wrap="square" rtlCol="0">
              <a:spAutoFit/>
            </a:bodyPr>
            <a:lstStyle/>
            <a:p>
              <a:r>
                <a:rPr lang="en-US" b="1" dirty="0"/>
                <a:t>(</a:t>
              </a:r>
              <a:r>
                <a:rPr lang="en-US" b="1" dirty="0">
                  <a:solidFill>
                    <a:srgbClr val="FF0000"/>
                  </a:solidFill>
                </a:rPr>
                <a:t>*</a:t>
              </a:r>
              <a:r>
                <a:rPr lang="en-US" b="1" dirty="0"/>
                <a:t>)</a:t>
              </a:r>
            </a:p>
          </p:txBody>
        </p:sp>
      </p:grpSp>
    </p:spTree>
    <p:extLst>
      <p:ext uri="{BB962C8B-B14F-4D97-AF65-F5344CB8AC3E}">
        <p14:creationId xmlns:p14="http://schemas.microsoft.com/office/powerpoint/2010/main" val="905436884"/>
      </p:ext>
    </p:extLst>
  </p:cSld>
  <p:clrMapOvr>
    <a:masterClrMapping/>
  </p:clrMapOvr>
  <p:timing>
    <p:tnLst>
      <p:par>
        <p:cTn id="1" dur="indefinite" restart="never" nodeType="tmRoot"/>
      </p:par>
    </p:tnLst>
  </p:timing>
  <p:extLst>
    <p:ext uri="{3A86A75C-4F4B-4683-9AE1-C65F6400EC91}">
      <p14:laserTraceLst xmlns:p14="http://schemas.microsoft.com/office/powerpoint/2010/main">
        <p14:tracePtLst>
          <p14:tracePt t="453" x="5892800" y="5086350"/>
          <p14:tracePt t="565" x="5892800" y="5080000"/>
          <p14:tracePt t="1660" x="5892800" y="5073650"/>
          <p14:tracePt t="1680" x="5892800" y="5067300"/>
          <p14:tracePt t="1701" x="5892800" y="5054600"/>
          <p14:tracePt t="1710" x="5892800" y="5041900"/>
          <p14:tracePt t="1723" x="5886450" y="4959350"/>
          <p14:tracePt t="1737" x="5873750" y="4826000"/>
          <p14:tracePt t="1755" x="5822950" y="4591050"/>
          <p14:tracePt t="1771" x="5753100" y="4197350"/>
          <p14:tracePt t="1787" x="5689600" y="3937000"/>
          <p14:tracePt t="1805" x="5613400" y="3543300"/>
          <p14:tracePt t="1821" x="5581650" y="3340100"/>
          <p14:tracePt t="1837" x="5568950" y="3200400"/>
          <p14:tracePt t="1854" x="5556250" y="3117850"/>
          <p14:tracePt t="1871" x="5556250" y="3035300"/>
          <p14:tracePt t="1887" x="5549900" y="2997200"/>
          <p14:tracePt t="1904" x="5543550" y="2971800"/>
          <p14:tracePt t="1921" x="5537200" y="2946400"/>
          <p14:tracePt t="1940" x="5530850" y="2921000"/>
          <p14:tracePt t="1954" x="5524500" y="2908300"/>
          <p14:tracePt t="1971" x="5518150" y="2889250"/>
          <p14:tracePt t="1987" x="5511800" y="2870200"/>
          <p14:tracePt t="2004" x="5499100" y="2851150"/>
          <p14:tracePt t="2021" x="5467350" y="2806700"/>
          <p14:tracePt t="2037" x="5422900" y="2762250"/>
          <p14:tracePt t="2054" x="5327650" y="2667000"/>
          <p14:tracePt t="2071" x="5200650" y="2559050"/>
          <p14:tracePt t="2088" x="5003800" y="2419350"/>
          <p14:tracePt t="2104" x="4895850" y="2324100"/>
          <p14:tracePt t="2120" x="4730750" y="2222500"/>
          <p14:tracePt t="2137" x="4533900" y="2139950"/>
          <p14:tracePt t="2154" x="4362450" y="2070100"/>
          <p14:tracePt t="2161" x="4292600" y="2051050"/>
          <p14:tracePt t="2172" x="4102100" y="2000250"/>
          <p14:tracePt t="2187" x="3829050" y="1943100"/>
          <p14:tracePt t="2204" x="3638550" y="1936750"/>
          <p14:tracePt t="10008" x="3625850" y="1917700"/>
          <p14:tracePt t="10015" x="3594100" y="1898650"/>
          <p14:tracePt t="10031" x="3511550" y="1828800"/>
          <p14:tracePt t="10048" x="3384550" y="1739900"/>
          <p14:tracePt t="10065" x="3086100" y="1543050"/>
          <p14:tracePt t="10080" x="2705100" y="1339850"/>
          <p14:tracePt t="10097" x="2273300" y="1085850"/>
          <p14:tracePt t="10114" x="1828800" y="863600"/>
          <p14:tracePt t="10132" x="1428750" y="647700"/>
          <p14:tracePt t="10147" x="1238250" y="565150"/>
          <p14:tracePt t="10164" x="1092200" y="495300"/>
          <p14:tracePt t="10172" x="1035050" y="476250"/>
          <p14:tracePt t="10180" x="990600" y="450850"/>
          <p14:tracePt t="10197" x="920750" y="425450"/>
          <p14:tracePt t="10214" x="895350" y="406400"/>
          <p14:tracePt t="10230" x="876300" y="393700"/>
          <p14:tracePt t="11763" x="1479550" y="889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F6165BF-8B76-4F1D-9F3C-53F43CEE7560}"/>
              </a:ext>
            </a:extLst>
          </p:cNvPr>
          <p:cNvSpPr>
            <a:spLocks noGrp="1"/>
          </p:cNvSpPr>
          <p:nvPr>
            <p:ph type="title"/>
          </p:nvPr>
        </p:nvSpPr>
        <p:spPr/>
        <p:txBody>
          <a:bodyPr/>
          <a:lstStyle/>
          <a:p>
            <a:r>
              <a:rPr lang="en-US" dirty="0"/>
              <a:t>Single Particle Dynamics (2)</a:t>
            </a:r>
          </a:p>
        </p:txBody>
      </p:sp>
      <p:sp>
        <p:nvSpPr>
          <p:cNvPr id="3" name="Segnaposto numero diapositiva 2">
            <a:extLst>
              <a:ext uri="{FF2B5EF4-FFF2-40B4-BE49-F238E27FC236}">
                <a16:creationId xmlns:a16="http://schemas.microsoft.com/office/drawing/2014/main" xmlns="" id="{1A103867-EA2A-4806-84A2-0C18866908FF}"/>
              </a:ext>
            </a:extLst>
          </p:cNvPr>
          <p:cNvSpPr>
            <a:spLocks noGrp="1"/>
          </p:cNvSpPr>
          <p:nvPr>
            <p:ph type="sldNum" sz="quarter" idx="12"/>
          </p:nvPr>
        </p:nvSpPr>
        <p:spPr/>
        <p:txBody>
          <a:bodyPr/>
          <a:lstStyle/>
          <a:p>
            <a:fld id="{B44FA575-3D7D-408B-85CD-8563F185712B}" type="slidenum">
              <a:rPr lang="en-US" smtClean="0">
                <a:solidFill>
                  <a:schemeClr val="tx1"/>
                </a:solidFill>
              </a:rPr>
              <a:t>34</a:t>
            </a:fld>
            <a:endParaRPr lang="en-US">
              <a:solidFill>
                <a:schemeClr val="tx1"/>
              </a:solidFill>
            </a:endParaRPr>
          </a:p>
        </p:txBody>
      </p:sp>
      <p:grpSp>
        <p:nvGrpSpPr>
          <p:cNvPr id="47" name="Gruppo 46">
            <a:extLst>
              <a:ext uri="{FF2B5EF4-FFF2-40B4-BE49-F238E27FC236}">
                <a16:creationId xmlns:a16="http://schemas.microsoft.com/office/drawing/2014/main" xmlns="" id="{E5929EA7-7C38-47D0-9F4C-CCB8FED44096}"/>
              </a:ext>
            </a:extLst>
          </p:cNvPr>
          <p:cNvGrpSpPr/>
          <p:nvPr/>
        </p:nvGrpSpPr>
        <p:grpSpPr>
          <a:xfrm>
            <a:off x="5952156" y="2348446"/>
            <a:ext cx="5589905" cy="1726684"/>
            <a:chOff x="5953311" y="3278069"/>
            <a:chExt cx="5589905" cy="1726684"/>
          </a:xfrm>
        </p:grpSpPr>
        <p:grpSp>
          <p:nvGrpSpPr>
            <p:cNvPr id="4" name="Group 47">
              <a:extLst>
                <a:ext uri="{FF2B5EF4-FFF2-40B4-BE49-F238E27FC236}">
                  <a16:creationId xmlns:a16="http://schemas.microsoft.com/office/drawing/2014/main" xmlns="" id="{DFA727BF-4243-4675-819A-684867DA31B0}"/>
                </a:ext>
              </a:extLst>
            </p:cNvPr>
            <p:cNvGrpSpPr/>
            <p:nvPr/>
          </p:nvGrpSpPr>
          <p:grpSpPr>
            <a:xfrm>
              <a:off x="5953311" y="3278069"/>
              <a:ext cx="5589905" cy="1726684"/>
              <a:chOff x="5535317" y="1929089"/>
              <a:chExt cx="5589905" cy="1726684"/>
            </a:xfrm>
          </p:grpSpPr>
          <p:grpSp>
            <p:nvGrpSpPr>
              <p:cNvPr id="5" name="Gruppo 32">
                <a:extLst>
                  <a:ext uri="{FF2B5EF4-FFF2-40B4-BE49-F238E27FC236}">
                    <a16:creationId xmlns:a16="http://schemas.microsoft.com/office/drawing/2014/main" xmlns="" id="{2B20EDE9-49F7-4DB0-914C-39064D91143A}"/>
                  </a:ext>
                </a:extLst>
              </p:cNvPr>
              <p:cNvGrpSpPr/>
              <p:nvPr/>
            </p:nvGrpSpPr>
            <p:grpSpPr>
              <a:xfrm>
                <a:off x="5535317" y="1929089"/>
                <a:ext cx="5589905" cy="1706976"/>
                <a:chOff x="2016491" y="4550934"/>
                <a:chExt cx="5589905" cy="1706976"/>
              </a:xfrm>
            </p:grpSpPr>
            <p:grpSp>
              <p:nvGrpSpPr>
                <p:cNvPr id="9" name="Gruppo 10">
                  <a:extLst>
                    <a:ext uri="{FF2B5EF4-FFF2-40B4-BE49-F238E27FC236}">
                      <a16:creationId xmlns:a16="http://schemas.microsoft.com/office/drawing/2014/main" xmlns="" id="{7D786859-3741-4151-9760-760AFD3EB372}"/>
                    </a:ext>
                  </a:extLst>
                </p:cNvPr>
                <p:cNvGrpSpPr/>
                <p:nvPr/>
              </p:nvGrpSpPr>
              <p:grpSpPr>
                <a:xfrm>
                  <a:off x="2016491" y="4550934"/>
                  <a:ext cx="5589905" cy="1706976"/>
                  <a:chOff x="131445" y="3220246"/>
                  <a:chExt cx="5589905" cy="1706976"/>
                </a:xfrm>
              </p:grpSpPr>
              <mc:AlternateContent xmlns:mc="http://schemas.openxmlformats.org/markup-compatibility/2006" xmlns:a14="http://schemas.microsoft.com/office/drawing/2010/main">
                <mc:Choice Requires="a14">
                  <p:sp>
                    <p:nvSpPr>
                      <p:cNvPr id="15" name="CasellaDiTesto 11">
                        <a:extLst>
                          <a:ext uri="{FF2B5EF4-FFF2-40B4-BE49-F238E27FC236}">
                            <a16:creationId xmlns:a16="http://schemas.microsoft.com/office/drawing/2014/main" xmlns="" id="{64176E2C-DDF9-4212-9FCA-C010497D7C8C}"/>
                          </a:ext>
                        </a:extLst>
                      </p:cNvPr>
                      <p:cNvSpPr txBox="1"/>
                      <p:nvPr/>
                    </p:nvSpPr>
                    <p:spPr>
                      <a:xfrm>
                        <a:off x="5342869" y="3940809"/>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𝑧</m:t>
                              </m:r>
                            </m:oMath>
                          </m:oMathPara>
                        </a14:m>
                        <a:endParaRPr lang="en-US" sz="2400" dirty="0">
                          <a:solidFill>
                            <a:schemeClr val="tx1"/>
                          </a:solidFill>
                        </a:endParaRPr>
                      </a:p>
                    </p:txBody>
                  </p:sp>
                </mc:Choice>
                <mc:Fallback xmlns="">
                  <p:sp>
                    <p:nvSpPr>
                      <p:cNvPr id="15" name="CasellaDiTesto 11">
                        <a:extLst>
                          <a:ext uri="{FF2B5EF4-FFF2-40B4-BE49-F238E27FC236}">
                            <a16:creationId xmlns:a16="http://schemas.microsoft.com/office/drawing/2014/main" id="{64176E2C-DDF9-4212-9FCA-C010497D7C8C}"/>
                          </a:ext>
                        </a:extLst>
                      </p:cNvPr>
                      <p:cNvSpPr txBox="1">
                        <a:spLocks noRot="1" noChangeAspect="1" noMove="1" noResize="1" noEditPoints="1" noAdjustHandles="1" noChangeArrowheads="1" noChangeShapeType="1" noTextEdit="1"/>
                      </p:cNvSpPr>
                      <p:nvPr/>
                    </p:nvSpPr>
                    <p:spPr>
                      <a:xfrm>
                        <a:off x="5342869" y="3940809"/>
                        <a:ext cx="223266" cy="369332"/>
                      </a:xfrm>
                      <a:prstGeom prst="rect">
                        <a:avLst/>
                      </a:prstGeom>
                      <a:blipFill>
                        <a:blip r:embed="rId5"/>
                        <a:stretch>
                          <a:fillRect l="-16216" r="-16216"/>
                        </a:stretch>
                      </a:blipFill>
                    </p:spPr>
                    <p:txBody>
                      <a:bodyPr/>
                      <a:lstStyle/>
                      <a:p>
                        <a:r>
                          <a:rPr lang="en-US">
                            <a:noFill/>
                          </a:rPr>
                          <a:t> </a:t>
                        </a:r>
                      </a:p>
                    </p:txBody>
                  </p:sp>
                </mc:Fallback>
              </mc:AlternateContent>
              <p:cxnSp>
                <p:nvCxnSpPr>
                  <p:cNvPr id="16" name="Connettore 2 12">
                    <a:extLst>
                      <a:ext uri="{FF2B5EF4-FFF2-40B4-BE49-F238E27FC236}">
                        <a16:creationId xmlns:a16="http://schemas.microsoft.com/office/drawing/2014/main" xmlns="" id="{EE4B46C1-D636-4CE1-8E95-462C8B1F99A1}"/>
                      </a:ext>
                    </a:extLst>
                  </p:cNvPr>
                  <p:cNvCxnSpPr>
                    <a:cxnSpLocks/>
                  </p:cNvCxnSpPr>
                  <p:nvPr/>
                </p:nvCxnSpPr>
                <p:spPr>
                  <a:xfrm>
                    <a:off x="131445" y="4342133"/>
                    <a:ext cx="5589905"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7" name="Connettore 2 14">
                    <a:extLst>
                      <a:ext uri="{FF2B5EF4-FFF2-40B4-BE49-F238E27FC236}">
                        <a16:creationId xmlns:a16="http://schemas.microsoft.com/office/drawing/2014/main" xmlns="" id="{62F18B71-611E-4CD8-8A31-4040289F4F43}"/>
                      </a:ext>
                    </a:extLst>
                  </p:cNvPr>
                  <p:cNvCxnSpPr>
                    <a:cxnSpLocks/>
                  </p:cNvCxnSpPr>
                  <p:nvPr/>
                </p:nvCxnSpPr>
                <p:spPr>
                  <a:xfrm rot="16200000">
                    <a:off x="466928" y="4107632"/>
                    <a:ext cx="1639181"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CasellaDiTesto 15">
                        <a:extLst>
                          <a:ext uri="{FF2B5EF4-FFF2-40B4-BE49-F238E27FC236}">
                            <a16:creationId xmlns:a16="http://schemas.microsoft.com/office/drawing/2014/main" xmlns="" id="{EAE5AC53-3B3A-487B-823D-6216347ED67B}"/>
                          </a:ext>
                        </a:extLst>
                      </p:cNvPr>
                      <p:cNvSpPr txBox="1"/>
                      <p:nvPr/>
                    </p:nvSpPr>
                    <p:spPr>
                      <a:xfrm>
                        <a:off x="1353613" y="3220246"/>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𝑥</m:t>
                              </m:r>
                            </m:oMath>
                          </m:oMathPara>
                        </a14:m>
                        <a:endParaRPr lang="en-US" sz="2400" dirty="0">
                          <a:solidFill>
                            <a:schemeClr val="tx1"/>
                          </a:solidFill>
                        </a:endParaRPr>
                      </a:p>
                    </p:txBody>
                  </p:sp>
                </mc:Choice>
                <mc:Fallback xmlns="">
                  <p:sp>
                    <p:nvSpPr>
                      <p:cNvPr id="18" name="CasellaDiTesto 15">
                        <a:extLst>
                          <a:ext uri="{FF2B5EF4-FFF2-40B4-BE49-F238E27FC236}">
                            <a16:creationId xmlns:a16="http://schemas.microsoft.com/office/drawing/2014/main" id="{EAE5AC53-3B3A-487B-823D-6216347ED67B}"/>
                          </a:ext>
                        </a:extLst>
                      </p:cNvPr>
                      <p:cNvSpPr txBox="1">
                        <a:spLocks noRot="1" noChangeAspect="1" noMove="1" noResize="1" noEditPoints="1" noAdjustHandles="1" noChangeArrowheads="1" noChangeShapeType="1" noTextEdit="1"/>
                      </p:cNvSpPr>
                      <p:nvPr/>
                    </p:nvSpPr>
                    <p:spPr>
                      <a:xfrm>
                        <a:off x="1353613" y="3220246"/>
                        <a:ext cx="241733" cy="369332"/>
                      </a:xfrm>
                      <a:prstGeom prst="rect">
                        <a:avLst/>
                      </a:prstGeom>
                      <a:blipFill>
                        <a:blip r:embed="rId6"/>
                        <a:stretch>
                          <a:fillRect l="-15000" r="-15000"/>
                        </a:stretch>
                      </a:blipFill>
                    </p:spPr>
                    <p:txBody>
                      <a:bodyPr/>
                      <a:lstStyle/>
                      <a:p>
                        <a:r>
                          <a:rPr lang="en-US">
                            <a:noFill/>
                          </a:rPr>
                          <a:t> </a:t>
                        </a:r>
                      </a:p>
                    </p:txBody>
                  </p:sp>
                </mc:Fallback>
              </mc:AlternateContent>
              <p:sp>
                <p:nvSpPr>
                  <p:cNvPr id="19" name="Rettangolo 16">
                    <a:extLst>
                      <a:ext uri="{FF2B5EF4-FFF2-40B4-BE49-F238E27FC236}">
                        <a16:creationId xmlns:a16="http://schemas.microsoft.com/office/drawing/2014/main" xmlns="" id="{DE0D34AE-4833-49F2-9811-C86DF0A2E255}"/>
                      </a:ext>
                    </a:extLst>
                  </p:cNvPr>
                  <p:cNvSpPr/>
                  <p:nvPr/>
                </p:nvSpPr>
                <p:spPr>
                  <a:xfrm>
                    <a:off x="2370976" y="4118819"/>
                    <a:ext cx="936822" cy="4508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ttangolo 17">
                    <a:extLst>
                      <a:ext uri="{FF2B5EF4-FFF2-40B4-BE49-F238E27FC236}">
                        <a16:creationId xmlns:a16="http://schemas.microsoft.com/office/drawing/2014/main" xmlns="" id="{96529203-A2F6-4404-9D2C-BB17804E4CE7}"/>
                      </a:ext>
                    </a:extLst>
                  </p:cNvPr>
                  <p:cNvSpPr/>
                  <p:nvPr/>
                </p:nvSpPr>
                <p:spPr>
                  <a:xfrm>
                    <a:off x="4073164" y="4118819"/>
                    <a:ext cx="936822" cy="4508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ttangolo 18">
                    <a:extLst>
                      <a:ext uri="{FF2B5EF4-FFF2-40B4-BE49-F238E27FC236}">
                        <a16:creationId xmlns:a16="http://schemas.microsoft.com/office/drawing/2014/main" xmlns="" id="{482DC232-49AE-4579-819E-C59820A41DAA}"/>
                      </a:ext>
                    </a:extLst>
                  </p:cNvPr>
                  <p:cNvSpPr/>
                  <p:nvPr/>
                </p:nvSpPr>
                <p:spPr>
                  <a:xfrm>
                    <a:off x="1314329" y="4118819"/>
                    <a:ext cx="936822" cy="45084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Ovale 23">
                  <a:extLst>
                    <a:ext uri="{FF2B5EF4-FFF2-40B4-BE49-F238E27FC236}">
                      <a16:creationId xmlns:a16="http://schemas.microsoft.com/office/drawing/2014/main" xmlns="" id="{8BBB09D3-572F-4F50-82ED-CEB7824116EC}"/>
                    </a:ext>
                  </a:extLst>
                </p:cNvPr>
                <p:cNvSpPr/>
                <p:nvPr/>
              </p:nvSpPr>
              <p:spPr>
                <a:xfrm>
                  <a:off x="2731592" y="5552670"/>
                  <a:ext cx="396434" cy="24030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uppo 31">
                  <a:extLst>
                    <a:ext uri="{FF2B5EF4-FFF2-40B4-BE49-F238E27FC236}">
                      <a16:creationId xmlns:a16="http://schemas.microsoft.com/office/drawing/2014/main" xmlns="" id="{C84AB8F7-79D0-47E0-B50A-F3F060400A94}"/>
                    </a:ext>
                  </a:extLst>
                </p:cNvPr>
                <p:cNvGrpSpPr/>
                <p:nvPr/>
              </p:nvGrpSpPr>
              <p:grpSpPr>
                <a:xfrm>
                  <a:off x="5385258" y="5494672"/>
                  <a:ext cx="421241" cy="73650"/>
                  <a:chOff x="5366208" y="5503642"/>
                  <a:chExt cx="421241" cy="73650"/>
                </a:xfrm>
              </p:grpSpPr>
              <p:sp>
                <p:nvSpPr>
                  <p:cNvPr id="12" name="Ovale 28">
                    <a:extLst>
                      <a:ext uri="{FF2B5EF4-FFF2-40B4-BE49-F238E27FC236}">
                        <a16:creationId xmlns:a16="http://schemas.microsoft.com/office/drawing/2014/main" xmlns="" id="{3DCC9281-0B39-4CCD-9664-9549CA3A32F2}"/>
                      </a:ext>
                    </a:extLst>
                  </p:cNvPr>
                  <p:cNvSpPr/>
                  <p:nvPr/>
                </p:nvSpPr>
                <p:spPr>
                  <a:xfrm>
                    <a:off x="5366208" y="5505230"/>
                    <a:ext cx="68802" cy="720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e 29">
                    <a:extLst>
                      <a:ext uri="{FF2B5EF4-FFF2-40B4-BE49-F238E27FC236}">
                        <a16:creationId xmlns:a16="http://schemas.microsoft.com/office/drawing/2014/main" xmlns="" id="{DAB53540-1CFA-4DC3-B2AE-B5063FCE70BD}"/>
                      </a:ext>
                    </a:extLst>
                  </p:cNvPr>
                  <p:cNvSpPr/>
                  <p:nvPr/>
                </p:nvSpPr>
                <p:spPr>
                  <a:xfrm>
                    <a:off x="5542426" y="5505230"/>
                    <a:ext cx="68802" cy="720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e 30">
                    <a:extLst>
                      <a:ext uri="{FF2B5EF4-FFF2-40B4-BE49-F238E27FC236}">
                        <a16:creationId xmlns:a16="http://schemas.microsoft.com/office/drawing/2014/main" xmlns="" id="{C8F19DE6-030E-42A8-814D-95320A010F64}"/>
                      </a:ext>
                    </a:extLst>
                  </p:cNvPr>
                  <p:cNvSpPr/>
                  <p:nvPr/>
                </p:nvSpPr>
                <p:spPr>
                  <a:xfrm>
                    <a:off x="5718647" y="5503642"/>
                    <a:ext cx="68802" cy="720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xmlns="" id="{380FA0A0-A879-4CEB-B107-8E2C2C92214A}"/>
                      </a:ext>
                    </a:extLst>
                  </p:cNvPr>
                  <p:cNvSpPr txBox="1"/>
                  <p:nvPr/>
                </p:nvSpPr>
                <p:spPr>
                  <a:xfrm>
                    <a:off x="5800190" y="2658058"/>
                    <a:ext cx="909424" cy="272767"/>
                  </a:xfrm>
                  <a:prstGeom prst="rect">
                    <a:avLst/>
                  </a:prstGeom>
                  <a:noFill/>
                </p:spPr>
                <p:txBody>
                  <a:bodyPr wrap="square" rtlCol="0">
                    <a:spAutoFit/>
                  </a:bodyPr>
                  <a:lstStyle/>
                  <a:p>
                    <a14:m>
                      <m:oMath xmlns:m="http://schemas.openxmlformats.org/officeDocument/2006/math">
                        <m:sSup>
                          <m:sSupPr>
                            <m:ctrlPr>
                              <a:rPr lang="en-US" sz="1200" b="1" i="1" smtClean="0">
                                <a:solidFill>
                                  <a:schemeClr val="tx1"/>
                                </a:solidFill>
                                <a:latin typeface="Cambria Math" panose="02040503050406030204" pitchFamily="18" charset="0"/>
                              </a:rPr>
                            </m:ctrlPr>
                          </m:sSupPr>
                          <m:e>
                            <m:r>
                              <a:rPr lang="en-US" sz="1200" b="1" i="0" smtClean="0">
                                <a:solidFill>
                                  <a:schemeClr val="tx1"/>
                                </a:solidFill>
                                <a:latin typeface="Cambria Math" panose="02040503050406030204" pitchFamily="18" charset="0"/>
                              </a:rPr>
                              <m:t>𝐞</m:t>
                            </m:r>
                          </m:e>
                          <m:sup>
                            <m:r>
                              <a:rPr lang="en-US" sz="1200" b="1" i="0" smtClean="0">
                                <a:solidFill>
                                  <a:schemeClr val="tx1"/>
                                </a:solidFill>
                                <a:latin typeface="Cambria Math" panose="02040503050406030204" pitchFamily="18" charset="0"/>
                              </a:rPr>
                              <m:t>−</m:t>
                            </m:r>
                          </m:sup>
                        </m:sSup>
                      </m:oMath>
                    </a14:m>
                    <a:r>
                      <a:rPr lang="en-US" sz="1100" b="1" dirty="0">
                        <a:solidFill>
                          <a:schemeClr val="tx1"/>
                        </a:solidFill>
                      </a:rPr>
                      <a:t> beam</a:t>
                    </a:r>
                  </a:p>
                </p:txBody>
              </p:sp>
            </mc:Choice>
            <mc:Fallback xmlns="">
              <p:sp>
                <p:nvSpPr>
                  <p:cNvPr id="39" name="TextBox 38"/>
                  <p:cNvSpPr txBox="1">
                    <a:spLocks noRot="1" noChangeAspect="1" noMove="1" noResize="1" noEditPoints="1" noAdjustHandles="1" noChangeArrowheads="1" noChangeShapeType="1" noTextEdit="1"/>
                  </p:cNvSpPr>
                  <p:nvPr/>
                </p:nvSpPr>
                <p:spPr>
                  <a:xfrm>
                    <a:off x="5800190" y="2658058"/>
                    <a:ext cx="909424" cy="272767"/>
                  </a:xfrm>
                  <a:prstGeom prst="rect">
                    <a:avLst/>
                  </a:prstGeom>
                  <a:blipFill rotWithShape="0">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39">
                    <a:extLst>
                      <a:ext uri="{FF2B5EF4-FFF2-40B4-BE49-F238E27FC236}">
                        <a16:creationId xmlns:a16="http://schemas.microsoft.com/office/drawing/2014/main" xmlns="" id="{C201E599-E316-4431-87BA-1376225FD607}"/>
                      </a:ext>
                    </a:extLst>
                  </p:cNvPr>
                  <p:cNvSpPr txBox="1"/>
                  <p:nvPr/>
                </p:nvSpPr>
                <p:spPr>
                  <a:xfrm>
                    <a:off x="8028807" y="3383006"/>
                    <a:ext cx="1359376" cy="272767"/>
                  </a:xfrm>
                  <a:prstGeom prst="rect">
                    <a:avLst/>
                  </a:prstGeom>
                  <a:noFill/>
                </p:spPr>
                <p:txBody>
                  <a:bodyPr wrap="square" rtlCol="0">
                    <a:spAutoFit/>
                  </a:bodyPr>
                  <a:lstStyle/>
                  <a:p>
                    <a14:m>
                      <m:oMath xmlns:m="http://schemas.openxmlformats.org/officeDocument/2006/math">
                        <m:r>
                          <a:rPr lang="en-US" sz="1200" b="1" i="0" smtClean="0">
                            <a:solidFill>
                              <a:schemeClr val="tx1"/>
                            </a:solidFill>
                            <a:latin typeface="Cambria Math" panose="02040503050406030204" pitchFamily="18" charset="0"/>
                          </a:rPr>
                          <m:t>𝐍</m:t>
                        </m:r>
                      </m:oMath>
                    </a14:m>
                    <a:r>
                      <a:rPr lang="en-US" sz="1100" b="1" dirty="0">
                        <a:solidFill>
                          <a:schemeClr val="tx1"/>
                        </a:solidFill>
                      </a:rPr>
                      <a:t> </a:t>
                    </a:r>
                    <a:r>
                      <a:rPr lang="en-US" sz="1100" b="1" dirty="0" err="1">
                        <a:solidFill>
                          <a:schemeClr val="tx1"/>
                        </a:solidFill>
                      </a:rPr>
                      <a:t>linac</a:t>
                    </a:r>
                    <a:r>
                      <a:rPr lang="en-US" sz="1100" b="1" dirty="0">
                        <a:solidFill>
                          <a:schemeClr val="tx1"/>
                        </a:solidFill>
                      </a:rPr>
                      <a:t> sections</a:t>
                    </a:r>
                  </a:p>
                </p:txBody>
              </p:sp>
            </mc:Choice>
            <mc:Fallback xmlns="">
              <p:sp>
                <p:nvSpPr>
                  <p:cNvPr id="40" name="TextBox 39"/>
                  <p:cNvSpPr txBox="1">
                    <a:spLocks noRot="1" noChangeAspect="1" noMove="1" noResize="1" noEditPoints="1" noAdjustHandles="1" noChangeArrowheads="1" noChangeShapeType="1" noTextEdit="1"/>
                  </p:cNvSpPr>
                  <p:nvPr/>
                </p:nvSpPr>
                <p:spPr>
                  <a:xfrm>
                    <a:off x="8028807" y="3383006"/>
                    <a:ext cx="1359376" cy="272767"/>
                  </a:xfrm>
                  <a:prstGeom prst="rect">
                    <a:avLst/>
                  </a:prstGeom>
                  <a:blipFill rotWithShape="0">
                    <a:blip r:embed="rId9"/>
                    <a:stretch>
                      <a:fillRect b="-13333"/>
                    </a:stretch>
                  </a:blipFill>
                </p:spPr>
                <p:txBody>
                  <a:bodyPr/>
                  <a:lstStyle/>
                  <a:p>
                    <a:r>
                      <a:rPr lang="en-US">
                        <a:noFill/>
                      </a:rPr>
                      <a:t> </a:t>
                    </a:r>
                  </a:p>
                </p:txBody>
              </p:sp>
            </mc:Fallback>
          </mc:AlternateContent>
          <p:cxnSp>
            <p:nvCxnSpPr>
              <p:cNvPr id="8" name="Straight Arrow Connector 46">
                <a:extLst>
                  <a:ext uri="{FF2B5EF4-FFF2-40B4-BE49-F238E27FC236}">
                    <a16:creationId xmlns:a16="http://schemas.microsoft.com/office/drawing/2014/main" xmlns="" id="{FBFDAD7D-4ECC-4E19-9245-7C74A3136DBA}"/>
                  </a:ext>
                </a:extLst>
              </p:cNvPr>
              <p:cNvCxnSpPr/>
              <p:nvPr/>
            </p:nvCxnSpPr>
            <p:spPr>
              <a:xfrm>
                <a:off x="6733929" y="3383006"/>
                <a:ext cx="367992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9" name="Connettore 2 38">
              <a:extLst>
                <a:ext uri="{FF2B5EF4-FFF2-40B4-BE49-F238E27FC236}">
                  <a16:creationId xmlns:a16="http://schemas.microsoft.com/office/drawing/2014/main" xmlns="" id="{CC313A13-9491-4AD4-BDD7-E0C891E2749C}"/>
                </a:ext>
              </a:extLst>
            </p:cNvPr>
            <p:cNvCxnSpPr/>
            <p:nvPr/>
          </p:nvCxnSpPr>
          <p:spPr>
            <a:xfrm>
              <a:off x="7917389" y="4099983"/>
              <a:ext cx="146100" cy="0"/>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0" name="Connettore 2 39">
              <a:extLst>
                <a:ext uri="{FF2B5EF4-FFF2-40B4-BE49-F238E27FC236}">
                  <a16:creationId xmlns:a16="http://schemas.microsoft.com/office/drawing/2014/main" xmlns="" id="{32B3B758-1273-47D5-8365-E7D19F06A836}"/>
                </a:ext>
              </a:extLst>
            </p:cNvPr>
            <p:cNvCxnSpPr>
              <a:cxnSpLocks/>
            </p:cNvCxnSpPr>
            <p:nvPr/>
          </p:nvCxnSpPr>
          <p:spPr>
            <a:xfrm flipH="1">
              <a:off x="8193811" y="4099983"/>
              <a:ext cx="146100" cy="0"/>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42" name="Connettore diritto 41">
              <a:extLst>
                <a:ext uri="{FF2B5EF4-FFF2-40B4-BE49-F238E27FC236}">
                  <a16:creationId xmlns:a16="http://schemas.microsoft.com/office/drawing/2014/main" xmlns="" id="{E6D25360-3E06-424C-B6BA-FE55E3AC43AF}"/>
                </a:ext>
              </a:extLst>
            </p:cNvPr>
            <p:cNvCxnSpPr>
              <a:cxnSpLocks/>
            </p:cNvCxnSpPr>
            <p:nvPr/>
          </p:nvCxnSpPr>
          <p:spPr>
            <a:xfrm>
              <a:off x="8073017" y="4067175"/>
              <a:ext cx="0" cy="10160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ttore diritto 42">
              <a:extLst>
                <a:ext uri="{FF2B5EF4-FFF2-40B4-BE49-F238E27FC236}">
                  <a16:creationId xmlns:a16="http://schemas.microsoft.com/office/drawing/2014/main" xmlns="" id="{A69FD318-977D-4B01-933D-951B199D72BD}"/>
                </a:ext>
              </a:extLst>
            </p:cNvPr>
            <p:cNvCxnSpPr>
              <a:cxnSpLocks/>
            </p:cNvCxnSpPr>
            <p:nvPr/>
          </p:nvCxnSpPr>
          <p:spPr>
            <a:xfrm>
              <a:off x="8190246" y="4067175"/>
              <a:ext cx="0" cy="994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xmlns="" id="{2FB6402E-C67C-4E4E-83E2-13AD52228D9D}"/>
                    </a:ext>
                  </a:extLst>
                </p:cNvPr>
                <p:cNvSpPr txBox="1"/>
                <p:nvPr/>
              </p:nvSpPr>
              <p:spPr>
                <a:xfrm>
                  <a:off x="7998585" y="3768777"/>
                  <a:ext cx="27456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𝐿</m:t>
                            </m:r>
                          </m:e>
                          <m:sub>
                            <m:r>
                              <a:rPr lang="it-IT" sz="1600" b="0" i="1" smtClean="0">
                                <a:solidFill>
                                  <a:schemeClr val="tx1"/>
                                </a:solidFill>
                                <a:latin typeface="Cambria Math" panose="02040503050406030204" pitchFamily="18" charset="0"/>
                              </a:rPr>
                              <m:t>𝑑</m:t>
                            </m:r>
                          </m:sub>
                        </m:sSub>
                      </m:oMath>
                    </m:oMathPara>
                  </a14:m>
                  <a:endParaRPr lang="en-US" sz="1600" dirty="0">
                    <a:solidFill>
                      <a:schemeClr val="tx1"/>
                    </a:solidFill>
                  </a:endParaRPr>
                </a:p>
              </p:txBody>
            </p:sp>
          </mc:Choice>
          <mc:Fallback xmlns="">
            <p:sp>
              <p:nvSpPr>
                <p:cNvPr id="46" name="CasellaDiTesto 45">
                  <a:extLst>
                    <a:ext uri="{FF2B5EF4-FFF2-40B4-BE49-F238E27FC236}">
                      <a16:creationId xmlns:a16="http://schemas.microsoft.com/office/drawing/2014/main" id="{2FB6402E-C67C-4E4E-83E2-13AD52228D9D}"/>
                    </a:ext>
                  </a:extLst>
                </p:cNvPr>
                <p:cNvSpPr txBox="1">
                  <a:spLocks noRot="1" noChangeAspect="1" noMove="1" noResize="1" noEditPoints="1" noAdjustHandles="1" noChangeArrowheads="1" noChangeShapeType="1" noTextEdit="1"/>
                </p:cNvSpPr>
                <p:nvPr/>
              </p:nvSpPr>
              <p:spPr>
                <a:xfrm>
                  <a:off x="7998585" y="3768777"/>
                  <a:ext cx="274562" cy="246221"/>
                </a:xfrm>
                <a:prstGeom prst="rect">
                  <a:avLst/>
                </a:prstGeom>
                <a:blipFill>
                  <a:blip r:embed="rId10"/>
                  <a:stretch>
                    <a:fillRect l="-13333" r="-4444" b="-195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xmlns="" id="{F81DF41D-5C95-439F-A40B-F990EC48B931}"/>
                  </a:ext>
                </a:extLst>
              </p:cNvPr>
              <p:cNvSpPr txBox="1"/>
              <p:nvPr/>
            </p:nvSpPr>
            <p:spPr>
              <a:xfrm>
                <a:off x="649939" y="1619963"/>
                <a:ext cx="5770414" cy="1200329"/>
              </a:xfrm>
              <a:prstGeom prst="rect">
                <a:avLst/>
              </a:prstGeom>
              <a:noFill/>
            </p:spPr>
            <p:txBody>
              <a:bodyPr wrap="square" rtlCol="0">
                <a:spAutoFit/>
              </a:bodyPr>
              <a:lstStyle/>
              <a:p>
                <a:r>
                  <a:rPr lang="en-US" b="1" dirty="0">
                    <a:solidFill>
                      <a:srgbClr val="C00000"/>
                    </a:solidFill>
                  </a:rPr>
                  <a:t>Single particle longitudinal optics</a:t>
                </a:r>
              </a:p>
              <a:p>
                <a:pPr marL="285750" indent="-285750">
                  <a:buFont typeface="Arial" panose="020B0604020202020204" pitchFamily="34" charset="0"/>
                  <a:buChar char="•"/>
                </a:pPr>
                <a:r>
                  <a:rPr lang="en-US" dirty="0">
                    <a:solidFill>
                      <a:schemeClr val="tx1"/>
                    </a:solidFill>
                  </a:rPr>
                  <a:t>Deviation from the rf-crest </a:t>
                </a:r>
                <a14:m>
                  <m:oMath xmlns:m="http://schemas.openxmlformats.org/officeDocument/2006/math">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𝜙</m:t>
                    </m:r>
                  </m:oMath>
                </a14:m>
                <a:r>
                  <a:rPr lang="en-US" dirty="0">
                    <a:solidFill>
                      <a:schemeClr val="tx1"/>
                    </a:solidFill>
                  </a:rPr>
                  <a:t> affects the </a:t>
                </a:r>
                <a:r>
                  <a:rPr lang="en-US" b="1" dirty="0">
                    <a:solidFill>
                      <a:schemeClr val="tx1"/>
                    </a:solidFill>
                  </a:rPr>
                  <a:t>energy gain</a:t>
                </a:r>
              </a:p>
              <a:p>
                <a:pPr marL="285750" indent="-285750">
                  <a:buFont typeface="Arial" panose="020B0604020202020204" pitchFamily="34" charset="0"/>
                  <a:buChar char="•"/>
                </a:pPr>
                <a:r>
                  <a:rPr lang="en-US" dirty="0">
                    <a:solidFill>
                      <a:schemeClr val="tx1"/>
                    </a:solidFill>
                  </a:rPr>
                  <a:t>Energy spread is responsible for a </a:t>
                </a:r>
                <a:r>
                  <a:rPr lang="en-US" b="1" dirty="0">
                    <a:solidFill>
                      <a:schemeClr val="tx1"/>
                    </a:solidFill>
                  </a:rPr>
                  <a:t>slippage</a:t>
                </a:r>
                <a:r>
                  <a:rPr lang="en-US" dirty="0">
                    <a:solidFill>
                      <a:schemeClr val="tx1"/>
                    </a:solidFill>
                  </a:rPr>
                  <a:t> </a:t>
                </a:r>
                <a14:m>
                  <m:oMath xmlns:m="http://schemas.openxmlformats.org/officeDocument/2006/math">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𝜁</m:t>
                    </m:r>
                  </m:oMath>
                </a14:m>
                <a:r>
                  <a:rPr lang="en-US" dirty="0">
                    <a:solidFill>
                      <a:schemeClr val="tx1"/>
                    </a:solidFill>
                  </a:rPr>
                  <a:t> relative to the centroid</a:t>
                </a:r>
              </a:p>
            </p:txBody>
          </p:sp>
        </mc:Choice>
        <mc:Fallback xmlns="">
          <p:sp>
            <p:nvSpPr>
              <p:cNvPr id="48" name="CasellaDiTesto 47">
                <a:extLst>
                  <a:ext uri="{FF2B5EF4-FFF2-40B4-BE49-F238E27FC236}">
                    <a16:creationId xmlns:a16="http://schemas.microsoft.com/office/drawing/2014/main" id="{F81DF41D-5C95-439F-A40B-F990EC48B931}"/>
                  </a:ext>
                </a:extLst>
              </p:cNvPr>
              <p:cNvSpPr txBox="1">
                <a:spLocks noRot="1" noChangeAspect="1" noMove="1" noResize="1" noEditPoints="1" noAdjustHandles="1" noChangeArrowheads="1" noChangeShapeType="1" noTextEdit="1"/>
              </p:cNvSpPr>
              <p:nvPr/>
            </p:nvSpPr>
            <p:spPr>
              <a:xfrm>
                <a:off x="649939" y="1619963"/>
                <a:ext cx="5770414" cy="1200329"/>
              </a:xfrm>
              <a:prstGeom prst="rect">
                <a:avLst/>
              </a:prstGeom>
              <a:blipFill>
                <a:blip r:embed="rId11"/>
                <a:stretch>
                  <a:fillRect l="-951" t="-3046" r="-846" b="-7107"/>
                </a:stretch>
              </a:blipFill>
            </p:spPr>
            <p:txBody>
              <a:bodyPr/>
              <a:lstStyle/>
              <a:p>
                <a:r>
                  <a:rPr lang="en-US">
                    <a:noFill/>
                  </a:rPr>
                  <a:t> </a:t>
                </a:r>
              </a:p>
            </p:txBody>
          </p:sp>
        </mc:Fallback>
      </mc:AlternateContent>
      <p:pic>
        <p:nvPicPr>
          <p:cNvPr id="50" name="Immagine 49">
            <a:extLst>
              <a:ext uri="{FF2B5EF4-FFF2-40B4-BE49-F238E27FC236}">
                <a16:creationId xmlns:a16="http://schemas.microsoft.com/office/drawing/2014/main" xmlns="" id="{1CE03A60-354E-4E5B-B4FA-D20FEC142B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2" name="Immagine 51">
            <a:extLst>
              <a:ext uri="{FF2B5EF4-FFF2-40B4-BE49-F238E27FC236}">
                <a16:creationId xmlns:a16="http://schemas.microsoft.com/office/drawing/2014/main" xmlns="" id="{DB244554-6560-49F7-B139-53BA99C5AC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44" name="Immagine 15">
            <a:extLst>
              <a:ext uri="{FF2B5EF4-FFF2-40B4-BE49-F238E27FC236}">
                <a16:creationId xmlns:a16="http://schemas.microsoft.com/office/drawing/2014/main" xmlns="" id="{90FEE27F-7F57-4D46-A3E2-21ECFB91DF0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45" name="Immagine 44">
            <a:extLst>
              <a:ext uri="{FF2B5EF4-FFF2-40B4-BE49-F238E27FC236}">
                <a16:creationId xmlns:a16="http://schemas.microsoft.com/office/drawing/2014/main" xmlns="" id="{49BDD346-C4BB-4400-9CCE-546A8CC4D679}"/>
              </a:ext>
            </a:extLst>
          </p:cNvPr>
          <p:cNvPicPr>
            <a:picLocks noChangeAspect="1"/>
          </p:cNvPicPr>
          <p:nvPr/>
        </p:nvPicPr>
        <p:blipFill>
          <a:blip r:embed="rId15"/>
          <a:stretch>
            <a:fillRect/>
          </a:stretch>
        </p:blipFill>
        <p:spPr>
          <a:xfrm>
            <a:off x="981147" y="2921123"/>
            <a:ext cx="4259645" cy="1154008"/>
          </a:xfrm>
          <a:prstGeom prst="rect">
            <a:avLst/>
          </a:prstGeom>
        </p:spPr>
      </p:pic>
      <p:pic>
        <p:nvPicPr>
          <p:cNvPr id="27" name="Immagine 26">
            <a:extLst>
              <a:ext uri="{FF2B5EF4-FFF2-40B4-BE49-F238E27FC236}">
                <a16:creationId xmlns:a16="http://schemas.microsoft.com/office/drawing/2014/main" xmlns="" id="{B3B9831F-D7FC-4C09-90C3-78606F3B2818}"/>
              </a:ext>
            </a:extLst>
          </p:cNvPr>
          <p:cNvPicPr>
            <a:picLocks noChangeAspect="1"/>
          </p:cNvPicPr>
          <p:nvPr/>
        </p:nvPicPr>
        <p:blipFill>
          <a:blip r:embed="rId16"/>
          <a:stretch>
            <a:fillRect/>
          </a:stretch>
        </p:blipFill>
        <p:spPr>
          <a:xfrm>
            <a:off x="2105687" y="4088029"/>
            <a:ext cx="2637849" cy="935371"/>
          </a:xfrm>
          <a:prstGeom prst="rect">
            <a:avLst/>
          </a:prstGeom>
        </p:spPr>
      </p:pic>
      <p:pic>
        <p:nvPicPr>
          <p:cNvPr id="30" name="Immagine 29">
            <a:extLst>
              <a:ext uri="{FF2B5EF4-FFF2-40B4-BE49-F238E27FC236}">
                <a16:creationId xmlns:a16="http://schemas.microsoft.com/office/drawing/2014/main" xmlns="" id="{AC337C5C-55CF-44F4-A9A6-19BB84E88C69}"/>
              </a:ext>
            </a:extLst>
          </p:cNvPr>
          <p:cNvPicPr>
            <a:picLocks noChangeAspect="1"/>
          </p:cNvPicPr>
          <p:nvPr/>
        </p:nvPicPr>
        <p:blipFill>
          <a:blip r:embed="rId17"/>
          <a:stretch>
            <a:fillRect/>
          </a:stretch>
        </p:blipFill>
        <p:spPr>
          <a:xfrm>
            <a:off x="5667537" y="4438732"/>
            <a:ext cx="5992481" cy="307933"/>
          </a:xfrm>
          <a:prstGeom prst="rect">
            <a:avLst/>
          </a:prstGeom>
        </p:spPr>
      </p:pic>
      <p:pic>
        <p:nvPicPr>
          <p:cNvPr id="35" name="Immagine 34">
            <a:extLst>
              <a:ext uri="{FF2B5EF4-FFF2-40B4-BE49-F238E27FC236}">
                <a16:creationId xmlns:a16="http://schemas.microsoft.com/office/drawing/2014/main" xmlns="" id="{E9BDD22B-B51A-4F82-91BF-A97F8598D82B}"/>
              </a:ext>
            </a:extLst>
          </p:cNvPr>
          <p:cNvPicPr>
            <a:picLocks noChangeAspect="1"/>
          </p:cNvPicPr>
          <p:nvPr/>
        </p:nvPicPr>
        <p:blipFill>
          <a:blip r:embed="rId18"/>
          <a:stretch>
            <a:fillRect/>
          </a:stretch>
        </p:blipFill>
        <p:spPr>
          <a:xfrm>
            <a:off x="5673884" y="4842807"/>
            <a:ext cx="6256424" cy="478405"/>
          </a:xfrm>
          <a:prstGeom prst="rect">
            <a:avLst/>
          </a:prstGeom>
        </p:spPr>
      </p:pic>
      <p:sp>
        <p:nvSpPr>
          <p:cNvPr id="36" name="CasellaDiTesto 35">
            <a:extLst>
              <a:ext uri="{FF2B5EF4-FFF2-40B4-BE49-F238E27FC236}">
                <a16:creationId xmlns:a16="http://schemas.microsoft.com/office/drawing/2014/main" xmlns="" id="{C079617E-27AC-404C-9686-7CADC9E09CB6}"/>
              </a:ext>
            </a:extLst>
          </p:cNvPr>
          <p:cNvSpPr txBox="1"/>
          <p:nvPr/>
        </p:nvSpPr>
        <p:spPr>
          <a:xfrm>
            <a:off x="651492" y="5321212"/>
            <a:ext cx="5016045" cy="1200329"/>
          </a:xfrm>
          <a:prstGeom prst="rect">
            <a:avLst/>
          </a:prstGeom>
          <a:noFill/>
        </p:spPr>
        <p:txBody>
          <a:bodyPr wrap="square" rtlCol="0">
            <a:spAutoFit/>
          </a:bodyPr>
          <a:lstStyle/>
          <a:p>
            <a:r>
              <a:rPr lang="en-US" b="1" dirty="0">
                <a:solidFill>
                  <a:srgbClr val="C00000"/>
                </a:solidFill>
              </a:rPr>
              <a:t>Main consequences</a:t>
            </a:r>
          </a:p>
          <a:p>
            <a:pPr marL="285750" indent="-285750">
              <a:buFont typeface="Arial" panose="020B0604020202020204" pitchFamily="34" charset="0"/>
              <a:buChar char="•"/>
            </a:pPr>
            <a:r>
              <a:rPr lang="en-US" dirty="0"/>
              <a:t>Correlation with the transverse plane</a:t>
            </a:r>
          </a:p>
          <a:p>
            <a:pPr marL="285750" indent="-285750">
              <a:buFont typeface="Arial" panose="020B0604020202020204" pitchFamily="34" charset="0"/>
              <a:buChar char="•"/>
            </a:pPr>
            <a:r>
              <a:rPr lang="en-US" dirty="0"/>
              <a:t>Chromatic effects (energy dependent optics)</a:t>
            </a:r>
          </a:p>
          <a:p>
            <a:pPr marL="285750" indent="-285750">
              <a:buFont typeface="Arial" panose="020B0604020202020204" pitchFamily="34" charset="0"/>
              <a:buChar char="•"/>
            </a:pPr>
            <a:r>
              <a:rPr lang="en-US" dirty="0"/>
              <a:t>Synchrotron oscillations</a:t>
            </a:r>
          </a:p>
        </p:txBody>
      </p:sp>
    </p:spTree>
    <p:extLst>
      <p:ext uri="{BB962C8B-B14F-4D97-AF65-F5344CB8AC3E}">
        <p14:creationId xmlns:p14="http://schemas.microsoft.com/office/powerpoint/2010/main" val="2860992557"/>
      </p:ext>
    </p:extLst>
  </p:cSld>
  <p:clrMapOvr>
    <a:masterClrMapping/>
  </p:clrMapOvr>
  <p:timing>
    <p:tnLst>
      <p:par>
        <p:cTn id="1" dur="indefinite" restart="never" nodeType="tmRoot"/>
      </p:par>
    </p:tnLst>
  </p:timing>
  <p:extLst>
    <p:ext uri="{3A86A75C-4F4B-4683-9AE1-C65F6400EC91}">
      <p14:laserTraceLst xmlns:p14="http://schemas.microsoft.com/office/powerpoint/2010/main">
        <p14:tracePtLst>
          <p14:tracePt t="453" x="5892800" y="5086350"/>
          <p14:tracePt t="565" x="5892800" y="5080000"/>
          <p14:tracePt t="1660" x="5892800" y="5073650"/>
          <p14:tracePt t="1680" x="5892800" y="5067300"/>
          <p14:tracePt t="1701" x="5892800" y="5054600"/>
          <p14:tracePt t="1710" x="5892800" y="5041900"/>
          <p14:tracePt t="1723" x="5886450" y="4959350"/>
          <p14:tracePt t="1737" x="5873750" y="4826000"/>
          <p14:tracePt t="1755" x="5822950" y="4591050"/>
          <p14:tracePt t="1771" x="5753100" y="4197350"/>
          <p14:tracePt t="1787" x="5689600" y="3937000"/>
          <p14:tracePt t="1805" x="5613400" y="3543300"/>
          <p14:tracePt t="1821" x="5581650" y="3340100"/>
          <p14:tracePt t="1837" x="5568950" y="3200400"/>
          <p14:tracePt t="1854" x="5556250" y="3117850"/>
          <p14:tracePt t="1871" x="5556250" y="3035300"/>
          <p14:tracePt t="1887" x="5549900" y="2997200"/>
          <p14:tracePt t="1904" x="5543550" y="2971800"/>
          <p14:tracePt t="1921" x="5537200" y="2946400"/>
          <p14:tracePt t="1940" x="5530850" y="2921000"/>
          <p14:tracePt t="1954" x="5524500" y="2908300"/>
          <p14:tracePt t="1971" x="5518150" y="2889250"/>
          <p14:tracePt t="1987" x="5511800" y="2870200"/>
          <p14:tracePt t="2004" x="5499100" y="2851150"/>
          <p14:tracePt t="2021" x="5467350" y="2806700"/>
          <p14:tracePt t="2037" x="5422900" y="2762250"/>
          <p14:tracePt t="2054" x="5327650" y="2667000"/>
          <p14:tracePt t="2071" x="5200650" y="2559050"/>
          <p14:tracePt t="2088" x="5003800" y="2419350"/>
          <p14:tracePt t="2104" x="4895850" y="2324100"/>
          <p14:tracePt t="2120" x="4730750" y="2222500"/>
          <p14:tracePt t="2137" x="4533900" y="2139950"/>
          <p14:tracePt t="2154" x="4362450" y="2070100"/>
          <p14:tracePt t="2161" x="4292600" y="2051050"/>
          <p14:tracePt t="2172" x="4102100" y="2000250"/>
          <p14:tracePt t="2187" x="3829050" y="1943100"/>
          <p14:tracePt t="2204" x="3638550" y="1936750"/>
          <p14:tracePt t="10008" x="3625850" y="1917700"/>
          <p14:tracePt t="10015" x="3594100" y="1898650"/>
          <p14:tracePt t="10031" x="3511550" y="1828800"/>
          <p14:tracePt t="10048" x="3384550" y="1739900"/>
          <p14:tracePt t="10065" x="3086100" y="1543050"/>
          <p14:tracePt t="10080" x="2705100" y="1339850"/>
          <p14:tracePt t="10097" x="2273300" y="1085850"/>
          <p14:tracePt t="10114" x="1828800" y="863600"/>
          <p14:tracePt t="10132" x="1428750" y="647700"/>
          <p14:tracePt t="10147" x="1238250" y="565150"/>
          <p14:tracePt t="10164" x="1092200" y="495300"/>
          <p14:tracePt t="10172" x="1035050" y="476250"/>
          <p14:tracePt t="10180" x="990600" y="450850"/>
          <p14:tracePt t="10197" x="920750" y="425450"/>
          <p14:tracePt t="10214" x="895350" y="406400"/>
          <p14:tracePt t="10230" x="876300" y="393700"/>
          <p14:tracePt t="11763" x="1479550" y="8890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F6165BF-8B76-4F1D-9F3C-53F43CEE7560}"/>
              </a:ext>
            </a:extLst>
          </p:cNvPr>
          <p:cNvSpPr>
            <a:spLocks noGrp="1"/>
          </p:cNvSpPr>
          <p:nvPr>
            <p:ph type="title"/>
          </p:nvPr>
        </p:nvSpPr>
        <p:spPr/>
        <p:txBody>
          <a:bodyPr/>
          <a:lstStyle/>
          <a:p>
            <a:r>
              <a:rPr lang="en-US" dirty="0"/>
              <a:t>Single Particle Dynamics </a:t>
            </a:r>
            <a:r>
              <a:rPr lang="en-US" dirty="0" smtClean="0"/>
              <a:t>- Tracking</a:t>
            </a:r>
            <a:endParaRPr lang="en-US" dirty="0"/>
          </a:p>
        </p:txBody>
      </p:sp>
      <p:sp>
        <p:nvSpPr>
          <p:cNvPr id="3" name="Segnaposto numero diapositiva 2">
            <a:extLst>
              <a:ext uri="{FF2B5EF4-FFF2-40B4-BE49-F238E27FC236}">
                <a16:creationId xmlns:a16="http://schemas.microsoft.com/office/drawing/2014/main" xmlns="" id="{1A103867-EA2A-4806-84A2-0C18866908FF}"/>
              </a:ext>
            </a:extLst>
          </p:cNvPr>
          <p:cNvSpPr>
            <a:spLocks noGrp="1"/>
          </p:cNvSpPr>
          <p:nvPr>
            <p:ph type="sldNum" sz="quarter" idx="12"/>
          </p:nvPr>
        </p:nvSpPr>
        <p:spPr/>
        <p:txBody>
          <a:bodyPr/>
          <a:lstStyle/>
          <a:p>
            <a:fld id="{B44FA575-3D7D-408B-85CD-8563F185712B}" type="slidenum">
              <a:rPr lang="en-US" smtClean="0">
                <a:solidFill>
                  <a:schemeClr val="tx1"/>
                </a:solidFill>
              </a:rPr>
              <a:t>35</a:t>
            </a:fld>
            <a:endParaRPr lang="en-US">
              <a:solidFill>
                <a:schemeClr val="tx1"/>
              </a:solidFill>
            </a:endParaRPr>
          </a:p>
        </p:txBody>
      </p:sp>
      <p:pic>
        <p:nvPicPr>
          <p:cNvPr id="50" name="Immagine 49">
            <a:extLst>
              <a:ext uri="{FF2B5EF4-FFF2-40B4-BE49-F238E27FC236}">
                <a16:creationId xmlns:a16="http://schemas.microsoft.com/office/drawing/2014/main" xmlns="" id="{1CE03A60-354E-4E5B-B4FA-D20FEC142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2" name="Immagine 51">
            <a:extLst>
              <a:ext uri="{FF2B5EF4-FFF2-40B4-BE49-F238E27FC236}">
                <a16:creationId xmlns:a16="http://schemas.microsoft.com/office/drawing/2014/main" xmlns="" id="{DB244554-6560-49F7-B139-53BA99C5A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44" name="Immagine 15">
            <a:extLst>
              <a:ext uri="{FF2B5EF4-FFF2-40B4-BE49-F238E27FC236}">
                <a16:creationId xmlns:a16="http://schemas.microsoft.com/office/drawing/2014/main" xmlns="" id="{90FEE27F-7F57-4D46-A3E2-21ECFB91DF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22" name="Immagine 21"/>
          <p:cNvPicPr>
            <a:picLocks noChangeAspect="1"/>
          </p:cNvPicPr>
          <p:nvPr/>
        </p:nvPicPr>
        <p:blipFill>
          <a:blip r:embed="rId6"/>
          <a:stretch>
            <a:fillRect/>
          </a:stretch>
        </p:blipFill>
        <p:spPr>
          <a:xfrm>
            <a:off x="126014" y="1334556"/>
            <a:ext cx="4136825" cy="5386919"/>
          </a:xfrm>
          <a:prstGeom prst="rect">
            <a:avLst/>
          </a:prstGeom>
        </p:spPr>
      </p:pic>
      <p:pic>
        <p:nvPicPr>
          <p:cNvPr id="23" name="Immagine 22"/>
          <p:cNvPicPr>
            <a:picLocks noChangeAspect="1"/>
          </p:cNvPicPr>
          <p:nvPr/>
        </p:nvPicPr>
        <p:blipFill>
          <a:blip r:embed="rId7"/>
          <a:stretch>
            <a:fillRect/>
          </a:stretch>
        </p:blipFill>
        <p:spPr>
          <a:xfrm>
            <a:off x="4379968" y="1334556"/>
            <a:ext cx="3613585" cy="5386919"/>
          </a:xfrm>
          <a:prstGeom prst="rect">
            <a:avLst/>
          </a:prstGeom>
        </p:spPr>
      </p:pic>
      <p:pic>
        <p:nvPicPr>
          <p:cNvPr id="24" name="Immagine 23"/>
          <p:cNvPicPr>
            <a:picLocks noChangeAspect="1"/>
          </p:cNvPicPr>
          <p:nvPr/>
        </p:nvPicPr>
        <p:blipFill>
          <a:blip r:embed="rId8"/>
          <a:stretch>
            <a:fillRect/>
          </a:stretch>
        </p:blipFill>
        <p:spPr>
          <a:xfrm>
            <a:off x="7991605" y="3681695"/>
            <a:ext cx="3086279" cy="1202704"/>
          </a:xfrm>
          <a:prstGeom prst="rect">
            <a:avLst/>
          </a:prstGeom>
        </p:spPr>
      </p:pic>
      <p:pic>
        <p:nvPicPr>
          <p:cNvPr id="25" name="Immagine 24"/>
          <p:cNvPicPr>
            <a:picLocks noChangeAspect="1"/>
          </p:cNvPicPr>
          <p:nvPr/>
        </p:nvPicPr>
        <p:blipFill>
          <a:blip r:embed="rId9"/>
          <a:stretch>
            <a:fillRect/>
          </a:stretch>
        </p:blipFill>
        <p:spPr>
          <a:xfrm>
            <a:off x="8025058" y="2739806"/>
            <a:ext cx="1553565" cy="464242"/>
          </a:xfrm>
          <a:prstGeom prst="rect">
            <a:avLst/>
          </a:prstGeom>
        </p:spPr>
      </p:pic>
      <p:pic>
        <p:nvPicPr>
          <p:cNvPr id="26" name="Immagine 25"/>
          <p:cNvPicPr>
            <a:picLocks noChangeAspect="1"/>
          </p:cNvPicPr>
          <p:nvPr/>
        </p:nvPicPr>
        <p:blipFill>
          <a:blip r:embed="rId10"/>
          <a:stretch>
            <a:fillRect/>
          </a:stretch>
        </p:blipFill>
        <p:spPr>
          <a:xfrm>
            <a:off x="7991605" y="1761123"/>
            <a:ext cx="4200395" cy="683302"/>
          </a:xfrm>
          <a:prstGeom prst="rect">
            <a:avLst/>
          </a:prstGeom>
        </p:spPr>
      </p:pic>
      <p:sp>
        <p:nvSpPr>
          <p:cNvPr id="28" name="CasellaDiTesto 27"/>
          <p:cNvSpPr txBox="1"/>
          <p:nvPr/>
        </p:nvSpPr>
        <p:spPr>
          <a:xfrm>
            <a:off x="8025058" y="1514991"/>
            <a:ext cx="4016310" cy="307777"/>
          </a:xfrm>
          <a:prstGeom prst="rect">
            <a:avLst/>
          </a:prstGeom>
          <a:noFill/>
        </p:spPr>
        <p:txBody>
          <a:bodyPr wrap="square" rtlCol="0">
            <a:spAutoFit/>
          </a:bodyPr>
          <a:lstStyle/>
          <a:p>
            <a:r>
              <a:rPr lang="en-US" sz="1400" b="1" dirty="0" smtClean="0"/>
              <a:t>RF accelerating cell</a:t>
            </a:r>
            <a:endParaRPr lang="it-IT" sz="1400" b="1" dirty="0"/>
          </a:p>
        </p:txBody>
      </p:sp>
      <p:sp>
        <p:nvSpPr>
          <p:cNvPr id="49" name="CasellaDiTesto 48"/>
          <p:cNvSpPr txBox="1"/>
          <p:nvPr/>
        </p:nvSpPr>
        <p:spPr>
          <a:xfrm>
            <a:off x="8025058" y="2438227"/>
            <a:ext cx="4016310" cy="307777"/>
          </a:xfrm>
          <a:prstGeom prst="rect">
            <a:avLst/>
          </a:prstGeom>
          <a:noFill/>
        </p:spPr>
        <p:txBody>
          <a:bodyPr wrap="square" rtlCol="0">
            <a:spAutoFit/>
          </a:bodyPr>
          <a:lstStyle/>
          <a:p>
            <a:r>
              <a:rPr lang="en-US" sz="1400" b="1" dirty="0" smtClean="0"/>
              <a:t>Entering/leaving an accelerating section</a:t>
            </a:r>
            <a:endParaRPr lang="it-IT" sz="1400" b="1" dirty="0"/>
          </a:p>
        </p:txBody>
      </p:sp>
      <p:sp>
        <p:nvSpPr>
          <p:cNvPr id="51" name="CasellaDiTesto 50"/>
          <p:cNvSpPr txBox="1"/>
          <p:nvPr/>
        </p:nvSpPr>
        <p:spPr>
          <a:xfrm>
            <a:off x="8025058" y="3373918"/>
            <a:ext cx="4016310" cy="307777"/>
          </a:xfrm>
          <a:prstGeom prst="rect">
            <a:avLst/>
          </a:prstGeom>
          <a:noFill/>
        </p:spPr>
        <p:txBody>
          <a:bodyPr wrap="square" rtlCol="0">
            <a:spAutoFit/>
          </a:bodyPr>
          <a:lstStyle/>
          <a:p>
            <a:r>
              <a:rPr lang="en-US" sz="1400" b="1" dirty="0" smtClean="0"/>
              <a:t>Evolution of second order moments</a:t>
            </a:r>
            <a:endParaRPr lang="it-IT" sz="1400" b="1" dirty="0"/>
          </a:p>
        </p:txBody>
      </p:sp>
    </p:spTree>
    <p:extLst>
      <p:ext uri="{BB962C8B-B14F-4D97-AF65-F5344CB8AC3E}">
        <p14:creationId xmlns:p14="http://schemas.microsoft.com/office/powerpoint/2010/main" val="1551267831"/>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453" x="5892800" y="5086350"/>
          <p14:tracePt t="565" x="5892800" y="5080000"/>
          <p14:tracePt t="1660" x="5892800" y="5073650"/>
          <p14:tracePt t="1680" x="5892800" y="5067300"/>
          <p14:tracePt t="1701" x="5892800" y="5054600"/>
          <p14:tracePt t="1710" x="5892800" y="5041900"/>
          <p14:tracePt t="1723" x="5886450" y="4959350"/>
          <p14:tracePt t="1737" x="5873750" y="4826000"/>
          <p14:tracePt t="1755" x="5822950" y="4591050"/>
          <p14:tracePt t="1771" x="5753100" y="4197350"/>
          <p14:tracePt t="1787" x="5689600" y="3937000"/>
          <p14:tracePt t="1805" x="5613400" y="3543300"/>
          <p14:tracePt t="1821" x="5581650" y="3340100"/>
          <p14:tracePt t="1837" x="5568950" y="3200400"/>
          <p14:tracePt t="1854" x="5556250" y="3117850"/>
          <p14:tracePt t="1871" x="5556250" y="3035300"/>
          <p14:tracePt t="1887" x="5549900" y="2997200"/>
          <p14:tracePt t="1904" x="5543550" y="2971800"/>
          <p14:tracePt t="1921" x="5537200" y="2946400"/>
          <p14:tracePt t="1940" x="5530850" y="2921000"/>
          <p14:tracePt t="1954" x="5524500" y="2908300"/>
          <p14:tracePt t="1971" x="5518150" y="2889250"/>
          <p14:tracePt t="1987" x="5511800" y="2870200"/>
          <p14:tracePt t="2004" x="5499100" y="2851150"/>
          <p14:tracePt t="2021" x="5467350" y="2806700"/>
          <p14:tracePt t="2037" x="5422900" y="2762250"/>
          <p14:tracePt t="2054" x="5327650" y="2667000"/>
          <p14:tracePt t="2071" x="5200650" y="2559050"/>
          <p14:tracePt t="2088" x="5003800" y="2419350"/>
          <p14:tracePt t="2104" x="4895850" y="2324100"/>
          <p14:tracePt t="2120" x="4730750" y="2222500"/>
          <p14:tracePt t="2137" x="4533900" y="2139950"/>
          <p14:tracePt t="2154" x="4362450" y="2070100"/>
          <p14:tracePt t="2161" x="4292600" y="2051050"/>
          <p14:tracePt t="2172" x="4102100" y="2000250"/>
          <p14:tracePt t="2187" x="3829050" y="1943100"/>
          <p14:tracePt t="2204" x="3638550" y="1936750"/>
          <p14:tracePt t="10008" x="3625850" y="1917700"/>
          <p14:tracePt t="10015" x="3594100" y="1898650"/>
          <p14:tracePt t="10031" x="3511550" y="1828800"/>
          <p14:tracePt t="10048" x="3384550" y="1739900"/>
          <p14:tracePt t="10065" x="3086100" y="1543050"/>
          <p14:tracePt t="10080" x="2705100" y="1339850"/>
          <p14:tracePt t="10097" x="2273300" y="1085850"/>
          <p14:tracePt t="10114" x="1828800" y="863600"/>
          <p14:tracePt t="10132" x="1428750" y="647700"/>
          <p14:tracePt t="10147" x="1238250" y="565150"/>
          <p14:tracePt t="10164" x="1092200" y="495300"/>
          <p14:tracePt t="10172" x="1035050" y="476250"/>
          <p14:tracePt t="10180" x="990600" y="450850"/>
          <p14:tracePt t="10197" x="920750" y="425450"/>
          <p14:tracePt t="10214" x="895350" y="406400"/>
          <p14:tracePt t="10230" x="876300" y="393700"/>
          <p14:tracePt t="11763" x="1479550" y="889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xmlns="" id="{12DADF28-B3AF-468B-BDDF-A4F826E78B7E}"/>
                  </a:ext>
                </a:extLst>
              </p:cNvPr>
              <p:cNvSpPr>
                <a:spLocks noGrp="1"/>
              </p:cNvSpPr>
              <p:nvPr>
                <p:ph type="title"/>
              </p:nvPr>
            </p:nvSpPr>
            <p:spPr/>
            <p:txBody>
              <a:bodyPr/>
              <a:lstStyle/>
              <a:p>
                <a:r>
                  <a:rPr lang="en-US" dirty="0"/>
                  <a:t>High Brightness </a:t>
                </a:r>
                <a14:m>
                  <m:oMath xmlns:m="http://schemas.openxmlformats.org/officeDocument/2006/math">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sup>
                    </m:sSup>
                  </m:oMath>
                </a14:m>
                <a:r>
                  <a:rPr lang="en-US" dirty="0"/>
                  <a:t> Beams</a:t>
                </a:r>
              </a:p>
            </p:txBody>
          </p:sp>
        </mc:Choice>
        <mc:Fallback xmlns="">
          <p:sp>
            <p:nvSpPr>
              <p:cNvPr id="2" name="Titolo 1">
                <a:extLst>
                  <a:ext uri="{FF2B5EF4-FFF2-40B4-BE49-F238E27FC236}">
                    <a16:creationId xmlns:a16="http://schemas.microsoft.com/office/drawing/2014/main" id="{12DADF28-B3AF-468B-BDDF-A4F826E78B7E}"/>
                  </a:ext>
                </a:extLst>
              </p:cNvPr>
              <p:cNvSpPr>
                <a:spLocks noGrp="1" noRot="1" noChangeAspect="1" noMove="1" noResize="1" noEditPoints="1" noAdjustHandles="1" noChangeArrowheads="1" noChangeShapeType="1" noTextEdit="1"/>
              </p:cNvSpPr>
              <p:nvPr>
                <p:ph type="title"/>
              </p:nvPr>
            </p:nvSpPr>
            <p:spPr>
              <a:blipFill>
                <a:blip r:embed="rId3"/>
                <a:stretch>
                  <a:fillRect l="-2377"/>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xmlns="" id="{1B4EAD97-824C-41BD-8C08-E5E4B8E7A4ED}"/>
              </a:ext>
            </a:extLst>
          </p:cNvPr>
          <p:cNvSpPr>
            <a:spLocks noGrp="1"/>
          </p:cNvSpPr>
          <p:nvPr>
            <p:ph type="sldNum" sz="quarter" idx="12"/>
          </p:nvPr>
        </p:nvSpPr>
        <p:spPr/>
        <p:txBody>
          <a:bodyPr/>
          <a:lstStyle/>
          <a:p>
            <a:fld id="{62EE6E3B-1986-4A06-9D04-53EACBB36779}" type="slidenum">
              <a:rPr lang="en-US" smtClean="0"/>
              <a:t>36</a:t>
            </a:fld>
            <a:endParaRPr lang="en-US"/>
          </a:p>
        </p:txBody>
      </p:sp>
      <p:sp>
        <p:nvSpPr>
          <p:cNvPr id="7" name="CasellaDiTesto 6">
            <a:extLst>
              <a:ext uri="{FF2B5EF4-FFF2-40B4-BE49-F238E27FC236}">
                <a16:creationId xmlns:a16="http://schemas.microsoft.com/office/drawing/2014/main" xmlns="" id="{91F39D0E-2034-43DE-A7CB-371E91B5AA73}"/>
              </a:ext>
            </a:extLst>
          </p:cNvPr>
          <p:cNvSpPr txBox="1"/>
          <p:nvPr/>
        </p:nvSpPr>
        <p:spPr>
          <a:xfrm>
            <a:off x="6740349" y="2473175"/>
            <a:ext cx="3280902" cy="400110"/>
          </a:xfrm>
          <a:prstGeom prst="rect">
            <a:avLst/>
          </a:prstGeom>
          <a:noFill/>
        </p:spPr>
        <p:txBody>
          <a:bodyPr wrap="square">
            <a:spAutoFit/>
          </a:bodyPr>
          <a:lstStyle/>
          <a:p>
            <a:pPr algn="l"/>
            <a:r>
              <a:rPr lang="en-US" sz="1000" b="0" i="0" u="none" strike="noStrike" baseline="0" dirty="0">
                <a:latin typeface="Times New Roman" panose="02020603050405020304" pitchFamily="18" charset="0"/>
              </a:rPr>
              <a:t>M. Reiser, </a:t>
            </a:r>
            <a:r>
              <a:rPr lang="en-US" sz="1000" b="0" i="1" u="none" strike="noStrike" baseline="0" dirty="0">
                <a:latin typeface="Times New Roman" panose="02020603050405020304" pitchFamily="18" charset="0"/>
              </a:rPr>
              <a:t>Theory and Design of Charged Particle Beams,</a:t>
            </a:r>
          </a:p>
          <a:p>
            <a:pPr algn="l"/>
            <a:r>
              <a:rPr lang="en-US" sz="1000" b="0" i="0" u="none" strike="noStrike" baseline="0" dirty="0">
                <a:latin typeface="Times New Roman" panose="02020603050405020304" pitchFamily="18" charset="0"/>
              </a:rPr>
              <a:t>John Wiley &amp; Sons, New York, 1994</a:t>
            </a:r>
            <a:endParaRPr lang="en-US" sz="1000" dirty="0"/>
          </a:p>
        </p:txBody>
      </p:sp>
      <p:pic>
        <p:nvPicPr>
          <p:cNvPr id="15" name="Immagine 14">
            <a:extLst>
              <a:ext uri="{FF2B5EF4-FFF2-40B4-BE49-F238E27FC236}">
                <a16:creationId xmlns:a16="http://schemas.microsoft.com/office/drawing/2014/main" xmlns="" id="{A143CAAB-CB1C-4D4D-A4D7-9C2C02A8013D}"/>
              </a:ext>
            </a:extLst>
          </p:cNvPr>
          <p:cNvPicPr>
            <a:picLocks noChangeAspect="1"/>
          </p:cNvPicPr>
          <p:nvPr/>
        </p:nvPicPr>
        <p:blipFill>
          <a:blip r:embed="rId4"/>
          <a:stretch>
            <a:fillRect/>
          </a:stretch>
        </p:blipFill>
        <p:spPr>
          <a:xfrm>
            <a:off x="3203595" y="2323051"/>
            <a:ext cx="3142875" cy="791829"/>
          </a:xfrm>
          <a:prstGeom prst="rect">
            <a:avLst/>
          </a:prstGeom>
        </p:spPr>
      </p:pic>
      <p:pic>
        <p:nvPicPr>
          <p:cNvPr id="19" name="Immagine 18">
            <a:extLst>
              <a:ext uri="{FF2B5EF4-FFF2-40B4-BE49-F238E27FC236}">
                <a16:creationId xmlns:a16="http://schemas.microsoft.com/office/drawing/2014/main" xmlns="" id="{86682FF2-0842-4DF1-9159-5EFB7EABDA6F}"/>
              </a:ext>
            </a:extLst>
          </p:cNvPr>
          <p:cNvPicPr>
            <a:picLocks noChangeAspect="1"/>
          </p:cNvPicPr>
          <p:nvPr/>
        </p:nvPicPr>
        <p:blipFill>
          <a:blip r:embed="rId5"/>
          <a:stretch>
            <a:fillRect/>
          </a:stretch>
        </p:blipFill>
        <p:spPr>
          <a:xfrm>
            <a:off x="1032256" y="2357388"/>
            <a:ext cx="1895140" cy="751165"/>
          </a:xfrm>
          <a:prstGeom prst="rect">
            <a:avLst/>
          </a:prstGeom>
        </p:spPr>
      </p:pic>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xmlns="" id="{B79165A5-7AE3-439E-88FF-744E777CA82D}"/>
                  </a:ext>
                </a:extLst>
              </p:cNvPr>
              <p:cNvSpPr txBox="1"/>
              <p:nvPr/>
            </p:nvSpPr>
            <p:spPr>
              <a:xfrm>
                <a:off x="330200" y="1356527"/>
                <a:ext cx="10239430" cy="945515"/>
              </a:xfrm>
              <a:prstGeom prst="rect">
                <a:avLst/>
              </a:prstGeom>
              <a:noFill/>
            </p:spPr>
            <p:txBody>
              <a:bodyPr wrap="square" rtlCol="0">
                <a:spAutoFit/>
              </a:bodyPr>
              <a:lstStyle/>
              <a:p>
                <a:pPr marL="285750" indent="-285750">
                  <a:buFont typeface="Arial" panose="020B0604020202020204" pitchFamily="34" charset="0"/>
                  <a:buChar char="•"/>
                </a:pPr>
                <a:r>
                  <a:rPr lang="en-US" dirty="0"/>
                  <a:t>The performance of particle-driven radiation sources relies on the high </a:t>
                </a:r>
                <a:r>
                  <a:rPr lang="en-US" b="1" dirty="0"/>
                  <a:t>beam brightness</a:t>
                </a:r>
                <a:r>
                  <a:rPr lang="en-US" dirty="0"/>
                  <a:t>: high </a:t>
                </a:r>
                <a:r>
                  <a:rPr lang="en-US" i="1" dirty="0"/>
                  <a:t>current</a:t>
                </a:r>
                <a:r>
                  <a:rPr lang="en-US" dirty="0"/>
                  <a:t>, low </a:t>
                </a:r>
                <a:r>
                  <a:rPr lang="en-US" i="1" dirty="0"/>
                  <a:t>transverse emittances</a:t>
                </a:r>
                <a:r>
                  <a:rPr lang="en-US" dirty="0"/>
                  <a:t> and narrow </a:t>
                </a:r>
                <a:r>
                  <a:rPr lang="en-US" i="1" dirty="0"/>
                  <a:t>energy spectrum</a:t>
                </a:r>
              </a:p>
              <a:p>
                <a:pPr marL="285750" indent="-285750">
                  <a:buFont typeface="Arial" panose="020B0604020202020204" pitchFamily="34" charset="0"/>
                  <a:buChar char="•"/>
                </a:pPr>
                <a:r>
                  <a:rPr lang="en-US" i="1" dirty="0"/>
                  <a:t>E.g.</a:t>
                </a:r>
                <a:r>
                  <a:rPr lang="en-US" dirty="0"/>
                  <a:t>, efficient FEL radiation: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𝜎</m:t>
                        </m:r>
                      </m:e>
                      <m:sub>
                        <m:r>
                          <a:rPr lang="it-IT" i="1">
                            <a:latin typeface="Cambria Math" panose="02040503050406030204" pitchFamily="18" charset="0"/>
                          </a:rPr>
                          <m:t>𝛾</m:t>
                        </m:r>
                      </m:sub>
                    </m:sSub>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𝛾</m:t>
                        </m:r>
                      </m:e>
                    </m:d>
                    <m:r>
                      <a:rPr lang="it-IT" b="0" i="1" smtClean="0">
                        <a:latin typeface="Cambria Math" panose="02040503050406030204" pitchFamily="18" charset="0"/>
                      </a:rPr>
                      <m:t>&lt;</m:t>
                    </m:r>
                    <m:r>
                      <a:rPr lang="it-IT" b="0" i="1" smtClean="0">
                        <a:latin typeface="Cambria Math" panose="02040503050406030204" pitchFamily="18" charset="0"/>
                      </a:rPr>
                      <m:t>𝜌</m:t>
                    </m:r>
                  </m:oMath>
                </a14:m>
                <a:r>
                  <a:rPr lang="en-US" dirty="0"/>
                  <a:t> and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𝜖</m:t>
                        </m:r>
                      </m:e>
                      <m:sub>
                        <m:r>
                          <a:rPr lang="it-IT" b="0" i="1" smtClean="0">
                            <a:latin typeface="Cambria Math" panose="02040503050406030204" pitchFamily="18" charset="0"/>
                          </a:rPr>
                          <m:t>𝑛𝑥</m:t>
                        </m:r>
                      </m:sub>
                    </m:sSub>
                    <m:r>
                      <a:rPr lang="it-IT" i="1">
                        <a:latin typeface="Cambria Math" panose="02040503050406030204" pitchFamily="18" charset="0"/>
                      </a:rPr>
                      <m:t>/</m:t>
                    </m:r>
                    <m:d>
                      <m:dPr>
                        <m:begChr m:val="⟨"/>
                        <m:endChr m:val="⟩"/>
                        <m:ctrlPr>
                          <a:rPr lang="it-IT" i="1">
                            <a:latin typeface="Cambria Math" panose="02040503050406030204" pitchFamily="18" charset="0"/>
                          </a:rPr>
                        </m:ctrlPr>
                      </m:dPr>
                      <m:e>
                        <m:r>
                          <a:rPr lang="it-IT" i="1">
                            <a:latin typeface="Cambria Math" panose="02040503050406030204" pitchFamily="18" charset="0"/>
                          </a:rPr>
                          <m:t>𝛾</m:t>
                        </m:r>
                      </m:e>
                    </m:d>
                    <m:r>
                      <a:rPr lang="it-IT" i="1">
                        <a:latin typeface="Cambria Math" panose="02040503050406030204" pitchFamily="18" charset="0"/>
                      </a:rPr>
                      <m:t>&lt;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𝜆</m:t>
                        </m:r>
                      </m:e>
                      <m:sub>
                        <m:r>
                          <a:rPr lang="it-IT" b="0" i="1" smtClean="0">
                            <a:latin typeface="Cambria Math" panose="02040503050406030204" pitchFamily="18" charset="0"/>
                          </a:rPr>
                          <m:t>𝑟</m:t>
                        </m:r>
                      </m:sub>
                    </m:sSub>
                    <m:r>
                      <a:rPr lang="it-IT" b="0" i="1" smtClean="0">
                        <a:latin typeface="Cambria Math" panose="02040503050406030204" pitchFamily="18" charset="0"/>
                      </a:rPr>
                      <m:t>/4</m:t>
                    </m:r>
                    <m:r>
                      <a:rPr lang="it-IT" b="0" i="1" smtClean="0">
                        <a:latin typeface="Cambria Math" panose="02040503050406030204" pitchFamily="18" charset="0"/>
                      </a:rPr>
                      <m:t>𝜋</m:t>
                    </m:r>
                  </m:oMath>
                </a14:m>
                <a:r>
                  <a:rPr lang="en-US" dirty="0"/>
                  <a:t> where </a:t>
                </a:r>
                <a14:m>
                  <m:oMath xmlns:m="http://schemas.openxmlformats.org/officeDocument/2006/math">
                    <m:r>
                      <a:rPr lang="it-IT" b="0" i="1" smtClean="0">
                        <a:latin typeface="Cambria Math" panose="02040503050406030204" pitchFamily="18" charset="0"/>
                      </a:rPr>
                      <m:t>𝜌</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𝐵</m:t>
                        </m:r>
                      </m:e>
                      <m:sub>
                        <m:r>
                          <a:rPr lang="it-IT" b="0" i="1" smtClean="0">
                            <a:latin typeface="Cambria Math" panose="02040503050406030204" pitchFamily="18" charset="0"/>
                          </a:rPr>
                          <m:t>6</m:t>
                        </m:r>
                        <m:r>
                          <a:rPr lang="it-IT" b="0" i="1" smtClean="0">
                            <a:latin typeface="Cambria Math" panose="02040503050406030204" pitchFamily="18" charset="0"/>
                          </a:rPr>
                          <m:t>𝐷</m:t>
                        </m:r>
                      </m:sub>
                    </m:sSub>
                  </m:oMath>
                </a14:m>
                <a:r>
                  <a:rPr lang="en-US" dirty="0"/>
                  <a:t> is the </a:t>
                </a:r>
                <a:r>
                  <a:rPr lang="en-US" i="1" dirty="0"/>
                  <a:t>Pierce parameter</a:t>
                </a:r>
              </a:p>
            </p:txBody>
          </p:sp>
        </mc:Choice>
        <mc:Fallback xmlns="">
          <p:sp>
            <p:nvSpPr>
              <p:cNvPr id="20" name="CasellaDiTesto 19">
                <a:extLst>
                  <a:ext uri="{FF2B5EF4-FFF2-40B4-BE49-F238E27FC236}">
                    <a16:creationId xmlns:a16="http://schemas.microsoft.com/office/drawing/2014/main" id="{B79165A5-7AE3-439E-88FF-744E777CA82D}"/>
                  </a:ext>
                </a:extLst>
              </p:cNvPr>
              <p:cNvSpPr txBox="1">
                <a:spLocks noRot="1" noChangeAspect="1" noMove="1" noResize="1" noEditPoints="1" noAdjustHandles="1" noChangeArrowheads="1" noChangeShapeType="1" noTextEdit="1"/>
              </p:cNvSpPr>
              <p:nvPr/>
            </p:nvSpPr>
            <p:spPr>
              <a:xfrm>
                <a:off x="330200" y="1356527"/>
                <a:ext cx="10239430" cy="945515"/>
              </a:xfrm>
              <a:prstGeom prst="rect">
                <a:avLst/>
              </a:prstGeom>
              <a:blipFill>
                <a:blip r:embed="rId6"/>
                <a:stretch>
                  <a:fillRect l="-357" t="-3871" b="-7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xmlns="" id="{AC687782-4FA7-488A-B743-83BF2EBC1079}"/>
                  </a:ext>
                </a:extLst>
              </p:cNvPr>
              <p:cNvSpPr txBox="1"/>
              <p:nvPr/>
            </p:nvSpPr>
            <p:spPr>
              <a:xfrm>
                <a:off x="330200" y="3160156"/>
                <a:ext cx="7480300" cy="2041649"/>
              </a:xfrm>
              <a:prstGeom prst="rect">
                <a:avLst/>
              </a:prstGeom>
              <a:noFill/>
            </p:spPr>
            <p:txBody>
              <a:bodyPr wrap="square" rtlCol="0">
                <a:spAutoFit/>
              </a:bodyPr>
              <a:lstStyle/>
              <a:p>
                <a:r>
                  <a:rPr lang="en-US" b="1" dirty="0">
                    <a:solidFill>
                      <a:srgbClr val="C00000"/>
                    </a:solidFill>
                  </a:rPr>
                  <a:t>The “recipe” for high brightness electron beams</a:t>
                </a:r>
              </a:p>
              <a:p>
                <a:pPr marL="285750" indent="-285750">
                  <a:buFont typeface="Arial" panose="020B0604020202020204" pitchFamily="34" charset="0"/>
                  <a:buChar char="•"/>
                </a:pPr>
                <a:r>
                  <a:rPr lang="en-US" b="1" dirty="0"/>
                  <a:t>RF gun</a:t>
                </a:r>
                <a:r>
                  <a:rPr lang="en-US" dirty="0"/>
                  <a:t>: UV, sub-</a:t>
                </a:r>
                <a:r>
                  <a:rPr lang="en-US" dirty="0" err="1"/>
                  <a:t>ps</a:t>
                </a:r>
                <a:r>
                  <a:rPr lang="en-US" dirty="0"/>
                  <a:t> laser pulse illuminating a metallic photo-cathode embedded in a high field multi-cell standing wave cavity</a:t>
                </a:r>
              </a:p>
              <a:p>
                <a:pPr marL="285750" indent="-285750">
                  <a:buFont typeface="Arial" panose="020B0604020202020204" pitchFamily="34" charset="0"/>
                  <a:buChar char="•"/>
                </a:pPr>
                <a:r>
                  <a:rPr lang="en-US" dirty="0"/>
                  <a:t>Emittance compensation </a:t>
                </a:r>
                <a:r>
                  <a:rPr lang="en-US" b="1" dirty="0"/>
                  <a:t>solenoid</a:t>
                </a:r>
                <a:r>
                  <a:rPr lang="en-US" dirty="0"/>
                  <a:t>: provides transverse focusing and reverses the emittance growth</a:t>
                </a:r>
              </a:p>
              <a:p>
                <a:pPr marL="285750" indent="-285750">
                  <a:buFont typeface="Arial" panose="020B0604020202020204" pitchFamily="34" charset="0"/>
                  <a:buChar char="•"/>
                </a:pPr>
                <a:r>
                  <a:rPr lang="en-US" b="1" dirty="0"/>
                  <a:t>Booster linac</a:t>
                </a:r>
                <a:r>
                  <a:rPr lang="en-US" dirty="0"/>
                  <a:t>: beam matched to an equilibrium-like propagation mode known as the </a:t>
                </a:r>
                <a:r>
                  <a:rPr lang="en-US" i="1" dirty="0"/>
                  <a:t>invariant envelope</a:t>
                </a:r>
                <a:r>
                  <a:rPr lang="en-US" dirty="0"/>
                  <a:t> mode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𝜎</m:t>
                        </m:r>
                      </m:e>
                      <m:sub>
                        <m:r>
                          <a:rPr lang="it-IT" i="1">
                            <a:latin typeface="Cambria Math" panose="02040503050406030204" pitchFamily="18" charset="0"/>
                          </a:rPr>
                          <m:t>𝑥</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𝜖</m:t>
                        </m:r>
                      </m:e>
                      <m:sub>
                        <m:r>
                          <a:rPr lang="it-IT" i="1">
                            <a:latin typeface="Cambria Math" panose="02040503050406030204" pitchFamily="18" charset="0"/>
                          </a:rPr>
                          <m:t>𝑛𝑥</m:t>
                        </m:r>
                      </m:sub>
                    </m:sSub>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𝛾</m:t>
                        </m:r>
                      </m:e>
                      <m:sup>
                        <m:r>
                          <a:rPr lang="it-IT" i="1">
                            <a:latin typeface="Cambria Math" panose="02040503050406030204" pitchFamily="18" charset="0"/>
                          </a:rPr>
                          <m:t>−1/2</m:t>
                        </m:r>
                      </m:sup>
                    </m:sSup>
                  </m:oMath>
                </a14:m>
                <a:r>
                  <a:rPr lang="en-US" dirty="0"/>
                  <a:t>)</a:t>
                </a:r>
              </a:p>
            </p:txBody>
          </p:sp>
        </mc:Choice>
        <mc:Fallback xmlns="">
          <p:sp>
            <p:nvSpPr>
              <p:cNvPr id="21" name="CasellaDiTesto 20">
                <a:extLst>
                  <a:ext uri="{FF2B5EF4-FFF2-40B4-BE49-F238E27FC236}">
                    <a16:creationId xmlns:a16="http://schemas.microsoft.com/office/drawing/2014/main" id="{AC687782-4FA7-488A-B743-83BF2EBC1079}"/>
                  </a:ext>
                </a:extLst>
              </p:cNvPr>
              <p:cNvSpPr txBox="1">
                <a:spLocks noRot="1" noChangeAspect="1" noMove="1" noResize="1" noEditPoints="1" noAdjustHandles="1" noChangeArrowheads="1" noChangeShapeType="1" noTextEdit="1"/>
              </p:cNvSpPr>
              <p:nvPr/>
            </p:nvSpPr>
            <p:spPr>
              <a:xfrm>
                <a:off x="330200" y="3160156"/>
                <a:ext cx="7480300" cy="2041649"/>
              </a:xfrm>
              <a:prstGeom prst="rect">
                <a:avLst/>
              </a:prstGeom>
              <a:blipFill>
                <a:blip r:embed="rId7"/>
                <a:stretch>
                  <a:fillRect l="-652" t="-1493" b="-3881"/>
                </a:stretch>
              </a:blipFill>
            </p:spPr>
            <p:txBody>
              <a:bodyPr/>
              <a:lstStyle/>
              <a:p>
                <a:r>
                  <a:rPr lang="en-US">
                    <a:noFill/>
                  </a:rPr>
                  <a:t> </a:t>
                </a:r>
              </a:p>
            </p:txBody>
          </p:sp>
        </mc:Fallback>
      </mc:AlternateContent>
      <p:grpSp>
        <p:nvGrpSpPr>
          <p:cNvPr id="39" name="Gruppo 38">
            <a:extLst>
              <a:ext uri="{FF2B5EF4-FFF2-40B4-BE49-F238E27FC236}">
                <a16:creationId xmlns:a16="http://schemas.microsoft.com/office/drawing/2014/main" xmlns="" id="{3298BB59-AA45-45DC-9C71-288BD03F84F3}"/>
              </a:ext>
            </a:extLst>
          </p:cNvPr>
          <p:cNvGrpSpPr/>
          <p:nvPr/>
        </p:nvGrpSpPr>
        <p:grpSpPr>
          <a:xfrm>
            <a:off x="650117" y="5408658"/>
            <a:ext cx="6849376" cy="581583"/>
            <a:chOff x="4649204" y="3882557"/>
            <a:chExt cx="6849376" cy="581583"/>
          </a:xfrm>
        </p:grpSpPr>
        <p:pic>
          <p:nvPicPr>
            <p:cNvPr id="31" name="Immagine 30">
              <a:extLst>
                <a:ext uri="{FF2B5EF4-FFF2-40B4-BE49-F238E27FC236}">
                  <a16:creationId xmlns:a16="http://schemas.microsoft.com/office/drawing/2014/main" xmlns="" id="{FCD10D8F-5FF7-4A06-977C-2DA5EB4E073E}"/>
                </a:ext>
              </a:extLst>
            </p:cNvPr>
            <p:cNvPicPr>
              <a:picLocks noChangeAspect="1"/>
            </p:cNvPicPr>
            <p:nvPr/>
          </p:nvPicPr>
          <p:blipFill>
            <a:blip r:embed="rId8"/>
            <a:stretch>
              <a:fillRect/>
            </a:stretch>
          </p:blipFill>
          <p:spPr>
            <a:xfrm>
              <a:off x="4649204" y="3882557"/>
              <a:ext cx="3532843" cy="581583"/>
            </a:xfrm>
            <a:prstGeom prst="rect">
              <a:avLst/>
            </a:prstGeom>
            <a:ln w="19050">
              <a:solidFill>
                <a:srgbClr val="C00000"/>
              </a:solidFill>
            </a:ln>
          </p:spPr>
        </p:pic>
        <p:pic>
          <p:nvPicPr>
            <p:cNvPr id="38" name="Immagine 37">
              <a:extLst>
                <a:ext uri="{FF2B5EF4-FFF2-40B4-BE49-F238E27FC236}">
                  <a16:creationId xmlns:a16="http://schemas.microsoft.com/office/drawing/2014/main" xmlns="" id="{DC2DE157-6F46-44D5-AF2F-FF9AD5DF423B}"/>
                </a:ext>
              </a:extLst>
            </p:cNvPr>
            <p:cNvPicPr>
              <a:picLocks noChangeAspect="1"/>
            </p:cNvPicPr>
            <p:nvPr/>
          </p:nvPicPr>
          <p:blipFill>
            <a:blip r:embed="rId9"/>
            <a:stretch>
              <a:fillRect/>
            </a:stretch>
          </p:blipFill>
          <p:spPr>
            <a:xfrm>
              <a:off x="8288045" y="3883446"/>
              <a:ext cx="3210535" cy="300795"/>
            </a:xfrm>
            <a:prstGeom prst="rect">
              <a:avLst/>
            </a:prstGeom>
          </p:spPr>
        </p:pic>
      </p:grpSp>
      <p:pic>
        <p:nvPicPr>
          <p:cNvPr id="41" name="Immagine 40">
            <a:extLst>
              <a:ext uri="{FF2B5EF4-FFF2-40B4-BE49-F238E27FC236}">
                <a16:creationId xmlns:a16="http://schemas.microsoft.com/office/drawing/2014/main" xmlns="" id="{E711C5ED-9B78-4DAA-8E89-E93C59ED11B4}"/>
              </a:ext>
            </a:extLst>
          </p:cNvPr>
          <p:cNvPicPr>
            <a:picLocks noChangeAspect="1"/>
          </p:cNvPicPr>
          <p:nvPr/>
        </p:nvPicPr>
        <p:blipFill>
          <a:blip r:embed="rId10"/>
          <a:stretch>
            <a:fillRect/>
          </a:stretch>
        </p:blipFill>
        <p:spPr>
          <a:xfrm>
            <a:off x="3499196" y="6103320"/>
            <a:ext cx="3720040" cy="429659"/>
          </a:xfrm>
          <a:prstGeom prst="rect">
            <a:avLst/>
          </a:prstGeom>
        </p:spPr>
      </p:pic>
      <p:pic>
        <p:nvPicPr>
          <p:cNvPr id="25" name="Immagine 24">
            <a:extLst>
              <a:ext uri="{FF2B5EF4-FFF2-40B4-BE49-F238E27FC236}">
                <a16:creationId xmlns:a16="http://schemas.microsoft.com/office/drawing/2014/main" xmlns="" id="{A3A7C9D9-3FB1-4ED4-BC27-6FDBD89862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F5B8F78F-EB44-42A9-9BEB-A32DBB3E1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2" name="Immagine 31">
            <a:extLst>
              <a:ext uri="{FF2B5EF4-FFF2-40B4-BE49-F238E27FC236}">
                <a16:creationId xmlns:a16="http://schemas.microsoft.com/office/drawing/2014/main" xmlns="" id="{4513DD9E-14A5-4E17-AA7F-F7BD768BCE3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grpSp>
        <p:nvGrpSpPr>
          <p:cNvPr id="16" name="Gruppo 15">
            <a:extLst>
              <a:ext uri="{FF2B5EF4-FFF2-40B4-BE49-F238E27FC236}">
                <a16:creationId xmlns:a16="http://schemas.microsoft.com/office/drawing/2014/main" xmlns="" id="{BDCE748F-DD8C-941A-E113-3A1D03EB8817}"/>
              </a:ext>
            </a:extLst>
          </p:cNvPr>
          <p:cNvGrpSpPr/>
          <p:nvPr/>
        </p:nvGrpSpPr>
        <p:grpSpPr>
          <a:xfrm>
            <a:off x="7918390" y="3193462"/>
            <a:ext cx="3761905" cy="3217635"/>
            <a:chOff x="7918390" y="3193462"/>
            <a:chExt cx="3761905" cy="3217635"/>
          </a:xfrm>
        </p:grpSpPr>
        <p:grpSp>
          <p:nvGrpSpPr>
            <p:cNvPr id="28" name="Gruppo 27">
              <a:extLst>
                <a:ext uri="{FF2B5EF4-FFF2-40B4-BE49-F238E27FC236}">
                  <a16:creationId xmlns:a16="http://schemas.microsoft.com/office/drawing/2014/main" xmlns="" id="{89F35A6E-B8CF-4EF7-BC62-D42CEC073B47}"/>
                </a:ext>
              </a:extLst>
            </p:cNvPr>
            <p:cNvGrpSpPr/>
            <p:nvPr/>
          </p:nvGrpSpPr>
          <p:grpSpPr>
            <a:xfrm>
              <a:off x="7918390" y="3193462"/>
              <a:ext cx="3761905" cy="2950420"/>
              <a:chOff x="7736016" y="3883787"/>
              <a:chExt cx="3761905" cy="2950420"/>
            </a:xfrm>
          </p:grpSpPr>
          <p:pic>
            <p:nvPicPr>
              <p:cNvPr id="26" name="Immagine 25">
                <a:extLst>
                  <a:ext uri="{FF2B5EF4-FFF2-40B4-BE49-F238E27FC236}">
                    <a16:creationId xmlns:a16="http://schemas.microsoft.com/office/drawing/2014/main" xmlns="" id="{B1FF9D1D-FDF4-4A7B-8014-F40F336CE2C0}"/>
                  </a:ext>
                </a:extLst>
              </p:cNvPr>
              <p:cNvPicPr>
                <a:picLocks noChangeAspect="1"/>
              </p:cNvPicPr>
              <p:nvPr/>
            </p:nvPicPr>
            <p:blipFill>
              <a:blip r:embed="rId14"/>
              <a:stretch>
                <a:fillRect/>
              </a:stretch>
            </p:blipFill>
            <p:spPr>
              <a:xfrm>
                <a:off x="7736016" y="3883787"/>
                <a:ext cx="3761905" cy="2950420"/>
              </a:xfrm>
              <a:prstGeom prst="rect">
                <a:avLst/>
              </a:prstGeom>
            </p:spPr>
          </p:pic>
          <p:sp>
            <p:nvSpPr>
              <p:cNvPr id="27" name="CasellaDiTesto 26">
                <a:extLst>
                  <a:ext uri="{FF2B5EF4-FFF2-40B4-BE49-F238E27FC236}">
                    <a16:creationId xmlns:a16="http://schemas.microsoft.com/office/drawing/2014/main" xmlns="" id="{28BC26A1-5759-48F7-8787-1257F1609946}"/>
                  </a:ext>
                </a:extLst>
              </p:cNvPr>
              <p:cNvSpPr txBox="1"/>
              <p:nvPr/>
            </p:nvSpPr>
            <p:spPr>
              <a:xfrm>
                <a:off x="9723467" y="4148479"/>
                <a:ext cx="1090694" cy="523220"/>
              </a:xfrm>
              <a:prstGeom prst="rect">
                <a:avLst/>
              </a:prstGeom>
              <a:solidFill>
                <a:srgbClr val="FFFF00"/>
              </a:solidFill>
              <a:ln>
                <a:solidFill>
                  <a:schemeClr val="tx1"/>
                </a:solidFill>
              </a:ln>
            </p:spPr>
            <p:txBody>
              <a:bodyPr wrap="square" rtlCol="0">
                <a:spAutoFit/>
              </a:bodyPr>
              <a:lstStyle/>
              <a:p>
                <a:r>
                  <a:rPr lang="en-US" sz="1400" dirty="0"/>
                  <a:t>Courtesy of O. Camacho</a:t>
                </a:r>
              </a:p>
            </p:txBody>
          </p:sp>
        </p:grpSp>
        <p:sp>
          <p:nvSpPr>
            <p:cNvPr id="12" name="CasellaDiTesto 11">
              <a:extLst>
                <a:ext uri="{FF2B5EF4-FFF2-40B4-BE49-F238E27FC236}">
                  <a16:creationId xmlns:a16="http://schemas.microsoft.com/office/drawing/2014/main" xmlns="" id="{A26C1D84-84E7-4EBB-23D5-C139F1DA5EDC}"/>
                </a:ext>
              </a:extLst>
            </p:cNvPr>
            <p:cNvSpPr txBox="1"/>
            <p:nvPr/>
          </p:nvSpPr>
          <p:spPr>
            <a:xfrm>
              <a:off x="8014992" y="6103320"/>
              <a:ext cx="3568700" cy="307777"/>
            </a:xfrm>
            <a:prstGeom prst="rect">
              <a:avLst/>
            </a:prstGeom>
            <a:noFill/>
          </p:spPr>
          <p:txBody>
            <a:bodyPr wrap="square" rtlCol="0">
              <a:spAutoFit/>
            </a:bodyPr>
            <a:lstStyle/>
            <a:p>
              <a:r>
                <a:rPr lang="en-US" sz="1400" i="1" dirty="0"/>
                <a:t>Transverse dynamics in a split photoinjector</a:t>
              </a:r>
            </a:p>
          </p:txBody>
        </p:sp>
      </p:grpSp>
      <p:pic>
        <p:nvPicPr>
          <p:cNvPr id="14" name="Immagine 13">
            <a:extLst>
              <a:ext uri="{FF2B5EF4-FFF2-40B4-BE49-F238E27FC236}">
                <a16:creationId xmlns:a16="http://schemas.microsoft.com/office/drawing/2014/main" xmlns="" id="{54042653-97D9-A325-3835-EEF468807B53}"/>
              </a:ext>
            </a:extLst>
          </p:cNvPr>
          <p:cNvPicPr>
            <a:picLocks noChangeAspect="1"/>
          </p:cNvPicPr>
          <p:nvPr/>
        </p:nvPicPr>
        <p:blipFill>
          <a:blip r:embed="rId15"/>
          <a:stretch>
            <a:fillRect/>
          </a:stretch>
        </p:blipFill>
        <p:spPr>
          <a:xfrm>
            <a:off x="621872" y="6109482"/>
            <a:ext cx="2581723" cy="588684"/>
          </a:xfrm>
          <a:prstGeom prst="rect">
            <a:avLst/>
          </a:prstGeom>
        </p:spPr>
      </p:pic>
      <p:pic>
        <p:nvPicPr>
          <p:cNvPr id="4" name="Immagine 3"/>
          <p:cNvPicPr>
            <a:picLocks noChangeAspect="1"/>
          </p:cNvPicPr>
          <p:nvPr/>
        </p:nvPicPr>
        <p:blipFill>
          <a:blip r:embed="rId16"/>
          <a:stretch>
            <a:fillRect/>
          </a:stretch>
        </p:blipFill>
        <p:spPr>
          <a:xfrm>
            <a:off x="10273851" y="1356527"/>
            <a:ext cx="1848631" cy="1410725"/>
          </a:xfrm>
          <a:prstGeom prst="rect">
            <a:avLst/>
          </a:prstGeom>
        </p:spPr>
      </p:pic>
    </p:spTree>
    <p:extLst>
      <p:ext uri="{BB962C8B-B14F-4D97-AF65-F5344CB8AC3E}">
        <p14:creationId xmlns:p14="http://schemas.microsoft.com/office/powerpoint/2010/main" val="9747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2DADF28-B3AF-468B-BDDF-A4F826E78B7E}"/>
              </a:ext>
            </a:extLst>
          </p:cNvPr>
          <p:cNvSpPr>
            <a:spLocks noGrp="1"/>
          </p:cNvSpPr>
          <p:nvPr>
            <p:ph type="title"/>
          </p:nvPr>
        </p:nvSpPr>
        <p:spPr/>
        <p:txBody>
          <a:bodyPr/>
          <a:lstStyle/>
          <a:p>
            <a:r>
              <a:rPr lang="en-US" dirty="0"/>
              <a:t>Hybrid RF Photo-injector </a:t>
            </a:r>
          </a:p>
        </p:txBody>
      </p:sp>
      <p:sp>
        <p:nvSpPr>
          <p:cNvPr id="3" name="Segnaposto numero diapositiva 2">
            <a:extLst>
              <a:ext uri="{FF2B5EF4-FFF2-40B4-BE49-F238E27FC236}">
                <a16:creationId xmlns:a16="http://schemas.microsoft.com/office/drawing/2014/main" xmlns="" id="{1B4EAD97-824C-41BD-8C08-E5E4B8E7A4ED}"/>
              </a:ext>
            </a:extLst>
          </p:cNvPr>
          <p:cNvSpPr>
            <a:spLocks noGrp="1"/>
          </p:cNvSpPr>
          <p:nvPr>
            <p:ph type="sldNum" sz="quarter" idx="12"/>
          </p:nvPr>
        </p:nvSpPr>
        <p:spPr/>
        <p:txBody>
          <a:bodyPr/>
          <a:lstStyle/>
          <a:p>
            <a:fld id="{62EE6E3B-1986-4A06-9D04-53EACBB36779}" type="slidenum">
              <a:rPr lang="en-US" smtClean="0"/>
              <a:t>37</a:t>
            </a:fld>
            <a:endParaRPr lang="en-US"/>
          </a:p>
        </p:txBody>
      </p:sp>
      <p:pic>
        <p:nvPicPr>
          <p:cNvPr id="25" name="Immagine 24">
            <a:extLst>
              <a:ext uri="{FF2B5EF4-FFF2-40B4-BE49-F238E27FC236}">
                <a16:creationId xmlns:a16="http://schemas.microsoft.com/office/drawing/2014/main" xmlns="" id="{A3A7C9D9-3FB1-4ED4-BC27-6FDBD8986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F5B8F78F-EB44-42A9-9BEB-A32DBB3E1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2" name="Immagine 31">
            <a:extLst>
              <a:ext uri="{FF2B5EF4-FFF2-40B4-BE49-F238E27FC236}">
                <a16:creationId xmlns:a16="http://schemas.microsoft.com/office/drawing/2014/main" xmlns="" id="{4513DD9E-14A5-4E17-AA7F-F7BD768BCE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34" name="CasellaDiTesto 33">
            <a:extLst>
              <a:ext uri="{FF2B5EF4-FFF2-40B4-BE49-F238E27FC236}">
                <a16:creationId xmlns:a16="http://schemas.microsoft.com/office/drawing/2014/main" xmlns="" id="{42A1633B-A5C2-4D69-AE1F-367F8502C918}"/>
              </a:ext>
            </a:extLst>
          </p:cNvPr>
          <p:cNvSpPr txBox="1"/>
          <p:nvPr/>
        </p:nvSpPr>
        <p:spPr>
          <a:xfrm>
            <a:off x="330571" y="1437228"/>
            <a:ext cx="834701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RF </a:t>
            </a:r>
            <a:r>
              <a:rPr lang="en-US" b="1" dirty="0"/>
              <a:t>hybrid photo-injectors</a:t>
            </a:r>
            <a:r>
              <a:rPr lang="en-US" dirty="0"/>
              <a:t> combine a SW and a TW section joint by a coupling cell</a:t>
            </a:r>
          </a:p>
          <a:p>
            <a:pPr marL="742950" lvl="1" indent="-285750">
              <a:buFont typeface="Wingdings" panose="05000000000000000000" pitchFamily="2" charset="2"/>
              <a:buChar char="q"/>
            </a:pPr>
            <a:r>
              <a:rPr lang="en-US" dirty="0"/>
              <a:t>The SW section provides </a:t>
            </a:r>
            <a:r>
              <a:rPr lang="en-US" i="1" dirty="0"/>
              <a:t>energy gain</a:t>
            </a:r>
            <a:r>
              <a:rPr lang="en-US" dirty="0"/>
              <a:t> (typically up to 3-5 MeV)</a:t>
            </a:r>
          </a:p>
          <a:p>
            <a:pPr marL="742950" lvl="1" indent="-285750">
              <a:buFont typeface="Wingdings" panose="05000000000000000000" pitchFamily="2" charset="2"/>
              <a:buChar char="q"/>
            </a:pPr>
            <a:r>
              <a:rPr lang="en-US" dirty="0"/>
              <a:t>Solenoid coil around the cells provides focusing and emittance control</a:t>
            </a:r>
          </a:p>
          <a:p>
            <a:pPr marL="742950" lvl="1" indent="-285750">
              <a:buFont typeface="Wingdings" panose="05000000000000000000" pitchFamily="2" charset="2"/>
              <a:buChar char="q"/>
            </a:pPr>
            <a:r>
              <a:rPr lang="en-US" dirty="0"/>
              <a:t>The TW chirps the longitudinal phase-space and allows </a:t>
            </a:r>
            <a:r>
              <a:rPr lang="en-US" i="1" dirty="0"/>
              <a:t>velocity bunching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 </a:t>
            </a:r>
            <a:r>
              <a:rPr lang="en-US" b="1" dirty="0"/>
              <a:t>advantages</a:t>
            </a:r>
            <a:r>
              <a:rPr lang="en-US" dirty="0"/>
              <a:t> over the conventional SW device</a:t>
            </a:r>
          </a:p>
          <a:p>
            <a:pPr marL="742950" lvl="1" indent="-285750">
              <a:buFont typeface="Wingdings" panose="05000000000000000000" pitchFamily="2" charset="2"/>
              <a:buChar char="q"/>
            </a:pPr>
            <a:r>
              <a:rPr lang="en-US" dirty="0"/>
              <a:t>The TW section cancels power reflections obviating the use of a circulator</a:t>
            </a:r>
            <a:endParaRPr lang="en-US" i="1" dirty="0"/>
          </a:p>
          <a:p>
            <a:pPr marL="742950" lvl="1" indent="-285750">
              <a:buFont typeface="Wingdings" panose="05000000000000000000" pitchFamily="2" charset="2"/>
              <a:buChar char="q"/>
            </a:pPr>
            <a:r>
              <a:rPr lang="en-US" dirty="0"/>
              <a:t>Possible scaling at higher frequency and field strength increasing the brightness</a:t>
            </a:r>
          </a:p>
          <a:p>
            <a:pPr marL="742950" lvl="1" indent="-285750">
              <a:buFont typeface="Wingdings" panose="05000000000000000000" pitchFamily="2" charset="2"/>
              <a:buChar char="q"/>
            </a:pPr>
            <a:r>
              <a:rPr lang="en-US" dirty="0"/>
              <a:t>Avoid beam lengthening in the drift space</a:t>
            </a:r>
          </a:p>
        </p:txBody>
      </p:sp>
      <p:grpSp>
        <p:nvGrpSpPr>
          <p:cNvPr id="37" name="Gruppo 36">
            <a:extLst>
              <a:ext uri="{FF2B5EF4-FFF2-40B4-BE49-F238E27FC236}">
                <a16:creationId xmlns:a16="http://schemas.microsoft.com/office/drawing/2014/main" xmlns="" id="{00DDDC0C-0083-4322-AD65-502F7E49B24B}"/>
              </a:ext>
            </a:extLst>
          </p:cNvPr>
          <p:cNvGrpSpPr/>
          <p:nvPr/>
        </p:nvGrpSpPr>
        <p:grpSpPr>
          <a:xfrm>
            <a:off x="8685936" y="1212746"/>
            <a:ext cx="2855947" cy="2209623"/>
            <a:chOff x="8851440" y="1307209"/>
            <a:chExt cx="2855947" cy="2209623"/>
          </a:xfrm>
        </p:grpSpPr>
        <p:pic>
          <p:nvPicPr>
            <p:cNvPr id="40" name="Immagine 39">
              <a:extLst>
                <a:ext uri="{FF2B5EF4-FFF2-40B4-BE49-F238E27FC236}">
                  <a16:creationId xmlns:a16="http://schemas.microsoft.com/office/drawing/2014/main" xmlns="" id="{1F96F29B-C8EB-4E8A-AA83-AF0D83394AC3}"/>
                </a:ext>
              </a:extLst>
            </p:cNvPr>
            <p:cNvPicPr>
              <a:picLocks noChangeAspect="1"/>
            </p:cNvPicPr>
            <p:nvPr/>
          </p:nvPicPr>
          <p:blipFill>
            <a:blip r:embed="rId6"/>
            <a:stretch>
              <a:fillRect/>
            </a:stretch>
          </p:blipFill>
          <p:spPr>
            <a:xfrm>
              <a:off x="8851440" y="1307209"/>
              <a:ext cx="2855947" cy="2209623"/>
            </a:xfrm>
            <a:prstGeom prst="rect">
              <a:avLst/>
            </a:prstGeom>
          </p:spPr>
        </p:pic>
        <p:sp>
          <p:nvSpPr>
            <p:cNvPr id="42" name="CasellaDiTesto 41">
              <a:extLst>
                <a:ext uri="{FF2B5EF4-FFF2-40B4-BE49-F238E27FC236}">
                  <a16:creationId xmlns:a16="http://schemas.microsoft.com/office/drawing/2014/main" xmlns="" id="{9F36B38C-F3B9-4168-A9EE-CE03257246C4}"/>
                </a:ext>
              </a:extLst>
            </p:cNvPr>
            <p:cNvSpPr txBox="1"/>
            <p:nvPr/>
          </p:nvSpPr>
          <p:spPr>
            <a:xfrm>
              <a:off x="10850032" y="1967329"/>
              <a:ext cx="374651" cy="261610"/>
            </a:xfrm>
            <a:prstGeom prst="rect">
              <a:avLst/>
            </a:prstGeom>
            <a:solidFill>
              <a:srgbClr val="FFFF00"/>
            </a:solidFill>
          </p:spPr>
          <p:txBody>
            <a:bodyPr wrap="square" rtlCol="0">
              <a:spAutoFit/>
            </a:bodyPr>
            <a:lstStyle/>
            <a:p>
              <a:r>
                <a:rPr lang="en-US" sz="1100" dirty="0"/>
                <a:t>SW</a:t>
              </a:r>
            </a:p>
          </p:txBody>
        </p:sp>
        <p:sp>
          <p:nvSpPr>
            <p:cNvPr id="43" name="CasellaDiTesto 42">
              <a:extLst>
                <a:ext uri="{FF2B5EF4-FFF2-40B4-BE49-F238E27FC236}">
                  <a16:creationId xmlns:a16="http://schemas.microsoft.com/office/drawing/2014/main" xmlns="" id="{CD077588-A4E5-4C71-9971-E44B458C471F}"/>
                </a:ext>
              </a:extLst>
            </p:cNvPr>
            <p:cNvSpPr txBox="1"/>
            <p:nvPr/>
          </p:nvSpPr>
          <p:spPr>
            <a:xfrm>
              <a:off x="9904763" y="2086016"/>
              <a:ext cx="394938" cy="261610"/>
            </a:xfrm>
            <a:prstGeom prst="rect">
              <a:avLst/>
            </a:prstGeom>
            <a:solidFill>
              <a:srgbClr val="FFFF00"/>
            </a:solidFill>
          </p:spPr>
          <p:txBody>
            <a:bodyPr wrap="square" rtlCol="0">
              <a:spAutoFit/>
            </a:bodyPr>
            <a:lstStyle/>
            <a:p>
              <a:r>
                <a:rPr lang="en-US" sz="1100" dirty="0"/>
                <a:t>TW</a:t>
              </a:r>
            </a:p>
          </p:txBody>
        </p:sp>
      </p:grpSp>
      <p:pic>
        <p:nvPicPr>
          <p:cNvPr id="44" name="Immagine 43">
            <a:extLst>
              <a:ext uri="{FF2B5EF4-FFF2-40B4-BE49-F238E27FC236}">
                <a16:creationId xmlns:a16="http://schemas.microsoft.com/office/drawing/2014/main" xmlns="" id="{703351E2-D0CE-4980-A090-0B564A54F6D3}"/>
              </a:ext>
            </a:extLst>
          </p:cNvPr>
          <p:cNvPicPr>
            <a:picLocks noChangeAspect="1"/>
          </p:cNvPicPr>
          <p:nvPr/>
        </p:nvPicPr>
        <p:blipFill>
          <a:blip r:embed="rId7"/>
          <a:stretch>
            <a:fillRect/>
          </a:stretch>
        </p:blipFill>
        <p:spPr>
          <a:xfrm>
            <a:off x="813492" y="4204806"/>
            <a:ext cx="2815033" cy="1994155"/>
          </a:xfrm>
          <a:prstGeom prst="rect">
            <a:avLst/>
          </a:prstGeom>
        </p:spPr>
      </p:pic>
      <p:sp>
        <p:nvSpPr>
          <p:cNvPr id="46" name="Freccia a destra 45">
            <a:extLst>
              <a:ext uri="{FF2B5EF4-FFF2-40B4-BE49-F238E27FC236}">
                <a16:creationId xmlns:a16="http://schemas.microsoft.com/office/drawing/2014/main" xmlns="" id="{67643F9E-5CCA-4D3E-BC4B-7E9EEF33B685}"/>
              </a:ext>
            </a:extLst>
          </p:cNvPr>
          <p:cNvSpPr/>
          <p:nvPr/>
        </p:nvSpPr>
        <p:spPr>
          <a:xfrm>
            <a:off x="3899497" y="4946583"/>
            <a:ext cx="691412" cy="762978"/>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o 7"/>
          <p:cNvGrpSpPr/>
          <p:nvPr/>
        </p:nvGrpSpPr>
        <p:grpSpPr>
          <a:xfrm>
            <a:off x="4841333" y="4494346"/>
            <a:ext cx="5377610" cy="1625058"/>
            <a:chOff x="3564259" y="5297400"/>
            <a:chExt cx="4700544" cy="1245008"/>
          </a:xfrm>
        </p:grpSpPr>
        <p:pic>
          <p:nvPicPr>
            <p:cNvPr id="45" name="Immagine 44">
              <a:extLst>
                <a:ext uri="{FF2B5EF4-FFF2-40B4-BE49-F238E27FC236}">
                  <a16:creationId xmlns:a16="http://schemas.microsoft.com/office/drawing/2014/main" xmlns="" id="{6639F9E8-920D-4898-B79F-34FBE1FC100F}"/>
                </a:ext>
              </a:extLst>
            </p:cNvPr>
            <p:cNvPicPr>
              <a:picLocks noChangeAspect="1"/>
            </p:cNvPicPr>
            <p:nvPr/>
          </p:nvPicPr>
          <p:blipFill>
            <a:blip r:embed="rId8"/>
            <a:stretch>
              <a:fillRect/>
            </a:stretch>
          </p:blipFill>
          <p:spPr>
            <a:xfrm>
              <a:off x="3564259" y="5297400"/>
              <a:ext cx="4700544" cy="1245008"/>
            </a:xfrm>
            <a:prstGeom prst="rect">
              <a:avLst/>
            </a:prstGeom>
          </p:spPr>
        </p:pic>
        <p:sp>
          <p:nvSpPr>
            <p:cNvPr id="6" name="CasellaDiTesto 5"/>
            <p:cNvSpPr txBox="1"/>
            <p:nvPr/>
          </p:nvSpPr>
          <p:spPr>
            <a:xfrm>
              <a:off x="4258295" y="5620955"/>
              <a:ext cx="227980" cy="307777"/>
            </a:xfrm>
            <a:prstGeom prst="rect">
              <a:avLst/>
            </a:prstGeom>
            <a:noFill/>
          </p:spPr>
          <p:txBody>
            <a:bodyPr wrap="square" rtlCol="0">
              <a:spAutoFit/>
            </a:bodyPr>
            <a:lstStyle/>
            <a:p>
              <a:r>
                <a:rPr lang="en-US" sz="1400" dirty="0"/>
                <a:t>H</a:t>
              </a:r>
              <a:endParaRPr lang="it-IT" sz="1400" dirty="0"/>
            </a:p>
          </p:txBody>
        </p:sp>
        <p:sp>
          <p:nvSpPr>
            <p:cNvPr id="47" name="CasellaDiTesto 46"/>
            <p:cNvSpPr txBox="1"/>
            <p:nvPr/>
          </p:nvSpPr>
          <p:spPr>
            <a:xfrm>
              <a:off x="3692350" y="5628575"/>
              <a:ext cx="227980" cy="307777"/>
            </a:xfrm>
            <a:prstGeom prst="rect">
              <a:avLst/>
            </a:prstGeom>
            <a:noFill/>
          </p:spPr>
          <p:txBody>
            <a:bodyPr wrap="square" rtlCol="0">
              <a:spAutoFit/>
            </a:bodyPr>
            <a:lstStyle/>
            <a:p>
              <a:r>
                <a:rPr lang="en-US" sz="1400" dirty="0"/>
                <a:t>T</a:t>
              </a:r>
              <a:endParaRPr lang="it-IT" sz="1400" dirty="0"/>
            </a:p>
          </p:txBody>
        </p:sp>
      </p:grpSp>
      <p:pic>
        <p:nvPicPr>
          <p:cNvPr id="4" name="Immagine 3"/>
          <p:cNvPicPr>
            <a:picLocks noChangeAspect="1"/>
          </p:cNvPicPr>
          <p:nvPr/>
        </p:nvPicPr>
        <p:blipFill>
          <a:blip r:embed="rId9"/>
          <a:stretch>
            <a:fillRect/>
          </a:stretch>
        </p:blipFill>
        <p:spPr>
          <a:xfrm>
            <a:off x="838200" y="6375892"/>
            <a:ext cx="3837355" cy="267923"/>
          </a:xfrm>
          <a:prstGeom prst="rect">
            <a:avLst/>
          </a:prstGeom>
        </p:spPr>
      </p:pic>
      <p:pic>
        <p:nvPicPr>
          <p:cNvPr id="10" name="Immagine 9">
            <a:extLst>
              <a:ext uri="{FF2B5EF4-FFF2-40B4-BE49-F238E27FC236}">
                <a16:creationId xmlns:a16="http://schemas.microsoft.com/office/drawing/2014/main" xmlns="" id="{6A2205A8-72DC-EA36-F8EF-54C29B5B0916}"/>
              </a:ext>
            </a:extLst>
          </p:cNvPr>
          <p:cNvPicPr>
            <a:picLocks noChangeAspect="1"/>
          </p:cNvPicPr>
          <p:nvPr/>
        </p:nvPicPr>
        <p:blipFill>
          <a:blip r:embed="rId10"/>
          <a:stretch>
            <a:fillRect/>
          </a:stretch>
        </p:blipFill>
        <p:spPr>
          <a:xfrm>
            <a:off x="8677588" y="3445681"/>
            <a:ext cx="2975213" cy="452963"/>
          </a:xfrm>
          <a:prstGeom prst="rect">
            <a:avLst/>
          </a:prstGeom>
        </p:spPr>
      </p:pic>
      <p:pic>
        <p:nvPicPr>
          <p:cNvPr id="12" name="Immagine 11">
            <a:extLst>
              <a:ext uri="{FF2B5EF4-FFF2-40B4-BE49-F238E27FC236}">
                <a16:creationId xmlns:a16="http://schemas.microsoft.com/office/drawing/2014/main" xmlns="" id="{E64C91E3-FBAB-AB6B-378D-B9DEF2311B1E}"/>
              </a:ext>
            </a:extLst>
          </p:cNvPr>
          <p:cNvPicPr>
            <a:picLocks noChangeAspect="1"/>
          </p:cNvPicPr>
          <p:nvPr/>
        </p:nvPicPr>
        <p:blipFill>
          <a:blip r:embed="rId11"/>
          <a:stretch>
            <a:fillRect/>
          </a:stretch>
        </p:blipFill>
        <p:spPr>
          <a:xfrm>
            <a:off x="8677588" y="3996213"/>
            <a:ext cx="3261979" cy="498259"/>
          </a:xfrm>
          <a:prstGeom prst="rect">
            <a:avLst/>
          </a:prstGeom>
        </p:spPr>
      </p:pic>
      <p:pic>
        <p:nvPicPr>
          <p:cNvPr id="13" name="Immagine 12">
            <a:extLst>
              <a:ext uri="{FF2B5EF4-FFF2-40B4-BE49-F238E27FC236}">
                <a16:creationId xmlns:a16="http://schemas.microsoft.com/office/drawing/2014/main" xmlns="" id="{8324BDEE-C184-728B-93BB-9E8F5F7F65FF}"/>
              </a:ext>
            </a:extLst>
          </p:cNvPr>
          <p:cNvPicPr>
            <a:picLocks noChangeAspect="1"/>
          </p:cNvPicPr>
          <p:nvPr/>
        </p:nvPicPr>
        <p:blipFill>
          <a:blip r:embed="rId12"/>
          <a:stretch>
            <a:fillRect/>
          </a:stretch>
        </p:blipFill>
        <p:spPr>
          <a:xfrm>
            <a:off x="5042947" y="6375892"/>
            <a:ext cx="3382599" cy="173821"/>
          </a:xfrm>
          <a:prstGeom prst="rect">
            <a:avLst/>
          </a:prstGeom>
        </p:spPr>
      </p:pic>
    </p:spTree>
    <p:extLst>
      <p:ext uri="{BB962C8B-B14F-4D97-AF65-F5344CB8AC3E}">
        <p14:creationId xmlns:p14="http://schemas.microsoft.com/office/powerpoint/2010/main" val="3292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xmlns="" id="{12DADF28-B3AF-468B-BDDF-A4F826E78B7E}"/>
                  </a:ext>
                </a:extLst>
              </p:cNvPr>
              <p:cNvSpPr>
                <a:spLocks noGrp="1"/>
              </p:cNvSpPr>
              <p:nvPr>
                <p:ph type="title"/>
              </p:nvPr>
            </p:nvSpPr>
            <p:spPr/>
            <p:txBody>
              <a:bodyPr/>
              <a:lstStyle/>
              <a:p>
                <a:r>
                  <a:rPr lang="en-US" dirty="0"/>
                  <a:t>High Brightness </a:t>
                </a:r>
                <a14:m>
                  <m:oMath xmlns:m="http://schemas.openxmlformats.org/officeDocument/2006/math">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sup>
                    </m:sSup>
                  </m:oMath>
                </a14:m>
                <a:r>
                  <a:rPr lang="en-US" dirty="0"/>
                  <a:t> Beams</a:t>
                </a:r>
              </a:p>
            </p:txBody>
          </p:sp>
        </mc:Choice>
        <mc:Fallback xmlns="">
          <p:sp>
            <p:nvSpPr>
              <p:cNvPr id="2" name="Titolo 1">
                <a:extLst>
                  <a:ext uri="{FF2B5EF4-FFF2-40B4-BE49-F238E27FC236}">
                    <a16:creationId xmlns:a16="http://schemas.microsoft.com/office/drawing/2014/main" id="{12DADF28-B3AF-468B-BDDF-A4F826E78B7E}"/>
                  </a:ext>
                </a:extLst>
              </p:cNvPr>
              <p:cNvSpPr>
                <a:spLocks noGrp="1" noRot="1" noChangeAspect="1" noMove="1" noResize="1" noEditPoints="1" noAdjustHandles="1" noChangeArrowheads="1" noChangeShapeType="1" noTextEdit="1"/>
              </p:cNvSpPr>
              <p:nvPr>
                <p:ph type="title"/>
              </p:nvPr>
            </p:nvSpPr>
            <p:spPr>
              <a:blipFill>
                <a:blip r:embed="rId3"/>
                <a:stretch>
                  <a:fillRect l="-2377"/>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xmlns="" id="{1B4EAD97-824C-41BD-8C08-E5E4B8E7A4ED}"/>
              </a:ext>
            </a:extLst>
          </p:cNvPr>
          <p:cNvSpPr>
            <a:spLocks noGrp="1"/>
          </p:cNvSpPr>
          <p:nvPr>
            <p:ph type="sldNum" sz="quarter" idx="12"/>
          </p:nvPr>
        </p:nvSpPr>
        <p:spPr/>
        <p:txBody>
          <a:bodyPr/>
          <a:lstStyle/>
          <a:p>
            <a:fld id="{62EE6E3B-1986-4A06-9D04-53EACBB36779}" type="slidenum">
              <a:rPr lang="en-US" smtClean="0"/>
              <a:t>38</a:t>
            </a:fld>
            <a:endParaRPr lang="en-US"/>
          </a:p>
        </p:txBody>
      </p:sp>
      <p:grpSp>
        <p:nvGrpSpPr>
          <p:cNvPr id="33" name="Gruppo 32">
            <a:extLst>
              <a:ext uri="{FF2B5EF4-FFF2-40B4-BE49-F238E27FC236}">
                <a16:creationId xmlns:a16="http://schemas.microsoft.com/office/drawing/2014/main" xmlns="" id="{91BB511F-734D-4177-B29E-9CB9F2138524}"/>
              </a:ext>
            </a:extLst>
          </p:cNvPr>
          <p:cNvGrpSpPr/>
          <p:nvPr/>
        </p:nvGrpSpPr>
        <p:grpSpPr>
          <a:xfrm>
            <a:off x="1709665" y="3943517"/>
            <a:ext cx="2585842" cy="991898"/>
            <a:chOff x="1892545" y="3882557"/>
            <a:chExt cx="2585842" cy="991898"/>
          </a:xfrm>
        </p:grpSpPr>
        <p:pic>
          <p:nvPicPr>
            <p:cNvPr id="4" name="Immagine 3">
              <a:extLst>
                <a:ext uri="{FF2B5EF4-FFF2-40B4-BE49-F238E27FC236}">
                  <a16:creationId xmlns:a16="http://schemas.microsoft.com/office/drawing/2014/main" xmlns="" id="{F0B55B5E-B9BE-4167-BD9D-79C00A270C47}"/>
                </a:ext>
              </a:extLst>
            </p:cNvPr>
            <p:cNvPicPr>
              <a:picLocks noChangeAspect="1"/>
            </p:cNvPicPr>
            <p:nvPr/>
          </p:nvPicPr>
          <p:blipFill>
            <a:blip r:embed="rId4"/>
            <a:stretch>
              <a:fillRect/>
            </a:stretch>
          </p:blipFill>
          <p:spPr>
            <a:xfrm>
              <a:off x="1911306" y="3882557"/>
              <a:ext cx="2187577" cy="508797"/>
            </a:xfrm>
            <a:prstGeom prst="rect">
              <a:avLst/>
            </a:prstGeom>
            <a:ln w="19050">
              <a:noFill/>
            </a:ln>
          </p:spPr>
        </p:pic>
        <p:pic>
          <p:nvPicPr>
            <p:cNvPr id="5" name="Immagine 4">
              <a:extLst>
                <a:ext uri="{FF2B5EF4-FFF2-40B4-BE49-F238E27FC236}">
                  <a16:creationId xmlns:a16="http://schemas.microsoft.com/office/drawing/2014/main" xmlns="" id="{E7D6D754-9BB8-4E22-A183-0B443CEB98F0}"/>
                </a:ext>
              </a:extLst>
            </p:cNvPr>
            <p:cNvPicPr>
              <a:picLocks noChangeAspect="1"/>
            </p:cNvPicPr>
            <p:nvPr/>
          </p:nvPicPr>
          <p:blipFill>
            <a:blip r:embed="rId5"/>
            <a:stretch>
              <a:fillRect/>
            </a:stretch>
          </p:blipFill>
          <p:spPr>
            <a:xfrm>
              <a:off x="1892545" y="4443481"/>
              <a:ext cx="2585842" cy="430974"/>
            </a:xfrm>
            <a:prstGeom prst="rect">
              <a:avLst/>
            </a:prstGeom>
          </p:spPr>
        </p:pic>
      </p:grpSp>
      <p:sp>
        <p:nvSpPr>
          <p:cNvPr id="7" name="CasellaDiTesto 6">
            <a:extLst>
              <a:ext uri="{FF2B5EF4-FFF2-40B4-BE49-F238E27FC236}">
                <a16:creationId xmlns:a16="http://schemas.microsoft.com/office/drawing/2014/main" xmlns="" id="{91F39D0E-2034-43DE-A7CB-371E91B5AA73}"/>
              </a:ext>
            </a:extLst>
          </p:cNvPr>
          <p:cNvSpPr txBox="1"/>
          <p:nvPr/>
        </p:nvSpPr>
        <p:spPr>
          <a:xfrm>
            <a:off x="6880731" y="2226464"/>
            <a:ext cx="3785136" cy="461665"/>
          </a:xfrm>
          <a:prstGeom prst="rect">
            <a:avLst/>
          </a:prstGeom>
          <a:noFill/>
        </p:spPr>
        <p:txBody>
          <a:bodyPr wrap="square">
            <a:spAutoFit/>
          </a:bodyPr>
          <a:lstStyle/>
          <a:p>
            <a:pPr algn="l"/>
            <a:r>
              <a:rPr lang="en-US" sz="1200" b="0" i="0" u="none" strike="noStrike" baseline="0" dirty="0">
                <a:latin typeface="Times New Roman" panose="02020603050405020304" pitchFamily="18" charset="0"/>
              </a:rPr>
              <a:t>M. Reiser, </a:t>
            </a:r>
            <a:r>
              <a:rPr lang="en-US" sz="1200" b="0" i="1" u="none" strike="noStrike" baseline="0" dirty="0">
                <a:latin typeface="Times New Roman" panose="02020603050405020304" pitchFamily="18" charset="0"/>
              </a:rPr>
              <a:t>Theory and Design of Charged Particle Beams,</a:t>
            </a:r>
          </a:p>
          <a:p>
            <a:pPr algn="l"/>
            <a:r>
              <a:rPr lang="en-US" sz="1200" b="0" i="0" u="none" strike="noStrike" baseline="0" dirty="0">
                <a:latin typeface="Times New Roman" panose="02020603050405020304" pitchFamily="18" charset="0"/>
              </a:rPr>
              <a:t>John Wiley &amp; Sons, New York, 1994</a:t>
            </a:r>
            <a:endParaRPr lang="en-US" sz="1200" dirty="0"/>
          </a:p>
        </p:txBody>
      </p:sp>
      <p:pic>
        <p:nvPicPr>
          <p:cNvPr id="15" name="Immagine 14">
            <a:extLst>
              <a:ext uri="{FF2B5EF4-FFF2-40B4-BE49-F238E27FC236}">
                <a16:creationId xmlns:a16="http://schemas.microsoft.com/office/drawing/2014/main" xmlns="" id="{A143CAAB-CB1C-4D4D-A4D7-9C2C02A8013D}"/>
              </a:ext>
            </a:extLst>
          </p:cNvPr>
          <p:cNvPicPr>
            <a:picLocks noChangeAspect="1"/>
          </p:cNvPicPr>
          <p:nvPr/>
        </p:nvPicPr>
        <p:blipFill>
          <a:blip r:embed="rId6"/>
          <a:stretch>
            <a:fillRect/>
          </a:stretch>
        </p:blipFill>
        <p:spPr>
          <a:xfrm>
            <a:off x="3353622" y="2084989"/>
            <a:ext cx="3142875" cy="791829"/>
          </a:xfrm>
          <a:prstGeom prst="rect">
            <a:avLst/>
          </a:prstGeom>
        </p:spPr>
      </p:pic>
      <p:pic>
        <p:nvPicPr>
          <p:cNvPr id="19" name="Immagine 18">
            <a:extLst>
              <a:ext uri="{FF2B5EF4-FFF2-40B4-BE49-F238E27FC236}">
                <a16:creationId xmlns:a16="http://schemas.microsoft.com/office/drawing/2014/main" xmlns="" id="{86682FF2-0842-4DF1-9159-5EFB7EABDA6F}"/>
              </a:ext>
            </a:extLst>
          </p:cNvPr>
          <p:cNvPicPr>
            <a:picLocks noChangeAspect="1"/>
          </p:cNvPicPr>
          <p:nvPr/>
        </p:nvPicPr>
        <p:blipFill>
          <a:blip r:embed="rId7"/>
          <a:stretch>
            <a:fillRect/>
          </a:stretch>
        </p:blipFill>
        <p:spPr>
          <a:xfrm>
            <a:off x="1083056" y="2129588"/>
            <a:ext cx="1895140" cy="751165"/>
          </a:xfrm>
          <a:prstGeom prst="rect">
            <a:avLst/>
          </a:prstGeom>
        </p:spPr>
      </p:pic>
      <p:sp>
        <p:nvSpPr>
          <p:cNvPr id="20" name="CasellaDiTesto 19">
            <a:extLst>
              <a:ext uri="{FF2B5EF4-FFF2-40B4-BE49-F238E27FC236}">
                <a16:creationId xmlns:a16="http://schemas.microsoft.com/office/drawing/2014/main" xmlns="" id="{B79165A5-7AE3-439E-88FF-744E777CA82D}"/>
              </a:ext>
            </a:extLst>
          </p:cNvPr>
          <p:cNvSpPr txBox="1"/>
          <p:nvPr/>
        </p:nvSpPr>
        <p:spPr>
          <a:xfrm>
            <a:off x="330200" y="1487869"/>
            <a:ext cx="9189720"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performance of particle-driven radiation sources relies on the high </a:t>
            </a:r>
            <a:r>
              <a:rPr lang="en-US" b="1" dirty="0"/>
              <a:t>beam brightness</a:t>
            </a:r>
            <a:r>
              <a:rPr lang="en-US" dirty="0"/>
              <a:t>: high </a:t>
            </a:r>
            <a:r>
              <a:rPr lang="en-US" i="1" dirty="0"/>
              <a:t>current</a:t>
            </a:r>
            <a:r>
              <a:rPr lang="en-US" dirty="0"/>
              <a:t>, low </a:t>
            </a:r>
            <a:r>
              <a:rPr lang="en-US" i="1" dirty="0"/>
              <a:t>transverse emittances</a:t>
            </a:r>
            <a:r>
              <a:rPr lang="en-US" dirty="0"/>
              <a:t> and narrow </a:t>
            </a:r>
            <a:r>
              <a:rPr lang="en-US" i="1" dirty="0"/>
              <a:t>energy spectrum</a:t>
            </a: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xmlns="" id="{AC687782-4FA7-488A-B743-83BF2EBC1079}"/>
                  </a:ext>
                </a:extLst>
              </p:cNvPr>
              <p:cNvSpPr txBox="1"/>
              <p:nvPr/>
            </p:nvSpPr>
            <p:spPr>
              <a:xfrm>
                <a:off x="330200" y="2851886"/>
                <a:ext cx="10256520" cy="923330"/>
              </a:xfrm>
              <a:prstGeom prst="rect">
                <a:avLst/>
              </a:prstGeom>
              <a:noFill/>
            </p:spPr>
            <p:txBody>
              <a:bodyPr wrap="square" rtlCol="0">
                <a:spAutoFit/>
              </a:bodyPr>
              <a:lstStyle/>
              <a:p>
                <a:pPr marL="285750" indent="-285750">
                  <a:buFont typeface="Arial" panose="020B0604020202020204" pitchFamily="34" charset="0"/>
                  <a:buChar char="•"/>
                </a:pPr>
                <a:r>
                  <a:rPr lang="en-US" dirty="0"/>
                  <a:t>High brightness electrons are generated by </a:t>
                </a:r>
                <a:r>
                  <a:rPr lang="en-US" b="1" dirty="0"/>
                  <a:t>rf-photoinjectors</a:t>
                </a:r>
                <a:r>
                  <a:rPr lang="en-US" dirty="0"/>
                  <a:t>: small </a:t>
                </a:r>
                <a:r>
                  <a:rPr lang="en-US" i="1" dirty="0"/>
                  <a:t>intrinsic emittance</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1 </m:t>
                    </m:r>
                    <m:r>
                      <a:rPr lang="it-IT" b="0" i="1" smtClean="0">
                        <a:latin typeface="Cambria Math" panose="02040503050406030204" pitchFamily="18" charset="0"/>
                        <a:ea typeface="Cambria Math" panose="02040503050406030204" pitchFamily="18" charset="0"/>
                      </a:rPr>
                      <m:t>𝜇</m:t>
                    </m:r>
                    <m:r>
                      <m:rPr>
                        <m:sty m:val="p"/>
                      </m:rPr>
                      <a:rPr lang="it-IT" b="0" i="0" smtClean="0">
                        <a:latin typeface="Cambria Math" panose="02040503050406030204" pitchFamily="18" charset="0"/>
                        <a:ea typeface="Cambria Math" panose="02040503050406030204" pitchFamily="18" charset="0"/>
                      </a:rPr>
                      <m:t>m</m:t>
                    </m:r>
                    <m:r>
                      <a:rPr lang="it-IT" b="0" i="1" smtClean="0">
                        <a:latin typeface="Cambria Math" panose="02040503050406030204" pitchFamily="18" charset="0"/>
                        <a:ea typeface="Cambria Math" panose="02040503050406030204" pitchFamily="18" charset="0"/>
                      </a:rPr>
                      <m:t>⋅</m:t>
                    </m:r>
                    <m:r>
                      <m:rPr>
                        <m:sty m:val="p"/>
                      </m:rPr>
                      <a:rPr lang="it-IT" b="0" i="0" smtClean="0">
                        <a:latin typeface="Cambria Math" panose="02040503050406030204" pitchFamily="18" charset="0"/>
                        <a:ea typeface="Cambria Math" panose="02040503050406030204" pitchFamily="18" charset="0"/>
                      </a:rPr>
                      <m:t>rad</m:t>
                    </m:r>
                  </m:oMath>
                </a14:m>
                <a:r>
                  <a:rPr lang="en-US" dirty="0"/>
                  <a:t>) and short </a:t>
                </a:r>
                <a:r>
                  <a:rPr lang="en-US" i="1" dirty="0"/>
                  <a:t>temporal-profile</a:t>
                </a:r>
                <a:r>
                  <a:rPr lang="en-US" dirty="0"/>
                  <a:t> (</a:t>
                </a:r>
                <a14:m>
                  <m:oMath xmlns:m="http://schemas.openxmlformats.org/officeDocument/2006/math">
                    <m:r>
                      <a:rPr lang="it-IT" b="0" i="1" smtClean="0">
                        <a:latin typeface="Cambria Math" panose="02040503050406030204" pitchFamily="18" charset="0"/>
                      </a:rPr>
                      <m:t>∼</m:t>
                    </m:r>
                    <m:r>
                      <m:rPr>
                        <m:sty m:val="p"/>
                      </m:rPr>
                      <a:rPr lang="en-US" i="0" dirty="0" smtClean="0">
                        <a:latin typeface="Cambria Math" panose="02040503050406030204" pitchFamily="18" charset="0"/>
                      </a:rPr>
                      <m:t>ps</m:t>
                    </m:r>
                  </m:oMath>
                </a14:m>
                <a:r>
                  <a:rPr lang="en-US" dirty="0"/>
                  <a:t>) at source</a:t>
                </a:r>
              </a:p>
              <a:p>
                <a:pPr marL="285750" indent="-285750">
                  <a:buFont typeface="Arial" panose="020B0604020202020204" pitchFamily="34" charset="0"/>
                  <a:buChar char="•"/>
                </a:pPr>
                <a:r>
                  <a:rPr lang="en-US" dirty="0"/>
                  <a:t>The beam </a:t>
                </a:r>
                <a:r>
                  <a:rPr lang="en-US" dirty="0" err="1"/>
                  <a:t>spotsize</a:t>
                </a:r>
                <a:r>
                  <a:rPr lang="en-US" dirty="0"/>
                  <a:t> evolves according to the rms </a:t>
                </a:r>
                <a:r>
                  <a:rPr lang="en-US" b="1" dirty="0"/>
                  <a:t>envelope equation</a:t>
                </a:r>
              </a:p>
            </p:txBody>
          </p:sp>
        </mc:Choice>
        <mc:Fallback xmlns="">
          <p:sp>
            <p:nvSpPr>
              <p:cNvPr id="21" name="CasellaDiTesto 20">
                <a:extLst>
                  <a:ext uri="{FF2B5EF4-FFF2-40B4-BE49-F238E27FC236}">
                    <a16:creationId xmlns:a16="http://schemas.microsoft.com/office/drawing/2014/main" id="{AC687782-4FA7-488A-B743-83BF2EBC1079}"/>
                  </a:ext>
                </a:extLst>
              </p:cNvPr>
              <p:cNvSpPr txBox="1">
                <a:spLocks noRot="1" noChangeAspect="1" noMove="1" noResize="1" noEditPoints="1" noAdjustHandles="1" noChangeArrowheads="1" noChangeShapeType="1" noTextEdit="1"/>
              </p:cNvSpPr>
              <p:nvPr/>
            </p:nvSpPr>
            <p:spPr>
              <a:xfrm>
                <a:off x="330200" y="2851886"/>
                <a:ext cx="10256520" cy="923330"/>
              </a:xfrm>
              <a:prstGeom prst="rect">
                <a:avLst/>
              </a:prstGeom>
              <a:blipFill>
                <a:blip r:embed="rId8"/>
                <a:stretch>
                  <a:fillRect l="-357" t="-3974" b="-9934"/>
                </a:stretch>
              </a:blipFill>
            </p:spPr>
            <p:txBody>
              <a:bodyPr/>
              <a:lstStyle/>
              <a:p>
                <a:r>
                  <a:rPr lang="en-US">
                    <a:noFill/>
                  </a:rPr>
                  <a:t> </a:t>
                </a:r>
              </a:p>
            </p:txBody>
          </p:sp>
        </mc:Fallback>
      </mc:AlternateContent>
      <p:grpSp>
        <p:nvGrpSpPr>
          <p:cNvPr id="28" name="Gruppo 27">
            <a:extLst>
              <a:ext uri="{FF2B5EF4-FFF2-40B4-BE49-F238E27FC236}">
                <a16:creationId xmlns:a16="http://schemas.microsoft.com/office/drawing/2014/main" xmlns="" id="{89F35A6E-B8CF-4EF7-BC62-D42CEC073B47}"/>
              </a:ext>
            </a:extLst>
          </p:cNvPr>
          <p:cNvGrpSpPr/>
          <p:nvPr/>
        </p:nvGrpSpPr>
        <p:grpSpPr>
          <a:xfrm>
            <a:off x="8346583" y="3395770"/>
            <a:ext cx="3761905" cy="2950420"/>
            <a:chOff x="7736016" y="3883787"/>
            <a:chExt cx="3761905" cy="2950420"/>
          </a:xfrm>
        </p:grpSpPr>
        <p:pic>
          <p:nvPicPr>
            <p:cNvPr id="26" name="Immagine 25">
              <a:extLst>
                <a:ext uri="{FF2B5EF4-FFF2-40B4-BE49-F238E27FC236}">
                  <a16:creationId xmlns:a16="http://schemas.microsoft.com/office/drawing/2014/main" xmlns="" id="{B1FF9D1D-FDF4-4A7B-8014-F40F336CE2C0}"/>
                </a:ext>
              </a:extLst>
            </p:cNvPr>
            <p:cNvPicPr>
              <a:picLocks noChangeAspect="1"/>
            </p:cNvPicPr>
            <p:nvPr/>
          </p:nvPicPr>
          <p:blipFill>
            <a:blip r:embed="rId9"/>
            <a:stretch>
              <a:fillRect/>
            </a:stretch>
          </p:blipFill>
          <p:spPr>
            <a:xfrm>
              <a:off x="7736016" y="3883787"/>
              <a:ext cx="3761905" cy="2950420"/>
            </a:xfrm>
            <a:prstGeom prst="rect">
              <a:avLst/>
            </a:prstGeom>
          </p:spPr>
        </p:pic>
        <p:sp>
          <p:nvSpPr>
            <p:cNvPr id="27" name="CasellaDiTesto 26">
              <a:extLst>
                <a:ext uri="{FF2B5EF4-FFF2-40B4-BE49-F238E27FC236}">
                  <a16:creationId xmlns:a16="http://schemas.microsoft.com/office/drawing/2014/main" xmlns="" id="{28BC26A1-5759-48F7-8787-1257F1609946}"/>
                </a:ext>
              </a:extLst>
            </p:cNvPr>
            <p:cNvSpPr txBox="1"/>
            <p:nvPr/>
          </p:nvSpPr>
          <p:spPr>
            <a:xfrm>
              <a:off x="9723467" y="4148479"/>
              <a:ext cx="1090694" cy="523220"/>
            </a:xfrm>
            <a:prstGeom prst="rect">
              <a:avLst/>
            </a:prstGeom>
            <a:solidFill>
              <a:srgbClr val="FFFF00"/>
            </a:solidFill>
            <a:ln>
              <a:solidFill>
                <a:schemeClr val="tx1"/>
              </a:solidFill>
            </a:ln>
          </p:spPr>
          <p:txBody>
            <a:bodyPr wrap="square" rtlCol="0">
              <a:spAutoFit/>
            </a:bodyPr>
            <a:lstStyle/>
            <a:p>
              <a:r>
                <a:rPr lang="en-US" sz="1400" dirty="0"/>
                <a:t>Courtesy of O. Camacho</a:t>
              </a:r>
            </a:p>
          </p:txBody>
        </p:sp>
      </p:gr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xmlns="" id="{826682DA-180D-49BD-85BF-31BA4859CFB1}"/>
                  </a:ext>
                </a:extLst>
              </p:cNvPr>
              <p:cNvSpPr txBox="1"/>
              <p:nvPr/>
            </p:nvSpPr>
            <p:spPr>
              <a:xfrm>
                <a:off x="330200" y="5573341"/>
                <a:ext cx="7837088" cy="656655"/>
              </a:xfrm>
              <a:prstGeom prst="rect">
                <a:avLst/>
              </a:prstGeom>
              <a:noFill/>
            </p:spPr>
            <p:txBody>
              <a:bodyPr wrap="square" rtlCol="0">
                <a:spAutoFit/>
              </a:bodyPr>
              <a:lstStyle/>
              <a:p>
                <a:pPr marL="285750" indent="-285750">
                  <a:buFont typeface="Arial" panose="020B0604020202020204" pitchFamily="34" charset="0"/>
                  <a:buChar char="•"/>
                </a:pPr>
                <a:r>
                  <a:rPr lang="en-US" dirty="0"/>
                  <a:t>Matching to an equilibrium-like solution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𝑥</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−1/2</m:t>
                        </m:r>
                      </m:sup>
                    </m:sSup>
                  </m:oMath>
                </a14:m>
                <a:r>
                  <a:rPr lang="en-US" dirty="0"/>
                  <a:t>) in the booster linac: the “</a:t>
                </a:r>
                <a:r>
                  <a:rPr lang="en-US" b="1" dirty="0"/>
                  <a:t>invariant envelope”</a:t>
                </a:r>
                <a:r>
                  <a:rPr lang="en-US" dirty="0"/>
                  <a:t> and the emittance compensation process</a:t>
                </a:r>
              </a:p>
            </p:txBody>
          </p:sp>
        </mc:Choice>
        <mc:Fallback xmlns="">
          <p:sp>
            <p:nvSpPr>
              <p:cNvPr id="29" name="CasellaDiTesto 28">
                <a:extLst>
                  <a:ext uri="{FF2B5EF4-FFF2-40B4-BE49-F238E27FC236}">
                    <a16:creationId xmlns:a16="http://schemas.microsoft.com/office/drawing/2014/main" id="{826682DA-180D-49BD-85BF-31BA4859CFB1}"/>
                  </a:ext>
                </a:extLst>
              </p:cNvPr>
              <p:cNvSpPr txBox="1">
                <a:spLocks noRot="1" noChangeAspect="1" noMove="1" noResize="1" noEditPoints="1" noAdjustHandles="1" noChangeArrowheads="1" noChangeShapeType="1" noTextEdit="1"/>
              </p:cNvSpPr>
              <p:nvPr/>
            </p:nvSpPr>
            <p:spPr>
              <a:xfrm>
                <a:off x="330200" y="5573341"/>
                <a:ext cx="7837088" cy="656655"/>
              </a:xfrm>
              <a:prstGeom prst="rect">
                <a:avLst/>
              </a:prstGeom>
              <a:blipFill>
                <a:blip r:embed="rId10"/>
                <a:stretch>
                  <a:fillRect l="-467" t="-2778" b="-13889"/>
                </a:stretch>
              </a:blipFill>
            </p:spPr>
            <p:txBody>
              <a:bodyPr/>
              <a:lstStyle/>
              <a:p>
                <a:r>
                  <a:rPr lang="en-US">
                    <a:noFill/>
                  </a:rPr>
                  <a:t> </a:t>
                </a:r>
              </a:p>
            </p:txBody>
          </p:sp>
        </mc:Fallback>
      </mc:AlternateContent>
      <p:grpSp>
        <p:nvGrpSpPr>
          <p:cNvPr id="36" name="Gruppo 35">
            <a:extLst>
              <a:ext uri="{FF2B5EF4-FFF2-40B4-BE49-F238E27FC236}">
                <a16:creationId xmlns:a16="http://schemas.microsoft.com/office/drawing/2014/main" xmlns="" id="{7CE68C83-0F1A-45F9-8C70-99F9051B4906}"/>
              </a:ext>
            </a:extLst>
          </p:cNvPr>
          <p:cNvGrpSpPr/>
          <p:nvPr/>
        </p:nvGrpSpPr>
        <p:grpSpPr>
          <a:xfrm>
            <a:off x="711908" y="3916580"/>
            <a:ext cx="4559075" cy="1527607"/>
            <a:chOff x="711908" y="3825140"/>
            <a:chExt cx="4559075" cy="1527607"/>
          </a:xfrm>
        </p:grpSpPr>
        <p:pic>
          <p:nvPicPr>
            <p:cNvPr id="24" name="Immagine 23">
              <a:extLst>
                <a:ext uri="{FF2B5EF4-FFF2-40B4-BE49-F238E27FC236}">
                  <a16:creationId xmlns:a16="http://schemas.microsoft.com/office/drawing/2014/main" xmlns="" id="{344FEAFC-2B72-4BFF-8559-A19A24F4692F}"/>
                </a:ext>
              </a:extLst>
            </p:cNvPr>
            <p:cNvPicPr>
              <a:picLocks noChangeAspect="1"/>
            </p:cNvPicPr>
            <p:nvPr/>
          </p:nvPicPr>
          <p:blipFill>
            <a:blip r:embed="rId11"/>
            <a:stretch>
              <a:fillRect/>
            </a:stretch>
          </p:blipFill>
          <p:spPr>
            <a:xfrm>
              <a:off x="711908" y="3825140"/>
              <a:ext cx="814180" cy="1198789"/>
            </a:xfrm>
            <a:prstGeom prst="rect">
              <a:avLst/>
            </a:prstGeom>
          </p:spPr>
        </p:pic>
        <p:pic>
          <p:nvPicPr>
            <p:cNvPr id="35" name="Immagine 34">
              <a:extLst>
                <a:ext uri="{FF2B5EF4-FFF2-40B4-BE49-F238E27FC236}">
                  <a16:creationId xmlns:a16="http://schemas.microsoft.com/office/drawing/2014/main" xmlns="" id="{7178FEFE-5E32-4C3E-9C56-C8E681A5EB41}"/>
                </a:ext>
              </a:extLst>
            </p:cNvPr>
            <p:cNvPicPr>
              <a:picLocks noChangeAspect="1"/>
            </p:cNvPicPr>
            <p:nvPr/>
          </p:nvPicPr>
          <p:blipFill>
            <a:blip r:embed="rId12"/>
            <a:stretch>
              <a:fillRect/>
            </a:stretch>
          </p:blipFill>
          <p:spPr>
            <a:xfrm>
              <a:off x="734188" y="5023929"/>
              <a:ext cx="4536795" cy="328818"/>
            </a:xfrm>
            <a:prstGeom prst="rect">
              <a:avLst/>
            </a:prstGeom>
          </p:spPr>
        </p:pic>
      </p:grpSp>
      <p:grpSp>
        <p:nvGrpSpPr>
          <p:cNvPr id="39" name="Gruppo 38">
            <a:extLst>
              <a:ext uri="{FF2B5EF4-FFF2-40B4-BE49-F238E27FC236}">
                <a16:creationId xmlns:a16="http://schemas.microsoft.com/office/drawing/2014/main" xmlns="" id="{3298BB59-AA45-45DC-9C71-288BD03F84F3}"/>
              </a:ext>
            </a:extLst>
          </p:cNvPr>
          <p:cNvGrpSpPr/>
          <p:nvPr/>
        </p:nvGrpSpPr>
        <p:grpSpPr>
          <a:xfrm>
            <a:off x="4627924" y="3991026"/>
            <a:ext cx="3532843" cy="947692"/>
            <a:chOff x="4649204" y="3882557"/>
            <a:chExt cx="3532843" cy="947692"/>
          </a:xfrm>
        </p:grpSpPr>
        <p:pic>
          <p:nvPicPr>
            <p:cNvPr id="31" name="Immagine 30">
              <a:extLst>
                <a:ext uri="{FF2B5EF4-FFF2-40B4-BE49-F238E27FC236}">
                  <a16:creationId xmlns:a16="http://schemas.microsoft.com/office/drawing/2014/main" xmlns="" id="{FCD10D8F-5FF7-4A06-977C-2DA5EB4E073E}"/>
                </a:ext>
              </a:extLst>
            </p:cNvPr>
            <p:cNvPicPr>
              <a:picLocks noChangeAspect="1"/>
            </p:cNvPicPr>
            <p:nvPr/>
          </p:nvPicPr>
          <p:blipFill>
            <a:blip r:embed="rId13"/>
            <a:stretch>
              <a:fillRect/>
            </a:stretch>
          </p:blipFill>
          <p:spPr>
            <a:xfrm>
              <a:off x="4649204" y="3882557"/>
              <a:ext cx="3532843" cy="581583"/>
            </a:xfrm>
            <a:prstGeom prst="rect">
              <a:avLst/>
            </a:prstGeom>
            <a:ln w="19050">
              <a:solidFill>
                <a:srgbClr val="C00000"/>
              </a:solidFill>
            </a:ln>
          </p:spPr>
        </p:pic>
        <p:pic>
          <p:nvPicPr>
            <p:cNvPr id="38" name="Immagine 37">
              <a:extLst>
                <a:ext uri="{FF2B5EF4-FFF2-40B4-BE49-F238E27FC236}">
                  <a16:creationId xmlns:a16="http://schemas.microsoft.com/office/drawing/2014/main" xmlns="" id="{DC2DE157-6F46-44D5-AF2F-FF9AD5DF423B}"/>
                </a:ext>
              </a:extLst>
            </p:cNvPr>
            <p:cNvPicPr>
              <a:picLocks noChangeAspect="1"/>
            </p:cNvPicPr>
            <p:nvPr/>
          </p:nvPicPr>
          <p:blipFill>
            <a:blip r:embed="rId14"/>
            <a:stretch>
              <a:fillRect/>
            </a:stretch>
          </p:blipFill>
          <p:spPr>
            <a:xfrm>
              <a:off x="4810357" y="4529454"/>
              <a:ext cx="3210535" cy="300795"/>
            </a:xfrm>
            <a:prstGeom prst="rect">
              <a:avLst/>
            </a:prstGeom>
          </p:spPr>
        </p:pic>
      </p:grpSp>
      <p:pic>
        <p:nvPicPr>
          <p:cNvPr id="41" name="Immagine 40">
            <a:extLst>
              <a:ext uri="{FF2B5EF4-FFF2-40B4-BE49-F238E27FC236}">
                <a16:creationId xmlns:a16="http://schemas.microsoft.com/office/drawing/2014/main" xmlns="" id="{E711C5ED-9B78-4DAA-8E89-E93C59ED11B4}"/>
              </a:ext>
            </a:extLst>
          </p:cNvPr>
          <p:cNvPicPr>
            <a:picLocks noChangeAspect="1"/>
          </p:cNvPicPr>
          <p:nvPr/>
        </p:nvPicPr>
        <p:blipFill>
          <a:blip r:embed="rId15"/>
          <a:stretch>
            <a:fillRect/>
          </a:stretch>
        </p:blipFill>
        <p:spPr>
          <a:xfrm>
            <a:off x="711908" y="6285728"/>
            <a:ext cx="3720040" cy="429659"/>
          </a:xfrm>
          <a:prstGeom prst="rect">
            <a:avLst/>
          </a:prstGeom>
        </p:spPr>
      </p:pic>
      <p:pic>
        <p:nvPicPr>
          <p:cNvPr id="25" name="Immagine 24">
            <a:extLst>
              <a:ext uri="{FF2B5EF4-FFF2-40B4-BE49-F238E27FC236}">
                <a16:creationId xmlns:a16="http://schemas.microsoft.com/office/drawing/2014/main" xmlns="" id="{A3A7C9D9-3FB1-4ED4-BC27-6FDBD89862B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F5B8F78F-EB44-42A9-9BEB-A32DBB3E19C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2" name="Immagine 31">
            <a:extLst>
              <a:ext uri="{FF2B5EF4-FFF2-40B4-BE49-F238E27FC236}">
                <a16:creationId xmlns:a16="http://schemas.microsoft.com/office/drawing/2014/main" xmlns="" id="{4513DD9E-14A5-4E17-AA7F-F7BD768BCE34}"/>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34595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2DADF28-B3AF-468B-BDDF-A4F826E78B7E}"/>
              </a:ext>
            </a:extLst>
          </p:cNvPr>
          <p:cNvSpPr>
            <a:spLocks noGrp="1"/>
          </p:cNvSpPr>
          <p:nvPr>
            <p:ph type="title"/>
          </p:nvPr>
        </p:nvSpPr>
        <p:spPr/>
        <p:txBody>
          <a:bodyPr/>
          <a:lstStyle/>
          <a:p>
            <a:r>
              <a:rPr lang="en-US" dirty="0"/>
              <a:t>Hybrid RF Photo-injector </a:t>
            </a:r>
          </a:p>
        </p:txBody>
      </p:sp>
      <p:sp>
        <p:nvSpPr>
          <p:cNvPr id="3" name="Segnaposto numero diapositiva 2">
            <a:extLst>
              <a:ext uri="{FF2B5EF4-FFF2-40B4-BE49-F238E27FC236}">
                <a16:creationId xmlns:a16="http://schemas.microsoft.com/office/drawing/2014/main" xmlns="" id="{1B4EAD97-824C-41BD-8C08-E5E4B8E7A4ED}"/>
              </a:ext>
            </a:extLst>
          </p:cNvPr>
          <p:cNvSpPr>
            <a:spLocks noGrp="1"/>
          </p:cNvSpPr>
          <p:nvPr>
            <p:ph type="sldNum" sz="quarter" idx="12"/>
          </p:nvPr>
        </p:nvSpPr>
        <p:spPr/>
        <p:txBody>
          <a:bodyPr/>
          <a:lstStyle/>
          <a:p>
            <a:fld id="{62EE6E3B-1986-4A06-9D04-53EACBB36779}" type="slidenum">
              <a:rPr lang="en-US" smtClean="0"/>
              <a:t>39</a:t>
            </a:fld>
            <a:endParaRPr lang="en-US"/>
          </a:p>
        </p:txBody>
      </p:sp>
      <p:sp>
        <p:nvSpPr>
          <p:cNvPr id="7" name="CasellaDiTesto 6">
            <a:extLst>
              <a:ext uri="{FF2B5EF4-FFF2-40B4-BE49-F238E27FC236}">
                <a16:creationId xmlns:a16="http://schemas.microsoft.com/office/drawing/2014/main" xmlns="" id="{91F39D0E-2034-43DE-A7CB-371E91B5AA73}"/>
              </a:ext>
            </a:extLst>
          </p:cNvPr>
          <p:cNvSpPr txBox="1"/>
          <p:nvPr/>
        </p:nvSpPr>
        <p:spPr>
          <a:xfrm>
            <a:off x="7501882" y="3030912"/>
            <a:ext cx="3785136" cy="461665"/>
          </a:xfrm>
          <a:prstGeom prst="rect">
            <a:avLst/>
          </a:prstGeom>
          <a:noFill/>
        </p:spPr>
        <p:txBody>
          <a:bodyPr wrap="square">
            <a:spAutoFit/>
          </a:bodyPr>
          <a:lstStyle/>
          <a:p>
            <a:pPr algn="l"/>
            <a:r>
              <a:rPr lang="en-US" sz="1200" b="0" i="0" u="none" strike="noStrike" baseline="0" dirty="0">
                <a:latin typeface="Times New Roman" panose="02020603050405020304" pitchFamily="18" charset="0"/>
              </a:rPr>
              <a:t>M. Reiser, </a:t>
            </a:r>
            <a:r>
              <a:rPr lang="en-US" sz="1200" b="0" i="1" u="none" strike="noStrike" baseline="0" dirty="0">
                <a:latin typeface="Times New Roman" panose="02020603050405020304" pitchFamily="18" charset="0"/>
              </a:rPr>
              <a:t>Theory and Design of Charged Particle Beams,</a:t>
            </a:r>
          </a:p>
          <a:p>
            <a:pPr algn="l"/>
            <a:r>
              <a:rPr lang="en-US" sz="1200" b="0" i="0" u="none" strike="noStrike" baseline="0" dirty="0">
                <a:latin typeface="Times New Roman" panose="02020603050405020304" pitchFamily="18" charset="0"/>
              </a:rPr>
              <a:t>John Wiley &amp; Sons, New York, 1994</a:t>
            </a:r>
            <a:endParaRPr lang="en-US" sz="1200" dirty="0"/>
          </a:p>
        </p:txBody>
      </p:sp>
      <p:pic>
        <p:nvPicPr>
          <p:cNvPr id="15" name="Immagine 14">
            <a:extLst>
              <a:ext uri="{FF2B5EF4-FFF2-40B4-BE49-F238E27FC236}">
                <a16:creationId xmlns:a16="http://schemas.microsoft.com/office/drawing/2014/main" xmlns="" id="{A143CAAB-CB1C-4D4D-A4D7-9C2C02A8013D}"/>
              </a:ext>
            </a:extLst>
          </p:cNvPr>
          <p:cNvPicPr>
            <a:picLocks noChangeAspect="1"/>
          </p:cNvPicPr>
          <p:nvPr/>
        </p:nvPicPr>
        <p:blipFill>
          <a:blip r:embed="rId3"/>
          <a:stretch>
            <a:fillRect/>
          </a:stretch>
        </p:blipFill>
        <p:spPr>
          <a:xfrm>
            <a:off x="4031264" y="2861029"/>
            <a:ext cx="3142875" cy="791829"/>
          </a:xfrm>
          <a:prstGeom prst="rect">
            <a:avLst/>
          </a:prstGeom>
        </p:spPr>
      </p:pic>
      <p:pic>
        <p:nvPicPr>
          <p:cNvPr id="19" name="Immagine 18">
            <a:extLst>
              <a:ext uri="{FF2B5EF4-FFF2-40B4-BE49-F238E27FC236}">
                <a16:creationId xmlns:a16="http://schemas.microsoft.com/office/drawing/2014/main" xmlns="" id="{86682FF2-0842-4DF1-9159-5EFB7EABDA6F}"/>
              </a:ext>
            </a:extLst>
          </p:cNvPr>
          <p:cNvPicPr>
            <a:picLocks noChangeAspect="1"/>
          </p:cNvPicPr>
          <p:nvPr/>
        </p:nvPicPr>
        <p:blipFill>
          <a:blip r:embed="rId4"/>
          <a:stretch>
            <a:fillRect/>
          </a:stretch>
        </p:blipFill>
        <p:spPr>
          <a:xfrm>
            <a:off x="1760698" y="2905628"/>
            <a:ext cx="1895140" cy="751165"/>
          </a:xfrm>
          <a:prstGeom prst="rect">
            <a:avLst/>
          </a:prstGeom>
        </p:spPr>
      </p:pic>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xmlns="" id="{B79165A5-7AE3-439E-88FF-744E777CA82D}"/>
                  </a:ext>
                </a:extLst>
              </p:cNvPr>
              <p:cNvSpPr txBox="1"/>
              <p:nvPr/>
            </p:nvSpPr>
            <p:spPr>
              <a:xfrm>
                <a:off x="330199" y="1497394"/>
                <a:ext cx="1047077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performance of particle-driven radiation sources relies on the high </a:t>
                </a:r>
                <a:r>
                  <a:rPr lang="en-US" b="1" dirty="0"/>
                  <a:t>beam brightness</a:t>
                </a:r>
                <a:r>
                  <a:rPr lang="en-US" dirty="0"/>
                  <a:t>: high </a:t>
                </a:r>
                <a:r>
                  <a:rPr lang="en-US" i="1" dirty="0"/>
                  <a:t>current</a:t>
                </a:r>
                <a:r>
                  <a:rPr lang="en-US" dirty="0"/>
                  <a:t>, low </a:t>
                </a:r>
                <a:r>
                  <a:rPr lang="en-US" i="1" dirty="0"/>
                  <a:t>transverse emittances</a:t>
                </a:r>
                <a:r>
                  <a:rPr lang="en-US" dirty="0"/>
                  <a:t> and narrow </a:t>
                </a:r>
                <a:r>
                  <a:rPr lang="en-US" i="1" dirty="0"/>
                  <a:t>energy spectrum</a:t>
                </a:r>
              </a:p>
              <a:p>
                <a:pPr marL="285750" indent="-285750">
                  <a:buFont typeface="Arial" panose="020B0604020202020204" pitchFamily="34" charset="0"/>
                  <a:buChar char="•"/>
                </a:pPr>
                <a:r>
                  <a:rPr lang="en-US" dirty="0"/>
                  <a:t>High brightness electron beams are generated by </a:t>
                </a:r>
                <a:r>
                  <a:rPr lang="en-US" b="1" dirty="0"/>
                  <a:t>rf-photoinjectors</a:t>
                </a:r>
                <a:r>
                  <a:rPr lang="en-US" dirty="0"/>
                  <a:t>: small </a:t>
                </a:r>
                <a:r>
                  <a:rPr lang="en-US" i="1" dirty="0"/>
                  <a:t>intrinsic emittance</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1 </m:t>
                    </m:r>
                    <m:r>
                      <a:rPr lang="it-IT" b="0" i="1" smtClean="0">
                        <a:latin typeface="Cambria Math" panose="02040503050406030204" pitchFamily="18" charset="0"/>
                        <a:ea typeface="Cambria Math" panose="02040503050406030204" pitchFamily="18" charset="0"/>
                      </a:rPr>
                      <m:t>𝜇</m:t>
                    </m:r>
                    <m:r>
                      <m:rPr>
                        <m:sty m:val="p"/>
                      </m:rPr>
                      <a:rPr lang="it-IT" b="0" i="0" smtClean="0">
                        <a:latin typeface="Cambria Math" panose="02040503050406030204" pitchFamily="18" charset="0"/>
                        <a:ea typeface="Cambria Math" panose="02040503050406030204" pitchFamily="18" charset="0"/>
                      </a:rPr>
                      <m:t>m</m:t>
                    </m:r>
                    <m:r>
                      <a:rPr lang="it-IT" b="0" i="1" smtClean="0">
                        <a:latin typeface="Cambria Math" panose="02040503050406030204" pitchFamily="18" charset="0"/>
                        <a:ea typeface="Cambria Math" panose="02040503050406030204" pitchFamily="18" charset="0"/>
                      </a:rPr>
                      <m:t>⋅</m:t>
                    </m:r>
                    <m:r>
                      <m:rPr>
                        <m:sty m:val="p"/>
                      </m:rPr>
                      <a:rPr lang="it-IT" b="0" i="0" smtClean="0">
                        <a:latin typeface="Cambria Math" panose="02040503050406030204" pitchFamily="18" charset="0"/>
                        <a:ea typeface="Cambria Math" panose="02040503050406030204" pitchFamily="18" charset="0"/>
                      </a:rPr>
                      <m:t>rad</m:t>
                    </m:r>
                  </m:oMath>
                </a14:m>
                <a:r>
                  <a:rPr lang="en-US" dirty="0"/>
                  <a:t>) and short </a:t>
                </a:r>
                <a:r>
                  <a:rPr lang="en-US" i="1" dirty="0"/>
                  <a:t>temporal-profile</a:t>
                </a:r>
                <a:r>
                  <a:rPr lang="en-US" dirty="0"/>
                  <a:t> (</a:t>
                </a:r>
                <a14:m>
                  <m:oMath xmlns:m="http://schemas.openxmlformats.org/officeDocument/2006/math">
                    <m:r>
                      <a:rPr lang="it-IT" b="0" i="1" smtClean="0">
                        <a:latin typeface="Cambria Math" panose="02040503050406030204" pitchFamily="18" charset="0"/>
                      </a:rPr>
                      <m:t>∼</m:t>
                    </m:r>
                    <m:r>
                      <m:rPr>
                        <m:sty m:val="p"/>
                      </m:rPr>
                      <a:rPr lang="en-US" b="0" i="0" smtClean="0">
                        <a:latin typeface="Cambria Math" panose="02040503050406030204" pitchFamily="18" charset="0"/>
                      </a:rPr>
                      <m:t>sub</m:t>
                    </m:r>
                    <m:r>
                      <a:rPr lang="it-IT" b="0" i="0" smtClean="0">
                        <a:latin typeface="Cambria Math" panose="02040503050406030204" pitchFamily="18" charset="0"/>
                      </a:rPr>
                      <m:t>−</m:t>
                    </m:r>
                    <m:r>
                      <m:rPr>
                        <m:sty m:val="p"/>
                      </m:rPr>
                      <a:rPr lang="en-US" i="0" dirty="0" smtClean="0">
                        <a:latin typeface="Cambria Math" panose="02040503050406030204" pitchFamily="18" charset="0"/>
                      </a:rPr>
                      <m:t>ps</m:t>
                    </m:r>
                  </m:oMath>
                </a14:m>
                <a:r>
                  <a:rPr lang="en-US" dirty="0"/>
                  <a:t>) at source</a:t>
                </a:r>
              </a:p>
            </p:txBody>
          </p:sp>
        </mc:Choice>
        <mc:Fallback xmlns="">
          <p:sp>
            <p:nvSpPr>
              <p:cNvPr id="20" name="CasellaDiTesto 19">
                <a:extLst>
                  <a:ext uri="{FF2B5EF4-FFF2-40B4-BE49-F238E27FC236}">
                    <a16:creationId xmlns:a16="http://schemas.microsoft.com/office/drawing/2014/main" xmlns="" xmlns:a14="http://schemas.microsoft.com/office/drawing/2010/main" id="{B79165A5-7AE3-439E-88FF-744E777CA82D}"/>
                  </a:ext>
                </a:extLst>
              </p:cNvPr>
              <p:cNvSpPr txBox="1">
                <a:spLocks noRot="1" noChangeAspect="1" noMove="1" noResize="1" noEditPoints="1" noAdjustHandles="1" noChangeArrowheads="1" noChangeShapeType="1" noTextEdit="1"/>
              </p:cNvSpPr>
              <p:nvPr/>
            </p:nvSpPr>
            <p:spPr>
              <a:xfrm>
                <a:off x="330199" y="1497394"/>
                <a:ext cx="10470778" cy="1200329"/>
              </a:xfrm>
              <a:prstGeom prst="rect">
                <a:avLst/>
              </a:prstGeom>
              <a:blipFill rotWithShape="0">
                <a:blip r:embed="rId5"/>
                <a:stretch>
                  <a:fillRect l="-349" t="-3046" r="-990" b="-7107"/>
                </a:stretch>
              </a:blipFill>
            </p:spPr>
            <p:txBody>
              <a:bodyPr/>
              <a:lstStyle/>
              <a:p>
                <a:r>
                  <a:rPr lang="it-IT">
                    <a:noFill/>
                  </a:rPr>
                  <a:t> </a:t>
                </a:r>
              </a:p>
            </p:txBody>
          </p:sp>
        </mc:Fallback>
      </mc:AlternateContent>
      <p:pic>
        <p:nvPicPr>
          <p:cNvPr id="25" name="Immagine 24">
            <a:extLst>
              <a:ext uri="{FF2B5EF4-FFF2-40B4-BE49-F238E27FC236}">
                <a16:creationId xmlns:a16="http://schemas.microsoft.com/office/drawing/2014/main" xmlns="" id="{A3A7C9D9-3FB1-4ED4-BC27-6FDBD89862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F5B8F78F-EB44-42A9-9BEB-A32DBB3E19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2" name="Immagine 31">
            <a:extLst>
              <a:ext uri="{FF2B5EF4-FFF2-40B4-BE49-F238E27FC236}">
                <a16:creationId xmlns:a16="http://schemas.microsoft.com/office/drawing/2014/main" xmlns="" id="{4513DD9E-14A5-4E17-AA7F-F7BD768BCE3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34" name="CasellaDiTesto 33">
            <a:extLst>
              <a:ext uri="{FF2B5EF4-FFF2-40B4-BE49-F238E27FC236}">
                <a16:creationId xmlns:a16="http://schemas.microsoft.com/office/drawing/2014/main" xmlns="" id="{42A1633B-A5C2-4D69-AE1F-367F8502C918}"/>
              </a:ext>
            </a:extLst>
          </p:cNvPr>
          <p:cNvSpPr txBox="1"/>
          <p:nvPr/>
        </p:nvSpPr>
        <p:spPr>
          <a:xfrm>
            <a:off x="330200" y="3696847"/>
            <a:ext cx="834701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Rf </a:t>
            </a:r>
            <a:r>
              <a:rPr lang="en-US" b="1" dirty="0"/>
              <a:t>hybrid photo-injectors</a:t>
            </a:r>
            <a:r>
              <a:rPr lang="en-US" dirty="0"/>
              <a:t> combine a SW and a TW section joint by a coupling cell</a:t>
            </a:r>
          </a:p>
          <a:p>
            <a:pPr marL="742950" lvl="1" indent="-285750">
              <a:buFont typeface="Wingdings" panose="05000000000000000000" pitchFamily="2" charset="2"/>
              <a:buChar char="q"/>
            </a:pPr>
            <a:r>
              <a:rPr lang="en-US" dirty="0"/>
              <a:t>The SW section provides </a:t>
            </a:r>
            <a:r>
              <a:rPr lang="en-US" i="1" dirty="0"/>
              <a:t>energy gain</a:t>
            </a:r>
            <a:r>
              <a:rPr lang="en-US" dirty="0"/>
              <a:t> (typically up to 3-5 MeV)</a:t>
            </a:r>
          </a:p>
          <a:p>
            <a:pPr marL="742950" lvl="1" indent="-285750">
              <a:buFont typeface="Wingdings" panose="05000000000000000000" pitchFamily="2" charset="2"/>
              <a:buChar char="q"/>
            </a:pPr>
            <a:r>
              <a:rPr lang="en-US" dirty="0"/>
              <a:t>Solenoid coil around the cells provide transverse focusing</a:t>
            </a:r>
          </a:p>
          <a:p>
            <a:pPr marL="742950" lvl="1" indent="-285750">
              <a:buFont typeface="Wingdings" panose="05000000000000000000" pitchFamily="2" charset="2"/>
              <a:buChar char="q"/>
            </a:pPr>
            <a:r>
              <a:rPr lang="en-US" dirty="0"/>
              <a:t>The TW chirps the longitudinal phase-space and allows for </a:t>
            </a:r>
            <a:r>
              <a:rPr lang="en-US" i="1" dirty="0"/>
              <a:t>velocity bunching</a:t>
            </a:r>
            <a:endParaRPr lang="en-US" dirty="0"/>
          </a:p>
        </p:txBody>
      </p:sp>
      <p:grpSp>
        <p:nvGrpSpPr>
          <p:cNvPr id="37" name="Gruppo 36">
            <a:extLst>
              <a:ext uri="{FF2B5EF4-FFF2-40B4-BE49-F238E27FC236}">
                <a16:creationId xmlns:a16="http://schemas.microsoft.com/office/drawing/2014/main" xmlns="" id="{00DDDC0C-0083-4322-AD65-502F7E49B24B}"/>
              </a:ext>
            </a:extLst>
          </p:cNvPr>
          <p:cNvGrpSpPr/>
          <p:nvPr/>
        </p:nvGrpSpPr>
        <p:grpSpPr>
          <a:xfrm>
            <a:off x="8802385" y="3954439"/>
            <a:ext cx="2855947" cy="2209623"/>
            <a:chOff x="8851440" y="1307209"/>
            <a:chExt cx="2855947" cy="2209623"/>
          </a:xfrm>
        </p:grpSpPr>
        <p:pic>
          <p:nvPicPr>
            <p:cNvPr id="40" name="Immagine 39">
              <a:extLst>
                <a:ext uri="{FF2B5EF4-FFF2-40B4-BE49-F238E27FC236}">
                  <a16:creationId xmlns:a16="http://schemas.microsoft.com/office/drawing/2014/main" xmlns="" id="{1F96F29B-C8EB-4E8A-AA83-AF0D83394AC3}"/>
                </a:ext>
              </a:extLst>
            </p:cNvPr>
            <p:cNvPicPr>
              <a:picLocks noChangeAspect="1"/>
            </p:cNvPicPr>
            <p:nvPr/>
          </p:nvPicPr>
          <p:blipFill>
            <a:blip r:embed="rId9"/>
            <a:stretch>
              <a:fillRect/>
            </a:stretch>
          </p:blipFill>
          <p:spPr>
            <a:xfrm>
              <a:off x="8851440" y="1307209"/>
              <a:ext cx="2855947" cy="2209623"/>
            </a:xfrm>
            <a:prstGeom prst="rect">
              <a:avLst/>
            </a:prstGeom>
          </p:spPr>
        </p:pic>
        <p:sp>
          <p:nvSpPr>
            <p:cNvPr id="42" name="CasellaDiTesto 41">
              <a:extLst>
                <a:ext uri="{FF2B5EF4-FFF2-40B4-BE49-F238E27FC236}">
                  <a16:creationId xmlns:a16="http://schemas.microsoft.com/office/drawing/2014/main" xmlns="" id="{9F36B38C-F3B9-4168-A9EE-CE03257246C4}"/>
                </a:ext>
              </a:extLst>
            </p:cNvPr>
            <p:cNvSpPr txBox="1"/>
            <p:nvPr/>
          </p:nvSpPr>
          <p:spPr>
            <a:xfrm>
              <a:off x="10850032" y="1967329"/>
              <a:ext cx="374651" cy="261610"/>
            </a:xfrm>
            <a:prstGeom prst="rect">
              <a:avLst/>
            </a:prstGeom>
            <a:solidFill>
              <a:srgbClr val="FFFF00"/>
            </a:solidFill>
          </p:spPr>
          <p:txBody>
            <a:bodyPr wrap="square" rtlCol="0">
              <a:spAutoFit/>
            </a:bodyPr>
            <a:lstStyle/>
            <a:p>
              <a:r>
                <a:rPr lang="en-US" sz="1100" dirty="0"/>
                <a:t>SW</a:t>
              </a:r>
            </a:p>
          </p:txBody>
        </p:sp>
        <p:sp>
          <p:nvSpPr>
            <p:cNvPr id="43" name="CasellaDiTesto 42">
              <a:extLst>
                <a:ext uri="{FF2B5EF4-FFF2-40B4-BE49-F238E27FC236}">
                  <a16:creationId xmlns:a16="http://schemas.microsoft.com/office/drawing/2014/main" xmlns="" id="{CD077588-A4E5-4C71-9971-E44B458C471F}"/>
                </a:ext>
              </a:extLst>
            </p:cNvPr>
            <p:cNvSpPr txBox="1"/>
            <p:nvPr/>
          </p:nvSpPr>
          <p:spPr>
            <a:xfrm>
              <a:off x="9904763" y="2086016"/>
              <a:ext cx="394938" cy="261610"/>
            </a:xfrm>
            <a:prstGeom prst="rect">
              <a:avLst/>
            </a:prstGeom>
            <a:solidFill>
              <a:srgbClr val="FFFF00"/>
            </a:solidFill>
          </p:spPr>
          <p:txBody>
            <a:bodyPr wrap="square" rtlCol="0">
              <a:spAutoFit/>
            </a:bodyPr>
            <a:lstStyle/>
            <a:p>
              <a:r>
                <a:rPr lang="en-US" sz="1100" dirty="0"/>
                <a:t>TW</a:t>
              </a:r>
            </a:p>
          </p:txBody>
        </p:sp>
      </p:grpSp>
      <p:pic>
        <p:nvPicPr>
          <p:cNvPr id="44" name="Immagine 43">
            <a:extLst>
              <a:ext uri="{FF2B5EF4-FFF2-40B4-BE49-F238E27FC236}">
                <a16:creationId xmlns:a16="http://schemas.microsoft.com/office/drawing/2014/main" xmlns="" id="{703351E2-D0CE-4980-A090-0B564A54F6D3}"/>
              </a:ext>
            </a:extLst>
          </p:cNvPr>
          <p:cNvPicPr>
            <a:picLocks noChangeAspect="1"/>
          </p:cNvPicPr>
          <p:nvPr/>
        </p:nvPicPr>
        <p:blipFill>
          <a:blip r:embed="rId10"/>
          <a:stretch>
            <a:fillRect/>
          </a:stretch>
        </p:blipFill>
        <p:spPr>
          <a:xfrm>
            <a:off x="814804" y="4931042"/>
            <a:ext cx="1873397" cy="1327105"/>
          </a:xfrm>
          <a:prstGeom prst="rect">
            <a:avLst/>
          </a:prstGeom>
        </p:spPr>
      </p:pic>
      <p:sp>
        <p:nvSpPr>
          <p:cNvPr id="46" name="Freccia a destra 45">
            <a:extLst>
              <a:ext uri="{FF2B5EF4-FFF2-40B4-BE49-F238E27FC236}">
                <a16:creationId xmlns:a16="http://schemas.microsoft.com/office/drawing/2014/main" xmlns="" id="{67643F9E-5CCA-4D3E-BC4B-7E9EEF33B685}"/>
              </a:ext>
            </a:extLst>
          </p:cNvPr>
          <p:cNvSpPr/>
          <p:nvPr/>
        </p:nvSpPr>
        <p:spPr>
          <a:xfrm>
            <a:off x="2966188" y="5417566"/>
            <a:ext cx="393700" cy="38061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o 7"/>
          <p:cNvGrpSpPr/>
          <p:nvPr/>
        </p:nvGrpSpPr>
        <p:grpSpPr>
          <a:xfrm>
            <a:off x="3564259" y="4972091"/>
            <a:ext cx="4700544" cy="1245008"/>
            <a:chOff x="3564259" y="5297400"/>
            <a:chExt cx="4700544" cy="1245008"/>
          </a:xfrm>
        </p:grpSpPr>
        <p:pic>
          <p:nvPicPr>
            <p:cNvPr id="45" name="Immagine 44">
              <a:extLst>
                <a:ext uri="{FF2B5EF4-FFF2-40B4-BE49-F238E27FC236}">
                  <a16:creationId xmlns:a16="http://schemas.microsoft.com/office/drawing/2014/main" xmlns="" id="{6639F9E8-920D-4898-B79F-34FBE1FC100F}"/>
                </a:ext>
              </a:extLst>
            </p:cNvPr>
            <p:cNvPicPr>
              <a:picLocks noChangeAspect="1"/>
            </p:cNvPicPr>
            <p:nvPr/>
          </p:nvPicPr>
          <p:blipFill>
            <a:blip r:embed="rId11"/>
            <a:stretch>
              <a:fillRect/>
            </a:stretch>
          </p:blipFill>
          <p:spPr>
            <a:xfrm>
              <a:off x="3564259" y="5297400"/>
              <a:ext cx="4700544" cy="1245008"/>
            </a:xfrm>
            <a:prstGeom prst="rect">
              <a:avLst/>
            </a:prstGeom>
          </p:spPr>
        </p:pic>
        <p:sp>
          <p:nvSpPr>
            <p:cNvPr id="6" name="CasellaDiTesto 5"/>
            <p:cNvSpPr txBox="1"/>
            <p:nvPr/>
          </p:nvSpPr>
          <p:spPr>
            <a:xfrm>
              <a:off x="4258295" y="5620955"/>
              <a:ext cx="227980" cy="307777"/>
            </a:xfrm>
            <a:prstGeom prst="rect">
              <a:avLst/>
            </a:prstGeom>
            <a:noFill/>
          </p:spPr>
          <p:txBody>
            <a:bodyPr wrap="square" rtlCol="0">
              <a:spAutoFit/>
            </a:bodyPr>
            <a:lstStyle/>
            <a:p>
              <a:r>
                <a:rPr lang="en-US" sz="1400" dirty="0"/>
                <a:t>H</a:t>
              </a:r>
              <a:endParaRPr lang="it-IT" sz="1400" dirty="0"/>
            </a:p>
          </p:txBody>
        </p:sp>
        <p:sp>
          <p:nvSpPr>
            <p:cNvPr id="47" name="CasellaDiTesto 46"/>
            <p:cNvSpPr txBox="1"/>
            <p:nvPr/>
          </p:nvSpPr>
          <p:spPr>
            <a:xfrm>
              <a:off x="3692350" y="5628575"/>
              <a:ext cx="227980" cy="307777"/>
            </a:xfrm>
            <a:prstGeom prst="rect">
              <a:avLst/>
            </a:prstGeom>
            <a:noFill/>
          </p:spPr>
          <p:txBody>
            <a:bodyPr wrap="square" rtlCol="0">
              <a:spAutoFit/>
            </a:bodyPr>
            <a:lstStyle/>
            <a:p>
              <a:r>
                <a:rPr lang="en-US" sz="1400" dirty="0"/>
                <a:t>T</a:t>
              </a:r>
              <a:endParaRPr lang="it-IT" sz="1400" dirty="0"/>
            </a:p>
          </p:txBody>
        </p:sp>
      </p:grpSp>
      <p:pic>
        <p:nvPicPr>
          <p:cNvPr id="4" name="Immagine 3"/>
          <p:cNvPicPr>
            <a:picLocks noChangeAspect="1"/>
          </p:cNvPicPr>
          <p:nvPr/>
        </p:nvPicPr>
        <p:blipFill>
          <a:blip r:embed="rId12"/>
          <a:stretch>
            <a:fillRect/>
          </a:stretch>
        </p:blipFill>
        <p:spPr>
          <a:xfrm>
            <a:off x="330199" y="6333062"/>
            <a:ext cx="3837355" cy="267923"/>
          </a:xfrm>
          <a:prstGeom prst="rect">
            <a:avLst/>
          </a:prstGeom>
        </p:spPr>
      </p:pic>
      <p:pic>
        <p:nvPicPr>
          <p:cNvPr id="5" name="Immagine 4"/>
          <p:cNvPicPr>
            <a:picLocks noChangeAspect="1"/>
          </p:cNvPicPr>
          <p:nvPr/>
        </p:nvPicPr>
        <p:blipFill>
          <a:blip r:embed="rId13"/>
          <a:stretch>
            <a:fillRect/>
          </a:stretch>
        </p:blipFill>
        <p:spPr>
          <a:xfrm>
            <a:off x="4258295" y="6333062"/>
            <a:ext cx="3102295" cy="461672"/>
          </a:xfrm>
          <a:prstGeom prst="rect">
            <a:avLst/>
          </a:prstGeom>
        </p:spPr>
      </p:pic>
      <p:pic>
        <p:nvPicPr>
          <p:cNvPr id="24" name="Immagine 23"/>
          <p:cNvPicPr>
            <a:picLocks noChangeAspect="1"/>
          </p:cNvPicPr>
          <p:nvPr/>
        </p:nvPicPr>
        <p:blipFill>
          <a:blip r:embed="rId14"/>
          <a:stretch>
            <a:fillRect/>
          </a:stretch>
        </p:blipFill>
        <p:spPr>
          <a:xfrm>
            <a:off x="10273851" y="1356527"/>
            <a:ext cx="1848631" cy="1410725"/>
          </a:xfrm>
          <a:prstGeom prst="rect">
            <a:avLst/>
          </a:prstGeom>
        </p:spPr>
      </p:pic>
    </p:spTree>
    <p:extLst>
      <p:ext uri="{BB962C8B-B14F-4D97-AF65-F5344CB8AC3E}">
        <p14:creationId xmlns:p14="http://schemas.microsoft.com/office/powerpoint/2010/main" val="90424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C8F545-C8F3-4A27-B4AE-964F0A1A7BDE}"/>
              </a:ext>
            </a:extLst>
          </p:cNvPr>
          <p:cNvSpPr>
            <a:spLocks noGrp="1"/>
          </p:cNvSpPr>
          <p:nvPr>
            <p:ph type="title"/>
          </p:nvPr>
        </p:nvSpPr>
        <p:spPr/>
        <p:txBody>
          <a:bodyPr/>
          <a:lstStyle/>
          <a:p>
            <a:r>
              <a:rPr lang="en-US" dirty="0"/>
              <a:t>The Initiatives of the Collaboration</a:t>
            </a:r>
          </a:p>
        </p:txBody>
      </p:sp>
      <p:sp>
        <p:nvSpPr>
          <p:cNvPr id="6" name="CasellaDiTesto 5">
            <a:extLst>
              <a:ext uri="{FF2B5EF4-FFF2-40B4-BE49-F238E27FC236}">
                <a16:creationId xmlns:a16="http://schemas.microsoft.com/office/drawing/2014/main" xmlns="" id="{D2E22531-E474-40B8-8FF8-C99AECFAB550}"/>
              </a:ext>
            </a:extLst>
          </p:cNvPr>
          <p:cNvSpPr txBox="1"/>
          <p:nvPr/>
        </p:nvSpPr>
        <p:spPr>
          <a:xfrm>
            <a:off x="553720" y="1420362"/>
            <a:ext cx="9258436" cy="646331"/>
          </a:xfrm>
          <a:prstGeom prst="rect">
            <a:avLst/>
          </a:prstGeom>
          <a:noFill/>
        </p:spPr>
        <p:txBody>
          <a:bodyPr wrap="square">
            <a:spAutoFit/>
          </a:bodyPr>
          <a:lstStyle/>
          <a:p>
            <a:pPr marL="285750" indent="-285750">
              <a:buFont typeface="Arial" panose="020B0604020202020204" pitchFamily="34" charset="0"/>
              <a:buChar char="•"/>
            </a:pPr>
            <a:r>
              <a:rPr lang="en-US" dirty="0"/>
              <a:t>Scientific collaboration joining universities, laboratories and research institutes in the fields of </a:t>
            </a:r>
            <a:r>
              <a:rPr lang="en-US" i="1" dirty="0"/>
              <a:t>accelerators</a:t>
            </a:r>
            <a:r>
              <a:rPr lang="en-US" dirty="0"/>
              <a:t> and </a:t>
            </a:r>
            <a:r>
              <a:rPr lang="en-US" i="1" dirty="0"/>
              <a:t>beam physics</a:t>
            </a:r>
          </a:p>
        </p:txBody>
      </p:sp>
      <p:sp>
        <p:nvSpPr>
          <p:cNvPr id="22" name="Segnaposto numero diapositiva 21">
            <a:extLst>
              <a:ext uri="{FF2B5EF4-FFF2-40B4-BE49-F238E27FC236}">
                <a16:creationId xmlns:a16="http://schemas.microsoft.com/office/drawing/2014/main" xmlns="" id="{99214780-D71B-4EDA-B5B5-AEE53E54C985}"/>
              </a:ext>
            </a:extLst>
          </p:cNvPr>
          <p:cNvSpPr>
            <a:spLocks noGrp="1"/>
          </p:cNvSpPr>
          <p:nvPr>
            <p:ph type="sldNum" sz="quarter" idx="12"/>
          </p:nvPr>
        </p:nvSpPr>
        <p:spPr/>
        <p:txBody>
          <a:bodyPr/>
          <a:lstStyle/>
          <a:p>
            <a:fld id="{62EE6E3B-1986-4A06-9D04-53EACBB36779}" type="slidenum">
              <a:rPr lang="en-US" smtClean="0"/>
              <a:t>4</a:t>
            </a:fld>
            <a:endParaRPr lang="en-US"/>
          </a:p>
        </p:txBody>
      </p:sp>
      <p:sp>
        <p:nvSpPr>
          <p:cNvPr id="20" name="CasellaDiTesto 19">
            <a:extLst>
              <a:ext uri="{FF2B5EF4-FFF2-40B4-BE49-F238E27FC236}">
                <a16:creationId xmlns:a16="http://schemas.microsoft.com/office/drawing/2014/main" xmlns="" id="{442CC256-7740-49FF-90D5-C66DDE38A1E3}"/>
              </a:ext>
            </a:extLst>
          </p:cNvPr>
          <p:cNvSpPr txBox="1"/>
          <p:nvPr/>
        </p:nvSpPr>
        <p:spPr>
          <a:xfrm>
            <a:off x="553720" y="5294556"/>
            <a:ext cx="10368280" cy="1200329"/>
          </a:xfrm>
          <a:prstGeom prst="rect">
            <a:avLst/>
          </a:prstGeom>
          <a:noFill/>
        </p:spPr>
        <p:txBody>
          <a:bodyPr wrap="square">
            <a:spAutoFit/>
          </a:bodyPr>
          <a:lstStyle/>
          <a:p>
            <a:pPr marL="285750" indent="-285750">
              <a:buFont typeface="Arial" panose="020B0604020202020204" pitchFamily="34" charset="0"/>
              <a:buChar char="•"/>
            </a:pPr>
            <a:r>
              <a:rPr lang="en-US" dirty="0"/>
              <a:t>Our group, from department SBAI*, mainly contributes to </a:t>
            </a:r>
            <a:r>
              <a:rPr lang="en-US" b="1" dirty="0"/>
              <a:t>beam dynamics</a:t>
            </a:r>
            <a:r>
              <a:rPr lang="en-US" dirty="0"/>
              <a:t> studies with special dedication to </a:t>
            </a:r>
            <a:r>
              <a:rPr lang="en-US" i="1" dirty="0"/>
              <a:t>collective </a:t>
            </a:r>
            <a:r>
              <a:rPr lang="en-US" i="1" dirty="0" smtClean="0"/>
              <a:t>effects</a:t>
            </a:r>
          </a:p>
          <a:p>
            <a:pPr marL="742950" lvl="1" indent="-285750">
              <a:buFont typeface="Wingdings" panose="05000000000000000000" pitchFamily="2" charset="2"/>
              <a:buChar char="q"/>
            </a:pPr>
            <a:r>
              <a:rPr lang="en-US" b="1" dirty="0" smtClean="0"/>
              <a:t>Space charge forces</a:t>
            </a:r>
            <a:r>
              <a:rPr lang="en-US" dirty="0" smtClean="0"/>
              <a:t>: Interaction of the beam with itself</a:t>
            </a:r>
          </a:p>
          <a:p>
            <a:pPr marL="742950" lvl="1" indent="-285750">
              <a:buFont typeface="Wingdings" panose="05000000000000000000" pitchFamily="2" charset="2"/>
              <a:buChar char="q"/>
            </a:pPr>
            <a:r>
              <a:rPr lang="en-US" b="1" dirty="0" smtClean="0"/>
              <a:t>Wakefield effects</a:t>
            </a:r>
            <a:r>
              <a:rPr lang="en-US" dirty="0" smtClean="0"/>
              <a:t>: Interaction of the beam with the surrounding environment</a:t>
            </a:r>
            <a:endParaRPr lang="en-US" dirty="0"/>
          </a:p>
        </p:txBody>
      </p:sp>
      <p:sp>
        <p:nvSpPr>
          <p:cNvPr id="23" name="CasellaDiTesto 22">
            <a:extLst>
              <a:ext uri="{FF2B5EF4-FFF2-40B4-BE49-F238E27FC236}">
                <a16:creationId xmlns:a16="http://schemas.microsoft.com/office/drawing/2014/main" xmlns="" id="{D885603C-441C-4CBC-916A-ABDC7DF9F69F}"/>
              </a:ext>
            </a:extLst>
          </p:cNvPr>
          <p:cNvSpPr txBox="1"/>
          <p:nvPr/>
        </p:nvSpPr>
        <p:spPr>
          <a:xfrm>
            <a:off x="5874523" y="5570259"/>
            <a:ext cx="4932259" cy="307777"/>
          </a:xfrm>
          <a:prstGeom prst="rect">
            <a:avLst/>
          </a:prstGeom>
          <a:noFill/>
        </p:spPr>
        <p:txBody>
          <a:bodyPr wrap="square">
            <a:spAutoFit/>
          </a:bodyPr>
          <a:lstStyle/>
          <a:p>
            <a:r>
              <a:rPr lang="en-US" sz="1400" dirty="0"/>
              <a:t>(*SBAI</a:t>
            </a:r>
            <a:r>
              <a:rPr lang="en-US" sz="1400" i="1" dirty="0"/>
              <a:t> </a:t>
            </a:r>
            <a:r>
              <a:rPr lang="en-US" sz="1400" dirty="0"/>
              <a:t>=</a:t>
            </a:r>
            <a:r>
              <a:rPr lang="en-US" sz="1400" i="1" dirty="0"/>
              <a:t> Department of basic and applied science for engineering</a:t>
            </a:r>
            <a:r>
              <a:rPr lang="en-US" sz="1400" dirty="0"/>
              <a:t>)</a:t>
            </a:r>
            <a:endParaRPr lang="en-US" sz="1400" i="1" dirty="0"/>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xmlns="" id="{3D211A4F-06C7-4A17-BEF6-1636F282E641}"/>
                  </a:ext>
                </a:extLst>
              </p:cNvPr>
              <p:cNvSpPr txBox="1"/>
              <p:nvPr/>
            </p:nvSpPr>
            <p:spPr>
              <a:xfrm>
                <a:off x="553720" y="4083902"/>
                <a:ext cx="5857354" cy="923330"/>
              </a:xfrm>
              <a:prstGeom prst="rect">
                <a:avLst/>
              </a:prstGeom>
              <a:noFill/>
            </p:spPr>
            <p:txBody>
              <a:bodyPr wrap="square">
                <a:spAutoFit/>
              </a:bodyPr>
              <a:lstStyle/>
              <a:p>
                <a:pPr marL="285750" indent="-285750">
                  <a:buFont typeface="Arial" panose="020B0604020202020204" pitchFamily="34" charset="0"/>
                  <a:buChar char="•"/>
                </a:pPr>
                <a:r>
                  <a:rPr lang="en-US" dirty="0"/>
                  <a:t>Main initiatives:</a:t>
                </a:r>
              </a:p>
              <a:p>
                <a:pPr marL="742950" lvl="1" indent="-285750">
                  <a:buFont typeface="Wingdings" panose="05000000000000000000" pitchFamily="2" charset="2"/>
                  <a:buChar char="q"/>
                </a:pPr>
                <a:r>
                  <a:rPr lang="en-US" dirty="0" smtClean="0"/>
                  <a:t>Compact, </a:t>
                </a:r>
                <a:r>
                  <a:rPr lang="en-US" dirty="0"/>
                  <a:t>high brilliance </a:t>
                </a:r>
                <a:r>
                  <a:rPr lang="en-US" b="1" dirty="0"/>
                  <a:t>radiation sources</a:t>
                </a:r>
                <a:r>
                  <a:rPr lang="en-US" dirty="0"/>
                  <a:t> (FEL, ICS)</a:t>
                </a:r>
              </a:p>
              <a:p>
                <a:pPr marL="742950" lvl="1" indent="-285750">
                  <a:buFont typeface="Wingdings" panose="05000000000000000000" pitchFamily="2" charset="2"/>
                  <a:buChar char="q"/>
                </a:pPr>
                <a:r>
                  <a:rPr lang="en-US" dirty="0" err="1" smtClean="0"/>
                  <a:t>TeV</a:t>
                </a:r>
                <a:r>
                  <a:rPr lang="en-US" dirty="0" smtClean="0"/>
                  <a:t>-class, </a:t>
                </a:r>
                <a:r>
                  <a:rPr lang="en-US" dirty="0"/>
                  <a:t>high luminosity </a:t>
                </a:r>
                <a14:m>
                  <m:oMath xmlns:m="http://schemas.openxmlformats.org/officeDocument/2006/math">
                    <m:sSup>
                      <m:sSupPr>
                        <m:ctrlPr>
                          <a:rPr lang="it-IT" b="0" i="1" dirty="0" smtClean="0">
                            <a:latin typeface="Cambria Math" panose="02040503050406030204" pitchFamily="18" charset="0"/>
                          </a:rPr>
                        </m:ctrlPr>
                      </m:sSupPr>
                      <m:e>
                        <m:r>
                          <a:rPr lang="en-US" i="1" dirty="0" smtClean="0">
                            <a:latin typeface="Cambria Math" panose="02040503050406030204" pitchFamily="18" charset="0"/>
                          </a:rPr>
                          <m:t>𝑒</m:t>
                        </m:r>
                      </m:e>
                      <m:sup>
                        <m:r>
                          <a:rPr lang="it-IT" b="0" i="1" dirty="0" smtClean="0">
                            <a:latin typeface="Cambria Math" panose="02040503050406030204" pitchFamily="18" charset="0"/>
                          </a:rPr>
                          <m:t>+</m:t>
                        </m:r>
                      </m:sup>
                    </m:sSup>
                    <m:sSup>
                      <m:sSupPr>
                        <m:ctrlPr>
                          <a:rPr lang="it-IT" b="0" i="1" dirty="0" smtClean="0">
                            <a:latin typeface="Cambria Math" panose="02040503050406030204" pitchFamily="18" charset="0"/>
                          </a:rPr>
                        </m:ctrlPr>
                      </m:sSupPr>
                      <m:e>
                        <m:r>
                          <a:rPr lang="en-US" i="1" dirty="0" smtClean="0">
                            <a:latin typeface="Cambria Math" panose="02040503050406030204" pitchFamily="18" charset="0"/>
                          </a:rPr>
                          <m:t>𝑒</m:t>
                        </m:r>
                      </m:e>
                      <m:sup>
                        <m:r>
                          <a:rPr lang="it-IT" b="0" i="1" dirty="0" smtClean="0">
                            <a:latin typeface="Cambria Math" panose="02040503050406030204" pitchFamily="18" charset="0"/>
                          </a:rPr>
                          <m:t>−</m:t>
                        </m:r>
                      </m:sup>
                    </m:sSup>
                  </m:oMath>
                </a14:m>
                <a:r>
                  <a:rPr lang="en-US" dirty="0"/>
                  <a:t> </a:t>
                </a:r>
                <a:r>
                  <a:rPr lang="en-US" b="1" dirty="0"/>
                  <a:t>linear colliders</a:t>
                </a:r>
              </a:p>
            </p:txBody>
          </p:sp>
        </mc:Choice>
        <mc:Fallback xmlns="">
          <p:sp>
            <p:nvSpPr>
              <p:cNvPr id="25" name="CasellaDiTesto 24">
                <a:extLst>
                  <a:ext uri="{FF2B5EF4-FFF2-40B4-BE49-F238E27FC236}">
                    <a16:creationId xmlns:a16="http://schemas.microsoft.com/office/drawing/2014/main" xmlns="" xmlns:a14="http://schemas.microsoft.com/office/drawing/2010/main" id="{3D211A4F-06C7-4A17-BEF6-1636F282E641}"/>
                  </a:ext>
                </a:extLst>
              </p:cNvPr>
              <p:cNvSpPr txBox="1">
                <a:spLocks noRot="1" noChangeAspect="1" noMove="1" noResize="1" noEditPoints="1" noAdjustHandles="1" noChangeArrowheads="1" noChangeShapeType="1" noTextEdit="1"/>
              </p:cNvSpPr>
              <p:nvPr/>
            </p:nvSpPr>
            <p:spPr>
              <a:xfrm>
                <a:off x="553720" y="4083902"/>
                <a:ext cx="5857354" cy="923330"/>
              </a:xfrm>
              <a:prstGeom prst="rect">
                <a:avLst/>
              </a:prstGeom>
              <a:blipFill rotWithShape="0">
                <a:blip r:embed="rId3"/>
                <a:stretch>
                  <a:fillRect l="-728" t="-3974" b="-9934"/>
                </a:stretch>
              </a:blipFill>
            </p:spPr>
            <p:txBody>
              <a:bodyPr/>
              <a:lstStyle/>
              <a:p>
                <a:r>
                  <a:rPr lang="it-IT">
                    <a:noFill/>
                  </a:rPr>
                  <a:t> </a:t>
                </a:r>
              </a:p>
            </p:txBody>
          </p:sp>
        </mc:Fallback>
      </mc:AlternateContent>
      <p:sp>
        <p:nvSpPr>
          <p:cNvPr id="30" name="CasellaDiTesto 29">
            <a:extLst>
              <a:ext uri="{FF2B5EF4-FFF2-40B4-BE49-F238E27FC236}">
                <a16:creationId xmlns:a16="http://schemas.microsoft.com/office/drawing/2014/main" xmlns="" id="{32CCE944-B500-4A0C-AD31-60B6D1C1A169}"/>
              </a:ext>
            </a:extLst>
          </p:cNvPr>
          <p:cNvSpPr txBox="1"/>
          <p:nvPr/>
        </p:nvSpPr>
        <p:spPr>
          <a:xfrm>
            <a:off x="553720" y="2163072"/>
            <a:ext cx="10368280" cy="369332"/>
          </a:xfrm>
          <a:prstGeom prst="rect">
            <a:avLst/>
          </a:prstGeom>
          <a:noFill/>
        </p:spPr>
        <p:txBody>
          <a:bodyPr wrap="square">
            <a:spAutoFit/>
          </a:bodyPr>
          <a:lstStyle/>
          <a:p>
            <a:pPr marL="285750" indent="-285750">
              <a:buFont typeface="Arial" panose="020B0604020202020204" pitchFamily="34" charset="0"/>
              <a:buChar char="•"/>
            </a:pPr>
            <a:r>
              <a:rPr lang="en-US" dirty="0"/>
              <a:t>Realization of high brightness electron </a:t>
            </a:r>
            <a:r>
              <a:rPr lang="en-US" dirty="0" err="1"/>
              <a:t>linac</a:t>
            </a:r>
            <a:r>
              <a:rPr lang="en-US" dirty="0"/>
              <a:t>-based facilities exploiting </a:t>
            </a:r>
            <a:r>
              <a:rPr lang="en-US" i="1" dirty="0"/>
              <a:t>advanced accelerator concepts</a:t>
            </a:r>
          </a:p>
        </p:txBody>
      </p:sp>
      <p:pic>
        <p:nvPicPr>
          <p:cNvPr id="10" name="Immagine 9"/>
          <p:cNvPicPr>
            <a:picLocks noChangeAspect="1"/>
          </p:cNvPicPr>
          <p:nvPr/>
        </p:nvPicPr>
        <p:blipFill>
          <a:blip r:embed="rId4"/>
          <a:stretch>
            <a:fillRect/>
          </a:stretch>
        </p:blipFill>
        <p:spPr>
          <a:xfrm>
            <a:off x="2295159" y="2631090"/>
            <a:ext cx="7601681" cy="1418470"/>
          </a:xfrm>
          <a:prstGeom prst="rect">
            <a:avLst/>
          </a:prstGeom>
        </p:spPr>
      </p:pic>
      <p:pic>
        <p:nvPicPr>
          <p:cNvPr id="14" name="Immagine 13">
            <a:extLst>
              <a:ext uri="{FF2B5EF4-FFF2-40B4-BE49-F238E27FC236}">
                <a16:creationId xmlns:a16="http://schemas.microsoft.com/office/drawing/2014/main" xmlns="" id="{1073CEEF-95DC-4A76-817F-994BE122E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5" name="Immagine 14">
            <a:extLst>
              <a:ext uri="{FF2B5EF4-FFF2-40B4-BE49-F238E27FC236}">
                <a16:creationId xmlns:a16="http://schemas.microsoft.com/office/drawing/2014/main" xmlns="" id="{A143BF1C-0519-41BD-859C-411F12BAD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 name="Immagine 2"/>
          <p:cNvPicPr>
            <a:picLocks noChangeAspect="1"/>
          </p:cNvPicPr>
          <p:nvPr/>
        </p:nvPicPr>
        <p:blipFill>
          <a:blip r:embed="rId7"/>
          <a:stretch>
            <a:fillRect/>
          </a:stretch>
        </p:blipFill>
        <p:spPr>
          <a:xfrm>
            <a:off x="6268720" y="4255297"/>
            <a:ext cx="5287362" cy="402170"/>
          </a:xfrm>
          <a:prstGeom prst="rect">
            <a:avLst/>
          </a:prstGeom>
        </p:spPr>
      </p:pic>
      <p:pic>
        <p:nvPicPr>
          <p:cNvPr id="4" name="Immagine 3"/>
          <p:cNvPicPr>
            <a:picLocks noChangeAspect="1"/>
          </p:cNvPicPr>
          <p:nvPr/>
        </p:nvPicPr>
        <p:blipFill>
          <a:blip r:embed="rId8"/>
          <a:stretch>
            <a:fillRect/>
          </a:stretch>
        </p:blipFill>
        <p:spPr>
          <a:xfrm>
            <a:off x="6268720" y="4745135"/>
            <a:ext cx="5240049" cy="431742"/>
          </a:xfrm>
          <a:prstGeom prst="rect">
            <a:avLst/>
          </a:prstGeom>
        </p:spPr>
      </p:pic>
      <p:pic>
        <p:nvPicPr>
          <p:cNvPr id="5" name="Immagine 4">
            <a:extLst>
              <a:ext uri="{FF2B5EF4-FFF2-40B4-BE49-F238E27FC236}">
                <a16:creationId xmlns:a16="http://schemas.microsoft.com/office/drawing/2014/main" xmlns="" id="{DEA18A14-1443-5416-20D1-F3E89F7C6BE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77090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RF Conditioning</a:t>
            </a:r>
            <a:endParaRPr lang="it-IT" dirty="0"/>
          </a:p>
        </p:txBody>
      </p:sp>
      <p:sp>
        <p:nvSpPr>
          <p:cNvPr id="3" name="Segnaposto numero diapositiva 2"/>
          <p:cNvSpPr>
            <a:spLocks noGrp="1"/>
          </p:cNvSpPr>
          <p:nvPr>
            <p:ph type="sldNum" sz="quarter" idx="12"/>
          </p:nvPr>
        </p:nvSpPr>
        <p:spPr/>
        <p:txBody>
          <a:bodyPr/>
          <a:lstStyle/>
          <a:p>
            <a:fld id="{92965F77-E320-42C0-A3DF-7B050E339017}" type="slidenum">
              <a:rPr lang="en-US" smtClean="0"/>
              <a:t>40</a:t>
            </a:fld>
            <a:endParaRPr lang="en-US"/>
          </a:p>
        </p:txBody>
      </p:sp>
      <p:pic>
        <p:nvPicPr>
          <p:cNvPr id="15" name="Immagine 14">
            <a:extLst>
              <a:ext uri="{FF2B5EF4-FFF2-40B4-BE49-F238E27FC236}">
                <a16:creationId xmlns:a16="http://schemas.microsoft.com/office/drawing/2014/main" xmlns="" id="{A3A7C9D9-3FB1-4ED4-BC27-6FDBD8986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6" name="Immagine 15">
            <a:extLst>
              <a:ext uri="{FF2B5EF4-FFF2-40B4-BE49-F238E27FC236}">
                <a16:creationId xmlns:a16="http://schemas.microsoft.com/office/drawing/2014/main" xmlns="" id="{F5B8F78F-EB44-42A9-9BEB-A32DBB3E1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7" name="Immagine 16">
            <a:extLst>
              <a:ext uri="{FF2B5EF4-FFF2-40B4-BE49-F238E27FC236}">
                <a16:creationId xmlns:a16="http://schemas.microsoft.com/office/drawing/2014/main" xmlns="" id="{4513DD9E-14A5-4E17-AA7F-F7BD768BCE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21" name="Immagin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94" y="3985225"/>
            <a:ext cx="3625181" cy="2718886"/>
          </a:xfrm>
          <a:prstGeom prst="rect">
            <a:avLst/>
          </a:prstGeom>
        </p:spPr>
      </p:pic>
      <p:pic>
        <p:nvPicPr>
          <p:cNvPr id="19" name="Immagin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3465" y="3985225"/>
            <a:ext cx="3625181" cy="2718886"/>
          </a:xfrm>
          <a:prstGeom prst="rect">
            <a:avLst/>
          </a:prstGeom>
        </p:spPr>
      </p:pic>
      <p:pic>
        <p:nvPicPr>
          <p:cNvPr id="18" name="Immagin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93" y="1385024"/>
            <a:ext cx="3625181" cy="2718886"/>
          </a:xfrm>
          <a:prstGeom prst="rect">
            <a:avLst/>
          </a:prstGeom>
        </p:spPr>
      </p:pic>
      <p:pic>
        <p:nvPicPr>
          <p:cNvPr id="20" name="Immagin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3464" y="1385024"/>
            <a:ext cx="3625181" cy="2718886"/>
          </a:xfrm>
          <a:prstGeom prst="rect">
            <a:avLst/>
          </a:prstGeom>
        </p:spPr>
      </p:pic>
      <p:pic>
        <p:nvPicPr>
          <p:cNvPr id="22" name="Immagin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8009" y="1385024"/>
            <a:ext cx="3625181" cy="2718886"/>
          </a:xfrm>
          <a:prstGeom prst="rect">
            <a:avLst/>
          </a:prstGeom>
        </p:spPr>
      </p:pic>
      <p:sp>
        <p:nvSpPr>
          <p:cNvPr id="23" name="CasellaDiTesto 22"/>
          <p:cNvSpPr txBox="1"/>
          <p:nvPr/>
        </p:nvSpPr>
        <p:spPr>
          <a:xfrm>
            <a:off x="7413526" y="4276022"/>
            <a:ext cx="386188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Peak power = 10 MW (nominal = 20 MW)</a:t>
            </a:r>
          </a:p>
          <a:p>
            <a:pPr marL="285750" indent="-285750">
              <a:buFont typeface="Arial" panose="020B0604020202020204" pitchFamily="34" charset="0"/>
              <a:buChar char="•"/>
            </a:pPr>
            <a:r>
              <a:rPr lang="en-US" sz="1400" dirty="0" smtClean="0"/>
              <a:t>Solenoid peak field = 0.21 T (nominal = 0.27 T)</a:t>
            </a:r>
          </a:p>
          <a:p>
            <a:pPr marL="285750" indent="-285750">
              <a:buFont typeface="Arial" panose="020B0604020202020204" pitchFamily="34" charset="0"/>
              <a:buChar char="•"/>
            </a:pPr>
            <a:r>
              <a:rPr lang="en-US" sz="1400" dirty="0" smtClean="0"/>
              <a:t>Launch phase: deviation from zero-crossing with negative slope (nominal = 51 </a:t>
            </a:r>
            <a:r>
              <a:rPr lang="en-US" sz="1400" dirty="0" err="1" smtClean="0"/>
              <a:t>deg</a:t>
            </a:r>
            <a:r>
              <a:rPr lang="en-US" sz="1400" dirty="0" smtClean="0"/>
              <a:t>)</a:t>
            </a:r>
            <a:endParaRPr lang="it-IT" sz="1400" dirty="0"/>
          </a:p>
        </p:txBody>
      </p:sp>
      <p:pic>
        <p:nvPicPr>
          <p:cNvPr id="24" name="Immagine 23"/>
          <p:cNvPicPr>
            <a:picLocks noChangeAspect="1"/>
          </p:cNvPicPr>
          <p:nvPr/>
        </p:nvPicPr>
        <p:blipFill>
          <a:blip r:embed="rId10"/>
          <a:stretch>
            <a:fillRect/>
          </a:stretch>
        </p:blipFill>
        <p:spPr>
          <a:xfrm>
            <a:off x="6942458" y="5402241"/>
            <a:ext cx="4664589" cy="422871"/>
          </a:xfrm>
          <a:prstGeom prst="rect">
            <a:avLst/>
          </a:prstGeom>
        </p:spPr>
      </p:pic>
    </p:spTree>
    <p:extLst>
      <p:ext uri="{BB962C8B-B14F-4D97-AF65-F5344CB8AC3E}">
        <p14:creationId xmlns:p14="http://schemas.microsoft.com/office/powerpoint/2010/main" val="3040986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xmlns="" id="{9DC6DE68-BB42-4ADF-946B-3B40DCE2C4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19840" y="4409892"/>
            <a:ext cx="2959251" cy="2219438"/>
          </a:xfrm>
          <a:prstGeom prst="rect">
            <a:avLst/>
          </a:prstGeom>
        </p:spPr>
      </p:pic>
      <p:pic>
        <p:nvPicPr>
          <p:cNvPr id="31" name="Immagine 30">
            <a:extLst>
              <a:ext uri="{FF2B5EF4-FFF2-40B4-BE49-F238E27FC236}">
                <a16:creationId xmlns:a16="http://schemas.microsoft.com/office/drawing/2014/main" xmlns="" id="{8C168E77-2ED3-40CC-89ED-7D368F2303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79091" y="4551773"/>
            <a:ext cx="2788084" cy="2091063"/>
          </a:xfrm>
          <a:prstGeom prst="rect">
            <a:avLst/>
          </a:prstGeom>
        </p:spPr>
      </p:pic>
      <p:sp>
        <p:nvSpPr>
          <p:cNvPr id="2" name="Titolo 1">
            <a:extLst>
              <a:ext uri="{FF2B5EF4-FFF2-40B4-BE49-F238E27FC236}">
                <a16:creationId xmlns:a16="http://schemas.microsoft.com/office/drawing/2014/main" xmlns="" id="{12DADF28-B3AF-468B-BDDF-A4F826E78B7E}"/>
              </a:ext>
            </a:extLst>
          </p:cNvPr>
          <p:cNvSpPr>
            <a:spLocks noGrp="1"/>
          </p:cNvSpPr>
          <p:nvPr>
            <p:ph type="title"/>
          </p:nvPr>
        </p:nvSpPr>
        <p:spPr/>
        <p:txBody>
          <a:bodyPr/>
          <a:lstStyle/>
          <a:p>
            <a:r>
              <a:rPr lang="en-US" dirty="0" smtClean="0"/>
              <a:t>Blow-out Process</a:t>
            </a:r>
            <a:endParaRPr lang="en-US" dirty="0"/>
          </a:p>
        </p:txBody>
      </p:sp>
      <p:pic>
        <p:nvPicPr>
          <p:cNvPr id="25" name="Immagine 24">
            <a:extLst>
              <a:ext uri="{FF2B5EF4-FFF2-40B4-BE49-F238E27FC236}">
                <a16:creationId xmlns:a16="http://schemas.microsoft.com/office/drawing/2014/main" xmlns="" id="{A3A7C9D9-3FB1-4ED4-BC27-6FDBD89862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F5B8F78F-EB44-42A9-9BEB-A32DBB3E19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2" name="Immagine 31">
            <a:extLst>
              <a:ext uri="{FF2B5EF4-FFF2-40B4-BE49-F238E27FC236}">
                <a16:creationId xmlns:a16="http://schemas.microsoft.com/office/drawing/2014/main" xmlns="" id="{4513DD9E-14A5-4E17-AA7F-F7BD768BCE3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9" name="Immagine 8"/>
          <p:cNvPicPr>
            <a:picLocks noChangeAspect="1"/>
          </p:cNvPicPr>
          <p:nvPr/>
        </p:nvPicPr>
        <p:blipFill>
          <a:blip r:embed="rId8"/>
          <a:stretch>
            <a:fillRect/>
          </a:stretch>
        </p:blipFill>
        <p:spPr>
          <a:xfrm>
            <a:off x="7744954" y="5178595"/>
            <a:ext cx="4298578" cy="481184"/>
          </a:xfrm>
          <a:prstGeom prst="rect">
            <a:avLst/>
          </a:prstGeom>
        </p:spPr>
      </p:pic>
      <p:pic>
        <p:nvPicPr>
          <p:cNvPr id="10" name="Immagine 9"/>
          <p:cNvPicPr>
            <a:picLocks noChangeAspect="1"/>
          </p:cNvPicPr>
          <p:nvPr/>
        </p:nvPicPr>
        <p:blipFill>
          <a:blip r:embed="rId9"/>
          <a:stretch>
            <a:fillRect/>
          </a:stretch>
        </p:blipFill>
        <p:spPr>
          <a:xfrm>
            <a:off x="8640315" y="5659779"/>
            <a:ext cx="3403217" cy="492851"/>
          </a:xfrm>
          <a:prstGeom prst="rect">
            <a:avLst/>
          </a:prstGeom>
        </p:spPr>
      </p:pic>
      <p:pic>
        <p:nvPicPr>
          <p:cNvPr id="11" name="Immagine 10"/>
          <p:cNvPicPr>
            <a:picLocks noChangeAspect="1"/>
          </p:cNvPicPr>
          <p:nvPr/>
        </p:nvPicPr>
        <p:blipFill>
          <a:blip r:embed="rId10"/>
          <a:stretch>
            <a:fillRect/>
          </a:stretch>
        </p:blipFill>
        <p:spPr>
          <a:xfrm>
            <a:off x="8640315" y="6270937"/>
            <a:ext cx="3256457" cy="464045"/>
          </a:xfrm>
          <a:prstGeom prst="rect">
            <a:avLst/>
          </a:prstGeom>
        </p:spPr>
      </p:pic>
      <p:pic>
        <p:nvPicPr>
          <p:cNvPr id="28" name="Immagine 27">
            <a:extLst>
              <a:ext uri="{FF2B5EF4-FFF2-40B4-BE49-F238E27FC236}">
                <a16:creationId xmlns:a16="http://schemas.microsoft.com/office/drawing/2014/main" xmlns="" id="{49B2342B-3C9D-4D10-B67F-C284B48E64DA}"/>
              </a:ext>
            </a:extLst>
          </p:cNvPr>
          <p:cNvPicPr>
            <a:picLocks noChangeAspect="1"/>
          </p:cNvPicPr>
          <p:nvPr/>
        </p:nvPicPr>
        <p:blipFill>
          <a:blip r:embed="rId11"/>
          <a:stretch>
            <a:fillRect/>
          </a:stretch>
        </p:blipFill>
        <p:spPr>
          <a:xfrm>
            <a:off x="1342479" y="3199196"/>
            <a:ext cx="2683618" cy="1210696"/>
          </a:xfrm>
          <a:prstGeom prst="rect">
            <a:avLst/>
          </a:prstGeom>
          <a:ln w="19050">
            <a:solidFill>
              <a:srgbClr val="00B050"/>
            </a:solidFill>
          </a:ln>
        </p:spPr>
      </p:pic>
      <p:pic>
        <p:nvPicPr>
          <p:cNvPr id="33" name="Immagine 32">
            <a:extLst>
              <a:ext uri="{FF2B5EF4-FFF2-40B4-BE49-F238E27FC236}">
                <a16:creationId xmlns:a16="http://schemas.microsoft.com/office/drawing/2014/main" xmlns="" id="{1E4829D3-8515-45CC-9648-481E06E0ACDB}"/>
              </a:ext>
            </a:extLst>
          </p:cNvPr>
          <p:cNvPicPr>
            <a:picLocks noChangeAspect="1"/>
          </p:cNvPicPr>
          <p:nvPr/>
        </p:nvPicPr>
        <p:blipFill>
          <a:blip r:embed="rId12"/>
          <a:stretch>
            <a:fillRect/>
          </a:stretch>
        </p:blipFill>
        <p:spPr>
          <a:xfrm>
            <a:off x="4179091" y="3298377"/>
            <a:ext cx="4156629" cy="1012333"/>
          </a:xfrm>
          <a:prstGeom prst="rect">
            <a:avLst/>
          </a:prstGeom>
        </p:spPr>
      </p:pic>
      <p:pic>
        <p:nvPicPr>
          <p:cNvPr id="12" name="Immagine 11"/>
          <p:cNvPicPr>
            <a:picLocks noChangeAspect="1"/>
          </p:cNvPicPr>
          <p:nvPr/>
        </p:nvPicPr>
        <p:blipFill>
          <a:blip r:embed="rId13"/>
          <a:stretch>
            <a:fillRect/>
          </a:stretch>
        </p:blipFill>
        <p:spPr>
          <a:xfrm>
            <a:off x="8335720" y="1381084"/>
            <a:ext cx="2396485" cy="528135"/>
          </a:xfrm>
          <a:prstGeom prst="rect">
            <a:avLst/>
          </a:prstGeom>
          <a:ln w="19050">
            <a:solidFill>
              <a:schemeClr val="accent1"/>
            </a:solidFill>
          </a:ln>
        </p:spPr>
      </p:pic>
      <p:sp>
        <p:nvSpPr>
          <p:cNvPr id="13" name="CasellaDiTesto 12"/>
          <p:cNvSpPr txBox="1"/>
          <p:nvPr/>
        </p:nvSpPr>
        <p:spPr>
          <a:xfrm>
            <a:off x="877151" y="1350262"/>
            <a:ext cx="722916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Short laser pulses with a suitable transverse shaping produce “</a:t>
            </a:r>
            <a:r>
              <a:rPr lang="en-US" b="1" dirty="0" smtClean="0"/>
              <a:t>half-circle</a:t>
            </a:r>
            <a:r>
              <a:rPr lang="en-US" dirty="0" smtClean="0"/>
              <a:t>” beams that undergo the process of longitudinal and transverse blowout under the action of the space charge forces</a:t>
            </a:r>
          </a:p>
          <a:p>
            <a:pPr marL="285750" indent="-285750">
              <a:buFont typeface="Arial" panose="020B0604020202020204" pitchFamily="34" charset="0"/>
              <a:buChar char="•"/>
            </a:pPr>
            <a:r>
              <a:rPr lang="en-US" dirty="0" smtClean="0"/>
              <a:t>The beam naturally forms a </a:t>
            </a:r>
            <a:r>
              <a:rPr lang="en-US" b="1" dirty="0" smtClean="0"/>
              <a:t>uniform ellipsoidal </a:t>
            </a:r>
            <a:r>
              <a:rPr lang="en-US" dirty="0" smtClean="0"/>
              <a:t>distribution</a:t>
            </a:r>
          </a:p>
          <a:p>
            <a:pPr marL="285750" indent="-285750">
              <a:buFont typeface="Arial" panose="020B0604020202020204" pitchFamily="34" charset="0"/>
              <a:buChar char="•"/>
            </a:pPr>
            <a:r>
              <a:rPr lang="en-US" dirty="0" smtClean="0"/>
              <a:t>The effect was known for </a:t>
            </a:r>
            <a:r>
              <a:rPr lang="en-US" b="1" dirty="0" smtClean="0"/>
              <a:t>astronomical objects</a:t>
            </a:r>
            <a:r>
              <a:rPr lang="en-US" dirty="0" smtClean="0"/>
              <a:t> contracting under the gravitational forces</a:t>
            </a:r>
            <a:endParaRPr lang="it-IT" dirty="0"/>
          </a:p>
        </p:txBody>
      </p:sp>
    </p:spTree>
    <p:extLst>
      <p:ext uri="{BB962C8B-B14F-4D97-AF65-F5344CB8AC3E}">
        <p14:creationId xmlns:p14="http://schemas.microsoft.com/office/powerpoint/2010/main" val="3451307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FEL Radiation</a:t>
            </a:r>
            <a:endParaRPr lang="it-IT" dirty="0"/>
          </a:p>
        </p:txBody>
      </p:sp>
      <p:sp>
        <p:nvSpPr>
          <p:cNvPr id="3" name="Segnaposto numero diapositiva 2"/>
          <p:cNvSpPr>
            <a:spLocks noGrp="1"/>
          </p:cNvSpPr>
          <p:nvPr>
            <p:ph type="sldNum" sz="quarter" idx="12"/>
          </p:nvPr>
        </p:nvSpPr>
        <p:spPr/>
        <p:txBody>
          <a:bodyPr/>
          <a:lstStyle/>
          <a:p>
            <a:fld id="{92965F77-E320-42C0-A3DF-7B050E339017}" type="slidenum">
              <a:rPr lang="en-US" smtClean="0"/>
              <a:t>42</a:t>
            </a:fld>
            <a:endParaRPr lang="en-US"/>
          </a:p>
        </p:txBody>
      </p:sp>
      <p:pic>
        <p:nvPicPr>
          <p:cNvPr id="4" name="Immagine 3">
            <a:extLst>
              <a:ext uri="{FF2B5EF4-FFF2-40B4-BE49-F238E27FC236}">
                <a16:creationId xmlns:a16="http://schemas.microsoft.com/office/drawing/2014/main" xmlns="" id="{A3A7C9D9-3FB1-4ED4-BC27-6FDBD8986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5" name="Immagine 4">
            <a:extLst>
              <a:ext uri="{FF2B5EF4-FFF2-40B4-BE49-F238E27FC236}">
                <a16:creationId xmlns:a16="http://schemas.microsoft.com/office/drawing/2014/main" xmlns="" id="{F5B8F78F-EB44-42A9-9BEB-A32DBB3E1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6" name="Immagine 5">
            <a:extLst>
              <a:ext uri="{FF2B5EF4-FFF2-40B4-BE49-F238E27FC236}">
                <a16:creationId xmlns:a16="http://schemas.microsoft.com/office/drawing/2014/main" xmlns="" id="{4513DD9E-14A5-4E17-AA7F-F7BD768BCE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7" name="Immagine 6"/>
          <p:cNvPicPr>
            <a:picLocks noChangeAspect="1"/>
          </p:cNvPicPr>
          <p:nvPr/>
        </p:nvPicPr>
        <p:blipFill>
          <a:blip r:embed="rId5"/>
          <a:stretch>
            <a:fillRect/>
          </a:stretch>
        </p:blipFill>
        <p:spPr>
          <a:xfrm>
            <a:off x="5987579" y="1542698"/>
            <a:ext cx="2371328" cy="963352"/>
          </a:xfrm>
          <a:prstGeom prst="rect">
            <a:avLst/>
          </a:prstGeom>
        </p:spPr>
      </p:pic>
      <p:pic>
        <p:nvPicPr>
          <p:cNvPr id="8" name="Immagine 7"/>
          <p:cNvPicPr>
            <a:picLocks noChangeAspect="1"/>
          </p:cNvPicPr>
          <p:nvPr/>
        </p:nvPicPr>
        <p:blipFill>
          <a:blip r:embed="rId6"/>
          <a:stretch>
            <a:fillRect/>
          </a:stretch>
        </p:blipFill>
        <p:spPr>
          <a:xfrm>
            <a:off x="5938939" y="2332327"/>
            <a:ext cx="1531483" cy="823378"/>
          </a:xfrm>
          <a:prstGeom prst="rect">
            <a:avLst/>
          </a:prstGeom>
        </p:spPr>
      </p:pic>
      <p:pic>
        <p:nvPicPr>
          <p:cNvPr id="9" name="Immagine 8"/>
          <p:cNvPicPr>
            <a:picLocks noChangeAspect="1"/>
          </p:cNvPicPr>
          <p:nvPr/>
        </p:nvPicPr>
        <p:blipFill>
          <a:blip r:embed="rId7"/>
          <a:stretch>
            <a:fillRect/>
          </a:stretch>
        </p:blipFill>
        <p:spPr>
          <a:xfrm>
            <a:off x="518769" y="3683623"/>
            <a:ext cx="7494570" cy="1789068"/>
          </a:xfrm>
          <a:prstGeom prst="rect">
            <a:avLst/>
          </a:prstGeom>
        </p:spPr>
      </p:pic>
      <p:pic>
        <p:nvPicPr>
          <p:cNvPr id="10" name="Immagine 9"/>
          <p:cNvPicPr>
            <a:picLocks noChangeAspect="1"/>
          </p:cNvPicPr>
          <p:nvPr/>
        </p:nvPicPr>
        <p:blipFill>
          <a:blip r:embed="rId8"/>
          <a:stretch>
            <a:fillRect/>
          </a:stretch>
        </p:blipFill>
        <p:spPr>
          <a:xfrm>
            <a:off x="9348079" y="1542698"/>
            <a:ext cx="2419350" cy="1152525"/>
          </a:xfrm>
          <a:prstGeom prst="rect">
            <a:avLst/>
          </a:prstGeom>
        </p:spPr>
      </p:pic>
      <p:pic>
        <p:nvPicPr>
          <p:cNvPr id="11" name="Immagine 10"/>
          <p:cNvPicPr>
            <a:picLocks noChangeAspect="1"/>
          </p:cNvPicPr>
          <p:nvPr/>
        </p:nvPicPr>
        <p:blipFill>
          <a:blip r:embed="rId9"/>
          <a:stretch>
            <a:fillRect/>
          </a:stretch>
        </p:blipFill>
        <p:spPr>
          <a:xfrm>
            <a:off x="9632916" y="2699166"/>
            <a:ext cx="2047875" cy="533400"/>
          </a:xfrm>
          <a:prstGeom prst="rect">
            <a:avLst/>
          </a:prstGeom>
        </p:spPr>
      </p:pic>
      <p:pic>
        <p:nvPicPr>
          <p:cNvPr id="12" name="Immagine 11"/>
          <p:cNvPicPr>
            <a:picLocks noChangeAspect="1"/>
          </p:cNvPicPr>
          <p:nvPr/>
        </p:nvPicPr>
        <p:blipFill>
          <a:blip r:embed="rId10"/>
          <a:stretch>
            <a:fillRect/>
          </a:stretch>
        </p:blipFill>
        <p:spPr>
          <a:xfrm>
            <a:off x="8013339" y="294142"/>
            <a:ext cx="4028513" cy="943781"/>
          </a:xfrm>
          <a:prstGeom prst="rect">
            <a:avLst/>
          </a:prstGeom>
        </p:spPr>
      </p:pic>
      <p:pic>
        <p:nvPicPr>
          <p:cNvPr id="14" name="Immagine 13"/>
          <p:cNvPicPr>
            <a:picLocks noChangeAspect="1"/>
          </p:cNvPicPr>
          <p:nvPr/>
        </p:nvPicPr>
        <p:blipFill>
          <a:blip r:embed="rId11"/>
          <a:stretch>
            <a:fillRect/>
          </a:stretch>
        </p:blipFill>
        <p:spPr>
          <a:xfrm>
            <a:off x="613807" y="5494832"/>
            <a:ext cx="4028513" cy="484745"/>
          </a:xfrm>
          <a:prstGeom prst="rect">
            <a:avLst/>
          </a:prstGeom>
        </p:spPr>
      </p:pic>
      <mc:AlternateContent xmlns:mc="http://schemas.openxmlformats.org/markup-compatibility/2006">
        <mc:Choice xmlns:a14="http://schemas.microsoft.com/office/drawing/2010/main" Requires="a14">
          <p:sp>
            <p:nvSpPr>
              <p:cNvPr id="15" name="CasellaDiTesto 14"/>
              <p:cNvSpPr txBox="1"/>
              <p:nvPr/>
            </p:nvSpPr>
            <p:spPr>
              <a:xfrm>
                <a:off x="334813" y="1542698"/>
                <a:ext cx="551748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Emission at the resonant wavelength as a function of </a:t>
                </a:r>
                <a14:m>
                  <m:oMath xmlns:m="http://schemas.openxmlformats.org/officeDocument/2006/math">
                    <m:r>
                      <a:rPr lang="en-US" b="0" i="1" smtClean="0">
                        <a:latin typeface="Cambria Math" panose="02040503050406030204" pitchFamily="18" charset="0"/>
                      </a:rPr>
                      <m:t>𝛾</m:t>
                    </m:r>
                    <m:r>
                      <a:rPr lang="en-US" b="0" i="1" smtClean="0">
                        <a:latin typeface="Cambria Math" panose="02040503050406030204" pitchFamily="18" charset="0"/>
                      </a:rPr>
                      <m:t>,</m:t>
                    </m:r>
                  </m:oMath>
                </a14:m>
                <a:r>
                  <a:rPr lang="it-IT" dirty="0" smtClean="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𝐵</m:t>
                        </m:r>
                      </m:e>
                      <m:sub>
                        <m:r>
                          <a:rPr lang="en-US" b="0" i="1" dirty="0" smtClean="0">
                            <a:latin typeface="Cambria Math" panose="02040503050406030204" pitchFamily="18" charset="0"/>
                          </a:rPr>
                          <m:t>0</m:t>
                        </m:r>
                      </m:sub>
                    </m:sSub>
                  </m:oMath>
                </a14:m>
                <a:r>
                  <a:rPr lang="it-IT"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𝑢</m:t>
                        </m:r>
                      </m:sub>
                    </m:sSub>
                  </m:oMath>
                </a14:m>
                <a:r>
                  <a:rPr lang="it-IT" dirty="0" smtClean="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𝑆𝐸</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𝑄</m:t>
                        </m:r>
                      </m:e>
                      <m:sub>
                        <m:r>
                          <a:rPr lang="en-US" b="0" i="1" dirty="0" smtClean="0">
                            <a:latin typeface="Cambria Math" panose="02040503050406030204" pitchFamily="18" charset="0"/>
                          </a:rPr>
                          <m:t>𝑏</m:t>
                        </m:r>
                      </m:sub>
                    </m:sSub>
                    <m:r>
                      <a:rPr lang="en-US" b="0" i="1" dirty="0" smtClean="0">
                        <a:latin typeface="Cambria Math" panose="02040503050406030204" pitchFamily="18" charset="0"/>
                      </a:rPr>
                      <m:t>/</m:t>
                    </m:r>
                    <m:r>
                      <a:rPr lang="en-US" b="0" i="1" dirty="0" smtClean="0">
                        <a:latin typeface="Cambria Math" panose="02040503050406030204" pitchFamily="18" charset="0"/>
                      </a:rPr>
                      <m:t>𝑒</m:t>
                    </m:r>
                  </m:oMath>
                </a14:m>
                <a:r>
                  <a:rPr lang="it-IT" dirty="0" smtClean="0"/>
                  <a:t>)</a:t>
                </a:r>
              </a:p>
              <a:p>
                <a:pPr marL="285750" indent="-285750">
                  <a:buFont typeface="Arial" panose="020B0604020202020204" pitchFamily="34" charset="0"/>
                  <a:buChar char="•"/>
                </a:pPr>
                <a:r>
                  <a:rPr lang="en-US" dirty="0" smtClean="0"/>
                  <a:t>Work of the EM field and the beam: </a:t>
                </a:r>
                <a:r>
                  <a:rPr lang="en-US" dirty="0"/>
                  <a:t>e</a:t>
                </a:r>
                <a:r>
                  <a:rPr lang="en-US" dirty="0" smtClean="0"/>
                  <a:t>nergy modulation in the beam</a:t>
                </a:r>
              </a:p>
              <a:p>
                <a:pPr marL="285750" indent="-285750">
                  <a:buFont typeface="Arial" panose="020B0604020202020204" pitchFamily="34" charset="0"/>
                  <a:buChar char="•"/>
                </a:pPr>
                <a:r>
                  <a:rPr lang="en-US" dirty="0" smtClean="0"/>
                  <a:t>Energy modulation induces density modulation: micro bunching</a:t>
                </a:r>
              </a:p>
              <a:p>
                <a:pPr marL="285750" indent="-285750">
                  <a:buFont typeface="Arial" panose="020B0604020202020204" pitchFamily="34" charset="0"/>
                  <a:buChar char="•"/>
                </a:pPr>
                <a:r>
                  <a:rPr lang="en-US" dirty="0" smtClean="0"/>
                  <a:t>Coherent emission of FEL radiation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𝐹𝐸𝐿</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b="0" i="1" smtClean="0">
                                <a:latin typeface="Cambria Math" panose="02040503050406030204" pitchFamily="18" charset="0"/>
                              </a:rPr>
                              <m:t>𝑒</m:t>
                            </m:r>
                          </m:e>
                        </m:d>
                      </m:e>
                      <m:sup>
                        <m:r>
                          <a:rPr lang="en-US" b="0" i="1" smtClean="0">
                            <a:latin typeface="Cambria Math" panose="02040503050406030204" pitchFamily="18" charset="0"/>
                          </a:rPr>
                          <m:t>2</m:t>
                        </m:r>
                      </m:sup>
                    </m:sSup>
                  </m:oMath>
                </a14:m>
                <a:r>
                  <a:rPr lang="en-US" dirty="0" smtClean="0"/>
                  <a:t>)</a:t>
                </a:r>
                <a:endParaRPr lang="it-IT" dirty="0"/>
              </a:p>
            </p:txBody>
          </p:sp>
        </mc:Choice>
        <mc:Fallback>
          <p:sp>
            <p:nvSpPr>
              <p:cNvPr id="15" name="CasellaDiTesto 14"/>
              <p:cNvSpPr txBox="1">
                <a:spLocks noRot="1" noChangeAspect="1" noMove="1" noResize="1" noEditPoints="1" noAdjustHandles="1" noChangeArrowheads="1" noChangeShapeType="1" noTextEdit="1"/>
              </p:cNvSpPr>
              <p:nvPr/>
            </p:nvSpPr>
            <p:spPr>
              <a:xfrm>
                <a:off x="334813" y="1542698"/>
                <a:ext cx="5517488" cy="2031325"/>
              </a:xfrm>
              <a:prstGeom prst="rect">
                <a:avLst/>
              </a:prstGeom>
              <a:blipFill rotWithShape="0">
                <a:blip r:embed="rId12"/>
                <a:stretch>
                  <a:fillRect l="-773" t="-1502" r="-1436" b="-3904"/>
                </a:stretch>
              </a:blipFill>
            </p:spPr>
            <p:txBody>
              <a:bodyPr/>
              <a:lstStyle/>
              <a:p>
                <a:r>
                  <a:rPr lang="it-IT">
                    <a:noFill/>
                  </a:rPr>
                  <a:t> </a:t>
                </a:r>
              </a:p>
            </p:txBody>
          </p:sp>
        </mc:Fallback>
      </mc:AlternateContent>
      <p:pic>
        <p:nvPicPr>
          <p:cNvPr id="16" name="Immagine 15"/>
          <p:cNvPicPr>
            <a:picLocks noChangeAspect="1"/>
          </p:cNvPicPr>
          <p:nvPr/>
        </p:nvPicPr>
        <p:blipFill>
          <a:blip r:embed="rId13"/>
          <a:stretch>
            <a:fillRect/>
          </a:stretch>
        </p:blipFill>
        <p:spPr>
          <a:xfrm>
            <a:off x="8573721" y="3683623"/>
            <a:ext cx="3193708" cy="1857083"/>
          </a:xfrm>
          <a:prstGeom prst="rect">
            <a:avLst/>
          </a:prstGeom>
        </p:spPr>
      </p:pic>
      <p:sp>
        <p:nvSpPr>
          <p:cNvPr id="17" name="CasellaDiTesto 16"/>
          <p:cNvSpPr txBox="1"/>
          <p:nvPr/>
        </p:nvSpPr>
        <p:spPr>
          <a:xfrm>
            <a:off x="8701499" y="5494832"/>
            <a:ext cx="3712509" cy="215444"/>
          </a:xfrm>
          <a:prstGeom prst="rect">
            <a:avLst/>
          </a:prstGeom>
          <a:noFill/>
        </p:spPr>
        <p:txBody>
          <a:bodyPr wrap="square" rtlCol="0">
            <a:spAutoFit/>
          </a:bodyPr>
          <a:lstStyle/>
          <a:p>
            <a:r>
              <a:rPr lang="en-US" sz="800" b="1" dirty="0"/>
              <a:t>L. </a:t>
            </a:r>
            <a:r>
              <a:rPr lang="en-US" sz="800" b="1" dirty="0" err="1"/>
              <a:t>Faillace</a:t>
            </a:r>
            <a:r>
              <a:rPr lang="en-US" sz="800" b="1" dirty="0"/>
              <a:t> et al., Phys. Rev. </a:t>
            </a:r>
            <a:r>
              <a:rPr lang="en-US" sz="800" b="1" dirty="0" err="1"/>
              <a:t>Accel</a:t>
            </a:r>
            <a:r>
              <a:rPr lang="en-US" sz="800" b="1" dirty="0"/>
              <a:t>. Beams 25, 063401, 2022</a:t>
            </a:r>
            <a:endParaRPr lang="it-IT" sz="800" b="1" dirty="0"/>
          </a:p>
        </p:txBody>
      </p:sp>
      <p:pic>
        <p:nvPicPr>
          <p:cNvPr id="18" name="Immagin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17526" y="2473299"/>
            <a:ext cx="1779902" cy="1121337"/>
          </a:xfrm>
          <a:prstGeom prst="rect">
            <a:avLst/>
          </a:prstGeom>
        </p:spPr>
      </p:pic>
    </p:spTree>
    <p:extLst>
      <p:ext uri="{BB962C8B-B14F-4D97-AF65-F5344CB8AC3E}">
        <p14:creationId xmlns:p14="http://schemas.microsoft.com/office/powerpoint/2010/main" val="3984120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ICS Sources</a:t>
            </a:r>
            <a:endParaRPr lang="it-IT" dirty="0"/>
          </a:p>
        </p:txBody>
      </p:sp>
      <p:sp>
        <p:nvSpPr>
          <p:cNvPr id="3" name="Segnaposto numero diapositiva 2"/>
          <p:cNvSpPr>
            <a:spLocks noGrp="1"/>
          </p:cNvSpPr>
          <p:nvPr>
            <p:ph type="sldNum" sz="quarter" idx="12"/>
          </p:nvPr>
        </p:nvSpPr>
        <p:spPr/>
        <p:txBody>
          <a:bodyPr/>
          <a:lstStyle/>
          <a:p>
            <a:fld id="{92965F77-E320-42C0-A3DF-7B050E339017}" type="slidenum">
              <a:rPr lang="en-US" smtClean="0"/>
              <a:t>43</a:t>
            </a:fld>
            <a:endParaRPr lang="en-US"/>
          </a:p>
        </p:txBody>
      </p:sp>
      <p:pic>
        <p:nvPicPr>
          <p:cNvPr id="4" name="Immagine 3">
            <a:extLst>
              <a:ext uri="{FF2B5EF4-FFF2-40B4-BE49-F238E27FC236}">
                <a16:creationId xmlns:a16="http://schemas.microsoft.com/office/drawing/2014/main" xmlns="" id="{A3A7C9D9-3FB1-4ED4-BC27-6FDBD8986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5" name="Immagine 4">
            <a:extLst>
              <a:ext uri="{FF2B5EF4-FFF2-40B4-BE49-F238E27FC236}">
                <a16:creationId xmlns:a16="http://schemas.microsoft.com/office/drawing/2014/main" xmlns="" id="{F5B8F78F-EB44-42A9-9BEB-A32DBB3E1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6" name="Immagine 5">
            <a:extLst>
              <a:ext uri="{FF2B5EF4-FFF2-40B4-BE49-F238E27FC236}">
                <a16:creationId xmlns:a16="http://schemas.microsoft.com/office/drawing/2014/main" xmlns="" id="{4513DD9E-14A5-4E17-AA7F-F7BD768BCE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7" name="Immagine 6"/>
          <p:cNvPicPr>
            <a:picLocks noChangeAspect="1"/>
          </p:cNvPicPr>
          <p:nvPr/>
        </p:nvPicPr>
        <p:blipFill>
          <a:blip r:embed="rId5"/>
          <a:stretch>
            <a:fillRect/>
          </a:stretch>
        </p:blipFill>
        <p:spPr>
          <a:xfrm>
            <a:off x="9167922" y="1191056"/>
            <a:ext cx="2514600" cy="838200"/>
          </a:xfrm>
          <a:prstGeom prst="rect">
            <a:avLst/>
          </a:prstGeom>
        </p:spPr>
      </p:pic>
      <p:pic>
        <p:nvPicPr>
          <p:cNvPr id="8" name="Immagine 7"/>
          <p:cNvPicPr>
            <a:picLocks noChangeAspect="1"/>
          </p:cNvPicPr>
          <p:nvPr/>
        </p:nvPicPr>
        <p:blipFill>
          <a:blip r:embed="rId6"/>
          <a:stretch>
            <a:fillRect/>
          </a:stretch>
        </p:blipFill>
        <p:spPr>
          <a:xfrm>
            <a:off x="484013" y="3974274"/>
            <a:ext cx="2200275" cy="1476375"/>
          </a:xfrm>
          <a:prstGeom prst="rect">
            <a:avLst/>
          </a:prstGeom>
        </p:spPr>
      </p:pic>
      <p:pic>
        <p:nvPicPr>
          <p:cNvPr id="9" name="Immagine 8"/>
          <p:cNvPicPr>
            <a:picLocks noChangeAspect="1"/>
          </p:cNvPicPr>
          <p:nvPr/>
        </p:nvPicPr>
        <p:blipFill>
          <a:blip r:embed="rId7"/>
          <a:stretch>
            <a:fillRect/>
          </a:stretch>
        </p:blipFill>
        <p:spPr>
          <a:xfrm>
            <a:off x="2994791" y="3675269"/>
            <a:ext cx="4565703" cy="1925037"/>
          </a:xfrm>
          <a:prstGeom prst="rect">
            <a:avLst/>
          </a:prstGeom>
        </p:spPr>
      </p:pic>
      <p:pic>
        <p:nvPicPr>
          <p:cNvPr id="10" name="Immagine 9"/>
          <p:cNvPicPr>
            <a:picLocks noChangeAspect="1"/>
          </p:cNvPicPr>
          <p:nvPr/>
        </p:nvPicPr>
        <p:blipFill>
          <a:blip r:embed="rId8"/>
          <a:stretch>
            <a:fillRect/>
          </a:stretch>
        </p:blipFill>
        <p:spPr>
          <a:xfrm>
            <a:off x="6548368" y="2819656"/>
            <a:ext cx="4556591" cy="484745"/>
          </a:xfrm>
          <a:prstGeom prst="rect">
            <a:avLst/>
          </a:prstGeom>
        </p:spPr>
      </p:pic>
      <p:pic>
        <p:nvPicPr>
          <p:cNvPr id="11" name="Immagine 10"/>
          <p:cNvPicPr>
            <a:picLocks noChangeAspect="1"/>
          </p:cNvPicPr>
          <p:nvPr/>
        </p:nvPicPr>
        <p:blipFill>
          <a:blip r:embed="rId9"/>
          <a:stretch>
            <a:fillRect/>
          </a:stretch>
        </p:blipFill>
        <p:spPr>
          <a:xfrm>
            <a:off x="838200" y="5821517"/>
            <a:ext cx="4439443" cy="630166"/>
          </a:xfrm>
          <a:prstGeom prst="rect">
            <a:avLst/>
          </a:prstGeom>
        </p:spPr>
      </p:pic>
      <mc:AlternateContent xmlns:mc="http://schemas.openxmlformats.org/markup-compatibility/2006">
        <mc:Choice xmlns:a14="http://schemas.microsoft.com/office/drawing/2010/main" Requires="a14">
          <p:sp>
            <p:nvSpPr>
              <p:cNvPr id="12" name="CasellaDiTesto 11"/>
              <p:cNvSpPr txBox="1"/>
              <p:nvPr/>
            </p:nvSpPr>
            <p:spPr>
              <a:xfrm>
                <a:off x="334814" y="1566153"/>
                <a:ext cx="521968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Compton scattering: recoil of a photon and an electron (initially at rest)</a:t>
                </a:r>
              </a:p>
              <a:p>
                <a:pPr marL="285750" indent="-285750">
                  <a:buFont typeface="Arial" panose="020B0604020202020204" pitchFamily="34" charset="0"/>
                  <a:buChar char="•"/>
                </a:pPr>
                <a:r>
                  <a:rPr lang="en-US" dirty="0" smtClean="0"/>
                  <a:t>Energy-momentum conservation implies that the photon is red-shifted</a:t>
                </a:r>
              </a:p>
              <a:p>
                <a:pPr marL="285750" indent="-285750">
                  <a:buFont typeface="Arial" panose="020B0604020202020204" pitchFamily="34" charset="0"/>
                  <a:buChar char="•"/>
                </a:pPr>
                <a:r>
                  <a:rPr lang="en-US" dirty="0" smtClean="0"/>
                  <a:t>In the ICS process the photon energy is enhanced by an ultra-relativistic electron: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𝛾</m:t>
                    </m:r>
                  </m:oMath>
                </a14:m>
                <a:r>
                  <a:rPr lang="it-IT" dirty="0" smtClean="0"/>
                  <a:t>-</a:t>
                </a:r>
                <a:r>
                  <a:rPr lang="it-IT" dirty="0" err="1" smtClean="0"/>
                  <a:t>rays</a:t>
                </a:r>
                <a:r>
                  <a:rPr lang="it-IT" dirty="0" smtClean="0"/>
                  <a:t> from </a:t>
                </a:r>
                <a:r>
                  <a:rPr lang="it-IT" dirty="0" err="1" smtClean="0"/>
                  <a:t>visible</a:t>
                </a:r>
                <a:r>
                  <a:rPr lang="it-IT" dirty="0" smtClean="0"/>
                  <a:t> light</a:t>
                </a:r>
                <a:endParaRPr lang="it-IT" dirty="0"/>
              </a:p>
            </p:txBody>
          </p:sp>
        </mc:Choice>
        <mc:Fallback>
          <p:sp>
            <p:nvSpPr>
              <p:cNvPr id="12" name="CasellaDiTesto 11"/>
              <p:cNvSpPr txBox="1">
                <a:spLocks noRot="1" noChangeAspect="1" noMove="1" noResize="1" noEditPoints="1" noAdjustHandles="1" noChangeArrowheads="1" noChangeShapeType="1" noTextEdit="1"/>
              </p:cNvSpPr>
              <p:nvPr/>
            </p:nvSpPr>
            <p:spPr>
              <a:xfrm>
                <a:off x="334814" y="1566153"/>
                <a:ext cx="5219680" cy="2031325"/>
              </a:xfrm>
              <a:prstGeom prst="rect">
                <a:avLst/>
              </a:prstGeom>
              <a:blipFill rotWithShape="0">
                <a:blip r:embed="rId10"/>
                <a:stretch>
                  <a:fillRect l="-818" t="-1802" b="-3904"/>
                </a:stretch>
              </a:blipFill>
            </p:spPr>
            <p:txBody>
              <a:bodyPr/>
              <a:lstStyle/>
              <a:p>
                <a:r>
                  <a:rPr lang="it-IT">
                    <a:noFill/>
                  </a:rPr>
                  <a:t> </a:t>
                </a:r>
              </a:p>
            </p:txBody>
          </p:sp>
        </mc:Fallback>
      </mc:AlternateContent>
      <p:pic>
        <p:nvPicPr>
          <p:cNvPr id="13" name="Immagine 12"/>
          <p:cNvPicPr>
            <a:picLocks noChangeAspect="1"/>
          </p:cNvPicPr>
          <p:nvPr/>
        </p:nvPicPr>
        <p:blipFill>
          <a:blip r:embed="rId11"/>
          <a:stretch>
            <a:fillRect/>
          </a:stretch>
        </p:blipFill>
        <p:spPr>
          <a:xfrm>
            <a:off x="6551195" y="1340464"/>
            <a:ext cx="2164773" cy="1377583"/>
          </a:xfrm>
          <a:prstGeom prst="rect">
            <a:avLst/>
          </a:prstGeom>
        </p:spPr>
      </p:pic>
      <mc:AlternateContent xmlns:mc="http://schemas.openxmlformats.org/markup-compatibility/2006">
        <mc:Choice xmlns:a14="http://schemas.microsoft.com/office/drawing/2010/main" Requires="a14">
          <p:sp>
            <p:nvSpPr>
              <p:cNvPr id="14" name="CasellaDiTesto 13"/>
              <p:cNvSpPr txBox="1"/>
              <p:nvPr/>
            </p:nvSpPr>
            <p:spPr>
              <a:xfrm>
                <a:off x="8146914" y="4845895"/>
                <a:ext cx="3670571" cy="738664"/>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𝜃</m:t>
                    </m:r>
                  </m:oMath>
                </a14:m>
                <a:r>
                  <a:rPr lang="it-IT" sz="1400" dirty="0" smtClean="0"/>
                  <a:t> </a:t>
                </a:r>
                <a:r>
                  <a:rPr lang="it-IT" sz="1400" dirty="0" err="1" smtClean="0"/>
                  <a:t>is</a:t>
                </a:r>
                <a:r>
                  <a:rPr lang="it-IT" sz="1400" dirty="0" smtClean="0"/>
                  <a:t> the lab-frame </a:t>
                </a:r>
                <a:r>
                  <a:rPr lang="it-IT" sz="1400" dirty="0" err="1" smtClean="0"/>
                  <a:t>recoil</a:t>
                </a:r>
                <a:r>
                  <a:rPr lang="it-IT" sz="1400" dirty="0" smtClean="0"/>
                  <a:t> angle of the electron with </a:t>
                </a:r>
                <a:r>
                  <a:rPr lang="it-IT" sz="1400" dirty="0" err="1" smtClean="0"/>
                  <a:t>respect</a:t>
                </a:r>
                <a:r>
                  <a:rPr lang="it-IT" sz="1400" dirty="0" smtClean="0"/>
                  <a:t> to the </a:t>
                </a:r>
                <a:r>
                  <a:rPr lang="it-IT" sz="1400" dirty="0" err="1" smtClean="0"/>
                  <a:t>initial</a:t>
                </a:r>
                <a:r>
                  <a:rPr lang="it-IT" sz="1400" dirty="0" smtClean="0"/>
                  <a:t> </a:t>
                </a:r>
                <a:r>
                  <a:rPr lang="it-IT" sz="1400" dirty="0" err="1" smtClean="0"/>
                  <a:t>direction</a:t>
                </a:r>
                <a:r>
                  <a:rPr lang="it-IT" sz="1400" dirty="0" smtClean="0"/>
                  <a:t> of </a:t>
                </a:r>
                <a:r>
                  <a:rPr lang="it-IT" sz="1400" dirty="0" err="1" smtClean="0"/>
                  <a:t>propagation</a:t>
                </a:r>
                <a:endParaRPr lang="it-IT" sz="1400" dirty="0"/>
              </a:p>
            </p:txBody>
          </p:sp>
        </mc:Choice>
        <mc:Fallback>
          <p:sp>
            <p:nvSpPr>
              <p:cNvPr id="14" name="CasellaDiTesto 13"/>
              <p:cNvSpPr txBox="1">
                <a:spLocks noRot="1" noChangeAspect="1" noMove="1" noResize="1" noEditPoints="1" noAdjustHandles="1" noChangeArrowheads="1" noChangeShapeType="1" noTextEdit="1"/>
              </p:cNvSpPr>
              <p:nvPr/>
            </p:nvSpPr>
            <p:spPr>
              <a:xfrm>
                <a:off x="8146914" y="4845895"/>
                <a:ext cx="3670571" cy="738664"/>
              </a:xfrm>
              <a:prstGeom prst="rect">
                <a:avLst/>
              </a:prstGeom>
              <a:blipFill rotWithShape="0">
                <a:blip r:embed="rId12"/>
                <a:stretch>
                  <a:fillRect l="-498" t="-1653" b="-7438"/>
                </a:stretch>
              </a:blipFill>
            </p:spPr>
            <p:txBody>
              <a:bodyPr/>
              <a:lstStyle/>
              <a:p>
                <a:r>
                  <a:rPr lang="it-IT">
                    <a:noFill/>
                  </a:rPr>
                  <a:t> </a:t>
                </a:r>
              </a:p>
            </p:txBody>
          </p:sp>
        </mc:Fallback>
      </mc:AlternateContent>
    </p:spTree>
    <p:extLst>
      <p:ext uri="{BB962C8B-B14F-4D97-AF65-F5344CB8AC3E}">
        <p14:creationId xmlns:p14="http://schemas.microsoft.com/office/powerpoint/2010/main" val="1333608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Linear Colliders</a:t>
            </a:r>
            <a:endParaRPr lang="it-IT" dirty="0"/>
          </a:p>
        </p:txBody>
      </p:sp>
      <p:sp>
        <p:nvSpPr>
          <p:cNvPr id="3" name="Segnaposto numero diapositiva 2"/>
          <p:cNvSpPr>
            <a:spLocks noGrp="1"/>
          </p:cNvSpPr>
          <p:nvPr>
            <p:ph type="sldNum" sz="quarter" idx="12"/>
          </p:nvPr>
        </p:nvSpPr>
        <p:spPr/>
        <p:txBody>
          <a:bodyPr/>
          <a:lstStyle/>
          <a:p>
            <a:fld id="{92965F77-E320-42C0-A3DF-7B050E339017}" type="slidenum">
              <a:rPr lang="en-US" smtClean="0"/>
              <a:t>44</a:t>
            </a:fld>
            <a:endParaRPr lang="en-US"/>
          </a:p>
        </p:txBody>
      </p:sp>
      <p:pic>
        <p:nvPicPr>
          <p:cNvPr id="4" name="Immagine 3">
            <a:extLst>
              <a:ext uri="{FF2B5EF4-FFF2-40B4-BE49-F238E27FC236}">
                <a16:creationId xmlns:a16="http://schemas.microsoft.com/office/drawing/2014/main" xmlns="" id="{A3A7C9D9-3FB1-4ED4-BC27-6FDBD8986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5" name="Immagine 4">
            <a:extLst>
              <a:ext uri="{FF2B5EF4-FFF2-40B4-BE49-F238E27FC236}">
                <a16:creationId xmlns:a16="http://schemas.microsoft.com/office/drawing/2014/main" xmlns="" id="{F5B8F78F-EB44-42A9-9BEB-A32DBB3E1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6" name="Immagine 5">
            <a:extLst>
              <a:ext uri="{FF2B5EF4-FFF2-40B4-BE49-F238E27FC236}">
                <a16:creationId xmlns:a16="http://schemas.microsoft.com/office/drawing/2014/main" xmlns="" id="{4513DD9E-14A5-4E17-AA7F-F7BD768BCE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5" name="Immagine 14"/>
          <p:cNvPicPr>
            <a:picLocks noChangeAspect="1"/>
          </p:cNvPicPr>
          <p:nvPr/>
        </p:nvPicPr>
        <p:blipFill>
          <a:blip r:embed="rId5"/>
          <a:stretch>
            <a:fillRect/>
          </a:stretch>
        </p:blipFill>
        <p:spPr>
          <a:xfrm>
            <a:off x="1266988" y="4110565"/>
            <a:ext cx="2562225" cy="1381125"/>
          </a:xfrm>
          <a:prstGeom prst="rect">
            <a:avLst/>
          </a:prstGeom>
        </p:spPr>
      </p:pic>
      <mc:AlternateContent xmlns:mc="http://schemas.openxmlformats.org/markup-compatibility/2006">
        <mc:Choice xmlns:a14="http://schemas.microsoft.com/office/drawing/2010/main" Requires="a14">
          <p:sp>
            <p:nvSpPr>
              <p:cNvPr id="16" name="Rettangolo 15"/>
              <p:cNvSpPr/>
              <p:nvPr/>
            </p:nvSpPr>
            <p:spPr>
              <a:xfrm>
                <a:off x="838199" y="1426756"/>
                <a:ext cx="8325255" cy="1754326"/>
              </a:xfrm>
              <a:prstGeom prst="rect">
                <a:avLst/>
              </a:prstGeom>
            </p:spPr>
            <p:txBody>
              <a:bodyPr wrap="square">
                <a:spAutoFit/>
              </a:bodyPr>
              <a:lstStyle/>
              <a:p>
                <a:pPr marL="285750" indent="-285750">
                  <a:buFont typeface="Arial" panose="020B0604020202020204" pitchFamily="34" charset="0"/>
                  <a:buChar char="•"/>
                </a:pPr>
                <a:r>
                  <a:rPr lang="en-US" dirty="0" smtClean="0"/>
                  <a:t>High energy, </a:t>
                </a:r>
                <a:r>
                  <a:rPr lang="en-US" dirty="0"/>
                  <a:t>high luminosity </a:t>
                </a:r>
                <a:r>
                  <a:rPr lang="en-US" dirty="0" smtClean="0"/>
                  <a:t>colliders led to major </a:t>
                </a:r>
                <a:r>
                  <a:rPr lang="en-US" dirty="0"/>
                  <a:t>discoveries concerning </a:t>
                </a:r>
                <a:r>
                  <a:rPr lang="en-US" dirty="0" smtClean="0"/>
                  <a:t>elementary </a:t>
                </a:r>
                <a:r>
                  <a:rPr lang="en-US" dirty="0"/>
                  <a:t>particles </a:t>
                </a:r>
                <a:r>
                  <a:rPr lang="en-US" dirty="0" smtClean="0"/>
                  <a:t>and their interaction: formulation </a:t>
                </a:r>
                <a:r>
                  <a:rPr lang="en-US" dirty="0"/>
                  <a:t>of the Standard Model (</a:t>
                </a:r>
                <a:r>
                  <a:rPr lang="en-US" dirty="0" smtClean="0"/>
                  <a:t>SM)</a:t>
                </a:r>
              </a:p>
              <a:p>
                <a:pPr marL="285750" indent="-285750">
                  <a:buFont typeface="Arial" panose="020B0604020202020204" pitchFamily="34" charset="0"/>
                  <a:buChar char="•"/>
                </a:pPr>
                <a14:m>
                  <m:oMath xmlns:m="http://schemas.openxmlformats.org/officeDocument/2006/math">
                    <m:sSup>
                      <m:sSupPr>
                        <m:ctrlPr>
                          <a:rPr lang="en-US" b="0" i="1" smtClean="0"/>
                        </m:ctrlPr>
                      </m:sSupPr>
                      <m:e>
                        <m:r>
                          <a:rPr lang="en-US" b="0" i="1" smtClean="0"/>
                          <m:t>𝑒</m:t>
                        </m:r>
                      </m:e>
                      <m:sup>
                        <m:r>
                          <a:rPr lang="en-US" b="0" i="1" smtClean="0"/>
                          <m:t>−</m:t>
                        </m:r>
                      </m:sup>
                    </m:sSup>
                    <m:sSup>
                      <m:sSupPr>
                        <m:ctrlPr>
                          <a:rPr lang="en-US" i="1"/>
                        </m:ctrlPr>
                      </m:sSupPr>
                      <m:e>
                        <m:r>
                          <a:rPr lang="en-US" i="1"/>
                          <m:t>𝑒</m:t>
                        </m:r>
                      </m:e>
                      <m:sup>
                        <m:r>
                          <a:rPr lang="en-US" b="0" i="1" smtClean="0"/>
                          <m:t>+</m:t>
                        </m:r>
                      </m:sup>
                    </m:sSup>
                  </m:oMath>
                </a14:m>
                <a:r>
                  <a:rPr lang="en-US" dirty="0" smtClean="0"/>
                  <a:t> collisions are characterized by a clean environment: tool </a:t>
                </a:r>
                <a:r>
                  <a:rPr lang="en-US" dirty="0"/>
                  <a:t>for precision </a:t>
                </a:r>
                <a:r>
                  <a:rPr lang="en-US" dirty="0" smtClean="0"/>
                  <a:t>measurements</a:t>
                </a:r>
              </a:p>
              <a:p>
                <a:pPr marL="285750" indent="-285750">
                  <a:buFont typeface="Arial" panose="020B0604020202020204" pitchFamily="34" charset="0"/>
                  <a:buChar char="•"/>
                </a:pPr>
                <a:r>
                  <a:rPr lang="en-US" dirty="0" smtClean="0"/>
                  <a:t>Among the leading interests of the HEP community: coupling </a:t>
                </a:r>
                <a:r>
                  <a:rPr lang="en-US" dirty="0"/>
                  <a:t>of particles </a:t>
                </a:r>
                <a:r>
                  <a:rPr lang="en-US" dirty="0" smtClean="0"/>
                  <a:t>with </a:t>
                </a:r>
                <a:r>
                  <a:rPr lang="en-US" dirty="0"/>
                  <a:t>the Higgs boson </a:t>
                </a:r>
                <a:r>
                  <a:rPr lang="en-US" dirty="0" smtClean="0"/>
                  <a:t>(</a:t>
                </a:r>
                <a14:m>
                  <m:oMath xmlns:m="http://schemas.openxmlformats.org/officeDocument/2006/math">
                    <m:r>
                      <a:rPr lang="en-US" i="1" dirty="0" smtClean="0">
                        <a:latin typeface="Cambria Math" panose="02040503050406030204" pitchFamily="18" charset="0"/>
                      </a:rPr>
                      <m:t>125 </m:t>
                    </m:r>
                    <m:r>
                      <m:rPr>
                        <m:sty m:val="p"/>
                      </m:rPr>
                      <a:rPr lang="en-US" i="0" dirty="0" smtClean="0">
                        <a:latin typeface="Cambria Math" panose="02040503050406030204" pitchFamily="18" charset="0"/>
                      </a:rPr>
                      <m:t>GeV</m:t>
                    </m:r>
                    <m:r>
                      <a:rPr lang="en-US" i="0" dirty="0" smtClean="0">
                        <a:latin typeface="Cambria Math" panose="02040503050406030204" pitchFamily="18" charset="0"/>
                      </a:rPr>
                      <m:t>/</m:t>
                    </m:r>
                    <m:sSup>
                      <m:sSupPr>
                        <m:ctrlPr>
                          <a:rPr lang="en-US" dirty="0" smtClean="0">
                            <a:latin typeface="Cambria Math" panose="02040503050406030204" pitchFamily="18" charset="0"/>
                          </a:rPr>
                        </m:ctrlPr>
                      </m:sSupPr>
                      <m:e>
                        <m:r>
                          <m:rPr>
                            <m:sty m:val="p"/>
                          </m:rPr>
                          <a:rPr lang="en-US" i="0" dirty="0" smtClean="0">
                            <a:latin typeface="Cambria Math" panose="02040503050406030204" pitchFamily="18" charset="0"/>
                          </a:rPr>
                          <m:t>c</m:t>
                        </m:r>
                      </m:e>
                      <m:sup>
                        <m:r>
                          <a:rPr lang="en-US" i="0" dirty="0" smtClean="0">
                            <a:latin typeface="Cambria Math" panose="02040503050406030204" pitchFamily="18" charset="0"/>
                          </a:rPr>
                          <m:t>2</m:t>
                        </m:r>
                      </m:sup>
                    </m:sSup>
                  </m:oMath>
                </a14:m>
                <a:r>
                  <a:rPr lang="en-US" dirty="0" smtClean="0"/>
                  <a:t>) and its self-coupling</a:t>
                </a:r>
                <a:endParaRPr lang="it-IT" dirty="0"/>
              </a:p>
            </p:txBody>
          </p:sp>
        </mc:Choice>
        <mc:Fallback>
          <p:sp>
            <p:nvSpPr>
              <p:cNvPr id="16" name="Rettangolo 15"/>
              <p:cNvSpPr>
                <a:spLocks noRot="1" noChangeAspect="1" noMove="1" noResize="1" noEditPoints="1" noAdjustHandles="1" noChangeArrowheads="1" noChangeShapeType="1" noTextEdit="1"/>
              </p:cNvSpPr>
              <p:nvPr/>
            </p:nvSpPr>
            <p:spPr>
              <a:xfrm>
                <a:off x="838199" y="1426756"/>
                <a:ext cx="8325255" cy="1754326"/>
              </a:xfrm>
              <a:prstGeom prst="rect">
                <a:avLst/>
              </a:prstGeom>
              <a:blipFill rotWithShape="0">
                <a:blip r:embed="rId6"/>
                <a:stretch>
                  <a:fillRect l="-439" t="-1736" b="-4514"/>
                </a:stretch>
              </a:blipFill>
            </p:spPr>
            <p:txBody>
              <a:bodyPr/>
              <a:lstStyle/>
              <a:p>
                <a:r>
                  <a:rPr lang="it-IT">
                    <a:noFill/>
                  </a:rPr>
                  <a:t> </a:t>
                </a:r>
              </a:p>
            </p:txBody>
          </p:sp>
        </mc:Fallback>
      </mc:AlternateContent>
      <p:pic>
        <p:nvPicPr>
          <p:cNvPr id="17" name="Immagine 16"/>
          <p:cNvPicPr>
            <a:picLocks noChangeAspect="1"/>
          </p:cNvPicPr>
          <p:nvPr/>
        </p:nvPicPr>
        <p:blipFill>
          <a:blip r:embed="rId7"/>
          <a:stretch>
            <a:fillRect/>
          </a:stretch>
        </p:blipFill>
        <p:spPr>
          <a:xfrm>
            <a:off x="7581836" y="3210362"/>
            <a:ext cx="4305735" cy="870923"/>
          </a:xfrm>
          <a:prstGeom prst="rect">
            <a:avLst/>
          </a:prstGeom>
        </p:spPr>
      </p:pic>
      <p:pic>
        <p:nvPicPr>
          <p:cNvPr id="18" name="Immagine 17"/>
          <p:cNvPicPr>
            <a:picLocks noChangeAspect="1"/>
          </p:cNvPicPr>
          <p:nvPr/>
        </p:nvPicPr>
        <p:blipFill>
          <a:blip r:embed="rId8"/>
          <a:stretch>
            <a:fillRect/>
          </a:stretch>
        </p:blipFill>
        <p:spPr>
          <a:xfrm>
            <a:off x="6141651" y="5160998"/>
            <a:ext cx="4705718" cy="403347"/>
          </a:xfrm>
          <a:prstGeom prst="rect">
            <a:avLst/>
          </a:prstGeom>
        </p:spPr>
      </p:pic>
      <mc:AlternateContent xmlns:mc="http://schemas.openxmlformats.org/markup-compatibility/2006">
        <mc:Choice xmlns:a14="http://schemas.microsoft.com/office/drawing/2010/main" Requires="a14">
          <p:sp>
            <p:nvSpPr>
              <p:cNvPr id="19" name="CasellaDiTesto 18"/>
              <p:cNvSpPr txBox="1"/>
              <p:nvPr/>
            </p:nvSpPr>
            <p:spPr>
              <a:xfrm>
                <a:off x="243249" y="5635670"/>
                <a:ext cx="3822970" cy="52783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𝑠</m:t>
                          </m:r>
                        </m:e>
                      </m:rad>
                      <m:r>
                        <a:rPr lang="en-US" sz="2800" b="0" i="1" smtClean="0">
                          <a:latin typeface="Cambria Math" panose="02040503050406030204" pitchFamily="18" charset="0"/>
                        </a:rPr>
                        <m:t>≈2</m:t>
                      </m:r>
                      <m:r>
                        <a:rPr lang="en-US" sz="2800" b="0" i="1" smtClean="0">
                          <a:latin typeface="Cambria Math" panose="02040503050406030204" pitchFamily="18" charset="0"/>
                        </a:rPr>
                        <m:t>𝛾</m:t>
                      </m:r>
                      <m:r>
                        <a:rPr lang="en-US" sz="2800" b="0" i="1" smtClean="0">
                          <a:latin typeface="Cambria Math" panose="02040503050406030204" pitchFamily="18" charset="0"/>
                        </a:rPr>
                        <m:t>𝑚</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𝑐</m:t>
                          </m:r>
                        </m:e>
                        <m:sup>
                          <m:r>
                            <a:rPr lang="en-US" sz="2800" b="0" i="1" smtClean="0">
                              <a:latin typeface="Cambria Math" panose="02040503050406030204" pitchFamily="18" charset="0"/>
                            </a:rPr>
                            <m:t>2</m:t>
                          </m:r>
                        </m:sup>
                      </m:sSup>
                    </m:oMath>
                  </m:oMathPara>
                </a14:m>
                <a:endParaRPr lang="it-IT" sz="2800" dirty="0"/>
              </a:p>
            </p:txBody>
          </p:sp>
        </mc:Choice>
        <mc:Fallback>
          <p:sp>
            <p:nvSpPr>
              <p:cNvPr id="19" name="CasellaDiTesto 18"/>
              <p:cNvSpPr txBox="1">
                <a:spLocks noRot="1" noChangeAspect="1" noMove="1" noResize="1" noEditPoints="1" noAdjustHandles="1" noChangeArrowheads="1" noChangeShapeType="1" noTextEdit="1"/>
              </p:cNvSpPr>
              <p:nvPr/>
            </p:nvSpPr>
            <p:spPr>
              <a:xfrm>
                <a:off x="243249" y="5635670"/>
                <a:ext cx="3822970" cy="527837"/>
              </a:xfrm>
              <a:prstGeom prst="rect">
                <a:avLst/>
              </a:prstGeom>
              <a:blipFill rotWithShape="0">
                <a:blip r:embed="rId9"/>
                <a:stretch>
                  <a:fillRect/>
                </a:stretch>
              </a:blipFill>
            </p:spPr>
            <p:txBody>
              <a:bodyPr/>
              <a:lstStyle/>
              <a:p>
                <a:r>
                  <a:rPr lang="it-IT">
                    <a:noFill/>
                  </a:rPr>
                  <a:t> </a:t>
                </a:r>
              </a:p>
            </p:txBody>
          </p:sp>
        </mc:Fallback>
      </mc:AlternateContent>
      <p:sp>
        <p:nvSpPr>
          <p:cNvPr id="20" name="Rettangolo 19"/>
          <p:cNvSpPr/>
          <p:nvPr/>
        </p:nvSpPr>
        <p:spPr>
          <a:xfrm>
            <a:off x="3860001" y="5714922"/>
            <a:ext cx="2281650" cy="369332"/>
          </a:xfrm>
          <a:prstGeom prst="rect">
            <a:avLst/>
          </a:prstGeom>
        </p:spPr>
        <p:txBody>
          <a:bodyPr wrap="none">
            <a:spAutoFit/>
          </a:bodyPr>
          <a:lstStyle/>
          <a:p>
            <a:r>
              <a:rPr lang="en-US" dirty="0"/>
              <a:t>Center of mass energy</a:t>
            </a:r>
            <a:endParaRPr lang="it-IT" dirty="0"/>
          </a:p>
        </p:txBody>
      </p:sp>
      <p:sp>
        <p:nvSpPr>
          <p:cNvPr id="21" name="Rettangolo 20"/>
          <p:cNvSpPr/>
          <p:nvPr/>
        </p:nvSpPr>
        <p:spPr>
          <a:xfrm>
            <a:off x="3860001" y="4541431"/>
            <a:ext cx="1208985" cy="369332"/>
          </a:xfrm>
          <a:prstGeom prst="rect">
            <a:avLst/>
          </a:prstGeom>
        </p:spPr>
        <p:txBody>
          <a:bodyPr wrap="none">
            <a:spAutoFit/>
          </a:bodyPr>
          <a:lstStyle/>
          <a:p>
            <a:r>
              <a:rPr lang="en-US" dirty="0" smtClean="0"/>
              <a:t>Luminosity</a:t>
            </a:r>
            <a:endParaRPr lang="it-IT" dirty="0"/>
          </a:p>
        </p:txBody>
      </p:sp>
    </p:spTree>
    <p:extLst>
      <p:ext uri="{BB962C8B-B14F-4D97-AF65-F5344CB8AC3E}">
        <p14:creationId xmlns:p14="http://schemas.microsoft.com/office/powerpoint/2010/main" val="27664636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xmlns="" id="{611C0A6C-25F8-D742-9309-CDE6D6848CB2}"/>
              </a:ext>
            </a:extLst>
          </p:cNvPr>
          <p:cNvPicPr>
            <a:picLocks noChangeAspect="1"/>
          </p:cNvPicPr>
          <p:nvPr/>
        </p:nvPicPr>
        <p:blipFill rotWithShape="1">
          <a:blip r:embed="rId3"/>
          <a:srcRect l="5936" r="3118" b="1895"/>
          <a:stretch/>
        </p:blipFill>
        <p:spPr>
          <a:xfrm>
            <a:off x="211022" y="3551744"/>
            <a:ext cx="4216400" cy="3138979"/>
          </a:xfrm>
          <a:prstGeom prst="rect">
            <a:avLst/>
          </a:prstGeom>
        </p:spPr>
      </p:pic>
      <p:sp>
        <p:nvSpPr>
          <p:cNvPr id="11" name="Titolo 10"/>
          <p:cNvSpPr>
            <a:spLocks noGrp="1"/>
          </p:cNvSpPr>
          <p:nvPr>
            <p:ph type="title"/>
          </p:nvPr>
        </p:nvSpPr>
        <p:spPr/>
        <p:txBody>
          <a:bodyPr/>
          <a:lstStyle/>
          <a:p>
            <a:r>
              <a:rPr lang="en-GB" dirty="0"/>
              <a:t>Double emittance minimum: SPARC </a:t>
            </a:r>
            <a:endParaRPr lang="it-IT" dirty="0"/>
          </a:p>
        </p:txBody>
      </p:sp>
      <p:sp>
        <p:nvSpPr>
          <p:cNvPr id="4" name="Segnaposto numero diapositiva 3">
            <a:extLst>
              <a:ext uri="{FF2B5EF4-FFF2-40B4-BE49-F238E27FC236}">
                <a16:creationId xmlns:a16="http://schemas.microsoft.com/office/drawing/2014/main" xmlns="" id="{6B027038-F78D-374E-A94B-64D983C53218}"/>
              </a:ext>
            </a:extLst>
          </p:cNvPr>
          <p:cNvSpPr>
            <a:spLocks noGrp="1"/>
          </p:cNvSpPr>
          <p:nvPr>
            <p:ph type="sldNum" sz="quarter" idx="12"/>
          </p:nvPr>
        </p:nvSpPr>
        <p:spPr/>
        <p:txBody>
          <a:bodyPr/>
          <a:lstStyle/>
          <a:p>
            <a:fld id="{9CF886A9-2957-A84C-B332-F64B9BBA27D3}" type="slidenum">
              <a:rPr lang="it-IT" smtClean="0"/>
              <a:t>45</a:t>
            </a:fld>
            <a:endParaRPr lang="it-IT"/>
          </a:p>
        </p:txBody>
      </p:sp>
      <p:pic>
        <p:nvPicPr>
          <p:cNvPr id="6" name="Immagine 5">
            <a:extLst>
              <a:ext uri="{FF2B5EF4-FFF2-40B4-BE49-F238E27FC236}">
                <a16:creationId xmlns:a16="http://schemas.microsoft.com/office/drawing/2014/main" xmlns="" id="{D1B369CA-3EB6-CF46-89C8-B7C92ABCCB69}"/>
              </a:ext>
            </a:extLst>
          </p:cNvPr>
          <p:cNvPicPr>
            <a:picLocks noChangeAspect="1"/>
          </p:cNvPicPr>
          <p:nvPr/>
        </p:nvPicPr>
        <p:blipFill>
          <a:blip r:embed="rId4"/>
          <a:stretch>
            <a:fillRect/>
          </a:stretch>
        </p:blipFill>
        <p:spPr>
          <a:xfrm>
            <a:off x="395172" y="1331021"/>
            <a:ext cx="3848100" cy="2220723"/>
          </a:xfrm>
          <a:prstGeom prst="rect">
            <a:avLst/>
          </a:prstGeom>
        </p:spPr>
      </p:pic>
      <p:sp>
        <p:nvSpPr>
          <p:cNvPr id="7" name="CasellaDiTesto 6">
            <a:extLst>
              <a:ext uri="{FF2B5EF4-FFF2-40B4-BE49-F238E27FC236}">
                <a16:creationId xmlns:a16="http://schemas.microsoft.com/office/drawing/2014/main" xmlns="" id="{2630492E-8757-0746-BA2C-9B22B140B4B3}"/>
              </a:ext>
            </a:extLst>
          </p:cNvPr>
          <p:cNvSpPr txBox="1"/>
          <p:nvPr/>
        </p:nvSpPr>
        <p:spPr>
          <a:xfrm>
            <a:off x="4427422" y="1279834"/>
            <a:ext cx="7574078" cy="646331"/>
          </a:xfrm>
          <a:prstGeom prst="rect">
            <a:avLst/>
          </a:prstGeom>
          <a:noFill/>
        </p:spPr>
        <p:txBody>
          <a:bodyPr wrap="square" rtlCol="0">
            <a:spAutoFit/>
          </a:bodyPr>
          <a:lstStyle/>
          <a:p>
            <a:pPr algn="ctr"/>
            <a:r>
              <a:rPr lang="en-GB" noProof="1"/>
              <a:t>Effect of a beating between head and tail plasma frequencies caused by chromatic effects in the solenoid</a:t>
            </a:r>
          </a:p>
        </p:txBody>
      </p:sp>
      <p:sp>
        <p:nvSpPr>
          <p:cNvPr id="8" name="CasellaDiTesto 7">
            <a:extLst>
              <a:ext uri="{FF2B5EF4-FFF2-40B4-BE49-F238E27FC236}">
                <a16:creationId xmlns:a16="http://schemas.microsoft.com/office/drawing/2014/main" xmlns="" id="{32A6C91C-3C9C-E44F-ADDF-6F2921627E41}"/>
              </a:ext>
            </a:extLst>
          </p:cNvPr>
          <p:cNvSpPr txBox="1"/>
          <p:nvPr/>
        </p:nvSpPr>
        <p:spPr>
          <a:xfrm>
            <a:off x="4580357" y="1950407"/>
            <a:ext cx="7146086" cy="369332"/>
          </a:xfrm>
          <a:prstGeom prst="rect">
            <a:avLst/>
          </a:prstGeom>
          <a:noFill/>
        </p:spPr>
        <p:txBody>
          <a:bodyPr wrap="square" rtlCol="0">
            <a:spAutoFit/>
          </a:bodyPr>
          <a:lstStyle/>
          <a:p>
            <a:pPr algn="ctr"/>
            <a:r>
              <a:rPr lang="it-IT" dirty="0" err="1"/>
              <a:t>Different</a:t>
            </a:r>
            <a:r>
              <a:rPr lang="it-IT" dirty="0"/>
              <a:t> </a:t>
            </a:r>
            <a:r>
              <a:rPr lang="it-IT" dirty="0" err="1"/>
              <a:t>focusing</a:t>
            </a:r>
            <a:r>
              <a:rPr lang="it-IT" dirty="0"/>
              <a:t> due to </a:t>
            </a:r>
            <a:r>
              <a:rPr lang="it-IT" dirty="0" err="1"/>
              <a:t>space</a:t>
            </a:r>
            <a:r>
              <a:rPr lang="it-IT" dirty="0"/>
              <a:t> </a:t>
            </a:r>
            <a:r>
              <a:rPr lang="it-IT" dirty="0" err="1"/>
              <a:t>charge</a:t>
            </a:r>
            <a:r>
              <a:rPr lang="it-IT" dirty="0"/>
              <a:t> </a:t>
            </a:r>
            <a:r>
              <a:rPr lang="it-IT" dirty="0" err="1"/>
              <a:t>correlated</a:t>
            </a:r>
            <a:r>
              <a:rPr lang="it-IT" dirty="0"/>
              <a:t> </a:t>
            </a:r>
            <a:r>
              <a:rPr lang="it-IT" dirty="0" err="1"/>
              <a:t>energy</a:t>
            </a:r>
            <a:r>
              <a:rPr lang="it-IT" dirty="0"/>
              <a:t> spread</a:t>
            </a:r>
            <a:endParaRPr dirty="0"/>
          </a:p>
        </p:txBody>
      </p:sp>
      <p:sp>
        <p:nvSpPr>
          <p:cNvPr id="9" name="Freccia giù 8">
            <a:extLst>
              <a:ext uri="{FF2B5EF4-FFF2-40B4-BE49-F238E27FC236}">
                <a16:creationId xmlns:a16="http://schemas.microsoft.com/office/drawing/2014/main" xmlns="" id="{22ABA8A3-7687-B943-82E4-013336418F7D}"/>
              </a:ext>
            </a:extLst>
          </p:cNvPr>
          <p:cNvSpPr/>
          <p:nvPr/>
        </p:nvSpPr>
        <p:spPr>
          <a:xfrm>
            <a:off x="7905750" y="2310297"/>
            <a:ext cx="4953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CasellaDiTesto 9">
            <a:extLst>
              <a:ext uri="{FF2B5EF4-FFF2-40B4-BE49-F238E27FC236}">
                <a16:creationId xmlns:a16="http://schemas.microsoft.com/office/drawing/2014/main" xmlns="" id="{FD200E26-8490-514F-8985-58C6491E259F}"/>
              </a:ext>
            </a:extLst>
          </p:cNvPr>
          <p:cNvSpPr txBox="1"/>
          <p:nvPr/>
        </p:nvSpPr>
        <p:spPr>
          <a:xfrm>
            <a:off x="4366361" y="2709470"/>
            <a:ext cx="7574077" cy="646331"/>
          </a:xfrm>
          <a:prstGeom prst="rect">
            <a:avLst/>
          </a:prstGeom>
          <a:noFill/>
        </p:spPr>
        <p:txBody>
          <a:bodyPr wrap="square" rtlCol="0">
            <a:spAutoFit/>
          </a:bodyPr>
          <a:lstStyle/>
          <a:p>
            <a:pPr algn="just"/>
            <a:r>
              <a:rPr lang="it-IT" dirty="0"/>
              <a:t>Under laminar </a:t>
            </a:r>
            <a:r>
              <a:rPr lang="it-IT" dirty="0" err="1"/>
              <a:t>conditions</a:t>
            </a:r>
            <a:r>
              <a:rPr lang="it-IT" dirty="0"/>
              <a:t>: the </a:t>
            </a:r>
            <a:r>
              <a:rPr lang="it-IT" dirty="0" err="1"/>
              <a:t>space</a:t>
            </a:r>
            <a:r>
              <a:rPr lang="it-IT" dirty="0"/>
              <a:t> </a:t>
            </a:r>
            <a:r>
              <a:rPr lang="it-IT" dirty="0" err="1"/>
              <a:t>charge</a:t>
            </a:r>
            <a:r>
              <a:rPr lang="it-IT" dirty="0"/>
              <a:t> </a:t>
            </a:r>
            <a:r>
              <a:rPr lang="it-IT" dirty="0" err="1"/>
              <a:t>dominated</a:t>
            </a:r>
            <a:r>
              <a:rPr lang="it-IT" dirty="0"/>
              <a:t> </a:t>
            </a:r>
            <a:r>
              <a:rPr lang="it-IT" dirty="0" err="1"/>
              <a:t>waist</a:t>
            </a:r>
            <a:r>
              <a:rPr lang="it-IT" dirty="0"/>
              <a:t> </a:t>
            </a:r>
            <a:r>
              <a:rPr lang="it-IT" dirty="0" err="1"/>
              <a:t>is</a:t>
            </a:r>
            <a:r>
              <a:rPr lang="it-IT" dirty="0"/>
              <a:t> </a:t>
            </a:r>
            <a:r>
              <a:rPr lang="it-IT" dirty="0" err="1"/>
              <a:t>rached</a:t>
            </a:r>
            <a:r>
              <a:rPr lang="it-IT" dirty="0"/>
              <a:t> </a:t>
            </a:r>
            <a:r>
              <a:rPr lang="it-IT" dirty="0" err="1"/>
              <a:t>at</a:t>
            </a:r>
            <a:r>
              <a:rPr lang="it-IT" dirty="0"/>
              <a:t> </a:t>
            </a:r>
            <a:r>
              <a:rPr lang="it-IT" dirty="0" err="1"/>
              <a:t>different</a:t>
            </a:r>
            <a:r>
              <a:rPr lang="it-IT" dirty="0"/>
              <a:t> position by the head and the </a:t>
            </a:r>
            <a:r>
              <a:rPr lang="it-IT" dirty="0" err="1"/>
              <a:t>tail</a:t>
            </a:r>
            <a:r>
              <a:rPr lang="it-IT" dirty="0"/>
              <a:t> </a:t>
            </a:r>
            <a:r>
              <a:rPr lang="it-IT" dirty="0" err="1"/>
              <a:t>slices</a:t>
            </a:r>
            <a:r>
              <a:rPr lang="it-IT" dirty="0"/>
              <a:t> of the </a:t>
            </a:r>
            <a:r>
              <a:rPr lang="it-IT" dirty="0" err="1"/>
              <a:t>bunch</a:t>
            </a:r>
            <a:endParaRPr dirty="0"/>
          </a:p>
        </p:txBody>
      </p:sp>
      <p:sp>
        <p:nvSpPr>
          <p:cNvPr id="13" name="CasellaDiTesto 12">
            <a:extLst>
              <a:ext uri="{FF2B5EF4-FFF2-40B4-BE49-F238E27FC236}">
                <a16:creationId xmlns:a16="http://schemas.microsoft.com/office/drawing/2014/main" xmlns="" id="{54683949-9E37-DE41-9E0D-E381D619B19C}"/>
              </a:ext>
            </a:extLst>
          </p:cNvPr>
          <p:cNvSpPr txBox="1"/>
          <p:nvPr/>
        </p:nvSpPr>
        <p:spPr>
          <a:xfrm>
            <a:off x="4953000" y="3919206"/>
            <a:ext cx="6261100" cy="923330"/>
          </a:xfrm>
          <a:prstGeom prst="rect">
            <a:avLst/>
          </a:prstGeom>
          <a:noFill/>
        </p:spPr>
        <p:txBody>
          <a:bodyPr wrap="square" rtlCol="0">
            <a:spAutoFit/>
          </a:bodyPr>
          <a:lstStyle/>
          <a:p>
            <a:pPr algn="ctr"/>
            <a:r>
              <a:rPr lang="it-IT" dirty="0"/>
              <a:t>**</a:t>
            </a:r>
            <a:r>
              <a:rPr lang="it-IT" dirty="0" err="1"/>
              <a:t>emittance</a:t>
            </a:r>
            <a:r>
              <a:rPr lang="it-IT" dirty="0"/>
              <a:t> minimum </a:t>
            </a:r>
            <a:r>
              <a:rPr lang="it-IT" dirty="0" err="1"/>
              <a:t>decreases</a:t>
            </a:r>
            <a:r>
              <a:rPr lang="it-IT" dirty="0"/>
              <a:t> with </a:t>
            </a:r>
            <a:r>
              <a:rPr lang="it-IT" dirty="0" err="1"/>
              <a:t>shorter</a:t>
            </a:r>
            <a:r>
              <a:rPr lang="it-IT" dirty="0"/>
              <a:t> rise time:</a:t>
            </a:r>
          </a:p>
          <a:p>
            <a:pPr algn="ctr"/>
            <a:r>
              <a:rPr lang="it-IT" dirty="0" err="1"/>
              <a:t>Reduced</a:t>
            </a:r>
            <a:r>
              <a:rPr lang="it-IT" dirty="0"/>
              <a:t> non linear </a:t>
            </a:r>
            <a:r>
              <a:rPr lang="it-IT" dirty="0" err="1"/>
              <a:t>transeverse</a:t>
            </a:r>
            <a:r>
              <a:rPr lang="it-IT" dirty="0"/>
              <a:t> </a:t>
            </a:r>
            <a:r>
              <a:rPr lang="it-IT" dirty="0" err="1"/>
              <a:t>space</a:t>
            </a:r>
            <a:r>
              <a:rPr lang="it-IT" dirty="0"/>
              <a:t> </a:t>
            </a:r>
            <a:r>
              <a:rPr lang="it-IT" dirty="0" err="1"/>
              <a:t>charge</a:t>
            </a:r>
            <a:r>
              <a:rPr lang="it-IT" dirty="0"/>
              <a:t> </a:t>
            </a:r>
            <a:r>
              <a:rPr lang="it-IT" dirty="0" err="1"/>
              <a:t>effect</a:t>
            </a:r>
            <a:r>
              <a:rPr lang="it-IT" dirty="0"/>
              <a:t> in </a:t>
            </a:r>
            <a:r>
              <a:rPr lang="it-IT" dirty="0" err="1"/>
              <a:t>cylindrical</a:t>
            </a:r>
            <a:r>
              <a:rPr lang="it-IT" dirty="0"/>
              <a:t> </a:t>
            </a:r>
            <a:r>
              <a:rPr lang="it-IT" dirty="0" err="1"/>
              <a:t>like</a:t>
            </a:r>
            <a:r>
              <a:rPr lang="it-IT" dirty="0"/>
              <a:t> </a:t>
            </a:r>
            <a:r>
              <a:rPr lang="it-IT" dirty="0" err="1"/>
              <a:t>bunch</a:t>
            </a:r>
            <a:r>
              <a:rPr lang="it-IT" dirty="0"/>
              <a:t> </a:t>
            </a:r>
            <a:r>
              <a:rPr lang="it-IT" dirty="0" err="1"/>
              <a:t>charge</a:t>
            </a:r>
            <a:r>
              <a:rPr lang="it-IT" dirty="0"/>
              <a:t> </a:t>
            </a:r>
            <a:r>
              <a:rPr lang="it-IT" dirty="0" err="1"/>
              <a:t>distributions</a:t>
            </a:r>
            <a:endParaRPr dirty="0"/>
          </a:p>
        </p:txBody>
      </p:sp>
      <p:sp>
        <p:nvSpPr>
          <p:cNvPr id="14" name="CasellaDiTesto 13">
            <a:extLst>
              <a:ext uri="{FF2B5EF4-FFF2-40B4-BE49-F238E27FC236}">
                <a16:creationId xmlns:a16="http://schemas.microsoft.com/office/drawing/2014/main" xmlns="" id="{218146D6-021B-EB47-A8E2-00955B7D061A}"/>
              </a:ext>
            </a:extLst>
          </p:cNvPr>
          <p:cNvSpPr txBox="1"/>
          <p:nvPr/>
        </p:nvSpPr>
        <p:spPr>
          <a:xfrm>
            <a:off x="5970343" y="5134907"/>
            <a:ext cx="4226413" cy="646331"/>
          </a:xfrm>
          <a:prstGeom prst="rect">
            <a:avLst/>
          </a:prstGeom>
          <a:noFill/>
        </p:spPr>
        <p:txBody>
          <a:bodyPr wrap="none" rtlCol="0">
            <a:spAutoFit/>
          </a:bodyPr>
          <a:lstStyle/>
          <a:p>
            <a:pPr algn="ctr"/>
            <a:r>
              <a:rPr lang="en-GB"/>
              <a:t>In Gaussian pulse case, weaker effect:</a:t>
            </a:r>
          </a:p>
          <a:p>
            <a:pPr algn="ctr"/>
            <a:r>
              <a:rPr lang="en-GB"/>
              <a:t>Slice current at the bunch ends is vanishing</a:t>
            </a:r>
          </a:p>
        </p:txBody>
      </p:sp>
      <p:sp>
        <p:nvSpPr>
          <p:cNvPr id="15" name="CasellaDiTesto 14">
            <a:extLst>
              <a:ext uri="{FF2B5EF4-FFF2-40B4-BE49-F238E27FC236}">
                <a16:creationId xmlns:a16="http://schemas.microsoft.com/office/drawing/2014/main" xmlns="" id="{E11589FA-0395-784A-B94B-E90C99BF49C4}"/>
              </a:ext>
            </a:extLst>
          </p:cNvPr>
          <p:cNvSpPr txBox="1"/>
          <p:nvPr/>
        </p:nvSpPr>
        <p:spPr>
          <a:xfrm>
            <a:off x="4427422" y="5852066"/>
            <a:ext cx="7799126" cy="461665"/>
          </a:xfrm>
          <a:prstGeom prst="rect">
            <a:avLst/>
          </a:prstGeom>
          <a:noFill/>
        </p:spPr>
        <p:txBody>
          <a:bodyPr wrap="square" rtlCol="0">
            <a:spAutoFit/>
          </a:bodyPr>
          <a:lstStyle/>
          <a:p>
            <a:r>
              <a:rPr lang="it-IT" sz="1200" dirty="0">
                <a:solidFill>
                  <a:schemeClr val="tx1">
                    <a:lumMod val="65000"/>
                    <a:lumOff val="35000"/>
                  </a:schemeClr>
                </a:solidFill>
              </a:rPr>
              <a:t>[*]Ferrario, M.; et al. Direct </a:t>
            </a:r>
            <a:r>
              <a:rPr lang="it-IT" sz="1200" dirty="0" err="1">
                <a:solidFill>
                  <a:schemeClr val="tx1">
                    <a:lumMod val="65000"/>
                    <a:lumOff val="35000"/>
                  </a:schemeClr>
                </a:solidFill>
              </a:rPr>
              <a:t>measurement</a:t>
            </a:r>
            <a:r>
              <a:rPr lang="it-IT" sz="1200" dirty="0">
                <a:solidFill>
                  <a:schemeClr val="tx1">
                    <a:lumMod val="65000"/>
                    <a:lumOff val="35000"/>
                  </a:schemeClr>
                </a:solidFill>
              </a:rPr>
              <a:t> of the double </a:t>
            </a:r>
            <a:r>
              <a:rPr lang="it-IT" sz="1200" dirty="0" err="1">
                <a:solidFill>
                  <a:schemeClr val="tx1">
                    <a:lumMod val="65000"/>
                    <a:lumOff val="35000"/>
                  </a:schemeClr>
                </a:solidFill>
              </a:rPr>
              <a:t>emittance</a:t>
            </a:r>
            <a:r>
              <a:rPr lang="it-IT" sz="1200" dirty="0">
                <a:solidFill>
                  <a:schemeClr val="tx1">
                    <a:lumMod val="65000"/>
                    <a:lumOff val="35000"/>
                  </a:schemeClr>
                </a:solidFill>
              </a:rPr>
              <a:t> minimum in the </a:t>
            </a:r>
            <a:r>
              <a:rPr lang="it-IT" sz="1200" dirty="0" err="1">
                <a:solidFill>
                  <a:schemeClr val="tx1">
                    <a:lumMod val="65000"/>
                    <a:lumOff val="35000"/>
                  </a:schemeClr>
                </a:solidFill>
              </a:rPr>
              <a:t>beam</a:t>
            </a:r>
            <a:r>
              <a:rPr lang="it-IT" sz="1200" dirty="0">
                <a:solidFill>
                  <a:schemeClr val="tx1">
                    <a:lumMod val="65000"/>
                    <a:lumOff val="35000"/>
                  </a:schemeClr>
                </a:solidFill>
              </a:rPr>
              <a:t> </a:t>
            </a:r>
            <a:r>
              <a:rPr lang="it-IT" sz="1200" dirty="0" err="1">
                <a:solidFill>
                  <a:schemeClr val="tx1">
                    <a:lumMod val="65000"/>
                    <a:lumOff val="35000"/>
                  </a:schemeClr>
                </a:solidFill>
              </a:rPr>
              <a:t>dynamics</a:t>
            </a:r>
            <a:r>
              <a:rPr lang="it-IT" sz="1200" dirty="0">
                <a:solidFill>
                  <a:schemeClr val="tx1">
                    <a:lumMod val="65000"/>
                    <a:lumOff val="35000"/>
                  </a:schemeClr>
                </a:solidFill>
              </a:rPr>
              <a:t> of the </a:t>
            </a:r>
            <a:r>
              <a:rPr lang="it-IT" sz="1200" dirty="0" err="1">
                <a:solidFill>
                  <a:schemeClr val="tx1">
                    <a:lumMod val="65000"/>
                    <a:lumOff val="35000"/>
                  </a:schemeClr>
                </a:solidFill>
              </a:rPr>
              <a:t>sparc</a:t>
            </a:r>
            <a:r>
              <a:rPr lang="it-IT" sz="1200" dirty="0">
                <a:solidFill>
                  <a:schemeClr val="tx1">
                    <a:lumMod val="65000"/>
                    <a:lumOff val="35000"/>
                  </a:schemeClr>
                </a:solidFill>
              </a:rPr>
              <a:t> high-</a:t>
            </a:r>
            <a:r>
              <a:rPr lang="it-IT" sz="1200" dirty="0" err="1">
                <a:solidFill>
                  <a:schemeClr val="tx1">
                    <a:lumMod val="65000"/>
                    <a:lumOff val="35000"/>
                  </a:schemeClr>
                </a:solidFill>
              </a:rPr>
              <a:t>brightness</a:t>
            </a:r>
            <a:r>
              <a:rPr lang="it-IT" sz="1200" dirty="0">
                <a:solidFill>
                  <a:schemeClr val="tx1">
                    <a:lumMod val="65000"/>
                    <a:lumOff val="35000"/>
                  </a:schemeClr>
                </a:solidFill>
              </a:rPr>
              <a:t> </a:t>
            </a:r>
            <a:r>
              <a:rPr lang="it-IT" sz="1200" dirty="0" err="1">
                <a:solidFill>
                  <a:schemeClr val="tx1">
                    <a:lumMod val="65000"/>
                    <a:lumOff val="35000"/>
                  </a:schemeClr>
                </a:solidFill>
              </a:rPr>
              <a:t>photoinjector</a:t>
            </a:r>
            <a:r>
              <a:rPr lang="it-IT" sz="1200" dirty="0">
                <a:solidFill>
                  <a:schemeClr val="tx1">
                    <a:lumMod val="65000"/>
                    <a:lumOff val="35000"/>
                  </a:schemeClr>
                </a:solidFill>
              </a:rPr>
              <a:t>. </a:t>
            </a:r>
            <a:r>
              <a:rPr lang="it-IT" sz="1200" dirty="0" err="1">
                <a:solidFill>
                  <a:schemeClr val="tx1">
                    <a:lumMod val="65000"/>
                    <a:lumOff val="35000"/>
                  </a:schemeClr>
                </a:solidFill>
              </a:rPr>
              <a:t>Phys</a:t>
            </a:r>
            <a:r>
              <a:rPr lang="it-IT" sz="1200" dirty="0">
                <a:solidFill>
                  <a:schemeClr val="tx1">
                    <a:lumMod val="65000"/>
                    <a:lumOff val="35000"/>
                  </a:schemeClr>
                </a:solidFill>
              </a:rPr>
              <a:t>. Rev. </a:t>
            </a:r>
            <a:r>
              <a:rPr lang="it-IT" sz="1200" dirty="0" err="1">
                <a:solidFill>
                  <a:schemeClr val="tx1">
                    <a:lumMod val="65000"/>
                    <a:lumOff val="35000"/>
                  </a:schemeClr>
                </a:solidFill>
              </a:rPr>
              <a:t>Lett</a:t>
            </a:r>
            <a:r>
              <a:rPr lang="it-IT" sz="1200" dirty="0">
                <a:solidFill>
                  <a:schemeClr val="tx1">
                    <a:lumMod val="65000"/>
                    <a:lumOff val="35000"/>
                  </a:schemeClr>
                </a:solidFill>
              </a:rPr>
              <a:t>. 2007, 99, 234801. </a:t>
            </a:r>
            <a:endParaRPr sz="1200" dirty="0">
              <a:solidFill>
                <a:schemeClr val="tx1">
                  <a:lumMod val="65000"/>
                  <a:lumOff val="35000"/>
                </a:schemeClr>
              </a:solidFill>
            </a:endParaRPr>
          </a:p>
        </p:txBody>
      </p:sp>
      <p:pic>
        <p:nvPicPr>
          <p:cNvPr id="16" name="Immagine 15">
            <a:extLst>
              <a:ext uri="{FF2B5EF4-FFF2-40B4-BE49-F238E27FC236}">
                <a16:creationId xmlns:a16="http://schemas.microsoft.com/office/drawing/2014/main" xmlns="" id="{C213FFC8-DEE9-424F-99C8-C8263EB229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7" name="Immagine 16">
            <a:extLst>
              <a:ext uri="{FF2B5EF4-FFF2-40B4-BE49-F238E27FC236}">
                <a16:creationId xmlns:a16="http://schemas.microsoft.com/office/drawing/2014/main" xmlns="" id="{C9083E93-708E-4F4B-9AE8-8434EEAEA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8" name="Immagine 17">
            <a:extLst>
              <a:ext uri="{FF2B5EF4-FFF2-40B4-BE49-F238E27FC236}">
                <a16:creationId xmlns:a16="http://schemas.microsoft.com/office/drawing/2014/main" xmlns="" id="{D99BD272-6EE4-4AC6-887E-C00E2C6DBE3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19" name="CasellaDiTesto 18"/>
          <p:cNvSpPr txBox="1"/>
          <p:nvPr/>
        </p:nvSpPr>
        <p:spPr>
          <a:xfrm>
            <a:off x="9846527" y="93914"/>
            <a:ext cx="2265556" cy="369332"/>
          </a:xfrm>
          <a:prstGeom prst="rect">
            <a:avLst/>
          </a:prstGeom>
          <a:solidFill>
            <a:srgbClr val="FFFF00"/>
          </a:solidFill>
          <a:ln>
            <a:solidFill>
              <a:schemeClr val="tx1"/>
            </a:solidFill>
          </a:ln>
        </p:spPr>
        <p:txBody>
          <a:bodyPr wrap="square" rtlCol="0">
            <a:spAutoFit/>
          </a:bodyPr>
          <a:lstStyle/>
          <a:p>
            <a:r>
              <a:rPr lang="en-US" i="1" dirty="0" smtClean="0"/>
              <a:t>Courtesy of M. </a:t>
            </a:r>
            <a:r>
              <a:rPr lang="en-US" i="1" dirty="0" err="1" smtClean="0"/>
              <a:t>Carillo</a:t>
            </a:r>
            <a:endParaRPr lang="it-IT" i="1" dirty="0"/>
          </a:p>
        </p:txBody>
      </p:sp>
    </p:spTree>
    <p:extLst>
      <p:ext uri="{BB962C8B-B14F-4D97-AF65-F5344CB8AC3E}">
        <p14:creationId xmlns:p14="http://schemas.microsoft.com/office/powerpoint/2010/main" val="3932222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xmlns="" id="{8566D919-4684-8E40-8164-BFEB816AEC4A}"/>
              </a:ext>
            </a:extLst>
          </p:cNvPr>
          <p:cNvPicPr>
            <a:picLocks noChangeAspect="1"/>
          </p:cNvPicPr>
          <p:nvPr/>
        </p:nvPicPr>
        <p:blipFill>
          <a:blip r:embed="rId3"/>
          <a:stretch>
            <a:fillRect/>
          </a:stretch>
        </p:blipFill>
        <p:spPr>
          <a:xfrm>
            <a:off x="9660071" y="988009"/>
            <a:ext cx="2360713" cy="1814989"/>
          </a:xfrm>
          <a:prstGeom prst="rect">
            <a:avLst/>
          </a:prstGeom>
        </p:spPr>
      </p:pic>
      <p:sp>
        <p:nvSpPr>
          <p:cNvPr id="11" name="CasellaDiTesto 10">
            <a:extLst>
              <a:ext uri="{FF2B5EF4-FFF2-40B4-BE49-F238E27FC236}">
                <a16:creationId xmlns:a16="http://schemas.microsoft.com/office/drawing/2014/main" xmlns="" id="{5F9C94EA-7BC4-934E-B5FE-B29092CDCD54}"/>
              </a:ext>
            </a:extLst>
          </p:cNvPr>
          <p:cNvSpPr txBox="1"/>
          <p:nvPr/>
        </p:nvSpPr>
        <p:spPr>
          <a:xfrm>
            <a:off x="3094969" y="1312444"/>
            <a:ext cx="7312815" cy="584775"/>
          </a:xfrm>
          <a:prstGeom prst="rect">
            <a:avLst/>
          </a:prstGeom>
          <a:noFill/>
        </p:spPr>
        <p:txBody>
          <a:bodyPr wrap="square" rtlCol="0">
            <a:spAutoFit/>
          </a:bodyPr>
          <a:lstStyle/>
          <a:p>
            <a:pPr algn="ctr"/>
            <a:r>
              <a:rPr lang="en-GB" sz="1600" dirty="0">
                <a:solidFill>
                  <a:srgbClr val="000000"/>
                </a:solidFill>
              </a:rPr>
              <a:t>We know that the emittance of the beam is formed by a superposition of the slices with their respective orientation and form in phase space</a:t>
            </a:r>
          </a:p>
        </p:txBody>
      </p:sp>
      <p:cxnSp>
        <p:nvCxnSpPr>
          <p:cNvPr id="12" name="Connettore 2 11">
            <a:extLst>
              <a:ext uri="{FF2B5EF4-FFF2-40B4-BE49-F238E27FC236}">
                <a16:creationId xmlns:a16="http://schemas.microsoft.com/office/drawing/2014/main" xmlns="" id="{AB1D5FE3-2E0E-0B44-8D37-77BC1A655EC3}"/>
              </a:ext>
            </a:extLst>
          </p:cNvPr>
          <p:cNvCxnSpPr>
            <a:cxnSpLocks/>
          </p:cNvCxnSpPr>
          <p:nvPr/>
        </p:nvCxnSpPr>
        <p:spPr>
          <a:xfrm>
            <a:off x="5814435" y="1897189"/>
            <a:ext cx="0" cy="3986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CFD1A15C-4B29-004B-B29B-D1B7062EF306}"/>
              </a:ext>
            </a:extLst>
          </p:cNvPr>
          <p:cNvSpPr txBox="1"/>
          <p:nvPr/>
        </p:nvSpPr>
        <p:spPr>
          <a:xfrm>
            <a:off x="3475481" y="2243426"/>
            <a:ext cx="4677909" cy="307777"/>
          </a:xfrm>
          <a:prstGeom prst="rect">
            <a:avLst/>
          </a:prstGeom>
          <a:noFill/>
        </p:spPr>
        <p:txBody>
          <a:bodyPr wrap="square" rtlCol="0">
            <a:spAutoFit/>
          </a:bodyPr>
          <a:lstStyle/>
          <a:p>
            <a:r>
              <a:rPr lang="en-GB" sz="1400" dirty="0">
                <a:solidFill>
                  <a:srgbClr val="000000"/>
                </a:solidFill>
              </a:rPr>
              <a:t>We need to understand the emittance growth</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xmlns="" id="{5AF86B0D-64C5-A344-A079-B2B7DE7E2497}"/>
                  </a:ext>
                </a:extLst>
              </p:cNvPr>
              <p:cNvSpPr txBox="1"/>
              <p:nvPr/>
            </p:nvSpPr>
            <p:spPr>
              <a:xfrm>
                <a:off x="7480798" y="2139950"/>
                <a:ext cx="1425455"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𝑚</m:t>
                      </m:r>
                      <m:r>
                        <a:rPr lang="it-IT" sz="1600" b="0" i="1" smtClean="0">
                          <a:solidFill>
                            <a:srgbClr val="000000"/>
                          </a:solidFill>
                          <a:latin typeface="Cambria Math" panose="02040503050406030204" pitchFamily="18" charset="0"/>
                        </a:rPr>
                        <m:t>= </m:t>
                      </m:r>
                      <m:f>
                        <m:fPr>
                          <m:ctrlPr>
                            <a:rPr lang="it-IT" sz="1600" b="0" i="1" smtClean="0">
                              <a:solidFill>
                                <a:srgbClr val="000000"/>
                              </a:solidFill>
                              <a:latin typeface="Cambria Math" panose="02040503050406030204" pitchFamily="18" charset="0"/>
                            </a:rPr>
                          </m:ctrlPr>
                        </m:fPr>
                        <m:num>
                          <m:d>
                            <m:dPr>
                              <m:begChr m:val="⟨"/>
                              <m:endChr m:val=""/>
                              <m:ctrlPr>
                                <a:rPr lang="it-IT" sz="1600" i="1" smtClean="0">
                                  <a:solidFill>
                                    <a:srgbClr val="000000"/>
                                  </a:solidFill>
                                  <a:latin typeface="Cambria Math" panose="02040503050406030204" pitchFamily="18" charset="0"/>
                                </a:rPr>
                              </m:ctrlPr>
                            </m:dPr>
                            <m:e>
                              <m:d>
                                <m:dPr>
                                  <m:begChr m:val=""/>
                                  <m:endChr m:val="⟩"/>
                                  <m:ctrlPr>
                                    <a:rPr lang="it-IT" sz="1600" i="1" smtClean="0">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𝑥𝑥</m:t>
                                  </m:r>
                                  <m:r>
                                    <a:rPr lang="it-IT" sz="1600" b="0" i="1" smtClean="0">
                                      <a:solidFill>
                                        <a:srgbClr val="000000"/>
                                      </a:solidFill>
                                      <a:latin typeface="Cambria Math" panose="02040503050406030204" pitchFamily="18" charset="0"/>
                                    </a:rPr>
                                    <m:t>′</m:t>
                                  </m:r>
                                </m:e>
                              </m:d>
                            </m:e>
                          </m:d>
                        </m:num>
                        <m:den>
                          <m:d>
                            <m:dPr>
                              <m:begChr m:val="⟨"/>
                              <m:endChr m:val=""/>
                              <m:ctrlPr>
                                <a:rPr lang="it-IT" sz="1600" i="1">
                                  <a:solidFill>
                                    <a:srgbClr val="000000"/>
                                  </a:solidFill>
                                  <a:latin typeface="Cambria Math" panose="02040503050406030204" pitchFamily="18" charset="0"/>
                                </a:rPr>
                              </m:ctrlPr>
                            </m:dPr>
                            <m:e>
                              <m:d>
                                <m:dPr>
                                  <m:begChr m:val=""/>
                                  <m:endChr m:val="⟩"/>
                                  <m:ctrlPr>
                                    <a:rPr lang="it-IT" sz="1600" i="1">
                                      <a:solidFill>
                                        <a:srgbClr val="000000"/>
                                      </a:solidFill>
                                      <a:latin typeface="Cambria Math" panose="02040503050406030204" pitchFamily="18" charset="0"/>
                                    </a:rPr>
                                  </m:ctrlPr>
                                </m:dPr>
                                <m:e>
                                  <m:sSup>
                                    <m:sSupPr>
                                      <m:ctrlPr>
                                        <a:rPr lang="it-IT" sz="1600" b="0" i="1" smtClean="0">
                                          <a:solidFill>
                                            <a:srgbClr val="000000"/>
                                          </a:solidFill>
                                          <a:latin typeface="Cambria Math" panose="02040503050406030204" pitchFamily="18" charset="0"/>
                                        </a:rPr>
                                      </m:ctrlPr>
                                    </m:sSupPr>
                                    <m:e>
                                      <m:r>
                                        <a:rPr lang="it-IT" sz="1600" i="1">
                                          <a:solidFill>
                                            <a:srgbClr val="000000"/>
                                          </a:solidFill>
                                          <a:latin typeface="Cambria Math" panose="02040503050406030204" pitchFamily="18" charset="0"/>
                                        </a:rPr>
                                        <m:t>𝑥</m:t>
                                      </m:r>
                                    </m:e>
                                    <m:sup>
                                      <m:r>
                                        <a:rPr lang="it-IT" sz="1600" b="0" i="1" smtClean="0">
                                          <a:solidFill>
                                            <a:srgbClr val="000000"/>
                                          </a:solidFill>
                                          <a:latin typeface="Cambria Math" panose="02040503050406030204" pitchFamily="18" charset="0"/>
                                        </a:rPr>
                                        <m:t>2</m:t>
                                      </m:r>
                                    </m:sup>
                                  </m:sSup>
                                </m:e>
                              </m:d>
                            </m:e>
                          </m:d>
                        </m:den>
                      </m:f>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𝜎</m:t>
                              </m:r>
                            </m:e>
                            <m:sup>
                              <m:r>
                                <a:rPr lang="it-IT" sz="1600" b="0" i="1" smtClean="0">
                                  <a:solidFill>
                                    <a:srgbClr val="000000"/>
                                  </a:solidFill>
                                  <a:latin typeface="Cambria Math" panose="02040503050406030204" pitchFamily="18" charset="0"/>
                                </a:rPr>
                                <m:t>′</m:t>
                              </m:r>
                            </m:sup>
                          </m:sSup>
                        </m:num>
                        <m:den>
                          <m:r>
                            <a:rPr lang="it-IT" sz="1600" b="0" i="1" smtClean="0">
                              <a:solidFill>
                                <a:srgbClr val="000000"/>
                              </a:solidFill>
                              <a:latin typeface="Cambria Math" panose="02040503050406030204" pitchFamily="18" charset="0"/>
                            </a:rPr>
                            <m:t>𝜎</m:t>
                          </m:r>
                        </m:den>
                      </m:f>
                    </m:oMath>
                  </m:oMathPara>
                </a14:m>
                <a:endParaRPr lang="en-GB" sz="1600" dirty="0">
                  <a:solidFill>
                    <a:srgbClr val="000000"/>
                  </a:solidFill>
                </a:endParaRPr>
              </a:p>
            </p:txBody>
          </p:sp>
        </mc:Choice>
        <mc:Fallback xmlns="">
          <p:sp>
            <p:nvSpPr>
              <p:cNvPr id="14" name="CasellaDiTesto 13">
                <a:extLst>
                  <a:ext uri="{FF2B5EF4-FFF2-40B4-BE49-F238E27FC236}">
                    <a16:creationId xmlns:a16="http://schemas.microsoft.com/office/drawing/2014/main" id="{5AF86B0D-64C5-A344-A079-B2B7DE7E2497}"/>
                  </a:ext>
                </a:extLst>
              </p:cNvPr>
              <p:cNvSpPr txBox="1">
                <a:spLocks noRot="1" noChangeAspect="1" noMove="1" noResize="1" noEditPoints="1" noAdjustHandles="1" noChangeArrowheads="1" noChangeShapeType="1" noTextEdit="1"/>
              </p:cNvSpPr>
              <p:nvPr/>
            </p:nvSpPr>
            <p:spPr>
              <a:xfrm>
                <a:off x="7480798" y="2139950"/>
                <a:ext cx="1425455" cy="514885"/>
              </a:xfrm>
              <a:prstGeom prst="rect">
                <a:avLst/>
              </a:prstGeom>
              <a:blipFill>
                <a:blip r:embed="rId4"/>
                <a:stretch>
                  <a:fillRect l="-877" t="-80952" b="-12619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TextBox 18">
                <a:extLst>
                  <a:ext uri="{FF2B5EF4-FFF2-40B4-BE49-F238E27FC236}">
                    <a16:creationId xmlns:a16="http://schemas.microsoft.com/office/drawing/2014/main" xmlns="" id="{541C37A3-5471-EB4E-8F96-2CA10C3AC39E}"/>
                  </a:ext>
                </a:extLst>
              </p:cNvPr>
              <p:cNvSpPr txBox="1"/>
              <p:nvPr/>
            </p:nvSpPr>
            <p:spPr>
              <a:xfrm>
                <a:off x="2564783" y="1713510"/>
                <a:ext cx="672410"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𝑧</m:t>
                      </m:r>
                    </m:oMath>
                  </m:oMathPara>
                </a14:m>
                <a:endParaRPr lang="en-US" dirty="0">
                  <a:solidFill>
                    <a:srgbClr val="000000"/>
                  </a:solidFill>
                </a:endParaRPr>
              </a:p>
            </p:txBody>
          </p:sp>
        </mc:Choice>
        <mc:Fallback xmlns="">
          <p:sp>
            <p:nvSpPr>
              <p:cNvPr id="21" name="TextBox 18">
                <a:extLst>
                  <a:ext uri="{FF2B5EF4-FFF2-40B4-BE49-F238E27FC236}">
                    <a16:creationId xmlns:a16="http://schemas.microsoft.com/office/drawing/2014/main" id="{541C37A3-5471-EB4E-8F96-2CA10C3AC39E}"/>
                  </a:ext>
                </a:extLst>
              </p:cNvPr>
              <p:cNvSpPr txBox="1">
                <a:spLocks noRot="1" noChangeAspect="1" noMove="1" noResize="1" noEditPoints="1" noAdjustHandles="1" noChangeArrowheads="1" noChangeShapeType="1" noTextEdit="1"/>
              </p:cNvSpPr>
              <p:nvPr/>
            </p:nvSpPr>
            <p:spPr>
              <a:xfrm>
                <a:off x="2564783" y="1713510"/>
                <a:ext cx="672410" cy="230832"/>
              </a:xfrm>
              <a:prstGeom prst="rect">
                <a:avLst/>
              </a:prstGeom>
              <a:blipFill>
                <a:blip r:embed="rId5"/>
                <a:stretch>
                  <a:fillRect/>
                </a:stretch>
              </a:blipFill>
            </p:spPr>
            <p:txBody>
              <a:bodyPr/>
              <a:lstStyle/>
              <a:p>
                <a:r>
                  <a:rPr lang="en-IT">
                    <a:noFill/>
                  </a:rPr>
                  <a:t> </a:t>
                </a:r>
              </a:p>
            </p:txBody>
          </p:sp>
        </mc:Fallback>
      </mc:AlternateContent>
      <p:sp>
        <p:nvSpPr>
          <p:cNvPr id="29" name="CasellaDiTesto 28">
            <a:extLst>
              <a:ext uri="{FF2B5EF4-FFF2-40B4-BE49-F238E27FC236}">
                <a16:creationId xmlns:a16="http://schemas.microsoft.com/office/drawing/2014/main" xmlns="" id="{1A9D99D2-E0AD-BE48-90B7-54C97ADC4E20}"/>
              </a:ext>
            </a:extLst>
          </p:cNvPr>
          <p:cNvSpPr txBox="1"/>
          <p:nvPr/>
        </p:nvSpPr>
        <p:spPr>
          <a:xfrm>
            <a:off x="486298" y="5360987"/>
            <a:ext cx="6800260" cy="253916"/>
          </a:xfrm>
          <a:prstGeom prst="rect">
            <a:avLst/>
          </a:prstGeom>
          <a:noFill/>
        </p:spPr>
        <p:txBody>
          <a:bodyPr wrap="none" rtlCol="0">
            <a:spAutoFit/>
          </a:bodyPr>
          <a:lstStyle/>
          <a:p>
            <a:r>
              <a:rPr lang="it-IT" sz="1050" dirty="0">
                <a:solidFill>
                  <a:schemeClr val="bg1">
                    <a:lumMod val="65000"/>
                  </a:schemeClr>
                </a:solidFill>
              </a:rPr>
              <a:t>[*] K. </a:t>
            </a:r>
            <a:r>
              <a:rPr lang="it-IT" sz="1050" dirty="0" err="1">
                <a:solidFill>
                  <a:schemeClr val="bg1">
                    <a:lumMod val="65000"/>
                  </a:schemeClr>
                </a:solidFill>
              </a:rPr>
              <a:t>Floettmann</a:t>
            </a:r>
            <a:r>
              <a:rPr lang="it-IT" sz="1050" dirty="0">
                <a:solidFill>
                  <a:schemeClr val="bg1">
                    <a:lumMod val="65000"/>
                  </a:schemeClr>
                </a:solidFill>
              </a:rPr>
              <a:t>, </a:t>
            </a:r>
            <a:r>
              <a:rPr lang="it-IT" sz="1050" dirty="0" err="1">
                <a:solidFill>
                  <a:schemeClr val="bg1">
                    <a:lumMod val="65000"/>
                  </a:schemeClr>
                </a:solidFill>
              </a:rPr>
              <a:t>Emittance</a:t>
            </a:r>
            <a:r>
              <a:rPr lang="it-IT" sz="1050" dirty="0">
                <a:solidFill>
                  <a:schemeClr val="bg1">
                    <a:lumMod val="65000"/>
                  </a:schemeClr>
                </a:solidFill>
              </a:rPr>
              <a:t> </a:t>
            </a:r>
            <a:r>
              <a:rPr lang="it-IT" sz="1050" dirty="0" err="1">
                <a:solidFill>
                  <a:schemeClr val="bg1">
                    <a:lumMod val="65000"/>
                  </a:schemeClr>
                </a:solidFill>
              </a:rPr>
              <a:t>compensation</a:t>
            </a:r>
            <a:r>
              <a:rPr lang="it-IT" sz="1050" dirty="0">
                <a:solidFill>
                  <a:schemeClr val="bg1">
                    <a:lumMod val="65000"/>
                  </a:schemeClr>
                </a:solidFill>
              </a:rPr>
              <a:t> in split </a:t>
            </a:r>
            <a:r>
              <a:rPr lang="it-IT" sz="1050" dirty="0" err="1">
                <a:solidFill>
                  <a:schemeClr val="bg1">
                    <a:lumMod val="65000"/>
                  </a:schemeClr>
                </a:solidFill>
              </a:rPr>
              <a:t>photoinjectors</a:t>
            </a:r>
            <a:r>
              <a:rPr lang="it-IT" sz="1050" dirty="0">
                <a:solidFill>
                  <a:schemeClr val="bg1">
                    <a:lumMod val="65000"/>
                  </a:schemeClr>
                </a:solidFill>
              </a:rPr>
              <a:t>, </a:t>
            </a:r>
            <a:r>
              <a:rPr lang="it-IT" sz="1050" dirty="0" err="1">
                <a:solidFill>
                  <a:schemeClr val="bg1">
                    <a:lumMod val="65000"/>
                  </a:schemeClr>
                </a:solidFill>
              </a:rPr>
              <a:t>Phys</a:t>
            </a:r>
            <a:r>
              <a:rPr lang="it-IT" sz="1050" dirty="0">
                <a:solidFill>
                  <a:schemeClr val="bg1">
                    <a:lumMod val="65000"/>
                  </a:schemeClr>
                </a:solidFill>
              </a:rPr>
              <a:t>. Rev. </a:t>
            </a:r>
            <a:r>
              <a:rPr lang="it-IT" sz="1050" dirty="0" err="1">
                <a:solidFill>
                  <a:schemeClr val="bg1">
                    <a:lumMod val="65000"/>
                  </a:schemeClr>
                </a:solidFill>
              </a:rPr>
              <a:t>Accel</a:t>
            </a:r>
            <a:r>
              <a:rPr lang="it-IT" sz="1050" dirty="0">
                <a:solidFill>
                  <a:schemeClr val="bg1">
                    <a:lumMod val="65000"/>
                  </a:schemeClr>
                </a:solidFill>
              </a:rPr>
              <a:t>. </a:t>
            </a:r>
            <a:r>
              <a:rPr lang="it-IT" sz="1050" dirty="0" err="1">
                <a:solidFill>
                  <a:schemeClr val="bg1">
                    <a:lumMod val="65000"/>
                  </a:schemeClr>
                </a:solidFill>
              </a:rPr>
              <a:t>Beams</a:t>
            </a:r>
            <a:r>
              <a:rPr lang="it-IT" sz="1050" dirty="0">
                <a:solidFill>
                  <a:schemeClr val="bg1">
                    <a:lumMod val="65000"/>
                  </a:schemeClr>
                </a:solidFill>
              </a:rPr>
              <a:t> 20, 013401 (2017).</a:t>
            </a:r>
            <a:endParaRPr sz="1050" dirty="0">
              <a:solidFill>
                <a:schemeClr val="bg1">
                  <a:lumMod val="65000"/>
                </a:schemeClr>
              </a:solidFill>
            </a:endParaRPr>
          </a:p>
        </p:txBody>
      </p:sp>
      <p:pic>
        <p:nvPicPr>
          <p:cNvPr id="24" name="Immagine 27">
            <a:extLst>
              <a:ext uri="{FF2B5EF4-FFF2-40B4-BE49-F238E27FC236}">
                <a16:creationId xmlns:a16="http://schemas.microsoft.com/office/drawing/2014/main" xmlns="" id="{591E999F-5EF0-4687-F3E2-5478B65A083C}"/>
              </a:ext>
            </a:extLst>
          </p:cNvPr>
          <p:cNvPicPr>
            <a:picLocks noChangeAspect="1"/>
          </p:cNvPicPr>
          <p:nvPr/>
        </p:nvPicPr>
        <p:blipFill rotWithShape="1">
          <a:blip r:embed="rId6"/>
          <a:srcRect b="5418"/>
          <a:stretch/>
        </p:blipFill>
        <p:spPr>
          <a:xfrm>
            <a:off x="6952393" y="2924745"/>
            <a:ext cx="5068391" cy="3093722"/>
          </a:xfrm>
          <a:prstGeom prst="rect">
            <a:avLst/>
          </a:prstGeom>
        </p:spPr>
      </p:pic>
      <mc:AlternateContent xmlns:mc="http://schemas.openxmlformats.org/markup-compatibility/2006" xmlns:a14="http://schemas.microsoft.com/office/drawing/2010/main">
        <mc:Choice Requires="a14">
          <p:sp>
            <p:nvSpPr>
              <p:cNvPr id="25" name="CasellaDiTesto 17">
                <a:extLst>
                  <a:ext uri="{FF2B5EF4-FFF2-40B4-BE49-F238E27FC236}">
                    <a16:creationId xmlns:a16="http://schemas.microsoft.com/office/drawing/2014/main" xmlns="" id="{9077D29A-8770-7813-8A9C-B7A4C7E1CA2E}"/>
                  </a:ext>
                </a:extLst>
              </p:cNvPr>
              <p:cNvSpPr txBox="1"/>
              <p:nvPr/>
            </p:nvSpPr>
            <p:spPr>
              <a:xfrm>
                <a:off x="486298" y="2938239"/>
                <a:ext cx="6116573" cy="584775"/>
              </a:xfrm>
              <a:prstGeom prst="rect">
                <a:avLst/>
              </a:prstGeom>
              <a:noFill/>
            </p:spPr>
            <p:txBody>
              <a:bodyPr wrap="square" rtlCol="0">
                <a:spAutoFit/>
              </a:bodyPr>
              <a:lstStyle/>
              <a:p>
                <a:r>
                  <a:rPr lang="en-GB" sz="1600" dirty="0">
                    <a:solidFill>
                      <a:srgbClr val="000000"/>
                    </a:solidFill>
                  </a:rPr>
                  <a:t>When </a:t>
                </a:r>
                <a14:m>
                  <m:oMath xmlns:m="http://schemas.openxmlformats.org/officeDocument/2006/math">
                    <m:r>
                      <m:rPr>
                        <m:sty m:val="p"/>
                      </m:rPr>
                      <a:rPr lang="it-IT" sz="1600" b="0" i="0" smtClean="0">
                        <a:solidFill>
                          <a:srgbClr val="000000"/>
                        </a:solidFill>
                        <a:latin typeface="Cambria Math" panose="02040503050406030204" pitchFamily="18" charset="0"/>
                      </a:rPr>
                      <m:t>Δ</m:t>
                    </m:r>
                    <m:r>
                      <a:rPr lang="it-IT" sz="1600" b="0" i="1" smtClean="0">
                        <a:solidFill>
                          <a:srgbClr val="000000"/>
                        </a:solidFill>
                        <a:latin typeface="Cambria Math" panose="02040503050406030204" pitchFamily="18" charset="0"/>
                      </a:rPr>
                      <m:t>𝑚</m:t>
                    </m:r>
                  </m:oMath>
                </a14:m>
                <a:r>
                  <a:rPr lang="en-GB" sz="1600" dirty="0">
                    <a:solidFill>
                      <a:srgbClr val="000000"/>
                    </a:solidFill>
                  </a:rPr>
                  <a:t> is small </a:t>
                </a:r>
                <a14:m>
                  <m:oMath xmlns:m="http://schemas.openxmlformats.org/officeDocument/2006/math">
                    <m:r>
                      <a:rPr lang="it-IT" sz="1600" b="0" i="1" smtClean="0">
                        <a:solidFill>
                          <a:srgbClr val="000000"/>
                        </a:solidFill>
                        <a:latin typeface="Cambria Math" panose="02040503050406030204" pitchFamily="18" charset="0"/>
                      </a:rPr>
                      <m:t>→</m:t>
                    </m:r>
                  </m:oMath>
                </a14:m>
                <a:r>
                  <a:rPr lang="en-GB" sz="1600" dirty="0">
                    <a:solidFill>
                      <a:srgbClr val="000000"/>
                    </a:solidFill>
                  </a:rPr>
                  <a:t> the fanlike structure in the phase space is close: the slices are aligned in the phase space</a:t>
                </a:r>
              </a:p>
            </p:txBody>
          </p:sp>
        </mc:Choice>
        <mc:Fallback xmlns="">
          <p:sp>
            <p:nvSpPr>
              <p:cNvPr id="25" name="CasellaDiTesto 17">
                <a:extLst>
                  <a:ext uri="{FF2B5EF4-FFF2-40B4-BE49-F238E27FC236}">
                    <a16:creationId xmlns:a16="http://schemas.microsoft.com/office/drawing/2014/main" id="{9077D29A-8770-7813-8A9C-B7A4C7E1CA2E}"/>
                  </a:ext>
                </a:extLst>
              </p:cNvPr>
              <p:cNvSpPr txBox="1">
                <a:spLocks noRot="1" noChangeAspect="1" noMove="1" noResize="1" noEditPoints="1" noAdjustHandles="1" noChangeArrowheads="1" noChangeShapeType="1" noTextEdit="1"/>
              </p:cNvSpPr>
              <p:nvPr/>
            </p:nvSpPr>
            <p:spPr>
              <a:xfrm>
                <a:off x="486298" y="2938239"/>
                <a:ext cx="6116573" cy="584775"/>
              </a:xfrm>
              <a:prstGeom prst="rect">
                <a:avLst/>
              </a:prstGeom>
              <a:blipFill>
                <a:blip r:embed="rId7"/>
                <a:stretch>
                  <a:fillRect l="-622" t="-4255" b="-1276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CasellaDiTesto 24">
                <a:extLst>
                  <a:ext uri="{FF2B5EF4-FFF2-40B4-BE49-F238E27FC236}">
                    <a16:creationId xmlns:a16="http://schemas.microsoft.com/office/drawing/2014/main" xmlns="" id="{28EC69F0-93A5-F6F8-A724-92528A211E90}"/>
                  </a:ext>
                </a:extLst>
              </p:cNvPr>
              <p:cNvSpPr txBox="1"/>
              <p:nvPr/>
            </p:nvSpPr>
            <p:spPr>
              <a:xfrm>
                <a:off x="979488" y="3753909"/>
                <a:ext cx="5304559" cy="338554"/>
              </a:xfrm>
              <a:prstGeom prst="rect">
                <a:avLst/>
              </a:prstGeom>
              <a:noFill/>
            </p:spPr>
            <p:txBody>
              <a:bodyPr wrap="square" rtlCol="0">
                <a:spAutoFit/>
              </a:bodyPr>
              <a:lstStyle/>
              <a:p>
                <a:r>
                  <a:rPr lang="en-GB" sz="1600" b="1" dirty="0">
                    <a:solidFill>
                      <a:srgbClr val="000000"/>
                    </a:solidFill>
                  </a:rPr>
                  <a:t>The condition for the emittance minimum is </a:t>
                </a:r>
                <a14:m>
                  <m:oMath xmlns:m="http://schemas.openxmlformats.org/officeDocument/2006/math">
                    <m:r>
                      <a:rPr lang="it-IT" sz="1600" b="1" i="0" smtClean="0">
                        <a:solidFill>
                          <a:srgbClr val="000000"/>
                        </a:solidFill>
                        <a:latin typeface="Cambria Math" panose="02040503050406030204" pitchFamily="18" charset="0"/>
                      </a:rPr>
                      <m:t>𝚫</m:t>
                    </m:r>
                    <m:r>
                      <a:rPr lang="it-IT" sz="1600" b="1" i="1" smtClean="0">
                        <a:solidFill>
                          <a:srgbClr val="000000"/>
                        </a:solidFill>
                        <a:latin typeface="Cambria Math" panose="02040503050406030204" pitchFamily="18" charset="0"/>
                      </a:rPr>
                      <m:t>𝒎</m:t>
                    </m:r>
                    <m:r>
                      <a:rPr lang="it-IT" sz="1600" b="1" i="1" smtClean="0">
                        <a:solidFill>
                          <a:srgbClr val="000000"/>
                        </a:solidFill>
                        <a:latin typeface="Cambria Math" panose="02040503050406030204" pitchFamily="18" charset="0"/>
                      </a:rPr>
                      <m:t>=</m:t>
                    </m:r>
                    <m:r>
                      <a:rPr lang="it-IT" sz="1600" b="1" i="1" smtClean="0">
                        <a:solidFill>
                          <a:srgbClr val="000000"/>
                        </a:solidFill>
                        <a:latin typeface="Cambria Math" panose="02040503050406030204" pitchFamily="18" charset="0"/>
                      </a:rPr>
                      <m:t>𝟎</m:t>
                    </m:r>
                    <m:r>
                      <a:rPr lang="it-IT" sz="1600" b="1" i="0" smtClean="0">
                        <a:solidFill>
                          <a:srgbClr val="000000"/>
                        </a:solidFill>
                        <a:latin typeface="Cambria Math" panose="02040503050406030204" pitchFamily="18" charset="0"/>
                      </a:rPr>
                      <m:t> </m:t>
                    </m:r>
                  </m:oMath>
                </a14:m>
                <a:endParaRPr lang="en-GB" sz="1600" b="1" dirty="0">
                  <a:solidFill>
                    <a:srgbClr val="000000"/>
                  </a:solidFill>
                </a:endParaRPr>
              </a:p>
            </p:txBody>
          </p:sp>
        </mc:Choice>
        <mc:Fallback xmlns="">
          <p:sp>
            <p:nvSpPr>
              <p:cNvPr id="26" name="CasellaDiTesto 24">
                <a:extLst>
                  <a:ext uri="{FF2B5EF4-FFF2-40B4-BE49-F238E27FC236}">
                    <a16:creationId xmlns:a16="http://schemas.microsoft.com/office/drawing/2014/main" id="{28EC69F0-93A5-F6F8-A724-92528A211E90}"/>
                  </a:ext>
                </a:extLst>
              </p:cNvPr>
              <p:cNvSpPr txBox="1">
                <a:spLocks noRot="1" noChangeAspect="1" noMove="1" noResize="1" noEditPoints="1" noAdjustHandles="1" noChangeArrowheads="1" noChangeShapeType="1" noTextEdit="1"/>
              </p:cNvSpPr>
              <p:nvPr/>
            </p:nvSpPr>
            <p:spPr>
              <a:xfrm>
                <a:off x="979488" y="3753909"/>
                <a:ext cx="5304559" cy="338554"/>
              </a:xfrm>
              <a:prstGeom prst="rect">
                <a:avLst/>
              </a:prstGeom>
              <a:blipFill>
                <a:blip r:embed="rId8"/>
                <a:stretch>
                  <a:fillRect l="-718" t="-3571" b="-21429"/>
                </a:stretch>
              </a:blipFill>
            </p:spPr>
            <p:txBody>
              <a:bodyPr/>
              <a:lstStyle/>
              <a:p>
                <a:r>
                  <a:rPr lang="en-IT">
                    <a:noFill/>
                  </a:rPr>
                  <a:t> </a:t>
                </a:r>
              </a:p>
            </p:txBody>
          </p:sp>
        </mc:Fallback>
      </mc:AlternateContent>
      <p:sp>
        <p:nvSpPr>
          <p:cNvPr id="28" name="CasellaDiTesto 25">
            <a:extLst>
              <a:ext uri="{FF2B5EF4-FFF2-40B4-BE49-F238E27FC236}">
                <a16:creationId xmlns:a16="http://schemas.microsoft.com/office/drawing/2014/main" xmlns="" id="{D5AB59E7-EEDE-1536-5F6A-8FD9E60EC2F3}"/>
              </a:ext>
            </a:extLst>
          </p:cNvPr>
          <p:cNvSpPr txBox="1"/>
          <p:nvPr/>
        </p:nvSpPr>
        <p:spPr>
          <a:xfrm>
            <a:off x="486299" y="4227044"/>
            <a:ext cx="6116572" cy="830997"/>
          </a:xfrm>
          <a:prstGeom prst="rect">
            <a:avLst/>
          </a:prstGeom>
          <a:noFill/>
        </p:spPr>
        <p:txBody>
          <a:bodyPr wrap="square" rtlCol="0">
            <a:spAutoFit/>
          </a:bodyPr>
          <a:lstStyle/>
          <a:p>
            <a:pPr algn="just"/>
            <a:r>
              <a:rPr lang="en-GB" sz="1600" dirty="0">
                <a:solidFill>
                  <a:srgbClr val="000000"/>
                </a:solidFill>
              </a:rPr>
              <a:t>In the case of two slice, this condition become a quadratic equation in z, so we have two solution and so two position for minimum emittance</a:t>
            </a:r>
          </a:p>
        </p:txBody>
      </p:sp>
      <p:grpSp>
        <p:nvGrpSpPr>
          <p:cNvPr id="3" name="Group 10">
            <a:extLst>
              <a:ext uri="{FF2B5EF4-FFF2-40B4-BE49-F238E27FC236}">
                <a16:creationId xmlns:a16="http://schemas.microsoft.com/office/drawing/2014/main" xmlns="" id="{17FE8476-A736-2982-591A-09465D67B414}"/>
              </a:ext>
            </a:extLst>
          </p:cNvPr>
          <p:cNvGrpSpPr>
            <a:grpSpLocks/>
          </p:cNvGrpSpPr>
          <p:nvPr/>
        </p:nvGrpSpPr>
        <p:grpSpPr bwMode="auto">
          <a:xfrm>
            <a:off x="360363" y="1296988"/>
            <a:ext cx="2773362" cy="1257300"/>
            <a:chOff x="362993" y="1077805"/>
            <a:chExt cx="2773425" cy="1257635"/>
          </a:xfrm>
        </p:grpSpPr>
        <p:sp>
          <p:nvSpPr>
            <p:cNvPr id="6" name="Rectangle 7">
              <a:extLst>
                <a:ext uri="{FF2B5EF4-FFF2-40B4-BE49-F238E27FC236}">
                  <a16:creationId xmlns:a16="http://schemas.microsoft.com/office/drawing/2014/main" xmlns="" id="{7D2E0910-63A6-05EC-0E38-E0E6C65EA76A}"/>
                </a:ext>
              </a:extLst>
            </p:cNvPr>
            <p:cNvSpPr/>
            <p:nvPr/>
          </p:nvSpPr>
          <p:spPr>
            <a:xfrm>
              <a:off x="1285351" y="1277883"/>
              <a:ext cx="303220" cy="8574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7" name="Rectangle 8">
              <a:extLst>
                <a:ext uri="{FF2B5EF4-FFF2-40B4-BE49-F238E27FC236}">
                  <a16:creationId xmlns:a16="http://schemas.microsoft.com/office/drawing/2014/main" xmlns="" id="{E82F6AC2-6608-6323-2473-E7A8D877FC69}"/>
                </a:ext>
              </a:extLst>
            </p:cNvPr>
            <p:cNvSpPr/>
            <p:nvPr/>
          </p:nvSpPr>
          <p:spPr>
            <a:xfrm>
              <a:off x="982132" y="1485901"/>
              <a:ext cx="303219" cy="4414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8" name="Rectangle 5">
              <a:extLst>
                <a:ext uri="{FF2B5EF4-FFF2-40B4-BE49-F238E27FC236}">
                  <a16:creationId xmlns:a16="http://schemas.microsoft.com/office/drawing/2014/main" xmlns="" id="{54BC329D-FA2D-FA7B-E125-64CF6C6D6A04}"/>
                </a:ext>
              </a:extLst>
            </p:cNvPr>
            <p:cNvSpPr/>
            <p:nvPr/>
          </p:nvSpPr>
          <p:spPr>
            <a:xfrm>
              <a:off x="1891790" y="1277883"/>
              <a:ext cx="304807" cy="8574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9" name="Rectangle 6">
              <a:extLst>
                <a:ext uri="{FF2B5EF4-FFF2-40B4-BE49-F238E27FC236}">
                  <a16:creationId xmlns:a16="http://schemas.microsoft.com/office/drawing/2014/main" xmlns="" id="{2BD3DCB8-8BF3-2C1B-505A-89015AF1A98C}"/>
                </a:ext>
              </a:extLst>
            </p:cNvPr>
            <p:cNvSpPr/>
            <p:nvPr/>
          </p:nvSpPr>
          <p:spPr>
            <a:xfrm>
              <a:off x="2196597" y="1479549"/>
              <a:ext cx="303220" cy="44144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0" name="Rectangle 4">
              <a:extLst>
                <a:ext uri="{FF2B5EF4-FFF2-40B4-BE49-F238E27FC236}">
                  <a16:creationId xmlns:a16="http://schemas.microsoft.com/office/drawing/2014/main" xmlns="" id="{3F53F3B2-105C-E471-12A2-24369243580C}"/>
                </a:ext>
              </a:extLst>
            </p:cNvPr>
            <p:cNvSpPr/>
            <p:nvPr/>
          </p:nvSpPr>
          <p:spPr>
            <a:xfrm>
              <a:off x="1588571" y="1077805"/>
              <a:ext cx="303219" cy="1257635"/>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0000"/>
                    <a:lumOff val="40000"/>
                  </a:schemeClr>
                </a:solidFill>
              </a:endParaRPr>
            </a:p>
          </p:txBody>
        </p:sp>
        <p:cxnSp>
          <p:nvCxnSpPr>
            <p:cNvPr id="30" name="Straight Arrow Connector 17">
              <a:extLst>
                <a:ext uri="{FF2B5EF4-FFF2-40B4-BE49-F238E27FC236}">
                  <a16:creationId xmlns:a16="http://schemas.microsoft.com/office/drawing/2014/main" xmlns="" id="{A2F9CD0A-BE7E-9EBF-DFF0-FCFEC88D4013}"/>
                </a:ext>
              </a:extLst>
            </p:cNvPr>
            <p:cNvCxnSpPr>
              <a:cxnSpLocks/>
            </p:cNvCxnSpPr>
            <p:nvPr/>
          </p:nvCxnSpPr>
          <p:spPr>
            <a:xfrm flipV="1">
              <a:off x="362993" y="1703447"/>
              <a:ext cx="2557520" cy="31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18">
              <a:extLst>
                <a:ext uri="{FF2B5EF4-FFF2-40B4-BE49-F238E27FC236}">
                  <a16:creationId xmlns:a16="http://schemas.microsoft.com/office/drawing/2014/main" xmlns="" id="{6455738B-E038-3B4C-D349-FC95E4B615E6}"/>
                </a:ext>
              </a:extLst>
            </p:cNvPr>
            <p:cNvSpPr txBox="1">
              <a:spLocks noRot="1" noChangeAspect="1" noMove="1" noResize="1" noEditPoints="1" noAdjustHandles="1" noChangeArrowheads="1" noChangeShapeType="1" noTextEdit="1"/>
            </p:cNvSpPr>
            <p:nvPr/>
          </p:nvSpPr>
          <p:spPr>
            <a:xfrm>
              <a:off x="2464008" y="1686135"/>
              <a:ext cx="672410" cy="261610"/>
            </a:xfrm>
            <a:prstGeom prst="rect">
              <a:avLst/>
            </a:prstGeom>
            <a:blipFill>
              <a:blip r:embed="rId9"/>
              <a:stretch>
                <a:fillRect/>
              </a:stretch>
            </a:blipFill>
          </p:spPr>
          <p:txBody>
            <a:bodyPr/>
            <a:lstStyle/>
            <a:p>
              <a:pPr>
                <a:defRPr/>
              </a:pPr>
              <a:r>
                <a:rPr lang="x-none">
                  <a:noFill/>
                </a:rPr>
                <a:t> </a:t>
              </a:r>
            </a:p>
          </p:txBody>
        </p:sp>
        <p:sp>
          <p:nvSpPr>
            <p:cNvPr id="32" name="CasellaDiTesto 21">
              <a:extLst>
                <a:ext uri="{FF2B5EF4-FFF2-40B4-BE49-F238E27FC236}">
                  <a16:creationId xmlns:a16="http://schemas.microsoft.com/office/drawing/2014/main" xmlns="" id="{6AA626EC-85B6-AF6E-E3BE-9113113F7609}"/>
                </a:ext>
              </a:extLst>
            </p:cNvPr>
            <p:cNvSpPr txBox="1">
              <a:spLocks noChangeArrowheads="1"/>
            </p:cNvSpPr>
            <p:nvPr/>
          </p:nvSpPr>
          <p:spPr bwMode="auto">
            <a:xfrm>
              <a:off x="1612430" y="1439198"/>
              <a:ext cx="29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x-none" sz="1200" b="1">
                  <a:latin typeface="Arial" panose="020B0604020202020204" pitchFamily="34" charset="0"/>
                </a:rPr>
                <a:t>H</a:t>
              </a:r>
            </a:p>
          </p:txBody>
        </p:sp>
        <p:sp>
          <p:nvSpPr>
            <p:cNvPr id="33" name="CasellaDiTesto 22">
              <a:extLst>
                <a:ext uri="{FF2B5EF4-FFF2-40B4-BE49-F238E27FC236}">
                  <a16:creationId xmlns:a16="http://schemas.microsoft.com/office/drawing/2014/main" xmlns="" id="{095FE6CA-B75E-FBBF-42AA-9D7A2B531603}"/>
                </a:ext>
              </a:extLst>
            </p:cNvPr>
            <p:cNvSpPr txBox="1">
              <a:spLocks noChangeArrowheads="1"/>
            </p:cNvSpPr>
            <p:nvPr/>
          </p:nvSpPr>
          <p:spPr bwMode="auto">
            <a:xfrm>
              <a:off x="988404" y="1484784"/>
              <a:ext cx="2792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x-none" sz="1200" b="1">
                  <a:latin typeface="Arial" panose="020B0604020202020204" pitchFamily="34" charset="0"/>
                </a:rPr>
                <a:t>L</a:t>
              </a:r>
            </a:p>
          </p:txBody>
        </p:sp>
      </p:grpSp>
      <p:sp>
        <p:nvSpPr>
          <p:cNvPr id="2" name="Titolo 1"/>
          <p:cNvSpPr>
            <a:spLocks noGrp="1"/>
          </p:cNvSpPr>
          <p:nvPr>
            <p:ph type="title"/>
          </p:nvPr>
        </p:nvSpPr>
        <p:spPr/>
        <p:txBody>
          <a:bodyPr/>
          <a:lstStyle/>
          <a:p>
            <a:r>
              <a:rPr lang="en-GB" dirty="0"/>
              <a:t>Double emittance minimum: </a:t>
            </a:r>
            <a:r>
              <a:rPr lang="en-GB" dirty="0" err="1" smtClean="0"/>
              <a:t>Floettmann</a:t>
            </a:r>
            <a:endParaRPr lang="it-IT" dirty="0"/>
          </a:p>
        </p:txBody>
      </p:sp>
      <p:sp>
        <p:nvSpPr>
          <p:cNvPr id="40" name="Slide Number Placeholder 12">
            <a:extLst>
              <a:ext uri="{FF2B5EF4-FFF2-40B4-BE49-F238E27FC236}">
                <a16:creationId xmlns:a16="http://schemas.microsoft.com/office/drawing/2014/main" xmlns="" id="{E54EA6C0-96A8-0AB0-418E-98826EC01879}"/>
              </a:ext>
            </a:extLst>
          </p:cNvPr>
          <p:cNvSpPr>
            <a:spLocks noGrp="1"/>
          </p:cNvSpPr>
          <p:nvPr>
            <p:ph type="sldNum" sz="quarter" idx="12"/>
          </p:nvPr>
        </p:nvSpPr>
        <p:spPr/>
        <p:txBody>
          <a:bodyPr/>
          <a:lstStyle/>
          <a:p>
            <a:fld id="{8C040421-F528-D34B-91AA-63D6B829327A}" type="slidenum">
              <a:rPr lang="x-none" sz="1200" smtClean="0"/>
              <a:t>46</a:t>
            </a:fld>
            <a:endParaRPr lang="x-none" sz="1200" dirty="0"/>
          </a:p>
        </p:txBody>
      </p:sp>
      <p:sp>
        <p:nvSpPr>
          <p:cNvPr id="41" name="TextBox 40">
            <a:extLst>
              <a:ext uri="{FF2B5EF4-FFF2-40B4-BE49-F238E27FC236}">
                <a16:creationId xmlns:a16="http://schemas.microsoft.com/office/drawing/2014/main" xmlns="" id="{6B4BD11D-DDB9-5F12-FC8C-B34347B03373}"/>
              </a:ext>
            </a:extLst>
          </p:cNvPr>
          <p:cNvSpPr txBox="1"/>
          <p:nvPr/>
        </p:nvSpPr>
        <p:spPr>
          <a:xfrm>
            <a:off x="10028448" y="6357977"/>
            <a:ext cx="2052165" cy="276999"/>
          </a:xfrm>
          <a:prstGeom prst="rect">
            <a:avLst/>
          </a:prstGeom>
          <a:noFill/>
        </p:spPr>
        <p:txBody>
          <a:bodyPr wrap="none" rtlCol="0">
            <a:spAutoFit/>
          </a:bodyPr>
          <a:lstStyle/>
          <a:p>
            <a:r>
              <a:rPr lang="en-GB" sz="1200" dirty="0"/>
              <a:t>m</a:t>
            </a:r>
            <a:r>
              <a:rPr lang="x-none" sz="1200" dirty="0"/>
              <a:t>artina.carillo@uniroma1.it</a:t>
            </a:r>
          </a:p>
        </p:txBody>
      </p:sp>
      <p:pic>
        <p:nvPicPr>
          <p:cNvPr id="34" name="Immagine 33">
            <a:extLst>
              <a:ext uri="{FF2B5EF4-FFF2-40B4-BE49-F238E27FC236}">
                <a16:creationId xmlns:a16="http://schemas.microsoft.com/office/drawing/2014/main" xmlns="" id="{C213FFC8-DEE9-424F-99C8-C8263EB229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5" name="Immagine 34">
            <a:extLst>
              <a:ext uri="{FF2B5EF4-FFF2-40B4-BE49-F238E27FC236}">
                <a16:creationId xmlns:a16="http://schemas.microsoft.com/office/drawing/2014/main" xmlns="" id="{C9083E93-708E-4F4B-9AE8-8434EEAEAE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6" name="Immagine 35">
            <a:extLst>
              <a:ext uri="{FF2B5EF4-FFF2-40B4-BE49-F238E27FC236}">
                <a16:creationId xmlns:a16="http://schemas.microsoft.com/office/drawing/2014/main" xmlns="" id="{D99BD272-6EE4-4AC6-887E-C00E2C6DBE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37" name="CasellaDiTesto 36"/>
          <p:cNvSpPr txBox="1"/>
          <p:nvPr/>
        </p:nvSpPr>
        <p:spPr>
          <a:xfrm>
            <a:off x="9846527" y="93914"/>
            <a:ext cx="2265556" cy="369332"/>
          </a:xfrm>
          <a:prstGeom prst="rect">
            <a:avLst/>
          </a:prstGeom>
          <a:solidFill>
            <a:srgbClr val="FFFF00"/>
          </a:solidFill>
          <a:ln>
            <a:solidFill>
              <a:schemeClr val="tx1"/>
            </a:solidFill>
          </a:ln>
        </p:spPr>
        <p:txBody>
          <a:bodyPr wrap="square" rtlCol="0">
            <a:spAutoFit/>
          </a:bodyPr>
          <a:lstStyle/>
          <a:p>
            <a:r>
              <a:rPr lang="en-US" i="1" dirty="0" smtClean="0"/>
              <a:t>Courtesy of M. </a:t>
            </a:r>
            <a:r>
              <a:rPr lang="en-US" i="1" dirty="0" err="1" smtClean="0"/>
              <a:t>Carillo</a:t>
            </a:r>
            <a:endParaRPr lang="it-IT" i="1" dirty="0"/>
          </a:p>
        </p:txBody>
      </p:sp>
    </p:spTree>
    <p:extLst>
      <p:ext uri="{BB962C8B-B14F-4D97-AF65-F5344CB8AC3E}">
        <p14:creationId xmlns:p14="http://schemas.microsoft.com/office/powerpoint/2010/main" val="2952650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3">
            <a:extLst>
              <a:ext uri="{FF2B5EF4-FFF2-40B4-BE49-F238E27FC236}">
                <a16:creationId xmlns:a16="http://schemas.microsoft.com/office/drawing/2014/main" xmlns="" id="{F5628959-92BF-E5DC-EDB4-8DAD4DE2C08C}"/>
              </a:ext>
            </a:extLst>
          </p:cNvPr>
          <p:cNvSpPr txBox="1"/>
          <p:nvPr/>
        </p:nvSpPr>
        <p:spPr>
          <a:xfrm>
            <a:off x="5586534" y="6132212"/>
            <a:ext cx="3801482" cy="577081"/>
          </a:xfrm>
          <a:prstGeom prst="rect">
            <a:avLst/>
          </a:prstGeom>
          <a:noFill/>
        </p:spPr>
        <p:txBody>
          <a:bodyPr wrap="square">
            <a:spAutoFit/>
          </a:bodyPr>
          <a:lstStyle/>
          <a:p>
            <a:pPr>
              <a:defRPr/>
            </a:pPr>
            <a:r>
              <a:rPr lang="it-IT" sz="1050" dirty="0">
                <a:solidFill>
                  <a:schemeClr val="bg1">
                    <a:lumMod val="65000"/>
                  </a:schemeClr>
                </a:solidFill>
              </a:rPr>
              <a:t>[*] M. Carillo et al., “Space </a:t>
            </a:r>
            <a:r>
              <a:rPr lang="it-IT" sz="1050" dirty="0" err="1">
                <a:solidFill>
                  <a:schemeClr val="bg1">
                    <a:lumMod val="65000"/>
                  </a:schemeClr>
                </a:solidFill>
              </a:rPr>
              <a:t>Charge</a:t>
            </a:r>
            <a:r>
              <a:rPr lang="it-IT" sz="1050" dirty="0">
                <a:solidFill>
                  <a:schemeClr val="bg1">
                    <a:lumMod val="65000"/>
                  </a:schemeClr>
                </a:solidFill>
              </a:rPr>
              <a:t> Analysis for Low Energy </a:t>
            </a:r>
            <a:r>
              <a:rPr lang="it-IT" sz="1050" dirty="0" err="1">
                <a:solidFill>
                  <a:schemeClr val="bg1">
                    <a:lumMod val="65000"/>
                  </a:schemeClr>
                </a:solidFill>
              </a:rPr>
              <a:t>Photoinjector</a:t>
            </a:r>
            <a:r>
              <a:rPr lang="it-IT" sz="1050" dirty="0">
                <a:solidFill>
                  <a:schemeClr val="bg1">
                    <a:lumMod val="65000"/>
                  </a:schemeClr>
                </a:solidFill>
              </a:rPr>
              <a:t>”, </a:t>
            </a:r>
            <a:r>
              <a:rPr lang="it-IT" sz="1050" dirty="0" err="1">
                <a:solidFill>
                  <a:schemeClr val="bg1">
                    <a:lumMod val="65000"/>
                  </a:schemeClr>
                </a:solidFill>
              </a:rPr>
              <a:t>presented</a:t>
            </a:r>
            <a:r>
              <a:rPr lang="it-IT" sz="1050" dirty="0">
                <a:solidFill>
                  <a:schemeClr val="bg1">
                    <a:lumMod val="65000"/>
                  </a:schemeClr>
                </a:solidFill>
              </a:rPr>
              <a:t> </a:t>
            </a:r>
            <a:r>
              <a:rPr lang="it-IT" sz="1050" dirty="0" err="1">
                <a:solidFill>
                  <a:schemeClr val="bg1">
                    <a:lumMod val="65000"/>
                  </a:schemeClr>
                </a:solidFill>
              </a:rPr>
              <a:t>at</a:t>
            </a:r>
            <a:r>
              <a:rPr lang="it-IT" sz="1050" dirty="0">
                <a:solidFill>
                  <a:schemeClr val="bg1">
                    <a:lumMod val="65000"/>
                  </a:schemeClr>
                </a:solidFill>
              </a:rPr>
              <a:t> the 13th </a:t>
            </a:r>
            <a:r>
              <a:rPr lang="it-IT" sz="1050" dirty="0" err="1">
                <a:solidFill>
                  <a:schemeClr val="bg1">
                    <a:lumMod val="65000"/>
                  </a:schemeClr>
                </a:solidFill>
              </a:rPr>
              <a:t>Int.Particle</a:t>
            </a:r>
            <a:r>
              <a:rPr lang="it-IT" sz="1050" dirty="0">
                <a:solidFill>
                  <a:schemeClr val="bg1">
                    <a:lumMod val="65000"/>
                  </a:schemeClr>
                </a:solidFill>
              </a:rPr>
              <a:t> Accelerator Conf. (IPAC’21), Bangkok, Thailand, June2022</a:t>
            </a:r>
            <a:endParaRPr sz="1050" dirty="0">
              <a:solidFill>
                <a:schemeClr val="bg1">
                  <a:lumMod val="65000"/>
                </a:schemeClr>
              </a:solidFill>
            </a:endParaRPr>
          </a:p>
        </p:txBody>
      </p:sp>
      <p:sp>
        <p:nvSpPr>
          <p:cNvPr id="5" name="CasellaDiTesto 7">
            <a:extLst>
              <a:ext uri="{FF2B5EF4-FFF2-40B4-BE49-F238E27FC236}">
                <a16:creationId xmlns:a16="http://schemas.microsoft.com/office/drawing/2014/main" xmlns="" id="{18F748C1-0A15-1632-81EB-5B447E5CC022}"/>
              </a:ext>
            </a:extLst>
          </p:cNvPr>
          <p:cNvSpPr txBox="1">
            <a:spLocks noChangeArrowheads="1"/>
          </p:cNvSpPr>
          <p:nvPr/>
        </p:nvSpPr>
        <p:spPr bwMode="auto">
          <a:xfrm>
            <a:off x="9660037" y="2000249"/>
            <a:ext cx="1845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x-none" sz="1400" i="1" dirty="0">
                <a:latin typeface="Arial" panose="020B0604020202020204" pitchFamily="34" charset="0"/>
              </a:rPr>
              <a:t>Correlated emittance</a:t>
            </a:r>
          </a:p>
        </p:txBody>
      </p:sp>
      <p:grpSp>
        <p:nvGrpSpPr>
          <p:cNvPr id="10" name="Group 22">
            <a:extLst>
              <a:ext uri="{FF2B5EF4-FFF2-40B4-BE49-F238E27FC236}">
                <a16:creationId xmlns:a16="http://schemas.microsoft.com/office/drawing/2014/main" xmlns="" id="{D44DEFA7-2047-F0A2-405C-C4F494D7A880}"/>
              </a:ext>
            </a:extLst>
          </p:cNvPr>
          <p:cNvGrpSpPr>
            <a:grpSpLocks/>
          </p:cNvGrpSpPr>
          <p:nvPr/>
        </p:nvGrpSpPr>
        <p:grpSpPr bwMode="auto">
          <a:xfrm>
            <a:off x="150523" y="1104401"/>
            <a:ext cx="5140007" cy="2907756"/>
            <a:chOff x="776773" y="3114973"/>
            <a:chExt cx="4162277" cy="2919375"/>
          </a:xfrm>
        </p:grpSpPr>
        <p:pic>
          <p:nvPicPr>
            <p:cNvPr id="11" name="Immagine 4">
              <a:extLst>
                <a:ext uri="{FF2B5EF4-FFF2-40B4-BE49-F238E27FC236}">
                  <a16:creationId xmlns:a16="http://schemas.microsoft.com/office/drawing/2014/main" xmlns="" id="{FDAB4227-D1F4-969C-00B9-893180BAE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73" y="3114973"/>
              <a:ext cx="4162277" cy="29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a:extLst>
                <a:ext uri="{FF2B5EF4-FFF2-40B4-BE49-F238E27FC236}">
                  <a16:creationId xmlns:a16="http://schemas.microsoft.com/office/drawing/2014/main" xmlns="" id="{3E65CEEE-FAA8-A4CA-65A4-20FD47B95B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2046" y="5884321"/>
              <a:ext cx="22257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30">
            <a:extLst>
              <a:ext uri="{FF2B5EF4-FFF2-40B4-BE49-F238E27FC236}">
                <a16:creationId xmlns:a16="http://schemas.microsoft.com/office/drawing/2014/main" xmlns="" id="{BC2CFF40-E809-2B02-311F-C2B61CDEE755}"/>
              </a:ext>
            </a:extLst>
          </p:cNvPr>
          <p:cNvGrpSpPr>
            <a:grpSpLocks/>
          </p:cNvGrpSpPr>
          <p:nvPr/>
        </p:nvGrpSpPr>
        <p:grpSpPr bwMode="auto">
          <a:xfrm>
            <a:off x="194365" y="3780488"/>
            <a:ext cx="5140018" cy="2743854"/>
            <a:chOff x="4572000" y="3142324"/>
            <a:chExt cx="4306293" cy="2885266"/>
          </a:xfrm>
        </p:grpSpPr>
        <p:grpSp>
          <p:nvGrpSpPr>
            <p:cNvPr id="14" name="Gruppo 13">
              <a:extLst>
                <a:ext uri="{FF2B5EF4-FFF2-40B4-BE49-F238E27FC236}">
                  <a16:creationId xmlns:a16="http://schemas.microsoft.com/office/drawing/2014/main" xmlns="" id="{F85B0A79-A863-5FD6-E146-B72BD31BEBF5}"/>
                </a:ext>
              </a:extLst>
            </p:cNvPr>
            <p:cNvGrpSpPr/>
            <p:nvPr/>
          </p:nvGrpSpPr>
          <p:grpSpPr>
            <a:xfrm>
              <a:off x="4572000" y="3142324"/>
              <a:ext cx="4306293" cy="2852762"/>
              <a:chOff x="139701" y="-1989287"/>
              <a:chExt cx="11372548" cy="8003121"/>
            </a:xfrm>
            <a:solidFill>
              <a:schemeClr val="bg1"/>
            </a:solidFill>
          </p:grpSpPr>
          <p:pic>
            <p:nvPicPr>
              <p:cNvPr id="20" name="Immagine 6">
                <a:extLst>
                  <a:ext uri="{FF2B5EF4-FFF2-40B4-BE49-F238E27FC236}">
                    <a16:creationId xmlns:a16="http://schemas.microsoft.com/office/drawing/2014/main" xmlns="" id="{934EC66D-D0B3-8E27-6B99-21C6374BA47F}"/>
                  </a:ext>
                </a:extLst>
              </p:cNvPr>
              <p:cNvPicPr>
                <a:picLocks noChangeAspect="1"/>
              </p:cNvPicPr>
              <p:nvPr/>
            </p:nvPicPr>
            <p:blipFill rotWithShape="1">
              <a:blip r:embed="rId5"/>
              <a:srcRect t="9345"/>
              <a:stretch/>
            </p:blipFill>
            <p:spPr>
              <a:xfrm>
                <a:off x="139701" y="-1274660"/>
                <a:ext cx="11372548" cy="7288494"/>
              </a:xfrm>
              <a:prstGeom prst="rect">
                <a:avLst/>
              </a:prstGeom>
              <a:grpFill/>
              <a:ln>
                <a:noFill/>
              </a:ln>
            </p:spPr>
          </p:pic>
          <p:cxnSp>
            <p:nvCxnSpPr>
              <p:cNvPr id="21" name="Connettore 1 8">
                <a:extLst>
                  <a:ext uri="{FF2B5EF4-FFF2-40B4-BE49-F238E27FC236}">
                    <a16:creationId xmlns:a16="http://schemas.microsoft.com/office/drawing/2014/main" xmlns="" id="{AA790A90-81C6-A64D-8933-4BD6726F3B42}"/>
                  </a:ext>
                </a:extLst>
              </p:cNvPr>
              <p:cNvCxnSpPr>
                <a:cxnSpLocks/>
              </p:cNvCxnSpPr>
              <p:nvPr/>
            </p:nvCxnSpPr>
            <p:spPr>
              <a:xfrm flipV="1">
                <a:off x="4737100" y="-1079500"/>
                <a:ext cx="0" cy="6210300"/>
              </a:xfrm>
              <a:prstGeom prst="line">
                <a:avLst/>
              </a:prstGeom>
              <a:grpFill/>
              <a:ln>
                <a:noFill/>
              </a:ln>
            </p:spPr>
            <p:style>
              <a:lnRef idx="1">
                <a:schemeClr val="dk1"/>
              </a:lnRef>
              <a:fillRef idx="0">
                <a:schemeClr val="dk1"/>
              </a:fillRef>
              <a:effectRef idx="0">
                <a:schemeClr val="dk1"/>
              </a:effectRef>
              <a:fontRef idx="minor">
                <a:schemeClr val="tx1"/>
              </a:fontRef>
            </p:style>
          </p:cxnSp>
          <p:cxnSp>
            <p:nvCxnSpPr>
              <p:cNvPr id="22" name="Connettore 1 10">
                <a:extLst>
                  <a:ext uri="{FF2B5EF4-FFF2-40B4-BE49-F238E27FC236}">
                    <a16:creationId xmlns:a16="http://schemas.microsoft.com/office/drawing/2014/main" xmlns="" id="{2B2A5699-6350-DC3D-3956-CAA1456AF08F}"/>
                  </a:ext>
                </a:extLst>
              </p:cNvPr>
              <p:cNvCxnSpPr>
                <a:cxnSpLocks/>
              </p:cNvCxnSpPr>
              <p:nvPr/>
            </p:nvCxnSpPr>
            <p:spPr>
              <a:xfrm flipV="1">
                <a:off x="8259051" y="-1989287"/>
                <a:ext cx="0" cy="6210298"/>
              </a:xfrm>
              <a:prstGeom prst="line">
                <a:avLst/>
              </a:prstGeom>
              <a:grpFill/>
              <a:ln>
                <a:noFill/>
              </a:ln>
            </p:spPr>
            <p:style>
              <a:lnRef idx="1">
                <a:schemeClr val="dk1"/>
              </a:lnRef>
              <a:fillRef idx="0">
                <a:schemeClr val="dk1"/>
              </a:fillRef>
              <a:effectRef idx="0">
                <a:schemeClr val="dk1"/>
              </a:effectRef>
              <a:fontRef idx="minor">
                <a:schemeClr val="tx1"/>
              </a:fontRef>
            </p:style>
          </p:cxnSp>
        </p:grpSp>
        <p:pic>
          <p:nvPicPr>
            <p:cNvPr id="15" name="Picture 25">
              <a:extLst>
                <a:ext uri="{FF2B5EF4-FFF2-40B4-BE49-F238E27FC236}">
                  <a16:creationId xmlns:a16="http://schemas.microsoft.com/office/drawing/2014/main" xmlns="" id="{637CEF0A-22B0-1B2C-02C2-83D4E63A3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2637" y="5846655"/>
              <a:ext cx="22257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6">
              <a:extLst>
                <a:ext uri="{FF2B5EF4-FFF2-40B4-BE49-F238E27FC236}">
                  <a16:creationId xmlns:a16="http://schemas.microsoft.com/office/drawing/2014/main" xmlns="" id="{16EA8F21-2A42-4FAD-3B54-05D4C3A535DF}"/>
                </a:ext>
              </a:extLst>
            </p:cNvPr>
            <p:cNvSpPr>
              <a:spLocks noChangeArrowheads="1"/>
            </p:cNvSpPr>
            <p:nvPr/>
          </p:nvSpPr>
          <p:spPr bwMode="auto">
            <a:xfrm>
              <a:off x="7142553" y="5846655"/>
              <a:ext cx="93743"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x-none" altLang="x-none">
                <a:latin typeface="Arial" panose="020B0604020202020204" pitchFamily="34" charset="0"/>
              </a:endParaRPr>
            </a:p>
          </p:txBody>
        </p:sp>
        <p:sp>
          <p:nvSpPr>
            <p:cNvPr id="17" name="Rectangle 27">
              <a:extLst>
                <a:ext uri="{FF2B5EF4-FFF2-40B4-BE49-F238E27FC236}">
                  <a16:creationId xmlns:a16="http://schemas.microsoft.com/office/drawing/2014/main" xmlns="" id="{356411B5-F2FB-A606-1683-DCD11BA3B3AD}"/>
                </a:ext>
              </a:extLst>
            </p:cNvPr>
            <p:cNvSpPr>
              <a:spLocks noChangeArrowheads="1"/>
            </p:cNvSpPr>
            <p:nvPr/>
          </p:nvSpPr>
          <p:spPr bwMode="auto">
            <a:xfrm>
              <a:off x="7189424" y="5846655"/>
              <a:ext cx="109526"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x-none" altLang="x-none">
                <a:latin typeface="Arial" panose="020B0604020202020204" pitchFamily="34" charset="0"/>
              </a:endParaRPr>
            </a:p>
          </p:txBody>
        </p:sp>
        <p:sp>
          <p:nvSpPr>
            <p:cNvPr id="18" name="Rectangle 28">
              <a:extLst>
                <a:ext uri="{FF2B5EF4-FFF2-40B4-BE49-F238E27FC236}">
                  <a16:creationId xmlns:a16="http://schemas.microsoft.com/office/drawing/2014/main" xmlns="" id="{94F60436-01A3-4869-1860-BAFDDE4668FB}"/>
                </a:ext>
              </a:extLst>
            </p:cNvPr>
            <p:cNvSpPr>
              <a:spLocks noChangeArrowheads="1"/>
            </p:cNvSpPr>
            <p:nvPr/>
          </p:nvSpPr>
          <p:spPr bwMode="auto">
            <a:xfrm>
              <a:off x="7142553" y="5846655"/>
              <a:ext cx="156397" cy="17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x-none" altLang="x-none">
                <a:latin typeface="Arial" panose="020B0604020202020204" pitchFamily="34" charset="0"/>
              </a:endParaRPr>
            </a:p>
          </p:txBody>
        </p:sp>
        <p:sp>
          <p:nvSpPr>
            <p:cNvPr id="19" name="Rectangle 29">
              <a:extLst>
                <a:ext uri="{FF2B5EF4-FFF2-40B4-BE49-F238E27FC236}">
                  <a16:creationId xmlns:a16="http://schemas.microsoft.com/office/drawing/2014/main" xmlns="" id="{1F058CD0-AA0D-AFC4-8949-4019B6854041}"/>
                </a:ext>
              </a:extLst>
            </p:cNvPr>
            <p:cNvSpPr>
              <a:spLocks noChangeArrowheads="1"/>
            </p:cNvSpPr>
            <p:nvPr/>
          </p:nvSpPr>
          <p:spPr bwMode="auto">
            <a:xfrm>
              <a:off x="7173594" y="5809736"/>
              <a:ext cx="191529" cy="2178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x-none" altLang="x-none">
                <a:latin typeface="Arial" panose="020B0604020202020204" pitchFamily="34" charset="0"/>
              </a:endParaRPr>
            </a:p>
          </p:txBody>
        </p:sp>
      </p:grpSp>
      <p:sp>
        <p:nvSpPr>
          <p:cNvPr id="24" name="Rettangolo 13">
            <a:extLst>
              <a:ext uri="{FF2B5EF4-FFF2-40B4-BE49-F238E27FC236}">
                <a16:creationId xmlns:a16="http://schemas.microsoft.com/office/drawing/2014/main" xmlns="" id="{6DA51617-9C8C-0D0D-7A6D-DAD681FF31F0}"/>
              </a:ext>
            </a:extLst>
          </p:cNvPr>
          <p:cNvSpPr/>
          <p:nvPr/>
        </p:nvSpPr>
        <p:spPr>
          <a:xfrm>
            <a:off x="8922994" y="1203841"/>
            <a:ext cx="3089001" cy="749351"/>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rgbClr val="000000"/>
              </a:solidFill>
            </a:endParaRPr>
          </a:p>
        </p:txBody>
      </p:sp>
      <mc:AlternateContent xmlns:mc="http://schemas.openxmlformats.org/markup-compatibility/2006" xmlns:a14="http://schemas.microsoft.com/office/drawing/2010/main">
        <mc:Choice Requires="a14">
          <p:sp>
            <p:nvSpPr>
              <p:cNvPr id="32" name="CasellaDiTesto 12">
                <a:extLst>
                  <a:ext uri="{FF2B5EF4-FFF2-40B4-BE49-F238E27FC236}">
                    <a16:creationId xmlns:a16="http://schemas.microsoft.com/office/drawing/2014/main" xmlns="" id="{FC46F76E-0769-55A6-339A-5539C52369B6}"/>
                  </a:ext>
                </a:extLst>
              </p:cNvPr>
              <p:cNvSpPr txBox="1"/>
              <p:nvPr/>
            </p:nvSpPr>
            <p:spPr>
              <a:xfrm>
                <a:off x="4757510" y="1156784"/>
                <a:ext cx="7254486" cy="7537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𝑟𝑚𝑠</m:t>
                          </m:r>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ub>
                        <m:sup>
                          <m:r>
                            <a:rPr lang="it-IT" sz="1600" b="0" i="1" smtClean="0">
                              <a:solidFill>
                                <a:srgbClr val="000000"/>
                              </a:solidFill>
                              <a:latin typeface="Cambria Math" panose="02040503050406030204" pitchFamily="18" charset="0"/>
                            </a:rPr>
                            <m:t>2</m:t>
                          </m:r>
                        </m:sup>
                      </m:sSubSup>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 …=</m:t>
                      </m:r>
                      <m:nary>
                        <m:naryPr>
                          <m:chr m:val="∑"/>
                          <m:supHide m:val="on"/>
                          <m:ctrlPr>
                            <a:rPr lang="it-IT" sz="1600" b="0" i="1" smtClean="0">
                              <a:solidFill>
                                <a:srgbClr val="000000"/>
                              </a:solidFill>
                              <a:latin typeface="Cambria Math" panose="02040503050406030204" pitchFamily="18" charset="0"/>
                            </a:rPr>
                          </m:ctrlPr>
                        </m:naryPr>
                        <m:sub>
                          <m:r>
                            <a:rPr lang="it-IT" sz="1600" b="0" i="1" smtClean="0">
                              <a:solidFill>
                                <a:srgbClr val="000000"/>
                              </a:solidFill>
                              <a:latin typeface="Cambria Math" panose="02040503050406030204" pitchFamily="18" charset="0"/>
                            </a:rPr>
                            <m:t>𝑖</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𝑗</m:t>
                          </m:r>
                        </m:sub>
                        <m:sup/>
                        <m:e>
                          <m:sSup>
                            <m:sSupPr>
                              <m:ctrlPr>
                                <a:rPr lang="it-IT" sz="1600" b="0" i="1" smtClean="0">
                                  <a:solidFill>
                                    <a:srgbClr val="000000"/>
                                  </a:solidFill>
                                  <a:latin typeface="Cambria Math" panose="02040503050406030204" pitchFamily="18" charset="0"/>
                                </a:rPr>
                              </m:ctrlPr>
                            </m:sSupPr>
                            <m:e>
                              <m:d>
                                <m:dPr>
                                  <m:ctrlPr>
                                    <a:rPr lang="it-IT" sz="1600" b="0" i="1" smtClean="0">
                                      <a:solidFill>
                                        <a:srgbClr val="000000"/>
                                      </a:solidFill>
                                      <a:latin typeface="Cambria Math" panose="02040503050406030204" pitchFamily="18" charset="0"/>
                                    </a:rPr>
                                  </m:ctrlPr>
                                </m:dPr>
                                <m:e>
                                  <m:f>
                                    <m:fPr>
                                      <m:ctrlPr>
                                        <a:rPr lang="it-IT" sz="1600" b="0" i="1" smtClean="0">
                                          <a:solidFill>
                                            <a:srgbClr val="000000"/>
                                          </a:solidFill>
                                          <a:latin typeface="Cambria Math" panose="02040503050406030204" pitchFamily="18" charset="0"/>
                                        </a:rPr>
                                      </m:ctrlPr>
                                    </m:fPr>
                                    <m:num>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𝑀</m:t>
                                          </m:r>
                                        </m:e>
                                        <m:sub>
                                          <m:r>
                                            <a:rPr lang="it-IT" sz="1600" b="0" i="1" smtClean="0">
                                              <a:solidFill>
                                                <a:srgbClr val="000000"/>
                                              </a:solidFill>
                                              <a:latin typeface="Cambria Math" panose="02040503050406030204" pitchFamily="18" charset="0"/>
                                            </a:rPr>
                                            <m:t>𝑖</m:t>
                                          </m:r>
                                        </m:sub>
                                      </m:sSub>
                                    </m:num>
                                    <m:den>
                                      <m:r>
                                        <a:rPr lang="it-IT" sz="1600" b="0" i="1" smtClean="0">
                                          <a:solidFill>
                                            <a:srgbClr val="000000"/>
                                          </a:solidFill>
                                          <a:latin typeface="Cambria Math" panose="02040503050406030204" pitchFamily="18" charset="0"/>
                                        </a:rPr>
                                        <m:t>𝑁</m:t>
                                      </m:r>
                                    </m:den>
                                  </m:f>
                                </m:e>
                              </m:d>
                            </m:e>
                            <m:sup>
                              <m:r>
                                <a:rPr lang="it-IT" sz="1600" b="0" i="1" smtClean="0">
                                  <a:solidFill>
                                    <a:srgbClr val="000000"/>
                                  </a:solidFill>
                                  <a:latin typeface="Cambria Math" panose="02040503050406030204" pitchFamily="18" charset="0"/>
                                </a:rPr>
                                <m:t>2</m:t>
                              </m:r>
                            </m:sup>
                          </m:sSup>
                          <m:sSubSup>
                            <m:sSubSupPr>
                              <m:ctrlPr>
                                <a:rPr lang="it-IT" sz="1600" b="0" i="1" smtClean="0">
                                  <a:solidFill>
                                    <a:srgbClr val="000000"/>
                                  </a:solidFill>
                                  <a:latin typeface="Cambria Math" panose="02040503050406030204" pitchFamily="18" charset="0"/>
                                </a:rPr>
                              </m:ctrlPr>
                            </m:sSubSup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𝑟𝑚𝑠</m:t>
                                  </m:r>
                                </m:sub>
                              </m:sSub>
                            </m:e>
                            <m:sub>
                              <m:r>
                                <a:rPr lang="it-IT" sz="1600" b="0" i="1" smtClean="0">
                                  <a:solidFill>
                                    <a:srgbClr val="000000"/>
                                  </a:solidFill>
                                  <a:latin typeface="Cambria Math" panose="02040503050406030204" pitchFamily="18" charset="0"/>
                                </a:rPr>
                                <m:t>𝑖</m:t>
                              </m:r>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nary>
                            <m:naryPr>
                              <m:chr m:val="∑"/>
                              <m:supHide m:val="on"/>
                              <m:ctrlPr>
                                <a:rPr lang="it-IT" sz="1600" b="0" i="1" smtClean="0">
                                  <a:solidFill>
                                    <a:srgbClr val="000000"/>
                                  </a:solidFill>
                                  <a:latin typeface="Cambria Math" panose="02040503050406030204" pitchFamily="18" charset="0"/>
                                </a:rPr>
                              </m:ctrlPr>
                            </m:naryPr>
                            <m:sub>
                              <m:r>
                                <a:rPr lang="it-IT" sz="1600" b="0" i="1" smtClean="0">
                                  <a:solidFill>
                                    <a:srgbClr val="000000"/>
                                  </a:solidFill>
                                  <a:latin typeface="Cambria Math" panose="02040503050406030204" pitchFamily="18" charset="0"/>
                                </a:rPr>
                                <m:t>𝑖</m:t>
                              </m:r>
                              <m:r>
                                <a:rPr lang="it-IT" sz="1600" b="0" i="1" smtClean="0">
                                  <a:solidFill>
                                    <a:srgbClr val="000000"/>
                                  </a:solidFill>
                                  <a:latin typeface="Cambria Math" panose="02040503050406030204" pitchFamily="18" charset="0"/>
                                  <a:ea typeface="Cambria Math" panose="02040503050406030204" pitchFamily="18" charset="0"/>
                                </a:rPr>
                                <m:t>≠</m:t>
                              </m:r>
                              <m:r>
                                <a:rPr lang="it-IT" sz="1600" b="0" i="1" smtClean="0">
                                  <a:solidFill>
                                    <a:srgbClr val="000000"/>
                                  </a:solidFill>
                                  <a:latin typeface="Cambria Math" panose="02040503050406030204" pitchFamily="18" charset="0"/>
                                  <a:ea typeface="Cambria Math" panose="02040503050406030204" pitchFamily="18" charset="0"/>
                                </a:rPr>
                                <m:t>𝑗</m:t>
                              </m:r>
                            </m:sub>
                            <m:sup/>
                            <m:e>
                              <m:f>
                                <m:fPr>
                                  <m:ctrlPr>
                                    <a:rPr lang="it-IT" sz="1600" b="0" i="1" smtClean="0">
                                      <a:solidFill>
                                        <a:srgbClr val="000000"/>
                                      </a:solidFill>
                                      <a:latin typeface="Cambria Math" panose="02040503050406030204" pitchFamily="18" charset="0"/>
                                    </a:rPr>
                                  </m:ctrlPr>
                                </m:fPr>
                                <m:num>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𝑀</m:t>
                                      </m:r>
                                    </m:e>
                                    <m:sub>
                                      <m:r>
                                        <a:rPr lang="it-IT" sz="1600" b="0" i="1" smtClean="0">
                                          <a:solidFill>
                                            <a:srgbClr val="000000"/>
                                          </a:solidFill>
                                          <a:latin typeface="Cambria Math" panose="02040503050406030204" pitchFamily="18" charset="0"/>
                                        </a:rPr>
                                        <m:t>𝑖</m:t>
                                      </m:r>
                                    </m:sub>
                                  </m:s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𝑀</m:t>
                                      </m:r>
                                    </m:e>
                                    <m:sub>
                                      <m:r>
                                        <a:rPr lang="it-IT" sz="1600" b="0" i="1" smtClean="0">
                                          <a:solidFill>
                                            <a:srgbClr val="000000"/>
                                          </a:solidFill>
                                          <a:latin typeface="Cambria Math" panose="02040503050406030204" pitchFamily="18" charset="0"/>
                                        </a:rPr>
                                        <m:t>𝑗</m:t>
                                      </m:r>
                                    </m:sub>
                                  </m:sSub>
                                </m:num>
                                <m:den>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𝑁</m:t>
                                      </m:r>
                                    </m:e>
                                    <m:sup>
                                      <m:r>
                                        <a:rPr lang="it-IT" sz="1600" b="0" i="1" smtClean="0">
                                          <a:solidFill>
                                            <a:srgbClr val="000000"/>
                                          </a:solidFill>
                                          <a:latin typeface="Cambria Math" panose="02040503050406030204" pitchFamily="18" charset="0"/>
                                        </a:rPr>
                                        <m:t>2</m:t>
                                      </m:r>
                                    </m:sup>
                                  </m:sSup>
                                </m:den>
                              </m:f>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r>
                                        <a:rPr lang="it-IT" sz="1600" b="0" i="1" smtClean="0">
                                          <a:solidFill>
                                            <a:srgbClr val="000000"/>
                                          </a:solidFill>
                                          <a:latin typeface="Cambria Math" panose="02040503050406030204" pitchFamily="18" charset="0"/>
                                        </a:rPr>
                                        <m:t>,</m:t>
                                      </m:r>
                                    </m:sub>
                                  </m:sSub>
                                </m:e>
                                <m:sub>
                                  <m:r>
                                    <a:rPr lang="it-IT" sz="1600" b="0" i="1" smtClean="0">
                                      <a:solidFill>
                                        <a:srgbClr val="000000"/>
                                      </a:solidFill>
                                      <a:latin typeface="Cambria Math" panose="02040503050406030204" pitchFamily="18" charset="0"/>
                                    </a:rPr>
                                    <m:t>𝑖</m:t>
                                  </m:r>
                                </m:sub>
                                <m:sup>
                                  <m:r>
                                    <a:rPr lang="it-IT" sz="1600" b="0" i="1" smtClean="0">
                                      <a:solidFill>
                                        <a:srgbClr val="000000"/>
                                      </a:solidFill>
                                      <a:latin typeface="Cambria Math" panose="02040503050406030204" pitchFamily="18" charset="0"/>
                                    </a:rPr>
                                    <m:t>2</m:t>
                                  </m:r>
                                </m:sup>
                              </m:sSubSup>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𝑥𝑗</m:t>
                                      </m:r>
                                    </m:sub>
                                  </m:sSub>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Sub>
                                    <m:sSubPr>
                                      <m:ctrlPr>
                                        <a:rPr lang="it-IT" sz="1600" b="0" i="1" smtClean="0">
                                          <a:solidFill>
                                            <a:srgbClr val="000000"/>
                                          </a:solidFill>
                                          <a:latin typeface="Cambria Math" panose="02040503050406030204" pitchFamily="18" charset="0"/>
                                        </a:rPr>
                                      </m:ctrlPr>
                                    </m:sSub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r>
                                        <a:rPr lang="it-IT" sz="1600" b="0" i="1" smtClean="0">
                                          <a:solidFill>
                                            <a:srgbClr val="000000"/>
                                          </a:solidFill>
                                          <a:latin typeface="Cambria Math" panose="02040503050406030204" pitchFamily="18" charset="0"/>
                                        </a:rPr>
                                        <m:t>,</m:t>
                                      </m:r>
                                    </m:e>
                                    <m:sub>
                                      <m:r>
                                        <a:rPr lang="it-IT" sz="1600" b="0" i="1" smtClean="0">
                                          <a:solidFill>
                                            <a:srgbClr val="000000"/>
                                          </a:solidFill>
                                          <a:latin typeface="Cambria Math" panose="02040503050406030204" pitchFamily="18" charset="0"/>
                                        </a:rPr>
                                        <m:t>𝑖</m:t>
                                      </m:r>
                                    </m:sub>
                                  </m:sSub>
                                </m:sub>
                              </m:s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Sub>
                                    <m:sSubPr>
                                      <m:ctrlPr>
                                        <a:rPr lang="it-IT" sz="1600" b="0" i="1" smtClean="0">
                                          <a:solidFill>
                                            <a:srgbClr val="000000"/>
                                          </a:solidFill>
                                          <a:latin typeface="Cambria Math" panose="02040503050406030204" pitchFamily="18" charset="0"/>
                                        </a:rPr>
                                      </m:ctrlPr>
                                    </m:sSub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r>
                                        <a:rPr lang="it-IT" sz="1600" b="0" i="1" smtClean="0">
                                          <a:solidFill>
                                            <a:srgbClr val="000000"/>
                                          </a:solidFill>
                                          <a:latin typeface="Cambria Math" panose="02040503050406030204" pitchFamily="18" charset="0"/>
                                        </a:rPr>
                                        <m:t>,</m:t>
                                      </m:r>
                                    </m:e>
                                    <m:sub>
                                      <m:r>
                                        <a:rPr lang="it-IT" sz="1600" b="0" i="1" smtClean="0">
                                          <a:solidFill>
                                            <a:srgbClr val="000000"/>
                                          </a:solidFill>
                                          <a:latin typeface="Cambria Math" panose="02040503050406030204" pitchFamily="18" charset="0"/>
                                        </a:rPr>
                                        <m:t>𝑗</m:t>
                                      </m:r>
                                    </m:sub>
                                  </m:sSub>
                                </m:sub>
                              </m:sSub>
                              <m:r>
                                <a:rPr lang="it-IT" sz="1600" b="0" i="1" smtClean="0">
                                  <a:solidFill>
                                    <a:srgbClr val="000000"/>
                                  </a:solidFill>
                                  <a:latin typeface="Cambria Math" panose="02040503050406030204" pitchFamily="18" charset="0"/>
                                </a:rPr>
                                <m:t>)</m:t>
                              </m:r>
                            </m:e>
                          </m:nary>
                        </m:e>
                      </m:nary>
                    </m:oMath>
                  </m:oMathPara>
                </a14:m>
                <a:endParaRPr lang="en-GB" sz="1600" dirty="0">
                  <a:solidFill>
                    <a:srgbClr val="000000"/>
                  </a:solidFill>
                </a:endParaRPr>
              </a:p>
            </p:txBody>
          </p:sp>
        </mc:Choice>
        <mc:Fallback xmlns="">
          <p:sp>
            <p:nvSpPr>
              <p:cNvPr id="32" name="CasellaDiTesto 12">
                <a:extLst>
                  <a:ext uri="{FF2B5EF4-FFF2-40B4-BE49-F238E27FC236}">
                    <a16:creationId xmlns:a16="http://schemas.microsoft.com/office/drawing/2014/main" id="{FC46F76E-0769-55A6-339A-5539C52369B6}"/>
                  </a:ext>
                </a:extLst>
              </p:cNvPr>
              <p:cNvSpPr txBox="1">
                <a:spLocks noRot="1" noChangeAspect="1" noMove="1" noResize="1" noEditPoints="1" noAdjustHandles="1" noChangeArrowheads="1" noChangeShapeType="1" noTextEdit="1"/>
              </p:cNvSpPr>
              <p:nvPr/>
            </p:nvSpPr>
            <p:spPr>
              <a:xfrm>
                <a:off x="4757510" y="1156784"/>
                <a:ext cx="7254486" cy="753796"/>
              </a:xfrm>
              <a:prstGeom prst="rect">
                <a:avLst/>
              </a:prstGeom>
              <a:blipFill>
                <a:blip r:embed="rId7"/>
                <a:stretch>
                  <a:fillRect t="-108333" b="-15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3" name="CasellaDiTesto 20">
                <a:extLst>
                  <a:ext uri="{FF2B5EF4-FFF2-40B4-BE49-F238E27FC236}">
                    <a16:creationId xmlns:a16="http://schemas.microsoft.com/office/drawing/2014/main" xmlns="" id="{CF616968-9D73-5AA6-F6B6-6A932DD16D36}"/>
                  </a:ext>
                </a:extLst>
              </p:cNvPr>
              <p:cNvSpPr txBox="1"/>
              <p:nvPr/>
            </p:nvSpPr>
            <p:spPr>
              <a:xfrm>
                <a:off x="6970155" y="2635608"/>
                <a:ext cx="2934265" cy="721159"/>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1" i="1" smtClean="0">
                              <a:solidFill>
                                <a:srgbClr val="000000"/>
                              </a:solidFill>
                              <a:latin typeface="Cambria Math" panose="02040503050406030204" pitchFamily="18" charset="0"/>
                            </a:rPr>
                          </m:ctrlPr>
                        </m:sSubSupPr>
                        <m:e>
                          <m:r>
                            <a:rPr lang="it-IT" sz="1600" b="1" i="1" smtClean="0">
                              <a:solidFill>
                                <a:srgbClr val="000000"/>
                              </a:solidFill>
                              <a:latin typeface="Cambria Math" panose="02040503050406030204" pitchFamily="18" charset="0"/>
                            </a:rPr>
                            <m:t>𝜺</m:t>
                          </m:r>
                        </m:e>
                        <m:sub>
                          <m:r>
                            <a:rPr lang="it-IT" sz="1600" b="1" i="1" smtClean="0">
                              <a:solidFill>
                                <a:srgbClr val="000000"/>
                              </a:solidFill>
                              <a:latin typeface="Cambria Math" panose="02040503050406030204" pitchFamily="18" charset="0"/>
                            </a:rPr>
                            <m:t>𝒄𝒐𝒓𝒓</m:t>
                          </m:r>
                          <m:r>
                            <a:rPr lang="it-IT" sz="1600" b="1" i="1" smtClean="0">
                              <a:solidFill>
                                <a:srgbClr val="000000"/>
                              </a:solidFill>
                              <a:latin typeface="Cambria Math" panose="02040503050406030204" pitchFamily="18" charset="0"/>
                            </a:rPr>
                            <m:t> </m:t>
                          </m:r>
                        </m:sub>
                        <m:sup>
                          <m:r>
                            <a:rPr lang="it-IT" sz="1600" b="1" i="1" smtClean="0">
                              <a:solidFill>
                                <a:srgbClr val="000000"/>
                              </a:solidFill>
                              <a:latin typeface="Cambria Math" panose="02040503050406030204" pitchFamily="18" charset="0"/>
                            </a:rPr>
                            <m:t>𝟐</m:t>
                          </m:r>
                        </m:sup>
                      </m:sSubSup>
                      <m:r>
                        <a:rPr lang="it-IT" sz="1600" b="1" i="1" smtClean="0">
                          <a:solidFill>
                            <a:srgbClr val="000000"/>
                          </a:solidFill>
                          <a:latin typeface="Cambria Math" panose="02040503050406030204" pitchFamily="18" charset="0"/>
                        </a:rPr>
                        <m:t>=</m:t>
                      </m:r>
                      <m:f>
                        <m:fPr>
                          <m:ctrlPr>
                            <a:rPr lang="it-IT" sz="1600" b="1" i="1" smtClean="0">
                              <a:solidFill>
                                <a:srgbClr val="000000"/>
                              </a:solidFill>
                              <a:latin typeface="Cambria Math" panose="02040503050406030204" pitchFamily="18" charset="0"/>
                            </a:rPr>
                          </m:ctrlPr>
                        </m:fPr>
                        <m:num>
                          <m:r>
                            <a:rPr lang="it-IT" sz="1600" b="1" i="1" smtClean="0">
                              <a:solidFill>
                                <a:srgbClr val="000000"/>
                              </a:solidFill>
                              <a:latin typeface="Cambria Math" panose="02040503050406030204" pitchFamily="18" charset="0"/>
                            </a:rPr>
                            <m:t>𝟏</m:t>
                          </m:r>
                        </m:num>
                        <m:den>
                          <m:r>
                            <a:rPr lang="it-IT" sz="1600" b="1" i="1" smtClean="0">
                              <a:solidFill>
                                <a:srgbClr val="000000"/>
                              </a:solidFill>
                              <a:latin typeface="Cambria Math" panose="02040503050406030204" pitchFamily="18" charset="0"/>
                            </a:rPr>
                            <m:t>𝟐</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𝑺</m:t>
                              </m:r>
                            </m:e>
                            <m:sup>
                              <m:r>
                                <a:rPr lang="it-IT" sz="1600" b="1" i="1" smtClean="0">
                                  <a:solidFill>
                                    <a:srgbClr val="000000"/>
                                  </a:solidFill>
                                  <a:latin typeface="Cambria Math" panose="02040503050406030204" pitchFamily="18" charset="0"/>
                                </a:rPr>
                                <m:t>𝟐</m:t>
                              </m:r>
                            </m:sup>
                          </m:sSup>
                        </m:den>
                      </m:f>
                      <m:nary>
                        <m:naryPr>
                          <m:chr m:val="∑"/>
                          <m:supHide m:val="on"/>
                          <m:ctrlPr>
                            <a:rPr lang="it-IT" sz="1600" b="1" i="1" smtClean="0">
                              <a:solidFill>
                                <a:srgbClr val="000000"/>
                              </a:solidFill>
                              <a:latin typeface="Cambria Math" panose="02040503050406030204" pitchFamily="18" charset="0"/>
                            </a:rPr>
                          </m:ctrlPr>
                        </m:naryPr>
                        <m:sub>
                          <m:r>
                            <a:rPr lang="it-IT" sz="1600" b="1" i="1" smtClean="0">
                              <a:solidFill>
                                <a:srgbClr val="000000"/>
                              </a:solidFill>
                              <a:latin typeface="Cambria Math" panose="02040503050406030204" pitchFamily="18" charset="0"/>
                            </a:rPr>
                            <m:t>𝒊</m:t>
                          </m:r>
                          <m:r>
                            <a:rPr lang="it-IT" sz="1600" b="1" i="1" smtClean="0">
                              <a:solidFill>
                                <a:srgbClr val="000000"/>
                              </a:solidFill>
                              <a:latin typeface="Cambria Math" panose="02040503050406030204" pitchFamily="18" charset="0"/>
                            </a:rPr>
                            <m:t>≠</m:t>
                          </m:r>
                          <m:r>
                            <a:rPr lang="it-IT" sz="1600" b="1" i="1" smtClean="0">
                              <a:solidFill>
                                <a:srgbClr val="000000"/>
                              </a:solidFill>
                              <a:latin typeface="Cambria Math" panose="02040503050406030204" pitchFamily="18" charset="0"/>
                            </a:rPr>
                            <m:t>𝒋</m:t>
                          </m:r>
                        </m:sub>
                        <m:sup/>
                        <m:e>
                          <m:sSup>
                            <m:sSupPr>
                              <m:ctrlPr>
                                <a:rPr lang="it-IT" sz="1600" b="1" i="1" smtClean="0">
                                  <a:solidFill>
                                    <a:srgbClr val="000000"/>
                                  </a:solidFill>
                                  <a:latin typeface="Cambria Math" panose="02040503050406030204" pitchFamily="18" charset="0"/>
                                </a:rPr>
                              </m:ctrlPr>
                            </m:sSupPr>
                            <m:e>
                              <m:d>
                                <m:dPr>
                                  <m:ctrlPr>
                                    <a:rPr lang="it-IT" sz="1600" b="1" i="1" smtClean="0">
                                      <a:solidFill>
                                        <a:srgbClr val="000000"/>
                                      </a:solidFill>
                                      <a:latin typeface="Cambria Math" panose="02040503050406030204" pitchFamily="18" charset="0"/>
                                    </a:rPr>
                                  </m:ctrlPr>
                                </m:dPr>
                                <m:e>
                                  <m:sSub>
                                    <m:sSubPr>
                                      <m:ctrlPr>
                                        <a:rPr lang="it-IT" sz="1600" b="1" i="1" smtClean="0">
                                          <a:solidFill>
                                            <a:srgbClr val="000000"/>
                                          </a:solidFill>
                                          <a:latin typeface="Cambria Math" panose="02040503050406030204" pitchFamily="18" charset="0"/>
                                        </a:rPr>
                                      </m:ctrlPr>
                                    </m:sSub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𝒊</m:t>
                                      </m:r>
                                    </m:sub>
                                  </m:sSub>
                                  <m:sSubSup>
                                    <m:sSubSupPr>
                                      <m:ctrlPr>
                                        <a:rPr lang="it-IT" sz="1600" b="1" i="1" smtClean="0">
                                          <a:solidFill>
                                            <a:srgbClr val="000000"/>
                                          </a:solidFill>
                                          <a:latin typeface="Cambria Math" panose="02040503050406030204" pitchFamily="18" charset="0"/>
                                        </a:rPr>
                                      </m:ctrlPr>
                                    </m:sSubSup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𝒋</m:t>
                                      </m:r>
                                    </m:sub>
                                    <m:sup>
                                      <m:r>
                                        <a:rPr lang="it-IT" sz="1600" b="1" i="1" smtClean="0">
                                          <a:solidFill>
                                            <a:srgbClr val="000000"/>
                                          </a:solidFill>
                                          <a:latin typeface="Cambria Math" panose="02040503050406030204" pitchFamily="18" charset="0"/>
                                        </a:rPr>
                                        <m:t>′</m:t>
                                      </m:r>
                                    </m:sup>
                                  </m:sSubSup>
                                  <m:r>
                                    <a:rPr lang="it-IT" sz="1600" b="1" i="1" smtClean="0">
                                      <a:solidFill>
                                        <a:srgbClr val="000000"/>
                                      </a:solidFill>
                                      <a:latin typeface="Cambria Math" panose="02040503050406030204" pitchFamily="18" charset="0"/>
                                    </a:rPr>
                                    <m:t>−</m:t>
                                  </m:r>
                                  <m:sSub>
                                    <m:sSubPr>
                                      <m:ctrlPr>
                                        <a:rPr lang="it-IT" sz="1600" b="1" i="1" smtClean="0">
                                          <a:solidFill>
                                            <a:srgbClr val="000000"/>
                                          </a:solidFill>
                                          <a:latin typeface="Cambria Math" panose="02040503050406030204" pitchFamily="18" charset="0"/>
                                        </a:rPr>
                                      </m:ctrlPr>
                                    </m:sSub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𝒋</m:t>
                                      </m:r>
                                    </m:sub>
                                  </m:sSub>
                                  <m:sSubSup>
                                    <m:sSubSupPr>
                                      <m:ctrlPr>
                                        <a:rPr lang="it-IT" sz="1600" b="1" i="1" smtClean="0">
                                          <a:solidFill>
                                            <a:srgbClr val="000000"/>
                                          </a:solidFill>
                                          <a:latin typeface="Cambria Math" panose="02040503050406030204" pitchFamily="18" charset="0"/>
                                        </a:rPr>
                                      </m:ctrlPr>
                                    </m:sSubSup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𝒊</m:t>
                                      </m:r>
                                    </m:sub>
                                    <m:sup>
                                      <m:r>
                                        <a:rPr lang="it-IT" sz="1600" b="1" i="1" smtClean="0">
                                          <a:solidFill>
                                            <a:srgbClr val="000000"/>
                                          </a:solidFill>
                                          <a:latin typeface="Cambria Math" panose="02040503050406030204" pitchFamily="18" charset="0"/>
                                        </a:rPr>
                                        <m:t>′</m:t>
                                      </m:r>
                                    </m:sup>
                                  </m:sSubSup>
                                </m:e>
                              </m:d>
                            </m:e>
                            <m:sup>
                              <m:r>
                                <a:rPr lang="it-IT" sz="1600" b="1" i="1" smtClean="0">
                                  <a:solidFill>
                                    <a:srgbClr val="000000"/>
                                  </a:solidFill>
                                  <a:latin typeface="Cambria Math" panose="02040503050406030204" pitchFamily="18" charset="0"/>
                                </a:rPr>
                                <m:t>𝟐</m:t>
                              </m:r>
                            </m:sup>
                          </m:sSup>
                        </m:e>
                      </m:nary>
                    </m:oMath>
                  </m:oMathPara>
                </a14:m>
                <a:endParaRPr lang="en-GB" sz="1600" b="1" i="1" dirty="0">
                  <a:solidFill>
                    <a:srgbClr val="000000"/>
                  </a:solidFill>
                </a:endParaRPr>
              </a:p>
            </p:txBody>
          </p:sp>
        </mc:Choice>
        <mc:Fallback xmlns="">
          <p:sp>
            <p:nvSpPr>
              <p:cNvPr id="33" name="CasellaDiTesto 20">
                <a:extLst>
                  <a:ext uri="{FF2B5EF4-FFF2-40B4-BE49-F238E27FC236}">
                    <a16:creationId xmlns:a16="http://schemas.microsoft.com/office/drawing/2014/main" id="{CF616968-9D73-5AA6-F6B6-6A932DD16D36}"/>
                  </a:ext>
                </a:extLst>
              </p:cNvPr>
              <p:cNvSpPr txBox="1">
                <a:spLocks noRot="1" noChangeAspect="1" noMove="1" noResize="1" noEditPoints="1" noAdjustHandles="1" noChangeArrowheads="1" noChangeShapeType="1" noTextEdit="1"/>
              </p:cNvSpPr>
              <p:nvPr/>
            </p:nvSpPr>
            <p:spPr>
              <a:xfrm>
                <a:off x="6970155" y="2635608"/>
                <a:ext cx="2934265" cy="721159"/>
              </a:xfrm>
              <a:prstGeom prst="rect">
                <a:avLst/>
              </a:prstGeom>
              <a:blipFill>
                <a:blip r:embed="rId8"/>
                <a:stretch>
                  <a:fillRect t="-113559" b="-157627"/>
                </a:stretch>
              </a:blipFill>
              <a:ln>
                <a:solidFill>
                  <a:schemeClr val="tx1"/>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4" name="CasellaDiTesto 14">
                <a:extLst>
                  <a:ext uri="{FF2B5EF4-FFF2-40B4-BE49-F238E27FC236}">
                    <a16:creationId xmlns:a16="http://schemas.microsoft.com/office/drawing/2014/main" xmlns="" id="{C2F58ADE-2354-1409-5962-A0F397BBA965}"/>
                  </a:ext>
                </a:extLst>
              </p:cNvPr>
              <p:cNvSpPr txBox="1"/>
              <p:nvPr/>
            </p:nvSpPr>
            <p:spPr>
              <a:xfrm>
                <a:off x="5033588" y="1931884"/>
                <a:ext cx="2726708" cy="600164"/>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sSub>
                      <m:sSubPr>
                        <m:ctrlPr>
                          <a:rPr lang="it-IT" sz="1100" b="0" i="1" smtClean="0">
                            <a:solidFill>
                              <a:srgbClr val="000000"/>
                            </a:solidFill>
                            <a:latin typeface="Cambria Math" panose="02040503050406030204" pitchFamily="18" charset="0"/>
                          </a:rPr>
                        </m:ctrlPr>
                      </m:sSubPr>
                      <m:e>
                        <m:r>
                          <a:rPr lang="it-IT" sz="1100" b="0" i="1" smtClean="0">
                            <a:solidFill>
                              <a:srgbClr val="000000"/>
                            </a:solidFill>
                            <a:latin typeface="Cambria Math" panose="02040503050406030204" pitchFamily="18" charset="0"/>
                          </a:rPr>
                          <m:t>𝑀</m:t>
                        </m:r>
                      </m:e>
                      <m:sub>
                        <m:r>
                          <a:rPr lang="it-IT" sz="1100" b="0" i="1" smtClean="0">
                            <a:solidFill>
                              <a:srgbClr val="000000"/>
                            </a:solidFill>
                            <a:latin typeface="Cambria Math" panose="02040503050406030204" pitchFamily="18" charset="0"/>
                          </a:rPr>
                          <m:t>𝑖</m:t>
                        </m:r>
                      </m:sub>
                    </m:sSub>
                    <m:r>
                      <a:rPr lang="it-IT" sz="1100" b="0" i="0" smtClean="0">
                        <a:solidFill>
                          <a:srgbClr val="000000"/>
                        </a:solidFill>
                        <a:latin typeface="Cambria Math" panose="02040503050406030204" pitchFamily="18" charset="0"/>
                      </a:rPr>
                      <m:t>:</m:t>
                    </m:r>
                    <m:r>
                      <m:rPr>
                        <m:sty m:val="p"/>
                      </m:rPr>
                      <a:rPr lang="it-IT" sz="1100" b="0" i="0" smtClean="0">
                        <a:solidFill>
                          <a:srgbClr val="000000"/>
                        </a:solidFill>
                        <a:latin typeface="Cambria Math" panose="02040503050406030204" pitchFamily="18" charset="0"/>
                      </a:rPr>
                      <m:t>number</m:t>
                    </m:r>
                    <m:r>
                      <a:rPr lang="it-IT" sz="1100" b="0" i="0" smtClean="0">
                        <a:solidFill>
                          <a:srgbClr val="000000"/>
                        </a:solidFill>
                        <a:latin typeface="Cambria Math" panose="02040503050406030204" pitchFamily="18" charset="0"/>
                      </a:rPr>
                      <m:t> </m:t>
                    </m:r>
                    <m:r>
                      <m:rPr>
                        <m:sty m:val="p"/>
                      </m:rPr>
                      <a:rPr lang="it-IT" sz="1100" b="0" i="0" smtClean="0">
                        <a:solidFill>
                          <a:srgbClr val="000000"/>
                        </a:solidFill>
                        <a:latin typeface="Cambria Math" panose="02040503050406030204" pitchFamily="18" charset="0"/>
                      </a:rPr>
                      <m:t>of</m:t>
                    </m:r>
                    <m:r>
                      <a:rPr lang="it-IT" sz="1100" b="0" i="0" smtClean="0">
                        <a:solidFill>
                          <a:srgbClr val="000000"/>
                        </a:solidFill>
                        <a:latin typeface="Cambria Math" panose="02040503050406030204" pitchFamily="18" charset="0"/>
                      </a:rPr>
                      <m:t> </m:t>
                    </m:r>
                    <m:r>
                      <m:rPr>
                        <m:sty m:val="p"/>
                      </m:rPr>
                      <a:rPr lang="it-IT" sz="1100" b="0" i="0" smtClean="0">
                        <a:solidFill>
                          <a:srgbClr val="000000"/>
                        </a:solidFill>
                        <a:latin typeface="Cambria Math" panose="02040503050406030204" pitchFamily="18" charset="0"/>
                      </a:rPr>
                      <m:t>particles</m:t>
                    </m:r>
                    <m:r>
                      <a:rPr lang="it-IT" sz="1100" b="0" i="0" smtClean="0">
                        <a:solidFill>
                          <a:srgbClr val="000000"/>
                        </a:solidFill>
                        <a:latin typeface="Cambria Math" panose="02040503050406030204" pitchFamily="18" charset="0"/>
                      </a:rPr>
                      <m:t> </m:t>
                    </m:r>
                    <m:r>
                      <m:rPr>
                        <m:sty m:val="p"/>
                      </m:rPr>
                      <a:rPr lang="it-IT" sz="1100" b="0" i="0" smtClean="0">
                        <a:solidFill>
                          <a:srgbClr val="000000"/>
                        </a:solidFill>
                        <a:latin typeface="Cambria Math" panose="02040503050406030204" pitchFamily="18" charset="0"/>
                      </a:rPr>
                      <m:t>in</m:t>
                    </m:r>
                    <m:r>
                      <a:rPr lang="it-IT" sz="1100" b="0" i="0" smtClean="0">
                        <a:solidFill>
                          <a:srgbClr val="000000"/>
                        </a:solidFill>
                        <a:latin typeface="Cambria Math" panose="02040503050406030204" pitchFamily="18" charset="0"/>
                      </a:rPr>
                      <m:t> </m:t>
                    </m:r>
                    <m:r>
                      <a:rPr lang="it-IT" sz="1100" b="0" i="1" dirty="0" smtClean="0">
                        <a:solidFill>
                          <a:srgbClr val="000000"/>
                        </a:solidFill>
                        <a:latin typeface="Cambria Math" panose="02040503050406030204" pitchFamily="18" charset="0"/>
                      </a:rPr>
                      <m:t>𝑖</m:t>
                    </m:r>
                    <m:r>
                      <a:rPr lang="it-IT" sz="1100" b="0" i="1" dirty="0" smtClean="0">
                        <a:solidFill>
                          <a:srgbClr val="000000"/>
                        </a:solidFill>
                        <a:latin typeface="Cambria Math" panose="02040503050406030204" pitchFamily="18" charset="0"/>
                      </a:rPr>
                      <m:t>−</m:t>
                    </m:r>
                    <m:r>
                      <a:rPr lang="it-IT" sz="1100" b="0" i="1" dirty="0" smtClean="0">
                        <a:solidFill>
                          <a:srgbClr val="000000"/>
                        </a:solidFill>
                        <a:latin typeface="Cambria Math" panose="02040503050406030204" pitchFamily="18" charset="0"/>
                      </a:rPr>
                      <m:t>𝑡h</m:t>
                    </m:r>
                  </m:oMath>
                </a14:m>
                <a:r>
                  <a:rPr lang="en-GB" sz="1100" dirty="0">
                    <a:solidFill>
                      <a:srgbClr val="000000"/>
                    </a:solidFill>
                  </a:rPr>
                  <a:t> slice</a:t>
                </a:r>
              </a:p>
              <a:p>
                <a:pPr marL="285750" indent="-285750">
                  <a:buFont typeface="Arial" panose="020B0604020202020204" pitchFamily="34" charset="0"/>
                  <a:buChar char="•"/>
                </a:pPr>
                <a:r>
                  <a:rPr lang="en-GB" sz="1100" dirty="0">
                    <a:solidFill>
                      <a:srgbClr val="000000"/>
                    </a:solidFill>
                  </a:rPr>
                  <a:t>N: number of particles in the bunch</a:t>
                </a:r>
              </a:p>
              <a:p>
                <a:pPr marL="285750" indent="-285750">
                  <a:buFont typeface="Arial" panose="020B0604020202020204" pitchFamily="34" charset="0"/>
                  <a:buChar char="•"/>
                </a:pPr>
                <a14:m>
                  <m:oMath xmlns:m="http://schemas.openxmlformats.org/officeDocument/2006/math">
                    <m:r>
                      <a:rPr lang="en-GB" sz="1100" i="1" dirty="0">
                        <a:solidFill>
                          <a:srgbClr val="000000"/>
                        </a:solidFill>
                        <a:latin typeface="Cambria Math" panose="02040503050406030204" pitchFamily="18" charset="0"/>
                      </a:rPr>
                      <m:t>𝑆</m:t>
                    </m:r>
                  </m:oMath>
                </a14:m>
                <a:r>
                  <a:rPr lang="en-GB" sz="1100" dirty="0">
                    <a:solidFill>
                      <a:srgbClr val="000000"/>
                    </a:solidFill>
                  </a:rPr>
                  <a:t>: number of slices </a:t>
                </a:r>
              </a:p>
            </p:txBody>
          </p:sp>
        </mc:Choice>
        <mc:Fallback xmlns="">
          <p:sp>
            <p:nvSpPr>
              <p:cNvPr id="34" name="CasellaDiTesto 14">
                <a:extLst>
                  <a:ext uri="{FF2B5EF4-FFF2-40B4-BE49-F238E27FC236}">
                    <a16:creationId xmlns:a16="http://schemas.microsoft.com/office/drawing/2014/main" id="{C2F58ADE-2354-1409-5962-A0F397BBA965}"/>
                  </a:ext>
                </a:extLst>
              </p:cNvPr>
              <p:cNvSpPr txBox="1">
                <a:spLocks noRot="1" noChangeAspect="1" noMove="1" noResize="1" noEditPoints="1" noAdjustHandles="1" noChangeArrowheads="1" noChangeShapeType="1" noTextEdit="1"/>
              </p:cNvSpPr>
              <p:nvPr/>
            </p:nvSpPr>
            <p:spPr>
              <a:xfrm>
                <a:off x="5033588" y="1931884"/>
                <a:ext cx="2726708" cy="600164"/>
              </a:xfrm>
              <a:prstGeom prst="rect">
                <a:avLst/>
              </a:prstGeom>
              <a:blipFill>
                <a:blip r:embed="rId9"/>
                <a:stretch>
                  <a:fillRect b="-625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7" name="CasellaDiTesto 24">
                <a:extLst>
                  <a:ext uri="{FF2B5EF4-FFF2-40B4-BE49-F238E27FC236}">
                    <a16:creationId xmlns:a16="http://schemas.microsoft.com/office/drawing/2014/main" xmlns="" id="{6287A7EC-E884-3BB1-E6B5-08BE1D97DC32}"/>
                  </a:ext>
                </a:extLst>
              </p:cNvPr>
              <p:cNvSpPr txBox="1"/>
              <p:nvPr/>
            </p:nvSpPr>
            <p:spPr>
              <a:xfrm>
                <a:off x="5758473" y="3673603"/>
                <a:ext cx="3164521" cy="338554"/>
              </a:xfrm>
              <a:prstGeom prst="rect">
                <a:avLst/>
              </a:prstGeom>
              <a:noFill/>
            </p:spPr>
            <p:txBody>
              <a:bodyPr wrap="none" rtlCol="0">
                <a:spAutoFit/>
              </a:bodyPr>
              <a:lstStyle/>
              <a:p>
                <a:r>
                  <a:rPr lang="en-GB" sz="1600" dirty="0">
                    <a:solidFill>
                      <a:srgbClr val="000000"/>
                    </a:solidFill>
                  </a:rPr>
                  <a:t>We want to connect </a:t>
                </a:r>
                <a14:m>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𝑐𝑜𝑟𝑟</m:t>
                        </m:r>
                      </m:sub>
                    </m:sSub>
                    <m:r>
                      <a:rPr lang="it-IT" sz="1600" b="0" i="1" smtClean="0">
                        <a:solidFill>
                          <a:srgbClr val="000000"/>
                        </a:solidFill>
                        <a:latin typeface="Cambria Math" panose="02040503050406030204" pitchFamily="18" charset="0"/>
                      </a:rPr>
                      <m:t> </m:t>
                    </m:r>
                  </m:oMath>
                </a14:m>
                <a:r>
                  <a:rPr lang="en-GB" sz="1600" dirty="0">
                    <a:solidFill>
                      <a:srgbClr val="000000"/>
                    </a:solidFill>
                  </a:rPr>
                  <a:t> with </a:t>
                </a:r>
                <a14:m>
                  <m:oMath xmlns:m="http://schemas.openxmlformats.org/officeDocument/2006/math">
                    <m:r>
                      <a:rPr lang="it-IT" sz="1600" b="0" i="1" smtClean="0">
                        <a:solidFill>
                          <a:srgbClr val="000000"/>
                        </a:solidFill>
                        <a:latin typeface="Cambria Math" panose="02040503050406030204" pitchFamily="18" charset="0"/>
                      </a:rPr>
                      <m:t>𝑚</m:t>
                    </m:r>
                  </m:oMath>
                </a14:m>
                <a:endParaRPr lang="en-GB" sz="1600" dirty="0">
                  <a:solidFill>
                    <a:srgbClr val="000000"/>
                  </a:solidFill>
                </a:endParaRPr>
              </a:p>
            </p:txBody>
          </p:sp>
        </mc:Choice>
        <mc:Fallback xmlns="">
          <p:sp>
            <p:nvSpPr>
              <p:cNvPr id="37" name="CasellaDiTesto 24">
                <a:extLst>
                  <a:ext uri="{FF2B5EF4-FFF2-40B4-BE49-F238E27FC236}">
                    <a16:creationId xmlns:a16="http://schemas.microsoft.com/office/drawing/2014/main" id="{6287A7EC-E884-3BB1-E6B5-08BE1D97DC32}"/>
                  </a:ext>
                </a:extLst>
              </p:cNvPr>
              <p:cNvSpPr txBox="1">
                <a:spLocks noRot="1" noChangeAspect="1" noMove="1" noResize="1" noEditPoints="1" noAdjustHandles="1" noChangeArrowheads="1" noChangeShapeType="1" noTextEdit="1"/>
              </p:cNvSpPr>
              <p:nvPr/>
            </p:nvSpPr>
            <p:spPr>
              <a:xfrm>
                <a:off x="5758473" y="3673603"/>
                <a:ext cx="3164521" cy="338554"/>
              </a:xfrm>
              <a:prstGeom prst="rect">
                <a:avLst/>
              </a:prstGeom>
              <a:blipFill>
                <a:blip r:embed="rId10"/>
                <a:stretch>
                  <a:fillRect l="-1200" t="-3704" b="-259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8" name="CasellaDiTesto 26">
                <a:extLst>
                  <a:ext uri="{FF2B5EF4-FFF2-40B4-BE49-F238E27FC236}">
                    <a16:creationId xmlns:a16="http://schemas.microsoft.com/office/drawing/2014/main" xmlns="" id="{4142CD99-D4C2-DA45-E15D-FCE544D585AF}"/>
                  </a:ext>
                </a:extLst>
              </p:cNvPr>
              <p:cNvSpPr txBox="1"/>
              <p:nvPr/>
            </p:nvSpPr>
            <p:spPr>
              <a:xfrm>
                <a:off x="9153568" y="3673603"/>
                <a:ext cx="1114729" cy="338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𝑖</m:t>
                          </m:r>
                        </m:sub>
                        <m:sup>
                          <m:r>
                            <a:rPr lang="it-IT" sz="1600" b="0" i="1" smtClean="0">
                              <a:solidFill>
                                <a:srgbClr val="000000"/>
                              </a:solidFill>
                              <a:latin typeface="Cambria Math" panose="02040503050406030204" pitchFamily="18" charset="0"/>
                            </a:rPr>
                            <m:t>′</m:t>
                          </m:r>
                        </m:sup>
                      </m:sSubSup>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𝑚</m:t>
                          </m:r>
                        </m:e>
                        <m:sub>
                          <m:r>
                            <a:rPr lang="it-IT" sz="1600" b="0" i="1" smtClean="0">
                              <a:solidFill>
                                <a:srgbClr val="000000"/>
                              </a:solidFill>
                              <a:latin typeface="Cambria Math" panose="02040503050406030204" pitchFamily="18" charset="0"/>
                            </a:rPr>
                            <m:t>𝑖</m:t>
                          </m:r>
                        </m:sub>
                      </m:s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𝑖</m:t>
                          </m:r>
                        </m:sub>
                      </m:sSub>
                    </m:oMath>
                  </m:oMathPara>
                </a14:m>
                <a:endParaRPr lang="en-GB" sz="1600" dirty="0">
                  <a:solidFill>
                    <a:srgbClr val="000000"/>
                  </a:solidFill>
                </a:endParaRPr>
              </a:p>
            </p:txBody>
          </p:sp>
        </mc:Choice>
        <mc:Fallback xmlns="">
          <p:sp>
            <p:nvSpPr>
              <p:cNvPr id="38" name="CasellaDiTesto 26">
                <a:extLst>
                  <a:ext uri="{FF2B5EF4-FFF2-40B4-BE49-F238E27FC236}">
                    <a16:creationId xmlns:a16="http://schemas.microsoft.com/office/drawing/2014/main" id="{4142CD99-D4C2-DA45-E15D-FCE544D585AF}"/>
                  </a:ext>
                </a:extLst>
              </p:cNvPr>
              <p:cNvSpPr txBox="1">
                <a:spLocks noRot="1" noChangeAspect="1" noMove="1" noResize="1" noEditPoints="1" noAdjustHandles="1" noChangeArrowheads="1" noChangeShapeType="1" noTextEdit="1"/>
              </p:cNvSpPr>
              <p:nvPr/>
            </p:nvSpPr>
            <p:spPr>
              <a:xfrm>
                <a:off x="9153568" y="3673603"/>
                <a:ext cx="1114729" cy="338747"/>
              </a:xfrm>
              <a:prstGeom prst="rect">
                <a:avLst/>
              </a:prstGeom>
              <a:blipFill>
                <a:blip r:embed="rId11"/>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9" name="CasellaDiTesto 27">
                <a:extLst>
                  <a:ext uri="{FF2B5EF4-FFF2-40B4-BE49-F238E27FC236}">
                    <a16:creationId xmlns:a16="http://schemas.microsoft.com/office/drawing/2014/main" xmlns="" id="{229B5972-2ED8-F6BD-DA99-F73C853FD491}"/>
                  </a:ext>
                </a:extLst>
              </p:cNvPr>
              <p:cNvSpPr txBox="1"/>
              <p:nvPr/>
            </p:nvSpPr>
            <p:spPr>
              <a:xfrm>
                <a:off x="5316893" y="4602058"/>
                <a:ext cx="5694508" cy="71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b="0" i="1" dirty="0" smtClean="0">
                          <a:solidFill>
                            <a:srgbClr val="000000"/>
                          </a:solidFill>
                          <a:latin typeface="Cambria Math" panose="02040503050406030204" pitchFamily="18" charset="0"/>
                        </a:rPr>
                        <m:t> </m:t>
                      </m:r>
                      <m:sSubSup>
                        <m:sSubSupPr>
                          <m:ctrlPr>
                            <a:rPr lang="it-IT" sz="1600" b="0" i="1" dirty="0" smtClean="0">
                              <a:solidFill>
                                <a:srgbClr val="000000"/>
                              </a:solidFill>
                              <a:latin typeface="Cambria Math" panose="02040503050406030204" pitchFamily="18" charset="0"/>
                            </a:rPr>
                          </m:ctrlPr>
                        </m:sSubSupPr>
                        <m:e>
                          <m:r>
                            <a:rPr lang="it-IT" sz="1600" b="0" i="1" dirty="0" smtClean="0">
                              <a:solidFill>
                                <a:srgbClr val="000000"/>
                              </a:solidFill>
                              <a:latin typeface="Cambria Math" panose="02040503050406030204" pitchFamily="18" charset="0"/>
                            </a:rPr>
                            <m:t>𝜀</m:t>
                          </m:r>
                        </m:e>
                        <m:sub>
                          <m:r>
                            <a:rPr lang="it-IT" sz="1600" b="0" i="1" dirty="0" smtClean="0">
                              <a:solidFill>
                                <a:srgbClr val="000000"/>
                              </a:solidFill>
                              <a:latin typeface="Cambria Math" panose="02040503050406030204" pitchFamily="18" charset="0"/>
                            </a:rPr>
                            <m:t>𝑐𝑜𝑟𝑟</m:t>
                          </m:r>
                        </m:sub>
                        <m:sup>
                          <m:r>
                            <a:rPr lang="it-IT" sz="1600" b="0" i="1" dirty="0" smtClean="0">
                              <a:solidFill>
                                <a:srgbClr val="000000"/>
                              </a:solidFill>
                              <a:latin typeface="Cambria Math" panose="02040503050406030204" pitchFamily="18" charset="0"/>
                            </a:rPr>
                            <m:t>2</m:t>
                          </m:r>
                        </m:sup>
                      </m:sSubSup>
                      <m:r>
                        <a:rPr lang="it-IT" sz="1600" b="0" i="1" dirty="0" smtClean="0">
                          <a:solidFill>
                            <a:srgbClr val="000000"/>
                          </a:solidFill>
                          <a:latin typeface="Cambria Math" panose="02040503050406030204" pitchFamily="18" charset="0"/>
                        </a:rPr>
                        <m:t>=</m:t>
                      </m:r>
                      <m:f>
                        <m:fPr>
                          <m:ctrlPr>
                            <a:rPr lang="it-IT" sz="1600" b="0" i="1" dirty="0" smtClean="0">
                              <a:solidFill>
                                <a:srgbClr val="000000"/>
                              </a:solidFill>
                              <a:latin typeface="Cambria Math" panose="02040503050406030204" pitchFamily="18" charset="0"/>
                            </a:rPr>
                          </m:ctrlPr>
                        </m:fPr>
                        <m:num>
                          <m:r>
                            <a:rPr lang="it-IT" sz="1600" b="0" i="1" dirty="0" smtClean="0">
                              <a:solidFill>
                                <a:srgbClr val="000000"/>
                              </a:solidFill>
                              <a:latin typeface="Cambria Math" panose="02040503050406030204" pitchFamily="18" charset="0"/>
                            </a:rPr>
                            <m:t>1</m:t>
                          </m:r>
                        </m:num>
                        <m:den>
                          <m:r>
                            <a:rPr lang="it-IT" sz="1600" b="0" i="1" dirty="0" smtClean="0">
                              <a:solidFill>
                                <a:srgbClr val="000000"/>
                              </a:solidFill>
                              <a:latin typeface="Cambria Math" panose="02040503050406030204" pitchFamily="18" charset="0"/>
                            </a:rPr>
                            <m:t>2</m:t>
                          </m:r>
                          <m:sSup>
                            <m:sSupPr>
                              <m:ctrlPr>
                                <a:rPr lang="it-IT" sz="1600" b="0" i="1" dirty="0" smtClean="0">
                                  <a:solidFill>
                                    <a:srgbClr val="000000"/>
                                  </a:solidFill>
                                  <a:latin typeface="Cambria Math" panose="02040503050406030204" pitchFamily="18" charset="0"/>
                                </a:rPr>
                              </m:ctrlPr>
                            </m:sSupPr>
                            <m:e>
                              <m:r>
                                <a:rPr lang="it-IT" sz="1600" b="0" i="1" dirty="0" smtClean="0">
                                  <a:solidFill>
                                    <a:srgbClr val="000000"/>
                                  </a:solidFill>
                                  <a:latin typeface="Cambria Math" panose="02040503050406030204" pitchFamily="18" charset="0"/>
                                </a:rPr>
                                <m:t>𝑆</m:t>
                              </m:r>
                            </m:e>
                            <m:sup>
                              <m:r>
                                <a:rPr lang="it-IT" sz="1600" b="0" i="1" dirty="0" smtClean="0">
                                  <a:solidFill>
                                    <a:srgbClr val="000000"/>
                                  </a:solidFill>
                                  <a:latin typeface="Cambria Math" panose="02040503050406030204" pitchFamily="18" charset="0"/>
                                </a:rPr>
                                <m:t>2</m:t>
                              </m:r>
                            </m:sup>
                          </m:sSup>
                        </m:den>
                      </m:f>
                      <m:nary>
                        <m:naryPr>
                          <m:chr m:val="∑"/>
                          <m:supHide m:val="on"/>
                          <m:ctrlPr>
                            <a:rPr lang="it-IT" sz="1600" b="0" i="1" dirty="0" smtClean="0">
                              <a:solidFill>
                                <a:srgbClr val="000000"/>
                              </a:solidFill>
                              <a:latin typeface="Cambria Math" panose="02040503050406030204" pitchFamily="18" charset="0"/>
                            </a:rPr>
                          </m:ctrlPr>
                        </m:naryPr>
                        <m:sub>
                          <m:r>
                            <a:rPr lang="it-IT" sz="1600" b="0" i="1" dirty="0" smtClean="0">
                              <a:solidFill>
                                <a:srgbClr val="000000"/>
                              </a:solidFill>
                              <a:latin typeface="Cambria Math" panose="02040503050406030204" pitchFamily="18" charset="0"/>
                            </a:rPr>
                            <m:t>𝑖</m:t>
                          </m:r>
                          <m:r>
                            <a:rPr lang="it-IT" sz="1600" b="0" i="1" dirty="0" smtClean="0">
                              <a:solidFill>
                                <a:srgbClr val="000000"/>
                              </a:solidFill>
                              <a:latin typeface="Cambria Math" panose="02040503050406030204" pitchFamily="18" charset="0"/>
                            </a:rPr>
                            <m:t>≠</m:t>
                          </m:r>
                          <m:r>
                            <a:rPr lang="it-IT" sz="1600" b="0" i="1" dirty="0" smtClean="0">
                              <a:solidFill>
                                <a:srgbClr val="000000"/>
                              </a:solidFill>
                              <a:latin typeface="Cambria Math" panose="02040503050406030204" pitchFamily="18" charset="0"/>
                            </a:rPr>
                            <m:t>𝑗</m:t>
                          </m:r>
                        </m:sub>
                        <m:sup/>
                        <m:e>
                          <m:sSup>
                            <m:sSupPr>
                              <m:ctrlPr>
                                <a:rPr lang="it-IT" sz="1600" b="0" i="1" dirty="0" smtClean="0">
                                  <a:solidFill>
                                    <a:srgbClr val="000000"/>
                                  </a:solidFill>
                                  <a:latin typeface="Cambria Math" panose="02040503050406030204" pitchFamily="18" charset="0"/>
                                </a:rPr>
                              </m:ctrlPr>
                            </m:sSupPr>
                            <m:e>
                              <m:d>
                                <m:dPr>
                                  <m:ctrlPr>
                                    <a:rPr lang="it-IT" sz="1600" b="0" i="1" dirty="0" smtClean="0">
                                      <a:solidFill>
                                        <a:srgbClr val="000000"/>
                                      </a:solidFill>
                                      <a:latin typeface="Cambria Math" panose="02040503050406030204" pitchFamily="18" charset="0"/>
                                    </a:rPr>
                                  </m:ctrlPr>
                                </m:dPr>
                                <m:e>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𝑖</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𝑗</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𝑗</m:t>
                                      </m:r>
                                    </m:sub>
                                  </m:sSub>
                                  <m:r>
                                    <a:rPr lang="it-IT" sz="1600" b="0" i="1" dirty="0" smtClean="0">
                                      <a:solidFill>
                                        <a:srgbClr val="000000"/>
                                      </a:solidFill>
                                      <a:latin typeface="Cambria Math" panose="02040503050406030204" pitchFamily="18" charset="0"/>
                                    </a:rPr>
                                    <m:t>−</m:t>
                                  </m:r>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𝑗</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𝑖</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𝑖</m:t>
                                      </m:r>
                                    </m:sub>
                                  </m:sSub>
                                </m:e>
                              </m:d>
                            </m:e>
                            <m:sup>
                              <m:r>
                                <a:rPr lang="it-IT" sz="1600" b="0" i="1" dirty="0" smtClean="0">
                                  <a:solidFill>
                                    <a:srgbClr val="000000"/>
                                  </a:solidFill>
                                  <a:latin typeface="Cambria Math" panose="02040503050406030204" pitchFamily="18" charset="0"/>
                                </a:rPr>
                                <m:t>2</m:t>
                              </m:r>
                            </m:sup>
                          </m:sSup>
                        </m:e>
                      </m:nary>
                      <m:r>
                        <a:rPr lang="it-IT" sz="1600" b="0" i="1" dirty="0" smtClean="0">
                          <a:solidFill>
                            <a:srgbClr val="000000"/>
                          </a:solidFill>
                          <a:latin typeface="Cambria Math" panose="02040503050406030204" pitchFamily="18" charset="0"/>
                        </a:rPr>
                        <m:t>=</m:t>
                      </m:r>
                      <m:f>
                        <m:fPr>
                          <m:ctrlPr>
                            <a:rPr lang="it-IT" sz="1600" b="0" i="1" dirty="0" smtClean="0">
                              <a:solidFill>
                                <a:srgbClr val="000000"/>
                              </a:solidFill>
                              <a:latin typeface="Cambria Math" panose="02040503050406030204" pitchFamily="18" charset="0"/>
                            </a:rPr>
                          </m:ctrlPr>
                        </m:fPr>
                        <m:num>
                          <m:r>
                            <a:rPr lang="it-IT" sz="1600" b="0" i="1" dirty="0" smtClean="0">
                              <a:solidFill>
                                <a:srgbClr val="000000"/>
                              </a:solidFill>
                              <a:latin typeface="Cambria Math" panose="02040503050406030204" pitchFamily="18" charset="0"/>
                            </a:rPr>
                            <m:t>1</m:t>
                          </m:r>
                        </m:num>
                        <m:den>
                          <m:r>
                            <a:rPr lang="it-IT" sz="1600" b="0" i="1" dirty="0" smtClean="0">
                              <a:solidFill>
                                <a:srgbClr val="000000"/>
                              </a:solidFill>
                              <a:latin typeface="Cambria Math" panose="02040503050406030204" pitchFamily="18" charset="0"/>
                            </a:rPr>
                            <m:t>2</m:t>
                          </m:r>
                          <m:sSup>
                            <m:sSupPr>
                              <m:ctrlPr>
                                <a:rPr lang="it-IT" sz="1600" b="0" i="1" dirty="0" smtClean="0">
                                  <a:solidFill>
                                    <a:srgbClr val="000000"/>
                                  </a:solidFill>
                                  <a:latin typeface="Cambria Math" panose="02040503050406030204" pitchFamily="18" charset="0"/>
                                </a:rPr>
                              </m:ctrlPr>
                            </m:sSupPr>
                            <m:e>
                              <m:r>
                                <a:rPr lang="it-IT" sz="1600" b="0" i="1" dirty="0" smtClean="0">
                                  <a:solidFill>
                                    <a:srgbClr val="000000"/>
                                  </a:solidFill>
                                  <a:latin typeface="Cambria Math" panose="02040503050406030204" pitchFamily="18" charset="0"/>
                                </a:rPr>
                                <m:t>𝑆</m:t>
                              </m:r>
                            </m:e>
                            <m:sup>
                              <m:r>
                                <a:rPr lang="it-IT" sz="1600" b="0" i="1" dirty="0" smtClean="0">
                                  <a:solidFill>
                                    <a:srgbClr val="000000"/>
                                  </a:solidFill>
                                  <a:latin typeface="Cambria Math" panose="02040503050406030204" pitchFamily="18" charset="0"/>
                                </a:rPr>
                                <m:t>2</m:t>
                              </m:r>
                            </m:sup>
                          </m:sSup>
                        </m:den>
                      </m:f>
                      <m:nary>
                        <m:naryPr>
                          <m:chr m:val="∑"/>
                          <m:supHide m:val="on"/>
                          <m:ctrlPr>
                            <a:rPr lang="it-IT" sz="1600" b="0" i="1" dirty="0" smtClean="0">
                              <a:solidFill>
                                <a:srgbClr val="000000"/>
                              </a:solidFill>
                              <a:latin typeface="Cambria Math" panose="02040503050406030204" pitchFamily="18" charset="0"/>
                            </a:rPr>
                          </m:ctrlPr>
                        </m:naryPr>
                        <m:sub>
                          <m:r>
                            <a:rPr lang="it-IT" sz="1600" b="0" i="1" dirty="0" smtClean="0">
                              <a:solidFill>
                                <a:srgbClr val="000000"/>
                              </a:solidFill>
                              <a:latin typeface="Cambria Math" panose="02040503050406030204" pitchFamily="18" charset="0"/>
                            </a:rPr>
                            <m:t>𝑖</m:t>
                          </m:r>
                          <m:r>
                            <a:rPr lang="it-IT" sz="1600" b="0" i="1" dirty="0" smtClean="0">
                              <a:solidFill>
                                <a:srgbClr val="000000"/>
                              </a:solidFill>
                              <a:latin typeface="Cambria Math" panose="02040503050406030204" pitchFamily="18" charset="0"/>
                            </a:rPr>
                            <m:t>≠</m:t>
                          </m:r>
                          <m:r>
                            <a:rPr lang="it-IT" sz="1600" b="0" i="1" dirty="0" smtClean="0">
                              <a:solidFill>
                                <a:srgbClr val="000000"/>
                              </a:solidFill>
                              <a:latin typeface="Cambria Math" panose="02040503050406030204" pitchFamily="18" charset="0"/>
                            </a:rPr>
                            <m:t>𝑗</m:t>
                          </m:r>
                        </m:sub>
                        <m:sup/>
                        <m:e>
                          <m:sSubSup>
                            <m:sSubSupPr>
                              <m:ctrlPr>
                                <a:rPr lang="it-IT" sz="1600" b="0" i="1" dirty="0" smtClean="0">
                                  <a:solidFill>
                                    <a:srgbClr val="000000"/>
                                  </a:solidFill>
                                  <a:latin typeface="Cambria Math" panose="02040503050406030204" pitchFamily="18" charset="0"/>
                                </a:rPr>
                              </m:ctrlPr>
                            </m:sSubSup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𝑖</m:t>
                              </m:r>
                            </m:sub>
                            <m:sup>
                              <m:r>
                                <a:rPr lang="it-IT" sz="1600" b="0" i="1" dirty="0" smtClean="0">
                                  <a:solidFill>
                                    <a:srgbClr val="000000"/>
                                  </a:solidFill>
                                  <a:latin typeface="Cambria Math" panose="02040503050406030204" pitchFamily="18" charset="0"/>
                                </a:rPr>
                                <m:t>2</m:t>
                              </m:r>
                            </m:sup>
                          </m:sSubSup>
                          <m:sSubSup>
                            <m:sSubSupPr>
                              <m:ctrlPr>
                                <a:rPr lang="it-IT" sz="1600" b="0" i="1" dirty="0" smtClean="0">
                                  <a:solidFill>
                                    <a:srgbClr val="000000"/>
                                  </a:solidFill>
                                  <a:latin typeface="Cambria Math" panose="02040503050406030204" pitchFamily="18" charset="0"/>
                                </a:rPr>
                              </m:ctrlPr>
                            </m:sSubSup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𝑗</m:t>
                              </m:r>
                            </m:sub>
                            <m:sup>
                              <m:r>
                                <a:rPr lang="it-IT" sz="1600" b="0" i="1" dirty="0" smtClean="0">
                                  <a:solidFill>
                                    <a:srgbClr val="000000"/>
                                  </a:solidFill>
                                  <a:latin typeface="Cambria Math" panose="02040503050406030204" pitchFamily="18" charset="0"/>
                                </a:rPr>
                                <m:t>2</m:t>
                              </m:r>
                            </m:sup>
                          </m:sSubSup>
                          <m:sSup>
                            <m:sSupPr>
                              <m:ctrlPr>
                                <a:rPr lang="it-IT" sz="1600" b="0" i="1" dirty="0" smtClean="0">
                                  <a:solidFill>
                                    <a:srgbClr val="000000"/>
                                  </a:solidFill>
                                  <a:latin typeface="Cambria Math" panose="02040503050406030204" pitchFamily="18" charset="0"/>
                                </a:rPr>
                              </m:ctrlPr>
                            </m:sSupPr>
                            <m:e>
                              <m:d>
                                <m:dPr>
                                  <m:ctrlPr>
                                    <a:rPr lang="it-IT" sz="1600" b="0" i="1" dirty="0" smtClean="0">
                                      <a:solidFill>
                                        <a:srgbClr val="000000"/>
                                      </a:solidFill>
                                      <a:latin typeface="Cambria Math" panose="02040503050406030204" pitchFamily="18" charset="0"/>
                                    </a:rPr>
                                  </m:ctrlPr>
                                </m:dPr>
                                <m:e>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𝑖</m:t>
                                      </m:r>
                                    </m:sub>
                                  </m:sSub>
                                  <m:r>
                                    <a:rPr lang="it-IT" sz="1600" b="0" i="1" dirty="0" smtClean="0">
                                      <a:solidFill>
                                        <a:srgbClr val="000000"/>
                                      </a:solidFill>
                                      <a:latin typeface="Cambria Math" panose="02040503050406030204" pitchFamily="18" charset="0"/>
                                    </a:rPr>
                                    <m:t>−</m:t>
                                  </m:r>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𝑗</m:t>
                                      </m:r>
                                    </m:sub>
                                  </m:sSub>
                                </m:e>
                              </m:d>
                            </m:e>
                            <m:sup>
                              <m:r>
                                <a:rPr lang="it-IT" sz="1600" b="0" i="1" dirty="0" smtClean="0">
                                  <a:solidFill>
                                    <a:srgbClr val="000000"/>
                                  </a:solidFill>
                                  <a:latin typeface="Cambria Math" panose="02040503050406030204" pitchFamily="18" charset="0"/>
                                </a:rPr>
                                <m:t>2</m:t>
                              </m:r>
                            </m:sup>
                          </m:sSup>
                        </m:e>
                      </m:nary>
                    </m:oMath>
                  </m:oMathPara>
                </a14:m>
                <a:endParaRPr lang="en-GB" sz="1600" dirty="0">
                  <a:solidFill>
                    <a:srgbClr val="000000"/>
                  </a:solidFill>
                </a:endParaRPr>
              </a:p>
            </p:txBody>
          </p:sp>
        </mc:Choice>
        <mc:Fallback xmlns="">
          <p:sp>
            <p:nvSpPr>
              <p:cNvPr id="39" name="CasellaDiTesto 27">
                <a:extLst>
                  <a:ext uri="{FF2B5EF4-FFF2-40B4-BE49-F238E27FC236}">
                    <a16:creationId xmlns:a16="http://schemas.microsoft.com/office/drawing/2014/main" id="{229B5972-2ED8-F6BD-DA99-F73C853FD491}"/>
                  </a:ext>
                </a:extLst>
              </p:cNvPr>
              <p:cNvSpPr txBox="1">
                <a:spLocks noRot="1" noChangeAspect="1" noMove="1" noResize="1" noEditPoints="1" noAdjustHandles="1" noChangeArrowheads="1" noChangeShapeType="1" noTextEdit="1"/>
              </p:cNvSpPr>
              <p:nvPr/>
            </p:nvSpPr>
            <p:spPr>
              <a:xfrm>
                <a:off x="5316893" y="4602058"/>
                <a:ext cx="5694508" cy="717697"/>
              </a:xfrm>
              <a:prstGeom prst="rect">
                <a:avLst/>
              </a:prstGeom>
              <a:blipFill>
                <a:blip r:embed="rId12"/>
                <a:stretch>
                  <a:fillRect t="-117241" b="-160345"/>
                </a:stretch>
              </a:blipFill>
            </p:spPr>
            <p:txBody>
              <a:bodyPr/>
              <a:lstStyle/>
              <a:p>
                <a:r>
                  <a:rPr lang="en-IT">
                    <a:noFill/>
                  </a:rPr>
                  <a:t> </a:t>
                </a:r>
              </a:p>
            </p:txBody>
          </p:sp>
        </mc:Fallback>
      </mc:AlternateContent>
      <p:cxnSp>
        <p:nvCxnSpPr>
          <p:cNvPr id="40" name="Connettore 1 8">
            <a:extLst>
              <a:ext uri="{FF2B5EF4-FFF2-40B4-BE49-F238E27FC236}">
                <a16:creationId xmlns:a16="http://schemas.microsoft.com/office/drawing/2014/main" xmlns="" id="{DD0DA6E1-0394-3A7D-2B37-D6939E2B61E3}"/>
              </a:ext>
            </a:extLst>
          </p:cNvPr>
          <p:cNvCxnSpPr>
            <a:cxnSpLocks/>
          </p:cNvCxnSpPr>
          <p:nvPr/>
        </p:nvCxnSpPr>
        <p:spPr>
          <a:xfrm flipV="1">
            <a:off x="2115848" y="3618941"/>
            <a:ext cx="0" cy="210520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ttore 1 10">
            <a:extLst>
              <a:ext uri="{FF2B5EF4-FFF2-40B4-BE49-F238E27FC236}">
                <a16:creationId xmlns:a16="http://schemas.microsoft.com/office/drawing/2014/main" xmlns="" id="{8596BD56-39E6-03AF-CE09-5501FBB5AFE6}"/>
              </a:ext>
            </a:extLst>
          </p:cNvPr>
          <p:cNvCxnSpPr>
            <a:cxnSpLocks/>
          </p:cNvCxnSpPr>
          <p:nvPr/>
        </p:nvCxnSpPr>
        <p:spPr>
          <a:xfrm flipV="1">
            <a:off x="3694327" y="3618941"/>
            <a:ext cx="0" cy="210520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p>
            <a:r>
              <a:rPr lang="en-GB" dirty="0"/>
              <a:t>Multi slice </a:t>
            </a:r>
            <a:r>
              <a:rPr lang="en-GB" dirty="0" smtClean="0"/>
              <a:t>model</a:t>
            </a:r>
            <a:endParaRPr lang="it-IT" dirty="0"/>
          </a:p>
        </p:txBody>
      </p:sp>
      <p:sp>
        <p:nvSpPr>
          <p:cNvPr id="56" name="Slide Number Placeholder 12">
            <a:extLst>
              <a:ext uri="{FF2B5EF4-FFF2-40B4-BE49-F238E27FC236}">
                <a16:creationId xmlns:a16="http://schemas.microsoft.com/office/drawing/2014/main" xmlns="" id="{A82D0A88-D2A8-CD02-7E63-290AB3F38CC9}"/>
              </a:ext>
            </a:extLst>
          </p:cNvPr>
          <p:cNvSpPr>
            <a:spLocks noGrp="1"/>
          </p:cNvSpPr>
          <p:nvPr>
            <p:ph type="sldNum" sz="quarter" idx="12"/>
          </p:nvPr>
        </p:nvSpPr>
        <p:spPr/>
        <p:txBody>
          <a:bodyPr/>
          <a:lstStyle/>
          <a:p>
            <a:fld id="{8C040421-F528-D34B-91AA-63D6B829327A}" type="slidenum">
              <a:rPr lang="x-none" sz="1200" smtClean="0"/>
              <a:t>47</a:t>
            </a:fld>
            <a:endParaRPr lang="x-none" sz="1200" dirty="0"/>
          </a:p>
        </p:txBody>
      </p:sp>
      <p:pic>
        <p:nvPicPr>
          <p:cNvPr id="35" name="Immagine 34">
            <a:extLst>
              <a:ext uri="{FF2B5EF4-FFF2-40B4-BE49-F238E27FC236}">
                <a16:creationId xmlns:a16="http://schemas.microsoft.com/office/drawing/2014/main" xmlns="" id="{C213FFC8-DEE9-424F-99C8-C8263EB229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6" name="Immagine 35">
            <a:extLst>
              <a:ext uri="{FF2B5EF4-FFF2-40B4-BE49-F238E27FC236}">
                <a16:creationId xmlns:a16="http://schemas.microsoft.com/office/drawing/2014/main" xmlns="" id="{C9083E93-708E-4F4B-9AE8-8434EEAEAE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42" name="Immagine 41">
            <a:extLst>
              <a:ext uri="{FF2B5EF4-FFF2-40B4-BE49-F238E27FC236}">
                <a16:creationId xmlns:a16="http://schemas.microsoft.com/office/drawing/2014/main" xmlns="" id="{D99BD272-6EE4-4AC6-887E-C00E2C6DBE3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43" name="CasellaDiTesto 42"/>
          <p:cNvSpPr txBox="1"/>
          <p:nvPr/>
        </p:nvSpPr>
        <p:spPr>
          <a:xfrm>
            <a:off x="9846527" y="93914"/>
            <a:ext cx="2265556" cy="369332"/>
          </a:xfrm>
          <a:prstGeom prst="rect">
            <a:avLst/>
          </a:prstGeom>
          <a:solidFill>
            <a:srgbClr val="FFFF00"/>
          </a:solidFill>
          <a:ln>
            <a:solidFill>
              <a:schemeClr val="tx1"/>
            </a:solidFill>
          </a:ln>
        </p:spPr>
        <p:txBody>
          <a:bodyPr wrap="square" rtlCol="0">
            <a:spAutoFit/>
          </a:bodyPr>
          <a:lstStyle/>
          <a:p>
            <a:r>
              <a:rPr lang="en-US" i="1" dirty="0" smtClean="0"/>
              <a:t>Courtesy of M. </a:t>
            </a:r>
            <a:r>
              <a:rPr lang="en-US" i="1" dirty="0" err="1" smtClean="0"/>
              <a:t>Carillo</a:t>
            </a:r>
            <a:endParaRPr lang="it-IT" i="1" dirty="0"/>
          </a:p>
        </p:txBody>
      </p:sp>
    </p:spTree>
    <p:extLst>
      <p:ext uri="{BB962C8B-B14F-4D97-AF65-F5344CB8AC3E}">
        <p14:creationId xmlns:p14="http://schemas.microsoft.com/office/powerpoint/2010/main" val="15661918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297" descr="Chart, line chart&#10;&#10;Description automatically generated">
            <a:extLst>
              <a:ext uri="{FF2B5EF4-FFF2-40B4-BE49-F238E27FC236}">
                <a16:creationId xmlns:a16="http://schemas.microsoft.com/office/drawing/2014/main" xmlns="" id="{6E03F5FF-DB6E-93F8-4C68-37CBE2041E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54" r="4348"/>
          <a:stretch/>
        </p:blipFill>
        <p:spPr bwMode="auto">
          <a:xfrm>
            <a:off x="7209692" y="2268912"/>
            <a:ext cx="4994031" cy="330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oppiominimo.mov" descr="doppiominimo.mov">
            <a:hlinkClick r:id="" action="ppaction://media"/>
            <a:extLst>
              <a:ext uri="{FF2B5EF4-FFF2-40B4-BE49-F238E27FC236}">
                <a16:creationId xmlns:a16="http://schemas.microsoft.com/office/drawing/2014/main" xmlns="" id="{CB3279D8-F312-DCB3-C6C8-588D3EA6E8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7035" y="1259702"/>
            <a:ext cx="4305301" cy="3344658"/>
          </a:xfrm>
          <a:prstGeom prst="rect">
            <a:avLst/>
          </a:prstGeom>
        </p:spPr>
      </p:pic>
      <mc:AlternateContent xmlns:mc="http://schemas.openxmlformats.org/markup-compatibility/2006" xmlns:a14="http://schemas.microsoft.com/office/drawing/2010/main">
        <mc:Choice Requires="a14">
          <p:sp>
            <p:nvSpPr>
              <p:cNvPr id="5" name="CasellaDiTesto 5">
                <a:extLst>
                  <a:ext uri="{FF2B5EF4-FFF2-40B4-BE49-F238E27FC236}">
                    <a16:creationId xmlns:a16="http://schemas.microsoft.com/office/drawing/2014/main" xmlns="" id="{CBEB420A-8B41-7388-BBD4-A1421BD54439}"/>
                  </a:ext>
                </a:extLst>
              </p:cNvPr>
              <p:cNvSpPr txBox="1"/>
              <p:nvPr/>
            </p:nvSpPr>
            <p:spPr>
              <a:xfrm>
                <a:off x="8684632" y="1414064"/>
                <a:ext cx="2044149" cy="830997"/>
              </a:xfrm>
              <a:prstGeom prst="rect">
                <a:avLst/>
              </a:prstGeom>
              <a:noFill/>
            </p:spPr>
            <p:txBody>
              <a:bodyPr wrap="none" rtlCol="0">
                <a:spAutoFit/>
              </a:bodyPr>
              <a:lstStyle/>
              <a:p>
                <a:pPr algn="ctr"/>
                <a:r>
                  <a:rPr lang="en-GB" sz="1600" dirty="0">
                    <a:solidFill>
                      <a:srgbClr val="000000"/>
                    </a:solidFill>
                  </a:rPr>
                  <a:t>Emittance minimum:</a:t>
                </a:r>
              </a:p>
              <a:p>
                <a:pPr marL="342900" indent="-342900" algn="ctr">
                  <a:buFont typeface="+mj-lt"/>
                  <a:buAutoNum type="arabicPeriod"/>
                </a:pPr>
                <a14:m>
                  <m:oMath xmlns:m="http://schemas.openxmlformats.org/officeDocument/2006/math">
                    <m:r>
                      <a:rPr lang="en-GB" sz="1600" i="1" dirty="0" smtClean="0">
                        <a:solidFill>
                          <a:srgbClr val="000000"/>
                        </a:solidFill>
                        <a:latin typeface="Cambria Math" panose="02040503050406030204" pitchFamily="18" charset="0"/>
                      </a:rPr>
                      <m:t>𝑠</m:t>
                    </m:r>
                    <m:r>
                      <a:rPr lang="en-GB" sz="1600" i="1" dirty="0" smtClean="0">
                        <a:solidFill>
                          <a:srgbClr val="000000"/>
                        </a:solidFill>
                        <a:latin typeface="Cambria Math" panose="02040503050406030204" pitchFamily="18" charset="0"/>
                      </a:rPr>
                      <m:t>=0.52 </m:t>
                    </m:r>
                    <m:r>
                      <a:rPr lang="en-GB" sz="1600" i="1" dirty="0" smtClean="0">
                        <a:solidFill>
                          <a:srgbClr val="000000"/>
                        </a:solidFill>
                        <a:latin typeface="Cambria Math" panose="02040503050406030204" pitchFamily="18" charset="0"/>
                      </a:rPr>
                      <m:t>𝑚</m:t>
                    </m:r>
                  </m:oMath>
                </a14:m>
                <a:endParaRPr lang="en-GB" sz="1600" dirty="0">
                  <a:solidFill>
                    <a:srgbClr val="000000"/>
                  </a:solidFill>
                </a:endParaRPr>
              </a:p>
              <a:p>
                <a:pPr marL="342900" indent="-342900" algn="ctr">
                  <a:buFont typeface="+mj-lt"/>
                  <a:buAutoNum type="arabicPeriod"/>
                </a:pPr>
                <a14:m>
                  <m:oMath xmlns:m="http://schemas.openxmlformats.org/officeDocument/2006/math">
                    <m:r>
                      <a:rPr lang="en-GB" sz="1600" i="1" dirty="0" smtClean="0">
                        <a:solidFill>
                          <a:srgbClr val="000000"/>
                        </a:solidFill>
                        <a:latin typeface="Cambria Math" panose="02040503050406030204" pitchFamily="18" charset="0"/>
                      </a:rPr>
                      <m:t>𝑠</m:t>
                    </m:r>
                    <m:r>
                      <a:rPr lang="en-GB" sz="1600" i="1" dirty="0" smtClean="0">
                        <a:solidFill>
                          <a:srgbClr val="000000"/>
                        </a:solidFill>
                        <a:latin typeface="Cambria Math" panose="02040503050406030204" pitchFamily="18" charset="0"/>
                      </a:rPr>
                      <m:t>= 0.85 </m:t>
                    </m:r>
                    <m:r>
                      <a:rPr lang="en-GB" sz="1600" i="1" dirty="0" smtClean="0">
                        <a:solidFill>
                          <a:srgbClr val="000000"/>
                        </a:solidFill>
                        <a:latin typeface="Cambria Math" panose="02040503050406030204" pitchFamily="18" charset="0"/>
                      </a:rPr>
                      <m:t>𝑚</m:t>
                    </m:r>
                  </m:oMath>
                </a14:m>
                <a:endParaRPr lang="en-GB" sz="1600" dirty="0">
                  <a:solidFill>
                    <a:srgbClr val="000000"/>
                  </a:solidFill>
                </a:endParaRPr>
              </a:p>
            </p:txBody>
          </p:sp>
        </mc:Choice>
        <mc:Fallback xmlns="">
          <p:sp>
            <p:nvSpPr>
              <p:cNvPr id="5" name="CasellaDiTesto 5">
                <a:extLst>
                  <a:ext uri="{FF2B5EF4-FFF2-40B4-BE49-F238E27FC236}">
                    <a16:creationId xmlns:a16="http://schemas.microsoft.com/office/drawing/2014/main" xmlns:a14="http://schemas.microsoft.com/office/drawing/2010/main" xmlns="" id="{CBEB420A-8B41-7388-BBD4-A1421BD54439}"/>
                  </a:ext>
                </a:extLst>
              </p:cNvPr>
              <p:cNvSpPr txBox="1">
                <a:spLocks noRot="1" noChangeAspect="1" noMove="1" noResize="1" noEditPoints="1" noAdjustHandles="1" noChangeArrowheads="1" noChangeShapeType="1" noTextEdit="1"/>
              </p:cNvSpPr>
              <p:nvPr/>
            </p:nvSpPr>
            <p:spPr>
              <a:xfrm>
                <a:off x="8684632" y="1414064"/>
                <a:ext cx="2044149" cy="830997"/>
              </a:xfrm>
              <a:prstGeom prst="rect">
                <a:avLst/>
              </a:prstGeom>
              <a:blipFill rotWithShape="0">
                <a:blip r:embed="rId7"/>
                <a:stretch>
                  <a:fillRect t="-2206" b="-6618"/>
                </a:stretch>
              </a:blipFill>
            </p:spPr>
            <p:txBody>
              <a:bodyPr/>
              <a:lstStyle/>
              <a:p>
                <a:r>
                  <a:rPr lang="it-IT">
                    <a:noFill/>
                  </a:rPr>
                  <a:t> </a:t>
                </a:r>
              </a:p>
            </p:txBody>
          </p:sp>
        </mc:Fallback>
      </mc:AlternateContent>
      <p:sp>
        <p:nvSpPr>
          <p:cNvPr id="6" name="CasellaDiTesto 8">
            <a:extLst>
              <a:ext uri="{FF2B5EF4-FFF2-40B4-BE49-F238E27FC236}">
                <a16:creationId xmlns:a16="http://schemas.microsoft.com/office/drawing/2014/main" xmlns="" id="{05B68104-E714-3DF9-B82D-F0F130143447}"/>
              </a:ext>
            </a:extLst>
          </p:cNvPr>
          <p:cNvSpPr txBox="1"/>
          <p:nvPr/>
        </p:nvSpPr>
        <p:spPr>
          <a:xfrm>
            <a:off x="4612336" y="1833997"/>
            <a:ext cx="2730470" cy="1200329"/>
          </a:xfrm>
          <a:prstGeom prst="rect">
            <a:avLst/>
          </a:prstGeom>
          <a:noFill/>
        </p:spPr>
        <p:txBody>
          <a:bodyPr wrap="square" rtlCol="0">
            <a:spAutoFit/>
          </a:bodyPr>
          <a:lstStyle/>
          <a:p>
            <a:pPr algn="just"/>
            <a:r>
              <a:rPr lang="en-GB" sz="1200" dirty="0">
                <a:solidFill>
                  <a:srgbClr val="000000"/>
                </a:solidFill>
              </a:rPr>
              <a:t>Without space charge the slides would all rotate in the same way (with the same speed), this means that the total emittance of the beam remains constant at the output value from the hybrid.</a:t>
            </a:r>
          </a:p>
        </p:txBody>
      </p:sp>
      <p:sp>
        <p:nvSpPr>
          <p:cNvPr id="7" name="CasellaDiTesto 9">
            <a:extLst>
              <a:ext uri="{FF2B5EF4-FFF2-40B4-BE49-F238E27FC236}">
                <a16:creationId xmlns:a16="http://schemas.microsoft.com/office/drawing/2014/main" xmlns="" id="{EB426171-C4F4-284E-86F3-6801BE40C02E}"/>
              </a:ext>
            </a:extLst>
          </p:cNvPr>
          <p:cNvSpPr txBox="1"/>
          <p:nvPr/>
        </p:nvSpPr>
        <p:spPr>
          <a:xfrm>
            <a:off x="4591223" y="2932031"/>
            <a:ext cx="2730469" cy="1569660"/>
          </a:xfrm>
          <a:prstGeom prst="rect">
            <a:avLst/>
          </a:prstGeom>
          <a:noFill/>
        </p:spPr>
        <p:txBody>
          <a:bodyPr wrap="square" rtlCol="0">
            <a:spAutoFit/>
          </a:bodyPr>
          <a:lstStyle/>
          <a:p>
            <a:pPr algn="just"/>
            <a:r>
              <a:rPr lang="en-GB" sz="1600" dirty="0">
                <a:solidFill>
                  <a:srgbClr val="000000"/>
                </a:solidFill>
              </a:rPr>
              <a:t>If the space charge is present, the slices rotate differently, that is with different speeds because they are subjected to different forces. </a:t>
            </a:r>
          </a:p>
        </p:txBody>
      </p:sp>
      <mc:AlternateContent xmlns:mc="http://schemas.openxmlformats.org/markup-compatibility/2006" xmlns:a14="http://schemas.microsoft.com/office/drawing/2010/main">
        <mc:Choice Requires="a14">
          <p:sp>
            <p:nvSpPr>
              <p:cNvPr id="8" name="CasellaDiTesto 10">
                <a:extLst>
                  <a:ext uri="{FF2B5EF4-FFF2-40B4-BE49-F238E27FC236}">
                    <a16:creationId xmlns:a16="http://schemas.microsoft.com/office/drawing/2014/main" xmlns="" id="{C6962929-93C4-BB0A-6204-7510FB067844}"/>
                  </a:ext>
                </a:extLst>
              </p:cNvPr>
              <p:cNvSpPr txBox="1"/>
              <p:nvPr/>
            </p:nvSpPr>
            <p:spPr>
              <a:xfrm>
                <a:off x="462852" y="4651217"/>
                <a:ext cx="6746840" cy="1077218"/>
              </a:xfrm>
              <a:prstGeom prst="rect">
                <a:avLst/>
              </a:prstGeom>
              <a:noFill/>
            </p:spPr>
            <p:txBody>
              <a:bodyPr wrap="square" rtlCol="0">
                <a:spAutoFit/>
              </a:bodyPr>
              <a:lstStyle/>
              <a:p>
                <a:pPr algn="just"/>
                <a:r>
                  <a:rPr lang="en-GB" sz="1600" b="1" dirty="0">
                    <a:solidFill>
                      <a:srgbClr val="000000"/>
                    </a:solidFill>
                  </a:rPr>
                  <a:t>So the double minimum arises from the fact that the alignment of the slices occurs in the two slopes: both in the beam focusing trend </a:t>
                </a:r>
                <a14:m>
                  <m:oMath xmlns:m="http://schemas.openxmlformats.org/officeDocument/2006/math">
                    <m:r>
                      <a:rPr lang="en-GB" sz="1600" b="1" i="1" dirty="0" smtClean="0">
                        <a:solidFill>
                          <a:srgbClr val="000000"/>
                        </a:solidFill>
                        <a:latin typeface="Cambria Math" panose="02040503050406030204" pitchFamily="18" charset="0"/>
                      </a:rPr>
                      <m:t>(</m:t>
                    </m:r>
                    <m:sSub>
                      <m:sSubPr>
                        <m:ctrlPr>
                          <a:rPr lang="en-GB" sz="1600" b="1" i="1" dirty="0" err="1" smtClean="0">
                            <a:solidFill>
                              <a:srgbClr val="000000"/>
                            </a:solidFill>
                            <a:latin typeface="Cambria Math" panose="02040503050406030204" pitchFamily="18" charset="0"/>
                          </a:rPr>
                        </m:ctrlPr>
                      </m:sSubPr>
                      <m:e>
                        <m:r>
                          <a:rPr lang="it-IT" sz="1600" b="1" i="1" dirty="0" smtClean="0">
                            <a:solidFill>
                              <a:srgbClr val="000000"/>
                            </a:solidFill>
                            <a:latin typeface="Cambria Math" panose="02040503050406030204" pitchFamily="18" charset="0"/>
                          </a:rPr>
                          <m:t>𝝈</m:t>
                        </m:r>
                      </m:e>
                      <m:sub>
                        <m:r>
                          <a:rPr lang="en-GB" sz="1600" b="1" i="1" dirty="0" err="1" smtClean="0">
                            <a:solidFill>
                              <a:srgbClr val="000000"/>
                            </a:solidFill>
                            <a:latin typeface="Cambria Math" panose="02040503050406030204" pitchFamily="18" charset="0"/>
                          </a:rPr>
                          <m:t>𝒙</m:t>
                        </m:r>
                      </m:sub>
                    </m:sSub>
                    <m:r>
                      <a:rPr lang="en-GB" sz="1600" b="1" i="1" dirty="0" smtClean="0">
                        <a:solidFill>
                          <a:srgbClr val="000000"/>
                        </a:solidFill>
                        <a:latin typeface="Cambria Math" panose="02040503050406030204" pitchFamily="18" charset="0"/>
                      </a:rPr>
                      <m:t> </m:t>
                    </m:r>
                  </m:oMath>
                </a14:m>
                <a:r>
                  <a:rPr lang="en-GB" sz="1600" b="1" dirty="0">
                    <a:solidFill>
                      <a:srgbClr val="000000"/>
                    </a:solidFill>
                  </a:rPr>
                  <a:t>focusing) and in the beam expansion trend (</a:t>
                </a:r>
                <a14:m>
                  <m:oMath xmlns:m="http://schemas.openxmlformats.org/officeDocument/2006/math">
                    <m:sSub>
                      <m:sSubPr>
                        <m:ctrlPr>
                          <a:rPr lang="en-GB" sz="1600" b="1" i="1" dirty="0">
                            <a:solidFill>
                              <a:srgbClr val="000000"/>
                            </a:solidFill>
                            <a:latin typeface="Cambria Math" panose="02040503050406030204" pitchFamily="18" charset="0"/>
                          </a:rPr>
                        </m:ctrlPr>
                      </m:sSubPr>
                      <m:e>
                        <m:r>
                          <a:rPr lang="it-IT" sz="1600" b="1" i="1" dirty="0">
                            <a:solidFill>
                              <a:srgbClr val="000000"/>
                            </a:solidFill>
                            <a:latin typeface="Cambria Math" panose="02040503050406030204" pitchFamily="18" charset="0"/>
                          </a:rPr>
                          <m:t>𝝈</m:t>
                        </m:r>
                      </m:e>
                      <m:sub>
                        <m:r>
                          <a:rPr lang="en-GB" sz="1600" b="1" i="1" dirty="0" err="1">
                            <a:solidFill>
                              <a:srgbClr val="000000"/>
                            </a:solidFill>
                            <a:latin typeface="Cambria Math" panose="02040503050406030204" pitchFamily="18" charset="0"/>
                          </a:rPr>
                          <m:t>𝒙</m:t>
                        </m:r>
                      </m:sub>
                    </m:sSub>
                  </m:oMath>
                </a14:m>
                <a:r>
                  <a:rPr lang="en-GB" sz="1600" b="1" dirty="0">
                    <a:solidFill>
                      <a:srgbClr val="000000"/>
                    </a:solidFill>
                  </a:rPr>
                  <a:t> defocusing).</a:t>
                </a:r>
              </a:p>
            </p:txBody>
          </p:sp>
        </mc:Choice>
        <mc:Fallback xmlns="">
          <p:sp>
            <p:nvSpPr>
              <p:cNvPr id="8" name="CasellaDiTesto 10">
                <a:extLst>
                  <a:ext uri="{FF2B5EF4-FFF2-40B4-BE49-F238E27FC236}">
                    <a16:creationId xmlns:a16="http://schemas.microsoft.com/office/drawing/2014/main" xmlns:a14="http://schemas.microsoft.com/office/drawing/2010/main" xmlns="" id="{C6962929-93C4-BB0A-6204-7510FB067844}"/>
                  </a:ext>
                </a:extLst>
              </p:cNvPr>
              <p:cNvSpPr txBox="1">
                <a:spLocks noRot="1" noChangeAspect="1" noMove="1" noResize="1" noEditPoints="1" noAdjustHandles="1" noChangeArrowheads="1" noChangeShapeType="1" noTextEdit="1"/>
              </p:cNvSpPr>
              <p:nvPr/>
            </p:nvSpPr>
            <p:spPr>
              <a:xfrm>
                <a:off x="462852" y="4651217"/>
                <a:ext cx="6746840" cy="1077218"/>
              </a:xfrm>
              <a:prstGeom prst="rect">
                <a:avLst/>
              </a:prstGeom>
              <a:blipFill rotWithShape="0">
                <a:blip r:embed="rId8"/>
                <a:stretch>
                  <a:fillRect l="-542" t="-1695" r="-452"/>
                </a:stretch>
              </a:blipFill>
            </p:spPr>
            <p:txBody>
              <a:bodyPr/>
              <a:lstStyle/>
              <a:p>
                <a:r>
                  <a:rPr lang="it-IT">
                    <a:noFill/>
                  </a:rPr>
                  <a:t> </a:t>
                </a:r>
              </a:p>
            </p:txBody>
          </p:sp>
        </mc:Fallback>
      </mc:AlternateContent>
      <p:sp>
        <p:nvSpPr>
          <p:cNvPr id="10" name="CasellaDiTesto 13">
            <a:extLst>
              <a:ext uri="{FF2B5EF4-FFF2-40B4-BE49-F238E27FC236}">
                <a16:creationId xmlns:a16="http://schemas.microsoft.com/office/drawing/2014/main" xmlns="" id="{80222002-3210-B0B9-57D9-4F065BE13C3D}"/>
              </a:ext>
            </a:extLst>
          </p:cNvPr>
          <p:cNvSpPr txBox="1"/>
          <p:nvPr/>
        </p:nvSpPr>
        <p:spPr>
          <a:xfrm>
            <a:off x="984738" y="5601233"/>
            <a:ext cx="6224954" cy="415498"/>
          </a:xfrm>
          <a:prstGeom prst="rect">
            <a:avLst/>
          </a:prstGeom>
          <a:noFill/>
        </p:spPr>
        <p:txBody>
          <a:bodyPr wrap="square" rtlCol="0">
            <a:spAutoFit/>
          </a:bodyPr>
          <a:lstStyle/>
          <a:p>
            <a:pPr algn="r"/>
            <a:r>
              <a:rPr lang="it-IT" sz="1050" dirty="0">
                <a:solidFill>
                  <a:schemeClr val="bg1">
                    <a:lumMod val="65000"/>
                  </a:schemeClr>
                </a:solidFill>
              </a:rPr>
              <a:t>[*] M. Carillo et al., “Space </a:t>
            </a:r>
            <a:r>
              <a:rPr lang="it-IT" sz="1050" dirty="0" err="1">
                <a:solidFill>
                  <a:schemeClr val="bg1">
                    <a:lumMod val="65000"/>
                  </a:schemeClr>
                </a:solidFill>
              </a:rPr>
              <a:t>Charge</a:t>
            </a:r>
            <a:r>
              <a:rPr lang="it-IT" sz="1050" dirty="0">
                <a:solidFill>
                  <a:schemeClr val="bg1">
                    <a:lumMod val="65000"/>
                  </a:schemeClr>
                </a:solidFill>
              </a:rPr>
              <a:t> Analysis for Low Energy </a:t>
            </a:r>
            <a:r>
              <a:rPr lang="it-IT" sz="1050" dirty="0" err="1">
                <a:solidFill>
                  <a:schemeClr val="bg1">
                    <a:lumMod val="65000"/>
                  </a:schemeClr>
                </a:solidFill>
              </a:rPr>
              <a:t>Photoinjector</a:t>
            </a:r>
            <a:r>
              <a:rPr lang="it-IT" sz="1050" dirty="0">
                <a:solidFill>
                  <a:schemeClr val="bg1">
                    <a:lumMod val="65000"/>
                  </a:schemeClr>
                </a:solidFill>
              </a:rPr>
              <a:t>”, </a:t>
            </a:r>
            <a:r>
              <a:rPr lang="it-IT" sz="1050" dirty="0" err="1">
                <a:solidFill>
                  <a:schemeClr val="bg1">
                    <a:lumMod val="65000"/>
                  </a:schemeClr>
                </a:solidFill>
              </a:rPr>
              <a:t>presented</a:t>
            </a:r>
            <a:r>
              <a:rPr lang="it-IT" sz="1050" dirty="0">
                <a:solidFill>
                  <a:schemeClr val="bg1">
                    <a:lumMod val="65000"/>
                  </a:schemeClr>
                </a:solidFill>
              </a:rPr>
              <a:t> </a:t>
            </a:r>
            <a:r>
              <a:rPr lang="it-IT" sz="1050" dirty="0" err="1">
                <a:solidFill>
                  <a:schemeClr val="bg1">
                    <a:lumMod val="65000"/>
                  </a:schemeClr>
                </a:solidFill>
              </a:rPr>
              <a:t>at</a:t>
            </a:r>
            <a:r>
              <a:rPr lang="it-IT" sz="1050" dirty="0">
                <a:solidFill>
                  <a:schemeClr val="bg1">
                    <a:lumMod val="65000"/>
                  </a:schemeClr>
                </a:solidFill>
              </a:rPr>
              <a:t> the 13th </a:t>
            </a:r>
            <a:r>
              <a:rPr lang="it-IT" sz="1050" dirty="0" err="1">
                <a:solidFill>
                  <a:schemeClr val="bg1">
                    <a:lumMod val="65000"/>
                  </a:schemeClr>
                </a:solidFill>
              </a:rPr>
              <a:t>Int.Particle</a:t>
            </a:r>
            <a:r>
              <a:rPr lang="it-IT" sz="1050" dirty="0">
                <a:solidFill>
                  <a:schemeClr val="bg1">
                    <a:lumMod val="65000"/>
                  </a:schemeClr>
                </a:solidFill>
              </a:rPr>
              <a:t> Accelerator Conf. (IPAC’21), Bangkok, Thailand, June2022</a:t>
            </a:r>
            <a:endParaRPr sz="1050" dirty="0">
              <a:solidFill>
                <a:schemeClr val="bg1">
                  <a:lumMod val="65000"/>
                </a:schemeClr>
              </a:solidFill>
            </a:endParaRPr>
          </a:p>
        </p:txBody>
      </p:sp>
      <p:sp>
        <p:nvSpPr>
          <p:cNvPr id="3" name="Titolo 2"/>
          <p:cNvSpPr>
            <a:spLocks noGrp="1"/>
          </p:cNvSpPr>
          <p:nvPr>
            <p:ph type="title"/>
          </p:nvPr>
        </p:nvSpPr>
        <p:spPr/>
        <p:txBody>
          <a:bodyPr>
            <a:normAutofit/>
          </a:bodyPr>
          <a:lstStyle/>
          <a:p>
            <a:r>
              <a:rPr lang="en-GB" dirty="0" smtClean="0"/>
              <a:t>Phase Space Evolution</a:t>
            </a:r>
            <a:endParaRPr lang="it-IT" dirty="0"/>
          </a:p>
        </p:txBody>
      </p:sp>
      <p:sp>
        <p:nvSpPr>
          <p:cNvPr id="16" name="Slide Number Placeholder 12">
            <a:extLst>
              <a:ext uri="{FF2B5EF4-FFF2-40B4-BE49-F238E27FC236}">
                <a16:creationId xmlns:a16="http://schemas.microsoft.com/office/drawing/2014/main" xmlns="" id="{7DD63B24-7B6D-7D3D-D8E0-DED49412AC47}"/>
              </a:ext>
            </a:extLst>
          </p:cNvPr>
          <p:cNvSpPr>
            <a:spLocks noGrp="1"/>
          </p:cNvSpPr>
          <p:nvPr>
            <p:ph type="sldNum" sz="quarter" idx="12"/>
          </p:nvPr>
        </p:nvSpPr>
        <p:spPr/>
        <p:txBody>
          <a:bodyPr/>
          <a:lstStyle/>
          <a:p>
            <a:fld id="{8C040421-F528-D34B-91AA-63D6B829327A}" type="slidenum">
              <a:rPr lang="x-none" sz="1200" smtClean="0"/>
              <a:t>48</a:t>
            </a:fld>
            <a:endParaRPr lang="x-none" sz="1200" dirty="0"/>
          </a:p>
        </p:txBody>
      </p:sp>
      <p:pic>
        <p:nvPicPr>
          <p:cNvPr id="14" name="Immagine 13">
            <a:extLst>
              <a:ext uri="{FF2B5EF4-FFF2-40B4-BE49-F238E27FC236}">
                <a16:creationId xmlns:a16="http://schemas.microsoft.com/office/drawing/2014/main" xmlns="" id="{C213FFC8-DEE9-424F-99C8-C8263EB229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5" name="Immagine 14">
            <a:extLst>
              <a:ext uri="{FF2B5EF4-FFF2-40B4-BE49-F238E27FC236}">
                <a16:creationId xmlns:a16="http://schemas.microsoft.com/office/drawing/2014/main" xmlns="" id="{C9083E93-708E-4F4B-9AE8-8434EEAEAE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9" name="Immagine 18">
            <a:extLst>
              <a:ext uri="{FF2B5EF4-FFF2-40B4-BE49-F238E27FC236}">
                <a16:creationId xmlns:a16="http://schemas.microsoft.com/office/drawing/2014/main" xmlns="" id="{D99BD272-6EE4-4AC6-887E-C00E2C6DBE3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20" name="CasellaDiTesto 19"/>
          <p:cNvSpPr txBox="1"/>
          <p:nvPr/>
        </p:nvSpPr>
        <p:spPr>
          <a:xfrm>
            <a:off x="9846527" y="93914"/>
            <a:ext cx="2265556" cy="369332"/>
          </a:xfrm>
          <a:prstGeom prst="rect">
            <a:avLst/>
          </a:prstGeom>
          <a:solidFill>
            <a:srgbClr val="FFFF00"/>
          </a:solidFill>
          <a:ln>
            <a:solidFill>
              <a:schemeClr val="tx1"/>
            </a:solidFill>
          </a:ln>
        </p:spPr>
        <p:txBody>
          <a:bodyPr wrap="square" rtlCol="0">
            <a:spAutoFit/>
          </a:bodyPr>
          <a:lstStyle/>
          <a:p>
            <a:r>
              <a:rPr lang="en-US" i="1" dirty="0" smtClean="0"/>
              <a:t>Courtesy of M. </a:t>
            </a:r>
            <a:r>
              <a:rPr lang="en-US" i="1" dirty="0" err="1" smtClean="0"/>
              <a:t>Carillo</a:t>
            </a:r>
            <a:endParaRPr lang="it-IT" i="1" dirty="0"/>
          </a:p>
        </p:txBody>
      </p:sp>
    </p:spTree>
    <p:extLst>
      <p:ext uri="{BB962C8B-B14F-4D97-AF65-F5344CB8AC3E}">
        <p14:creationId xmlns:p14="http://schemas.microsoft.com/office/powerpoint/2010/main" val="318974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xmlns="" id="{B1C88C7E-1F8F-424F-97BD-D5B3243ABEC9}"/>
              </a:ext>
            </a:extLst>
          </p:cNvPr>
          <p:cNvPicPr>
            <a:picLocks noChangeAspect="1"/>
          </p:cNvPicPr>
          <p:nvPr/>
        </p:nvPicPr>
        <p:blipFill>
          <a:blip r:embed="rId3"/>
          <a:stretch>
            <a:fillRect/>
          </a:stretch>
        </p:blipFill>
        <p:spPr>
          <a:xfrm>
            <a:off x="8264390" y="2936752"/>
            <a:ext cx="3015164" cy="1867005"/>
          </a:xfrm>
          <a:prstGeom prst="rect">
            <a:avLst/>
          </a:prstGeom>
        </p:spPr>
      </p:pic>
      <p:sp>
        <p:nvSpPr>
          <p:cNvPr id="7" name="Titolo 6"/>
          <p:cNvSpPr>
            <a:spLocks noGrp="1"/>
          </p:cNvSpPr>
          <p:nvPr>
            <p:ph type="title"/>
          </p:nvPr>
        </p:nvSpPr>
        <p:spPr/>
        <p:txBody>
          <a:bodyPr/>
          <a:lstStyle/>
          <a:p>
            <a:r>
              <a:rPr lang="en-US" dirty="0"/>
              <a:t>Equilibrium </a:t>
            </a:r>
            <a:r>
              <a:rPr lang="en-US" dirty="0" smtClean="0"/>
              <a:t>Solutions – Brillouin Flow</a:t>
            </a:r>
            <a:endParaRPr lang="it-IT" dirty="0"/>
          </a:p>
        </p:txBody>
      </p:sp>
      <p:sp>
        <p:nvSpPr>
          <p:cNvPr id="4" name="Segnaposto numero diapositiva 3">
            <a:extLst>
              <a:ext uri="{FF2B5EF4-FFF2-40B4-BE49-F238E27FC236}">
                <a16:creationId xmlns:a16="http://schemas.microsoft.com/office/drawing/2014/main" xmlns="" id="{ED5DE592-1BEA-4BEB-8A9E-16CD38A66DFA}"/>
              </a:ext>
            </a:extLst>
          </p:cNvPr>
          <p:cNvSpPr>
            <a:spLocks noGrp="1"/>
          </p:cNvSpPr>
          <p:nvPr>
            <p:ph type="sldNum" sz="quarter" idx="12"/>
          </p:nvPr>
        </p:nvSpPr>
        <p:spPr/>
        <p:txBody>
          <a:bodyPr/>
          <a:lstStyle/>
          <a:p>
            <a:fld id="{970F2A4F-BF73-4B49-9FE9-62724D681C3E}" type="slidenum">
              <a:rPr lang="en-US" smtClean="0"/>
              <a:t>49</a:t>
            </a:fld>
            <a:endParaRPr lang="en-US"/>
          </a:p>
        </p:txBody>
      </p:sp>
      <p:sp>
        <p:nvSpPr>
          <p:cNvPr id="11" name="CasellaDiTesto 10">
            <a:extLst>
              <a:ext uri="{FF2B5EF4-FFF2-40B4-BE49-F238E27FC236}">
                <a16:creationId xmlns:a16="http://schemas.microsoft.com/office/drawing/2014/main" xmlns="" id="{21060085-55FF-4454-BD9B-5FF86CD9F879}"/>
              </a:ext>
            </a:extLst>
          </p:cNvPr>
          <p:cNvSpPr txBox="1"/>
          <p:nvPr/>
        </p:nvSpPr>
        <p:spPr>
          <a:xfrm>
            <a:off x="176502" y="1315374"/>
            <a:ext cx="1142719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Non-accelerated, laminar beam moving along a </a:t>
            </a:r>
            <a:r>
              <a:rPr lang="en-US" b="1" dirty="0"/>
              <a:t>focusing channel</a:t>
            </a:r>
            <a:r>
              <a:rPr lang="en-US" dirty="0"/>
              <a:t> of uniform strength (e.g. solenoid magnet)</a:t>
            </a:r>
          </a:p>
          <a:p>
            <a:pPr marL="285750" indent="-285750">
              <a:buFont typeface="Arial" panose="020B0604020202020204" pitchFamily="34" charset="0"/>
              <a:buChar char="•"/>
            </a:pPr>
            <a:r>
              <a:rPr lang="en-US" dirty="0"/>
              <a:t>A particular </a:t>
            </a:r>
            <a:r>
              <a:rPr lang="en-US" b="1" dirty="0"/>
              <a:t>equilibrium</a:t>
            </a:r>
            <a:r>
              <a:rPr lang="en-US" dirty="0"/>
              <a:t> solution is given by a beam whose envelope experiences no changes during the propagation.</a:t>
            </a:r>
          </a:p>
          <a:p>
            <a:pPr marL="285750" indent="-285750">
              <a:buFont typeface="Arial" panose="020B0604020202020204" pitchFamily="34" charset="0"/>
              <a:buChar char="•"/>
            </a:pPr>
            <a:r>
              <a:rPr lang="en-US" dirty="0"/>
              <a:t>A beam with such characteristic is said to be </a:t>
            </a:r>
            <a:r>
              <a:rPr lang="en-US" b="1" dirty="0"/>
              <a:t>matched</a:t>
            </a:r>
            <a:r>
              <a:rPr lang="en-US" dirty="0"/>
              <a:t> to the channel and it propagates in the so-called </a:t>
            </a:r>
            <a:r>
              <a:rPr lang="en-US" b="1" dirty="0"/>
              <a:t>Brillouin-flow</a:t>
            </a:r>
            <a:endParaRPr lang="en-US" dirty="0"/>
          </a:p>
          <a:p>
            <a:pPr marL="285750" indent="-285750">
              <a:buFont typeface="Arial" panose="020B0604020202020204" pitchFamily="34" charset="0"/>
              <a:buChar char="•"/>
            </a:pPr>
            <a:r>
              <a:rPr lang="en-US" dirty="0"/>
              <a:t>Due to the </a:t>
            </a:r>
            <a:r>
              <a:rPr lang="en-US" b="1" dirty="0"/>
              <a:t>correlation</a:t>
            </a:r>
            <a:r>
              <a:rPr lang="en-US" dirty="0"/>
              <a:t>, pure matching is only possible for some beam’s slices. Different slices posses different equilibrium solutions</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xmlns="" id="{E76FE2E6-3965-4106-B37F-9E3B901CF7BA}"/>
                  </a:ext>
                </a:extLst>
              </p:cNvPr>
              <p:cNvSpPr txBox="1"/>
              <p:nvPr/>
            </p:nvSpPr>
            <p:spPr>
              <a:xfrm>
                <a:off x="176502" y="3617370"/>
                <a:ext cx="781497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Non-equilibrium (linearized) solutions for </a:t>
                </a:r>
                <a:r>
                  <a:rPr lang="en-US" b="1" dirty="0"/>
                  <a:t>mismatched</a:t>
                </a:r>
                <a:r>
                  <a:rPr lang="en-US" dirty="0"/>
                  <a:t> slices can be found by assuming small deviations from matched envelopes</a:t>
                </a:r>
              </a:p>
              <a:p>
                <a:pPr marL="285750" indent="-285750">
                  <a:buFont typeface="Arial" panose="020B0604020202020204" pitchFamily="34" charset="0"/>
                  <a:buChar char="•"/>
                </a:pPr>
                <a:r>
                  <a:rPr lang="en-US" dirty="0"/>
                  <a:t>Slices perform a coherent </a:t>
                </a:r>
                <a:r>
                  <a:rPr lang="en-US" b="1" dirty="0"/>
                  <a:t>collective oscillation</a:t>
                </a:r>
                <a:r>
                  <a:rPr lang="en-US" dirty="0"/>
                  <a:t> around their equilibria</a:t>
                </a:r>
              </a:p>
              <a:p>
                <a:pPr marL="285750" indent="-285750">
                  <a:buFont typeface="Arial" panose="020B0604020202020204" pitchFamily="34" charset="0"/>
                  <a:buChar char="•"/>
                </a:pPr>
                <a:r>
                  <a:rPr lang="en-US" dirty="0"/>
                  <a:t>The amplitude is an individual slice property: it depends on the deviation from the equilibrium solution at the input (it is assumed </a:t>
                </a:r>
                <a14:m>
                  <m:oMath xmlns:m="http://schemas.openxmlformats.org/officeDocument/2006/math">
                    <m:sSub>
                      <m:sSubPr>
                        <m:ctrlPr>
                          <a:rPr lang="en-US" b="0" i="1" smtClean="0">
                            <a:latin typeface="Cambria Math" panose="02040503050406030204" pitchFamily="18" charset="0"/>
                          </a:rPr>
                        </m:ctrlPr>
                      </m:sSubPr>
                      <m:e>
                        <m:r>
                          <a:rPr lang="it-IT" b="0" i="1" smtClean="0">
                            <a:latin typeface="Cambria Math" panose="02040503050406030204" pitchFamily="18" charset="0"/>
                          </a:rPr>
                          <m:t>𝜎</m:t>
                        </m:r>
                      </m:e>
                      <m:sub>
                        <m:r>
                          <a:rPr lang="en-US" b="0" i="1" smtClean="0">
                            <a:latin typeface="Cambria Math" panose="02040503050406030204" pitchFamily="18" charset="0"/>
                          </a:rPr>
                          <m:t>𝑥</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0,</m:t>
                        </m:r>
                        <m:r>
                          <a:rPr lang="it-IT" b="0" i="1" smtClean="0">
                            <a:latin typeface="Cambria Math" panose="02040503050406030204" pitchFamily="18" charset="0"/>
                          </a:rPr>
                          <m:t>𝜁</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𝐵</m:t>
                        </m:r>
                      </m:sub>
                    </m:sSub>
                  </m:oMath>
                </a14:m>
                <a:r>
                  <a:rPr lang="en-US" dirty="0"/>
                  <a:t> and </a:t>
                </a:r>
                <a14:m>
                  <m:oMath xmlns:m="http://schemas.openxmlformats.org/officeDocument/2006/math">
                    <m:sSup>
                      <m:sSupPr>
                        <m:ctrlPr>
                          <a:rPr lang="it-IT" b="0" i="1" smtClean="0">
                            <a:latin typeface="Cambria Math" panose="02040503050406030204" pitchFamily="18" charset="0"/>
                          </a:rPr>
                        </m:ctrlPr>
                      </m:sSupPr>
                      <m:e>
                        <m:r>
                          <a:rPr lang="it-IT" b="0" i="1" smtClean="0">
                            <a:latin typeface="Cambria Math" panose="02040503050406030204" pitchFamily="18" charset="0"/>
                          </a:rPr>
                          <m:t>𝜎</m:t>
                        </m:r>
                      </m:e>
                      <m:sup>
                        <m:r>
                          <a:rPr lang="it-IT" b="0" i="1" smtClean="0">
                            <a:latin typeface="Cambria Math" panose="02040503050406030204" pitchFamily="18" charset="0"/>
                          </a:rPr>
                          <m:t>′</m:t>
                        </m:r>
                      </m:sup>
                    </m:sSup>
                    <m:d>
                      <m:dPr>
                        <m:ctrlPr>
                          <a:rPr lang="it-IT" b="0" i="1" smtClean="0">
                            <a:latin typeface="Cambria Math" panose="02040503050406030204" pitchFamily="18" charset="0"/>
                          </a:rPr>
                        </m:ctrlPr>
                      </m:dPr>
                      <m:e>
                        <m:r>
                          <a:rPr lang="it-IT" b="0" i="1" smtClean="0">
                            <a:latin typeface="Cambria Math" panose="02040503050406030204" pitchFamily="18" charset="0"/>
                          </a:rPr>
                          <m:t>0,</m:t>
                        </m:r>
                        <m:r>
                          <a:rPr lang="it-IT" b="0" i="1" smtClean="0">
                            <a:latin typeface="Cambria Math" panose="02040503050406030204" pitchFamily="18" charset="0"/>
                          </a:rPr>
                          <m:t>𝜁</m:t>
                        </m:r>
                      </m:e>
                    </m:d>
                    <m:r>
                      <a:rPr lang="it-IT" b="0" i="1" smtClean="0">
                        <a:latin typeface="Cambria Math" panose="02040503050406030204" pitchFamily="18" charset="0"/>
                      </a:rPr>
                      <m:t>=0</m:t>
                    </m:r>
                  </m:oMath>
                </a14:m>
                <a:endParaRPr lang="en-US" dirty="0"/>
              </a:p>
            </p:txBody>
          </p:sp>
        </mc:Choice>
        <mc:Fallback xmlns="">
          <p:sp>
            <p:nvSpPr>
              <p:cNvPr id="19" name="CasellaDiTesto 18">
                <a:extLst>
                  <a:ext uri="{FF2B5EF4-FFF2-40B4-BE49-F238E27FC236}">
                    <a16:creationId xmlns:a16="http://schemas.microsoft.com/office/drawing/2014/main" xmlns:a14="http://schemas.microsoft.com/office/drawing/2010/main" xmlns="" id="{E76FE2E6-3965-4106-B37F-9E3B901CF7BA}"/>
                  </a:ext>
                </a:extLst>
              </p:cNvPr>
              <p:cNvSpPr txBox="1">
                <a:spLocks noRot="1" noChangeAspect="1" noMove="1" noResize="1" noEditPoints="1" noAdjustHandles="1" noChangeArrowheads="1" noChangeShapeType="1" noTextEdit="1"/>
              </p:cNvSpPr>
              <p:nvPr/>
            </p:nvSpPr>
            <p:spPr>
              <a:xfrm>
                <a:off x="176502" y="3617370"/>
                <a:ext cx="7814973" cy="1754326"/>
              </a:xfrm>
              <a:prstGeom prst="rect">
                <a:avLst/>
              </a:prstGeom>
              <a:blipFill rotWithShape="0">
                <a:blip r:embed="rId4"/>
                <a:stretch>
                  <a:fillRect l="-546" t="-1736" r="-390" b="-1736"/>
                </a:stretch>
              </a:blipFill>
            </p:spPr>
            <p:txBody>
              <a:bodyPr/>
              <a:lstStyle/>
              <a:p>
                <a:r>
                  <a:rPr lang="it-IT">
                    <a:noFill/>
                  </a:rPr>
                  <a:t> </a:t>
                </a:r>
              </a:p>
            </p:txBody>
          </p:sp>
        </mc:Fallback>
      </mc:AlternateContent>
      <p:sp>
        <p:nvSpPr>
          <p:cNvPr id="28" name="Freccia a destra 27">
            <a:extLst>
              <a:ext uri="{FF2B5EF4-FFF2-40B4-BE49-F238E27FC236}">
                <a16:creationId xmlns:a16="http://schemas.microsoft.com/office/drawing/2014/main" xmlns="" id="{5B600DED-8BA5-4D3C-96ED-858F57BE03EA}"/>
              </a:ext>
            </a:extLst>
          </p:cNvPr>
          <p:cNvSpPr/>
          <p:nvPr/>
        </p:nvSpPr>
        <p:spPr>
          <a:xfrm>
            <a:off x="3485438" y="5535191"/>
            <a:ext cx="428625"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xmlns="" id="{2E8DD4F8-7E4C-4AE4-AB3B-C0BED535E17D}"/>
              </a:ext>
            </a:extLst>
          </p:cNvPr>
          <p:cNvSpPr txBox="1"/>
          <p:nvPr/>
        </p:nvSpPr>
        <p:spPr>
          <a:xfrm>
            <a:off x="8246933" y="5135082"/>
            <a:ext cx="3391870" cy="1077218"/>
          </a:xfrm>
          <a:prstGeom prst="rect">
            <a:avLst/>
          </a:prstGeom>
          <a:noFill/>
          <a:ln w="19050">
            <a:solidFill>
              <a:srgbClr val="C00000"/>
            </a:solidFill>
          </a:ln>
        </p:spPr>
        <p:txBody>
          <a:bodyPr wrap="square">
            <a:spAutoFit/>
          </a:bodyPr>
          <a:lstStyle/>
          <a:p>
            <a:pPr algn="l"/>
            <a:r>
              <a:rPr lang="en-US" sz="1600" b="0" i="0" u="none" strike="noStrike" baseline="0" dirty="0"/>
              <a:t>The beam perform </a:t>
            </a:r>
            <a:r>
              <a:rPr lang="en-US" sz="1600" b="1" i="0" u="none" strike="noStrike" baseline="0" dirty="0"/>
              <a:t>plasma oscillation</a:t>
            </a:r>
            <a:r>
              <a:rPr lang="en-US" sz="1600" b="0" i="0" u="none" strike="noStrike" baseline="0" dirty="0"/>
              <a:t> resulting in a </a:t>
            </a:r>
            <a:r>
              <a:rPr lang="en-US" sz="1600" b="0" i="1" u="none" strike="noStrike" baseline="0" dirty="0"/>
              <a:t>single component</a:t>
            </a:r>
            <a:r>
              <a:rPr lang="en-US" sz="1600" b="0" i="0" u="none" strike="noStrike" dirty="0"/>
              <a:t> </a:t>
            </a:r>
            <a:r>
              <a:rPr lang="en-US" sz="1600" b="0" i="1" u="none" strike="noStrike" dirty="0"/>
              <a:t>plasma</a:t>
            </a:r>
            <a:r>
              <a:rPr lang="en-US" sz="1600" b="0" i="1" u="none" strike="noStrike" baseline="0" dirty="0"/>
              <a:t> </a:t>
            </a:r>
            <a:r>
              <a:rPr lang="en-US" sz="1600" b="0" i="0" u="none" strike="noStrike" baseline="0" dirty="0"/>
              <a:t>for which the restoring force is provided by the external focusing</a:t>
            </a:r>
            <a:endParaRPr lang="en-US" sz="1600" dirty="0"/>
          </a:p>
        </p:txBody>
      </p:sp>
      <p:pic>
        <p:nvPicPr>
          <p:cNvPr id="9" name="Immagine 8"/>
          <p:cNvPicPr>
            <a:picLocks noChangeAspect="1"/>
          </p:cNvPicPr>
          <p:nvPr/>
        </p:nvPicPr>
        <p:blipFill>
          <a:blip r:embed="rId5"/>
          <a:stretch>
            <a:fillRect/>
          </a:stretch>
        </p:blipFill>
        <p:spPr>
          <a:xfrm>
            <a:off x="660241" y="2776034"/>
            <a:ext cx="2161195" cy="772877"/>
          </a:xfrm>
          <a:prstGeom prst="rect">
            <a:avLst/>
          </a:prstGeom>
        </p:spPr>
      </p:pic>
      <p:pic>
        <p:nvPicPr>
          <p:cNvPr id="10" name="Immagine 9"/>
          <p:cNvPicPr>
            <a:picLocks noChangeAspect="1"/>
          </p:cNvPicPr>
          <p:nvPr/>
        </p:nvPicPr>
        <p:blipFill>
          <a:blip r:embed="rId6"/>
          <a:stretch>
            <a:fillRect/>
          </a:stretch>
        </p:blipFill>
        <p:spPr>
          <a:xfrm>
            <a:off x="3848139" y="2690713"/>
            <a:ext cx="1953663" cy="837285"/>
          </a:xfrm>
          <a:prstGeom prst="rect">
            <a:avLst/>
          </a:prstGeom>
        </p:spPr>
      </p:pic>
      <p:pic>
        <p:nvPicPr>
          <p:cNvPr id="12" name="Immagine 11"/>
          <p:cNvPicPr>
            <a:picLocks noChangeAspect="1"/>
          </p:cNvPicPr>
          <p:nvPr/>
        </p:nvPicPr>
        <p:blipFill>
          <a:blip r:embed="rId7"/>
          <a:stretch>
            <a:fillRect/>
          </a:stretch>
        </p:blipFill>
        <p:spPr>
          <a:xfrm>
            <a:off x="606347" y="5504543"/>
            <a:ext cx="2517706" cy="338296"/>
          </a:xfrm>
          <a:prstGeom prst="rect">
            <a:avLst/>
          </a:prstGeom>
        </p:spPr>
      </p:pic>
      <p:pic>
        <p:nvPicPr>
          <p:cNvPr id="13" name="Immagine 12"/>
          <p:cNvPicPr>
            <a:picLocks noChangeAspect="1"/>
          </p:cNvPicPr>
          <p:nvPr/>
        </p:nvPicPr>
        <p:blipFill>
          <a:blip r:embed="rId8"/>
          <a:stretch>
            <a:fillRect/>
          </a:stretch>
        </p:blipFill>
        <p:spPr>
          <a:xfrm>
            <a:off x="4096593" y="5453278"/>
            <a:ext cx="2015206" cy="440826"/>
          </a:xfrm>
          <a:prstGeom prst="rect">
            <a:avLst/>
          </a:prstGeom>
        </p:spPr>
      </p:pic>
      <p:pic>
        <p:nvPicPr>
          <p:cNvPr id="15" name="Immagine 14"/>
          <p:cNvPicPr>
            <a:picLocks noChangeAspect="1"/>
          </p:cNvPicPr>
          <p:nvPr/>
        </p:nvPicPr>
        <p:blipFill>
          <a:blip r:embed="rId9"/>
          <a:stretch>
            <a:fillRect/>
          </a:stretch>
        </p:blipFill>
        <p:spPr>
          <a:xfrm>
            <a:off x="606347" y="6196364"/>
            <a:ext cx="5195455" cy="472314"/>
          </a:xfrm>
          <a:prstGeom prst="rect">
            <a:avLst/>
          </a:prstGeom>
          <a:ln w="19050">
            <a:solidFill>
              <a:srgbClr val="C00000"/>
            </a:solidFill>
          </a:ln>
        </p:spPr>
      </p:pic>
      <p:pic>
        <p:nvPicPr>
          <p:cNvPr id="22" name="Immagine 21">
            <a:extLst>
              <a:ext uri="{FF2B5EF4-FFF2-40B4-BE49-F238E27FC236}">
                <a16:creationId xmlns:a16="http://schemas.microsoft.com/office/drawing/2014/main" xmlns="" id="{78FA8303-80C8-1D80-B3B0-A6A4E82FD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4" name="Immagine 23">
            <a:extLst>
              <a:ext uri="{FF2B5EF4-FFF2-40B4-BE49-F238E27FC236}">
                <a16:creationId xmlns:a16="http://schemas.microsoft.com/office/drawing/2014/main" xmlns="" id="{563C9DF4-E134-39F6-C8E5-683DE2981B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5" name="Immagine 24">
            <a:extLst>
              <a:ext uri="{FF2B5EF4-FFF2-40B4-BE49-F238E27FC236}">
                <a16:creationId xmlns:a16="http://schemas.microsoft.com/office/drawing/2014/main" xmlns="" id="{1116F11B-85AA-9B93-D2FB-34723E6A8D6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26" name="Freccia a destra 25">
            <a:extLst>
              <a:ext uri="{FF2B5EF4-FFF2-40B4-BE49-F238E27FC236}">
                <a16:creationId xmlns:a16="http://schemas.microsoft.com/office/drawing/2014/main" xmlns="" id="{5B600DED-8BA5-4D3C-96ED-858F57BE03EA}"/>
              </a:ext>
            </a:extLst>
          </p:cNvPr>
          <p:cNvSpPr/>
          <p:nvPr/>
        </p:nvSpPr>
        <p:spPr>
          <a:xfrm>
            <a:off x="3194710" y="3001415"/>
            <a:ext cx="428625"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69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2F9378E-8CBB-4E6C-8C64-7A96D25CC0AD}"/>
              </a:ext>
            </a:extLst>
          </p:cNvPr>
          <p:cNvSpPr>
            <a:spLocks noGrp="1"/>
          </p:cNvSpPr>
          <p:nvPr>
            <p:ph type="title"/>
          </p:nvPr>
        </p:nvSpPr>
        <p:spPr/>
        <p:txBody>
          <a:bodyPr/>
          <a:lstStyle/>
          <a:p>
            <a:r>
              <a:rPr lang="en-US" dirty="0"/>
              <a:t>The Initiatives of the Collaboration (2)</a:t>
            </a:r>
          </a:p>
        </p:txBody>
      </p:sp>
      <p:sp>
        <p:nvSpPr>
          <p:cNvPr id="17" name="Segnaposto numero diapositiva 16">
            <a:extLst>
              <a:ext uri="{FF2B5EF4-FFF2-40B4-BE49-F238E27FC236}">
                <a16:creationId xmlns:a16="http://schemas.microsoft.com/office/drawing/2014/main" xmlns="" id="{22AC40CF-4702-4CBC-9538-7D5AB13E9C64}"/>
              </a:ext>
            </a:extLst>
          </p:cNvPr>
          <p:cNvSpPr>
            <a:spLocks noGrp="1"/>
          </p:cNvSpPr>
          <p:nvPr>
            <p:ph type="sldNum" sz="quarter" idx="12"/>
          </p:nvPr>
        </p:nvSpPr>
        <p:spPr/>
        <p:txBody>
          <a:bodyPr/>
          <a:lstStyle/>
          <a:p>
            <a:fld id="{62EE6E3B-1986-4A06-9D04-53EACBB36779}" type="slidenum">
              <a:rPr lang="en-US" smtClean="0"/>
              <a:t>5</a:t>
            </a:fld>
            <a:endParaRPr lang="en-US"/>
          </a:p>
        </p:txBody>
      </p:sp>
      <p:grpSp>
        <p:nvGrpSpPr>
          <p:cNvPr id="15" name="Gruppo 14">
            <a:extLst>
              <a:ext uri="{FF2B5EF4-FFF2-40B4-BE49-F238E27FC236}">
                <a16:creationId xmlns:a16="http://schemas.microsoft.com/office/drawing/2014/main" xmlns="" id="{F3A6F55B-118C-4025-BDE9-FFF3875C031E}"/>
              </a:ext>
            </a:extLst>
          </p:cNvPr>
          <p:cNvGrpSpPr/>
          <p:nvPr/>
        </p:nvGrpSpPr>
        <p:grpSpPr>
          <a:xfrm>
            <a:off x="6407105" y="3603911"/>
            <a:ext cx="3094281" cy="2471318"/>
            <a:chOff x="7068183" y="4057793"/>
            <a:chExt cx="3094281" cy="2471318"/>
          </a:xfrm>
        </p:grpSpPr>
        <p:grpSp>
          <p:nvGrpSpPr>
            <p:cNvPr id="3" name="Gruppo 2">
              <a:extLst>
                <a:ext uri="{FF2B5EF4-FFF2-40B4-BE49-F238E27FC236}">
                  <a16:creationId xmlns:a16="http://schemas.microsoft.com/office/drawing/2014/main" xmlns="" id="{6AE99F9E-E5C7-450D-821D-67CDF07B75D9}"/>
                </a:ext>
              </a:extLst>
            </p:cNvPr>
            <p:cNvGrpSpPr/>
            <p:nvPr/>
          </p:nvGrpSpPr>
          <p:grpSpPr>
            <a:xfrm>
              <a:off x="7118662" y="4472733"/>
              <a:ext cx="3043802" cy="2056378"/>
              <a:chOff x="6895142" y="4340653"/>
              <a:chExt cx="3043802" cy="2056378"/>
            </a:xfrm>
          </p:grpSpPr>
          <p:pic>
            <p:nvPicPr>
              <p:cNvPr id="4" name="Immagine 3">
                <a:extLst>
                  <a:ext uri="{FF2B5EF4-FFF2-40B4-BE49-F238E27FC236}">
                    <a16:creationId xmlns:a16="http://schemas.microsoft.com/office/drawing/2014/main" xmlns="" id="{E134837D-582A-4D64-92B4-C1ED8D50038C}"/>
                  </a:ext>
                </a:extLst>
              </p:cNvPr>
              <p:cNvPicPr>
                <a:picLocks noChangeAspect="1"/>
              </p:cNvPicPr>
              <p:nvPr/>
            </p:nvPicPr>
            <p:blipFill>
              <a:blip r:embed="rId3"/>
              <a:stretch>
                <a:fillRect/>
              </a:stretch>
            </p:blipFill>
            <p:spPr>
              <a:xfrm>
                <a:off x="6897432" y="4340653"/>
                <a:ext cx="2313218" cy="1465899"/>
              </a:xfrm>
              <a:prstGeom prst="rect">
                <a:avLst/>
              </a:prstGeom>
            </p:spPr>
          </p:pic>
          <p:pic>
            <p:nvPicPr>
              <p:cNvPr id="12" name="Immagine 11">
                <a:extLst>
                  <a:ext uri="{FF2B5EF4-FFF2-40B4-BE49-F238E27FC236}">
                    <a16:creationId xmlns:a16="http://schemas.microsoft.com/office/drawing/2014/main" xmlns="" id="{28B51141-33B1-429B-A3E2-EFF168BC578A}"/>
                  </a:ext>
                </a:extLst>
              </p:cNvPr>
              <p:cNvPicPr>
                <a:picLocks noChangeAspect="1"/>
              </p:cNvPicPr>
              <p:nvPr/>
            </p:nvPicPr>
            <p:blipFill>
              <a:blip r:embed="rId4"/>
              <a:stretch>
                <a:fillRect/>
              </a:stretch>
            </p:blipFill>
            <p:spPr>
              <a:xfrm>
                <a:off x="6895142" y="5940762"/>
                <a:ext cx="3043802" cy="456269"/>
              </a:xfrm>
              <a:prstGeom prst="rect">
                <a:avLst/>
              </a:prstGeom>
            </p:spPr>
          </p:pic>
        </p:grpSp>
        <p:sp>
          <p:nvSpPr>
            <p:cNvPr id="18" name="CasellaDiTesto 17">
              <a:extLst>
                <a:ext uri="{FF2B5EF4-FFF2-40B4-BE49-F238E27FC236}">
                  <a16:creationId xmlns:a16="http://schemas.microsoft.com/office/drawing/2014/main" xmlns="" id="{1D20C206-CCA5-445B-B5FE-FCA6931F777B}"/>
                </a:ext>
              </a:extLst>
            </p:cNvPr>
            <p:cNvSpPr txBox="1"/>
            <p:nvPr/>
          </p:nvSpPr>
          <p:spPr>
            <a:xfrm>
              <a:off x="7068183" y="4057793"/>
              <a:ext cx="422716" cy="369332"/>
            </a:xfrm>
            <a:prstGeom prst="rect">
              <a:avLst/>
            </a:prstGeom>
            <a:noFill/>
          </p:spPr>
          <p:txBody>
            <a:bodyPr wrap="square">
              <a:spAutoFit/>
            </a:bodyPr>
            <a:lstStyle/>
            <a:p>
              <a:r>
                <a:rPr lang="en-US" b="1" dirty="0">
                  <a:solidFill>
                    <a:srgbClr val="00B050"/>
                  </a:solidFill>
                </a:rPr>
                <a:t>(c)</a:t>
              </a:r>
            </a:p>
          </p:txBody>
        </p:sp>
      </p:grpSp>
      <p:grpSp>
        <p:nvGrpSpPr>
          <p:cNvPr id="13" name="Gruppo 12">
            <a:extLst>
              <a:ext uri="{FF2B5EF4-FFF2-40B4-BE49-F238E27FC236}">
                <a16:creationId xmlns:a16="http://schemas.microsoft.com/office/drawing/2014/main" xmlns="" id="{26D5ADF5-468D-4F8E-A69E-F09696F39CC9}"/>
              </a:ext>
            </a:extLst>
          </p:cNvPr>
          <p:cNvGrpSpPr/>
          <p:nvPr/>
        </p:nvGrpSpPr>
        <p:grpSpPr>
          <a:xfrm>
            <a:off x="6347587" y="1455055"/>
            <a:ext cx="5352754" cy="2069367"/>
            <a:chOff x="627945" y="4380626"/>
            <a:chExt cx="5352754" cy="2069367"/>
          </a:xfrm>
        </p:grpSpPr>
        <p:grpSp>
          <p:nvGrpSpPr>
            <p:cNvPr id="5" name="Gruppo 4">
              <a:extLst>
                <a:ext uri="{FF2B5EF4-FFF2-40B4-BE49-F238E27FC236}">
                  <a16:creationId xmlns:a16="http://schemas.microsoft.com/office/drawing/2014/main" xmlns="" id="{32E6DB07-671D-4AA1-A844-CD4691048809}"/>
                </a:ext>
              </a:extLst>
            </p:cNvPr>
            <p:cNvGrpSpPr/>
            <p:nvPr/>
          </p:nvGrpSpPr>
          <p:grpSpPr>
            <a:xfrm>
              <a:off x="687463" y="4558297"/>
              <a:ext cx="5293236" cy="1891696"/>
              <a:chOff x="740319" y="4426217"/>
              <a:chExt cx="5293236" cy="1891696"/>
            </a:xfrm>
          </p:grpSpPr>
          <p:pic>
            <p:nvPicPr>
              <p:cNvPr id="6" name="Immagine 5">
                <a:extLst>
                  <a:ext uri="{FF2B5EF4-FFF2-40B4-BE49-F238E27FC236}">
                    <a16:creationId xmlns:a16="http://schemas.microsoft.com/office/drawing/2014/main" xmlns="" id="{6D0DB402-139F-4ABF-B89B-2C5D79FAD5CB}"/>
                  </a:ext>
                </a:extLst>
              </p:cNvPr>
              <p:cNvPicPr>
                <a:picLocks noChangeAspect="1"/>
              </p:cNvPicPr>
              <p:nvPr/>
            </p:nvPicPr>
            <p:blipFill>
              <a:blip r:embed="rId5"/>
              <a:stretch>
                <a:fillRect/>
              </a:stretch>
            </p:blipFill>
            <p:spPr>
              <a:xfrm>
                <a:off x="740319" y="4426217"/>
                <a:ext cx="2889481" cy="1018342"/>
              </a:xfrm>
              <a:prstGeom prst="rect">
                <a:avLst/>
              </a:prstGeom>
            </p:spPr>
          </p:pic>
          <p:pic>
            <p:nvPicPr>
              <p:cNvPr id="8" name="Immagine 7">
                <a:extLst>
                  <a:ext uri="{FF2B5EF4-FFF2-40B4-BE49-F238E27FC236}">
                    <a16:creationId xmlns:a16="http://schemas.microsoft.com/office/drawing/2014/main" xmlns="" id="{377F033A-9E42-4B9E-9D1F-68F2A58D59A6}"/>
                  </a:ext>
                </a:extLst>
              </p:cNvPr>
              <p:cNvPicPr>
                <a:picLocks noChangeAspect="1"/>
              </p:cNvPicPr>
              <p:nvPr/>
            </p:nvPicPr>
            <p:blipFill>
              <a:blip r:embed="rId6"/>
              <a:stretch>
                <a:fillRect/>
              </a:stretch>
            </p:blipFill>
            <p:spPr>
              <a:xfrm>
                <a:off x="4332860" y="4473348"/>
                <a:ext cx="1700695" cy="1049696"/>
              </a:xfrm>
              <a:prstGeom prst="rect">
                <a:avLst/>
              </a:prstGeom>
            </p:spPr>
          </p:pic>
          <p:pic>
            <p:nvPicPr>
              <p:cNvPr id="10" name="Immagine 9">
                <a:extLst>
                  <a:ext uri="{FF2B5EF4-FFF2-40B4-BE49-F238E27FC236}">
                    <a16:creationId xmlns:a16="http://schemas.microsoft.com/office/drawing/2014/main" xmlns="" id="{BBFA2136-F893-40AF-9E71-235DE0B969C7}"/>
                  </a:ext>
                </a:extLst>
              </p:cNvPr>
              <p:cNvPicPr>
                <a:picLocks noChangeAspect="1"/>
              </p:cNvPicPr>
              <p:nvPr/>
            </p:nvPicPr>
            <p:blipFill>
              <a:blip r:embed="rId7"/>
              <a:stretch>
                <a:fillRect/>
              </a:stretch>
            </p:blipFill>
            <p:spPr>
              <a:xfrm>
                <a:off x="755531" y="6010145"/>
                <a:ext cx="4408229" cy="307768"/>
              </a:xfrm>
              <a:prstGeom prst="rect">
                <a:avLst/>
              </a:prstGeom>
            </p:spPr>
          </p:pic>
          <p:pic>
            <p:nvPicPr>
              <p:cNvPr id="14" name="Immagine 13">
                <a:extLst>
                  <a:ext uri="{FF2B5EF4-FFF2-40B4-BE49-F238E27FC236}">
                    <a16:creationId xmlns:a16="http://schemas.microsoft.com/office/drawing/2014/main" xmlns="" id="{3D78A16D-90F7-4C03-AF1F-77C83D2A674A}"/>
                  </a:ext>
                </a:extLst>
              </p:cNvPr>
              <p:cNvPicPr>
                <a:picLocks noChangeAspect="1"/>
              </p:cNvPicPr>
              <p:nvPr/>
            </p:nvPicPr>
            <p:blipFill>
              <a:blip r:embed="rId8"/>
              <a:stretch>
                <a:fillRect/>
              </a:stretch>
            </p:blipFill>
            <p:spPr>
              <a:xfrm>
                <a:off x="755531" y="5553649"/>
                <a:ext cx="3381568" cy="401541"/>
              </a:xfrm>
              <a:prstGeom prst="rect">
                <a:avLst/>
              </a:prstGeom>
            </p:spPr>
          </p:pic>
        </p:grpSp>
        <p:sp>
          <p:nvSpPr>
            <p:cNvPr id="19" name="CasellaDiTesto 18">
              <a:extLst>
                <a:ext uri="{FF2B5EF4-FFF2-40B4-BE49-F238E27FC236}">
                  <a16:creationId xmlns:a16="http://schemas.microsoft.com/office/drawing/2014/main" xmlns="" id="{6C32262A-B6B8-4DA7-A22F-5FE50AC03246}"/>
                </a:ext>
              </a:extLst>
            </p:cNvPr>
            <p:cNvSpPr txBox="1"/>
            <p:nvPr/>
          </p:nvSpPr>
          <p:spPr>
            <a:xfrm>
              <a:off x="3916091" y="4383433"/>
              <a:ext cx="459640" cy="369332"/>
            </a:xfrm>
            <a:prstGeom prst="rect">
              <a:avLst/>
            </a:prstGeom>
            <a:noFill/>
          </p:spPr>
          <p:txBody>
            <a:bodyPr wrap="square">
              <a:spAutoFit/>
            </a:bodyPr>
            <a:lstStyle/>
            <a:p>
              <a:r>
                <a:rPr lang="en-US" b="1" dirty="0">
                  <a:solidFill>
                    <a:srgbClr val="00B050"/>
                  </a:solidFill>
                </a:rPr>
                <a:t>(b)</a:t>
              </a:r>
            </a:p>
          </p:txBody>
        </p:sp>
        <p:sp>
          <p:nvSpPr>
            <p:cNvPr id="20" name="CasellaDiTesto 19">
              <a:extLst>
                <a:ext uri="{FF2B5EF4-FFF2-40B4-BE49-F238E27FC236}">
                  <a16:creationId xmlns:a16="http://schemas.microsoft.com/office/drawing/2014/main" xmlns="" id="{D46AAC44-46A4-4BE9-AE63-91DA4982D2D6}"/>
                </a:ext>
              </a:extLst>
            </p:cNvPr>
            <p:cNvSpPr txBox="1"/>
            <p:nvPr/>
          </p:nvSpPr>
          <p:spPr>
            <a:xfrm>
              <a:off x="627945" y="4380626"/>
              <a:ext cx="459640" cy="369332"/>
            </a:xfrm>
            <a:prstGeom prst="rect">
              <a:avLst/>
            </a:prstGeom>
            <a:noFill/>
          </p:spPr>
          <p:txBody>
            <a:bodyPr wrap="square">
              <a:spAutoFit/>
            </a:bodyPr>
            <a:lstStyle/>
            <a:p>
              <a:r>
                <a:rPr lang="en-US" b="1" dirty="0">
                  <a:solidFill>
                    <a:srgbClr val="00B050"/>
                  </a:solidFill>
                </a:rPr>
                <a:t>(a)</a:t>
              </a:r>
            </a:p>
          </p:txBody>
        </p:sp>
      </p:grpSp>
      <p:grpSp>
        <p:nvGrpSpPr>
          <p:cNvPr id="11" name="Gruppo 10">
            <a:extLst>
              <a:ext uri="{FF2B5EF4-FFF2-40B4-BE49-F238E27FC236}">
                <a16:creationId xmlns:a16="http://schemas.microsoft.com/office/drawing/2014/main" xmlns="" id="{2F8DBDE9-2C7E-4266-A876-C380BD07133D}"/>
              </a:ext>
            </a:extLst>
          </p:cNvPr>
          <p:cNvGrpSpPr/>
          <p:nvPr/>
        </p:nvGrpSpPr>
        <p:grpSpPr>
          <a:xfrm>
            <a:off x="218538" y="1588753"/>
            <a:ext cx="5725441" cy="4046810"/>
            <a:chOff x="460223" y="1380418"/>
            <a:chExt cx="6160036" cy="4046810"/>
          </a:xfrm>
        </p:grpSpPr>
        <p:sp>
          <p:nvSpPr>
            <p:cNvPr id="16" name="CasellaDiTesto 15">
              <a:extLst>
                <a:ext uri="{FF2B5EF4-FFF2-40B4-BE49-F238E27FC236}">
                  <a16:creationId xmlns:a16="http://schemas.microsoft.com/office/drawing/2014/main" xmlns="" id="{89593130-B731-4491-938D-BBBACAB80E15}"/>
                </a:ext>
              </a:extLst>
            </p:cNvPr>
            <p:cNvSpPr txBox="1"/>
            <p:nvPr/>
          </p:nvSpPr>
          <p:spPr>
            <a:xfrm>
              <a:off x="460224" y="1733909"/>
              <a:ext cx="6160035" cy="3693319"/>
            </a:xfrm>
            <a:prstGeom prst="rect">
              <a:avLst/>
            </a:prstGeom>
            <a:noFill/>
          </p:spPr>
          <p:txBody>
            <a:bodyPr wrap="square">
              <a:spAutoFit/>
            </a:bodyPr>
            <a:lstStyle/>
            <a:p>
              <a:pPr marL="285750" indent="-285750">
                <a:buFont typeface="Arial" panose="020B0604020202020204" pitchFamily="34" charset="0"/>
                <a:buChar char="•"/>
              </a:pPr>
              <a:r>
                <a:rPr lang="en-US" b="1" dirty="0"/>
                <a:t>Distributed coupling</a:t>
              </a:r>
              <a:r>
                <a:rPr lang="en-US" dirty="0"/>
                <a:t> scheme: cells receive the RF power individually from a guiding manifold structure </a:t>
              </a:r>
              <a:r>
                <a:rPr lang="en-US" b="1" dirty="0">
                  <a:solidFill>
                    <a:srgbClr val="00B050"/>
                  </a:solidFill>
                </a:rPr>
                <a:t>(a)</a:t>
              </a:r>
            </a:p>
            <a:p>
              <a:pPr marL="285750" indent="-285750">
                <a:buFont typeface="Arial" panose="020B0604020202020204" pitchFamily="34" charset="0"/>
                <a:buChar char="•"/>
              </a:pPr>
              <a:endParaRPr lang="en-US" b="1" dirty="0">
                <a:solidFill>
                  <a:srgbClr val="00B050"/>
                </a:solidFill>
              </a:endParaRPr>
            </a:p>
            <a:p>
              <a:pPr marL="285750" indent="-285750">
                <a:buFont typeface="Arial" panose="020B0604020202020204" pitchFamily="34" charset="0"/>
                <a:buChar char="•"/>
              </a:pPr>
              <a:r>
                <a:rPr lang="en-US" dirty="0"/>
                <a:t>Optimized </a:t>
              </a:r>
              <a:r>
                <a:rPr lang="en-US" b="1" dirty="0"/>
                <a:t>cavity topology</a:t>
              </a:r>
              <a:r>
                <a:rPr lang="en-US" dirty="0"/>
                <a:t> </a:t>
              </a:r>
              <a:r>
                <a:rPr lang="en-US" b="1" dirty="0">
                  <a:solidFill>
                    <a:srgbClr val="00B050"/>
                  </a:solidFill>
                </a:rPr>
                <a:t>(b)</a:t>
              </a:r>
              <a:r>
                <a:rPr lang="en-US" dirty="0"/>
                <a:t> enhances the efficiency in acceleration of charged particles (cell irises not subjected to coupling constraints)</a:t>
              </a:r>
            </a:p>
            <a:p>
              <a:pPr marL="285750" indent="-285750">
                <a:buFont typeface="Arial" panose="020B0604020202020204" pitchFamily="34" charset="0"/>
                <a:buChar char="•"/>
              </a:pPr>
              <a:endParaRPr lang="en-US" dirty="0"/>
            </a:p>
            <a:p>
              <a:pPr marL="285750" indent="-285750" algn="just">
                <a:buFont typeface="Arial" panose="020B0604020202020204" pitchFamily="34" charset="0"/>
                <a:buChar char="•"/>
              </a:pPr>
              <a:r>
                <a:rPr lang="en-US" b="1" dirty="0"/>
                <a:t>Cryogenic operation</a:t>
              </a:r>
              <a:r>
                <a:rPr lang="en-US" dirty="0"/>
                <a:t>: copper structures in the 45-77 K range support higher electromagnetic fields  for a given breakdown rate </a:t>
              </a:r>
              <a:r>
                <a:rPr lang="en-US" b="1" dirty="0">
                  <a:solidFill>
                    <a:srgbClr val="00B050"/>
                  </a:solidFill>
                </a:rPr>
                <a:t>(c)</a:t>
              </a:r>
            </a:p>
            <a:p>
              <a:pPr marL="285750" indent="-285750" algn="just">
                <a:buFont typeface="Arial" panose="020B0604020202020204" pitchFamily="34" charset="0"/>
                <a:buChar char="•"/>
              </a:pPr>
              <a:endParaRPr lang="en-US" b="1" dirty="0">
                <a:solidFill>
                  <a:srgbClr val="00B050"/>
                </a:solidFill>
              </a:endParaRPr>
            </a:p>
            <a:p>
              <a:pPr marL="285750" indent="-285750" algn="just">
                <a:buFont typeface="Arial" panose="020B0604020202020204" pitchFamily="34" charset="0"/>
                <a:buChar char="•"/>
              </a:pPr>
              <a:r>
                <a:rPr lang="en-US" dirty="0"/>
                <a:t>Combination of such techniques enables also next-generation, very high field RF </a:t>
              </a:r>
              <a:r>
                <a:rPr lang="en-US" b="1" dirty="0" err="1"/>
                <a:t>photoinjectors</a:t>
              </a:r>
              <a:r>
                <a:rPr lang="en-US" b="1" dirty="0"/>
                <a:t> </a:t>
              </a:r>
              <a:r>
                <a:rPr lang="en-US" b="1" dirty="0">
                  <a:solidFill>
                    <a:srgbClr val="00B050"/>
                  </a:solidFill>
                </a:rPr>
                <a:t>(d)</a:t>
              </a:r>
            </a:p>
          </p:txBody>
        </p:sp>
        <p:sp>
          <p:nvSpPr>
            <p:cNvPr id="21" name="CasellaDiTesto 20">
              <a:extLst>
                <a:ext uri="{FF2B5EF4-FFF2-40B4-BE49-F238E27FC236}">
                  <a16:creationId xmlns:a16="http://schemas.microsoft.com/office/drawing/2014/main" xmlns="" id="{F9778252-90A1-4F57-986D-30889874B9E4}"/>
                </a:ext>
              </a:extLst>
            </p:cNvPr>
            <p:cNvSpPr txBox="1"/>
            <p:nvPr/>
          </p:nvSpPr>
          <p:spPr>
            <a:xfrm>
              <a:off x="460223" y="1380418"/>
              <a:ext cx="6096000" cy="369332"/>
            </a:xfrm>
            <a:prstGeom prst="rect">
              <a:avLst/>
            </a:prstGeom>
            <a:noFill/>
          </p:spPr>
          <p:txBody>
            <a:bodyPr wrap="square">
              <a:spAutoFit/>
            </a:bodyPr>
            <a:lstStyle/>
            <a:p>
              <a:r>
                <a:rPr lang="en-US" b="1" u="sng" dirty="0">
                  <a:solidFill>
                    <a:srgbClr val="C00000"/>
                  </a:solidFill>
                </a:rPr>
                <a:t>Innovative RF-concepts for high gradient acceleration:</a:t>
              </a:r>
            </a:p>
          </p:txBody>
        </p:sp>
      </p:grpSp>
      <p:pic>
        <p:nvPicPr>
          <p:cNvPr id="22" name="Immagine 21">
            <a:extLst>
              <a:ext uri="{FF2B5EF4-FFF2-40B4-BE49-F238E27FC236}">
                <a16:creationId xmlns:a16="http://schemas.microsoft.com/office/drawing/2014/main" xmlns="" id="{32F55884-45BC-4139-948D-B68D16B20520}"/>
              </a:ext>
            </a:extLst>
          </p:cNvPr>
          <p:cNvPicPr>
            <a:picLocks noChangeAspect="1"/>
          </p:cNvPicPr>
          <p:nvPr/>
        </p:nvPicPr>
        <p:blipFill>
          <a:blip r:embed="rId9"/>
          <a:stretch>
            <a:fillRect/>
          </a:stretch>
        </p:blipFill>
        <p:spPr>
          <a:xfrm>
            <a:off x="650117" y="5693731"/>
            <a:ext cx="3143838" cy="410894"/>
          </a:xfrm>
          <a:prstGeom prst="rect">
            <a:avLst/>
          </a:prstGeom>
        </p:spPr>
      </p:pic>
      <p:pic>
        <p:nvPicPr>
          <p:cNvPr id="24" name="Immagine 23"/>
          <p:cNvPicPr>
            <a:picLocks noChangeAspect="1"/>
          </p:cNvPicPr>
          <p:nvPr/>
        </p:nvPicPr>
        <p:blipFill>
          <a:blip r:embed="rId10"/>
          <a:stretch>
            <a:fillRect/>
          </a:stretch>
        </p:blipFill>
        <p:spPr>
          <a:xfrm>
            <a:off x="9932408" y="3579377"/>
            <a:ext cx="1835169" cy="2454735"/>
          </a:xfrm>
          <a:prstGeom prst="rect">
            <a:avLst/>
          </a:prstGeom>
        </p:spPr>
      </p:pic>
      <p:sp>
        <p:nvSpPr>
          <p:cNvPr id="25" name="CasellaDiTesto 24">
            <a:extLst>
              <a:ext uri="{FF2B5EF4-FFF2-40B4-BE49-F238E27FC236}">
                <a16:creationId xmlns:a16="http://schemas.microsoft.com/office/drawing/2014/main" xmlns="" id="{1D20C206-CCA5-445B-B5FE-FCA6931F777B}"/>
              </a:ext>
            </a:extLst>
          </p:cNvPr>
          <p:cNvSpPr txBox="1"/>
          <p:nvPr/>
        </p:nvSpPr>
        <p:spPr>
          <a:xfrm>
            <a:off x="9654194" y="3603911"/>
            <a:ext cx="556605" cy="369332"/>
          </a:xfrm>
          <a:prstGeom prst="rect">
            <a:avLst/>
          </a:prstGeom>
          <a:noFill/>
        </p:spPr>
        <p:txBody>
          <a:bodyPr wrap="square">
            <a:spAutoFit/>
          </a:bodyPr>
          <a:lstStyle/>
          <a:p>
            <a:r>
              <a:rPr lang="en-US" b="1" dirty="0">
                <a:solidFill>
                  <a:srgbClr val="00B050"/>
                </a:solidFill>
              </a:rPr>
              <a:t>(d)</a:t>
            </a:r>
          </a:p>
        </p:txBody>
      </p:sp>
      <p:pic>
        <p:nvPicPr>
          <p:cNvPr id="26" name="Immagine 25">
            <a:extLst>
              <a:ext uri="{FF2B5EF4-FFF2-40B4-BE49-F238E27FC236}">
                <a16:creationId xmlns:a16="http://schemas.microsoft.com/office/drawing/2014/main" xmlns="" id="{99A14BAD-B5DE-4097-9991-4153864C3F8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27" name="Immagine 26">
            <a:extLst>
              <a:ext uri="{FF2B5EF4-FFF2-40B4-BE49-F238E27FC236}">
                <a16:creationId xmlns:a16="http://schemas.microsoft.com/office/drawing/2014/main" xmlns="" id="{1073CEEF-95DC-4A76-817F-994BE122E7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8" name="Immagine 27">
            <a:extLst>
              <a:ext uri="{FF2B5EF4-FFF2-40B4-BE49-F238E27FC236}">
                <a16:creationId xmlns:a16="http://schemas.microsoft.com/office/drawing/2014/main" xmlns="" id="{A143BF1C-0519-41BD-859C-411F12BAD9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9" name="Immagine 28"/>
          <p:cNvPicPr>
            <a:picLocks noChangeAspect="1"/>
          </p:cNvPicPr>
          <p:nvPr/>
        </p:nvPicPr>
        <p:blipFill>
          <a:blip r:embed="rId14"/>
          <a:stretch>
            <a:fillRect/>
          </a:stretch>
        </p:blipFill>
        <p:spPr>
          <a:xfrm>
            <a:off x="6457584" y="6171315"/>
            <a:ext cx="3300295" cy="367597"/>
          </a:xfrm>
          <a:prstGeom prst="rect">
            <a:avLst/>
          </a:prstGeom>
        </p:spPr>
      </p:pic>
    </p:spTree>
    <p:extLst>
      <p:ext uri="{BB962C8B-B14F-4D97-AF65-F5344CB8AC3E}">
        <p14:creationId xmlns:p14="http://schemas.microsoft.com/office/powerpoint/2010/main" val="21898571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lstStyle/>
          <a:p>
            <a:r>
              <a:rPr lang="en-US" dirty="0"/>
              <a:t>Equilibrium Solutions – Brillouin </a:t>
            </a:r>
            <a:r>
              <a:rPr lang="en-US" dirty="0" smtClean="0"/>
              <a:t>Flow (2)</a:t>
            </a:r>
            <a:endParaRPr lang="it-IT" dirty="0"/>
          </a:p>
        </p:txBody>
      </p:sp>
      <p:sp>
        <p:nvSpPr>
          <p:cNvPr id="4" name="Segnaposto numero diapositiva 3">
            <a:extLst>
              <a:ext uri="{FF2B5EF4-FFF2-40B4-BE49-F238E27FC236}">
                <a16:creationId xmlns:a16="http://schemas.microsoft.com/office/drawing/2014/main" xmlns="" id="{ED5DE592-1BEA-4BEB-8A9E-16CD38A66DFA}"/>
              </a:ext>
            </a:extLst>
          </p:cNvPr>
          <p:cNvSpPr>
            <a:spLocks noGrp="1"/>
          </p:cNvSpPr>
          <p:nvPr>
            <p:ph type="sldNum" sz="quarter" idx="12"/>
          </p:nvPr>
        </p:nvSpPr>
        <p:spPr/>
        <p:txBody>
          <a:bodyPr/>
          <a:lstStyle/>
          <a:p>
            <a:fld id="{970F2A4F-BF73-4B49-9FE9-62724D681C3E}" type="slidenum">
              <a:rPr lang="en-US" smtClean="0"/>
              <a:t>50</a:t>
            </a:fld>
            <a:endParaRPr lang="en-US"/>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xmlns="" id="{497BE5FB-5AE3-46D1-987B-10A49CDA5C0F}"/>
                  </a:ext>
                </a:extLst>
              </p:cNvPr>
              <p:cNvSpPr txBox="1"/>
              <p:nvPr/>
            </p:nvSpPr>
            <p:spPr>
              <a:xfrm>
                <a:off x="74903" y="1405726"/>
                <a:ext cx="6325897" cy="2031325"/>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t>Correlation is a cause of </a:t>
                </a:r>
                <a:r>
                  <a:rPr lang="en-US" sz="1800" b="1" i="0" u="none" strike="noStrike" baseline="0" dirty="0"/>
                  <a:t>emittance growth</a:t>
                </a:r>
              </a:p>
              <a:p>
                <a:pPr marL="285750" indent="-285750" algn="l">
                  <a:buFont typeface="Arial" panose="020B0604020202020204" pitchFamily="34" charset="0"/>
                  <a:buChar char="•"/>
                </a:pPr>
                <a:r>
                  <a:rPr lang="en-US" sz="1800" b="0" i="0" u="none" strike="noStrike" baseline="0" dirty="0"/>
                  <a:t>Oscillation of mismatched slices induce correlated emittance oscillations in turn: evaluated by means of a </a:t>
                </a:r>
                <a:r>
                  <a:rPr lang="en-US" sz="1800" b="1" i="0" u="none" strike="noStrike" baseline="0" dirty="0"/>
                  <a:t>two-slice</a:t>
                </a:r>
                <a:r>
                  <a:rPr lang="en-US" sz="1800" b="0" i="0" u="none" strike="noStrike" baseline="0" dirty="0"/>
                  <a:t> model</a:t>
                </a:r>
              </a:p>
              <a:p>
                <a:pPr marL="285750" indent="-285750" algn="l">
                  <a:buFont typeface="Arial" panose="020B0604020202020204" pitchFamily="34" charset="0"/>
                  <a:buChar char="•"/>
                </a:pPr>
                <a:r>
                  <a:rPr lang="en-US" dirty="0"/>
                  <a:t>Oscillations </a:t>
                </a:r>
                <a:r>
                  <a:rPr lang="en-US" sz="1800" b="0" i="0" u="none" strike="noStrike" baseline="0" dirty="0"/>
                  <a:t>periodically return to zero: emittance growth is </a:t>
                </a:r>
                <a:r>
                  <a:rPr lang="en-US" sz="1800" b="1" i="0" u="none" strike="noStrike" baseline="0" dirty="0"/>
                  <a:t>reversible</a:t>
                </a:r>
                <a:r>
                  <a:rPr lang="en-US" sz="1800" b="0" i="0" u="none" strike="noStrike" baseline="0" dirty="0"/>
                  <a:t> if due to space charge induced </a:t>
                </a:r>
                <a:r>
                  <a:rPr lang="en-US" dirty="0"/>
                  <a:t>coupling</a:t>
                </a:r>
              </a:p>
              <a:p>
                <a:pPr marL="285750" indent="-285750" algn="l">
                  <a:buFont typeface="Arial" panose="020B0604020202020204" pitchFamily="34" charset="0"/>
                  <a:buChar char="•"/>
                </a:pPr>
                <a:r>
                  <a:rPr lang="en-US" sz="1800" b="0" i="0" u="none" strike="noStrike" baseline="0" dirty="0"/>
                  <a:t>Minima of emittance co</a:t>
                </a:r>
                <a:r>
                  <a:rPr lang="en-US" dirty="0"/>
                  <a:t>rrespond to maxima of beam size </a:t>
                </a:r>
                <a14:m>
                  <m:oMath xmlns:m="http://schemas.openxmlformats.org/officeDocument/2006/math">
                    <m:r>
                      <a:rPr lang="it-IT" b="0" i="0"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𝜎</m:t>
                        </m:r>
                      </m:e>
                      <m:sup>
                        <m:r>
                          <a:rPr lang="it-IT" b="0" i="1" smtClean="0">
                            <a:latin typeface="Cambria Math" panose="02040503050406030204" pitchFamily="18" charset="0"/>
                          </a:rPr>
                          <m:t>′</m:t>
                        </m:r>
                      </m:sup>
                    </m:sSup>
                    <m:r>
                      <a:rPr lang="it-IT" b="0" i="1" smtClean="0">
                        <a:latin typeface="Cambria Math" panose="02040503050406030204" pitchFamily="18" charset="0"/>
                      </a:rPr>
                      <m:t>=0)</m:t>
                    </m:r>
                  </m:oMath>
                </a14:m>
                <a:endParaRPr lang="en-US" sz="1800" b="0" i="0" u="none" strike="noStrike" baseline="0" dirty="0"/>
              </a:p>
            </p:txBody>
          </p:sp>
        </mc:Choice>
        <mc:Fallback xmlns="">
          <p:sp>
            <p:nvSpPr>
              <p:cNvPr id="12" name="CasellaDiTesto 11">
                <a:extLst>
                  <a:ext uri="{FF2B5EF4-FFF2-40B4-BE49-F238E27FC236}">
                    <a16:creationId xmlns:a16="http://schemas.microsoft.com/office/drawing/2014/main" xmlns:a14="http://schemas.microsoft.com/office/drawing/2010/main" xmlns="" id="{497BE5FB-5AE3-46D1-987B-10A49CDA5C0F}"/>
                  </a:ext>
                </a:extLst>
              </p:cNvPr>
              <p:cNvSpPr txBox="1">
                <a:spLocks noRot="1" noChangeAspect="1" noMove="1" noResize="1" noEditPoints="1" noAdjustHandles="1" noChangeArrowheads="1" noChangeShapeType="1" noTextEdit="1"/>
              </p:cNvSpPr>
              <p:nvPr/>
            </p:nvSpPr>
            <p:spPr>
              <a:xfrm>
                <a:off x="74903" y="1405726"/>
                <a:ext cx="6325897" cy="2031325"/>
              </a:xfrm>
              <a:prstGeom prst="rect">
                <a:avLst/>
              </a:prstGeom>
              <a:blipFill rotWithShape="0">
                <a:blip r:embed="rId3"/>
                <a:stretch>
                  <a:fillRect l="-578" t="-1802" b="-150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xmlns="" id="{B796BDDA-B6FD-4D33-B4A9-2BFFF9ABA3F1}"/>
                  </a:ext>
                </a:extLst>
              </p:cNvPr>
              <p:cNvSpPr txBox="1"/>
              <p:nvPr/>
            </p:nvSpPr>
            <p:spPr>
              <a:xfrm>
                <a:off x="6796085" y="1987024"/>
                <a:ext cx="5321012" cy="725327"/>
              </a:xfrm>
              <a:prstGeom prst="rect">
                <a:avLst/>
              </a:prstGeom>
              <a:noFill/>
            </p:spPr>
            <p:txBody>
              <a:bodyPr wrap="square" lIns="0" tIns="0" rIns="0" bIns="0" rtlCol="0">
                <a:spAutoFit/>
              </a:bodyPr>
              <a:lstStyle/>
              <a:p>
                <a:r>
                  <a:rPr lang="it-IT" b="0" dirty="0"/>
                  <a:t>with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𝐵</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𝜁</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𝑟𝐵</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1+</m:t>
                        </m:r>
                        <m:f>
                          <m:fPr>
                            <m:ctrlPr>
                              <a:rPr lang="it-IT" b="0" i="1" smtClean="0">
                                <a:latin typeface="Cambria Math" panose="02040503050406030204" pitchFamily="18" charset="0"/>
                              </a:rPr>
                            </m:ctrlPr>
                          </m:fPr>
                          <m:num>
                            <m:r>
                              <a:rPr lang="it-IT" b="0" i="1" smtClean="0">
                                <a:latin typeface="Cambria Math" panose="02040503050406030204" pitchFamily="18" charset="0"/>
                              </a:rPr>
                              <m:t>𝑔</m:t>
                            </m:r>
                            <m:d>
                              <m:dPr>
                                <m:ctrlPr>
                                  <a:rPr lang="it-IT" b="0" i="1" smtClean="0">
                                    <a:latin typeface="Cambria Math" panose="02040503050406030204" pitchFamily="18" charset="0"/>
                                  </a:rPr>
                                </m:ctrlPr>
                              </m:dPr>
                              <m:e>
                                <m:r>
                                  <a:rPr lang="it-IT" b="0" i="1" smtClean="0">
                                    <a:latin typeface="Cambria Math" panose="02040503050406030204" pitchFamily="18" charset="0"/>
                                  </a:rPr>
                                  <m:t>𝜁</m:t>
                                </m:r>
                              </m:e>
                            </m:d>
                            <m:r>
                              <a:rPr lang="it-IT" b="0" i="1" smtClean="0">
                                <a:latin typeface="Cambria Math" panose="02040503050406030204" pitchFamily="18" charset="0"/>
                              </a:rPr>
                              <m:t>−</m:t>
                            </m:r>
                            <m:r>
                              <a:rPr lang="it-IT" i="1">
                                <a:latin typeface="Cambria Math" panose="02040503050406030204" pitchFamily="18" charset="0"/>
                              </a:rPr>
                              <m:t>𝑔</m:t>
                            </m:r>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𝜁</m:t>
                                </m:r>
                              </m:e>
                              <m:sub>
                                <m:r>
                                  <a:rPr lang="it-IT" i="1">
                                    <a:latin typeface="Cambria Math" panose="02040503050406030204" pitchFamily="18" charset="0"/>
                                  </a:rPr>
                                  <m:t>𝑟</m:t>
                                </m:r>
                              </m:sub>
                            </m:sSub>
                            <m:r>
                              <a:rPr lang="it-IT" b="0" i="1" smtClean="0">
                                <a:latin typeface="Cambria Math" panose="02040503050406030204" pitchFamily="18" charset="0"/>
                              </a:rPr>
                              <m:t>)</m:t>
                            </m:r>
                          </m:num>
                          <m:den>
                            <m:r>
                              <a:rPr lang="it-IT" b="0" i="1" smtClean="0">
                                <a:latin typeface="Cambria Math" panose="02040503050406030204" pitchFamily="18" charset="0"/>
                              </a:rPr>
                              <m:t>2</m:t>
                            </m:r>
                            <m:r>
                              <a:rPr lang="it-IT" b="0" i="1" smtClean="0">
                                <a:latin typeface="Cambria Math" panose="02040503050406030204" pitchFamily="18" charset="0"/>
                              </a:rPr>
                              <m:t>𝑔</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𝜁</m:t>
                                </m:r>
                              </m:e>
                              <m:sub>
                                <m:r>
                                  <a:rPr lang="it-IT" b="0" i="1" smtClean="0">
                                    <a:latin typeface="Cambria Math" panose="02040503050406030204" pitchFamily="18" charset="0"/>
                                  </a:rPr>
                                  <m:t>𝑟</m:t>
                                </m:r>
                              </m:sub>
                            </m:sSub>
                            <m:r>
                              <a:rPr lang="it-IT" b="0" i="1" smtClean="0">
                                <a:latin typeface="Cambria Math" panose="02040503050406030204" pitchFamily="18" charset="0"/>
                              </a:rPr>
                              <m:t>)</m:t>
                            </m:r>
                          </m:den>
                        </m:f>
                      </m:e>
                    </m:d>
                  </m:oMath>
                </a14:m>
                <a:r>
                  <a:rPr lang="en-US" dirty="0"/>
                  <a:t> since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𝐵</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𝜁</m:t>
                        </m:r>
                      </m:e>
                    </m:d>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𝑔</m:t>
                        </m:r>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e>
                    </m:rad>
                  </m:oMath>
                </a14:m>
                <a:r>
                  <a:rPr lang="en-US" dirty="0"/>
                  <a:t> and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𝜁</m:t>
                        </m:r>
                      </m:e>
                      <m:sub>
                        <m:r>
                          <a:rPr lang="it-IT" b="0" i="1" smtClean="0">
                            <a:latin typeface="Cambria Math" panose="02040503050406030204" pitchFamily="18" charset="0"/>
                          </a:rPr>
                          <m:t>𝑟</m:t>
                        </m:r>
                      </m:sub>
                    </m:sSub>
                  </m:oMath>
                </a14:m>
                <a:r>
                  <a:rPr lang="en-US" dirty="0"/>
                  <a:t> is the reference slice</a:t>
                </a:r>
              </a:p>
            </p:txBody>
          </p:sp>
        </mc:Choice>
        <mc:Fallback xmlns="">
          <p:sp>
            <p:nvSpPr>
              <p:cNvPr id="15" name="CasellaDiTesto 14">
                <a:extLst>
                  <a:ext uri="{FF2B5EF4-FFF2-40B4-BE49-F238E27FC236}">
                    <a16:creationId xmlns:a16="http://schemas.microsoft.com/office/drawing/2014/main" xmlns:a14="http://schemas.microsoft.com/office/drawing/2010/main" xmlns="" id="{B796BDDA-B6FD-4D33-B4A9-2BFFF9ABA3F1}"/>
                  </a:ext>
                </a:extLst>
              </p:cNvPr>
              <p:cNvSpPr txBox="1">
                <a:spLocks noRot="1" noChangeAspect="1" noMove="1" noResize="1" noEditPoints="1" noAdjustHandles="1" noChangeArrowheads="1" noChangeShapeType="1" noTextEdit="1"/>
              </p:cNvSpPr>
              <p:nvPr/>
            </p:nvSpPr>
            <p:spPr>
              <a:xfrm>
                <a:off x="6796085" y="1987024"/>
                <a:ext cx="5321012" cy="725327"/>
              </a:xfrm>
              <a:prstGeom prst="rect">
                <a:avLst/>
              </a:prstGeom>
              <a:blipFill rotWithShape="0">
                <a:blip r:embed="rId4"/>
                <a:stretch>
                  <a:fillRect l="-2749" t="-840" r="-344" b="-18487"/>
                </a:stretch>
              </a:blipFill>
            </p:spPr>
            <p:txBody>
              <a:bodyPr/>
              <a:lstStyle/>
              <a:p>
                <a:r>
                  <a:rPr lang="it-IT">
                    <a:noFill/>
                  </a:rPr>
                  <a:t> </a:t>
                </a:r>
              </a:p>
            </p:txBody>
          </p:sp>
        </mc:Fallback>
      </mc:AlternateContent>
      <p:pic>
        <p:nvPicPr>
          <p:cNvPr id="5" name="Immagine 4"/>
          <p:cNvPicPr>
            <a:picLocks noChangeAspect="1"/>
          </p:cNvPicPr>
          <p:nvPr/>
        </p:nvPicPr>
        <p:blipFill>
          <a:blip r:embed="rId5"/>
          <a:stretch>
            <a:fillRect/>
          </a:stretch>
        </p:blipFill>
        <p:spPr>
          <a:xfrm>
            <a:off x="6796085" y="1440832"/>
            <a:ext cx="5195455" cy="472314"/>
          </a:xfrm>
          <a:prstGeom prst="rect">
            <a:avLst/>
          </a:prstGeom>
          <a:ln w="19050">
            <a:solidFill>
              <a:srgbClr val="C00000"/>
            </a:solidFill>
          </a:ln>
        </p:spPr>
      </p:pic>
      <p:pic>
        <p:nvPicPr>
          <p:cNvPr id="11" name="Immagine 10"/>
          <p:cNvPicPr>
            <a:picLocks noChangeAspect="1"/>
          </p:cNvPicPr>
          <p:nvPr/>
        </p:nvPicPr>
        <p:blipFill>
          <a:blip r:embed="rId6"/>
          <a:stretch>
            <a:fillRect/>
          </a:stretch>
        </p:blipFill>
        <p:spPr>
          <a:xfrm>
            <a:off x="6796085" y="2810862"/>
            <a:ext cx="5023786" cy="3453853"/>
          </a:xfrm>
          <a:prstGeom prst="rect">
            <a:avLst/>
          </a:prstGeom>
        </p:spPr>
      </p:pic>
      <p:pic>
        <p:nvPicPr>
          <p:cNvPr id="13" name="Immagine 12"/>
          <p:cNvPicPr>
            <a:picLocks noChangeAspect="1"/>
          </p:cNvPicPr>
          <p:nvPr/>
        </p:nvPicPr>
        <p:blipFill>
          <a:blip r:embed="rId7"/>
          <a:stretch>
            <a:fillRect/>
          </a:stretch>
        </p:blipFill>
        <p:spPr>
          <a:xfrm>
            <a:off x="454362" y="6053279"/>
            <a:ext cx="3805836" cy="422871"/>
          </a:xfrm>
          <a:prstGeom prst="rect">
            <a:avLst/>
          </a:prstGeom>
        </p:spPr>
      </p:pic>
      <p:pic>
        <p:nvPicPr>
          <p:cNvPr id="20" name="Immagine 19">
            <a:extLst>
              <a:ext uri="{FF2B5EF4-FFF2-40B4-BE49-F238E27FC236}">
                <a16:creationId xmlns:a16="http://schemas.microsoft.com/office/drawing/2014/main" xmlns="" id="{78FA8303-80C8-1D80-B3B0-A6A4E82FDB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2" name="Immagine 21">
            <a:extLst>
              <a:ext uri="{FF2B5EF4-FFF2-40B4-BE49-F238E27FC236}">
                <a16:creationId xmlns:a16="http://schemas.microsoft.com/office/drawing/2014/main" xmlns="" id="{563C9DF4-E134-39F6-C8E5-683DE2981B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4" name="Immagine 23">
            <a:extLst>
              <a:ext uri="{FF2B5EF4-FFF2-40B4-BE49-F238E27FC236}">
                <a16:creationId xmlns:a16="http://schemas.microsoft.com/office/drawing/2014/main" xmlns="" id="{1116F11B-85AA-9B93-D2FB-34723E6A8D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grpSp>
        <p:nvGrpSpPr>
          <p:cNvPr id="17" name="Gruppo 16"/>
          <p:cNvGrpSpPr/>
          <p:nvPr/>
        </p:nvGrpSpPr>
        <p:grpSpPr>
          <a:xfrm>
            <a:off x="454362" y="3647650"/>
            <a:ext cx="5865541" cy="1780275"/>
            <a:chOff x="334536" y="3773035"/>
            <a:chExt cx="5865541" cy="1780275"/>
          </a:xfrm>
        </p:grpSpPr>
        <p:pic>
          <p:nvPicPr>
            <p:cNvPr id="8" name="Immagine 7"/>
            <p:cNvPicPr>
              <a:picLocks noChangeAspect="1"/>
            </p:cNvPicPr>
            <p:nvPr/>
          </p:nvPicPr>
          <p:blipFill>
            <a:blip r:embed="rId11"/>
            <a:stretch>
              <a:fillRect/>
            </a:stretch>
          </p:blipFill>
          <p:spPr>
            <a:xfrm>
              <a:off x="454362" y="3862243"/>
              <a:ext cx="3056659" cy="692727"/>
            </a:xfrm>
            <a:prstGeom prst="rect">
              <a:avLst/>
            </a:prstGeom>
          </p:spPr>
        </p:pic>
        <p:pic>
          <p:nvPicPr>
            <p:cNvPr id="9" name="Immagine 8"/>
            <p:cNvPicPr>
              <a:picLocks noChangeAspect="1"/>
            </p:cNvPicPr>
            <p:nvPr/>
          </p:nvPicPr>
          <p:blipFill>
            <a:blip r:embed="rId12"/>
            <a:stretch>
              <a:fillRect/>
            </a:stretch>
          </p:blipFill>
          <p:spPr>
            <a:xfrm>
              <a:off x="1351219" y="4638148"/>
              <a:ext cx="4644422" cy="637624"/>
            </a:xfrm>
            <a:prstGeom prst="rect">
              <a:avLst/>
            </a:prstGeom>
          </p:spPr>
        </p:pic>
        <p:sp>
          <p:nvSpPr>
            <p:cNvPr id="14" name="Rettangolo 13"/>
            <p:cNvSpPr/>
            <p:nvPr/>
          </p:nvSpPr>
          <p:spPr>
            <a:xfrm>
              <a:off x="334536" y="3773035"/>
              <a:ext cx="5865541" cy="17802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0523790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lstStyle/>
          <a:p>
            <a:r>
              <a:rPr lang="en-US" dirty="0" err="1" smtClean="0"/>
              <a:t>Rms</a:t>
            </a:r>
            <a:r>
              <a:rPr lang="en-US" dirty="0" smtClean="0"/>
              <a:t> Envelope </a:t>
            </a:r>
            <a:r>
              <a:rPr lang="en-US" dirty="0"/>
              <a:t>Dynamics in </a:t>
            </a:r>
            <a:r>
              <a:rPr lang="en-US" dirty="0" err="1" smtClean="0"/>
              <a:t>Linacs</a:t>
            </a:r>
            <a:endParaRPr lang="it-IT" dirty="0"/>
          </a:p>
        </p:txBody>
      </p:sp>
      <p:sp>
        <p:nvSpPr>
          <p:cNvPr id="4" name="Segnaposto numero diapositiva 3">
            <a:extLst>
              <a:ext uri="{FF2B5EF4-FFF2-40B4-BE49-F238E27FC236}">
                <a16:creationId xmlns:a16="http://schemas.microsoft.com/office/drawing/2014/main" xmlns="" id="{A58195E7-FDD0-45D8-BD07-8BC679177E47}"/>
              </a:ext>
            </a:extLst>
          </p:cNvPr>
          <p:cNvSpPr>
            <a:spLocks noGrp="1"/>
          </p:cNvSpPr>
          <p:nvPr>
            <p:ph type="sldNum" sz="quarter" idx="12"/>
          </p:nvPr>
        </p:nvSpPr>
        <p:spPr/>
        <p:txBody>
          <a:bodyPr/>
          <a:lstStyle/>
          <a:p>
            <a:fld id="{970F2A4F-BF73-4B49-9FE9-62724D681C3E}" type="slidenum">
              <a:rPr lang="en-US" smtClean="0"/>
              <a:t>51</a:t>
            </a:fld>
            <a:endParaRPr lang="en-US"/>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xmlns="" id="{3F415F9E-307A-4241-9092-9A0935D42FB7}"/>
                  </a:ext>
                </a:extLst>
              </p:cNvPr>
              <p:cNvSpPr txBox="1"/>
              <p:nvPr/>
            </p:nvSpPr>
            <p:spPr>
              <a:xfrm>
                <a:off x="189071" y="1328339"/>
                <a:ext cx="11838994" cy="1754326"/>
              </a:xfrm>
              <a:prstGeom prst="rect">
                <a:avLst/>
              </a:prstGeom>
              <a:noFill/>
            </p:spPr>
            <p:txBody>
              <a:bodyPr wrap="square">
                <a:spAutoFit/>
              </a:bodyPr>
              <a:lstStyle/>
              <a:p>
                <a:pPr marL="285750" indent="-285750">
                  <a:buFont typeface="Arial" panose="020B0604020202020204" pitchFamily="34" charset="0"/>
                  <a:buChar char="•"/>
                </a:pPr>
                <a:r>
                  <a:rPr lang="en-US" dirty="0"/>
                  <a:t>Rms envelope evolution for an ultra-relativistic, </a:t>
                </a:r>
                <a:r>
                  <a:rPr lang="en-US" b="1" dirty="0"/>
                  <a:t>space charge-dominated</a:t>
                </a:r>
                <a:r>
                  <a:rPr lang="en-US" dirty="0"/>
                  <a:t> </a:t>
                </a:r>
                <a14:m>
                  <m:oMath xmlns:m="http://schemas.openxmlformats.org/officeDocument/2006/math">
                    <m:r>
                      <a:rPr lang="it-IT" b="0" i="1" smtClean="0">
                        <a:latin typeface="Cambria Math" panose="02040503050406030204" pitchFamily="18" charset="0"/>
                      </a:rPr>
                      <m:t>(</m:t>
                    </m:r>
                    <m:r>
                      <a:rPr lang="it-IT" b="0" i="1" smtClean="0">
                        <a:latin typeface="Cambria Math" panose="02040503050406030204" pitchFamily="18" charset="0"/>
                      </a:rPr>
                      <m:t>𝜌</m:t>
                    </m:r>
                    <m:r>
                      <a:rPr lang="it-IT" b="0" i="1" smtClean="0">
                        <a:latin typeface="Cambria Math" panose="02040503050406030204" pitchFamily="18" charset="0"/>
                      </a:rPr>
                      <m:t>≫1)</m:t>
                    </m:r>
                  </m:oMath>
                </a14:m>
                <a:r>
                  <a:rPr lang="en-US" dirty="0"/>
                  <a:t> cylindrically symmetric electron beam in a multicell </a:t>
                </a:r>
                <a:r>
                  <a:rPr lang="en-US" dirty="0" err="1"/>
                  <a:t>linac</a:t>
                </a:r>
                <a:r>
                  <a:rPr lang="en-US" dirty="0"/>
                  <a:t> structure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𝜁</m:t>
                    </m:r>
                    <m:r>
                      <a:rPr lang="en-US" b="0" i="1" smtClean="0">
                        <a:latin typeface="Cambria Math" panose="02040503050406030204" pitchFamily="18" charset="0"/>
                      </a:rPr>
                      <m:t>)</m:t>
                    </m:r>
                  </m:oMath>
                </a14:m>
                <a:r>
                  <a:rPr lang="en-US" dirty="0"/>
                  <a:t> is slice dependent due to space-charge induced correlation</a:t>
                </a:r>
              </a:p>
              <a:p>
                <a:pPr marL="285750" indent="-285750">
                  <a:buFont typeface="Arial" panose="020B0604020202020204" pitchFamily="34" charset="0"/>
                  <a:buChar char="•"/>
                </a:pPr>
                <a:r>
                  <a:rPr lang="en-US" b="1" dirty="0"/>
                  <a:t>RF focusing</a:t>
                </a:r>
                <a:r>
                  <a:rPr lang="en-US" dirty="0"/>
                  <a:t> provided by non-synchronous space harmonics of the accelerating field. The parameter </a:t>
                </a:r>
                <a14:m>
                  <m:oMath xmlns:m="http://schemas.openxmlformats.org/officeDocument/2006/math">
                    <m:r>
                      <a:rPr lang="en-US" i="1" smtClean="0">
                        <a:latin typeface="Cambria Math" panose="02040503050406030204" pitchFamily="18" charset="0"/>
                      </a:rPr>
                      <m:t>𝜂</m:t>
                    </m:r>
                  </m:oMath>
                </a14:m>
                <a:r>
                  <a:rPr lang="en-US" b="0" dirty="0"/>
                  <a:t> </a:t>
                </a:r>
                <a:r>
                  <a:rPr lang="en-US" dirty="0"/>
                  <a:t>allows to account for solenoid coils as well</a:t>
                </a:r>
              </a:p>
              <a:p>
                <a:pPr marL="285750" indent="-285750">
                  <a:buFont typeface="Arial" panose="020B0604020202020204" pitchFamily="34" charset="0"/>
                  <a:buChar char="•"/>
                </a:pPr>
                <a:r>
                  <a:rPr lang="en-US" dirty="0"/>
                  <a:t>Energy increase is </a:t>
                </a:r>
                <a:r>
                  <a:rPr lang="en-US" b="1" dirty="0"/>
                  <a:t>smoothed</a:t>
                </a:r>
                <a:r>
                  <a:rPr lang="en-US" dirty="0"/>
                  <a:t> throughout the </a:t>
                </a:r>
                <a:r>
                  <a:rPr lang="en-US" dirty="0" err="1"/>
                  <a:t>linac</a:t>
                </a:r>
                <a:r>
                  <a:rPr lang="en-US" dirty="0"/>
                  <a:t> so that </a:t>
                </a:r>
                <a14:m>
                  <m:oMath xmlns:m="http://schemas.openxmlformats.org/officeDocument/2006/math">
                    <m:r>
                      <a:rPr lang="it-IT" b="0" i="1" smtClean="0">
                        <a:latin typeface="Cambria Math" panose="02040503050406030204" pitchFamily="18" charset="0"/>
                      </a:rPr>
                      <m:t>𝛾</m:t>
                    </m:r>
                    <m:d>
                      <m:dPr>
                        <m:ctrlPr>
                          <a:rPr lang="it-IT" b="0" i="1" smtClean="0">
                            <a:latin typeface="Cambria Math" panose="02040503050406030204" pitchFamily="18" charset="0"/>
                          </a:rPr>
                        </m:ctrlPr>
                      </m:dPr>
                      <m:e>
                        <m:r>
                          <a:rPr lang="it-IT" b="0" i="1" smtClean="0">
                            <a:latin typeface="Cambria Math" panose="02040503050406030204" pitchFamily="18" charset="0"/>
                          </a:rPr>
                          <m:t>𝑠</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m:t>
                        </m:r>
                      </m:sup>
                    </m:sSup>
                    <m:r>
                      <a:rPr lang="it-IT" b="0" i="1" smtClean="0">
                        <a:latin typeface="Cambria Math" panose="02040503050406030204" pitchFamily="18" charset="0"/>
                      </a:rPr>
                      <m:t>𝑠</m:t>
                    </m:r>
                  </m:oMath>
                </a14:m>
                <a:r>
                  <a:rPr lang="en-US" dirty="0"/>
                  <a:t> where </a:t>
                </a:r>
                <a14:m>
                  <m:oMath xmlns:m="http://schemas.openxmlformats.org/officeDocument/2006/math">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m:t>
                        </m:r>
                      </m:sup>
                    </m:sSup>
                    <m:r>
                      <a:rPr lang="it-IT" i="1">
                        <a:latin typeface="Cambria Math" panose="02040503050406030204" pitchFamily="18" charset="0"/>
                      </a:rPr>
                      <m:t>=</m:t>
                    </m:r>
                    <m:r>
                      <a:rPr lang="it-IT" b="0" i="1" smtClean="0">
                        <a:latin typeface="Cambria Math" panose="02040503050406030204" pitchFamily="18" charset="0"/>
                      </a:rPr>
                      <m:t>𝑞</m:t>
                    </m:r>
                    <m:d>
                      <m:dPr>
                        <m:begChr m:val="⟨"/>
                        <m:endChr m:val="⟩"/>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𝑧</m:t>
                            </m:r>
                          </m:sub>
                        </m:sSub>
                      </m:e>
                    </m:d>
                    <m:r>
                      <a:rPr lang="it-IT" b="0" i="1" smtClean="0">
                        <a:latin typeface="Cambria Math" panose="02040503050406030204" pitchFamily="18" charset="0"/>
                      </a:rPr>
                      <m:t>/</m:t>
                    </m:r>
                    <m:r>
                      <a:rPr lang="it-IT" b="0" i="1" smtClean="0">
                        <a:latin typeface="Cambria Math" panose="02040503050406030204" pitchFamily="18" charset="0"/>
                      </a:rPr>
                      <m:t>𝑚</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𝑐</m:t>
                        </m:r>
                      </m:e>
                      <m:sup>
                        <m:r>
                          <a:rPr lang="it-IT" b="0" i="1" smtClean="0">
                            <a:latin typeface="Cambria Math" panose="02040503050406030204" pitchFamily="18" charset="0"/>
                          </a:rPr>
                          <m:t>2</m:t>
                        </m:r>
                      </m:sup>
                    </m:sSup>
                  </m:oMath>
                </a14:m>
                <a:r>
                  <a:rPr lang="en-US" dirty="0"/>
                  <a:t> and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𝑖</m:t>
                        </m:r>
                      </m:sub>
                    </m:sSub>
                    <m:r>
                      <a:rPr lang="it-IT" b="0" i="1" smtClean="0">
                        <a:latin typeface="Cambria Math" panose="02040503050406030204" pitchFamily="18" charset="0"/>
                      </a:rPr>
                      <m:t>=</m:t>
                    </m:r>
                    <m:r>
                      <a:rPr lang="it-IT" b="0" i="1" smtClean="0">
                        <a:latin typeface="Cambria Math" panose="02040503050406030204" pitchFamily="18" charset="0"/>
                      </a:rPr>
                      <m:t>𝛾</m:t>
                    </m:r>
                    <m:r>
                      <a:rPr lang="it-IT" b="0" i="1" smtClean="0">
                        <a:latin typeface="Cambria Math" panose="02040503050406030204" pitchFamily="18" charset="0"/>
                      </a:rPr>
                      <m:t>(0)</m:t>
                    </m:r>
                  </m:oMath>
                </a14:m>
                <a:r>
                  <a:rPr lang="en-US" dirty="0"/>
                  <a:t> is the input energy </a:t>
                </a:r>
              </a:p>
            </p:txBody>
          </p:sp>
        </mc:Choice>
        <mc:Fallback xmlns="">
          <p:sp>
            <p:nvSpPr>
              <p:cNvPr id="6" name="CasellaDiTesto 5">
                <a:extLst>
                  <a:ext uri="{FF2B5EF4-FFF2-40B4-BE49-F238E27FC236}">
                    <a16:creationId xmlns:a16="http://schemas.microsoft.com/office/drawing/2014/main" xmlns:a14="http://schemas.microsoft.com/office/drawing/2010/main" xmlns="" id="{3F415F9E-307A-4241-9092-9A0935D42FB7}"/>
                  </a:ext>
                </a:extLst>
              </p:cNvPr>
              <p:cNvSpPr txBox="1">
                <a:spLocks noRot="1" noChangeAspect="1" noMove="1" noResize="1" noEditPoints="1" noAdjustHandles="1" noChangeArrowheads="1" noChangeShapeType="1" noTextEdit="1"/>
              </p:cNvSpPr>
              <p:nvPr/>
            </p:nvSpPr>
            <p:spPr>
              <a:xfrm>
                <a:off x="189071" y="1328339"/>
                <a:ext cx="11838994" cy="1754326"/>
              </a:xfrm>
              <a:prstGeom prst="rect">
                <a:avLst/>
              </a:prstGeom>
              <a:blipFill rotWithShape="0">
                <a:blip r:embed="rId3"/>
                <a:stretch>
                  <a:fillRect l="-309" t="-2083" b="-45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xmlns="" id="{B0D3A221-F1D9-4518-8F17-D236CD761C46}"/>
                  </a:ext>
                </a:extLst>
              </p:cNvPr>
              <p:cNvSpPr txBox="1"/>
              <p:nvPr/>
            </p:nvSpPr>
            <p:spPr>
              <a:xfrm>
                <a:off x="176503" y="4106095"/>
                <a:ext cx="8248850"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The equation simplifies in the so-called </a:t>
                </a:r>
                <a:r>
                  <a:rPr lang="en-US" b="1" dirty="0">
                    <a:solidFill>
                      <a:schemeClr val="tx1"/>
                    </a:solidFill>
                  </a:rPr>
                  <a:t>dimensionless Cauchy space </a:t>
                </a:r>
                <a14:m>
                  <m:oMath xmlns:m="http://schemas.openxmlformats.org/officeDocument/2006/math">
                    <m:d>
                      <m:dPr>
                        <m:ctrlPr>
                          <a:rPr lang="it-IT" b="1" i="1" smtClean="0">
                            <a:solidFill>
                              <a:schemeClr val="tx1"/>
                            </a:solidFill>
                            <a:latin typeface="Cambria Math" panose="02040503050406030204" pitchFamily="18" charset="0"/>
                          </a:rPr>
                        </m:ctrlPr>
                      </m:dPr>
                      <m:e>
                        <m:r>
                          <a:rPr lang="it-IT" b="1" i="1" smtClean="0">
                            <a:solidFill>
                              <a:schemeClr val="tx1"/>
                            </a:solidFill>
                            <a:latin typeface="Cambria Math" panose="02040503050406030204" pitchFamily="18" charset="0"/>
                          </a:rPr>
                          <m:t>𝝉</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𝒚</m:t>
                        </m:r>
                      </m:e>
                    </m:d>
                  </m:oMath>
                </a14:m>
                <a:endParaRPr lang="en-US" b="1" dirty="0">
                  <a:solidFill>
                    <a:schemeClr val="tx1"/>
                  </a:solidFill>
                </a:endParaRPr>
              </a:p>
            </p:txBody>
          </p:sp>
        </mc:Choice>
        <mc:Fallback xmlns="">
          <p:sp>
            <p:nvSpPr>
              <p:cNvPr id="12" name="CasellaDiTesto 11">
                <a:extLst>
                  <a:ext uri="{FF2B5EF4-FFF2-40B4-BE49-F238E27FC236}">
                    <a16:creationId xmlns:a16="http://schemas.microsoft.com/office/drawing/2014/main" xmlns:a14="http://schemas.microsoft.com/office/drawing/2010/main" xmlns="" id="{B0D3A221-F1D9-4518-8F17-D236CD761C46}"/>
                  </a:ext>
                </a:extLst>
              </p:cNvPr>
              <p:cNvSpPr txBox="1">
                <a:spLocks noRot="1" noChangeAspect="1" noMove="1" noResize="1" noEditPoints="1" noAdjustHandles="1" noChangeArrowheads="1" noChangeShapeType="1" noTextEdit="1"/>
              </p:cNvSpPr>
              <p:nvPr/>
            </p:nvSpPr>
            <p:spPr>
              <a:xfrm>
                <a:off x="176503" y="4106095"/>
                <a:ext cx="8248850" cy="369332"/>
              </a:xfrm>
              <a:prstGeom prst="rect">
                <a:avLst/>
              </a:prstGeom>
              <a:blipFill rotWithShape="0">
                <a:blip r:embed="rId4"/>
                <a:stretch>
                  <a:fillRect l="-517" t="-10000" b="-2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xmlns="" id="{6243E245-B54A-4BFD-8E93-F3DF054012B1}"/>
                  </a:ext>
                </a:extLst>
              </p:cNvPr>
              <p:cNvSpPr txBox="1"/>
              <p:nvPr/>
            </p:nvSpPr>
            <p:spPr>
              <a:xfrm>
                <a:off x="2730363" y="4464997"/>
                <a:ext cx="5423037" cy="1258743"/>
              </a:xfrm>
              <a:prstGeom prst="rect">
                <a:avLst/>
              </a:prstGeom>
              <a:noFill/>
            </p:spPr>
            <p:txBody>
              <a:bodyPr wrap="square" rtlCol="0">
                <a:spAutoFit/>
              </a:bodyPr>
              <a:lstStyle/>
              <a:p>
                <a:pPr marL="285750" indent="-285750">
                  <a:buFont typeface="Wingdings" panose="05000000000000000000" pitchFamily="2" charset="2"/>
                  <a:buChar char="q"/>
                </a:pPr>
                <a14:m>
                  <m:oMath xmlns:m="http://schemas.openxmlformats.org/officeDocument/2006/math">
                    <m:r>
                      <a:rPr lang="it-IT" b="0" i="1" smtClean="0">
                        <a:latin typeface="Cambria Math" panose="02040503050406030204" pitchFamily="18" charset="0"/>
                      </a:rPr>
                      <m:t>𝑦</m:t>
                    </m:r>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ln</m:t>
                        </m:r>
                      </m:fName>
                      <m:e>
                        <m:d>
                          <m:dPr>
                            <m:ctrlPr>
                              <a:rPr lang="it-IT" b="0" i="1" smtClean="0">
                                <a:latin typeface="Cambria Math" panose="02040503050406030204" pitchFamily="18" charset="0"/>
                              </a:rPr>
                            </m:ctrlPr>
                          </m:dPr>
                          <m:e>
                            <m:r>
                              <a:rPr lang="it-IT" b="0" i="1" smtClean="0">
                                <a:latin typeface="Cambria Math" panose="02040503050406030204" pitchFamily="18" charset="0"/>
                              </a:rPr>
                              <m:t>𝛾</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𝑖</m:t>
                                </m:r>
                              </m:sub>
                            </m:sSub>
                          </m:e>
                        </m:d>
                      </m:e>
                    </m:func>
                  </m:oMath>
                </a14:m>
                <a:r>
                  <a:rPr lang="en-US" dirty="0"/>
                  <a:t>, </a:t>
                </a:r>
                <a14:m>
                  <m:oMath xmlns:m="http://schemas.openxmlformats.org/officeDocument/2006/math">
                    <m:r>
                      <a:rPr lang="it-IT" b="0" i="1" smtClean="0">
                        <a:latin typeface="Cambria Math" panose="02040503050406030204" pitchFamily="18" charset="0"/>
                      </a:rPr>
                      <m:t>𝛾</m:t>
                    </m:r>
                    <m:r>
                      <a:rPr lang="it-IT" b="0" i="1" smtClean="0">
                        <a:latin typeface="Cambria Math" panose="02040503050406030204" pitchFamily="18" charset="0"/>
                      </a:rPr>
                      <m:t>∈</m:t>
                    </m:r>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𝑖</m:t>
                            </m:r>
                          </m:sub>
                        </m:sSub>
                        <m:r>
                          <a:rPr lang="it-IT" b="0" i="1" smtClean="0">
                            <a:latin typeface="Cambria Math" panose="02040503050406030204" pitchFamily="18" charset="0"/>
                          </a:rPr>
                          <m:t>,</m:t>
                        </m:r>
                        <m:r>
                          <m:rPr>
                            <m:lit/>
                          </m:rPr>
                          <a:rPr lang="it-IT" b="0" i="1" smtClean="0">
                            <a:latin typeface="Cambria Math" panose="02040503050406030204" pitchFamily="18" charset="0"/>
                          </a:rPr>
                          <m:t>+</m:t>
                        </m:r>
                        <m:r>
                          <a:rPr lang="it-IT" b="0" i="1" smtClean="0">
                            <a:latin typeface="Cambria Math" panose="02040503050406030204" pitchFamily="18" charset="0"/>
                          </a:rPr>
                          <m:t>∞</m:t>
                        </m:r>
                      </m:e>
                    </m:d>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∈(0,+∞)</m:t>
                    </m:r>
                  </m:oMath>
                </a14:m>
                <a:endParaRPr lang="en-US" dirty="0"/>
              </a:p>
              <a:p>
                <a:pPr marL="285750" indent="-285750">
                  <a:buFont typeface="Wingdings" panose="05000000000000000000" pitchFamily="2" charset="2"/>
                  <a:buChar char="q"/>
                </a:pPr>
                <a14:m>
                  <m:oMath xmlns:m="http://schemas.openxmlformats.org/officeDocument/2006/math">
                    <m:r>
                      <a:rPr lang="it-IT" b="0" i="1" smtClean="0">
                        <a:latin typeface="Cambria Math" panose="02040503050406030204" pitchFamily="18" charset="0"/>
                      </a:rPr>
                      <m:t>𝜏</m:t>
                    </m:r>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m:t>
                    </m:r>
                    <m:r>
                      <a:rPr lang="it-IT" b="0" i="1" smtClean="0">
                        <a:latin typeface="Cambria Math" panose="02040503050406030204" pitchFamily="18" charset="0"/>
                      </a:rPr>
                      <m:t>𝜎</m:t>
                    </m:r>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𝑆</m:t>
                        </m:r>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e>
                    </m:rad>
                  </m:oMath>
                </a14:m>
                <a:r>
                  <a:rPr lang="en-US" dirty="0"/>
                  <a:t>, with </a:t>
                </a:r>
                <a14:m>
                  <m:oMath xmlns:m="http://schemas.openxmlformats.org/officeDocument/2006/math">
                    <m:r>
                      <a:rPr lang="it-IT" b="0" i="1" smtClean="0">
                        <a:latin typeface="Cambria Math" panose="02040503050406030204" pitchFamily="18" charset="0"/>
                      </a:rPr>
                      <m:t>𝑆</m:t>
                    </m:r>
                    <m:d>
                      <m:dPr>
                        <m:ctrlPr>
                          <a:rPr lang="it-IT" b="0" i="1" smtClean="0">
                            <a:latin typeface="Cambria Math" panose="02040503050406030204" pitchFamily="18" charset="0"/>
                          </a:rPr>
                        </m:ctrlPr>
                      </m:dPr>
                      <m:e>
                        <m:r>
                          <a:rPr lang="it-IT" b="0" i="1" smtClean="0">
                            <a:latin typeface="Cambria Math" panose="02040503050406030204" pitchFamily="18" charset="0"/>
                          </a:rPr>
                          <m:t>𝜁</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𝜅</m:t>
                        </m:r>
                      </m:e>
                      <m:sub>
                        <m:r>
                          <a:rPr lang="it-IT" b="0" i="1" smtClean="0">
                            <a:latin typeface="Cambria Math" panose="02040503050406030204" pitchFamily="18" charset="0"/>
                          </a:rPr>
                          <m:t>𝑆𝐶</m:t>
                        </m:r>
                      </m:sub>
                    </m:sSub>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𝑖</m:t>
                        </m:r>
                      </m:sub>
                    </m:sSub>
                    <m:sSup>
                      <m:sSupPr>
                        <m:ctrlPr>
                          <a:rPr lang="it-IT" b="0" i="1" smtClean="0">
                            <a:latin typeface="Cambria Math" panose="02040503050406030204" pitchFamily="18" charset="0"/>
                          </a:rPr>
                        </m:ctrlPr>
                      </m:sSupPr>
                      <m:e>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m:t>
                            </m:r>
                          </m:sup>
                        </m:sSup>
                      </m:e>
                      <m:sup>
                        <m:r>
                          <a:rPr lang="it-IT" b="0" i="1" smtClean="0">
                            <a:latin typeface="Cambria Math" panose="02040503050406030204" pitchFamily="18" charset="0"/>
                          </a:rPr>
                          <m:t>2</m:t>
                        </m:r>
                      </m:sup>
                    </m:sSup>
                  </m:oMath>
                </a14:m>
                <a:endParaRPr lang="en-US" dirty="0"/>
              </a:p>
              <a:p>
                <a:pPr marL="285750" indent="-285750">
                  <a:buFont typeface="Wingdings" panose="05000000000000000000" pitchFamily="2" charset="2"/>
                  <a:buChar char="q"/>
                </a:pPr>
                <a14:m>
                  <m:oMath xmlns:m="http://schemas.openxmlformats.org/officeDocument/2006/math">
                    <m:acc>
                      <m:accPr>
                        <m:chr m:val="̇"/>
                        <m:ctrlPr>
                          <a:rPr lang="it-IT" b="0" i="1" smtClean="0">
                            <a:latin typeface="Cambria Math" panose="02040503050406030204" pitchFamily="18" charset="0"/>
                          </a:rPr>
                        </m:ctrlPr>
                      </m:accPr>
                      <m:e>
                        <m:r>
                          <a:rPr lang="it-IT" b="0" i="1" smtClean="0">
                            <a:latin typeface="Cambria Math" panose="02040503050406030204" pitchFamily="18" charset="0"/>
                          </a:rPr>
                          <m:t>𝜏</m:t>
                        </m:r>
                      </m:e>
                    </m:acc>
                    <m:r>
                      <a:rPr lang="it-IT" b="0" i="1" smtClean="0">
                        <a:latin typeface="Cambria Math" panose="02040503050406030204" pitchFamily="18" charset="0"/>
                      </a:rPr>
                      <m:t>≡</m:t>
                    </m:r>
                    <m:r>
                      <a:rPr lang="it-IT" b="0" i="1" smtClean="0">
                        <a:latin typeface="Cambria Math" panose="02040503050406030204" pitchFamily="18" charset="0"/>
                      </a:rPr>
                      <m:t>𝑑</m:t>
                    </m:r>
                    <m:r>
                      <a:rPr lang="it-IT" b="0" i="1" smtClean="0">
                        <a:latin typeface="Cambria Math" panose="02040503050406030204" pitchFamily="18" charset="0"/>
                      </a:rPr>
                      <m:t>𝜏</m:t>
                    </m:r>
                    <m:r>
                      <a:rPr lang="it-IT" b="0" i="1" smtClean="0">
                        <a:latin typeface="Cambria Math" panose="02040503050406030204" pitchFamily="18" charset="0"/>
                      </a:rPr>
                      <m:t>/</m:t>
                    </m:r>
                    <m:r>
                      <a:rPr lang="it-IT" b="0" i="1" smtClean="0">
                        <a:latin typeface="Cambria Math" panose="02040503050406030204" pitchFamily="18" charset="0"/>
                      </a:rPr>
                      <m:t>𝑑𝑦</m:t>
                    </m:r>
                  </m:oMath>
                </a14:m>
                <a:endParaRPr lang="it-IT" b="0" i="1" dirty="0">
                  <a:latin typeface="Cambria Math" panose="02040503050406030204" pitchFamily="18" charset="0"/>
                </a:endParaRPr>
              </a:p>
              <a:p>
                <a:pPr marL="285750" indent="-285750">
                  <a:buFont typeface="Wingdings" panose="05000000000000000000" pitchFamily="2" charset="2"/>
                  <a:buChar char="q"/>
                </a:pPr>
                <a14:m>
                  <m:oMath xmlns:m="http://schemas.openxmlformats.org/officeDocument/2006/math">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Ω</m:t>
                        </m:r>
                      </m:e>
                      <m:sup>
                        <m:r>
                          <a:rPr lang="it-IT" b="0" i="1" smtClean="0">
                            <a:latin typeface="Cambria Math" panose="02040503050406030204" pitchFamily="18" charset="0"/>
                          </a:rPr>
                          <m:t>2</m:t>
                        </m:r>
                      </m:sup>
                    </m:sSup>
                    <m:r>
                      <a:rPr lang="it-IT" b="0" i="1" smtClean="0">
                        <a:latin typeface="Cambria Math" panose="02040503050406030204" pitchFamily="18" charset="0"/>
                      </a:rPr>
                      <m:t>=</m:t>
                    </m:r>
                    <m:r>
                      <a:rPr lang="it-IT" i="1">
                        <a:latin typeface="Cambria Math" panose="02040503050406030204" pitchFamily="18" charset="0"/>
                      </a:rPr>
                      <m:t>𝜂</m:t>
                    </m:r>
                    <m:r>
                      <a:rPr lang="en-US" b="0" i="1" smtClean="0">
                        <a:latin typeface="Cambria Math" panose="02040503050406030204" pitchFamily="18" charset="0"/>
                      </a:rPr>
                      <m:t>/8</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m:rPr>
                            <m:sty m:val="p"/>
                          </m:rPr>
                          <a:rPr lang="en-US" b="0" i="0" smtClean="0">
                            <a:latin typeface="Cambria Math" panose="02040503050406030204" pitchFamily="18" charset="0"/>
                          </a:rPr>
                          <m:t>Δ</m:t>
                        </m:r>
                        <m:r>
                          <a:rPr lang="en-US" b="0" i="1" smtClean="0">
                            <a:latin typeface="Cambria Math" panose="02040503050406030204" pitchFamily="18" charset="0"/>
                          </a:rPr>
                          <m:t>𝜙</m:t>
                        </m:r>
                      </m:e>
                    </m:func>
                  </m:oMath>
                </a14:m>
                <a:endParaRPr lang="en-US" dirty="0"/>
              </a:p>
            </p:txBody>
          </p:sp>
        </mc:Choice>
        <mc:Fallback xmlns="">
          <p:sp>
            <p:nvSpPr>
              <p:cNvPr id="13" name="CasellaDiTesto 12">
                <a:extLst>
                  <a:ext uri="{FF2B5EF4-FFF2-40B4-BE49-F238E27FC236}">
                    <a16:creationId xmlns="" xmlns:a16="http://schemas.microsoft.com/office/drawing/2014/main" xmlns:a14="http://schemas.microsoft.com/office/drawing/2010/main" id="{6243E245-B54A-4BFD-8E93-F3DF054012B1}"/>
                  </a:ext>
                </a:extLst>
              </p:cNvPr>
              <p:cNvSpPr txBox="1">
                <a:spLocks noRot="1" noChangeAspect="1" noMove="1" noResize="1" noEditPoints="1" noAdjustHandles="1" noChangeArrowheads="1" noChangeShapeType="1" noTextEdit="1"/>
              </p:cNvSpPr>
              <p:nvPr/>
            </p:nvSpPr>
            <p:spPr>
              <a:xfrm>
                <a:off x="2730363" y="4464997"/>
                <a:ext cx="5423037" cy="1258743"/>
              </a:xfrm>
              <a:prstGeom prst="rect">
                <a:avLst/>
              </a:prstGeom>
              <a:blipFill rotWithShape="0">
                <a:blip r:embed="rId5"/>
                <a:stretch>
                  <a:fillRect l="-787" t="-2415" b="-4831"/>
                </a:stretch>
              </a:blipFill>
            </p:spPr>
            <p:txBody>
              <a:bodyPr/>
              <a:lstStyle/>
              <a:p>
                <a:r>
                  <a:rPr lang="it-IT">
                    <a:noFill/>
                  </a:rPr>
                  <a:t> </a:t>
                </a:r>
              </a:p>
            </p:txBody>
          </p:sp>
        </mc:Fallback>
      </mc:AlternateContent>
      <p:sp>
        <p:nvSpPr>
          <p:cNvPr id="16" name="CasellaDiTesto 15">
            <a:extLst>
              <a:ext uri="{FF2B5EF4-FFF2-40B4-BE49-F238E27FC236}">
                <a16:creationId xmlns:a16="http://schemas.microsoft.com/office/drawing/2014/main" xmlns="" id="{F2B1C466-7789-4FA5-A2BA-37E3013DF0A3}"/>
              </a:ext>
            </a:extLst>
          </p:cNvPr>
          <p:cNvSpPr txBox="1"/>
          <p:nvPr/>
        </p:nvSpPr>
        <p:spPr>
          <a:xfrm>
            <a:off x="176503" y="3835338"/>
            <a:ext cx="5540903" cy="369332"/>
          </a:xfrm>
          <a:prstGeom prst="rect">
            <a:avLst/>
          </a:prstGeom>
          <a:noFill/>
        </p:spPr>
        <p:txBody>
          <a:bodyPr wrap="square" rtlCol="0">
            <a:spAutoFit/>
          </a:bodyPr>
          <a:lstStyle/>
          <a:p>
            <a:r>
              <a:rPr lang="en-US" b="1" dirty="0">
                <a:solidFill>
                  <a:srgbClr val="C00000"/>
                </a:solidFill>
              </a:rPr>
              <a:t>Equilibrium-like Solution</a:t>
            </a: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C32F6FA2-68A0-4AA5-8407-F729CD7F1C1B}"/>
                  </a:ext>
                </a:extLst>
              </p:cNvPr>
              <p:cNvSpPr txBox="1"/>
              <p:nvPr/>
            </p:nvSpPr>
            <p:spPr>
              <a:xfrm>
                <a:off x="189071" y="5808156"/>
                <a:ext cx="6281554" cy="669992"/>
              </a:xfrm>
              <a:prstGeom prst="rect">
                <a:avLst/>
              </a:prstGeom>
              <a:noFill/>
            </p:spPr>
            <p:txBody>
              <a:bodyPr wrap="square" rtlCol="0">
                <a:spAutoFit/>
              </a:bodyPr>
              <a:lstStyle/>
              <a:p>
                <a:pPr marL="285750" indent="-285750">
                  <a:buFont typeface="Arial" panose="020B0604020202020204" pitchFamily="34" charset="0"/>
                  <a:buChar char="•"/>
                </a:pPr>
                <a:r>
                  <a:rPr lang="en-US" dirty="0"/>
                  <a:t>An </a:t>
                </a:r>
                <a:r>
                  <a:rPr lang="en-US" b="1" dirty="0"/>
                  <a:t>equilibrium</a:t>
                </a:r>
                <a:r>
                  <a:rPr lang="en-US" dirty="0"/>
                  <a:t> (particular) solution can be searched in the form </a:t>
                </a:r>
                <a14:m>
                  <m:oMath xmlns:m="http://schemas.openxmlformats.org/officeDocument/2006/math">
                    <m:r>
                      <a:rPr lang="it-IT" b="0" i="1" smtClean="0">
                        <a:latin typeface="Cambria Math" panose="02040503050406030204" pitchFamily="18" charset="0"/>
                      </a:rPr>
                      <m:t>𝜏</m:t>
                    </m:r>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𝜏</m:t>
                        </m:r>
                      </m:e>
                      <m:sub>
                        <m:r>
                          <a:rPr lang="it-IT" b="0" i="1" smtClean="0">
                            <a:latin typeface="Cambria Math" panose="02040503050406030204" pitchFamily="18" charset="0"/>
                          </a:rPr>
                          <m:t>0</m:t>
                        </m:r>
                      </m:sub>
                    </m:sSub>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𝑛𝑦</m:t>
                        </m:r>
                      </m:sup>
                    </m:sSup>
                    <m:r>
                      <a:rPr lang="it-IT" b="0" i="1" smtClean="0">
                        <a:latin typeface="Cambria Math" panose="02040503050406030204" pitchFamily="18" charset="0"/>
                      </a:rPr>
                      <m:t>, </m:t>
                    </m:r>
                    <m:r>
                      <a:rPr lang="it-IT" b="0" i="1" smtClean="0">
                        <a:latin typeface="Cambria Math" panose="02040503050406030204" pitchFamily="18" charset="0"/>
                      </a:rPr>
                      <m:t>𝑛</m:t>
                    </m:r>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ℝ</m:t>
                    </m:r>
                  </m:oMath>
                </a14:m>
                <a:r>
                  <a:rPr lang="en-US" dirty="0"/>
                  <a:t> which is valid for </a:t>
                </a:r>
                <a14:m>
                  <m:oMath xmlns:m="http://schemas.openxmlformats.org/officeDocument/2006/math">
                    <m:r>
                      <a:rPr lang="it-IT" b="0" i="1" smtClean="0">
                        <a:latin typeface="Cambria Math" panose="02040503050406030204" pitchFamily="18" charset="0"/>
                      </a:rPr>
                      <m:t>𝑛</m:t>
                    </m:r>
                    <m:r>
                      <a:rPr lang="it-IT" b="0" i="1" smtClean="0">
                        <a:latin typeface="Cambria Math" panose="02040503050406030204" pitchFamily="18" charset="0"/>
                      </a:rPr>
                      <m:t>=−1/2</m:t>
                    </m:r>
                  </m:oMath>
                </a14:m>
                <a:endParaRPr lang="en-US" dirty="0"/>
              </a:p>
            </p:txBody>
          </p:sp>
        </mc:Choice>
        <mc:Fallback xmlns="">
          <p:sp>
            <p:nvSpPr>
              <p:cNvPr id="17" name="CasellaDiTesto 16">
                <a:extLst>
                  <a:ext uri="{FF2B5EF4-FFF2-40B4-BE49-F238E27FC236}">
                    <a16:creationId xmlns:a16="http://schemas.microsoft.com/office/drawing/2014/main" xmlns:a14="http://schemas.microsoft.com/office/drawing/2010/main" xmlns="" id="{C32F6FA2-68A0-4AA5-8407-F729CD7F1C1B}"/>
                  </a:ext>
                </a:extLst>
              </p:cNvPr>
              <p:cNvSpPr txBox="1">
                <a:spLocks noRot="1" noChangeAspect="1" noMove="1" noResize="1" noEditPoints="1" noAdjustHandles="1" noChangeArrowheads="1" noChangeShapeType="1" noTextEdit="1"/>
              </p:cNvSpPr>
              <p:nvPr/>
            </p:nvSpPr>
            <p:spPr>
              <a:xfrm>
                <a:off x="189071" y="5808156"/>
                <a:ext cx="6281554" cy="669992"/>
              </a:xfrm>
              <a:prstGeom prst="rect">
                <a:avLst/>
              </a:prstGeom>
              <a:blipFill rotWithShape="0">
                <a:blip r:embed="rId6"/>
                <a:stretch>
                  <a:fillRect l="-583" t="-5455" b="-10000"/>
                </a:stretch>
              </a:blipFill>
            </p:spPr>
            <p:txBody>
              <a:bodyPr/>
              <a:lstStyle/>
              <a:p>
                <a:r>
                  <a:rPr lang="it-IT">
                    <a:noFill/>
                  </a:rPr>
                  <a:t> </a:t>
                </a:r>
              </a:p>
            </p:txBody>
          </p:sp>
        </mc:Fallback>
      </mc:AlternateContent>
      <p:grpSp>
        <p:nvGrpSpPr>
          <p:cNvPr id="28" name="Gruppo 27">
            <a:extLst>
              <a:ext uri="{FF2B5EF4-FFF2-40B4-BE49-F238E27FC236}">
                <a16:creationId xmlns:a16="http://schemas.microsoft.com/office/drawing/2014/main" xmlns="" id="{54491770-9578-4ED8-8A75-44E5FE94E3ED}"/>
              </a:ext>
            </a:extLst>
          </p:cNvPr>
          <p:cNvGrpSpPr/>
          <p:nvPr/>
        </p:nvGrpSpPr>
        <p:grpSpPr>
          <a:xfrm>
            <a:off x="6308787" y="5723740"/>
            <a:ext cx="4418543" cy="1026518"/>
            <a:chOff x="3734858" y="5283265"/>
            <a:chExt cx="4418543" cy="926230"/>
          </a:xfrm>
        </p:grpSpPr>
        <p:grpSp>
          <p:nvGrpSpPr>
            <p:cNvPr id="25" name="Gruppo 24">
              <a:extLst>
                <a:ext uri="{FF2B5EF4-FFF2-40B4-BE49-F238E27FC236}">
                  <a16:creationId xmlns:a16="http://schemas.microsoft.com/office/drawing/2014/main" xmlns="" id="{2B18DEC5-9F10-494F-AE83-E2AFC1269AC1}"/>
                </a:ext>
              </a:extLst>
            </p:cNvPr>
            <p:cNvGrpSpPr/>
            <p:nvPr/>
          </p:nvGrpSpPr>
          <p:grpSpPr>
            <a:xfrm>
              <a:off x="3734858" y="5283265"/>
              <a:ext cx="4418543" cy="926230"/>
              <a:chOff x="2961589" y="5357139"/>
              <a:chExt cx="4418543" cy="926230"/>
            </a:xfrm>
          </p:grpSpPr>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xmlns="" id="{E2E15176-7E62-498D-BAB7-6A94F967FE85}"/>
                      </a:ext>
                    </a:extLst>
                  </p:cNvPr>
                  <p:cNvSpPr txBox="1"/>
                  <p:nvPr/>
                </p:nvSpPr>
                <p:spPr>
                  <a:xfrm>
                    <a:off x="2961589" y="5752715"/>
                    <a:ext cx="1944418" cy="3425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𝜏</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𝜏</m:t>
                              </m:r>
                            </m:e>
                            <m:sub>
                              <m:r>
                                <a:rPr lang="it-IT" b="0" i="1" smtClean="0">
                                  <a:latin typeface="Cambria Math" panose="02040503050406030204" pitchFamily="18" charset="0"/>
                                </a:rPr>
                                <m:t>0</m:t>
                              </m:r>
                            </m:sub>
                          </m:sSub>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/2</m:t>
                              </m:r>
                            </m:sup>
                          </m:sSup>
                        </m:oMath>
                      </m:oMathPara>
                    </a14:m>
                    <a:endParaRPr lang="en-US" dirty="0"/>
                  </a:p>
                </p:txBody>
              </p:sp>
            </mc:Choice>
            <mc:Fallback xmlns="">
              <p:sp>
                <p:nvSpPr>
                  <p:cNvPr id="19" name="CasellaDiTesto 18">
                    <a:extLst>
                      <a:ext uri="{FF2B5EF4-FFF2-40B4-BE49-F238E27FC236}">
                        <a16:creationId xmlns:a16="http://schemas.microsoft.com/office/drawing/2014/main" id="{E2E15176-7E62-498D-BAB7-6A94F967FE85}"/>
                      </a:ext>
                    </a:extLst>
                  </p:cNvPr>
                  <p:cNvSpPr txBox="1">
                    <a:spLocks noRot="1" noChangeAspect="1" noMove="1" noResize="1" noEditPoints="1" noAdjustHandles="1" noChangeArrowheads="1" noChangeShapeType="1" noTextEdit="1"/>
                  </p:cNvSpPr>
                  <p:nvPr/>
                </p:nvSpPr>
                <p:spPr>
                  <a:xfrm>
                    <a:off x="2961589" y="5752715"/>
                    <a:ext cx="1944418" cy="3425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xmlns="" id="{5AFF752E-3FBC-4FDB-9CE6-0C85FCCA95E2}"/>
                      </a:ext>
                    </a:extLst>
                  </p:cNvPr>
                  <p:cNvSpPr txBox="1"/>
                  <p:nvPr/>
                </p:nvSpPr>
                <p:spPr>
                  <a:xfrm>
                    <a:off x="5452226" y="5554323"/>
                    <a:ext cx="1927905" cy="729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𝜏</m:t>
                              </m:r>
                            </m:e>
                            <m:sub>
                              <m:r>
                                <a:rPr lang="it-IT" b="0" i="1" smtClean="0">
                                  <a:latin typeface="Cambria Math" panose="02040503050406030204" pitchFamily="18" charset="0"/>
                                </a:rPr>
                                <m:t>0</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ad>
                                <m:radPr>
                                  <m:degHide m:val="on"/>
                                  <m:ctrlPr>
                                    <a:rPr lang="it-IT" b="0" i="1" smtClean="0">
                                      <a:latin typeface="Cambria Math" panose="02040503050406030204" pitchFamily="18" charset="0"/>
                                    </a:rPr>
                                  </m:ctrlPr>
                                </m:radPr>
                                <m:deg/>
                                <m:e>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Ω</m:t>
                                      </m:r>
                                    </m:e>
                                    <m:sup>
                                      <m:r>
                                        <a:rPr lang="it-IT" b="0" i="1" smtClean="0">
                                          <a:latin typeface="Cambria Math" panose="02040503050406030204" pitchFamily="18" charset="0"/>
                                        </a:rPr>
                                        <m:t>2</m:t>
                                      </m:r>
                                    </m:sup>
                                  </m:sSup>
                                  <m:r>
                                    <a:rPr lang="it-IT" b="0" i="1" smtClean="0">
                                      <a:latin typeface="Cambria Math" panose="02040503050406030204" pitchFamily="18" charset="0"/>
                                    </a:rPr>
                                    <m:t>+1/4</m:t>
                                  </m:r>
                                </m:e>
                              </m:rad>
                            </m:den>
                          </m:f>
                        </m:oMath>
                      </m:oMathPara>
                    </a14:m>
                    <a:endParaRPr lang="en-US" dirty="0"/>
                  </a:p>
                </p:txBody>
              </p:sp>
            </mc:Choice>
            <mc:Fallback xmlns="">
              <p:sp>
                <p:nvSpPr>
                  <p:cNvPr id="21" name="CasellaDiTesto 20">
                    <a:extLst>
                      <a:ext uri="{FF2B5EF4-FFF2-40B4-BE49-F238E27FC236}">
                        <a16:creationId xmlns:a16="http://schemas.microsoft.com/office/drawing/2014/main" id="{5AFF752E-3FBC-4FDB-9CE6-0C85FCCA95E2}"/>
                      </a:ext>
                    </a:extLst>
                  </p:cNvPr>
                  <p:cNvSpPr txBox="1">
                    <a:spLocks noRot="1" noChangeAspect="1" noMove="1" noResize="1" noEditPoints="1" noAdjustHandles="1" noChangeArrowheads="1" noChangeShapeType="1" noTextEdit="1"/>
                  </p:cNvSpPr>
                  <p:nvPr/>
                </p:nvSpPr>
                <p:spPr>
                  <a:xfrm>
                    <a:off x="5452226" y="5554323"/>
                    <a:ext cx="1927905" cy="729046"/>
                  </a:xfrm>
                  <a:prstGeom prst="rect">
                    <a:avLst/>
                  </a:prstGeom>
                  <a:blipFill>
                    <a:blip r:embed="rId10"/>
                    <a:stretch>
                      <a:fillRect/>
                    </a:stretch>
                  </a:blipFill>
                </p:spPr>
                <p:txBody>
                  <a:bodyPr/>
                  <a:lstStyle/>
                  <a:p>
                    <a:r>
                      <a:rPr lang="en-US">
                        <a:noFill/>
                      </a:rPr>
                      <a:t> </a:t>
                    </a:r>
                  </a:p>
                </p:txBody>
              </p:sp>
            </mc:Fallback>
          </mc:AlternateContent>
          <p:sp>
            <p:nvSpPr>
              <p:cNvPr id="22" name="Rettangolo 21">
                <a:extLst>
                  <a:ext uri="{FF2B5EF4-FFF2-40B4-BE49-F238E27FC236}">
                    <a16:creationId xmlns:a16="http://schemas.microsoft.com/office/drawing/2014/main" xmlns="" id="{1865A275-6569-4231-A7F4-B4A019134A94}"/>
                  </a:ext>
                </a:extLst>
              </p:cNvPr>
              <p:cNvSpPr/>
              <p:nvPr/>
            </p:nvSpPr>
            <p:spPr>
              <a:xfrm>
                <a:off x="3022334" y="5357139"/>
                <a:ext cx="4357798" cy="91475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sellaDiTesto 23">
                <a:extLst>
                  <a:ext uri="{FF2B5EF4-FFF2-40B4-BE49-F238E27FC236}">
                    <a16:creationId xmlns:a16="http://schemas.microsoft.com/office/drawing/2014/main" xmlns="" id="{6773A4EC-CC46-48E1-A251-62AB45C039AF}"/>
                  </a:ext>
                </a:extLst>
              </p:cNvPr>
              <p:cNvSpPr txBox="1"/>
              <p:nvPr/>
            </p:nvSpPr>
            <p:spPr>
              <a:xfrm>
                <a:off x="4710330" y="5734180"/>
                <a:ext cx="859877" cy="369332"/>
              </a:xfrm>
              <a:prstGeom prst="rect">
                <a:avLst/>
              </a:prstGeom>
              <a:noFill/>
            </p:spPr>
            <p:txBody>
              <a:bodyPr wrap="square" rtlCol="0">
                <a:spAutoFit/>
              </a:bodyPr>
              <a:lstStyle/>
              <a:p>
                <a:r>
                  <a:rPr lang="en-US" dirty="0"/>
                  <a:t>with</a:t>
                </a:r>
              </a:p>
            </p:txBody>
          </p:sp>
        </p:grpSp>
        <p:sp>
          <p:nvSpPr>
            <p:cNvPr id="27" name="CasellaDiTesto 26">
              <a:extLst>
                <a:ext uri="{FF2B5EF4-FFF2-40B4-BE49-F238E27FC236}">
                  <a16:creationId xmlns:a16="http://schemas.microsoft.com/office/drawing/2014/main" xmlns="" id="{E71B8908-A41E-4572-92C2-FE5F8423C42B}"/>
                </a:ext>
              </a:extLst>
            </p:cNvPr>
            <p:cNvSpPr txBox="1"/>
            <p:nvPr/>
          </p:nvSpPr>
          <p:spPr>
            <a:xfrm>
              <a:off x="3795601" y="5309509"/>
              <a:ext cx="3240465" cy="369332"/>
            </a:xfrm>
            <a:prstGeom prst="rect">
              <a:avLst/>
            </a:prstGeom>
            <a:noFill/>
          </p:spPr>
          <p:txBody>
            <a:bodyPr wrap="square" rtlCol="0">
              <a:spAutoFit/>
            </a:bodyPr>
            <a:lstStyle/>
            <a:p>
              <a:r>
                <a:rPr lang="en-US" b="1" u="sng" dirty="0">
                  <a:solidFill>
                    <a:schemeClr val="accent1"/>
                  </a:solidFill>
                </a:rPr>
                <a:t>Equilibrium Brillouin-like Flow</a:t>
              </a:r>
            </a:p>
          </p:txBody>
        </p:sp>
      </p:grpSp>
      <p:pic>
        <p:nvPicPr>
          <p:cNvPr id="5" name="Immagine 4">
            <a:extLst>
              <a:ext uri="{FF2B5EF4-FFF2-40B4-BE49-F238E27FC236}">
                <a16:creationId xmlns:a16="http://schemas.microsoft.com/office/drawing/2014/main" xmlns="" id="{13E05C07-064C-49B9-B92B-B12D5F82949F}"/>
              </a:ext>
            </a:extLst>
          </p:cNvPr>
          <p:cNvPicPr>
            <a:picLocks noChangeAspect="1"/>
          </p:cNvPicPr>
          <p:nvPr/>
        </p:nvPicPr>
        <p:blipFill>
          <a:blip r:embed="rId11"/>
          <a:stretch>
            <a:fillRect/>
          </a:stretch>
        </p:blipFill>
        <p:spPr>
          <a:xfrm>
            <a:off x="7878399" y="4136490"/>
            <a:ext cx="4207601" cy="417756"/>
          </a:xfrm>
          <a:prstGeom prst="rect">
            <a:avLst/>
          </a:prstGeom>
        </p:spPr>
      </p:pic>
      <p:pic>
        <p:nvPicPr>
          <p:cNvPr id="7" name="Immagine 6"/>
          <p:cNvPicPr>
            <a:picLocks noChangeAspect="1"/>
          </p:cNvPicPr>
          <p:nvPr/>
        </p:nvPicPr>
        <p:blipFill>
          <a:blip r:embed="rId12"/>
          <a:stretch>
            <a:fillRect/>
          </a:stretch>
        </p:blipFill>
        <p:spPr>
          <a:xfrm>
            <a:off x="439522" y="2993212"/>
            <a:ext cx="4537077" cy="837285"/>
          </a:xfrm>
          <a:prstGeom prst="rect">
            <a:avLst/>
          </a:prstGeom>
        </p:spPr>
      </p:pic>
      <p:pic>
        <p:nvPicPr>
          <p:cNvPr id="10" name="Immagine 9"/>
          <p:cNvPicPr>
            <a:picLocks noChangeAspect="1"/>
          </p:cNvPicPr>
          <p:nvPr/>
        </p:nvPicPr>
        <p:blipFill>
          <a:blip r:embed="rId13"/>
          <a:stretch>
            <a:fillRect/>
          </a:stretch>
        </p:blipFill>
        <p:spPr>
          <a:xfrm>
            <a:off x="439522" y="4650008"/>
            <a:ext cx="2052205" cy="787977"/>
          </a:xfrm>
          <a:prstGeom prst="rect">
            <a:avLst/>
          </a:prstGeom>
          <a:ln w="19050">
            <a:solidFill>
              <a:srgbClr val="C00000"/>
            </a:solidFill>
          </a:ln>
        </p:spPr>
      </p:pic>
      <p:pic>
        <p:nvPicPr>
          <p:cNvPr id="26" name="Immagine 25">
            <a:extLst>
              <a:ext uri="{FF2B5EF4-FFF2-40B4-BE49-F238E27FC236}">
                <a16:creationId xmlns:a16="http://schemas.microsoft.com/office/drawing/2014/main" xmlns="" id="{78FA8303-80C8-1D80-B3B0-A6A4E82FDB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9" name="Immagine 28">
            <a:extLst>
              <a:ext uri="{FF2B5EF4-FFF2-40B4-BE49-F238E27FC236}">
                <a16:creationId xmlns:a16="http://schemas.microsoft.com/office/drawing/2014/main" xmlns="" id="{563C9DF4-E134-39F6-C8E5-683DE2981B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1116F11B-85AA-9B93-D2FB-34723E6A8D6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128643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en-US" dirty="0" err="1" smtClean="0"/>
              <a:t>Rms</a:t>
            </a:r>
            <a:r>
              <a:rPr lang="en-US" dirty="0" smtClean="0"/>
              <a:t> Envelope </a:t>
            </a:r>
            <a:r>
              <a:rPr lang="en-US" dirty="0"/>
              <a:t>Dynamics in </a:t>
            </a:r>
            <a:r>
              <a:rPr lang="en-US" dirty="0" err="1" smtClean="0"/>
              <a:t>Linacs</a:t>
            </a:r>
            <a:r>
              <a:rPr lang="en-US" dirty="0" smtClean="0"/>
              <a:t> (2)</a:t>
            </a:r>
            <a:endParaRPr lang="it-IT" dirty="0"/>
          </a:p>
        </p:txBody>
      </p:sp>
      <p:sp>
        <p:nvSpPr>
          <p:cNvPr id="4" name="Segnaposto numero diapositiva 3">
            <a:extLst>
              <a:ext uri="{FF2B5EF4-FFF2-40B4-BE49-F238E27FC236}">
                <a16:creationId xmlns:a16="http://schemas.microsoft.com/office/drawing/2014/main" xmlns="" id="{A58195E7-FDD0-45D8-BD07-8BC679177E47}"/>
              </a:ext>
            </a:extLst>
          </p:cNvPr>
          <p:cNvSpPr>
            <a:spLocks noGrp="1"/>
          </p:cNvSpPr>
          <p:nvPr>
            <p:ph type="sldNum" sz="quarter" idx="12"/>
          </p:nvPr>
        </p:nvSpPr>
        <p:spPr/>
        <p:txBody>
          <a:bodyPr/>
          <a:lstStyle/>
          <a:p>
            <a:fld id="{970F2A4F-BF73-4B49-9FE9-62724D681C3E}" type="slidenum">
              <a:rPr lang="en-US" smtClean="0"/>
              <a:t>52</a:t>
            </a:fld>
            <a:endParaRPr lang="en-US"/>
          </a:p>
        </p:txBody>
      </p:sp>
      <p:sp>
        <p:nvSpPr>
          <p:cNvPr id="17" name="CasellaDiTesto 16">
            <a:extLst>
              <a:ext uri="{FF2B5EF4-FFF2-40B4-BE49-F238E27FC236}">
                <a16:creationId xmlns:a16="http://schemas.microsoft.com/office/drawing/2014/main" xmlns="" id="{C32F6FA2-68A0-4AA5-8407-F729CD7F1C1B}"/>
              </a:ext>
            </a:extLst>
          </p:cNvPr>
          <p:cNvSpPr txBox="1"/>
          <p:nvPr/>
        </p:nvSpPr>
        <p:spPr>
          <a:xfrm>
            <a:off x="176504" y="1254889"/>
            <a:ext cx="7042444"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Off-equilibrium solution</a:t>
            </a:r>
            <a:r>
              <a:rPr lang="en-US" dirty="0"/>
              <a:t> can be found in the hypothesis that the motion exhibits small deviation from the equilibrium solution</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EFDA94C7-5427-4B64-A4C6-F8807FC4157D}"/>
                  </a:ext>
                </a:extLst>
              </p:cNvPr>
              <p:cNvSpPr txBox="1"/>
              <p:nvPr/>
            </p:nvSpPr>
            <p:spPr>
              <a:xfrm>
                <a:off x="276551" y="1968174"/>
                <a:ext cx="2445028" cy="1101264"/>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𝜏</m:t>
                      </m:r>
                      <m:d>
                        <m:dPr>
                          <m:ctrlPr>
                            <a:rPr lang="it-IT" b="0" i="1" smtClean="0">
                              <a:latin typeface="Cambria Math" panose="02040503050406030204" pitchFamily="18" charset="0"/>
                            </a:rPr>
                          </m:ctrlPr>
                        </m:dPr>
                        <m:e>
                          <m:r>
                            <a:rPr lang="it-IT" b="0" i="1" smtClean="0">
                              <a:latin typeface="Cambria Math" panose="02040503050406030204" pitchFamily="18" charset="0"/>
                            </a:rPr>
                            <m:t>𝑦</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𝜏</m:t>
                          </m:r>
                        </m:e>
                        <m:sub>
                          <m:r>
                            <m:rPr>
                              <m:sty m:val="p"/>
                            </m:rPr>
                            <a:rPr lang="it-IT" b="0" i="0" smtClean="0">
                              <a:latin typeface="Cambria Math" panose="02040503050406030204" pitchFamily="18" charset="0"/>
                            </a:rPr>
                            <m:t>eq</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𝑦</m:t>
                          </m:r>
                        </m:e>
                      </m:d>
                      <m:r>
                        <a:rPr lang="it-IT" b="0" i="1" smtClean="0">
                          <a:latin typeface="Cambria Math" panose="02040503050406030204" pitchFamily="18" charset="0"/>
                        </a:rPr>
                        <m:t>+</m:t>
                      </m:r>
                      <m:r>
                        <a:rPr lang="it-IT" b="0" i="1" smtClean="0">
                          <a:latin typeface="Cambria Math" panose="02040503050406030204" pitchFamily="18" charset="0"/>
                        </a:rPr>
                        <m:t>𝛿𝜏</m:t>
                      </m:r>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m:t>
                      </m:r>
                    </m:oMath>
                  </m:oMathPara>
                </a14:m>
                <a:endParaRPr lang="en-US" dirty="0"/>
              </a:p>
              <a:p>
                <a:pPr>
                  <a:lnSpc>
                    <a:spcPct val="150000"/>
                  </a:lnSpc>
                </a:pPr>
                <a:r>
                  <a:rPr lang="en-US" dirty="0"/>
                  <a:t>with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𝜏</m:t>
                        </m:r>
                      </m:e>
                      <m:sub>
                        <m:r>
                          <m:rPr>
                            <m:sty m:val="p"/>
                          </m:rPr>
                          <a:rPr lang="it-IT" b="0" i="0" smtClean="0">
                            <a:latin typeface="Cambria Math" panose="02040503050406030204" pitchFamily="18" charset="0"/>
                          </a:rPr>
                          <m:t>eq</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𝑦</m:t>
                        </m:r>
                      </m:e>
                    </m:d>
                    <m:r>
                      <a:rPr lang="it-IT" b="0" i="1" smtClean="0">
                        <a:latin typeface="Cambria Math" panose="02040503050406030204" pitchFamily="18" charset="0"/>
                      </a:rPr>
                      <m:t>=</m:t>
                    </m:r>
                    <m:f>
                      <m:fPr>
                        <m:ctrlPr>
                          <a:rPr lang="it-IT" b="0" i="1" smtClean="0">
                            <a:latin typeface="Cambria Math" panose="02040503050406030204" pitchFamily="18" charset="0"/>
                          </a:rPr>
                        </m:ctrlPr>
                      </m:fPr>
                      <m:num>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exp</m:t>
                            </m:r>
                          </m:fName>
                          <m:e>
                            <m:d>
                              <m:dPr>
                                <m:ctrlPr>
                                  <a:rPr lang="it-IT" b="0" i="1" smtClean="0">
                                    <a:latin typeface="Cambria Math" panose="02040503050406030204" pitchFamily="18" charset="0"/>
                                  </a:rPr>
                                </m:ctrlPr>
                              </m:dPr>
                              <m:e>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/2</m:t>
                                </m:r>
                              </m:e>
                            </m:d>
                          </m:e>
                        </m:func>
                      </m:num>
                      <m:den>
                        <m:rad>
                          <m:radPr>
                            <m:degHide m:val="on"/>
                            <m:ctrlPr>
                              <a:rPr lang="it-IT" i="1">
                                <a:latin typeface="Cambria Math" panose="02040503050406030204" pitchFamily="18" charset="0"/>
                              </a:rPr>
                            </m:ctrlPr>
                          </m:radPr>
                          <m:deg/>
                          <m:e>
                            <m:sSup>
                              <m:sSupPr>
                                <m:ctrlPr>
                                  <a:rPr lang="it-IT" i="1">
                                    <a:latin typeface="Cambria Math" panose="02040503050406030204" pitchFamily="18" charset="0"/>
                                  </a:rPr>
                                </m:ctrlPr>
                              </m:sSupPr>
                              <m:e>
                                <m:r>
                                  <m:rPr>
                                    <m:sty m:val="p"/>
                                  </m:rPr>
                                  <a:rPr lang="it-IT">
                                    <a:latin typeface="Cambria Math" panose="02040503050406030204" pitchFamily="18" charset="0"/>
                                  </a:rPr>
                                  <m:t>Ω</m:t>
                                </m:r>
                              </m:e>
                              <m:sup>
                                <m:r>
                                  <a:rPr lang="it-IT" i="1">
                                    <a:latin typeface="Cambria Math" panose="02040503050406030204" pitchFamily="18" charset="0"/>
                                  </a:rPr>
                                  <m:t>2</m:t>
                                </m:r>
                              </m:sup>
                            </m:sSup>
                            <m:r>
                              <a:rPr lang="it-IT" i="1">
                                <a:latin typeface="Cambria Math" panose="02040503050406030204" pitchFamily="18" charset="0"/>
                              </a:rPr>
                              <m:t>+1/4</m:t>
                            </m:r>
                          </m:e>
                        </m:rad>
                      </m:den>
                    </m:f>
                  </m:oMath>
                </a14:m>
                <a:endParaRPr lang="en-US" dirty="0"/>
              </a:p>
            </p:txBody>
          </p:sp>
        </mc:Choice>
        <mc:Fallback xmlns="">
          <p:sp>
            <p:nvSpPr>
              <p:cNvPr id="5" name="CasellaDiTesto 4">
                <a:extLst>
                  <a:ext uri="{FF2B5EF4-FFF2-40B4-BE49-F238E27FC236}">
                    <a16:creationId xmlns:a16="http://schemas.microsoft.com/office/drawing/2014/main" xmlns:a14="http://schemas.microsoft.com/office/drawing/2010/main" xmlns="" id="{EFDA94C7-5427-4B64-A4C6-F8807FC4157D}"/>
                  </a:ext>
                </a:extLst>
              </p:cNvPr>
              <p:cNvSpPr txBox="1">
                <a:spLocks noRot="1" noChangeAspect="1" noMove="1" noResize="1" noEditPoints="1" noAdjustHandles="1" noChangeArrowheads="1" noChangeShapeType="1" noTextEdit="1"/>
              </p:cNvSpPr>
              <p:nvPr/>
            </p:nvSpPr>
            <p:spPr>
              <a:xfrm>
                <a:off x="276551" y="1968174"/>
                <a:ext cx="2445028" cy="1101264"/>
              </a:xfrm>
              <a:prstGeom prst="rect">
                <a:avLst/>
              </a:prstGeom>
              <a:blipFill rotWithShape="0">
                <a:blip r:embed="rId3"/>
                <a:stretch>
                  <a:fillRect l="-5736" b="-5525"/>
                </a:stretch>
              </a:blipFill>
            </p:spPr>
            <p:txBody>
              <a:bodyPr/>
              <a:lstStyle/>
              <a:p>
                <a:r>
                  <a:rPr lang="it-IT">
                    <a:noFill/>
                  </a:rPr>
                  <a:t> </a:t>
                </a:r>
              </a:p>
            </p:txBody>
          </p:sp>
        </mc:Fallback>
      </mc:AlternateContent>
      <p:sp>
        <p:nvSpPr>
          <p:cNvPr id="10" name="Freccia a destra 9">
            <a:extLst>
              <a:ext uri="{FF2B5EF4-FFF2-40B4-BE49-F238E27FC236}">
                <a16:creationId xmlns:a16="http://schemas.microsoft.com/office/drawing/2014/main" xmlns="" id="{653D09CB-6BEC-4724-B47B-9792BC150CD6}"/>
              </a:ext>
            </a:extLst>
          </p:cNvPr>
          <p:cNvSpPr/>
          <p:nvPr/>
        </p:nvSpPr>
        <p:spPr>
          <a:xfrm>
            <a:off x="2804627" y="2495044"/>
            <a:ext cx="475391" cy="293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xmlns="" id="{46570E37-7599-414C-96FC-7C93928947C7}"/>
                  </a:ext>
                </a:extLst>
              </p:cNvPr>
              <p:cNvSpPr txBox="1"/>
              <p:nvPr/>
            </p:nvSpPr>
            <p:spPr>
              <a:xfrm>
                <a:off x="7114722" y="1309136"/>
                <a:ext cx="5114066" cy="2213363"/>
              </a:xfrm>
              <a:prstGeom prst="rect">
                <a:avLst/>
              </a:prstGeom>
              <a:noFill/>
              <a:ln w="19050">
                <a:noFill/>
              </a:ln>
            </p:spPr>
            <p:txBody>
              <a:bodyPr wrap="square" rtlCol="0">
                <a:spAutoFit/>
              </a:bodyPr>
              <a:lstStyle/>
              <a:p>
                <a:pPr marL="285750" indent="-285750">
                  <a:buFont typeface="Wingdings" panose="05000000000000000000" pitchFamily="2" charset="2"/>
                  <a:buChar char="q"/>
                </a:pPr>
                <a14:m>
                  <m:oMath xmlns:m="http://schemas.openxmlformats.org/officeDocument/2006/math">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𝜔</m:t>
                        </m:r>
                      </m:e>
                      <m:sup>
                        <m:r>
                          <a:rPr lang="it-IT" sz="1600" b="0" i="1" smtClean="0">
                            <a:latin typeface="Cambria Math" panose="02040503050406030204" pitchFamily="18" charset="0"/>
                          </a:rPr>
                          <m:t>2</m:t>
                        </m:r>
                      </m:sup>
                    </m:sSup>
                    <m:r>
                      <a:rPr lang="it-IT" sz="1600" b="0" i="1" smtClean="0">
                        <a:latin typeface="Cambria Math" panose="02040503050406030204" pitchFamily="18" charset="0"/>
                      </a:rPr>
                      <m:t>&gt;0</m:t>
                    </m:r>
                  </m:oMath>
                </a14:m>
                <a:r>
                  <a:rPr lang="en-US" sz="1600" dirty="0"/>
                  <a:t> means the motion is </a:t>
                </a:r>
                <a:r>
                  <a:rPr lang="en-US" sz="1600" b="1" dirty="0"/>
                  <a:t>stable</a:t>
                </a:r>
                <a:r>
                  <a:rPr lang="en-US" sz="1600" dirty="0"/>
                  <a:t>: beams slightly mismatched from the equilibrium solution follow oscillatory trajectories around it</a:t>
                </a:r>
              </a:p>
              <a:p>
                <a:pPr marL="285750" indent="-285750">
                  <a:buFont typeface="Wingdings" panose="05000000000000000000" pitchFamily="2" charset="2"/>
                  <a:buChar char="q"/>
                </a:pPr>
                <a:r>
                  <a:rPr lang="en-US" sz="1600" b="1" dirty="0"/>
                  <a:t>Harmonic oscillation</a:t>
                </a:r>
                <a:r>
                  <a:rPr lang="en-US" sz="1600" dirty="0"/>
                  <a:t> in Cauchy space about equilibrium solutions: areas are conserved in the </a:t>
                </a:r>
                <a14:m>
                  <m:oMath xmlns:m="http://schemas.openxmlformats.org/officeDocument/2006/math">
                    <m:r>
                      <a:rPr lang="en-US" sz="1600" i="1" dirty="0" smtClean="0">
                        <a:latin typeface="Cambria Math" panose="02040503050406030204" pitchFamily="18" charset="0"/>
                      </a:rPr>
                      <m:t>(</m:t>
                    </m:r>
                    <m:r>
                      <a:rPr lang="it-IT" sz="1600" b="0" i="1" dirty="0" smtClean="0">
                        <a:latin typeface="Cambria Math" panose="02040503050406030204" pitchFamily="18" charset="0"/>
                      </a:rPr>
                      <m:t>𝛿𝜏</m:t>
                    </m:r>
                    <m:r>
                      <a:rPr lang="it-IT" sz="1600" b="0" i="1" dirty="0" smtClean="0">
                        <a:latin typeface="Cambria Math" panose="02040503050406030204" pitchFamily="18" charset="0"/>
                      </a:rPr>
                      <m:t>,</m:t>
                    </m:r>
                    <m:r>
                      <a:rPr lang="it-IT" sz="1600" b="0" i="1" dirty="0" smtClean="0">
                        <a:latin typeface="Cambria Math" panose="02040503050406030204" pitchFamily="18" charset="0"/>
                      </a:rPr>
                      <m:t>𝛿</m:t>
                    </m:r>
                    <m:sSub>
                      <m:sSubPr>
                        <m:ctrlPr>
                          <a:rPr lang="it-IT" sz="1600" b="0" i="1" dirty="0" smtClean="0">
                            <a:latin typeface="Cambria Math" panose="02040503050406030204" pitchFamily="18" charset="0"/>
                          </a:rPr>
                        </m:ctrlPr>
                      </m:sSubPr>
                      <m:e>
                        <m:r>
                          <a:rPr lang="it-IT" sz="1600" b="0" i="1" dirty="0" smtClean="0">
                            <a:latin typeface="Cambria Math" panose="02040503050406030204" pitchFamily="18" charset="0"/>
                          </a:rPr>
                          <m:t>𝑝</m:t>
                        </m:r>
                      </m:e>
                      <m:sub>
                        <m:r>
                          <a:rPr lang="it-IT" sz="1600" b="0" i="1" dirty="0" smtClean="0">
                            <a:latin typeface="Cambria Math" panose="02040503050406030204" pitchFamily="18" charset="0"/>
                          </a:rPr>
                          <m:t>𝜏</m:t>
                        </m:r>
                      </m:sub>
                    </m:sSub>
                    <m:r>
                      <a:rPr lang="en-US" sz="1600" i="1" dirty="0" smtClean="0">
                        <a:latin typeface="Cambria Math" panose="02040503050406030204" pitchFamily="18" charset="0"/>
                      </a:rPr>
                      <m:t>)</m:t>
                    </m:r>
                  </m:oMath>
                </a14:m>
                <a:r>
                  <a:rPr lang="en-US" sz="1600" dirty="0"/>
                  <a:t> offset space, </a:t>
                </a:r>
                <a14:m>
                  <m:oMath xmlns:m="http://schemas.openxmlformats.org/officeDocument/2006/math">
                    <m:r>
                      <a:rPr lang="it-IT" sz="1600" i="1">
                        <a:latin typeface="Cambria Math" panose="02040503050406030204" pitchFamily="18" charset="0"/>
                      </a:rPr>
                      <m:t>𝛿</m:t>
                    </m:r>
                    <m:sSub>
                      <m:sSubPr>
                        <m:ctrlPr>
                          <a:rPr lang="it-IT" sz="1600" i="1">
                            <a:latin typeface="Cambria Math" panose="02040503050406030204" pitchFamily="18" charset="0"/>
                          </a:rPr>
                        </m:ctrlPr>
                      </m:sSubPr>
                      <m:e>
                        <m:r>
                          <m:rPr>
                            <m:sty m:val="p"/>
                          </m:rPr>
                          <a:rPr lang="it-IT" sz="1600" i="1">
                            <a:latin typeface="Cambria Math" panose="02040503050406030204" pitchFamily="18" charset="0"/>
                          </a:rPr>
                          <m:t>p</m:t>
                        </m:r>
                      </m:e>
                      <m:sub>
                        <m:r>
                          <a:rPr lang="it-IT" sz="1600" i="1">
                            <a:latin typeface="Cambria Math" panose="02040503050406030204" pitchFamily="18" charset="0"/>
                          </a:rPr>
                          <m:t>𝜏</m:t>
                        </m:r>
                      </m:sub>
                    </m:sSub>
                    <m:r>
                      <a:rPr lang="it-IT" sz="1600" i="1">
                        <a:latin typeface="Cambria Math" panose="02040503050406030204" pitchFamily="18" charset="0"/>
                      </a:rPr>
                      <m:t>=</m:t>
                    </m:r>
                    <m:acc>
                      <m:accPr>
                        <m:chr m:val="̇"/>
                        <m:ctrlPr>
                          <a:rPr lang="it-IT" sz="1600" i="1">
                            <a:latin typeface="Cambria Math" panose="02040503050406030204" pitchFamily="18" charset="0"/>
                          </a:rPr>
                        </m:ctrlPr>
                      </m:accPr>
                      <m:e>
                        <m:r>
                          <a:rPr lang="it-IT" sz="1600" i="1">
                            <a:latin typeface="Cambria Math" panose="02040503050406030204" pitchFamily="18" charset="0"/>
                          </a:rPr>
                          <m:t>𝛿𝜏</m:t>
                        </m:r>
                      </m:e>
                    </m:acc>
                  </m:oMath>
                </a14:m>
                <a:endParaRPr lang="en-US" sz="1600" dirty="0"/>
              </a:p>
              <a:p>
                <a:pPr marL="285750" indent="-285750">
                  <a:buFont typeface="Wingdings" panose="05000000000000000000" pitchFamily="2" charset="2"/>
                  <a:buChar char="q"/>
                </a:pPr>
                <a:r>
                  <a:rPr lang="en-US" sz="1600" dirty="0"/>
                  <a:t>The </a:t>
                </a:r>
                <a:r>
                  <a:rPr lang="en-US" sz="1600" b="1" dirty="0"/>
                  <a:t>Hamiltonian</a:t>
                </a:r>
                <a:r>
                  <a:rPr lang="en-US" sz="1600" dirty="0"/>
                  <a:t> </a:t>
                </a: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𝐻</m:t>
                        </m:r>
                      </m:e>
                      <m:sub>
                        <m:r>
                          <a:rPr lang="it-IT" sz="1600" b="0" i="1" smtClean="0">
                            <a:latin typeface="Cambria Math" panose="02040503050406030204" pitchFamily="18" charset="0"/>
                          </a:rPr>
                          <m:t>𝛿</m:t>
                        </m:r>
                      </m:sub>
                    </m:sSub>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𝛿</m:t>
                            </m:r>
                            <m:r>
                              <a:rPr lang="it-IT" sz="1600" b="0" i="1" smtClean="0">
                                <a:latin typeface="Cambria Math" panose="02040503050406030204" pitchFamily="18" charset="0"/>
                              </a:rPr>
                              <m:t>𝑝</m:t>
                            </m:r>
                          </m:e>
                          <m:sub>
                            <m:r>
                              <a:rPr lang="it-IT" sz="1600" b="0" i="1" smtClean="0">
                                <a:latin typeface="Cambria Math" panose="02040503050406030204" pitchFamily="18" charset="0"/>
                              </a:rPr>
                              <m:t>𝜏</m:t>
                            </m:r>
                          </m:sub>
                          <m:sup>
                            <m:r>
                              <a:rPr lang="it-IT" sz="1600" b="0" i="1" smtClean="0">
                                <a:latin typeface="Cambria Math" panose="02040503050406030204" pitchFamily="18" charset="0"/>
                              </a:rPr>
                              <m:t>2</m:t>
                            </m:r>
                          </m:sup>
                        </m:sSubSup>
                      </m:num>
                      <m:den>
                        <m:r>
                          <a:rPr lang="it-IT" sz="1600" b="0" i="1" smtClean="0">
                            <a:latin typeface="Cambria Math" panose="02040503050406030204" pitchFamily="18" charset="0"/>
                          </a:rPr>
                          <m:t>2</m:t>
                        </m:r>
                      </m:den>
                    </m:f>
                    <m:r>
                      <a:rPr lang="it-IT" sz="1600" b="0" i="1" smtClean="0">
                        <a:latin typeface="Cambria Math" panose="02040503050406030204" pitchFamily="18" charset="0"/>
                      </a:rPr>
                      <m:t>+</m:t>
                    </m:r>
                    <m:sSup>
                      <m:sSupPr>
                        <m:ctrlPr>
                          <a:rPr lang="it-IT" sz="1600" i="1">
                            <a:latin typeface="Cambria Math" panose="02040503050406030204" pitchFamily="18" charset="0"/>
                          </a:rPr>
                        </m:ctrlPr>
                      </m:sSupPr>
                      <m:e>
                        <m:r>
                          <a:rPr lang="it-IT" sz="1600" i="1">
                            <a:latin typeface="Cambria Math" panose="02040503050406030204" pitchFamily="18" charset="0"/>
                          </a:rPr>
                          <m:t>𝜔</m:t>
                        </m:r>
                      </m:e>
                      <m:sup>
                        <m:r>
                          <a:rPr lang="it-IT" sz="1600" i="1">
                            <a:latin typeface="Cambria Math" panose="02040503050406030204" pitchFamily="18" charset="0"/>
                          </a:rPr>
                          <m:t>2</m:t>
                        </m:r>
                      </m:sup>
                    </m:sSup>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𝛿</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𝜏</m:t>
                            </m:r>
                          </m:e>
                          <m:sup>
                            <m:r>
                              <a:rPr lang="it-IT" sz="1600" b="0" i="1" smtClean="0">
                                <a:latin typeface="Cambria Math" panose="02040503050406030204" pitchFamily="18" charset="0"/>
                              </a:rPr>
                              <m:t>2</m:t>
                            </m:r>
                          </m:sup>
                        </m:sSup>
                      </m:num>
                      <m:den>
                        <m:r>
                          <a:rPr lang="it-IT" sz="1600" b="0" i="1" smtClean="0">
                            <a:latin typeface="Cambria Math" panose="02040503050406030204" pitchFamily="18" charset="0"/>
                          </a:rPr>
                          <m:t>2</m:t>
                        </m:r>
                      </m:den>
                    </m:f>
                  </m:oMath>
                </a14:m>
                <a:r>
                  <a:rPr lang="en-US" sz="1600" dirty="0"/>
                  <a:t> describing the perturbation at first order is a constant of motion</a:t>
                </a:r>
              </a:p>
            </p:txBody>
          </p:sp>
        </mc:Choice>
        <mc:Fallback xmlns="">
          <p:sp>
            <p:nvSpPr>
              <p:cNvPr id="11" name="CasellaDiTesto 10">
                <a:extLst>
                  <a:ext uri="{FF2B5EF4-FFF2-40B4-BE49-F238E27FC236}">
                    <a16:creationId xmlns:a16="http://schemas.microsoft.com/office/drawing/2014/main" xmlns:a14="http://schemas.microsoft.com/office/drawing/2010/main" xmlns="" id="{46570E37-7599-414C-96FC-7C93928947C7}"/>
                  </a:ext>
                </a:extLst>
              </p:cNvPr>
              <p:cNvSpPr txBox="1">
                <a:spLocks noRot="1" noChangeAspect="1" noMove="1" noResize="1" noEditPoints="1" noAdjustHandles="1" noChangeArrowheads="1" noChangeShapeType="1" noTextEdit="1"/>
              </p:cNvSpPr>
              <p:nvPr/>
            </p:nvSpPr>
            <p:spPr>
              <a:xfrm>
                <a:off x="7114722" y="1309136"/>
                <a:ext cx="5114066" cy="2213363"/>
              </a:xfrm>
              <a:prstGeom prst="rect">
                <a:avLst/>
              </a:prstGeom>
              <a:blipFill rotWithShape="0">
                <a:blip r:embed="rId4"/>
                <a:stretch>
                  <a:fillRect l="-477" t="-826" r="-715" b="-2755"/>
                </a:stretch>
              </a:blipFill>
              <a:ln w="19050">
                <a:noFill/>
              </a:ln>
            </p:spPr>
            <p:txBody>
              <a:bodyPr/>
              <a:lstStyle/>
              <a:p>
                <a:r>
                  <a:rPr lang="it-IT">
                    <a:noFill/>
                  </a:rPr>
                  <a:t> </a:t>
                </a:r>
              </a:p>
            </p:txBody>
          </p:sp>
        </mc:Fallback>
      </mc:AlternateContent>
      <p:sp>
        <p:nvSpPr>
          <p:cNvPr id="14" name="CasellaDiTesto 13">
            <a:extLst>
              <a:ext uri="{FF2B5EF4-FFF2-40B4-BE49-F238E27FC236}">
                <a16:creationId xmlns:a16="http://schemas.microsoft.com/office/drawing/2014/main" xmlns="" id="{6860EFA4-3027-4AC2-92B5-4A301D3C5B6D}"/>
              </a:ext>
            </a:extLst>
          </p:cNvPr>
          <p:cNvSpPr txBox="1"/>
          <p:nvPr/>
        </p:nvSpPr>
        <p:spPr>
          <a:xfrm>
            <a:off x="6239734" y="5896179"/>
            <a:ext cx="5114066" cy="830997"/>
          </a:xfrm>
          <a:prstGeom prst="rect">
            <a:avLst/>
          </a:prstGeom>
          <a:noFill/>
          <a:ln w="28575">
            <a:noFill/>
          </a:ln>
        </p:spPr>
        <p:txBody>
          <a:bodyPr wrap="square" rtlCol="0">
            <a:spAutoFit/>
          </a:bodyPr>
          <a:lstStyle/>
          <a:p>
            <a:pPr marL="285750" indent="-285750">
              <a:buFont typeface="Wingdings" panose="05000000000000000000" pitchFamily="2" charset="2"/>
              <a:buChar char="q"/>
            </a:pPr>
            <a:r>
              <a:rPr lang="en-US" sz="1600" dirty="0"/>
              <a:t>Collective </a:t>
            </a:r>
            <a:r>
              <a:rPr lang="en-US" sz="1600" b="1" dirty="0"/>
              <a:t>anharmonic plasma oscillation</a:t>
            </a:r>
            <a:r>
              <a:rPr lang="en-US" sz="1600" dirty="0"/>
              <a:t> in the proximity of the equilibrium (damping) solution</a:t>
            </a:r>
          </a:p>
          <a:p>
            <a:pPr marL="285750" indent="-285750">
              <a:buFont typeface="Wingdings" panose="05000000000000000000" pitchFamily="2" charset="2"/>
              <a:buChar char="q"/>
            </a:pPr>
            <a:r>
              <a:rPr lang="en-US" sz="1600" dirty="0"/>
              <a:t>Plasma frequency diminishes with acceleration</a:t>
            </a: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xmlns="" id="{73172007-C670-4E16-B6B5-8019A0AD3A8D}"/>
                  </a:ext>
                </a:extLst>
              </p:cNvPr>
              <p:cNvSpPr txBox="1"/>
              <p:nvPr/>
            </p:nvSpPr>
            <p:spPr>
              <a:xfrm>
                <a:off x="176503" y="3696699"/>
                <a:ext cx="9465208" cy="671018"/>
              </a:xfrm>
              <a:prstGeom prst="rect">
                <a:avLst/>
              </a:prstGeom>
              <a:noFill/>
            </p:spPr>
            <p:txBody>
              <a:bodyPr wrap="square" rtlCol="0">
                <a:spAutoFit/>
              </a:bodyPr>
              <a:lstStyle/>
              <a:p>
                <a:pPr marL="285750" indent="-285750">
                  <a:buFont typeface="Arial" panose="020B0604020202020204" pitchFamily="34" charset="0"/>
                  <a:buChar char="•"/>
                </a:pPr>
                <a:r>
                  <a:rPr lang="en-US" dirty="0"/>
                  <a:t>Inverse substitution provides the solution in the original space </a:t>
                </a:r>
                <a14:m>
                  <m:oMath xmlns:m="http://schemas.openxmlformats.org/officeDocument/2006/math">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𝑥</m:t>
                        </m:r>
                      </m:sub>
                    </m:sSub>
                    <m:r>
                      <a:rPr lang="it-IT" b="0" i="1" smtClean="0">
                        <a:latin typeface="Cambria Math" panose="02040503050406030204" pitchFamily="18" charset="0"/>
                      </a:rPr>
                      <m:t>,</m:t>
                    </m:r>
                    <m:r>
                      <a:rPr lang="it-IT" b="0" i="1" smtClean="0">
                        <a:latin typeface="Cambria Math" panose="02040503050406030204" pitchFamily="18" charset="0"/>
                      </a:rPr>
                      <m:t>𝑠</m:t>
                    </m:r>
                    <m:r>
                      <a:rPr lang="it-IT" b="0" i="1" smtClean="0">
                        <a:latin typeface="Cambria Math" panose="02040503050406030204" pitchFamily="18" charset="0"/>
                      </a:rPr>
                      <m:t>)</m:t>
                    </m:r>
                  </m:oMath>
                </a14:m>
                <a:endParaRPr lang="en-US" dirty="0"/>
              </a:p>
              <a:p>
                <a:pPr marL="285750" indent="-285750">
                  <a:buFont typeface="Arial" panose="020B0604020202020204" pitchFamily="34" charset="0"/>
                  <a:buChar char="•"/>
                </a:pPr>
                <a:r>
                  <a:rPr lang="en-US" dirty="0"/>
                  <a:t>The near-equilibrium slice dependent envelope is given by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𝑥</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𝑠</m:t>
                        </m:r>
                        <m:r>
                          <a:rPr lang="it-IT" b="0" i="1" smtClean="0">
                            <a:latin typeface="Cambria Math" panose="02040503050406030204" pitchFamily="18" charset="0"/>
                          </a:rPr>
                          <m:t>,</m:t>
                        </m:r>
                        <m:r>
                          <a:rPr lang="it-IT" b="0" i="1" smtClean="0">
                            <a:latin typeface="Cambria Math" panose="02040503050406030204" pitchFamily="18" charset="0"/>
                          </a:rPr>
                          <m:t>𝜁</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m:rPr>
                            <m:sty m:val="p"/>
                          </m:rPr>
                          <a:rPr lang="it-IT" b="0" i="0" smtClean="0">
                            <a:latin typeface="Cambria Math" panose="02040503050406030204" pitchFamily="18" charset="0"/>
                          </a:rPr>
                          <m:t>eq</m:t>
                        </m:r>
                      </m:sub>
                    </m:sSub>
                    <m:d>
                      <m:dPr>
                        <m:ctrlPr>
                          <a:rPr lang="it-IT" b="0" i="1" smtClean="0">
                            <a:latin typeface="Cambria Math" panose="02040503050406030204" pitchFamily="18" charset="0"/>
                          </a:rPr>
                        </m:ctrlPr>
                      </m:dPr>
                      <m:e>
                        <m:r>
                          <m:rPr>
                            <m:sty m:val="p"/>
                          </m:rPr>
                          <a:rPr lang="it-IT" b="0" i="0" smtClean="0">
                            <a:latin typeface="Cambria Math" panose="02040503050406030204" pitchFamily="18" charset="0"/>
                          </a:rPr>
                          <m:t>s</m:t>
                        </m:r>
                        <m:r>
                          <a:rPr lang="it-IT" b="0" i="0" smtClean="0">
                            <a:latin typeface="Cambria Math" panose="02040503050406030204" pitchFamily="18" charset="0"/>
                          </a:rPr>
                          <m:t>,</m:t>
                        </m:r>
                        <m:r>
                          <a:rPr lang="it-IT" b="0" i="1" smtClean="0">
                            <a:latin typeface="Cambria Math" panose="02040503050406030204" pitchFamily="18" charset="0"/>
                          </a:rPr>
                          <m:t>𝜁</m:t>
                        </m:r>
                      </m:e>
                    </m:d>
                    <m:r>
                      <a:rPr lang="it-IT" b="0" i="0" smtClean="0">
                        <a:latin typeface="Cambria Math" panose="02040503050406030204" pitchFamily="18" charset="0"/>
                      </a:rPr>
                      <m:t>+</m:t>
                    </m:r>
                    <m:r>
                      <a:rPr lang="it-IT" b="0" i="1" smtClean="0">
                        <a:latin typeface="Cambria Math" panose="02040503050406030204" pitchFamily="18" charset="0"/>
                      </a:rPr>
                      <m:t>𝛿</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𝑥</m:t>
                        </m:r>
                      </m:sub>
                    </m:sSub>
                    <m:r>
                      <a:rPr lang="it-IT" b="0" i="1" smtClean="0">
                        <a:latin typeface="Cambria Math" panose="02040503050406030204" pitchFamily="18" charset="0"/>
                      </a:rPr>
                      <m:t>(</m:t>
                    </m:r>
                    <m:r>
                      <a:rPr lang="it-IT" b="0" i="1" smtClean="0">
                        <a:latin typeface="Cambria Math" panose="02040503050406030204" pitchFamily="18" charset="0"/>
                      </a:rPr>
                      <m:t>𝑠</m:t>
                    </m:r>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oMath>
                </a14:m>
                <a:endParaRPr lang="en-US" dirty="0"/>
              </a:p>
            </p:txBody>
          </p:sp>
        </mc:Choice>
        <mc:Fallback xmlns="">
          <p:sp>
            <p:nvSpPr>
              <p:cNvPr id="18" name="CasellaDiTesto 17">
                <a:extLst>
                  <a:ext uri="{FF2B5EF4-FFF2-40B4-BE49-F238E27FC236}">
                    <a16:creationId xmlns:a16="http://schemas.microsoft.com/office/drawing/2014/main" xmlns:a14="http://schemas.microsoft.com/office/drawing/2010/main" xmlns="" id="{73172007-C670-4E16-B6B5-8019A0AD3A8D}"/>
                  </a:ext>
                </a:extLst>
              </p:cNvPr>
              <p:cNvSpPr txBox="1">
                <a:spLocks noRot="1" noChangeAspect="1" noMove="1" noResize="1" noEditPoints="1" noAdjustHandles="1" noChangeArrowheads="1" noChangeShapeType="1" noTextEdit="1"/>
              </p:cNvSpPr>
              <p:nvPr/>
            </p:nvSpPr>
            <p:spPr>
              <a:xfrm>
                <a:off x="176503" y="3696699"/>
                <a:ext cx="9465208" cy="671018"/>
              </a:xfrm>
              <a:prstGeom prst="rect">
                <a:avLst/>
              </a:prstGeom>
              <a:blipFill rotWithShape="0">
                <a:blip r:embed="rId5"/>
                <a:stretch>
                  <a:fillRect l="-451" t="-4545" b="-10909"/>
                </a:stretch>
              </a:blipFill>
            </p:spPr>
            <p:txBody>
              <a:bodyPr/>
              <a:lstStyle/>
              <a:p>
                <a:r>
                  <a:rPr lang="it-IT">
                    <a:noFill/>
                  </a:rPr>
                  <a:t> </a:t>
                </a:r>
              </a:p>
            </p:txBody>
          </p:sp>
        </mc:Fallback>
      </mc:AlternateContent>
      <p:sp>
        <p:nvSpPr>
          <p:cNvPr id="20" name="CasellaDiTesto 19">
            <a:extLst>
              <a:ext uri="{FF2B5EF4-FFF2-40B4-BE49-F238E27FC236}">
                <a16:creationId xmlns:a16="http://schemas.microsoft.com/office/drawing/2014/main" xmlns="" id="{4D00755F-1ADF-45B2-905A-6B6E96EABFB5}"/>
              </a:ext>
            </a:extLst>
          </p:cNvPr>
          <p:cNvSpPr txBox="1"/>
          <p:nvPr/>
        </p:nvSpPr>
        <p:spPr>
          <a:xfrm>
            <a:off x="176503" y="3433281"/>
            <a:ext cx="5540903" cy="369332"/>
          </a:xfrm>
          <a:prstGeom prst="rect">
            <a:avLst/>
          </a:prstGeom>
          <a:noFill/>
        </p:spPr>
        <p:txBody>
          <a:bodyPr wrap="square" rtlCol="0">
            <a:spAutoFit/>
          </a:bodyPr>
          <a:lstStyle/>
          <a:p>
            <a:r>
              <a:rPr lang="en-US" b="1" dirty="0">
                <a:solidFill>
                  <a:srgbClr val="C00000"/>
                </a:solidFill>
              </a:rPr>
              <a:t>Back to Configuration Space</a:t>
            </a:r>
          </a:p>
        </p:txBody>
      </p:sp>
      <p:grpSp>
        <p:nvGrpSpPr>
          <p:cNvPr id="22" name="Gruppo 21">
            <a:extLst>
              <a:ext uri="{FF2B5EF4-FFF2-40B4-BE49-F238E27FC236}">
                <a16:creationId xmlns:a16="http://schemas.microsoft.com/office/drawing/2014/main" xmlns="" id="{A5DF1344-0C8D-4FAD-B491-979856D76428}"/>
              </a:ext>
            </a:extLst>
          </p:cNvPr>
          <p:cNvGrpSpPr/>
          <p:nvPr/>
        </p:nvGrpSpPr>
        <p:grpSpPr>
          <a:xfrm>
            <a:off x="176503" y="4532952"/>
            <a:ext cx="11983519" cy="1240268"/>
            <a:chOff x="176503" y="3207664"/>
            <a:chExt cx="11983519" cy="1240268"/>
          </a:xfrm>
        </p:grpSpPr>
        <p:grpSp>
          <p:nvGrpSpPr>
            <p:cNvPr id="26" name="Gruppo 25">
              <a:extLst>
                <a:ext uri="{FF2B5EF4-FFF2-40B4-BE49-F238E27FC236}">
                  <a16:creationId xmlns:a16="http://schemas.microsoft.com/office/drawing/2014/main" xmlns="" id="{665A5A53-E8B5-4333-810D-7E0E6E620C65}"/>
                </a:ext>
              </a:extLst>
            </p:cNvPr>
            <p:cNvGrpSpPr/>
            <p:nvPr/>
          </p:nvGrpSpPr>
          <p:grpSpPr>
            <a:xfrm>
              <a:off x="176503" y="3246833"/>
              <a:ext cx="4690280" cy="1187547"/>
              <a:chOff x="3789098" y="5309509"/>
              <a:chExt cx="4690280" cy="875873"/>
            </a:xfrm>
          </p:grpSpPr>
          <p:grpSp>
            <p:nvGrpSpPr>
              <p:cNvPr id="29" name="Gruppo 28">
                <a:extLst>
                  <a:ext uri="{FF2B5EF4-FFF2-40B4-BE49-F238E27FC236}">
                    <a16:creationId xmlns:a16="http://schemas.microsoft.com/office/drawing/2014/main" xmlns="" id="{DB04D62B-4169-4206-B660-685B328F9107}"/>
                  </a:ext>
                </a:extLst>
              </p:cNvPr>
              <p:cNvGrpSpPr/>
              <p:nvPr/>
            </p:nvGrpSpPr>
            <p:grpSpPr>
              <a:xfrm>
                <a:off x="3789098" y="5513698"/>
                <a:ext cx="4690280" cy="671684"/>
                <a:chOff x="3015829" y="5587572"/>
                <a:chExt cx="4690280" cy="671684"/>
              </a:xfrm>
            </p:grpSpPr>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xmlns="" id="{87CC6F45-8F8C-487E-A836-293F693B7C7B}"/>
                        </a:ext>
                      </a:extLst>
                    </p:cNvPr>
                    <p:cNvSpPr txBox="1"/>
                    <p:nvPr/>
                  </p:nvSpPr>
                  <p:spPr>
                    <a:xfrm>
                      <a:off x="3015829" y="5791972"/>
                      <a:ext cx="1944418" cy="3004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m:rPr>
                                    <m:sty m:val="p"/>
                                  </m:rPr>
                                  <a:rPr lang="it-IT" b="0" i="0" smtClean="0">
                                    <a:latin typeface="Cambria Math" panose="02040503050406030204" pitchFamily="18" charset="0"/>
                                  </a:rPr>
                                  <m:t>eq</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0</m:t>
                                </m:r>
                              </m:sub>
                            </m:sSub>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𝛾</m:t>
                                        </m:r>
                                      </m:e>
                                      <m:sub>
                                        <m:r>
                                          <a:rPr lang="it-IT" i="1">
                                            <a:latin typeface="Cambria Math" panose="02040503050406030204" pitchFamily="18" charset="0"/>
                                          </a:rPr>
                                          <m:t>𝑖</m:t>
                                        </m:r>
                                      </m:sub>
                                    </m:sSub>
                                    <m:r>
                                      <a:rPr lang="it-IT" b="0" i="1" smtClean="0">
                                        <a:latin typeface="Cambria Math" panose="02040503050406030204" pitchFamily="18" charset="0"/>
                                      </a:rPr>
                                      <m:t>/</m:t>
                                    </m:r>
                                    <m:r>
                                      <a:rPr lang="it-IT" b="0" i="1" smtClean="0">
                                        <a:latin typeface="Cambria Math" panose="02040503050406030204" pitchFamily="18" charset="0"/>
                                      </a:rPr>
                                      <m:t>𝛾</m:t>
                                    </m:r>
                                  </m:e>
                                </m:d>
                              </m:e>
                              <m:sup>
                                <m:r>
                                  <a:rPr lang="it-IT" b="0" i="1" smtClean="0">
                                    <a:latin typeface="Cambria Math" panose="02040503050406030204" pitchFamily="18" charset="0"/>
                                  </a:rPr>
                                  <m:t>1/2</m:t>
                                </m:r>
                              </m:sup>
                            </m:sSup>
                          </m:oMath>
                        </m:oMathPara>
                      </a14:m>
                      <a:endParaRPr lang="en-US" dirty="0"/>
                    </a:p>
                  </p:txBody>
                </p:sp>
              </mc:Choice>
              <mc:Fallback xmlns="">
                <p:sp>
                  <p:nvSpPr>
                    <p:cNvPr id="31" name="CasellaDiTesto 30">
                      <a:extLst>
                        <a:ext uri="{FF2B5EF4-FFF2-40B4-BE49-F238E27FC236}">
                          <a16:creationId xmlns:a16="http://schemas.microsoft.com/office/drawing/2014/main" id="{87CC6F45-8F8C-487E-A836-293F693B7C7B}"/>
                        </a:ext>
                      </a:extLst>
                    </p:cNvPr>
                    <p:cNvSpPr txBox="1">
                      <a:spLocks noRot="1" noChangeAspect="1" noMove="1" noResize="1" noEditPoints="1" noAdjustHandles="1" noChangeArrowheads="1" noChangeShapeType="1" noTextEdit="1"/>
                    </p:cNvSpPr>
                    <p:nvPr/>
                  </p:nvSpPr>
                  <p:spPr>
                    <a:xfrm>
                      <a:off x="3015829" y="5791972"/>
                      <a:ext cx="1944418" cy="300491"/>
                    </a:xfrm>
                    <a:prstGeom prst="rect">
                      <a:avLst/>
                    </a:prstGeom>
                    <a:blipFill>
                      <a:blip r:embed="rId6"/>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xmlns="" id="{BA0EE39B-3873-43B8-B71C-9688BD421240}"/>
                        </a:ext>
                      </a:extLst>
                    </p:cNvPr>
                    <p:cNvSpPr txBox="1"/>
                    <p:nvPr/>
                  </p:nvSpPr>
                  <p:spPr>
                    <a:xfrm>
                      <a:off x="5297719" y="5587572"/>
                      <a:ext cx="2408390" cy="6716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0</m:t>
                                </m:r>
                              </m:sub>
                            </m:sSub>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2</m:t>
                                </m:r>
                              </m:num>
                              <m:den>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m:t>
                                    </m:r>
                                  </m:sup>
                                </m:sSup>
                              </m:den>
                            </m:f>
                            <m:rad>
                              <m:radPr>
                                <m:degHide m:val="on"/>
                                <m:ctrlPr>
                                  <a:rPr lang="it-IT" b="0" i="1" smtClean="0">
                                    <a:latin typeface="Cambria Math" panose="02040503050406030204" pitchFamily="18" charset="0"/>
                                  </a:rPr>
                                </m:ctrlPr>
                              </m:radPr>
                              <m:deg/>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𝜅</m:t>
                                        </m:r>
                                      </m:e>
                                      <m:sub>
                                        <m:r>
                                          <a:rPr lang="it-IT" i="1">
                                            <a:latin typeface="Cambria Math" panose="02040503050406030204" pitchFamily="18" charset="0"/>
                                          </a:rPr>
                                          <m:t>𝑆𝐶</m:t>
                                        </m:r>
                                      </m:sub>
                                    </m:sSub>
                                    <m:d>
                                      <m:dPr>
                                        <m:ctrlPr>
                                          <a:rPr lang="it-IT" i="1">
                                            <a:latin typeface="Cambria Math" panose="02040503050406030204" pitchFamily="18" charset="0"/>
                                          </a:rPr>
                                        </m:ctrlPr>
                                      </m:dPr>
                                      <m:e>
                                        <m:r>
                                          <a:rPr lang="it-IT" i="1">
                                            <a:latin typeface="Cambria Math" panose="02040503050406030204" pitchFamily="18" charset="0"/>
                                          </a:rPr>
                                          <m:t>𝜁</m:t>
                                        </m:r>
                                      </m:e>
                                    </m:d>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𝛾</m:t>
                                        </m:r>
                                      </m:e>
                                      <m:sub>
                                        <m:r>
                                          <a:rPr lang="it-IT" i="1">
                                            <a:latin typeface="Cambria Math" panose="02040503050406030204" pitchFamily="18" charset="0"/>
                                          </a:rPr>
                                          <m:t>𝑖</m:t>
                                        </m:r>
                                      </m:sub>
                                    </m:sSub>
                                  </m:num>
                                  <m:den>
                                    <m:r>
                                      <a:rPr lang="it-IT" i="1">
                                        <a:latin typeface="Cambria Math" panose="02040503050406030204" pitchFamily="18" charset="0"/>
                                      </a:rPr>
                                      <m:t>𝜂</m:t>
                                    </m:r>
                                    <m:r>
                                      <a:rPr lang="it-IT" i="1">
                                        <a:latin typeface="Cambria Math" panose="02040503050406030204" pitchFamily="18" charset="0"/>
                                      </a:rPr>
                                      <m:t>/2+1</m:t>
                                    </m:r>
                                  </m:den>
                                </m:f>
                              </m:e>
                            </m:rad>
                          </m:oMath>
                        </m:oMathPara>
                      </a14:m>
                      <a:endParaRPr lang="en-US" dirty="0"/>
                    </a:p>
                  </p:txBody>
                </p:sp>
              </mc:Choice>
              <mc:Fallback xmlns="">
                <p:sp>
                  <p:nvSpPr>
                    <p:cNvPr id="32" name="CasellaDiTesto 31">
                      <a:extLst>
                        <a:ext uri="{FF2B5EF4-FFF2-40B4-BE49-F238E27FC236}">
                          <a16:creationId xmlns:a16="http://schemas.microsoft.com/office/drawing/2014/main" id="{BA0EE39B-3873-43B8-B71C-9688BD421240}"/>
                        </a:ext>
                      </a:extLst>
                    </p:cNvPr>
                    <p:cNvSpPr txBox="1">
                      <a:spLocks noRot="1" noChangeAspect="1" noMove="1" noResize="1" noEditPoints="1" noAdjustHandles="1" noChangeArrowheads="1" noChangeShapeType="1" noTextEdit="1"/>
                    </p:cNvSpPr>
                    <p:nvPr/>
                  </p:nvSpPr>
                  <p:spPr>
                    <a:xfrm>
                      <a:off x="5297719" y="5587572"/>
                      <a:ext cx="2408390" cy="671684"/>
                    </a:xfrm>
                    <a:prstGeom prst="rect">
                      <a:avLst/>
                    </a:prstGeom>
                    <a:blipFill>
                      <a:blip r:embed="rId7"/>
                      <a:stretch>
                        <a:fillRect/>
                      </a:stretch>
                    </a:blipFill>
                  </p:spPr>
                  <p:txBody>
                    <a:bodyPr/>
                    <a:lstStyle/>
                    <a:p>
                      <a:r>
                        <a:rPr lang="en-US">
                          <a:noFill/>
                        </a:rPr>
                        <a:t> </a:t>
                      </a:r>
                    </a:p>
                  </p:txBody>
                </p:sp>
              </mc:Fallback>
            </mc:AlternateContent>
            <p:sp>
              <p:nvSpPr>
                <p:cNvPr id="34" name="CasellaDiTesto 33">
                  <a:extLst>
                    <a:ext uri="{FF2B5EF4-FFF2-40B4-BE49-F238E27FC236}">
                      <a16:creationId xmlns:a16="http://schemas.microsoft.com/office/drawing/2014/main" xmlns="" id="{F7DBAC9D-02FF-47CD-B7E3-C069632F62FB}"/>
                    </a:ext>
                  </a:extLst>
                </p:cNvPr>
                <p:cNvSpPr txBox="1"/>
                <p:nvPr/>
              </p:nvSpPr>
              <p:spPr>
                <a:xfrm>
                  <a:off x="4841816" y="5812528"/>
                  <a:ext cx="710642" cy="252258"/>
                </a:xfrm>
                <a:prstGeom prst="rect">
                  <a:avLst/>
                </a:prstGeom>
                <a:noFill/>
              </p:spPr>
              <p:txBody>
                <a:bodyPr wrap="square" rtlCol="0">
                  <a:spAutoFit/>
                </a:bodyPr>
                <a:lstStyle/>
                <a:p>
                  <a:r>
                    <a:rPr lang="en-US" dirty="0"/>
                    <a:t>with</a:t>
                  </a:r>
                </a:p>
              </p:txBody>
            </p:sp>
          </p:grpSp>
          <p:sp>
            <p:nvSpPr>
              <p:cNvPr id="30" name="CasellaDiTesto 29">
                <a:extLst>
                  <a:ext uri="{FF2B5EF4-FFF2-40B4-BE49-F238E27FC236}">
                    <a16:creationId xmlns:a16="http://schemas.microsoft.com/office/drawing/2014/main" xmlns="" id="{04097496-455F-4B8E-BBCB-721CEA79A9DE}"/>
                  </a:ext>
                </a:extLst>
              </p:cNvPr>
              <p:cNvSpPr txBox="1"/>
              <p:nvPr/>
            </p:nvSpPr>
            <p:spPr>
              <a:xfrm>
                <a:off x="3795601" y="5309509"/>
                <a:ext cx="3240465" cy="333249"/>
              </a:xfrm>
              <a:prstGeom prst="rect">
                <a:avLst/>
              </a:prstGeom>
              <a:noFill/>
            </p:spPr>
            <p:txBody>
              <a:bodyPr wrap="square" rtlCol="0">
                <a:spAutoFit/>
              </a:bodyPr>
              <a:lstStyle/>
              <a:p>
                <a:r>
                  <a:rPr lang="en-US" b="1" u="sng" dirty="0">
                    <a:solidFill>
                      <a:srgbClr val="C00000"/>
                    </a:solidFill>
                  </a:rPr>
                  <a:t>Equilibrium Brillouin-like Flow</a:t>
                </a:r>
              </a:p>
            </p:txBody>
          </p:sp>
        </p:grpSp>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xmlns="" id="{9B8B40C1-571A-4E50-8E0C-5B852581D72F}"/>
                    </a:ext>
                  </a:extLst>
                </p:cNvPr>
                <p:cNvSpPr txBox="1"/>
                <p:nvPr/>
              </p:nvSpPr>
              <p:spPr>
                <a:xfrm>
                  <a:off x="4929132" y="3632362"/>
                  <a:ext cx="7230890" cy="718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𝛿</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𝑥</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𝑠</m:t>
                            </m:r>
                            <m:r>
                              <a:rPr lang="it-IT" b="0" i="1" smtClean="0">
                                <a:latin typeface="Cambria Math" panose="02040503050406030204" pitchFamily="18" charset="0"/>
                              </a:rPr>
                              <m:t>,</m:t>
                            </m:r>
                            <m:r>
                              <a:rPr lang="it-IT" b="0" i="1" smtClean="0">
                                <a:latin typeface="Cambria Math" panose="02040503050406030204" pitchFamily="18" charset="0"/>
                              </a:rPr>
                              <m:t>𝜁</m:t>
                            </m:r>
                          </m:e>
                        </m:d>
                        <m:r>
                          <a:rPr lang="it-IT" b="0" i="1" smtClean="0">
                            <a:latin typeface="Cambria Math" panose="02040503050406030204" pitchFamily="18" charset="0"/>
                          </a:rPr>
                          <m:t>=</m:t>
                        </m:r>
                        <m:r>
                          <a:rPr lang="it-IT" i="1">
                            <a:latin typeface="Cambria Math" panose="02040503050406030204" pitchFamily="18" charset="0"/>
                          </a:rPr>
                          <m:t>𝛿</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a:rPr lang="it-IT" b="0" i="1" smtClean="0">
                                <a:latin typeface="Cambria Math" panose="02040503050406030204" pitchFamily="18" charset="0"/>
                              </a:rPr>
                              <m:t>0</m:t>
                            </m:r>
                          </m:sub>
                        </m:sSub>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begChr m:val="["/>
                                <m:endChr m:val="]"/>
                                <m:ctrlPr>
                                  <a:rPr lang="it-IT" b="0" i="1" smtClean="0">
                                    <a:latin typeface="Cambria Math" panose="02040503050406030204" pitchFamily="18" charset="0"/>
                                  </a:rPr>
                                </m:ctrlPr>
                              </m:dPr>
                              <m:e>
                                <m:f>
                                  <m:fPr>
                                    <m:ctrlPr>
                                      <a:rPr lang="it-IT" i="1">
                                        <a:latin typeface="Cambria Math" panose="02040503050406030204" pitchFamily="18" charset="0"/>
                                      </a:rPr>
                                    </m:ctrlPr>
                                  </m:fPr>
                                  <m:num>
                                    <m:rad>
                                      <m:radPr>
                                        <m:degHide m:val="on"/>
                                        <m:ctrlPr>
                                          <a:rPr lang="it-IT" i="1">
                                            <a:latin typeface="Cambria Math" panose="02040503050406030204" pitchFamily="18" charset="0"/>
                                          </a:rPr>
                                        </m:ctrlPr>
                                      </m:radPr>
                                      <m:deg/>
                                      <m:e>
                                        <m:r>
                                          <a:rPr lang="it-IT" i="1">
                                            <a:latin typeface="Cambria Math" panose="02040503050406030204" pitchFamily="18" charset="0"/>
                                          </a:rPr>
                                          <m:t>𝜂</m:t>
                                        </m:r>
                                        <m:r>
                                          <a:rPr lang="it-IT" i="1">
                                            <a:latin typeface="Cambria Math" panose="02040503050406030204" pitchFamily="18" charset="0"/>
                                          </a:rPr>
                                          <m:t>+1</m:t>
                                        </m:r>
                                      </m:e>
                                    </m:rad>
                                  </m:num>
                                  <m:den>
                                    <m:r>
                                      <a:rPr lang="it-IT" i="1">
                                        <a:latin typeface="Cambria Math" panose="02040503050406030204" pitchFamily="18" charset="0"/>
                                      </a:rPr>
                                      <m:t>2</m:t>
                                    </m:r>
                                  </m:den>
                                </m:f>
                                <m:func>
                                  <m:funcPr>
                                    <m:ctrlPr>
                                      <a:rPr lang="it-IT" i="1">
                                        <a:latin typeface="Cambria Math" panose="02040503050406030204" pitchFamily="18" charset="0"/>
                                      </a:rPr>
                                    </m:ctrlPr>
                                  </m:funcPr>
                                  <m:fName>
                                    <m:r>
                                      <m:rPr>
                                        <m:sty m:val="p"/>
                                      </m:rPr>
                                      <a:rPr lang="it-IT">
                                        <a:latin typeface="Cambria Math" panose="02040503050406030204" pitchFamily="18" charset="0"/>
                                      </a:rPr>
                                      <m:t>ln</m:t>
                                    </m:r>
                                  </m:fName>
                                  <m:e>
                                    <m:d>
                                      <m:dPr>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panose="02040503050406030204" pitchFamily="18" charset="0"/>
                                              </a:rPr>
                                              <m:t>𝛾</m:t>
                                            </m:r>
                                          </m:num>
                                          <m:den>
                                            <m:sSub>
                                              <m:sSubPr>
                                                <m:ctrlPr>
                                                  <a:rPr lang="it-IT" i="1">
                                                    <a:latin typeface="Cambria Math" panose="02040503050406030204" pitchFamily="18" charset="0"/>
                                                  </a:rPr>
                                                </m:ctrlPr>
                                              </m:sSubPr>
                                              <m:e>
                                                <m:r>
                                                  <a:rPr lang="it-IT" i="1">
                                                    <a:latin typeface="Cambria Math" panose="02040503050406030204" pitchFamily="18" charset="0"/>
                                                  </a:rPr>
                                                  <m:t>𝛾</m:t>
                                                </m:r>
                                              </m:e>
                                              <m:sub>
                                                <m:r>
                                                  <a:rPr lang="it-IT" i="1">
                                                    <a:latin typeface="Cambria Math" panose="02040503050406030204" pitchFamily="18" charset="0"/>
                                                  </a:rPr>
                                                  <m:t>𝑖</m:t>
                                                </m:r>
                                              </m:sub>
                                            </m:sSub>
                                          </m:den>
                                        </m:f>
                                      </m:e>
                                    </m:d>
                                  </m:e>
                                </m:func>
                              </m:e>
                            </m:d>
                          </m:e>
                        </m:func>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i="1">
                                <a:latin typeface="Cambria Math" panose="02040503050406030204" pitchFamily="18" charset="0"/>
                              </a:rPr>
                              <m:t>𝛿</m:t>
                            </m:r>
                            <m:sSubSup>
                              <m:sSubSupPr>
                                <m:ctrlPr>
                                  <a:rPr lang="it-IT" b="0" i="1" smtClean="0">
                                    <a:latin typeface="Cambria Math" panose="02040503050406030204" pitchFamily="18" charset="0"/>
                                  </a:rPr>
                                </m:ctrlPr>
                              </m:sSubSupPr>
                              <m:e>
                                <m:r>
                                  <a:rPr lang="it-IT" i="1">
                                    <a:latin typeface="Cambria Math" panose="02040503050406030204" pitchFamily="18" charset="0"/>
                                  </a:rPr>
                                  <m:t>𝜎</m:t>
                                </m:r>
                              </m:e>
                              <m:sub>
                                <m:r>
                                  <a:rPr lang="it-IT" i="1">
                                    <a:latin typeface="Cambria Math" panose="02040503050406030204" pitchFamily="18" charset="0"/>
                                  </a:rPr>
                                  <m:t>0</m:t>
                                </m:r>
                              </m:sub>
                              <m:sup>
                                <m:r>
                                  <a:rPr lang="it-IT" b="0" i="1" smtClean="0">
                                    <a:latin typeface="Cambria Math" panose="02040503050406030204" pitchFamily="18" charset="0"/>
                                  </a:rPr>
                                  <m:t>′</m:t>
                                </m:r>
                              </m:sup>
                            </m:sSubSup>
                            <m:r>
                              <a:rPr lang="it-IT" b="0" i="1" smtClean="0">
                                <a:latin typeface="Cambria Math" panose="02040503050406030204" pitchFamily="18" charset="0"/>
                              </a:rPr>
                              <m:t>(</m:t>
                            </m:r>
                            <m:r>
                              <a:rPr lang="it-IT" b="0" i="1" smtClean="0">
                                <a:latin typeface="Cambria Math" panose="02040503050406030204" pitchFamily="18" charset="0"/>
                              </a:rPr>
                              <m:t>𝜁</m:t>
                            </m:r>
                            <m:r>
                              <a:rPr lang="it-IT" b="0" i="1" smtClean="0">
                                <a:latin typeface="Cambria Math" panose="02040503050406030204" pitchFamily="18" charset="0"/>
                              </a:rPr>
                              <m:t>)</m:t>
                            </m:r>
                          </m:num>
                          <m:den>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𝜂</m:t>
                                </m:r>
                                <m:r>
                                  <a:rPr lang="it-IT" b="0" i="1" smtClean="0">
                                    <a:latin typeface="Cambria Math" panose="02040503050406030204" pitchFamily="18" charset="0"/>
                                  </a:rPr>
                                  <m:t>+1</m:t>
                                </m:r>
                              </m:e>
                            </m:rad>
                            <m:r>
                              <a:rPr lang="it-IT" b="0" i="1" smtClean="0">
                                <a:latin typeface="Cambria Math" panose="02040503050406030204" pitchFamily="18" charset="0"/>
                              </a:rPr>
                              <m:t>/2</m:t>
                            </m:r>
                          </m:den>
                        </m:f>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begChr m:val="["/>
                                <m:endChr m:val="]"/>
                                <m:ctrlPr>
                                  <a:rPr lang="it-IT" i="1">
                                    <a:latin typeface="Cambria Math" panose="02040503050406030204" pitchFamily="18" charset="0"/>
                                  </a:rPr>
                                </m:ctrlPr>
                              </m:dPr>
                              <m:e>
                                <m:f>
                                  <m:fPr>
                                    <m:ctrlPr>
                                      <a:rPr lang="it-IT" i="1">
                                        <a:latin typeface="Cambria Math" panose="02040503050406030204" pitchFamily="18" charset="0"/>
                                      </a:rPr>
                                    </m:ctrlPr>
                                  </m:fPr>
                                  <m:num>
                                    <m:rad>
                                      <m:radPr>
                                        <m:degHide m:val="on"/>
                                        <m:ctrlPr>
                                          <a:rPr lang="it-IT" i="1">
                                            <a:latin typeface="Cambria Math" panose="02040503050406030204" pitchFamily="18" charset="0"/>
                                          </a:rPr>
                                        </m:ctrlPr>
                                      </m:radPr>
                                      <m:deg/>
                                      <m:e>
                                        <m:r>
                                          <a:rPr lang="it-IT" i="1">
                                            <a:latin typeface="Cambria Math" panose="02040503050406030204" pitchFamily="18" charset="0"/>
                                          </a:rPr>
                                          <m:t>𝜂</m:t>
                                        </m:r>
                                        <m:r>
                                          <a:rPr lang="it-IT" i="1">
                                            <a:latin typeface="Cambria Math" panose="02040503050406030204" pitchFamily="18" charset="0"/>
                                          </a:rPr>
                                          <m:t>+1</m:t>
                                        </m:r>
                                      </m:e>
                                    </m:rad>
                                  </m:num>
                                  <m:den>
                                    <m:r>
                                      <a:rPr lang="it-IT" i="1">
                                        <a:latin typeface="Cambria Math" panose="02040503050406030204" pitchFamily="18" charset="0"/>
                                      </a:rPr>
                                      <m:t>2</m:t>
                                    </m:r>
                                  </m:den>
                                </m:f>
                                <m:func>
                                  <m:funcPr>
                                    <m:ctrlPr>
                                      <a:rPr lang="it-IT" i="1">
                                        <a:latin typeface="Cambria Math" panose="02040503050406030204" pitchFamily="18" charset="0"/>
                                      </a:rPr>
                                    </m:ctrlPr>
                                  </m:funcPr>
                                  <m:fName>
                                    <m:r>
                                      <m:rPr>
                                        <m:sty m:val="p"/>
                                      </m:rPr>
                                      <a:rPr lang="it-IT">
                                        <a:latin typeface="Cambria Math" panose="02040503050406030204" pitchFamily="18" charset="0"/>
                                      </a:rPr>
                                      <m:t>ln</m:t>
                                    </m:r>
                                  </m:fName>
                                  <m:e>
                                    <m:d>
                                      <m:dPr>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panose="02040503050406030204" pitchFamily="18" charset="0"/>
                                              </a:rPr>
                                              <m:t>𝛾</m:t>
                                            </m:r>
                                          </m:num>
                                          <m:den>
                                            <m:sSub>
                                              <m:sSubPr>
                                                <m:ctrlPr>
                                                  <a:rPr lang="it-IT" i="1">
                                                    <a:latin typeface="Cambria Math" panose="02040503050406030204" pitchFamily="18" charset="0"/>
                                                  </a:rPr>
                                                </m:ctrlPr>
                                              </m:sSubPr>
                                              <m:e>
                                                <m:r>
                                                  <a:rPr lang="it-IT" i="1">
                                                    <a:latin typeface="Cambria Math" panose="02040503050406030204" pitchFamily="18" charset="0"/>
                                                  </a:rPr>
                                                  <m:t>𝛾</m:t>
                                                </m:r>
                                              </m:e>
                                              <m:sub>
                                                <m:r>
                                                  <a:rPr lang="it-IT" i="1">
                                                    <a:latin typeface="Cambria Math" panose="02040503050406030204" pitchFamily="18" charset="0"/>
                                                  </a:rPr>
                                                  <m:t>𝑖</m:t>
                                                </m:r>
                                              </m:sub>
                                            </m:sSub>
                                          </m:den>
                                        </m:f>
                                      </m:e>
                                    </m:d>
                                  </m:e>
                                </m:func>
                              </m:e>
                            </m:d>
                          </m:e>
                        </m:func>
                      </m:oMath>
                    </m:oMathPara>
                  </a14:m>
                  <a:endParaRPr lang="en-US" dirty="0"/>
                </a:p>
              </p:txBody>
            </p:sp>
          </mc:Choice>
          <mc:Fallback xmlns="">
            <p:sp>
              <p:nvSpPr>
                <p:cNvPr id="51" name="CasellaDiTesto 50">
                  <a:extLst>
                    <a:ext uri="{FF2B5EF4-FFF2-40B4-BE49-F238E27FC236}">
                      <a16:creationId xmlns:a16="http://schemas.microsoft.com/office/drawing/2014/main" id="{9B8B40C1-571A-4E50-8E0C-5B852581D72F}"/>
                    </a:ext>
                  </a:extLst>
                </p:cNvPr>
                <p:cNvSpPr txBox="1">
                  <a:spLocks noRot="1" noChangeAspect="1" noMove="1" noResize="1" noEditPoints="1" noAdjustHandles="1" noChangeArrowheads="1" noChangeShapeType="1" noTextEdit="1"/>
                </p:cNvSpPr>
                <p:nvPr/>
              </p:nvSpPr>
              <p:spPr>
                <a:xfrm>
                  <a:off x="4929132" y="3632362"/>
                  <a:ext cx="7230890" cy="718402"/>
                </a:xfrm>
                <a:prstGeom prst="rect">
                  <a:avLst/>
                </a:prstGeom>
                <a:blipFill>
                  <a:blip r:embed="rId8"/>
                  <a:stretch>
                    <a:fillRect/>
                  </a:stretch>
                </a:blipFill>
              </p:spPr>
              <p:txBody>
                <a:bodyPr/>
                <a:lstStyle/>
                <a:p>
                  <a:r>
                    <a:rPr lang="en-US">
                      <a:noFill/>
                    </a:rPr>
                    <a:t> </a:t>
                  </a:r>
                </a:p>
              </p:txBody>
            </p:sp>
          </mc:Fallback>
        </mc:AlternateContent>
        <p:sp>
          <p:nvSpPr>
            <p:cNvPr id="53" name="CasellaDiTesto 52">
              <a:extLst>
                <a:ext uri="{FF2B5EF4-FFF2-40B4-BE49-F238E27FC236}">
                  <a16:creationId xmlns:a16="http://schemas.microsoft.com/office/drawing/2014/main" xmlns="" id="{1B9E294B-47BD-4BC1-9BBC-3BFC5B74C5D8}"/>
                </a:ext>
              </a:extLst>
            </p:cNvPr>
            <p:cNvSpPr txBox="1"/>
            <p:nvPr/>
          </p:nvSpPr>
          <p:spPr>
            <a:xfrm>
              <a:off x="5041213" y="3246835"/>
              <a:ext cx="5962067" cy="369332"/>
            </a:xfrm>
            <a:prstGeom prst="rect">
              <a:avLst/>
            </a:prstGeom>
            <a:noFill/>
          </p:spPr>
          <p:txBody>
            <a:bodyPr wrap="square" rtlCol="0">
              <a:spAutoFit/>
            </a:bodyPr>
            <a:lstStyle/>
            <a:p>
              <a:r>
                <a:rPr lang="en-US" b="1" u="sng" dirty="0">
                  <a:solidFill>
                    <a:srgbClr val="C00000"/>
                  </a:solidFill>
                </a:rPr>
                <a:t>Non-equilibrium deviation for slightly mismatched slices</a:t>
              </a:r>
            </a:p>
          </p:txBody>
        </p:sp>
        <p:sp>
          <p:nvSpPr>
            <p:cNvPr id="55" name="Rettangolo 54">
              <a:extLst>
                <a:ext uri="{FF2B5EF4-FFF2-40B4-BE49-F238E27FC236}">
                  <a16:creationId xmlns:a16="http://schemas.microsoft.com/office/drawing/2014/main" xmlns="" id="{71CBE64C-BB68-4845-B247-DC25E36E3FA6}"/>
                </a:ext>
              </a:extLst>
            </p:cNvPr>
            <p:cNvSpPr/>
            <p:nvPr/>
          </p:nvSpPr>
          <p:spPr>
            <a:xfrm>
              <a:off x="176503" y="3207664"/>
              <a:ext cx="11917483" cy="12402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diritto 11">
              <a:extLst>
                <a:ext uri="{FF2B5EF4-FFF2-40B4-BE49-F238E27FC236}">
                  <a16:creationId xmlns:a16="http://schemas.microsoft.com/office/drawing/2014/main" xmlns="" id="{AE6FEF61-46B6-4818-A9C6-7420069C0E9A}"/>
                </a:ext>
              </a:extLst>
            </p:cNvPr>
            <p:cNvCxnSpPr>
              <a:cxnSpLocks/>
            </p:cNvCxnSpPr>
            <p:nvPr/>
          </p:nvCxnSpPr>
          <p:spPr>
            <a:xfrm>
              <a:off x="4870631" y="3207664"/>
              <a:ext cx="0" cy="1240268"/>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grpSp>
      <p:grpSp>
        <p:nvGrpSpPr>
          <p:cNvPr id="25" name="Gruppo 24">
            <a:extLst>
              <a:ext uri="{FF2B5EF4-FFF2-40B4-BE49-F238E27FC236}">
                <a16:creationId xmlns:a16="http://schemas.microsoft.com/office/drawing/2014/main" xmlns="" id="{2C9D060A-0041-49B6-AB22-EE6B3390E131}"/>
              </a:ext>
            </a:extLst>
          </p:cNvPr>
          <p:cNvGrpSpPr/>
          <p:nvPr/>
        </p:nvGrpSpPr>
        <p:grpSpPr>
          <a:xfrm>
            <a:off x="3536525" y="1983096"/>
            <a:ext cx="3526979" cy="1381403"/>
            <a:chOff x="3536525" y="1594507"/>
            <a:chExt cx="3526979" cy="1381403"/>
          </a:xfrm>
        </p:grpSpPr>
        <p:grpSp>
          <p:nvGrpSpPr>
            <p:cNvPr id="15" name="Gruppo 14">
              <a:extLst>
                <a:ext uri="{FF2B5EF4-FFF2-40B4-BE49-F238E27FC236}">
                  <a16:creationId xmlns:a16="http://schemas.microsoft.com/office/drawing/2014/main" xmlns="" id="{3ECDBC9F-CFD6-46C2-8B9C-D447316A00F1}"/>
                </a:ext>
              </a:extLst>
            </p:cNvPr>
            <p:cNvGrpSpPr/>
            <p:nvPr/>
          </p:nvGrpSpPr>
          <p:grpSpPr>
            <a:xfrm>
              <a:off x="3536525" y="1594507"/>
              <a:ext cx="3526979" cy="1264477"/>
              <a:chOff x="4126105" y="1459603"/>
              <a:chExt cx="3526979" cy="1264477"/>
            </a:xfrm>
          </p:grpSpPr>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xmlns="" id="{5D72E085-EAC5-4FA2-98D2-7CF9706F983B}"/>
                      </a:ext>
                    </a:extLst>
                  </p:cNvPr>
                  <p:cNvSpPr txBox="1"/>
                  <p:nvPr/>
                </p:nvSpPr>
                <p:spPr>
                  <a:xfrm>
                    <a:off x="4283957" y="1459603"/>
                    <a:ext cx="2456826" cy="2936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b="0" i="1" smtClean="0">
                                  <a:latin typeface="Cambria Math" panose="02040503050406030204" pitchFamily="18" charset="0"/>
                                </a:rPr>
                              </m:ctrlPr>
                            </m:accPr>
                            <m:e>
                              <m:r>
                                <a:rPr lang="it-IT" b="0" i="1" smtClean="0">
                                  <a:latin typeface="Cambria Math" panose="02040503050406030204" pitchFamily="18" charset="0"/>
                                </a:rPr>
                                <m:t>𝛿𝜏</m:t>
                              </m:r>
                            </m:e>
                          </m:acc>
                          <m:r>
                            <a:rPr lang="it-IT" b="0" i="1" smtClean="0">
                              <a:latin typeface="Cambria Math" panose="02040503050406030204" pitchFamily="18" charset="0"/>
                            </a:rPr>
                            <m:t>+</m:t>
                          </m:r>
                          <m:d>
                            <m:dPr>
                              <m:ctrlPr>
                                <a:rPr lang="it-IT" b="0" i="1" smtClean="0">
                                  <a:latin typeface="Cambria Math" panose="02040503050406030204" pitchFamily="18" charset="0"/>
                                </a:rPr>
                              </m:ctrlPr>
                            </m:dPr>
                            <m:e>
                              <m:r>
                                <a:rPr lang="it-IT" b="0" i="1" smtClean="0">
                                  <a:latin typeface="Cambria Math" panose="02040503050406030204" pitchFamily="18" charset="0"/>
                                </a:rPr>
                                <m:t>2</m:t>
                              </m:r>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Ω</m:t>
                                  </m:r>
                                </m:e>
                                <m:sup>
                                  <m:r>
                                    <a:rPr lang="it-IT" b="0" i="1" smtClean="0">
                                      <a:latin typeface="Cambria Math" panose="02040503050406030204" pitchFamily="18" charset="0"/>
                                    </a:rPr>
                                    <m:t>2</m:t>
                                  </m:r>
                                </m:sup>
                              </m:sSup>
                              <m:r>
                                <a:rPr lang="it-IT" b="0" i="1" smtClean="0">
                                  <a:latin typeface="Cambria Math" panose="02040503050406030204" pitchFamily="18" charset="0"/>
                                </a:rPr>
                                <m:t>+1/4</m:t>
                              </m:r>
                            </m:e>
                          </m:d>
                          <m:r>
                            <a:rPr lang="it-IT" b="0" i="1" smtClean="0">
                              <a:latin typeface="Cambria Math" panose="02040503050406030204" pitchFamily="18" charset="0"/>
                            </a:rPr>
                            <m:t>𝛿𝜏</m:t>
                          </m:r>
                          <m:r>
                            <a:rPr lang="it-IT" b="0" i="1" smtClean="0">
                              <a:latin typeface="Cambria Math" panose="02040503050406030204" pitchFamily="18" charset="0"/>
                            </a:rPr>
                            <m:t>=0</m:t>
                          </m:r>
                        </m:oMath>
                      </m:oMathPara>
                    </a14:m>
                    <a:endParaRPr lang="en-US" dirty="0"/>
                  </a:p>
                </p:txBody>
              </p:sp>
            </mc:Choice>
            <mc:Fallback xmlns="">
              <p:sp>
                <p:nvSpPr>
                  <p:cNvPr id="7" name="CasellaDiTesto 6">
                    <a:extLst>
                      <a:ext uri="{FF2B5EF4-FFF2-40B4-BE49-F238E27FC236}">
                        <a16:creationId xmlns:a16="http://schemas.microsoft.com/office/drawing/2014/main" id="{5D72E085-EAC5-4FA2-98D2-7CF9706F983B}"/>
                      </a:ext>
                    </a:extLst>
                  </p:cNvPr>
                  <p:cNvSpPr txBox="1">
                    <a:spLocks noRot="1" noChangeAspect="1" noMove="1" noResize="1" noEditPoints="1" noAdjustHandles="1" noChangeArrowheads="1" noChangeShapeType="1" noTextEdit="1"/>
                  </p:cNvSpPr>
                  <p:nvPr/>
                </p:nvSpPr>
                <p:spPr>
                  <a:xfrm>
                    <a:off x="4283957" y="1459603"/>
                    <a:ext cx="2456826" cy="293670"/>
                  </a:xfrm>
                  <a:prstGeom prst="rect">
                    <a:avLst/>
                  </a:prstGeom>
                  <a:blipFill>
                    <a:blip r:embed="rId9"/>
                    <a:stretch>
                      <a:fillRect l="-1985" t="-14583" r="-198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xmlns="" id="{090F5D79-8918-4E56-9D61-60EC2B5126FE}"/>
                      </a:ext>
                    </a:extLst>
                  </p:cNvPr>
                  <p:cNvSpPr txBox="1"/>
                  <p:nvPr/>
                </p:nvSpPr>
                <p:spPr>
                  <a:xfrm>
                    <a:off x="4283957" y="1836771"/>
                    <a:ext cx="3369127" cy="573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𝛿𝜏</m:t>
                          </m:r>
                          <m:r>
                            <a:rPr lang="it-IT" b="0" i="1" smtClean="0">
                              <a:latin typeface="Cambria Math" panose="02040503050406030204" pitchFamily="18" charset="0"/>
                            </a:rPr>
                            <m:t>=</m:t>
                          </m:r>
                          <m:r>
                            <a:rPr lang="it-IT" i="1">
                              <a:latin typeface="Cambria Math" panose="02040503050406030204" pitchFamily="18" charset="0"/>
                            </a:rPr>
                            <m:t>𝛿</m:t>
                          </m:r>
                          <m:sSub>
                            <m:sSubPr>
                              <m:ctrlPr>
                                <a:rPr lang="it-IT" b="0" i="1" smtClean="0">
                                  <a:latin typeface="Cambria Math" panose="02040503050406030204" pitchFamily="18" charset="0"/>
                                </a:rPr>
                              </m:ctrlPr>
                            </m:sSubPr>
                            <m:e>
                              <m:r>
                                <a:rPr lang="it-IT" i="1">
                                  <a:latin typeface="Cambria Math" panose="02040503050406030204" pitchFamily="18" charset="0"/>
                                </a:rPr>
                                <m:t>𝜏</m:t>
                              </m:r>
                            </m:e>
                            <m:sub>
                              <m:r>
                                <a:rPr lang="it-IT" b="0" i="1" smtClean="0">
                                  <a:latin typeface="Cambria Math" panose="02040503050406030204" pitchFamily="18" charset="0"/>
                                </a:rPr>
                                <m:t>0</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rPr>
                                    <m:t>𝜔</m:t>
                                  </m:r>
                                  <m:r>
                                    <a:rPr lang="it-IT" b="0" i="1" smtClean="0">
                                      <a:latin typeface="Cambria Math" panose="02040503050406030204" pitchFamily="18" charset="0"/>
                                    </a:rPr>
                                    <m:t>𝑦</m:t>
                                  </m:r>
                                </m:e>
                              </m:d>
                            </m:e>
                          </m:func>
                          <m:r>
                            <a:rPr lang="it-IT" b="0" i="1" smtClean="0">
                              <a:latin typeface="Cambria Math" panose="02040503050406030204" pitchFamily="18" charset="0"/>
                            </a:rPr>
                            <m:t>+</m:t>
                          </m:r>
                          <m:f>
                            <m:fPr>
                              <m:ctrlPr>
                                <a:rPr lang="it-IT" b="0" i="1" smtClean="0">
                                  <a:latin typeface="Cambria Math" panose="02040503050406030204" pitchFamily="18" charset="0"/>
                                </a:rPr>
                              </m:ctrlPr>
                            </m:fPr>
                            <m:num>
                              <m:acc>
                                <m:accPr>
                                  <m:chr m:val="̇"/>
                                  <m:ctrlPr>
                                    <a:rPr lang="it-IT" b="0" i="1" smtClean="0">
                                      <a:latin typeface="Cambria Math" panose="02040503050406030204" pitchFamily="18" charset="0"/>
                                    </a:rPr>
                                  </m:ctrlPr>
                                </m:accPr>
                                <m:e>
                                  <m:r>
                                    <a:rPr lang="it-IT" b="0" i="1" smtClean="0">
                                      <a:latin typeface="Cambria Math" panose="02040503050406030204" pitchFamily="18" charset="0"/>
                                    </a:rPr>
                                    <m:t>𝛿</m:t>
                                  </m:r>
                                  <m:sSub>
                                    <m:sSubPr>
                                      <m:ctrlPr>
                                        <a:rPr lang="it-IT" b="0" i="1" smtClean="0">
                                          <a:latin typeface="Cambria Math" panose="02040503050406030204" pitchFamily="18" charset="0"/>
                                        </a:rPr>
                                      </m:ctrlPr>
                                    </m:sSubPr>
                                    <m:e>
                                      <m:r>
                                        <a:rPr lang="it-IT" i="1">
                                          <a:latin typeface="Cambria Math" panose="02040503050406030204" pitchFamily="18" charset="0"/>
                                        </a:rPr>
                                        <m:t>𝜏</m:t>
                                      </m:r>
                                    </m:e>
                                    <m:sub>
                                      <m:r>
                                        <a:rPr lang="it-IT" b="0" i="1" smtClean="0">
                                          <a:latin typeface="Cambria Math" panose="02040503050406030204" pitchFamily="18" charset="0"/>
                                        </a:rPr>
                                        <m:t>0</m:t>
                                      </m:r>
                                    </m:sub>
                                  </m:sSub>
                                </m:e>
                              </m:acc>
                            </m:num>
                            <m:den>
                              <m:r>
                                <a:rPr lang="it-IT" b="0" i="1" smtClean="0">
                                  <a:latin typeface="Cambria Math" panose="02040503050406030204" pitchFamily="18" charset="0"/>
                                </a:rPr>
                                <m:t>𝜔</m:t>
                              </m:r>
                            </m:den>
                          </m:f>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r>
                                <a:rPr lang="it-IT" b="0" i="1" smtClean="0">
                                  <a:latin typeface="Cambria Math" panose="02040503050406030204" pitchFamily="18" charset="0"/>
                                </a:rPr>
                                <m:t>(</m:t>
                              </m:r>
                              <m:r>
                                <a:rPr lang="it-IT" b="0" i="1" smtClean="0">
                                  <a:latin typeface="Cambria Math" panose="02040503050406030204" pitchFamily="18" charset="0"/>
                                </a:rPr>
                                <m:t>𝜔</m:t>
                              </m:r>
                              <m:r>
                                <a:rPr lang="it-IT" b="0" i="1" smtClean="0">
                                  <a:latin typeface="Cambria Math" panose="02040503050406030204" pitchFamily="18" charset="0"/>
                                </a:rPr>
                                <m:t>𝑦</m:t>
                              </m:r>
                              <m:r>
                                <a:rPr lang="it-IT" b="0" i="1" smtClean="0">
                                  <a:latin typeface="Cambria Math" panose="02040503050406030204" pitchFamily="18" charset="0"/>
                                </a:rPr>
                                <m:t>)</m:t>
                              </m:r>
                            </m:e>
                          </m:func>
                          <m:r>
                            <a:rPr lang="it-IT" b="0" i="1" smtClean="0">
                              <a:latin typeface="Cambria Math" panose="02040503050406030204" pitchFamily="18" charset="0"/>
                            </a:rPr>
                            <m:t>, </m:t>
                          </m:r>
                        </m:oMath>
                      </m:oMathPara>
                    </a14:m>
                    <a:endParaRPr lang="en-US" dirty="0"/>
                  </a:p>
                </p:txBody>
              </p:sp>
            </mc:Choice>
            <mc:Fallback xmlns="">
              <p:sp>
                <p:nvSpPr>
                  <p:cNvPr id="47" name="CasellaDiTesto 46">
                    <a:extLst>
                      <a:ext uri="{FF2B5EF4-FFF2-40B4-BE49-F238E27FC236}">
                        <a16:creationId xmlns:a16="http://schemas.microsoft.com/office/drawing/2014/main" id="{090F5D79-8918-4E56-9D61-60EC2B5126FE}"/>
                      </a:ext>
                    </a:extLst>
                  </p:cNvPr>
                  <p:cNvSpPr txBox="1">
                    <a:spLocks noRot="1" noChangeAspect="1" noMove="1" noResize="1" noEditPoints="1" noAdjustHandles="1" noChangeArrowheads="1" noChangeShapeType="1" noTextEdit="1"/>
                  </p:cNvSpPr>
                  <p:nvPr/>
                </p:nvSpPr>
                <p:spPr>
                  <a:xfrm>
                    <a:off x="4283957" y="1836771"/>
                    <a:ext cx="3369127" cy="573298"/>
                  </a:xfrm>
                  <a:prstGeom prst="rect">
                    <a:avLst/>
                  </a:prstGeom>
                  <a:blipFill>
                    <a:blip r:embed="rId10"/>
                    <a:stretch>
                      <a:fillRect/>
                    </a:stretch>
                  </a:blipFill>
                </p:spPr>
                <p:txBody>
                  <a:bodyPr/>
                  <a:lstStyle/>
                  <a:p>
                    <a:r>
                      <a:rPr lang="en-US">
                        <a:noFill/>
                      </a:rPr>
                      <a:t> </a:t>
                    </a:r>
                  </a:p>
                </p:txBody>
              </p:sp>
            </mc:Fallback>
          </mc:AlternateContent>
          <p:sp>
            <p:nvSpPr>
              <p:cNvPr id="13" name="Parentesi graffa aperta 12">
                <a:extLst>
                  <a:ext uri="{FF2B5EF4-FFF2-40B4-BE49-F238E27FC236}">
                    <a16:creationId xmlns:a16="http://schemas.microsoft.com/office/drawing/2014/main" xmlns="" id="{FD158F0B-6E9B-4B0C-BC44-EFB8ACCBA213}"/>
                  </a:ext>
                </a:extLst>
              </p:cNvPr>
              <p:cNvSpPr/>
              <p:nvPr/>
            </p:nvSpPr>
            <p:spPr>
              <a:xfrm>
                <a:off x="4126105" y="1512693"/>
                <a:ext cx="143421" cy="1211387"/>
              </a:xfrm>
              <a:prstGeom prst="leftBrace">
                <a:avLst>
                  <a:gd name="adj1" fmla="val 58024"/>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xmlns="" id="{E984196F-5F59-4AB7-9C7B-C8901F790505}"/>
                    </a:ext>
                  </a:extLst>
                </p:cNvPr>
                <p:cNvSpPr txBox="1"/>
                <p:nvPr/>
              </p:nvSpPr>
              <p:spPr>
                <a:xfrm>
                  <a:off x="3629322" y="2548164"/>
                  <a:ext cx="2586935" cy="427746"/>
                </a:xfrm>
                <a:prstGeom prst="rect">
                  <a:avLst/>
                </a:prstGeom>
                <a:noFill/>
              </p:spPr>
              <p:txBody>
                <a:bodyPr wrap="square">
                  <a:spAutoFit/>
                </a:bodyPr>
                <a:lstStyle/>
                <a:p>
                  <a:r>
                    <a:rPr lang="it-IT" dirty="0"/>
                    <a:t>with </a:t>
                  </a:r>
                  <a14:m>
                    <m:oMath xmlns:m="http://schemas.openxmlformats.org/officeDocument/2006/math">
                      <m:r>
                        <a:rPr lang="it-IT" i="1" smtClean="0">
                          <a:latin typeface="Cambria Math" panose="02040503050406030204" pitchFamily="18" charset="0"/>
                        </a:rPr>
                        <m:t>𝜔</m:t>
                      </m:r>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Ω</m:t>
                              </m:r>
                            </m:e>
                            <m:sup>
                              <m:r>
                                <a:rPr lang="it-IT" b="0" i="1" smtClean="0">
                                  <a:latin typeface="Cambria Math" panose="02040503050406030204" pitchFamily="18" charset="0"/>
                                </a:rPr>
                                <m:t>2</m:t>
                              </m:r>
                            </m:sup>
                          </m:sSup>
                          <m:r>
                            <a:rPr lang="it-IT" b="0" i="1" smtClean="0">
                              <a:latin typeface="Cambria Math" panose="02040503050406030204" pitchFamily="18" charset="0"/>
                            </a:rPr>
                            <m:t>+1/4</m:t>
                          </m:r>
                        </m:e>
                      </m:rad>
                    </m:oMath>
                  </a14:m>
                  <a:endParaRPr lang="en-US" dirty="0"/>
                </a:p>
              </p:txBody>
            </p:sp>
          </mc:Choice>
          <mc:Fallback xmlns="">
            <p:sp>
              <p:nvSpPr>
                <p:cNvPr id="39" name="CasellaDiTesto 38">
                  <a:extLst>
                    <a:ext uri="{FF2B5EF4-FFF2-40B4-BE49-F238E27FC236}">
                      <a16:creationId xmlns:a16="http://schemas.microsoft.com/office/drawing/2014/main" id="{E984196F-5F59-4AB7-9C7B-C8901F790505}"/>
                    </a:ext>
                  </a:extLst>
                </p:cNvPr>
                <p:cNvSpPr txBox="1">
                  <a:spLocks noRot="1" noChangeAspect="1" noMove="1" noResize="1" noEditPoints="1" noAdjustHandles="1" noChangeArrowheads="1" noChangeShapeType="1" noTextEdit="1"/>
                </p:cNvSpPr>
                <p:nvPr/>
              </p:nvSpPr>
              <p:spPr>
                <a:xfrm>
                  <a:off x="3629322" y="2548164"/>
                  <a:ext cx="2586935" cy="427746"/>
                </a:xfrm>
                <a:prstGeom prst="rect">
                  <a:avLst/>
                </a:prstGeom>
                <a:blipFill>
                  <a:blip r:embed="rId11"/>
                  <a:stretch>
                    <a:fillRect l="-1882" b="-197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xmlns="" id="{5ABE9B88-3D97-4835-92B3-AC9A2319BB68}"/>
                  </a:ext>
                </a:extLst>
              </p:cNvPr>
              <p:cNvSpPr txBox="1"/>
              <p:nvPr/>
            </p:nvSpPr>
            <p:spPr>
              <a:xfrm>
                <a:off x="657279" y="6057472"/>
                <a:ext cx="5084149" cy="506036"/>
              </a:xfrm>
              <a:prstGeom prst="rect">
                <a:avLst/>
              </a:prstGeom>
              <a:noFill/>
            </p:spPr>
            <p:txBody>
              <a:bodyPr wrap="none" lIns="0" tIns="0" rIns="0" bIns="0" rtlCol="0">
                <a:spAutoFit/>
              </a:bodyPr>
              <a:lstStyle/>
              <a:p>
                <a:r>
                  <a:rPr lang="it-IT" b="1" dirty="0"/>
                  <a:t>Plasma </a:t>
                </a:r>
                <a:r>
                  <a:rPr lang="it-IT" b="1" dirty="0" err="1"/>
                  <a:t>wavenumber</a:t>
                </a:r>
                <a:r>
                  <a:rPr lang="it-IT" b="0" dirty="0"/>
                  <a:t>: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𝑘</m:t>
                        </m:r>
                      </m:e>
                      <m:sub>
                        <m:r>
                          <a:rPr lang="it-IT" b="0" i="1" smtClean="0">
                            <a:latin typeface="Cambria Math" panose="02040503050406030204" pitchFamily="18" charset="0"/>
                          </a:rPr>
                          <m:t>𝑝</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𝑑</m:t>
                        </m:r>
                      </m:num>
                      <m:den>
                        <m:r>
                          <a:rPr lang="it-IT" b="0" i="1" smtClean="0">
                            <a:latin typeface="Cambria Math" panose="02040503050406030204" pitchFamily="18" charset="0"/>
                          </a:rPr>
                          <m:t>𝑑𝑠</m:t>
                        </m:r>
                      </m:den>
                    </m:f>
                    <m:d>
                      <m:dPr>
                        <m:begChr m:val="["/>
                        <m:endChr m:val="]"/>
                        <m:ctrlPr>
                          <a:rPr lang="it-IT" i="1">
                            <a:latin typeface="Cambria Math" panose="02040503050406030204" pitchFamily="18" charset="0"/>
                          </a:rPr>
                        </m:ctrlPr>
                      </m:dPr>
                      <m:e>
                        <m:f>
                          <m:fPr>
                            <m:ctrlPr>
                              <a:rPr lang="it-IT" i="1">
                                <a:latin typeface="Cambria Math" panose="02040503050406030204" pitchFamily="18" charset="0"/>
                              </a:rPr>
                            </m:ctrlPr>
                          </m:fPr>
                          <m:num>
                            <m:rad>
                              <m:radPr>
                                <m:degHide m:val="on"/>
                                <m:ctrlPr>
                                  <a:rPr lang="it-IT" i="1">
                                    <a:latin typeface="Cambria Math" panose="02040503050406030204" pitchFamily="18" charset="0"/>
                                  </a:rPr>
                                </m:ctrlPr>
                              </m:radPr>
                              <m:deg/>
                              <m:e>
                                <m:r>
                                  <a:rPr lang="it-IT" i="1">
                                    <a:latin typeface="Cambria Math" panose="02040503050406030204" pitchFamily="18" charset="0"/>
                                  </a:rPr>
                                  <m:t>𝜂</m:t>
                                </m:r>
                                <m:r>
                                  <a:rPr lang="it-IT" i="1">
                                    <a:latin typeface="Cambria Math" panose="02040503050406030204" pitchFamily="18" charset="0"/>
                                  </a:rPr>
                                  <m:t>+1</m:t>
                                </m:r>
                              </m:e>
                            </m:rad>
                          </m:num>
                          <m:den>
                            <m:r>
                              <a:rPr lang="it-IT" i="1">
                                <a:latin typeface="Cambria Math" panose="02040503050406030204" pitchFamily="18" charset="0"/>
                              </a:rPr>
                              <m:t>2</m:t>
                            </m:r>
                          </m:den>
                        </m:f>
                        <m:func>
                          <m:funcPr>
                            <m:ctrlPr>
                              <a:rPr lang="it-IT" i="1">
                                <a:latin typeface="Cambria Math" panose="02040503050406030204" pitchFamily="18" charset="0"/>
                              </a:rPr>
                            </m:ctrlPr>
                          </m:funcPr>
                          <m:fName>
                            <m:r>
                              <m:rPr>
                                <m:sty m:val="p"/>
                              </m:rPr>
                              <a:rPr lang="it-IT">
                                <a:latin typeface="Cambria Math" panose="02040503050406030204" pitchFamily="18" charset="0"/>
                              </a:rPr>
                              <m:t>ln</m:t>
                            </m:r>
                          </m:fName>
                          <m:e>
                            <m:d>
                              <m:dPr>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panose="02040503050406030204" pitchFamily="18" charset="0"/>
                                      </a:rPr>
                                      <m:t>𝛾</m:t>
                                    </m:r>
                                  </m:num>
                                  <m:den>
                                    <m:sSub>
                                      <m:sSubPr>
                                        <m:ctrlPr>
                                          <a:rPr lang="it-IT" i="1">
                                            <a:latin typeface="Cambria Math" panose="02040503050406030204" pitchFamily="18" charset="0"/>
                                          </a:rPr>
                                        </m:ctrlPr>
                                      </m:sSubPr>
                                      <m:e>
                                        <m:r>
                                          <a:rPr lang="it-IT" i="1">
                                            <a:latin typeface="Cambria Math" panose="02040503050406030204" pitchFamily="18" charset="0"/>
                                          </a:rPr>
                                          <m:t>𝛾</m:t>
                                        </m:r>
                                      </m:e>
                                      <m:sub>
                                        <m:r>
                                          <a:rPr lang="it-IT" i="1">
                                            <a:latin typeface="Cambria Math" panose="02040503050406030204" pitchFamily="18" charset="0"/>
                                          </a:rPr>
                                          <m:t>𝑖</m:t>
                                        </m:r>
                                      </m:sub>
                                    </m:sSub>
                                  </m:den>
                                </m:f>
                              </m:e>
                            </m:d>
                          </m:e>
                        </m:func>
                      </m:e>
                    </m:d>
                    <m:r>
                      <a:rPr lang="it-IT" b="0" i="1" smtClean="0">
                        <a:latin typeface="Cambria Math" panose="02040503050406030204" pitchFamily="18" charset="0"/>
                      </a:rPr>
                      <m:t>=</m:t>
                    </m:r>
                    <m:f>
                      <m:fPr>
                        <m:ctrlPr>
                          <a:rPr lang="it-IT" b="0" i="1" smtClean="0">
                            <a:latin typeface="Cambria Math" panose="02040503050406030204" pitchFamily="18" charset="0"/>
                          </a:rPr>
                        </m:ctrlPr>
                      </m:fPr>
                      <m:num>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𝜂</m:t>
                            </m:r>
                            <m:r>
                              <a:rPr lang="it-IT" b="0" i="1" smtClean="0">
                                <a:latin typeface="Cambria Math" panose="02040503050406030204" pitchFamily="18" charset="0"/>
                              </a:rPr>
                              <m:t>+1</m:t>
                            </m:r>
                          </m:e>
                        </m:rad>
                      </m:num>
                      <m:den>
                        <m:r>
                          <a:rPr lang="it-IT" b="0" i="1" smtClean="0">
                            <a:latin typeface="Cambria Math" panose="02040503050406030204" pitchFamily="18" charset="0"/>
                          </a:rPr>
                          <m:t>2</m:t>
                        </m:r>
                      </m:den>
                    </m:f>
                    <m:f>
                      <m:fPr>
                        <m:ctrlPr>
                          <a:rPr lang="it-IT" b="0" i="1" smtClean="0">
                            <a:latin typeface="Cambria Math" panose="02040503050406030204" pitchFamily="18" charset="0"/>
                          </a:rPr>
                        </m:ctrlPr>
                      </m:fPr>
                      <m:num>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m:t>
                            </m:r>
                          </m:sup>
                        </m:sSup>
                      </m:num>
                      <m:den>
                        <m:r>
                          <a:rPr lang="it-IT" b="0" i="1" smtClean="0">
                            <a:latin typeface="Cambria Math" panose="02040503050406030204" pitchFamily="18" charset="0"/>
                          </a:rPr>
                          <m:t>𝛾</m:t>
                        </m:r>
                      </m:den>
                    </m:f>
                  </m:oMath>
                </a14:m>
                <a:endParaRPr lang="en-US" dirty="0"/>
              </a:p>
            </p:txBody>
          </p:sp>
        </mc:Choice>
        <mc:Fallback xmlns="">
          <p:sp>
            <p:nvSpPr>
              <p:cNvPr id="16" name="CasellaDiTesto 15">
                <a:extLst>
                  <a:ext uri="{FF2B5EF4-FFF2-40B4-BE49-F238E27FC236}">
                    <a16:creationId xmlns:a16="http://schemas.microsoft.com/office/drawing/2014/main" xmlns:a14="http://schemas.microsoft.com/office/drawing/2010/main" xmlns="" id="{5ABE9B88-3D97-4835-92B3-AC9A2319BB68}"/>
                  </a:ext>
                </a:extLst>
              </p:cNvPr>
              <p:cNvSpPr txBox="1">
                <a:spLocks noRot="1" noChangeAspect="1" noMove="1" noResize="1" noEditPoints="1" noAdjustHandles="1" noChangeArrowheads="1" noChangeShapeType="1" noTextEdit="1"/>
              </p:cNvSpPr>
              <p:nvPr/>
            </p:nvSpPr>
            <p:spPr>
              <a:xfrm>
                <a:off x="657279" y="6057472"/>
                <a:ext cx="5084149" cy="506036"/>
              </a:xfrm>
              <a:prstGeom prst="rect">
                <a:avLst/>
              </a:prstGeom>
              <a:blipFill rotWithShape="0">
                <a:blip r:embed="rId12"/>
                <a:stretch>
                  <a:fillRect l="-2878" b="-7229"/>
                </a:stretch>
              </a:blipFill>
            </p:spPr>
            <p:txBody>
              <a:bodyPr/>
              <a:lstStyle/>
              <a:p>
                <a:r>
                  <a:rPr lang="it-IT">
                    <a:noFill/>
                  </a:rPr>
                  <a:t> </a:t>
                </a:r>
              </a:p>
            </p:txBody>
          </p:sp>
        </mc:Fallback>
      </mc:AlternateContent>
      <p:pic>
        <p:nvPicPr>
          <p:cNvPr id="33" name="Immagine 32">
            <a:extLst>
              <a:ext uri="{FF2B5EF4-FFF2-40B4-BE49-F238E27FC236}">
                <a16:creationId xmlns:a16="http://schemas.microsoft.com/office/drawing/2014/main" xmlns="" id="{78FA8303-80C8-1D80-B3B0-A6A4E82FDB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5" name="Immagine 34">
            <a:extLst>
              <a:ext uri="{FF2B5EF4-FFF2-40B4-BE49-F238E27FC236}">
                <a16:creationId xmlns:a16="http://schemas.microsoft.com/office/drawing/2014/main" xmlns="" id="{563C9DF4-E134-39F6-C8E5-683DE2981B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6" name="Immagine 35">
            <a:extLst>
              <a:ext uri="{FF2B5EF4-FFF2-40B4-BE49-F238E27FC236}">
                <a16:creationId xmlns:a16="http://schemas.microsoft.com/office/drawing/2014/main" xmlns="" id="{1116F11B-85AA-9B93-D2FB-34723E6A8D6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14978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US" dirty="0"/>
              <a:t>Invariant </a:t>
            </a:r>
            <a:r>
              <a:rPr lang="en-US" dirty="0" smtClean="0"/>
              <a:t>Envelope</a:t>
            </a:r>
            <a:endParaRPr lang="it-IT" dirty="0"/>
          </a:p>
        </p:txBody>
      </p:sp>
      <p:sp>
        <p:nvSpPr>
          <p:cNvPr id="4" name="Segnaposto numero diapositiva 3">
            <a:extLst>
              <a:ext uri="{FF2B5EF4-FFF2-40B4-BE49-F238E27FC236}">
                <a16:creationId xmlns:a16="http://schemas.microsoft.com/office/drawing/2014/main" xmlns="" id="{2018FB47-3AE1-45EB-9D5E-17A511A840EB}"/>
              </a:ext>
            </a:extLst>
          </p:cNvPr>
          <p:cNvSpPr>
            <a:spLocks noGrp="1"/>
          </p:cNvSpPr>
          <p:nvPr>
            <p:ph type="sldNum" sz="quarter" idx="12"/>
          </p:nvPr>
        </p:nvSpPr>
        <p:spPr/>
        <p:txBody>
          <a:bodyPr/>
          <a:lstStyle/>
          <a:p>
            <a:fld id="{970F2A4F-BF73-4B49-9FE9-62724D681C3E}" type="slidenum">
              <a:rPr lang="en-US" smtClean="0"/>
              <a:t>53</a:t>
            </a:fld>
            <a:endParaRPr lang="en-US"/>
          </a:p>
        </p:txBody>
      </p:sp>
      <p:sp>
        <p:nvSpPr>
          <p:cNvPr id="8" name="CasellaDiTesto 7">
            <a:extLst>
              <a:ext uri="{FF2B5EF4-FFF2-40B4-BE49-F238E27FC236}">
                <a16:creationId xmlns:a16="http://schemas.microsoft.com/office/drawing/2014/main" xmlns="" id="{EF1265FB-146B-4F7A-88BA-A057B5673DFF}"/>
              </a:ext>
            </a:extLst>
          </p:cNvPr>
          <p:cNvSpPr txBox="1"/>
          <p:nvPr/>
        </p:nvSpPr>
        <p:spPr>
          <a:xfrm>
            <a:off x="176501" y="3453875"/>
            <a:ext cx="6817423"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Conditions</a:t>
            </a:r>
            <a:r>
              <a:rPr lang="en-US" dirty="0"/>
              <a:t> that allow beam propagation with the equilibrium Brillouin-like mode</a:t>
            </a:r>
          </a:p>
          <a:p>
            <a:pPr marL="800100" lvl="1" indent="-342900">
              <a:buFont typeface="+mj-lt"/>
              <a:buAutoNum type="arabicPeriod"/>
            </a:pPr>
            <a:r>
              <a:rPr lang="en-US" dirty="0"/>
              <a:t>It is injected with a proper (matched) </a:t>
            </a:r>
            <a:r>
              <a:rPr lang="en-US" b="1" dirty="0" err="1"/>
              <a:t>spotsize</a:t>
            </a:r>
            <a:endParaRPr lang="en-US" b="1" dirty="0"/>
          </a:p>
          <a:p>
            <a:pPr marL="800100" lvl="1" indent="-342900">
              <a:buFont typeface="+mj-lt"/>
              <a:buAutoNum type="arabicPeriod"/>
            </a:pPr>
            <a:r>
              <a:rPr lang="en-US" dirty="0"/>
              <a:t>The </a:t>
            </a:r>
            <a:r>
              <a:rPr lang="en-US" b="1" dirty="0"/>
              <a:t>derivative</a:t>
            </a:r>
            <a:r>
              <a:rPr lang="en-US" dirty="0"/>
              <a:t> matches the invariant angle</a:t>
            </a:r>
          </a:p>
        </p:txBody>
      </p:sp>
      <p:sp>
        <p:nvSpPr>
          <p:cNvPr id="10" name="CasellaDiTesto 9">
            <a:extLst>
              <a:ext uri="{FF2B5EF4-FFF2-40B4-BE49-F238E27FC236}">
                <a16:creationId xmlns:a16="http://schemas.microsoft.com/office/drawing/2014/main" xmlns="" id="{D1AA9E8E-5A33-4E86-BE8D-FED38721A1D3}"/>
              </a:ext>
            </a:extLst>
          </p:cNvPr>
          <p:cNvSpPr txBox="1"/>
          <p:nvPr/>
        </p:nvSpPr>
        <p:spPr>
          <a:xfrm>
            <a:off x="176503" y="1314512"/>
            <a:ext cx="7976897" cy="923330"/>
          </a:xfrm>
          <a:prstGeom prst="rect">
            <a:avLst/>
          </a:prstGeom>
          <a:noFill/>
        </p:spPr>
        <p:txBody>
          <a:bodyPr wrap="square" rtlCol="0">
            <a:spAutoFit/>
          </a:bodyPr>
          <a:lstStyle/>
          <a:p>
            <a:pPr marL="285750" indent="-285750">
              <a:buFont typeface="Arial" panose="020B0604020202020204" pitchFamily="34" charset="0"/>
              <a:buChar char="•"/>
            </a:pPr>
            <a:r>
              <a:rPr lang="en-US" dirty="0"/>
              <a:t>For both spaces, the equilibrium solution exhibits a </a:t>
            </a:r>
            <a:r>
              <a:rPr lang="en-US" b="1" dirty="0"/>
              <a:t>constant phase space angle</a:t>
            </a:r>
          </a:p>
          <a:p>
            <a:pPr marL="285750" indent="-285750">
              <a:buFont typeface="Arial" panose="020B0604020202020204" pitchFamily="34" charset="0"/>
              <a:buChar char="•"/>
            </a:pPr>
            <a:r>
              <a:rPr lang="en-US" dirty="0"/>
              <a:t>Such angle does not depend on initial condition nor slice current: the solution is referred to as </a:t>
            </a:r>
            <a:r>
              <a:rPr lang="en-US" b="1" dirty="0"/>
              <a:t>invariant</a:t>
            </a:r>
            <a:r>
              <a:rPr lang="en-US" dirty="0"/>
              <a:t> </a:t>
            </a:r>
            <a:r>
              <a:rPr lang="en-US" b="1" dirty="0"/>
              <a:t>envelope</a:t>
            </a:r>
          </a:p>
        </p:txBody>
      </p:sp>
      <p:grpSp>
        <p:nvGrpSpPr>
          <p:cNvPr id="22" name="Gruppo 21">
            <a:extLst>
              <a:ext uri="{FF2B5EF4-FFF2-40B4-BE49-F238E27FC236}">
                <a16:creationId xmlns:a16="http://schemas.microsoft.com/office/drawing/2014/main" xmlns="" id="{6B8CBFF1-A89E-44B4-8BFF-2A7A34EEEEF1}"/>
              </a:ext>
            </a:extLst>
          </p:cNvPr>
          <p:cNvGrpSpPr/>
          <p:nvPr/>
        </p:nvGrpSpPr>
        <p:grpSpPr>
          <a:xfrm>
            <a:off x="8153400" y="501645"/>
            <a:ext cx="3692007" cy="3013791"/>
            <a:chOff x="8153400" y="122511"/>
            <a:chExt cx="3692007" cy="3013791"/>
          </a:xfrm>
        </p:grpSpPr>
        <p:pic>
          <p:nvPicPr>
            <p:cNvPr id="17" name="Immagine 16">
              <a:extLst>
                <a:ext uri="{FF2B5EF4-FFF2-40B4-BE49-F238E27FC236}">
                  <a16:creationId xmlns:a16="http://schemas.microsoft.com/office/drawing/2014/main" xmlns="" id="{07223D0A-194A-40C4-9C37-43BE22C23A2A}"/>
                </a:ext>
              </a:extLst>
            </p:cNvPr>
            <p:cNvPicPr>
              <a:picLocks noChangeAspect="1"/>
            </p:cNvPicPr>
            <p:nvPr/>
          </p:nvPicPr>
          <p:blipFill>
            <a:blip r:embed="rId3"/>
            <a:stretch>
              <a:fillRect/>
            </a:stretch>
          </p:blipFill>
          <p:spPr>
            <a:xfrm>
              <a:off x="8153400" y="122511"/>
              <a:ext cx="3692007" cy="3013791"/>
            </a:xfrm>
            <a:prstGeom prst="rect">
              <a:avLst/>
            </a:prstGeom>
          </p:spPr>
        </p:pic>
        <p:pic>
          <p:nvPicPr>
            <p:cNvPr id="21" name="Immagine 20">
              <a:extLst>
                <a:ext uri="{FF2B5EF4-FFF2-40B4-BE49-F238E27FC236}">
                  <a16:creationId xmlns:a16="http://schemas.microsoft.com/office/drawing/2014/main" xmlns="" id="{60ACC445-393D-45A6-A434-116C801AFD17}"/>
                </a:ext>
              </a:extLst>
            </p:cNvPr>
            <p:cNvPicPr>
              <a:picLocks noChangeAspect="1"/>
            </p:cNvPicPr>
            <p:nvPr/>
          </p:nvPicPr>
          <p:blipFill>
            <a:blip r:embed="rId4"/>
            <a:stretch>
              <a:fillRect/>
            </a:stretch>
          </p:blipFill>
          <p:spPr>
            <a:xfrm>
              <a:off x="8465985" y="994350"/>
              <a:ext cx="1516215" cy="246385"/>
            </a:xfrm>
            <a:prstGeom prst="rect">
              <a:avLst/>
            </a:prstGeom>
          </p:spPr>
        </p:pic>
      </p:gr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xmlns="" id="{463235B2-BF70-40EC-961C-284CC44E0C1D}"/>
                  </a:ext>
                </a:extLst>
              </p:cNvPr>
              <p:cNvSpPr txBox="1"/>
              <p:nvPr/>
            </p:nvSpPr>
            <p:spPr>
              <a:xfrm>
                <a:off x="5013279" y="2011663"/>
                <a:ext cx="2921097" cy="1332673"/>
              </a:xfrm>
              <a:prstGeom prst="rect">
                <a:avLst/>
              </a:prstGeom>
              <a:noFill/>
            </p:spPr>
            <p:txBody>
              <a:bodyPr wrap="square" rtlCol="0">
                <a:spAutoFit/>
              </a:bodyPr>
              <a:lstStyle/>
              <a:p>
                <a:pPr marL="285750" indent="-285750">
                  <a:buFont typeface="Wingdings" panose="05000000000000000000" pitchFamily="2" charset="2"/>
                  <a:buChar char="q"/>
                </a:pPr>
                <a:r>
                  <a:rPr lang="en-US" sz="1600" dirty="0"/>
                  <a:t>Negative sign means the beam is </a:t>
                </a:r>
                <a:r>
                  <a:rPr lang="en-US" sz="1600" b="1" dirty="0"/>
                  <a:t>converging</a:t>
                </a:r>
                <a:r>
                  <a:rPr lang="en-US" sz="1600" dirty="0"/>
                  <a:t> </a:t>
                </a:r>
              </a:p>
              <a:p>
                <a:pPr marL="285750" indent="-285750">
                  <a:buFont typeface="Wingdings" panose="05000000000000000000" pitchFamily="2" charset="2"/>
                  <a:buChar char="q"/>
                </a:pPr>
                <a:r>
                  <a:rPr lang="en-US" sz="1600" dirty="0"/>
                  <a:t>Simultaneous damping of spotsize </a:t>
                </a:r>
                <a14:m>
                  <m:oMath xmlns:m="http://schemas.openxmlformats.org/officeDocument/2006/math">
                    <m:sSub>
                      <m:sSubPr>
                        <m:ctrlPr>
                          <a:rPr lang="it-IT" sz="1600" i="1">
                            <a:latin typeface="Cambria Math" panose="02040503050406030204" pitchFamily="18" charset="0"/>
                          </a:rPr>
                        </m:ctrlPr>
                      </m:sSubPr>
                      <m:e>
                        <m:r>
                          <a:rPr lang="it-IT" sz="1600" i="1">
                            <a:latin typeface="Cambria Math" panose="02040503050406030204" pitchFamily="18" charset="0"/>
                          </a:rPr>
                          <m:t>𝜎</m:t>
                        </m:r>
                      </m:e>
                      <m:sub>
                        <m:r>
                          <a:rPr lang="it-IT" sz="1600" i="1">
                            <a:latin typeface="Cambria Math" panose="02040503050406030204" pitchFamily="18" charset="0"/>
                          </a:rPr>
                          <m:t>𝑥</m:t>
                        </m:r>
                      </m:sub>
                    </m:sSub>
                  </m:oMath>
                </a14:m>
                <a:r>
                  <a:rPr lang="en-US" sz="1600" dirty="0"/>
                  <a:t> and momentum </a:t>
                </a: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𝑝</m:t>
                        </m:r>
                      </m:e>
                      <m:sub>
                        <m:r>
                          <a:rPr lang="it-IT" sz="1600" b="0" i="1" smtClean="0">
                            <a:latin typeface="Cambria Math" panose="02040503050406030204" pitchFamily="18" charset="0"/>
                          </a:rPr>
                          <m:t>𝑥</m:t>
                        </m:r>
                      </m:sub>
                    </m:sSub>
                    <m:r>
                      <a:rPr lang="it-IT" sz="1600" b="0" i="1" smtClean="0">
                        <a:latin typeface="Cambria Math" panose="02040503050406030204" pitchFamily="18" charset="0"/>
                      </a:rPr>
                      <m:t>=</m:t>
                    </m:r>
                    <m:r>
                      <a:rPr lang="it-IT" sz="1600" b="0" i="1" smtClean="0">
                        <a:latin typeface="Cambria Math" panose="02040503050406030204" pitchFamily="18" charset="0"/>
                      </a:rPr>
                      <m:t>𝛾</m:t>
                    </m:r>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up>
                        <m:r>
                          <a:rPr lang="it-IT" sz="1600" b="0" i="1" smtClean="0">
                            <a:latin typeface="Cambria Math" panose="02040503050406030204" pitchFamily="18" charset="0"/>
                          </a:rPr>
                          <m:t>′</m:t>
                        </m:r>
                      </m:sup>
                    </m:sSubSup>
                  </m:oMath>
                </a14:m>
                <a:r>
                  <a:rPr lang="en-US" sz="1600" dirty="0"/>
                  <a:t> as </a:t>
                </a:r>
                <a14:m>
                  <m:oMath xmlns:m="http://schemas.openxmlformats.org/officeDocument/2006/math">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𝛾</m:t>
                        </m:r>
                      </m:e>
                      <m:sup>
                        <m:r>
                          <a:rPr lang="it-IT" sz="1600" b="0" i="1" smtClean="0">
                            <a:latin typeface="Cambria Math" panose="02040503050406030204" pitchFamily="18" charset="0"/>
                          </a:rPr>
                          <m:t>−1</m:t>
                        </m:r>
                        <m:r>
                          <m:rPr>
                            <m:lit/>
                          </m:rPr>
                          <a:rPr lang="it-IT" sz="1600" b="0" i="1" smtClean="0">
                            <a:latin typeface="Cambria Math" panose="02040503050406030204" pitchFamily="18" charset="0"/>
                          </a:rPr>
                          <m:t>/</m:t>
                        </m:r>
                        <m:r>
                          <a:rPr lang="it-IT" sz="1600" b="0" i="1" smtClean="0">
                            <a:latin typeface="Cambria Math" panose="02040503050406030204" pitchFamily="18" charset="0"/>
                          </a:rPr>
                          <m:t>2</m:t>
                        </m:r>
                      </m:sup>
                    </m:sSup>
                  </m:oMath>
                </a14:m>
                <a:endParaRPr lang="en-US" sz="1600" dirty="0"/>
              </a:p>
            </p:txBody>
          </p:sp>
        </mc:Choice>
        <mc:Fallback xmlns="">
          <p:sp>
            <p:nvSpPr>
              <p:cNvPr id="23" name="CasellaDiTesto 22">
                <a:extLst>
                  <a:ext uri="{FF2B5EF4-FFF2-40B4-BE49-F238E27FC236}">
                    <a16:creationId xmlns:a16="http://schemas.microsoft.com/office/drawing/2014/main" xmlns:a14="http://schemas.microsoft.com/office/drawing/2010/main" xmlns="" id="{463235B2-BF70-40EC-961C-284CC44E0C1D}"/>
                  </a:ext>
                </a:extLst>
              </p:cNvPr>
              <p:cNvSpPr txBox="1">
                <a:spLocks noRot="1" noChangeAspect="1" noMove="1" noResize="1" noEditPoints="1" noAdjustHandles="1" noChangeArrowheads="1" noChangeShapeType="1" noTextEdit="1"/>
              </p:cNvSpPr>
              <p:nvPr/>
            </p:nvSpPr>
            <p:spPr>
              <a:xfrm>
                <a:off x="5013279" y="2011663"/>
                <a:ext cx="2921097" cy="1332673"/>
              </a:xfrm>
              <a:prstGeom prst="rect">
                <a:avLst/>
              </a:prstGeom>
              <a:blipFill rotWithShape="0">
                <a:blip r:embed="rId5"/>
                <a:stretch>
                  <a:fillRect l="-833" t="-1370" b="-5023"/>
                </a:stretch>
              </a:blipFill>
            </p:spPr>
            <p:txBody>
              <a:bodyPr/>
              <a:lstStyle/>
              <a:p>
                <a:r>
                  <a:rPr lang="it-IT">
                    <a:noFill/>
                  </a:rPr>
                  <a:t> </a:t>
                </a:r>
              </a:p>
            </p:txBody>
          </p:sp>
        </mc:Fallback>
      </mc:AlternateContent>
      <p:sp>
        <p:nvSpPr>
          <p:cNvPr id="25" name="CasellaDiTesto 24">
            <a:extLst>
              <a:ext uri="{FF2B5EF4-FFF2-40B4-BE49-F238E27FC236}">
                <a16:creationId xmlns:a16="http://schemas.microsoft.com/office/drawing/2014/main" xmlns="" id="{DE3D67BF-5B3C-4B27-9843-72A723E371F1}"/>
              </a:ext>
            </a:extLst>
          </p:cNvPr>
          <p:cNvSpPr txBox="1"/>
          <p:nvPr/>
        </p:nvSpPr>
        <p:spPr>
          <a:xfrm>
            <a:off x="176501" y="4938065"/>
            <a:ext cx="7976897" cy="1200329"/>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t>Beams entering/leaving a field region experience a focusing/defocusing </a:t>
            </a:r>
            <a:r>
              <a:rPr lang="en-US" sz="1800" b="1" i="0" u="none" strike="noStrike" baseline="0" dirty="0"/>
              <a:t>kick</a:t>
            </a:r>
            <a:r>
              <a:rPr lang="en-US" sz="1800" b="0" i="0" u="none" strike="noStrike" baseline="0" dirty="0"/>
              <a:t> due to the radial field</a:t>
            </a:r>
          </a:p>
          <a:p>
            <a:pPr marL="285750" indent="-285750" algn="l">
              <a:buFont typeface="Arial" panose="020B0604020202020204" pitchFamily="34" charset="0"/>
              <a:buChar char="•"/>
            </a:pPr>
            <a:r>
              <a:rPr lang="en-US" dirty="0"/>
              <a:t>The kick is </a:t>
            </a:r>
            <a:r>
              <a:rPr lang="en-US" sz="1800" b="0" i="0" u="none" strike="noStrike" baseline="0" dirty="0"/>
              <a:t>implied by conservation of </a:t>
            </a:r>
            <a:r>
              <a:rPr lang="en-US" sz="1800" b="1" i="0" u="none" strike="noStrike" baseline="0" dirty="0"/>
              <a:t>canonical momentum</a:t>
            </a:r>
            <a:r>
              <a:rPr lang="en-US" sz="1800" b="0" i="0" u="none" strike="noStrike" baseline="0" dirty="0"/>
              <a:t>: exchange of mechanical and vector potential momentum occurs</a:t>
            </a:r>
          </a:p>
        </p:txBody>
      </p:sp>
      <p:grpSp>
        <p:nvGrpSpPr>
          <p:cNvPr id="47" name="Gruppo 46">
            <a:extLst>
              <a:ext uri="{FF2B5EF4-FFF2-40B4-BE49-F238E27FC236}">
                <a16:creationId xmlns:a16="http://schemas.microsoft.com/office/drawing/2014/main" xmlns="" id="{E336F047-B76D-4DBF-B65E-5DE87DEE2AC7}"/>
              </a:ext>
            </a:extLst>
          </p:cNvPr>
          <p:cNvGrpSpPr/>
          <p:nvPr/>
        </p:nvGrpSpPr>
        <p:grpSpPr>
          <a:xfrm>
            <a:off x="523272" y="6121782"/>
            <a:ext cx="10495701" cy="646673"/>
            <a:chOff x="605005" y="4199857"/>
            <a:chExt cx="10495701" cy="646673"/>
          </a:xfrm>
        </p:grpSpPr>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xmlns="" id="{EB52B0BB-731C-4933-B4C8-2D317E6A7CB7}"/>
                    </a:ext>
                  </a:extLst>
                </p:cNvPr>
                <p:cNvSpPr txBox="1"/>
                <p:nvPr/>
              </p:nvSpPr>
              <p:spPr>
                <a:xfrm>
                  <a:off x="605005" y="4199857"/>
                  <a:ext cx="1873077" cy="614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smtClean="0">
                            <a:latin typeface="Cambria Math" panose="02040503050406030204" pitchFamily="18" charset="0"/>
                          </a:rPr>
                          <m:t>Δ</m:t>
                        </m:r>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𝑥</m:t>
                            </m:r>
                          </m:e>
                          <m:sub>
                            <m:r>
                              <a:rPr lang="it-IT" b="0" i="1" smtClean="0">
                                <a:latin typeface="Cambria Math" panose="02040503050406030204" pitchFamily="18" charset="0"/>
                              </a:rPr>
                              <m:t>𝑖</m:t>
                            </m:r>
                            <m:r>
                              <a:rPr lang="it-IT" b="0" i="1" smtClean="0">
                                <a:latin typeface="Cambria Math" panose="02040503050406030204" pitchFamily="18" charset="0"/>
                              </a:rPr>
                              <m:t>,</m:t>
                            </m:r>
                            <m:r>
                              <a:rPr lang="it-IT" b="0" i="1" smtClean="0">
                                <a:latin typeface="Cambria Math" panose="02040503050406030204" pitchFamily="18" charset="0"/>
                              </a:rPr>
                              <m:t>𝑓</m:t>
                            </m:r>
                          </m:sub>
                          <m:sup>
                            <m:r>
                              <a:rPr lang="it-IT" b="0" i="1" smtClean="0">
                                <a:latin typeface="Cambria Math" panose="02040503050406030204" pitchFamily="18" charset="0"/>
                              </a:rPr>
                              <m:t>′</m:t>
                            </m:r>
                          </m:sup>
                        </m:sSubSup>
                        <m:r>
                          <a:rPr lang="it-IT" b="0" i="1" dirty="0" smtClean="0">
                            <a:latin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m:t>
                        </m:r>
                        <m:f>
                          <m:fPr>
                            <m:ctrlPr>
                              <a:rPr lang="it-IT" b="0" i="1" dirty="0" smtClean="0">
                                <a:latin typeface="Cambria Math" panose="02040503050406030204" pitchFamily="18" charset="0"/>
                                <a:ea typeface="Cambria Math" panose="02040503050406030204" pitchFamily="18" charset="0"/>
                              </a:rPr>
                            </m:ctrlPr>
                          </m:fPr>
                          <m:num>
                            <m:sSup>
                              <m:sSupPr>
                                <m:ctrlPr>
                                  <a:rPr lang="it-IT" b="0" i="1" dirty="0" smtClean="0">
                                    <a:latin typeface="Cambria Math" panose="02040503050406030204" pitchFamily="18" charset="0"/>
                                    <a:ea typeface="Cambria Math" panose="02040503050406030204" pitchFamily="18" charset="0"/>
                                  </a:rPr>
                                </m:ctrlPr>
                              </m:sSupPr>
                              <m:e>
                                <m:r>
                                  <a:rPr lang="it-IT" b="0" i="1" dirty="0" smtClean="0">
                                    <a:latin typeface="Cambria Math" panose="02040503050406030204" pitchFamily="18" charset="0"/>
                                    <a:ea typeface="Cambria Math" panose="02040503050406030204" pitchFamily="18" charset="0"/>
                                  </a:rPr>
                                  <m:t>𝛾</m:t>
                                </m:r>
                              </m:e>
                              <m:sup>
                                <m:r>
                                  <a:rPr lang="it-IT" b="0" i="1" dirty="0" smtClean="0">
                                    <a:latin typeface="Cambria Math" panose="02040503050406030204" pitchFamily="18" charset="0"/>
                                    <a:ea typeface="Cambria Math" panose="02040503050406030204" pitchFamily="18" charset="0"/>
                                  </a:rPr>
                                  <m:t>′</m:t>
                                </m:r>
                              </m:sup>
                            </m:sSup>
                          </m:num>
                          <m:den>
                            <m:r>
                              <a:rPr lang="it-IT" b="0" i="1" dirty="0" smtClean="0">
                                <a:latin typeface="Cambria Math" panose="02040503050406030204" pitchFamily="18" charset="0"/>
                                <a:ea typeface="Cambria Math" panose="02040503050406030204" pitchFamily="18" charset="0"/>
                              </a:rPr>
                              <m:t>2</m:t>
                            </m:r>
                            <m:sSub>
                              <m:sSubPr>
                                <m:ctrlPr>
                                  <a:rPr lang="it-IT" b="0" i="1" dirty="0" smtClean="0">
                                    <a:latin typeface="Cambria Math" panose="02040503050406030204" pitchFamily="18" charset="0"/>
                                    <a:ea typeface="Cambria Math" panose="02040503050406030204" pitchFamily="18" charset="0"/>
                                  </a:rPr>
                                </m:ctrlPr>
                              </m:sSubPr>
                              <m:e>
                                <m:r>
                                  <a:rPr lang="it-IT" b="0" i="1" dirty="0" smtClean="0">
                                    <a:latin typeface="Cambria Math" panose="02040503050406030204" pitchFamily="18" charset="0"/>
                                    <a:ea typeface="Cambria Math" panose="02040503050406030204" pitchFamily="18" charset="0"/>
                                  </a:rPr>
                                  <m:t>𝛾</m:t>
                                </m:r>
                              </m:e>
                              <m:sub>
                                <m:r>
                                  <a:rPr lang="it-IT" b="0" i="1" dirty="0" smtClean="0">
                                    <a:latin typeface="Cambria Math" panose="02040503050406030204" pitchFamily="18" charset="0"/>
                                    <a:ea typeface="Cambria Math" panose="02040503050406030204" pitchFamily="18" charset="0"/>
                                  </a:rPr>
                                  <m:t>𝑖</m:t>
                                </m:r>
                                <m:r>
                                  <a:rPr lang="it-IT" b="0" i="1" dirty="0" smtClean="0">
                                    <a:latin typeface="Cambria Math" panose="02040503050406030204" pitchFamily="18" charset="0"/>
                                    <a:ea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𝑓</m:t>
                                </m:r>
                              </m:sub>
                            </m:sSub>
                          </m:den>
                        </m:f>
                        <m:sSub>
                          <m:sSubPr>
                            <m:ctrlPr>
                              <a:rPr lang="it-IT" b="0" i="1" dirty="0" smtClean="0">
                                <a:latin typeface="Cambria Math" panose="02040503050406030204" pitchFamily="18" charset="0"/>
                                <a:ea typeface="Cambria Math" panose="02040503050406030204" pitchFamily="18" charset="0"/>
                              </a:rPr>
                            </m:ctrlPr>
                          </m:sSubPr>
                          <m:e>
                            <m:r>
                              <a:rPr lang="it-IT" b="0" i="1" dirty="0" smtClean="0">
                                <a:latin typeface="Cambria Math" panose="02040503050406030204" pitchFamily="18" charset="0"/>
                                <a:ea typeface="Cambria Math" panose="02040503050406030204" pitchFamily="18" charset="0"/>
                              </a:rPr>
                              <m:t>𝑥</m:t>
                            </m:r>
                          </m:e>
                          <m:sub>
                            <m:r>
                              <a:rPr lang="it-IT" b="0" i="1" dirty="0" smtClean="0">
                                <a:latin typeface="Cambria Math" panose="02040503050406030204" pitchFamily="18" charset="0"/>
                                <a:ea typeface="Cambria Math" panose="02040503050406030204" pitchFamily="18" charset="0"/>
                              </a:rPr>
                              <m:t>𝑖</m:t>
                            </m:r>
                            <m:r>
                              <a:rPr lang="it-IT" b="0" i="1" dirty="0" smtClean="0">
                                <a:latin typeface="Cambria Math" panose="02040503050406030204" pitchFamily="18" charset="0"/>
                                <a:ea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𝑓</m:t>
                            </m:r>
                          </m:sub>
                        </m:sSub>
                      </m:oMath>
                    </m:oMathPara>
                  </a14:m>
                  <a:endParaRPr lang="en-US" dirty="0"/>
                </a:p>
              </p:txBody>
            </p:sp>
          </mc:Choice>
          <mc:Fallback xmlns="">
            <p:sp>
              <p:nvSpPr>
                <p:cNvPr id="27" name="CasellaDiTesto 26">
                  <a:extLst>
                    <a:ext uri="{FF2B5EF4-FFF2-40B4-BE49-F238E27FC236}">
                      <a16:creationId xmlns:a16="http://schemas.microsoft.com/office/drawing/2014/main" id="{EB52B0BB-731C-4933-B4C8-2D317E6A7CB7}"/>
                    </a:ext>
                  </a:extLst>
                </p:cNvPr>
                <p:cNvSpPr txBox="1">
                  <a:spLocks noRot="1" noChangeAspect="1" noMove="1" noResize="1" noEditPoints="1" noAdjustHandles="1" noChangeArrowheads="1" noChangeShapeType="1" noTextEdit="1"/>
                </p:cNvSpPr>
                <p:nvPr/>
              </p:nvSpPr>
              <p:spPr>
                <a:xfrm>
                  <a:off x="605005" y="4199857"/>
                  <a:ext cx="1873077" cy="614527"/>
                </a:xfrm>
                <a:prstGeom prst="rect">
                  <a:avLst/>
                </a:prstGeom>
                <a:blipFill>
                  <a:blip r:embed="rId9"/>
                  <a:stretch>
                    <a:fillRect/>
                  </a:stretch>
                </a:blipFill>
              </p:spPr>
              <p:txBody>
                <a:bodyPr/>
                <a:lstStyle/>
                <a:p>
                  <a:r>
                    <a:rPr lang="en-US">
                      <a:noFill/>
                    </a:rPr>
                    <a:t> </a:t>
                  </a:r>
                </a:p>
              </p:txBody>
            </p:sp>
          </mc:Fallback>
        </mc:AlternateContent>
        <p:sp>
          <p:nvSpPr>
            <p:cNvPr id="28" name="CasellaDiTesto 27">
              <a:extLst>
                <a:ext uri="{FF2B5EF4-FFF2-40B4-BE49-F238E27FC236}">
                  <a16:creationId xmlns:a16="http://schemas.microsoft.com/office/drawing/2014/main" xmlns="" id="{E5B7A4E3-DA0E-4992-B0C1-4CC40978B2B8}"/>
                </a:ext>
              </a:extLst>
            </p:cNvPr>
            <p:cNvSpPr txBox="1"/>
            <p:nvPr/>
          </p:nvSpPr>
          <p:spPr>
            <a:xfrm>
              <a:off x="2481521" y="4345964"/>
              <a:ext cx="2530411" cy="369332"/>
            </a:xfrm>
            <a:prstGeom prst="rect">
              <a:avLst/>
            </a:prstGeom>
            <a:noFill/>
          </p:spPr>
          <p:txBody>
            <a:bodyPr wrap="square" rtlCol="0">
              <a:spAutoFit/>
            </a:bodyPr>
            <a:lstStyle/>
            <a:p>
              <a:r>
                <a:rPr lang="en-US" dirty="0"/>
                <a:t>which corresponds to</a:t>
              </a:r>
            </a:p>
          </p:txBody>
        </p:sp>
        <p:grpSp>
          <p:nvGrpSpPr>
            <p:cNvPr id="40" name="Gruppo 39">
              <a:extLst>
                <a:ext uri="{FF2B5EF4-FFF2-40B4-BE49-F238E27FC236}">
                  <a16:creationId xmlns:a16="http://schemas.microsoft.com/office/drawing/2014/main" xmlns="" id="{DB21881F-5A3A-493B-8EF2-F50289A80544}"/>
                </a:ext>
              </a:extLst>
            </p:cNvPr>
            <p:cNvGrpSpPr/>
            <p:nvPr/>
          </p:nvGrpSpPr>
          <p:grpSpPr>
            <a:xfrm>
              <a:off x="4653964" y="4232003"/>
              <a:ext cx="6446742" cy="614527"/>
              <a:chOff x="4851078" y="3992437"/>
              <a:chExt cx="6446742" cy="614527"/>
            </a:xfrm>
          </p:grpSpPr>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xmlns="" id="{C5F92B33-A062-4F40-9778-267068B64E96}"/>
                      </a:ext>
                    </a:extLst>
                  </p:cNvPr>
                  <p:cNvSpPr txBox="1"/>
                  <p:nvPr/>
                </p:nvSpPr>
                <p:spPr>
                  <a:xfrm>
                    <a:off x="4851078" y="3992437"/>
                    <a:ext cx="2095317" cy="614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Δ</m:t>
                          </m:r>
                          <m:sSub>
                            <m:sSubPr>
                              <m:ctrlPr>
                                <a:rPr lang="it-IT" b="0" i="1" smtClean="0">
                                  <a:latin typeface="Cambria Math" panose="02040503050406030204" pitchFamily="18" charset="0"/>
                                </a:rPr>
                              </m:ctrlPr>
                            </m:sSubPr>
                            <m:e>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𝜎</m:t>
                                  </m:r>
                                </m:e>
                                <m:sub>
                                  <m:r>
                                    <a:rPr lang="it-IT" b="0" i="1" smtClean="0">
                                      <a:latin typeface="Cambria Math" panose="02040503050406030204" pitchFamily="18" charset="0"/>
                                    </a:rPr>
                                    <m:t>𝑥</m:t>
                                  </m:r>
                                </m:sub>
                                <m:sup>
                                  <m:r>
                                    <a:rPr lang="it-IT" b="0" i="1" smtClean="0">
                                      <a:latin typeface="Cambria Math" panose="02040503050406030204" pitchFamily="18" charset="0"/>
                                    </a:rPr>
                                    <m:t>′</m:t>
                                  </m:r>
                                </m:sup>
                              </m:sSubSup>
                            </m:e>
                            <m:sub>
                              <m:r>
                                <a:rPr lang="it-IT" b="0" i="1" smtClean="0">
                                  <a:latin typeface="Cambria Math" panose="02040503050406030204" pitchFamily="18" charset="0"/>
                                </a:rPr>
                                <m:t>𝑖</m:t>
                              </m:r>
                              <m:r>
                                <a:rPr lang="it-IT" b="0" i="1" smtClean="0">
                                  <a:latin typeface="Cambria Math" panose="02040503050406030204" pitchFamily="18" charset="0"/>
                                </a:rPr>
                                <m:t>,</m:t>
                              </m:r>
                              <m:r>
                                <a:rPr lang="it-IT" b="0" i="1" smtClean="0">
                                  <a:latin typeface="Cambria Math" panose="02040503050406030204" pitchFamily="18" charset="0"/>
                                </a:rPr>
                                <m:t>𝑓</m:t>
                              </m:r>
                            </m:sub>
                          </m:sSub>
                          <m:r>
                            <a:rPr lang="it-IT" b="0" i="1" dirty="0" smtClean="0">
                              <a:latin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m:t>
                          </m:r>
                          <m:f>
                            <m:fPr>
                              <m:ctrlPr>
                                <a:rPr lang="it-IT" b="0" i="1" dirty="0" smtClean="0">
                                  <a:latin typeface="Cambria Math" panose="02040503050406030204" pitchFamily="18" charset="0"/>
                                  <a:ea typeface="Cambria Math" panose="02040503050406030204" pitchFamily="18" charset="0"/>
                                </a:rPr>
                              </m:ctrlPr>
                            </m:fPr>
                            <m:num>
                              <m:sSup>
                                <m:sSupPr>
                                  <m:ctrlPr>
                                    <a:rPr lang="it-IT" b="0" i="1" dirty="0" smtClean="0">
                                      <a:latin typeface="Cambria Math" panose="02040503050406030204" pitchFamily="18" charset="0"/>
                                      <a:ea typeface="Cambria Math" panose="02040503050406030204" pitchFamily="18" charset="0"/>
                                    </a:rPr>
                                  </m:ctrlPr>
                                </m:sSupPr>
                                <m:e>
                                  <m:r>
                                    <a:rPr lang="it-IT" b="0" i="1" dirty="0" smtClean="0">
                                      <a:latin typeface="Cambria Math" panose="02040503050406030204" pitchFamily="18" charset="0"/>
                                      <a:ea typeface="Cambria Math" panose="02040503050406030204" pitchFamily="18" charset="0"/>
                                    </a:rPr>
                                    <m:t>𝛾</m:t>
                                  </m:r>
                                </m:e>
                                <m:sup>
                                  <m:r>
                                    <a:rPr lang="it-IT" b="0" i="1" dirty="0" smtClean="0">
                                      <a:latin typeface="Cambria Math" panose="02040503050406030204" pitchFamily="18" charset="0"/>
                                      <a:ea typeface="Cambria Math" panose="02040503050406030204" pitchFamily="18" charset="0"/>
                                    </a:rPr>
                                    <m:t>′</m:t>
                                  </m:r>
                                </m:sup>
                              </m:sSup>
                            </m:num>
                            <m:den>
                              <m:r>
                                <a:rPr lang="it-IT" b="0" i="1" dirty="0" smtClean="0">
                                  <a:latin typeface="Cambria Math" panose="02040503050406030204" pitchFamily="18" charset="0"/>
                                  <a:ea typeface="Cambria Math" panose="02040503050406030204" pitchFamily="18" charset="0"/>
                                </a:rPr>
                                <m:t>2</m:t>
                              </m:r>
                              <m:sSub>
                                <m:sSubPr>
                                  <m:ctrlPr>
                                    <a:rPr lang="it-IT" i="1" dirty="0">
                                      <a:latin typeface="Cambria Math" panose="02040503050406030204" pitchFamily="18" charset="0"/>
                                      <a:ea typeface="Cambria Math" panose="02040503050406030204" pitchFamily="18" charset="0"/>
                                    </a:rPr>
                                  </m:ctrlPr>
                                </m:sSubPr>
                                <m:e>
                                  <m:r>
                                    <a:rPr lang="it-IT" i="1" dirty="0">
                                      <a:latin typeface="Cambria Math" panose="02040503050406030204" pitchFamily="18" charset="0"/>
                                      <a:ea typeface="Cambria Math" panose="02040503050406030204" pitchFamily="18" charset="0"/>
                                    </a:rPr>
                                    <m:t>𝛾</m:t>
                                  </m:r>
                                </m:e>
                                <m:sub>
                                  <m:r>
                                    <a:rPr lang="it-IT" i="1" dirty="0">
                                      <a:latin typeface="Cambria Math" panose="02040503050406030204" pitchFamily="18" charset="0"/>
                                      <a:ea typeface="Cambria Math" panose="02040503050406030204" pitchFamily="18" charset="0"/>
                                    </a:rPr>
                                    <m:t>𝑖</m:t>
                                  </m:r>
                                  <m:r>
                                    <a:rPr lang="it-IT" i="1" dirty="0">
                                      <a:latin typeface="Cambria Math" panose="02040503050406030204" pitchFamily="18" charset="0"/>
                                      <a:ea typeface="Cambria Math" panose="02040503050406030204" pitchFamily="18" charset="0"/>
                                    </a:rPr>
                                    <m:t>,</m:t>
                                  </m:r>
                                  <m:r>
                                    <a:rPr lang="it-IT" i="1" dirty="0">
                                      <a:latin typeface="Cambria Math" panose="02040503050406030204" pitchFamily="18" charset="0"/>
                                      <a:ea typeface="Cambria Math" panose="02040503050406030204" pitchFamily="18" charset="0"/>
                                    </a:rPr>
                                    <m:t>𝑓</m:t>
                                  </m:r>
                                </m:sub>
                              </m:sSub>
                            </m:den>
                          </m:f>
                          <m:sSub>
                            <m:sSubPr>
                              <m:ctrlPr>
                                <a:rPr lang="it-IT" b="0" i="1" dirty="0" smtClean="0">
                                  <a:latin typeface="Cambria Math" panose="02040503050406030204" pitchFamily="18" charset="0"/>
                                  <a:ea typeface="Cambria Math" panose="02040503050406030204" pitchFamily="18" charset="0"/>
                                </a:rPr>
                              </m:ctrlPr>
                            </m:sSubPr>
                            <m:e>
                              <m:sSub>
                                <m:sSubPr>
                                  <m:ctrlPr>
                                    <a:rPr lang="it-IT" b="0" i="1" dirty="0" smtClean="0">
                                      <a:latin typeface="Cambria Math" panose="02040503050406030204" pitchFamily="18" charset="0"/>
                                      <a:ea typeface="Cambria Math" panose="02040503050406030204" pitchFamily="18" charset="0"/>
                                    </a:rPr>
                                  </m:ctrlPr>
                                </m:sSubPr>
                                <m:e>
                                  <m:r>
                                    <a:rPr lang="it-IT" b="0" i="1" dirty="0" smtClean="0">
                                      <a:latin typeface="Cambria Math" panose="02040503050406030204" pitchFamily="18" charset="0"/>
                                      <a:ea typeface="Cambria Math" panose="02040503050406030204" pitchFamily="18" charset="0"/>
                                    </a:rPr>
                                    <m:t>𝜎</m:t>
                                  </m:r>
                                </m:e>
                                <m:sub>
                                  <m:r>
                                    <a:rPr lang="it-IT" b="0" i="1" dirty="0" smtClean="0">
                                      <a:latin typeface="Cambria Math" panose="02040503050406030204" pitchFamily="18" charset="0"/>
                                      <a:ea typeface="Cambria Math" panose="02040503050406030204" pitchFamily="18" charset="0"/>
                                    </a:rPr>
                                    <m:t>𝑥</m:t>
                                  </m:r>
                                </m:sub>
                              </m:sSub>
                            </m:e>
                            <m:sub>
                              <m:r>
                                <a:rPr lang="it-IT" b="0" i="1" dirty="0" smtClean="0">
                                  <a:latin typeface="Cambria Math" panose="02040503050406030204" pitchFamily="18" charset="0"/>
                                  <a:ea typeface="Cambria Math" panose="02040503050406030204" pitchFamily="18" charset="0"/>
                                </a:rPr>
                                <m:t>𝑖</m:t>
                              </m:r>
                              <m:r>
                                <a:rPr lang="it-IT" b="0" i="1" dirty="0" smtClean="0">
                                  <a:latin typeface="Cambria Math" panose="02040503050406030204" pitchFamily="18" charset="0"/>
                                  <a:ea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𝑓</m:t>
                              </m:r>
                            </m:sub>
                          </m:sSub>
                        </m:oMath>
                      </m:oMathPara>
                    </a14:m>
                    <a:endParaRPr lang="en-US" dirty="0"/>
                  </a:p>
                </p:txBody>
              </p:sp>
            </mc:Choice>
            <mc:Fallback xmlns="">
              <p:sp>
                <p:nvSpPr>
                  <p:cNvPr id="30" name="CasellaDiTesto 29">
                    <a:extLst>
                      <a:ext uri="{FF2B5EF4-FFF2-40B4-BE49-F238E27FC236}">
                        <a16:creationId xmlns:a16="http://schemas.microsoft.com/office/drawing/2014/main" id="{C5F92B33-A062-4F40-9778-267068B64E96}"/>
                      </a:ext>
                    </a:extLst>
                  </p:cNvPr>
                  <p:cNvSpPr txBox="1">
                    <a:spLocks noRot="1" noChangeAspect="1" noMove="1" noResize="1" noEditPoints="1" noAdjustHandles="1" noChangeArrowheads="1" noChangeShapeType="1" noTextEdit="1"/>
                  </p:cNvSpPr>
                  <p:nvPr/>
                </p:nvSpPr>
                <p:spPr>
                  <a:xfrm>
                    <a:off x="4851078" y="3992437"/>
                    <a:ext cx="2095317" cy="6145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xmlns="" id="{6889E86A-30C8-45BD-AF73-65DC54AADEF3}"/>
                      </a:ext>
                    </a:extLst>
                  </p:cNvPr>
                  <p:cNvSpPr txBox="1"/>
                  <p:nvPr/>
                </p:nvSpPr>
                <p:spPr>
                  <a:xfrm>
                    <a:off x="7362997" y="4059116"/>
                    <a:ext cx="1346074" cy="478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Δ</m:t>
                          </m:r>
                          <m:sSub>
                            <m:sSubPr>
                              <m:ctrlPr>
                                <a:rPr lang="it-IT" b="0" i="1" smtClean="0">
                                  <a:latin typeface="Cambria Math" panose="02040503050406030204" pitchFamily="18" charset="0"/>
                                </a:rPr>
                              </m:ctrlPr>
                            </m:sSubPr>
                            <m:e>
                              <m:acc>
                                <m:accPr>
                                  <m:chr m:val="̇"/>
                                  <m:ctrlPr>
                                    <a:rPr lang="it-IT" b="0" i="1" smtClean="0">
                                      <a:latin typeface="Cambria Math" panose="02040503050406030204" pitchFamily="18" charset="0"/>
                                    </a:rPr>
                                  </m:ctrlPr>
                                </m:accPr>
                                <m:e>
                                  <m:r>
                                    <a:rPr lang="it-IT" b="0" i="1" smtClean="0">
                                      <a:latin typeface="Cambria Math" panose="02040503050406030204" pitchFamily="18" charset="0"/>
                                    </a:rPr>
                                    <m:t>𝜏</m:t>
                                  </m:r>
                                </m:e>
                              </m:acc>
                            </m:e>
                            <m:sub>
                              <m:r>
                                <a:rPr lang="it-IT" b="0" i="1" smtClean="0">
                                  <a:latin typeface="Cambria Math" panose="02040503050406030204" pitchFamily="18" charset="0"/>
                                </a:rPr>
                                <m:t>𝑖</m:t>
                              </m:r>
                              <m:r>
                                <a:rPr lang="it-IT" b="0" i="1" smtClean="0">
                                  <a:latin typeface="Cambria Math" panose="02040503050406030204" pitchFamily="18" charset="0"/>
                                </a:rPr>
                                <m:t>,</m:t>
                              </m:r>
                              <m:r>
                                <a:rPr lang="it-IT" b="0" i="1" smtClean="0">
                                  <a:latin typeface="Cambria Math" panose="02040503050406030204" pitchFamily="18" charset="0"/>
                                </a:rPr>
                                <m:t>𝑓</m:t>
                              </m:r>
                            </m:sub>
                          </m:sSub>
                          <m:r>
                            <a:rPr lang="it-IT" b="0" i="1" dirty="0" smtClean="0">
                              <a:latin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m:t>
                          </m:r>
                          <m:f>
                            <m:fPr>
                              <m:ctrlPr>
                                <a:rPr lang="it-IT" b="0" i="1" dirty="0" smtClean="0">
                                  <a:latin typeface="Cambria Math" panose="02040503050406030204" pitchFamily="18" charset="0"/>
                                  <a:ea typeface="Cambria Math" panose="02040503050406030204" pitchFamily="18" charset="0"/>
                                </a:rPr>
                              </m:ctrlPr>
                            </m:fPr>
                            <m:num>
                              <m:sSub>
                                <m:sSubPr>
                                  <m:ctrlPr>
                                    <a:rPr lang="it-IT" b="0" i="1" dirty="0" smtClean="0">
                                      <a:latin typeface="Cambria Math" panose="02040503050406030204" pitchFamily="18" charset="0"/>
                                      <a:ea typeface="Cambria Math" panose="02040503050406030204" pitchFamily="18" charset="0"/>
                                    </a:rPr>
                                  </m:ctrlPr>
                                </m:sSubPr>
                                <m:e>
                                  <m:r>
                                    <a:rPr lang="it-IT" i="1" dirty="0">
                                      <a:latin typeface="Cambria Math" panose="02040503050406030204" pitchFamily="18" charset="0"/>
                                      <a:ea typeface="Cambria Math" panose="02040503050406030204" pitchFamily="18" charset="0"/>
                                    </a:rPr>
                                    <m:t>𝜏</m:t>
                                  </m:r>
                                </m:e>
                                <m:sub>
                                  <m:r>
                                    <a:rPr lang="it-IT" b="0" i="1" dirty="0" smtClean="0">
                                      <a:latin typeface="Cambria Math" panose="02040503050406030204" pitchFamily="18" charset="0"/>
                                      <a:ea typeface="Cambria Math" panose="02040503050406030204" pitchFamily="18" charset="0"/>
                                    </a:rPr>
                                    <m:t>𝑖</m:t>
                                  </m:r>
                                  <m:r>
                                    <a:rPr lang="it-IT" b="0" i="1" dirty="0" smtClean="0">
                                      <a:latin typeface="Cambria Math" panose="02040503050406030204" pitchFamily="18" charset="0"/>
                                      <a:ea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𝑓</m:t>
                                  </m:r>
                                </m:sub>
                              </m:sSub>
                            </m:num>
                            <m:den>
                              <m:r>
                                <a:rPr lang="it-IT" b="0" i="1" dirty="0" smtClean="0">
                                  <a:latin typeface="Cambria Math" panose="02040503050406030204" pitchFamily="18" charset="0"/>
                                  <a:ea typeface="Cambria Math" panose="02040503050406030204" pitchFamily="18" charset="0"/>
                                </a:rPr>
                                <m:t>2</m:t>
                              </m:r>
                            </m:den>
                          </m:f>
                        </m:oMath>
                      </m:oMathPara>
                    </a14:m>
                    <a:endParaRPr lang="en-US" dirty="0"/>
                  </a:p>
                </p:txBody>
              </p:sp>
            </mc:Choice>
            <mc:Fallback xmlns="">
              <p:sp>
                <p:nvSpPr>
                  <p:cNvPr id="32" name="CasellaDiTesto 31">
                    <a:extLst>
                      <a:ext uri="{FF2B5EF4-FFF2-40B4-BE49-F238E27FC236}">
                        <a16:creationId xmlns:a16="http://schemas.microsoft.com/office/drawing/2014/main" id="{6889E86A-30C8-45BD-AF73-65DC54AADEF3}"/>
                      </a:ext>
                    </a:extLst>
                  </p:cNvPr>
                  <p:cNvSpPr txBox="1">
                    <a:spLocks noRot="1" noChangeAspect="1" noMove="1" noResize="1" noEditPoints="1" noAdjustHandles="1" noChangeArrowheads="1" noChangeShapeType="1" noTextEdit="1"/>
                  </p:cNvSpPr>
                  <p:nvPr/>
                </p:nvSpPr>
                <p:spPr>
                  <a:xfrm>
                    <a:off x="7362997" y="4059116"/>
                    <a:ext cx="1346074" cy="478529"/>
                  </a:xfrm>
                  <a:prstGeom prst="rect">
                    <a:avLst/>
                  </a:prstGeom>
                  <a:blipFill>
                    <a:blip r:embed="rId11"/>
                    <a:stretch>
                      <a:fillRect/>
                    </a:stretch>
                  </a:blipFill>
                </p:spPr>
                <p:txBody>
                  <a:bodyPr/>
                  <a:lstStyle/>
                  <a:p>
                    <a:r>
                      <a:rPr lang="en-US">
                        <a:noFill/>
                      </a:rPr>
                      <a:t> </a:t>
                    </a:r>
                  </a:p>
                </p:txBody>
              </p:sp>
            </mc:Fallback>
          </mc:AlternateContent>
          <p:sp>
            <p:nvSpPr>
              <p:cNvPr id="34" name="CasellaDiTesto 33">
                <a:extLst>
                  <a:ext uri="{FF2B5EF4-FFF2-40B4-BE49-F238E27FC236}">
                    <a16:creationId xmlns:a16="http://schemas.microsoft.com/office/drawing/2014/main" xmlns="" id="{348550B6-65CD-44C0-A62B-AF085CA3DB92}"/>
                  </a:ext>
                </a:extLst>
              </p:cNvPr>
              <p:cNvSpPr txBox="1"/>
              <p:nvPr/>
            </p:nvSpPr>
            <p:spPr>
              <a:xfrm>
                <a:off x="6963604" y="4122130"/>
                <a:ext cx="455116" cy="369332"/>
              </a:xfrm>
              <a:prstGeom prst="rect">
                <a:avLst/>
              </a:prstGeom>
              <a:noFill/>
            </p:spPr>
            <p:txBody>
              <a:bodyPr wrap="square" rtlCol="0">
                <a:spAutoFit/>
              </a:bodyPr>
              <a:lstStyle/>
              <a:p>
                <a:r>
                  <a:rPr lang="en-US" dirty="0"/>
                  <a:t>or</a:t>
                </a:r>
              </a:p>
            </p:txBody>
          </p:sp>
          <p:sp>
            <p:nvSpPr>
              <p:cNvPr id="36" name="CasellaDiTesto 35">
                <a:extLst>
                  <a:ext uri="{FF2B5EF4-FFF2-40B4-BE49-F238E27FC236}">
                    <a16:creationId xmlns:a16="http://schemas.microsoft.com/office/drawing/2014/main" xmlns="" id="{8CE3290F-52A9-443E-8224-FB38DCCCCCE3}"/>
                  </a:ext>
                </a:extLst>
              </p:cNvPr>
              <p:cNvSpPr txBox="1"/>
              <p:nvPr/>
            </p:nvSpPr>
            <p:spPr>
              <a:xfrm>
                <a:off x="8767409" y="4096649"/>
                <a:ext cx="2530411" cy="369332"/>
              </a:xfrm>
              <a:prstGeom prst="rect">
                <a:avLst/>
              </a:prstGeom>
              <a:noFill/>
            </p:spPr>
            <p:txBody>
              <a:bodyPr wrap="square" rtlCol="0">
                <a:spAutoFit/>
              </a:bodyPr>
              <a:lstStyle/>
              <a:p>
                <a:r>
                  <a:rPr lang="en-US" dirty="0"/>
                  <a:t>in Cauchy space</a:t>
                </a:r>
              </a:p>
            </p:txBody>
          </p:sp>
        </p:grpSp>
      </p:grpSp>
      <p:sp>
        <p:nvSpPr>
          <p:cNvPr id="37" name="CasellaDiTesto 36">
            <a:extLst>
              <a:ext uri="{FF2B5EF4-FFF2-40B4-BE49-F238E27FC236}">
                <a16:creationId xmlns:a16="http://schemas.microsoft.com/office/drawing/2014/main" xmlns="" id="{CDE9EFA9-EC32-497B-BBF9-D5AA0557FB37}"/>
              </a:ext>
            </a:extLst>
          </p:cNvPr>
          <p:cNvSpPr txBox="1"/>
          <p:nvPr/>
        </p:nvSpPr>
        <p:spPr>
          <a:xfrm>
            <a:off x="176501" y="3139700"/>
            <a:ext cx="5460368" cy="369332"/>
          </a:xfrm>
          <a:prstGeom prst="rect">
            <a:avLst/>
          </a:prstGeom>
          <a:noFill/>
        </p:spPr>
        <p:txBody>
          <a:bodyPr wrap="square" rtlCol="0">
            <a:spAutoFit/>
          </a:bodyPr>
          <a:lstStyle/>
          <a:p>
            <a:r>
              <a:rPr lang="en-US" b="1" dirty="0">
                <a:solidFill>
                  <a:srgbClr val="C00000"/>
                </a:solidFill>
              </a:rPr>
              <a:t>Beam matched to its invariant envelope</a:t>
            </a:r>
          </a:p>
        </p:txBody>
      </p:sp>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xmlns="" id="{5789F6CB-288D-4BD1-8DBA-D3EC8C3F7A1B}"/>
                  </a:ext>
                </a:extLst>
              </p:cNvPr>
              <p:cNvSpPr txBox="1"/>
              <p:nvPr/>
            </p:nvSpPr>
            <p:spPr>
              <a:xfrm>
                <a:off x="7417692" y="3614709"/>
                <a:ext cx="4427715" cy="1253548"/>
              </a:xfrm>
              <a:prstGeom prst="rect">
                <a:avLst/>
              </a:prstGeom>
              <a:noFill/>
              <a:ln w="19050">
                <a:solidFill>
                  <a:srgbClr val="C00000"/>
                </a:solidFill>
              </a:ln>
            </p:spPr>
            <p:txBody>
              <a:bodyPr wrap="square">
                <a:spAutoFit/>
              </a:bodyPr>
              <a:lstStyle/>
              <a:p>
                <a:pPr marL="285750" indent="-285750">
                  <a:buFont typeface="Wingdings" panose="05000000000000000000" pitchFamily="2" charset="2"/>
                  <a:buChar char="q"/>
                </a:pP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0</m:t>
                        </m:r>
                      </m:sub>
                    </m:sSub>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2</m:t>
                        </m:r>
                      </m:num>
                      <m:den>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𝛾</m:t>
                            </m:r>
                          </m:e>
                          <m:sup>
                            <m:r>
                              <a:rPr lang="it-IT" sz="1600" b="0" i="1" smtClean="0">
                                <a:latin typeface="Cambria Math" panose="02040503050406030204" pitchFamily="18" charset="0"/>
                              </a:rPr>
                              <m:t>′</m:t>
                            </m:r>
                          </m:sup>
                        </m:sSup>
                      </m:den>
                    </m:f>
                    <m:rad>
                      <m:radPr>
                        <m:degHide m:val="on"/>
                        <m:ctrlPr>
                          <a:rPr lang="it-IT" sz="1600" b="0" i="1" smtClean="0">
                            <a:latin typeface="Cambria Math" panose="02040503050406030204" pitchFamily="18" charset="0"/>
                          </a:rPr>
                        </m:ctrlPr>
                      </m:radPr>
                      <m:deg/>
                      <m:e>
                        <m:f>
                          <m:fPr>
                            <m:ctrlPr>
                              <a:rPr lang="it-IT" sz="1600" i="1">
                                <a:latin typeface="Cambria Math" panose="02040503050406030204" pitchFamily="18" charset="0"/>
                              </a:rPr>
                            </m:ctrlPr>
                          </m:fPr>
                          <m:num>
                            <m:sSub>
                              <m:sSubPr>
                                <m:ctrlPr>
                                  <a:rPr lang="it-IT" sz="1600" i="1">
                                    <a:latin typeface="Cambria Math" panose="02040503050406030204" pitchFamily="18" charset="0"/>
                                  </a:rPr>
                                </m:ctrlPr>
                              </m:sSubPr>
                              <m:e>
                                <m:r>
                                  <a:rPr lang="it-IT" sz="1600" i="1">
                                    <a:latin typeface="Cambria Math" panose="02040503050406030204" pitchFamily="18" charset="0"/>
                                  </a:rPr>
                                  <m:t>𝜅</m:t>
                                </m:r>
                              </m:e>
                              <m:sub>
                                <m:r>
                                  <a:rPr lang="it-IT" sz="1600" i="1">
                                    <a:latin typeface="Cambria Math" panose="02040503050406030204" pitchFamily="18" charset="0"/>
                                  </a:rPr>
                                  <m:t>𝑆𝐶</m:t>
                                </m:r>
                              </m:sub>
                            </m:sSub>
                            <m:d>
                              <m:dPr>
                                <m:ctrlPr>
                                  <a:rPr lang="it-IT" sz="1600" i="1">
                                    <a:latin typeface="Cambria Math" panose="02040503050406030204" pitchFamily="18" charset="0"/>
                                  </a:rPr>
                                </m:ctrlPr>
                              </m:dPr>
                              <m:e>
                                <m:r>
                                  <a:rPr lang="it-IT" sz="1600" i="1">
                                    <a:latin typeface="Cambria Math" panose="02040503050406030204" pitchFamily="18" charset="0"/>
                                  </a:rPr>
                                  <m:t>𝜁</m:t>
                                </m:r>
                              </m:e>
                            </m:d>
                            <m:r>
                              <a:rPr lang="it-IT" sz="1600" i="1">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rPr>
                                  <m:t>𝛾</m:t>
                                </m:r>
                              </m:e>
                              <m:sub>
                                <m:r>
                                  <a:rPr lang="it-IT" sz="1600" i="1">
                                    <a:latin typeface="Cambria Math" panose="02040503050406030204" pitchFamily="18" charset="0"/>
                                  </a:rPr>
                                  <m:t>𝑖</m:t>
                                </m:r>
                              </m:sub>
                            </m:sSub>
                          </m:num>
                          <m:den>
                            <m:r>
                              <a:rPr lang="it-IT" sz="1600" i="1">
                                <a:latin typeface="Cambria Math" panose="02040503050406030204" pitchFamily="18" charset="0"/>
                              </a:rPr>
                              <m:t>𝜂</m:t>
                            </m:r>
                            <m:r>
                              <a:rPr lang="it-IT" sz="1600" i="1">
                                <a:latin typeface="Cambria Math" panose="02040503050406030204" pitchFamily="18" charset="0"/>
                              </a:rPr>
                              <m:t>/2+1</m:t>
                            </m:r>
                          </m:den>
                        </m:f>
                      </m:e>
                    </m:rad>
                    <m:r>
                      <a:rPr lang="it-IT" sz="1600" b="0" i="1" smtClean="0">
                        <a:latin typeface="Cambria Math" panose="02040503050406030204" pitchFamily="18" charset="0"/>
                      </a:rPr>
                      <m:t>⇒</m:t>
                    </m:r>
                    <m:sSup>
                      <m:sSupPr>
                        <m:ctrlPr>
                          <a:rPr lang="it-IT" sz="1600" i="1" smtClean="0">
                            <a:latin typeface="Cambria Math" panose="02040503050406030204" pitchFamily="18" charset="0"/>
                          </a:rPr>
                        </m:ctrlPr>
                      </m:sSupPr>
                      <m:e>
                        <m:r>
                          <a:rPr lang="it-IT" sz="1600" i="1">
                            <a:latin typeface="Cambria Math" panose="02040503050406030204" pitchFamily="18" charset="0"/>
                          </a:rPr>
                          <m:t>𝛾</m:t>
                        </m:r>
                      </m:e>
                      <m:sup>
                        <m:r>
                          <a:rPr lang="it-IT" sz="1600" i="1">
                            <a:latin typeface="Cambria Math" panose="02040503050406030204" pitchFamily="18" charset="0"/>
                          </a:rPr>
                          <m:t>′</m:t>
                        </m:r>
                      </m:sup>
                    </m:sSup>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𝑒</m:t>
                        </m:r>
                        <m:d>
                          <m:dPr>
                            <m:begChr m:val="⟨"/>
                            <m:endChr m:val="⟩"/>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𝑧</m:t>
                                </m:r>
                              </m:sub>
                            </m:sSub>
                          </m:e>
                        </m:d>
                      </m:num>
                      <m:den>
                        <m:r>
                          <a:rPr lang="it-IT" sz="1600" b="0" i="1" smtClean="0">
                            <a:latin typeface="Cambria Math" panose="02040503050406030204" pitchFamily="18" charset="0"/>
                          </a:rPr>
                          <m:t>𝑚</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𝑐</m:t>
                            </m:r>
                          </m:e>
                          <m:sup>
                            <m:r>
                              <a:rPr lang="it-IT" sz="1600" b="0" i="1" smtClean="0">
                                <a:latin typeface="Cambria Math" panose="02040503050406030204" pitchFamily="18" charset="0"/>
                              </a:rPr>
                              <m:t>2</m:t>
                            </m:r>
                          </m:sup>
                        </m:sSup>
                      </m:den>
                    </m:f>
                    <m:r>
                      <a:rPr lang="it-IT" sz="1600" b="0" i="1" smtClean="0">
                        <a:latin typeface="Cambria Math" panose="02040503050406030204" pitchFamily="18" charset="0"/>
                      </a:rPr>
                      <m:t>=</m:t>
                    </m:r>
                    <m:f>
                      <m:fPr>
                        <m:ctrlPr>
                          <a:rPr lang="it-IT" sz="1600" i="1">
                            <a:latin typeface="Cambria Math" panose="02040503050406030204" pitchFamily="18" charset="0"/>
                          </a:rPr>
                        </m:ctrlPr>
                      </m:fPr>
                      <m:num>
                        <m:r>
                          <a:rPr lang="it-IT" sz="1600" i="1">
                            <a:latin typeface="Cambria Math" panose="02040503050406030204" pitchFamily="18" charset="0"/>
                          </a:rPr>
                          <m:t>2</m:t>
                        </m:r>
                      </m:num>
                      <m:den>
                        <m:sSub>
                          <m:sSubPr>
                            <m:ctrlPr>
                              <a:rPr lang="it-IT" sz="1600" i="1">
                                <a:latin typeface="Cambria Math" panose="02040503050406030204" pitchFamily="18" charset="0"/>
                              </a:rPr>
                            </m:ctrlPr>
                          </m:sSubPr>
                          <m:e>
                            <m:r>
                              <a:rPr lang="it-IT" sz="1600" i="1">
                                <a:latin typeface="Cambria Math" panose="02040503050406030204" pitchFamily="18" charset="0"/>
                              </a:rPr>
                              <m:t>𝜎</m:t>
                            </m:r>
                          </m:e>
                          <m:sub>
                            <m:r>
                              <a:rPr lang="it-IT" sz="1600" i="1">
                                <a:latin typeface="Cambria Math" panose="02040503050406030204" pitchFamily="18" charset="0"/>
                              </a:rPr>
                              <m:t>0</m:t>
                            </m:r>
                          </m:sub>
                        </m:sSub>
                      </m:den>
                    </m:f>
                    <m:rad>
                      <m:radPr>
                        <m:degHide m:val="on"/>
                        <m:ctrlPr>
                          <a:rPr lang="it-IT" sz="1600" i="1">
                            <a:latin typeface="Cambria Math" panose="02040503050406030204" pitchFamily="18" charset="0"/>
                          </a:rPr>
                        </m:ctrlPr>
                      </m:radPr>
                      <m:deg/>
                      <m:e>
                        <m:f>
                          <m:fPr>
                            <m:ctrlPr>
                              <a:rPr lang="it-IT" sz="1600" i="1">
                                <a:latin typeface="Cambria Math" panose="02040503050406030204" pitchFamily="18" charset="0"/>
                              </a:rPr>
                            </m:ctrlPr>
                          </m:fPr>
                          <m:num>
                            <m:sSub>
                              <m:sSubPr>
                                <m:ctrlPr>
                                  <a:rPr lang="it-IT" sz="1600" i="1">
                                    <a:latin typeface="Cambria Math" panose="02040503050406030204" pitchFamily="18" charset="0"/>
                                  </a:rPr>
                                </m:ctrlPr>
                              </m:sSubPr>
                              <m:e>
                                <m:r>
                                  <a:rPr lang="it-IT" sz="1600" i="1">
                                    <a:latin typeface="Cambria Math" panose="02040503050406030204" pitchFamily="18" charset="0"/>
                                  </a:rPr>
                                  <m:t>𝜅</m:t>
                                </m:r>
                              </m:e>
                              <m:sub>
                                <m:r>
                                  <a:rPr lang="it-IT" sz="1600" i="1">
                                    <a:latin typeface="Cambria Math" panose="02040503050406030204" pitchFamily="18" charset="0"/>
                                  </a:rPr>
                                  <m:t>𝑆𝐶</m:t>
                                </m:r>
                              </m:sub>
                            </m:sSub>
                            <m:d>
                              <m:dPr>
                                <m:ctrlPr>
                                  <a:rPr lang="it-IT" sz="1600" i="1">
                                    <a:latin typeface="Cambria Math" panose="02040503050406030204" pitchFamily="18" charset="0"/>
                                  </a:rPr>
                                </m:ctrlPr>
                              </m:dPr>
                              <m:e>
                                <m:r>
                                  <a:rPr lang="it-IT" sz="1600" i="1">
                                    <a:latin typeface="Cambria Math" panose="02040503050406030204" pitchFamily="18" charset="0"/>
                                  </a:rPr>
                                  <m:t>𝜁</m:t>
                                </m:r>
                              </m:e>
                            </m:d>
                            <m:r>
                              <a:rPr lang="it-IT" sz="1600" i="1">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rPr>
                                  <m:t>𝛾</m:t>
                                </m:r>
                              </m:e>
                              <m:sub>
                                <m:r>
                                  <a:rPr lang="it-IT" sz="1600" i="1">
                                    <a:latin typeface="Cambria Math" panose="02040503050406030204" pitchFamily="18" charset="0"/>
                                  </a:rPr>
                                  <m:t>𝑖</m:t>
                                </m:r>
                              </m:sub>
                            </m:sSub>
                          </m:num>
                          <m:den>
                            <m:r>
                              <a:rPr lang="it-IT" sz="1600" i="1">
                                <a:latin typeface="Cambria Math" panose="02040503050406030204" pitchFamily="18" charset="0"/>
                              </a:rPr>
                              <m:t>𝜂</m:t>
                            </m:r>
                            <m:r>
                              <a:rPr lang="it-IT" sz="1600" i="1">
                                <a:latin typeface="Cambria Math" panose="02040503050406030204" pitchFamily="18" charset="0"/>
                              </a:rPr>
                              <m:t>/2+1</m:t>
                            </m:r>
                          </m:den>
                        </m:f>
                      </m:e>
                    </m:rad>
                  </m:oMath>
                </a14:m>
                <a:endParaRPr lang="en-US" sz="1600" dirty="0"/>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14:m>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up>
                        <m:r>
                          <a:rPr lang="it-IT" sz="1600" b="0" i="1" smtClean="0">
                            <a:latin typeface="Cambria Math" panose="02040503050406030204" pitchFamily="18" charset="0"/>
                          </a:rPr>
                          <m:t>′</m:t>
                        </m:r>
                      </m:sup>
                    </m:sSubSup>
                    <m:d>
                      <m:dPr>
                        <m:ctrlPr>
                          <a:rPr lang="it-IT" sz="1600" b="0" i="1" smtClean="0">
                            <a:latin typeface="Cambria Math" panose="02040503050406030204" pitchFamily="18" charset="0"/>
                          </a:rPr>
                        </m:ctrlPr>
                      </m:dPr>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0</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𝛾</m:t>
                            </m:r>
                          </m:e>
                          <m:sup>
                            <m:r>
                              <a:rPr lang="it-IT" sz="1600" b="0" i="1" smtClean="0">
                                <a:latin typeface="Cambria Math" panose="02040503050406030204" pitchFamily="18" charset="0"/>
                              </a:rPr>
                              <m:t>′</m:t>
                            </m:r>
                          </m:sup>
                        </m:sSup>
                      </m:num>
                      <m:den>
                        <m:r>
                          <a:rPr lang="it-IT" sz="1600" b="0" i="1" smtClean="0">
                            <a:latin typeface="Cambria Math" panose="02040503050406030204" pitchFamily="18" charset="0"/>
                          </a:rPr>
                          <m:t>2</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𝛾</m:t>
                            </m:r>
                          </m:e>
                          <m:sub>
                            <m:r>
                              <a:rPr lang="it-IT" sz="1600" b="0" i="1" smtClean="0">
                                <a:latin typeface="Cambria Math" panose="02040503050406030204" pitchFamily="18" charset="0"/>
                              </a:rPr>
                              <m:t>𝑖</m:t>
                            </m:r>
                          </m:sub>
                        </m:sSub>
                      </m:den>
                    </m:f>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Sub>
                    <m:r>
                      <a:rPr lang="it-IT" sz="1600" b="0" i="1" smtClean="0">
                        <a:latin typeface="Cambria Math" panose="02040503050406030204" pitchFamily="18" charset="0"/>
                      </a:rPr>
                      <m:t>(0)</m:t>
                    </m:r>
                  </m:oMath>
                </a14:m>
                <a:endParaRPr lang="en-US" sz="1600" dirty="0"/>
              </a:p>
            </p:txBody>
          </p:sp>
        </mc:Choice>
        <mc:Fallback xmlns="">
          <p:sp>
            <p:nvSpPr>
              <p:cNvPr id="46" name="CasellaDiTesto 45">
                <a:extLst>
                  <a:ext uri="{FF2B5EF4-FFF2-40B4-BE49-F238E27FC236}">
                    <a16:creationId xmlns:a16="http://schemas.microsoft.com/office/drawing/2014/main" xmlns:a14="http://schemas.microsoft.com/office/drawing/2010/main" xmlns="" id="{5789F6CB-288D-4BD1-8DBA-D3EC8C3F7A1B}"/>
                  </a:ext>
                </a:extLst>
              </p:cNvPr>
              <p:cNvSpPr txBox="1">
                <a:spLocks noRot="1" noChangeAspect="1" noMove="1" noResize="1" noEditPoints="1" noAdjustHandles="1" noChangeArrowheads="1" noChangeShapeType="1" noTextEdit="1"/>
              </p:cNvSpPr>
              <p:nvPr/>
            </p:nvSpPr>
            <p:spPr>
              <a:xfrm>
                <a:off x="7417692" y="3614709"/>
                <a:ext cx="4427715" cy="1253548"/>
              </a:xfrm>
              <a:prstGeom prst="rect">
                <a:avLst/>
              </a:prstGeom>
              <a:blipFill rotWithShape="0">
                <a:blip r:embed="rId12"/>
                <a:stretch>
                  <a:fillRect l="-412"/>
                </a:stretch>
              </a:blipFill>
              <a:ln w="19050">
                <a:solidFill>
                  <a:srgbClr val="C00000"/>
                </a:solidFill>
              </a:ln>
            </p:spPr>
            <p:txBody>
              <a:bodyPr/>
              <a:lstStyle/>
              <a:p>
                <a:r>
                  <a:rPr lang="it-IT">
                    <a:noFill/>
                  </a:rPr>
                  <a:t> </a:t>
                </a:r>
              </a:p>
            </p:txBody>
          </p:sp>
        </mc:Fallback>
      </mc:AlternateContent>
      <p:pic>
        <p:nvPicPr>
          <p:cNvPr id="48" name="Immagine 47">
            <a:extLst>
              <a:ext uri="{FF2B5EF4-FFF2-40B4-BE49-F238E27FC236}">
                <a16:creationId xmlns:a16="http://schemas.microsoft.com/office/drawing/2014/main" xmlns="" id="{CEE36199-5BA6-46B4-885C-124303FD72C4}"/>
              </a:ext>
            </a:extLst>
          </p:cNvPr>
          <p:cNvPicPr>
            <a:picLocks noChangeAspect="1"/>
          </p:cNvPicPr>
          <p:nvPr/>
        </p:nvPicPr>
        <p:blipFill>
          <a:blip r:embed="rId13"/>
          <a:stretch>
            <a:fillRect/>
          </a:stretch>
        </p:blipFill>
        <p:spPr>
          <a:xfrm>
            <a:off x="8465985" y="913350"/>
            <a:ext cx="3098087" cy="309449"/>
          </a:xfrm>
          <a:prstGeom prst="rect">
            <a:avLst/>
          </a:prstGeom>
        </p:spPr>
      </p:pic>
      <p:pic>
        <p:nvPicPr>
          <p:cNvPr id="49" name="Immagine 48">
            <a:extLst>
              <a:ext uri="{FF2B5EF4-FFF2-40B4-BE49-F238E27FC236}">
                <a16:creationId xmlns:a16="http://schemas.microsoft.com/office/drawing/2014/main" xmlns="" id="{AC2F249C-D0A4-45A8-991E-BDEA2567C986}"/>
              </a:ext>
            </a:extLst>
          </p:cNvPr>
          <p:cNvPicPr>
            <a:picLocks noChangeAspect="1"/>
          </p:cNvPicPr>
          <p:nvPr/>
        </p:nvPicPr>
        <p:blipFill>
          <a:blip r:embed="rId14"/>
          <a:stretch>
            <a:fillRect/>
          </a:stretch>
        </p:blipFill>
        <p:spPr>
          <a:xfrm>
            <a:off x="7603988" y="5763935"/>
            <a:ext cx="4257624" cy="301960"/>
          </a:xfrm>
          <a:prstGeom prst="rect">
            <a:avLst/>
          </a:prstGeom>
        </p:spPr>
      </p:pic>
      <p:sp>
        <p:nvSpPr>
          <p:cNvPr id="31" name="CasellaDiTesto 30">
            <a:extLst>
              <a:ext uri="{FF2B5EF4-FFF2-40B4-BE49-F238E27FC236}">
                <a16:creationId xmlns:a16="http://schemas.microsoft.com/office/drawing/2014/main" xmlns="" id="{18994A7B-D600-4BB0-82C3-76D46194D123}"/>
              </a:ext>
            </a:extLst>
          </p:cNvPr>
          <p:cNvSpPr txBox="1"/>
          <p:nvPr/>
        </p:nvSpPr>
        <p:spPr>
          <a:xfrm>
            <a:off x="176501" y="4686759"/>
            <a:ext cx="5460368" cy="369332"/>
          </a:xfrm>
          <a:prstGeom prst="rect">
            <a:avLst/>
          </a:prstGeom>
          <a:noFill/>
        </p:spPr>
        <p:txBody>
          <a:bodyPr wrap="square" rtlCol="0">
            <a:spAutoFit/>
          </a:bodyPr>
          <a:lstStyle/>
          <a:p>
            <a:r>
              <a:rPr lang="en-US" b="1" dirty="0">
                <a:solidFill>
                  <a:srgbClr val="C00000"/>
                </a:solidFill>
              </a:rPr>
              <a:t>Transverse momentum kicks at </a:t>
            </a:r>
            <a:r>
              <a:rPr lang="en-US" b="1" dirty="0" err="1">
                <a:solidFill>
                  <a:srgbClr val="C00000"/>
                </a:solidFill>
              </a:rPr>
              <a:t>linac’s</a:t>
            </a:r>
            <a:r>
              <a:rPr lang="en-US" b="1" dirty="0">
                <a:solidFill>
                  <a:srgbClr val="C00000"/>
                </a:solidFill>
              </a:rPr>
              <a:t> entrance and exit</a:t>
            </a:r>
          </a:p>
        </p:txBody>
      </p:sp>
      <p:pic>
        <p:nvPicPr>
          <p:cNvPr id="6" name="Immagine 5"/>
          <p:cNvPicPr>
            <a:picLocks noChangeAspect="1"/>
          </p:cNvPicPr>
          <p:nvPr/>
        </p:nvPicPr>
        <p:blipFill>
          <a:blip r:embed="rId15"/>
          <a:stretch>
            <a:fillRect/>
          </a:stretch>
        </p:blipFill>
        <p:spPr>
          <a:xfrm>
            <a:off x="370421" y="2313487"/>
            <a:ext cx="4471240" cy="551033"/>
          </a:xfrm>
          <a:prstGeom prst="rect">
            <a:avLst/>
          </a:prstGeom>
          <a:ln w="19050">
            <a:solidFill>
              <a:srgbClr val="C00000"/>
            </a:solidFill>
          </a:ln>
        </p:spPr>
      </p:pic>
      <p:pic>
        <p:nvPicPr>
          <p:cNvPr id="33" name="Immagine 32">
            <a:extLst>
              <a:ext uri="{FF2B5EF4-FFF2-40B4-BE49-F238E27FC236}">
                <a16:creationId xmlns:a16="http://schemas.microsoft.com/office/drawing/2014/main" xmlns="" id="{78FA8303-80C8-1D80-B3B0-A6A4E82FDB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5" name="Immagine 34">
            <a:extLst>
              <a:ext uri="{FF2B5EF4-FFF2-40B4-BE49-F238E27FC236}">
                <a16:creationId xmlns:a16="http://schemas.microsoft.com/office/drawing/2014/main" xmlns="" id="{563C9DF4-E134-39F6-C8E5-683DE2981B9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8" name="Immagine 37">
            <a:extLst>
              <a:ext uri="{FF2B5EF4-FFF2-40B4-BE49-F238E27FC236}">
                <a16:creationId xmlns:a16="http://schemas.microsoft.com/office/drawing/2014/main" xmlns="" id="{1116F11B-85AA-9B93-D2FB-34723E6A8D65}"/>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31347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37" grpId="0"/>
      <p:bldP spid="46" grpId="0" animBg="1"/>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lstStyle/>
          <a:p>
            <a:r>
              <a:rPr lang="en-US" dirty="0"/>
              <a:t>Injection and Extraction from </a:t>
            </a:r>
            <a:r>
              <a:rPr lang="en-US" dirty="0" err="1" smtClean="0"/>
              <a:t>Linacs</a:t>
            </a:r>
            <a:endParaRPr lang="it-IT" dirty="0"/>
          </a:p>
        </p:txBody>
      </p:sp>
      <p:sp>
        <p:nvSpPr>
          <p:cNvPr id="4" name="Segnaposto numero diapositiva 3">
            <a:extLst>
              <a:ext uri="{FF2B5EF4-FFF2-40B4-BE49-F238E27FC236}">
                <a16:creationId xmlns:a16="http://schemas.microsoft.com/office/drawing/2014/main" xmlns="" id="{D854BE9D-1914-4A2F-B103-FBAFBE3F7897}"/>
              </a:ext>
            </a:extLst>
          </p:cNvPr>
          <p:cNvSpPr>
            <a:spLocks noGrp="1"/>
          </p:cNvSpPr>
          <p:nvPr>
            <p:ph type="sldNum" sz="quarter" idx="12"/>
          </p:nvPr>
        </p:nvSpPr>
        <p:spPr/>
        <p:txBody>
          <a:bodyPr/>
          <a:lstStyle/>
          <a:p>
            <a:fld id="{970F2A4F-BF73-4B49-9FE9-62724D681C3E}" type="slidenum">
              <a:rPr lang="en-US" smtClean="0"/>
              <a:t>54</a:t>
            </a:fld>
            <a:endParaRPr lang="en-US"/>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xmlns="" id="{EE0802F8-A39A-4C56-B542-96A826E00BE3}"/>
                  </a:ext>
                </a:extLst>
              </p:cNvPr>
              <p:cNvSpPr txBox="1"/>
              <p:nvPr/>
            </p:nvSpPr>
            <p:spPr>
              <a:xfrm>
                <a:off x="176503" y="4817256"/>
                <a:ext cx="1108758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Acceleration and focusing cause the </a:t>
                </a:r>
                <a:r>
                  <a:rPr lang="en-US" b="1" dirty="0"/>
                  <a:t>emittance pressure</a:t>
                </a:r>
                <a:r>
                  <a:rPr lang="en-US" dirty="0"/>
                  <a:t> mechanism to become as effective as space charge forces</a:t>
                </a:r>
              </a:p>
              <a:p>
                <a:pPr marL="285750" indent="-285750">
                  <a:buFont typeface="Arial" panose="020B0604020202020204" pitchFamily="34" charset="0"/>
                  <a:buChar char="•"/>
                </a:pPr>
                <a:r>
                  <a:rPr lang="en-US" dirty="0"/>
                  <a:t>Transition between laminar and thermal regime is expected at the so-called </a:t>
                </a:r>
                <a:r>
                  <a:rPr lang="en-US" b="1" dirty="0"/>
                  <a:t>transition energy</a:t>
                </a:r>
                <a:r>
                  <a:rPr lang="en-US" dirty="0"/>
                  <a:t>,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𝑡</m:t>
                        </m:r>
                      </m:sub>
                    </m:sSub>
                  </m:oMath>
                </a14:m>
                <a:r>
                  <a:rPr lang="en-US" dirty="0"/>
                  <a:t> so that </a:t>
                </a:r>
                <a14:m>
                  <m:oMath xmlns:m="http://schemas.openxmlformats.org/officeDocument/2006/math">
                    <m:r>
                      <a:rPr lang="it-IT" b="0" i="1" smtClean="0">
                        <a:latin typeface="Cambria Math" panose="02040503050406030204" pitchFamily="18" charset="0"/>
                      </a:rPr>
                      <m:t>𝜌</m:t>
                    </m:r>
                    <m:r>
                      <a:rPr lang="it-IT" b="0" i="1" smtClean="0">
                        <a:latin typeface="Cambria Math" panose="02040503050406030204" pitchFamily="18" charset="0"/>
                      </a:rPr>
                      <m:t>=1</m:t>
                    </m:r>
                  </m:oMath>
                </a14:m>
                <a:endParaRPr lang="en-US" dirty="0"/>
              </a:p>
              <a:p>
                <a:pPr marL="285750" indent="-285750">
                  <a:buFont typeface="Arial" panose="020B0604020202020204" pitchFamily="34" charset="0"/>
                  <a:buChar char="•"/>
                </a:pPr>
                <a:r>
                  <a:rPr lang="en-US" dirty="0"/>
                  <a:t>For </a:t>
                </a:r>
                <a14:m>
                  <m:oMath xmlns:m="http://schemas.openxmlformats.org/officeDocument/2006/math">
                    <m:r>
                      <a:rPr lang="it-IT" b="0" i="1" smtClean="0">
                        <a:latin typeface="Cambria Math" panose="02040503050406030204" pitchFamily="18" charset="0"/>
                      </a:rPr>
                      <m:t>𝛾</m:t>
                    </m:r>
                    <m:r>
                      <a:rPr lang="it-IT" b="0" i="1" smtClean="0">
                        <a:latin typeface="Cambria Math" panose="02040503050406030204" pitchFamily="18" charset="0"/>
                      </a:rPr>
                      <m:t>&gt;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𝑡</m:t>
                        </m:r>
                      </m:sub>
                    </m:sSub>
                  </m:oMath>
                </a14:m>
                <a:r>
                  <a:rPr lang="en-US" dirty="0"/>
                  <a:t> the beam is no more sensitive to space charge and becomes </a:t>
                </a:r>
                <a:r>
                  <a:rPr lang="en-US" b="1" dirty="0"/>
                  <a:t>emittance dominated</a:t>
                </a:r>
                <a:r>
                  <a:rPr lang="en-US" dirty="0"/>
                  <a:t>: an equilibrium solution for thermal beams in a </a:t>
                </a:r>
                <a:r>
                  <a:rPr lang="en-US" dirty="0" err="1"/>
                  <a:t>linac</a:t>
                </a:r>
                <a:r>
                  <a:rPr lang="en-US" dirty="0"/>
                  <a:t> exists </a:t>
                </a:r>
                <a:endParaRPr lang="en-US" b="1" dirty="0"/>
              </a:p>
            </p:txBody>
          </p:sp>
        </mc:Choice>
        <mc:Fallback xmlns="">
          <p:sp>
            <p:nvSpPr>
              <p:cNvPr id="21" name="CasellaDiTesto 20">
                <a:extLst>
                  <a:ext uri="{FF2B5EF4-FFF2-40B4-BE49-F238E27FC236}">
                    <a16:creationId xmlns:a16="http://schemas.microsoft.com/office/drawing/2014/main" xmlns:a14="http://schemas.microsoft.com/office/drawing/2010/main" xmlns="" id="{EE0802F8-A39A-4C56-B542-96A826E00BE3}"/>
                  </a:ext>
                </a:extLst>
              </p:cNvPr>
              <p:cNvSpPr txBox="1">
                <a:spLocks noRot="1" noChangeAspect="1" noMove="1" noResize="1" noEditPoints="1" noAdjustHandles="1" noChangeArrowheads="1" noChangeShapeType="1" noTextEdit="1"/>
              </p:cNvSpPr>
              <p:nvPr/>
            </p:nvSpPr>
            <p:spPr>
              <a:xfrm>
                <a:off x="176503" y="4817256"/>
                <a:ext cx="11087583" cy="1200329"/>
              </a:xfrm>
              <a:prstGeom prst="rect">
                <a:avLst/>
              </a:prstGeom>
              <a:blipFill rotWithShape="0">
                <a:blip r:embed="rId3"/>
                <a:stretch>
                  <a:fillRect l="-385" t="-2538" r="-275" b="-710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xmlns="" id="{0ACF4EAB-5421-4568-9341-48862EF6E15A}"/>
                  </a:ext>
                </a:extLst>
              </p:cNvPr>
              <p:cNvSpPr txBox="1"/>
              <p:nvPr/>
            </p:nvSpPr>
            <p:spPr>
              <a:xfrm>
                <a:off x="1062538" y="6106202"/>
                <a:ext cx="2413289" cy="642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𝑡</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i="1">
                              <a:latin typeface="Cambria Math" panose="02040503050406030204" pitchFamily="18" charset="0"/>
                            </a:rPr>
                            <m:t>𝐼</m:t>
                          </m:r>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𝐼</m:t>
                              </m:r>
                            </m:e>
                            <m:sub>
                              <m:r>
                                <a:rPr lang="it-IT" i="1">
                                  <a:latin typeface="Cambria Math" panose="02040503050406030204" pitchFamily="18" charset="0"/>
                                </a:rPr>
                                <m:t>𝐴</m:t>
                              </m:r>
                            </m:sub>
                          </m:sSub>
                        </m:num>
                        <m:den>
                          <m:sSup>
                            <m:sSupPr>
                              <m:ctrlPr>
                                <a:rPr lang="it-IT" i="1">
                                  <a:latin typeface="Cambria Math" panose="02040503050406030204" pitchFamily="18" charset="0"/>
                                </a:rPr>
                              </m:ctrlPr>
                            </m:sSupPr>
                            <m:e>
                              <m:r>
                                <a:rPr lang="it-IT" i="1">
                                  <a:latin typeface="Cambria Math" panose="02040503050406030204" pitchFamily="18" charset="0"/>
                                </a:rPr>
                                <m:t>𝛾</m:t>
                              </m:r>
                            </m:e>
                            <m:sup>
                              <m:r>
                                <a:rPr lang="it-IT" i="1">
                                  <a:latin typeface="Cambria Math" panose="02040503050406030204" pitchFamily="18" charset="0"/>
                                </a:rPr>
                                <m:t>′</m:t>
                              </m:r>
                            </m:sup>
                          </m:sSup>
                          <m:sSub>
                            <m:sSubPr>
                              <m:ctrlPr>
                                <a:rPr lang="it-IT" b="0" i="1" smtClean="0">
                                  <a:latin typeface="Cambria Math" panose="02040503050406030204" pitchFamily="18" charset="0"/>
                                </a:rPr>
                              </m:ctrlPr>
                            </m:sSubPr>
                            <m:e>
                              <m:r>
                                <a:rPr lang="it-IT" b="0" i="1" smtClean="0">
                                  <a:latin typeface="Cambria Math" panose="02040503050406030204" pitchFamily="18" charset="0"/>
                                </a:rPr>
                                <m:t>𝜖</m:t>
                              </m:r>
                            </m:e>
                            <m:sub>
                              <m:r>
                                <m:rPr>
                                  <m:sty m:val="p"/>
                                </m:rPr>
                                <a:rPr lang="it-IT" b="0" i="0" smtClean="0">
                                  <a:latin typeface="Cambria Math" panose="02040503050406030204" pitchFamily="18" charset="0"/>
                                </a:rPr>
                                <m:t>nx</m:t>
                              </m:r>
                              <m:r>
                                <a:rPr lang="it-IT" b="0" i="0" smtClean="0">
                                  <a:latin typeface="Cambria Math" panose="02040503050406030204" pitchFamily="18" charset="0"/>
                                </a:rPr>
                                <m:t>,</m:t>
                              </m:r>
                              <m:r>
                                <m:rPr>
                                  <m:sty m:val="p"/>
                                </m:rPr>
                                <a:rPr lang="it-IT" b="0" i="0" smtClean="0">
                                  <a:latin typeface="Cambria Math" panose="02040503050406030204" pitchFamily="18" charset="0"/>
                                </a:rPr>
                                <m:t>rms</m:t>
                              </m:r>
                            </m:sub>
                          </m:sSub>
                        </m:den>
                      </m:f>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1+</m:t>
                              </m:r>
                              <m:r>
                                <a:rPr lang="it-IT" b="0" i="1" smtClean="0">
                                  <a:latin typeface="Cambria Math" panose="02040503050406030204" pitchFamily="18" charset="0"/>
                                </a:rPr>
                                <m:t>𝜂</m:t>
                              </m:r>
                              <m:r>
                                <a:rPr lang="it-IT" b="0" i="1" smtClean="0">
                                  <a:latin typeface="Cambria Math" panose="02040503050406030204" pitchFamily="18" charset="0"/>
                                </a:rPr>
                                <m:t>/2</m:t>
                              </m:r>
                            </m:e>
                          </m:rad>
                        </m:den>
                      </m:f>
                    </m:oMath>
                  </m:oMathPara>
                </a14:m>
                <a:endParaRPr lang="en-US" dirty="0"/>
              </a:p>
            </p:txBody>
          </p:sp>
        </mc:Choice>
        <mc:Fallback xmlns="">
          <p:sp>
            <p:nvSpPr>
              <p:cNvPr id="23" name="CasellaDiTesto 22">
                <a:extLst>
                  <a:ext uri="{FF2B5EF4-FFF2-40B4-BE49-F238E27FC236}">
                    <a16:creationId xmlns:a16="http://schemas.microsoft.com/office/drawing/2014/main" xmlns:a14="http://schemas.microsoft.com/office/drawing/2010/main" xmlns="" id="{0ACF4EAB-5421-4568-9341-48862EF6E15A}"/>
                  </a:ext>
                </a:extLst>
              </p:cNvPr>
              <p:cNvSpPr txBox="1">
                <a:spLocks noRot="1" noChangeAspect="1" noMove="1" noResize="1" noEditPoints="1" noAdjustHandles="1" noChangeArrowheads="1" noChangeShapeType="1" noTextEdit="1"/>
              </p:cNvSpPr>
              <p:nvPr/>
            </p:nvSpPr>
            <p:spPr>
              <a:xfrm>
                <a:off x="1062538" y="6106202"/>
                <a:ext cx="2413289" cy="642292"/>
              </a:xfrm>
              <a:prstGeom prst="rect">
                <a:avLst/>
              </a:prstGeom>
              <a:blipFill rotWithShape="0">
                <a:blip r:embed="rId4"/>
                <a:stretch>
                  <a:fillRect/>
                </a:stretch>
              </a:blipFill>
            </p:spPr>
            <p:txBody>
              <a:bodyPr/>
              <a:lstStyle/>
              <a:p>
                <a:r>
                  <a:rPr lang="it-IT">
                    <a:noFill/>
                  </a:rPr>
                  <a:t> </a:t>
                </a:r>
              </a:p>
            </p:txBody>
          </p:sp>
        </mc:Fallback>
      </mc:AlternateContent>
      <p:sp>
        <p:nvSpPr>
          <p:cNvPr id="27" name="Freccia a destra 26">
            <a:extLst>
              <a:ext uri="{FF2B5EF4-FFF2-40B4-BE49-F238E27FC236}">
                <a16:creationId xmlns:a16="http://schemas.microsoft.com/office/drawing/2014/main" xmlns="" id="{72C3F936-7E9B-4BBF-A5E3-05A251EF818F}"/>
              </a:ext>
            </a:extLst>
          </p:cNvPr>
          <p:cNvSpPr/>
          <p:nvPr/>
        </p:nvSpPr>
        <p:spPr>
          <a:xfrm>
            <a:off x="7630511" y="6226571"/>
            <a:ext cx="520861" cy="374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uppo 61">
            <a:extLst>
              <a:ext uri="{FF2B5EF4-FFF2-40B4-BE49-F238E27FC236}">
                <a16:creationId xmlns:a16="http://schemas.microsoft.com/office/drawing/2014/main" xmlns="" id="{1D099F65-C63A-4A4E-96FC-27023C733D98}"/>
              </a:ext>
            </a:extLst>
          </p:cNvPr>
          <p:cNvGrpSpPr/>
          <p:nvPr/>
        </p:nvGrpSpPr>
        <p:grpSpPr>
          <a:xfrm>
            <a:off x="162386" y="1299158"/>
            <a:ext cx="7564618" cy="2450692"/>
            <a:chOff x="493338" y="3822484"/>
            <a:chExt cx="7564618" cy="2450692"/>
          </a:xfrm>
        </p:grpSpPr>
        <p:pic>
          <p:nvPicPr>
            <p:cNvPr id="11" name="Immagine 10">
              <a:extLst>
                <a:ext uri="{FF2B5EF4-FFF2-40B4-BE49-F238E27FC236}">
                  <a16:creationId xmlns:a16="http://schemas.microsoft.com/office/drawing/2014/main" xmlns="" id="{E525D71F-ED97-4A98-937A-79DA9125C711}"/>
                </a:ext>
              </a:extLst>
            </p:cNvPr>
            <p:cNvPicPr>
              <a:picLocks noChangeAspect="1"/>
            </p:cNvPicPr>
            <p:nvPr/>
          </p:nvPicPr>
          <p:blipFill>
            <a:blip r:embed="rId5"/>
            <a:stretch>
              <a:fillRect/>
            </a:stretch>
          </p:blipFill>
          <p:spPr>
            <a:xfrm>
              <a:off x="493338" y="3822484"/>
              <a:ext cx="4622370" cy="2361191"/>
            </a:xfrm>
            <a:prstGeom prst="rect">
              <a:avLst/>
            </a:prstGeom>
          </p:spPr>
        </p:pic>
        <p:grpSp>
          <p:nvGrpSpPr>
            <p:cNvPr id="61" name="Gruppo 60">
              <a:extLst>
                <a:ext uri="{FF2B5EF4-FFF2-40B4-BE49-F238E27FC236}">
                  <a16:creationId xmlns:a16="http://schemas.microsoft.com/office/drawing/2014/main" xmlns="" id="{34AA62BF-277B-42A7-ABE4-E4F810EBF6BC}"/>
                </a:ext>
              </a:extLst>
            </p:cNvPr>
            <p:cNvGrpSpPr/>
            <p:nvPr/>
          </p:nvGrpSpPr>
          <p:grpSpPr>
            <a:xfrm>
              <a:off x="1351253" y="4610293"/>
              <a:ext cx="6706703" cy="1662883"/>
              <a:chOff x="1351253" y="4610293"/>
              <a:chExt cx="6706703" cy="1662883"/>
            </a:xfrm>
          </p:grpSpPr>
          <p:sp>
            <p:nvSpPr>
              <p:cNvPr id="31" name="Cerchio vuoto 30">
                <a:extLst>
                  <a:ext uri="{FF2B5EF4-FFF2-40B4-BE49-F238E27FC236}">
                    <a16:creationId xmlns:a16="http://schemas.microsoft.com/office/drawing/2014/main" xmlns="" id="{77CCB10F-50F7-4FB6-BDE7-8F2BB47835C1}"/>
                  </a:ext>
                </a:extLst>
              </p:cNvPr>
              <p:cNvSpPr/>
              <p:nvPr/>
            </p:nvSpPr>
            <p:spPr>
              <a:xfrm>
                <a:off x="1351253" y="5664091"/>
                <a:ext cx="196850" cy="198688"/>
              </a:xfrm>
              <a:prstGeom prst="donut">
                <a:avLst>
                  <a:gd name="adj" fmla="val 68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cxnSp>
            <p:nvCxnSpPr>
              <p:cNvPr id="33" name="Connettore 2 32">
                <a:extLst>
                  <a:ext uri="{FF2B5EF4-FFF2-40B4-BE49-F238E27FC236}">
                    <a16:creationId xmlns:a16="http://schemas.microsoft.com/office/drawing/2014/main" xmlns="" id="{8D061B31-1878-4438-A8F6-ACD1BA8D4881}"/>
                  </a:ext>
                </a:extLst>
              </p:cNvPr>
              <p:cNvCxnSpPr>
                <a:cxnSpLocks/>
              </p:cNvCxnSpPr>
              <p:nvPr/>
            </p:nvCxnSpPr>
            <p:spPr>
              <a:xfrm flipV="1">
                <a:off x="1548103" y="4610293"/>
                <a:ext cx="3728895" cy="1105976"/>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39" name="Cerchio vuoto 38">
                <a:extLst>
                  <a:ext uri="{FF2B5EF4-FFF2-40B4-BE49-F238E27FC236}">
                    <a16:creationId xmlns:a16="http://schemas.microsoft.com/office/drawing/2014/main" xmlns="" id="{A56B74B4-E0BC-49F9-9754-68614B978260}"/>
                  </a:ext>
                </a:extLst>
              </p:cNvPr>
              <p:cNvSpPr/>
              <p:nvPr/>
            </p:nvSpPr>
            <p:spPr>
              <a:xfrm>
                <a:off x="2608553" y="5761729"/>
                <a:ext cx="196850" cy="198688"/>
              </a:xfrm>
              <a:prstGeom prst="donut">
                <a:avLst>
                  <a:gd name="adj" fmla="val 68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cxnSp>
            <p:nvCxnSpPr>
              <p:cNvPr id="40" name="Connettore 2 39">
                <a:extLst>
                  <a:ext uri="{FF2B5EF4-FFF2-40B4-BE49-F238E27FC236}">
                    <a16:creationId xmlns:a16="http://schemas.microsoft.com/office/drawing/2014/main" xmlns="" id="{DCBE7B55-B0D3-48D8-AD27-A79044E37AE7}"/>
                  </a:ext>
                </a:extLst>
              </p:cNvPr>
              <p:cNvCxnSpPr>
                <a:cxnSpLocks/>
              </p:cNvCxnSpPr>
              <p:nvPr/>
            </p:nvCxnSpPr>
            <p:spPr>
              <a:xfrm>
                <a:off x="2769843" y="5802501"/>
                <a:ext cx="5288113" cy="470675"/>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grpSp>
      </p:grpSp>
      <p:grpSp>
        <p:nvGrpSpPr>
          <p:cNvPr id="5" name="Gruppo 4">
            <a:extLst>
              <a:ext uri="{FF2B5EF4-FFF2-40B4-BE49-F238E27FC236}">
                <a16:creationId xmlns:a16="http://schemas.microsoft.com/office/drawing/2014/main" xmlns="" id="{AAD0CA21-AD6A-4AEF-A384-2C3EFFF891A8}"/>
              </a:ext>
            </a:extLst>
          </p:cNvPr>
          <p:cNvGrpSpPr/>
          <p:nvPr/>
        </p:nvGrpSpPr>
        <p:grpSpPr>
          <a:xfrm>
            <a:off x="4968547" y="1716340"/>
            <a:ext cx="2546202" cy="1527453"/>
            <a:chOff x="5276998" y="3846566"/>
            <a:chExt cx="2546202" cy="1527453"/>
          </a:xfrm>
        </p:grpSpPr>
        <p:grpSp>
          <p:nvGrpSpPr>
            <p:cNvPr id="20" name="Gruppo 19">
              <a:extLst>
                <a:ext uri="{FF2B5EF4-FFF2-40B4-BE49-F238E27FC236}">
                  <a16:creationId xmlns:a16="http://schemas.microsoft.com/office/drawing/2014/main" xmlns="" id="{D537F59C-BA5D-4EF2-8D60-6611A76888DB}"/>
                </a:ext>
              </a:extLst>
            </p:cNvPr>
            <p:cNvGrpSpPr/>
            <p:nvPr/>
          </p:nvGrpSpPr>
          <p:grpSpPr>
            <a:xfrm>
              <a:off x="5356112" y="3901918"/>
              <a:ext cx="2337450" cy="1351735"/>
              <a:chOff x="5356112" y="3901918"/>
              <a:chExt cx="2337450" cy="1351735"/>
            </a:xfrm>
          </p:grpSpPr>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xmlns="" id="{ED0230DA-43D9-4179-885C-6E3AD6A9D1FF}"/>
                      </a:ext>
                    </a:extLst>
                  </p:cNvPr>
                  <p:cNvSpPr txBox="1"/>
                  <p:nvPr/>
                </p:nvSpPr>
                <p:spPr>
                  <a:xfrm>
                    <a:off x="5450832" y="4222217"/>
                    <a:ext cx="2242730" cy="1031436"/>
                  </a:xfrm>
                  <a:prstGeom prst="rect">
                    <a:avLst/>
                  </a:prstGeom>
                  <a:noFill/>
                </p:spPr>
                <p:txBody>
                  <a:bodyPr wrap="none" lIns="0" tIns="0" rIns="0" bIns="0" rtlCol="0">
                    <a:spAutoFit/>
                  </a:bodyPr>
                  <a:lstStyle/>
                  <a:p>
                    <a:pPr marL="285750" indent="-285750">
                      <a:lnSpc>
                        <a:spcPct val="150000"/>
                      </a:lnSpc>
                      <a:buFont typeface="Wingdings" panose="05000000000000000000" pitchFamily="2" charset="2"/>
                      <a:buChar char="q"/>
                    </a:pP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Sub>
                        <m:d>
                          <m:dPr>
                            <m:ctrlPr>
                              <a:rPr lang="it-IT" sz="1600" b="0" i="1" smtClean="0">
                                <a:latin typeface="Cambria Math" panose="02040503050406030204" pitchFamily="18" charset="0"/>
                              </a:rPr>
                            </m:ctrlPr>
                          </m:dPr>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0</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m:t>
                        </m:r>
                        <m:sSub>
                          <m:sSubPr>
                            <m:ctrlPr>
                              <a:rPr lang="it-IT" sz="1600" i="1">
                                <a:latin typeface="Cambria Math" panose="02040503050406030204" pitchFamily="18" charset="0"/>
                              </a:rPr>
                            </m:ctrlPr>
                          </m:sSubPr>
                          <m:e>
                            <m:r>
                              <a:rPr lang="it-IT" sz="1600" i="1">
                                <a:latin typeface="Cambria Math" panose="02040503050406030204" pitchFamily="18" charset="0"/>
                              </a:rPr>
                              <m:t>𝜎</m:t>
                            </m:r>
                          </m:e>
                          <m:sub>
                            <m:r>
                              <a:rPr lang="it-IT" sz="1600" i="1">
                                <a:latin typeface="Cambria Math" panose="02040503050406030204" pitchFamily="18" charset="0"/>
                              </a:rPr>
                              <m:t>𝑥</m:t>
                            </m:r>
                          </m:sub>
                        </m:sSub>
                        <m:d>
                          <m:dPr>
                            <m:ctrlPr>
                              <a:rPr lang="it-IT" sz="1600" i="1">
                                <a:latin typeface="Cambria Math" panose="02040503050406030204" pitchFamily="18" charset="0"/>
                              </a:rPr>
                            </m:ctrlPr>
                          </m:dPr>
                          <m:e>
                            <m:sSup>
                              <m:sSupPr>
                                <m:ctrlPr>
                                  <a:rPr lang="it-IT" sz="1600" i="1">
                                    <a:latin typeface="Cambria Math" panose="02040503050406030204" pitchFamily="18" charset="0"/>
                                  </a:rPr>
                                </m:ctrlPr>
                              </m:sSupPr>
                              <m:e>
                                <m:r>
                                  <a:rPr lang="it-IT" sz="1600" i="1">
                                    <a:latin typeface="Cambria Math" panose="02040503050406030204" pitchFamily="18" charset="0"/>
                                  </a:rPr>
                                  <m:t>0</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0</m:t>
                            </m:r>
                          </m:sub>
                        </m:sSub>
                      </m:oMath>
                    </a14:m>
                    <a:endParaRPr lang="en-US" sz="1600" dirty="0"/>
                  </a:p>
                  <a:p>
                    <a:pPr marL="285750" indent="-285750">
                      <a:buFont typeface="Wingdings" panose="05000000000000000000" pitchFamily="2" charset="2"/>
                      <a:buChar char="q"/>
                    </a:pPr>
                    <a14:m>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up>
                            <m:r>
                              <a:rPr lang="it-IT" sz="1600" b="0" i="1" smtClean="0">
                                <a:latin typeface="Cambria Math" panose="02040503050406030204" pitchFamily="18" charset="0"/>
                              </a:rPr>
                              <m:t>′</m:t>
                            </m:r>
                          </m:sup>
                        </m:sSubSup>
                        <m:d>
                          <m:dPr>
                            <m:ctrlPr>
                              <a:rPr lang="it-IT" sz="1600" b="0" i="1" smtClean="0">
                                <a:latin typeface="Cambria Math" panose="02040503050406030204" pitchFamily="18" charset="0"/>
                              </a:rPr>
                            </m:ctrlPr>
                          </m:dPr>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0</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=0</m:t>
                        </m:r>
                      </m:oMath>
                    </a14:m>
                    <a:endParaRPr lang="it-IT" sz="1600" b="0" dirty="0"/>
                  </a:p>
                  <a:p>
                    <a:pPr marL="285750" indent="-285750">
                      <a:buFont typeface="Wingdings" panose="05000000000000000000" pitchFamily="2" charset="2"/>
                      <a:buChar char="q"/>
                    </a:pPr>
                    <a14:m>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up>
                            <m:r>
                              <a:rPr lang="it-IT" sz="1600" b="0" i="1" smtClean="0">
                                <a:latin typeface="Cambria Math" panose="02040503050406030204" pitchFamily="18" charset="0"/>
                              </a:rPr>
                              <m:t>′</m:t>
                            </m:r>
                          </m:sup>
                        </m:sSubSup>
                        <m:d>
                          <m:dPr>
                            <m:ctrlPr>
                              <a:rPr lang="it-IT" sz="1600" b="0" i="1" smtClean="0">
                                <a:latin typeface="Cambria Math" panose="02040503050406030204" pitchFamily="18" charset="0"/>
                              </a:rPr>
                            </m:ctrlPr>
                          </m:dPr>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0</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𝛾</m:t>
                                </m:r>
                              </m:e>
                              <m:sup>
                                <m:r>
                                  <a:rPr lang="it-IT" sz="1600" b="0" i="1" smtClean="0">
                                    <a:latin typeface="Cambria Math" panose="02040503050406030204" pitchFamily="18" charset="0"/>
                                  </a:rPr>
                                  <m:t>′</m:t>
                                </m:r>
                              </m:sup>
                            </m:sSup>
                          </m:num>
                          <m:den>
                            <m:r>
                              <a:rPr lang="it-IT" sz="1600" b="0" i="1" smtClean="0">
                                <a:latin typeface="Cambria Math" panose="02040503050406030204" pitchFamily="18" charset="0"/>
                              </a:rPr>
                              <m:t>2</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𝛾</m:t>
                                </m:r>
                              </m:e>
                              <m:sub>
                                <m:r>
                                  <a:rPr lang="it-IT" sz="1600" b="0" i="1" smtClean="0">
                                    <a:latin typeface="Cambria Math" panose="02040503050406030204" pitchFamily="18" charset="0"/>
                                  </a:rPr>
                                  <m:t>𝑖</m:t>
                                </m:r>
                              </m:sub>
                            </m:sSub>
                          </m:den>
                        </m:f>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Sub>
                        <m:r>
                          <a:rPr lang="it-IT" sz="1600" b="0" i="1" smtClean="0">
                            <a:latin typeface="Cambria Math" panose="02040503050406030204" pitchFamily="18" charset="0"/>
                          </a:rPr>
                          <m:t>(0)</m:t>
                        </m:r>
                      </m:oMath>
                    </a14:m>
                    <a:endParaRPr lang="en-US" sz="1600" dirty="0"/>
                  </a:p>
                </p:txBody>
              </p:sp>
            </mc:Choice>
            <mc:Fallback xmlns="">
              <p:sp>
                <p:nvSpPr>
                  <p:cNvPr id="16" name="CasellaDiTesto 15">
                    <a:extLst>
                      <a:ext uri="{FF2B5EF4-FFF2-40B4-BE49-F238E27FC236}">
                        <a16:creationId xmlns:a16="http://schemas.microsoft.com/office/drawing/2014/main" id="{2A471E94-D73B-43B1-9A28-CE8A5A76E5B6}"/>
                      </a:ext>
                    </a:extLst>
                  </p:cNvPr>
                  <p:cNvSpPr txBox="1">
                    <a:spLocks noRot="1" noChangeAspect="1" noMove="1" noResize="1" noEditPoints="1" noAdjustHandles="1" noChangeArrowheads="1" noChangeShapeType="1" noTextEdit="1"/>
                  </p:cNvSpPr>
                  <p:nvPr/>
                </p:nvSpPr>
                <p:spPr>
                  <a:xfrm>
                    <a:off x="5450832" y="4222217"/>
                    <a:ext cx="2242730" cy="1031436"/>
                  </a:xfrm>
                  <a:prstGeom prst="rect">
                    <a:avLst/>
                  </a:prstGeom>
                  <a:blipFill>
                    <a:blip r:embed="rId8"/>
                    <a:stretch>
                      <a:fillRect l="-5163" r="-815" b="-4142"/>
                    </a:stretch>
                  </a:blipFill>
                </p:spPr>
                <p:txBody>
                  <a:bodyPr/>
                  <a:lstStyle/>
                  <a:p>
                    <a:r>
                      <a:rPr lang="en-US">
                        <a:noFill/>
                      </a:rPr>
                      <a:t> </a:t>
                    </a:r>
                  </a:p>
                </p:txBody>
              </p:sp>
            </mc:Fallback>
          </mc:AlternateContent>
          <p:sp>
            <p:nvSpPr>
              <p:cNvPr id="28" name="CasellaDiTesto 27">
                <a:extLst>
                  <a:ext uri="{FF2B5EF4-FFF2-40B4-BE49-F238E27FC236}">
                    <a16:creationId xmlns:a16="http://schemas.microsoft.com/office/drawing/2014/main" xmlns="" id="{D1C0A5F2-716F-486F-AD74-F06463CE24EA}"/>
                  </a:ext>
                </a:extLst>
              </p:cNvPr>
              <p:cNvSpPr txBox="1"/>
              <p:nvPr/>
            </p:nvSpPr>
            <p:spPr>
              <a:xfrm>
                <a:off x="5356112" y="3901918"/>
                <a:ext cx="2242730" cy="369332"/>
              </a:xfrm>
              <a:prstGeom prst="rect">
                <a:avLst/>
              </a:prstGeom>
              <a:noFill/>
            </p:spPr>
            <p:txBody>
              <a:bodyPr wrap="square" rtlCol="0">
                <a:spAutoFit/>
              </a:bodyPr>
              <a:lstStyle/>
              <a:p>
                <a:r>
                  <a:rPr lang="en-US" b="1" u="sng" dirty="0">
                    <a:solidFill>
                      <a:srgbClr val="C00000"/>
                    </a:solidFill>
                  </a:rPr>
                  <a:t>Injection </a:t>
                </a:r>
              </a:p>
            </p:txBody>
          </p:sp>
        </p:grpSp>
        <p:sp>
          <p:nvSpPr>
            <p:cNvPr id="22" name="Rettangolo 21">
              <a:extLst>
                <a:ext uri="{FF2B5EF4-FFF2-40B4-BE49-F238E27FC236}">
                  <a16:creationId xmlns:a16="http://schemas.microsoft.com/office/drawing/2014/main" xmlns="" id="{8DB0AD03-B1C5-497D-8262-B45690D7D5E9}"/>
                </a:ext>
              </a:extLst>
            </p:cNvPr>
            <p:cNvSpPr/>
            <p:nvPr/>
          </p:nvSpPr>
          <p:spPr>
            <a:xfrm>
              <a:off x="5276998" y="3846566"/>
              <a:ext cx="2546202" cy="152745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asellaDiTesto 36">
            <a:extLst>
              <a:ext uri="{FF2B5EF4-FFF2-40B4-BE49-F238E27FC236}">
                <a16:creationId xmlns:a16="http://schemas.microsoft.com/office/drawing/2014/main" xmlns="" id="{94958E08-8F67-4CE2-84EF-6788C32B6529}"/>
              </a:ext>
            </a:extLst>
          </p:cNvPr>
          <p:cNvSpPr txBox="1"/>
          <p:nvPr/>
        </p:nvSpPr>
        <p:spPr>
          <a:xfrm>
            <a:off x="7601495" y="1294897"/>
            <a:ext cx="4520065" cy="1323439"/>
          </a:xfrm>
          <a:prstGeom prst="rect">
            <a:avLst/>
          </a:prstGeom>
          <a:noFill/>
          <a:ln w="19050">
            <a:solidFill>
              <a:srgbClr val="C00000"/>
            </a:solidFill>
          </a:ln>
        </p:spPr>
        <p:txBody>
          <a:bodyPr wrap="square">
            <a:spAutoFit/>
          </a:bodyPr>
          <a:lstStyle/>
          <a:p>
            <a:pPr marL="285750" indent="-285750">
              <a:buFont typeface="Wingdings" panose="05000000000000000000" pitchFamily="2" charset="2"/>
              <a:buChar char="q"/>
            </a:pPr>
            <a:r>
              <a:rPr lang="en-US" sz="1600" dirty="0"/>
              <a:t>The </a:t>
            </a:r>
            <a:r>
              <a:rPr lang="en-US" sz="1600" b="1" dirty="0"/>
              <a:t>focusing kick</a:t>
            </a:r>
            <a:r>
              <a:rPr lang="en-US" sz="1600" dirty="0"/>
              <a:t> causes a parallel beam to propagate with the phase space invariant angle inside the </a:t>
            </a:r>
            <a:r>
              <a:rPr lang="en-US" sz="1600" dirty="0" err="1"/>
              <a:t>linac</a:t>
            </a:r>
            <a:endParaRPr lang="en-US" sz="1600" dirty="0"/>
          </a:p>
          <a:p>
            <a:pPr marL="285750" indent="-285750">
              <a:buFont typeface="Wingdings" panose="05000000000000000000" pitchFamily="2" charset="2"/>
              <a:buChar char="q"/>
            </a:pPr>
            <a:r>
              <a:rPr lang="en-US" sz="1600" dirty="0"/>
              <a:t>The </a:t>
            </a:r>
            <a:r>
              <a:rPr lang="en-US" sz="1600" b="1" dirty="0"/>
              <a:t>defocusing kick</a:t>
            </a:r>
            <a:r>
              <a:rPr lang="en-US" sz="1600" dirty="0"/>
              <a:t> causes extraction as a parallel beam removing the angle</a:t>
            </a:r>
          </a:p>
        </p:txBody>
      </p:sp>
      <p:sp>
        <p:nvSpPr>
          <p:cNvPr id="10" name="CasellaDiTesto 9">
            <a:extLst>
              <a:ext uri="{FF2B5EF4-FFF2-40B4-BE49-F238E27FC236}">
                <a16:creationId xmlns:a16="http://schemas.microsoft.com/office/drawing/2014/main" xmlns="" id="{32D35B97-C02A-436E-BB7C-7C2ABE461FE3}"/>
              </a:ext>
            </a:extLst>
          </p:cNvPr>
          <p:cNvSpPr txBox="1"/>
          <p:nvPr/>
        </p:nvSpPr>
        <p:spPr>
          <a:xfrm>
            <a:off x="176503" y="4521702"/>
            <a:ext cx="5176037" cy="369332"/>
          </a:xfrm>
          <a:prstGeom prst="rect">
            <a:avLst/>
          </a:prstGeom>
          <a:noFill/>
        </p:spPr>
        <p:txBody>
          <a:bodyPr wrap="square" rtlCol="0">
            <a:spAutoFit/>
          </a:bodyPr>
          <a:lstStyle/>
          <a:p>
            <a:r>
              <a:rPr lang="en-US" b="1" dirty="0">
                <a:solidFill>
                  <a:srgbClr val="C00000"/>
                </a:solidFill>
              </a:rPr>
              <a:t>Thermal regime equilibrium solution</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xmlns="" id="{25FF12E3-1FC7-46BC-9C16-3A93A829590A}"/>
                  </a:ext>
                </a:extLst>
              </p:cNvPr>
              <p:cNvSpPr txBox="1"/>
              <p:nvPr/>
            </p:nvSpPr>
            <p:spPr>
              <a:xfrm>
                <a:off x="180804" y="3768092"/>
                <a:ext cx="6251750" cy="687689"/>
              </a:xfrm>
              <a:prstGeom prst="rect">
                <a:avLst/>
              </a:prstGeom>
              <a:noFill/>
            </p:spPr>
            <p:txBody>
              <a:bodyPr wrap="square">
                <a:spAutoFit/>
              </a:bodyPr>
              <a:lstStyle/>
              <a:p>
                <a:pPr marL="285750" indent="-285750">
                  <a:buFont typeface="Arial" panose="020B0604020202020204" pitchFamily="34" charset="0"/>
                  <a:buChar char="•"/>
                </a:pPr>
                <a:r>
                  <a:rPr lang="en-US" sz="1800" dirty="0"/>
                  <a:t>A two slice model shows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𝜖</m:t>
                        </m:r>
                      </m:e>
                      <m:sub>
                        <m:r>
                          <m:rPr>
                            <m:sty m:val="p"/>
                          </m:rPr>
                          <a:rPr lang="it-IT" b="0" i="0" smtClean="0">
                            <a:latin typeface="Cambria Math" panose="02040503050406030204" pitchFamily="18" charset="0"/>
                          </a:rPr>
                          <m:t>n</m:t>
                        </m:r>
                        <m:r>
                          <a:rPr lang="it-IT" b="0" i="0" smtClean="0">
                            <a:latin typeface="Cambria Math" panose="02040503050406030204" pitchFamily="18" charset="0"/>
                          </a:rPr>
                          <m:t>,</m:t>
                        </m:r>
                        <m:r>
                          <m:rPr>
                            <m:sty m:val="p"/>
                          </m:rPr>
                          <a:rPr lang="it-IT" b="0" i="0" smtClean="0">
                            <a:latin typeface="Cambria Math" panose="02040503050406030204" pitchFamily="18" charset="0"/>
                          </a:rPr>
                          <m:t>rms</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𝜎</m:t>
                        </m:r>
                      </m:e>
                      <m:sub>
                        <m:r>
                          <m:rPr>
                            <m:sty m:val="p"/>
                          </m:rPr>
                          <a:rPr lang="it-IT" b="0" i="0" smtClean="0">
                            <a:latin typeface="Cambria Math" panose="02040503050406030204" pitchFamily="18" charset="0"/>
                          </a:rPr>
                          <m:t>eq</m:t>
                        </m:r>
                      </m:sub>
                    </m:sSub>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𝛾</m:t>
                        </m:r>
                      </m:e>
                      <m:sup>
                        <m:r>
                          <a:rPr lang="it-IT" b="0" i="1" smtClean="0">
                            <a:latin typeface="Cambria Math" panose="02040503050406030204" pitchFamily="18" charset="0"/>
                          </a:rPr>
                          <m:t>−1/2</m:t>
                        </m:r>
                      </m:sup>
                    </m:sSup>
                  </m:oMath>
                </a14:m>
                <a:r>
                  <a:rPr lang="en-US" sz="1800" dirty="0"/>
                  <a:t> which allows </a:t>
                </a:r>
                <a:r>
                  <a:rPr lang="en-US" sz="1800" b="1" dirty="0"/>
                  <a:t>emittance compensation</a:t>
                </a:r>
              </a:p>
            </p:txBody>
          </p:sp>
        </mc:Choice>
        <mc:Fallback xmlns="">
          <p:sp>
            <p:nvSpPr>
              <p:cNvPr id="41" name="CasellaDiTesto 40">
                <a:extLst>
                  <a:ext uri="{FF2B5EF4-FFF2-40B4-BE49-F238E27FC236}">
                    <a16:creationId xmlns:a16="http://schemas.microsoft.com/office/drawing/2014/main" xmlns:a14="http://schemas.microsoft.com/office/drawing/2010/main" xmlns="" id="{25FF12E3-1FC7-46BC-9C16-3A93A829590A}"/>
                  </a:ext>
                </a:extLst>
              </p:cNvPr>
              <p:cNvSpPr txBox="1">
                <a:spLocks noRot="1" noChangeAspect="1" noMove="1" noResize="1" noEditPoints="1" noAdjustHandles="1" noChangeArrowheads="1" noChangeShapeType="1" noTextEdit="1"/>
              </p:cNvSpPr>
              <p:nvPr/>
            </p:nvSpPr>
            <p:spPr>
              <a:xfrm>
                <a:off x="180804" y="3768092"/>
                <a:ext cx="6251750" cy="687689"/>
              </a:xfrm>
              <a:prstGeom prst="rect">
                <a:avLst/>
              </a:prstGeom>
              <a:blipFill rotWithShape="0">
                <a:blip r:embed="rId9"/>
                <a:stretch>
                  <a:fillRect l="-683" t="-1770" b="-13274"/>
                </a:stretch>
              </a:blipFill>
            </p:spPr>
            <p:txBody>
              <a:bodyPr/>
              <a:lstStyle/>
              <a:p>
                <a:r>
                  <a:rPr lang="it-IT">
                    <a:noFill/>
                  </a:rPr>
                  <a:t> </a:t>
                </a:r>
              </a:p>
            </p:txBody>
          </p:sp>
        </mc:Fallback>
      </mc:AlternateContent>
      <p:grpSp>
        <p:nvGrpSpPr>
          <p:cNvPr id="38" name="Gruppo 37">
            <a:extLst>
              <a:ext uri="{FF2B5EF4-FFF2-40B4-BE49-F238E27FC236}">
                <a16:creationId xmlns:a16="http://schemas.microsoft.com/office/drawing/2014/main" xmlns="" id="{37E0CD2E-0D09-475A-9D7A-33E8E0CE052B}"/>
              </a:ext>
            </a:extLst>
          </p:cNvPr>
          <p:cNvGrpSpPr/>
          <p:nvPr/>
        </p:nvGrpSpPr>
        <p:grpSpPr>
          <a:xfrm>
            <a:off x="7727004" y="2704026"/>
            <a:ext cx="2619263" cy="1825237"/>
            <a:chOff x="8019535" y="3838854"/>
            <a:chExt cx="2619263" cy="1825237"/>
          </a:xfrm>
        </p:grpSpPr>
        <p:grpSp>
          <p:nvGrpSpPr>
            <p:cNvPr id="42" name="Gruppo 41">
              <a:extLst>
                <a:ext uri="{FF2B5EF4-FFF2-40B4-BE49-F238E27FC236}">
                  <a16:creationId xmlns:a16="http://schemas.microsoft.com/office/drawing/2014/main" xmlns="" id="{34B9A36F-B124-4DEB-BB06-0D7BC1D9B33E}"/>
                </a:ext>
              </a:extLst>
            </p:cNvPr>
            <p:cNvGrpSpPr/>
            <p:nvPr/>
          </p:nvGrpSpPr>
          <p:grpSpPr>
            <a:xfrm>
              <a:off x="8153400" y="3880646"/>
              <a:ext cx="2330076" cy="1770311"/>
              <a:chOff x="5356112" y="3901918"/>
              <a:chExt cx="2330076" cy="1770311"/>
            </a:xfrm>
          </p:grpSpPr>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xmlns="" id="{EDF37F1C-F94E-4D32-8817-17DDD314098C}"/>
                      </a:ext>
                    </a:extLst>
                  </p:cNvPr>
                  <p:cNvSpPr txBox="1"/>
                  <p:nvPr/>
                </p:nvSpPr>
                <p:spPr>
                  <a:xfrm>
                    <a:off x="5450832" y="4222217"/>
                    <a:ext cx="2235356" cy="1450012"/>
                  </a:xfrm>
                  <a:prstGeom prst="rect">
                    <a:avLst/>
                  </a:prstGeom>
                  <a:noFill/>
                </p:spPr>
                <p:txBody>
                  <a:bodyPr wrap="none" lIns="0" tIns="0" rIns="0" bIns="0" rtlCol="0">
                    <a:spAutoFit/>
                  </a:bodyPr>
                  <a:lstStyle/>
                  <a:p>
                    <a:pPr marL="285750" indent="-285750">
                      <a:lnSpc>
                        <a:spcPct val="150000"/>
                      </a:lnSpc>
                      <a:buFont typeface="Wingdings" panose="05000000000000000000" pitchFamily="2" charset="2"/>
                      <a:buChar char="q"/>
                    </a:pPr>
                    <a14:m>
                      <m:oMath xmlns:m="http://schemas.openxmlformats.org/officeDocument/2006/math">
                        <m:r>
                          <a:rPr lang="it-IT" sz="1600" b="0" i="1" smtClean="0">
                            <a:latin typeface="Cambria Math" panose="02040503050406030204" pitchFamily="18" charset="0"/>
                          </a:rPr>
                          <m:t>𝛾</m:t>
                        </m:r>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𝛾</m:t>
                            </m:r>
                          </m:e>
                          <m:sub>
                            <m:r>
                              <a:rPr lang="it-IT" sz="1600" b="0" i="1" smtClean="0">
                                <a:latin typeface="Cambria Math" panose="02040503050406030204" pitchFamily="18" charset="0"/>
                              </a:rPr>
                              <m:t>𝑡</m:t>
                            </m:r>
                          </m:sub>
                        </m:sSub>
                      </m:oMath>
                    </a14:m>
                    <a:endParaRPr lang="it-IT" sz="1600" b="0" i="1" dirty="0">
                      <a:latin typeface="Cambria Math" panose="02040503050406030204" pitchFamily="18" charset="0"/>
                    </a:endParaRPr>
                  </a:p>
                  <a:p>
                    <a:pPr marL="285750" indent="-285750">
                      <a:lnSpc>
                        <a:spcPct val="150000"/>
                      </a:lnSpc>
                      <a:buFont typeface="Wingdings" panose="05000000000000000000" pitchFamily="2" charset="2"/>
                      <a:buChar char="q"/>
                    </a:pP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Sub>
                        <m:d>
                          <m:dPr>
                            <m:ctrlPr>
                              <a:rPr lang="it-IT" sz="1600" b="0" i="1" smtClean="0">
                                <a:latin typeface="Cambria Math" panose="02040503050406030204" pitchFamily="18" charset="0"/>
                              </a:rPr>
                            </m:ctrlPr>
                          </m:dPr>
                          <m:e>
                            <m:sSup>
                              <m:sSupPr>
                                <m:ctrlPr>
                                  <a:rPr lang="it-IT" sz="1600" i="1">
                                    <a:latin typeface="Cambria Math" panose="02040503050406030204" pitchFamily="18" charset="0"/>
                                  </a:rPr>
                                </m:ctrlPr>
                              </m:sSupPr>
                              <m:e>
                                <m:r>
                                  <a:rPr lang="it-IT" sz="1600" i="1">
                                    <a:latin typeface="Cambria Math" panose="02040503050406030204" pitchFamily="18" charset="0"/>
                                  </a:rPr>
                                  <m:t>𝐿</m:t>
                                </m:r>
                              </m:e>
                              <m:sup>
                                <m:r>
                                  <a:rPr lang="it-IT" sz="1600" i="1">
                                    <a:latin typeface="Cambria Math" panose="02040503050406030204" pitchFamily="18" charset="0"/>
                                  </a:rPr>
                                  <m:t>∓</m:t>
                                </m:r>
                              </m:sup>
                            </m:sSup>
                          </m:e>
                        </m:d>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0</m:t>
                            </m:r>
                          </m:sub>
                        </m:sSub>
                        <m:sSup>
                          <m:sSupPr>
                            <m:ctrlPr>
                              <a:rPr lang="it-IT" sz="1600" b="0" i="1" smtClean="0">
                                <a:latin typeface="Cambria Math" panose="02040503050406030204" pitchFamily="18" charset="0"/>
                              </a:rPr>
                            </m:ctrlPr>
                          </m:sSupPr>
                          <m:e>
                            <m:d>
                              <m:dPr>
                                <m:ctrlPr>
                                  <a:rPr lang="it-IT" sz="1600" b="0" i="1" smtClean="0">
                                    <a:latin typeface="Cambria Math" panose="02040503050406030204" pitchFamily="18" charset="0"/>
                                  </a:rPr>
                                </m:ctrlPr>
                              </m:dPr>
                              <m:e>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𝛾</m:t>
                                    </m:r>
                                  </m:e>
                                  <m:sub>
                                    <m:r>
                                      <a:rPr lang="it-IT" sz="1600" b="0" i="1" smtClean="0">
                                        <a:latin typeface="Cambria Math" panose="02040503050406030204" pitchFamily="18" charset="0"/>
                                      </a:rPr>
                                      <m:t>𝑖</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𝛾</m:t>
                                    </m:r>
                                  </m:e>
                                  <m:sub>
                                    <m:r>
                                      <a:rPr lang="it-IT" sz="1600" b="0" i="1" smtClean="0">
                                        <a:latin typeface="Cambria Math" panose="02040503050406030204" pitchFamily="18" charset="0"/>
                                      </a:rPr>
                                      <m:t>𝑡</m:t>
                                    </m:r>
                                  </m:sub>
                                </m:sSub>
                              </m:e>
                            </m:d>
                          </m:e>
                          <m:sup>
                            <m:r>
                              <a:rPr lang="it-IT" sz="1600" b="0" i="1" smtClean="0">
                                <a:latin typeface="Cambria Math" panose="02040503050406030204" pitchFamily="18" charset="0"/>
                              </a:rPr>
                              <m:t>1/2</m:t>
                            </m:r>
                          </m:sup>
                        </m:sSup>
                      </m:oMath>
                    </a14:m>
                    <a:endParaRPr lang="en-US" sz="1600" dirty="0"/>
                  </a:p>
                  <a:p>
                    <a:pPr marL="285750" indent="-285750">
                      <a:buFont typeface="Wingdings" panose="05000000000000000000" pitchFamily="2" charset="2"/>
                      <a:buChar char="q"/>
                    </a:pPr>
                    <a14:m>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up>
                            <m:r>
                              <a:rPr lang="it-IT" sz="1600" b="0" i="1" smtClean="0">
                                <a:latin typeface="Cambria Math" panose="02040503050406030204" pitchFamily="18" charset="0"/>
                              </a:rPr>
                              <m:t>′</m:t>
                            </m:r>
                          </m:sup>
                        </m:sSubSup>
                        <m:d>
                          <m:dPr>
                            <m:ctrlPr>
                              <a:rPr lang="it-IT" sz="1600" b="0" i="1" smtClean="0">
                                <a:latin typeface="Cambria Math" panose="02040503050406030204" pitchFamily="18" charset="0"/>
                              </a:rPr>
                            </m:ctrlPr>
                          </m:dPr>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𝐿</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m:t>
                        </m:r>
                        <m:r>
                          <a:rPr lang="it-IT" sz="1600" i="1">
                            <a:latin typeface="Cambria Math" panose="02040503050406030204" pitchFamily="18" charset="0"/>
                          </a:rPr>
                          <m:t>−</m:t>
                        </m:r>
                        <m:f>
                          <m:fPr>
                            <m:ctrlPr>
                              <a:rPr lang="it-IT" sz="1600" i="1">
                                <a:latin typeface="Cambria Math" panose="02040503050406030204" pitchFamily="18" charset="0"/>
                              </a:rPr>
                            </m:ctrlPr>
                          </m:fPr>
                          <m:num>
                            <m:sSup>
                              <m:sSupPr>
                                <m:ctrlPr>
                                  <a:rPr lang="it-IT" sz="1600" i="1">
                                    <a:latin typeface="Cambria Math" panose="02040503050406030204" pitchFamily="18" charset="0"/>
                                  </a:rPr>
                                </m:ctrlPr>
                              </m:sSupPr>
                              <m:e>
                                <m:r>
                                  <a:rPr lang="it-IT" sz="1600" i="1">
                                    <a:latin typeface="Cambria Math" panose="02040503050406030204" pitchFamily="18" charset="0"/>
                                  </a:rPr>
                                  <m:t>𝛾</m:t>
                                </m:r>
                              </m:e>
                              <m:sup>
                                <m:r>
                                  <a:rPr lang="it-IT" sz="1600" i="1">
                                    <a:latin typeface="Cambria Math" panose="02040503050406030204" pitchFamily="18" charset="0"/>
                                  </a:rPr>
                                  <m:t>′</m:t>
                                </m:r>
                              </m:sup>
                            </m:sSup>
                          </m:num>
                          <m:den>
                            <m:r>
                              <a:rPr lang="it-IT" sz="1600" i="1">
                                <a:latin typeface="Cambria Math" panose="02040503050406030204" pitchFamily="18" charset="0"/>
                              </a:rPr>
                              <m:t>2</m:t>
                            </m:r>
                            <m:sSub>
                              <m:sSubPr>
                                <m:ctrlPr>
                                  <a:rPr lang="it-IT" sz="1600" i="1">
                                    <a:latin typeface="Cambria Math" panose="02040503050406030204" pitchFamily="18" charset="0"/>
                                  </a:rPr>
                                </m:ctrlPr>
                              </m:sSubPr>
                              <m:e>
                                <m:r>
                                  <a:rPr lang="it-IT" sz="1600" i="1">
                                    <a:latin typeface="Cambria Math" panose="02040503050406030204" pitchFamily="18" charset="0"/>
                                  </a:rPr>
                                  <m:t>𝛾</m:t>
                                </m:r>
                              </m:e>
                              <m:sub>
                                <m:r>
                                  <a:rPr lang="it-IT" sz="1600" b="0" i="1" smtClean="0">
                                    <a:latin typeface="Cambria Math" panose="02040503050406030204" pitchFamily="18" charset="0"/>
                                  </a:rPr>
                                  <m:t>𝑡</m:t>
                                </m:r>
                              </m:sub>
                            </m:sSub>
                          </m:den>
                        </m:f>
                        <m:sSub>
                          <m:sSubPr>
                            <m:ctrlPr>
                              <a:rPr lang="it-IT" sz="1600" i="1">
                                <a:latin typeface="Cambria Math" panose="02040503050406030204" pitchFamily="18" charset="0"/>
                              </a:rPr>
                            </m:ctrlPr>
                          </m:sSubPr>
                          <m:e>
                            <m:r>
                              <a:rPr lang="it-IT" sz="1600" i="1">
                                <a:latin typeface="Cambria Math" panose="02040503050406030204" pitchFamily="18" charset="0"/>
                              </a:rPr>
                              <m:t>𝜎</m:t>
                            </m:r>
                          </m:e>
                          <m:sub>
                            <m:r>
                              <a:rPr lang="it-IT" sz="1600" i="1">
                                <a:latin typeface="Cambria Math" panose="02040503050406030204" pitchFamily="18" charset="0"/>
                              </a:rPr>
                              <m:t>𝑥</m:t>
                            </m:r>
                          </m:sub>
                        </m:sSub>
                        <m:r>
                          <a:rPr lang="it-IT" sz="1600" i="1">
                            <a:latin typeface="Cambria Math" panose="02040503050406030204" pitchFamily="18" charset="0"/>
                          </a:rPr>
                          <m:t>(</m:t>
                        </m:r>
                        <m:r>
                          <a:rPr lang="it-IT" sz="1600" b="0" i="1" smtClean="0">
                            <a:latin typeface="Cambria Math" panose="02040503050406030204" pitchFamily="18" charset="0"/>
                          </a:rPr>
                          <m:t>𝐿</m:t>
                        </m:r>
                        <m:r>
                          <a:rPr lang="it-IT" sz="1600" i="1">
                            <a:latin typeface="Cambria Math" panose="02040503050406030204" pitchFamily="18" charset="0"/>
                          </a:rPr>
                          <m:t>)</m:t>
                        </m:r>
                      </m:oMath>
                    </a14:m>
                    <a:endParaRPr lang="it-IT" sz="1600" b="0" dirty="0"/>
                  </a:p>
                  <a:p>
                    <a:pPr marL="285750" indent="-285750">
                      <a:buFont typeface="Wingdings" panose="05000000000000000000" pitchFamily="2" charset="2"/>
                      <a:buChar char="q"/>
                    </a:pPr>
                    <a14:m>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sub>
                          <m:sup>
                            <m:r>
                              <a:rPr lang="it-IT" sz="1600" b="0" i="1" smtClean="0">
                                <a:latin typeface="Cambria Math" panose="02040503050406030204" pitchFamily="18" charset="0"/>
                              </a:rPr>
                              <m:t>′</m:t>
                            </m:r>
                          </m:sup>
                        </m:sSubSup>
                        <m:d>
                          <m:dPr>
                            <m:ctrlPr>
                              <a:rPr lang="it-IT" sz="1600" b="0" i="1" smtClean="0">
                                <a:latin typeface="Cambria Math" panose="02040503050406030204" pitchFamily="18" charset="0"/>
                              </a:rPr>
                            </m:ctrlPr>
                          </m:dPr>
                          <m: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𝐿</m:t>
                                </m:r>
                              </m:e>
                              <m:sup>
                                <m:r>
                                  <a:rPr lang="it-IT" sz="1600" b="0" i="1" smtClean="0">
                                    <a:latin typeface="Cambria Math" panose="02040503050406030204" pitchFamily="18" charset="0"/>
                                  </a:rPr>
                                  <m:t>+</m:t>
                                </m:r>
                              </m:sup>
                            </m:sSup>
                          </m:e>
                        </m:d>
                        <m:r>
                          <a:rPr lang="it-IT" sz="1600" b="0" i="1" smtClean="0">
                            <a:latin typeface="Cambria Math" panose="02040503050406030204" pitchFamily="18" charset="0"/>
                          </a:rPr>
                          <m:t>=0</m:t>
                        </m:r>
                      </m:oMath>
                    </a14:m>
                    <a:endParaRPr lang="en-US" sz="1600" dirty="0"/>
                  </a:p>
                </p:txBody>
              </p:sp>
            </mc:Choice>
            <mc:Fallback xmlns="">
              <p:sp>
                <p:nvSpPr>
                  <p:cNvPr id="44" name="CasellaDiTesto 43">
                    <a:extLst>
                      <a:ext uri="{FF2B5EF4-FFF2-40B4-BE49-F238E27FC236}">
                        <a16:creationId xmlns:a16="http://schemas.microsoft.com/office/drawing/2014/main" id="{EDF37F1C-F94E-4D32-8817-17DDD314098C}"/>
                      </a:ext>
                    </a:extLst>
                  </p:cNvPr>
                  <p:cNvSpPr txBox="1">
                    <a:spLocks noRot="1" noChangeAspect="1" noMove="1" noResize="1" noEditPoints="1" noAdjustHandles="1" noChangeArrowheads="1" noChangeShapeType="1" noTextEdit="1"/>
                  </p:cNvSpPr>
                  <p:nvPr/>
                </p:nvSpPr>
                <p:spPr>
                  <a:xfrm>
                    <a:off x="5450832" y="4222217"/>
                    <a:ext cx="2235356" cy="1450012"/>
                  </a:xfrm>
                  <a:prstGeom prst="rect">
                    <a:avLst/>
                  </a:prstGeom>
                  <a:blipFill>
                    <a:blip r:embed="rId11"/>
                    <a:stretch>
                      <a:fillRect l="-5177" r="-817" b="-6303"/>
                    </a:stretch>
                  </a:blipFill>
                </p:spPr>
                <p:txBody>
                  <a:bodyPr/>
                  <a:lstStyle/>
                  <a:p>
                    <a:r>
                      <a:rPr lang="en-US">
                        <a:noFill/>
                      </a:rPr>
                      <a:t> </a:t>
                    </a:r>
                  </a:p>
                </p:txBody>
              </p:sp>
            </mc:Fallback>
          </mc:AlternateContent>
          <p:sp>
            <p:nvSpPr>
              <p:cNvPr id="45" name="CasellaDiTesto 44">
                <a:extLst>
                  <a:ext uri="{FF2B5EF4-FFF2-40B4-BE49-F238E27FC236}">
                    <a16:creationId xmlns:a16="http://schemas.microsoft.com/office/drawing/2014/main" xmlns="" id="{272E5272-C1DF-4405-8F74-568D8B463EC5}"/>
                  </a:ext>
                </a:extLst>
              </p:cNvPr>
              <p:cNvSpPr txBox="1"/>
              <p:nvPr/>
            </p:nvSpPr>
            <p:spPr>
              <a:xfrm>
                <a:off x="5356112" y="3901918"/>
                <a:ext cx="2242730" cy="369332"/>
              </a:xfrm>
              <a:prstGeom prst="rect">
                <a:avLst/>
              </a:prstGeom>
              <a:noFill/>
            </p:spPr>
            <p:txBody>
              <a:bodyPr wrap="square" rtlCol="0">
                <a:spAutoFit/>
              </a:bodyPr>
              <a:lstStyle/>
              <a:p>
                <a:r>
                  <a:rPr lang="en-US" b="1" u="sng" dirty="0">
                    <a:solidFill>
                      <a:srgbClr val="C00000"/>
                    </a:solidFill>
                  </a:rPr>
                  <a:t>Extraction </a:t>
                </a:r>
              </a:p>
            </p:txBody>
          </p:sp>
        </p:grpSp>
        <p:sp>
          <p:nvSpPr>
            <p:cNvPr id="43" name="Rettangolo 42">
              <a:extLst>
                <a:ext uri="{FF2B5EF4-FFF2-40B4-BE49-F238E27FC236}">
                  <a16:creationId xmlns:a16="http://schemas.microsoft.com/office/drawing/2014/main" xmlns="" id="{AC8BD6B8-7102-410F-ADF0-7C8D316B9A27}"/>
                </a:ext>
              </a:extLst>
            </p:cNvPr>
            <p:cNvSpPr/>
            <p:nvPr/>
          </p:nvSpPr>
          <p:spPr>
            <a:xfrm>
              <a:off x="8019535" y="3838854"/>
              <a:ext cx="2619263" cy="18252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magine 6"/>
          <p:cNvPicPr>
            <a:picLocks noChangeAspect="1"/>
          </p:cNvPicPr>
          <p:nvPr/>
        </p:nvPicPr>
        <p:blipFill>
          <a:blip r:embed="rId12"/>
          <a:stretch>
            <a:fillRect/>
          </a:stretch>
        </p:blipFill>
        <p:spPr>
          <a:xfrm>
            <a:off x="3990402" y="6069534"/>
            <a:ext cx="3181288" cy="715627"/>
          </a:xfrm>
          <a:prstGeom prst="rect">
            <a:avLst/>
          </a:prstGeom>
          <a:ln w="19050">
            <a:solidFill>
              <a:srgbClr val="C00000"/>
            </a:solidFill>
          </a:ln>
        </p:spPr>
      </p:pic>
      <p:pic>
        <p:nvPicPr>
          <p:cNvPr id="8" name="Immagine 7"/>
          <p:cNvPicPr>
            <a:picLocks noChangeAspect="1"/>
          </p:cNvPicPr>
          <p:nvPr/>
        </p:nvPicPr>
        <p:blipFill>
          <a:blip r:embed="rId13"/>
          <a:stretch>
            <a:fillRect/>
          </a:stretch>
        </p:blipFill>
        <p:spPr>
          <a:xfrm>
            <a:off x="8342250" y="6006200"/>
            <a:ext cx="1519277" cy="842294"/>
          </a:xfrm>
          <a:prstGeom prst="rect">
            <a:avLst/>
          </a:prstGeom>
        </p:spPr>
      </p:pic>
      <p:pic>
        <p:nvPicPr>
          <p:cNvPr id="34" name="Immagine 33">
            <a:extLst>
              <a:ext uri="{FF2B5EF4-FFF2-40B4-BE49-F238E27FC236}">
                <a16:creationId xmlns:a16="http://schemas.microsoft.com/office/drawing/2014/main" xmlns="" id="{78FA8303-80C8-1D80-B3B0-A6A4E82FDB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5" name="Immagine 34">
            <a:extLst>
              <a:ext uri="{FF2B5EF4-FFF2-40B4-BE49-F238E27FC236}">
                <a16:creationId xmlns:a16="http://schemas.microsoft.com/office/drawing/2014/main" xmlns="" id="{563C9DF4-E134-39F6-C8E5-683DE2981B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6" name="Immagine 35">
            <a:extLst>
              <a:ext uri="{FF2B5EF4-FFF2-40B4-BE49-F238E27FC236}">
                <a16:creationId xmlns:a16="http://schemas.microsoft.com/office/drawing/2014/main" xmlns="" id="{1116F11B-85AA-9B93-D2FB-34723E6A8D6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Tree>
    <p:extLst>
      <p:ext uri="{BB962C8B-B14F-4D97-AF65-F5344CB8AC3E}">
        <p14:creationId xmlns:p14="http://schemas.microsoft.com/office/powerpoint/2010/main" val="4510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7"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Sources of </a:t>
            </a:r>
            <a:r>
              <a:rPr lang="en-US" dirty="0" err="1"/>
              <a:t>Wakefields</a:t>
            </a:r>
            <a:r>
              <a:rPr lang="en-US" dirty="0"/>
              <a:t> in </a:t>
            </a:r>
            <a:r>
              <a:rPr lang="en-US" dirty="0" err="1"/>
              <a:t>Linacs</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48" y="5469387"/>
            <a:ext cx="3633874" cy="985861"/>
          </a:xfrm>
          <a:prstGeom prst="rect">
            <a:avLst/>
          </a:prstGeom>
        </p:spPr>
      </p:pic>
      <p:sp>
        <p:nvSpPr>
          <p:cNvPr id="5" name="CasellaDiTesto 4"/>
          <p:cNvSpPr txBox="1"/>
          <p:nvPr/>
        </p:nvSpPr>
        <p:spPr>
          <a:xfrm>
            <a:off x="5744858" y="3052747"/>
            <a:ext cx="6543888"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Longitudinal monopole and transverse dipole impedance from diffraction theory</a:t>
            </a:r>
          </a:p>
          <a:p>
            <a:pPr marL="285750" indent="-285750">
              <a:buFont typeface="Arial" panose="020B0604020202020204" pitchFamily="34" charset="0"/>
              <a:buChar char="•"/>
            </a:pPr>
            <a:r>
              <a:rPr lang="en-US" sz="1800" dirty="0"/>
              <a:t>Responsible for the </a:t>
            </a:r>
            <a:r>
              <a:rPr lang="en-US" sz="1800" b="1" dirty="0"/>
              <a:t>short-range</a:t>
            </a:r>
            <a:r>
              <a:rPr lang="en-US" sz="1800" dirty="0"/>
              <a:t> </a:t>
            </a:r>
            <a:r>
              <a:rPr lang="en-US" sz="1800" b="1" dirty="0"/>
              <a:t>wakefield</a:t>
            </a:r>
            <a:r>
              <a:rPr lang="en-US" sz="1800" dirty="0"/>
              <a:t> (SRWF) interaction in </a:t>
            </a:r>
            <a:r>
              <a:rPr lang="en-US" sz="1800" i="1" dirty="0"/>
              <a:t>periodic accelerating structures</a:t>
            </a:r>
          </a:p>
        </p:txBody>
      </p:sp>
      <p:pic>
        <p:nvPicPr>
          <p:cNvPr id="6" name="Immagine 5">
            <a:extLst>
              <a:ext uri="{FF2B5EF4-FFF2-40B4-BE49-F238E27FC236}">
                <a16:creationId xmlns:a16="http://schemas.microsoft.com/office/drawing/2014/main" xmlns="" id="{D9BFD1D7-148F-AAEA-5CBA-3E010612F8BD}"/>
              </a:ext>
            </a:extLst>
          </p:cNvPr>
          <p:cNvPicPr>
            <a:picLocks noChangeAspect="1"/>
          </p:cNvPicPr>
          <p:nvPr/>
        </p:nvPicPr>
        <p:blipFill>
          <a:blip r:embed="rId3"/>
          <a:stretch>
            <a:fillRect/>
          </a:stretch>
        </p:blipFill>
        <p:spPr>
          <a:xfrm>
            <a:off x="6096000" y="4259875"/>
            <a:ext cx="2195421" cy="773734"/>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6285" y="4554993"/>
            <a:ext cx="1368205" cy="915097"/>
          </a:xfrm>
          <a:prstGeom prst="rect">
            <a:avLst/>
          </a:prstGeom>
        </p:spPr>
      </p:pic>
      <p:sp>
        <p:nvSpPr>
          <p:cNvPr id="8" name="CasellaDiTesto 7"/>
          <p:cNvSpPr txBox="1"/>
          <p:nvPr/>
        </p:nvSpPr>
        <p:spPr>
          <a:xfrm>
            <a:off x="772545" y="2655601"/>
            <a:ext cx="3592998" cy="400110"/>
          </a:xfrm>
          <a:prstGeom prst="rect">
            <a:avLst/>
          </a:prstGeom>
          <a:noFill/>
        </p:spPr>
        <p:txBody>
          <a:bodyPr wrap="square" rtlCol="0">
            <a:spAutoFit/>
          </a:bodyPr>
          <a:lstStyle/>
          <a:p>
            <a:r>
              <a:rPr lang="en-US" sz="2000" b="1" u="sng" dirty="0">
                <a:solidFill>
                  <a:srgbClr val="C00000"/>
                </a:solidFill>
              </a:rPr>
              <a:t>Modes in resonant cavities</a:t>
            </a:r>
          </a:p>
        </p:txBody>
      </p:sp>
      <p:sp>
        <p:nvSpPr>
          <p:cNvPr id="9" name="CasellaDiTesto 8"/>
          <p:cNvSpPr txBox="1"/>
          <p:nvPr/>
        </p:nvSpPr>
        <p:spPr>
          <a:xfrm>
            <a:off x="6059052" y="2655601"/>
            <a:ext cx="5472764" cy="400110"/>
          </a:xfrm>
          <a:prstGeom prst="rect">
            <a:avLst/>
          </a:prstGeom>
          <a:noFill/>
        </p:spPr>
        <p:txBody>
          <a:bodyPr wrap="square" rtlCol="0">
            <a:spAutoFit/>
          </a:bodyPr>
          <a:lstStyle/>
          <a:p>
            <a:r>
              <a:rPr lang="en-US" sz="2000" b="1" u="sng" dirty="0">
                <a:solidFill>
                  <a:srgbClr val="C00000"/>
                </a:solidFill>
              </a:rPr>
              <a:t>Periodic accelerating structures</a:t>
            </a:r>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149" y="5497962"/>
            <a:ext cx="3585899" cy="956239"/>
          </a:xfrm>
          <a:prstGeom prst="rect">
            <a:avLst/>
          </a:prstGeom>
        </p:spPr>
      </p:pic>
      <p:pic>
        <p:nvPicPr>
          <p:cNvPr id="11" name="Immagine 10">
            <a:extLst>
              <a:ext uri="{FF2B5EF4-FFF2-40B4-BE49-F238E27FC236}">
                <a16:creationId xmlns:a16="http://schemas.microsoft.com/office/drawing/2014/main" xmlns="" id="{EC241620-9175-4524-A1F0-66FDF197D405}"/>
              </a:ext>
            </a:extLst>
          </p:cNvPr>
          <p:cNvPicPr>
            <a:picLocks noChangeAspect="1"/>
          </p:cNvPicPr>
          <p:nvPr/>
        </p:nvPicPr>
        <p:blipFill>
          <a:blip r:embed="rId6"/>
          <a:stretch>
            <a:fillRect/>
          </a:stretch>
        </p:blipFill>
        <p:spPr>
          <a:xfrm>
            <a:off x="8795434" y="4212627"/>
            <a:ext cx="2762175" cy="1599827"/>
          </a:xfrm>
          <a:prstGeom prst="rect">
            <a:avLst/>
          </a:prstGeom>
        </p:spPr>
      </p:pic>
      <p:pic>
        <p:nvPicPr>
          <p:cNvPr id="15" name="Immagine 14">
            <a:extLst>
              <a:ext uri="{FF2B5EF4-FFF2-40B4-BE49-F238E27FC236}">
                <a16:creationId xmlns:a16="http://schemas.microsoft.com/office/drawing/2014/main" xmlns="" id="{78FA8303-80C8-1D80-B3B0-A6A4E82FDB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6" name="Immagine 15">
            <a:extLst>
              <a:ext uri="{FF2B5EF4-FFF2-40B4-BE49-F238E27FC236}">
                <a16:creationId xmlns:a16="http://schemas.microsoft.com/office/drawing/2014/main" xmlns="" id="{563C9DF4-E134-39F6-C8E5-683DE2981B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7" name="Immagine 16">
            <a:extLst>
              <a:ext uri="{FF2B5EF4-FFF2-40B4-BE49-F238E27FC236}">
                <a16:creationId xmlns:a16="http://schemas.microsoft.com/office/drawing/2014/main" xmlns="" id="{1116F11B-85AA-9B93-D2FB-34723E6A8D6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20" name="Immagine 19"/>
          <p:cNvPicPr>
            <a:picLocks noChangeAspect="1"/>
          </p:cNvPicPr>
          <p:nvPr/>
        </p:nvPicPr>
        <p:blipFill>
          <a:blip r:embed="rId10"/>
          <a:stretch>
            <a:fillRect/>
          </a:stretch>
        </p:blipFill>
        <p:spPr>
          <a:xfrm>
            <a:off x="3049348" y="4559402"/>
            <a:ext cx="1422940" cy="846634"/>
          </a:xfrm>
          <a:prstGeom prst="rect">
            <a:avLst/>
          </a:prstGeom>
        </p:spPr>
      </p:pic>
      <mc:AlternateContent xmlns:mc="http://schemas.openxmlformats.org/markup-compatibility/2006" xmlns:a14="http://schemas.microsoft.com/office/drawing/2010/main">
        <mc:Choice Requires="a14">
          <p:sp>
            <p:nvSpPr>
              <p:cNvPr id="21" name="CasellaDiTesto 20"/>
              <p:cNvSpPr txBox="1"/>
              <p:nvPr/>
            </p:nvSpPr>
            <p:spPr>
              <a:xfrm>
                <a:off x="3367691" y="4287338"/>
                <a:ext cx="997852" cy="307777"/>
              </a:xfrm>
              <a:prstGeom prst="rect">
                <a:avLst/>
              </a:prstGeom>
              <a:noFill/>
            </p:spPr>
            <p:txBody>
              <a:bodyPr wrap="square" rtlCol="0">
                <a:spAutoFit/>
              </a:bodyPr>
              <a:lstStyle/>
              <a:p>
                <a14:m>
                  <m:oMath xmlns:m="http://schemas.openxmlformats.org/officeDocument/2006/math">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𝜔</m:t>
                        </m:r>
                      </m:e>
                      <m:sub>
                        <m:r>
                          <a:rPr lang="en-US" sz="1400" b="0" i="1" smtClean="0">
                            <a:solidFill>
                              <a:srgbClr val="0070C0"/>
                            </a:solidFill>
                            <a:latin typeface="Cambria Math" panose="02040503050406030204" pitchFamily="18" charset="0"/>
                          </a:rPr>
                          <m:t>0</m:t>
                        </m:r>
                      </m:sub>
                    </m:sSub>
                  </m:oMath>
                </a14:m>
                <a:r>
                  <a:rPr lang="en-US" sz="1400" dirty="0">
                    <a:solidFill>
                      <a:srgbClr val="0070C0"/>
                    </a:solidFill>
                  </a:rPr>
                  <a:t>, </a:t>
                </a:r>
                <a14:m>
                  <m:oMath xmlns:m="http://schemas.openxmlformats.org/officeDocument/2006/math">
                    <m:r>
                      <a:rPr lang="en-US" sz="1400" b="0" i="1" smtClean="0">
                        <a:solidFill>
                          <a:srgbClr val="0070C0"/>
                        </a:solidFill>
                        <a:latin typeface="Cambria Math" panose="02040503050406030204" pitchFamily="18" charset="0"/>
                      </a:rPr>
                      <m:t>𝑄</m:t>
                    </m:r>
                  </m:oMath>
                </a14:m>
                <a:r>
                  <a:rPr lang="en-US" sz="1400" dirty="0">
                    <a:solidFill>
                      <a:srgbClr val="0070C0"/>
                    </a:solidFill>
                  </a:rPr>
                  <a:t>, </a:t>
                </a:r>
                <a14:m>
                  <m:oMath xmlns:m="http://schemas.openxmlformats.org/officeDocument/2006/math">
                    <m:r>
                      <a:rPr lang="en-US" sz="1400" b="0" i="1" smtClean="0">
                        <a:solidFill>
                          <a:srgbClr val="0070C0"/>
                        </a:solidFill>
                        <a:latin typeface="Cambria Math" panose="02040503050406030204" pitchFamily="18" charset="0"/>
                      </a:rPr>
                      <m:t>𝑅</m:t>
                    </m:r>
                  </m:oMath>
                </a14:m>
                <a:endParaRPr lang="en-US" sz="1400" dirty="0">
                  <a:solidFill>
                    <a:srgbClr val="0070C0"/>
                  </a:solidFill>
                </a:endParaRPr>
              </a:p>
            </p:txBody>
          </p:sp>
        </mc:Choice>
        <mc:Fallback xmlns="">
          <p:sp>
            <p:nvSpPr>
              <p:cNvPr id="21" name="CasellaDiTesto 20"/>
              <p:cNvSpPr txBox="1">
                <a:spLocks noRot="1" noChangeAspect="1" noMove="1" noResize="1" noEditPoints="1" noAdjustHandles="1" noChangeArrowheads="1" noChangeShapeType="1" noTextEdit="1"/>
              </p:cNvSpPr>
              <p:nvPr/>
            </p:nvSpPr>
            <p:spPr>
              <a:xfrm>
                <a:off x="3367691" y="4287338"/>
                <a:ext cx="997852" cy="307777"/>
              </a:xfrm>
              <a:prstGeom prst="rect">
                <a:avLst/>
              </a:prstGeom>
              <a:blipFill rotWithShape="0">
                <a:blip r:embed="rId11"/>
                <a:stretch>
                  <a:fillRect t="-1961" b="-19608"/>
                </a:stretch>
              </a:blipFill>
            </p:spPr>
            <p:txBody>
              <a:bodyPr/>
              <a:lstStyle/>
              <a:p>
                <a:r>
                  <a:rPr lang="it-IT">
                    <a:noFill/>
                  </a:rPr>
                  <a:t> </a:t>
                </a:r>
              </a:p>
            </p:txBody>
          </p:sp>
        </mc:Fallback>
      </mc:AlternateContent>
      <p:cxnSp>
        <p:nvCxnSpPr>
          <p:cNvPr id="23" name="Connettore 1 22"/>
          <p:cNvCxnSpPr/>
          <p:nvPr/>
        </p:nvCxnSpPr>
        <p:spPr>
          <a:xfrm flipH="1">
            <a:off x="5667375" y="2743667"/>
            <a:ext cx="13767" cy="39873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Segnaposto numero diapositiva 23"/>
          <p:cNvSpPr>
            <a:spLocks noGrp="1"/>
          </p:cNvSpPr>
          <p:nvPr>
            <p:ph type="sldNum" sz="quarter" idx="12"/>
          </p:nvPr>
        </p:nvSpPr>
        <p:spPr/>
        <p:txBody>
          <a:bodyPr/>
          <a:lstStyle/>
          <a:p>
            <a:fld id="{B0043FEA-55C3-4395-962E-F0BE92B1849C}" type="slidenum">
              <a:rPr lang="it-IT" smtClean="0"/>
              <a:t>55</a:t>
            </a:fld>
            <a:endParaRPr lang="it-IT"/>
          </a:p>
        </p:txBody>
      </p:sp>
      <mc:AlternateContent xmlns:mc="http://schemas.openxmlformats.org/markup-compatibility/2006" xmlns:a14="http://schemas.microsoft.com/office/drawing/2010/main">
        <mc:Choice Requires="a14">
          <p:sp>
            <p:nvSpPr>
              <p:cNvPr id="25" name="CasellaDiTesto 24"/>
              <p:cNvSpPr txBox="1"/>
              <p:nvPr/>
            </p:nvSpPr>
            <p:spPr>
              <a:xfrm>
                <a:off x="814804" y="1436029"/>
                <a:ext cx="608129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Field generated by the beam, </a:t>
                </a:r>
                <a:r>
                  <a:rPr lang="en-US" b="1" dirty="0"/>
                  <a:t>diffracted</a:t>
                </a:r>
                <a:r>
                  <a:rPr lang="en-US" dirty="0"/>
                  <a:t> by the surrounding environment and acting back on the beam itself</a:t>
                </a:r>
              </a:p>
              <a:p>
                <a:pPr marL="285750" indent="-285750">
                  <a:buFont typeface="Arial" panose="020B0604020202020204" pitchFamily="34" charset="0"/>
                  <a:buChar char="•"/>
                </a:pPr>
                <a:r>
                  <a:rPr lang="en-US" b="1" dirty="0"/>
                  <a:t>Causality</a:t>
                </a:r>
                <a:r>
                  <a:rPr lang="en-US" dirty="0"/>
                  <a:t>: for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→1</m:t>
                    </m:r>
                  </m:oMath>
                </a14:m>
                <a:r>
                  <a:rPr lang="en-US" dirty="0"/>
                  <a:t> the self-field acts behind the source</a:t>
                </a:r>
              </a:p>
              <a:p>
                <a:pPr marL="285750" indent="-285750">
                  <a:buFont typeface="Arial" panose="020B0604020202020204" pitchFamily="34" charset="0"/>
                  <a:buChar char="•"/>
                </a:pPr>
                <a:r>
                  <a:rPr lang="en-US" dirty="0"/>
                  <a:t>Responsible for </a:t>
                </a:r>
                <a:r>
                  <a:rPr lang="en-US" i="1" dirty="0"/>
                  <a:t>energy spread</a:t>
                </a:r>
                <a:r>
                  <a:rPr lang="en-US" dirty="0"/>
                  <a:t> and </a:t>
                </a:r>
                <a:r>
                  <a:rPr lang="en-US" i="1" dirty="0"/>
                  <a:t>transverse deflection</a:t>
                </a:r>
              </a:p>
            </p:txBody>
          </p:sp>
        </mc:Choice>
        <mc:Fallback xmlns="">
          <p:sp>
            <p:nvSpPr>
              <p:cNvPr id="25" name="CasellaDiTesto 24"/>
              <p:cNvSpPr txBox="1">
                <a:spLocks noRot="1" noChangeAspect="1" noMove="1" noResize="1" noEditPoints="1" noAdjustHandles="1" noChangeArrowheads="1" noChangeShapeType="1" noTextEdit="1"/>
              </p:cNvSpPr>
              <p:nvPr/>
            </p:nvSpPr>
            <p:spPr>
              <a:xfrm>
                <a:off x="814804" y="1436029"/>
                <a:ext cx="6081296" cy="1200329"/>
              </a:xfrm>
              <a:prstGeom prst="rect">
                <a:avLst/>
              </a:prstGeom>
              <a:blipFill rotWithShape="0">
                <a:blip r:embed="rId12"/>
                <a:stretch>
                  <a:fillRect l="-702" t="-3061" r="-100" b="-7653"/>
                </a:stretch>
              </a:blipFill>
            </p:spPr>
            <p:txBody>
              <a:bodyPr/>
              <a:lstStyle/>
              <a:p>
                <a:r>
                  <a:rPr lang="it-IT">
                    <a:noFill/>
                  </a:rPr>
                  <a:t> </a:t>
                </a:r>
              </a:p>
            </p:txBody>
          </p:sp>
        </mc:Fallback>
      </mc:AlternateContent>
      <p:pic>
        <p:nvPicPr>
          <p:cNvPr id="26" name="Immagine 25"/>
          <p:cNvPicPr>
            <a:picLocks noChangeAspect="1"/>
          </p:cNvPicPr>
          <p:nvPr/>
        </p:nvPicPr>
        <p:blipFill>
          <a:blip r:embed="rId13"/>
          <a:stretch>
            <a:fillRect/>
          </a:stretch>
        </p:blipFill>
        <p:spPr>
          <a:xfrm>
            <a:off x="587373" y="6455748"/>
            <a:ext cx="2096915" cy="290553"/>
          </a:xfrm>
          <a:prstGeom prst="rect">
            <a:avLst/>
          </a:prstGeom>
        </p:spPr>
      </p:pic>
      <mc:AlternateContent xmlns:mc="http://schemas.openxmlformats.org/markup-compatibility/2006" xmlns:a14="http://schemas.microsoft.com/office/drawing/2010/main">
        <mc:Choice Requires="a14">
          <p:sp>
            <p:nvSpPr>
              <p:cNvPr id="12" name="Rettangolo 11"/>
              <p:cNvSpPr/>
              <p:nvPr/>
            </p:nvSpPr>
            <p:spPr>
              <a:xfrm>
                <a:off x="220211" y="3084777"/>
                <a:ext cx="5361439" cy="1258743"/>
              </a:xfrm>
              <a:prstGeom prst="rect">
                <a:avLst/>
              </a:prstGeom>
            </p:spPr>
            <p:txBody>
              <a:bodyPr wrap="square">
                <a:spAutoFit/>
              </a:bodyPr>
              <a:lstStyle/>
              <a:p>
                <a:pPr marL="285750" indent="-285750">
                  <a:buFont typeface="Arial" panose="020B0604020202020204" pitchFamily="34" charset="0"/>
                  <a:buChar char="•"/>
                </a:pPr>
                <a:r>
                  <a:rPr lang="en-US" dirty="0"/>
                  <a:t>Longitudinal monopole and transverse dipole </a:t>
                </a:r>
                <a:r>
                  <a:rPr lang="en-US" i="1" dirty="0"/>
                  <a:t>higher order modes</a:t>
                </a:r>
                <a:r>
                  <a:rPr lang="en-US" dirty="0"/>
                  <a:t> (HOMs) in the accelerating cavities</a:t>
                </a:r>
              </a:p>
              <a:p>
                <a:pPr marL="285750" indent="-285750">
                  <a:buFont typeface="Arial" panose="020B0604020202020204" pitchFamily="34" charset="0"/>
                  <a:buChar char="•"/>
                </a:pPr>
                <a:r>
                  <a:rPr lang="en-US" dirty="0"/>
                  <a:t>Responsible for the </a:t>
                </a:r>
                <a:r>
                  <a:rPr lang="en-US" b="1" dirty="0"/>
                  <a:t>long-range</a:t>
                </a:r>
                <a:r>
                  <a:rPr lang="en-US" dirty="0"/>
                  <a:t> </a:t>
                </a:r>
                <a:r>
                  <a:rPr lang="en-US" b="1" dirty="0"/>
                  <a:t>wakefield</a:t>
                </a:r>
                <a:r>
                  <a:rPr lang="en-US" dirty="0"/>
                  <a:t> (LRWF) interaction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0</m:t>
                        </m:r>
                      </m:sub>
                    </m:sSub>
                    <m:rad>
                      <m:radPr>
                        <m:degHide m:val="on"/>
                        <m:ctrlPr>
                          <a:rPr lang="en-US" i="1">
                            <a:latin typeface="Cambria Math" panose="02040503050406030204" pitchFamily="18" charset="0"/>
                          </a:rPr>
                        </m:ctrlPr>
                      </m:radPr>
                      <m:deg/>
                      <m:e>
                        <m:r>
                          <a:rPr lang="en-US" i="1">
                            <a:latin typeface="Cambria Math" panose="02040503050406030204" pitchFamily="18" charset="0"/>
                          </a:rPr>
                          <m:t>1−</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𝑄</m:t>
                                </m:r>
                              </m:e>
                            </m:d>
                          </m:e>
                          <m:sup>
                            <m:r>
                              <a:rPr lang="en-US" i="1">
                                <a:latin typeface="Cambria Math" panose="02040503050406030204" pitchFamily="18" charset="0"/>
                              </a:rPr>
                              <m:t>−2</m:t>
                            </m:r>
                          </m:sup>
                        </m:sSup>
                      </m:e>
                    </m:rad>
                  </m:oMath>
                </a14:m>
                <a:r>
                  <a:rPr lang="en-US" dirty="0"/>
                  <a:t> and </a:t>
                </a:r>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0</m:t>
                        </m:r>
                      </m:sub>
                    </m:sSub>
                    <m:r>
                      <a:rPr lang="en-US" i="1">
                        <a:latin typeface="Cambria Math" panose="02040503050406030204" pitchFamily="18" charset="0"/>
                      </a:rPr>
                      <m:t>/2</m:t>
                    </m:r>
                    <m:r>
                      <a:rPr lang="en-US" i="1">
                        <a:latin typeface="Cambria Math" panose="02040503050406030204" pitchFamily="18" charset="0"/>
                      </a:rPr>
                      <m:t>𝑄</m:t>
                    </m:r>
                  </m:oMath>
                </a14:m>
                <a:r>
                  <a:rPr lang="en-US" dirty="0"/>
                  <a:t>)</a:t>
                </a:r>
              </a:p>
            </p:txBody>
          </p:sp>
        </mc:Choice>
        <mc:Fallback xmlns="">
          <p:sp>
            <p:nvSpPr>
              <p:cNvPr id="12" name="Rettangolo 11"/>
              <p:cNvSpPr>
                <a:spLocks noRot="1" noChangeAspect="1" noMove="1" noResize="1" noEditPoints="1" noAdjustHandles="1" noChangeArrowheads="1" noChangeShapeType="1" noTextEdit="1"/>
              </p:cNvSpPr>
              <p:nvPr/>
            </p:nvSpPr>
            <p:spPr>
              <a:xfrm>
                <a:off x="220211" y="3084777"/>
                <a:ext cx="5361439" cy="1258743"/>
              </a:xfrm>
              <a:prstGeom prst="rect">
                <a:avLst/>
              </a:prstGeom>
              <a:blipFill rotWithShape="0">
                <a:blip r:embed="rId14"/>
                <a:stretch>
                  <a:fillRect l="-682" t="-2415" r="-1136" b="-6280"/>
                </a:stretch>
              </a:blipFill>
            </p:spPr>
            <p:txBody>
              <a:bodyPr/>
              <a:lstStyle/>
              <a:p>
                <a:r>
                  <a:rPr lang="it-IT">
                    <a:noFill/>
                  </a:rPr>
                  <a:t> </a:t>
                </a:r>
              </a:p>
            </p:txBody>
          </p:sp>
        </mc:Fallback>
      </mc:AlternateContent>
      <p:pic>
        <p:nvPicPr>
          <p:cNvPr id="18" name="Immagine 17"/>
          <p:cNvPicPr>
            <a:picLocks noChangeAspect="1"/>
          </p:cNvPicPr>
          <p:nvPr/>
        </p:nvPicPr>
        <p:blipFill>
          <a:blip r:embed="rId15"/>
          <a:stretch>
            <a:fillRect/>
          </a:stretch>
        </p:blipFill>
        <p:spPr>
          <a:xfrm>
            <a:off x="6101744" y="6478307"/>
            <a:ext cx="1984863" cy="327775"/>
          </a:xfrm>
          <a:prstGeom prst="rect">
            <a:avLst/>
          </a:prstGeom>
        </p:spPr>
      </p:pic>
      <p:pic>
        <p:nvPicPr>
          <p:cNvPr id="27" name="Immagine 26"/>
          <p:cNvPicPr>
            <a:picLocks noChangeAspect="1"/>
          </p:cNvPicPr>
          <p:nvPr/>
        </p:nvPicPr>
        <p:blipFill>
          <a:blip r:embed="rId16"/>
          <a:stretch>
            <a:fillRect/>
          </a:stretch>
        </p:blipFill>
        <p:spPr>
          <a:xfrm>
            <a:off x="8248125" y="6474398"/>
            <a:ext cx="1978793" cy="303495"/>
          </a:xfrm>
          <a:prstGeom prst="rect">
            <a:avLst/>
          </a:prstGeom>
        </p:spPr>
      </p:pic>
      <p:grpSp>
        <p:nvGrpSpPr>
          <p:cNvPr id="29" name="Gruppo 28"/>
          <p:cNvGrpSpPr/>
          <p:nvPr/>
        </p:nvGrpSpPr>
        <p:grpSpPr>
          <a:xfrm>
            <a:off x="7348175" y="1558854"/>
            <a:ext cx="4369692" cy="931674"/>
            <a:chOff x="7094175" y="1474190"/>
            <a:chExt cx="4369692" cy="931674"/>
          </a:xfrm>
        </p:grpSpPr>
        <p:pic>
          <p:nvPicPr>
            <p:cNvPr id="19" name="Immagine 18"/>
            <p:cNvPicPr>
              <a:picLocks noChangeAspect="1"/>
            </p:cNvPicPr>
            <p:nvPr/>
          </p:nvPicPr>
          <p:blipFill>
            <a:blip r:embed="rId17"/>
            <a:stretch>
              <a:fillRect/>
            </a:stretch>
          </p:blipFill>
          <p:spPr>
            <a:xfrm>
              <a:off x="7150858" y="1736242"/>
              <a:ext cx="2233934" cy="453184"/>
            </a:xfrm>
            <a:prstGeom prst="rect">
              <a:avLst/>
            </a:prstGeom>
          </p:spPr>
        </p:pic>
        <p:pic>
          <p:nvPicPr>
            <p:cNvPr id="22" name="Immagine 21"/>
            <p:cNvPicPr>
              <a:picLocks noChangeAspect="1"/>
            </p:cNvPicPr>
            <p:nvPr/>
          </p:nvPicPr>
          <p:blipFill>
            <a:blip r:embed="rId18"/>
            <a:stretch>
              <a:fillRect/>
            </a:stretch>
          </p:blipFill>
          <p:spPr>
            <a:xfrm>
              <a:off x="9962824" y="1506940"/>
              <a:ext cx="1390976" cy="888148"/>
            </a:xfrm>
            <a:prstGeom prst="rect">
              <a:avLst/>
            </a:prstGeom>
          </p:spPr>
        </p:pic>
        <p:sp>
          <p:nvSpPr>
            <p:cNvPr id="28" name="Rettangolo 27"/>
            <p:cNvSpPr/>
            <p:nvPr/>
          </p:nvSpPr>
          <p:spPr>
            <a:xfrm>
              <a:off x="7094175" y="1474190"/>
              <a:ext cx="4369692" cy="9316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6870250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magine 46"/>
          <p:cNvPicPr>
            <a:picLocks noChangeAspect="1"/>
          </p:cNvPicPr>
          <p:nvPr/>
        </p:nvPicPr>
        <p:blipFill>
          <a:blip r:embed="rId3"/>
          <a:stretch>
            <a:fillRect/>
          </a:stretch>
        </p:blipFill>
        <p:spPr>
          <a:xfrm>
            <a:off x="3620502" y="6356350"/>
            <a:ext cx="1453586" cy="500657"/>
          </a:xfrm>
          <a:prstGeom prst="rect">
            <a:avLst/>
          </a:prstGeom>
        </p:spPr>
      </p:pic>
      <p:sp>
        <p:nvSpPr>
          <p:cNvPr id="2" name="Titolo 1">
            <a:extLst>
              <a:ext uri="{FF2B5EF4-FFF2-40B4-BE49-F238E27FC236}">
                <a16:creationId xmlns:a16="http://schemas.microsoft.com/office/drawing/2014/main" xmlns="" id="{933AB95A-3E34-4073-8EC6-B3D7C94F70C7}"/>
              </a:ext>
            </a:extLst>
          </p:cNvPr>
          <p:cNvSpPr>
            <a:spLocks noGrp="1"/>
          </p:cNvSpPr>
          <p:nvPr>
            <p:ph type="title"/>
          </p:nvPr>
        </p:nvSpPr>
        <p:spPr/>
        <p:txBody>
          <a:bodyPr/>
          <a:lstStyle/>
          <a:p>
            <a:r>
              <a:rPr lang="en-US" dirty="0"/>
              <a:t>Modeling Space Charge Forces</a:t>
            </a:r>
          </a:p>
        </p:txBody>
      </p:sp>
      <p:sp>
        <p:nvSpPr>
          <p:cNvPr id="3" name="Segnaposto numero diapositiva 2">
            <a:extLst>
              <a:ext uri="{FF2B5EF4-FFF2-40B4-BE49-F238E27FC236}">
                <a16:creationId xmlns:a16="http://schemas.microsoft.com/office/drawing/2014/main" xmlns="" id="{14390BDC-A0A1-42DC-A2A1-9435E26346C1}"/>
              </a:ext>
            </a:extLst>
          </p:cNvPr>
          <p:cNvSpPr>
            <a:spLocks noGrp="1"/>
          </p:cNvSpPr>
          <p:nvPr>
            <p:ph type="sldNum" sz="quarter" idx="12"/>
          </p:nvPr>
        </p:nvSpPr>
        <p:spPr/>
        <p:txBody>
          <a:bodyPr/>
          <a:lstStyle/>
          <a:p>
            <a:fld id="{B44FA575-3D7D-408B-85CD-8563F185712B}" type="slidenum">
              <a:rPr lang="en-US" smtClean="0">
                <a:solidFill>
                  <a:schemeClr val="tx1"/>
                </a:solidFill>
              </a:rPr>
              <a:t>56</a:t>
            </a:fld>
            <a:endParaRPr lang="en-US">
              <a:solidFill>
                <a:schemeClr val="tx1"/>
              </a:solidFill>
            </a:endParaRPr>
          </a:p>
        </p:txBody>
      </p:sp>
      <p:pic>
        <p:nvPicPr>
          <p:cNvPr id="27" name="Immagine 26">
            <a:extLst>
              <a:ext uri="{FF2B5EF4-FFF2-40B4-BE49-F238E27FC236}">
                <a16:creationId xmlns:a16="http://schemas.microsoft.com/office/drawing/2014/main" xmlns="" id="{C213FFC8-DEE9-424F-99C8-C8263EB22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8" name="Immagine 27">
            <a:extLst>
              <a:ext uri="{FF2B5EF4-FFF2-40B4-BE49-F238E27FC236}">
                <a16:creationId xmlns:a16="http://schemas.microsoft.com/office/drawing/2014/main" xmlns="" id="{C9083E93-708E-4F4B-9AE8-8434EEAEAE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9" name="Immagine 28">
            <a:extLst>
              <a:ext uri="{FF2B5EF4-FFF2-40B4-BE49-F238E27FC236}">
                <a16:creationId xmlns:a16="http://schemas.microsoft.com/office/drawing/2014/main" xmlns="" id="{D99BD272-6EE4-4AC6-887E-C00E2C6DBE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6" name="Picture 15"/>
          <p:cNvPicPr>
            <a:picLocks noChangeAspect="1"/>
          </p:cNvPicPr>
          <p:nvPr/>
        </p:nvPicPr>
        <p:blipFill rotWithShape="1">
          <a:blip r:embed="rId7"/>
          <a:srcRect l="14576" t="3901" r="1867" b="21230"/>
          <a:stretch/>
        </p:blipFill>
        <p:spPr>
          <a:xfrm>
            <a:off x="4672098" y="2437309"/>
            <a:ext cx="874140" cy="614069"/>
          </a:xfrm>
          <a:prstGeom prst="rect">
            <a:avLst/>
          </a:prstGeom>
        </p:spPr>
      </p:pic>
      <p:sp>
        <p:nvSpPr>
          <p:cNvPr id="26" name="CasellaDiTesto 25"/>
          <p:cNvSpPr txBox="1"/>
          <p:nvPr/>
        </p:nvSpPr>
        <p:spPr>
          <a:xfrm>
            <a:off x="838200" y="1378626"/>
            <a:ext cx="8618829" cy="923330"/>
          </a:xfrm>
          <a:prstGeom prst="rect">
            <a:avLst/>
          </a:prstGeom>
          <a:noFill/>
        </p:spPr>
        <p:txBody>
          <a:bodyPr wrap="square" rtlCol="0">
            <a:spAutoFit/>
          </a:bodyPr>
          <a:lstStyle/>
          <a:p>
            <a:pPr marL="285750" indent="-285750">
              <a:buFont typeface="Arial" panose="020B0604020202020204" pitchFamily="34" charset="0"/>
              <a:buChar char="•"/>
            </a:pPr>
            <a:r>
              <a:rPr lang="en-US" dirty="0"/>
              <a:t>Beams consist of large ensembles of charged particles exerting mutual </a:t>
            </a:r>
            <a:r>
              <a:rPr lang="en-US" b="1" dirty="0"/>
              <a:t>repulsive</a:t>
            </a:r>
            <a:r>
              <a:rPr lang="en-US" dirty="0"/>
              <a:t> forces</a:t>
            </a:r>
          </a:p>
          <a:p>
            <a:pPr marL="285750" indent="-285750">
              <a:buFont typeface="Arial" panose="020B0604020202020204" pitchFamily="34" charset="0"/>
              <a:buChar char="•"/>
            </a:pPr>
            <a:r>
              <a:rPr lang="en-US" dirty="0"/>
              <a:t>For </a:t>
            </a:r>
            <a:r>
              <a:rPr lang="en-US" b="1" dirty="0"/>
              <a:t>arbitrary distributions</a:t>
            </a:r>
            <a:r>
              <a:rPr lang="en-US" dirty="0"/>
              <a:t>, </a:t>
            </a:r>
            <a:r>
              <a:rPr lang="en-US" dirty="0" smtClean="0"/>
              <a:t>the </a:t>
            </a:r>
            <a:r>
              <a:rPr lang="en-US" dirty="0"/>
              <a:t>strength of the force depends on both its </a:t>
            </a:r>
            <a:r>
              <a:rPr lang="en-US" i="1" dirty="0"/>
              <a:t>shape</a:t>
            </a:r>
            <a:r>
              <a:rPr lang="en-US" dirty="0"/>
              <a:t> and </a:t>
            </a:r>
            <a:r>
              <a:rPr lang="en-US" i="1" dirty="0"/>
              <a:t>size</a:t>
            </a:r>
          </a:p>
          <a:p>
            <a:pPr marL="285750" indent="-285750">
              <a:buFont typeface="Arial" panose="020B0604020202020204" pitchFamily="34" charset="0"/>
              <a:buChar char="•"/>
            </a:pPr>
            <a:r>
              <a:rPr lang="en-US" dirty="0"/>
              <a:t>Exact solution typically utilizes </a:t>
            </a:r>
            <a:r>
              <a:rPr lang="en-US" b="1" dirty="0"/>
              <a:t>particle in cell</a:t>
            </a:r>
            <a:r>
              <a:rPr lang="en-US" dirty="0"/>
              <a:t> (PIC) approaches</a:t>
            </a:r>
          </a:p>
        </p:txBody>
      </p:sp>
      <p:pic>
        <p:nvPicPr>
          <p:cNvPr id="36" name="Immagine 35">
            <a:extLst>
              <a:ext uri="{FF2B5EF4-FFF2-40B4-BE49-F238E27FC236}">
                <a16:creationId xmlns:a16="http://schemas.microsoft.com/office/drawing/2014/main" xmlns="" id="{E43B378F-1E18-4157-8AF2-6BBDE72097CF}"/>
              </a:ext>
            </a:extLst>
          </p:cNvPr>
          <p:cNvPicPr>
            <a:picLocks noChangeAspect="1"/>
          </p:cNvPicPr>
          <p:nvPr/>
        </p:nvPicPr>
        <p:blipFill>
          <a:blip r:embed="rId8"/>
          <a:stretch>
            <a:fillRect/>
          </a:stretch>
        </p:blipFill>
        <p:spPr>
          <a:xfrm>
            <a:off x="10025669" y="2217349"/>
            <a:ext cx="1568990" cy="779770"/>
          </a:xfrm>
          <a:prstGeom prst="rect">
            <a:avLst/>
          </a:prstGeom>
        </p:spPr>
      </p:pic>
      <p:sp>
        <p:nvSpPr>
          <p:cNvPr id="4" name="CasellaDiTesto 3"/>
          <p:cNvSpPr txBox="1"/>
          <p:nvPr/>
        </p:nvSpPr>
        <p:spPr>
          <a:xfrm>
            <a:off x="228521" y="2559678"/>
            <a:ext cx="3995886" cy="369332"/>
          </a:xfrm>
          <a:prstGeom prst="rect">
            <a:avLst/>
          </a:prstGeom>
          <a:noFill/>
        </p:spPr>
        <p:txBody>
          <a:bodyPr wrap="square" rtlCol="0">
            <a:spAutoFit/>
          </a:bodyPr>
          <a:lstStyle/>
          <a:p>
            <a:r>
              <a:rPr lang="en-US" b="1" dirty="0">
                <a:solidFill>
                  <a:srgbClr val="C00000"/>
                </a:solidFill>
              </a:rPr>
              <a:t>Equivalent ellipsoid method</a:t>
            </a:r>
            <a:endParaRPr lang="it-IT" b="1" dirty="0">
              <a:solidFill>
                <a:srgbClr val="C00000"/>
              </a:solidFill>
            </a:endParaRPr>
          </a:p>
        </p:txBody>
      </p:sp>
      <p:sp>
        <p:nvSpPr>
          <p:cNvPr id="37" name="CasellaDiTesto 36"/>
          <p:cNvSpPr txBox="1"/>
          <p:nvPr/>
        </p:nvSpPr>
        <p:spPr>
          <a:xfrm>
            <a:off x="5986314" y="2559678"/>
            <a:ext cx="3995886" cy="369332"/>
          </a:xfrm>
          <a:prstGeom prst="rect">
            <a:avLst/>
          </a:prstGeom>
          <a:noFill/>
        </p:spPr>
        <p:txBody>
          <a:bodyPr wrap="square" rtlCol="0">
            <a:spAutoFit/>
          </a:bodyPr>
          <a:lstStyle/>
          <a:p>
            <a:r>
              <a:rPr lang="en-US" b="1" dirty="0">
                <a:solidFill>
                  <a:srgbClr val="C00000"/>
                </a:solidFill>
              </a:rPr>
              <a:t>Multi-slice superposition method</a:t>
            </a:r>
            <a:endParaRPr lang="it-IT" b="1" dirty="0">
              <a:solidFill>
                <a:srgbClr val="C00000"/>
              </a:solidFill>
            </a:endParaRPr>
          </a:p>
        </p:txBody>
      </p:sp>
      <p:sp>
        <p:nvSpPr>
          <p:cNvPr id="6" name="Rettangolo 5"/>
          <p:cNvSpPr/>
          <p:nvPr/>
        </p:nvSpPr>
        <p:spPr>
          <a:xfrm>
            <a:off x="228521" y="2883528"/>
            <a:ext cx="4514426" cy="1200329"/>
          </a:xfrm>
          <a:prstGeom prst="rect">
            <a:avLst/>
          </a:prstGeom>
        </p:spPr>
        <p:txBody>
          <a:bodyPr wrap="square">
            <a:spAutoFit/>
          </a:bodyPr>
          <a:lstStyle/>
          <a:p>
            <a:pPr marL="285750" indent="-285750">
              <a:buFont typeface="Arial" panose="020B0604020202020204" pitchFamily="34" charset="0"/>
              <a:buChar char="•"/>
            </a:pPr>
            <a:r>
              <a:rPr lang="en-US" dirty="0"/>
              <a:t>An </a:t>
            </a:r>
            <a:r>
              <a:rPr lang="en-US" b="1" dirty="0"/>
              <a:t>equivalent</a:t>
            </a:r>
            <a:r>
              <a:rPr lang="en-US" dirty="0"/>
              <a:t> uniform ellipsoid is associated to the actual beam distribution</a:t>
            </a:r>
          </a:p>
          <a:p>
            <a:pPr marL="285750" indent="-285750">
              <a:buFont typeface="Arial" panose="020B0604020202020204" pitchFamily="34" charset="0"/>
              <a:buChar char="•"/>
            </a:pPr>
            <a:r>
              <a:rPr lang="en-US" dirty="0"/>
              <a:t>Self-induced </a:t>
            </a:r>
            <a:r>
              <a:rPr lang="en-US" b="1" dirty="0"/>
              <a:t>forces</a:t>
            </a:r>
            <a:r>
              <a:rPr lang="en-US" dirty="0"/>
              <a:t> are known analytically</a:t>
            </a:r>
          </a:p>
          <a:p>
            <a:pPr marL="285750" indent="-285750">
              <a:buFont typeface="Arial" panose="020B0604020202020204" pitchFamily="34" charset="0"/>
              <a:buChar char="•"/>
            </a:pPr>
            <a:r>
              <a:rPr lang="en-US" dirty="0"/>
              <a:t>Forces are </a:t>
            </a:r>
            <a:r>
              <a:rPr lang="en-US" b="1" dirty="0"/>
              <a:t>linear</a:t>
            </a:r>
            <a:r>
              <a:rPr lang="en-US" dirty="0"/>
              <a:t>: self consistent model</a:t>
            </a:r>
          </a:p>
        </p:txBody>
      </p:sp>
      <p:pic>
        <p:nvPicPr>
          <p:cNvPr id="38" name="Immagine 37"/>
          <p:cNvPicPr>
            <a:picLocks noChangeAspect="1"/>
          </p:cNvPicPr>
          <p:nvPr/>
        </p:nvPicPr>
        <p:blipFill>
          <a:blip r:embed="rId9"/>
          <a:stretch>
            <a:fillRect/>
          </a:stretch>
        </p:blipFill>
        <p:spPr>
          <a:xfrm>
            <a:off x="518884" y="4072461"/>
            <a:ext cx="4393778" cy="808948"/>
          </a:xfrm>
          <a:prstGeom prst="rect">
            <a:avLst/>
          </a:prstGeom>
          <a:ln w="28575">
            <a:noFill/>
          </a:ln>
        </p:spPr>
      </p:pic>
      <p:pic>
        <p:nvPicPr>
          <p:cNvPr id="41" name="Immagine 14">
            <a:extLst>
              <a:ext uri="{FF2B5EF4-FFF2-40B4-BE49-F238E27FC236}">
                <a16:creationId xmlns:a16="http://schemas.microsoft.com/office/drawing/2014/main" xmlns="" id="{9DEB184E-A7D5-4705-AB43-9CEC686C9055}"/>
              </a:ext>
            </a:extLst>
          </p:cNvPr>
          <p:cNvPicPr>
            <a:picLocks noChangeAspect="1"/>
          </p:cNvPicPr>
          <p:nvPr/>
        </p:nvPicPr>
        <p:blipFill rotWithShape="1">
          <a:blip r:embed="rId10"/>
          <a:srcRect r="6572" b="-8491"/>
          <a:stretch/>
        </p:blipFill>
        <p:spPr>
          <a:xfrm>
            <a:off x="2778691" y="4961274"/>
            <a:ext cx="2907734" cy="228869"/>
          </a:xfrm>
          <a:prstGeom prst="rect">
            <a:avLst/>
          </a:prstGeom>
        </p:spPr>
      </p:pic>
      <p:cxnSp>
        <p:nvCxnSpPr>
          <p:cNvPr id="9" name="Connettore 1 8"/>
          <p:cNvCxnSpPr/>
          <p:nvPr/>
        </p:nvCxnSpPr>
        <p:spPr>
          <a:xfrm flipH="1">
            <a:off x="5847482" y="2594958"/>
            <a:ext cx="20785" cy="41497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asellaDiTesto 11"/>
              <p:cNvSpPr txBox="1"/>
              <p:nvPr/>
            </p:nvSpPr>
            <p:spPr>
              <a:xfrm>
                <a:off x="228521" y="5301398"/>
                <a:ext cx="2686050" cy="845616"/>
              </a:xfrm>
              <a:prstGeom prst="rect">
                <a:avLst/>
              </a:prstGeom>
              <a:solidFill>
                <a:schemeClr val="accent6">
                  <a:lumMod val="20000"/>
                  <a:lumOff val="80000"/>
                </a:schemeClr>
              </a:solidFill>
              <a:ln w="19050">
                <a:solidFill>
                  <a:srgbClr val="00B050"/>
                </a:solidFill>
              </a:ln>
            </p:spPr>
            <p:txBody>
              <a:bodyPr wrap="square" rtlCol="0">
                <a:spAutoFit/>
              </a:bodyPr>
              <a:lstStyle/>
              <a:p>
                <a:r>
                  <a:rPr lang="en-US" sz="1200" b="1" dirty="0">
                    <a:solidFill>
                      <a:srgbClr val="00B050"/>
                    </a:solidFill>
                  </a:rPr>
                  <a:t>Advantages</a:t>
                </a:r>
              </a:p>
              <a:p>
                <a:pPr marL="285750" indent="-285750">
                  <a:buFont typeface="Arial" panose="020B0604020202020204" pitchFamily="34" charset="0"/>
                  <a:buChar char="•"/>
                </a:pPr>
                <a:r>
                  <a:rPr lang="en-US" sz="1200" dirty="0"/>
                  <a:t>Very </a:t>
                </a:r>
                <a:r>
                  <a:rPr lang="en-US" sz="1200" i="1" dirty="0"/>
                  <a:t>fast </a:t>
                </a:r>
                <a:r>
                  <a:rPr lang="en-US" sz="1200" dirty="0"/>
                  <a:t>(</a:t>
                </a:r>
                <a14:m>
                  <m:oMath xmlns:m="http://schemas.openxmlformats.org/officeDocument/2006/math">
                    <m:r>
                      <a:rPr lang="en-US" sz="1200" b="0" i="1" smtClean="0">
                        <a:latin typeface="Cambria Math" panose="02040503050406030204" pitchFamily="18" charset="0"/>
                      </a:rPr>
                      <m:t>∼30</m:t>
                    </m:r>
                  </m:oMath>
                </a14:m>
                <a:r>
                  <a:rPr lang="en-US" sz="1200" dirty="0"/>
                  <a:t> times than 3D PIC )</a:t>
                </a:r>
              </a:p>
              <a:p>
                <a:pPr marL="285750" indent="-285750">
                  <a:buFont typeface="Arial" panose="020B0604020202020204" pitchFamily="34" charset="0"/>
                  <a:buChar char="•"/>
                </a:pPr>
                <a:r>
                  <a:rPr lang="en-US" sz="1200" dirty="0"/>
                  <a:t>Successfully reproduces </a:t>
                </a:r>
                <a:r>
                  <a:rPr lang="en-US" sz="1200" dirty="0" err="1"/>
                  <a:t>rms</a:t>
                </a:r>
                <a:r>
                  <a:rPr lang="en-US" sz="1200" dirty="0"/>
                  <a:t> </a:t>
                </a:r>
                <a:r>
                  <a:rPr lang="en-US" sz="1200" i="1" dirty="0"/>
                  <a:t>size</a:t>
                </a:r>
                <a:r>
                  <a:rPr lang="en-US" sz="1200" dirty="0"/>
                  <a:t>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𝑥</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𝑦</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𝑧</m:t>
                        </m:r>
                      </m:sub>
                    </m:sSub>
                  </m:oMath>
                </a14:m>
                <a:r>
                  <a:rPr lang="en-US" sz="1200" dirty="0"/>
                  <a:t>) and </a:t>
                </a:r>
                <a:r>
                  <a:rPr lang="en-US" sz="1200" i="1" dirty="0"/>
                  <a:t>energy spread </a:t>
                </a:r>
                <a:r>
                  <a:rPr lang="en-US" sz="1200" dirty="0"/>
                  <a:t>(</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𝜎</m:t>
                        </m:r>
                      </m:e>
                      <m:sub>
                        <m:r>
                          <a:rPr lang="en-US" sz="1200" b="0" i="1" smtClean="0">
                            <a:latin typeface="Cambria Math" panose="02040503050406030204" pitchFamily="18" charset="0"/>
                          </a:rPr>
                          <m:t>𝐸</m:t>
                        </m:r>
                      </m:sub>
                    </m:sSub>
                  </m:oMath>
                </a14:m>
                <a:r>
                  <a:rPr lang="en-US" sz="1200" dirty="0"/>
                  <a:t>)</a:t>
                </a:r>
                <a:endParaRPr lang="it-IT" sz="1200" dirty="0"/>
              </a:p>
            </p:txBody>
          </p:sp>
        </mc:Choice>
        <mc:Fallback xmlns="">
          <p:sp>
            <p:nvSpPr>
              <p:cNvPr id="12" name="CasellaDiTesto 11"/>
              <p:cNvSpPr txBox="1">
                <a:spLocks noRot="1" noChangeAspect="1" noMove="1" noResize="1" noEditPoints="1" noAdjustHandles="1" noChangeArrowheads="1" noChangeShapeType="1" noTextEdit="1"/>
              </p:cNvSpPr>
              <p:nvPr/>
            </p:nvSpPr>
            <p:spPr>
              <a:xfrm>
                <a:off x="228521" y="5301398"/>
                <a:ext cx="2686050" cy="845616"/>
              </a:xfrm>
              <a:prstGeom prst="rect">
                <a:avLst/>
              </a:prstGeom>
              <a:blipFill rotWithShape="0">
                <a:blip r:embed="rId11"/>
                <a:stretch>
                  <a:fillRect b="-2837"/>
                </a:stretch>
              </a:blipFill>
              <a:ln w="19050">
                <a:solidFill>
                  <a:srgbClr val="00B050"/>
                </a:solidFill>
              </a:ln>
            </p:spPr>
            <p:txBody>
              <a:bodyPr/>
              <a:lstStyle/>
              <a:p>
                <a:r>
                  <a:rPr lang="it-IT">
                    <a:noFill/>
                  </a:rPr>
                  <a:t> </a:t>
                </a:r>
              </a:p>
            </p:txBody>
          </p:sp>
        </mc:Fallback>
      </mc:AlternateContent>
      <p:sp>
        <p:nvSpPr>
          <p:cNvPr id="46" name="CasellaDiTesto 45"/>
          <p:cNvSpPr txBox="1"/>
          <p:nvPr/>
        </p:nvSpPr>
        <p:spPr>
          <a:xfrm>
            <a:off x="2972326" y="5301398"/>
            <a:ext cx="2729339" cy="1015663"/>
          </a:xfrm>
          <a:prstGeom prst="rect">
            <a:avLst/>
          </a:prstGeom>
          <a:solidFill>
            <a:schemeClr val="accent2">
              <a:lumMod val="20000"/>
              <a:lumOff val="80000"/>
            </a:schemeClr>
          </a:solidFill>
          <a:ln w="19050">
            <a:solidFill>
              <a:srgbClr val="FF0000"/>
            </a:solidFill>
          </a:ln>
        </p:spPr>
        <p:txBody>
          <a:bodyPr wrap="square" rtlCol="0">
            <a:spAutoFit/>
          </a:bodyPr>
          <a:lstStyle/>
          <a:p>
            <a:r>
              <a:rPr lang="en-US" sz="1200" b="1" dirty="0">
                <a:solidFill>
                  <a:srgbClr val="FF0000"/>
                </a:solidFill>
              </a:rPr>
              <a:t>Limitations</a:t>
            </a:r>
          </a:p>
          <a:p>
            <a:pPr marL="285750" indent="-285750">
              <a:buFont typeface="Arial" panose="020B0604020202020204" pitchFamily="34" charset="0"/>
              <a:buChar char="•"/>
            </a:pPr>
            <a:r>
              <a:rPr lang="en-US" sz="1200" dirty="0"/>
              <a:t>Absence of </a:t>
            </a:r>
            <a:r>
              <a:rPr lang="en-US" sz="1200" i="1" dirty="0"/>
              <a:t>correlation</a:t>
            </a:r>
            <a:r>
              <a:rPr lang="en-US" sz="1200" dirty="0"/>
              <a:t> prevents the observation of emittance dynamics</a:t>
            </a:r>
          </a:p>
          <a:p>
            <a:pPr marL="285750" indent="-285750">
              <a:buFont typeface="Arial" panose="020B0604020202020204" pitchFamily="34" charset="0"/>
              <a:buChar char="•"/>
            </a:pPr>
            <a:r>
              <a:rPr lang="en-US" sz="1200" dirty="0"/>
              <a:t>Loss of </a:t>
            </a:r>
            <a:r>
              <a:rPr lang="en-US" sz="1200" i="1" dirty="0"/>
              <a:t>axial symmetry</a:t>
            </a:r>
            <a:r>
              <a:rPr lang="en-US" sz="1200" dirty="0"/>
              <a:t> in presence of strong transverse wakefield</a:t>
            </a:r>
            <a:endParaRPr lang="it-IT" sz="1200" dirty="0"/>
          </a:p>
        </p:txBody>
      </p:sp>
      <p:pic>
        <p:nvPicPr>
          <p:cNvPr id="48" name="Immagine 47">
            <a:extLst>
              <a:ext uri="{FF2B5EF4-FFF2-40B4-BE49-F238E27FC236}">
                <a16:creationId xmlns:a16="http://schemas.microsoft.com/office/drawing/2014/main" xmlns="" id="{49B2342B-3C9D-4D10-B67F-C284B48E64DA}"/>
              </a:ext>
            </a:extLst>
          </p:cNvPr>
          <p:cNvPicPr>
            <a:picLocks noChangeAspect="1"/>
          </p:cNvPicPr>
          <p:nvPr/>
        </p:nvPicPr>
        <p:blipFill>
          <a:blip r:embed="rId12"/>
          <a:stretch>
            <a:fillRect/>
          </a:stretch>
        </p:blipFill>
        <p:spPr>
          <a:xfrm>
            <a:off x="6922501" y="4738401"/>
            <a:ext cx="1608345" cy="725595"/>
          </a:xfrm>
          <a:prstGeom prst="rect">
            <a:avLst/>
          </a:prstGeom>
          <a:ln w="19050">
            <a:solidFill>
              <a:srgbClr val="00B050"/>
            </a:solidFill>
          </a:ln>
        </p:spPr>
      </p:pic>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xmlns="" id="{E84CDF1A-B78A-4962-898C-C4E9E4B533BB}"/>
                  </a:ext>
                </a:extLst>
              </p:cNvPr>
              <p:cNvSpPr txBox="1"/>
              <p:nvPr/>
            </p:nvSpPr>
            <p:spPr>
              <a:xfrm>
                <a:off x="5986314" y="2915495"/>
                <a:ext cx="573324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Divide the beam in </a:t>
                </a:r>
                <a:r>
                  <a:rPr lang="en-US" b="1" dirty="0"/>
                  <a:t>cylindrical slices</a:t>
                </a:r>
                <a:r>
                  <a:rPr lang="en-US" dirty="0"/>
                  <a:t> with individual size, energy and aspect ratio</a:t>
                </a:r>
              </a:p>
              <a:p>
                <a:pPr marL="285750" indent="-285750">
                  <a:buFont typeface="Arial" panose="020B0604020202020204" pitchFamily="34" charset="0"/>
                  <a:buChar char="•"/>
                </a:pPr>
                <a:r>
                  <a:rPr lang="en-US" dirty="0"/>
                  <a:t>Field produced by each (uniform) slice is known analytically (</a:t>
                </a:r>
                <a14:m>
                  <m:oMath xmlns:m="http://schemas.openxmlformats.org/officeDocument/2006/math">
                    <m:r>
                      <a:rPr lang="it-IT" i="1" smtClean="0">
                        <a:latin typeface="Cambria Math" panose="02040503050406030204" pitchFamily="18" charset="0"/>
                      </a:rPr>
                      <m:t>𝜕</m:t>
                    </m:r>
                    <m:r>
                      <a:rPr lang="it-IT" i="1" smtClean="0">
                        <a:latin typeface="Cambria Math" panose="02040503050406030204" pitchFamily="18" charset="0"/>
                      </a:rPr>
                      <m:t>/</m:t>
                    </m:r>
                    <m:r>
                      <a:rPr lang="it-IT" i="1" smtClean="0">
                        <a:latin typeface="Cambria Math" panose="02040503050406030204" pitchFamily="18" charset="0"/>
                      </a:rPr>
                      <m:t>𝜕𝜃</m:t>
                    </m:r>
                    <m:r>
                      <a:rPr lang="it-IT" i="1" smtClean="0">
                        <a:latin typeface="Cambria Math" panose="02040503050406030204" pitchFamily="18" charset="0"/>
                      </a:rPr>
                      <m:t>=0</m:t>
                    </m:r>
                  </m:oMath>
                </a14:m>
                <a:r>
                  <a:rPr lang="en-US" dirty="0"/>
                  <a:t>, </a:t>
                </a:r>
                <a14:m>
                  <m:oMath xmlns:m="http://schemas.openxmlformats.org/officeDocument/2006/math">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𝑧</m:t>
                        </m:r>
                      </m:sub>
                    </m:sSub>
                    <m:r>
                      <a:rPr lang="it-IT" i="1">
                        <a:latin typeface="Cambria Math" panose="02040503050406030204" pitchFamily="18" charset="0"/>
                      </a:rPr>
                      <m:t>/</m:t>
                    </m:r>
                    <m:r>
                      <a:rPr lang="it-IT" i="1">
                        <a:latin typeface="Cambria Math" panose="02040503050406030204" pitchFamily="18" charset="0"/>
                      </a:rPr>
                      <m:t>𝜕</m:t>
                    </m:r>
                    <m:r>
                      <a:rPr lang="it-IT" i="1">
                        <a:latin typeface="Cambria Math" panose="02040503050406030204" pitchFamily="18" charset="0"/>
                      </a:rPr>
                      <m:t>𝑟</m:t>
                    </m:r>
                    <m:r>
                      <a:rPr lang="it-IT" i="1">
                        <a:latin typeface="Cambria Math" panose="02040503050406030204" pitchFamily="18" charset="0"/>
                      </a:rPr>
                      <m:t>=0</m:t>
                    </m:r>
                  </m:oMath>
                </a14:m>
                <a:r>
                  <a:rPr lang="en-US" dirty="0"/>
                  <a:t>)</a:t>
                </a:r>
              </a:p>
              <a:p>
                <a:pPr marL="285750" indent="-285750">
                  <a:buFont typeface="Arial" panose="020B0604020202020204" pitchFamily="34" charset="0"/>
                  <a:buChar char="•"/>
                </a:pPr>
                <a:r>
                  <a:rPr lang="en-US" dirty="0"/>
                  <a:t>Force on each particle: </a:t>
                </a:r>
                <a:r>
                  <a:rPr lang="en-US" b="1" dirty="0"/>
                  <a:t>superposition</a:t>
                </a:r>
                <a:r>
                  <a:rPr lang="en-US" dirty="0"/>
                  <a:t> of the fields produced by all the slices (generalization of “HOMDYN”)</a:t>
                </a:r>
              </a:p>
            </p:txBody>
          </p:sp>
        </mc:Choice>
        <mc:Fallback xmlns="">
          <p:sp>
            <p:nvSpPr>
              <p:cNvPr id="49" name="CasellaDiTesto 48">
                <a:extLst>
                  <a:ext uri="{FF2B5EF4-FFF2-40B4-BE49-F238E27FC236}">
                    <a16:creationId xmlns="" xmlns:a16="http://schemas.microsoft.com/office/drawing/2014/main" xmlns:a14="http://schemas.microsoft.com/office/drawing/2010/main" id="{E84CDF1A-B78A-4962-898C-C4E9E4B533BB}"/>
                  </a:ext>
                </a:extLst>
              </p:cNvPr>
              <p:cNvSpPr txBox="1">
                <a:spLocks noRot="1" noChangeAspect="1" noMove="1" noResize="1" noEditPoints="1" noAdjustHandles="1" noChangeArrowheads="1" noChangeShapeType="1" noTextEdit="1"/>
              </p:cNvSpPr>
              <p:nvPr/>
            </p:nvSpPr>
            <p:spPr>
              <a:xfrm>
                <a:off x="5986314" y="2915495"/>
                <a:ext cx="5733246" cy="1754326"/>
              </a:xfrm>
              <a:prstGeom prst="rect">
                <a:avLst/>
              </a:prstGeom>
              <a:blipFill rotWithShape="0">
                <a:blip r:embed="rId13"/>
                <a:stretch>
                  <a:fillRect l="-638" t="-1736" r="-531" b="-4514"/>
                </a:stretch>
              </a:blipFill>
            </p:spPr>
            <p:txBody>
              <a:bodyPr/>
              <a:lstStyle/>
              <a:p>
                <a:r>
                  <a:rPr lang="it-IT">
                    <a:noFill/>
                  </a:rPr>
                  <a:t> </a:t>
                </a:r>
              </a:p>
            </p:txBody>
          </p:sp>
        </mc:Fallback>
      </mc:AlternateContent>
      <p:pic>
        <p:nvPicPr>
          <p:cNvPr id="50" name="Immagine 49"/>
          <p:cNvPicPr>
            <a:picLocks noChangeAspect="1"/>
          </p:cNvPicPr>
          <p:nvPr/>
        </p:nvPicPr>
        <p:blipFill>
          <a:blip r:embed="rId14"/>
          <a:stretch>
            <a:fillRect/>
          </a:stretch>
        </p:blipFill>
        <p:spPr>
          <a:xfrm>
            <a:off x="9283387" y="4615539"/>
            <a:ext cx="1526777" cy="1069970"/>
          </a:xfrm>
          <a:prstGeom prst="rect">
            <a:avLst/>
          </a:prstGeom>
        </p:spPr>
      </p:pic>
      <p:sp>
        <p:nvSpPr>
          <p:cNvPr id="51" name="Freccia a destra 50"/>
          <p:cNvSpPr/>
          <p:nvPr/>
        </p:nvSpPr>
        <p:spPr>
          <a:xfrm>
            <a:off x="8731840" y="4873834"/>
            <a:ext cx="457240" cy="466330"/>
          </a:xfrm>
          <a:prstGeom prst="rightArrow">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p:cNvSpPr txBox="1"/>
          <p:nvPr/>
        </p:nvSpPr>
        <p:spPr>
          <a:xfrm>
            <a:off x="6355427" y="5734691"/>
            <a:ext cx="3953402" cy="646331"/>
          </a:xfrm>
          <a:prstGeom prst="rect">
            <a:avLst/>
          </a:prstGeom>
          <a:solidFill>
            <a:schemeClr val="accent6">
              <a:lumMod val="20000"/>
              <a:lumOff val="80000"/>
            </a:schemeClr>
          </a:solidFill>
          <a:ln w="19050">
            <a:solidFill>
              <a:srgbClr val="00B050"/>
            </a:solidFill>
          </a:ln>
        </p:spPr>
        <p:txBody>
          <a:bodyPr wrap="square" rtlCol="0">
            <a:spAutoFit/>
          </a:bodyPr>
          <a:lstStyle/>
          <a:p>
            <a:pPr marL="285750" indent="-285750">
              <a:buFont typeface="Arial" panose="020B0604020202020204" pitchFamily="34" charset="0"/>
              <a:buChar char="•"/>
            </a:pPr>
            <a:r>
              <a:rPr lang="en-US" sz="1200" dirty="0"/>
              <a:t>Correlation between the planes describes the emittance dynamics</a:t>
            </a:r>
          </a:p>
          <a:p>
            <a:pPr marL="285750" indent="-285750">
              <a:buFont typeface="Arial" panose="020B0604020202020204" pitchFamily="34" charset="0"/>
              <a:buChar char="•"/>
            </a:pPr>
            <a:r>
              <a:rPr lang="en-US" sz="1200" dirty="0"/>
              <a:t>Allows description of more arbitrary geometries</a:t>
            </a:r>
          </a:p>
        </p:txBody>
      </p:sp>
      <p:sp>
        <p:nvSpPr>
          <p:cNvPr id="54" name="CasellaDiTesto 53"/>
          <p:cNvSpPr txBox="1"/>
          <p:nvPr/>
        </p:nvSpPr>
        <p:spPr>
          <a:xfrm>
            <a:off x="6355426" y="6399027"/>
            <a:ext cx="3953403" cy="276999"/>
          </a:xfrm>
          <a:prstGeom prst="rect">
            <a:avLst/>
          </a:prstGeom>
          <a:solidFill>
            <a:schemeClr val="accent2">
              <a:lumMod val="20000"/>
              <a:lumOff val="80000"/>
            </a:schemeClr>
          </a:solidFill>
          <a:ln w="19050">
            <a:solidFill>
              <a:srgbClr val="FF0000"/>
            </a:solidFill>
          </a:ln>
        </p:spPr>
        <p:txBody>
          <a:bodyPr wrap="square" rtlCol="0">
            <a:spAutoFit/>
          </a:bodyPr>
          <a:lstStyle/>
          <a:p>
            <a:pPr marL="285750" indent="-285750">
              <a:buFont typeface="Arial" panose="020B0604020202020204" pitchFamily="34" charset="0"/>
              <a:buChar char="•"/>
            </a:pPr>
            <a:r>
              <a:rPr lang="en-US" sz="1200" dirty="0"/>
              <a:t>More time-consuming but still faster than PIC</a:t>
            </a:r>
            <a:endParaRPr lang="it-IT" sz="1200" dirty="0"/>
          </a:p>
        </p:txBody>
      </p:sp>
      <p:sp>
        <p:nvSpPr>
          <p:cNvPr id="15" name="Rettangolo 14"/>
          <p:cNvSpPr/>
          <p:nvPr/>
        </p:nvSpPr>
        <p:spPr>
          <a:xfrm>
            <a:off x="6263653" y="5492087"/>
            <a:ext cx="1702646" cy="276999"/>
          </a:xfrm>
          <a:prstGeom prst="rect">
            <a:avLst/>
          </a:prstGeom>
        </p:spPr>
        <p:txBody>
          <a:bodyPr wrap="none">
            <a:spAutoFit/>
          </a:bodyPr>
          <a:lstStyle/>
          <a:p>
            <a:r>
              <a:rPr lang="en-US" sz="1200" b="1" dirty="0">
                <a:solidFill>
                  <a:srgbClr val="00B050"/>
                </a:solidFill>
              </a:rPr>
              <a:t>Advantages</a:t>
            </a:r>
            <a:r>
              <a:rPr lang="en-US" sz="1200" b="1" dirty="0"/>
              <a:t>/</a:t>
            </a:r>
            <a:r>
              <a:rPr lang="en-US" sz="1200" b="1" dirty="0">
                <a:solidFill>
                  <a:srgbClr val="FF0000"/>
                </a:solidFill>
              </a:rPr>
              <a:t>Limitations</a:t>
            </a:r>
          </a:p>
        </p:txBody>
      </p:sp>
      <p:pic>
        <p:nvPicPr>
          <p:cNvPr id="7" name="Immagine 6"/>
          <p:cNvPicPr>
            <a:picLocks noChangeAspect="1"/>
          </p:cNvPicPr>
          <p:nvPr/>
        </p:nvPicPr>
        <p:blipFill>
          <a:blip r:embed="rId15"/>
          <a:stretch>
            <a:fillRect/>
          </a:stretch>
        </p:blipFill>
        <p:spPr>
          <a:xfrm>
            <a:off x="10409216" y="5571335"/>
            <a:ext cx="1697939" cy="164222"/>
          </a:xfrm>
          <a:prstGeom prst="rect">
            <a:avLst/>
          </a:prstGeom>
        </p:spPr>
      </p:pic>
    </p:spTree>
    <p:extLst>
      <p:ext uri="{BB962C8B-B14F-4D97-AF65-F5344CB8AC3E}">
        <p14:creationId xmlns:p14="http://schemas.microsoft.com/office/powerpoint/2010/main" val="7392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6" grpId="0"/>
      <p:bldP spid="12" grpId="0" animBg="1"/>
      <p:bldP spid="46" grpId="0" animBg="1"/>
      <p:bldP spid="49" grpId="0"/>
      <p:bldP spid="51" grpId="0" animBg="1"/>
      <p:bldP spid="53" grpId="0" animBg="1"/>
      <p:bldP spid="54"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2FC83A4-B061-4ADD-9D6D-096FCADC755F}"/>
              </a:ext>
            </a:extLst>
          </p:cNvPr>
          <p:cNvSpPr>
            <a:spLocks noGrp="1"/>
          </p:cNvSpPr>
          <p:nvPr>
            <p:ph type="title"/>
          </p:nvPr>
        </p:nvSpPr>
        <p:spPr/>
        <p:txBody>
          <a:bodyPr/>
          <a:lstStyle/>
          <a:p>
            <a:r>
              <a:rPr lang="en-US" dirty="0"/>
              <a:t>High Gradient Linac Sections</a:t>
            </a:r>
          </a:p>
        </p:txBody>
      </p:sp>
      <p:sp>
        <p:nvSpPr>
          <p:cNvPr id="3" name="Segnaposto numero diapositiva 2">
            <a:extLst>
              <a:ext uri="{FF2B5EF4-FFF2-40B4-BE49-F238E27FC236}">
                <a16:creationId xmlns:a16="http://schemas.microsoft.com/office/drawing/2014/main" xmlns="" id="{670DAF26-2B79-4088-B83C-0F50BCA04E09}"/>
              </a:ext>
            </a:extLst>
          </p:cNvPr>
          <p:cNvSpPr>
            <a:spLocks noGrp="1"/>
          </p:cNvSpPr>
          <p:nvPr>
            <p:ph type="sldNum" sz="quarter" idx="12"/>
          </p:nvPr>
        </p:nvSpPr>
        <p:spPr/>
        <p:txBody>
          <a:bodyPr/>
          <a:lstStyle/>
          <a:p>
            <a:fld id="{62EE6E3B-1986-4A06-9D04-53EACBB36779}" type="slidenum">
              <a:rPr lang="en-US" smtClean="0"/>
              <a:t>57</a:t>
            </a:fld>
            <a:endParaRPr lang="en-US"/>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xmlns="" id="{5972178E-145C-45EF-966F-E4540E3B41E0}"/>
                  </a:ext>
                </a:extLst>
              </p:cNvPr>
              <p:cNvSpPr txBox="1"/>
              <p:nvPr/>
            </p:nvSpPr>
            <p:spPr>
              <a:xfrm>
                <a:off x="192440" y="1349911"/>
                <a:ext cx="7228388" cy="923330"/>
              </a:xfrm>
              <a:prstGeom prst="rect">
                <a:avLst/>
              </a:prstGeom>
              <a:noFill/>
            </p:spPr>
            <p:txBody>
              <a:bodyPr wrap="square" rtlCol="0">
                <a:spAutoFit/>
              </a:bodyPr>
              <a:lstStyle/>
              <a:p>
                <a:pPr marL="285750" indent="-285750">
                  <a:buFont typeface="Arial" panose="020B0604020202020204" pitchFamily="34" charset="0"/>
                  <a:buChar char="•"/>
                </a:pPr>
                <a:r>
                  <a:rPr lang="en-US" dirty="0"/>
                  <a:t>Power coupling through manifolds allows to reduce the cell iris dimension: optimization of the energy transfer process</a:t>
                </a:r>
              </a:p>
              <a:p>
                <a:pPr marL="285750" indent="-285750">
                  <a:buFont typeface="Arial" panose="020B0604020202020204" pitchFamily="34" charset="0"/>
                  <a:buChar char="•"/>
                </a:pPr>
                <a:r>
                  <a:rPr lang="en-US" dirty="0"/>
                  <a:t>C-band structures with </a:t>
                </a:r>
                <a14:m>
                  <m:oMath xmlns:m="http://schemas.openxmlformats.org/officeDocument/2006/math">
                    <m:r>
                      <a:rPr lang="it-IT" b="0" i="1" smtClean="0">
                        <a:latin typeface="Cambria Math" panose="02040503050406030204" pitchFamily="18" charset="0"/>
                      </a:rPr>
                      <m:t>∼2</m:t>
                    </m:r>
                    <m:r>
                      <m:rPr>
                        <m:sty m:val="p"/>
                      </m:rPr>
                      <a:rPr lang="it-IT" b="0" i="0" smtClean="0">
                        <a:latin typeface="Cambria Math" panose="02040503050406030204" pitchFamily="18" charset="0"/>
                      </a:rPr>
                      <m:t>mm</m:t>
                    </m:r>
                  </m:oMath>
                </a14:m>
                <a:r>
                  <a:rPr lang="en-US" dirty="0"/>
                  <a:t> iris radius (</a:t>
                </a:r>
                <a14:m>
                  <m:oMath xmlns:m="http://schemas.openxmlformats.org/officeDocument/2006/math">
                    <m:r>
                      <a:rPr lang="it-IT" b="0" i="1" smtClean="0">
                        <a:latin typeface="Cambria Math" panose="02040503050406030204" pitchFamily="18" charset="0"/>
                      </a:rPr>
                      <m:t>∼0.038⋅</m:t>
                    </m:r>
                    <m:sSub>
                      <m:sSubPr>
                        <m:ctrlPr>
                          <a:rPr lang="it-IT" i="1">
                            <a:latin typeface="Cambria Math" panose="02040503050406030204" pitchFamily="18" charset="0"/>
                          </a:rPr>
                        </m:ctrlPr>
                      </m:sSubPr>
                      <m:e>
                        <m:r>
                          <a:rPr lang="it-IT" i="1">
                            <a:latin typeface="Cambria Math" panose="02040503050406030204" pitchFamily="18" charset="0"/>
                          </a:rPr>
                          <m:t>𝜆</m:t>
                        </m:r>
                      </m:e>
                      <m:sub>
                        <m:r>
                          <m:rPr>
                            <m:sty m:val="p"/>
                          </m:rPr>
                          <a:rPr lang="it-IT">
                            <a:latin typeface="Cambria Math" panose="02040503050406030204" pitchFamily="18" charset="0"/>
                          </a:rPr>
                          <m:t>rf</m:t>
                        </m:r>
                      </m:sub>
                    </m:sSub>
                  </m:oMath>
                </a14:m>
                <a:r>
                  <a:rPr lang="en-US" dirty="0"/>
                  <a:t>)</a:t>
                </a:r>
              </a:p>
            </p:txBody>
          </p:sp>
        </mc:Choice>
        <mc:Fallback xmlns="">
          <p:sp>
            <p:nvSpPr>
              <p:cNvPr id="12" name="CasellaDiTesto 11">
                <a:extLst>
                  <a:ext uri="{FF2B5EF4-FFF2-40B4-BE49-F238E27FC236}">
                    <a16:creationId xmlns:a16="http://schemas.microsoft.com/office/drawing/2014/main" id="{5972178E-145C-45EF-966F-E4540E3B41E0}"/>
                  </a:ext>
                </a:extLst>
              </p:cNvPr>
              <p:cNvSpPr txBox="1">
                <a:spLocks noRot="1" noChangeAspect="1" noMove="1" noResize="1" noEditPoints="1" noAdjustHandles="1" noChangeArrowheads="1" noChangeShapeType="1" noTextEdit="1"/>
              </p:cNvSpPr>
              <p:nvPr/>
            </p:nvSpPr>
            <p:spPr>
              <a:xfrm>
                <a:off x="192440" y="1349911"/>
                <a:ext cx="7228388" cy="923330"/>
              </a:xfrm>
              <a:prstGeom prst="rect">
                <a:avLst/>
              </a:prstGeom>
              <a:blipFill>
                <a:blip r:embed="rId3"/>
                <a:stretch>
                  <a:fillRect l="-591" t="-3289" b="-9211"/>
                </a:stretch>
              </a:blipFill>
            </p:spPr>
            <p:txBody>
              <a:bodyPr/>
              <a:lstStyle/>
              <a:p>
                <a:r>
                  <a:rPr lang="en-US">
                    <a:noFill/>
                  </a:rPr>
                  <a:t> </a:t>
                </a:r>
              </a:p>
            </p:txBody>
          </p:sp>
        </mc:Fallback>
      </mc:AlternateContent>
      <p:pic>
        <p:nvPicPr>
          <p:cNvPr id="23" name="Immagine 22">
            <a:extLst>
              <a:ext uri="{FF2B5EF4-FFF2-40B4-BE49-F238E27FC236}">
                <a16:creationId xmlns:a16="http://schemas.microsoft.com/office/drawing/2014/main" xmlns="" id="{2C39DF5E-D33F-4E27-9AA4-CA011CE570F9}"/>
              </a:ext>
            </a:extLst>
          </p:cNvPr>
          <p:cNvPicPr>
            <a:picLocks noChangeAspect="1"/>
          </p:cNvPicPr>
          <p:nvPr/>
        </p:nvPicPr>
        <p:blipFill>
          <a:blip r:embed="rId4"/>
          <a:stretch>
            <a:fillRect/>
          </a:stretch>
        </p:blipFill>
        <p:spPr>
          <a:xfrm>
            <a:off x="231839" y="5961693"/>
            <a:ext cx="2763152" cy="425712"/>
          </a:xfrm>
          <a:prstGeom prst="rect">
            <a:avLst/>
          </a:prstGeom>
        </p:spPr>
      </p:pic>
      <p:pic>
        <p:nvPicPr>
          <p:cNvPr id="24" name="Picture 52">
            <a:extLst>
              <a:ext uri="{FF2B5EF4-FFF2-40B4-BE49-F238E27FC236}">
                <a16:creationId xmlns:a16="http://schemas.microsoft.com/office/drawing/2014/main" xmlns="" id="{94F62298-735F-4306-BC79-05E19216773B}"/>
              </a:ext>
            </a:extLst>
          </p:cNvPr>
          <p:cNvPicPr>
            <a:picLocks noChangeAspect="1"/>
          </p:cNvPicPr>
          <p:nvPr/>
        </p:nvPicPr>
        <p:blipFill>
          <a:blip r:embed="rId5"/>
          <a:stretch>
            <a:fillRect/>
          </a:stretch>
        </p:blipFill>
        <p:spPr>
          <a:xfrm>
            <a:off x="221164" y="6430753"/>
            <a:ext cx="4061239" cy="330670"/>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xmlns="" id="{83E407A7-CAB9-4D9E-9ED6-E91436F833F7}"/>
                  </a:ext>
                </a:extLst>
              </p:cNvPr>
              <p:cNvSpPr txBox="1"/>
              <p:nvPr/>
            </p:nvSpPr>
            <p:spPr>
              <a:xfrm>
                <a:off x="101210" y="2700841"/>
                <a:ext cx="4380988"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High accelerating </a:t>
                </a:r>
                <a:r>
                  <a:rPr lang="en-US" sz="1400" b="1" dirty="0"/>
                  <a:t>gradient</a:t>
                </a:r>
                <a:r>
                  <a:rPr lang="en-US" sz="1400" dirty="0"/>
                  <a:t> </a:t>
                </a:r>
                <a14:m>
                  <m:oMath xmlns:m="http://schemas.openxmlformats.org/officeDocument/2006/math">
                    <m:d>
                      <m:dPr>
                        <m:begChr m:val="⟨"/>
                        <m:endChr m:val="⟩"/>
                        <m:ctrlPr>
                          <a:rPr lang="it-IT" sz="1400" b="0" i="1" smtClean="0">
                            <a:latin typeface="Cambria Math" panose="02040503050406030204" pitchFamily="18" charset="0"/>
                          </a:rPr>
                        </m:ctrlPr>
                      </m:dPr>
                      <m:e>
                        <m:r>
                          <a:rPr lang="it-IT" sz="1400" b="0" i="1" smtClean="0">
                            <a:latin typeface="Cambria Math" panose="02040503050406030204" pitchFamily="18" charset="0"/>
                          </a:rPr>
                          <m:t>𝑒</m:t>
                        </m:r>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𝐸</m:t>
                            </m:r>
                          </m:e>
                          <m:sub>
                            <m:r>
                              <a:rPr lang="it-IT" sz="1400" b="0" i="1" smtClean="0">
                                <a:latin typeface="Cambria Math" panose="02040503050406030204" pitchFamily="18" charset="0"/>
                              </a:rPr>
                              <m:t>𝑧</m:t>
                            </m:r>
                          </m:sub>
                        </m:sSub>
                      </m:e>
                    </m:d>
                    <m:r>
                      <a:rPr lang="it-IT" sz="1400" b="0" i="1" smtClean="0">
                        <a:latin typeface="Cambria Math" panose="02040503050406030204" pitchFamily="18" charset="0"/>
                      </a:rPr>
                      <m:t>=</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𝛾</m:t>
                        </m:r>
                      </m:e>
                      <m:sup>
                        <m:r>
                          <a:rPr lang="it-IT" sz="1400" b="0" i="1" smtClean="0">
                            <a:latin typeface="Cambria Math" panose="02040503050406030204" pitchFamily="18" charset="0"/>
                          </a:rPr>
                          <m:t>′</m:t>
                        </m:r>
                      </m:sup>
                    </m:sSup>
                    <m:r>
                      <a:rPr lang="it-IT" sz="1400" b="0" i="1" smtClean="0">
                        <a:latin typeface="Cambria Math" panose="02040503050406030204" pitchFamily="18" charset="0"/>
                      </a:rPr>
                      <m:t>𝑚</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𝑐</m:t>
                        </m:r>
                      </m:e>
                      <m:sup>
                        <m:r>
                          <a:rPr lang="it-IT" sz="1400" b="0" i="1" smtClean="0">
                            <a:latin typeface="Cambria Math" panose="02040503050406030204" pitchFamily="18" charset="0"/>
                          </a:rPr>
                          <m:t>2</m:t>
                        </m:r>
                      </m:sup>
                    </m:sSup>
                  </m:oMath>
                </a14:m>
                <a:r>
                  <a:rPr lang="en-US" sz="1400" dirty="0"/>
                  <a:t>: 50 MeV/m (NC) and 125 MeV/m (cryo-cooling)</a:t>
                </a:r>
              </a:p>
              <a:p>
                <a:pPr marL="285750" indent="-285750">
                  <a:buFont typeface="Arial" panose="020B0604020202020204" pitchFamily="34" charset="0"/>
                  <a:buChar char="•"/>
                </a:pPr>
                <a:r>
                  <a:rPr lang="en-US" sz="1400" dirty="0"/>
                  <a:t>Enhanced transverse </a:t>
                </a:r>
                <a:r>
                  <a:rPr lang="en-US" sz="1400" b="1" dirty="0"/>
                  <a:t>focusing</a:t>
                </a:r>
                <a:r>
                  <a:rPr lang="en-US" sz="1400" dirty="0"/>
                  <a:t> strength:</a:t>
                </a:r>
              </a:p>
              <a:p>
                <a:pPr marL="742950" lvl="1" indent="-285750">
                  <a:buFont typeface="Wingdings" panose="05000000000000000000" pitchFamily="2" charset="2"/>
                  <a:buChar char="q"/>
                </a:pPr>
                <a:r>
                  <a:rPr lang="en-US" sz="1400" u="sng" dirty="0"/>
                  <a:t>1</a:t>
                </a:r>
                <a:r>
                  <a:rPr lang="en-US" sz="1400" u="sng" baseline="30000" dirty="0"/>
                  <a:t>st</a:t>
                </a:r>
                <a:r>
                  <a:rPr lang="en-US" sz="1400" u="sng" dirty="0"/>
                  <a:t> - order focusing</a:t>
                </a:r>
                <a:r>
                  <a:rPr lang="en-US" sz="1400" dirty="0"/>
                  <a:t>: radial </a:t>
                </a:r>
                <a:r>
                  <a:rPr lang="en-US" sz="1400" i="1" dirty="0"/>
                  <a:t>kick</a:t>
                </a:r>
                <a:r>
                  <a:rPr lang="en-US" sz="1400" dirty="0"/>
                  <a:t> due to transitions from field-free to non-zero field</a:t>
                </a:r>
                <a:r>
                  <a:rPr lang="en-US" sz="1400" b="1" dirty="0">
                    <a:solidFill>
                      <a:srgbClr val="00B050"/>
                    </a:solidFill>
                  </a:rPr>
                  <a:t> (a)</a:t>
                </a:r>
                <a:endParaRPr lang="en-US" sz="1400" dirty="0"/>
              </a:p>
              <a:p>
                <a:pPr marL="742950" lvl="1" indent="-285750">
                  <a:buFont typeface="Wingdings" panose="05000000000000000000" pitchFamily="2" charset="2"/>
                  <a:buChar char="q"/>
                </a:pPr>
                <a:r>
                  <a:rPr lang="en-US" sz="1400" u="sng" dirty="0"/>
                  <a:t>2</a:t>
                </a:r>
                <a:r>
                  <a:rPr lang="en-US" sz="1400" u="sng" baseline="30000" dirty="0"/>
                  <a:t>nd</a:t>
                </a:r>
                <a:r>
                  <a:rPr lang="en-US" sz="1400" u="sng" dirty="0"/>
                  <a:t> - order focusing</a:t>
                </a:r>
                <a:r>
                  <a:rPr lang="en-US" sz="1400" dirty="0"/>
                  <a:t>: contribution of non-synchronous </a:t>
                </a:r>
                <a:r>
                  <a:rPr lang="en-US" sz="1400" i="1" dirty="0"/>
                  <a:t>space harmonics</a:t>
                </a:r>
                <a:r>
                  <a:rPr lang="en-US" sz="1400" dirty="0"/>
                  <a:t> in accelerating cells </a:t>
                </a:r>
                <a:r>
                  <a:rPr lang="en-US" sz="1400" b="1" dirty="0">
                    <a:solidFill>
                      <a:srgbClr val="00B050"/>
                    </a:solidFill>
                  </a:rPr>
                  <a:t>(b)</a:t>
                </a:r>
                <a:endParaRPr lang="en-US" sz="1400" dirty="0"/>
              </a:p>
            </p:txBody>
          </p:sp>
        </mc:Choice>
        <mc:Fallback xmlns="">
          <p:sp>
            <p:nvSpPr>
              <p:cNvPr id="7" name="CasellaDiTesto 6">
                <a:extLst>
                  <a:ext uri="{FF2B5EF4-FFF2-40B4-BE49-F238E27FC236}">
                    <a16:creationId xmlns:a16="http://schemas.microsoft.com/office/drawing/2014/main" id="{83E407A7-CAB9-4D9E-9ED6-E91436F833F7}"/>
                  </a:ext>
                </a:extLst>
              </p:cNvPr>
              <p:cNvSpPr txBox="1">
                <a:spLocks noRot="1" noChangeAspect="1" noMove="1" noResize="1" noEditPoints="1" noAdjustHandles="1" noChangeArrowheads="1" noChangeShapeType="1" noTextEdit="1"/>
              </p:cNvSpPr>
              <p:nvPr/>
            </p:nvSpPr>
            <p:spPr>
              <a:xfrm>
                <a:off x="101210" y="2700841"/>
                <a:ext cx="4380988" cy="1815882"/>
              </a:xfrm>
              <a:prstGeom prst="rect">
                <a:avLst/>
              </a:prstGeom>
              <a:blipFill>
                <a:blip r:embed="rId6"/>
                <a:stretch>
                  <a:fillRect l="-279" t="-336" r="-1253" b="-2685"/>
                </a:stretch>
              </a:blipFill>
            </p:spPr>
            <p:txBody>
              <a:bodyPr/>
              <a:lstStyle/>
              <a:p>
                <a:r>
                  <a:rPr lang="en-US">
                    <a:noFill/>
                  </a:rPr>
                  <a:t> </a:t>
                </a:r>
              </a:p>
            </p:txBody>
          </p:sp>
        </mc:Fallback>
      </mc:AlternateContent>
      <p:sp>
        <p:nvSpPr>
          <p:cNvPr id="25" name="CasellaDiTesto 24">
            <a:extLst>
              <a:ext uri="{FF2B5EF4-FFF2-40B4-BE49-F238E27FC236}">
                <a16:creationId xmlns:a16="http://schemas.microsoft.com/office/drawing/2014/main" xmlns="" id="{DC128ED1-7E60-4C1A-B5AD-5CBFCA5DB762}"/>
              </a:ext>
            </a:extLst>
          </p:cNvPr>
          <p:cNvSpPr txBox="1"/>
          <p:nvPr/>
        </p:nvSpPr>
        <p:spPr>
          <a:xfrm>
            <a:off x="165412" y="2321680"/>
            <a:ext cx="1832107" cy="369332"/>
          </a:xfrm>
          <a:prstGeom prst="rect">
            <a:avLst/>
          </a:prstGeom>
          <a:noFill/>
        </p:spPr>
        <p:txBody>
          <a:bodyPr wrap="square" rtlCol="0">
            <a:spAutoFit/>
          </a:bodyPr>
          <a:lstStyle/>
          <a:p>
            <a:r>
              <a:rPr lang="en-US" b="1" u="sng" dirty="0">
                <a:solidFill>
                  <a:srgbClr val="C00000"/>
                </a:solidFill>
              </a:rPr>
              <a:t>Advantages</a:t>
            </a:r>
          </a:p>
        </p:txBody>
      </p:sp>
      <p:grpSp>
        <p:nvGrpSpPr>
          <p:cNvPr id="33" name="Gruppo 32">
            <a:extLst>
              <a:ext uri="{FF2B5EF4-FFF2-40B4-BE49-F238E27FC236}">
                <a16:creationId xmlns:a16="http://schemas.microsoft.com/office/drawing/2014/main" xmlns="" id="{B0464CB0-1747-4A88-98D3-E8199C2B623F}"/>
              </a:ext>
            </a:extLst>
          </p:cNvPr>
          <p:cNvGrpSpPr/>
          <p:nvPr/>
        </p:nvGrpSpPr>
        <p:grpSpPr>
          <a:xfrm>
            <a:off x="5047264" y="5057463"/>
            <a:ext cx="4457036" cy="1147386"/>
            <a:chOff x="1029679" y="3782671"/>
            <a:chExt cx="4457036" cy="1147386"/>
          </a:xfrm>
        </p:grpSpPr>
        <p:pic>
          <p:nvPicPr>
            <p:cNvPr id="34" name="Immagine 33">
              <a:extLst>
                <a:ext uri="{FF2B5EF4-FFF2-40B4-BE49-F238E27FC236}">
                  <a16:creationId xmlns:a16="http://schemas.microsoft.com/office/drawing/2014/main" xmlns="" id="{196FFDF5-07E3-431D-951C-308FB55BF7B3}"/>
                </a:ext>
              </a:extLst>
            </p:cNvPr>
            <p:cNvPicPr>
              <a:picLocks noChangeAspect="1"/>
            </p:cNvPicPr>
            <p:nvPr/>
          </p:nvPicPr>
          <p:blipFill>
            <a:blip r:embed="rId7"/>
            <a:stretch>
              <a:fillRect/>
            </a:stretch>
          </p:blipFill>
          <p:spPr>
            <a:xfrm>
              <a:off x="1029679" y="3782671"/>
              <a:ext cx="4457036" cy="581059"/>
            </a:xfrm>
            <a:prstGeom prst="rect">
              <a:avLst/>
            </a:prstGeom>
          </p:spPr>
        </p:pic>
        <p:pic>
          <p:nvPicPr>
            <p:cNvPr id="35" name="Immagine 34">
              <a:extLst>
                <a:ext uri="{FF2B5EF4-FFF2-40B4-BE49-F238E27FC236}">
                  <a16:creationId xmlns:a16="http://schemas.microsoft.com/office/drawing/2014/main" xmlns="" id="{3C4615FA-7FA1-44DB-96B0-158C39376AE0}"/>
                </a:ext>
              </a:extLst>
            </p:cNvPr>
            <p:cNvPicPr>
              <a:picLocks noChangeAspect="1"/>
            </p:cNvPicPr>
            <p:nvPr/>
          </p:nvPicPr>
          <p:blipFill>
            <a:blip r:embed="rId8"/>
            <a:stretch>
              <a:fillRect/>
            </a:stretch>
          </p:blipFill>
          <p:spPr>
            <a:xfrm>
              <a:off x="1361182" y="4411452"/>
              <a:ext cx="1568697" cy="518605"/>
            </a:xfrm>
            <a:prstGeom prst="rect">
              <a:avLst/>
            </a:prstGeom>
          </p:spPr>
        </p:pic>
      </p:grpSp>
      <p:sp>
        <p:nvSpPr>
          <p:cNvPr id="37" name="CasellaDiTesto 36">
            <a:extLst>
              <a:ext uri="{FF2B5EF4-FFF2-40B4-BE49-F238E27FC236}">
                <a16:creationId xmlns:a16="http://schemas.microsoft.com/office/drawing/2014/main" xmlns="" id="{1F4DD4FF-8D03-426D-92AC-332AD5207363}"/>
              </a:ext>
            </a:extLst>
          </p:cNvPr>
          <p:cNvSpPr txBox="1"/>
          <p:nvPr/>
        </p:nvSpPr>
        <p:spPr>
          <a:xfrm>
            <a:off x="4752419" y="2324011"/>
            <a:ext cx="1555778" cy="369331"/>
          </a:xfrm>
          <a:prstGeom prst="rect">
            <a:avLst/>
          </a:prstGeom>
          <a:noFill/>
        </p:spPr>
        <p:txBody>
          <a:bodyPr wrap="square" rtlCol="0">
            <a:spAutoFit/>
          </a:bodyPr>
          <a:lstStyle/>
          <a:p>
            <a:r>
              <a:rPr lang="en-US" b="1" u="sng" dirty="0">
                <a:solidFill>
                  <a:srgbClr val="C00000"/>
                </a:solidFill>
              </a:rPr>
              <a:t>Disadvantages</a:t>
            </a:r>
          </a:p>
        </p:txBody>
      </p: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xmlns="" id="{23E8886D-027C-4712-BE1E-D409C48BADA4}"/>
                  </a:ext>
                </a:extLst>
              </p:cNvPr>
              <p:cNvSpPr txBox="1"/>
              <p:nvPr/>
            </p:nvSpPr>
            <p:spPr>
              <a:xfrm>
                <a:off x="4775858" y="2697452"/>
                <a:ext cx="4558641"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Smaller iris causes a stronger </a:t>
                </a:r>
                <a:r>
                  <a:rPr lang="en-US" sz="1400" b="1" dirty="0"/>
                  <a:t>collective interaction</a:t>
                </a:r>
              </a:p>
              <a:p>
                <a:pPr marL="285750" indent="-285750">
                  <a:buFont typeface="Arial" panose="020B0604020202020204" pitchFamily="34" charset="0"/>
                  <a:buChar char="•"/>
                </a:pPr>
                <a:r>
                  <a:rPr lang="en-US" sz="1400" b="1" dirty="0" err="1"/>
                  <a:t>Wakefields</a:t>
                </a:r>
                <a:r>
                  <a:rPr lang="en-US" sz="1400" dirty="0"/>
                  <a:t>: parasitic fields excited by moving charges, diffracted by the surrounding environment and acting back on the beam itself</a:t>
                </a:r>
              </a:p>
              <a:p>
                <a:pPr marL="285750" indent="-285750">
                  <a:buFont typeface="Arial" panose="020B0604020202020204" pitchFamily="34" charset="0"/>
                  <a:buChar char="•"/>
                </a:pPr>
                <a:r>
                  <a:rPr lang="en-US" sz="1400" dirty="0"/>
                  <a:t>Main effects are due to the transverse </a:t>
                </a:r>
                <a:r>
                  <a:rPr lang="en-US" sz="1400" b="1" dirty="0"/>
                  <a:t>dipole</a:t>
                </a:r>
                <a:r>
                  <a:rPr lang="en-US" sz="1400" dirty="0"/>
                  <a:t> interaction arising from off-axis particles</a:t>
                </a:r>
              </a:p>
              <a:p>
                <a:pPr marL="742950" lvl="1" indent="-285750">
                  <a:buFont typeface="Wingdings" panose="05000000000000000000" pitchFamily="2" charset="2"/>
                  <a:buChar char="q"/>
                </a:pPr>
                <a:r>
                  <a:rPr lang="en-US" sz="1400" dirty="0"/>
                  <a:t>Dipole wake-function per unit-length in </a:t>
                </a:r>
                <a:r>
                  <a:rPr lang="en-US" sz="1400" i="1" dirty="0"/>
                  <a:t>periodic accelerating structures</a:t>
                </a:r>
                <a:r>
                  <a:rPr lang="en-US" sz="1400" dirty="0"/>
                  <a:t>: diffraction theory and K. Bane’s formula</a:t>
                </a:r>
              </a:p>
              <a:p>
                <a:pPr marL="742950" lvl="1" indent="-285750">
                  <a:buFont typeface="Wingdings" panose="05000000000000000000" pitchFamily="2" charset="2"/>
                  <a:buChar char="q"/>
                </a:pPr>
                <a:r>
                  <a:rPr lang="en-US" sz="1400" dirty="0"/>
                  <a:t>The strength scales as </a:t>
                </a:r>
                <a14:m>
                  <m:oMath xmlns:m="http://schemas.openxmlformats.org/officeDocument/2006/math">
                    <m:sSup>
                      <m:sSupPr>
                        <m:ctrlPr>
                          <a:rPr lang="it-IT" sz="1400" i="1">
                            <a:latin typeface="Cambria Math" panose="02040503050406030204" pitchFamily="18" charset="0"/>
                          </a:rPr>
                        </m:ctrlPr>
                      </m:sSupPr>
                      <m:e>
                        <m:r>
                          <a:rPr lang="it-IT" sz="1400" i="1">
                            <a:latin typeface="Cambria Math" panose="02040503050406030204" pitchFamily="18" charset="0"/>
                          </a:rPr>
                          <m:t>𝑎</m:t>
                        </m:r>
                      </m:e>
                      <m:sup>
                        <m:r>
                          <a:rPr lang="it-IT" sz="1400" i="1">
                            <a:latin typeface="Cambria Math" panose="02040503050406030204" pitchFamily="18" charset="0"/>
                          </a:rPr>
                          <m:t>−3</m:t>
                        </m:r>
                      </m:sup>
                    </m:sSup>
                  </m:oMath>
                </a14:m>
                <a:r>
                  <a:rPr lang="en-US" sz="1400" dirty="0"/>
                  <a:t> (</a:t>
                </a:r>
                <a14:m>
                  <m:oMath xmlns:m="http://schemas.openxmlformats.org/officeDocument/2006/math">
                    <m:r>
                      <a:rPr lang="it-IT" sz="1400" b="0" i="1" dirty="0" smtClean="0">
                        <a:latin typeface="Cambria Math" panose="02040503050406030204" pitchFamily="18" charset="0"/>
                      </a:rPr>
                      <m:t>𝑎</m:t>
                    </m:r>
                  </m:oMath>
                </a14:m>
                <a:r>
                  <a:rPr lang="en-US" sz="1400" dirty="0"/>
                  <a:t> being the </a:t>
                </a:r>
                <a:r>
                  <a:rPr lang="en-US" sz="1400" i="1" dirty="0"/>
                  <a:t>iris radius</a:t>
                </a:r>
                <a:r>
                  <a:rPr lang="en-US" sz="1400" dirty="0"/>
                  <a:t>)</a:t>
                </a:r>
              </a:p>
            </p:txBody>
          </p:sp>
        </mc:Choice>
        <mc:Fallback xmlns="">
          <p:sp>
            <p:nvSpPr>
              <p:cNvPr id="38" name="CasellaDiTesto 37">
                <a:extLst>
                  <a:ext uri="{FF2B5EF4-FFF2-40B4-BE49-F238E27FC236}">
                    <a16:creationId xmlns:a16="http://schemas.microsoft.com/office/drawing/2014/main" id="{23E8886D-027C-4712-BE1E-D409C48BADA4}"/>
                  </a:ext>
                </a:extLst>
              </p:cNvPr>
              <p:cNvSpPr txBox="1">
                <a:spLocks noRot="1" noChangeAspect="1" noMove="1" noResize="1" noEditPoints="1" noAdjustHandles="1" noChangeArrowheads="1" noChangeShapeType="1" noTextEdit="1"/>
              </p:cNvSpPr>
              <p:nvPr/>
            </p:nvSpPr>
            <p:spPr>
              <a:xfrm>
                <a:off x="4775858" y="2697452"/>
                <a:ext cx="4558641" cy="2246769"/>
              </a:xfrm>
              <a:prstGeom prst="rect">
                <a:avLst/>
              </a:prstGeom>
              <a:blipFill>
                <a:blip r:embed="rId9"/>
                <a:stretch>
                  <a:fillRect l="-134" t="-271" r="-1070" b="-2168"/>
                </a:stretch>
              </a:blipFill>
            </p:spPr>
            <p:txBody>
              <a:bodyPr/>
              <a:lstStyle/>
              <a:p>
                <a:r>
                  <a:rPr lang="en-US">
                    <a:noFill/>
                  </a:rPr>
                  <a:t> </a:t>
                </a:r>
              </a:p>
            </p:txBody>
          </p:sp>
        </mc:Fallback>
      </mc:AlternateContent>
      <p:cxnSp>
        <p:nvCxnSpPr>
          <p:cNvPr id="42" name="Connettore diritto 41">
            <a:extLst>
              <a:ext uri="{FF2B5EF4-FFF2-40B4-BE49-F238E27FC236}">
                <a16:creationId xmlns:a16="http://schemas.microsoft.com/office/drawing/2014/main" xmlns="" id="{42F61930-5413-4F71-A1C4-ED6B60322C02}"/>
              </a:ext>
            </a:extLst>
          </p:cNvPr>
          <p:cNvCxnSpPr>
            <a:cxnSpLocks/>
          </p:cNvCxnSpPr>
          <p:nvPr/>
        </p:nvCxnSpPr>
        <p:spPr>
          <a:xfrm>
            <a:off x="4590535" y="2426244"/>
            <a:ext cx="0" cy="4315109"/>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grpSp>
        <p:nvGrpSpPr>
          <p:cNvPr id="43" name="Gruppo 42">
            <a:extLst>
              <a:ext uri="{FF2B5EF4-FFF2-40B4-BE49-F238E27FC236}">
                <a16:creationId xmlns:a16="http://schemas.microsoft.com/office/drawing/2014/main" xmlns="" id="{9266CE83-C842-4FB1-B6C2-EA41DC30E0F7}"/>
              </a:ext>
            </a:extLst>
          </p:cNvPr>
          <p:cNvGrpSpPr/>
          <p:nvPr/>
        </p:nvGrpSpPr>
        <p:grpSpPr>
          <a:xfrm>
            <a:off x="9689990" y="3360097"/>
            <a:ext cx="1918095" cy="1304339"/>
            <a:chOff x="-270642" y="2491260"/>
            <a:chExt cx="1918095" cy="1304339"/>
          </a:xfrm>
        </p:grpSpPr>
        <p:pic>
          <p:nvPicPr>
            <p:cNvPr id="44" name="Immagine 43">
              <a:extLst>
                <a:ext uri="{FF2B5EF4-FFF2-40B4-BE49-F238E27FC236}">
                  <a16:creationId xmlns:a16="http://schemas.microsoft.com/office/drawing/2014/main" xmlns="" id="{39BD4064-BD64-47F4-B99F-100B5880D012}"/>
                </a:ext>
              </a:extLst>
            </p:cNvPr>
            <p:cNvPicPr>
              <a:picLocks noChangeAspect="1"/>
            </p:cNvPicPr>
            <p:nvPr/>
          </p:nvPicPr>
          <p:blipFill>
            <a:blip r:embed="rId10"/>
            <a:stretch>
              <a:fillRect/>
            </a:stretch>
          </p:blipFill>
          <p:spPr>
            <a:xfrm>
              <a:off x="-270642" y="3379810"/>
              <a:ext cx="1918095" cy="415789"/>
            </a:xfrm>
            <a:prstGeom prst="rect">
              <a:avLst/>
            </a:prstGeom>
            <a:ln w="38100">
              <a:noFill/>
            </a:ln>
          </p:spPr>
        </p:pic>
        <p:pic>
          <p:nvPicPr>
            <p:cNvPr id="45" name="Immagine 44">
              <a:extLst>
                <a:ext uri="{FF2B5EF4-FFF2-40B4-BE49-F238E27FC236}">
                  <a16:creationId xmlns:a16="http://schemas.microsoft.com/office/drawing/2014/main" xmlns="" id="{1D023268-72AE-42EB-A88D-A7FAD073275D}"/>
                </a:ext>
              </a:extLst>
            </p:cNvPr>
            <p:cNvPicPr>
              <a:picLocks noChangeAspect="1"/>
            </p:cNvPicPr>
            <p:nvPr/>
          </p:nvPicPr>
          <p:blipFill>
            <a:blip r:embed="rId11"/>
            <a:stretch>
              <a:fillRect/>
            </a:stretch>
          </p:blipFill>
          <p:spPr>
            <a:xfrm>
              <a:off x="-222625" y="2491260"/>
              <a:ext cx="1147711" cy="925690"/>
            </a:xfrm>
            <a:prstGeom prst="rect">
              <a:avLst/>
            </a:prstGeom>
          </p:spPr>
        </p:pic>
      </p:grpSp>
      <p:pic>
        <p:nvPicPr>
          <p:cNvPr id="46" name="Immagine 45">
            <a:extLst>
              <a:ext uri="{FF2B5EF4-FFF2-40B4-BE49-F238E27FC236}">
                <a16:creationId xmlns:a16="http://schemas.microsoft.com/office/drawing/2014/main" xmlns="" id="{4A1035E6-62D6-4544-8644-8316B1C0CE82}"/>
              </a:ext>
            </a:extLst>
          </p:cNvPr>
          <p:cNvPicPr>
            <a:picLocks noChangeAspect="1"/>
          </p:cNvPicPr>
          <p:nvPr/>
        </p:nvPicPr>
        <p:blipFill>
          <a:blip r:embed="rId12"/>
          <a:stretch>
            <a:fillRect/>
          </a:stretch>
        </p:blipFill>
        <p:spPr>
          <a:xfrm>
            <a:off x="4991313" y="6367440"/>
            <a:ext cx="2515755" cy="393791"/>
          </a:xfrm>
          <a:prstGeom prst="rect">
            <a:avLst/>
          </a:prstGeom>
        </p:spPr>
      </p:pic>
      <p:grpSp>
        <p:nvGrpSpPr>
          <p:cNvPr id="56" name="Gruppo 55">
            <a:extLst>
              <a:ext uri="{FF2B5EF4-FFF2-40B4-BE49-F238E27FC236}">
                <a16:creationId xmlns:a16="http://schemas.microsoft.com/office/drawing/2014/main" xmlns="" id="{99386D88-F78D-4944-91BA-D47E643A9A2E}"/>
              </a:ext>
            </a:extLst>
          </p:cNvPr>
          <p:cNvGrpSpPr/>
          <p:nvPr/>
        </p:nvGrpSpPr>
        <p:grpSpPr>
          <a:xfrm>
            <a:off x="176039" y="4650689"/>
            <a:ext cx="2022034" cy="442356"/>
            <a:chOff x="192440" y="4571505"/>
            <a:chExt cx="2022034" cy="442356"/>
          </a:xfrm>
        </p:grpSpPr>
        <p:pic>
          <p:nvPicPr>
            <p:cNvPr id="49" name="Immagine 48">
              <a:extLst>
                <a:ext uri="{FF2B5EF4-FFF2-40B4-BE49-F238E27FC236}">
                  <a16:creationId xmlns:a16="http://schemas.microsoft.com/office/drawing/2014/main" xmlns="" id="{A42EC523-5270-4F2B-A9AB-5A39360D8B33}"/>
                </a:ext>
              </a:extLst>
            </p:cNvPr>
            <p:cNvPicPr>
              <a:picLocks noChangeAspect="1"/>
            </p:cNvPicPr>
            <p:nvPr/>
          </p:nvPicPr>
          <p:blipFill>
            <a:blip r:embed="rId13"/>
            <a:stretch>
              <a:fillRect/>
            </a:stretch>
          </p:blipFill>
          <p:spPr>
            <a:xfrm>
              <a:off x="657551" y="4571505"/>
              <a:ext cx="1556923" cy="442356"/>
            </a:xfrm>
            <a:prstGeom prst="rect">
              <a:avLst/>
            </a:prstGeom>
          </p:spPr>
        </p:pic>
        <p:sp>
          <p:nvSpPr>
            <p:cNvPr id="51" name="CasellaDiTesto 50">
              <a:extLst>
                <a:ext uri="{FF2B5EF4-FFF2-40B4-BE49-F238E27FC236}">
                  <a16:creationId xmlns:a16="http://schemas.microsoft.com/office/drawing/2014/main" xmlns="" id="{9C96257E-B0F1-43E4-9703-A6F4B0B3A4F3}"/>
                </a:ext>
              </a:extLst>
            </p:cNvPr>
            <p:cNvSpPr txBox="1"/>
            <p:nvPr/>
          </p:nvSpPr>
          <p:spPr>
            <a:xfrm>
              <a:off x="192440" y="4602022"/>
              <a:ext cx="465111" cy="369332"/>
            </a:xfrm>
            <a:prstGeom prst="rect">
              <a:avLst/>
            </a:prstGeom>
            <a:noFill/>
          </p:spPr>
          <p:txBody>
            <a:bodyPr wrap="square">
              <a:spAutoFit/>
            </a:bodyPr>
            <a:lstStyle/>
            <a:p>
              <a:r>
                <a:rPr lang="en-US" b="1" dirty="0">
                  <a:solidFill>
                    <a:srgbClr val="00B050"/>
                  </a:solidFill>
                </a:rPr>
                <a:t>(a)</a:t>
              </a:r>
              <a:endParaRPr lang="en-US" dirty="0"/>
            </a:p>
          </p:txBody>
        </p:sp>
      </p:grpSp>
      <p:grpSp>
        <p:nvGrpSpPr>
          <p:cNvPr id="57" name="Gruppo 56">
            <a:extLst>
              <a:ext uri="{FF2B5EF4-FFF2-40B4-BE49-F238E27FC236}">
                <a16:creationId xmlns:a16="http://schemas.microsoft.com/office/drawing/2014/main" xmlns="" id="{E0E39E09-FC64-4385-A83A-91C8340DF349}"/>
              </a:ext>
            </a:extLst>
          </p:cNvPr>
          <p:cNvGrpSpPr/>
          <p:nvPr/>
        </p:nvGrpSpPr>
        <p:grpSpPr>
          <a:xfrm>
            <a:off x="177522" y="5151543"/>
            <a:ext cx="3766007" cy="615973"/>
            <a:chOff x="193923" y="5072359"/>
            <a:chExt cx="3766007" cy="615973"/>
          </a:xfrm>
        </p:grpSpPr>
        <p:pic>
          <p:nvPicPr>
            <p:cNvPr id="48" name="Immagine 26">
              <a:extLst>
                <a:ext uri="{FF2B5EF4-FFF2-40B4-BE49-F238E27FC236}">
                  <a16:creationId xmlns:a16="http://schemas.microsoft.com/office/drawing/2014/main" xmlns="" id="{06BF04B7-FD1D-4230-A040-27731A67D22D}"/>
                </a:ext>
              </a:extLst>
            </p:cNvPr>
            <p:cNvPicPr>
              <a:picLocks noChangeAspect="1"/>
            </p:cNvPicPr>
            <p:nvPr/>
          </p:nvPicPr>
          <p:blipFill>
            <a:blip r:embed="rId14"/>
            <a:stretch>
              <a:fillRect/>
            </a:stretch>
          </p:blipFill>
          <p:spPr>
            <a:xfrm>
              <a:off x="656280" y="5072359"/>
              <a:ext cx="3303650" cy="615973"/>
            </a:xfrm>
            <a:prstGeom prst="rect">
              <a:avLst/>
            </a:prstGeom>
          </p:spPr>
        </p:pic>
        <p:sp>
          <p:nvSpPr>
            <p:cNvPr id="52" name="CasellaDiTesto 51">
              <a:extLst>
                <a:ext uri="{FF2B5EF4-FFF2-40B4-BE49-F238E27FC236}">
                  <a16:creationId xmlns:a16="http://schemas.microsoft.com/office/drawing/2014/main" xmlns="" id="{2DE2D26A-9483-4BC7-8683-E550EB3E8C0D}"/>
                </a:ext>
              </a:extLst>
            </p:cNvPr>
            <p:cNvSpPr txBox="1"/>
            <p:nvPr/>
          </p:nvSpPr>
          <p:spPr>
            <a:xfrm>
              <a:off x="193923" y="5201610"/>
              <a:ext cx="465111" cy="369332"/>
            </a:xfrm>
            <a:prstGeom prst="rect">
              <a:avLst/>
            </a:prstGeom>
            <a:noFill/>
          </p:spPr>
          <p:txBody>
            <a:bodyPr wrap="square">
              <a:spAutoFit/>
            </a:bodyPr>
            <a:lstStyle/>
            <a:p>
              <a:r>
                <a:rPr lang="en-US" b="1" dirty="0">
                  <a:solidFill>
                    <a:srgbClr val="00B050"/>
                  </a:solidFill>
                </a:rPr>
                <a:t>(b)</a:t>
              </a:r>
              <a:endParaRPr lang="en-US" dirty="0"/>
            </a:p>
          </p:txBody>
        </p:sp>
      </p:grpSp>
      <p:pic>
        <p:nvPicPr>
          <p:cNvPr id="55" name="Immagine 54">
            <a:extLst>
              <a:ext uri="{FF2B5EF4-FFF2-40B4-BE49-F238E27FC236}">
                <a16:creationId xmlns:a16="http://schemas.microsoft.com/office/drawing/2014/main" xmlns="" id="{55134C01-EF4A-478B-B372-9B822C4F0636}"/>
              </a:ext>
            </a:extLst>
          </p:cNvPr>
          <p:cNvPicPr>
            <a:picLocks noChangeAspect="1"/>
          </p:cNvPicPr>
          <p:nvPr/>
        </p:nvPicPr>
        <p:blipFill>
          <a:blip r:embed="rId15"/>
          <a:stretch>
            <a:fillRect/>
          </a:stretch>
        </p:blipFill>
        <p:spPr>
          <a:xfrm>
            <a:off x="9689990" y="4681206"/>
            <a:ext cx="2366253" cy="1733772"/>
          </a:xfrm>
          <a:prstGeom prst="rect">
            <a:avLst/>
          </a:prstGeom>
        </p:spPr>
      </p:pic>
      <p:pic>
        <p:nvPicPr>
          <p:cNvPr id="47" name="Immagine 46">
            <a:extLst>
              <a:ext uri="{FF2B5EF4-FFF2-40B4-BE49-F238E27FC236}">
                <a16:creationId xmlns:a16="http://schemas.microsoft.com/office/drawing/2014/main" xmlns="" id="{A3040699-4E4D-4484-8D31-3B864C4FDAD5}"/>
              </a:ext>
            </a:extLst>
          </p:cNvPr>
          <p:cNvPicPr>
            <a:picLocks noChangeAspect="1"/>
          </p:cNvPicPr>
          <p:nvPr/>
        </p:nvPicPr>
        <p:blipFill>
          <a:blip r:embed="rId16"/>
          <a:stretch>
            <a:fillRect/>
          </a:stretch>
        </p:blipFill>
        <p:spPr>
          <a:xfrm>
            <a:off x="7676398" y="6350615"/>
            <a:ext cx="2513247" cy="406335"/>
          </a:xfrm>
          <a:prstGeom prst="rect">
            <a:avLst/>
          </a:prstGeom>
        </p:spPr>
      </p:pic>
      <p:grpSp>
        <p:nvGrpSpPr>
          <p:cNvPr id="62" name="Gruppo 61">
            <a:extLst>
              <a:ext uri="{FF2B5EF4-FFF2-40B4-BE49-F238E27FC236}">
                <a16:creationId xmlns:a16="http://schemas.microsoft.com/office/drawing/2014/main" xmlns="" id="{327A8774-BA8C-47AD-9B31-F22DE0175EF8}"/>
              </a:ext>
            </a:extLst>
          </p:cNvPr>
          <p:cNvGrpSpPr/>
          <p:nvPr/>
        </p:nvGrpSpPr>
        <p:grpSpPr>
          <a:xfrm>
            <a:off x="7420828" y="1135864"/>
            <a:ext cx="4373464" cy="1409169"/>
            <a:chOff x="7468953" y="972239"/>
            <a:chExt cx="4373464" cy="1409169"/>
          </a:xfrm>
        </p:grpSpPr>
        <p:pic>
          <p:nvPicPr>
            <p:cNvPr id="59" name="Immagine 58">
              <a:extLst>
                <a:ext uri="{FF2B5EF4-FFF2-40B4-BE49-F238E27FC236}">
                  <a16:creationId xmlns:a16="http://schemas.microsoft.com/office/drawing/2014/main" xmlns="" id="{D3191511-F4A1-4C90-AD2C-CA6079093B1E}"/>
                </a:ext>
              </a:extLst>
            </p:cNvPr>
            <p:cNvPicPr>
              <a:picLocks noChangeAspect="1"/>
            </p:cNvPicPr>
            <p:nvPr/>
          </p:nvPicPr>
          <p:blipFill>
            <a:blip r:embed="rId17"/>
            <a:stretch>
              <a:fillRect/>
            </a:stretch>
          </p:blipFill>
          <p:spPr>
            <a:xfrm>
              <a:off x="7468953" y="1263328"/>
              <a:ext cx="3210535" cy="826990"/>
            </a:xfrm>
            <a:prstGeom prst="rect">
              <a:avLst/>
            </a:prstGeom>
          </p:spPr>
        </p:pic>
        <p:pic>
          <p:nvPicPr>
            <p:cNvPr id="60" name="Immagine 59">
              <a:extLst>
                <a:ext uri="{FF2B5EF4-FFF2-40B4-BE49-F238E27FC236}">
                  <a16:creationId xmlns:a16="http://schemas.microsoft.com/office/drawing/2014/main" xmlns="" id="{C2F6D625-53FA-45C8-AF09-AFA07D83E4C8}"/>
                </a:ext>
              </a:extLst>
            </p:cNvPr>
            <p:cNvPicPr>
              <a:picLocks noChangeAspect="1"/>
            </p:cNvPicPr>
            <p:nvPr/>
          </p:nvPicPr>
          <p:blipFill>
            <a:blip r:embed="rId18"/>
            <a:stretch>
              <a:fillRect/>
            </a:stretch>
          </p:blipFill>
          <p:spPr>
            <a:xfrm>
              <a:off x="10782121" y="972239"/>
              <a:ext cx="1060296" cy="1409169"/>
            </a:xfrm>
            <a:prstGeom prst="rect">
              <a:avLst/>
            </a:prstGeom>
          </p:spPr>
        </p:pic>
        <p:sp>
          <p:nvSpPr>
            <p:cNvPr id="61" name="CasellaDiTesto 60">
              <a:extLst>
                <a:ext uri="{FF2B5EF4-FFF2-40B4-BE49-F238E27FC236}">
                  <a16:creationId xmlns:a16="http://schemas.microsoft.com/office/drawing/2014/main" xmlns="" id="{86F6D140-3C53-4C15-BA27-BC626A230B3C}"/>
                </a:ext>
              </a:extLst>
            </p:cNvPr>
            <p:cNvSpPr txBox="1"/>
            <p:nvPr/>
          </p:nvSpPr>
          <p:spPr>
            <a:xfrm>
              <a:off x="9118261" y="2069405"/>
              <a:ext cx="1727877" cy="307777"/>
            </a:xfrm>
            <a:prstGeom prst="rect">
              <a:avLst/>
            </a:prstGeom>
            <a:noFill/>
          </p:spPr>
          <p:txBody>
            <a:bodyPr wrap="square" rtlCol="0">
              <a:spAutoFit/>
            </a:bodyPr>
            <a:lstStyle/>
            <a:p>
              <a:r>
                <a:rPr lang="en-US" sz="1400" i="1" dirty="0"/>
                <a:t>(Tantawi’s structure)</a:t>
              </a:r>
            </a:p>
          </p:txBody>
        </p:sp>
      </p:grpSp>
      <p:pic>
        <p:nvPicPr>
          <p:cNvPr id="31" name="Immagine 30">
            <a:extLst>
              <a:ext uri="{FF2B5EF4-FFF2-40B4-BE49-F238E27FC236}">
                <a16:creationId xmlns:a16="http://schemas.microsoft.com/office/drawing/2014/main" xmlns="" id="{03E2206C-4427-4CCC-BC07-1ADF1AD49D25}"/>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2" name="Immagine 31">
            <a:extLst>
              <a:ext uri="{FF2B5EF4-FFF2-40B4-BE49-F238E27FC236}">
                <a16:creationId xmlns:a16="http://schemas.microsoft.com/office/drawing/2014/main" xmlns="" id="{9776EEE9-58E9-4F52-99D2-6F69DD7A479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6" name="Immagine 35">
            <a:extLst>
              <a:ext uri="{FF2B5EF4-FFF2-40B4-BE49-F238E27FC236}">
                <a16:creationId xmlns:a16="http://schemas.microsoft.com/office/drawing/2014/main" xmlns="" id="{33F1737E-164C-463B-A77F-D1BBA12EC61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spTree>
    <p:extLst>
      <p:ext uri="{BB962C8B-B14F-4D97-AF65-F5344CB8AC3E}">
        <p14:creationId xmlns:p14="http://schemas.microsoft.com/office/powerpoint/2010/main" val="18039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Collective Effects in </a:t>
            </a:r>
            <a:r>
              <a:rPr lang="en-US" dirty="0" err="1"/>
              <a:t>Linacs</a:t>
            </a:r>
            <a:endParaRPr lang="en-US" dirty="0"/>
          </a:p>
        </p:txBody>
      </p:sp>
      <p:sp>
        <p:nvSpPr>
          <p:cNvPr id="3" name="CasellaDiTesto 2"/>
          <p:cNvSpPr txBox="1"/>
          <p:nvPr/>
        </p:nvSpPr>
        <p:spPr>
          <a:xfrm>
            <a:off x="447675" y="1506022"/>
            <a:ext cx="4514850" cy="369332"/>
          </a:xfrm>
          <a:prstGeom prst="rect">
            <a:avLst/>
          </a:prstGeom>
          <a:noFill/>
        </p:spPr>
        <p:txBody>
          <a:bodyPr wrap="square" rtlCol="0">
            <a:spAutoFit/>
          </a:bodyPr>
          <a:lstStyle/>
          <a:p>
            <a:r>
              <a:rPr lang="en-US" b="1" dirty="0">
                <a:solidFill>
                  <a:srgbClr val="C00000"/>
                </a:solidFill>
              </a:rPr>
              <a:t>Space Charge Forces</a:t>
            </a:r>
          </a:p>
        </p:txBody>
      </p:sp>
      <p:sp>
        <p:nvSpPr>
          <p:cNvPr id="4" name="CasellaDiTesto 3"/>
          <p:cNvSpPr txBox="1"/>
          <p:nvPr/>
        </p:nvSpPr>
        <p:spPr>
          <a:xfrm>
            <a:off x="6299579" y="1506022"/>
            <a:ext cx="2106211" cy="369332"/>
          </a:xfrm>
          <a:prstGeom prst="rect">
            <a:avLst/>
          </a:prstGeom>
          <a:noFill/>
        </p:spPr>
        <p:txBody>
          <a:bodyPr wrap="square" rtlCol="0">
            <a:spAutoFit/>
          </a:bodyPr>
          <a:lstStyle/>
          <a:p>
            <a:r>
              <a:rPr lang="en-US" b="1" dirty="0">
                <a:solidFill>
                  <a:srgbClr val="C00000"/>
                </a:solidFill>
              </a:rPr>
              <a:t>Wakefield Effects</a:t>
            </a:r>
          </a:p>
        </p:txBody>
      </p:sp>
      <mc:AlternateContent xmlns:mc="http://schemas.openxmlformats.org/markup-compatibility/2006" xmlns:a14="http://schemas.microsoft.com/office/drawing/2010/main">
        <mc:Choice Requires="a14">
          <p:sp>
            <p:nvSpPr>
              <p:cNvPr id="5" name="CasellaDiTesto 4"/>
              <p:cNvSpPr txBox="1"/>
              <p:nvPr/>
            </p:nvSpPr>
            <p:spPr>
              <a:xfrm>
                <a:off x="447674" y="1831833"/>
                <a:ext cx="5390672" cy="1258743"/>
              </a:xfrm>
              <a:prstGeom prst="rect">
                <a:avLst/>
              </a:prstGeom>
              <a:noFill/>
            </p:spPr>
            <p:txBody>
              <a:bodyPr wrap="square" rtlCol="0">
                <a:spAutoFit/>
              </a:bodyPr>
              <a:lstStyle/>
              <a:p>
                <a:pPr marL="285750" indent="-285750">
                  <a:buFont typeface="Arial" panose="020B0604020202020204" pitchFamily="34" charset="0"/>
                  <a:buChar char="•"/>
                </a:pPr>
                <a:r>
                  <a:rPr lang="en-US" dirty="0"/>
                  <a:t>Beams consist of large ensembles of charged particles exerting mutual </a:t>
                </a:r>
                <a:r>
                  <a:rPr lang="en-US" b="1" dirty="0"/>
                  <a:t>repulsive</a:t>
                </a:r>
                <a:r>
                  <a:rPr lang="en-US" dirty="0"/>
                  <a:t> forces</a:t>
                </a:r>
              </a:p>
              <a:p>
                <a:pPr marL="285750" indent="-285750">
                  <a:buFont typeface="Arial" panose="020B0604020202020204" pitchFamily="34" charset="0"/>
                  <a:buChar char="•"/>
                </a:pPr>
                <a:r>
                  <a:rPr lang="en-US" dirty="0"/>
                  <a:t>For two particles at distance </a:t>
                </a:r>
                <a14:m>
                  <m:oMath xmlns:m="http://schemas.openxmlformats.org/officeDocument/2006/math">
                    <m:r>
                      <a:rPr lang="en-US" b="0" i="1" smtClean="0">
                        <a:latin typeface="Cambria Math" panose="02040503050406030204" pitchFamily="18" charset="0"/>
                      </a:rPr>
                      <m:t>𝑟</m:t>
                    </m:r>
                  </m:oMath>
                </a14:m>
                <a:r>
                  <a:rPr lang="en-US" dirty="0"/>
                  <a:t> traveling with velocity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𝑐</m:t>
                    </m:r>
                  </m:oMath>
                </a14:m>
                <a:r>
                  <a:rPr lang="en-US" dirty="0"/>
                  <a:t> one has the radial force (</a:t>
                </a:r>
                <a14:m>
                  <m:oMath xmlns:m="http://schemas.openxmlformats.org/officeDocument/2006/math">
                    <m:r>
                      <a:rPr lang="en-US" b="0" i="1" smtClean="0">
                        <a:latin typeface="Cambria Math" panose="02040503050406030204" pitchFamily="18" charset="0"/>
                      </a:rPr>
                      <m:t>𝛾</m:t>
                    </m:r>
                    <m:r>
                      <a:rPr lang="en-US" b="0" i="1" smtClean="0">
                        <a:latin typeface="Cambria Math" panose="02040503050406030204" pitchFamily="18" charset="0"/>
                      </a:rPr>
                      <m:t>=1/</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e>
                    </m:rad>
                  </m:oMath>
                </a14:m>
                <a:r>
                  <a:rPr lang="en-US" dirty="0"/>
                  <a:t>)</a:t>
                </a:r>
              </a:p>
            </p:txBody>
          </p:sp>
        </mc:Choice>
        <mc:Fallback xmlns="">
          <p:sp>
            <p:nvSpPr>
              <p:cNvPr id="5" name="CasellaDiTesto 4"/>
              <p:cNvSpPr txBox="1">
                <a:spLocks noRot="1" noChangeAspect="1" noMove="1" noResize="1" noEditPoints="1" noAdjustHandles="1" noChangeArrowheads="1" noChangeShapeType="1" noTextEdit="1"/>
              </p:cNvSpPr>
              <p:nvPr/>
            </p:nvSpPr>
            <p:spPr>
              <a:xfrm>
                <a:off x="447674" y="1831833"/>
                <a:ext cx="5390672" cy="1258743"/>
              </a:xfrm>
              <a:prstGeom prst="rect">
                <a:avLst/>
              </a:prstGeom>
              <a:blipFill rotWithShape="0">
                <a:blip r:embed="rId2"/>
                <a:stretch>
                  <a:fillRect l="-678" t="-2415" r="-1130" b="-6280"/>
                </a:stretch>
              </a:blipFill>
            </p:spPr>
            <p:txBody>
              <a:bodyPr/>
              <a:lstStyle/>
              <a:p>
                <a:r>
                  <a:rPr lang="it-IT">
                    <a:noFill/>
                  </a:rPr>
                  <a:t> </a:t>
                </a:r>
              </a:p>
            </p:txBody>
          </p:sp>
        </mc:Fallback>
      </mc:AlternateContent>
      <p:pic>
        <p:nvPicPr>
          <p:cNvPr id="8" name="Immagine 7"/>
          <p:cNvPicPr>
            <a:picLocks noChangeAspect="1"/>
          </p:cNvPicPr>
          <p:nvPr/>
        </p:nvPicPr>
        <p:blipFill>
          <a:blip r:embed="rId3"/>
          <a:stretch>
            <a:fillRect/>
          </a:stretch>
        </p:blipFill>
        <p:spPr>
          <a:xfrm>
            <a:off x="3582182" y="3116663"/>
            <a:ext cx="1609725" cy="1277800"/>
          </a:xfrm>
          <a:prstGeom prst="rect">
            <a:avLst/>
          </a:prstGeom>
        </p:spPr>
      </p:pic>
      <p:sp>
        <p:nvSpPr>
          <p:cNvPr id="9" name="CasellaDiTesto 8"/>
          <p:cNvSpPr txBox="1"/>
          <p:nvPr/>
        </p:nvSpPr>
        <p:spPr>
          <a:xfrm>
            <a:off x="447674" y="4369747"/>
            <a:ext cx="4752975" cy="646331"/>
          </a:xfrm>
          <a:prstGeom prst="rect">
            <a:avLst/>
          </a:prstGeom>
          <a:noFill/>
        </p:spPr>
        <p:txBody>
          <a:bodyPr wrap="square" rtlCol="0">
            <a:spAutoFit/>
          </a:bodyPr>
          <a:lstStyle/>
          <a:p>
            <a:pPr marL="285750" indent="-285750">
              <a:buFont typeface="Arial" panose="020B0604020202020204" pitchFamily="34" charset="0"/>
              <a:buChar char="•"/>
            </a:pPr>
            <a:r>
              <a:rPr lang="en-US" dirty="0"/>
              <a:t>For an </a:t>
            </a:r>
            <a:r>
              <a:rPr lang="en-US" b="1" dirty="0"/>
              <a:t>arbitrary distribution</a:t>
            </a:r>
            <a:r>
              <a:rPr lang="en-US" dirty="0"/>
              <a:t>, the strength of the force depends on both its </a:t>
            </a:r>
            <a:r>
              <a:rPr lang="en-US" i="1" dirty="0"/>
              <a:t>shape</a:t>
            </a:r>
            <a:r>
              <a:rPr lang="en-US" dirty="0"/>
              <a:t> and </a:t>
            </a:r>
            <a:r>
              <a:rPr lang="en-US" i="1" dirty="0"/>
              <a:t>size</a:t>
            </a:r>
          </a:p>
        </p:txBody>
      </p:sp>
      <p:sp>
        <p:nvSpPr>
          <p:cNvPr id="10" name="CasellaDiTesto 9">
            <a:extLst>
              <a:ext uri="{FF2B5EF4-FFF2-40B4-BE49-F238E27FC236}">
                <a16:creationId xmlns:a16="http://schemas.microsoft.com/office/drawing/2014/main" xmlns="" id="{B160D936-AA2A-4B2D-AFDB-DC796D51483A}"/>
              </a:ext>
            </a:extLst>
          </p:cNvPr>
          <p:cNvSpPr txBox="1"/>
          <p:nvPr/>
        </p:nvSpPr>
        <p:spPr>
          <a:xfrm>
            <a:off x="447674" y="5460276"/>
            <a:ext cx="5390672" cy="1200329"/>
          </a:xfrm>
          <a:prstGeom prst="rect">
            <a:avLst/>
          </a:prstGeom>
          <a:noFill/>
        </p:spPr>
        <p:txBody>
          <a:bodyPr wrap="square" rtlCol="0">
            <a:spAutoFit/>
          </a:bodyPr>
          <a:lstStyle/>
          <a:p>
            <a:r>
              <a:rPr lang="en-US" b="1" dirty="0">
                <a:solidFill>
                  <a:srgbClr val="C00000"/>
                </a:solidFill>
              </a:rPr>
              <a:t>Space charge forces – PIC Methods</a:t>
            </a:r>
          </a:p>
          <a:p>
            <a:pPr marL="342900" indent="-342900">
              <a:buFont typeface="+mj-lt"/>
              <a:buAutoNum type="arabicPeriod"/>
            </a:pPr>
            <a:r>
              <a:rPr lang="en-US" dirty="0"/>
              <a:t>Solve </a:t>
            </a:r>
            <a:r>
              <a:rPr lang="en-US" i="1" dirty="0"/>
              <a:t>Poisson equation</a:t>
            </a:r>
            <a:r>
              <a:rPr lang="en-US" dirty="0"/>
              <a:t> in the beam frame</a:t>
            </a:r>
          </a:p>
          <a:p>
            <a:pPr marL="342900" indent="-342900">
              <a:buFont typeface="+mj-lt"/>
              <a:buAutoNum type="arabicPeriod"/>
            </a:pPr>
            <a:r>
              <a:rPr lang="en-US" i="1" dirty="0"/>
              <a:t>Lorentz field transformation</a:t>
            </a:r>
            <a:r>
              <a:rPr lang="en-US" dirty="0"/>
              <a:t> in the laboratory frame</a:t>
            </a:r>
          </a:p>
          <a:p>
            <a:pPr marL="342900" indent="-342900">
              <a:buFont typeface="+mj-lt"/>
              <a:buAutoNum type="arabicPeriod"/>
            </a:pPr>
            <a:r>
              <a:rPr lang="en-US" i="1" dirty="0"/>
              <a:t>Integration</a:t>
            </a:r>
            <a:r>
              <a:rPr lang="en-US" dirty="0"/>
              <a:t> of the equations of motion</a:t>
            </a:r>
          </a:p>
        </p:txBody>
      </p:sp>
      <p:sp>
        <p:nvSpPr>
          <p:cNvPr id="11" name="CasellaDiTesto 10">
            <a:extLst>
              <a:ext uri="{FF2B5EF4-FFF2-40B4-BE49-F238E27FC236}">
                <a16:creationId xmlns:a16="http://schemas.microsoft.com/office/drawing/2014/main" xmlns="" id="{E0954203-C0F5-4431-985F-58D4E37739CA}"/>
              </a:ext>
            </a:extLst>
          </p:cNvPr>
          <p:cNvSpPr txBox="1"/>
          <p:nvPr/>
        </p:nvSpPr>
        <p:spPr>
          <a:xfrm>
            <a:off x="6466616" y="5436201"/>
            <a:ext cx="4939267" cy="1200329"/>
          </a:xfrm>
          <a:prstGeom prst="rect">
            <a:avLst/>
          </a:prstGeom>
          <a:noFill/>
        </p:spPr>
        <p:txBody>
          <a:bodyPr wrap="square" rtlCol="0">
            <a:spAutoFit/>
          </a:bodyPr>
          <a:lstStyle/>
          <a:p>
            <a:r>
              <a:rPr lang="en-US" b="1" dirty="0">
                <a:solidFill>
                  <a:srgbClr val="C00000"/>
                </a:solidFill>
              </a:rPr>
              <a:t>Wakefield interaction – Convolution integral</a:t>
            </a:r>
          </a:p>
          <a:p>
            <a:pPr marL="342900" indent="-342900">
              <a:buFont typeface="+mj-lt"/>
              <a:buAutoNum type="arabicPeriod"/>
            </a:pPr>
            <a:r>
              <a:rPr lang="en-US" dirty="0"/>
              <a:t>Knowledge of the wake-function</a:t>
            </a:r>
          </a:p>
          <a:p>
            <a:pPr marL="342900" indent="-342900">
              <a:buFont typeface="+mj-lt"/>
              <a:buAutoNum type="arabicPeriod"/>
            </a:pPr>
            <a:r>
              <a:rPr lang="en-US" dirty="0"/>
              <a:t>Calculate the </a:t>
            </a:r>
            <a:r>
              <a:rPr lang="en-US" i="1" dirty="0"/>
              <a:t>wake-potential</a:t>
            </a:r>
            <a:r>
              <a:rPr lang="en-US" dirty="0"/>
              <a:t> (convolution integral with the current)</a:t>
            </a:r>
          </a:p>
        </p:txBody>
      </p:sp>
      <p:sp>
        <p:nvSpPr>
          <p:cNvPr id="12" name="Rettangolo 11"/>
          <p:cNvSpPr/>
          <p:nvPr/>
        </p:nvSpPr>
        <p:spPr>
          <a:xfrm>
            <a:off x="447674" y="5443152"/>
            <a:ext cx="5292976" cy="121745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ttangolo 12"/>
          <p:cNvSpPr/>
          <p:nvPr/>
        </p:nvSpPr>
        <p:spPr>
          <a:xfrm>
            <a:off x="6395040" y="5438776"/>
            <a:ext cx="4491081" cy="122182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Connettore 1 14"/>
          <p:cNvCxnSpPr/>
          <p:nvPr/>
        </p:nvCxnSpPr>
        <p:spPr>
          <a:xfrm flipH="1" flipV="1">
            <a:off x="6034134" y="1584578"/>
            <a:ext cx="33088" cy="50760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7" name="Immagine 16"/>
          <p:cNvPicPr>
            <a:picLocks noChangeAspect="1"/>
          </p:cNvPicPr>
          <p:nvPr/>
        </p:nvPicPr>
        <p:blipFill>
          <a:blip r:embed="rId4"/>
          <a:stretch>
            <a:fillRect/>
          </a:stretch>
        </p:blipFill>
        <p:spPr>
          <a:xfrm>
            <a:off x="6732261" y="3927706"/>
            <a:ext cx="2233934" cy="453184"/>
          </a:xfrm>
          <a:prstGeom prst="rect">
            <a:avLst/>
          </a:prstGeom>
        </p:spPr>
      </p:pic>
      <p:pic>
        <p:nvPicPr>
          <p:cNvPr id="18" name="Immagine 17"/>
          <p:cNvPicPr>
            <a:picLocks noChangeAspect="1"/>
          </p:cNvPicPr>
          <p:nvPr/>
        </p:nvPicPr>
        <p:blipFill>
          <a:blip r:embed="rId5"/>
          <a:stretch>
            <a:fillRect/>
          </a:stretch>
        </p:blipFill>
        <p:spPr>
          <a:xfrm>
            <a:off x="6657196" y="4465759"/>
            <a:ext cx="1390976" cy="888148"/>
          </a:xfrm>
          <a:prstGeom prst="rect">
            <a:avLst/>
          </a:prstGeom>
        </p:spPr>
      </p:pic>
      <mc:AlternateContent xmlns:mc="http://schemas.openxmlformats.org/markup-compatibility/2006" xmlns:a14="http://schemas.microsoft.com/office/drawing/2010/main">
        <mc:Choice Requires="a14">
          <p:sp>
            <p:nvSpPr>
              <p:cNvPr id="21" name="CasellaDiTesto 20"/>
              <p:cNvSpPr txBox="1"/>
              <p:nvPr/>
            </p:nvSpPr>
            <p:spPr>
              <a:xfrm>
                <a:off x="6299579" y="1827048"/>
                <a:ext cx="470496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Field generated by the beam, </a:t>
                </a:r>
                <a:r>
                  <a:rPr lang="en-US" b="1" dirty="0"/>
                  <a:t>diffracted</a:t>
                </a:r>
                <a:r>
                  <a:rPr lang="en-US" dirty="0"/>
                  <a:t> by the surrounding environment and acting back on the beam itself</a:t>
                </a:r>
              </a:p>
              <a:p>
                <a:pPr marL="285750" indent="-285750">
                  <a:buFont typeface="Arial" panose="020B0604020202020204" pitchFamily="34" charset="0"/>
                  <a:buChar char="•"/>
                </a:pPr>
                <a:r>
                  <a:rPr lang="en-US" b="1" dirty="0"/>
                  <a:t>Causality</a:t>
                </a:r>
                <a:r>
                  <a:rPr lang="en-US" dirty="0"/>
                  <a:t>: for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→1</m:t>
                    </m:r>
                  </m:oMath>
                </a14:m>
                <a:r>
                  <a:rPr lang="en-US" dirty="0"/>
                  <a:t> the self-field acts behind the source</a:t>
                </a:r>
              </a:p>
              <a:p>
                <a:pPr marL="285750" indent="-285750">
                  <a:buFont typeface="Arial" panose="020B0604020202020204" pitchFamily="34" charset="0"/>
                  <a:buChar char="•"/>
                </a:pPr>
                <a:r>
                  <a:rPr lang="en-US" dirty="0"/>
                  <a:t>Responsible for </a:t>
                </a:r>
                <a:r>
                  <a:rPr lang="en-US" i="1" dirty="0"/>
                  <a:t>energy spread</a:t>
                </a:r>
                <a:r>
                  <a:rPr lang="en-US" dirty="0"/>
                  <a:t> and </a:t>
                </a:r>
                <a:r>
                  <a:rPr lang="en-US" i="1" dirty="0"/>
                  <a:t>transverse deflection</a:t>
                </a:r>
              </a:p>
            </p:txBody>
          </p:sp>
        </mc:Choice>
        <mc:Fallback xmlns="">
          <p:sp>
            <p:nvSpPr>
              <p:cNvPr id="21" name="CasellaDiTesto 20"/>
              <p:cNvSpPr txBox="1">
                <a:spLocks noRot="1" noChangeAspect="1" noMove="1" noResize="1" noEditPoints="1" noAdjustHandles="1" noChangeArrowheads="1" noChangeShapeType="1" noTextEdit="1"/>
              </p:cNvSpPr>
              <p:nvPr/>
            </p:nvSpPr>
            <p:spPr>
              <a:xfrm>
                <a:off x="6299579" y="1827048"/>
                <a:ext cx="4704966" cy="2031325"/>
              </a:xfrm>
              <a:prstGeom prst="rect">
                <a:avLst/>
              </a:prstGeom>
              <a:blipFill rotWithShape="0">
                <a:blip r:embed="rId6"/>
                <a:stretch>
                  <a:fillRect l="-777" t="-1802" r="-2073" b="-3904"/>
                </a:stretch>
              </a:blipFill>
            </p:spPr>
            <p:txBody>
              <a:bodyPr/>
              <a:lstStyle/>
              <a:p>
                <a:r>
                  <a:rPr lang="it-IT">
                    <a:noFill/>
                  </a:rPr>
                  <a:t> </a:t>
                </a:r>
              </a:p>
            </p:txBody>
          </p:sp>
        </mc:Fallback>
      </mc:AlternateContent>
      <p:pic>
        <p:nvPicPr>
          <p:cNvPr id="22" name="Immagine 21"/>
          <p:cNvPicPr>
            <a:picLocks noChangeAspect="1"/>
          </p:cNvPicPr>
          <p:nvPr/>
        </p:nvPicPr>
        <p:blipFill>
          <a:blip r:embed="rId7"/>
          <a:stretch>
            <a:fillRect/>
          </a:stretch>
        </p:blipFill>
        <p:spPr>
          <a:xfrm>
            <a:off x="9154397" y="3618431"/>
            <a:ext cx="2082505" cy="1114431"/>
          </a:xfrm>
          <a:prstGeom prst="rect">
            <a:avLst/>
          </a:prstGeom>
        </p:spPr>
      </p:pic>
      <p:pic>
        <p:nvPicPr>
          <p:cNvPr id="26" name="Immagine 25">
            <a:extLst>
              <a:ext uri="{FF2B5EF4-FFF2-40B4-BE49-F238E27FC236}">
                <a16:creationId xmlns:a16="http://schemas.microsoft.com/office/drawing/2014/main" xmlns="" id="{78FA8303-80C8-1D80-B3B0-A6A4E82FDB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7" name="Immagine 26">
            <a:extLst>
              <a:ext uri="{FF2B5EF4-FFF2-40B4-BE49-F238E27FC236}">
                <a16:creationId xmlns:a16="http://schemas.microsoft.com/office/drawing/2014/main" xmlns="" id="{563C9DF4-E134-39F6-C8E5-683DE2981B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8" name="Immagine 27">
            <a:extLst>
              <a:ext uri="{FF2B5EF4-FFF2-40B4-BE49-F238E27FC236}">
                <a16:creationId xmlns:a16="http://schemas.microsoft.com/office/drawing/2014/main" xmlns="" id="{1116F11B-85AA-9B93-D2FB-34723E6A8D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29" name="Segnaposto numero diapositiva 28"/>
          <p:cNvSpPr>
            <a:spLocks noGrp="1"/>
          </p:cNvSpPr>
          <p:nvPr>
            <p:ph type="sldNum" sz="quarter" idx="12"/>
          </p:nvPr>
        </p:nvSpPr>
        <p:spPr/>
        <p:txBody>
          <a:bodyPr/>
          <a:lstStyle/>
          <a:p>
            <a:fld id="{B0043FEA-55C3-4395-962E-F0BE92B1849C}" type="slidenum">
              <a:rPr lang="it-IT" smtClean="0"/>
              <a:t>58</a:t>
            </a:fld>
            <a:endParaRPr lang="it-IT"/>
          </a:p>
        </p:txBody>
      </p:sp>
      <p:pic>
        <p:nvPicPr>
          <p:cNvPr id="30" name="Immagine 29"/>
          <p:cNvPicPr>
            <a:picLocks noChangeAspect="1"/>
          </p:cNvPicPr>
          <p:nvPr/>
        </p:nvPicPr>
        <p:blipFill>
          <a:blip r:embed="rId11"/>
          <a:stretch>
            <a:fillRect/>
          </a:stretch>
        </p:blipFill>
        <p:spPr>
          <a:xfrm>
            <a:off x="838200" y="3486767"/>
            <a:ext cx="2469501" cy="534385"/>
          </a:xfrm>
          <a:prstGeom prst="rect">
            <a:avLst/>
          </a:prstGeom>
        </p:spPr>
      </p:pic>
      <p:pic>
        <p:nvPicPr>
          <p:cNvPr id="31" name="Immagine 30"/>
          <p:cNvPicPr>
            <a:picLocks noChangeAspect="1"/>
          </p:cNvPicPr>
          <p:nvPr/>
        </p:nvPicPr>
        <p:blipFill>
          <a:blip r:embed="rId12"/>
          <a:stretch>
            <a:fillRect/>
          </a:stretch>
        </p:blipFill>
        <p:spPr>
          <a:xfrm>
            <a:off x="4099502" y="5038420"/>
            <a:ext cx="1639645" cy="315487"/>
          </a:xfrm>
          <a:prstGeom prst="rect">
            <a:avLst/>
          </a:prstGeom>
        </p:spPr>
      </p:pic>
      <p:pic>
        <p:nvPicPr>
          <p:cNvPr id="32" name="Immagine 31"/>
          <p:cNvPicPr>
            <a:picLocks noChangeAspect="1"/>
          </p:cNvPicPr>
          <p:nvPr/>
        </p:nvPicPr>
        <p:blipFill>
          <a:blip r:embed="rId13"/>
          <a:stretch>
            <a:fillRect/>
          </a:stretch>
        </p:blipFill>
        <p:spPr>
          <a:xfrm>
            <a:off x="9154397" y="5163321"/>
            <a:ext cx="2056551" cy="187935"/>
          </a:xfrm>
          <a:prstGeom prst="rect">
            <a:avLst/>
          </a:prstGeom>
        </p:spPr>
      </p:pic>
      <p:pic>
        <p:nvPicPr>
          <p:cNvPr id="33" name="Immagine 32"/>
          <p:cNvPicPr>
            <a:picLocks noChangeAspect="1"/>
          </p:cNvPicPr>
          <p:nvPr/>
        </p:nvPicPr>
        <p:blipFill>
          <a:blip r:embed="rId14"/>
          <a:stretch>
            <a:fillRect/>
          </a:stretch>
        </p:blipFill>
        <p:spPr>
          <a:xfrm>
            <a:off x="9154397" y="4839594"/>
            <a:ext cx="1944750" cy="269469"/>
          </a:xfrm>
          <a:prstGeom prst="rect">
            <a:avLst/>
          </a:prstGeom>
        </p:spPr>
      </p:pic>
    </p:spTree>
    <p:extLst>
      <p:ext uri="{BB962C8B-B14F-4D97-AF65-F5344CB8AC3E}">
        <p14:creationId xmlns:p14="http://schemas.microsoft.com/office/powerpoint/2010/main" val="272636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animBg="1"/>
      <p:bldP spid="13" grpId="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Fit of Arbitrary </a:t>
            </a:r>
            <a:r>
              <a:rPr lang="en-US" dirty="0" err="1"/>
              <a:t>Wakefunctions</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59</a:t>
            </a:fld>
            <a:endParaRPr lang="it-IT"/>
          </a:p>
        </p:txBody>
      </p:sp>
      <p:pic>
        <p:nvPicPr>
          <p:cNvPr id="4" name="Immagine 3">
            <a:extLst>
              <a:ext uri="{FF2B5EF4-FFF2-40B4-BE49-F238E27FC236}">
                <a16:creationId xmlns:a16="http://schemas.microsoft.com/office/drawing/2014/main" xmlns="" id="{78FA8303-80C8-1D80-B3B0-A6A4E82FD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563C9DF4-E134-39F6-C8E5-683DE2981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1116F11B-85AA-9B93-D2FB-34723E6A8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7" name="Immagine 6"/>
          <p:cNvPicPr>
            <a:picLocks noChangeAspect="1"/>
          </p:cNvPicPr>
          <p:nvPr/>
        </p:nvPicPr>
        <p:blipFill>
          <a:blip r:embed="rId5"/>
          <a:stretch>
            <a:fillRect/>
          </a:stretch>
        </p:blipFill>
        <p:spPr>
          <a:xfrm>
            <a:off x="838200" y="2230192"/>
            <a:ext cx="4905410" cy="1235392"/>
          </a:xfrm>
          <a:prstGeom prst="rect">
            <a:avLst/>
          </a:prstGeom>
        </p:spPr>
      </p:pic>
      <p:pic>
        <p:nvPicPr>
          <p:cNvPr id="8" name="Immagine 7">
            <a:extLst>
              <a:ext uri="{FF2B5EF4-FFF2-40B4-BE49-F238E27FC236}">
                <a16:creationId xmlns:a16="http://schemas.microsoft.com/office/drawing/2014/main" xmlns="" id="{EC241620-9175-4524-A1F0-66FDF197D405}"/>
              </a:ext>
            </a:extLst>
          </p:cNvPr>
          <p:cNvPicPr>
            <a:picLocks noChangeAspect="1"/>
          </p:cNvPicPr>
          <p:nvPr/>
        </p:nvPicPr>
        <p:blipFill>
          <a:blip r:embed="rId6"/>
          <a:stretch>
            <a:fillRect/>
          </a:stretch>
        </p:blipFill>
        <p:spPr>
          <a:xfrm>
            <a:off x="838200" y="3465584"/>
            <a:ext cx="4905410" cy="2841170"/>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743" y="2359557"/>
            <a:ext cx="4608971" cy="1229058"/>
          </a:xfrm>
          <a:prstGeom prst="rect">
            <a:avLst/>
          </a:prstGeom>
        </p:spPr>
      </p:pic>
      <p:sp>
        <p:nvSpPr>
          <p:cNvPr id="10" name="CasellaDiTesto 9"/>
          <p:cNvSpPr txBox="1"/>
          <p:nvPr/>
        </p:nvSpPr>
        <p:spPr>
          <a:xfrm>
            <a:off x="6690743" y="1690688"/>
            <a:ext cx="5094514" cy="646331"/>
          </a:xfrm>
          <a:prstGeom prst="rect">
            <a:avLst/>
          </a:prstGeom>
          <a:noFill/>
        </p:spPr>
        <p:txBody>
          <a:bodyPr wrap="square" rtlCol="0">
            <a:spAutoFit/>
          </a:bodyPr>
          <a:lstStyle/>
          <a:p>
            <a:r>
              <a:rPr lang="en-US" b="1" dirty="0"/>
              <a:t>Example:</a:t>
            </a:r>
          </a:p>
          <a:p>
            <a:r>
              <a:rPr lang="en-US" b="1" dirty="0"/>
              <a:t>SRWF wake-functions from diffraction theory</a:t>
            </a:r>
            <a:endParaRPr lang="it-IT" b="1" dirty="0"/>
          </a:p>
        </p:txBody>
      </p:sp>
      <p:sp>
        <p:nvSpPr>
          <p:cNvPr id="11" name="CasellaDiTesto 10"/>
          <p:cNvSpPr txBox="1"/>
          <p:nvPr/>
        </p:nvSpPr>
        <p:spPr>
          <a:xfrm>
            <a:off x="838200" y="1668690"/>
            <a:ext cx="4905410" cy="646331"/>
          </a:xfrm>
          <a:prstGeom prst="rect">
            <a:avLst/>
          </a:prstGeom>
          <a:noFill/>
        </p:spPr>
        <p:txBody>
          <a:bodyPr wrap="square" rtlCol="0">
            <a:spAutoFit/>
          </a:bodyPr>
          <a:lstStyle/>
          <a:p>
            <a:r>
              <a:rPr lang="en-US" b="1" dirty="0"/>
              <a:t>Superposition of equivalent HOMs fitting arbitrary </a:t>
            </a:r>
            <a:r>
              <a:rPr lang="en-US" b="1" dirty="0" err="1" smtClean="0"/>
              <a:t>wakefunctions</a:t>
            </a:r>
            <a:endParaRPr lang="it-IT" b="1" dirty="0"/>
          </a:p>
        </p:txBody>
      </p:sp>
      <p:pic>
        <p:nvPicPr>
          <p:cNvPr id="12" name="Immagine 11"/>
          <p:cNvPicPr>
            <a:picLocks noChangeAspect="1"/>
          </p:cNvPicPr>
          <p:nvPr/>
        </p:nvPicPr>
        <p:blipFill>
          <a:blip r:embed="rId8"/>
          <a:stretch>
            <a:fillRect/>
          </a:stretch>
        </p:blipFill>
        <p:spPr>
          <a:xfrm>
            <a:off x="6790491" y="3817379"/>
            <a:ext cx="3881884" cy="641044"/>
          </a:xfrm>
          <a:prstGeom prst="rect">
            <a:avLst/>
          </a:prstGeom>
        </p:spPr>
      </p:pic>
      <p:pic>
        <p:nvPicPr>
          <p:cNvPr id="13" name="Immagine 12"/>
          <p:cNvPicPr>
            <a:picLocks noChangeAspect="1"/>
          </p:cNvPicPr>
          <p:nvPr/>
        </p:nvPicPr>
        <p:blipFill>
          <a:blip r:embed="rId9"/>
          <a:stretch>
            <a:fillRect/>
          </a:stretch>
        </p:blipFill>
        <p:spPr>
          <a:xfrm>
            <a:off x="6796425" y="4497979"/>
            <a:ext cx="3870016" cy="593559"/>
          </a:xfrm>
          <a:prstGeom prst="rect">
            <a:avLst/>
          </a:prstGeom>
        </p:spPr>
      </p:pic>
      <p:pic>
        <p:nvPicPr>
          <p:cNvPr id="14" name="Immagine 13"/>
          <p:cNvPicPr>
            <a:picLocks noChangeAspect="1"/>
          </p:cNvPicPr>
          <p:nvPr/>
        </p:nvPicPr>
        <p:blipFill>
          <a:blip r:embed="rId10"/>
          <a:stretch>
            <a:fillRect/>
          </a:stretch>
        </p:blipFill>
        <p:spPr>
          <a:xfrm>
            <a:off x="1045293" y="6521745"/>
            <a:ext cx="4491223" cy="176269"/>
          </a:xfrm>
          <a:prstGeom prst="rect">
            <a:avLst/>
          </a:prstGeom>
        </p:spPr>
      </p:pic>
    </p:spTree>
    <p:extLst>
      <p:ext uri="{BB962C8B-B14F-4D97-AF65-F5344CB8AC3E}">
        <p14:creationId xmlns:p14="http://schemas.microsoft.com/office/powerpoint/2010/main" val="554958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The Initiatives of the Collaboration (3)</a:t>
            </a:r>
            <a:endParaRPr lang="it-IT" dirty="0"/>
          </a:p>
        </p:txBody>
      </p:sp>
      <mc:AlternateContent xmlns:mc="http://schemas.openxmlformats.org/markup-compatibility/2006" xmlns:a14="http://schemas.microsoft.com/office/drawing/2010/main">
        <mc:Choice Requires="a14">
          <p:sp>
            <p:nvSpPr>
              <p:cNvPr id="3" name="CasellaDiTesto 2"/>
              <p:cNvSpPr txBox="1"/>
              <p:nvPr/>
            </p:nvSpPr>
            <p:spPr>
              <a:xfrm>
                <a:off x="838199" y="1332963"/>
                <a:ext cx="6947099" cy="2031325"/>
              </a:xfrm>
              <a:prstGeom prst="rect">
                <a:avLst/>
              </a:prstGeom>
              <a:noFill/>
            </p:spPr>
            <p:txBody>
              <a:bodyPr wrap="square" rtlCol="0">
                <a:spAutoFit/>
              </a:bodyPr>
              <a:lstStyle/>
              <a:p>
                <a:r>
                  <a:rPr lang="it-IT" b="1" dirty="0">
                    <a:solidFill>
                      <a:srgbClr val="C00000"/>
                    </a:solidFill>
                  </a:rPr>
                  <a:t>UC-XFEL</a:t>
                </a:r>
              </a:p>
              <a:p>
                <a:pPr marL="285750" indent="-285750">
                  <a:buFont typeface="Arial" panose="020B0604020202020204" pitchFamily="34" charset="0"/>
                  <a:buChar char="•"/>
                </a:pPr>
                <a:r>
                  <a:rPr lang="it-IT" dirty="0"/>
                  <a:t>New </a:t>
                </a:r>
                <a:r>
                  <a:rPr lang="it-IT" b="1" dirty="0" err="1"/>
                  <a:t>paradigm</a:t>
                </a:r>
                <a:r>
                  <a:rPr lang="it-IT" dirty="0"/>
                  <a:t> for </a:t>
                </a:r>
                <a:r>
                  <a:rPr lang="it-IT" dirty="0" err="1"/>
                  <a:t>university</a:t>
                </a:r>
                <a:r>
                  <a:rPr lang="it-IT" dirty="0"/>
                  <a:t>-scale </a:t>
                </a:r>
                <a:r>
                  <a:rPr lang="it-IT" dirty="0" err="1"/>
                  <a:t>facilities</a:t>
                </a:r>
                <a:r>
                  <a:rPr lang="it-IT" dirty="0"/>
                  <a:t> (</a:t>
                </a:r>
                <a14:m>
                  <m:oMath xmlns:m="http://schemas.openxmlformats.org/officeDocument/2006/math">
                    <m:r>
                      <a:rPr lang="en-GB" b="0" i="1" dirty="0" smtClean="0">
                        <a:latin typeface="Cambria Math" panose="02040503050406030204" pitchFamily="18" charset="0"/>
                      </a:rPr>
                      <m:t>∼</m:t>
                    </m:r>
                    <m:r>
                      <a:rPr lang="it-IT" i="1" dirty="0" smtClean="0">
                        <a:latin typeface="Cambria Math" panose="02040503050406030204" pitchFamily="18" charset="0"/>
                      </a:rPr>
                      <m:t>40 </m:t>
                    </m:r>
                    <m:r>
                      <m:rPr>
                        <m:sty m:val="p"/>
                      </m:rPr>
                      <a:rPr lang="it-IT" i="0" dirty="0" smtClean="0">
                        <a:latin typeface="Cambria Math" panose="02040503050406030204" pitchFamily="18" charset="0"/>
                      </a:rPr>
                      <m:t>m</m:t>
                    </m:r>
                  </m:oMath>
                </a14:m>
                <a:r>
                  <a:rPr lang="it-IT" dirty="0"/>
                  <a:t> footprint, </a:t>
                </a:r>
                <a14:m>
                  <m:oMath xmlns:m="http://schemas.openxmlformats.org/officeDocument/2006/math">
                    <m:r>
                      <a:rPr lang="en-GB" b="0" i="1" smtClean="0">
                        <a:latin typeface="Cambria Math" panose="02040503050406030204" pitchFamily="18" charset="0"/>
                      </a:rPr>
                      <m:t>&lt;40</m:t>
                    </m:r>
                    <m:r>
                      <m:rPr>
                        <m:sty m:val="p"/>
                      </m:rPr>
                      <a:rPr lang="en-GB" b="0" i="0" smtClean="0">
                        <a:latin typeface="Cambria Math" panose="02040503050406030204" pitchFamily="18" charset="0"/>
                      </a:rPr>
                      <m:t>M</m:t>
                    </m:r>
                    <m:r>
                      <a:rPr lang="en-GB" b="0" i="0" smtClean="0">
                        <a:latin typeface="Cambria Math" panose="02040503050406030204" pitchFamily="18" charset="0"/>
                      </a:rPr>
                      <m:t>$</m:t>
                    </m:r>
                  </m:oMath>
                </a14:m>
                <a:r>
                  <a:rPr lang="it-IT" dirty="0"/>
                  <a:t> </a:t>
                </a:r>
                <a:r>
                  <a:rPr lang="it-IT" dirty="0" err="1"/>
                  <a:t>costs</a:t>
                </a:r>
                <a:r>
                  <a:rPr lang="it-IT" dirty="0"/>
                  <a:t>)</a:t>
                </a:r>
              </a:p>
              <a:p>
                <a:pPr marL="285750" indent="-285750">
                  <a:buFont typeface="Arial" panose="020B0604020202020204" pitchFamily="34" charset="0"/>
                  <a:buChar char="•"/>
                </a:pPr>
                <a:r>
                  <a:rPr lang="it-IT" dirty="0" err="1"/>
                  <a:t>Next</a:t>
                </a:r>
                <a:r>
                  <a:rPr lang="it-IT" dirty="0"/>
                  <a:t> generation </a:t>
                </a:r>
                <a:r>
                  <a:rPr lang="it-IT" b="1" dirty="0" err="1"/>
                  <a:t>rf</a:t>
                </a:r>
                <a:r>
                  <a:rPr lang="it-IT" b="1" dirty="0"/>
                  <a:t> </a:t>
                </a:r>
                <a:r>
                  <a:rPr lang="it-IT" b="1" dirty="0" err="1"/>
                  <a:t>gun</a:t>
                </a:r>
                <a:r>
                  <a:rPr lang="it-IT" dirty="0"/>
                  <a:t>: high </a:t>
                </a:r>
                <a:r>
                  <a:rPr lang="it-IT" dirty="0" err="1"/>
                  <a:t>peak</a:t>
                </a:r>
                <a:r>
                  <a:rPr lang="it-IT" dirty="0"/>
                  <a:t> </a:t>
                </a:r>
                <a:r>
                  <a:rPr lang="it-IT" dirty="0" err="1"/>
                  <a:t>field</a:t>
                </a:r>
                <a:r>
                  <a:rPr lang="it-IT" dirty="0"/>
                  <a:t> (240 MV/m </a:t>
                </a:r>
                <a:r>
                  <a:rPr lang="it-IT" dirty="0" err="1"/>
                  <a:t>at</a:t>
                </a:r>
                <a:r>
                  <a:rPr lang="it-IT" dirty="0"/>
                  <a:t> C-band*)</a:t>
                </a:r>
              </a:p>
              <a:p>
                <a:pPr marL="285750" indent="-285750">
                  <a:buFont typeface="Arial" panose="020B0604020202020204" pitchFamily="34" charset="0"/>
                  <a:buChar char="•"/>
                </a:pPr>
                <a:r>
                  <a:rPr lang="it-IT" dirty="0"/>
                  <a:t>Distributed </a:t>
                </a:r>
                <a:r>
                  <a:rPr lang="it-IT" dirty="0" err="1"/>
                  <a:t>coupling</a:t>
                </a:r>
                <a:r>
                  <a:rPr lang="it-IT" dirty="0"/>
                  <a:t>, </a:t>
                </a:r>
                <a:r>
                  <a:rPr lang="it-IT" dirty="0" err="1"/>
                  <a:t>cryogenic</a:t>
                </a:r>
                <a:r>
                  <a:rPr lang="it-IT" dirty="0"/>
                  <a:t> </a:t>
                </a:r>
                <a:r>
                  <a:rPr lang="it-IT" b="1" dirty="0"/>
                  <a:t>rf linac</a:t>
                </a:r>
                <a:r>
                  <a:rPr lang="it-IT" dirty="0"/>
                  <a:t> </a:t>
                </a:r>
                <a:r>
                  <a:rPr lang="it-IT" dirty="0" err="1"/>
                  <a:t>structures</a:t>
                </a:r>
                <a:r>
                  <a:rPr lang="it-IT" dirty="0"/>
                  <a:t> (up to </a:t>
                </a:r>
                <a14:m>
                  <m:oMath xmlns:m="http://schemas.openxmlformats.org/officeDocument/2006/math">
                    <m:r>
                      <a:rPr lang="it-IT" b="0" i="1" smtClean="0">
                        <a:latin typeface="Cambria Math" panose="02040503050406030204" pitchFamily="18" charset="0"/>
                      </a:rPr>
                      <m:t>125 </m:t>
                    </m:r>
                    <m:r>
                      <m:rPr>
                        <m:sty m:val="p"/>
                      </m:rPr>
                      <a:rPr lang="it-IT" b="0" i="0" smtClean="0">
                        <a:latin typeface="Cambria Math" panose="02040503050406030204" pitchFamily="18" charset="0"/>
                      </a:rPr>
                      <m:t>MV</m:t>
                    </m:r>
                    <m:r>
                      <a:rPr lang="it-IT" b="0" i="0" smtClean="0">
                        <a:latin typeface="Cambria Math" panose="02040503050406030204" pitchFamily="18" charset="0"/>
                      </a:rPr>
                      <m:t>/</m:t>
                    </m:r>
                    <m:r>
                      <m:rPr>
                        <m:sty m:val="p"/>
                      </m:rPr>
                      <a:rPr lang="it-IT" b="0" i="0" smtClean="0">
                        <a:latin typeface="Cambria Math" panose="02040503050406030204" pitchFamily="18" charset="0"/>
                      </a:rPr>
                      <m:t>m</m:t>
                    </m:r>
                  </m:oMath>
                </a14:m>
                <a:r>
                  <a:rPr lang="it-IT" dirty="0"/>
                  <a:t>, C-band)</a:t>
                </a:r>
              </a:p>
              <a:p>
                <a:pPr marL="285750" indent="-285750">
                  <a:buFont typeface="Arial" panose="020B0604020202020204" pitchFamily="34" charset="0"/>
                  <a:buChar char="•"/>
                </a:pPr>
                <a:r>
                  <a:rPr lang="it-IT" dirty="0"/>
                  <a:t>Short-</a:t>
                </a:r>
                <a:r>
                  <a:rPr lang="it-IT" dirty="0" err="1"/>
                  <a:t>period</a:t>
                </a:r>
                <a:r>
                  <a:rPr lang="it-IT" dirty="0"/>
                  <a:t> (</a:t>
                </a:r>
                <a14:m>
                  <m:oMath xmlns:m="http://schemas.openxmlformats.org/officeDocument/2006/math">
                    <m:r>
                      <a:rPr lang="en-GB" b="0" i="1" smtClean="0">
                        <a:latin typeface="Cambria Math" panose="02040503050406030204" pitchFamily="18" charset="0"/>
                      </a:rPr>
                      <m:t>∼</m:t>
                    </m:r>
                    <m:r>
                      <m:rPr>
                        <m:sty m:val="p"/>
                      </m:rPr>
                      <a:rPr lang="en-GB" b="0" i="0" smtClean="0">
                        <a:latin typeface="Cambria Math" panose="02040503050406030204" pitchFamily="18" charset="0"/>
                      </a:rPr>
                      <m:t>mm</m:t>
                    </m:r>
                  </m:oMath>
                </a14:m>
                <a:r>
                  <a:rPr lang="it-IT" dirty="0"/>
                  <a:t>) </a:t>
                </a:r>
                <a:r>
                  <a:rPr lang="it-IT" dirty="0" err="1"/>
                  <a:t>cryogenic</a:t>
                </a:r>
                <a:r>
                  <a:rPr lang="it-IT" dirty="0"/>
                  <a:t> </a:t>
                </a:r>
                <a:r>
                  <a:rPr lang="it-IT" b="1" dirty="0" err="1"/>
                  <a:t>undulators</a:t>
                </a:r>
                <a:endParaRPr lang="it-IT" b="1"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838199" y="1332963"/>
                <a:ext cx="6947099" cy="2031325"/>
              </a:xfrm>
              <a:prstGeom prst="rect">
                <a:avLst/>
              </a:prstGeom>
              <a:blipFill rotWithShape="0">
                <a:blip r:embed="rId3"/>
                <a:stretch>
                  <a:fillRect l="-702" t="-1802" b="-3904"/>
                </a:stretch>
              </a:blipFill>
            </p:spPr>
            <p:txBody>
              <a:bodyPr/>
              <a:lstStyle/>
              <a:p>
                <a:r>
                  <a:rPr lang="it-IT">
                    <a:noFill/>
                  </a:rPr>
                  <a:t> </a:t>
                </a:r>
              </a:p>
            </p:txBody>
          </p:sp>
        </mc:Fallback>
      </mc:AlternateContent>
      <p:pic>
        <p:nvPicPr>
          <p:cNvPr id="4" name="Immagine 3"/>
          <p:cNvPicPr>
            <a:picLocks noChangeAspect="1"/>
          </p:cNvPicPr>
          <p:nvPr/>
        </p:nvPicPr>
        <p:blipFill>
          <a:blip r:embed="rId4"/>
          <a:stretch>
            <a:fillRect/>
          </a:stretch>
        </p:blipFill>
        <p:spPr>
          <a:xfrm>
            <a:off x="8206735" y="1376577"/>
            <a:ext cx="2888143" cy="1657331"/>
          </a:xfrm>
          <a:prstGeom prst="rect">
            <a:avLst/>
          </a:prstGeom>
        </p:spPr>
      </p:pic>
      <p:pic>
        <p:nvPicPr>
          <p:cNvPr id="5" name="Immagine 4">
            <a:extLst>
              <a:ext uri="{FF2B5EF4-FFF2-40B4-BE49-F238E27FC236}">
                <a16:creationId xmlns:a16="http://schemas.microsoft.com/office/drawing/2014/main" xmlns="" id="{E7A009EA-758D-48A6-98B9-9A290120503A}"/>
              </a:ext>
            </a:extLst>
          </p:cNvPr>
          <p:cNvPicPr>
            <a:picLocks noChangeAspect="1"/>
          </p:cNvPicPr>
          <p:nvPr/>
        </p:nvPicPr>
        <p:blipFill>
          <a:blip r:embed="rId5"/>
          <a:stretch>
            <a:fillRect/>
          </a:stretch>
        </p:blipFill>
        <p:spPr>
          <a:xfrm>
            <a:off x="7785298" y="3106434"/>
            <a:ext cx="3587864" cy="293682"/>
          </a:xfrm>
          <a:prstGeom prst="rect">
            <a:avLst/>
          </a:prstGeom>
        </p:spPr>
      </p:pic>
      <mc:AlternateContent xmlns:mc="http://schemas.openxmlformats.org/markup-compatibility/2006" xmlns:a14="http://schemas.microsoft.com/office/drawing/2010/main">
        <mc:Choice Requires="a14">
          <p:sp>
            <p:nvSpPr>
              <p:cNvPr id="6" name="CasellaDiTesto 5"/>
              <p:cNvSpPr txBox="1"/>
              <p:nvPr/>
            </p:nvSpPr>
            <p:spPr>
              <a:xfrm>
                <a:off x="838200" y="3312443"/>
                <a:ext cx="6326170" cy="1477328"/>
              </a:xfrm>
              <a:prstGeom prst="rect">
                <a:avLst/>
              </a:prstGeom>
              <a:noFill/>
            </p:spPr>
            <p:txBody>
              <a:bodyPr wrap="square" rtlCol="0">
                <a:spAutoFit/>
              </a:bodyPr>
              <a:lstStyle/>
              <a:p>
                <a:r>
                  <a:rPr lang="it-IT" b="1" dirty="0">
                    <a:solidFill>
                      <a:srgbClr val="C00000"/>
                    </a:solidFill>
                  </a:rPr>
                  <a:t>DARPA-GRIT ICS Source </a:t>
                </a:r>
              </a:p>
              <a:p>
                <a:pPr marL="285750" indent="-285750">
                  <a:buFont typeface="Arial" panose="020B0604020202020204" pitchFamily="34" charset="0"/>
                  <a:buChar char="•"/>
                </a:pPr>
                <a:r>
                  <a:rPr lang="it-IT" dirty="0"/>
                  <a:t>Compact </a:t>
                </a:r>
                <a14:m>
                  <m:oMath xmlns:m="http://schemas.openxmlformats.org/officeDocument/2006/math">
                    <m:r>
                      <a:rPr lang="en-GB" b="1" i="1" smtClean="0">
                        <a:latin typeface="Cambria Math" panose="02040503050406030204" pitchFamily="18" charset="0"/>
                      </a:rPr>
                      <m:t>𝜸</m:t>
                    </m:r>
                  </m:oMath>
                </a14:m>
                <a:r>
                  <a:rPr lang="it-IT" b="1" dirty="0"/>
                  <a:t>-</a:t>
                </a:r>
                <a:r>
                  <a:rPr lang="it-IT" b="1" dirty="0" err="1"/>
                  <a:t>rays</a:t>
                </a:r>
                <a:r>
                  <a:rPr lang="it-IT" b="1" dirty="0"/>
                  <a:t> source</a:t>
                </a:r>
                <a:r>
                  <a:rPr lang="it-IT" dirty="0"/>
                  <a:t>: high </a:t>
                </a:r>
                <a:r>
                  <a:rPr lang="it-IT" dirty="0" err="1"/>
                  <a:t>flux</a:t>
                </a:r>
                <a:r>
                  <a:rPr lang="it-IT" dirty="0"/>
                  <a:t>, </a:t>
                </a:r>
                <a:r>
                  <a:rPr lang="it-IT" dirty="0" err="1"/>
                  <a:t>tunable</a:t>
                </a:r>
                <a:r>
                  <a:rPr lang="it-IT" dirty="0"/>
                  <a:t>, </a:t>
                </a:r>
                <a:r>
                  <a:rPr lang="it-IT" dirty="0" err="1"/>
                  <a:t>narrow</a:t>
                </a:r>
                <a:r>
                  <a:rPr lang="it-IT" dirty="0"/>
                  <a:t> </a:t>
                </a:r>
                <a:r>
                  <a:rPr lang="it-IT" dirty="0" err="1"/>
                  <a:t>bandwidth</a:t>
                </a:r>
                <a:endParaRPr lang="it-IT" dirty="0"/>
              </a:p>
              <a:p>
                <a:pPr marL="285750" indent="-285750">
                  <a:buFont typeface="Arial" panose="020B0604020202020204" pitchFamily="34" charset="0"/>
                  <a:buChar char="•"/>
                </a:pPr>
                <a:r>
                  <a:rPr lang="it-IT" dirty="0" err="1"/>
                  <a:t>Novel</a:t>
                </a:r>
                <a:r>
                  <a:rPr lang="it-IT" dirty="0"/>
                  <a:t> electron source: C-band </a:t>
                </a:r>
                <a:r>
                  <a:rPr lang="it-IT" b="1" dirty="0" err="1"/>
                  <a:t>hybrid</a:t>
                </a:r>
                <a:r>
                  <a:rPr lang="it-IT" dirty="0"/>
                  <a:t> photo-</a:t>
                </a:r>
                <a:r>
                  <a:rPr lang="it-IT" dirty="0" err="1"/>
                  <a:t>injector</a:t>
                </a:r>
                <a:endParaRPr lang="it-IT" dirty="0"/>
              </a:p>
              <a:p>
                <a:pPr marL="285750" indent="-285750">
                  <a:buFont typeface="Arial" panose="020B0604020202020204" pitchFamily="34" charset="0"/>
                  <a:buChar char="•"/>
                </a:pPr>
                <a:r>
                  <a:rPr lang="it-IT" dirty="0"/>
                  <a:t>Room temperature, </a:t>
                </a:r>
                <a:r>
                  <a:rPr lang="it-IT" dirty="0" err="1"/>
                  <a:t>distributed</a:t>
                </a:r>
                <a:r>
                  <a:rPr lang="it-IT" dirty="0"/>
                  <a:t> </a:t>
                </a:r>
                <a:r>
                  <a:rPr lang="it-IT" dirty="0" err="1"/>
                  <a:t>coupling</a:t>
                </a:r>
                <a:r>
                  <a:rPr lang="it-IT" dirty="0"/>
                  <a:t> </a:t>
                </a:r>
                <a:r>
                  <a:rPr lang="it-IT" b="1" dirty="0"/>
                  <a:t>rf linac</a:t>
                </a:r>
                <a:r>
                  <a:rPr lang="it-IT" dirty="0"/>
                  <a:t> </a:t>
                </a:r>
                <a:r>
                  <a:rPr lang="it-IT" dirty="0" err="1"/>
                  <a:t>structures</a:t>
                </a:r>
                <a:r>
                  <a:rPr lang="it-IT" dirty="0"/>
                  <a:t> (C-band)</a:t>
                </a:r>
              </a:p>
            </p:txBody>
          </p:sp>
        </mc:Choice>
        <mc:Fallback xmlns="">
          <p:sp>
            <p:nvSpPr>
              <p:cNvPr id="6" name="CasellaDiTesto 5"/>
              <p:cNvSpPr txBox="1">
                <a:spLocks noRot="1" noChangeAspect="1" noMove="1" noResize="1" noEditPoints="1" noAdjustHandles="1" noChangeArrowheads="1" noChangeShapeType="1" noTextEdit="1"/>
              </p:cNvSpPr>
              <p:nvPr/>
            </p:nvSpPr>
            <p:spPr>
              <a:xfrm>
                <a:off x="838200" y="3312443"/>
                <a:ext cx="6326170" cy="1477328"/>
              </a:xfrm>
              <a:prstGeom prst="rect">
                <a:avLst/>
              </a:prstGeom>
              <a:blipFill rotWithShape="0">
                <a:blip r:embed="rId6"/>
                <a:stretch>
                  <a:fillRect l="-868" t="-2058" b="-535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CasellaDiTesto 6"/>
              <p:cNvSpPr txBox="1"/>
              <p:nvPr/>
            </p:nvSpPr>
            <p:spPr>
              <a:xfrm>
                <a:off x="838198" y="4760221"/>
                <a:ext cx="6703979" cy="1760547"/>
              </a:xfrm>
              <a:prstGeom prst="rect">
                <a:avLst/>
              </a:prstGeom>
              <a:noFill/>
            </p:spPr>
            <p:txBody>
              <a:bodyPr wrap="square" rtlCol="0">
                <a:spAutoFit/>
              </a:bodyPr>
              <a:lstStyle/>
              <a:p>
                <a14:m>
                  <m:oMath xmlns:m="http://schemas.openxmlformats.org/officeDocument/2006/math">
                    <m:sSup>
                      <m:sSupPr>
                        <m:ctrlPr>
                          <a:rPr lang="en-GB" b="1" i="1" smtClean="0">
                            <a:solidFill>
                              <a:srgbClr val="C00000"/>
                            </a:solidFill>
                            <a:latin typeface="Cambria Math" panose="02040503050406030204" pitchFamily="18" charset="0"/>
                          </a:rPr>
                        </m:ctrlPr>
                      </m:sSupPr>
                      <m:e>
                        <m:r>
                          <a:rPr lang="en-GB" b="1" i="0" smtClean="0">
                            <a:solidFill>
                              <a:srgbClr val="C00000"/>
                            </a:solidFill>
                            <a:latin typeface="Cambria Math" panose="02040503050406030204" pitchFamily="18" charset="0"/>
                          </a:rPr>
                          <m:t>𝐂</m:t>
                        </m:r>
                      </m:e>
                      <m:sup>
                        <m:r>
                          <a:rPr lang="en-GB" b="1" i="1" smtClean="0">
                            <a:solidFill>
                              <a:srgbClr val="C00000"/>
                            </a:solidFill>
                            <a:latin typeface="Cambria Math" panose="02040503050406030204" pitchFamily="18" charset="0"/>
                          </a:rPr>
                          <m:t>𝟑</m:t>
                        </m:r>
                      </m:sup>
                    </m:sSup>
                  </m:oMath>
                </a14:m>
                <a:r>
                  <a:rPr lang="it-IT" b="1" dirty="0">
                    <a:solidFill>
                      <a:srgbClr val="C00000"/>
                    </a:solidFill>
                  </a:rPr>
                  <a:t>: a ‘‘Cool </a:t>
                </a:r>
                <a:r>
                  <a:rPr lang="it-IT" b="1" dirty="0" err="1">
                    <a:solidFill>
                      <a:srgbClr val="C00000"/>
                    </a:solidFill>
                  </a:rPr>
                  <a:t>Copper</a:t>
                </a:r>
                <a:r>
                  <a:rPr lang="it-IT" b="1" dirty="0">
                    <a:solidFill>
                      <a:srgbClr val="C00000"/>
                    </a:solidFill>
                  </a:rPr>
                  <a:t> Collider’’</a:t>
                </a:r>
              </a:p>
              <a:p>
                <a:pPr marL="285750" indent="-285750">
                  <a:buFont typeface="Arial" panose="020B0604020202020204" pitchFamily="34" charset="0"/>
                  <a:buChar char="•"/>
                </a:pPr>
                <a:r>
                  <a:rPr lang="en-GB" dirty="0"/>
                  <a:t>250 GeV (extendible to </a:t>
                </a:r>
                <a:r>
                  <a:rPr lang="en-GB" dirty="0" err="1"/>
                  <a:t>TeV</a:t>
                </a:r>
                <a:r>
                  <a:rPr lang="en-GB" dirty="0"/>
                  <a:t>-scale) </a:t>
                </a:r>
                <a:r>
                  <a:rPr lang="en-GB" b="1" dirty="0"/>
                  <a:t>Higgs factory</a:t>
                </a:r>
                <a:r>
                  <a:rPr lang="en-GB" dirty="0"/>
                  <a:t>: high luminosity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GB" dirty="0"/>
                  <a:t> linear collider</a:t>
                </a:r>
              </a:p>
              <a:p>
                <a:pPr marL="285750" indent="-285750">
                  <a:buFont typeface="Arial" panose="020B0604020202020204" pitchFamily="34" charset="0"/>
                  <a:buChar char="•"/>
                </a:pPr>
                <a:r>
                  <a:rPr lang="en-US" b="1" dirty="0"/>
                  <a:t>Modularized</a:t>
                </a:r>
                <a:r>
                  <a:rPr lang="en-US" dirty="0"/>
                  <a:t> C-band </a:t>
                </a:r>
                <a:r>
                  <a:rPr lang="en-US" dirty="0" err="1"/>
                  <a:t>cryo</a:t>
                </a:r>
                <a:r>
                  <a:rPr lang="en-US" dirty="0"/>
                  <a:t>-cooled, distributed coupling </a:t>
                </a:r>
                <a:r>
                  <a:rPr lang="en-US" dirty="0" err="1"/>
                  <a:t>linac</a:t>
                </a:r>
                <a:r>
                  <a:rPr lang="en-US" dirty="0"/>
                  <a:t> structures (</a:t>
                </a:r>
                <a14:m>
                  <m:oMath xmlns:m="http://schemas.openxmlformats.org/officeDocument/2006/math">
                    <m:r>
                      <a:rPr lang="it-IT" b="0" i="1" smtClean="0">
                        <a:latin typeface="Cambria Math" panose="02040503050406030204" pitchFamily="18" charset="0"/>
                      </a:rPr>
                      <m:t>∼125 </m:t>
                    </m:r>
                    <m:r>
                      <m:rPr>
                        <m:sty m:val="p"/>
                      </m:rPr>
                      <a:rPr lang="it-IT" b="0" i="0" smtClean="0">
                        <a:latin typeface="Cambria Math" panose="02040503050406030204" pitchFamily="18" charset="0"/>
                      </a:rPr>
                      <m:t>MV</m:t>
                    </m:r>
                    <m:r>
                      <a:rPr lang="it-IT" b="0" i="0" smtClean="0">
                        <a:latin typeface="Cambria Math" panose="02040503050406030204" pitchFamily="18" charset="0"/>
                      </a:rPr>
                      <m:t>/</m:t>
                    </m:r>
                    <m:r>
                      <m:rPr>
                        <m:sty m:val="p"/>
                      </m:rPr>
                      <a:rPr lang="it-IT" b="0" i="0" smtClean="0">
                        <a:latin typeface="Cambria Math" panose="02040503050406030204" pitchFamily="18" charset="0"/>
                      </a:rPr>
                      <m:t>m</m:t>
                    </m:r>
                  </m:oMath>
                </a14:m>
                <a:r>
                  <a:rPr lang="en-US" dirty="0"/>
                  <a:t>)</a:t>
                </a:r>
              </a:p>
              <a:p>
                <a:pPr marL="285750" indent="-285750" algn="just">
                  <a:buFont typeface="Arial" panose="020B0604020202020204" pitchFamily="34" charset="0"/>
                  <a:buChar char="•"/>
                </a:pPr>
                <a:r>
                  <a:rPr lang="en-US" dirty="0"/>
                  <a:t>Near future (</a:t>
                </a:r>
                <a14:m>
                  <m:oMath xmlns:m="http://schemas.openxmlformats.org/officeDocument/2006/math">
                    <m:r>
                      <a:rPr lang="en-US" b="0" i="1" smtClean="0">
                        <a:latin typeface="Cambria Math" panose="02040503050406030204" pitchFamily="18" charset="0"/>
                      </a:rPr>
                      <m:t>∼</m:t>
                    </m:r>
                  </m:oMath>
                </a14:m>
                <a:r>
                  <a:rPr lang="en-US" dirty="0"/>
                  <a:t>2030-2040) </a:t>
                </a:r>
                <a:r>
                  <a:rPr lang="en-US" b="1" dirty="0"/>
                  <a:t>HEP</a:t>
                </a:r>
                <a:r>
                  <a:rPr lang="en-US" dirty="0"/>
                  <a:t> frontiers</a:t>
                </a:r>
                <a:endParaRPr lang="it-IT"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838198" y="4760221"/>
                <a:ext cx="6703979" cy="1760547"/>
              </a:xfrm>
              <a:prstGeom prst="rect">
                <a:avLst/>
              </a:prstGeom>
              <a:blipFill rotWithShape="0">
                <a:blip r:embed="rId7"/>
                <a:stretch>
                  <a:fillRect l="-545" t="-1730" b="-4498"/>
                </a:stretch>
              </a:blipFill>
            </p:spPr>
            <p:txBody>
              <a:bodyPr/>
              <a:lstStyle/>
              <a:p>
                <a:r>
                  <a:rPr lang="it-IT">
                    <a:noFill/>
                  </a:rPr>
                  <a:t> </a:t>
                </a:r>
              </a:p>
            </p:txBody>
          </p:sp>
        </mc:Fallback>
      </mc:AlternateContent>
      <p:pic>
        <p:nvPicPr>
          <p:cNvPr id="8" name="Immagine 7"/>
          <p:cNvPicPr>
            <a:picLocks noChangeAspect="1"/>
          </p:cNvPicPr>
          <p:nvPr/>
        </p:nvPicPr>
        <p:blipFill>
          <a:blip r:embed="rId8"/>
          <a:stretch>
            <a:fillRect/>
          </a:stretch>
        </p:blipFill>
        <p:spPr>
          <a:xfrm>
            <a:off x="7756242" y="5183649"/>
            <a:ext cx="3493096" cy="1228406"/>
          </a:xfrm>
          <a:prstGeom prst="rect">
            <a:avLst/>
          </a:prstGeom>
        </p:spPr>
      </p:pic>
      <p:pic>
        <p:nvPicPr>
          <p:cNvPr id="9" name="Immagine 8"/>
          <p:cNvPicPr>
            <a:picLocks noChangeAspect="1"/>
          </p:cNvPicPr>
          <p:nvPr/>
        </p:nvPicPr>
        <p:blipFill>
          <a:blip r:embed="rId9"/>
          <a:stretch>
            <a:fillRect/>
          </a:stretch>
        </p:blipFill>
        <p:spPr>
          <a:xfrm>
            <a:off x="7423611" y="6432095"/>
            <a:ext cx="3547442" cy="183615"/>
          </a:xfrm>
          <a:prstGeom prst="rect">
            <a:avLst/>
          </a:prstGeom>
        </p:spPr>
      </p:pic>
      <p:pic>
        <p:nvPicPr>
          <p:cNvPr id="14" name="Immagine 13"/>
          <p:cNvPicPr>
            <a:picLocks noChangeAspect="1"/>
          </p:cNvPicPr>
          <p:nvPr/>
        </p:nvPicPr>
        <p:blipFill>
          <a:blip r:embed="rId10"/>
          <a:stretch>
            <a:fillRect/>
          </a:stretch>
        </p:blipFill>
        <p:spPr>
          <a:xfrm>
            <a:off x="7344129" y="3596702"/>
            <a:ext cx="4365704" cy="969694"/>
          </a:xfrm>
          <a:prstGeom prst="rect">
            <a:avLst/>
          </a:prstGeom>
        </p:spPr>
      </p:pic>
      <p:pic>
        <p:nvPicPr>
          <p:cNvPr id="15" name="Immagine 14">
            <a:extLst>
              <a:ext uri="{FF2B5EF4-FFF2-40B4-BE49-F238E27FC236}">
                <a16:creationId xmlns:a16="http://schemas.microsoft.com/office/drawing/2014/main" xmlns="" id="{99A14BAD-B5DE-4097-9991-4153864C3F8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6" name="Immagine 15">
            <a:extLst>
              <a:ext uri="{FF2B5EF4-FFF2-40B4-BE49-F238E27FC236}">
                <a16:creationId xmlns:a16="http://schemas.microsoft.com/office/drawing/2014/main" xmlns="" id="{1073CEEF-95DC-4A76-817F-994BE122E7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7" name="Immagine 16">
            <a:extLst>
              <a:ext uri="{FF2B5EF4-FFF2-40B4-BE49-F238E27FC236}">
                <a16:creationId xmlns:a16="http://schemas.microsoft.com/office/drawing/2014/main" xmlns="" id="{A143BF1C-0519-41BD-859C-411F12BAD9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8" name="Immagine 17"/>
          <p:cNvPicPr>
            <a:picLocks noChangeAspect="1"/>
          </p:cNvPicPr>
          <p:nvPr/>
        </p:nvPicPr>
        <p:blipFill>
          <a:blip r:embed="rId14"/>
          <a:stretch>
            <a:fillRect/>
          </a:stretch>
        </p:blipFill>
        <p:spPr>
          <a:xfrm>
            <a:off x="7924924" y="4538141"/>
            <a:ext cx="3260192" cy="449681"/>
          </a:xfrm>
          <a:prstGeom prst="rect">
            <a:avLst/>
          </a:prstGeom>
        </p:spPr>
      </p:pic>
      <p:sp>
        <p:nvSpPr>
          <p:cNvPr id="19" name="Segnaposto numero diapositiva 18"/>
          <p:cNvSpPr>
            <a:spLocks noGrp="1"/>
          </p:cNvSpPr>
          <p:nvPr>
            <p:ph type="sldNum" sz="quarter" idx="12"/>
          </p:nvPr>
        </p:nvSpPr>
        <p:spPr/>
        <p:txBody>
          <a:bodyPr/>
          <a:lstStyle/>
          <a:p>
            <a:fld id="{A4F9285A-A6B8-4CAF-AFF2-562A5BDCA3B4}" type="slidenum">
              <a:rPr lang="it-IT" smtClean="0"/>
              <a:t>6</a:t>
            </a:fld>
            <a:endParaRPr lang="it-IT"/>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xmlns="" id="{D885603C-441C-4CBC-916A-ABDC7DF9F69F}"/>
                  </a:ext>
                </a:extLst>
              </p:cNvPr>
              <p:cNvSpPr txBox="1"/>
              <p:nvPr/>
            </p:nvSpPr>
            <p:spPr>
              <a:xfrm>
                <a:off x="838199" y="6530519"/>
                <a:ext cx="4932259" cy="307777"/>
              </a:xfrm>
              <a:prstGeom prst="rect">
                <a:avLst/>
              </a:prstGeom>
              <a:noFill/>
            </p:spPr>
            <p:txBody>
              <a:bodyPr wrap="square">
                <a:spAutoFit/>
              </a:bodyPr>
              <a:lstStyle/>
              <a:p>
                <a:r>
                  <a:rPr lang="en-US" sz="1400" b="1" dirty="0">
                    <a:solidFill>
                      <a:srgbClr val="00B050"/>
                    </a:solidFill>
                  </a:rPr>
                  <a:t>(*C-band = </a:t>
                </a:r>
                <a14:m>
                  <m:oMath xmlns:m="http://schemas.openxmlformats.org/officeDocument/2006/math">
                    <m:r>
                      <a:rPr lang="en-US" sz="1400" b="1" i="1" smtClean="0">
                        <a:solidFill>
                          <a:srgbClr val="00B050"/>
                        </a:solidFill>
                        <a:latin typeface="Cambria Math" panose="02040503050406030204" pitchFamily="18" charset="0"/>
                      </a:rPr>
                      <m:t>𝟓</m:t>
                    </m:r>
                    <m:r>
                      <a:rPr lang="en-US" sz="1400" b="1" i="1" smtClean="0">
                        <a:solidFill>
                          <a:srgbClr val="00B050"/>
                        </a:solidFill>
                        <a:latin typeface="Cambria Math" panose="02040503050406030204" pitchFamily="18" charset="0"/>
                      </a:rPr>
                      <m:t>.</m:t>
                    </m:r>
                    <m:r>
                      <a:rPr lang="en-US" sz="1400" b="1" i="1" smtClean="0">
                        <a:solidFill>
                          <a:srgbClr val="00B050"/>
                        </a:solidFill>
                        <a:latin typeface="Cambria Math" panose="02040503050406030204" pitchFamily="18" charset="0"/>
                      </a:rPr>
                      <m:t>𝟕𝟏𝟐</m:t>
                    </m:r>
                    <m:r>
                      <a:rPr lang="en-US" sz="1400" b="1" i="1" smtClean="0">
                        <a:solidFill>
                          <a:srgbClr val="00B050"/>
                        </a:solidFill>
                        <a:latin typeface="Cambria Math" panose="02040503050406030204" pitchFamily="18" charset="0"/>
                      </a:rPr>
                      <m:t> </m:t>
                    </m:r>
                    <m:r>
                      <a:rPr lang="en-US" sz="1400" b="1" i="0" smtClean="0">
                        <a:solidFill>
                          <a:srgbClr val="00B050"/>
                        </a:solidFill>
                        <a:latin typeface="Cambria Math" panose="02040503050406030204" pitchFamily="18" charset="0"/>
                      </a:rPr>
                      <m:t>𝐆𝐇𝐳</m:t>
                    </m:r>
                  </m:oMath>
                </a14:m>
                <a:r>
                  <a:rPr lang="en-US" sz="1400" b="1" dirty="0">
                    <a:solidFill>
                      <a:srgbClr val="00B050"/>
                    </a:solidFill>
                  </a:rPr>
                  <a:t>)</a:t>
                </a:r>
              </a:p>
            </p:txBody>
          </p:sp>
        </mc:Choice>
        <mc:Fallback xmlns="">
          <p:sp>
            <p:nvSpPr>
              <p:cNvPr id="20" name="CasellaDiTesto 19">
                <a:extLst>
                  <a:ext uri="{FF2B5EF4-FFF2-40B4-BE49-F238E27FC236}">
                    <a16:creationId xmlns:a16="http://schemas.microsoft.com/office/drawing/2014/main" xmlns="" xmlns:a14="http://schemas.microsoft.com/office/drawing/2010/main" id="{D885603C-441C-4CBC-916A-ABDC7DF9F69F}"/>
                  </a:ext>
                </a:extLst>
              </p:cNvPr>
              <p:cNvSpPr txBox="1">
                <a:spLocks noRot="1" noChangeAspect="1" noMove="1" noResize="1" noEditPoints="1" noAdjustHandles="1" noChangeArrowheads="1" noChangeShapeType="1" noTextEdit="1"/>
              </p:cNvSpPr>
              <p:nvPr/>
            </p:nvSpPr>
            <p:spPr>
              <a:xfrm>
                <a:off x="838199" y="6530519"/>
                <a:ext cx="4932259" cy="307777"/>
              </a:xfrm>
              <a:prstGeom prst="rect">
                <a:avLst/>
              </a:prstGeom>
              <a:blipFill rotWithShape="0">
                <a:blip r:embed="rId15"/>
                <a:stretch>
                  <a:fillRect l="-247" t="-1961" b="-19608"/>
                </a:stretch>
              </a:blipFill>
            </p:spPr>
            <p:txBody>
              <a:bodyPr/>
              <a:lstStyle/>
              <a:p>
                <a:r>
                  <a:rPr lang="it-IT">
                    <a:noFill/>
                  </a:rPr>
                  <a:t> </a:t>
                </a:r>
              </a:p>
            </p:txBody>
          </p:sp>
        </mc:Fallback>
      </mc:AlternateContent>
    </p:spTree>
    <p:extLst>
      <p:ext uri="{BB962C8B-B14F-4D97-AF65-F5344CB8AC3E}">
        <p14:creationId xmlns:p14="http://schemas.microsoft.com/office/powerpoint/2010/main" val="143606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p:cNvPicPr>
            <a:picLocks noChangeAspect="1"/>
          </p:cNvPicPr>
          <p:nvPr/>
        </p:nvPicPr>
        <p:blipFill>
          <a:blip r:embed="rId3"/>
          <a:stretch>
            <a:fillRect/>
          </a:stretch>
        </p:blipFill>
        <p:spPr>
          <a:xfrm>
            <a:off x="447164" y="3641670"/>
            <a:ext cx="6409391" cy="1180047"/>
          </a:xfrm>
          <a:prstGeom prst="rect">
            <a:avLst/>
          </a:prstGeom>
          <a:ln w="28575">
            <a:noFill/>
          </a:ln>
        </p:spPr>
      </p:pic>
      <p:pic>
        <p:nvPicPr>
          <p:cNvPr id="5" name="Immagine 4">
            <a:extLst>
              <a:ext uri="{FF2B5EF4-FFF2-40B4-BE49-F238E27FC236}">
                <a16:creationId xmlns:a16="http://schemas.microsoft.com/office/drawing/2014/main" xmlns="" id="{E4A74809-77DA-9F0F-3941-CC02B045012A}"/>
              </a:ext>
            </a:extLst>
          </p:cNvPr>
          <p:cNvPicPr>
            <a:picLocks noChangeAspect="1"/>
          </p:cNvPicPr>
          <p:nvPr/>
        </p:nvPicPr>
        <p:blipFill>
          <a:blip r:embed="rId4"/>
          <a:stretch>
            <a:fillRect/>
          </a:stretch>
        </p:blipFill>
        <p:spPr>
          <a:xfrm>
            <a:off x="7204408" y="4922493"/>
            <a:ext cx="4345937" cy="1278930"/>
          </a:xfrm>
          <a:prstGeom prst="rect">
            <a:avLst/>
          </a:prstGeom>
          <a:ln w="19050">
            <a:solidFill>
              <a:srgbClr val="00B050"/>
            </a:solidFill>
          </a:ln>
        </p:spPr>
      </p:pic>
      <p:sp>
        <p:nvSpPr>
          <p:cNvPr id="2" name="Titolo 1">
            <a:extLst>
              <a:ext uri="{FF2B5EF4-FFF2-40B4-BE49-F238E27FC236}">
                <a16:creationId xmlns:a16="http://schemas.microsoft.com/office/drawing/2014/main" xmlns="" id="{933AB95A-3E34-4073-8EC6-B3D7C94F70C7}"/>
              </a:ext>
            </a:extLst>
          </p:cNvPr>
          <p:cNvSpPr>
            <a:spLocks noGrp="1"/>
          </p:cNvSpPr>
          <p:nvPr>
            <p:ph type="title"/>
          </p:nvPr>
        </p:nvSpPr>
        <p:spPr/>
        <p:txBody>
          <a:bodyPr/>
          <a:lstStyle/>
          <a:p>
            <a:r>
              <a:rPr lang="en-US" dirty="0"/>
              <a:t>Ellipsoidal Space Charge</a:t>
            </a:r>
          </a:p>
        </p:txBody>
      </p:sp>
      <p:sp>
        <p:nvSpPr>
          <p:cNvPr id="3" name="Segnaposto numero diapositiva 2">
            <a:extLst>
              <a:ext uri="{FF2B5EF4-FFF2-40B4-BE49-F238E27FC236}">
                <a16:creationId xmlns:a16="http://schemas.microsoft.com/office/drawing/2014/main" xmlns="" id="{14390BDC-A0A1-42DC-A2A1-9435E26346C1}"/>
              </a:ext>
            </a:extLst>
          </p:cNvPr>
          <p:cNvSpPr>
            <a:spLocks noGrp="1"/>
          </p:cNvSpPr>
          <p:nvPr>
            <p:ph type="sldNum" sz="quarter" idx="12"/>
          </p:nvPr>
        </p:nvSpPr>
        <p:spPr/>
        <p:txBody>
          <a:bodyPr/>
          <a:lstStyle/>
          <a:p>
            <a:fld id="{B44FA575-3D7D-408B-85CD-8563F185712B}" type="slidenum">
              <a:rPr lang="en-US" smtClean="0">
                <a:solidFill>
                  <a:schemeClr val="tx1"/>
                </a:solidFill>
              </a:rPr>
              <a:t>60</a:t>
            </a:fld>
            <a:endParaRPr lang="en-US">
              <a:solidFill>
                <a:schemeClr val="tx1"/>
              </a:solidFill>
            </a:endParaRP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xmlns="" id="{256E969F-FC7B-4E47-B26F-A84ED21DD5CA}"/>
                  </a:ext>
                </a:extLst>
              </p:cNvPr>
              <p:cNvSpPr txBox="1"/>
              <p:nvPr/>
            </p:nvSpPr>
            <p:spPr>
              <a:xfrm>
                <a:off x="154758" y="1482285"/>
                <a:ext cx="7727370" cy="668260"/>
              </a:xfrm>
              <a:prstGeom prst="rect">
                <a:avLst/>
              </a:prstGeom>
              <a:noFill/>
            </p:spPr>
            <p:txBody>
              <a:bodyPr wrap="square" rtlCol="0">
                <a:spAutoFit/>
              </a:bodyPr>
              <a:lstStyle/>
              <a:p>
                <a:pPr marL="285750" indent="-285750">
                  <a:buFont typeface="Arial" panose="020B0604020202020204" pitchFamily="34" charset="0"/>
                  <a:buChar char="•"/>
                </a:pPr>
                <a:r>
                  <a:rPr lang="en-US" dirty="0"/>
                  <a:t>An </a:t>
                </a:r>
                <a:r>
                  <a:rPr lang="en-US" b="1" dirty="0"/>
                  <a:t>equivalent</a:t>
                </a:r>
                <a:r>
                  <a:rPr lang="en-US" dirty="0"/>
                  <a:t> uniform ellipsoid (beam-frame semi-axes </a:t>
                </a:r>
                <a14:m>
                  <m:oMath xmlns:m="http://schemas.openxmlformats.org/officeDocument/2006/math">
                    <m:r>
                      <a:rPr lang="en-GB" b="0" i="1" smtClean="0">
                        <a:latin typeface="Cambria Math" panose="02040503050406030204" pitchFamily="18" charset="0"/>
                      </a:rPr>
                      <m:t>𝑎</m:t>
                    </m:r>
                    <m:r>
                      <a:rPr lang="en-GB" b="0" i="1" smtClean="0">
                        <a:latin typeface="Cambria Math" panose="02040503050406030204" pitchFamily="18" charset="0"/>
                      </a:rPr>
                      <m:t>,</m:t>
                    </m:r>
                    <m:r>
                      <a:rPr lang="en-GB" b="0" i="1" smtClean="0">
                        <a:latin typeface="Cambria Math" panose="02040503050406030204" pitchFamily="18" charset="0"/>
                      </a:rPr>
                      <m:t>𝑏</m:t>
                    </m:r>
                    <m:r>
                      <a:rPr lang="en-GB" b="0" i="1" smtClean="0">
                        <a:latin typeface="Cambria Math" panose="02040503050406030204" pitchFamily="18" charset="0"/>
                      </a:rPr>
                      <m:t>,</m:t>
                    </m:r>
                    <m:r>
                      <a:rPr lang="en-GB" b="0" i="1" smtClean="0">
                        <a:latin typeface="Cambria Math" panose="02040503050406030204" pitchFamily="18" charset="0"/>
                      </a:rPr>
                      <m:t>𝑐</m:t>
                    </m:r>
                  </m:oMath>
                </a14:m>
                <a:r>
                  <a:rPr lang="en-US" dirty="0"/>
                  <a:t>) can be associated to the actual distribution (lab-frame </a:t>
                </a:r>
                <a:r>
                  <a:rPr lang="en-US" dirty="0" err="1"/>
                  <a:t>rms</a:t>
                </a:r>
                <a:r>
                  <a:rPr lang="en-US" dirty="0"/>
                  <a:t> dimensions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𝑥</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𝑦</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𝑧</m:t>
                        </m:r>
                      </m:sub>
                    </m:sSub>
                  </m:oMath>
                </a14:m>
                <a:r>
                  <a:rPr lang="en-US" dirty="0"/>
                  <a:t>)</a:t>
                </a:r>
              </a:p>
            </p:txBody>
          </p:sp>
        </mc:Choice>
        <mc:Fallback xmlns="">
          <p:sp>
            <p:nvSpPr>
              <p:cNvPr id="14" name="CasellaDiTesto 13">
                <a:extLst>
                  <a:ext uri="{FF2B5EF4-FFF2-40B4-BE49-F238E27FC236}">
                    <a16:creationId xmlns="" xmlns:a16="http://schemas.microsoft.com/office/drawing/2014/main" id="{256E969F-FC7B-4E47-B26F-A84ED21DD5CA}"/>
                  </a:ext>
                </a:extLst>
              </p:cNvPr>
              <p:cNvSpPr txBox="1">
                <a:spLocks noRot="1" noChangeAspect="1" noMove="1" noResize="1" noEditPoints="1" noAdjustHandles="1" noChangeArrowheads="1" noChangeShapeType="1" noTextEdit="1"/>
              </p:cNvSpPr>
              <p:nvPr/>
            </p:nvSpPr>
            <p:spPr>
              <a:xfrm>
                <a:off x="154758" y="1482285"/>
                <a:ext cx="7727370" cy="668260"/>
              </a:xfrm>
              <a:prstGeom prst="rect">
                <a:avLst/>
              </a:prstGeom>
              <a:blipFill rotWithShape="0">
                <a:blip r:embed="rId5"/>
                <a:stretch>
                  <a:fillRect l="-473" t="-4545" b="-1090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928BF587-89E1-43B1-A9CD-22A5ED00877F}"/>
                  </a:ext>
                </a:extLst>
              </p:cNvPr>
              <p:cNvSpPr txBox="1"/>
              <p:nvPr/>
            </p:nvSpPr>
            <p:spPr>
              <a:xfrm>
                <a:off x="154759" y="4823294"/>
                <a:ext cx="6701796" cy="1477328"/>
              </a:xfrm>
              <a:prstGeom prst="rect">
                <a:avLst/>
              </a:prstGeom>
              <a:noFill/>
            </p:spPr>
            <p:txBody>
              <a:bodyPr wrap="square">
                <a:spAutoFit/>
              </a:bodyPr>
              <a:lstStyle/>
              <a:p>
                <a:pPr marL="285750" indent="-285750">
                  <a:buFont typeface="Arial" panose="020B0604020202020204" pitchFamily="34" charset="0"/>
                  <a:buChar char="•"/>
                </a:pPr>
                <a:r>
                  <a:rPr lang="en-US" dirty="0"/>
                  <a:t>A Lorentz transformation provides the </a:t>
                </a:r>
                <a:r>
                  <a:rPr lang="en-US" b="1" dirty="0"/>
                  <a:t>forces</a:t>
                </a:r>
                <a:r>
                  <a:rPr lang="en-US" dirty="0"/>
                  <a:t> in the laboratory-frame </a:t>
                </a:r>
                <a14:m>
                  <m:oMath xmlns:m="http://schemas.openxmlformats.org/officeDocument/2006/math">
                    <m:r>
                      <a:rPr lang="en-US" i="1">
                        <a:latin typeface="Cambria Math" panose="02040503050406030204" pitchFamily="18" charset="0"/>
                      </a:rPr>
                      <m:t>𝐾</m:t>
                    </m:r>
                  </m:oMath>
                </a14:m>
                <a:r>
                  <a:rPr lang="en-US" dirty="0"/>
                  <a:t> and thus the corresponding change in momentum</a:t>
                </a:r>
                <a:r>
                  <a:rPr lang="en-US" b="1" dirty="0"/>
                  <a:t> </a:t>
                </a:r>
                <a:r>
                  <a:rPr lang="en-US" dirty="0"/>
                  <a:t>(it only requires the evaluation of the field </a:t>
                </a:r>
                <a:r>
                  <a:rPr lang="en-US" b="1" dirty="0"/>
                  <a:t>coefficients</a:t>
                </a:r>
                <a:r>
                  <a:rPr lang="en-US"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𝐴</m:t>
                        </m:r>
                      </m:e>
                      <m:sub>
                        <m:r>
                          <a:rPr lang="it-IT" i="1">
                            <a:latin typeface="Cambria Math" panose="02040503050406030204" pitchFamily="18" charset="0"/>
                          </a:rPr>
                          <m:t>0</m:t>
                        </m:r>
                      </m:sub>
                    </m:sSub>
                  </m:oMath>
                </a14:m>
                <a:r>
                  <a:rPr lang="en-US" dirty="0"/>
                  <a:t>-</a:t>
                </a:r>
                <a14:m>
                  <m:oMath xmlns:m="http://schemas.openxmlformats.org/officeDocument/2006/math">
                    <m:sSub>
                      <m:sSubPr>
                        <m:ctrlPr>
                          <a:rPr lang="it-IT" i="1" dirty="0">
                            <a:latin typeface="Cambria Math" panose="02040503050406030204" pitchFamily="18" charset="0"/>
                          </a:rPr>
                        </m:ctrlPr>
                      </m:sSubPr>
                      <m:e>
                        <m:r>
                          <a:rPr lang="it-IT" i="1" dirty="0">
                            <a:latin typeface="Cambria Math" panose="02040503050406030204" pitchFamily="18" charset="0"/>
                          </a:rPr>
                          <m:t>𝐶</m:t>
                        </m:r>
                      </m:e>
                      <m:sub>
                        <m:r>
                          <a:rPr lang="it-IT" i="1" dirty="0">
                            <a:latin typeface="Cambria Math" panose="02040503050406030204" pitchFamily="18" charset="0"/>
                          </a:rPr>
                          <m:t>0</m:t>
                        </m:r>
                      </m:sub>
                    </m:sSub>
                  </m:oMath>
                </a14:m>
                <a:r>
                  <a:rPr lang="en-US" dirty="0"/>
                  <a:t>)</a:t>
                </a:r>
              </a:p>
              <a:p>
                <a:pPr marL="285750" indent="-285750">
                  <a:buFont typeface="Arial" panose="020B0604020202020204" pitchFamily="34" charset="0"/>
                  <a:buChar char="•"/>
                </a:pPr>
                <a:r>
                  <a:rPr lang="en-GB" dirty="0"/>
                  <a:t>Linearity preserves </a:t>
                </a:r>
                <a:r>
                  <a:rPr lang="en-US" dirty="0"/>
                  <a:t>the uniform ellipsoidal distribution: </a:t>
                </a:r>
                <a:r>
                  <a:rPr lang="en-US" b="1" dirty="0"/>
                  <a:t>self-consistent</a:t>
                </a:r>
                <a:r>
                  <a:rPr lang="en-US" dirty="0"/>
                  <a:t> model</a:t>
                </a:r>
              </a:p>
            </p:txBody>
          </p:sp>
        </mc:Choice>
        <mc:Fallback xmlns="">
          <p:sp>
            <p:nvSpPr>
              <p:cNvPr id="17" name="CasellaDiTesto 16">
                <a:extLst>
                  <a:ext uri="{FF2B5EF4-FFF2-40B4-BE49-F238E27FC236}">
                    <a16:creationId xmlns="" xmlns:a16="http://schemas.microsoft.com/office/drawing/2014/main" xmlns:a14="http://schemas.microsoft.com/office/drawing/2010/main" id="{928BF587-89E1-43B1-A9CD-22A5ED00877F}"/>
                  </a:ext>
                </a:extLst>
              </p:cNvPr>
              <p:cNvSpPr txBox="1">
                <a:spLocks noRot="1" noChangeAspect="1" noMove="1" noResize="1" noEditPoints="1" noAdjustHandles="1" noChangeArrowheads="1" noChangeShapeType="1" noTextEdit="1"/>
              </p:cNvSpPr>
              <p:nvPr/>
            </p:nvSpPr>
            <p:spPr>
              <a:xfrm>
                <a:off x="154759" y="4823294"/>
                <a:ext cx="6701796" cy="1477328"/>
              </a:xfrm>
              <a:prstGeom prst="rect">
                <a:avLst/>
              </a:prstGeom>
              <a:blipFill rotWithShape="0">
                <a:blip r:embed="rId6"/>
                <a:stretch>
                  <a:fillRect l="-545" t="-2058" r="-727" b="-535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xmlns="" id="{352E1491-F7DC-4D3B-B2DB-FDD722866DAE}"/>
                  </a:ext>
                </a:extLst>
              </p:cNvPr>
              <p:cNvSpPr txBox="1"/>
              <p:nvPr/>
            </p:nvSpPr>
            <p:spPr>
              <a:xfrm>
                <a:off x="154758" y="3048871"/>
                <a:ext cx="7416474"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solidFill>
                  </a:rPr>
                  <a:t>The </a:t>
                </a:r>
                <a:r>
                  <a:rPr lang="en-US" b="1" dirty="0">
                    <a:solidFill>
                      <a:schemeClr val="tx1"/>
                    </a:solidFill>
                  </a:rPr>
                  <a:t>electrostatic</a:t>
                </a:r>
                <a:r>
                  <a:rPr lang="en-US" dirty="0">
                    <a:solidFill>
                      <a:schemeClr val="tx1"/>
                    </a:solidFill>
                  </a:rPr>
                  <a:t> </a:t>
                </a:r>
                <a:r>
                  <a:rPr lang="en-US" b="1" dirty="0">
                    <a:solidFill>
                      <a:schemeClr val="tx1"/>
                    </a:solidFill>
                  </a:rPr>
                  <a:t>field</a:t>
                </a:r>
                <a:r>
                  <a:rPr lang="en-US" dirty="0">
                    <a:solidFill>
                      <a:schemeClr val="tx1"/>
                    </a:solidFill>
                  </a:rPr>
                  <a:t> (beam-frame </a:t>
                </a:r>
                <a14:m>
                  <m:oMath xmlns:m="http://schemas.openxmlformats.org/officeDocument/2006/math">
                    <m:sSup>
                      <m:sSupPr>
                        <m:ctrlPr>
                          <a:rPr lang="it-IT" b="0" i="1" smtClean="0">
                            <a:solidFill>
                              <a:schemeClr val="tx1"/>
                            </a:solidFill>
                            <a:latin typeface="Cambria Math" panose="02040503050406030204" pitchFamily="18" charset="0"/>
                          </a:rPr>
                        </m:ctrlPr>
                      </m:sSupPr>
                      <m:e>
                        <m:r>
                          <a:rPr lang="it-IT" b="0" i="1" smtClean="0">
                            <a:solidFill>
                              <a:schemeClr val="tx1"/>
                            </a:solidFill>
                            <a:latin typeface="Cambria Math" panose="02040503050406030204" pitchFamily="18" charset="0"/>
                          </a:rPr>
                          <m:t>𝐾</m:t>
                        </m:r>
                      </m:e>
                      <m:sup>
                        <m:r>
                          <a:rPr lang="it-IT" b="0" i="1" smtClean="0">
                            <a:solidFill>
                              <a:schemeClr val="tx1"/>
                            </a:solidFill>
                            <a:latin typeface="Cambria Math" panose="02040503050406030204" pitchFamily="18" charset="0"/>
                          </a:rPr>
                          <m:t>′</m:t>
                        </m:r>
                      </m:sup>
                    </m:sSup>
                  </m:oMath>
                </a14:m>
                <a:r>
                  <a:rPr lang="en-US" dirty="0">
                    <a:solidFill>
                      <a:schemeClr val="tx1"/>
                    </a:solidFill>
                  </a:rPr>
                  <a:t>) produced by an uniform ellipsoid of charge is known analytically: for a point inside the ellipsoid</a:t>
                </a:r>
              </a:p>
            </p:txBody>
          </p:sp>
        </mc:Choice>
        <mc:Fallback xmlns="">
          <p:sp>
            <p:nvSpPr>
              <p:cNvPr id="18" name="CasellaDiTesto 17">
                <a:extLst>
                  <a:ext uri="{FF2B5EF4-FFF2-40B4-BE49-F238E27FC236}">
                    <a16:creationId xmlns:a16="http://schemas.microsoft.com/office/drawing/2014/main" id="{352E1491-F7DC-4D3B-B2DB-FDD722866DAE}"/>
                  </a:ext>
                </a:extLst>
              </p:cNvPr>
              <p:cNvSpPr txBox="1">
                <a:spLocks noRot="1" noChangeAspect="1" noMove="1" noResize="1" noEditPoints="1" noAdjustHandles="1" noChangeArrowheads="1" noChangeShapeType="1" noTextEdit="1"/>
              </p:cNvSpPr>
              <p:nvPr/>
            </p:nvSpPr>
            <p:spPr>
              <a:xfrm>
                <a:off x="154758" y="3048871"/>
                <a:ext cx="7416474" cy="646331"/>
              </a:xfrm>
              <a:prstGeom prst="rect">
                <a:avLst/>
              </a:prstGeom>
              <a:blipFill>
                <a:blip r:embed="rId7"/>
                <a:stretch>
                  <a:fillRect l="-493" t="-4717" b="-14151"/>
                </a:stretch>
              </a:blipFill>
            </p:spPr>
            <p:txBody>
              <a:bodyPr/>
              <a:lstStyle/>
              <a:p>
                <a:r>
                  <a:rPr lang="en-US">
                    <a:noFill/>
                  </a:rPr>
                  <a:t> </a:t>
                </a:r>
              </a:p>
            </p:txBody>
          </p:sp>
        </mc:Fallback>
      </mc:AlternateContent>
      <p:pic>
        <p:nvPicPr>
          <p:cNvPr id="27" name="Immagine 26">
            <a:extLst>
              <a:ext uri="{FF2B5EF4-FFF2-40B4-BE49-F238E27FC236}">
                <a16:creationId xmlns:a16="http://schemas.microsoft.com/office/drawing/2014/main" xmlns="" id="{C213FFC8-DEE9-424F-99C8-C8263EB229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8" name="Immagine 27">
            <a:extLst>
              <a:ext uri="{FF2B5EF4-FFF2-40B4-BE49-F238E27FC236}">
                <a16:creationId xmlns:a16="http://schemas.microsoft.com/office/drawing/2014/main" xmlns="" id="{C9083E93-708E-4F4B-9AE8-8434EEAEAE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9" name="Immagine 28">
            <a:extLst>
              <a:ext uri="{FF2B5EF4-FFF2-40B4-BE49-F238E27FC236}">
                <a16:creationId xmlns:a16="http://schemas.microsoft.com/office/drawing/2014/main" xmlns="" id="{D99BD272-6EE4-4AC6-887E-C00E2C6DBE3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4" name="Immagine 12">
            <a:extLst>
              <a:ext uri="{FF2B5EF4-FFF2-40B4-BE49-F238E27FC236}">
                <a16:creationId xmlns:a16="http://schemas.microsoft.com/office/drawing/2014/main" xmlns="" id="{1A3E7433-143F-4136-9C81-8F3B6FB189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1940" y="2111971"/>
            <a:ext cx="1192506" cy="984176"/>
          </a:xfrm>
          <a:prstGeom prst="rect">
            <a:avLst/>
          </a:prstGeom>
        </p:spPr>
      </p:pic>
      <p:pic>
        <p:nvPicPr>
          <p:cNvPr id="8" name="Immagine 7">
            <a:extLst>
              <a:ext uri="{FF2B5EF4-FFF2-40B4-BE49-F238E27FC236}">
                <a16:creationId xmlns:a16="http://schemas.microsoft.com/office/drawing/2014/main" xmlns="" id="{7241E7E9-D2EE-409C-91A6-71C7CAC16D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1196" y="2257241"/>
            <a:ext cx="2273414" cy="705758"/>
          </a:xfrm>
          <a:prstGeom prst="rect">
            <a:avLst/>
          </a:prstGeom>
        </p:spPr>
      </p:pic>
      <p:grpSp>
        <p:nvGrpSpPr>
          <p:cNvPr id="22" name="Gruppo 21">
            <a:extLst>
              <a:ext uri="{FF2B5EF4-FFF2-40B4-BE49-F238E27FC236}">
                <a16:creationId xmlns:a16="http://schemas.microsoft.com/office/drawing/2014/main" xmlns="" id="{4A0B8F3E-3DE8-427B-ABD5-904E82F5CF59}"/>
              </a:ext>
            </a:extLst>
          </p:cNvPr>
          <p:cNvGrpSpPr/>
          <p:nvPr/>
        </p:nvGrpSpPr>
        <p:grpSpPr>
          <a:xfrm>
            <a:off x="8240910" y="1002371"/>
            <a:ext cx="2522351" cy="2252490"/>
            <a:chOff x="7133712" y="1183017"/>
            <a:chExt cx="2522351" cy="2252490"/>
          </a:xfrm>
        </p:grpSpPr>
        <p:pic>
          <p:nvPicPr>
            <p:cNvPr id="16" name="Picture 15"/>
            <p:cNvPicPr>
              <a:picLocks noChangeAspect="1"/>
            </p:cNvPicPr>
            <p:nvPr/>
          </p:nvPicPr>
          <p:blipFill>
            <a:blip r:embed="rId13"/>
            <a:stretch>
              <a:fillRect/>
            </a:stretch>
          </p:blipFill>
          <p:spPr>
            <a:xfrm>
              <a:off x="7133712" y="1457984"/>
              <a:ext cx="2522351" cy="1977523"/>
            </a:xfrm>
            <a:prstGeom prst="rect">
              <a:avLst/>
            </a:prstGeom>
          </p:spPr>
        </p:pic>
        <p:sp>
          <p:nvSpPr>
            <p:cNvPr id="11" name="CasellaDiTesto 10">
              <a:extLst>
                <a:ext uri="{FF2B5EF4-FFF2-40B4-BE49-F238E27FC236}">
                  <a16:creationId xmlns:a16="http://schemas.microsoft.com/office/drawing/2014/main" xmlns="" id="{2D034F28-E889-40D4-A90C-33F2BB895370}"/>
                </a:ext>
              </a:extLst>
            </p:cNvPr>
            <p:cNvSpPr txBox="1"/>
            <p:nvPr/>
          </p:nvSpPr>
          <p:spPr>
            <a:xfrm>
              <a:off x="7632924" y="1183017"/>
              <a:ext cx="1663016" cy="369332"/>
            </a:xfrm>
            <a:prstGeom prst="rect">
              <a:avLst/>
            </a:prstGeom>
            <a:noFill/>
          </p:spPr>
          <p:txBody>
            <a:bodyPr wrap="square" rtlCol="0">
              <a:spAutoFit/>
            </a:bodyPr>
            <a:lstStyle/>
            <a:p>
              <a:r>
                <a:rPr lang="en-US" b="1" dirty="0">
                  <a:solidFill>
                    <a:srgbClr val="C00000"/>
                  </a:solidFill>
                </a:rPr>
                <a:t>Hybrid gun exit</a:t>
              </a:r>
            </a:p>
          </p:txBody>
        </p:sp>
      </p:grpSp>
      <p:pic>
        <p:nvPicPr>
          <p:cNvPr id="24" name="Immagine 23">
            <a:extLst>
              <a:ext uri="{FF2B5EF4-FFF2-40B4-BE49-F238E27FC236}">
                <a16:creationId xmlns:a16="http://schemas.microsoft.com/office/drawing/2014/main" xmlns="" id="{F53AF40E-84E8-4A40-94C4-0516FF298EE9}"/>
              </a:ext>
            </a:extLst>
          </p:cNvPr>
          <p:cNvPicPr>
            <a:picLocks noChangeAspect="1"/>
          </p:cNvPicPr>
          <p:nvPr/>
        </p:nvPicPr>
        <p:blipFill>
          <a:blip r:embed="rId14"/>
          <a:stretch>
            <a:fillRect/>
          </a:stretch>
        </p:blipFill>
        <p:spPr>
          <a:xfrm>
            <a:off x="8352286" y="3252520"/>
            <a:ext cx="2653335" cy="442795"/>
          </a:xfrm>
          <a:prstGeom prst="rect">
            <a:avLst/>
          </a:prstGeom>
        </p:spPr>
      </p:pic>
      <p:pic>
        <p:nvPicPr>
          <p:cNvPr id="31" name="Immagine 14">
            <a:extLst>
              <a:ext uri="{FF2B5EF4-FFF2-40B4-BE49-F238E27FC236}">
                <a16:creationId xmlns:a16="http://schemas.microsoft.com/office/drawing/2014/main" xmlns="" id="{9DEB184E-A7D5-4705-AB43-9CEC686C9055}"/>
              </a:ext>
            </a:extLst>
          </p:cNvPr>
          <p:cNvPicPr>
            <a:picLocks noChangeAspect="1"/>
          </p:cNvPicPr>
          <p:nvPr/>
        </p:nvPicPr>
        <p:blipFill rotWithShape="1">
          <a:blip r:embed="rId15"/>
          <a:srcRect r="6572" b="-8491"/>
          <a:stretch/>
        </p:blipFill>
        <p:spPr>
          <a:xfrm>
            <a:off x="7746221" y="4060123"/>
            <a:ext cx="4257213" cy="335088"/>
          </a:xfrm>
          <a:prstGeom prst="rect">
            <a:avLst/>
          </a:prstGeom>
        </p:spPr>
      </p:pic>
      <p:pic>
        <p:nvPicPr>
          <p:cNvPr id="32" name="Picture 31"/>
          <p:cNvPicPr>
            <a:picLocks noChangeAspect="1"/>
          </p:cNvPicPr>
          <p:nvPr/>
        </p:nvPicPr>
        <p:blipFill>
          <a:blip r:embed="rId16"/>
          <a:stretch>
            <a:fillRect/>
          </a:stretch>
        </p:blipFill>
        <p:spPr>
          <a:xfrm>
            <a:off x="6510743" y="4422320"/>
            <a:ext cx="5540756" cy="283582"/>
          </a:xfrm>
          <a:prstGeom prst="rect">
            <a:avLst/>
          </a:prstGeom>
        </p:spPr>
      </p:pic>
      <p:sp>
        <p:nvSpPr>
          <p:cNvPr id="20" name="CasellaDiTesto 19">
            <a:extLst>
              <a:ext uri="{FF2B5EF4-FFF2-40B4-BE49-F238E27FC236}">
                <a16:creationId xmlns:a16="http://schemas.microsoft.com/office/drawing/2014/main" xmlns="" id="{40C9CAB4-4EB3-4FF0-B9BD-924C5B79B52D}"/>
              </a:ext>
            </a:extLst>
          </p:cNvPr>
          <p:cNvSpPr txBox="1"/>
          <p:nvPr/>
        </p:nvSpPr>
        <p:spPr>
          <a:xfrm>
            <a:off x="10762318" y="1350431"/>
            <a:ext cx="1090694" cy="523220"/>
          </a:xfrm>
          <a:prstGeom prst="rect">
            <a:avLst/>
          </a:prstGeom>
          <a:solidFill>
            <a:srgbClr val="FFFF00"/>
          </a:solidFill>
          <a:ln>
            <a:solidFill>
              <a:schemeClr val="tx1"/>
            </a:solidFill>
          </a:ln>
        </p:spPr>
        <p:txBody>
          <a:bodyPr wrap="square" rtlCol="0">
            <a:spAutoFit/>
          </a:bodyPr>
          <a:lstStyle/>
          <a:p>
            <a:r>
              <a:rPr lang="en-US" sz="1400" dirty="0"/>
              <a:t>Courtesy of M. </a:t>
            </a:r>
            <a:r>
              <a:rPr lang="en-US" sz="1400" dirty="0" err="1"/>
              <a:t>Carillo</a:t>
            </a:r>
            <a:endParaRPr lang="en-US" sz="1400" dirty="0"/>
          </a:p>
        </p:txBody>
      </p:sp>
    </p:spTree>
    <p:extLst>
      <p:ext uri="{BB962C8B-B14F-4D97-AF65-F5344CB8AC3E}">
        <p14:creationId xmlns:p14="http://schemas.microsoft.com/office/powerpoint/2010/main" val="35418964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5">
            <a:extLst>
              <a:ext uri="{FF2B5EF4-FFF2-40B4-BE49-F238E27FC236}">
                <a16:creationId xmlns:a16="http://schemas.microsoft.com/office/drawing/2014/main" xmlns="" id="{1225769E-7EB9-42FE-A7AC-426483E4FD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81471" y="4132648"/>
            <a:ext cx="3614529" cy="2259080"/>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xmlns="" id="{598D5728-96A0-4DE6-ABFF-80BEBD6B0631}"/>
                  </a:ext>
                </a:extLst>
              </p:cNvPr>
              <p:cNvSpPr txBox="1"/>
              <p:nvPr/>
            </p:nvSpPr>
            <p:spPr>
              <a:xfrm>
                <a:off x="991818" y="4489363"/>
                <a:ext cx="1368095" cy="584775"/>
              </a:xfrm>
              <a:prstGeom prst="rect">
                <a:avLst/>
              </a:prstGeom>
              <a:noFill/>
              <a:ln w="28575">
                <a:solidFill>
                  <a:srgbClr val="00B050"/>
                </a:solidFill>
              </a:ln>
            </p:spPr>
            <p:txBody>
              <a:bodyPr wrap="square" rtlCol="0">
                <a:spAutoFit/>
              </a:bodyPr>
              <a:lstStyle/>
              <a:p>
                <a:r>
                  <a:rPr lang="en-US" sz="1600" b="1" dirty="0">
                    <a:solidFill>
                      <a:srgbClr val="00B050"/>
                    </a:solidFill>
                  </a:rPr>
                  <a:t>Longitudinal plane: </a:t>
                </a:r>
                <a14:m>
                  <m:oMath xmlns:m="http://schemas.openxmlformats.org/officeDocument/2006/math">
                    <m:sSub>
                      <m:sSubPr>
                        <m:ctrlPr>
                          <a:rPr lang="it-IT" sz="1600" b="1" i="1" smtClean="0">
                            <a:solidFill>
                              <a:srgbClr val="00B050"/>
                            </a:solidFill>
                            <a:latin typeface="Cambria Math" panose="02040503050406030204" pitchFamily="18" charset="0"/>
                          </a:rPr>
                        </m:ctrlPr>
                      </m:sSubPr>
                      <m:e>
                        <m:r>
                          <a:rPr lang="it-IT" sz="1600" b="1" i="1" smtClean="0">
                            <a:solidFill>
                              <a:srgbClr val="00B050"/>
                            </a:solidFill>
                            <a:latin typeface="Cambria Math" panose="02040503050406030204" pitchFamily="18" charset="0"/>
                          </a:rPr>
                          <m:t>𝝈</m:t>
                        </m:r>
                      </m:e>
                      <m:sub>
                        <m:r>
                          <a:rPr lang="it-IT" sz="1600" b="1" i="1" smtClean="0">
                            <a:solidFill>
                              <a:srgbClr val="00B050"/>
                            </a:solidFill>
                            <a:latin typeface="Cambria Math" panose="02040503050406030204" pitchFamily="18" charset="0"/>
                          </a:rPr>
                          <m:t>𝒛</m:t>
                        </m:r>
                      </m:sub>
                    </m:sSub>
                  </m:oMath>
                </a14:m>
                <a:r>
                  <a:rPr lang="en-US" sz="1600" b="1" dirty="0">
                    <a:solidFill>
                      <a:srgbClr val="00B050"/>
                    </a:solidFill>
                  </a:rPr>
                  <a:t>, </a:t>
                </a:r>
                <a14:m>
                  <m:oMath xmlns:m="http://schemas.openxmlformats.org/officeDocument/2006/math">
                    <m:sSub>
                      <m:sSubPr>
                        <m:ctrlPr>
                          <a:rPr lang="it-IT" sz="1600" b="1" i="1">
                            <a:solidFill>
                              <a:srgbClr val="00B050"/>
                            </a:solidFill>
                            <a:latin typeface="Cambria Math" panose="02040503050406030204" pitchFamily="18" charset="0"/>
                          </a:rPr>
                        </m:ctrlPr>
                      </m:sSubPr>
                      <m:e>
                        <m:r>
                          <a:rPr lang="it-IT" sz="1600" b="1" i="1">
                            <a:solidFill>
                              <a:srgbClr val="00B050"/>
                            </a:solidFill>
                            <a:latin typeface="Cambria Math" panose="02040503050406030204" pitchFamily="18" charset="0"/>
                          </a:rPr>
                          <m:t>𝝈</m:t>
                        </m:r>
                      </m:e>
                      <m:sub>
                        <m:r>
                          <a:rPr lang="it-IT" sz="1600" b="1" i="1" smtClean="0">
                            <a:solidFill>
                              <a:srgbClr val="00B050"/>
                            </a:solidFill>
                            <a:latin typeface="Cambria Math" panose="02040503050406030204" pitchFamily="18" charset="0"/>
                          </a:rPr>
                          <m:t>𝑬</m:t>
                        </m:r>
                      </m:sub>
                    </m:sSub>
                  </m:oMath>
                </a14:m>
                <a:endParaRPr lang="en-US" sz="1600" b="1" dirty="0">
                  <a:solidFill>
                    <a:srgbClr val="00B050"/>
                  </a:solidFill>
                </a:endParaRPr>
              </a:p>
            </p:txBody>
          </p:sp>
        </mc:Choice>
        <mc:Fallback xmlns="">
          <p:sp>
            <p:nvSpPr>
              <p:cNvPr id="19" name="CasellaDiTesto 18">
                <a:extLst>
                  <a:ext uri="{FF2B5EF4-FFF2-40B4-BE49-F238E27FC236}">
                    <a16:creationId xmlns="" xmlns:a16="http://schemas.microsoft.com/office/drawing/2014/main" xmlns:a14="http://schemas.microsoft.com/office/drawing/2010/main" id="{598D5728-96A0-4DE6-ABFF-80BEBD6B0631}"/>
                  </a:ext>
                </a:extLst>
              </p:cNvPr>
              <p:cNvSpPr txBox="1">
                <a:spLocks noRot="1" noChangeAspect="1" noMove="1" noResize="1" noEditPoints="1" noAdjustHandles="1" noChangeArrowheads="1" noChangeShapeType="1" noTextEdit="1"/>
              </p:cNvSpPr>
              <p:nvPr/>
            </p:nvSpPr>
            <p:spPr>
              <a:xfrm>
                <a:off x="991818" y="4489363"/>
                <a:ext cx="1368095" cy="584775"/>
              </a:xfrm>
              <a:prstGeom prst="rect">
                <a:avLst/>
              </a:prstGeom>
              <a:blipFill rotWithShape="0">
                <a:blip r:embed="rId4"/>
                <a:stretch>
                  <a:fillRect l="-1747" t="-990" b="-8911"/>
                </a:stretch>
              </a:blipFill>
              <a:ln w="28575">
                <a:solidFill>
                  <a:srgbClr val="00B050"/>
                </a:solidFill>
              </a:ln>
            </p:spPr>
            <p:txBody>
              <a:bodyPr/>
              <a:lstStyle/>
              <a:p>
                <a:r>
                  <a:rPr lang="it-IT">
                    <a:noFill/>
                  </a:rPr>
                  <a:t> </a:t>
                </a:r>
              </a:p>
            </p:txBody>
          </p:sp>
        </mc:Fallback>
      </mc:AlternateContent>
      <p:pic>
        <p:nvPicPr>
          <p:cNvPr id="15" name="Immagine 3">
            <a:extLst>
              <a:ext uri="{FF2B5EF4-FFF2-40B4-BE49-F238E27FC236}">
                <a16:creationId xmlns:a16="http://schemas.microsoft.com/office/drawing/2014/main" xmlns="" id="{C405E8D9-7B84-46C6-9ACD-DE86DECAC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472" y="2004135"/>
            <a:ext cx="3614528" cy="2259080"/>
          </a:xfrm>
          <a:prstGeom prst="rect">
            <a:avLst/>
          </a:prstGeom>
        </p:spPr>
      </p:pic>
      <p:sp>
        <p:nvSpPr>
          <p:cNvPr id="2" name="Titolo 1">
            <a:extLst>
              <a:ext uri="{FF2B5EF4-FFF2-40B4-BE49-F238E27FC236}">
                <a16:creationId xmlns:a16="http://schemas.microsoft.com/office/drawing/2014/main" xmlns="" id="{933AB95A-3E34-4073-8EC6-B3D7C94F70C7}"/>
              </a:ext>
            </a:extLst>
          </p:cNvPr>
          <p:cNvSpPr>
            <a:spLocks noGrp="1"/>
          </p:cNvSpPr>
          <p:nvPr>
            <p:ph type="title"/>
          </p:nvPr>
        </p:nvSpPr>
        <p:spPr/>
        <p:txBody>
          <a:bodyPr/>
          <a:lstStyle/>
          <a:p>
            <a:r>
              <a:rPr lang="en-US" dirty="0"/>
              <a:t>Ellipsoidal Space Charge (2)</a:t>
            </a:r>
          </a:p>
        </p:txBody>
      </p:sp>
      <p:sp>
        <p:nvSpPr>
          <p:cNvPr id="3" name="Segnaposto numero diapositiva 2">
            <a:extLst>
              <a:ext uri="{FF2B5EF4-FFF2-40B4-BE49-F238E27FC236}">
                <a16:creationId xmlns:a16="http://schemas.microsoft.com/office/drawing/2014/main" xmlns="" id="{14390BDC-A0A1-42DC-A2A1-9435E26346C1}"/>
              </a:ext>
            </a:extLst>
          </p:cNvPr>
          <p:cNvSpPr>
            <a:spLocks noGrp="1"/>
          </p:cNvSpPr>
          <p:nvPr>
            <p:ph type="sldNum" sz="quarter" idx="12"/>
          </p:nvPr>
        </p:nvSpPr>
        <p:spPr/>
        <p:txBody>
          <a:bodyPr/>
          <a:lstStyle/>
          <a:p>
            <a:fld id="{B44FA575-3D7D-408B-85CD-8563F185712B}" type="slidenum">
              <a:rPr lang="en-US" smtClean="0">
                <a:solidFill>
                  <a:schemeClr val="tx1"/>
                </a:solidFill>
              </a:rPr>
              <a:t>61</a:t>
            </a:fld>
            <a:endParaRPr lang="en-US" dirty="0">
              <a:solidFill>
                <a:schemeClr val="tx1"/>
              </a:solidFill>
            </a:endParaRPr>
          </a:p>
        </p:txBody>
      </p:sp>
      <p:cxnSp>
        <p:nvCxnSpPr>
          <p:cNvPr id="6" name="Connettore diritto 5">
            <a:extLst>
              <a:ext uri="{FF2B5EF4-FFF2-40B4-BE49-F238E27FC236}">
                <a16:creationId xmlns:a16="http://schemas.microsoft.com/office/drawing/2014/main" xmlns="" id="{9A4F2740-05D5-4636-9D62-50AA3C48659B}"/>
              </a:ext>
            </a:extLst>
          </p:cNvPr>
          <p:cNvCxnSpPr/>
          <p:nvPr/>
        </p:nvCxnSpPr>
        <p:spPr>
          <a:xfrm>
            <a:off x="6453651" y="1409153"/>
            <a:ext cx="0" cy="5147681"/>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pic>
        <p:nvPicPr>
          <p:cNvPr id="27" name="Immagine 26">
            <a:extLst>
              <a:ext uri="{FF2B5EF4-FFF2-40B4-BE49-F238E27FC236}">
                <a16:creationId xmlns:a16="http://schemas.microsoft.com/office/drawing/2014/main" xmlns="" id="{C213FFC8-DEE9-424F-99C8-C8263EB22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8" name="Immagine 27">
            <a:extLst>
              <a:ext uri="{FF2B5EF4-FFF2-40B4-BE49-F238E27FC236}">
                <a16:creationId xmlns:a16="http://schemas.microsoft.com/office/drawing/2014/main" xmlns="" id="{C9083E93-708E-4F4B-9AE8-8434EEAEA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9" name="Immagine 28">
            <a:extLst>
              <a:ext uri="{FF2B5EF4-FFF2-40B4-BE49-F238E27FC236}">
                <a16:creationId xmlns:a16="http://schemas.microsoft.com/office/drawing/2014/main" xmlns="" id="{D99BD272-6EE4-4AC6-887E-C00E2C6DBE3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732AA4B6-0C0E-49E2-9219-93F2A1769CC0}"/>
                  </a:ext>
                </a:extLst>
              </p:cNvPr>
              <p:cNvSpPr txBox="1"/>
              <p:nvPr/>
            </p:nvSpPr>
            <p:spPr>
              <a:xfrm>
                <a:off x="154758" y="1336219"/>
                <a:ext cx="6176597" cy="92333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it-IT" b="0" i="0" smtClean="0">
                        <a:latin typeface="Cambria Math" panose="02040503050406030204" pitchFamily="18" charset="0"/>
                      </a:rPr>
                      <m:t>2</m:t>
                    </m:r>
                    <m:r>
                      <a:rPr lang="it-IT" b="0" i="1" smtClean="0">
                        <a:latin typeface="Cambria Math" panose="02040503050406030204" pitchFamily="18" charset="0"/>
                      </a:rPr>
                      <m:t>50 </m:t>
                    </m:r>
                    <m:r>
                      <m:rPr>
                        <m:sty m:val="p"/>
                      </m:rPr>
                      <a:rPr lang="it-IT" b="0" i="0" smtClean="0">
                        <a:latin typeface="Cambria Math" panose="02040503050406030204" pitchFamily="18" charset="0"/>
                      </a:rPr>
                      <m:t>pC</m:t>
                    </m:r>
                  </m:oMath>
                </a14:m>
                <a:r>
                  <a:rPr lang="en-US" dirty="0"/>
                  <a:t> </a:t>
                </a:r>
                <a14:m>
                  <m:oMath xmlns:m="http://schemas.openxmlformats.org/officeDocument/2006/math">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𝑒</m:t>
                        </m:r>
                      </m:e>
                      <m:sup>
                        <m:r>
                          <a:rPr lang="it-IT" b="0" i="1" dirty="0" smtClean="0">
                            <a:latin typeface="Cambria Math" panose="02040503050406030204" pitchFamily="18" charset="0"/>
                          </a:rPr>
                          <m:t>−</m:t>
                        </m:r>
                      </m:sup>
                    </m:sSup>
                  </m:oMath>
                </a14:m>
                <a:r>
                  <a:rPr lang="en-US" dirty="0"/>
                  <a:t> beam from the C-band hybrid </a:t>
                </a:r>
                <a:r>
                  <a:rPr lang="en-US" dirty="0" err="1"/>
                  <a:t>photoinjector</a:t>
                </a:r>
                <a:endParaRPr lang="en-US" b="1" dirty="0"/>
              </a:p>
              <a:p>
                <a:pPr marL="285750" indent="-285750">
                  <a:buFont typeface="Arial" panose="020B0604020202020204" pitchFamily="34" charset="0"/>
                  <a:buChar char="•"/>
                </a:pPr>
                <a:r>
                  <a:rPr lang="en-US" dirty="0"/>
                  <a:t>Evolution in a </a:t>
                </a:r>
                <a:r>
                  <a:rPr lang="en-US" b="1" dirty="0"/>
                  <a:t>field-free (drift)</a:t>
                </a:r>
                <a:r>
                  <a:rPr lang="en-US" dirty="0"/>
                  <a:t> region with GPT (</a:t>
                </a:r>
                <a:r>
                  <a:rPr lang="en-US" i="1" dirty="0"/>
                  <a:t>solid</a:t>
                </a:r>
                <a:r>
                  <a:rPr lang="en-US" dirty="0"/>
                  <a:t> lines) and with the ellipsoidal model in MILES (</a:t>
                </a:r>
                <a:r>
                  <a:rPr lang="en-US" i="1" dirty="0"/>
                  <a:t>dashed</a:t>
                </a:r>
                <a:r>
                  <a:rPr lang="en-US" dirty="0"/>
                  <a:t> lines)</a:t>
                </a:r>
              </a:p>
            </p:txBody>
          </p:sp>
        </mc:Choice>
        <mc:Fallback xmlns="">
          <p:sp>
            <p:nvSpPr>
              <p:cNvPr id="17" name="CasellaDiTesto 16">
                <a:extLst>
                  <a:ext uri="{FF2B5EF4-FFF2-40B4-BE49-F238E27FC236}">
                    <a16:creationId xmlns="" xmlns:a16="http://schemas.microsoft.com/office/drawing/2014/main" xmlns:a14="http://schemas.microsoft.com/office/drawing/2010/main" id="{732AA4B6-0C0E-49E2-9219-93F2A1769CC0}"/>
                  </a:ext>
                </a:extLst>
              </p:cNvPr>
              <p:cNvSpPr txBox="1">
                <a:spLocks noRot="1" noChangeAspect="1" noMove="1" noResize="1" noEditPoints="1" noAdjustHandles="1" noChangeArrowheads="1" noChangeShapeType="1" noTextEdit="1"/>
              </p:cNvSpPr>
              <p:nvPr/>
            </p:nvSpPr>
            <p:spPr>
              <a:xfrm>
                <a:off x="154758" y="1336219"/>
                <a:ext cx="6176597" cy="923330"/>
              </a:xfrm>
              <a:prstGeom prst="rect">
                <a:avLst/>
              </a:prstGeom>
              <a:blipFill rotWithShape="0">
                <a:blip r:embed="rId9"/>
                <a:stretch>
                  <a:fillRect l="-592" t="-3289" b="-92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7B35AB45-DDD7-4848-9228-BD244F33C85D}"/>
                  </a:ext>
                </a:extLst>
              </p:cNvPr>
              <p:cNvSpPr txBox="1"/>
              <p:nvPr/>
            </p:nvSpPr>
            <p:spPr>
              <a:xfrm>
                <a:off x="991818" y="2299935"/>
                <a:ext cx="1131679" cy="584775"/>
              </a:xfrm>
              <a:prstGeom prst="rect">
                <a:avLst/>
              </a:prstGeom>
              <a:noFill/>
              <a:ln w="28575">
                <a:solidFill>
                  <a:srgbClr val="00B050"/>
                </a:solidFill>
              </a:ln>
            </p:spPr>
            <p:txBody>
              <a:bodyPr wrap="square" rtlCol="0">
                <a:spAutoFit/>
              </a:bodyPr>
              <a:lstStyle/>
              <a:p>
                <a:r>
                  <a:rPr lang="en-US" sz="1600" b="1" dirty="0">
                    <a:solidFill>
                      <a:srgbClr val="00B050"/>
                    </a:solidFill>
                  </a:rPr>
                  <a:t>Transverse plane: </a:t>
                </a:r>
                <a14:m>
                  <m:oMath xmlns:m="http://schemas.openxmlformats.org/officeDocument/2006/math">
                    <m:sSub>
                      <m:sSubPr>
                        <m:ctrlPr>
                          <a:rPr lang="it-IT" sz="1600" b="1" i="1" smtClean="0">
                            <a:solidFill>
                              <a:srgbClr val="00B050"/>
                            </a:solidFill>
                            <a:latin typeface="Cambria Math" panose="02040503050406030204" pitchFamily="18" charset="0"/>
                          </a:rPr>
                        </m:ctrlPr>
                      </m:sSubPr>
                      <m:e>
                        <m:r>
                          <a:rPr lang="it-IT" sz="1600" b="1" i="1" smtClean="0">
                            <a:solidFill>
                              <a:srgbClr val="00B050"/>
                            </a:solidFill>
                            <a:latin typeface="Cambria Math" panose="02040503050406030204" pitchFamily="18" charset="0"/>
                          </a:rPr>
                          <m:t>𝝈</m:t>
                        </m:r>
                      </m:e>
                      <m:sub>
                        <m:r>
                          <a:rPr lang="it-IT" sz="1600" b="1" i="1" smtClean="0">
                            <a:solidFill>
                              <a:srgbClr val="00B050"/>
                            </a:solidFill>
                            <a:latin typeface="Cambria Math" panose="02040503050406030204" pitchFamily="18" charset="0"/>
                          </a:rPr>
                          <m:t>𝒙</m:t>
                        </m:r>
                      </m:sub>
                    </m:sSub>
                  </m:oMath>
                </a14:m>
                <a:endParaRPr lang="en-US" sz="1600" b="1" dirty="0">
                  <a:solidFill>
                    <a:srgbClr val="00B050"/>
                  </a:solidFill>
                </a:endParaRPr>
              </a:p>
            </p:txBody>
          </p:sp>
        </mc:Choice>
        <mc:Fallback xmlns="">
          <p:sp>
            <p:nvSpPr>
              <p:cNvPr id="5" name="CasellaDiTesto 4">
                <a:extLst>
                  <a:ext uri="{FF2B5EF4-FFF2-40B4-BE49-F238E27FC236}">
                    <a16:creationId xmlns="" xmlns:a16="http://schemas.microsoft.com/office/drawing/2014/main" xmlns:a14="http://schemas.microsoft.com/office/drawing/2010/main" id="{7B35AB45-DDD7-4848-9228-BD244F33C85D}"/>
                  </a:ext>
                </a:extLst>
              </p:cNvPr>
              <p:cNvSpPr txBox="1">
                <a:spLocks noRot="1" noChangeAspect="1" noMove="1" noResize="1" noEditPoints="1" noAdjustHandles="1" noChangeArrowheads="1" noChangeShapeType="1" noTextEdit="1"/>
              </p:cNvSpPr>
              <p:nvPr/>
            </p:nvSpPr>
            <p:spPr>
              <a:xfrm>
                <a:off x="991818" y="2299935"/>
                <a:ext cx="1131679" cy="584775"/>
              </a:xfrm>
              <a:prstGeom prst="rect">
                <a:avLst/>
              </a:prstGeom>
              <a:blipFill rotWithShape="0">
                <a:blip r:embed="rId10"/>
                <a:stretch>
                  <a:fillRect l="-2105" t="-990" r="-526" b="-8911"/>
                </a:stretch>
              </a:blipFill>
              <a:ln w="28575">
                <a:solidFill>
                  <a:srgbClr val="00B050"/>
                </a:solidFill>
              </a:ln>
            </p:spPr>
            <p:txBody>
              <a:bodyPr/>
              <a:lstStyle/>
              <a:p>
                <a:r>
                  <a:rPr lang="it-IT">
                    <a:noFill/>
                  </a:rPr>
                  <a:t> </a:t>
                </a:r>
              </a:p>
            </p:txBody>
          </p:sp>
        </mc:Fallback>
      </mc:AlternateContent>
      <p:sp>
        <p:nvSpPr>
          <p:cNvPr id="4" name="CasellaDiTesto 3"/>
          <p:cNvSpPr txBox="1"/>
          <p:nvPr/>
        </p:nvSpPr>
        <p:spPr>
          <a:xfrm>
            <a:off x="6697286" y="1336219"/>
            <a:ext cx="4124325" cy="369332"/>
          </a:xfrm>
          <a:prstGeom prst="rect">
            <a:avLst/>
          </a:prstGeom>
          <a:noFill/>
        </p:spPr>
        <p:txBody>
          <a:bodyPr wrap="square" rtlCol="0">
            <a:spAutoFit/>
          </a:bodyPr>
          <a:lstStyle/>
          <a:p>
            <a:r>
              <a:rPr lang="it-IT" b="1" dirty="0" err="1">
                <a:solidFill>
                  <a:srgbClr val="C00000"/>
                </a:solidFill>
              </a:rPr>
              <a:t>Limitations</a:t>
            </a:r>
            <a:r>
              <a:rPr lang="it-IT" b="1" dirty="0">
                <a:solidFill>
                  <a:srgbClr val="C00000"/>
                </a:solidFill>
              </a:rPr>
              <a:t> of the </a:t>
            </a:r>
            <a:r>
              <a:rPr lang="it-IT" b="1" dirty="0" err="1">
                <a:solidFill>
                  <a:srgbClr val="C00000"/>
                </a:solidFill>
              </a:rPr>
              <a:t>ellipsoidal</a:t>
            </a:r>
            <a:r>
              <a:rPr lang="it-IT" b="1" dirty="0">
                <a:solidFill>
                  <a:srgbClr val="C00000"/>
                </a:solidFill>
              </a:rPr>
              <a:t> model</a:t>
            </a:r>
          </a:p>
        </p:txBody>
      </p:sp>
      <mc:AlternateContent xmlns:mc="http://schemas.openxmlformats.org/markup-compatibility/2006" xmlns:a14="http://schemas.microsoft.com/office/drawing/2010/main">
        <mc:Choice Requires="a14">
          <p:sp>
            <p:nvSpPr>
              <p:cNvPr id="8" name="Rettangolo 7"/>
              <p:cNvSpPr/>
              <p:nvPr/>
            </p:nvSpPr>
            <p:spPr>
              <a:xfrm>
                <a:off x="6697286" y="1690688"/>
                <a:ext cx="5105400" cy="2308324"/>
              </a:xfrm>
              <a:prstGeom prst="rect">
                <a:avLst/>
              </a:prstGeom>
            </p:spPr>
            <p:txBody>
              <a:bodyPr wrap="square">
                <a:spAutoFit/>
              </a:bodyPr>
              <a:lstStyle/>
              <a:p>
                <a:r>
                  <a:rPr lang="en-US" u="sng" dirty="0"/>
                  <a:t>Absence of correlation</a:t>
                </a:r>
                <a:endParaRPr lang="en-US" dirty="0"/>
              </a:p>
              <a:p>
                <a:pPr marL="285750" indent="-285750">
                  <a:buFont typeface="Arial" panose="020B0604020202020204" pitchFamily="34" charset="0"/>
                  <a:buChar char="•"/>
                </a:pPr>
                <a:r>
                  <a:rPr lang="en-US" dirty="0"/>
                  <a:t>The field coefficients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𝐴</m:t>
                        </m:r>
                      </m:e>
                      <m:sub>
                        <m:r>
                          <a:rPr lang="it-IT" i="1">
                            <a:latin typeface="Cambria Math" panose="02040503050406030204" pitchFamily="18" charset="0"/>
                          </a:rPr>
                          <m:t>0</m:t>
                        </m:r>
                      </m:sub>
                    </m:sSub>
                  </m:oMath>
                </a14:m>
                <a:r>
                  <a:rPr lang="en-US"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𝐵</m:t>
                        </m:r>
                      </m:e>
                      <m:sub>
                        <m:r>
                          <a:rPr lang="it-IT" i="1">
                            <a:latin typeface="Cambria Math" panose="02040503050406030204" pitchFamily="18" charset="0"/>
                          </a:rPr>
                          <m:t>0</m:t>
                        </m:r>
                      </m:sub>
                    </m:sSub>
                  </m:oMath>
                </a14:m>
                <a:r>
                  <a:rPr lang="en-US"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𝐶</m:t>
                        </m:r>
                      </m:e>
                      <m:sub>
                        <m:r>
                          <a:rPr lang="it-IT" i="1">
                            <a:latin typeface="Cambria Math" panose="02040503050406030204" pitchFamily="18" charset="0"/>
                          </a:rPr>
                          <m:t>0</m:t>
                        </m:r>
                      </m:sub>
                    </m:sSub>
                  </m:oMath>
                </a14:m>
                <a:r>
                  <a:rPr lang="en-US" dirty="0"/>
                  <a:t> are not </a:t>
                </a:r>
                <a:r>
                  <a:rPr lang="en-US" b="1" dirty="0"/>
                  <a:t>slice dependent</a:t>
                </a:r>
              </a:p>
              <a:p>
                <a:pPr marL="285750" indent="-285750">
                  <a:buFont typeface="Arial" panose="020B0604020202020204" pitchFamily="34" charset="0"/>
                  <a:buChar char="•"/>
                </a:pPr>
                <a:r>
                  <a:rPr lang="en-US" b="1" dirty="0"/>
                  <a:t>Emittance dynamics </a:t>
                </a:r>
                <a:r>
                  <a:rPr lang="en-US" dirty="0"/>
                  <a:t>induced by slices with different equilibrium-like solutions or plasma frequencies cannot be described thoroughly (</a:t>
                </a:r>
                <a:r>
                  <a:rPr lang="en-US" i="1" dirty="0"/>
                  <a:t>e.g.</a:t>
                </a:r>
                <a:r>
                  <a:rPr lang="en-US" dirty="0"/>
                  <a:t> double </a:t>
                </a:r>
                <a:r>
                  <a:rPr lang="en-US" i="1" dirty="0"/>
                  <a:t>minimum</a:t>
                </a:r>
                <a:r>
                  <a:rPr lang="en-US" dirty="0"/>
                  <a:t>, oscillations in Brillouin flow, </a:t>
                </a:r>
                <a:r>
                  <a:rPr lang="en-US" i="1" dirty="0"/>
                  <a:t>compensation</a:t>
                </a:r>
                <a:r>
                  <a:rPr lang="en-US" dirty="0"/>
                  <a:t> process)</a:t>
                </a:r>
              </a:p>
            </p:txBody>
          </p:sp>
        </mc:Choice>
        <mc:Fallback xmlns="">
          <p:sp>
            <p:nvSpPr>
              <p:cNvPr id="8" name="Rettangolo 7"/>
              <p:cNvSpPr>
                <a:spLocks noRot="1" noChangeAspect="1" noMove="1" noResize="1" noEditPoints="1" noAdjustHandles="1" noChangeArrowheads="1" noChangeShapeType="1" noTextEdit="1"/>
              </p:cNvSpPr>
              <p:nvPr/>
            </p:nvSpPr>
            <p:spPr>
              <a:xfrm>
                <a:off x="6697286" y="1690688"/>
                <a:ext cx="5105400" cy="2308324"/>
              </a:xfrm>
              <a:prstGeom prst="rect">
                <a:avLst/>
              </a:prstGeom>
              <a:blipFill rotWithShape="0">
                <a:blip r:embed="rId12"/>
                <a:stretch>
                  <a:fillRect l="-1075" t="-1319" b="-3166"/>
                </a:stretch>
              </a:blipFill>
            </p:spPr>
            <p:txBody>
              <a:bodyPr/>
              <a:lstStyle/>
              <a:p>
                <a:r>
                  <a:rPr lang="it-IT">
                    <a:noFill/>
                  </a:rPr>
                  <a:t> </a:t>
                </a:r>
              </a:p>
            </p:txBody>
          </p:sp>
        </mc:Fallback>
      </mc:AlternateContent>
      <p:pic>
        <p:nvPicPr>
          <p:cNvPr id="31" name="Immagine 30"/>
          <p:cNvPicPr>
            <a:picLocks noChangeAspect="1"/>
          </p:cNvPicPr>
          <p:nvPr/>
        </p:nvPicPr>
        <p:blipFill>
          <a:blip r:embed="rId13"/>
          <a:stretch>
            <a:fillRect/>
          </a:stretch>
        </p:blipFill>
        <p:spPr>
          <a:xfrm>
            <a:off x="6998731" y="6034991"/>
            <a:ext cx="1952205" cy="672396"/>
          </a:xfrm>
          <a:prstGeom prst="rect">
            <a:avLst/>
          </a:prstGeom>
        </p:spPr>
      </p:pic>
      <p:pic>
        <p:nvPicPr>
          <p:cNvPr id="10" name="Immagine 9"/>
          <p:cNvPicPr>
            <a:picLocks noChangeAspect="1"/>
          </p:cNvPicPr>
          <p:nvPr/>
        </p:nvPicPr>
        <p:blipFill>
          <a:blip r:embed="rId14"/>
          <a:stretch>
            <a:fillRect/>
          </a:stretch>
        </p:blipFill>
        <p:spPr>
          <a:xfrm>
            <a:off x="123133" y="6507124"/>
            <a:ext cx="1872356" cy="126118"/>
          </a:xfrm>
          <a:prstGeom prst="rect">
            <a:avLst/>
          </a:prstGeom>
        </p:spPr>
      </p:pic>
      <p:pic>
        <p:nvPicPr>
          <p:cNvPr id="18" name="Immagine 17">
            <a:extLst>
              <a:ext uri="{FF2B5EF4-FFF2-40B4-BE49-F238E27FC236}">
                <a16:creationId xmlns:a16="http://schemas.microsoft.com/office/drawing/2014/main" xmlns="" id="{9B9D26E8-C4E3-DD2A-A6AE-4FD4B6A14247}"/>
              </a:ext>
            </a:extLst>
          </p:cNvPr>
          <p:cNvPicPr>
            <a:picLocks noChangeAspect="1"/>
          </p:cNvPicPr>
          <p:nvPr/>
        </p:nvPicPr>
        <p:blipFill>
          <a:blip r:embed="rId15"/>
          <a:stretch>
            <a:fillRect/>
          </a:stretch>
        </p:blipFill>
        <p:spPr>
          <a:xfrm>
            <a:off x="154758" y="6016703"/>
            <a:ext cx="2520735" cy="387652"/>
          </a:xfrm>
          <a:prstGeom prst="rect">
            <a:avLst/>
          </a:prstGeom>
        </p:spPr>
      </p:pic>
      <p:sp>
        <p:nvSpPr>
          <p:cNvPr id="32" name="Triangolo isoscele 31">
            <a:extLst>
              <a:ext uri="{FF2B5EF4-FFF2-40B4-BE49-F238E27FC236}">
                <a16:creationId xmlns:a16="http://schemas.microsoft.com/office/drawing/2014/main" xmlns="" id="{A4C5128E-6BE0-F7BB-7007-CC4C59CE31A9}"/>
              </a:ext>
            </a:extLst>
          </p:cNvPr>
          <p:cNvSpPr/>
          <p:nvPr/>
        </p:nvSpPr>
        <p:spPr>
          <a:xfrm>
            <a:off x="10483561" y="1318970"/>
            <a:ext cx="629919" cy="589280"/>
          </a:xfrm>
          <a:prstGeom prst="triangle">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a:extLst>
              <a:ext uri="{FF2B5EF4-FFF2-40B4-BE49-F238E27FC236}">
                <a16:creationId xmlns:a16="http://schemas.microsoft.com/office/drawing/2014/main" xmlns="" id="{A90B9DD0-5C1F-4E62-2996-6CA774E90B39}"/>
              </a:ext>
            </a:extLst>
          </p:cNvPr>
          <p:cNvSpPr txBox="1"/>
          <p:nvPr/>
        </p:nvSpPr>
        <p:spPr>
          <a:xfrm>
            <a:off x="10621896" y="1357804"/>
            <a:ext cx="640079" cy="646331"/>
          </a:xfrm>
          <a:prstGeom prst="rect">
            <a:avLst/>
          </a:prstGeom>
          <a:noFill/>
        </p:spPr>
        <p:txBody>
          <a:bodyPr wrap="square" rtlCol="0">
            <a:spAutoFit/>
          </a:bodyPr>
          <a:lstStyle/>
          <a:p>
            <a:r>
              <a:rPr lang="en-US" sz="3600" b="1" dirty="0"/>
              <a:t>!</a:t>
            </a:r>
          </a:p>
        </p:txBody>
      </p:sp>
      <p:sp>
        <p:nvSpPr>
          <p:cNvPr id="34" name="Rettangolo 33"/>
          <p:cNvSpPr/>
          <p:nvPr/>
        </p:nvSpPr>
        <p:spPr>
          <a:xfrm>
            <a:off x="9133208" y="3891816"/>
            <a:ext cx="3058792" cy="461665"/>
          </a:xfrm>
          <a:prstGeom prst="rect">
            <a:avLst/>
          </a:prstGeom>
        </p:spPr>
        <p:txBody>
          <a:bodyPr wrap="square">
            <a:spAutoFit/>
          </a:bodyPr>
          <a:lstStyle/>
          <a:p>
            <a:r>
              <a:rPr lang="en-US" sz="600" dirty="0"/>
              <a:t>M. </a:t>
            </a:r>
            <a:r>
              <a:rPr lang="en-US" sz="600" dirty="0" err="1"/>
              <a:t>Ferrario</a:t>
            </a:r>
            <a:r>
              <a:rPr lang="en-US" sz="600" dirty="0"/>
              <a:t> </a:t>
            </a:r>
            <a:r>
              <a:rPr lang="en-US" sz="600" i="1" dirty="0"/>
              <a:t>et al.</a:t>
            </a:r>
            <a:r>
              <a:rPr lang="en-US" sz="600" dirty="0"/>
              <a:t>, Direct measurement of the double emittance minimum in the beam dynamics of the </a:t>
            </a:r>
            <a:r>
              <a:rPr lang="en-US" sz="600" dirty="0" err="1"/>
              <a:t>Sparc</a:t>
            </a:r>
            <a:r>
              <a:rPr lang="en-US" sz="600" dirty="0"/>
              <a:t> high-brightness </a:t>
            </a:r>
            <a:r>
              <a:rPr lang="en-US" sz="600" dirty="0" err="1"/>
              <a:t>photoinjector</a:t>
            </a:r>
            <a:r>
              <a:rPr lang="en-US" sz="600" dirty="0"/>
              <a:t>, Phys. Rev. Lett. 99, 234801 (2007).</a:t>
            </a:r>
          </a:p>
          <a:p>
            <a:r>
              <a:rPr lang="en-US" sz="600" dirty="0"/>
              <a:t>L. </a:t>
            </a:r>
            <a:r>
              <a:rPr lang="en-US" sz="600" dirty="0" err="1"/>
              <a:t>Serafini</a:t>
            </a:r>
            <a:r>
              <a:rPr lang="en-US" sz="600" dirty="0"/>
              <a:t> and J. B. </a:t>
            </a:r>
            <a:r>
              <a:rPr lang="en-US" sz="600" dirty="0" err="1"/>
              <a:t>Rosenzweig</a:t>
            </a:r>
            <a:r>
              <a:rPr lang="en-US" sz="600" dirty="0"/>
              <a:t>, Envelope analysis of intense relativistic </a:t>
            </a:r>
            <a:r>
              <a:rPr lang="en-US" sz="600" dirty="0" err="1"/>
              <a:t>quasilaminar</a:t>
            </a:r>
            <a:r>
              <a:rPr lang="en-US" sz="600" dirty="0"/>
              <a:t> beams in </a:t>
            </a:r>
            <a:r>
              <a:rPr lang="en-US" sz="600" dirty="0" err="1"/>
              <a:t>rf</a:t>
            </a:r>
            <a:r>
              <a:rPr lang="en-US" sz="600" dirty="0"/>
              <a:t> </a:t>
            </a:r>
            <a:r>
              <a:rPr lang="en-US" sz="600" dirty="0" err="1"/>
              <a:t>photoinjectors</a:t>
            </a:r>
            <a:r>
              <a:rPr lang="en-US" sz="600" dirty="0"/>
              <a:t>: A theory of emittance compensation, Physical Review E 55, 7565 (1997).</a:t>
            </a:r>
          </a:p>
        </p:txBody>
      </p:sp>
      <p:sp>
        <p:nvSpPr>
          <p:cNvPr id="14" name="Rettangolo 13"/>
          <p:cNvSpPr/>
          <p:nvPr/>
        </p:nvSpPr>
        <p:spPr>
          <a:xfrm>
            <a:off x="6697286" y="4095051"/>
            <a:ext cx="4993454" cy="2031325"/>
          </a:xfrm>
          <a:prstGeom prst="rect">
            <a:avLst/>
          </a:prstGeom>
        </p:spPr>
        <p:txBody>
          <a:bodyPr wrap="square">
            <a:spAutoFit/>
          </a:bodyPr>
          <a:lstStyle/>
          <a:p>
            <a:r>
              <a:rPr lang="en-US" u="sng" dirty="0"/>
              <a:t>Loss of axial symmetry</a:t>
            </a:r>
          </a:p>
          <a:p>
            <a:pPr marL="285750" indent="-285750">
              <a:buFont typeface="Arial" panose="020B0604020202020204" pitchFamily="34" charset="0"/>
              <a:buChar char="•"/>
            </a:pPr>
            <a:r>
              <a:rPr lang="en-US" dirty="0"/>
              <a:t>Transverse </a:t>
            </a:r>
            <a:r>
              <a:rPr lang="en-US" b="1" dirty="0" err="1"/>
              <a:t>wakefields</a:t>
            </a:r>
            <a:r>
              <a:rPr lang="en-US" dirty="0"/>
              <a:t> displace the slice centroids breaking the axial symmetry implied by the ellipsoid</a:t>
            </a:r>
          </a:p>
          <a:p>
            <a:pPr marL="285750" indent="-285750">
              <a:buFont typeface="Arial" panose="020B0604020202020204" pitchFamily="34" charset="0"/>
              <a:buChar char="•"/>
            </a:pPr>
            <a:r>
              <a:rPr lang="en-US" dirty="0"/>
              <a:t>Not valid in case of </a:t>
            </a:r>
            <a:r>
              <a:rPr lang="en-US" b="1" dirty="0"/>
              <a:t>strong-BBU</a:t>
            </a:r>
            <a:r>
              <a:rPr lang="en-US" dirty="0"/>
              <a:t> regime but still useful in presence of </a:t>
            </a:r>
            <a:r>
              <a:rPr lang="en-US" b="1" dirty="0"/>
              <a:t>correction schemes </a:t>
            </a:r>
            <a:r>
              <a:rPr lang="en-US" dirty="0"/>
              <a:t>mitigating the BBU</a:t>
            </a:r>
          </a:p>
        </p:txBody>
      </p:sp>
    </p:spTree>
    <p:extLst>
      <p:ext uri="{BB962C8B-B14F-4D97-AF65-F5344CB8AC3E}">
        <p14:creationId xmlns:p14="http://schemas.microsoft.com/office/powerpoint/2010/main" val="86688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2" grpId="0" animBg="1"/>
      <p:bldP spid="33" grpId="0"/>
      <p:bldP spid="34"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3765E5E-1FE9-77E4-C9FA-214DE39331A1}"/>
              </a:ext>
            </a:extLst>
          </p:cNvPr>
          <p:cNvSpPr>
            <a:spLocks noGrp="1"/>
          </p:cNvSpPr>
          <p:nvPr>
            <p:ph type="title"/>
          </p:nvPr>
        </p:nvSpPr>
        <p:spPr/>
        <p:txBody>
          <a:bodyPr/>
          <a:lstStyle/>
          <a:p>
            <a:r>
              <a:rPr lang="en-US" dirty="0"/>
              <a:t>Suggestions from HOMDYN</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xmlns="" id="{A7C1D639-7433-5B06-B161-00B51B9A1BA9}"/>
                  </a:ext>
                </a:extLst>
              </p:cNvPr>
              <p:cNvSpPr txBox="1"/>
              <p:nvPr/>
            </p:nvSpPr>
            <p:spPr>
              <a:xfrm>
                <a:off x="838201" y="1517215"/>
                <a:ext cx="10515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HOMDYN (</a:t>
                </a:r>
                <a:r>
                  <a:rPr lang="en-US" dirty="0" err="1"/>
                  <a:t>Higer</a:t>
                </a:r>
                <a:r>
                  <a:rPr lang="en-US" dirty="0"/>
                  <a:t> Order Modes </a:t>
                </a:r>
                <a:r>
                  <a:rPr lang="en-US" dirty="0" err="1"/>
                  <a:t>DYNamics</a:t>
                </a:r>
                <a:r>
                  <a:rPr lang="en-US" dirty="0"/>
                  <a:t>) </a:t>
                </a:r>
                <a:r>
                  <a:rPr lang="en-US" b="1" dirty="0"/>
                  <a:t>(</a:t>
                </a:r>
                <a:r>
                  <a:rPr lang="en-US" b="1" dirty="0">
                    <a:solidFill>
                      <a:srgbClr val="FF0000"/>
                    </a:solidFill>
                  </a:rPr>
                  <a:t>*</a:t>
                </a:r>
                <a:r>
                  <a:rPr lang="en-US" b="1" dirty="0"/>
                  <a:t>)</a:t>
                </a:r>
                <a:r>
                  <a:rPr lang="en-US" dirty="0"/>
                  <a:t> assumes </a:t>
                </a:r>
                <a:r>
                  <a:rPr lang="en-US" b="1" dirty="0"/>
                  <a:t>uniform cylindrical beams</a:t>
                </a:r>
                <a:r>
                  <a:rPr lang="en-US" dirty="0"/>
                  <a:t> whose length and radius evolves in time</a:t>
                </a:r>
              </a:p>
              <a:p>
                <a:pPr marL="285750" indent="-285750">
                  <a:buFont typeface="Arial" panose="020B0604020202020204" pitchFamily="34" charset="0"/>
                  <a:buChar char="•"/>
                </a:pPr>
                <a:r>
                  <a:rPr lang="en-US" dirty="0"/>
                  <a:t>Slice </a:t>
                </a:r>
                <a:r>
                  <a:rPr lang="en-US" b="1" dirty="0"/>
                  <a:t>envelopes</a:t>
                </a:r>
                <a:r>
                  <a:rPr lang="en-US" dirty="0"/>
                  <a:t> and </a:t>
                </a:r>
                <a:r>
                  <a:rPr lang="en-US" b="1" dirty="0"/>
                  <a:t>centroids</a:t>
                </a:r>
                <a:r>
                  <a:rPr lang="en-US" dirty="0"/>
                  <a:t> evolve according to the system of equation below</a:t>
                </a:r>
              </a:p>
              <a:p>
                <a:pPr marL="285750" indent="-285750">
                  <a:buFont typeface="Arial" panose="020B0604020202020204" pitchFamily="34" charset="0"/>
                  <a:buChar char="•"/>
                </a:pPr>
                <a:r>
                  <a:rPr lang="en-US" dirty="0"/>
                  <a:t>Successfully describes the dynamics for beams using an </a:t>
                </a:r>
                <a:r>
                  <a:rPr lang="en-US" b="1" dirty="0"/>
                  <a:t>LCLS-like</a:t>
                </a:r>
                <a:r>
                  <a:rPr lang="en-US" dirty="0"/>
                  <a:t> working point: </a:t>
                </a:r>
                <a14:m>
                  <m:oMath xmlns:m="http://schemas.openxmlformats.org/officeDocument/2006/math">
                    <m:r>
                      <a:rPr lang="it-IT" b="0" i="1" smtClean="0">
                        <a:latin typeface="Cambria Math" panose="02040503050406030204" pitchFamily="18" charset="0"/>
                      </a:rPr>
                      <m:t>∼</m:t>
                    </m:r>
                  </m:oMath>
                </a14:m>
                <a:r>
                  <a:rPr lang="en-US" dirty="0"/>
                  <a:t>10 </a:t>
                </a:r>
                <a:r>
                  <a:rPr lang="en-US" dirty="0" err="1"/>
                  <a:t>ps</a:t>
                </a:r>
                <a:r>
                  <a:rPr lang="en-US" dirty="0"/>
                  <a:t> uniform cross-section and flat-top longitudinal: slight deviations from the original uniform cylinder are expected</a:t>
                </a:r>
              </a:p>
              <a:p>
                <a:pPr marL="285750" indent="-285750">
                  <a:buFont typeface="Arial" panose="020B0604020202020204" pitchFamily="34" charset="0"/>
                  <a:buChar char="•"/>
                </a:pPr>
                <a:r>
                  <a:rPr lang="en-US" dirty="0"/>
                  <a:t>A</a:t>
                </a:r>
                <a:r>
                  <a:rPr lang="en-US" b="1" dirty="0"/>
                  <a:t> generalization</a:t>
                </a:r>
                <a:r>
                  <a:rPr lang="en-US" dirty="0"/>
                  <a:t> is required for modern beams produced by short (tens of fs) laser pulses forming approximately ellipsoidal via the process of blowout</a:t>
                </a:r>
              </a:p>
            </p:txBody>
          </p:sp>
        </mc:Choice>
        <mc:Fallback xmlns="">
          <p:sp>
            <p:nvSpPr>
              <p:cNvPr id="3" name="CasellaDiTesto 2">
                <a:extLst>
                  <a:ext uri="{FF2B5EF4-FFF2-40B4-BE49-F238E27FC236}">
                    <a16:creationId xmlns:a16="http://schemas.microsoft.com/office/drawing/2014/main" id="{A7C1D639-7433-5B06-B161-00B51B9A1BA9}"/>
                  </a:ext>
                </a:extLst>
              </p:cNvPr>
              <p:cNvSpPr txBox="1">
                <a:spLocks noRot="1" noChangeAspect="1" noMove="1" noResize="1" noEditPoints="1" noAdjustHandles="1" noChangeArrowheads="1" noChangeShapeType="1" noTextEdit="1"/>
              </p:cNvSpPr>
              <p:nvPr/>
            </p:nvSpPr>
            <p:spPr>
              <a:xfrm>
                <a:off x="838201" y="1517215"/>
                <a:ext cx="10515600" cy="2031325"/>
              </a:xfrm>
              <a:prstGeom prst="rect">
                <a:avLst/>
              </a:prstGeom>
              <a:blipFill>
                <a:blip r:embed="rId3"/>
                <a:stretch>
                  <a:fillRect l="-406" t="-1802" b="-3904"/>
                </a:stretch>
              </a:blipFill>
            </p:spPr>
            <p:txBody>
              <a:bodyPr/>
              <a:lstStyle/>
              <a:p>
                <a:r>
                  <a:rPr lang="en-US">
                    <a:noFill/>
                  </a:rPr>
                  <a:t> </a:t>
                </a:r>
              </a:p>
            </p:txBody>
          </p:sp>
        </mc:Fallback>
      </mc:AlternateContent>
      <p:sp>
        <p:nvSpPr>
          <p:cNvPr id="5" name="CasellaDiTesto 4">
            <a:extLst>
              <a:ext uri="{FF2B5EF4-FFF2-40B4-BE49-F238E27FC236}">
                <a16:creationId xmlns:a16="http://schemas.microsoft.com/office/drawing/2014/main" xmlns="" id="{F7AA556C-AC9B-BF2D-7BE7-BF01E2F378F6}"/>
              </a:ext>
            </a:extLst>
          </p:cNvPr>
          <p:cNvSpPr txBox="1"/>
          <p:nvPr/>
        </p:nvSpPr>
        <p:spPr>
          <a:xfrm>
            <a:off x="8720066" y="5568466"/>
            <a:ext cx="680995" cy="369332"/>
          </a:xfrm>
          <a:prstGeom prst="rect">
            <a:avLst/>
          </a:prstGeom>
          <a:noFill/>
        </p:spPr>
        <p:txBody>
          <a:bodyPr wrap="square">
            <a:spAutoFit/>
          </a:bodyPr>
          <a:lstStyle/>
          <a:p>
            <a:r>
              <a:rPr lang="en-US" b="1" dirty="0"/>
              <a:t>(</a:t>
            </a:r>
            <a:r>
              <a:rPr lang="en-US" b="1" dirty="0">
                <a:solidFill>
                  <a:srgbClr val="FF0000"/>
                </a:solidFill>
              </a:rPr>
              <a:t>*</a:t>
            </a:r>
            <a:r>
              <a:rPr lang="en-US" b="1" dirty="0"/>
              <a:t>)</a:t>
            </a:r>
            <a:endParaRPr lang="en-US" dirty="0"/>
          </a:p>
        </p:txBody>
      </p:sp>
      <p:pic>
        <p:nvPicPr>
          <p:cNvPr id="7" name="Immagine 6">
            <a:extLst>
              <a:ext uri="{FF2B5EF4-FFF2-40B4-BE49-F238E27FC236}">
                <a16:creationId xmlns:a16="http://schemas.microsoft.com/office/drawing/2014/main" xmlns="" id="{66D53A1A-E8E0-5769-E8E3-BAC634B695BE}"/>
              </a:ext>
            </a:extLst>
          </p:cNvPr>
          <p:cNvPicPr>
            <a:picLocks noChangeAspect="1"/>
          </p:cNvPicPr>
          <p:nvPr/>
        </p:nvPicPr>
        <p:blipFill>
          <a:blip r:embed="rId4"/>
          <a:stretch>
            <a:fillRect/>
          </a:stretch>
        </p:blipFill>
        <p:spPr>
          <a:xfrm>
            <a:off x="9060564" y="5747054"/>
            <a:ext cx="2681355" cy="620242"/>
          </a:xfrm>
          <a:prstGeom prst="rect">
            <a:avLst/>
          </a:prstGeom>
        </p:spPr>
      </p:pic>
      <p:pic>
        <p:nvPicPr>
          <p:cNvPr id="9" name="Immagine 8">
            <a:extLst>
              <a:ext uri="{FF2B5EF4-FFF2-40B4-BE49-F238E27FC236}">
                <a16:creationId xmlns:a16="http://schemas.microsoft.com/office/drawing/2014/main" xmlns="" id="{C614A598-21C9-A437-BFE5-E6BF6AEB67C1}"/>
              </a:ext>
            </a:extLst>
          </p:cNvPr>
          <p:cNvPicPr>
            <a:picLocks noChangeAspect="1"/>
          </p:cNvPicPr>
          <p:nvPr/>
        </p:nvPicPr>
        <p:blipFill>
          <a:blip r:embed="rId5"/>
          <a:stretch>
            <a:fillRect/>
          </a:stretch>
        </p:blipFill>
        <p:spPr>
          <a:xfrm>
            <a:off x="8091368" y="3429000"/>
            <a:ext cx="3733992" cy="1962251"/>
          </a:xfrm>
          <a:prstGeom prst="rect">
            <a:avLst/>
          </a:prstGeom>
        </p:spPr>
      </p:pic>
      <p:pic>
        <p:nvPicPr>
          <p:cNvPr id="6" name="Immagine 5">
            <a:extLst>
              <a:ext uri="{FF2B5EF4-FFF2-40B4-BE49-F238E27FC236}">
                <a16:creationId xmlns:a16="http://schemas.microsoft.com/office/drawing/2014/main" xmlns="" id="{E9A927BE-C9F0-E36E-CBCD-5EEC3C7D36E2}"/>
              </a:ext>
            </a:extLst>
          </p:cNvPr>
          <p:cNvPicPr>
            <a:picLocks noChangeAspect="1"/>
          </p:cNvPicPr>
          <p:nvPr/>
        </p:nvPicPr>
        <p:blipFill>
          <a:blip r:embed="rId6"/>
          <a:stretch>
            <a:fillRect/>
          </a:stretch>
        </p:blipFill>
        <p:spPr>
          <a:xfrm>
            <a:off x="838199" y="5747054"/>
            <a:ext cx="5143240" cy="1059183"/>
          </a:xfrm>
          <a:prstGeom prst="rect">
            <a:avLst/>
          </a:prstGeom>
        </p:spPr>
      </p:pic>
      <p:pic>
        <p:nvPicPr>
          <p:cNvPr id="10" name="Immagine 9">
            <a:extLst>
              <a:ext uri="{FF2B5EF4-FFF2-40B4-BE49-F238E27FC236}">
                <a16:creationId xmlns:a16="http://schemas.microsoft.com/office/drawing/2014/main" xmlns="" id="{B857395D-FAAC-5FB8-F902-9281C98F413A}"/>
              </a:ext>
            </a:extLst>
          </p:cNvPr>
          <p:cNvPicPr>
            <a:picLocks noChangeAspect="1"/>
          </p:cNvPicPr>
          <p:nvPr/>
        </p:nvPicPr>
        <p:blipFill>
          <a:blip r:embed="rId7"/>
          <a:stretch>
            <a:fillRect/>
          </a:stretch>
        </p:blipFill>
        <p:spPr>
          <a:xfrm>
            <a:off x="838199" y="4213893"/>
            <a:ext cx="4740667" cy="1172424"/>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xmlns="" id="{1491C420-FC45-D52C-50DE-344778C07F11}"/>
                  </a:ext>
                </a:extLst>
              </p:cNvPr>
              <p:cNvSpPr txBox="1"/>
              <p:nvPr/>
            </p:nvSpPr>
            <p:spPr>
              <a:xfrm>
                <a:off x="838200" y="3548540"/>
                <a:ext cx="6610564" cy="646331"/>
              </a:xfrm>
              <a:prstGeom prst="rect">
                <a:avLst/>
              </a:prstGeom>
              <a:noFill/>
            </p:spPr>
            <p:txBody>
              <a:bodyPr wrap="square" rtlCol="0">
                <a:spAutoFit/>
              </a:bodyPr>
              <a:lstStyle/>
              <a:p>
                <a:r>
                  <a:rPr lang="en-US" dirty="0">
                    <a:solidFill>
                      <a:srgbClr val="FF0000"/>
                    </a:solidFill>
                  </a:rPr>
                  <a:t>Slice radius evolution</a:t>
                </a:r>
              </a:p>
              <a:p>
                <a:r>
                  <a:rPr lang="en-US" dirty="0">
                    <a:solidFill>
                      <a:srgbClr val="FF0000"/>
                    </a:solidFill>
                  </a:rPr>
                  <a:t>(</a:t>
                </a:r>
                <a14:m>
                  <m:oMath xmlns:m="http://schemas.openxmlformats.org/officeDocument/2006/math">
                    <m:r>
                      <a:rPr lang="en-US" i="1" dirty="0" smtClean="0">
                        <a:solidFill>
                          <a:srgbClr val="FF0000"/>
                        </a:solidFill>
                        <a:latin typeface="Cambria Math" panose="02040503050406030204" pitchFamily="18" charset="0"/>
                      </a:rPr>
                      <m:t>𝐺</m:t>
                    </m:r>
                    <m:r>
                      <a:rPr lang="en-US" i="1" dirty="0" smtClean="0">
                        <a:solidFill>
                          <a:srgbClr val="FF0000"/>
                        </a:solidFill>
                        <a:latin typeface="Cambria Math" panose="02040503050406030204" pitchFamily="18" charset="0"/>
                      </a:rPr>
                      <m:t>(</m:t>
                    </m:r>
                    <m:sSub>
                      <m:sSubPr>
                        <m:ctrlPr>
                          <a:rPr lang="it-IT" b="0" i="1" dirty="0" smtClean="0">
                            <a:solidFill>
                              <a:srgbClr val="FF0000"/>
                            </a:solidFill>
                            <a:latin typeface="Cambria Math" panose="02040503050406030204" pitchFamily="18" charset="0"/>
                          </a:rPr>
                        </m:ctrlPr>
                      </m:sSubPr>
                      <m:e>
                        <m:r>
                          <a:rPr lang="it-IT" b="0" i="1" dirty="0" smtClean="0">
                            <a:solidFill>
                              <a:srgbClr val="FF0000"/>
                            </a:solidFill>
                            <a:latin typeface="Cambria Math" panose="02040503050406030204" pitchFamily="18" charset="0"/>
                          </a:rPr>
                          <m:t>𝜁</m:t>
                        </m:r>
                      </m:e>
                      <m:sub>
                        <m:r>
                          <a:rPr lang="it-IT" b="0" i="1" dirty="0" smtClean="0">
                            <a:solidFill>
                              <a:srgbClr val="FF0000"/>
                            </a:solidFill>
                            <a:latin typeface="Cambria Math" panose="02040503050406030204" pitchFamily="18" charset="0"/>
                          </a:rPr>
                          <m:t>𝑠</m:t>
                        </m:r>
                      </m:sub>
                    </m:sSub>
                    <m:r>
                      <a:rPr lang="it-IT" b="0" i="1" dirty="0" smtClean="0">
                        <a:solidFill>
                          <a:srgbClr val="FF0000"/>
                        </a:solidFill>
                        <a:latin typeface="Cambria Math" panose="02040503050406030204" pitchFamily="18" charset="0"/>
                      </a:rPr>
                      <m:t>,</m:t>
                    </m:r>
                    <m:sSub>
                      <m:sSubPr>
                        <m:ctrlPr>
                          <a:rPr lang="it-IT" b="0" i="1" dirty="0" smtClean="0">
                            <a:solidFill>
                              <a:srgbClr val="FF0000"/>
                            </a:solidFill>
                            <a:latin typeface="Cambria Math" panose="02040503050406030204" pitchFamily="18" charset="0"/>
                          </a:rPr>
                        </m:ctrlPr>
                      </m:sSubPr>
                      <m:e>
                        <m:r>
                          <a:rPr lang="it-IT" b="0" i="1" dirty="0" smtClean="0">
                            <a:solidFill>
                              <a:srgbClr val="FF0000"/>
                            </a:solidFill>
                            <a:latin typeface="Cambria Math" panose="02040503050406030204" pitchFamily="18" charset="0"/>
                          </a:rPr>
                          <m:t>𝐴</m:t>
                        </m:r>
                      </m:e>
                      <m:sub>
                        <m:r>
                          <a:rPr lang="it-IT" b="0" i="1" dirty="0" smtClean="0">
                            <a:solidFill>
                              <a:srgbClr val="FF0000"/>
                            </a:solidFill>
                            <a:latin typeface="Cambria Math" panose="02040503050406030204" pitchFamily="18" charset="0"/>
                          </a:rPr>
                          <m:t>𝑠</m:t>
                        </m:r>
                      </m:sub>
                    </m:sSub>
                    <m:r>
                      <a:rPr lang="en-US" i="1" dirty="0" smtClean="0">
                        <a:solidFill>
                          <a:srgbClr val="FF0000"/>
                        </a:solidFill>
                        <a:latin typeface="Cambria Math" panose="02040503050406030204" pitchFamily="18" charset="0"/>
                      </a:rPr>
                      <m:t>)</m:t>
                    </m:r>
                  </m:oMath>
                </a14:m>
                <a:r>
                  <a:rPr lang="en-US" dirty="0">
                    <a:solidFill>
                      <a:srgbClr val="FF0000"/>
                    </a:solidFill>
                  </a:rPr>
                  <a:t> describes the slice-dependent space charge field)</a:t>
                </a:r>
              </a:p>
            </p:txBody>
          </p:sp>
        </mc:Choice>
        <mc:Fallback xmlns="">
          <p:sp>
            <p:nvSpPr>
              <p:cNvPr id="11" name="CasellaDiTesto 10">
                <a:extLst>
                  <a:ext uri="{FF2B5EF4-FFF2-40B4-BE49-F238E27FC236}">
                    <a16:creationId xmlns:a16="http://schemas.microsoft.com/office/drawing/2014/main" id="{1491C420-FC45-D52C-50DE-344778C07F11}"/>
                  </a:ext>
                </a:extLst>
              </p:cNvPr>
              <p:cNvSpPr txBox="1">
                <a:spLocks noRot="1" noChangeAspect="1" noMove="1" noResize="1" noEditPoints="1" noAdjustHandles="1" noChangeArrowheads="1" noChangeShapeType="1" noTextEdit="1"/>
              </p:cNvSpPr>
              <p:nvPr/>
            </p:nvSpPr>
            <p:spPr>
              <a:xfrm>
                <a:off x="838200" y="3548540"/>
                <a:ext cx="6610564" cy="646331"/>
              </a:xfrm>
              <a:prstGeom prst="rect">
                <a:avLst/>
              </a:prstGeom>
              <a:blipFill>
                <a:blip r:embed="rId8"/>
                <a:stretch>
                  <a:fillRect l="-830" t="-4717" b="-14151"/>
                </a:stretch>
              </a:blipFill>
            </p:spPr>
            <p:txBody>
              <a:bodyPr/>
              <a:lstStyle/>
              <a:p>
                <a:r>
                  <a:rPr lang="en-US">
                    <a:noFill/>
                  </a:rPr>
                  <a:t> </a:t>
                </a:r>
              </a:p>
            </p:txBody>
          </p:sp>
        </mc:Fallback>
      </mc:AlternateContent>
      <p:sp>
        <p:nvSpPr>
          <p:cNvPr id="12" name="CasellaDiTesto 11">
            <a:extLst>
              <a:ext uri="{FF2B5EF4-FFF2-40B4-BE49-F238E27FC236}">
                <a16:creationId xmlns:a16="http://schemas.microsoft.com/office/drawing/2014/main" xmlns="" id="{5910D4DE-BE10-23C5-89C5-732D558EBBA6}"/>
              </a:ext>
            </a:extLst>
          </p:cNvPr>
          <p:cNvSpPr txBox="1"/>
          <p:nvPr/>
        </p:nvSpPr>
        <p:spPr>
          <a:xfrm>
            <a:off x="795351" y="5383800"/>
            <a:ext cx="6610564" cy="369332"/>
          </a:xfrm>
          <a:prstGeom prst="rect">
            <a:avLst/>
          </a:prstGeom>
          <a:noFill/>
        </p:spPr>
        <p:txBody>
          <a:bodyPr wrap="square" rtlCol="0">
            <a:spAutoFit/>
          </a:bodyPr>
          <a:lstStyle/>
          <a:p>
            <a:r>
              <a:rPr lang="it-IT" dirty="0" err="1">
                <a:solidFill>
                  <a:srgbClr val="0070C0"/>
                </a:solidFill>
              </a:rPr>
              <a:t>Centroid</a:t>
            </a:r>
            <a:r>
              <a:rPr lang="it-IT" dirty="0">
                <a:solidFill>
                  <a:srgbClr val="0070C0"/>
                </a:solidFill>
              </a:rPr>
              <a:t> </a:t>
            </a:r>
            <a:r>
              <a:rPr lang="it-IT" dirty="0" err="1">
                <a:solidFill>
                  <a:srgbClr val="0070C0"/>
                </a:solidFill>
              </a:rPr>
              <a:t>evolution</a:t>
            </a:r>
            <a:endParaRPr lang="en-US" dirty="0">
              <a:solidFill>
                <a:srgbClr val="0070C0"/>
              </a:solidFill>
            </a:endParaRPr>
          </a:p>
        </p:txBody>
      </p:sp>
      <p:pic>
        <p:nvPicPr>
          <p:cNvPr id="13" name="Immagine 12">
            <a:extLst>
              <a:ext uri="{FF2B5EF4-FFF2-40B4-BE49-F238E27FC236}">
                <a16:creationId xmlns:a16="http://schemas.microsoft.com/office/drawing/2014/main" xmlns="" id="{EAF5A5B2-6D61-4D8A-2020-B9E1458A60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4" name="Immagine 13">
            <a:extLst>
              <a:ext uri="{FF2B5EF4-FFF2-40B4-BE49-F238E27FC236}">
                <a16:creationId xmlns:a16="http://schemas.microsoft.com/office/drawing/2014/main" xmlns="" id="{06F12AFE-73F1-525A-17C8-313E7D8EA2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5" name="Immagine 14">
            <a:extLst>
              <a:ext uri="{FF2B5EF4-FFF2-40B4-BE49-F238E27FC236}">
                <a16:creationId xmlns:a16="http://schemas.microsoft.com/office/drawing/2014/main" xmlns="" id="{A5FC2EFA-9D36-56D4-ACE8-E7836C29968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4" name="Segnaposto numero diapositiva 3">
            <a:extLst>
              <a:ext uri="{FF2B5EF4-FFF2-40B4-BE49-F238E27FC236}">
                <a16:creationId xmlns:a16="http://schemas.microsoft.com/office/drawing/2014/main" xmlns="" id="{7F25F193-B23B-C6E5-E08E-1879DC989E8A}"/>
              </a:ext>
            </a:extLst>
          </p:cNvPr>
          <p:cNvSpPr>
            <a:spLocks noGrp="1"/>
          </p:cNvSpPr>
          <p:nvPr>
            <p:ph type="sldNum" sz="quarter" idx="12"/>
          </p:nvPr>
        </p:nvSpPr>
        <p:spPr/>
        <p:txBody>
          <a:bodyPr/>
          <a:lstStyle/>
          <a:p>
            <a:fld id="{92965F77-E320-42C0-A3DF-7B050E339017}" type="slidenum">
              <a:rPr lang="en-US" smtClean="0"/>
              <a:t>62</a:t>
            </a:fld>
            <a:endParaRPr lang="en-US"/>
          </a:p>
        </p:txBody>
      </p:sp>
    </p:spTree>
    <p:extLst>
      <p:ext uri="{BB962C8B-B14F-4D97-AF65-F5344CB8AC3E}">
        <p14:creationId xmlns:p14="http://schemas.microsoft.com/office/powerpoint/2010/main" val="14080258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magine 84">
            <a:extLst>
              <a:ext uri="{FF2B5EF4-FFF2-40B4-BE49-F238E27FC236}">
                <a16:creationId xmlns:a16="http://schemas.microsoft.com/office/drawing/2014/main" xmlns="" id="{34233340-301F-E064-5B04-CFB5AE6BECCA}"/>
              </a:ext>
            </a:extLst>
          </p:cNvPr>
          <p:cNvPicPr>
            <a:picLocks noChangeAspect="1"/>
          </p:cNvPicPr>
          <p:nvPr/>
        </p:nvPicPr>
        <p:blipFill>
          <a:blip r:embed="rId2"/>
          <a:stretch>
            <a:fillRect/>
          </a:stretch>
        </p:blipFill>
        <p:spPr>
          <a:xfrm>
            <a:off x="9780608" y="4946800"/>
            <a:ext cx="2032140" cy="1424130"/>
          </a:xfrm>
          <a:prstGeom prst="rect">
            <a:avLst/>
          </a:prstGeom>
        </p:spPr>
      </p:pic>
      <p:grpSp>
        <p:nvGrpSpPr>
          <p:cNvPr id="41" name="Gruppo 40">
            <a:extLst>
              <a:ext uri="{FF2B5EF4-FFF2-40B4-BE49-F238E27FC236}">
                <a16:creationId xmlns:a16="http://schemas.microsoft.com/office/drawing/2014/main" xmlns="" id="{86155B70-1ABF-4199-ABF7-D53F46D6C44E}"/>
              </a:ext>
            </a:extLst>
          </p:cNvPr>
          <p:cNvGrpSpPr/>
          <p:nvPr/>
        </p:nvGrpSpPr>
        <p:grpSpPr>
          <a:xfrm>
            <a:off x="1180163" y="3455670"/>
            <a:ext cx="2496152" cy="1781907"/>
            <a:chOff x="1129363" y="3912479"/>
            <a:chExt cx="2496152" cy="1781907"/>
          </a:xfrm>
        </p:grpSpPr>
        <p:sp>
          <p:nvSpPr>
            <p:cNvPr id="18" name="Rettangolo 17">
              <a:extLst>
                <a:ext uri="{FF2B5EF4-FFF2-40B4-BE49-F238E27FC236}">
                  <a16:creationId xmlns:a16="http://schemas.microsoft.com/office/drawing/2014/main" xmlns="" id="{DA79BCCF-A1BE-3423-6F4E-12A7924A99A5}"/>
                </a:ext>
              </a:extLst>
            </p:cNvPr>
            <p:cNvSpPr/>
            <p:nvPr/>
          </p:nvSpPr>
          <p:spPr>
            <a:xfrm>
              <a:off x="2140283" y="3912479"/>
              <a:ext cx="469232" cy="1781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xmlns="" id="{47517184-7662-3C3A-13A7-7D678D21B7B3}"/>
                </a:ext>
              </a:extLst>
            </p:cNvPr>
            <p:cNvSpPr/>
            <p:nvPr/>
          </p:nvSpPr>
          <p:spPr>
            <a:xfrm>
              <a:off x="2648283" y="4127501"/>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20">
              <a:extLst>
                <a:ext uri="{FF2B5EF4-FFF2-40B4-BE49-F238E27FC236}">
                  <a16:creationId xmlns:a16="http://schemas.microsoft.com/office/drawing/2014/main" xmlns="" id="{D20E7131-D609-3EEA-E9F2-348F1209CC47}"/>
                </a:ext>
              </a:extLst>
            </p:cNvPr>
            <p:cNvSpPr/>
            <p:nvPr/>
          </p:nvSpPr>
          <p:spPr>
            <a:xfrm>
              <a:off x="1637363" y="4127500"/>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xmlns="" id="{D835CF79-4FE7-DFDB-9087-A0953419209D}"/>
                </a:ext>
              </a:extLst>
            </p:cNvPr>
            <p:cNvSpPr/>
            <p:nvPr/>
          </p:nvSpPr>
          <p:spPr>
            <a:xfrm>
              <a:off x="1129363" y="4295595"/>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ttangolo 38">
              <a:extLst>
                <a:ext uri="{FF2B5EF4-FFF2-40B4-BE49-F238E27FC236}">
                  <a16:creationId xmlns:a16="http://schemas.microsoft.com/office/drawing/2014/main" xmlns="" id="{95FFEE77-019D-5369-4AA9-32567E296F2D}"/>
                </a:ext>
              </a:extLst>
            </p:cNvPr>
            <p:cNvSpPr/>
            <p:nvPr/>
          </p:nvSpPr>
          <p:spPr>
            <a:xfrm>
              <a:off x="3156283" y="4295594"/>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ttangolo 39">
            <a:extLst>
              <a:ext uri="{FF2B5EF4-FFF2-40B4-BE49-F238E27FC236}">
                <a16:creationId xmlns:a16="http://schemas.microsoft.com/office/drawing/2014/main" xmlns="" id="{3FB6B084-C362-EF02-8962-B807E614FBCB}"/>
              </a:ext>
            </a:extLst>
          </p:cNvPr>
          <p:cNvSpPr/>
          <p:nvPr/>
        </p:nvSpPr>
        <p:spPr>
          <a:xfrm>
            <a:off x="2699083" y="3670691"/>
            <a:ext cx="469232" cy="13518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ttangolo 37">
            <a:extLst>
              <a:ext uri="{FF2B5EF4-FFF2-40B4-BE49-F238E27FC236}">
                <a16:creationId xmlns:a16="http://schemas.microsoft.com/office/drawing/2014/main" xmlns="" id="{391F4A4D-8686-095F-1AB2-4D31833E6F0E}"/>
              </a:ext>
            </a:extLst>
          </p:cNvPr>
          <p:cNvSpPr/>
          <p:nvPr/>
        </p:nvSpPr>
        <p:spPr>
          <a:xfrm>
            <a:off x="1177623" y="3670691"/>
            <a:ext cx="2496152" cy="1351864"/>
          </a:xfrm>
          <a:prstGeom prst="rect">
            <a:avLst/>
          </a:prstGeom>
          <a:solidFill>
            <a:schemeClr val="accent4">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xmlns="" id="{7EDF6A9D-FCCF-6BF0-E896-8965D1BDD453}"/>
                  </a:ext>
                </a:extLst>
              </p:cNvPr>
              <p:cNvSpPr txBox="1"/>
              <p:nvPr/>
            </p:nvSpPr>
            <p:spPr>
              <a:xfrm>
                <a:off x="239198" y="1429377"/>
                <a:ext cx="5270500" cy="1754326"/>
              </a:xfrm>
              <a:prstGeom prst="rect">
                <a:avLst/>
              </a:prstGeom>
              <a:noFill/>
            </p:spPr>
            <p:txBody>
              <a:bodyPr wrap="square" rtlCol="0">
                <a:spAutoFit/>
              </a:bodyPr>
              <a:lstStyle/>
              <a:p>
                <a:r>
                  <a:rPr lang="en-US" b="1" dirty="0">
                    <a:solidFill>
                      <a:srgbClr val="C00000"/>
                    </a:solidFill>
                  </a:rPr>
                  <a:t>HOMDYN</a:t>
                </a:r>
              </a:p>
              <a:p>
                <a:r>
                  <a:rPr lang="en-US" dirty="0"/>
                  <a:t>Forces acting on the s-</a:t>
                </a:r>
                <a:r>
                  <a:rPr lang="en-US" dirty="0" err="1"/>
                  <a:t>th</a:t>
                </a:r>
                <a:r>
                  <a:rPr lang="en-US" dirty="0"/>
                  <a:t> slice generated by an equivalent cylinder with properties</a:t>
                </a:r>
              </a:p>
              <a:p>
                <a:pPr marL="742950" lvl="1" indent="-285750">
                  <a:buFont typeface="Wingdings" panose="05000000000000000000" pitchFamily="2" charset="2"/>
                  <a:buChar char="q"/>
                </a:pPr>
                <a:r>
                  <a:rPr lang="en-US" dirty="0"/>
                  <a:t>Charge </a:t>
                </a:r>
                <a14:m>
                  <m:oMath xmlns:m="http://schemas.openxmlformats.org/officeDocument/2006/math">
                    <m:r>
                      <a:rPr lang="it-IT" b="0" i="1" smtClean="0">
                        <a:latin typeface="Cambria Math" panose="02040503050406030204" pitchFamily="18" charset="0"/>
                      </a:rPr>
                      <m:t>𝑄</m:t>
                    </m:r>
                  </m:oMath>
                </a14:m>
                <a:r>
                  <a:rPr lang="en-US" dirty="0"/>
                  <a:t> and length </a:t>
                </a:r>
                <a14:m>
                  <m:oMath xmlns:m="http://schemas.openxmlformats.org/officeDocument/2006/math">
                    <m:r>
                      <a:rPr lang="it-IT" b="0" i="1" smtClean="0">
                        <a:latin typeface="Cambria Math" panose="02040503050406030204" pitchFamily="18" charset="0"/>
                      </a:rPr>
                      <m:t>𝐿</m:t>
                    </m:r>
                  </m:oMath>
                </a14:m>
                <a:r>
                  <a:rPr lang="en-US" dirty="0"/>
                  <a:t> of the overall beam</a:t>
                </a:r>
              </a:p>
              <a:p>
                <a:pPr marL="742950" lvl="1" indent="-285750">
                  <a:buFont typeface="Wingdings" panose="05000000000000000000" pitchFamily="2" charset="2"/>
                  <a:buChar char="q"/>
                </a:pPr>
                <a:r>
                  <a:rPr lang="en-US" dirty="0"/>
                  <a:t>Radius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𝑠</m:t>
                        </m:r>
                      </m:sub>
                    </m:sSub>
                  </m:oMath>
                </a14:m>
                <a:r>
                  <a:rPr lang="en-US" dirty="0"/>
                  <a:t>, energy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𝑠</m:t>
                        </m:r>
                      </m:sub>
                    </m:sSub>
                    <m:r>
                      <a:rPr lang="it-IT" b="0" i="1" smtClean="0">
                        <a:latin typeface="Cambria Math" panose="02040503050406030204" pitchFamily="18" charset="0"/>
                      </a:rPr>
                      <m:t>𝑚</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𝑐</m:t>
                        </m:r>
                      </m:e>
                      <m:sup>
                        <m:r>
                          <a:rPr lang="it-IT" b="0" i="1" smtClean="0">
                            <a:latin typeface="Cambria Math" panose="02040503050406030204" pitchFamily="18" charset="0"/>
                          </a:rPr>
                          <m:t>2</m:t>
                        </m:r>
                      </m:sup>
                    </m:sSup>
                  </m:oMath>
                </a14:m>
                <a:r>
                  <a:rPr lang="en-US" dirty="0"/>
                  <a:t> and aspect ratio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𝐴</m:t>
                        </m:r>
                      </m:e>
                      <m:sub>
                        <m:r>
                          <a:rPr lang="it-IT" b="0" i="1" smtClean="0">
                            <a:latin typeface="Cambria Math" panose="02040503050406030204" pitchFamily="18" charset="0"/>
                          </a:rPr>
                          <m:t>𝑠</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𝑠</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𝑠</m:t>
                        </m:r>
                      </m:sub>
                    </m:sSub>
                    <m:r>
                      <a:rPr lang="it-IT" b="0" i="1" smtClean="0">
                        <a:latin typeface="Cambria Math" panose="02040503050406030204" pitchFamily="18" charset="0"/>
                      </a:rPr>
                      <m:t>𝐿</m:t>
                    </m:r>
                  </m:oMath>
                </a14:m>
                <a:r>
                  <a:rPr lang="en-US" dirty="0"/>
                  <a:t> of the slice</a:t>
                </a:r>
              </a:p>
            </p:txBody>
          </p:sp>
        </mc:Choice>
        <mc:Fallback xmlns="">
          <p:sp>
            <p:nvSpPr>
              <p:cNvPr id="42" name="CasellaDiTesto 41">
                <a:extLst>
                  <a:ext uri="{FF2B5EF4-FFF2-40B4-BE49-F238E27FC236}">
                    <a16:creationId xmlns:a16="http://schemas.microsoft.com/office/drawing/2014/main" xmlns:a14="http://schemas.microsoft.com/office/drawing/2010/main" xmlns="" id="{7EDF6A9D-FCCF-6BF0-E896-8965D1BDD453}"/>
                  </a:ext>
                </a:extLst>
              </p:cNvPr>
              <p:cNvSpPr txBox="1">
                <a:spLocks noRot="1" noChangeAspect="1" noMove="1" noResize="1" noEditPoints="1" noAdjustHandles="1" noChangeArrowheads="1" noChangeShapeType="1" noTextEdit="1"/>
              </p:cNvSpPr>
              <p:nvPr/>
            </p:nvSpPr>
            <p:spPr>
              <a:xfrm>
                <a:off x="239198" y="1429377"/>
                <a:ext cx="5270500" cy="1754326"/>
              </a:xfrm>
              <a:prstGeom prst="rect">
                <a:avLst/>
              </a:prstGeom>
              <a:blipFill rotWithShape="0">
                <a:blip r:embed="rId3"/>
                <a:stretch>
                  <a:fillRect l="-925" t="-1736" b="-4514"/>
                </a:stretch>
              </a:blipFill>
            </p:spPr>
            <p:txBody>
              <a:bodyPr/>
              <a:lstStyle/>
              <a:p>
                <a:r>
                  <a:rPr lang="it-IT">
                    <a:noFill/>
                  </a:rPr>
                  <a:t> </a:t>
                </a:r>
              </a:p>
            </p:txBody>
          </p:sp>
        </mc:Fallback>
      </mc:AlternateContent>
      <p:grpSp>
        <p:nvGrpSpPr>
          <p:cNvPr id="56" name="Gruppo 55">
            <a:extLst>
              <a:ext uri="{FF2B5EF4-FFF2-40B4-BE49-F238E27FC236}">
                <a16:creationId xmlns:a16="http://schemas.microsoft.com/office/drawing/2014/main" xmlns="" id="{F12A62A7-68F4-1F97-7A74-8712BD9311D3}"/>
              </a:ext>
            </a:extLst>
          </p:cNvPr>
          <p:cNvGrpSpPr/>
          <p:nvPr/>
        </p:nvGrpSpPr>
        <p:grpSpPr>
          <a:xfrm>
            <a:off x="7524152" y="3467117"/>
            <a:ext cx="2496152" cy="1781907"/>
            <a:chOff x="7050105" y="1513351"/>
            <a:chExt cx="2496152" cy="1781907"/>
          </a:xfrm>
        </p:grpSpPr>
        <p:sp>
          <p:nvSpPr>
            <p:cNvPr id="51" name="Rettangolo 50">
              <a:extLst>
                <a:ext uri="{FF2B5EF4-FFF2-40B4-BE49-F238E27FC236}">
                  <a16:creationId xmlns:a16="http://schemas.microsoft.com/office/drawing/2014/main" xmlns="" id="{2FFE1E29-C51C-B00A-E52F-E2C34C26501E}"/>
                </a:ext>
              </a:extLst>
            </p:cNvPr>
            <p:cNvSpPr/>
            <p:nvPr/>
          </p:nvSpPr>
          <p:spPr>
            <a:xfrm>
              <a:off x="8061025" y="1513351"/>
              <a:ext cx="469232" cy="1781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ttangolo 51">
              <a:extLst>
                <a:ext uri="{FF2B5EF4-FFF2-40B4-BE49-F238E27FC236}">
                  <a16:creationId xmlns:a16="http://schemas.microsoft.com/office/drawing/2014/main" xmlns="" id="{DDCA080C-E5A0-FEB1-1BC7-5F56B720EE56}"/>
                </a:ext>
              </a:extLst>
            </p:cNvPr>
            <p:cNvSpPr/>
            <p:nvPr/>
          </p:nvSpPr>
          <p:spPr>
            <a:xfrm>
              <a:off x="8569025" y="1728373"/>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ttangolo 52">
              <a:extLst>
                <a:ext uri="{FF2B5EF4-FFF2-40B4-BE49-F238E27FC236}">
                  <a16:creationId xmlns:a16="http://schemas.microsoft.com/office/drawing/2014/main" xmlns="" id="{50CDDAB3-2239-F2B7-30EE-0CCCDCAAB3BB}"/>
                </a:ext>
              </a:extLst>
            </p:cNvPr>
            <p:cNvSpPr/>
            <p:nvPr/>
          </p:nvSpPr>
          <p:spPr>
            <a:xfrm>
              <a:off x="7558105" y="1728372"/>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ttangolo 53">
              <a:extLst>
                <a:ext uri="{FF2B5EF4-FFF2-40B4-BE49-F238E27FC236}">
                  <a16:creationId xmlns:a16="http://schemas.microsoft.com/office/drawing/2014/main" xmlns="" id="{AECC7787-C206-F521-01E1-3CFA74F3232E}"/>
                </a:ext>
              </a:extLst>
            </p:cNvPr>
            <p:cNvSpPr/>
            <p:nvPr/>
          </p:nvSpPr>
          <p:spPr>
            <a:xfrm>
              <a:off x="7050105" y="1896467"/>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ttangolo 54">
              <a:extLst>
                <a:ext uri="{FF2B5EF4-FFF2-40B4-BE49-F238E27FC236}">
                  <a16:creationId xmlns:a16="http://schemas.microsoft.com/office/drawing/2014/main" xmlns="" id="{A9E66162-FB27-5909-1D2B-C7EDFC4D77C8}"/>
                </a:ext>
              </a:extLst>
            </p:cNvPr>
            <p:cNvSpPr/>
            <p:nvPr/>
          </p:nvSpPr>
          <p:spPr>
            <a:xfrm>
              <a:off x="9077025" y="1896466"/>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uppo 56">
            <a:extLst>
              <a:ext uri="{FF2B5EF4-FFF2-40B4-BE49-F238E27FC236}">
                <a16:creationId xmlns:a16="http://schemas.microsoft.com/office/drawing/2014/main" xmlns="" id="{BC795F8E-C47D-ED93-EC8D-D00D636888D5}"/>
              </a:ext>
            </a:extLst>
          </p:cNvPr>
          <p:cNvGrpSpPr/>
          <p:nvPr/>
        </p:nvGrpSpPr>
        <p:grpSpPr>
          <a:xfrm>
            <a:off x="7524152" y="3463762"/>
            <a:ext cx="2496152" cy="1781907"/>
            <a:chOff x="7050105" y="3724519"/>
            <a:chExt cx="2496152" cy="1781907"/>
          </a:xfrm>
        </p:grpSpPr>
        <p:sp>
          <p:nvSpPr>
            <p:cNvPr id="44" name="Rettangolo 43">
              <a:extLst>
                <a:ext uri="{FF2B5EF4-FFF2-40B4-BE49-F238E27FC236}">
                  <a16:creationId xmlns:a16="http://schemas.microsoft.com/office/drawing/2014/main" xmlns="" id="{8F8DFAEA-0358-E84F-A7BD-1011DE0000C5}"/>
                </a:ext>
              </a:extLst>
            </p:cNvPr>
            <p:cNvSpPr/>
            <p:nvPr/>
          </p:nvSpPr>
          <p:spPr>
            <a:xfrm>
              <a:off x="8061025" y="3724519"/>
              <a:ext cx="469232" cy="1781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ttangolo 44">
              <a:extLst>
                <a:ext uri="{FF2B5EF4-FFF2-40B4-BE49-F238E27FC236}">
                  <a16:creationId xmlns:a16="http://schemas.microsoft.com/office/drawing/2014/main" xmlns="" id="{935ACED2-0C10-DBFD-9227-D71E16185171}"/>
                </a:ext>
              </a:extLst>
            </p:cNvPr>
            <p:cNvSpPr/>
            <p:nvPr/>
          </p:nvSpPr>
          <p:spPr>
            <a:xfrm>
              <a:off x="8569025" y="3939541"/>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xmlns="" id="{E398628A-C082-26C2-346D-F38D456308A3}"/>
                </a:ext>
              </a:extLst>
            </p:cNvPr>
            <p:cNvSpPr/>
            <p:nvPr/>
          </p:nvSpPr>
          <p:spPr>
            <a:xfrm>
              <a:off x="7558105" y="3939540"/>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tangolo 46">
              <a:extLst>
                <a:ext uri="{FF2B5EF4-FFF2-40B4-BE49-F238E27FC236}">
                  <a16:creationId xmlns:a16="http://schemas.microsoft.com/office/drawing/2014/main" xmlns="" id="{12082570-A421-34F2-4F4C-50DBAA8AA5A3}"/>
                </a:ext>
              </a:extLst>
            </p:cNvPr>
            <p:cNvSpPr/>
            <p:nvPr/>
          </p:nvSpPr>
          <p:spPr>
            <a:xfrm>
              <a:off x="7050105" y="4107635"/>
              <a:ext cx="469232" cy="10156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ttangolo 47">
              <a:extLst>
                <a:ext uri="{FF2B5EF4-FFF2-40B4-BE49-F238E27FC236}">
                  <a16:creationId xmlns:a16="http://schemas.microsoft.com/office/drawing/2014/main" xmlns="" id="{C10833F6-8866-CD6E-B1A1-A07808B91D73}"/>
                </a:ext>
              </a:extLst>
            </p:cNvPr>
            <p:cNvSpPr/>
            <p:nvPr/>
          </p:nvSpPr>
          <p:spPr>
            <a:xfrm>
              <a:off x="9077025" y="4107634"/>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o 57">
            <a:extLst>
              <a:ext uri="{FF2B5EF4-FFF2-40B4-BE49-F238E27FC236}">
                <a16:creationId xmlns:a16="http://schemas.microsoft.com/office/drawing/2014/main" xmlns="" id="{47CEE5DE-0FDF-DBEA-55B6-75DC1556D013}"/>
              </a:ext>
            </a:extLst>
          </p:cNvPr>
          <p:cNvGrpSpPr/>
          <p:nvPr/>
        </p:nvGrpSpPr>
        <p:grpSpPr>
          <a:xfrm>
            <a:off x="7524152" y="3460603"/>
            <a:ext cx="2496152" cy="1781907"/>
            <a:chOff x="7050105" y="3724519"/>
            <a:chExt cx="2496152" cy="1781907"/>
          </a:xfrm>
        </p:grpSpPr>
        <p:sp>
          <p:nvSpPr>
            <p:cNvPr id="59" name="Rettangolo 58">
              <a:extLst>
                <a:ext uri="{FF2B5EF4-FFF2-40B4-BE49-F238E27FC236}">
                  <a16:creationId xmlns:a16="http://schemas.microsoft.com/office/drawing/2014/main" xmlns="" id="{90E3C9C8-6F1E-7490-7133-81594766D528}"/>
                </a:ext>
              </a:extLst>
            </p:cNvPr>
            <p:cNvSpPr/>
            <p:nvPr/>
          </p:nvSpPr>
          <p:spPr>
            <a:xfrm>
              <a:off x="8061025" y="3724519"/>
              <a:ext cx="469232" cy="1781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ttangolo 59">
              <a:extLst>
                <a:ext uri="{FF2B5EF4-FFF2-40B4-BE49-F238E27FC236}">
                  <a16:creationId xmlns:a16="http://schemas.microsoft.com/office/drawing/2014/main" xmlns="" id="{62B6653B-0DFD-DF28-2B81-99A8D73E9BF4}"/>
                </a:ext>
              </a:extLst>
            </p:cNvPr>
            <p:cNvSpPr/>
            <p:nvPr/>
          </p:nvSpPr>
          <p:spPr>
            <a:xfrm>
              <a:off x="8569025" y="3939541"/>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ttangolo 60">
              <a:extLst>
                <a:ext uri="{FF2B5EF4-FFF2-40B4-BE49-F238E27FC236}">
                  <a16:creationId xmlns:a16="http://schemas.microsoft.com/office/drawing/2014/main" xmlns="" id="{828C9B84-46DB-2E71-0686-02FFC11E4D2F}"/>
                </a:ext>
              </a:extLst>
            </p:cNvPr>
            <p:cNvSpPr/>
            <p:nvPr/>
          </p:nvSpPr>
          <p:spPr>
            <a:xfrm>
              <a:off x="7558105" y="3939540"/>
              <a:ext cx="469232" cy="13518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ttangolo 61">
              <a:extLst>
                <a:ext uri="{FF2B5EF4-FFF2-40B4-BE49-F238E27FC236}">
                  <a16:creationId xmlns:a16="http://schemas.microsoft.com/office/drawing/2014/main" xmlns="" id="{123AE08B-F553-09A5-496A-9D6E5A237671}"/>
                </a:ext>
              </a:extLst>
            </p:cNvPr>
            <p:cNvSpPr/>
            <p:nvPr/>
          </p:nvSpPr>
          <p:spPr>
            <a:xfrm>
              <a:off x="7050105" y="4107635"/>
              <a:ext cx="469232" cy="10156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ttangolo 62">
              <a:extLst>
                <a:ext uri="{FF2B5EF4-FFF2-40B4-BE49-F238E27FC236}">
                  <a16:creationId xmlns:a16="http://schemas.microsoft.com/office/drawing/2014/main" xmlns="" id="{B4F572BF-0F21-1AF0-B354-EC182C8185DD}"/>
                </a:ext>
              </a:extLst>
            </p:cNvPr>
            <p:cNvSpPr/>
            <p:nvPr/>
          </p:nvSpPr>
          <p:spPr>
            <a:xfrm>
              <a:off x="9077025" y="4107634"/>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uppo 63">
            <a:extLst>
              <a:ext uri="{FF2B5EF4-FFF2-40B4-BE49-F238E27FC236}">
                <a16:creationId xmlns:a16="http://schemas.microsoft.com/office/drawing/2014/main" xmlns="" id="{4E551C05-CBBD-2F2C-901C-384108837A4D}"/>
              </a:ext>
            </a:extLst>
          </p:cNvPr>
          <p:cNvGrpSpPr/>
          <p:nvPr/>
        </p:nvGrpSpPr>
        <p:grpSpPr>
          <a:xfrm>
            <a:off x="7521612" y="3469247"/>
            <a:ext cx="2496152" cy="1781907"/>
            <a:chOff x="7050105" y="3724519"/>
            <a:chExt cx="2496152" cy="1781907"/>
          </a:xfrm>
        </p:grpSpPr>
        <p:sp>
          <p:nvSpPr>
            <p:cNvPr id="65" name="Rettangolo 64">
              <a:extLst>
                <a:ext uri="{FF2B5EF4-FFF2-40B4-BE49-F238E27FC236}">
                  <a16:creationId xmlns:a16="http://schemas.microsoft.com/office/drawing/2014/main" xmlns="" id="{D47D7326-8357-67AD-4CFF-91120FC7CF6B}"/>
                </a:ext>
              </a:extLst>
            </p:cNvPr>
            <p:cNvSpPr/>
            <p:nvPr/>
          </p:nvSpPr>
          <p:spPr>
            <a:xfrm>
              <a:off x="8061025" y="3724519"/>
              <a:ext cx="469232" cy="178190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ttangolo 65">
              <a:extLst>
                <a:ext uri="{FF2B5EF4-FFF2-40B4-BE49-F238E27FC236}">
                  <a16:creationId xmlns:a16="http://schemas.microsoft.com/office/drawing/2014/main" xmlns="" id="{9B0D1DE8-925D-62CD-309A-CB2E4EF6AAC8}"/>
                </a:ext>
              </a:extLst>
            </p:cNvPr>
            <p:cNvSpPr/>
            <p:nvPr/>
          </p:nvSpPr>
          <p:spPr>
            <a:xfrm>
              <a:off x="8569025" y="3939541"/>
              <a:ext cx="469232" cy="135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ttangolo 66">
              <a:extLst>
                <a:ext uri="{FF2B5EF4-FFF2-40B4-BE49-F238E27FC236}">
                  <a16:creationId xmlns:a16="http://schemas.microsoft.com/office/drawing/2014/main" xmlns="" id="{47804311-1287-AB2D-C619-334FF3503083}"/>
                </a:ext>
              </a:extLst>
            </p:cNvPr>
            <p:cNvSpPr/>
            <p:nvPr/>
          </p:nvSpPr>
          <p:spPr>
            <a:xfrm>
              <a:off x="7558105" y="3939540"/>
              <a:ext cx="469232" cy="13518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ttangolo 67">
              <a:extLst>
                <a:ext uri="{FF2B5EF4-FFF2-40B4-BE49-F238E27FC236}">
                  <a16:creationId xmlns:a16="http://schemas.microsoft.com/office/drawing/2014/main" xmlns="" id="{7937238C-8B26-B15F-5F4C-CF380FAB06EF}"/>
                </a:ext>
              </a:extLst>
            </p:cNvPr>
            <p:cNvSpPr/>
            <p:nvPr/>
          </p:nvSpPr>
          <p:spPr>
            <a:xfrm>
              <a:off x="7050105" y="4107635"/>
              <a:ext cx="469232" cy="10156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ttangolo 68">
              <a:extLst>
                <a:ext uri="{FF2B5EF4-FFF2-40B4-BE49-F238E27FC236}">
                  <a16:creationId xmlns:a16="http://schemas.microsoft.com/office/drawing/2014/main" xmlns="" id="{42AFBF56-12DE-C5C0-CB8B-AF871C8DF8AF}"/>
                </a:ext>
              </a:extLst>
            </p:cNvPr>
            <p:cNvSpPr/>
            <p:nvPr/>
          </p:nvSpPr>
          <p:spPr>
            <a:xfrm>
              <a:off x="9077025" y="4107634"/>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uppo 69">
            <a:extLst>
              <a:ext uri="{FF2B5EF4-FFF2-40B4-BE49-F238E27FC236}">
                <a16:creationId xmlns:a16="http://schemas.microsoft.com/office/drawing/2014/main" xmlns="" id="{A7EFE18F-BB48-917A-602A-814F4EE3B9C8}"/>
              </a:ext>
            </a:extLst>
          </p:cNvPr>
          <p:cNvGrpSpPr/>
          <p:nvPr/>
        </p:nvGrpSpPr>
        <p:grpSpPr>
          <a:xfrm>
            <a:off x="7521612" y="3477793"/>
            <a:ext cx="2496152" cy="1781907"/>
            <a:chOff x="7050105" y="3724519"/>
            <a:chExt cx="2496152" cy="1781907"/>
          </a:xfrm>
        </p:grpSpPr>
        <p:sp>
          <p:nvSpPr>
            <p:cNvPr id="71" name="Rettangolo 70">
              <a:extLst>
                <a:ext uri="{FF2B5EF4-FFF2-40B4-BE49-F238E27FC236}">
                  <a16:creationId xmlns:a16="http://schemas.microsoft.com/office/drawing/2014/main" xmlns="" id="{31A89E93-2E68-68DA-F9F6-8ED3081B3897}"/>
                </a:ext>
              </a:extLst>
            </p:cNvPr>
            <p:cNvSpPr/>
            <p:nvPr/>
          </p:nvSpPr>
          <p:spPr>
            <a:xfrm>
              <a:off x="8061025" y="3724519"/>
              <a:ext cx="469232" cy="178190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ttangolo 71">
              <a:extLst>
                <a:ext uri="{FF2B5EF4-FFF2-40B4-BE49-F238E27FC236}">
                  <a16:creationId xmlns:a16="http://schemas.microsoft.com/office/drawing/2014/main" xmlns="" id="{85D4DBF8-D64B-9276-12A7-C1C089EAA3A2}"/>
                </a:ext>
              </a:extLst>
            </p:cNvPr>
            <p:cNvSpPr/>
            <p:nvPr/>
          </p:nvSpPr>
          <p:spPr>
            <a:xfrm>
              <a:off x="8569025" y="3939541"/>
              <a:ext cx="469232" cy="135186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ttangolo 72">
              <a:extLst>
                <a:ext uri="{FF2B5EF4-FFF2-40B4-BE49-F238E27FC236}">
                  <a16:creationId xmlns:a16="http://schemas.microsoft.com/office/drawing/2014/main" xmlns="" id="{FC280CD4-E139-4025-D5C5-17B1D691C8C4}"/>
                </a:ext>
              </a:extLst>
            </p:cNvPr>
            <p:cNvSpPr/>
            <p:nvPr/>
          </p:nvSpPr>
          <p:spPr>
            <a:xfrm>
              <a:off x="7558105" y="3939540"/>
              <a:ext cx="469232" cy="13518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ttangolo 73">
              <a:extLst>
                <a:ext uri="{FF2B5EF4-FFF2-40B4-BE49-F238E27FC236}">
                  <a16:creationId xmlns:a16="http://schemas.microsoft.com/office/drawing/2014/main" xmlns="" id="{C1BAED98-624A-0053-9C19-75BBA74A8076}"/>
                </a:ext>
              </a:extLst>
            </p:cNvPr>
            <p:cNvSpPr/>
            <p:nvPr/>
          </p:nvSpPr>
          <p:spPr>
            <a:xfrm>
              <a:off x="7050105" y="4107635"/>
              <a:ext cx="469232" cy="10156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ttangolo 74">
              <a:extLst>
                <a:ext uri="{FF2B5EF4-FFF2-40B4-BE49-F238E27FC236}">
                  <a16:creationId xmlns:a16="http://schemas.microsoft.com/office/drawing/2014/main" xmlns="" id="{6E2590BB-1DFD-8D20-02AA-20A67175598C}"/>
                </a:ext>
              </a:extLst>
            </p:cNvPr>
            <p:cNvSpPr/>
            <p:nvPr/>
          </p:nvSpPr>
          <p:spPr>
            <a:xfrm>
              <a:off x="9077025" y="4107634"/>
              <a:ext cx="469232" cy="101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uppo 75">
            <a:extLst>
              <a:ext uri="{FF2B5EF4-FFF2-40B4-BE49-F238E27FC236}">
                <a16:creationId xmlns:a16="http://schemas.microsoft.com/office/drawing/2014/main" xmlns="" id="{1DACBBFE-DB92-21B0-337A-F8AECA294284}"/>
              </a:ext>
            </a:extLst>
          </p:cNvPr>
          <p:cNvGrpSpPr/>
          <p:nvPr/>
        </p:nvGrpSpPr>
        <p:grpSpPr>
          <a:xfrm>
            <a:off x="7519072" y="3468948"/>
            <a:ext cx="2496152" cy="1781907"/>
            <a:chOff x="7050105" y="3724519"/>
            <a:chExt cx="2496152" cy="1781907"/>
          </a:xfrm>
        </p:grpSpPr>
        <p:sp>
          <p:nvSpPr>
            <p:cNvPr id="77" name="Rettangolo 76">
              <a:extLst>
                <a:ext uri="{FF2B5EF4-FFF2-40B4-BE49-F238E27FC236}">
                  <a16:creationId xmlns:a16="http://schemas.microsoft.com/office/drawing/2014/main" xmlns="" id="{7F7A240F-AE2A-EBC9-CC5F-20F3785A6DBC}"/>
                </a:ext>
              </a:extLst>
            </p:cNvPr>
            <p:cNvSpPr/>
            <p:nvPr/>
          </p:nvSpPr>
          <p:spPr>
            <a:xfrm>
              <a:off x="8061025" y="3724519"/>
              <a:ext cx="469232" cy="178190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ttangolo 77">
              <a:extLst>
                <a:ext uri="{FF2B5EF4-FFF2-40B4-BE49-F238E27FC236}">
                  <a16:creationId xmlns:a16="http://schemas.microsoft.com/office/drawing/2014/main" xmlns="" id="{D95AB0CB-76EF-17BA-FB1C-47E1F7A2F072}"/>
                </a:ext>
              </a:extLst>
            </p:cNvPr>
            <p:cNvSpPr/>
            <p:nvPr/>
          </p:nvSpPr>
          <p:spPr>
            <a:xfrm>
              <a:off x="8569025" y="3939541"/>
              <a:ext cx="469232" cy="13518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ttangolo 78">
              <a:extLst>
                <a:ext uri="{FF2B5EF4-FFF2-40B4-BE49-F238E27FC236}">
                  <a16:creationId xmlns:a16="http://schemas.microsoft.com/office/drawing/2014/main" xmlns="" id="{28AA939D-4AB3-1A0E-8D39-16B20048A8BE}"/>
                </a:ext>
              </a:extLst>
            </p:cNvPr>
            <p:cNvSpPr/>
            <p:nvPr/>
          </p:nvSpPr>
          <p:spPr>
            <a:xfrm>
              <a:off x="7558105" y="3939540"/>
              <a:ext cx="469232" cy="13518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ttangolo 79">
              <a:extLst>
                <a:ext uri="{FF2B5EF4-FFF2-40B4-BE49-F238E27FC236}">
                  <a16:creationId xmlns:a16="http://schemas.microsoft.com/office/drawing/2014/main" xmlns="" id="{4CE769D8-37C3-2116-9A68-6261AA928822}"/>
                </a:ext>
              </a:extLst>
            </p:cNvPr>
            <p:cNvSpPr/>
            <p:nvPr/>
          </p:nvSpPr>
          <p:spPr>
            <a:xfrm>
              <a:off x="7050105" y="4107635"/>
              <a:ext cx="469232" cy="10156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ttangolo 80">
              <a:extLst>
                <a:ext uri="{FF2B5EF4-FFF2-40B4-BE49-F238E27FC236}">
                  <a16:creationId xmlns:a16="http://schemas.microsoft.com/office/drawing/2014/main" xmlns="" id="{8B32E28E-95D9-B1D7-E513-5D1C9F52B900}"/>
                </a:ext>
              </a:extLst>
            </p:cNvPr>
            <p:cNvSpPr/>
            <p:nvPr/>
          </p:nvSpPr>
          <p:spPr>
            <a:xfrm>
              <a:off x="9077025" y="4107634"/>
              <a:ext cx="469232" cy="101567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e 81">
            <a:extLst>
              <a:ext uri="{FF2B5EF4-FFF2-40B4-BE49-F238E27FC236}">
                <a16:creationId xmlns:a16="http://schemas.microsoft.com/office/drawing/2014/main" xmlns="" id="{1D8CF106-A5B9-02EF-6BA7-96D19F50BD9B}"/>
              </a:ext>
            </a:extLst>
          </p:cNvPr>
          <p:cNvSpPr/>
          <p:nvPr/>
        </p:nvSpPr>
        <p:spPr>
          <a:xfrm>
            <a:off x="9269817" y="3904563"/>
            <a:ext cx="177031" cy="1738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3" name="CasellaDiTesto 82">
                <a:extLst>
                  <a:ext uri="{FF2B5EF4-FFF2-40B4-BE49-F238E27FC236}">
                    <a16:creationId xmlns:a16="http://schemas.microsoft.com/office/drawing/2014/main" xmlns="" id="{23AACE33-BDA7-08ED-66E0-C448591A35E3}"/>
                  </a:ext>
                </a:extLst>
              </p:cNvPr>
              <p:cNvSpPr txBox="1"/>
              <p:nvPr/>
            </p:nvSpPr>
            <p:spPr>
              <a:xfrm>
                <a:off x="6096000" y="1429377"/>
                <a:ext cx="5270500" cy="1477328"/>
              </a:xfrm>
              <a:prstGeom prst="rect">
                <a:avLst/>
              </a:prstGeom>
              <a:noFill/>
            </p:spPr>
            <p:txBody>
              <a:bodyPr wrap="square" rtlCol="0">
                <a:spAutoFit/>
              </a:bodyPr>
              <a:lstStyle/>
              <a:p>
                <a:r>
                  <a:rPr lang="en-US" b="1" dirty="0">
                    <a:solidFill>
                      <a:srgbClr val="C00000"/>
                    </a:solidFill>
                  </a:rPr>
                  <a:t>MILES</a:t>
                </a:r>
              </a:p>
              <a:p>
                <a:r>
                  <a:rPr lang="en-US" dirty="0"/>
                  <a:t>Force acting on the </a:t>
                </a:r>
                <a:r>
                  <a:rPr lang="en-US" dirty="0" err="1"/>
                  <a:t>i-th</a:t>
                </a:r>
                <a:r>
                  <a:rPr lang="en-US" dirty="0"/>
                  <a:t> macro-particle given by the superposition of the field generated by all the slices with individual charge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𝑄</m:t>
                        </m:r>
                      </m:e>
                      <m:sub>
                        <m:r>
                          <a:rPr lang="it-IT" b="0" i="1" smtClean="0">
                            <a:latin typeface="Cambria Math" panose="02040503050406030204" pitchFamily="18" charset="0"/>
                          </a:rPr>
                          <m:t>𝑠</m:t>
                        </m:r>
                      </m:sub>
                    </m:sSub>
                  </m:oMath>
                </a14:m>
                <a:r>
                  <a:rPr lang="en-US" dirty="0"/>
                  <a:t>, length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𝐿</m:t>
                        </m:r>
                      </m:e>
                      <m:sub>
                        <m:r>
                          <a:rPr lang="it-IT" b="0" i="1" smtClean="0">
                            <a:latin typeface="Cambria Math" panose="02040503050406030204" pitchFamily="18" charset="0"/>
                          </a:rPr>
                          <m:t>𝑠</m:t>
                        </m:r>
                      </m:sub>
                    </m:sSub>
                    <m:r>
                      <a:rPr lang="it-IT" b="0" i="0" smtClean="0">
                        <a:latin typeface="Cambria Math" panose="02040503050406030204" pitchFamily="18" charset="0"/>
                      </a:rPr>
                      <m:t>,</m:t>
                    </m:r>
                  </m:oMath>
                </a14:m>
                <a:r>
                  <a:rPr lang="en-US" dirty="0"/>
                  <a:t> radius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𝑠</m:t>
                        </m:r>
                      </m:sub>
                    </m:sSub>
                  </m:oMath>
                </a14:m>
                <a:r>
                  <a:rPr lang="en-US" dirty="0"/>
                  <a:t>, energy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𝑠</m:t>
                        </m:r>
                      </m:sub>
                    </m:sSub>
                    <m:r>
                      <a:rPr lang="it-IT" b="0" i="1" smtClean="0">
                        <a:latin typeface="Cambria Math" panose="02040503050406030204" pitchFamily="18" charset="0"/>
                      </a:rPr>
                      <m:t>𝑚</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𝑐</m:t>
                        </m:r>
                      </m:e>
                      <m:sup>
                        <m:r>
                          <a:rPr lang="it-IT" b="0" i="1" smtClean="0">
                            <a:latin typeface="Cambria Math" panose="02040503050406030204" pitchFamily="18" charset="0"/>
                          </a:rPr>
                          <m:t>2</m:t>
                        </m:r>
                      </m:sup>
                    </m:sSup>
                  </m:oMath>
                </a14:m>
                <a:r>
                  <a:rPr lang="en-US" dirty="0"/>
                  <a:t> and aspect ratio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𝐴</m:t>
                        </m:r>
                      </m:e>
                      <m:sub>
                        <m:r>
                          <a:rPr lang="it-IT" b="0" i="1" smtClean="0">
                            <a:latin typeface="Cambria Math" panose="02040503050406030204" pitchFamily="18" charset="0"/>
                          </a:rPr>
                          <m:t>𝑠</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𝑅</m:t>
                        </m:r>
                      </m:e>
                      <m:sub>
                        <m:r>
                          <a:rPr lang="it-IT" b="0" i="1" smtClean="0">
                            <a:latin typeface="Cambria Math" panose="02040503050406030204" pitchFamily="18" charset="0"/>
                          </a:rPr>
                          <m:t>𝑠</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𝛾</m:t>
                        </m:r>
                      </m:e>
                      <m:sub>
                        <m:r>
                          <a:rPr lang="it-IT" b="0" i="1" smtClean="0">
                            <a:latin typeface="Cambria Math" panose="02040503050406030204" pitchFamily="18" charset="0"/>
                          </a:rPr>
                          <m:t>𝑠</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𝐿</m:t>
                        </m:r>
                      </m:e>
                      <m:sub>
                        <m:r>
                          <a:rPr lang="it-IT" b="0" i="1" smtClean="0">
                            <a:latin typeface="Cambria Math" panose="02040503050406030204" pitchFamily="18" charset="0"/>
                          </a:rPr>
                          <m:t>𝑠</m:t>
                        </m:r>
                      </m:sub>
                    </m:sSub>
                  </m:oMath>
                </a14:m>
                <a:endParaRPr lang="en-US" dirty="0"/>
              </a:p>
            </p:txBody>
          </p:sp>
        </mc:Choice>
        <mc:Fallback xmlns="">
          <p:sp>
            <p:nvSpPr>
              <p:cNvPr id="83" name="CasellaDiTesto 82">
                <a:extLst>
                  <a:ext uri="{FF2B5EF4-FFF2-40B4-BE49-F238E27FC236}">
                    <a16:creationId xmlns:a16="http://schemas.microsoft.com/office/drawing/2014/main" xmlns:a14="http://schemas.microsoft.com/office/drawing/2010/main" xmlns="" id="{23AACE33-BDA7-08ED-66E0-C448591A35E3}"/>
                  </a:ext>
                </a:extLst>
              </p:cNvPr>
              <p:cNvSpPr txBox="1">
                <a:spLocks noRot="1" noChangeAspect="1" noMove="1" noResize="1" noEditPoints="1" noAdjustHandles="1" noChangeArrowheads="1" noChangeShapeType="1" noTextEdit="1"/>
              </p:cNvSpPr>
              <p:nvPr/>
            </p:nvSpPr>
            <p:spPr>
              <a:xfrm>
                <a:off x="6096000" y="1429377"/>
                <a:ext cx="5270500" cy="1477328"/>
              </a:xfrm>
              <a:prstGeom prst="rect">
                <a:avLst/>
              </a:prstGeom>
              <a:blipFill rotWithShape="0">
                <a:blip r:embed="rId4"/>
                <a:stretch>
                  <a:fillRect l="-925" t="-2058" r="-347" b="-5350"/>
                </a:stretch>
              </a:blipFill>
            </p:spPr>
            <p:txBody>
              <a:bodyPr/>
              <a:lstStyle/>
              <a:p>
                <a:r>
                  <a:rPr lang="it-IT">
                    <a:noFill/>
                  </a:rPr>
                  <a:t> </a:t>
                </a:r>
              </a:p>
            </p:txBody>
          </p:sp>
        </mc:Fallback>
      </mc:AlternateContent>
      <p:pic>
        <p:nvPicPr>
          <p:cNvPr id="84" name="Immagine 83">
            <a:extLst>
              <a:ext uri="{FF2B5EF4-FFF2-40B4-BE49-F238E27FC236}">
                <a16:creationId xmlns:a16="http://schemas.microsoft.com/office/drawing/2014/main" xmlns="" id="{762EDC7B-D90A-ABB8-ABC7-5238E6F27481}"/>
              </a:ext>
            </a:extLst>
          </p:cNvPr>
          <p:cNvPicPr>
            <a:picLocks noChangeAspect="1"/>
          </p:cNvPicPr>
          <p:nvPr/>
        </p:nvPicPr>
        <p:blipFill>
          <a:blip r:embed="rId5"/>
          <a:stretch>
            <a:fillRect/>
          </a:stretch>
        </p:blipFill>
        <p:spPr>
          <a:xfrm>
            <a:off x="4484617" y="3692814"/>
            <a:ext cx="2025510" cy="913796"/>
          </a:xfrm>
          <a:prstGeom prst="rect">
            <a:avLst/>
          </a:prstGeom>
          <a:ln w="19050">
            <a:solidFill>
              <a:srgbClr val="00B050"/>
            </a:solidFill>
          </a:ln>
        </p:spPr>
      </p:pic>
      <p:pic>
        <p:nvPicPr>
          <p:cNvPr id="86" name="Immagine 85">
            <a:extLst>
              <a:ext uri="{FF2B5EF4-FFF2-40B4-BE49-F238E27FC236}">
                <a16:creationId xmlns:a16="http://schemas.microsoft.com/office/drawing/2014/main" xmlns="" id="{1CD5EC0D-1BEF-7EC9-94EB-35E3F7A5A7D3}"/>
              </a:ext>
            </a:extLst>
          </p:cNvPr>
          <p:cNvPicPr>
            <a:picLocks noChangeAspect="1"/>
          </p:cNvPicPr>
          <p:nvPr/>
        </p:nvPicPr>
        <p:blipFill>
          <a:blip r:embed="rId6"/>
          <a:stretch>
            <a:fillRect/>
          </a:stretch>
        </p:blipFill>
        <p:spPr>
          <a:xfrm>
            <a:off x="4009948" y="4876583"/>
            <a:ext cx="3152680" cy="767825"/>
          </a:xfrm>
          <a:prstGeom prst="rect">
            <a:avLst/>
          </a:prstGeom>
        </p:spPr>
      </p:pic>
      <p:sp>
        <p:nvSpPr>
          <p:cNvPr id="87" name="Titolo 86">
            <a:extLst>
              <a:ext uri="{FF2B5EF4-FFF2-40B4-BE49-F238E27FC236}">
                <a16:creationId xmlns:a16="http://schemas.microsoft.com/office/drawing/2014/main" xmlns="" id="{A210D839-BB20-F012-CEEE-EF20DCD63C52}"/>
              </a:ext>
            </a:extLst>
          </p:cNvPr>
          <p:cNvSpPr>
            <a:spLocks noGrp="1"/>
          </p:cNvSpPr>
          <p:nvPr>
            <p:ph type="title"/>
          </p:nvPr>
        </p:nvSpPr>
        <p:spPr/>
        <p:txBody>
          <a:bodyPr/>
          <a:lstStyle/>
          <a:p>
            <a:r>
              <a:rPr lang="en-US" dirty="0"/>
              <a:t>From HOMDYN to MILES</a:t>
            </a:r>
          </a:p>
        </p:txBody>
      </p:sp>
      <p:pic>
        <p:nvPicPr>
          <p:cNvPr id="88" name="Immagine 87">
            <a:extLst>
              <a:ext uri="{FF2B5EF4-FFF2-40B4-BE49-F238E27FC236}">
                <a16:creationId xmlns:a16="http://schemas.microsoft.com/office/drawing/2014/main" xmlns="" id="{E52FA900-337F-7268-E5A9-D21E586F4C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89" name="Immagine 88">
            <a:extLst>
              <a:ext uri="{FF2B5EF4-FFF2-40B4-BE49-F238E27FC236}">
                <a16:creationId xmlns:a16="http://schemas.microsoft.com/office/drawing/2014/main" xmlns="" id="{DD0F480F-8FD1-C8BA-0517-1F5016E379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90" name="Immagine 89">
            <a:extLst>
              <a:ext uri="{FF2B5EF4-FFF2-40B4-BE49-F238E27FC236}">
                <a16:creationId xmlns:a16="http://schemas.microsoft.com/office/drawing/2014/main" xmlns="" id="{FC41D0FC-D9C6-F8E8-502F-55ED360C651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91" name="Segnaposto numero diapositiva 90">
            <a:extLst>
              <a:ext uri="{FF2B5EF4-FFF2-40B4-BE49-F238E27FC236}">
                <a16:creationId xmlns:a16="http://schemas.microsoft.com/office/drawing/2014/main" xmlns="" id="{E641D37E-B484-AA8D-1D6E-624D23D7CB12}"/>
              </a:ext>
            </a:extLst>
          </p:cNvPr>
          <p:cNvSpPr>
            <a:spLocks noGrp="1"/>
          </p:cNvSpPr>
          <p:nvPr>
            <p:ph type="sldNum" sz="quarter" idx="12"/>
          </p:nvPr>
        </p:nvSpPr>
        <p:spPr/>
        <p:txBody>
          <a:bodyPr/>
          <a:lstStyle/>
          <a:p>
            <a:fld id="{92965F77-E320-42C0-A3DF-7B050E339017}" type="slidenum">
              <a:rPr lang="en-US" smtClean="0"/>
              <a:t>63</a:t>
            </a:fld>
            <a:endParaRPr lang="en-US"/>
          </a:p>
        </p:txBody>
      </p:sp>
    </p:spTree>
    <p:extLst>
      <p:ext uri="{BB962C8B-B14F-4D97-AF65-F5344CB8AC3E}">
        <p14:creationId xmlns:p14="http://schemas.microsoft.com/office/powerpoint/2010/main" val="11629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Emittance Dynamics - Comparison</a:t>
            </a:r>
            <a:endParaRPr lang="it-IT" dirty="0"/>
          </a:p>
        </p:txBody>
      </p:sp>
      <p:sp>
        <p:nvSpPr>
          <p:cNvPr id="3" name="Segnaposto numero diapositiva 2"/>
          <p:cNvSpPr>
            <a:spLocks noGrp="1"/>
          </p:cNvSpPr>
          <p:nvPr>
            <p:ph type="sldNum" sz="quarter" idx="12"/>
          </p:nvPr>
        </p:nvSpPr>
        <p:spPr/>
        <p:txBody>
          <a:bodyPr/>
          <a:lstStyle/>
          <a:p>
            <a:fld id="{92965F77-E320-42C0-A3DF-7B050E339017}" type="slidenum">
              <a:rPr lang="en-US" smtClean="0"/>
              <a:t>64</a:t>
            </a:fld>
            <a:endParaRPr lang="en-US"/>
          </a:p>
        </p:txBody>
      </p:sp>
      <p:pic>
        <p:nvPicPr>
          <p:cNvPr id="4" name="Immagine 3">
            <a:extLst>
              <a:ext uri="{FF2B5EF4-FFF2-40B4-BE49-F238E27FC236}">
                <a16:creationId xmlns:a16="http://schemas.microsoft.com/office/drawing/2014/main" xmlns="" id="{78FA8303-80C8-1D80-B3B0-A6A4E82FD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563C9DF4-E134-39F6-C8E5-683DE2981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1116F11B-85AA-9B93-D2FB-34723E6A8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214987"/>
            <a:ext cx="5787364" cy="3617102"/>
          </a:xfrm>
          <a:prstGeom prst="rect">
            <a:avLst/>
          </a:prstGeom>
        </p:spPr>
      </p:pic>
      <p:sp>
        <p:nvSpPr>
          <p:cNvPr id="8" name="CasellaDiTesto 7">
            <a:extLst>
              <a:ext uri="{FF2B5EF4-FFF2-40B4-BE49-F238E27FC236}">
                <a16:creationId xmlns:a16="http://schemas.microsoft.com/office/drawing/2014/main" xmlns="" id="{A9AF26F6-33F4-F437-598E-DFBC38DCD46A}"/>
              </a:ext>
            </a:extLst>
          </p:cNvPr>
          <p:cNvSpPr txBox="1"/>
          <p:nvPr/>
        </p:nvSpPr>
        <p:spPr>
          <a:xfrm>
            <a:off x="838200" y="1505163"/>
            <a:ext cx="6040615" cy="923330"/>
          </a:xfrm>
          <a:prstGeom prst="rect">
            <a:avLst/>
          </a:prstGeom>
          <a:noFill/>
        </p:spPr>
        <p:txBody>
          <a:bodyPr wrap="square" rtlCol="0">
            <a:spAutoFit/>
          </a:bodyPr>
          <a:lstStyle/>
          <a:p>
            <a:pPr marL="285750" indent="-285750">
              <a:buFont typeface="Arial" panose="020B0604020202020204" pitchFamily="34" charset="0"/>
              <a:buChar char="•"/>
            </a:pPr>
            <a:r>
              <a:rPr lang="en-US" dirty="0"/>
              <a:t>250 </a:t>
            </a:r>
            <a:r>
              <a:rPr lang="en-US" dirty="0" err="1"/>
              <a:t>pC</a:t>
            </a:r>
            <a:r>
              <a:rPr lang="en-US" dirty="0"/>
              <a:t> electron </a:t>
            </a:r>
            <a:r>
              <a:rPr lang="en-US" b="1" dirty="0"/>
              <a:t>beam</a:t>
            </a:r>
            <a:r>
              <a:rPr lang="en-US" dirty="0"/>
              <a:t> produced by a hybrid gun and matched to its invariant envelope in a booster </a:t>
            </a:r>
            <a:r>
              <a:rPr lang="en-US" dirty="0" err="1"/>
              <a:t>linac</a:t>
            </a:r>
            <a:endParaRPr lang="en-US" dirty="0"/>
          </a:p>
          <a:p>
            <a:pPr marL="285750" indent="-285750">
              <a:buFont typeface="Arial" panose="020B0604020202020204" pitchFamily="34" charset="0"/>
              <a:buChar char="•"/>
            </a:pPr>
            <a:r>
              <a:rPr lang="en-GB" dirty="0"/>
              <a:t>Emittance </a:t>
            </a:r>
            <a:r>
              <a:rPr lang="en-GB" b="1" dirty="0"/>
              <a:t>dynamics</a:t>
            </a:r>
            <a:r>
              <a:rPr lang="en-GB" dirty="0"/>
              <a:t>: oscillations  and compensation</a:t>
            </a:r>
            <a:endParaRPr lang="en-US" i="1" dirty="0"/>
          </a:p>
        </p:txBody>
      </p:sp>
    </p:spTree>
    <p:extLst>
      <p:ext uri="{BB962C8B-B14F-4D97-AF65-F5344CB8AC3E}">
        <p14:creationId xmlns:p14="http://schemas.microsoft.com/office/powerpoint/2010/main" val="19941410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E43B378F-1E18-4157-8AF2-6BBDE72097CF}"/>
              </a:ext>
            </a:extLst>
          </p:cNvPr>
          <p:cNvPicPr>
            <a:picLocks noChangeAspect="1"/>
          </p:cNvPicPr>
          <p:nvPr/>
        </p:nvPicPr>
        <p:blipFill>
          <a:blip r:embed="rId2"/>
          <a:stretch>
            <a:fillRect/>
          </a:stretch>
        </p:blipFill>
        <p:spPr>
          <a:xfrm>
            <a:off x="8043162" y="791341"/>
            <a:ext cx="3334034" cy="1656976"/>
          </a:xfrm>
          <a:prstGeom prst="rect">
            <a:avLst/>
          </a:prstGeom>
        </p:spPr>
      </p:pic>
      <p:sp>
        <p:nvSpPr>
          <p:cNvPr id="2" name="Titolo 1">
            <a:extLst>
              <a:ext uri="{FF2B5EF4-FFF2-40B4-BE49-F238E27FC236}">
                <a16:creationId xmlns:a16="http://schemas.microsoft.com/office/drawing/2014/main" xmlns="" id="{8E693BC2-68A6-44EF-9BA9-DD6E2EBAB669}"/>
              </a:ext>
            </a:extLst>
          </p:cNvPr>
          <p:cNvSpPr>
            <a:spLocks noGrp="1"/>
          </p:cNvSpPr>
          <p:nvPr>
            <p:ph type="title"/>
          </p:nvPr>
        </p:nvSpPr>
        <p:spPr/>
        <p:txBody>
          <a:bodyPr/>
          <a:lstStyle/>
          <a:p>
            <a:r>
              <a:rPr lang="en-US" dirty="0"/>
              <a:t>Set of Cylindrical Slices</a:t>
            </a:r>
          </a:p>
        </p:txBody>
      </p:sp>
      <p:pic>
        <p:nvPicPr>
          <p:cNvPr id="4" name="Immagine 3">
            <a:extLst>
              <a:ext uri="{FF2B5EF4-FFF2-40B4-BE49-F238E27FC236}">
                <a16:creationId xmlns:a16="http://schemas.microsoft.com/office/drawing/2014/main" xmlns="" id="{49B2342B-3C9D-4D10-B67F-C284B48E64DA}"/>
              </a:ext>
            </a:extLst>
          </p:cNvPr>
          <p:cNvPicPr>
            <a:picLocks noChangeAspect="1"/>
          </p:cNvPicPr>
          <p:nvPr/>
        </p:nvPicPr>
        <p:blipFill>
          <a:blip r:embed="rId3"/>
          <a:stretch>
            <a:fillRect/>
          </a:stretch>
        </p:blipFill>
        <p:spPr>
          <a:xfrm>
            <a:off x="650117" y="3151425"/>
            <a:ext cx="2140708" cy="965766"/>
          </a:xfrm>
          <a:prstGeom prst="rect">
            <a:avLst/>
          </a:prstGeom>
          <a:ln w="19050">
            <a:solidFill>
              <a:srgbClr val="00B050"/>
            </a:solidFill>
          </a:ln>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xmlns="" id="{E84CDF1A-B78A-4962-898C-C4E9E4B533BB}"/>
                  </a:ext>
                </a:extLst>
              </p:cNvPr>
              <p:cNvSpPr txBox="1"/>
              <p:nvPr/>
            </p:nvSpPr>
            <p:spPr>
              <a:xfrm>
                <a:off x="328261" y="1321475"/>
                <a:ext cx="734319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Divide the beam in </a:t>
                </a:r>
                <a:r>
                  <a:rPr lang="en-US" b="1" dirty="0"/>
                  <a:t>cylindrical slices</a:t>
                </a:r>
                <a:r>
                  <a:rPr lang="en-US" dirty="0"/>
                  <a:t> with individual size (</a:t>
                </a:r>
                <a14:m>
                  <m:oMath xmlns:m="http://schemas.openxmlformats.org/officeDocument/2006/math">
                    <m:r>
                      <a:rPr lang="en-US" i="1" dirty="0">
                        <a:latin typeface="Cambria Math" panose="02040503050406030204" pitchFamily="18" charset="0"/>
                      </a:rPr>
                      <m:t>𝑅</m:t>
                    </m:r>
                    <m:r>
                      <a:rPr lang="en-US" i="1" dirty="0">
                        <a:latin typeface="Cambria Math" panose="02040503050406030204" pitchFamily="18" charset="0"/>
                      </a:rPr>
                      <m:t>,</m:t>
                    </m:r>
                    <m:r>
                      <a:rPr lang="en-US" i="1" dirty="0">
                        <a:latin typeface="Cambria Math" panose="02040503050406030204" pitchFamily="18" charset="0"/>
                      </a:rPr>
                      <m:t>𝐿</m:t>
                    </m:r>
                  </m:oMath>
                </a14:m>
                <a:r>
                  <a:rPr lang="en-US" dirty="0"/>
                  <a:t>), energy (</a:t>
                </a:r>
                <a14:m>
                  <m:oMath xmlns:m="http://schemas.openxmlformats.org/officeDocument/2006/math">
                    <m:r>
                      <a:rPr lang="it-IT" i="1">
                        <a:latin typeface="Cambria Math" panose="02040503050406030204" pitchFamily="18" charset="0"/>
                      </a:rPr>
                      <m:t>𝛾</m:t>
                    </m:r>
                    <m:r>
                      <a:rPr lang="en-GB" i="1">
                        <a:latin typeface="Cambria Math" panose="02040503050406030204" pitchFamily="18" charset="0"/>
                      </a:rPr>
                      <m:t>𝑚</m:t>
                    </m:r>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2</m:t>
                        </m:r>
                      </m:sup>
                    </m:sSup>
                  </m:oMath>
                </a14:m>
                <a:r>
                  <a:rPr lang="en-US" dirty="0"/>
                  <a:t>) and aspect ratio (</a:t>
                </a:r>
                <a14:m>
                  <m:oMath xmlns:m="http://schemas.openxmlformats.org/officeDocument/2006/math">
                    <m:r>
                      <a:rPr lang="it-IT" i="1">
                        <a:latin typeface="Cambria Math" panose="02040503050406030204" pitchFamily="18" charset="0"/>
                      </a:rPr>
                      <m:t>𝐴</m:t>
                    </m:r>
                    <m:r>
                      <a:rPr lang="it-IT" i="1">
                        <a:latin typeface="Cambria Math" panose="02040503050406030204" pitchFamily="18" charset="0"/>
                      </a:rPr>
                      <m:t>=</m:t>
                    </m:r>
                    <m:r>
                      <a:rPr lang="it-IT" i="1">
                        <a:latin typeface="Cambria Math" panose="02040503050406030204" pitchFamily="18" charset="0"/>
                      </a:rPr>
                      <m:t>𝑅</m:t>
                    </m:r>
                    <m:r>
                      <a:rPr lang="it-IT" i="1">
                        <a:latin typeface="Cambria Math" panose="02040503050406030204" pitchFamily="18" charset="0"/>
                      </a:rPr>
                      <m:t>/</m:t>
                    </m:r>
                    <m:r>
                      <a:rPr lang="it-IT" i="1">
                        <a:latin typeface="Cambria Math" panose="02040503050406030204" pitchFamily="18" charset="0"/>
                      </a:rPr>
                      <m:t>𝛾</m:t>
                    </m:r>
                    <m:r>
                      <a:rPr lang="it-IT" i="1">
                        <a:latin typeface="Cambria Math" panose="02040503050406030204" pitchFamily="18" charset="0"/>
                      </a:rPr>
                      <m:t>𝐿</m:t>
                    </m:r>
                  </m:oMath>
                </a14:m>
                <a:r>
                  <a:rPr lang="en-US" dirty="0"/>
                  <a:t>)</a:t>
                </a:r>
              </a:p>
              <a:p>
                <a:pPr marL="285750" indent="-285750">
                  <a:buFont typeface="Arial" panose="020B0604020202020204" pitchFamily="34" charset="0"/>
                  <a:buChar char="•"/>
                </a:pPr>
                <a:r>
                  <a:rPr lang="en-US" dirty="0"/>
                  <a:t>Each slice produces a </a:t>
                </a:r>
                <a:r>
                  <a:rPr lang="en-US" b="1" dirty="0"/>
                  <a:t>field</a:t>
                </a:r>
                <a:r>
                  <a:rPr lang="en-US" dirty="0"/>
                  <a:t> in the surrounding space (assumptions: axisymmetric slice, </a:t>
                </a:r>
                <a14:m>
                  <m:oMath xmlns:m="http://schemas.openxmlformats.org/officeDocument/2006/math">
                    <m:r>
                      <a:rPr lang="it-IT" i="1">
                        <a:latin typeface="Cambria Math" panose="02040503050406030204" pitchFamily="18" charset="0"/>
                      </a:rPr>
                      <m:t>𝜕</m:t>
                    </m:r>
                    <m:r>
                      <a:rPr lang="it-IT" i="1">
                        <a:latin typeface="Cambria Math" panose="02040503050406030204" pitchFamily="18" charset="0"/>
                      </a:rPr>
                      <m:t>/</m:t>
                    </m:r>
                    <m:r>
                      <a:rPr lang="it-IT" i="1">
                        <a:latin typeface="Cambria Math" panose="02040503050406030204" pitchFamily="18" charset="0"/>
                      </a:rPr>
                      <m:t>𝜕𝜃</m:t>
                    </m:r>
                    <m:r>
                      <a:rPr lang="it-IT" i="1">
                        <a:latin typeface="Cambria Math" panose="02040503050406030204" pitchFamily="18" charset="0"/>
                      </a:rPr>
                      <m:t>=0</m:t>
                    </m:r>
                  </m:oMath>
                </a14:m>
                <a:r>
                  <a:rPr lang="en-US" dirty="0"/>
                  <a:t>, and near-axis motion, </a:t>
                </a:r>
                <a14:m>
                  <m:oMath xmlns:m="http://schemas.openxmlformats.org/officeDocument/2006/math">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𝑧</m:t>
                        </m:r>
                      </m:sub>
                    </m:sSub>
                    <m:r>
                      <a:rPr lang="it-IT" i="1">
                        <a:latin typeface="Cambria Math" panose="02040503050406030204" pitchFamily="18" charset="0"/>
                      </a:rPr>
                      <m:t>/</m:t>
                    </m:r>
                    <m:r>
                      <a:rPr lang="it-IT" i="1">
                        <a:latin typeface="Cambria Math" panose="02040503050406030204" pitchFamily="18" charset="0"/>
                      </a:rPr>
                      <m:t>𝜕</m:t>
                    </m:r>
                    <m:r>
                      <a:rPr lang="it-IT" i="1">
                        <a:latin typeface="Cambria Math" panose="02040503050406030204" pitchFamily="18" charset="0"/>
                      </a:rPr>
                      <m:t>𝑟</m:t>
                    </m:r>
                    <m:r>
                      <a:rPr lang="it-IT" i="1">
                        <a:latin typeface="Cambria Math" panose="02040503050406030204" pitchFamily="18" charset="0"/>
                      </a:rPr>
                      <m:t>=0</m:t>
                    </m:r>
                  </m:oMath>
                </a14:m>
                <a:r>
                  <a:rPr lang="en-US" dirty="0"/>
                  <a:t>)</a:t>
                </a:r>
              </a:p>
              <a:p>
                <a:pPr marL="285750" indent="-285750">
                  <a:buFont typeface="Arial" panose="020B0604020202020204" pitchFamily="34" charset="0"/>
                  <a:buChar char="•"/>
                </a:pPr>
                <a:r>
                  <a:rPr lang="en-US" dirty="0"/>
                  <a:t>Each particle experiences a force given by the </a:t>
                </a:r>
                <a:r>
                  <a:rPr lang="en-US" b="1" dirty="0"/>
                  <a:t>superposition</a:t>
                </a:r>
                <a:r>
                  <a:rPr lang="en-US" dirty="0"/>
                  <a:t> of the fields produced by all the slices</a:t>
                </a:r>
              </a:p>
            </p:txBody>
          </p:sp>
        </mc:Choice>
        <mc:Fallback xmlns="">
          <p:sp>
            <p:nvSpPr>
              <p:cNvPr id="7" name="CasellaDiTesto 6">
                <a:extLst>
                  <a:ext uri="{FF2B5EF4-FFF2-40B4-BE49-F238E27FC236}">
                    <a16:creationId xmlns="" xmlns:a16="http://schemas.microsoft.com/office/drawing/2014/main" xmlns:a14="http://schemas.microsoft.com/office/drawing/2010/main" id="{E84CDF1A-B78A-4962-898C-C4E9E4B533BB}"/>
                  </a:ext>
                </a:extLst>
              </p:cNvPr>
              <p:cNvSpPr txBox="1">
                <a:spLocks noRot="1" noChangeAspect="1" noMove="1" noResize="1" noEditPoints="1" noAdjustHandles="1" noChangeArrowheads="1" noChangeShapeType="1" noTextEdit="1"/>
              </p:cNvSpPr>
              <p:nvPr/>
            </p:nvSpPr>
            <p:spPr>
              <a:xfrm>
                <a:off x="328261" y="1321475"/>
                <a:ext cx="7343199" cy="1754326"/>
              </a:xfrm>
              <a:prstGeom prst="rect">
                <a:avLst/>
              </a:prstGeom>
              <a:blipFill rotWithShape="0">
                <a:blip r:embed="rId4"/>
                <a:stretch>
                  <a:fillRect l="-581" t="-2083" b="-4514"/>
                </a:stretch>
              </a:blipFill>
            </p:spPr>
            <p:txBody>
              <a:bodyPr/>
              <a:lstStyle/>
              <a:p>
                <a:r>
                  <a:rPr lang="it-IT">
                    <a:noFill/>
                  </a:rPr>
                  <a:t> </a:t>
                </a:r>
              </a:p>
            </p:txBody>
          </p:sp>
        </mc:Fallback>
      </mc:AlternateContent>
      <p:pic>
        <p:nvPicPr>
          <p:cNvPr id="10" name="Immagine 9">
            <a:extLst>
              <a:ext uri="{FF2B5EF4-FFF2-40B4-BE49-F238E27FC236}">
                <a16:creationId xmlns:a16="http://schemas.microsoft.com/office/drawing/2014/main" xmlns="" id="{9DC6DE68-BB42-4ADF-946B-3B40DCE2C4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8557" y="4946264"/>
            <a:ext cx="2383827" cy="1787870"/>
          </a:xfrm>
          <a:prstGeom prst="rect">
            <a:avLst/>
          </a:prstGeom>
        </p:spPr>
      </p:pic>
      <p:pic>
        <p:nvPicPr>
          <p:cNvPr id="11" name="Immagine 10">
            <a:extLst>
              <a:ext uri="{FF2B5EF4-FFF2-40B4-BE49-F238E27FC236}">
                <a16:creationId xmlns:a16="http://schemas.microsoft.com/office/drawing/2014/main" xmlns="" id="{8C168E77-2ED3-40CC-89ED-7D368F2303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84288" y="4946264"/>
            <a:ext cx="2383827" cy="1787870"/>
          </a:xfrm>
          <a:prstGeom prst="rect">
            <a:avLst/>
          </a:prstGeom>
        </p:spPr>
      </p:pic>
      <p:pic>
        <p:nvPicPr>
          <p:cNvPr id="17" name="Immagine 16">
            <a:extLst>
              <a:ext uri="{FF2B5EF4-FFF2-40B4-BE49-F238E27FC236}">
                <a16:creationId xmlns:a16="http://schemas.microsoft.com/office/drawing/2014/main" xmlns="" id="{78FA8303-80C8-1D80-B3B0-A6A4E82FDB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8" name="Immagine 17">
            <a:extLst>
              <a:ext uri="{FF2B5EF4-FFF2-40B4-BE49-F238E27FC236}">
                <a16:creationId xmlns:a16="http://schemas.microsoft.com/office/drawing/2014/main" xmlns="" id="{563C9DF4-E134-39F6-C8E5-683DE2981B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9" name="Immagine 18">
            <a:extLst>
              <a:ext uri="{FF2B5EF4-FFF2-40B4-BE49-F238E27FC236}">
                <a16:creationId xmlns:a16="http://schemas.microsoft.com/office/drawing/2014/main" xmlns="" id="{1116F11B-85AA-9B93-D2FB-34723E6A8D6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 name="Immagine 2"/>
          <p:cNvPicPr>
            <a:picLocks noChangeAspect="1"/>
          </p:cNvPicPr>
          <p:nvPr/>
        </p:nvPicPr>
        <p:blipFill>
          <a:blip r:embed="rId10"/>
          <a:stretch>
            <a:fillRect/>
          </a:stretch>
        </p:blipFill>
        <p:spPr>
          <a:xfrm>
            <a:off x="3655929" y="2918191"/>
            <a:ext cx="2032140" cy="1424130"/>
          </a:xfrm>
          <a:prstGeom prst="rect">
            <a:avLst/>
          </a:prstGeom>
        </p:spPr>
      </p:pic>
      <p:sp>
        <p:nvSpPr>
          <p:cNvPr id="8" name="Freccia a destra 7"/>
          <p:cNvSpPr/>
          <p:nvPr/>
        </p:nvSpPr>
        <p:spPr>
          <a:xfrm>
            <a:off x="2995224" y="3401143"/>
            <a:ext cx="608586" cy="466330"/>
          </a:xfrm>
          <a:prstGeom prst="rightArrow">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xmlns="" id="{1E4829D3-8515-45CC-9648-481E06E0ACDB}"/>
              </a:ext>
            </a:extLst>
          </p:cNvPr>
          <p:cNvPicPr>
            <a:picLocks noChangeAspect="1"/>
          </p:cNvPicPr>
          <p:nvPr/>
        </p:nvPicPr>
        <p:blipFill>
          <a:blip r:embed="rId11"/>
          <a:stretch>
            <a:fillRect/>
          </a:stretch>
        </p:blipFill>
        <p:spPr>
          <a:xfrm>
            <a:off x="1116043" y="4199769"/>
            <a:ext cx="3467948" cy="844607"/>
          </a:xfrm>
          <a:prstGeom prst="rect">
            <a:avLst/>
          </a:prstGeom>
        </p:spPr>
      </p:pic>
      <p:grpSp>
        <p:nvGrpSpPr>
          <p:cNvPr id="13" name="Gruppo 12"/>
          <p:cNvGrpSpPr/>
          <p:nvPr/>
        </p:nvGrpSpPr>
        <p:grpSpPr>
          <a:xfrm>
            <a:off x="6931478" y="2918191"/>
            <a:ext cx="4855293" cy="3638393"/>
            <a:chOff x="6739723" y="2962432"/>
            <a:chExt cx="4855293" cy="3638393"/>
          </a:xfrm>
        </p:grpSpPr>
        <p:pic>
          <p:nvPicPr>
            <p:cNvPr id="20" name="Immagine 19">
              <a:extLst>
                <a:ext uri="{FF2B5EF4-FFF2-40B4-BE49-F238E27FC236}">
                  <a16:creationId xmlns:a16="http://schemas.microsoft.com/office/drawing/2014/main" xmlns="" id="{74B53E1C-5CF4-7695-5774-A2304990051B}"/>
                </a:ext>
              </a:extLst>
            </p:cNvPr>
            <p:cNvPicPr>
              <a:picLocks noChangeAspect="1"/>
            </p:cNvPicPr>
            <p:nvPr/>
          </p:nvPicPr>
          <p:blipFill rotWithShape="1">
            <a:blip r:embed="rId12">
              <a:extLst>
                <a:ext uri="{28A0092B-C50C-407E-A947-70E740481C1C}">
                  <a14:useLocalDpi xmlns:a14="http://schemas.microsoft.com/office/drawing/2010/main" val="0"/>
                </a:ext>
              </a:extLst>
            </a:blip>
            <a:srcRect l="2635" t="9026" r="8102"/>
            <a:stretch/>
          </p:blipFill>
          <p:spPr>
            <a:xfrm>
              <a:off x="6979954" y="3783958"/>
              <a:ext cx="4262637" cy="2715250"/>
            </a:xfrm>
            <a:prstGeom prst="rect">
              <a:avLst/>
            </a:prstGeom>
          </p:spPr>
        </p:pic>
        <p:sp>
          <p:nvSpPr>
            <p:cNvPr id="21" name="CasellaDiTesto 20">
              <a:extLst>
                <a:ext uri="{FF2B5EF4-FFF2-40B4-BE49-F238E27FC236}">
                  <a16:creationId xmlns:a16="http://schemas.microsoft.com/office/drawing/2014/main" xmlns="" id="{A9AF26F6-33F4-F437-598E-DFBC38DCD46A}"/>
                </a:ext>
              </a:extLst>
            </p:cNvPr>
            <p:cNvSpPr txBox="1"/>
            <p:nvPr/>
          </p:nvSpPr>
          <p:spPr>
            <a:xfrm>
              <a:off x="6779257" y="3054818"/>
              <a:ext cx="481575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250 </a:t>
              </a:r>
              <a:r>
                <a:rPr lang="en-US" sz="1400" dirty="0" err="1"/>
                <a:t>pC</a:t>
              </a:r>
              <a:r>
                <a:rPr lang="en-US" sz="1400" dirty="0"/>
                <a:t> electron </a:t>
              </a:r>
              <a:r>
                <a:rPr lang="en-US" sz="1400" b="1" dirty="0"/>
                <a:t>beam</a:t>
              </a:r>
              <a:r>
                <a:rPr lang="en-US" sz="1400" dirty="0"/>
                <a:t> produced by a hybrid gun and matched to its invariant envelope in a booster </a:t>
              </a:r>
              <a:r>
                <a:rPr lang="en-US" sz="1400" dirty="0" err="1"/>
                <a:t>linac</a:t>
              </a:r>
              <a:endParaRPr lang="en-US" sz="1400" dirty="0"/>
            </a:p>
            <a:p>
              <a:pPr marL="285750" indent="-285750">
                <a:buFont typeface="Arial" panose="020B0604020202020204" pitchFamily="34" charset="0"/>
                <a:buChar char="•"/>
              </a:pPr>
              <a:r>
                <a:rPr lang="en-GB" sz="1400" dirty="0"/>
                <a:t>Emittance </a:t>
              </a:r>
              <a:r>
                <a:rPr lang="en-GB" sz="1400" b="1" dirty="0"/>
                <a:t>dynamics</a:t>
              </a:r>
              <a:r>
                <a:rPr lang="en-GB" sz="1400" dirty="0"/>
                <a:t>: oscillations  and compensation</a:t>
              </a:r>
              <a:endParaRPr lang="en-US" sz="1400" i="1" dirty="0"/>
            </a:p>
          </p:txBody>
        </p:sp>
        <p:sp>
          <p:nvSpPr>
            <p:cNvPr id="12" name="Rettangolo 11"/>
            <p:cNvSpPr/>
            <p:nvPr/>
          </p:nvSpPr>
          <p:spPr>
            <a:xfrm>
              <a:off x="6739723" y="2962432"/>
              <a:ext cx="4774944" cy="3638393"/>
            </a:xfrm>
            <a:prstGeom prst="rect">
              <a:avLst/>
            </a:prstGeom>
            <a:no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3" name="Immagine 22"/>
          <p:cNvPicPr>
            <a:picLocks noChangeAspect="1"/>
          </p:cNvPicPr>
          <p:nvPr/>
        </p:nvPicPr>
        <p:blipFill>
          <a:blip r:embed="rId13"/>
          <a:stretch>
            <a:fillRect/>
          </a:stretch>
        </p:blipFill>
        <p:spPr>
          <a:xfrm>
            <a:off x="6893016" y="6602063"/>
            <a:ext cx="2514450" cy="151323"/>
          </a:xfrm>
          <a:prstGeom prst="rect">
            <a:avLst/>
          </a:prstGeom>
        </p:spPr>
      </p:pic>
      <p:sp>
        <p:nvSpPr>
          <p:cNvPr id="24" name="Segnaposto numero diapositiva 23"/>
          <p:cNvSpPr>
            <a:spLocks noGrp="1"/>
          </p:cNvSpPr>
          <p:nvPr>
            <p:ph type="sldNum" sz="quarter" idx="12"/>
          </p:nvPr>
        </p:nvSpPr>
        <p:spPr/>
        <p:txBody>
          <a:bodyPr/>
          <a:lstStyle/>
          <a:p>
            <a:fld id="{B0043FEA-55C3-4395-962E-F0BE92B1849C}" type="slidenum">
              <a:rPr lang="it-IT" smtClean="0"/>
              <a:t>65</a:t>
            </a:fld>
            <a:endParaRPr lang="it-IT"/>
          </a:p>
        </p:txBody>
      </p:sp>
      <p:pic>
        <p:nvPicPr>
          <p:cNvPr id="22" name="Immagine 21">
            <a:extLst>
              <a:ext uri="{FF2B5EF4-FFF2-40B4-BE49-F238E27FC236}">
                <a16:creationId xmlns:a16="http://schemas.microsoft.com/office/drawing/2014/main" xmlns="" id="{49B2342B-3C9D-4D10-B67F-C284B48E64DA}"/>
              </a:ext>
            </a:extLst>
          </p:cNvPr>
          <p:cNvPicPr>
            <a:picLocks noChangeAspect="1"/>
          </p:cNvPicPr>
          <p:nvPr/>
        </p:nvPicPr>
        <p:blipFill>
          <a:blip r:embed="rId3"/>
          <a:stretch>
            <a:fillRect/>
          </a:stretch>
        </p:blipFill>
        <p:spPr>
          <a:xfrm>
            <a:off x="650117" y="3138766"/>
            <a:ext cx="2140708" cy="965766"/>
          </a:xfrm>
          <a:prstGeom prst="rect">
            <a:avLst/>
          </a:prstGeom>
          <a:ln w="19050">
            <a:solidFill>
              <a:srgbClr val="00B050"/>
            </a:solidFill>
          </a:ln>
        </p:spPr>
      </p:pic>
      <p:pic>
        <p:nvPicPr>
          <p:cNvPr id="25" name="Immagine 24">
            <a:extLst>
              <a:ext uri="{FF2B5EF4-FFF2-40B4-BE49-F238E27FC236}">
                <a16:creationId xmlns:a16="http://schemas.microsoft.com/office/drawing/2014/main" xmlns="" id="{9DC6DE68-BB42-4ADF-946B-3B40DCE2C4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8557" y="4933605"/>
            <a:ext cx="2383827" cy="1787870"/>
          </a:xfrm>
          <a:prstGeom prst="rect">
            <a:avLst/>
          </a:prstGeom>
        </p:spPr>
      </p:pic>
      <p:pic>
        <p:nvPicPr>
          <p:cNvPr id="26" name="Immagine 25">
            <a:extLst>
              <a:ext uri="{FF2B5EF4-FFF2-40B4-BE49-F238E27FC236}">
                <a16:creationId xmlns:a16="http://schemas.microsoft.com/office/drawing/2014/main" xmlns="" id="{8C168E77-2ED3-40CC-89ED-7D368F2303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84288" y="4933605"/>
            <a:ext cx="2383827" cy="1787870"/>
          </a:xfrm>
          <a:prstGeom prst="rect">
            <a:avLst/>
          </a:prstGeom>
        </p:spPr>
      </p:pic>
      <p:pic>
        <p:nvPicPr>
          <p:cNvPr id="27" name="Immagine 26">
            <a:extLst>
              <a:ext uri="{FF2B5EF4-FFF2-40B4-BE49-F238E27FC236}">
                <a16:creationId xmlns:a16="http://schemas.microsoft.com/office/drawing/2014/main" xmlns="" id="{1E4829D3-8515-45CC-9648-481E06E0ACDB}"/>
              </a:ext>
            </a:extLst>
          </p:cNvPr>
          <p:cNvPicPr>
            <a:picLocks noChangeAspect="1"/>
          </p:cNvPicPr>
          <p:nvPr/>
        </p:nvPicPr>
        <p:blipFill>
          <a:blip r:embed="rId11"/>
          <a:stretch>
            <a:fillRect/>
          </a:stretch>
        </p:blipFill>
        <p:spPr>
          <a:xfrm>
            <a:off x="1116043" y="4187110"/>
            <a:ext cx="3467948" cy="844607"/>
          </a:xfrm>
          <a:prstGeom prst="rect">
            <a:avLst/>
          </a:prstGeom>
        </p:spPr>
      </p:pic>
    </p:spTree>
    <p:extLst>
      <p:ext uri="{BB962C8B-B14F-4D97-AF65-F5344CB8AC3E}">
        <p14:creationId xmlns:p14="http://schemas.microsoft.com/office/powerpoint/2010/main" val="406297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5">
            <a:extLst>
              <a:ext uri="{FF2B5EF4-FFF2-40B4-BE49-F238E27FC236}">
                <a16:creationId xmlns:a16="http://schemas.microsoft.com/office/drawing/2014/main" xmlns="" id="{1225769E-7EB9-42FE-A7AC-426483E4FD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4870" y="4274497"/>
            <a:ext cx="3336422" cy="2085263"/>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xmlns="" id="{598D5728-96A0-4DE6-ABFF-80BEBD6B0631}"/>
                  </a:ext>
                </a:extLst>
              </p:cNvPr>
              <p:cNvSpPr txBox="1"/>
              <p:nvPr/>
            </p:nvSpPr>
            <p:spPr>
              <a:xfrm>
                <a:off x="553873" y="4532106"/>
                <a:ext cx="1225284" cy="523220"/>
              </a:xfrm>
              <a:prstGeom prst="rect">
                <a:avLst/>
              </a:prstGeom>
              <a:noFill/>
              <a:ln w="28575">
                <a:solidFill>
                  <a:srgbClr val="00B050"/>
                </a:solidFill>
              </a:ln>
            </p:spPr>
            <p:txBody>
              <a:bodyPr wrap="square" rtlCol="0">
                <a:spAutoFit/>
              </a:bodyPr>
              <a:lstStyle/>
              <a:p>
                <a:r>
                  <a:rPr lang="en-US" sz="1400" b="1" dirty="0">
                    <a:solidFill>
                      <a:srgbClr val="00B050"/>
                    </a:solidFill>
                  </a:rPr>
                  <a:t>Longitudinal plane: </a:t>
                </a:r>
                <a14:m>
                  <m:oMath xmlns:m="http://schemas.openxmlformats.org/officeDocument/2006/math">
                    <m:sSub>
                      <m:sSubPr>
                        <m:ctrlPr>
                          <a:rPr lang="it-IT" sz="1400" b="1" i="1" smtClean="0">
                            <a:solidFill>
                              <a:srgbClr val="00B050"/>
                            </a:solidFill>
                            <a:latin typeface="Cambria Math" panose="02040503050406030204" pitchFamily="18" charset="0"/>
                          </a:rPr>
                        </m:ctrlPr>
                      </m:sSubPr>
                      <m:e>
                        <m:r>
                          <a:rPr lang="it-IT" sz="1400" b="1" i="1" smtClean="0">
                            <a:solidFill>
                              <a:srgbClr val="00B050"/>
                            </a:solidFill>
                            <a:latin typeface="Cambria Math" panose="02040503050406030204" pitchFamily="18" charset="0"/>
                          </a:rPr>
                          <m:t>𝝈</m:t>
                        </m:r>
                      </m:e>
                      <m:sub>
                        <m:r>
                          <a:rPr lang="it-IT" sz="1400" b="1" i="1" smtClean="0">
                            <a:solidFill>
                              <a:srgbClr val="00B050"/>
                            </a:solidFill>
                            <a:latin typeface="Cambria Math" panose="02040503050406030204" pitchFamily="18" charset="0"/>
                          </a:rPr>
                          <m:t>𝒛</m:t>
                        </m:r>
                      </m:sub>
                    </m:sSub>
                  </m:oMath>
                </a14:m>
                <a:r>
                  <a:rPr lang="en-US" sz="1400" b="1" dirty="0">
                    <a:solidFill>
                      <a:srgbClr val="00B050"/>
                    </a:solidFill>
                  </a:rPr>
                  <a:t>, </a:t>
                </a:r>
                <a14:m>
                  <m:oMath xmlns:m="http://schemas.openxmlformats.org/officeDocument/2006/math">
                    <m:sSub>
                      <m:sSubPr>
                        <m:ctrlPr>
                          <a:rPr lang="it-IT" sz="1400" b="1" i="1">
                            <a:solidFill>
                              <a:srgbClr val="00B050"/>
                            </a:solidFill>
                            <a:latin typeface="Cambria Math" panose="02040503050406030204" pitchFamily="18" charset="0"/>
                          </a:rPr>
                        </m:ctrlPr>
                      </m:sSubPr>
                      <m:e>
                        <m:r>
                          <a:rPr lang="it-IT" sz="1400" b="1" i="1">
                            <a:solidFill>
                              <a:srgbClr val="00B050"/>
                            </a:solidFill>
                            <a:latin typeface="Cambria Math" panose="02040503050406030204" pitchFamily="18" charset="0"/>
                          </a:rPr>
                          <m:t>𝝈</m:t>
                        </m:r>
                      </m:e>
                      <m:sub>
                        <m:r>
                          <a:rPr lang="it-IT" sz="1400" b="1" i="1" smtClean="0">
                            <a:solidFill>
                              <a:srgbClr val="00B050"/>
                            </a:solidFill>
                            <a:latin typeface="Cambria Math" panose="02040503050406030204" pitchFamily="18" charset="0"/>
                          </a:rPr>
                          <m:t>𝑬</m:t>
                        </m:r>
                      </m:sub>
                    </m:sSub>
                  </m:oMath>
                </a14:m>
                <a:endParaRPr lang="en-US" sz="1400" b="1" dirty="0">
                  <a:solidFill>
                    <a:srgbClr val="00B050"/>
                  </a:solidFill>
                </a:endParaRPr>
              </a:p>
            </p:txBody>
          </p:sp>
        </mc:Choice>
        <mc:Fallback xmlns="">
          <p:sp>
            <p:nvSpPr>
              <p:cNvPr id="19" name="CasellaDiTesto 18">
                <a:extLst>
                  <a:ext uri="{FF2B5EF4-FFF2-40B4-BE49-F238E27FC236}">
                    <a16:creationId xmlns:a16="http://schemas.microsoft.com/office/drawing/2014/main" xmlns:a14="http://schemas.microsoft.com/office/drawing/2010/main" xmlns="" id="{598D5728-96A0-4DE6-ABFF-80BEBD6B0631}"/>
                  </a:ext>
                </a:extLst>
              </p:cNvPr>
              <p:cNvSpPr txBox="1">
                <a:spLocks noRot="1" noChangeAspect="1" noMove="1" noResize="1" noEditPoints="1" noAdjustHandles="1" noChangeArrowheads="1" noChangeShapeType="1" noTextEdit="1"/>
              </p:cNvSpPr>
              <p:nvPr/>
            </p:nvSpPr>
            <p:spPr>
              <a:xfrm>
                <a:off x="553873" y="4532106"/>
                <a:ext cx="1225284" cy="523220"/>
              </a:xfrm>
              <a:prstGeom prst="rect">
                <a:avLst/>
              </a:prstGeom>
              <a:blipFill rotWithShape="0">
                <a:blip r:embed="rId4"/>
                <a:stretch>
                  <a:fillRect l="-485" b="-7692"/>
                </a:stretch>
              </a:blipFill>
              <a:ln w="28575">
                <a:solidFill>
                  <a:srgbClr val="00B050"/>
                </a:solidFill>
              </a:ln>
            </p:spPr>
            <p:txBody>
              <a:bodyPr/>
              <a:lstStyle/>
              <a:p>
                <a:r>
                  <a:rPr lang="it-IT">
                    <a:noFill/>
                  </a:rPr>
                  <a:t> </a:t>
                </a:r>
              </a:p>
            </p:txBody>
          </p:sp>
        </mc:Fallback>
      </mc:AlternateContent>
      <p:pic>
        <p:nvPicPr>
          <p:cNvPr id="15" name="Immagine 3">
            <a:extLst>
              <a:ext uri="{FF2B5EF4-FFF2-40B4-BE49-F238E27FC236}">
                <a16:creationId xmlns:a16="http://schemas.microsoft.com/office/drawing/2014/main" xmlns="" id="{C405E8D9-7B84-46C6-9ACD-DE86DECAC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501" y="2338555"/>
            <a:ext cx="3336421" cy="2085263"/>
          </a:xfrm>
          <a:prstGeom prst="rect">
            <a:avLst/>
          </a:prstGeom>
        </p:spPr>
      </p:pic>
      <p:sp>
        <p:nvSpPr>
          <p:cNvPr id="2" name="Titolo 1">
            <a:extLst>
              <a:ext uri="{FF2B5EF4-FFF2-40B4-BE49-F238E27FC236}">
                <a16:creationId xmlns:a16="http://schemas.microsoft.com/office/drawing/2014/main" xmlns="" id="{933AB95A-3E34-4073-8EC6-B3D7C94F70C7}"/>
              </a:ext>
            </a:extLst>
          </p:cNvPr>
          <p:cNvSpPr>
            <a:spLocks noGrp="1"/>
          </p:cNvSpPr>
          <p:nvPr>
            <p:ph type="title"/>
          </p:nvPr>
        </p:nvSpPr>
        <p:spPr/>
        <p:txBody>
          <a:bodyPr/>
          <a:lstStyle/>
          <a:p>
            <a:r>
              <a:rPr lang="en-US" dirty="0"/>
              <a:t>Modeling Space Charge Forces (2)</a:t>
            </a:r>
          </a:p>
        </p:txBody>
      </p:sp>
      <p:sp>
        <p:nvSpPr>
          <p:cNvPr id="3" name="Segnaposto numero diapositiva 2">
            <a:extLst>
              <a:ext uri="{FF2B5EF4-FFF2-40B4-BE49-F238E27FC236}">
                <a16:creationId xmlns:a16="http://schemas.microsoft.com/office/drawing/2014/main" xmlns="" id="{14390BDC-A0A1-42DC-A2A1-9435E26346C1}"/>
              </a:ext>
            </a:extLst>
          </p:cNvPr>
          <p:cNvSpPr>
            <a:spLocks noGrp="1"/>
          </p:cNvSpPr>
          <p:nvPr>
            <p:ph type="sldNum" sz="quarter" idx="12"/>
          </p:nvPr>
        </p:nvSpPr>
        <p:spPr/>
        <p:txBody>
          <a:bodyPr/>
          <a:lstStyle/>
          <a:p>
            <a:fld id="{B44FA575-3D7D-408B-85CD-8563F185712B}" type="slidenum">
              <a:rPr lang="en-US" smtClean="0">
                <a:solidFill>
                  <a:schemeClr val="tx1"/>
                </a:solidFill>
              </a:rPr>
              <a:t>66</a:t>
            </a:fld>
            <a:endParaRPr lang="en-US" dirty="0">
              <a:solidFill>
                <a:schemeClr val="tx1"/>
              </a:solidFill>
            </a:endParaRPr>
          </a:p>
        </p:txBody>
      </p:sp>
      <p:cxnSp>
        <p:nvCxnSpPr>
          <p:cNvPr id="6" name="Connettore diritto 5">
            <a:extLst>
              <a:ext uri="{FF2B5EF4-FFF2-40B4-BE49-F238E27FC236}">
                <a16:creationId xmlns:a16="http://schemas.microsoft.com/office/drawing/2014/main" xmlns="" id="{9A4F2740-05D5-4636-9D62-50AA3C48659B}"/>
              </a:ext>
            </a:extLst>
          </p:cNvPr>
          <p:cNvCxnSpPr/>
          <p:nvPr/>
        </p:nvCxnSpPr>
        <p:spPr>
          <a:xfrm>
            <a:off x="6349934" y="1430317"/>
            <a:ext cx="0" cy="5147681"/>
          </a:xfrm>
          <a:prstGeom prst="line">
            <a:avLst/>
          </a:prstGeom>
          <a:ln w="38100">
            <a:solidFill>
              <a:srgbClr val="00B050"/>
            </a:solidFill>
          </a:ln>
        </p:spPr>
        <p:style>
          <a:lnRef idx="1">
            <a:schemeClr val="accent3"/>
          </a:lnRef>
          <a:fillRef idx="0">
            <a:schemeClr val="accent3"/>
          </a:fillRef>
          <a:effectRef idx="0">
            <a:schemeClr val="accent3"/>
          </a:effectRef>
          <a:fontRef idx="minor">
            <a:schemeClr val="tx1"/>
          </a:fontRef>
        </p:style>
      </p:cxnSp>
      <p:pic>
        <p:nvPicPr>
          <p:cNvPr id="27" name="Immagine 26">
            <a:extLst>
              <a:ext uri="{FF2B5EF4-FFF2-40B4-BE49-F238E27FC236}">
                <a16:creationId xmlns:a16="http://schemas.microsoft.com/office/drawing/2014/main" xmlns="" id="{C213FFC8-DEE9-424F-99C8-C8263EB22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8" name="Immagine 27">
            <a:extLst>
              <a:ext uri="{FF2B5EF4-FFF2-40B4-BE49-F238E27FC236}">
                <a16:creationId xmlns:a16="http://schemas.microsoft.com/office/drawing/2014/main" xmlns="" id="{C9083E93-708E-4F4B-9AE8-8434EEAEA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9" name="Immagine 28">
            <a:extLst>
              <a:ext uri="{FF2B5EF4-FFF2-40B4-BE49-F238E27FC236}">
                <a16:creationId xmlns:a16="http://schemas.microsoft.com/office/drawing/2014/main" xmlns="" id="{D99BD272-6EE4-4AC6-887E-C00E2C6DBE3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732AA4B6-0C0E-49E2-9219-93F2A1769CC0}"/>
                  </a:ext>
                </a:extLst>
              </p:cNvPr>
              <p:cNvSpPr txBox="1"/>
              <p:nvPr/>
            </p:nvSpPr>
            <p:spPr>
              <a:xfrm>
                <a:off x="183012" y="1616266"/>
                <a:ext cx="6176597" cy="92333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it-IT" b="0" i="0" smtClean="0">
                        <a:latin typeface="Cambria Math" panose="02040503050406030204" pitchFamily="18" charset="0"/>
                      </a:rPr>
                      <m:t>2</m:t>
                    </m:r>
                    <m:r>
                      <a:rPr lang="it-IT" b="0" i="1" smtClean="0">
                        <a:latin typeface="Cambria Math" panose="02040503050406030204" pitchFamily="18" charset="0"/>
                      </a:rPr>
                      <m:t>50 </m:t>
                    </m:r>
                    <m:r>
                      <m:rPr>
                        <m:sty m:val="p"/>
                      </m:rPr>
                      <a:rPr lang="it-IT" b="0" i="0" smtClean="0">
                        <a:latin typeface="Cambria Math" panose="02040503050406030204" pitchFamily="18" charset="0"/>
                      </a:rPr>
                      <m:t>pC</m:t>
                    </m:r>
                  </m:oMath>
                </a14:m>
                <a:r>
                  <a:rPr lang="en-US" dirty="0"/>
                  <a:t> </a:t>
                </a:r>
                <a14:m>
                  <m:oMath xmlns:m="http://schemas.openxmlformats.org/officeDocument/2006/math">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𝑒</m:t>
                        </m:r>
                      </m:e>
                      <m:sup>
                        <m:r>
                          <a:rPr lang="it-IT" b="0" i="1" dirty="0" smtClean="0">
                            <a:latin typeface="Cambria Math" panose="02040503050406030204" pitchFamily="18" charset="0"/>
                          </a:rPr>
                          <m:t>−</m:t>
                        </m:r>
                      </m:sup>
                    </m:sSup>
                  </m:oMath>
                </a14:m>
                <a:r>
                  <a:rPr lang="en-US" dirty="0"/>
                  <a:t> beam from the C-band </a:t>
                </a:r>
                <a:r>
                  <a:rPr lang="en-US" b="1" dirty="0"/>
                  <a:t>hybrid gun</a:t>
                </a:r>
              </a:p>
              <a:p>
                <a:pPr marL="285750" indent="-285750">
                  <a:buFont typeface="Arial" panose="020B0604020202020204" pitchFamily="34" charset="0"/>
                  <a:buChar char="•"/>
                </a:pPr>
                <a:r>
                  <a:rPr lang="en-US" dirty="0"/>
                  <a:t>Evolution in a </a:t>
                </a:r>
                <a:r>
                  <a:rPr lang="en-US" b="1" dirty="0"/>
                  <a:t>field-free (drift)</a:t>
                </a:r>
                <a:r>
                  <a:rPr lang="en-US" dirty="0"/>
                  <a:t> region with GPT (</a:t>
                </a:r>
                <a:r>
                  <a:rPr lang="en-US" i="1" dirty="0"/>
                  <a:t>solid</a:t>
                </a:r>
                <a:r>
                  <a:rPr lang="en-US" dirty="0"/>
                  <a:t> lines) and with the ellipsoidal model in MILES (</a:t>
                </a:r>
                <a:r>
                  <a:rPr lang="en-US" i="1" dirty="0"/>
                  <a:t>dashed</a:t>
                </a:r>
                <a:r>
                  <a:rPr lang="en-US" dirty="0"/>
                  <a:t> lines)</a:t>
                </a:r>
              </a:p>
            </p:txBody>
          </p:sp>
        </mc:Choice>
        <mc:Fallback xmlns="">
          <p:sp>
            <p:nvSpPr>
              <p:cNvPr id="17" name="CasellaDiTesto 16">
                <a:extLst>
                  <a:ext uri="{FF2B5EF4-FFF2-40B4-BE49-F238E27FC236}">
                    <a16:creationId xmlns:a16="http://schemas.microsoft.com/office/drawing/2014/main" id="{732AA4B6-0C0E-49E2-9219-93F2A1769CC0}"/>
                  </a:ext>
                </a:extLst>
              </p:cNvPr>
              <p:cNvSpPr txBox="1">
                <a:spLocks noRot="1" noChangeAspect="1" noMove="1" noResize="1" noEditPoints="1" noAdjustHandles="1" noChangeArrowheads="1" noChangeShapeType="1" noTextEdit="1"/>
              </p:cNvSpPr>
              <p:nvPr/>
            </p:nvSpPr>
            <p:spPr>
              <a:xfrm>
                <a:off x="183012" y="1616266"/>
                <a:ext cx="6176597" cy="923330"/>
              </a:xfrm>
              <a:prstGeom prst="rect">
                <a:avLst/>
              </a:prstGeom>
              <a:blipFill>
                <a:blip r:embed="rId9"/>
                <a:stretch>
                  <a:fillRect l="-592"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7B35AB45-DDD7-4848-9228-BD244F33C85D}"/>
                  </a:ext>
                </a:extLst>
              </p:cNvPr>
              <p:cNvSpPr txBox="1"/>
              <p:nvPr/>
            </p:nvSpPr>
            <p:spPr>
              <a:xfrm>
                <a:off x="557042" y="2590507"/>
                <a:ext cx="1261455" cy="523220"/>
              </a:xfrm>
              <a:prstGeom prst="rect">
                <a:avLst/>
              </a:prstGeom>
              <a:noFill/>
              <a:ln w="28575">
                <a:solidFill>
                  <a:srgbClr val="00B050"/>
                </a:solidFill>
              </a:ln>
            </p:spPr>
            <p:txBody>
              <a:bodyPr wrap="square" rtlCol="0">
                <a:spAutoFit/>
              </a:bodyPr>
              <a:lstStyle/>
              <a:p>
                <a:r>
                  <a:rPr lang="en-US" sz="1400" b="1" dirty="0">
                    <a:solidFill>
                      <a:srgbClr val="00B050"/>
                    </a:solidFill>
                  </a:rPr>
                  <a:t>Transverse plane: </a:t>
                </a:r>
                <a14:m>
                  <m:oMath xmlns:m="http://schemas.openxmlformats.org/officeDocument/2006/math">
                    <m:sSub>
                      <m:sSubPr>
                        <m:ctrlPr>
                          <a:rPr lang="it-IT" sz="1400" b="1" i="1" smtClean="0">
                            <a:solidFill>
                              <a:srgbClr val="00B050"/>
                            </a:solidFill>
                            <a:latin typeface="Cambria Math" panose="02040503050406030204" pitchFamily="18" charset="0"/>
                          </a:rPr>
                        </m:ctrlPr>
                      </m:sSubPr>
                      <m:e>
                        <m:r>
                          <a:rPr lang="it-IT" sz="1400" b="1" i="1" smtClean="0">
                            <a:solidFill>
                              <a:srgbClr val="00B050"/>
                            </a:solidFill>
                            <a:latin typeface="Cambria Math" panose="02040503050406030204" pitchFamily="18" charset="0"/>
                          </a:rPr>
                          <m:t>𝝈</m:t>
                        </m:r>
                      </m:e>
                      <m:sub>
                        <m:r>
                          <a:rPr lang="it-IT" sz="1400" b="1" i="1" smtClean="0">
                            <a:solidFill>
                              <a:srgbClr val="00B050"/>
                            </a:solidFill>
                            <a:latin typeface="Cambria Math" panose="02040503050406030204" pitchFamily="18" charset="0"/>
                          </a:rPr>
                          <m:t>𝒙</m:t>
                        </m:r>
                      </m:sub>
                    </m:sSub>
                  </m:oMath>
                </a14:m>
                <a:r>
                  <a:rPr lang="en-US" sz="1400" b="1" dirty="0">
                    <a:solidFill>
                      <a:srgbClr val="00B050"/>
                    </a:solidFill>
                  </a:rPr>
                  <a:t>,</a:t>
                </a:r>
                <a:r>
                  <a:rPr lang="it-IT" sz="1400" b="1" dirty="0">
                    <a:solidFill>
                      <a:srgbClr val="00B050"/>
                    </a:solidFill>
                  </a:rPr>
                  <a:t> </a:t>
                </a:r>
                <a14:m>
                  <m:oMath xmlns:m="http://schemas.openxmlformats.org/officeDocument/2006/math">
                    <m:sSub>
                      <m:sSubPr>
                        <m:ctrlPr>
                          <a:rPr lang="it-IT" sz="1400" b="1" i="1" smtClean="0">
                            <a:solidFill>
                              <a:srgbClr val="00B050"/>
                            </a:solidFill>
                            <a:latin typeface="Cambria Math" panose="02040503050406030204" pitchFamily="18" charset="0"/>
                          </a:rPr>
                        </m:ctrlPr>
                      </m:sSubPr>
                      <m:e>
                        <m:r>
                          <a:rPr lang="en-US" sz="1400" b="1" i="1" smtClean="0">
                            <a:solidFill>
                              <a:srgbClr val="00B050"/>
                            </a:solidFill>
                            <a:latin typeface="Cambria Math" panose="02040503050406030204" pitchFamily="18" charset="0"/>
                          </a:rPr>
                          <m:t>𝝐</m:t>
                        </m:r>
                      </m:e>
                      <m:sub>
                        <m:r>
                          <a:rPr lang="en-US" sz="1400" b="1" i="1" smtClean="0">
                            <a:solidFill>
                              <a:srgbClr val="00B050"/>
                            </a:solidFill>
                            <a:latin typeface="Cambria Math" panose="02040503050406030204" pitchFamily="18" charset="0"/>
                          </a:rPr>
                          <m:t>𝒏</m:t>
                        </m:r>
                        <m:r>
                          <a:rPr lang="it-IT" sz="1400" b="1" i="1" smtClean="0">
                            <a:solidFill>
                              <a:srgbClr val="00B050"/>
                            </a:solidFill>
                            <a:latin typeface="Cambria Math" panose="02040503050406030204" pitchFamily="18" charset="0"/>
                          </a:rPr>
                          <m:t>𝒙</m:t>
                        </m:r>
                        <m:r>
                          <a:rPr lang="en-US" sz="1400" b="1" i="1" smtClean="0">
                            <a:solidFill>
                              <a:srgbClr val="00B050"/>
                            </a:solidFill>
                            <a:latin typeface="Cambria Math" panose="02040503050406030204" pitchFamily="18" charset="0"/>
                          </a:rPr>
                          <m:t> </m:t>
                        </m:r>
                      </m:sub>
                    </m:sSub>
                  </m:oMath>
                </a14:m>
                <a:endParaRPr lang="en-US" sz="1400" b="1" dirty="0">
                  <a:solidFill>
                    <a:srgbClr val="00B050"/>
                  </a:solidFill>
                </a:endParaRPr>
              </a:p>
            </p:txBody>
          </p:sp>
        </mc:Choice>
        <mc:Fallback xmlns="">
          <p:sp>
            <p:nvSpPr>
              <p:cNvPr id="5" name="CasellaDiTesto 4">
                <a:extLst>
                  <a:ext uri="{FF2B5EF4-FFF2-40B4-BE49-F238E27FC236}">
                    <a16:creationId xmlns:a16="http://schemas.microsoft.com/office/drawing/2014/main" xmlns:a14="http://schemas.microsoft.com/office/drawing/2010/main" xmlns="" id="{7B35AB45-DDD7-4848-9228-BD244F33C85D}"/>
                  </a:ext>
                </a:extLst>
              </p:cNvPr>
              <p:cNvSpPr txBox="1">
                <a:spLocks noRot="1" noChangeAspect="1" noMove="1" noResize="1" noEditPoints="1" noAdjustHandles="1" noChangeArrowheads="1" noChangeShapeType="1" noTextEdit="1"/>
              </p:cNvSpPr>
              <p:nvPr/>
            </p:nvSpPr>
            <p:spPr>
              <a:xfrm>
                <a:off x="557042" y="2590507"/>
                <a:ext cx="1261455" cy="523220"/>
              </a:xfrm>
              <a:prstGeom prst="rect">
                <a:avLst/>
              </a:prstGeom>
              <a:blipFill rotWithShape="0">
                <a:blip r:embed="rId10"/>
                <a:stretch>
                  <a:fillRect l="-472" b="-6593"/>
                </a:stretch>
              </a:blipFill>
              <a:ln w="28575">
                <a:solidFill>
                  <a:srgbClr val="00B050"/>
                </a:solidFill>
              </a:ln>
            </p:spPr>
            <p:txBody>
              <a:bodyPr/>
              <a:lstStyle/>
              <a:p>
                <a:r>
                  <a:rPr lang="it-IT">
                    <a:noFill/>
                  </a:rPr>
                  <a:t> </a:t>
                </a:r>
              </a:p>
            </p:txBody>
          </p:sp>
        </mc:Fallback>
      </mc:AlternateContent>
      <p:pic>
        <p:nvPicPr>
          <p:cNvPr id="10" name="Immagine 9"/>
          <p:cNvPicPr>
            <a:picLocks noChangeAspect="1"/>
          </p:cNvPicPr>
          <p:nvPr/>
        </p:nvPicPr>
        <p:blipFill>
          <a:blip r:embed="rId11"/>
          <a:stretch>
            <a:fillRect/>
          </a:stretch>
        </p:blipFill>
        <p:spPr>
          <a:xfrm>
            <a:off x="205872" y="6599309"/>
            <a:ext cx="1789721" cy="120552"/>
          </a:xfrm>
          <a:prstGeom prst="rect">
            <a:avLst/>
          </a:prstGeom>
        </p:spPr>
      </p:pic>
      <p:pic>
        <p:nvPicPr>
          <p:cNvPr id="18" name="Immagine 17">
            <a:extLst>
              <a:ext uri="{FF2B5EF4-FFF2-40B4-BE49-F238E27FC236}">
                <a16:creationId xmlns:a16="http://schemas.microsoft.com/office/drawing/2014/main" xmlns="" id="{9B9D26E8-C4E3-DD2A-A6AE-4FD4B6A14247}"/>
              </a:ext>
            </a:extLst>
          </p:cNvPr>
          <p:cNvPicPr>
            <a:picLocks noChangeAspect="1"/>
          </p:cNvPicPr>
          <p:nvPr/>
        </p:nvPicPr>
        <p:blipFill rotWithShape="1">
          <a:blip r:embed="rId12"/>
          <a:srcRect b="22181"/>
          <a:stretch/>
        </p:blipFill>
        <p:spPr>
          <a:xfrm>
            <a:off x="3670590" y="6418196"/>
            <a:ext cx="2520735" cy="301665"/>
          </a:xfrm>
          <a:prstGeom prst="rect">
            <a:avLst/>
          </a:prstGeom>
        </p:spPr>
      </p:pic>
      <p:sp>
        <p:nvSpPr>
          <p:cNvPr id="34" name="Rettangolo 33"/>
          <p:cNvSpPr/>
          <p:nvPr/>
        </p:nvSpPr>
        <p:spPr>
          <a:xfrm>
            <a:off x="131966" y="6331011"/>
            <a:ext cx="2908430" cy="276999"/>
          </a:xfrm>
          <a:prstGeom prst="rect">
            <a:avLst/>
          </a:prstGeom>
        </p:spPr>
        <p:txBody>
          <a:bodyPr wrap="square">
            <a:spAutoFit/>
          </a:bodyPr>
          <a:lstStyle/>
          <a:p>
            <a:r>
              <a:rPr lang="en-US" sz="600" dirty="0"/>
              <a:t>M. </a:t>
            </a:r>
            <a:r>
              <a:rPr lang="en-US" sz="600" dirty="0" err="1"/>
              <a:t>Ferrario</a:t>
            </a:r>
            <a:r>
              <a:rPr lang="en-US" sz="600" dirty="0"/>
              <a:t> </a:t>
            </a:r>
            <a:r>
              <a:rPr lang="en-US" sz="600" i="1" dirty="0"/>
              <a:t>et al.</a:t>
            </a:r>
            <a:r>
              <a:rPr lang="en-US" sz="600" dirty="0"/>
              <a:t>, Direct measurement of the double emittance minimum in the beam dynamics of the </a:t>
            </a:r>
            <a:r>
              <a:rPr lang="en-US" sz="600" dirty="0" err="1"/>
              <a:t>Sparc</a:t>
            </a:r>
            <a:r>
              <a:rPr lang="en-US" sz="600" dirty="0"/>
              <a:t> high-brightness </a:t>
            </a:r>
            <a:r>
              <a:rPr lang="en-US" sz="600" dirty="0" err="1"/>
              <a:t>photoinjector</a:t>
            </a:r>
            <a:r>
              <a:rPr lang="en-US" sz="600" dirty="0"/>
              <a:t>, Phys. Rev. Lett. 99, 234801 (2007).</a:t>
            </a:r>
          </a:p>
        </p:txBody>
      </p:sp>
      <p:sp>
        <p:nvSpPr>
          <p:cNvPr id="7" name="CasellaDiTesto 6"/>
          <p:cNvSpPr txBox="1"/>
          <p:nvPr/>
        </p:nvSpPr>
        <p:spPr>
          <a:xfrm>
            <a:off x="183012" y="1326377"/>
            <a:ext cx="5901267" cy="369332"/>
          </a:xfrm>
          <a:prstGeom prst="rect">
            <a:avLst/>
          </a:prstGeom>
          <a:noFill/>
        </p:spPr>
        <p:txBody>
          <a:bodyPr wrap="square" rtlCol="0">
            <a:spAutoFit/>
          </a:bodyPr>
          <a:lstStyle/>
          <a:p>
            <a:r>
              <a:rPr lang="en-US" b="1" dirty="0">
                <a:solidFill>
                  <a:srgbClr val="C00000"/>
                </a:solidFill>
              </a:rPr>
              <a:t>Equivalent ellipsoid method</a:t>
            </a:r>
            <a:endParaRPr lang="it-IT" b="1" dirty="0">
              <a:solidFill>
                <a:srgbClr val="C00000"/>
              </a:solidFill>
            </a:endParaRPr>
          </a:p>
        </p:txBody>
      </p:sp>
      <p:sp>
        <p:nvSpPr>
          <p:cNvPr id="23" name="CasellaDiTesto 22"/>
          <p:cNvSpPr txBox="1"/>
          <p:nvPr/>
        </p:nvSpPr>
        <p:spPr>
          <a:xfrm>
            <a:off x="6547692" y="1326377"/>
            <a:ext cx="5901267" cy="369332"/>
          </a:xfrm>
          <a:prstGeom prst="rect">
            <a:avLst/>
          </a:prstGeom>
          <a:noFill/>
        </p:spPr>
        <p:txBody>
          <a:bodyPr wrap="square" rtlCol="0">
            <a:spAutoFit/>
          </a:bodyPr>
          <a:lstStyle/>
          <a:p>
            <a:r>
              <a:rPr lang="en-US" b="1" dirty="0">
                <a:solidFill>
                  <a:srgbClr val="C00000"/>
                </a:solidFill>
              </a:rPr>
              <a:t>Multi-slice superposition method</a:t>
            </a:r>
            <a:endParaRPr lang="it-IT" b="1" dirty="0">
              <a:solidFill>
                <a:srgbClr val="C00000"/>
              </a:solidFill>
            </a:endParaRP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xmlns="" id="{A9AF26F6-33F4-F437-598E-DFBC38DCD46A}"/>
                  </a:ext>
                </a:extLst>
              </p:cNvPr>
              <p:cNvSpPr txBox="1"/>
              <p:nvPr/>
            </p:nvSpPr>
            <p:spPr>
              <a:xfrm>
                <a:off x="6526546" y="1628846"/>
                <a:ext cx="5449575" cy="120032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i="1" dirty="0" smtClean="0">
                        <a:latin typeface="Cambria Math" panose="02040503050406030204" pitchFamily="18" charset="0"/>
                      </a:rPr>
                      <m:t>250</m:t>
                    </m:r>
                    <m:r>
                      <a:rPr lang="en-US" b="0" i="1" dirty="0" smtClean="0">
                        <a:latin typeface="Cambria Math" panose="02040503050406030204" pitchFamily="18" charset="0"/>
                      </a:rPr>
                      <m:t> </m:t>
                    </m:r>
                    <m:r>
                      <m:rPr>
                        <m:sty m:val="p"/>
                      </m:rPr>
                      <a:rPr lang="en-US" b="0" i="0" dirty="0" smtClean="0">
                        <a:latin typeface="Cambria Math" panose="02040503050406030204" pitchFamily="18" charset="0"/>
                      </a:rPr>
                      <m:t>pC</m:t>
                    </m:r>
                  </m:oMath>
                </a14:m>
                <a:r>
                  <a:rPr lang="en-US" dirty="0"/>
                  <a:t>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𝑒</m:t>
                        </m:r>
                      </m:e>
                      <m:sup>
                        <m:r>
                          <a:rPr lang="en-US" b="0" i="1" dirty="0" smtClean="0">
                            <a:latin typeface="Cambria Math" panose="02040503050406030204" pitchFamily="18" charset="0"/>
                          </a:rPr>
                          <m:t>−</m:t>
                        </m:r>
                      </m:sup>
                    </m:sSup>
                  </m:oMath>
                </a14:m>
                <a:r>
                  <a:rPr lang="en-US" b="1" dirty="0"/>
                  <a:t> </a:t>
                </a:r>
                <a:r>
                  <a:rPr lang="en-US" dirty="0"/>
                  <a:t>beam produced by the hybrid gun and matched to its </a:t>
                </a:r>
                <a:r>
                  <a:rPr lang="en-US" b="1" dirty="0"/>
                  <a:t>invariant envelope</a:t>
                </a:r>
                <a:r>
                  <a:rPr lang="en-US" dirty="0"/>
                  <a:t> in a booster </a:t>
                </a:r>
                <a:r>
                  <a:rPr lang="en-US" dirty="0" err="1"/>
                  <a:t>linac</a:t>
                </a:r>
                <a:endParaRPr lang="en-US" dirty="0"/>
              </a:p>
              <a:p>
                <a:pPr marL="285750" indent="-285750">
                  <a:buFont typeface="Arial" panose="020B0604020202020204" pitchFamily="34" charset="0"/>
                  <a:buChar char="•"/>
                </a:pPr>
                <a:r>
                  <a:rPr lang="en-GB" dirty="0"/>
                  <a:t>Emittance </a:t>
                </a:r>
                <a:r>
                  <a:rPr lang="en-GB" b="1" dirty="0"/>
                  <a:t>dynamics</a:t>
                </a:r>
                <a:r>
                  <a:rPr lang="en-GB" dirty="0"/>
                  <a:t>: oscillations in the drift and compensation process in the linac</a:t>
                </a:r>
                <a:endParaRPr lang="en-US" i="1" dirty="0"/>
              </a:p>
            </p:txBody>
          </p:sp>
        </mc:Choice>
        <mc:Fallback xmlns="">
          <p:sp>
            <p:nvSpPr>
              <p:cNvPr id="26" name="CasellaDiTesto 25">
                <a:extLst>
                  <a:ext uri="{FF2B5EF4-FFF2-40B4-BE49-F238E27FC236}">
                    <a16:creationId xmlns:a16="http://schemas.microsoft.com/office/drawing/2014/main" id="{A9AF26F6-33F4-F437-598E-DFBC38DCD46A}"/>
                  </a:ext>
                </a:extLst>
              </p:cNvPr>
              <p:cNvSpPr txBox="1">
                <a:spLocks noRot="1" noChangeAspect="1" noMove="1" noResize="1" noEditPoints="1" noAdjustHandles="1" noChangeArrowheads="1" noChangeShapeType="1" noTextEdit="1"/>
              </p:cNvSpPr>
              <p:nvPr/>
            </p:nvSpPr>
            <p:spPr>
              <a:xfrm>
                <a:off x="6526546" y="1628846"/>
                <a:ext cx="5449575" cy="1200329"/>
              </a:xfrm>
              <a:prstGeom prst="rect">
                <a:avLst/>
              </a:prstGeom>
              <a:blipFill>
                <a:blip r:embed="rId13"/>
                <a:stretch>
                  <a:fillRect l="-783" t="-2538" b="-7107"/>
                </a:stretch>
              </a:blipFill>
            </p:spPr>
            <p:txBody>
              <a:bodyPr/>
              <a:lstStyle/>
              <a:p>
                <a:r>
                  <a:rPr lang="en-US">
                    <a:noFill/>
                  </a:rPr>
                  <a:t> </a:t>
                </a:r>
              </a:p>
            </p:txBody>
          </p:sp>
        </mc:Fallback>
      </mc:AlternateContent>
      <p:pic>
        <p:nvPicPr>
          <p:cNvPr id="35" name="Immagine 34"/>
          <p:cNvPicPr>
            <a:picLocks noChangeAspect="1"/>
          </p:cNvPicPr>
          <p:nvPr/>
        </p:nvPicPr>
        <p:blipFill>
          <a:blip r:embed="rId14"/>
          <a:stretch>
            <a:fillRect/>
          </a:stretch>
        </p:blipFill>
        <p:spPr>
          <a:xfrm>
            <a:off x="8979675" y="5806219"/>
            <a:ext cx="2336393" cy="140607"/>
          </a:xfrm>
          <a:prstGeom prst="rect">
            <a:avLst/>
          </a:prstGeom>
        </p:spPr>
      </p:pic>
      <p:pic>
        <p:nvPicPr>
          <p:cNvPr id="38" name="Immagine 37">
            <a:extLst>
              <a:ext uri="{FF2B5EF4-FFF2-40B4-BE49-F238E27FC236}">
                <a16:creationId xmlns:a16="http://schemas.microsoft.com/office/drawing/2014/main" xmlns="" id="{E711C5ED-9B78-4DAA-8E89-E93C59ED11B4}"/>
              </a:ext>
            </a:extLst>
          </p:cNvPr>
          <p:cNvPicPr>
            <a:picLocks noChangeAspect="1"/>
          </p:cNvPicPr>
          <p:nvPr/>
        </p:nvPicPr>
        <p:blipFill>
          <a:blip r:embed="rId15"/>
          <a:stretch>
            <a:fillRect/>
          </a:stretch>
        </p:blipFill>
        <p:spPr>
          <a:xfrm>
            <a:off x="8979675" y="5984926"/>
            <a:ext cx="2996446" cy="346085"/>
          </a:xfrm>
          <a:prstGeom prst="rect">
            <a:avLst/>
          </a:prstGeom>
        </p:spPr>
      </p:pic>
      <p:grpSp>
        <p:nvGrpSpPr>
          <p:cNvPr id="8" name="Gruppo 7"/>
          <p:cNvGrpSpPr/>
          <p:nvPr/>
        </p:nvGrpSpPr>
        <p:grpSpPr>
          <a:xfrm>
            <a:off x="7188642" y="2954409"/>
            <a:ext cx="4262637" cy="2715250"/>
            <a:chOff x="7188642" y="2954409"/>
            <a:chExt cx="4262637" cy="2715250"/>
          </a:xfrm>
        </p:grpSpPr>
        <p:pic>
          <p:nvPicPr>
            <p:cNvPr id="25" name="Immagine 24">
              <a:extLst>
                <a:ext uri="{FF2B5EF4-FFF2-40B4-BE49-F238E27FC236}">
                  <a16:creationId xmlns:a16="http://schemas.microsoft.com/office/drawing/2014/main" xmlns="" id="{74B53E1C-5CF4-7695-5774-A2304990051B}"/>
                </a:ext>
              </a:extLst>
            </p:cNvPr>
            <p:cNvPicPr>
              <a:picLocks noChangeAspect="1"/>
            </p:cNvPicPr>
            <p:nvPr/>
          </p:nvPicPr>
          <p:blipFill rotWithShape="1">
            <a:blip r:embed="rId16">
              <a:extLst>
                <a:ext uri="{28A0092B-C50C-407E-A947-70E740481C1C}">
                  <a14:useLocalDpi xmlns:a14="http://schemas.microsoft.com/office/drawing/2010/main" val="0"/>
                </a:ext>
              </a:extLst>
            </a:blip>
            <a:srcRect l="2635" t="9026" r="8102"/>
            <a:stretch/>
          </p:blipFill>
          <p:spPr>
            <a:xfrm>
              <a:off x="7188642" y="2954409"/>
              <a:ext cx="4262637" cy="2715250"/>
            </a:xfrm>
            <a:prstGeom prst="rect">
              <a:avLst/>
            </a:prstGeom>
          </p:spPr>
        </p:pic>
        <p:sp>
          <p:nvSpPr>
            <p:cNvPr id="22" name="CasellaDiTesto 21"/>
            <p:cNvSpPr txBox="1"/>
            <p:nvPr/>
          </p:nvSpPr>
          <p:spPr>
            <a:xfrm>
              <a:off x="8933134" y="3726460"/>
              <a:ext cx="1152275" cy="215444"/>
            </a:xfrm>
            <a:prstGeom prst="rect">
              <a:avLst/>
            </a:prstGeom>
            <a:noFill/>
            <a:ln>
              <a:solidFill>
                <a:schemeClr val="tx1"/>
              </a:solidFill>
            </a:ln>
          </p:spPr>
          <p:txBody>
            <a:bodyPr wrap="square" rtlCol="0">
              <a:spAutoFit/>
            </a:bodyPr>
            <a:lstStyle/>
            <a:p>
              <a:r>
                <a:rPr lang="it-IT" sz="800" dirty="0" err="1"/>
                <a:t>Injection</a:t>
              </a:r>
              <a:r>
                <a:rPr lang="it-IT" sz="800" dirty="0"/>
                <a:t> in the booster</a:t>
              </a:r>
            </a:p>
          </p:txBody>
        </p:sp>
        <p:cxnSp>
          <p:nvCxnSpPr>
            <p:cNvPr id="24" name="Connettore 2 23"/>
            <p:cNvCxnSpPr/>
            <p:nvPr/>
          </p:nvCxnSpPr>
          <p:spPr>
            <a:xfrm flipH="1">
              <a:off x="8715375" y="3941904"/>
              <a:ext cx="217760" cy="18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16576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9735" y="3861699"/>
            <a:ext cx="1767593" cy="1176310"/>
          </a:xfrm>
          <a:prstGeom prst="rect">
            <a:avLst/>
          </a:prstGeom>
        </p:spPr>
      </p:pic>
      <p:sp>
        <p:nvSpPr>
          <p:cNvPr id="2" name="Titolo 1">
            <a:extLst>
              <a:ext uri="{FF2B5EF4-FFF2-40B4-BE49-F238E27FC236}">
                <a16:creationId xmlns:a16="http://schemas.microsoft.com/office/drawing/2014/main" xmlns="" id="{2584B25D-C7DA-4A91-A688-376A0D6E930F}"/>
              </a:ext>
            </a:extLst>
          </p:cNvPr>
          <p:cNvSpPr>
            <a:spLocks noGrp="1"/>
          </p:cNvSpPr>
          <p:nvPr>
            <p:ph type="title"/>
          </p:nvPr>
        </p:nvSpPr>
        <p:spPr/>
        <p:txBody>
          <a:bodyPr/>
          <a:lstStyle/>
          <a:p>
            <a:r>
              <a:rPr lang="en-US" dirty="0"/>
              <a:t>Next Steps</a:t>
            </a:r>
          </a:p>
        </p:txBody>
      </p:sp>
      <p:sp>
        <p:nvSpPr>
          <p:cNvPr id="3" name="Segnaposto numero diapositiva 2">
            <a:extLst>
              <a:ext uri="{FF2B5EF4-FFF2-40B4-BE49-F238E27FC236}">
                <a16:creationId xmlns:a16="http://schemas.microsoft.com/office/drawing/2014/main" xmlns="" id="{9ECC8E91-91AE-4BD8-A43C-CFA707EEE0A6}"/>
              </a:ext>
            </a:extLst>
          </p:cNvPr>
          <p:cNvSpPr>
            <a:spLocks noGrp="1"/>
          </p:cNvSpPr>
          <p:nvPr>
            <p:ph type="sldNum" sz="quarter" idx="12"/>
          </p:nvPr>
        </p:nvSpPr>
        <p:spPr/>
        <p:txBody>
          <a:bodyPr/>
          <a:lstStyle/>
          <a:p>
            <a:fld id="{1B6D9910-E225-46A3-9BED-ED920682445F}" type="slidenum">
              <a:rPr lang="en-US" smtClean="0"/>
              <a:t>67</a:t>
            </a:fld>
            <a:endParaRPr lang="en-US"/>
          </a:p>
        </p:txBody>
      </p:sp>
      <p:pic>
        <p:nvPicPr>
          <p:cNvPr id="5" name="Immagine 4">
            <a:extLst>
              <a:ext uri="{FF2B5EF4-FFF2-40B4-BE49-F238E27FC236}">
                <a16:creationId xmlns:a16="http://schemas.microsoft.com/office/drawing/2014/main" xmlns="" id="{EE5613AB-3524-4409-947F-C65E3D28F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6" name="Immagine 5">
            <a:extLst>
              <a:ext uri="{FF2B5EF4-FFF2-40B4-BE49-F238E27FC236}">
                <a16:creationId xmlns:a16="http://schemas.microsoft.com/office/drawing/2014/main" xmlns="" id="{8A79F81F-1B97-4EF9-8569-8EC0DDA53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7" name="Immagine 6">
            <a:extLst>
              <a:ext uri="{FF2B5EF4-FFF2-40B4-BE49-F238E27FC236}">
                <a16:creationId xmlns:a16="http://schemas.microsoft.com/office/drawing/2014/main" xmlns="" id="{54421220-11B8-41AE-B720-F0EAAEDE82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8" name="CasellaDiTesto 7">
            <a:extLst>
              <a:ext uri="{FF2B5EF4-FFF2-40B4-BE49-F238E27FC236}">
                <a16:creationId xmlns:a16="http://schemas.microsoft.com/office/drawing/2014/main" xmlns="" id="{7D84AAE5-8315-458C-955E-6B5A2483BF85}"/>
              </a:ext>
            </a:extLst>
          </p:cNvPr>
          <p:cNvSpPr txBox="1"/>
          <p:nvPr/>
        </p:nvSpPr>
        <p:spPr>
          <a:xfrm>
            <a:off x="838199" y="1462702"/>
            <a:ext cx="646747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Additional </a:t>
            </a:r>
            <a:r>
              <a:rPr lang="en-US" b="1" dirty="0"/>
              <a:t>applications</a:t>
            </a:r>
            <a:r>
              <a:rPr lang="en-US" dirty="0"/>
              <a:t> can benefit from the fast simulation framework developed in the code</a:t>
            </a:r>
          </a:p>
          <a:p>
            <a:pPr marL="285750" indent="-285750">
              <a:buFont typeface="Arial" panose="020B0604020202020204" pitchFamily="34" charset="0"/>
              <a:buChar char="•"/>
            </a:pPr>
            <a:r>
              <a:rPr lang="en-US" dirty="0"/>
              <a:t>Extend the simple models to describe specific and diverse applications currently under investigation with </a:t>
            </a:r>
            <a:r>
              <a:rPr lang="en-US" b="1" dirty="0"/>
              <a:t>potential users</a:t>
            </a:r>
          </a:p>
          <a:p>
            <a:pPr marL="800100" lvl="1" indent="-342900">
              <a:buFont typeface="+mj-lt"/>
              <a:buAutoNum type="arabicPeriod"/>
            </a:pPr>
            <a:r>
              <a:rPr lang="en-US" dirty="0"/>
              <a:t>Investigation of short-range and long-range </a:t>
            </a:r>
            <a:r>
              <a:rPr lang="en-US" dirty="0" err="1"/>
              <a:t>wakefield</a:t>
            </a:r>
            <a:r>
              <a:rPr lang="en-US" dirty="0"/>
              <a:t> effects </a:t>
            </a:r>
            <a:r>
              <a:rPr lang="en-US" b="1" dirty="0"/>
              <a:t>simultaneously</a:t>
            </a:r>
            <a:r>
              <a:rPr lang="en-US" dirty="0"/>
              <a:t> (</a:t>
            </a:r>
            <a:r>
              <a:rPr lang="it-IT" i="1" dirty="0"/>
              <a:t>e.g.</a:t>
            </a:r>
            <a:r>
              <a:rPr lang="it-IT" dirty="0"/>
              <a:t> </a:t>
            </a:r>
            <a:r>
              <a:rPr lang="en-US" dirty="0"/>
              <a:t>220 MeV, multi-bunch configuration of DARPA-GRIT </a:t>
            </a:r>
            <a:r>
              <a:rPr lang="en-US" dirty="0" err="1"/>
              <a:t>linac</a:t>
            </a:r>
            <a:r>
              <a:rPr lang="en-US" dirty="0"/>
              <a:t>)</a:t>
            </a:r>
          </a:p>
          <a:p>
            <a:pPr marL="800100" lvl="1" indent="-342900">
              <a:buFont typeface="+mj-lt"/>
              <a:buAutoNum type="arabicPeriod"/>
            </a:pPr>
            <a:r>
              <a:rPr lang="en-US" dirty="0"/>
              <a:t>Energy spread induced by the longitudinal </a:t>
            </a:r>
            <a:r>
              <a:rPr lang="en-US" b="1" dirty="0"/>
              <a:t>resistive wall</a:t>
            </a:r>
            <a:r>
              <a:rPr lang="en-US" dirty="0"/>
              <a:t> </a:t>
            </a:r>
            <a:r>
              <a:rPr lang="en-US" dirty="0" err="1"/>
              <a:t>wakefields</a:t>
            </a:r>
            <a:r>
              <a:rPr lang="en-US" dirty="0"/>
              <a:t> in a flat </a:t>
            </a:r>
            <a:r>
              <a:rPr lang="en-US" i="1" dirty="0" err="1"/>
              <a:t>undulator</a:t>
            </a:r>
            <a:r>
              <a:rPr lang="en-US" dirty="0"/>
              <a:t> (</a:t>
            </a:r>
            <a:r>
              <a:rPr lang="en-US" i="1" dirty="0"/>
              <a:t>e.g.</a:t>
            </a:r>
            <a:r>
              <a:rPr lang="en-US" dirty="0"/>
              <a:t> </a:t>
            </a:r>
            <a:r>
              <a:rPr lang="en-US" dirty="0" err="1"/>
              <a:t>EuPRAXIA@SPARC_LAB</a:t>
            </a:r>
            <a:r>
              <a:rPr lang="en-US" dirty="0"/>
              <a:t> FEL)</a:t>
            </a:r>
          </a:p>
          <a:p>
            <a:pPr marL="800100" lvl="1" indent="-342900">
              <a:buFont typeface="+mj-lt"/>
              <a:buAutoNum type="arabicPeriod"/>
            </a:pPr>
            <a:r>
              <a:rPr lang="en-US" dirty="0"/>
              <a:t>SRWF studies for the “</a:t>
            </a:r>
            <a:r>
              <a:rPr lang="en-US" b="1" dirty="0"/>
              <a:t>COMB</a:t>
            </a:r>
            <a:r>
              <a:rPr lang="en-US" dirty="0"/>
              <a:t>" charge configuration at</a:t>
            </a:r>
            <a:r>
              <a:rPr lang="it-IT" dirty="0"/>
              <a:t> </a:t>
            </a:r>
            <a:r>
              <a:rPr lang="it-IT" dirty="0" err="1"/>
              <a:t>EuPRAXIA</a:t>
            </a:r>
            <a:r>
              <a:rPr lang="it-IT" dirty="0"/>
              <a:t>: </a:t>
            </a:r>
            <a:r>
              <a:rPr lang="it-IT" i="1" dirty="0" err="1"/>
              <a:t>rf</a:t>
            </a:r>
            <a:r>
              <a:rPr lang="it-IT" i="1" dirty="0"/>
              <a:t> </a:t>
            </a:r>
            <a:r>
              <a:rPr lang="it-IT" i="1" dirty="0" err="1"/>
              <a:t>linacs</a:t>
            </a:r>
            <a:r>
              <a:rPr lang="it-IT" dirty="0"/>
              <a:t> (S-band </a:t>
            </a:r>
            <a:r>
              <a:rPr lang="it-IT" dirty="0" err="1"/>
              <a:t>injector</a:t>
            </a:r>
            <a:r>
              <a:rPr lang="it-IT" dirty="0"/>
              <a:t> + X-band </a:t>
            </a:r>
            <a:r>
              <a:rPr lang="it-IT" dirty="0" err="1"/>
              <a:t>main</a:t>
            </a:r>
            <a:r>
              <a:rPr lang="it-IT" dirty="0"/>
              <a:t> </a:t>
            </a:r>
            <a:r>
              <a:rPr lang="it-IT" dirty="0" err="1"/>
              <a:t>rf</a:t>
            </a:r>
            <a:r>
              <a:rPr lang="it-IT" dirty="0"/>
              <a:t> </a:t>
            </a:r>
            <a:r>
              <a:rPr lang="it-IT" dirty="0" err="1"/>
              <a:t>linac</a:t>
            </a:r>
            <a:r>
              <a:rPr lang="it-IT" dirty="0"/>
              <a:t>) and </a:t>
            </a:r>
            <a:r>
              <a:rPr lang="it-IT" i="1" dirty="0"/>
              <a:t>plasma </a:t>
            </a:r>
            <a:r>
              <a:rPr lang="it-IT" i="1" dirty="0" err="1"/>
              <a:t>capillary</a:t>
            </a:r>
            <a:endParaRPr lang="it-IT" i="1" dirty="0"/>
          </a:p>
          <a:p>
            <a:pPr marL="800100" lvl="1" indent="-342900">
              <a:buFont typeface="+mj-lt"/>
              <a:buAutoNum type="arabicPeriod"/>
            </a:pPr>
            <a:r>
              <a:rPr lang="en-US" dirty="0"/>
              <a:t>BNS damping introduced by the slice-dependent transverse focusing in </a:t>
            </a:r>
            <a:r>
              <a:rPr lang="en-US" b="1" dirty="0"/>
              <a:t>rectangular DWA slabs</a:t>
            </a:r>
            <a:r>
              <a:rPr lang="en-US" dirty="0"/>
              <a:t> with alternating orientation (to be discussed with UCLA/SLAC)</a:t>
            </a:r>
          </a:p>
        </p:txBody>
      </p:sp>
      <p:pic>
        <p:nvPicPr>
          <p:cNvPr id="19" name="Immagine 18"/>
          <p:cNvPicPr>
            <a:picLocks noChangeAspect="1"/>
          </p:cNvPicPr>
          <p:nvPr/>
        </p:nvPicPr>
        <p:blipFill rotWithShape="1">
          <a:blip r:embed="rId7"/>
          <a:srcRect t="3527"/>
          <a:stretch/>
        </p:blipFill>
        <p:spPr>
          <a:xfrm>
            <a:off x="7514888" y="5109730"/>
            <a:ext cx="3893088" cy="812154"/>
          </a:xfrm>
          <a:prstGeom prst="rect">
            <a:avLst/>
          </a:prstGeom>
        </p:spPr>
      </p:pic>
      <p:pic>
        <p:nvPicPr>
          <p:cNvPr id="4" name="Immagine 3"/>
          <p:cNvPicPr>
            <a:picLocks noChangeAspect="1"/>
          </p:cNvPicPr>
          <p:nvPr/>
        </p:nvPicPr>
        <p:blipFill>
          <a:blip r:embed="rId8"/>
          <a:stretch>
            <a:fillRect/>
          </a:stretch>
        </p:blipFill>
        <p:spPr>
          <a:xfrm>
            <a:off x="7933625" y="5900336"/>
            <a:ext cx="3139815" cy="448021"/>
          </a:xfrm>
          <a:prstGeom prst="rect">
            <a:avLst/>
          </a:prstGeom>
        </p:spPr>
      </p:pic>
      <p:grpSp>
        <p:nvGrpSpPr>
          <p:cNvPr id="29" name="Gruppo 28"/>
          <p:cNvGrpSpPr/>
          <p:nvPr/>
        </p:nvGrpSpPr>
        <p:grpSpPr>
          <a:xfrm>
            <a:off x="8354997" y="2032869"/>
            <a:ext cx="2651140" cy="1260180"/>
            <a:chOff x="2969833" y="2084667"/>
            <a:chExt cx="2651140" cy="1260180"/>
          </a:xfrm>
        </p:grpSpPr>
        <p:pic>
          <p:nvPicPr>
            <p:cNvPr id="30" name="Immagine 29"/>
            <p:cNvPicPr>
              <a:picLocks noChangeAspect="1"/>
            </p:cNvPicPr>
            <p:nvPr/>
          </p:nvPicPr>
          <p:blipFill>
            <a:blip r:embed="rId9"/>
            <a:stretch>
              <a:fillRect/>
            </a:stretch>
          </p:blipFill>
          <p:spPr>
            <a:xfrm>
              <a:off x="3143773" y="2973164"/>
              <a:ext cx="1330756" cy="319165"/>
            </a:xfrm>
            <a:prstGeom prst="rect">
              <a:avLst/>
            </a:prstGeom>
          </p:spPr>
        </p:pic>
        <p:pic>
          <p:nvPicPr>
            <p:cNvPr id="31" name="Immagine 30"/>
            <p:cNvPicPr>
              <a:picLocks noChangeAspect="1"/>
            </p:cNvPicPr>
            <p:nvPr/>
          </p:nvPicPr>
          <p:blipFill>
            <a:blip r:embed="rId10"/>
            <a:stretch>
              <a:fillRect/>
            </a:stretch>
          </p:blipFill>
          <p:spPr>
            <a:xfrm>
              <a:off x="2969833" y="2347105"/>
              <a:ext cx="2554961" cy="412811"/>
            </a:xfrm>
            <a:prstGeom prst="rect">
              <a:avLst/>
            </a:prstGeom>
          </p:spPr>
        </p:pic>
        <p:sp>
          <p:nvSpPr>
            <p:cNvPr id="32" name="CasellaDiTesto 31"/>
            <p:cNvSpPr txBox="1"/>
            <p:nvPr/>
          </p:nvSpPr>
          <p:spPr>
            <a:xfrm>
              <a:off x="2969833" y="2084667"/>
              <a:ext cx="2233966" cy="261610"/>
            </a:xfrm>
            <a:prstGeom prst="rect">
              <a:avLst/>
            </a:prstGeom>
            <a:noFill/>
          </p:spPr>
          <p:txBody>
            <a:bodyPr wrap="square" rtlCol="0">
              <a:spAutoFit/>
            </a:bodyPr>
            <a:lstStyle/>
            <a:p>
              <a:r>
                <a:rPr lang="en-US" sz="1100" dirty="0"/>
                <a:t>Flat room-temp </a:t>
              </a:r>
              <a:r>
                <a:rPr lang="en-US" sz="1100" dirty="0" err="1"/>
                <a:t>undulator</a:t>
              </a:r>
              <a:endParaRPr lang="it-IT" sz="1100" dirty="0"/>
            </a:p>
          </p:txBody>
        </p:sp>
        <p:sp>
          <p:nvSpPr>
            <p:cNvPr id="33" name="Cornice 32"/>
            <p:cNvSpPr/>
            <p:nvPr/>
          </p:nvSpPr>
          <p:spPr>
            <a:xfrm>
              <a:off x="2969833" y="2084668"/>
              <a:ext cx="2651140" cy="1260179"/>
            </a:xfrm>
            <a:prstGeom prst="frame">
              <a:avLst>
                <a:gd name="adj1" fmla="val 77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34" name="Immagine 33"/>
          <p:cNvPicPr>
            <a:picLocks noChangeAspect="1"/>
          </p:cNvPicPr>
          <p:nvPr/>
        </p:nvPicPr>
        <p:blipFill rotWithShape="1">
          <a:blip r:embed="rId11"/>
          <a:srcRect t="60042"/>
          <a:stretch/>
        </p:blipFill>
        <p:spPr>
          <a:xfrm>
            <a:off x="9892562" y="3385253"/>
            <a:ext cx="1923955" cy="308803"/>
          </a:xfrm>
          <a:prstGeom prst="rect">
            <a:avLst/>
          </a:prstGeom>
        </p:spPr>
      </p:pic>
      <p:pic>
        <p:nvPicPr>
          <p:cNvPr id="35" name="Immagine 34"/>
          <p:cNvPicPr>
            <a:picLocks noChangeAspect="1"/>
          </p:cNvPicPr>
          <p:nvPr/>
        </p:nvPicPr>
        <p:blipFill rotWithShape="1">
          <a:blip r:embed="rId11"/>
          <a:srcRect b="64546"/>
          <a:stretch/>
        </p:blipFill>
        <p:spPr>
          <a:xfrm>
            <a:off x="7888272" y="3385253"/>
            <a:ext cx="1923955" cy="273995"/>
          </a:xfrm>
          <a:prstGeom prst="rect">
            <a:avLst/>
          </a:prstGeom>
        </p:spPr>
      </p:pic>
      <p:sp>
        <p:nvSpPr>
          <p:cNvPr id="10" name="CasellaDiTesto 9"/>
          <p:cNvSpPr txBox="1"/>
          <p:nvPr/>
        </p:nvSpPr>
        <p:spPr>
          <a:xfrm>
            <a:off x="10272095" y="4591317"/>
            <a:ext cx="1164887" cy="246221"/>
          </a:xfrm>
          <a:prstGeom prst="rect">
            <a:avLst/>
          </a:prstGeom>
          <a:noFill/>
        </p:spPr>
        <p:txBody>
          <a:bodyPr wrap="square" rtlCol="0">
            <a:spAutoFit/>
          </a:bodyPr>
          <a:lstStyle/>
          <a:p>
            <a:r>
              <a:rPr lang="en-US" sz="1000" i="1" dirty="0"/>
              <a:t>Courtesy of G. </a:t>
            </a:r>
            <a:r>
              <a:rPr lang="en-US" sz="1000" i="1" dirty="0" err="1"/>
              <a:t>Silvi</a:t>
            </a:r>
            <a:endParaRPr lang="it-IT" sz="1000" i="1" dirty="0"/>
          </a:p>
        </p:txBody>
      </p:sp>
    </p:spTree>
    <p:extLst>
      <p:ext uri="{BB962C8B-B14F-4D97-AF65-F5344CB8AC3E}">
        <p14:creationId xmlns:p14="http://schemas.microsoft.com/office/powerpoint/2010/main" val="41490620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F49F20A-35CC-96AF-5D4F-8B2763F6A9E5}"/>
              </a:ext>
            </a:extLst>
          </p:cNvPr>
          <p:cNvSpPr>
            <a:spLocks noGrp="1"/>
          </p:cNvSpPr>
          <p:nvPr>
            <p:ph type="title"/>
          </p:nvPr>
        </p:nvSpPr>
        <p:spPr/>
        <p:txBody>
          <a:bodyPr/>
          <a:lstStyle/>
          <a:p>
            <a:r>
              <a:rPr lang="en-US" dirty="0"/>
              <a:t>Wakefield Matrix Formalism </a:t>
            </a:r>
            <a:r>
              <a:rPr lang="en-US" dirty="0" smtClean="0"/>
              <a:t>- LRWF</a:t>
            </a:r>
            <a:endParaRPr lang="en-US" dirty="0"/>
          </a:p>
        </p:txBody>
      </p:sp>
      <p:pic>
        <p:nvPicPr>
          <p:cNvPr id="4" name="Immagine 3">
            <a:extLst>
              <a:ext uri="{FF2B5EF4-FFF2-40B4-BE49-F238E27FC236}">
                <a16:creationId xmlns:a16="http://schemas.microsoft.com/office/drawing/2014/main" xmlns="" id="{7CA3A4CD-2881-CA0A-4447-B336969DC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13" y="2023302"/>
            <a:ext cx="4996390" cy="3747293"/>
          </a:xfrm>
          <a:prstGeom prst="rect">
            <a:avLst/>
          </a:prstGeom>
        </p:spPr>
      </p:pic>
      <p:pic>
        <p:nvPicPr>
          <p:cNvPr id="6" name="Immagine 5">
            <a:extLst>
              <a:ext uri="{FF2B5EF4-FFF2-40B4-BE49-F238E27FC236}">
                <a16:creationId xmlns:a16="http://schemas.microsoft.com/office/drawing/2014/main" xmlns="" id="{925D258E-77A4-F622-C2EC-018929E5E42A}"/>
              </a:ext>
            </a:extLst>
          </p:cNvPr>
          <p:cNvPicPr>
            <a:picLocks noChangeAspect="1"/>
          </p:cNvPicPr>
          <p:nvPr/>
        </p:nvPicPr>
        <p:blipFill>
          <a:blip r:embed="rId4"/>
          <a:stretch>
            <a:fillRect/>
          </a:stretch>
        </p:blipFill>
        <p:spPr>
          <a:xfrm>
            <a:off x="1037525" y="3586318"/>
            <a:ext cx="2806844" cy="2521080"/>
          </a:xfrm>
          <a:prstGeom prst="rect">
            <a:avLst/>
          </a:prstGeom>
        </p:spPr>
      </p:pic>
      <p:pic>
        <p:nvPicPr>
          <p:cNvPr id="8" name="Immagine 7">
            <a:extLst>
              <a:ext uri="{FF2B5EF4-FFF2-40B4-BE49-F238E27FC236}">
                <a16:creationId xmlns:a16="http://schemas.microsoft.com/office/drawing/2014/main" xmlns="" id="{ECF93277-780E-82AA-6A1D-BB6AFE523FAA}"/>
              </a:ext>
            </a:extLst>
          </p:cNvPr>
          <p:cNvPicPr>
            <a:picLocks noChangeAspect="1"/>
          </p:cNvPicPr>
          <p:nvPr/>
        </p:nvPicPr>
        <p:blipFill>
          <a:blip r:embed="rId5"/>
          <a:stretch>
            <a:fillRect/>
          </a:stretch>
        </p:blipFill>
        <p:spPr>
          <a:xfrm>
            <a:off x="1090140" y="6348126"/>
            <a:ext cx="3335599" cy="397660"/>
          </a:xfrm>
          <a:prstGeom prst="rect">
            <a:avLst/>
          </a:prstGeom>
        </p:spPr>
      </p:pic>
      <p:sp>
        <p:nvSpPr>
          <p:cNvPr id="9" name="CasellaDiTesto 8">
            <a:extLst>
              <a:ext uri="{FF2B5EF4-FFF2-40B4-BE49-F238E27FC236}">
                <a16:creationId xmlns:a16="http://schemas.microsoft.com/office/drawing/2014/main" xmlns="" id="{304A2303-B511-2FD1-FFDE-50709275C4A4}"/>
              </a:ext>
            </a:extLst>
          </p:cNvPr>
          <p:cNvSpPr txBox="1"/>
          <p:nvPr/>
        </p:nvSpPr>
        <p:spPr>
          <a:xfrm>
            <a:off x="861383" y="1690688"/>
            <a:ext cx="5758430" cy="1754326"/>
          </a:xfrm>
          <a:prstGeom prst="rect">
            <a:avLst/>
          </a:prstGeom>
          <a:noFill/>
        </p:spPr>
        <p:txBody>
          <a:bodyPr wrap="square" rtlCol="0">
            <a:spAutoFit/>
          </a:bodyPr>
          <a:lstStyle/>
          <a:p>
            <a:r>
              <a:rPr lang="en-US" b="1" dirty="0">
                <a:solidFill>
                  <a:srgbClr val="C00000"/>
                </a:solidFill>
              </a:rPr>
              <a:t>Benchmark with </a:t>
            </a:r>
            <a:r>
              <a:rPr lang="en-US" b="1" dirty="0" err="1">
                <a:solidFill>
                  <a:srgbClr val="C00000"/>
                </a:solidFill>
              </a:rPr>
              <a:t>Mosnier’s</a:t>
            </a:r>
            <a:r>
              <a:rPr lang="en-US" b="1" dirty="0">
                <a:solidFill>
                  <a:srgbClr val="C00000"/>
                </a:solidFill>
              </a:rPr>
              <a:t> theory</a:t>
            </a:r>
          </a:p>
          <a:p>
            <a:pPr marL="285750" indent="-285750">
              <a:buFont typeface="Arial" panose="020B0604020202020204" pitchFamily="34" charset="0"/>
              <a:buChar char="•"/>
            </a:pPr>
            <a:r>
              <a:rPr lang="en-US" dirty="0"/>
              <a:t>Analytic perturbative approach describing the transverse oscillations in presence of a </a:t>
            </a:r>
            <a:r>
              <a:rPr lang="en-US" dirty="0" smtClean="0"/>
              <a:t>single LR dipole </a:t>
            </a:r>
            <a:r>
              <a:rPr lang="en-US" dirty="0"/>
              <a:t>HOM</a:t>
            </a:r>
          </a:p>
          <a:p>
            <a:pPr marL="285750" indent="-285750">
              <a:buFont typeface="Arial" panose="020B0604020202020204" pitchFamily="34" charset="0"/>
              <a:buChar char="•"/>
            </a:pPr>
            <a:r>
              <a:rPr lang="en-US" dirty="0"/>
              <a:t>Approximation of moderate BBU in a single </a:t>
            </a:r>
            <a:r>
              <a:rPr lang="en-US" dirty="0" err="1"/>
              <a:t>betatron</a:t>
            </a:r>
            <a:r>
              <a:rPr lang="en-US" dirty="0"/>
              <a:t> wavelength</a:t>
            </a:r>
          </a:p>
          <a:p>
            <a:pPr marL="285750" indent="-285750">
              <a:buFont typeface="Arial" panose="020B0604020202020204" pitchFamily="34" charset="0"/>
              <a:buChar char="•"/>
            </a:pPr>
            <a:r>
              <a:rPr lang="en-US" dirty="0"/>
              <a:t>Asymptotic solution for strong BBU</a:t>
            </a:r>
          </a:p>
        </p:txBody>
      </p:sp>
      <p:pic>
        <p:nvPicPr>
          <p:cNvPr id="11" name="Immagine 10">
            <a:extLst>
              <a:ext uri="{FF2B5EF4-FFF2-40B4-BE49-F238E27FC236}">
                <a16:creationId xmlns:a16="http://schemas.microsoft.com/office/drawing/2014/main" xmlns="" id="{78FA8303-80C8-1D80-B3B0-A6A4E82FDB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2" name="Immagine 11">
            <a:extLst>
              <a:ext uri="{FF2B5EF4-FFF2-40B4-BE49-F238E27FC236}">
                <a16:creationId xmlns:a16="http://schemas.microsoft.com/office/drawing/2014/main" xmlns="" id="{563C9DF4-E134-39F6-C8E5-683DE2981B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3" name="Immagine 12">
            <a:extLst>
              <a:ext uri="{FF2B5EF4-FFF2-40B4-BE49-F238E27FC236}">
                <a16:creationId xmlns:a16="http://schemas.microsoft.com/office/drawing/2014/main" xmlns="" id="{1116F11B-85AA-9B93-D2FB-34723E6A8D6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3" name="Segnaposto numero diapositiva 2">
            <a:extLst>
              <a:ext uri="{FF2B5EF4-FFF2-40B4-BE49-F238E27FC236}">
                <a16:creationId xmlns:a16="http://schemas.microsoft.com/office/drawing/2014/main" xmlns="" id="{136E4545-8836-4671-5FBE-12F76313277F}"/>
              </a:ext>
            </a:extLst>
          </p:cNvPr>
          <p:cNvSpPr>
            <a:spLocks noGrp="1"/>
          </p:cNvSpPr>
          <p:nvPr>
            <p:ph type="sldNum" sz="quarter" idx="12"/>
          </p:nvPr>
        </p:nvSpPr>
        <p:spPr/>
        <p:txBody>
          <a:bodyPr/>
          <a:lstStyle/>
          <a:p>
            <a:fld id="{92965F77-E320-42C0-A3DF-7B050E339017}" type="slidenum">
              <a:rPr lang="en-US" smtClean="0"/>
              <a:t>68</a:t>
            </a:fld>
            <a:endParaRPr lang="en-US"/>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xmlns="" id="{382C2D5F-5A45-442A-87AE-0FBC242E8138}"/>
                  </a:ext>
                </a:extLst>
              </p:cNvPr>
              <p:cNvSpPr txBox="1"/>
              <p:nvPr/>
            </p:nvSpPr>
            <p:spPr>
              <a:xfrm>
                <a:off x="6913310" y="5770595"/>
                <a:ext cx="4440490" cy="523220"/>
              </a:xfrm>
              <a:prstGeom prst="rect">
                <a:avLst/>
              </a:prstGeom>
              <a:noFill/>
            </p:spPr>
            <p:txBody>
              <a:bodyPr wrap="square" rtlCol="0">
                <a:spAutoFit/>
              </a:bodyPr>
              <a:lstStyle/>
              <a:p>
                <a:pPr algn="ctr"/>
                <a:r>
                  <a:rPr lang="en-US" sz="1400" i="1" dirty="0" smtClean="0"/>
                  <a:t>Transverse bunch oscillations induced by a dipole HOM responsible for LRWF interaction: injection 100 </a:t>
                </a:r>
                <a14:m>
                  <m:oMath xmlns:m="http://schemas.openxmlformats.org/officeDocument/2006/math">
                    <m:r>
                      <a:rPr lang="en-US" sz="1400" b="0" i="1" smtClean="0">
                        <a:latin typeface="Cambria Math" panose="02040503050406030204" pitchFamily="18" charset="0"/>
                      </a:rPr>
                      <m:t>𝜇</m:t>
                    </m:r>
                    <m:r>
                      <m:rPr>
                        <m:sty m:val="p"/>
                      </m:rPr>
                      <a:rPr lang="en-US" sz="1400" b="0" i="0" smtClean="0">
                        <a:latin typeface="Cambria Math" panose="02040503050406030204" pitchFamily="18" charset="0"/>
                      </a:rPr>
                      <m:t>m</m:t>
                    </m:r>
                  </m:oMath>
                </a14:m>
                <a:r>
                  <a:rPr lang="en-US" sz="1400" dirty="0" smtClean="0"/>
                  <a:t> off-axis</a:t>
                </a:r>
                <a:endParaRPr lang="en-US" sz="1400" dirty="0"/>
              </a:p>
            </p:txBody>
          </p:sp>
        </mc:Choice>
        <mc:Fallback xmlns="">
          <p:sp>
            <p:nvSpPr>
              <p:cNvPr id="14" name="CasellaDiTesto 13">
                <a:extLst>
                  <a:ext uri="{FF2B5EF4-FFF2-40B4-BE49-F238E27FC236}">
                    <a16:creationId xmlns:a16="http://schemas.microsoft.com/office/drawing/2014/main" xmlns="" id="{382C2D5F-5A45-442A-87AE-0FBC242E8138}"/>
                  </a:ext>
                </a:extLst>
              </p:cNvPr>
              <p:cNvSpPr txBox="1">
                <a:spLocks noRot="1" noChangeAspect="1" noMove="1" noResize="1" noEditPoints="1" noAdjustHandles="1" noChangeArrowheads="1" noChangeShapeType="1" noTextEdit="1"/>
              </p:cNvSpPr>
              <p:nvPr/>
            </p:nvSpPr>
            <p:spPr>
              <a:xfrm>
                <a:off x="6913310" y="5770595"/>
                <a:ext cx="4440490" cy="523220"/>
              </a:xfrm>
              <a:prstGeom prst="rect">
                <a:avLst/>
              </a:prstGeom>
              <a:blipFill rotWithShape="0">
                <a:blip r:embed="rId9"/>
                <a:stretch>
                  <a:fillRect t="-2353" b="-11765"/>
                </a:stretch>
              </a:blipFill>
            </p:spPr>
            <p:txBody>
              <a:bodyPr/>
              <a:lstStyle/>
              <a:p>
                <a:r>
                  <a:rPr lang="it-IT">
                    <a:noFill/>
                  </a:rPr>
                  <a:t> </a:t>
                </a:r>
              </a:p>
            </p:txBody>
          </p:sp>
        </mc:Fallback>
      </mc:AlternateContent>
      <p:pic>
        <p:nvPicPr>
          <p:cNvPr id="18" name="Immagine 17"/>
          <p:cNvPicPr>
            <a:picLocks noChangeAspect="1"/>
          </p:cNvPicPr>
          <p:nvPr/>
        </p:nvPicPr>
        <p:blipFill>
          <a:blip r:embed="rId10"/>
          <a:stretch>
            <a:fillRect/>
          </a:stretch>
        </p:blipFill>
        <p:spPr>
          <a:xfrm>
            <a:off x="7207111" y="1753223"/>
            <a:ext cx="2103851" cy="525217"/>
          </a:xfrm>
          <a:prstGeom prst="rect">
            <a:avLst/>
          </a:prstGeom>
        </p:spPr>
      </p:pic>
    </p:spTree>
    <p:extLst>
      <p:ext uri="{BB962C8B-B14F-4D97-AF65-F5344CB8AC3E}">
        <p14:creationId xmlns:p14="http://schemas.microsoft.com/office/powerpoint/2010/main" val="30922708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Beam Breakup</a:t>
            </a:r>
            <a:endParaRPr lang="it-IT" dirty="0"/>
          </a:p>
        </p:txBody>
      </p:sp>
      <p:sp>
        <p:nvSpPr>
          <p:cNvPr id="3" name="Segnaposto numero diapositiva 2"/>
          <p:cNvSpPr>
            <a:spLocks noGrp="1"/>
          </p:cNvSpPr>
          <p:nvPr>
            <p:ph type="sldNum" sz="quarter" idx="12"/>
          </p:nvPr>
        </p:nvSpPr>
        <p:spPr/>
        <p:txBody>
          <a:bodyPr/>
          <a:lstStyle/>
          <a:p>
            <a:fld id="{92965F77-E320-42C0-A3DF-7B050E339017}" type="slidenum">
              <a:rPr lang="en-US" smtClean="0"/>
              <a:t>69</a:t>
            </a:fld>
            <a:endParaRPr lang="en-US"/>
          </a:p>
        </p:txBody>
      </p:sp>
      <p:pic>
        <p:nvPicPr>
          <p:cNvPr id="4" name="Immagine 3">
            <a:extLst>
              <a:ext uri="{FF2B5EF4-FFF2-40B4-BE49-F238E27FC236}">
                <a16:creationId xmlns:a16="http://schemas.microsoft.com/office/drawing/2014/main" xmlns="" id="{78FA8303-80C8-1D80-B3B0-A6A4E82FD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563C9DF4-E134-39F6-C8E5-683DE2981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1116F11B-85AA-9B93-D2FB-34723E6A8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8" name="Immagine 7"/>
          <p:cNvPicPr>
            <a:picLocks noChangeAspect="1"/>
          </p:cNvPicPr>
          <p:nvPr/>
        </p:nvPicPr>
        <p:blipFill>
          <a:blip r:embed="rId5"/>
          <a:stretch>
            <a:fillRect/>
          </a:stretch>
        </p:blipFill>
        <p:spPr>
          <a:xfrm>
            <a:off x="6227971" y="663954"/>
            <a:ext cx="2514600" cy="1193907"/>
          </a:xfrm>
          <a:prstGeom prst="rect">
            <a:avLst/>
          </a:prstGeom>
        </p:spPr>
      </p:pic>
      <p:pic>
        <p:nvPicPr>
          <p:cNvPr id="9" name="Immagine 8"/>
          <p:cNvPicPr>
            <a:picLocks noChangeAspect="1"/>
          </p:cNvPicPr>
          <p:nvPr/>
        </p:nvPicPr>
        <p:blipFill>
          <a:blip r:embed="rId6"/>
          <a:stretch>
            <a:fillRect/>
          </a:stretch>
        </p:blipFill>
        <p:spPr>
          <a:xfrm>
            <a:off x="8742571" y="663954"/>
            <a:ext cx="2634625" cy="1180579"/>
          </a:xfrm>
          <a:prstGeom prst="rect">
            <a:avLst/>
          </a:prstGeom>
        </p:spPr>
      </p:pic>
      <mc:AlternateContent xmlns:mc="http://schemas.openxmlformats.org/markup-compatibility/2006" xmlns:a14="http://schemas.microsoft.com/office/drawing/2010/main">
        <mc:Choice Requires="a14">
          <p:sp>
            <p:nvSpPr>
              <p:cNvPr id="11" name="CasellaDiTesto 10"/>
              <p:cNvSpPr txBox="1"/>
              <p:nvPr/>
            </p:nvSpPr>
            <p:spPr>
              <a:xfrm>
                <a:off x="838200" y="1480646"/>
                <a:ext cx="10086763" cy="1738296"/>
              </a:xfrm>
              <a:prstGeom prst="rect">
                <a:avLst/>
              </a:prstGeom>
              <a:noFill/>
            </p:spPr>
            <p:txBody>
              <a:bodyPr wrap="square" rtlCol="0">
                <a:spAutoFit/>
              </a:bodyPr>
              <a:lstStyle/>
              <a:p>
                <a:r>
                  <a:rPr lang="en-US" b="1" dirty="0" smtClean="0">
                    <a:latin typeface="Calibri" panose="020F0502020204030204" pitchFamily="34" charset="0"/>
                  </a:rPr>
                  <a:t>Two particles model for short range BBU</a:t>
                </a:r>
              </a:p>
              <a:p>
                <a:pPr marL="285750" indent="-285750">
                  <a:buFont typeface="Arial" panose="020B0604020202020204" pitchFamily="34" charset="0"/>
                  <a:buChar char="•"/>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𝜏</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𝑥</m:t>
                        </m:r>
                      </m:sub>
                    </m:sSub>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i="1">
                            <a:latin typeface="Cambria Math" panose="02040503050406030204" pitchFamily="18" charset="0"/>
                          </a:rPr>
                          <m:t>𝑧</m:t>
                        </m:r>
                        <m:r>
                          <a:rPr lang="en-US" i="1">
                            <a:latin typeface="Cambria Math" panose="02040503050406030204" pitchFamily="18" charset="0"/>
                          </a:rPr>
                          <m:t>,</m:t>
                        </m:r>
                        <m:r>
                          <a:rPr lang="en-US" i="1">
                            <a:latin typeface="Cambria Math" panose="02040503050406030204" pitchFamily="18" charset="0"/>
                          </a:rPr>
                          <m:t>𝜏</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𝑥</m:t>
                            </m:r>
                          </m:sub>
                          <m:sup>
                            <m:r>
                              <a:rPr lang="en-US" b="0" i="1" smtClean="0">
                                <a:latin typeface="Cambria Math" panose="02040503050406030204" pitchFamily="18" charset="0"/>
                              </a:rPr>
                              <m:t>𝑤𝑎𝑘𝑒</m:t>
                            </m:r>
                          </m:sup>
                        </m:sSubSup>
                      </m:num>
                      <m:den>
                        <m:r>
                          <a:rPr lang="en-US" b="0" i="1" smtClean="0">
                            <a:latin typeface="Cambria Math" panose="02040503050406030204" pitchFamily="18" charset="0"/>
                          </a:rPr>
                          <m:t>𝛾</m:t>
                        </m:r>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oMath>
                </a14:m>
                <a:endParaRPr lang="en-US" b="0" dirty="0" smtClean="0"/>
              </a:p>
              <a:p>
                <a:pPr marL="285750"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𝑥</m:t>
                                </m:r>
                              </m:sub>
                            </m:sSub>
                          </m:e>
                        </m:rad>
                        <m:r>
                          <a:rPr lang="en-US" b="0" i="1" smtClean="0">
                            <a:latin typeface="Cambria Math" panose="02040503050406030204" pitchFamily="18" charset="0"/>
                          </a:rPr>
                          <m:t>𝑧</m:t>
                        </m:r>
                        <m:r>
                          <a:rPr lang="en-US" b="0" i="1" smtClean="0">
                            <a:latin typeface="Cambria Math" panose="02040503050406030204" pitchFamily="18" charset="0"/>
                          </a:rPr>
                          <m:t>)</m:t>
                        </m:r>
                      </m:e>
                    </m:func>
                    <m:r>
                      <a:rPr lang="en-US" b="0" i="1" smtClean="0">
                        <a:latin typeface="Cambria Math" panose="02040503050406030204" pitchFamily="18" charset="0"/>
                      </a:rPr>
                      <m:t> </m:t>
                    </m:r>
                  </m:oMath>
                </a14:m>
                <a:r>
                  <a:rPr lang="en-US" b="0" dirty="0" smtClean="0"/>
                  <a:t>(leading particle performs </a:t>
                </a:r>
                <a:r>
                  <a:rPr lang="en-US" b="0" dirty="0" err="1" smtClean="0"/>
                  <a:t>betatron</a:t>
                </a:r>
                <a:r>
                  <a:rPr lang="en-US" b="0" dirty="0" smtClean="0"/>
                  <a:t> oscillations)</a:t>
                </a:r>
              </a:p>
              <a:p>
                <a:pPr marL="285750" indent="-285750">
                  <a:buFont typeface="Arial" panose="020B0604020202020204" pitchFamily="34" charset="0"/>
                  <a:buChar char="•"/>
                </a:pPr>
                <a:r>
                  <a:rPr lang="en-US" dirty="0" smtClean="0"/>
                  <a:t>The trailing particle behaves like an oscillator driven at the resonant frequency: </a:t>
                </a: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𝜏</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m:t>
                        </m:r>
                      </m:sub>
                    </m:sSub>
                    <m:d>
                      <m:dPr>
                        <m:ctrlPr>
                          <a:rPr lang="en-US" i="1">
                            <a:latin typeface="Cambria Math" panose="02040503050406030204" pitchFamily="18" charset="0"/>
                          </a:rPr>
                        </m:ctrlPr>
                      </m:dPr>
                      <m:e>
                        <m:r>
                          <a:rPr lang="en-US" i="1">
                            <a:latin typeface="Cambria Math" panose="02040503050406030204" pitchFamily="18" charset="0"/>
                          </a:rPr>
                          <m:t>𝜏</m:t>
                        </m:r>
                      </m:e>
                    </m:d>
                    <m:r>
                      <a:rPr lang="en-US" b="0" i="1" smtClean="0">
                        <a:latin typeface="Cambria Math" panose="02040503050406030204" pitchFamily="18" charset="0"/>
                      </a:rPr>
                      <m:t>⋅</m:t>
                    </m:r>
                    <m:r>
                      <a:rPr lang="en-US" b="0" i="1" smtClean="0">
                        <a:latin typeface="Cambria Math" panose="02040503050406030204" pitchFamily="18" charset="0"/>
                      </a:rPr>
                      <m:t>𝑧</m:t>
                    </m:r>
                  </m:oMath>
                </a14:m>
                <a:endParaRPr lang="en-US" b="0" dirty="0" smtClean="0"/>
              </a:p>
              <a:p>
                <a:endParaRPr lang="it-IT" dirty="0"/>
              </a:p>
            </p:txBody>
          </p:sp>
        </mc:Choice>
        <mc:Fallback xmlns="">
          <p:sp>
            <p:nvSpPr>
              <p:cNvPr id="11" name="CasellaDiTesto 10"/>
              <p:cNvSpPr txBox="1">
                <a:spLocks noRot="1" noChangeAspect="1" noMove="1" noResize="1" noEditPoints="1" noAdjustHandles="1" noChangeArrowheads="1" noChangeShapeType="1" noTextEdit="1"/>
              </p:cNvSpPr>
              <p:nvPr/>
            </p:nvSpPr>
            <p:spPr>
              <a:xfrm>
                <a:off x="838200" y="1480646"/>
                <a:ext cx="10086763" cy="1738296"/>
              </a:xfrm>
              <a:prstGeom prst="rect">
                <a:avLst/>
              </a:prstGeom>
              <a:blipFill rotWithShape="0">
                <a:blip r:embed="rId7"/>
                <a:stretch>
                  <a:fillRect l="-544" t="-210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xmlns="" id="{78D5280B-38E5-41A2-AB5F-93840EF15250}"/>
                  </a:ext>
                </a:extLst>
              </p:cNvPr>
              <p:cNvSpPr txBox="1"/>
              <p:nvPr/>
            </p:nvSpPr>
            <p:spPr>
              <a:xfrm>
                <a:off x="298072" y="5574491"/>
                <a:ext cx="7474097" cy="1164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i="1">
                              <a:latin typeface="Cambria Math" panose="02040503050406030204" pitchFamily="18" charset="0"/>
                            </a:rPr>
                            <m:t>𝑥</m:t>
                          </m:r>
                          <m:d>
                            <m:dPr>
                              <m:ctrlPr>
                                <a:rPr lang="it-IT" i="1">
                                  <a:latin typeface="Cambria Math" panose="02040503050406030204" pitchFamily="18" charset="0"/>
                                </a:rPr>
                              </m:ctrlPr>
                            </m:dPr>
                            <m:e>
                              <m:r>
                                <a:rPr lang="it-IT" i="1">
                                  <a:latin typeface="Cambria Math" panose="02040503050406030204" pitchFamily="18" charset="0"/>
                                </a:rPr>
                                <m:t>𝑠</m:t>
                              </m:r>
                              <m:r>
                                <a:rPr lang="it-IT" i="1">
                                  <a:latin typeface="Cambria Math" panose="02040503050406030204" pitchFamily="18" charset="0"/>
                                </a:rPr>
                                <m:t>;</m:t>
                              </m:r>
                              <m:r>
                                <a:rPr lang="en-US" b="0" i="1" smtClean="0">
                                  <a:latin typeface="Cambria Math" panose="02040503050406030204" pitchFamily="18" charset="0"/>
                                </a:rPr>
                                <m:t>𝑘</m:t>
                              </m:r>
                              <m:r>
                                <a:rPr lang="it-IT" i="1">
                                  <a:latin typeface="Cambria Math" panose="02040503050406030204" pitchFamily="18" charset="0"/>
                                </a:rPr>
                                <m:t>𝑇</m:t>
                              </m:r>
                            </m:e>
                          </m:d>
                          <m:r>
                            <a:rPr lang="it-IT" i="1">
                              <a:latin typeface="Cambria Math" panose="02040503050406030204" pitchFamily="18" charset="0"/>
                            </a:rPr>
                            <m:t>−</m:t>
                          </m:r>
                          <m:r>
                            <a:rPr lang="it-IT" i="1">
                              <a:latin typeface="Cambria Math" panose="02040503050406030204" pitchFamily="18" charset="0"/>
                            </a:rPr>
                            <m:t>𝑥</m:t>
                          </m:r>
                          <m:d>
                            <m:dPr>
                              <m:ctrlPr>
                                <a:rPr lang="it-IT" i="1">
                                  <a:latin typeface="Cambria Math" panose="02040503050406030204" pitchFamily="18" charset="0"/>
                                </a:rPr>
                              </m:ctrlPr>
                            </m:dPr>
                            <m:e>
                              <m:r>
                                <a:rPr lang="it-IT" i="1">
                                  <a:latin typeface="Cambria Math" panose="02040503050406030204" pitchFamily="18" charset="0"/>
                                </a:rPr>
                                <m:t>𝑠</m:t>
                              </m:r>
                              <m:r>
                                <a:rPr lang="it-IT" i="1">
                                  <a:latin typeface="Cambria Math" panose="02040503050406030204" pitchFamily="18" charset="0"/>
                                </a:rPr>
                                <m:t>;∞</m:t>
                              </m:r>
                            </m:e>
                          </m:d>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0</m:t>
                          </m:r>
                        </m:sub>
                      </m:sSub>
                      <m:rad>
                        <m:radPr>
                          <m:degHide m:val="on"/>
                          <m:ctrlPr>
                            <a:rPr lang="it-IT" i="1">
                              <a:latin typeface="Cambria Math" panose="02040503050406030204" pitchFamily="18" charset="0"/>
                            </a:rPr>
                          </m:ctrlPr>
                        </m:radPr>
                        <m:deg/>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𝛽</m:t>
                                  </m:r>
                                </m:e>
                                <m:sub>
                                  <m:r>
                                    <a:rPr lang="it-IT" i="1">
                                      <a:latin typeface="Cambria Math" panose="02040503050406030204" pitchFamily="18" charset="0"/>
                                    </a:rPr>
                                    <m:t>𝑥</m:t>
                                  </m:r>
                                </m:sub>
                              </m:sSub>
                              <m:d>
                                <m:dPr>
                                  <m:ctrlPr>
                                    <a:rPr lang="it-IT" i="1">
                                      <a:latin typeface="Cambria Math" panose="02040503050406030204" pitchFamily="18" charset="0"/>
                                    </a:rPr>
                                  </m:ctrlPr>
                                </m:dPr>
                                <m:e>
                                  <m:r>
                                    <a:rPr lang="it-IT" i="1">
                                      <a:latin typeface="Cambria Math" panose="02040503050406030204" pitchFamily="18" charset="0"/>
                                    </a:rPr>
                                    <m:t>𝑠</m:t>
                                  </m:r>
                                </m:e>
                              </m:d>
                              <m:r>
                                <a:rPr lang="it-IT" i="1">
                                  <a:latin typeface="Cambria Math" panose="02040503050406030204" pitchFamily="18" charset="0"/>
                                </a:rPr>
                                <m:t>𝛾</m:t>
                              </m:r>
                              <m:d>
                                <m:dPr>
                                  <m:ctrlPr>
                                    <a:rPr lang="it-IT" i="1">
                                      <a:latin typeface="Cambria Math" panose="02040503050406030204" pitchFamily="18" charset="0"/>
                                    </a:rPr>
                                  </m:ctrlPr>
                                </m:dPr>
                                <m:e>
                                  <m:r>
                                    <a:rPr lang="it-IT" i="1">
                                      <a:latin typeface="Cambria Math" panose="02040503050406030204" pitchFamily="18" charset="0"/>
                                    </a:rPr>
                                    <m:t>0</m:t>
                                  </m:r>
                                </m:e>
                              </m:d>
                            </m:num>
                            <m:den>
                              <m:sSub>
                                <m:sSubPr>
                                  <m:ctrlPr>
                                    <a:rPr lang="it-IT" i="1">
                                      <a:latin typeface="Cambria Math" panose="02040503050406030204" pitchFamily="18" charset="0"/>
                                    </a:rPr>
                                  </m:ctrlPr>
                                </m:sSubPr>
                                <m:e>
                                  <m:r>
                                    <a:rPr lang="it-IT" i="1">
                                      <a:latin typeface="Cambria Math" panose="02040503050406030204" pitchFamily="18" charset="0"/>
                                    </a:rPr>
                                    <m:t>𝛽</m:t>
                                  </m:r>
                                </m:e>
                                <m:sub>
                                  <m:r>
                                    <a:rPr lang="it-IT" i="1">
                                      <a:latin typeface="Cambria Math" panose="02040503050406030204" pitchFamily="18" charset="0"/>
                                    </a:rPr>
                                    <m:t>𝑥</m:t>
                                  </m:r>
                                </m:sub>
                              </m:sSub>
                              <m:d>
                                <m:dPr>
                                  <m:ctrlPr>
                                    <a:rPr lang="it-IT" i="1">
                                      <a:latin typeface="Cambria Math" panose="02040503050406030204" pitchFamily="18" charset="0"/>
                                    </a:rPr>
                                  </m:ctrlPr>
                                </m:dPr>
                                <m:e>
                                  <m:r>
                                    <a:rPr lang="it-IT" i="1">
                                      <a:latin typeface="Cambria Math" panose="02040503050406030204" pitchFamily="18" charset="0"/>
                                    </a:rPr>
                                    <m:t>0</m:t>
                                  </m:r>
                                </m:e>
                              </m:d>
                              <m:r>
                                <a:rPr lang="it-IT" i="1">
                                  <a:latin typeface="Cambria Math" panose="02040503050406030204" pitchFamily="18" charset="0"/>
                                </a:rPr>
                                <m:t>𝛾</m:t>
                              </m:r>
                              <m:d>
                                <m:dPr>
                                  <m:ctrlPr>
                                    <a:rPr lang="it-IT" i="1">
                                      <a:latin typeface="Cambria Math" panose="02040503050406030204" pitchFamily="18" charset="0"/>
                                    </a:rPr>
                                  </m:ctrlPr>
                                </m:dPr>
                                <m:e>
                                  <m:r>
                                    <a:rPr lang="it-IT" i="1">
                                      <a:latin typeface="Cambria Math" panose="02040503050406030204" pitchFamily="18" charset="0"/>
                                    </a:rPr>
                                    <m:t>𝑠</m:t>
                                  </m:r>
                                </m:e>
                              </m:d>
                            </m:den>
                          </m:f>
                        </m:e>
                      </m:rad>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r>
                                <a:rPr lang="it-IT" b="0" i="1" smtClean="0">
                                  <a:latin typeface="Cambria Math" panose="02040503050406030204" pitchFamily="18" charset="0"/>
                                </a:rPr>
                                <m:t>𝜋</m:t>
                              </m:r>
                            </m:e>
                          </m:rad>
                        </m:den>
                      </m:f>
                      <m:f>
                        <m:fPr>
                          <m:ctrlPr>
                            <a:rPr lang="it-IT" b="0" i="1" smtClean="0">
                              <a:latin typeface="Cambria Math" panose="02040503050406030204" pitchFamily="18" charset="0"/>
                            </a:rPr>
                          </m:ctrlPr>
                        </m:fPr>
                        <m:num>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r>
                                <a:rPr lang="it-IT" b="0" i="1" smtClean="0">
                                  <a:latin typeface="Cambria Math" panose="02040503050406030204" pitchFamily="18" charset="0"/>
                                </a:rPr>
                                <m:t>𝑘</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0</m:t>
                                      </m:r>
                                    </m:sub>
                                  </m:sSub>
                                  <m:r>
                                    <a:rPr lang="it-IT" b="0" i="1" smtClean="0">
                                      <a:latin typeface="Cambria Math" panose="02040503050406030204" pitchFamily="18" charset="0"/>
                                    </a:rPr>
                                    <m:t>𝑇</m:t>
                                  </m:r>
                                </m:num>
                                <m:den>
                                  <m:r>
                                    <a:rPr lang="it-IT" b="0" i="1" smtClean="0">
                                      <a:latin typeface="Cambria Math" panose="02040503050406030204" pitchFamily="18" charset="0"/>
                                    </a:rPr>
                                    <m:t>2</m:t>
                                  </m:r>
                                  <m:r>
                                    <a:rPr lang="it-IT" b="0" i="1" smtClean="0">
                                      <a:latin typeface="Cambria Math" panose="02040503050406030204" pitchFamily="18" charset="0"/>
                                    </a:rPr>
                                    <m:t>𝑄</m:t>
                                  </m:r>
                                </m:den>
                              </m:f>
                            </m:sup>
                          </m:sSup>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r>
                                    <a:rPr lang="it-IT" b="0" i="1" smtClean="0">
                                      <a:latin typeface="Cambria Math" panose="02040503050406030204" pitchFamily="18" charset="0"/>
                                    </a:rPr>
                                    <m:t>2</m:t>
                                  </m:r>
                                  <m:r>
                                    <a:rPr lang="it-IT" b="0" i="1" smtClean="0">
                                      <a:latin typeface="Cambria Math" panose="02040503050406030204" pitchFamily="18" charset="0"/>
                                    </a:rPr>
                                    <m:t>𝑎</m:t>
                                  </m:r>
                                  <m:d>
                                    <m:dPr>
                                      <m:ctrlPr>
                                        <a:rPr lang="it-IT" b="0" i="1" smtClean="0">
                                          <a:latin typeface="Cambria Math" panose="02040503050406030204" pitchFamily="18" charset="0"/>
                                        </a:rPr>
                                      </m:ctrlPr>
                                    </m:dPr>
                                    <m:e>
                                      <m:r>
                                        <a:rPr lang="it-IT" b="0" i="1" smtClean="0">
                                          <a:latin typeface="Cambria Math" panose="02040503050406030204" pitchFamily="18" charset="0"/>
                                        </a:rPr>
                                        <m:t>𝑠</m:t>
                                      </m:r>
                                    </m:e>
                                  </m:d>
                                  <m:r>
                                    <a:rPr lang="it-IT" b="0" i="1" smtClean="0">
                                      <a:latin typeface="Cambria Math" panose="02040503050406030204" pitchFamily="18" charset="0"/>
                                    </a:rPr>
                                    <m:t>𝑘</m:t>
                                  </m:r>
                                </m:e>
                              </m:d>
                            </m:e>
                            <m:sup>
                              <m:r>
                                <a:rPr lang="it-IT" b="0" i="1" smtClean="0">
                                  <a:latin typeface="Cambria Math" panose="02040503050406030204" pitchFamily="18" charset="0"/>
                                </a:rPr>
                                <m:t>1/4</m:t>
                              </m:r>
                            </m:sup>
                          </m:sSup>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r>
                                    <a:rPr lang="it-IT" b="0" i="1" smtClean="0">
                                      <a:latin typeface="Cambria Math" panose="02040503050406030204" pitchFamily="18" charset="0"/>
                                    </a:rPr>
                                    <m:t>𝑎</m:t>
                                  </m:r>
                                  <m:d>
                                    <m:dPr>
                                      <m:ctrlPr>
                                        <a:rPr lang="it-IT" b="0" i="1" smtClean="0">
                                          <a:latin typeface="Cambria Math" panose="02040503050406030204" pitchFamily="18" charset="0"/>
                                        </a:rPr>
                                      </m:ctrlPr>
                                    </m:dPr>
                                    <m:e>
                                      <m:r>
                                        <a:rPr lang="it-IT" b="0" i="1" smtClean="0">
                                          <a:latin typeface="Cambria Math" panose="02040503050406030204" pitchFamily="18" charset="0"/>
                                        </a:rPr>
                                        <m:t>𝑠</m:t>
                                      </m:r>
                                    </m:e>
                                  </m:d>
                                  <m:r>
                                    <a:rPr lang="it-IT" b="0" i="1" smtClean="0">
                                      <a:latin typeface="Cambria Math" panose="02040503050406030204" pitchFamily="18" charset="0"/>
                                    </a:rPr>
                                    <m:t>𝑘</m:t>
                                  </m:r>
                                </m:e>
                              </m:rad>
                            </m:sup>
                          </m:sSup>
                        </m:num>
                        <m:den>
                          <m:r>
                            <a:rPr lang="it-IT" b="0" i="1" smtClean="0">
                              <a:latin typeface="Cambria Math" panose="02040503050406030204" pitchFamily="18" charset="0"/>
                            </a:rPr>
                            <m:t>2</m:t>
                          </m:r>
                          <m:r>
                            <a:rPr lang="it-IT" b="0" i="1" smtClean="0">
                              <a:latin typeface="Cambria Math" panose="02040503050406030204" pitchFamily="18" charset="0"/>
                            </a:rPr>
                            <m:t>𝑘</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0</m:t>
                                          </m:r>
                                        </m:sub>
                                      </m:sSub>
                                      <m:r>
                                        <a:rPr lang="it-IT" b="0" i="1" smtClean="0">
                                          <a:latin typeface="Cambria Math" panose="02040503050406030204" pitchFamily="18" charset="0"/>
                                        </a:rPr>
                                        <m:t>𝑇</m:t>
                                      </m:r>
                                    </m:num>
                                    <m:den>
                                      <m:r>
                                        <a:rPr lang="it-IT" b="0" i="1" smtClean="0">
                                          <a:latin typeface="Cambria Math" panose="02040503050406030204" pitchFamily="18" charset="0"/>
                                        </a:rPr>
                                        <m:t>2</m:t>
                                      </m:r>
                                      <m:r>
                                        <a:rPr lang="it-IT" b="0" i="1" smtClean="0">
                                          <a:latin typeface="Cambria Math" panose="02040503050406030204" pitchFamily="18" charset="0"/>
                                        </a:rPr>
                                        <m:t>𝑄</m:t>
                                      </m:r>
                                    </m:den>
                                  </m:f>
                                </m:sup>
                              </m:sSup>
                            </m:e>
                          </m:rad>
                          <m:rad>
                            <m:radPr>
                              <m:degHide m:val="on"/>
                              <m:ctrlPr>
                                <a:rPr lang="it-IT" b="0" i="1" smtClean="0">
                                  <a:latin typeface="Cambria Math" panose="02040503050406030204" pitchFamily="18" charset="0"/>
                                </a:rPr>
                              </m:ctrlPr>
                            </m:radPr>
                            <m:deg/>
                            <m:e>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cosh</m:t>
                                  </m:r>
                                </m:fName>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𝜔</m:t>
                                          </m:r>
                                        </m:e>
                                        <m:sub>
                                          <m:r>
                                            <a:rPr lang="it-IT" i="1">
                                              <a:latin typeface="Cambria Math" panose="02040503050406030204" pitchFamily="18" charset="0"/>
                                            </a:rPr>
                                            <m:t>0</m:t>
                                          </m:r>
                                        </m:sub>
                                      </m:sSub>
                                      <m:r>
                                        <a:rPr lang="it-IT" i="1">
                                          <a:latin typeface="Cambria Math" panose="02040503050406030204" pitchFamily="18" charset="0"/>
                                        </a:rPr>
                                        <m:t>𝑇</m:t>
                                      </m:r>
                                    </m:num>
                                    <m:den>
                                      <m:r>
                                        <a:rPr lang="it-IT" i="1">
                                          <a:latin typeface="Cambria Math" panose="02040503050406030204" pitchFamily="18" charset="0"/>
                                        </a:rPr>
                                        <m:t>2</m:t>
                                      </m:r>
                                      <m:r>
                                        <a:rPr lang="it-IT" i="1">
                                          <a:latin typeface="Cambria Math" panose="02040503050406030204" pitchFamily="18" charset="0"/>
                                        </a:rPr>
                                        <m:t>𝑄</m:t>
                                      </m:r>
                                    </m:den>
                                  </m:f>
                                </m:e>
                              </m:func>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sSub>
                                    <m:sSubPr>
                                      <m:ctrlPr>
                                        <a:rPr lang="it-IT" i="1">
                                          <a:latin typeface="Cambria Math" panose="02040503050406030204" pitchFamily="18" charset="0"/>
                                        </a:rPr>
                                      </m:ctrlPr>
                                    </m:sSubPr>
                                    <m:e>
                                      <m:r>
                                        <a:rPr lang="it-IT" i="1">
                                          <a:latin typeface="Cambria Math" panose="02040503050406030204" pitchFamily="18" charset="0"/>
                                        </a:rPr>
                                        <m:t>𝜔</m:t>
                                      </m:r>
                                    </m:e>
                                    <m:sub>
                                      <m:r>
                                        <a:rPr lang="it-IT" i="1">
                                          <a:latin typeface="Cambria Math" panose="02040503050406030204" pitchFamily="18" charset="0"/>
                                        </a:rPr>
                                        <m:t>0</m:t>
                                      </m:r>
                                    </m:sub>
                                  </m:sSub>
                                  <m:r>
                                    <a:rPr lang="it-IT" i="1">
                                      <a:latin typeface="Cambria Math" panose="02040503050406030204" pitchFamily="18" charset="0"/>
                                    </a:rPr>
                                    <m:t>𝑇</m:t>
                                  </m:r>
                                </m:e>
                              </m:func>
                            </m:e>
                          </m:rad>
                        </m:den>
                      </m:f>
                      <m:r>
                        <a:rPr lang="it-IT" b="0" i="1" smtClean="0">
                          <a:latin typeface="Cambria Math" panose="02040503050406030204" pitchFamily="18" charset="0"/>
                        </a:rPr>
                        <m:t>  </m:t>
                      </m:r>
                    </m:oMath>
                  </m:oMathPara>
                </a14:m>
                <a:endParaRPr lang="en-US" dirty="0"/>
              </a:p>
            </p:txBody>
          </p:sp>
        </mc:Choice>
        <mc:Fallback xmlns="">
          <p:sp>
            <p:nvSpPr>
              <p:cNvPr id="14" name="CasellaDiTesto 13">
                <a:extLst>
                  <a:ext uri="{FF2B5EF4-FFF2-40B4-BE49-F238E27FC236}">
                    <a16:creationId xmlns:a16="http://schemas.microsoft.com/office/drawing/2014/main" xmlns:a14="http://schemas.microsoft.com/office/drawing/2010/main" xmlns="" id="{78D5280B-38E5-41A2-AB5F-93840EF15250}"/>
                  </a:ext>
                </a:extLst>
              </p:cNvPr>
              <p:cNvSpPr txBox="1">
                <a:spLocks noRot="1" noChangeAspect="1" noMove="1" noResize="1" noEditPoints="1" noAdjustHandles="1" noChangeArrowheads="1" noChangeShapeType="1" noTextEdit="1"/>
              </p:cNvSpPr>
              <p:nvPr/>
            </p:nvSpPr>
            <p:spPr>
              <a:xfrm>
                <a:off x="298072" y="5574491"/>
                <a:ext cx="7474097" cy="1164934"/>
              </a:xfrm>
              <a:prstGeom prst="rect">
                <a:avLst/>
              </a:prstGeom>
              <a:blipFill rotWithShape="0">
                <a:blip r:embed="rId8"/>
                <a:stretch>
                  <a:fillRect/>
                </a:stretch>
              </a:blipFill>
            </p:spPr>
            <p:txBody>
              <a:bodyPr/>
              <a:lstStyle/>
              <a:p>
                <a:r>
                  <a:rPr lang="it-IT">
                    <a:noFill/>
                  </a:rPr>
                  <a:t> </a:t>
                </a:r>
              </a:p>
            </p:txBody>
          </p:sp>
        </mc:Fallback>
      </mc:AlternateContent>
      <p:sp>
        <p:nvSpPr>
          <p:cNvPr id="15" name="CasellaDiTesto 14">
            <a:extLst>
              <a:ext uri="{FF2B5EF4-FFF2-40B4-BE49-F238E27FC236}">
                <a16:creationId xmlns:a16="http://schemas.microsoft.com/office/drawing/2014/main" xmlns="" id="{3361E82C-3873-490B-A851-871E6F6D755C}"/>
              </a:ext>
            </a:extLst>
          </p:cNvPr>
          <p:cNvSpPr txBox="1"/>
          <p:nvPr/>
        </p:nvSpPr>
        <p:spPr>
          <a:xfrm>
            <a:off x="838200" y="3169749"/>
            <a:ext cx="9663763" cy="923330"/>
          </a:xfrm>
          <a:prstGeom prst="rect">
            <a:avLst/>
          </a:prstGeom>
          <a:noFill/>
        </p:spPr>
        <p:txBody>
          <a:bodyPr wrap="square" rtlCol="0">
            <a:spAutoFit/>
          </a:bodyPr>
          <a:lstStyle/>
          <a:p>
            <a:r>
              <a:rPr lang="en-US" b="1" dirty="0" smtClean="0">
                <a:latin typeface="Calibri" panose="020F0502020204030204" pitchFamily="34" charset="0"/>
              </a:rPr>
              <a:t>Long range BBU (</a:t>
            </a:r>
            <a:r>
              <a:rPr lang="en-US" b="1" dirty="0" err="1" smtClean="0">
                <a:latin typeface="Calibri" panose="020F0502020204030204" pitchFamily="34" charset="0"/>
              </a:rPr>
              <a:t>Mosnier</a:t>
            </a:r>
            <a:r>
              <a:rPr lang="en-US" b="1" dirty="0" smtClean="0">
                <a:latin typeface="Calibri" panose="020F0502020204030204" pitchFamily="34" charset="0"/>
              </a:rPr>
              <a:t>)</a:t>
            </a:r>
            <a:endParaRPr lang="en-US" b="1" dirty="0">
              <a:latin typeface="Calibri" panose="020F0502020204030204" pitchFamily="34" charset="0"/>
            </a:endParaRPr>
          </a:p>
          <a:p>
            <a:r>
              <a:rPr lang="en-US" dirty="0" smtClean="0"/>
              <a:t>The </a:t>
            </a:r>
            <a:r>
              <a:rPr lang="en-US" dirty="0"/>
              <a:t>contour of integration on the complex plane can be deformed and turned into the union of smaller contours including the major contributions to the integral</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xmlns="" id="{2BC7E49A-0C77-41DD-99B1-BE67F1CD1DAB}"/>
                  </a:ext>
                </a:extLst>
              </p:cNvPr>
              <p:cNvSpPr txBox="1"/>
              <p:nvPr/>
            </p:nvSpPr>
            <p:spPr>
              <a:xfrm>
                <a:off x="0" y="4152942"/>
                <a:ext cx="8935403" cy="8183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𝑥</m:t>
                      </m:r>
                      <m:d>
                        <m:dPr>
                          <m:ctrlPr>
                            <a:rPr lang="it-IT" b="0" i="1" smtClean="0">
                              <a:latin typeface="Cambria Math" panose="02040503050406030204" pitchFamily="18" charset="0"/>
                            </a:rPr>
                          </m:ctrlPr>
                        </m:dPr>
                        <m:e>
                          <m:r>
                            <a:rPr lang="it-IT" b="0" i="1" smtClean="0">
                              <a:latin typeface="Cambria Math" panose="02040503050406030204" pitchFamily="18" charset="0"/>
                            </a:rPr>
                            <m:t>𝑠</m:t>
                          </m:r>
                          <m:r>
                            <a:rPr lang="it-IT" b="0" i="1" smtClean="0">
                              <a:latin typeface="Cambria Math" panose="02040503050406030204" pitchFamily="18" charset="0"/>
                            </a:rPr>
                            <m:t>;</m:t>
                          </m:r>
                          <m:r>
                            <a:rPr lang="it-IT" b="0" i="1" smtClean="0">
                              <a:latin typeface="Cambria Math" panose="02040503050406030204" pitchFamily="18" charset="0"/>
                            </a:rPr>
                            <m:t>𝑛𝑇</m:t>
                          </m:r>
                        </m:e>
                      </m:d>
                      <m:r>
                        <a:rPr lang="it-IT" b="0" i="1" smtClean="0">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2</m:t>
                          </m:r>
                          <m:r>
                            <a:rPr lang="it-IT" i="1">
                              <a:latin typeface="Cambria Math" panose="02040503050406030204" pitchFamily="18" charset="0"/>
                            </a:rPr>
                            <m:t>𝜋</m:t>
                          </m:r>
                          <m:r>
                            <a:rPr lang="it-IT" i="1">
                              <a:latin typeface="Cambria Math" panose="02040503050406030204" pitchFamily="18" charset="0"/>
                            </a:rPr>
                            <m:t>𝑖</m:t>
                          </m:r>
                        </m:den>
                      </m:f>
                      <m:nary>
                        <m:naryPr>
                          <m:chr m:val="∮"/>
                          <m:ctrlPr>
                            <a:rPr lang="it-IT" i="1">
                              <a:latin typeface="Cambria Math" panose="02040503050406030204" pitchFamily="18" charset="0"/>
                            </a:rPr>
                          </m:ctrlPr>
                        </m:naryPr>
                        <m:sub>
                          <m:r>
                            <m:rPr>
                              <m:brk m:alnAt="23"/>
                            </m:rPr>
                            <a:rPr lang="it-IT" i="1">
                              <a:latin typeface="Cambria Math" panose="02040503050406030204" pitchFamily="18" charset="0"/>
                            </a:rPr>
                            <m:t>𝐶</m:t>
                          </m:r>
                        </m:sub>
                        <m:sup/>
                        <m:e>
                          <m:acc>
                            <m:accPr>
                              <m:chr m:val="̃"/>
                              <m:ctrlPr>
                                <a:rPr lang="it-IT" i="1">
                                  <a:latin typeface="Cambria Math" panose="02040503050406030204" pitchFamily="18" charset="0"/>
                                </a:rPr>
                              </m:ctrlPr>
                            </m:accPr>
                            <m:e>
                              <m:r>
                                <a:rPr lang="it-IT" i="1">
                                  <a:latin typeface="Cambria Math" panose="02040503050406030204" pitchFamily="18" charset="0"/>
                                </a:rPr>
                                <m:t>𝑥</m:t>
                              </m:r>
                            </m:e>
                          </m:acc>
                          <m:d>
                            <m:dPr>
                              <m:ctrlPr>
                                <a:rPr lang="it-IT" i="1">
                                  <a:latin typeface="Cambria Math" panose="02040503050406030204" pitchFamily="18" charset="0"/>
                                </a:rPr>
                              </m:ctrlPr>
                            </m:dPr>
                            <m:e>
                              <m:r>
                                <a:rPr lang="it-IT" i="1">
                                  <a:latin typeface="Cambria Math" panose="02040503050406030204" pitchFamily="18" charset="0"/>
                                </a:rPr>
                                <m:t>𝑠</m:t>
                              </m:r>
                              <m:r>
                                <a:rPr lang="it-IT" i="1">
                                  <a:latin typeface="Cambria Math" panose="02040503050406030204" pitchFamily="18" charset="0"/>
                                </a:rPr>
                                <m:t>;</m:t>
                              </m:r>
                              <m:r>
                                <a:rPr lang="it-IT" i="1">
                                  <a:latin typeface="Cambria Math" panose="02040503050406030204" pitchFamily="18" charset="0"/>
                                </a:rPr>
                                <m:t>𝑧</m:t>
                              </m:r>
                            </m:e>
                          </m:d>
                          <m:sSup>
                            <m:sSupPr>
                              <m:ctrlPr>
                                <a:rPr lang="it-IT" i="1">
                                  <a:latin typeface="Cambria Math" panose="02040503050406030204" pitchFamily="18" charset="0"/>
                                </a:rPr>
                              </m:ctrlPr>
                            </m:sSupPr>
                            <m:e>
                              <m:r>
                                <a:rPr lang="it-IT" i="1">
                                  <a:latin typeface="Cambria Math" panose="02040503050406030204" pitchFamily="18" charset="0"/>
                                </a:rPr>
                                <m:t>𝑧</m:t>
                              </m:r>
                            </m:e>
                            <m:sup>
                              <m:r>
                                <a:rPr lang="it-IT" i="1">
                                  <a:latin typeface="Cambria Math" panose="02040503050406030204" pitchFamily="18" charset="0"/>
                                </a:rPr>
                                <m:t>𝑛</m:t>
                              </m:r>
                              <m:r>
                                <a:rPr lang="it-IT" i="1">
                                  <a:latin typeface="Cambria Math" panose="02040503050406030204" pitchFamily="18" charset="0"/>
                                </a:rPr>
                                <m:t>−1</m:t>
                              </m:r>
                            </m:sup>
                          </m:sSup>
                          <m:r>
                            <a:rPr lang="it-IT" i="1">
                              <a:latin typeface="Cambria Math" panose="02040503050406030204" pitchFamily="18" charset="0"/>
                            </a:rPr>
                            <m:t>𝑑𝑧</m:t>
                          </m:r>
                        </m:e>
                      </m:nary>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𝑥</m:t>
                          </m:r>
                        </m:e>
                        <m:sub>
                          <m:r>
                            <a:rPr lang="it-IT" i="1">
                              <a:latin typeface="Cambria Math" panose="02040503050406030204" pitchFamily="18" charset="0"/>
                            </a:rPr>
                            <m:t>0</m:t>
                          </m:r>
                        </m:sub>
                      </m:sSub>
                      <m:rad>
                        <m:radPr>
                          <m:degHide m:val="on"/>
                          <m:ctrlPr>
                            <a:rPr lang="it-IT" i="1">
                              <a:latin typeface="Cambria Math" panose="02040503050406030204" pitchFamily="18" charset="0"/>
                            </a:rPr>
                          </m:ctrlPr>
                        </m:radPr>
                        <m:deg/>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𝛽</m:t>
                                  </m:r>
                                </m:e>
                                <m:sub>
                                  <m:r>
                                    <a:rPr lang="it-IT" i="1">
                                      <a:latin typeface="Cambria Math" panose="02040503050406030204" pitchFamily="18" charset="0"/>
                                    </a:rPr>
                                    <m:t>𝑥</m:t>
                                  </m:r>
                                </m:sub>
                              </m:sSub>
                              <m:d>
                                <m:dPr>
                                  <m:ctrlPr>
                                    <a:rPr lang="it-IT" i="1">
                                      <a:latin typeface="Cambria Math" panose="02040503050406030204" pitchFamily="18" charset="0"/>
                                    </a:rPr>
                                  </m:ctrlPr>
                                </m:dPr>
                                <m:e>
                                  <m:r>
                                    <a:rPr lang="it-IT" i="1">
                                      <a:latin typeface="Cambria Math" panose="02040503050406030204" pitchFamily="18" charset="0"/>
                                    </a:rPr>
                                    <m:t>𝑠</m:t>
                                  </m:r>
                                </m:e>
                              </m:d>
                              <m:r>
                                <a:rPr lang="it-IT" i="1">
                                  <a:latin typeface="Cambria Math" panose="02040503050406030204" pitchFamily="18" charset="0"/>
                                </a:rPr>
                                <m:t>𝛾</m:t>
                              </m:r>
                              <m:d>
                                <m:dPr>
                                  <m:ctrlPr>
                                    <a:rPr lang="it-IT" i="1">
                                      <a:latin typeface="Cambria Math" panose="02040503050406030204" pitchFamily="18" charset="0"/>
                                    </a:rPr>
                                  </m:ctrlPr>
                                </m:dPr>
                                <m:e>
                                  <m:r>
                                    <a:rPr lang="it-IT" i="1">
                                      <a:latin typeface="Cambria Math" panose="02040503050406030204" pitchFamily="18" charset="0"/>
                                    </a:rPr>
                                    <m:t>0</m:t>
                                  </m:r>
                                </m:e>
                              </m:d>
                            </m:num>
                            <m:den>
                              <m:sSub>
                                <m:sSubPr>
                                  <m:ctrlPr>
                                    <a:rPr lang="it-IT" i="1">
                                      <a:latin typeface="Cambria Math" panose="02040503050406030204" pitchFamily="18" charset="0"/>
                                    </a:rPr>
                                  </m:ctrlPr>
                                </m:sSubPr>
                                <m:e>
                                  <m:r>
                                    <a:rPr lang="it-IT" i="1">
                                      <a:latin typeface="Cambria Math" panose="02040503050406030204" pitchFamily="18" charset="0"/>
                                    </a:rPr>
                                    <m:t>𝛽</m:t>
                                  </m:r>
                                </m:e>
                                <m:sub>
                                  <m:r>
                                    <a:rPr lang="it-IT" i="1">
                                      <a:latin typeface="Cambria Math" panose="02040503050406030204" pitchFamily="18" charset="0"/>
                                    </a:rPr>
                                    <m:t>𝑥</m:t>
                                  </m:r>
                                </m:sub>
                              </m:sSub>
                              <m:d>
                                <m:dPr>
                                  <m:ctrlPr>
                                    <a:rPr lang="it-IT" i="1">
                                      <a:latin typeface="Cambria Math" panose="02040503050406030204" pitchFamily="18" charset="0"/>
                                    </a:rPr>
                                  </m:ctrlPr>
                                </m:dPr>
                                <m:e>
                                  <m:r>
                                    <a:rPr lang="it-IT" i="1">
                                      <a:latin typeface="Cambria Math" panose="02040503050406030204" pitchFamily="18" charset="0"/>
                                    </a:rPr>
                                    <m:t>0</m:t>
                                  </m:r>
                                </m:e>
                              </m:d>
                              <m:r>
                                <a:rPr lang="it-IT" i="1">
                                  <a:latin typeface="Cambria Math" panose="02040503050406030204" pitchFamily="18" charset="0"/>
                                </a:rPr>
                                <m:t>𝛾</m:t>
                              </m:r>
                              <m:d>
                                <m:dPr>
                                  <m:ctrlPr>
                                    <a:rPr lang="it-IT" i="1">
                                      <a:latin typeface="Cambria Math" panose="02040503050406030204" pitchFamily="18" charset="0"/>
                                    </a:rPr>
                                  </m:ctrlPr>
                                </m:dPr>
                                <m:e>
                                  <m:r>
                                    <a:rPr lang="it-IT" i="1">
                                      <a:latin typeface="Cambria Math" panose="02040503050406030204" pitchFamily="18" charset="0"/>
                                    </a:rPr>
                                    <m:t>𝑠</m:t>
                                  </m:r>
                                </m:e>
                              </m:d>
                            </m:den>
                          </m:f>
                        </m:e>
                      </m:rad>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𝑖</m:t>
                          </m:r>
                          <m:sSub>
                            <m:sSubPr>
                              <m:ctrlPr>
                                <a:rPr lang="it-IT" i="1">
                                  <a:latin typeface="Cambria Math" panose="02040503050406030204" pitchFamily="18" charset="0"/>
                                </a:rPr>
                              </m:ctrlPr>
                            </m:sSubPr>
                            <m:e>
                              <m:r>
                                <a:rPr lang="it-IT" i="1">
                                  <a:latin typeface="Cambria Math" panose="02040503050406030204" pitchFamily="18" charset="0"/>
                                </a:rPr>
                                <m:t>𝜙</m:t>
                              </m:r>
                            </m:e>
                            <m:sub>
                              <m:r>
                                <a:rPr lang="it-IT" i="1">
                                  <a:latin typeface="Cambria Math" panose="02040503050406030204" pitchFamily="18" charset="0"/>
                                </a:rPr>
                                <m:t>𝑥</m:t>
                              </m:r>
                            </m:sub>
                          </m:sSub>
                          <m:d>
                            <m:dPr>
                              <m:ctrlPr>
                                <a:rPr lang="it-IT" i="1">
                                  <a:latin typeface="Cambria Math" panose="02040503050406030204" pitchFamily="18" charset="0"/>
                                </a:rPr>
                              </m:ctrlPr>
                            </m:dPr>
                            <m:e>
                              <m:r>
                                <a:rPr lang="it-IT" i="1">
                                  <a:latin typeface="Cambria Math" panose="02040503050406030204" pitchFamily="18" charset="0"/>
                                </a:rPr>
                                <m:t>𝑠</m:t>
                              </m:r>
                            </m:e>
                          </m:d>
                        </m:sup>
                      </m:sSup>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r>
                            <a:rPr lang="it-IT" b="0" i="1" smtClean="0">
                              <a:latin typeface="Cambria Math" panose="02040503050406030204" pitchFamily="18" charset="0"/>
                            </a:rPr>
                            <m:t>𝜋</m:t>
                          </m:r>
                          <m:r>
                            <a:rPr lang="it-IT" b="0" i="1" smtClean="0">
                              <a:latin typeface="Cambria Math" panose="02040503050406030204" pitchFamily="18" charset="0"/>
                            </a:rPr>
                            <m:t>𝑖</m:t>
                          </m:r>
                        </m:den>
                      </m:f>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𝐶</m:t>
                          </m:r>
                        </m:sub>
                        <m:sup/>
                        <m:e>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𝑧</m:t>
                                  </m:r>
                                </m:e>
                                <m:sup>
                                  <m:r>
                                    <a:rPr lang="it-IT" i="1">
                                      <a:latin typeface="Cambria Math" panose="02040503050406030204" pitchFamily="18" charset="0"/>
                                    </a:rPr>
                                    <m:t>𝑛</m:t>
                                  </m:r>
                                </m:sup>
                              </m:sSup>
                            </m:num>
                            <m:den>
                              <m:r>
                                <a:rPr lang="it-IT" i="1">
                                  <a:latin typeface="Cambria Math" panose="02040503050406030204" pitchFamily="18" charset="0"/>
                                </a:rPr>
                                <m:t>𝑧</m:t>
                              </m:r>
                              <m:r>
                                <a:rPr lang="it-IT" i="1">
                                  <a:latin typeface="Cambria Math" panose="02040503050406030204" pitchFamily="18" charset="0"/>
                                </a:rPr>
                                <m:t>−1</m:t>
                              </m:r>
                            </m:den>
                          </m:f>
                          <m:sSup>
                            <m:sSupPr>
                              <m:ctrlPr>
                                <a:rPr lang="it-IT" i="1">
                                  <a:latin typeface="Cambria Math" panose="02040503050406030204" pitchFamily="18" charset="0"/>
                                </a:rPr>
                              </m:ctrlPr>
                            </m:sSupPr>
                            <m:e>
                              <m:r>
                                <a:rPr lang="it-IT" i="1">
                                  <a:latin typeface="Cambria Math" panose="02040503050406030204" pitchFamily="18" charset="0"/>
                                </a:rPr>
                                <m:t>𝑒</m:t>
                              </m:r>
                            </m:e>
                            <m:sup>
                              <m:r>
                                <a:rPr lang="it-IT" b="0" i="1" smtClean="0">
                                  <a:latin typeface="Cambria Math" panose="02040503050406030204" pitchFamily="18" charset="0"/>
                                </a:rPr>
                                <m:t>−</m:t>
                              </m:r>
                              <m:r>
                                <a:rPr lang="it-IT" i="1">
                                  <a:latin typeface="Cambria Math" panose="02040503050406030204" pitchFamily="18" charset="0"/>
                                </a:rPr>
                                <m:t>𝑖𝑎</m:t>
                              </m:r>
                              <m:d>
                                <m:dPr>
                                  <m:ctrlPr>
                                    <a:rPr lang="it-IT" i="1">
                                      <a:latin typeface="Cambria Math" panose="02040503050406030204" pitchFamily="18" charset="0"/>
                                    </a:rPr>
                                  </m:ctrlPr>
                                </m:dPr>
                                <m:e>
                                  <m:r>
                                    <a:rPr lang="it-IT" i="1">
                                      <a:latin typeface="Cambria Math" panose="02040503050406030204" pitchFamily="18" charset="0"/>
                                    </a:rPr>
                                    <m:t>𝑠</m:t>
                                  </m:r>
                                </m:e>
                              </m:d>
                              <m:sSub>
                                <m:sSubPr>
                                  <m:ctrlPr>
                                    <a:rPr lang="it-IT" i="1">
                                      <a:latin typeface="Cambria Math" panose="02040503050406030204" pitchFamily="18" charset="0"/>
                                    </a:rPr>
                                  </m:ctrlPr>
                                </m:sSubPr>
                                <m:e>
                                  <m:acc>
                                    <m:accPr>
                                      <m:chr m:val="̃"/>
                                      <m:ctrlPr>
                                        <a:rPr lang="it-IT" i="1">
                                          <a:latin typeface="Cambria Math" panose="02040503050406030204" pitchFamily="18" charset="0"/>
                                        </a:rPr>
                                      </m:ctrlPr>
                                    </m:accPr>
                                    <m:e>
                                      <m:r>
                                        <a:rPr lang="it-IT" i="1">
                                          <a:latin typeface="Cambria Math" panose="02040503050406030204" pitchFamily="18" charset="0"/>
                                        </a:rPr>
                                        <m:t>𝑤</m:t>
                                      </m:r>
                                    </m:e>
                                  </m:acc>
                                </m:e>
                                <m:sub>
                                  <m:r>
                                    <a:rPr lang="it-IT" i="1">
                                      <a:latin typeface="Cambria Math" panose="02040503050406030204" pitchFamily="18" charset="0"/>
                                    </a:rPr>
                                    <m:t>𝑡</m:t>
                                  </m:r>
                                </m:sub>
                              </m:sSub>
                              <m:r>
                                <a:rPr lang="it-IT"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sup>
                          </m:sSup>
                          <m:r>
                            <a:rPr lang="it-IT" b="0" i="1" smtClean="0">
                              <a:latin typeface="Cambria Math" panose="02040503050406030204" pitchFamily="18" charset="0"/>
                            </a:rPr>
                            <m:t>𝑑𝑧</m:t>
                          </m:r>
                        </m:e>
                      </m:nary>
                    </m:oMath>
                  </m:oMathPara>
                </a14:m>
                <a:endParaRPr lang="en-US" dirty="0"/>
              </a:p>
            </p:txBody>
          </p:sp>
        </mc:Choice>
        <mc:Fallback xmlns="">
          <p:sp>
            <p:nvSpPr>
              <p:cNvPr id="16" name="CasellaDiTesto 15">
                <a:extLst>
                  <a:ext uri="{FF2B5EF4-FFF2-40B4-BE49-F238E27FC236}">
                    <a16:creationId xmlns:a16="http://schemas.microsoft.com/office/drawing/2014/main" xmlns:a14="http://schemas.microsoft.com/office/drawing/2010/main" xmlns="" id="{2BC7E49A-0C77-41DD-99B1-BE67F1CD1DAB}"/>
                  </a:ext>
                </a:extLst>
              </p:cNvPr>
              <p:cNvSpPr txBox="1">
                <a:spLocks noRot="1" noChangeAspect="1" noMove="1" noResize="1" noEditPoints="1" noAdjustHandles="1" noChangeArrowheads="1" noChangeShapeType="1" noTextEdit="1"/>
              </p:cNvSpPr>
              <p:nvPr/>
            </p:nvSpPr>
            <p:spPr>
              <a:xfrm>
                <a:off x="0" y="4152942"/>
                <a:ext cx="8935403" cy="818366"/>
              </a:xfrm>
              <a:prstGeom prst="rect">
                <a:avLst/>
              </a:prstGeom>
              <a:blipFill rotWithShape="0">
                <a:blip r:embed="rId9"/>
                <a:stretch>
                  <a:fillRect b="-74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xmlns="" id="{6C930489-9022-443D-9BF5-1586AD838D41}"/>
                  </a:ext>
                </a:extLst>
              </p:cNvPr>
              <p:cNvSpPr txBox="1"/>
              <p:nvPr/>
            </p:nvSpPr>
            <p:spPr>
              <a:xfrm>
                <a:off x="8757386" y="4069370"/>
                <a:ext cx="332873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Pole in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=1</m:t>
                    </m:r>
                  </m:oMath>
                </a14:m>
                <a:r>
                  <a:rPr lang="en-US" dirty="0"/>
                  <a:t> accounting for the steady-state contribution</a:t>
                </a:r>
              </a:p>
              <a:p>
                <a:pPr marL="285750" indent="-285750">
                  <a:buFont typeface="Arial" panose="020B0604020202020204" pitchFamily="34" charset="0"/>
                  <a:buChar char="•"/>
                </a:pPr>
                <a:r>
                  <a:rPr lang="en-US" dirty="0"/>
                  <a:t>For large BBU strength, steepest descent method from the saddle-point of </a:t>
                </a:r>
                <a14:m>
                  <m:oMath xmlns:m="http://schemas.openxmlformats.org/officeDocument/2006/math">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a14:m>
                <a:endParaRPr lang="en-US" dirty="0"/>
              </a:p>
            </p:txBody>
          </p:sp>
        </mc:Choice>
        <mc:Fallback xmlns="">
          <p:sp>
            <p:nvSpPr>
              <p:cNvPr id="17" name="CasellaDiTesto 16">
                <a:extLst>
                  <a:ext uri="{FF2B5EF4-FFF2-40B4-BE49-F238E27FC236}">
                    <a16:creationId xmlns:a16="http://schemas.microsoft.com/office/drawing/2014/main" xmlns:a14="http://schemas.microsoft.com/office/drawing/2010/main" xmlns="" id="{6C930489-9022-443D-9BF5-1586AD838D41}"/>
                  </a:ext>
                </a:extLst>
              </p:cNvPr>
              <p:cNvSpPr txBox="1">
                <a:spLocks noRot="1" noChangeAspect="1" noMove="1" noResize="1" noEditPoints="1" noAdjustHandles="1" noChangeArrowheads="1" noChangeShapeType="1" noTextEdit="1"/>
              </p:cNvSpPr>
              <p:nvPr/>
            </p:nvSpPr>
            <p:spPr>
              <a:xfrm>
                <a:off x="8757386" y="4069370"/>
                <a:ext cx="3328737" cy="1477328"/>
              </a:xfrm>
              <a:prstGeom prst="rect">
                <a:avLst/>
              </a:prstGeom>
              <a:blipFill rotWithShape="0">
                <a:blip r:embed="rId10"/>
                <a:stretch>
                  <a:fillRect l="-1282" t="-2479" r="-2930" b="-5785"/>
                </a:stretch>
              </a:blipFill>
            </p:spPr>
            <p:txBody>
              <a:bodyPr/>
              <a:lstStyle/>
              <a:p>
                <a:r>
                  <a:rPr lang="it-IT">
                    <a:noFill/>
                  </a:rPr>
                  <a:t> </a:t>
                </a:r>
              </a:p>
            </p:txBody>
          </p:sp>
        </mc:Fallback>
      </mc:AlternateContent>
      <p:sp>
        <p:nvSpPr>
          <p:cNvPr id="18" name="CasellaDiTesto 17">
            <a:extLst>
              <a:ext uri="{FF2B5EF4-FFF2-40B4-BE49-F238E27FC236}">
                <a16:creationId xmlns:a16="http://schemas.microsoft.com/office/drawing/2014/main" xmlns="" id="{4069AEEE-7A14-41FD-B051-B0AC55643C31}"/>
              </a:ext>
            </a:extLst>
          </p:cNvPr>
          <p:cNvSpPr txBox="1"/>
          <p:nvPr/>
        </p:nvSpPr>
        <p:spPr>
          <a:xfrm>
            <a:off x="838200" y="5158895"/>
            <a:ext cx="4098378" cy="369332"/>
          </a:xfrm>
          <a:prstGeom prst="rect">
            <a:avLst/>
          </a:prstGeom>
          <a:noFill/>
        </p:spPr>
        <p:txBody>
          <a:bodyPr wrap="square" rtlCol="0">
            <a:spAutoFit/>
          </a:bodyPr>
          <a:lstStyle/>
          <a:p>
            <a:r>
              <a:rPr lang="en-US" b="1" dirty="0"/>
              <a:t>Asymptotic envelope of the oscillations</a:t>
            </a:r>
          </a:p>
        </p:txBody>
      </p:sp>
      <mc:AlternateContent xmlns:mc="http://schemas.openxmlformats.org/markup-compatibility/2006" xmlns:a14="http://schemas.microsoft.com/office/drawing/2010/main">
        <mc:Choice Requires="a14">
          <p:sp>
            <p:nvSpPr>
              <p:cNvPr id="19" name="Rettangolo 18"/>
              <p:cNvSpPr/>
              <p:nvPr/>
            </p:nvSpPr>
            <p:spPr>
              <a:xfrm>
                <a:off x="8202581" y="5680690"/>
                <a:ext cx="2973690" cy="637226"/>
              </a:xfrm>
              <a:prstGeom prst="rect">
                <a:avLst/>
              </a:prstGeom>
              <a:ln>
                <a:solidFill>
                  <a:srgbClr val="C00000"/>
                </a:solidFill>
              </a:ln>
            </p:spPr>
            <p:txBody>
              <a:bodyPr wrap="square">
                <a:spAutoFit/>
              </a:bodyPr>
              <a:lstStyle/>
              <a:p>
                <a14:m>
                  <m:oMath xmlns:m="http://schemas.openxmlformats.org/officeDocument/2006/math">
                    <m:r>
                      <a:rPr lang="en-US" sz="1400" i="1">
                        <a:latin typeface="Cambria Math" panose="02040503050406030204" pitchFamily="18" charset="0"/>
                      </a:rPr>
                      <m:t>𝑎</m:t>
                    </m:r>
                    <m:d>
                      <m:dPr>
                        <m:ctrlPr>
                          <a:rPr lang="en-US" sz="1400" i="1">
                            <a:latin typeface="Cambria Math" panose="02040503050406030204" pitchFamily="18" charset="0"/>
                          </a:rPr>
                        </m:ctrlPr>
                      </m:dPr>
                      <m:e>
                        <m:r>
                          <a:rPr lang="en-US" sz="1400" i="1">
                            <a:latin typeface="Cambria Math" panose="02040503050406030204" pitchFamily="18" charset="0"/>
                          </a:rPr>
                          <m:t>𝑠</m:t>
                        </m:r>
                      </m:e>
                    </m:d>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𝑞</m:t>
                        </m:r>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𝑏</m:t>
                            </m:r>
                          </m:sub>
                        </m:sSub>
                      </m:num>
                      <m:den>
                        <m:r>
                          <a:rPr lang="en-US" sz="1400" i="1">
                            <a:latin typeface="Cambria Math" panose="02040503050406030204" pitchFamily="18" charset="0"/>
                          </a:rPr>
                          <m:t>2</m:t>
                        </m:r>
                        <m:r>
                          <a:rPr lang="en-US" sz="1400" i="1">
                            <a:latin typeface="Cambria Math" panose="02040503050406030204" pitchFamily="18" charset="0"/>
                          </a:rPr>
                          <m:t>𝑚</m:t>
                        </m:r>
                        <m:sSup>
                          <m:sSupPr>
                            <m:ctrlPr>
                              <a:rPr lang="en-US" sz="1400" i="1">
                                <a:latin typeface="Cambria Math" panose="02040503050406030204" pitchFamily="18" charset="0"/>
                              </a:rPr>
                            </m:ctrlPr>
                          </m:sSupPr>
                          <m:e>
                            <m:r>
                              <a:rPr lang="en-US" sz="1400" i="1">
                                <a:latin typeface="Cambria Math" panose="02040503050406030204" pitchFamily="18" charset="0"/>
                              </a:rPr>
                              <m:t>𝑐</m:t>
                            </m:r>
                          </m:e>
                          <m:sup>
                            <m:r>
                              <a:rPr lang="en-US" sz="1400" i="1">
                                <a:latin typeface="Cambria Math" panose="02040503050406030204" pitchFamily="18" charset="0"/>
                              </a:rPr>
                              <m:t>2</m:t>
                            </m:r>
                          </m:sup>
                        </m:sSup>
                      </m:den>
                    </m:f>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0</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𝑡</m:t>
                            </m:r>
                          </m:sub>
                        </m:sSub>
                      </m:num>
                      <m:den>
                        <m:r>
                          <a:rPr lang="en-US" sz="1400" i="1">
                            <a:latin typeface="Cambria Math" panose="02040503050406030204" pitchFamily="18" charset="0"/>
                          </a:rPr>
                          <m:t>𝑄</m:t>
                        </m:r>
                      </m:den>
                    </m:f>
                    <m:nary>
                      <m:naryPr>
                        <m:ctrlPr>
                          <a:rPr lang="en-US" sz="1400" i="1">
                            <a:latin typeface="Cambria Math" panose="02040503050406030204" pitchFamily="18" charset="0"/>
                          </a:rPr>
                        </m:ctrlPr>
                      </m:naryPr>
                      <m:sub>
                        <m:r>
                          <m:rPr>
                            <m:brk m:alnAt="23"/>
                          </m:rPr>
                          <a:rPr lang="en-US" sz="1400" i="1">
                            <a:latin typeface="Cambria Math" panose="02040503050406030204" pitchFamily="18" charset="0"/>
                          </a:rPr>
                          <m:t>0</m:t>
                        </m:r>
                      </m:sub>
                      <m:sup>
                        <m:r>
                          <a:rPr lang="en-US" sz="1400" i="1">
                            <a:latin typeface="Cambria Math" panose="02040503050406030204" pitchFamily="18" charset="0"/>
                          </a:rPr>
                          <m:t>𝑠</m:t>
                        </m:r>
                      </m:sup>
                      <m:e>
                        <m:r>
                          <a:rPr lang="en-US" sz="1400" i="1">
                            <a:latin typeface="Cambria Math" panose="02040503050406030204" pitchFamily="18" charset="0"/>
                          </a:rPr>
                          <m:t>𝑑</m:t>
                        </m:r>
                        <m:sSup>
                          <m:sSupPr>
                            <m:ctrlPr>
                              <a:rPr lang="en-US" sz="1400" i="1">
                                <a:latin typeface="Cambria Math" panose="02040503050406030204" pitchFamily="18" charset="0"/>
                              </a:rPr>
                            </m:ctrlPr>
                          </m:sSupPr>
                          <m:e>
                            <m:r>
                              <a:rPr lang="en-US" sz="1400" i="1">
                                <a:latin typeface="Cambria Math" panose="02040503050406030204" pitchFamily="18" charset="0"/>
                              </a:rPr>
                              <m:t>𝑠</m:t>
                            </m:r>
                          </m:e>
                          <m:sup>
                            <m:r>
                              <a:rPr lang="en-US" sz="1400" i="1">
                                <a:latin typeface="Cambria Math" panose="02040503050406030204" pitchFamily="18" charset="0"/>
                              </a:rPr>
                              <m:t>′</m:t>
                            </m:r>
                          </m:sup>
                        </m:sSup>
                        <m:sSub>
                          <m:sSubPr>
                            <m:ctrlPr>
                              <a:rPr lang="en-US" sz="1400" i="1">
                                <a:latin typeface="Cambria Math" panose="02040503050406030204" pitchFamily="18" charset="0"/>
                              </a:rPr>
                            </m:ctrlPr>
                          </m:sSubPr>
                          <m:e>
                            <m:r>
                              <a:rPr lang="en-US" sz="1400" i="1">
                                <a:latin typeface="Cambria Math" panose="02040503050406030204" pitchFamily="18" charset="0"/>
                              </a:rPr>
                              <m:t>𝛽</m:t>
                            </m:r>
                          </m:e>
                          <m:sub>
                            <m:r>
                              <a:rPr lang="en-US" sz="1400" i="1">
                                <a:latin typeface="Cambria Math" panose="02040503050406030204" pitchFamily="18" charset="0"/>
                              </a:rPr>
                              <m:t>𝑥</m:t>
                            </m:r>
                          </m:sub>
                        </m:sSub>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𝑠</m:t>
                            </m:r>
                          </m:e>
                          <m:sup>
                            <m:r>
                              <a:rPr lang="en-US" sz="1400" i="1">
                                <a:latin typeface="Cambria Math" panose="02040503050406030204" pitchFamily="18" charset="0"/>
                              </a:rPr>
                              <m:t>′</m:t>
                            </m:r>
                          </m:sup>
                        </m:sSup>
                        <m:r>
                          <a:rPr lang="en-US" sz="1400" i="1">
                            <a:latin typeface="Cambria Math" panose="02040503050406030204" pitchFamily="18" charset="0"/>
                          </a:rPr>
                          <m:t>)/</m:t>
                        </m:r>
                        <m:r>
                          <a:rPr lang="en-US" sz="1400" i="1">
                            <a:latin typeface="Cambria Math" panose="02040503050406030204" pitchFamily="18" charset="0"/>
                          </a:rPr>
                          <m:t>𝛾</m:t>
                        </m:r>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𝑠</m:t>
                                </m:r>
                              </m:e>
                              <m:sup>
                                <m:r>
                                  <a:rPr lang="en-US" sz="1400" i="1">
                                    <a:latin typeface="Cambria Math" panose="02040503050406030204" pitchFamily="18" charset="0"/>
                                  </a:rPr>
                                  <m:t>′</m:t>
                                </m:r>
                              </m:sup>
                            </m:sSup>
                          </m:e>
                        </m:d>
                      </m:e>
                    </m:nary>
                  </m:oMath>
                </a14:m>
                <a:r>
                  <a:rPr lang="en-US" sz="1400" dirty="0"/>
                  <a:t> is the “BBU strength”</a:t>
                </a:r>
              </a:p>
            </p:txBody>
          </p:sp>
        </mc:Choice>
        <mc:Fallback xmlns="">
          <p:sp>
            <p:nvSpPr>
              <p:cNvPr id="19" name="Rettangolo 18"/>
              <p:cNvSpPr>
                <a:spLocks noRot="1" noChangeAspect="1" noMove="1" noResize="1" noEditPoints="1" noAdjustHandles="1" noChangeArrowheads="1" noChangeShapeType="1" noTextEdit="1"/>
              </p:cNvSpPr>
              <p:nvPr/>
            </p:nvSpPr>
            <p:spPr>
              <a:xfrm>
                <a:off x="8202581" y="5680690"/>
                <a:ext cx="2973690" cy="637226"/>
              </a:xfrm>
              <a:prstGeom prst="rect">
                <a:avLst/>
              </a:prstGeom>
              <a:blipFill rotWithShape="0">
                <a:blip r:embed="rId11"/>
                <a:stretch>
                  <a:fillRect l="-409" t="-53774" b="-51887"/>
                </a:stretch>
              </a:blipFill>
              <a:ln>
                <a:solidFill>
                  <a:srgbClr val="C00000"/>
                </a:solidFill>
              </a:ln>
            </p:spPr>
            <p:txBody>
              <a:bodyPr/>
              <a:lstStyle/>
              <a:p>
                <a:r>
                  <a:rPr lang="it-IT">
                    <a:noFill/>
                  </a:rPr>
                  <a:t> </a:t>
                </a:r>
              </a:p>
            </p:txBody>
          </p:sp>
        </mc:Fallback>
      </mc:AlternateContent>
    </p:spTree>
    <p:extLst>
      <p:ext uri="{BB962C8B-B14F-4D97-AF65-F5344CB8AC3E}">
        <p14:creationId xmlns:p14="http://schemas.microsoft.com/office/powerpoint/2010/main" val="628746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838200" y="2271934"/>
            <a:ext cx="9017000" cy="1092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en-US" dirty="0"/>
              <a:t>Contents</a:t>
            </a:r>
            <a:endParaRPr lang="it-IT" dirty="0"/>
          </a:p>
        </p:txBody>
      </p:sp>
      <p:sp>
        <p:nvSpPr>
          <p:cNvPr id="3" name="CasellaDiTesto 2"/>
          <p:cNvSpPr txBox="1"/>
          <p:nvPr/>
        </p:nvSpPr>
        <p:spPr>
          <a:xfrm>
            <a:off x="850900" y="1395463"/>
            <a:ext cx="892448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Framework and Motivation</a:t>
            </a:r>
          </a:p>
          <a:p>
            <a:pPr marL="742950" lvl="1" indent="-285750">
              <a:buFont typeface="Arial" panose="020B0604020202020204" pitchFamily="34" charset="0"/>
              <a:buChar char="•"/>
            </a:pPr>
            <a:r>
              <a:rPr lang="en-US" dirty="0"/>
              <a:t>The initiatives of </a:t>
            </a:r>
            <a:r>
              <a:rPr lang="en-US" dirty="0" smtClean="0"/>
              <a:t>our scientific collaboration</a:t>
            </a:r>
          </a:p>
          <a:p>
            <a:pPr marL="742950" lvl="1" indent="-285750">
              <a:buFont typeface="Arial" panose="020B0604020202020204" pitchFamily="34" charset="0"/>
              <a:buChar char="•"/>
            </a:pPr>
            <a:r>
              <a:rPr lang="en-US" dirty="0" smtClean="0"/>
              <a:t>Technological aspects and innovative concepts for high gradient RF </a:t>
            </a:r>
            <a:r>
              <a:rPr lang="en-US" dirty="0" err="1" smtClean="0"/>
              <a:t>linacs</a:t>
            </a:r>
            <a:endParaRPr lang="en-US" dirty="0" smtClean="0"/>
          </a:p>
          <a:p>
            <a:pPr marL="285750" indent="-285750">
              <a:buFont typeface="Arial" panose="020B0604020202020204" pitchFamily="34" charset="0"/>
              <a:buChar char="•"/>
            </a:pPr>
            <a:r>
              <a:rPr lang="en-US" b="1" dirty="0"/>
              <a:t>Design of the C-band Hybrid </a:t>
            </a:r>
            <a:r>
              <a:rPr lang="en-US" b="1" dirty="0" err="1"/>
              <a:t>Photoinjector</a:t>
            </a:r>
            <a:r>
              <a:rPr lang="en-US" b="1" dirty="0"/>
              <a:t> Driving the DARPA-GRIT ICS Source</a:t>
            </a:r>
          </a:p>
          <a:p>
            <a:pPr marL="742950" lvl="1" indent="-285750">
              <a:buFont typeface="Arial" panose="020B0604020202020204" pitchFamily="34" charset="0"/>
              <a:buChar char="•"/>
            </a:pPr>
            <a:r>
              <a:rPr lang="en-US" dirty="0" smtClean="0"/>
              <a:t>Beam brightness and RF photo-injectors</a:t>
            </a:r>
            <a:endParaRPr lang="en-US" dirty="0"/>
          </a:p>
          <a:p>
            <a:pPr marL="742950" lvl="1" indent="-285750">
              <a:buFont typeface="Arial" panose="020B0604020202020204" pitchFamily="34" charset="0"/>
              <a:buChar char="•"/>
            </a:pPr>
            <a:r>
              <a:rPr lang="en-US" dirty="0" smtClean="0"/>
              <a:t>Electromagnetic </a:t>
            </a:r>
            <a:r>
              <a:rPr lang="en-US" i="1" dirty="0"/>
              <a:t>design</a:t>
            </a:r>
            <a:r>
              <a:rPr lang="en-US" dirty="0"/>
              <a:t> and </a:t>
            </a:r>
            <a:r>
              <a:rPr lang="en-US" i="1" dirty="0" smtClean="0"/>
              <a:t>beam </a:t>
            </a:r>
            <a:r>
              <a:rPr lang="en-US" i="1" dirty="0"/>
              <a:t>dynamics</a:t>
            </a:r>
            <a:r>
              <a:rPr lang="en-US" dirty="0"/>
              <a:t> optimization</a:t>
            </a:r>
          </a:p>
          <a:p>
            <a:pPr marL="742950" lvl="1" indent="-285750">
              <a:buFont typeface="Arial" panose="020B0604020202020204" pitchFamily="34" charset="0"/>
              <a:buChar char="•"/>
            </a:pPr>
            <a:r>
              <a:rPr lang="en-US" dirty="0"/>
              <a:t>Commissioning at </a:t>
            </a:r>
            <a:r>
              <a:rPr lang="en-US" dirty="0" err="1"/>
              <a:t>Radiabeam</a:t>
            </a:r>
            <a:endParaRPr lang="en-US" dirty="0"/>
          </a:p>
          <a:p>
            <a:pPr marL="285750" indent="-285750">
              <a:buFont typeface="Arial" panose="020B0604020202020204" pitchFamily="34" charset="0"/>
              <a:buChar char="•"/>
            </a:pPr>
            <a:r>
              <a:rPr lang="en-US" b="1" dirty="0" smtClean="0"/>
              <a:t>MILES</a:t>
            </a:r>
            <a:r>
              <a:rPr lang="en-US" b="1" dirty="0"/>
              <a:t>: Alternative Models for Collective </a:t>
            </a:r>
            <a:r>
              <a:rPr lang="en-US" b="1" dirty="0" smtClean="0"/>
              <a:t>Effects in </a:t>
            </a:r>
            <a:r>
              <a:rPr lang="en-US" b="1" dirty="0" err="1" smtClean="0"/>
              <a:t>Linacs</a:t>
            </a:r>
            <a:endParaRPr lang="en-US" b="1" dirty="0"/>
          </a:p>
          <a:p>
            <a:pPr marL="742950" lvl="1" indent="-285750">
              <a:buFont typeface="Arial" panose="020B0604020202020204" pitchFamily="34" charset="0"/>
              <a:buChar char="•"/>
            </a:pPr>
            <a:r>
              <a:rPr lang="en-US" i="1" dirty="0" smtClean="0"/>
              <a:t>Space </a:t>
            </a:r>
            <a:r>
              <a:rPr lang="en-US" i="1" dirty="0"/>
              <a:t>charge</a:t>
            </a:r>
            <a:r>
              <a:rPr lang="en-US" dirty="0"/>
              <a:t> forces and </a:t>
            </a:r>
            <a:r>
              <a:rPr lang="en-US" i="1" dirty="0" err="1"/>
              <a:t>wakefield</a:t>
            </a:r>
            <a:r>
              <a:rPr lang="en-US" dirty="0"/>
              <a:t> </a:t>
            </a:r>
            <a:r>
              <a:rPr lang="en-US" dirty="0" smtClean="0"/>
              <a:t>interaction with validation tests</a:t>
            </a:r>
            <a:endParaRPr lang="en-US" dirty="0"/>
          </a:p>
          <a:p>
            <a:pPr marL="742950" lvl="1" indent="-285750">
              <a:buFont typeface="Arial" panose="020B0604020202020204" pitchFamily="34" charset="0"/>
              <a:buChar char="•"/>
            </a:pPr>
            <a:r>
              <a:rPr lang="en-US" dirty="0" smtClean="0"/>
              <a:t>Applications</a:t>
            </a:r>
            <a:r>
              <a:rPr lang="en-US" dirty="0"/>
              <a:t>: </a:t>
            </a:r>
            <a:r>
              <a:rPr lang="en-US" i="1" dirty="0"/>
              <a:t>tolerances</a:t>
            </a:r>
            <a:r>
              <a:rPr lang="en-US" dirty="0"/>
              <a:t> for misaligned </a:t>
            </a:r>
            <a:r>
              <a:rPr lang="en-US" dirty="0" err="1"/>
              <a:t>linac</a:t>
            </a:r>
            <a:r>
              <a:rPr lang="en-US" dirty="0"/>
              <a:t> structures and </a:t>
            </a:r>
            <a:r>
              <a:rPr lang="en-US" dirty="0" smtClean="0"/>
              <a:t>mitigation techniques for SRWF and LRWF interaction</a:t>
            </a:r>
          </a:p>
          <a:p>
            <a:pPr marL="285750" indent="-285750">
              <a:buFont typeface="Arial" panose="020B0604020202020204" pitchFamily="34" charset="0"/>
              <a:buChar char="•"/>
            </a:pPr>
            <a:r>
              <a:rPr lang="en-US" b="1" dirty="0" smtClean="0"/>
              <a:t>Experimental </a:t>
            </a:r>
            <a:r>
              <a:rPr lang="en-US" b="1" dirty="0"/>
              <a:t>Activities at UCLA</a:t>
            </a:r>
          </a:p>
          <a:p>
            <a:pPr marL="742950" lvl="1" indent="-285750">
              <a:buFont typeface="Arial" panose="020B0604020202020204" pitchFamily="34" charset="0"/>
              <a:buChar char="•"/>
            </a:pPr>
            <a:r>
              <a:rPr lang="en-US" i="1" dirty="0"/>
              <a:t>Commissioning</a:t>
            </a:r>
            <a:r>
              <a:rPr lang="en-US" dirty="0"/>
              <a:t> of the hybrid </a:t>
            </a:r>
            <a:r>
              <a:rPr lang="en-US" dirty="0" smtClean="0"/>
              <a:t>gun at </a:t>
            </a:r>
            <a:r>
              <a:rPr lang="en-US" dirty="0" err="1" smtClean="0"/>
              <a:t>Radiabeam</a:t>
            </a:r>
            <a:endParaRPr lang="en-US" dirty="0"/>
          </a:p>
          <a:p>
            <a:pPr marL="742950" lvl="1" indent="-285750">
              <a:buFont typeface="Arial" panose="020B0604020202020204" pitchFamily="34" charset="0"/>
              <a:buChar char="•"/>
            </a:pPr>
            <a:r>
              <a:rPr lang="en-US" dirty="0" smtClean="0"/>
              <a:t>Measurements of </a:t>
            </a:r>
            <a:r>
              <a:rPr lang="en-US" i="1" dirty="0" smtClean="0"/>
              <a:t>cryogenic</a:t>
            </a:r>
            <a:r>
              <a:rPr lang="en-US" dirty="0" smtClean="0"/>
              <a:t> </a:t>
            </a:r>
            <a:r>
              <a:rPr lang="en-US" dirty="0"/>
              <a:t>RF structures</a:t>
            </a:r>
          </a:p>
          <a:p>
            <a:pPr marL="742950" lvl="1" indent="-285750">
              <a:buFont typeface="Arial" panose="020B0604020202020204" pitchFamily="34" charset="0"/>
              <a:buChar char="•"/>
            </a:pPr>
            <a:r>
              <a:rPr lang="en-US" i="1" dirty="0"/>
              <a:t>Magnets</a:t>
            </a:r>
            <a:r>
              <a:rPr lang="en-US" dirty="0"/>
              <a:t> development and test</a:t>
            </a:r>
          </a:p>
        </p:txBody>
      </p:sp>
      <p:pic>
        <p:nvPicPr>
          <p:cNvPr id="4" name="Immagine 3">
            <a:extLst>
              <a:ext uri="{FF2B5EF4-FFF2-40B4-BE49-F238E27FC236}">
                <a16:creationId xmlns:a16="http://schemas.microsoft.com/office/drawing/2014/main" xmlns="" id="{C213FFC8-DEE9-424F-99C8-C8263EB22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C9083E93-708E-4F4B-9AE8-8434EEAEA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D99BD272-6EE4-4AC6-887E-C00E2C6DBE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7" name="Segnaposto numero diapositiva 6"/>
          <p:cNvSpPr>
            <a:spLocks noGrp="1"/>
          </p:cNvSpPr>
          <p:nvPr>
            <p:ph type="sldNum" sz="quarter" idx="12"/>
          </p:nvPr>
        </p:nvSpPr>
        <p:spPr/>
        <p:txBody>
          <a:bodyPr/>
          <a:lstStyle/>
          <a:p>
            <a:fld id="{DA88F107-29D3-4193-A23C-C6E5D8B0097F}" type="slidenum">
              <a:rPr lang="it-IT" smtClean="0"/>
              <a:t>7</a:t>
            </a:fld>
            <a:endParaRPr lang="it-IT"/>
          </a:p>
        </p:txBody>
      </p:sp>
    </p:spTree>
    <p:extLst>
      <p:ext uri="{BB962C8B-B14F-4D97-AF65-F5344CB8AC3E}">
        <p14:creationId xmlns:p14="http://schemas.microsoft.com/office/powerpoint/2010/main" val="8902273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A36BD59-0F83-4BBB-99A7-2A2D20AEA19C}"/>
              </a:ext>
            </a:extLst>
          </p:cNvPr>
          <p:cNvSpPr>
            <a:spLocks noGrp="1"/>
          </p:cNvSpPr>
          <p:nvPr>
            <p:ph type="title"/>
          </p:nvPr>
        </p:nvSpPr>
        <p:spPr/>
        <p:txBody>
          <a:bodyPr/>
          <a:lstStyle/>
          <a:p>
            <a:r>
              <a:rPr lang="en-US" dirty="0"/>
              <a:t>Trajectory Steering</a:t>
            </a:r>
          </a:p>
        </p:txBody>
      </p:sp>
      <p:sp>
        <p:nvSpPr>
          <p:cNvPr id="3" name="Segnaposto numero diapositiva 2">
            <a:extLst>
              <a:ext uri="{FF2B5EF4-FFF2-40B4-BE49-F238E27FC236}">
                <a16:creationId xmlns:a16="http://schemas.microsoft.com/office/drawing/2014/main" xmlns="" id="{709F67A8-F113-40D0-A4DE-7AC5783A356B}"/>
              </a:ext>
            </a:extLst>
          </p:cNvPr>
          <p:cNvSpPr>
            <a:spLocks noGrp="1"/>
          </p:cNvSpPr>
          <p:nvPr>
            <p:ph type="sldNum" sz="quarter" idx="12"/>
          </p:nvPr>
        </p:nvSpPr>
        <p:spPr/>
        <p:txBody>
          <a:bodyPr/>
          <a:lstStyle/>
          <a:p>
            <a:fld id="{62EE6E3B-1986-4A06-9D04-53EACBB36779}" type="slidenum">
              <a:rPr lang="en-US" smtClean="0"/>
              <a:t>70</a:t>
            </a:fld>
            <a:endParaRPr lang="en-US"/>
          </a:p>
        </p:txBody>
      </p:sp>
      <p:pic>
        <p:nvPicPr>
          <p:cNvPr id="33" name="Immagine 32">
            <a:extLst>
              <a:ext uri="{FF2B5EF4-FFF2-40B4-BE49-F238E27FC236}">
                <a16:creationId xmlns:a16="http://schemas.microsoft.com/office/drawing/2014/main" xmlns="" id="{416E7369-B559-4E10-92D0-9B7A57E334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4" name="Immagine 33">
            <a:extLst>
              <a:ext uri="{FF2B5EF4-FFF2-40B4-BE49-F238E27FC236}">
                <a16:creationId xmlns:a16="http://schemas.microsoft.com/office/drawing/2014/main" xmlns="" id="{5AD982EA-916B-421B-96D6-D45898DDC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5" name="Immagine 34">
            <a:extLst>
              <a:ext uri="{FF2B5EF4-FFF2-40B4-BE49-F238E27FC236}">
                <a16:creationId xmlns:a16="http://schemas.microsoft.com/office/drawing/2014/main" xmlns="" id="{516CBD83-FA49-4762-97DB-83571CE01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mc:AlternateContent xmlns:mc="http://schemas.openxmlformats.org/markup-compatibility/2006" xmlns:a14="http://schemas.microsoft.com/office/drawing/2010/main">
        <mc:Choice Requires="a14">
          <p:sp>
            <p:nvSpPr>
              <p:cNvPr id="36" name="TextBox 15">
                <a:extLst>
                  <a:ext uri="{FF2B5EF4-FFF2-40B4-BE49-F238E27FC236}">
                    <a16:creationId xmlns:a16="http://schemas.microsoft.com/office/drawing/2014/main" xmlns="" id="{B8504A4D-5105-4301-B1D3-C3A26B50502E}"/>
                  </a:ext>
                </a:extLst>
              </p:cNvPr>
              <p:cNvSpPr txBox="1"/>
              <p:nvPr/>
            </p:nvSpPr>
            <p:spPr>
              <a:xfrm>
                <a:off x="518218" y="1420981"/>
                <a:ext cx="6315719" cy="923330"/>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1"/>
                    </a:solidFill>
                  </a:rPr>
                  <a:t>Steering magnets</a:t>
                </a:r>
                <a:r>
                  <a:rPr lang="en-US" dirty="0">
                    <a:solidFill>
                      <a:schemeClr val="tx1"/>
                    </a:solidFill>
                  </a:rPr>
                  <a:t>: dipole fields of moderate strength providing </a:t>
                </a:r>
                <a:r>
                  <a:rPr lang="en-US" b="1" dirty="0">
                    <a:solidFill>
                      <a:schemeClr val="tx1"/>
                    </a:solidFill>
                  </a:rPr>
                  <a:t>correction</a:t>
                </a:r>
                <a:r>
                  <a:rPr lang="en-US" dirty="0">
                    <a:solidFill>
                      <a:schemeClr val="tx1"/>
                    </a:solidFill>
                  </a:rPr>
                  <a:t> of the trajectories</a:t>
                </a:r>
              </a:p>
              <a:p>
                <a:pPr marL="285750" indent="-285750">
                  <a:buFont typeface="Arial" panose="020B0604020202020204" pitchFamily="34" charset="0"/>
                  <a:buChar char="•"/>
                </a:pPr>
                <a:r>
                  <a:rPr lang="en-US" dirty="0">
                    <a:solidFill>
                      <a:schemeClr val="tx1"/>
                    </a:solidFill>
                  </a:rPr>
                  <a:t>Transverse </a:t>
                </a:r>
                <a:r>
                  <a:rPr lang="en-US" b="1" dirty="0">
                    <a:solidFill>
                      <a:schemeClr val="tx1"/>
                    </a:solidFill>
                  </a:rPr>
                  <a:t>kick</a:t>
                </a:r>
                <a:r>
                  <a:rPr lang="en-US" dirty="0">
                    <a:solidFill>
                      <a:schemeClr val="tx1"/>
                    </a:solidFill>
                  </a:rPr>
                  <a:t> from a corrector of </a:t>
                </a:r>
                <a:r>
                  <a:rPr lang="en-US" i="1" dirty="0">
                    <a:solidFill>
                      <a:schemeClr val="tx1"/>
                    </a:solidFill>
                  </a:rPr>
                  <a:t>integrated field</a:t>
                </a:r>
                <a:r>
                  <a:rPr lang="en-US"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𝐾</m:t>
                    </m:r>
                  </m:oMath>
                </a14:m>
                <a:endParaRPr lang="en-US" dirty="0">
                  <a:solidFill>
                    <a:schemeClr val="tx1"/>
                  </a:solidFill>
                </a:endParaRPr>
              </a:p>
            </p:txBody>
          </p:sp>
        </mc:Choice>
        <mc:Fallback xmlns="">
          <p:sp>
            <p:nvSpPr>
              <p:cNvPr id="36" name="TextBox 15">
                <a:extLst>
                  <a:ext uri="{FF2B5EF4-FFF2-40B4-BE49-F238E27FC236}">
                    <a16:creationId xmlns:a16="http://schemas.microsoft.com/office/drawing/2014/main" id="{B8504A4D-5105-4301-B1D3-C3A26B50502E}"/>
                  </a:ext>
                </a:extLst>
              </p:cNvPr>
              <p:cNvSpPr txBox="1">
                <a:spLocks noRot="1" noChangeAspect="1" noMove="1" noResize="1" noEditPoints="1" noAdjustHandles="1" noChangeArrowheads="1" noChangeShapeType="1" noTextEdit="1"/>
              </p:cNvSpPr>
              <p:nvPr/>
            </p:nvSpPr>
            <p:spPr>
              <a:xfrm>
                <a:off x="518218" y="1420981"/>
                <a:ext cx="6315719" cy="923330"/>
              </a:xfrm>
              <a:prstGeom prst="rect">
                <a:avLst/>
              </a:prstGeom>
              <a:blipFill>
                <a:blip r:embed="rId6"/>
                <a:stretch>
                  <a:fillRect l="-579" t="-3289" r="-1351" b="-9211"/>
                </a:stretch>
              </a:blipFill>
            </p:spPr>
            <p:txBody>
              <a:bodyPr/>
              <a:lstStyle/>
              <a:p>
                <a:r>
                  <a:rPr lang="en-US">
                    <a:noFill/>
                  </a:rPr>
                  <a:t> </a:t>
                </a:r>
              </a:p>
            </p:txBody>
          </p:sp>
        </mc:Fallback>
      </mc:AlternateContent>
      <p:pic>
        <p:nvPicPr>
          <p:cNvPr id="37" name="Picture 16">
            <a:extLst>
              <a:ext uri="{FF2B5EF4-FFF2-40B4-BE49-F238E27FC236}">
                <a16:creationId xmlns:a16="http://schemas.microsoft.com/office/drawing/2014/main" xmlns="" id="{6CF92325-1E3D-46A2-89B3-96F7EB051AB6}"/>
              </a:ext>
            </a:extLst>
          </p:cNvPr>
          <p:cNvPicPr>
            <a:picLocks noChangeAspect="1"/>
          </p:cNvPicPr>
          <p:nvPr/>
        </p:nvPicPr>
        <p:blipFill rotWithShape="1">
          <a:blip r:embed="rId7"/>
          <a:srcRect b="51298"/>
          <a:stretch/>
        </p:blipFill>
        <p:spPr>
          <a:xfrm>
            <a:off x="838200" y="2632483"/>
            <a:ext cx="2897643" cy="556872"/>
          </a:xfrm>
          <a:prstGeom prst="rect">
            <a:avLst/>
          </a:prstGeom>
        </p:spPr>
      </p:pic>
      <p:pic>
        <p:nvPicPr>
          <p:cNvPr id="38" name="Picture 17">
            <a:extLst>
              <a:ext uri="{FF2B5EF4-FFF2-40B4-BE49-F238E27FC236}">
                <a16:creationId xmlns:a16="http://schemas.microsoft.com/office/drawing/2014/main" xmlns="" id="{FE7146D1-7C5B-4557-9AC0-033590B97351}"/>
              </a:ext>
            </a:extLst>
          </p:cNvPr>
          <p:cNvPicPr>
            <a:picLocks noChangeAspect="1"/>
          </p:cNvPicPr>
          <p:nvPr/>
        </p:nvPicPr>
        <p:blipFill rotWithShape="1">
          <a:blip r:embed="rId7"/>
          <a:srcRect t="49630"/>
          <a:stretch/>
        </p:blipFill>
        <p:spPr>
          <a:xfrm>
            <a:off x="3788178" y="2619948"/>
            <a:ext cx="2897643" cy="575948"/>
          </a:xfrm>
          <a:prstGeom prst="rect">
            <a:avLst/>
          </a:prstGeom>
        </p:spPr>
      </p:pic>
      <p:pic>
        <p:nvPicPr>
          <p:cNvPr id="68" name="Immagine 67">
            <a:extLst>
              <a:ext uri="{FF2B5EF4-FFF2-40B4-BE49-F238E27FC236}">
                <a16:creationId xmlns:a16="http://schemas.microsoft.com/office/drawing/2014/main" xmlns="" id="{E0FA28CA-7BED-45C3-8464-7580C0288DBB}"/>
              </a:ext>
            </a:extLst>
          </p:cNvPr>
          <p:cNvPicPr>
            <a:picLocks noChangeAspect="1"/>
          </p:cNvPicPr>
          <p:nvPr/>
        </p:nvPicPr>
        <p:blipFill>
          <a:blip r:embed="rId8"/>
          <a:stretch>
            <a:fillRect/>
          </a:stretch>
        </p:blipFill>
        <p:spPr>
          <a:xfrm>
            <a:off x="838200" y="4916050"/>
            <a:ext cx="3784834" cy="1622862"/>
          </a:xfrm>
          <a:prstGeom prst="rect">
            <a:avLst/>
          </a:prstGeom>
        </p:spPr>
      </p:pic>
      <p:sp>
        <p:nvSpPr>
          <p:cNvPr id="69" name="TextBox 15">
            <a:extLst>
              <a:ext uri="{FF2B5EF4-FFF2-40B4-BE49-F238E27FC236}">
                <a16:creationId xmlns:a16="http://schemas.microsoft.com/office/drawing/2014/main" xmlns="" id="{DBC9C4F7-7154-4760-ADE9-4542B115B217}"/>
              </a:ext>
            </a:extLst>
          </p:cNvPr>
          <p:cNvSpPr txBox="1"/>
          <p:nvPr/>
        </p:nvSpPr>
        <p:spPr>
          <a:xfrm>
            <a:off x="518218" y="3484068"/>
            <a:ext cx="65599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Beam position monitors (</a:t>
            </a:r>
            <a:r>
              <a:rPr lang="en-US" b="1" dirty="0"/>
              <a:t>BPMs</a:t>
            </a:r>
            <a:r>
              <a:rPr lang="en-US" dirty="0"/>
              <a:t>) measure the transverse position of the beam</a:t>
            </a:r>
          </a:p>
          <a:p>
            <a:pPr marL="285750" indent="-285750">
              <a:buFont typeface="Arial" panose="020B0604020202020204" pitchFamily="34" charset="0"/>
              <a:buChar char="•"/>
            </a:pPr>
            <a:r>
              <a:rPr lang="en-US" dirty="0"/>
              <a:t>Beam based alignment (</a:t>
            </a:r>
            <a:r>
              <a:rPr lang="en-US" b="1" dirty="0"/>
              <a:t>BBA</a:t>
            </a:r>
            <a:r>
              <a:rPr lang="en-US" dirty="0"/>
              <a:t>): adjust the strength of the kickers as a function of the BPM readings</a:t>
            </a:r>
          </a:p>
        </p:txBody>
      </p:sp>
      <p:grpSp>
        <p:nvGrpSpPr>
          <p:cNvPr id="40" name="Gruppo 39">
            <a:extLst>
              <a:ext uri="{FF2B5EF4-FFF2-40B4-BE49-F238E27FC236}">
                <a16:creationId xmlns:a16="http://schemas.microsoft.com/office/drawing/2014/main" xmlns="" id="{75183A44-61CC-4520-858E-5958DFDC0D29}"/>
              </a:ext>
            </a:extLst>
          </p:cNvPr>
          <p:cNvGrpSpPr/>
          <p:nvPr/>
        </p:nvGrpSpPr>
        <p:grpSpPr>
          <a:xfrm>
            <a:off x="7920686" y="958811"/>
            <a:ext cx="1995040" cy="2593670"/>
            <a:chOff x="7112163" y="958811"/>
            <a:chExt cx="1995040" cy="2593670"/>
          </a:xfrm>
        </p:grpSpPr>
        <p:pic>
          <p:nvPicPr>
            <p:cNvPr id="12" name="Immagine 11">
              <a:extLst>
                <a:ext uri="{FF2B5EF4-FFF2-40B4-BE49-F238E27FC236}">
                  <a16:creationId xmlns:a16="http://schemas.microsoft.com/office/drawing/2014/main" xmlns="" id="{3CA7375A-3F22-476F-BF55-FD5E43A97091}"/>
                </a:ext>
              </a:extLst>
            </p:cNvPr>
            <p:cNvPicPr>
              <a:picLocks noChangeAspect="1"/>
            </p:cNvPicPr>
            <p:nvPr/>
          </p:nvPicPr>
          <p:blipFill>
            <a:blip r:embed="rId9"/>
            <a:stretch>
              <a:fillRect/>
            </a:stretch>
          </p:blipFill>
          <p:spPr>
            <a:xfrm>
              <a:off x="7150036" y="1373562"/>
              <a:ext cx="1655748" cy="2178919"/>
            </a:xfrm>
            <a:prstGeom prst="rect">
              <a:avLst/>
            </a:prstGeom>
          </p:spPr>
        </p:pic>
        <p:pic>
          <p:nvPicPr>
            <p:cNvPr id="73" name="Picture 31">
              <a:extLst>
                <a:ext uri="{FF2B5EF4-FFF2-40B4-BE49-F238E27FC236}">
                  <a16:creationId xmlns:a16="http://schemas.microsoft.com/office/drawing/2014/main" xmlns="" id="{591031D0-34AC-4353-9848-DADB18611063}"/>
                </a:ext>
              </a:extLst>
            </p:cNvPr>
            <p:cNvPicPr>
              <a:picLocks noChangeAspect="1"/>
            </p:cNvPicPr>
            <p:nvPr/>
          </p:nvPicPr>
          <p:blipFill rotWithShape="1">
            <a:blip r:embed="rId10"/>
            <a:srcRect l="3243" t="34775" r="27737" b="35045"/>
            <a:stretch/>
          </p:blipFill>
          <p:spPr>
            <a:xfrm>
              <a:off x="7112163" y="958811"/>
              <a:ext cx="1995040" cy="412750"/>
            </a:xfrm>
            <a:prstGeom prst="rect">
              <a:avLst/>
            </a:prstGeom>
          </p:spPr>
        </p:pic>
      </p:grpSp>
      <p:grpSp>
        <p:nvGrpSpPr>
          <p:cNvPr id="29" name="Gruppo 28">
            <a:extLst>
              <a:ext uri="{FF2B5EF4-FFF2-40B4-BE49-F238E27FC236}">
                <a16:creationId xmlns:a16="http://schemas.microsoft.com/office/drawing/2014/main" xmlns="" id="{396B26B5-0AE3-4F38-946E-132F1E94399A}"/>
              </a:ext>
            </a:extLst>
          </p:cNvPr>
          <p:cNvGrpSpPr/>
          <p:nvPr/>
        </p:nvGrpSpPr>
        <p:grpSpPr>
          <a:xfrm>
            <a:off x="6982058" y="4020326"/>
            <a:ext cx="3513572" cy="1964234"/>
            <a:chOff x="6173535" y="4020326"/>
            <a:chExt cx="3513572" cy="1964234"/>
          </a:xfrm>
        </p:grpSpPr>
        <p:pic>
          <p:nvPicPr>
            <p:cNvPr id="70" name="Picture 10">
              <a:extLst>
                <a:ext uri="{FF2B5EF4-FFF2-40B4-BE49-F238E27FC236}">
                  <a16:creationId xmlns:a16="http://schemas.microsoft.com/office/drawing/2014/main" xmlns="" id="{67459014-D49E-4EF2-B376-81D375CBC7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0036" y="4361698"/>
              <a:ext cx="2163815" cy="1622862"/>
            </a:xfrm>
            <a:prstGeom prst="rect">
              <a:avLst/>
            </a:prstGeom>
          </p:spPr>
        </p:pic>
        <p:sp>
          <p:nvSpPr>
            <p:cNvPr id="71" name="CasellaDiTesto 70">
              <a:extLst>
                <a:ext uri="{FF2B5EF4-FFF2-40B4-BE49-F238E27FC236}">
                  <a16:creationId xmlns:a16="http://schemas.microsoft.com/office/drawing/2014/main" xmlns="" id="{59EAA691-487B-4FC8-B0CD-D0AC4021B8DF}"/>
                </a:ext>
              </a:extLst>
            </p:cNvPr>
            <p:cNvSpPr txBox="1"/>
            <p:nvPr/>
          </p:nvSpPr>
          <p:spPr>
            <a:xfrm>
              <a:off x="6173535" y="5553673"/>
              <a:ext cx="914060" cy="430887"/>
            </a:xfrm>
            <a:prstGeom prst="rect">
              <a:avLst/>
            </a:prstGeom>
            <a:solidFill>
              <a:srgbClr val="FFFF00"/>
            </a:solidFill>
            <a:ln>
              <a:solidFill>
                <a:schemeClr val="tx1"/>
              </a:solidFill>
            </a:ln>
          </p:spPr>
          <p:txBody>
            <a:bodyPr wrap="square" rtlCol="0">
              <a:spAutoFit/>
            </a:bodyPr>
            <a:lstStyle/>
            <a:p>
              <a:r>
                <a:rPr lang="en-US" sz="1100" dirty="0"/>
                <a:t>Courtesy of A. </a:t>
              </a:r>
              <a:r>
                <a:rPr lang="en-US" sz="1100" dirty="0" err="1"/>
                <a:t>Mostacci</a:t>
              </a:r>
              <a:endParaRPr lang="en-US" sz="1100" dirty="0"/>
            </a:p>
          </p:txBody>
        </p:sp>
        <p:pic>
          <p:nvPicPr>
            <p:cNvPr id="74" name="Picture 31">
              <a:extLst>
                <a:ext uri="{FF2B5EF4-FFF2-40B4-BE49-F238E27FC236}">
                  <a16:creationId xmlns:a16="http://schemas.microsoft.com/office/drawing/2014/main" xmlns="" id="{B75BE4C5-073E-47F7-A039-A4CDE00E4364}"/>
                </a:ext>
              </a:extLst>
            </p:cNvPr>
            <p:cNvPicPr>
              <a:picLocks noChangeAspect="1"/>
            </p:cNvPicPr>
            <p:nvPr/>
          </p:nvPicPr>
          <p:blipFill rotWithShape="1">
            <a:blip r:embed="rId10"/>
            <a:srcRect l="4472" t="8722" r="3893" b="68254"/>
            <a:stretch/>
          </p:blipFill>
          <p:spPr>
            <a:xfrm>
              <a:off x="7087595" y="4020326"/>
              <a:ext cx="2599512" cy="309033"/>
            </a:xfrm>
            <a:prstGeom prst="rect">
              <a:avLst/>
            </a:prstGeom>
          </p:spPr>
        </p:pic>
      </p:grpSp>
      <p:pic>
        <p:nvPicPr>
          <p:cNvPr id="4" name="Immagin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76927" y="1642146"/>
            <a:ext cx="2189001" cy="1641750"/>
          </a:xfrm>
          <a:prstGeom prst="rect">
            <a:avLst/>
          </a:prstGeom>
        </p:spPr>
      </p:pic>
    </p:spTree>
    <p:extLst>
      <p:ext uri="{BB962C8B-B14F-4D97-AF65-F5344CB8AC3E}">
        <p14:creationId xmlns:p14="http://schemas.microsoft.com/office/powerpoint/2010/main" val="37156382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A36BD59-0F83-4BBB-99A7-2A2D20AEA19C}"/>
              </a:ext>
            </a:extLst>
          </p:cNvPr>
          <p:cNvSpPr>
            <a:spLocks noGrp="1"/>
          </p:cNvSpPr>
          <p:nvPr>
            <p:ph type="title"/>
          </p:nvPr>
        </p:nvSpPr>
        <p:spPr/>
        <p:txBody>
          <a:bodyPr/>
          <a:lstStyle/>
          <a:p>
            <a:r>
              <a:rPr lang="en-US" dirty="0"/>
              <a:t>One-to-one Steering Algorithm</a:t>
            </a:r>
          </a:p>
        </p:txBody>
      </p:sp>
      <p:sp>
        <p:nvSpPr>
          <p:cNvPr id="3" name="Segnaposto numero diapositiva 2">
            <a:extLst>
              <a:ext uri="{FF2B5EF4-FFF2-40B4-BE49-F238E27FC236}">
                <a16:creationId xmlns:a16="http://schemas.microsoft.com/office/drawing/2014/main" xmlns="" id="{709F67A8-F113-40D0-A4DE-7AC5783A356B}"/>
              </a:ext>
            </a:extLst>
          </p:cNvPr>
          <p:cNvSpPr>
            <a:spLocks noGrp="1"/>
          </p:cNvSpPr>
          <p:nvPr>
            <p:ph type="sldNum" sz="quarter" idx="12"/>
          </p:nvPr>
        </p:nvSpPr>
        <p:spPr/>
        <p:txBody>
          <a:bodyPr/>
          <a:lstStyle/>
          <a:p>
            <a:fld id="{62EE6E3B-1986-4A06-9D04-53EACBB36779}" type="slidenum">
              <a:rPr lang="en-US" smtClean="0"/>
              <a:t>71</a:t>
            </a:fld>
            <a:endParaRPr lang="en-US"/>
          </a:p>
        </p:txBody>
      </p:sp>
      <p:pic>
        <p:nvPicPr>
          <p:cNvPr id="5" name="Immagine 4">
            <a:extLst>
              <a:ext uri="{FF2B5EF4-FFF2-40B4-BE49-F238E27FC236}">
                <a16:creationId xmlns:a16="http://schemas.microsoft.com/office/drawing/2014/main" xmlns="" id="{E7DD180B-97C8-451C-A887-7436D865D57C}"/>
              </a:ext>
            </a:extLst>
          </p:cNvPr>
          <p:cNvPicPr>
            <a:picLocks noChangeAspect="1"/>
          </p:cNvPicPr>
          <p:nvPr/>
        </p:nvPicPr>
        <p:blipFill>
          <a:blip r:embed="rId3"/>
          <a:stretch>
            <a:fillRect/>
          </a:stretch>
        </p:blipFill>
        <p:spPr>
          <a:xfrm>
            <a:off x="8184428" y="1373855"/>
            <a:ext cx="3595544" cy="1219616"/>
          </a:xfrm>
          <a:prstGeom prst="rect">
            <a:avLst/>
          </a:prstGeom>
        </p:spPr>
      </p:pic>
      <p:pic>
        <p:nvPicPr>
          <p:cNvPr id="30" name="Immagine 29">
            <a:extLst>
              <a:ext uri="{FF2B5EF4-FFF2-40B4-BE49-F238E27FC236}">
                <a16:creationId xmlns:a16="http://schemas.microsoft.com/office/drawing/2014/main" xmlns="" id="{A9CBFBD3-8486-47B0-92B1-D05FB2278F1A}"/>
              </a:ext>
            </a:extLst>
          </p:cNvPr>
          <p:cNvPicPr>
            <a:picLocks noChangeAspect="1"/>
          </p:cNvPicPr>
          <p:nvPr/>
        </p:nvPicPr>
        <p:blipFill>
          <a:blip r:embed="rId4"/>
          <a:stretch>
            <a:fillRect/>
          </a:stretch>
        </p:blipFill>
        <p:spPr>
          <a:xfrm>
            <a:off x="2168266" y="5004567"/>
            <a:ext cx="2248905" cy="931732"/>
          </a:xfrm>
          <a:prstGeom prst="rect">
            <a:avLst/>
          </a:prstGeom>
          <a:ln>
            <a:solidFill>
              <a:schemeClr val="tx1"/>
            </a:solidFill>
          </a:ln>
        </p:spPr>
      </p:pic>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xmlns="" id="{4CEF249B-4C1C-4D51-89FF-11EEF97F99BE}"/>
                  </a:ext>
                </a:extLst>
              </p:cNvPr>
              <p:cNvSpPr txBox="1"/>
              <p:nvPr/>
            </p:nvSpPr>
            <p:spPr>
              <a:xfrm>
                <a:off x="174799" y="1339967"/>
                <a:ext cx="4415760" cy="923330"/>
              </a:xfrm>
              <a:prstGeom prst="rect">
                <a:avLst/>
              </a:prstGeom>
              <a:noFill/>
              <a:ln w="28575">
                <a:noFill/>
              </a:ln>
            </p:spPr>
            <p:txBody>
              <a:bodyPr wrap="square" rtlCol="0">
                <a:spAutoFit/>
              </a:bodyPr>
              <a:lstStyle/>
              <a:p>
                <a:pPr marL="285750" indent="-285750">
                  <a:buFont typeface="Arial" panose="020B0604020202020204" pitchFamily="34" charset="0"/>
                  <a:buChar char="•"/>
                </a:pPr>
                <a:r>
                  <a:rPr lang="en-US" dirty="0"/>
                  <a:t>Find the corrector strengths which ensure zero bpm readings:</a:t>
                </a:r>
                <a:endParaRPr lang="it-IT" i="1" dirty="0">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𝐾</m:t>
                          </m:r>
                        </m:e>
                        <m:sub>
                          <m:r>
                            <a:rPr lang="it-IT" i="1">
                              <a:latin typeface="Cambria Math" panose="02040503050406030204" pitchFamily="18" charset="0"/>
                            </a:rPr>
                            <m:t>𝑖</m:t>
                          </m:r>
                        </m:sub>
                      </m:sSub>
                      <m:r>
                        <a:rPr lang="it-IT" b="0" i="1" smtClean="0">
                          <a:latin typeface="Cambria Math" panose="02040503050406030204" pitchFamily="18" charset="0"/>
                        </a:rPr>
                        <m:t>  </m:t>
                      </m:r>
                      <m:r>
                        <m:rPr>
                          <m:sty m:val="p"/>
                        </m:rPr>
                        <a:rPr lang="it-IT" b="0" i="0" smtClean="0">
                          <a:latin typeface="Cambria Math" panose="02040503050406030204" pitchFamily="18" charset="0"/>
                        </a:rPr>
                        <m:t>so</m:t>
                      </m:r>
                      <m:r>
                        <a:rPr lang="it-IT" b="0" i="0" smtClean="0">
                          <a:latin typeface="Cambria Math" panose="02040503050406030204" pitchFamily="18" charset="0"/>
                        </a:rPr>
                        <m:t> </m:t>
                      </m:r>
                      <m:r>
                        <m:rPr>
                          <m:sty m:val="p"/>
                        </m:rPr>
                        <a:rPr lang="it-IT" b="0" i="0" smtClean="0">
                          <a:latin typeface="Cambria Math" panose="02040503050406030204" pitchFamily="18" charset="0"/>
                        </a:rPr>
                        <m:t>that</m:t>
                      </m:r>
                      <m:r>
                        <a:rPr lang="it-IT" b="0" i="1" smtClean="0">
                          <a:latin typeface="Cambria Math" panose="02040503050406030204" pitchFamily="18" charset="0"/>
                        </a:rPr>
                        <m:t> </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𝑖</m:t>
                          </m:r>
                        </m:sub>
                      </m:sSub>
                      <m:r>
                        <a:rPr lang="it-IT" b="0" i="1" smtClean="0">
                          <a:latin typeface="Cambria Math" panose="02040503050406030204" pitchFamily="18" charset="0"/>
                        </a:rPr>
                        <m:t>=0, </m:t>
                      </m:r>
                      <m:r>
                        <a:rPr lang="it-IT" b="0" i="1" smtClean="0">
                          <a:latin typeface="Cambria Math" panose="02040503050406030204" pitchFamily="18" charset="0"/>
                        </a:rPr>
                        <m:t>𝑖</m:t>
                      </m:r>
                      <m:r>
                        <a:rPr lang="it-IT" b="0" i="1" smtClean="0">
                          <a:latin typeface="Cambria Math" panose="02040503050406030204" pitchFamily="18" charset="0"/>
                        </a:rPr>
                        <m:t>=1,2</m:t>
                      </m:r>
                    </m:oMath>
                  </m:oMathPara>
                </a14:m>
                <a:endParaRPr lang="en-US" dirty="0"/>
              </a:p>
            </p:txBody>
          </p:sp>
        </mc:Choice>
        <mc:Fallback xmlns="">
          <p:sp>
            <p:nvSpPr>
              <p:cNvPr id="31" name="CasellaDiTesto 30">
                <a:extLst>
                  <a:ext uri="{FF2B5EF4-FFF2-40B4-BE49-F238E27FC236}">
                    <a16:creationId xmlns:a16="http://schemas.microsoft.com/office/drawing/2014/main" id="{4CEF249B-4C1C-4D51-89FF-11EEF97F99BE}"/>
                  </a:ext>
                </a:extLst>
              </p:cNvPr>
              <p:cNvSpPr txBox="1">
                <a:spLocks noRot="1" noChangeAspect="1" noMove="1" noResize="1" noEditPoints="1" noAdjustHandles="1" noChangeArrowheads="1" noChangeShapeType="1" noTextEdit="1"/>
              </p:cNvSpPr>
              <p:nvPr/>
            </p:nvSpPr>
            <p:spPr>
              <a:xfrm>
                <a:off x="174799" y="1339967"/>
                <a:ext cx="4415760" cy="923330"/>
              </a:xfrm>
              <a:prstGeom prst="rect">
                <a:avLst/>
              </a:prstGeom>
              <a:blipFill>
                <a:blip r:embed="rId10"/>
                <a:stretch>
                  <a:fillRect l="-967" t="-3974" r="-829"/>
                </a:stretch>
              </a:blipFill>
              <a:ln w="28575">
                <a:noFill/>
              </a:ln>
            </p:spPr>
            <p:txBody>
              <a:bodyPr/>
              <a:lstStyle/>
              <a:p>
                <a:r>
                  <a:rPr lang="en-US">
                    <a:noFill/>
                  </a:rPr>
                  <a:t> </a:t>
                </a:r>
              </a:p>
            </p:txBody>
          </p:sp>
        </mc:Fallback>
      </mc:AlternateContent>
      <p:grpSp>
        <p:nvGrpSpPr>
          <p:cNvPr id="7" name="Gruppo 6">
            <a:extLst>
              <a:ext uri="{FF2B5EF4-FFF2-40B4-BE49-F238E27FC236}">
                <a16:creationId xmlns:a16="http://schemas.microsoft.com/office/drawing/2014/main" xmlns="" id="{4ACE52D7-FA38-437A-AF96-501CB7BE4776}"/>
              </a:ext>
            </a:extLst>
          </p:cNvPr>
          <p:cNvGrpSpPr/>
          <p:nvPr/>
        </p:nvGrpSpPr>
        <p:grpSpPr>
          <a:xfrm>
            <a:off x="251276" y="2301936"/>
            <a:ext cx="4209191" cy="2498963"/>
            <a:chOff x="7782825" y="2883564"/>
            <a:chExt cx="4209191" cy="2498963"/>
          </a:xfrm>
        </p:grpSpPr>
        <p:pic>
          <p:nvPicPr>
            <p:cNvPr id="28" name="Immagine 27">
              <a:extLst>
                <a:ext uri="{FF2B5EF4-FFF2-40B4-BE49-F238E27FC236}">
                  <a16:creationId xmlns:a16="http://schemas.microsoft.com/office/drawing/2014/main" xmlns="" id="{0C097ECE-997A-4B1F-9D75-A3535D114A1F}"/>
                </a:ext>
              </a:extLst>
            </p:cNvPr>
            <p:cNvPicPr>
              <a:picLocks noChangeAspect="1"/>
            </p:cNvPicPr>
            <p:nvPr/>
          </p:nvPicPr>
          <p:blipFill>
            <a:blip r:embed="rId11"/>
            <a:stretch>
              <a:fillRect/>
            </a:stretch>
          </p:blipFill>
          <p:spPr>
            <a:xfrm>
              <a:off x="7782826" y="2883564"/>
              <a:ext cx="4209190" cy="214095"/>
            </a:xfrm>
            <a:prstGeom prst="rect">
              <a:avLst/>
            </a:prstGeom>
          </p:spPr>
        </p:pic>
        <p:grpSp>
          <p:nvGrpSpPr>
            <p:cNvPr id="53" name="Gruppo 52">
              <a:extLst>
                <a:ext uri="{FF2B5EF4-FFF2-40B4-BE49-F238E27FC236}">
                  <a16:creationId xmlns:a16="http://schemas.microsoft.com/office/drawing/2014/main" xmlns="" id="{1F6590A8-194A-48A5-828F-501F32D41BA8}"/>
                </a:ext>
              </a:extLst>
            </p:cNvPr>
            <p:cNvGrpSpPr/>
            <p:nvPr/>
          </p:nvGrpSpPr>
          <p:grpSpPr>
            <a:xfrm>
              <a:off x="7782825" y="3164018"/>
              <a:ext cx="4189017" cy="2218509"/>
              <a:chOff x="3143448" y="1455005"/>
              <a:chExt cx="4189017" cy="2218509"/>
            </a:xfrm>
          </p:grpSpPr>
          <p:cxnSp>
            <p:nvCxnSpPr>
              <p:cNvPr id="54" name="Connettore 2 53">
                <a:extLst>
                  <a:ext uri="{FF2B5EF4-FFF2-40B4-BE49-F238E27FC236}">
                    <a16:creationId xmlns:a16="http://schemas.microsoft.com/office/drawing/2014/main" xmlns="" id="{2B04B9F8-E6D7-42DB-A278-AE1EE4B37718}"/>
                  </a:ext>
                </a:extLst>
              </p:cNvPr>
              <p:cNvCxnSpPr>
                <a:cxnSpLocks/>
              </p:cNvCxnSpPr>
              <p:nvPr/>
            </p:nvCxnSpPr>
            <p:spPr>
              <a:xfrm flipV="1">
                <a:off x="3414918" y="1918272"/>
                <a:ext cx="250397" cy="24920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uppo 54">
                <a:extLst>
                  <a:ext uri="{FF2B5EF4-FFF2-40B4-BE49-F238E27FC236}">
                    <a16:creationId xmlns:a16="http://schemas.microsoft.com/office/drawing/2014/main" xmlns="" id="{D6D8061D-C3AF-4666-806A-5934C9CF7907}"/>
                  </a:ext>
                </a:extLst>
              </p:cNvPr>
              <p:cNvGrpSpPr/>
              <p:nvPr/>
            </p:nvGrpSpPr>
            <p:grpSpPr>
              <a:xfrm>
                <a:off x="3143448" y="1455005"/>
                <a:ext cx="4189017" cy="2218509"/>
                <a:chOff x="3143448" y="1455005"/>
                <a:chExt cx="4189017" cy="2218509"/>
              </a:xfrm>
            </p:grpSpPr>
            <p:grpSp>
              <p:nvGrpSpPr>
                <p:cNvPr id="56" name="Gruppo 55">
                  <a:extLst>
                    <a:ext uri="{FF2B5EF4-FFF2-40B4-BE49-F238E27FC236}">
                      <a16:creationId xmlns:a16="http://schemas.microsoft.com/office/drawing/2014/main" xmlns="" id="{CBFE327B-96DC-4687-B9CA-8E32CE69168E}"/>
                    </a:ext>
                  </a:extLst>
                </p:cNvPr>
                <p:cNvGrpSpPr/>
                <p:nvPr/>
              </p:nvGrpSpPr>
              <p:grpSpPr>
                <a:xfrm>
                  <a:off x="3197238" y="1455005"/>
                  <a:ext cx="4135227" cy="2185804"/>
                  <a:chOff x="196934" y="5272571"/>
                  <a:chExt cx="4135227" cy="2185804"/>
                </a:xfrm>
              </p:grpSpPr>
              <mc:AlternateContent xmlns:mc="http://schemas.openxmlformats.org/markup-compatibility/2006" xmlns:a14="http://schemas.microsoft.com/office/drawing/2010/main">
                <mc:Choice Requires="a14">
                  <p:sp>
                    <p:nvSpPr>
                      <p:cNvPr id="58" name="CasellaDiTesto 57">
                        <a:extLst>
                          <a:ext uri="{FF2B5EF4-FFF2-40B4-BE49-F238E27FC236}">
                            <a16:creationId xmlns:a16="http://schemas.microsoft.com/office/drawing/2014/main" xmlns="" id="{E73BDA0B-1E5C-447D-B66C-0CE5F19C779B}"/>
                          </a:ext>
                        </a:extLst>
                      </p:cNvPr>
                      <p:cNvSpPr txBox="1"/>
                      <p:nvPr/>
                    </p:nvSpPr>
                    <p:spPr>
                      <a:xfrm>
                        <a:off x="196934" y="5980937"/>
                        <a:ext cx="289810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i="1" smtClean="0">
                                      <a:latin typeface="Cambria Math" panose="02040503050406030204" pitchFamily="18" charset="0"/>
                                    </a:rPr>
                                  </m:ctrlPr>
                                </m:dPr>
                                <m:e>
                                  <m:f>
                                    <m:fPr>
                                      <m:type m:val="noBar"/>
                                      <m:ctrlPr>
                                        <a:rPr lang="en-US" sz="1400" i="1" smtClean="0">
                                          <a:latin typeface="Cambria Math" panose="02040503050406030204" pitchFamily="18" charset="0"/>
                                        </a:rPr>
                                      </m:ctrlPr>
                                    </m:fPr>
                                    <m:num>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𝑥</m:t>
                                          </m:r>
                                        </m:e>
                                        <m:sub>
                                          <m:r>
                                            <a:rPr lang="it-IT" sz="1400" b="0" i="1" smtClean="0">
                                              <a:latin typeface="Cambria Math" panose="02040503050406030204" pitchFamily="18" charset="0"/>
                                            </a:rPr>
                                            <m:t>1</m:t>
                                          </m:r>
                                        </m:sub>
                                      </m:sSub>
                                    </m:num>
                                    <m:den>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𝑥</m:t>
                                          </m:r>
                                        </m:e>
                                        <m:sub>
                                          <m:r>
                                            <a:rPr lang="it-IT" sz="1400" b="0" i="1" smtClean="0">
                                              <a:latin typeface="Cambria Math" panose="02040503050406030204" pitchFamily="18" charset="0"/>
                                            </a:rPr>
                                            <m:t>2</m:t>
                                          </m:r>
                                        </m:sub>
                                      </m:sSub>
                                    </m:den>
                                  </m:f>
                                </m:e>
                              </m:d>
                              <m:r>
                                <a:rPr lang="it-IT" sz="1400" b="0" i="1" smtClean="0">
                                  <a:latin typeface="Cambria Math" panose="02040503050406030204" pitchFamily="18" charset="0"/>
                                </a:rPr>
                                <m:t>=</m:t>
                              </m:r>
                              <m:d>
                                <m:dPr>
                                  <m:ctrlPr>
                                    <a:rPr lang="it-IT" sz="1400" b="0" i="1" smtClean="0">
                                      <a:latin typeface="Cambria Math" panose="02040503050406030204" pitchFamily="18" charset="0"/>
                                    </a:rPr>
                                  </m:ctrlPr>
                                </m:dPr>
                                <m:e>
                                  <m:m>
                                    <m:mPr>
                                      <m:mcs>
                                        <m:mc>
                                          <m:mcPr>
                                            <m:count m:val="2"/>
                                            <m:mcJc m:val="center"/>
                                          </m:mcPr>
                                        </m:mc>
                                      </m:mcs>
                                      <m:ctrlPr>
                                        <a:rPr lang="it-IT" sz="1400" b="0" i="1" smtClean="0">
                                          <a:latin typeface="Cambria Math" panose="02040503050406030204" pitchFamily="18" charset="0"/>
                                        </a:rPr>
                                      </m:ctrlPr>
                                    </m:mPr>
                                    <m:mr>
                                      <m:e>
                                        <m:sSubSup>
                                          <m:sSubSupPr>
                                            <m:ctrlPr>
                                              <a:rPr lang="it-IT" sz="1400" b="0" i="1" smtClean="0">
                                                <a:latin typeface="Cambria Math" panose="02040503050406030204" pitchFamily="18" charset="0"/>
                                              </a:rPr>
                                            </m:ctrlPr>
                                          </m:sSubSupPr>
                                          <m:e>
                                            <m:r>
                                              <m:rPr>
                                                <m:brk m:alnAt="7"/>
                                              </m:rPr>
                                              <a:rPr lang="it-IT" sz="1400" b="0" i="1" smtClean="0">
                                                <a:latin typeface="Cambria Math" panose="02040503050406030204" pitchFamily="18" charset="0"/>
                                              </a:rPr>
                                              <m:t>𝑅</m:t>
                                            </m:r>
                                          </m:e>
                                          <m:sub>
                                            <m:r>
                                              <m:rPr>
                                                <m:brk m:alnAt="7"/>
                                              </m:rPr>
                                              <a:rPr lang="it-IT" sz="1400" b="0" i="1" smtClean="0">
                                                <a:latin typeface="Cambria Math" panose="02040503050406030204" pitchFamily="18" charset="0"/>
                                              </a:rPr>
                                              <m:t>1</m:t>
                                            </m:r>
                                            <m:r>
                                              <a:rPr lang="it-IT" sz="1400" b="0" i="1" smtClean="0">
                                                <a:latin typeface="Cambria Math" panose="02040503050406030204" pitchFamily="18" charset="0"/>
                                              </a:rPr>
                                              <m:t>2</m:t>
                                            </m:r>
                                          </m:sub>
                                          <m:sup>
                                            <m:r>
                                              <a:rPr lang="it-IT" sz="1400" b="0" i="1" smtClean="0">
                                                <a:latin typeface="Cambria Math" panose="02040503050406030204" pitchFamily="18" charset="0"/>
                                              </a:rPr>
                                              <m:t>1</m:t>
                                            </m:r>
                                            <m:r>
                                              <m:rPr>
                                                <m:brk m:alnAt="7"/>
                                              </m:rPr>
                                              <a:rPr lang="it-IT" sz="1400" b="0" i="1" smtClean="0">
                                                <a:latin typeface="Cambria Math" panose="02040503050406030204" pitchFamily="18" charset="0"/>
                                              </a:rPr>
                                              <m:t>→</m:t>
                                            </m:r>
                                            <m:r>
                                              <a:rPr lang="it-IT" sz="1400" b="0" i="1" smtClean="0">
                                                <a:latin typeface="Cambria Math" panose="02040503050406030204" pitchFamily="18" charset="0"/>
                                              </a:rPr>
                                              <m:t>1</m:t>
                                            </m:r>
                                          </m:sup>
                                        </m:sSubSup>
                                      </m:e>
                                      <m:e>
                                        <m:r>
                                          <a:rPr lang="it-IT" sz="1400" b="0" i="1" smtClean="0">
                                            <a:latin typeface="Cambria Math" panose="02040503050406030204" pitchFamily="18" charset="0"/>
                                          </a:rPr>
                                          <m:t>0</m:t>
                                        </m:r>
                                      </m:e>
                                    </m:mr>
                                    <m:mr>
                                      <m:e>
                                        <m:sSubSup>
                                          <m:sSubSupPr>
                                            <m:ctrlPr>
                                              <a:rPr lang="it-IT" sz="1400" i="1">
                                                <a:latin typeface="Cambria Math" panose="02040503050406030204" pitchFamily="18" charset="0"/>
                                              </a:rPr>
                                            </m:ctrlPr>
                                          </m:sSubSupPr>
                                          <m:e>
                                            <m:r>
                                              <m:rPr>
                                                <m:brk m:alnAt="7"/>
                                              </m:rPr>
                                              <a:rPr lang="it-IT" sz="1400" i="1">
                                                <a:latin typeface="Cambria Math" panose="02040503050406030204" pitchFamily="18" charset="0"/>
                                              </a:rPr>
                                              <m:t>𝑅</m:t>
                                            </m:r>
                                          </m:e>
                                          <m:sub>
                                            <m:r>
                                              <m:rPr>
                                                <m:brk m:alnAt="7"/>
                                              </m:rPr>
                                              <a:rPr lang="it-IT" sz="1400" i="1">
                                                <a:latin typeface="Cambria Math" panose="02040503050406030204" pitchFamily="18" charset="0"/>
                                              </a:rPr>
                                              <m:t>1</m:t>
                                            </m:r>
                                            <m:r>
                                              <a:rPr lang="it-IT" sz="1400" i="1">
                                                <a:latin typeface="Cambria Math" panose="02040503050406030204" pitchFamily="18" charset="0"/>
                                              </a:rPr>
                                              <m:t>2</m:t>
                                            </m:r>
                                          </m:sub>
                                          <m:sup>
                                            <m:r>
                                              <a:rPr lang="it-IT" sz="1400" i="1">
                                                <a:latin typeface="Cambria Math" panose="02040503050406030204" pitchFamily="18" charset="0"/>
                                              </a:rPr>
                                              <m:t>1</m:t>
                                            </m:r>
                                            <m:r>
                                              <m:rPr>
                                                <m:brk m:alnAt="7"/>
                                              </m:rPr>
                                              <a:rPr lang="it-IT" sz="1400" i="1">
                                                <a:latin typeface="Cambria Math" panose="02040503050406030204" pitchFamily="18" charset="0"/>
                                              </a:rPr>
                                              <m:t>→</m:t>
                                            </m:r>
                                            <m:r>
                                              <a:rPr lang="it-IT" sz="1400" i="1">
                                                <a:latin typeface="Cambria Math" panose="02040503050406030204" pitchFamily="18" charset="0"/>
                                              </a:rPr>
                                              <m:t>2</m:t>
                                            </m:r>
                                          </m:sup>
                                        </m:sSubSup>
                                      </m:e>
                                      <m:e>
                                        <m:sSubSup>
                                          <m:sSubSupPr>
                                            <m:ctrlPr>
                                              <a:rPr lang="it-IT" sz="1400" i="1">
                                                <a:latin typeface="Cambria Math" panose="02040503050406030204" pitchFamily="18" charset="0"/>
                                              </a:rPr>
                                            </m:ctrlPr>
                                          </m:sSubSupPr>
                                          <m:e>
                                            <m:r>
                                              <m:rPr>
                                                <m:brk m:alnAt="7"/>
                                              </m:rPr>
                                              <a:rPr lang="it-IT" sz="1400" i="1">
                                                <a:latin typeface="Cambria Math" panose="02040503050406030204" pitchFamily="18" charset="0"/>
                                              </a:rPr>
                                              <m:t>𝑅</m:t>
                                            </m:r>
                                          </m:e>
                                          <m:sub>
                                            <m:r>
                                              <m:rPr>
                                                <m:brk m:alnAt="7"/>
                                              </m:rPr>
                                              <a:rPr lang="it-IT" sz="1400" i="1">
                                                <a:latin typeface="Cambria Math" panose="02040503050406030204" pitchFamily="18" charset="0"/>
                                              </a:rPr>
                                              <m:t>1</m:t>
                                            </m:r>
                                            <m:r>
                                              <a:rPr lang="it-IT" sz="1400" i="1">
                                                <a:latin typeface="Cambria Math" panose="02040503050406030204" pitchFamily="18" charset="0"/>
                                              </a:rPr>
                                              <m:t>2</m:t>
                                            </m:r>
                                          </m:sub>
                                          <m:sup>
                                            <m:r>
                                              <m:rPr>
                                                <m:brk m:alnAt="7"/>
                                              </m:rPr>
                                              <a:rPr lang="it-IT" sz="1400" b="0" i="1" smtClean="0">
                                                <a:latin typeface="Cambria Math" panose="02040503050406030204" pitchFamily="18" charset="0"/>
                                              </a:rPr>
                                              <m:t>2</m:t>
                                            </m:r>
                                            <m:r>
                                              <a:rPr lang="it-IT" sz="1400" i="1">
                                                <a:latin typeface="Cambria Math" panose="02040503050406030204" pitchFamily="18" charset="0"/>
                                              </a:rPr>
                                              <m:t>→2</m:t>
                                            </m:r>
                                          </m:sup>
                                        </m:sSubSup>
                                      </m:e>
                                    </m:mr>
                                  </m:m>
                                </m:e>
                              </m:d>
                              <m:d>
                                <m:dPr>
                                  <m:ctrlPr>
                                    <a:rPr lang="it-IT" sz="1400" b="0" i="1" smtClean="0">
                                      <a:latin typeface="Cambria Math" panose="02040503050406030204" pitchFamily="18" charset="0"/>
                                    </a:rPr>
                                  </m:ctrlPr>
                                </m:dPr>
                                <m:e>
                                  <m:f>
                                    <m:fPr>
                                      <m:type m:val="noBar"/>
                                      <m:ctrlPr>
                                        <a:rPr lang="it-IT" sz="1400" b="0" i="1" smtClean="0">
                                          <a:latin typeface="Cambria Math" panose="02040503050406030204" pitchFamily="18" charset="0"/>
                                        </a:rPr>
                                      </m:ctrlPr>
                                    </m:fPr>
                                    <m:num>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1</m:t>
                                          </m:r>
                                        </m:sub>
                                      </m:sSub>
                                    </m:num>
                                    <m:den>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2</m:t>
                                          </m:r>
                                        </m:sub>
                                      </m:sSub>
                                    </m:den>
                                  </m:f>
                                </m:e>
                              </m:d>
                              <m:r>
                                <a:rPr lang="it-IT" sz="1400" b="0" i="1" smtClean="0">
                                  <a:latin typeface="Cambria Math" panose="02040503050406030204" pitchFamily="18" charset="0"/>
                                </a:rPr>
                                <m:t>+</m:t>
                              </m:r>
                              <m:d>
                                <m:dPr>
                                  <m:ctrlPr>
                                    <a:rPr lang="it-IT" sz="1400" b="0" i="1" smtClean="0">
                                      <a:latin typeface="Cambria Math" panose="02040503050406030204" pitchFamily="18" charset="0"/>
                                    </a:rPr>
                                  </m:ctrlPr>
                                </m:dPr>
                                <m:e>
                                  <m:f>
                                    <m:fPr>
                                      <m:type m:val="noBar"/>
                                      <m:ctrlPr>
                                        <a:rPr lang="it-IT" sz="1400" b="0" i="1" smtClean="0">
                                          <a:latin typeface="Cambria Math" panose="02040503050406030204" pitchFamily="18" charset="0"/>
                                        </a:rPr>
                                      </m:ctrlPr>
                                    </m:fPr>
                                    <m:num>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𝑚</m:t>
                                          </m:r>
                                        </m:e>
                                        <m:sub>
                                          <m:r>
                                            <a:rPr lang="it-IT" sz="1400" b="0" i="1" smtClean="0">
                                              <a:latin typeface="Cambria Math" panose="02040503050406030204" pitchFamily="18" charset="0"/>
                                            </a:rPr>
                                            <m:t>1</m:t>
                                          </m:r>
                                        </m:sub>
                                      </m:sSub>
                                    </m:num>
                                    <m:den>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𝑚</m:t>
                                          </m:r>
                                        </m:e>
                                        <m:sub>
                                          <m:r>
                                            <a:rPr lang="it-IT" sz="1400" b="0" i="1" smtClean="0">
                                              <a:latin typeface="Cambria Math" panose="02040503050406030204" pitchFamily="18" charset="0"/>
                                            </a:rPr>
                                            <m:t>2</m:t>
                                          </m:r>
                                        </m:sub>
                                      </m:sSub>
                                    </m:den>
                                  </m:f>
                                </m:e>
                              </m:d>
                            </m:oMath>
                          </m:oMathPara>
                        </a14:m>
                        <a:endParaRPr lang="en-US" sz="1400" dirty="0"/>
                      </a:p>
                    </p:txBody>
                  </p:sp>
                </mc:Choice>
                <mc:Fallback xmlns="">
                  <p:sp>
                    <p:nvSpPr>
                      <p:cNvPr id="58" name="CasellaDiTesto 57">
                        <a:extLst>
                          <a:ext uri="{FF2B5EF4-FFF2-40B4-BE49-F238E27FC236}">
                            <a16:creationId xmlns:a16="http://schemas.microsoft.com/office/drawing/2014/main" id="{E73BDA0B-1E5C-447D-B66C-0CE5F19C779B}"/>
                          </a:ext>
                        </a:extLst>
                      </p:cNvPr>
                      <p:cNvSpPr txBox="1">
                        <a:spLocks noRot="1" noChangeAspect="1" noMove="1" noResize="1" noEditPoints="1" noAdjustHandles="1" noChangeArrowheads="1" noChangeShapeType="1" noTextEdit="1"/>
                      </p:cNvSpPr>
                      <p:nvPr/>
                    </p:nvSpPr>
                    <p:spPr>
                      <a:xfrm>
                        <a:off x="196934" y="5980937"/>
                        <a:ext cx="2898101" cy="484043"/>
                      </a:xfrm>
                      <a:prstGeom prst="rect">
                        <a:avLst/>
                      </a:prstGeom>
                      <a:blipFill>
                        <a:blip r:embed="rId12"/>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CasellaDiTesto 58">
                        <a:extLst>
                          <a:ext uri="{FF2B5EF4-FFF2-40B4-BE49-F238E27FC236}">
                            <a16:creationId xmlns:a16="http://schemas.microsoft.com/office/drawing/2014/main" xmlns="" id="{32101822-A9C8-4C26-B085-810609225A0A}"/>
                          </a:ext>
                        </a:extLst>
                      </p:cNvPr>
                      <p:cNvSpPr txBox="1"/>
                      <p:nvPr/>
                    </p:nvSpPr>
                    <p:spPr>
                      <a:xfrm>
                        <a:off x="823013" y="6605242"/>
                        <a:ext cx="2642454" cy="526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it-IT" sz="1400" i="1">
                                      <a:latin typeface="Cambria Math" panose="02040503050406030204" pitchFamily="18" charset="0"/>
                                    </a:rPr>
                                  </m:ctrlPr>
                                </m:dPr>
                                <m:e>
                                  <m:f>
                                    <m:fPr>
                                      <m:type m:val="noBar"/>
                                      <m:ctrlPr>
                                        <a:rPr lang="it-IT" sz="1400" i="1">
                                          <a:latin typeface="Cambria Math" panose="02040503050406030204" pitchFamily="18" charset="0"/>
                                        </a:rPr>
                                      </m:ctrlPr>
                                    </m:fPr>
                                    <m:num>
                                      <m:sSub>
                                        <m:sSubPr>
                                          <m:ctrlPr>
                                            <a:rPr lang="it-IT" sz="1400" i="1">
                                              <a:latin typeface="Cambria Math" panose="02040503050406030204" pitchFamily="18" charset="0"/>
                                            </a:rPr>
                                          </m:ctrlPr>
                                        </m:sSubPr>
                                        <m:e>
                                          <m:r>
                                            <a:rPr lang="it-IT" sz="1400" i="1">
                                              <a:latin typeface="Cambria Math" panose="02040503050406030204" pitchFamily="18" charset="0"/>
                                            </a:rPr>
                                            <m:t>𝐾</m:t>
                                          </m:r>
                                        </m:e>
                                        <m:sub>
                                          <m:r>
                                            <a:rPr lang="it-IT" sz="1400" i="1">
                                              <a:latin typeface="Cambria Math" panose="02040503050406030204" pitchFamily="18" charset="0"/>
                                            </a:rPr>
                                            <m:t>1</m:t>
                                          </m:r>
                                        </m:sub>
                                      </m:sSub>
                                    </m:num>
                                    <m:den>
                                      <m:sSub>
                                        <m:sSubPr>
                                          <m:ctrlPr>
                                            <a:rPr lang="it-IT" sz="1400" i="1">
                                              <a:latin typeface="Cambria Math" panose="02040503050406030204" pitchFamily="18" charset="0"/>
                                            </a:rPr>
                                          </m:ctrlPr>
                                        </m:sSubPr>
                                        <m:e>
                                          <m:r>
                                            <a:rPr lang="it-IT" sz="1400" i="1">
                                              <a:latin typeface="Cambria Math" panose="02040503050406030204" pitchFamily="18" charset="0"/>
                                            </a:rPr>
                                            <m:t>𝐾</m:t>
                                          </m:r>
                                        </m:e>
                                        <m:sub>
                                          <m:r>
                                            <a:rPr lang="it-IT" sz="1400" i="1">
                                              <a:latin typeface="Cambria Math" panose="02040503050406030204" pitchFamily="18" charset="0"/>
                                            </a:rPr>
                                            <m:t>2</m:t>
                                          </m:r>
                                        </m:sub>
                                      </m:sSub>
                                    </m:den>
                                  </m:f>
                                </m:e>
                              </m:d>
                              <m:r>
                                <a:rPr lang="it-IT" sz="1400" b="0" i="1" smtClean="0">
                                  <a:latin typeface="Cambria Math" panose="02040503050406030204" pitchFamily="18" charset="0"/>
                                </a:rPr>
                                <m:t>=−</m:t>
                              </m:r>
                              <m:sSup>
                                <m:sSupPr>
                                  <m:ctrlPr>
                                    <a:rPr lang="it-IT" sz="1400" b="0" i="1" smtClean="0">
                                      <a:latin typeface="Cambria Math" panose="02040503050406030204" pitchFamily="18" charset="0"/>
                                    </a:rPr>
                                  </m:ctrlPr>
                                </m:sSupPr>
                                <m:e>
                                  <m:d>
                                    <m:dPr>
                                      <m:ctrlPr>
                                        <a:rPr lang="it-IT" sz="1400" i="1">
                                          <a:latin typeface="Cambria Math" panose="02040503050406030204" pitchFamily="18" charset="0"/>
                                        </a:rPr>
                                      </m:ctrlPr>
                                    </m:dPr>
                                    <m:e>
                                      <m:m>
                                        <m:mPr>
                                          <m:mcs>
                                            <m:mc>
                                              <m:mcPr>
                                                <m:count m:val="2"/>
                                                <m:mcJc m:val="center"/>
                                              </m:mcPr>
                                            </m:mc>
                                          </m:mcs>
                                          <m:ctrlPr>
                                            <a:rPr lang="it-IT" sz="1400" i="1">
                                              <a:latin typeface="Cambria Math" panose="02040503050406030204" pitchFamily="18" charset="0"/>
                                            </a:rPr>
                                          </m:ctrlPr>
                                        </m:mPr>
                                        <m:mr>
                                          <m:e>
                                            <m:sSubSup>
                                              <m:sSubSupPr>
                                                <m:ctrlPr>
                                                  <a:rPr lang="it-IT" sz="1400" i="1">
                                                    <a:latin typeface="Cambria Math" panose="02040503050406030204" pitchFamily="18" charset="0"/>
                                                  </a:rPr>
                                                </m:ctrlPr>
                                              </m:sSubSupPr>
                                              <m:e>
                                                <m:r>
                                                  <m:rPr>
                                                    <m:brk m:alnAt="7"/>
                                                  </m:rPr>
                                                  <a:rPr lang="it-IT" sz="1400" i="1">
                                                    <a:latin typeface="Cambria Math" panose="02040503050406030204" pitchFamily="18" charset="0"/>
                                                  </a:rPr>
                                                  <m:t>𝑅</m:t>
                                                </m:r>
                                              </m:e>
                                              <m:sub>
                                                <m:r>
                                                  <m:rPr>
                                                    <m:brk m:alnAt="7"/>
                                                  </m:rPr>
                                                  <a:rPr lang="it-IT" sz="1400" i="1">
                                                    <a:latin typeface="Cambria Math" panose="02040503050406030204" pitchFamily="18" charset="0"/>
                                                  </a:rPr>
                                                  <m:t>1</m:t>
                                                </m:r>
                                                <m:r>
                                                  <a:rPr lang="it-IT" sz="1400" i="1">
                                                    <a:latin typeface="Cambria Math" panose="02040503050406030204" pitchFamily="18" charset="0"/>
                                                  </a:rPr>
                                                  <m:t>2</m:t>
                                                </m:r>
                                              </m:sub>
                                              <m:sup>
                                                <m:r>
                                                  <a:rPr lang="it-IT" sz="1400" i="1">
                                                    <a:latin typeface="Cambria Math" panose="02040503050406030204" pitchFamily="18" charset="0"/>
                                                  </a:rPr>
                                                  <m:t>1</m:t>
                                                </m:r>
                                                <m:r>
                                                  <m:rPr>
                                                    <m:brk m:alnAt="7"/>
                                                  </m:rPr>
                                                  <a:rPr lang="it-IT" sz="1400" i="1">
                                                    <a:latin typeface="Cambria Math" panose="02040503050406030204" pitchFamily="18" charset="0"/>
                                                  </a:rPr>
                                                  <m:t>→</m:t>
                                                </m:r>
                                                <m:r>
                                                  <a:rPr lang="it-IT" sz="1400" i="1">
                                                    <a:latin typeface="Cambria Math" panose="02040503050406030204" pitchFamily="18" charset="0"/>
                                                  </a:rPr>
                                                  <m:t>1</m:t>
                                                </m:r>
                                              </m:sup>
                                            </m:sSubSup>
                                          </m:e>
                                          <m:e>
                                            <m:r>
                                              <a:rPr lang="it-IT" sz="1400" i="1">
                                                <a:latin typeface="Cambria Math" panose="02040503050406030204" pitchFamily="18" charset="0"/>
                                              </a:rPr>
                                              <m:t>0</m:t>
                                            </m:r>
                                          </m:e>
                                        </m:mr>
                                        <m:mr>
                                          <m:e>
                                            <m:sSubSup>
                                              <m:sSubSupPr>
                                                <m:ctrlPr>
                                                  <a:rPr lang="it-IT" sz="1400" i="1">
                                                    <a:latin typeface="Cambria Math" panose="02040503050406030204" pitchFamily="18" charset="0"/>
                                                  </a:rPr>
                                                </m:ctrlPr>
                                              </m:sSubSupPr>
                                              <m:e>
                                                <m:r>
                                                  <m:rPr>
                                                    <m:brk m:alnAt="7"/>
                                                  </m:rPr>
                                                  <a:rPr lang="it-IT" sz="1400" i="1">
                                                    <a:latin typeface="Cambria Math" panose="02040503050406030204" pitchFamily="18" charset="0"/>
                                                  </a:rPr>
                                                  <m:t>𝑅</m:t>
                                                </m:r>
                                              </m:e>
                                              <m:sub>
                                                <m:r>
                                                  <m:rPr>
                                                    <m:brk m:alnAt="7"/>
                                                  </m:rPr>
                                                  <a:rPr lang="it-IT" sz="1400" i="1">
                                                    <a:latin typeface="Cambria Math" panose="02040503050406030204" pitchFamily="18" charset="0"/>
                                                  </a:rPr>
                                                  <m:t>1</m:t>
                                                </m:r>
                                                <m:r>
                                                  <a:rPr lang="it-IT" sz="1400" i="1">
                                                    <a:latin typeface="Cambria Math" panose="02040503050406030204" pitchFamily="18" charset="0"/>
                                                  </a:rPr>
                                                  <m:t>2</m:t>
                                                </m:r>
                                              </m:sub>
                                              <m:sup>
                                                <m:r>
                                                  <a:rPr lang="it-IT" sz="1400" i="1">
                                                    <a:latin typeface="Cambria Math" panose="02040503050406030204" pitchFamily="18" charset="0"/>
                                                  </a:rPr>
                                                  <m:t>1</m:t>
                                                </m:r>
                                                <m:r>
                                                  <m:rPr>
                                                    <m:brk m:alnAt="7"/>
                                                  </m:rPr>
                                                  <a:rPr lang="it-IT" sz="1400" i="1">
                                                    <a:latin typeface="Cambria Math" panose="02040503050406030204" pitchFamily="18" charset="0"/>
                                                  </a:rPr>
                                                  <m:t>→</m:t>
                                                </m:r>
                                                <m:r>
                                                  <a:rPr lang="it-IT" sz="1400" i="1">
                                                    <a:latin typeface="Cambria Math" panose="02040503050406030204" pitchFamily="18" charset="0"/>
                                                  </a:rPr>
                                                  <m:t>2</m:t>
                                                </m:r>
                                              </m:sup>
                                            </m:sSubSup>
                                          </m:e>
                                          <m:e>
                                            <m:sSubSup>
                                              <m:sSubSupPr>
                                                <m:ctrlPr>
                                                  <a:rPr lang="it-IT" sz="1400" i="1">
                                                    <a:latin typeface="Cambria Math" panose="02040503050406030204" pitchFamily="18" charset="0"/>
                                                  </a:rPr>
                                                </m:ctrlPr>
                                              </m:sSubSupPr>
                                              <m:e>
                                                <m:r>
                                                  <m:rPr>
                                                    <m:brk m:alnAt="7"/>
                                                  </m:rPr>
                                                  <a:rPr lang="it-IT" sz="1400" i="1">
                                                    <a:latin typeface="Cambria Math" panose="02040503050406030204" pitchFamily="18" charset="0"/>
                                                  </a:rPr>
                                                  <m:t>𝑅</m:t>
                                                </m:r>
                                              </m:e>
                                              <m:sub>
                                                <m:r>
                                                  <m:rPr>
                                                    <m:brk m:alnAt="7"/>
                                                  </m:rPr>
                                                  <a:rPr lang="it-IT" sz="1400" i="1">
                                                    <a:latin typeface="Cambria Math" panose="02040503050406030204" pitchFamily="18" charset="0"/>
                                                  </a:rPr>
                                                  <m:t>1</m:t>
                                                </m:r>
                                                <m:r>
                                                  <a:rPr lang="it-IT" sz="1400" i="1">
                                                    <a:latin typeface="Cambria Math" panose="02040503050406030204" pitchFamily="18" charset="0"/>
                                                  </a:rPr>
                                                  <m:t>2</m:t>
                                                </m:r>
                                              </m:sub>
                                              <m:sup>
                                                <m:r>
                                                  <m:rPr>
                                                    <m:brk m:alnAt="7"/>
                                                  </m:rPr>
                                                  <a:rPr lang="it-IT" sz="1400" i="1">
                                                    <a:latin typeface="Cambria Math" panose="02040503050406030204" pitchFamily="18" charset="0"/>
                                                  </a:rPr>
                                                  <m:t>2</m:t>
                                                </m:r>
                                                <m:r>
                                                  <a:rPr lang="it-IT" sz="1400" i="1">
                                                    <a:latin typeface="Cambria Math" panose="02040503050406030204" pitchFamily="18" charset="0"/>
                                                  </a:rPr>
                                                  <m:t>→2</m:t>
                                                </m:r>
                                              </m:sup>
                                            </m:sSubSup>
                                          </m:e>
                                        </m:mr>
                                      </m:m>
                                    </m:e>
                                  </m:d>
                                </m:e>
                                <m:sup>
                                  <m:r>
                                    <a:rPr lang="it-IT" sz="1400" b="0" i="1" smtClean="0">
                                      <a:latin typeface="Cambria Math" panose="02040503050406030204" pitchFamily="18" charset="0"/>
                                    </a:rPr>
                                    <m:t>−1</m:t>
                                  </m:r>
                                </m:sup>
                              </m:sSup>
                              <m:d>
                                <m:dPr>
                                  <m:ctrlPr>
                                    <a:rPr lang="it-IT" sz="1400" b="0" i="1" smtClean="0">
                                      <a:latin typeface="Cambria Math" panose="02040503050406030204" pitchFamily="18" charset="0"/>
                                    </a:rPr>
                                  </m:ctrlPr>
                                </m:dPr>
                                <m:e>
                                  <m:f>
                                    <m:fPr>
                                      <m:type m:val="noBar"/>
                                      <m:ctrlPr>
                                        <a:rPr lang="it-IT" sz="1400" b="0" i="1" smtClean="0">
                                          <a:latin typeface="Cambria Math" panose="02040503050406030204" pitchFamily="18" charset="0"/>
                                        </a:rPr>
                                      </m:ctrlPr>
                                    </m:fPr>
                                    <m:num>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𝑚</m:t>
                                          </m:r>
                                        </m:e>
                                        <m:sub>
                                          <m:r>
                                            <a:rPr lang="it-IT" sz="1400" b="0" i="1" smtClean="0">
                                              <a:latin typeface="Cambria Math" panose="02040503050406030204" pitchFamily="18" charset="0"/>
                                            </a:rPr>
                                            <m:t>1</m:t>
                                          </m:r>
                                        </m:sub>
                                      </m:sSub>
                                    </m:num>
                                    <m:den>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𝑚</m:t>
                                          </m:r>
                                        </m:e>
                                        <m:sub>
                                          <m:r>
                                            <a:rPr lang="it-IT" sz="1400" b="0" i="1" smtClean="0">
                                              <a:latin typeface="Cambria Math" panose="02040503050406030204" pitchFamily="18" charset="0"/>
                                            </a:rPr>
                                            <m:t>2</m:t>
                                          </m:r>
                                        </m:sub>
                                      </m:sSub>
                                    </m:den>
                                  </m:f>
                                </m:e>
                              </m:d>
                            </m:oMath>
                          </m:oMathPara>
                        </a14:m>
                        <a:endParaRPr lang="en-US" sz="1400" dirty="0"/>
                      </a:p>
                    </p:txBody>
                  </p:sp>
                </mc:Choice>
                <mc:Fallback xmlns="">
                  <p:sp>
                    <p:nvSpPr>
                      <p:cNvPr id="59" name="CasellaDiTesto 58">
                        <a:extLst>
                          <a:ext uri="{FF2B5EF4-FFF2-40B4-BE49-F238E27FC236}">
                            <a16:creationId xmlns:a16="http://schemas.microsoft.com/office/drawing/2014/main" id="{32101822-A9C8-4C26-B085-810609225A0A}"/>
                          </a:ext>
                        </a:extLst>
                      </p:cNvPr>
                      <p:cNvSpPr txBox="1">
                        <a:spLocks noRot="1" noChangeAspect="1" noMove="1" noResize="1" noEditPoints="1" noAdjustHandles="1" noChangeArrowheads="1" noChangeShapeType="1" noTextEdit="1"/>
                      </p:cNvSpPr>
                      <p:nvPr/>
                    </p:nvSpPr>
                    <p:spPr>
                      <a:xfrm>
                        <a:off x="823013" y="6605242"/>
                        <a:ext cx="2642454" cy="526106"/>
                      </a:xfrm>
                      <a:prstGeom prst="rect">
                        <a:avLst/>
                      </a:prstGeom>
                      <a:blipFill>
                        <a:blip r:embed="rId13"/>
                        <a:stretch>
                          <a:fillRect/>
                        </a:stretch>
                      </a:blipFill>
                    </p:spPr>
                    <p:txBody>
                      <a:bodyPr/>
                      <a:lstStyle/>
                      <a:p>
                        <a:r>
                          <a:rPr lang="en-US">
                            <a:noFill/>
                          </a:rPr>
                          <a:t> </a:t>
                        </a:r>
                      </a:p>
                    </p:txBody>
                  </p:sp>
                </mc:Fallback>
              </mc:AlternateContent>
              <p:sp>
                <p:nvSpPr>
                  <p:cNvPr id="60" name="Freccia a destra 59">
                    <a:extLst>
                      <a:ext uri="{FF2B5EF4-FFF2-40B4-BE49-F238E27FC236}">
                        <a16:creationId xmlns:a16="http://schemas.microsoft.com/office/drawing/2014/main" xmlns="" id="{080116DE-27AE-46F4-A4BD-9778E47DE358}"/>
                      </a:ext>
                    </a:extLst>
                  </p:cNvPr>
                  <p:cNvSpPr/>
                  <p:nvPr/>
                </p:nvSpPr>
                <p:spPr>
                  <a:xfrm>
                    <a:off x="361478" y="6676883"/>
                    <a:ext cx="431163" cy="37599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xmlns="" id="{85D27AAA-D04B-4EA2-8CFE-2A65B4D142A9}"/>
                          </a:ext>
                        </a:extLst>
                      </p:cNvPr>
                      <p:cNvSpPr txBox="1"/>
                      <p:nvPr/>
                    </p:nvSpPr>
                    <p:spPr>
                      <a:xfrm>
                        <a:off x="785226" y="7150598"/>
                        <a:ext cx="1368851" cy="307777"/>
                      </a:xfrm>
                      <a:prstGeom prst="rect">
                        <a:avLst/>
                      </a:prstGeom>
                      <a:noFill/>
                    </p:spPr>
                    <p:txBody>
                      <a:bodyPr wrap="square" rtlCol="0">
                        <a:spAutoFit/>
                      </a:bodyPr>
                      <a:lstStyle/>
                      <a:p>
                        <a:r>
                          <a:rPr lang="en-US" sz="1400" dirty="0"/>
                          <a:t>(forcing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𝑥</m:t>
                                </m:r>
                              </m:e>
                              <m:sub>
                                <m:r>
                                  <a:rPr lang="it-IT" sz="1400" b="0" i="1" smtClean="0">
                                    <a:latin typeface="Cambria Math" panose="02040503050406030204" pitchFamily="18" charset="0"/>
                                  </a:rPr>
                                  <m:t>𝑖</m:t>
                                </m:r>
                              </m:sub>
                            </m:sSub>
                            <m:r>
                              <a:rPr lang="it-IT" sz="1400" b="0" i="1" smtClean="0">
                                <a:latin typeface="Cambria Math" panose="02040503050406030204" pitchFamily="18" charset="0"/>
                              </a:rPr>
                              <m:t>=0</m:t>
                            </m:r>
                          </m:oMath>
                        </a14:m>
                        <a:r>
                          <a:rPr lang="en-US" sz="1400" dirty="0"/>
                          <a:t>)</a:t>
                        </a:r>
                      </a:p>
                    </p:txBody>
                  </p:sp>
                </mc:Choice>
                <mc:Fallback xmlns="">
                  <p:sp>
                    <p:nvSpPr>
                      <p:cNvPr id="61" name="CasellaDiTesto 60">
                        <a:extLst>
                          <a:ext uri="{FF2B5EF4-FFF2-40B4-BE49-F238E27FC236}">
                            <a16:creationId xmlns:a16="http://schemas.microsoft.com/office/drawing/2014/main" id="{85D27AAA-D04B-4EA2-8CFE-2A65B4D142A9}"/>
                          </a:ext>
                        </a:extLst>
                      </p:cNvPr>
                      <p:cNvSpPr txBox="1">
                        <a:spLocks noRot="1" noChangeAspect="1" noMove="1" noResize="1" noEditPoints="1" noAdjustHandles="1" noChangeArrowheads="1" noChangeShapeType="1" noTextEdit="1"/>
                      </p:cNvSpPr>
                      <p:nvPr/>
                    </p:nvSpPr>
                    <p:spPr>
                      <a:xfrm>
                        <a:off x="785226" y="7150598"/>
                        <a:ext cx="1368851" cy="307777"/>
                      </a:xfrm>
                      <a:prstGeom prst="rect">
                        <a:avLst/>
                      </a:prstGeom>
                      <a:blipFill>
                        <a:blip r:embed="rId14"/>
                        <a:stretch>
                          <a:fillRect l="-1339" t="-4000" b="-20000"/>
                        </a:stretch>
                      </a:blipFill>
                    </p:spPr>
                    <p:txBody>
                      <a:bodyPr/>
                      <a:lstStyle/>
                      <a:p>
                        <a:r>
                          <a:rPr lang="en-US">
                            <a:noFill/>
                          </a:rPr>
                          <a:t> </a:t>
                        </a:r>
                      </a:p>
                    </p:txBody>
                  </p:sp>
                </mc:Fallback>
              </mc:AlternateContent>
              <p:sp>
                <p:nvSpPr>
                  <p:cNvPr id="62" name="CasellaDiTesto 61">
                    <a:extLst>
                      <a:ext uri="{FF2B5EF4-FFF2-40B4-BE49-F238E27FC236}">
                        <a16:creationId xmlns:a16="http://schemas.microsoft.com/office/drawing/2014/main" xmlns="" id="{9BDFAC74-8672-4D03-B032-42133ACE53C0}"/>
                      </a:ext>
                    </a:extLst>
                  </p:cNvPr>
                  <p:cNvSpPr txBox="1"/>
                  <p:nvPr/>
                </p:nvSpPr>
                <p:spPr>
                  <a:xfrm>
                    <a:off x="623937" y="5272571"/>
                    <a:ext cx="992294" cy="523220"/>
                  </a:xfrm>
                  <a:prstGeom prst="rect">
                    <a:avLst/>
                  </a:prstGeom>
                  <a:noFill/>
                </p:spPr>
                <p:txBody>
                  <a:bodyPr wrap="square" rtlCol="0">
                    <a:spAutoFit/>
                  </a:bodyPr>
                  <a:lstStyle/>
                  <a:p>
                    <a:r>
                      <a:rPr lang="en-US" sz="1400" dirty="0"/>
                      <a:t>Bpm readings</a:t>
                    </a:r>
                  </a:p>
                </p:txBody>
              </p:sp>
              <p:sp>
                <p:nvSpPr>
                  <p:cNvPr id="63" name="CasellaDiTesto 62">
                    <a:extLst>
                      <a:ext uri="{FF2B5EF4-FFF2-40B4-BE49-F238E27FC236}">
                        <a16:creationId xmlns:a16="http://schemas.microsoft.com/office/drawing/2014/main" xmlns="" id="{5509F6B2-B925-421A-8604-A57F968CCFF1}"/>
                      </a:ext>
                    </a:extLst>
                  </p:cNvPr>
                  <p:cNvSpPr txBox="1"/>
                  <p:nvPr/>
                </p:nvSpPr>
                <p:spPr>
                  <a:xfrm>
                    <a:off x="2449701" y="5278266"/>
                    <a:ext cx="1211399" cy="523220"/>
                  </a:xfrm>
                  <a:prstGeom prst="rect">
                    <a:avLst/>
                  </a:prstGeom>
                  <a:noFill/>
                </p:spPr>
                <p:txBody>
                  <a:bodyPr wrap="square" rtlCol="0">
                    <a:spAutoFit/>
                  </a:bodyPr>
                  <a:lstStyle/>
                  <a:p>
                    <a:r>
                      <a:rPr lang="en-US" sz="1400" dirty="0"/>
                      <a:t>Corrector strength</a:t>
                    </a:r>
                  </a:p>
                </p:txBody>
              </p:sp>
              <p:cxnSp>
                <p:nvCxnSpPr>
                  <p:cNvPr id="64" name="Connettore 2 63">
                    <a:extLst>
                      <a:ext uri="{FF2B5EF4-FFF2-40B4-BE49-F238E27FC236}">
                        <a16:creationId xmlns:a16="http://schemas.microsoft.com/office/drawing/2014/main" xmlns="" id="{FF728725-C285-4187-AE9B-6457BE2B521E}"/>
                      </a:ext>
                    </a:extLst>
                  </p:cNvPr>
                  <p:cNvCxnSpPr>
                    <a:cxnSpLocks/>
                  </p:cNvCxnSpPr>
                  <p:nvPr/>
                </p:nvCxnSpPr>
                <p:spPr>
                  <a:xfrm flipV="1">
                    <a:off x="2229121" y="5712144"/>
                    <a:ext cx="250397" cy="24920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CasellaDiTesto 64">
                    <a:extLst>
                      <a:ext uri="{FF2B5EF4-FFF2-40B4-BE49-F238E27FC236}">
                        <a16:creationId xmlns:a16="http://schemas.microsoft.com/office/drawing/2014/main" xmlns="" id="{BCEE2635-7C81-4C30-8252-28752E9FF207}"/>
                      </a:ext>
                    </a:extLst>
                  </p:cNvPr>
                  <p:cNvSpPr txBox="1"/>
                  <p:nvPr/>
                </p:nvSpPr>
                <p:spPr>
                  <a:xfrm>
                    <a:off x="3422019" y="5546521"/>
                    <a:ext cx="910142" cy="523220"/>
                  </a:xfrm>
                  <a:prstGeom prst="rect">
                    <a:avLst/>
                  </a:prstGeom>
                  <a:noFill/>
                </p:spPr>
                <p:txBody>
                  <a:bodyPr wrap="square" rtlCol="0">
                    <a:spAutoFit/>
                  </a:bodyPr>
                  <a:lstStyle/>
                  <a:p>
                    <a:r>
                      <a:rPr lang="en-US" sz="1400" dirty="0"/>
                      <a:t>Reminder term</a:t>
                    </a:r>
                  </a:p>
                </p:txBody>
              </p:sp>
              <p:cxnSp>
                <p:nvCxnSpPr>
                  <p:cNvPr id="66" name="Connettore 2 65">
                    <a:extLst>
                      <a:ext uri="{FF2B5EF4-FFF2-40B4-BE49-F238E27FC236}">
                        <a16:creationId xmlns:a16="http://schemas.microsoft.com/office/drawing/2014/main" xmlns="" id="{BD83DF9B-8154-4454-8D8E-A36E804F2847}"/>
                      </a:ext>
                    </a:extLst>
                  </p:cNvPr>
                  <p:cNvCxnSpPr>
                    <a:cxnSpLocks/>
                  </p:cNvCxnSpPr>
                  <p:nvPr/>
                </p:nvCxnSpPr>
                <p:spPr>
                  <a:xfrm flipV="1">
                    <a:off x="3144003" y="5980937"/>
                    <a:ext cx="308109" cy="24202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Rettangolo 56">
                  <a:extLst>
                    <a:ext uri="{FF2B5EF4-FFF2-40B4-BE49-F238E27FC236}">
                      <a16:creationId xmlns:a16="http://schemas.microsoft.com/office/drawing/2014/main" xmlns="" id="{C6D5BE78-7175-4072-A787-BAEBDCD863A9}"/>
                    </a:ext>
                  </a:extLst>
                </p:cNvPr>
                <p:cNvSpPr/>
                <p:nvPr/>
              </p:nvSpPr>
              <p:spPr>
                <a:xfrm>
                  <a:off x="3143448" y="1455005"/>
                  <a:ext cx="4177815" cy="2218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mc:AlternateContent xmlns:mc="http://schemas.openxmlformats.org/markup-compatibility/2006" xmlns:a14="http://schemas.microsoft.com/office/drawing/2010/main">
        <mc:Choice Requires="a14">
          <p:sp>
            <p:nvSpPr>
              <p:cNvPr id="67" name="TextBox 21">
                <a:extLst>
                  <a:ext uri="{FF2B5EF4-FFF2-40B4-BE49-F238E27FC236}">
                    <a16:creationId xmlns:a16="http://schemas.microsoft.com/office/drawing/2014/main" xmlns="" id="{C2F28FF7-8E25-4850-BD75-ED547D67EB57}"/>
                  </a:ext>
                </a:extLst>
              </p:cNvPr>
              <p:cNvSpPr txBox="1"/>
              <p:nvPr/>
            </p:nvSpPr>
            <p:spPr>
              <a:xfrm>
                <a:off x="5523931" y="1405621"/>
                <a:ext cx="2477228" cy="1169551"/>
              </a:xfrm>
              <a:prstGeom prst="rect">
                <a:avLst/>
              </a:prstGeom>
              <a:noFill/>
            </p:spPr>
            <p:txBody>
              <a:bodyPr wrap="square" rtlCol="0">
                <a:spAutoFit/>
              </a:bodyPr>
              <a:lstStyle/>
              <a:p>
                <a:r>
                  <a:rPr lang="en-US" sz="1400" b="1" dirty="0">
                    <a:solidFill>
                      <a:srgbClr val="C00000"/>
                    </a:solidFill>
                  </a:rPr>
                  <a:t>Reference case</a:t>
                </a:r>
              </a:p>
              <a:p>
                <a:pPr marL="285750" indent="-285750">
                  <a:buFont typeface="Wingdings" panose="05000000000000000000" pitchFamily="2" charset="2"/>
                  <a:buChar char="q"/>
                </a:pPr>
                <a:r>
                  <a:rPr lang="en-US" sz="1400" dirty="0"/>
                  <a:t>Two section </a:t>
                </a:r>
                <a:r>
                  <a:rPr lang="en-US" sz="1400" dirty="0" err="1"/>
                  <a:t>linac</a:t>
                </a:r>
                <a:r>
                  <a:rPr lang="en-US" sz="1400" dirty="0"/>
                  <a:t> (</a:t>
                </a:r>
                <a14:m>
                  <m:oMath xmlns:m="http://schemas.openxmlformats.org/officeDocument/2006/math">
                    <m:r>
                      <a:rPr lang="en-US" sz="1400" b="0" i="1" smtClean="0">
                        <a:latin typeface="Cambria Math" panose="02040503050406030204" pitchFamily="18" charset="0"/>
                      </a:rPr>
                      <m:t>∼2 </m:t>
                    </m:r>
                    <m:r>
                      <m:rPr>
                        <m:sty m:val="p"/>
                      </m:rPr>
                      <a:rPr lang="en-US" sz="1400" b="0" i="0" smtClean="0">
                        <a:latin typeface="Cambria Math" panose="02040503050406030204" pitchFamily="18" charset="0"/>
                      </a:rPr>
                      <m:t>m</m:t>
                    </m:r>
                  </m:oMath>
                </a14:m>
                <a:r>
                  <a:rPr lang="en-US" sz="1400" dirty="0"/>
                  <a:t>)</a:t>
                </a:r>
              </a:p>
              <a:p>
                <a:pPr marL="285750" indent="-285750">
                  <a:buFont typeface="Wingdings" panose="05000000000000000000" pitchFamily="2" charset="2"/>
                  <a:buChar char="q"/>
                </a:pPr>
                <a:r>
                  <a:rPr lang="en-US" sz="1400" dirty="0"/>
                  <a:t>Section 1 is 100 </a:t>
                </a:r>
                <a14:m>
                  <m:oMath xmlns:m="http://schemas.openxmlformats.org/officeDocument/2006/math">
                    <m:r>
                      <a:rPr lang="en-US" sz="1400" b="0" i="1" smtClean="0">
                        <a:latin typeface="Cambria Math" panose="02040503050406030204" pitchFamily="18" charset="0"/>
                      </a:rPr>
                      <m:t>𝜇</m:t>
                    </m:r>
                    <m:r>
                      <m:rPr>
                        <m:sty m:val="p"/>
                      </m:rPr>
                      <a:rPr lang="en-US" sz="1400" b="0" i="0" smtClean="0">
                        <a:latin typeface="Cambria Math" panose="02040503050406030204" pitchFamily="18" charset="0"/>
                      </a:rPr>
                      <m:t>m</m:t>
                    </m:r>
                  </m:oMath>
                </a14:m>
                <a:r>
                  <a:rPr lang="en-US" sz="1400" dirty="0"/>
                  <a:t> off-axis</a:t>
                </a:r>
              </a:p>
              <a:p>
                <a:pPr marL="285750" indent="-285750">
                  <a:buFont typeface="Wingdings" panose="05000000000000000000" pitchFamily="2" charset="2"/>
                  <a:buChar char="q"/>
                </a:pPr>
                <a:r>
                  <a:rPr lang="en-US" sz="1400" dirty="0"/>
                  <a:t>Correctors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1</m:t>
                        </m:r>
                      </m:sub>
                    </m:sSub>
                  </m:oMath>
                </a14:m>
                <a:r>
                  <a:rPr lang="en-US" sz="1400" dirty="0"/>
                  <a:t> and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2</m:t>
                        </m:r>
                      </m:sub>
                    </m:sSub>
                  </m:oMath>
                </a14:m>
                <a:r>
                  <a:rPr lang="en-US" sz="1400" dirty="0"/>
                  <a:t> aim to compensate errors</a:t>
                </a:r>
              </a:p>
            </p:txBody>
          </p:sp>
        </mc:Choice>
        <mc:Fallback xmlns="">
          <p:sp>
            <p:nvSpPr>
              <p:cNvPr id="67" name="TextBox 21">
                <a:extLst>
                  <a:ext uri="{FF2B5EF4-FFF2-40B4-BE49-F238E27FC236}">
                    <a16:creationId xmlns:a16="http://schemas.microsoft.com/office/drawing/2014/main" id="{C2F28FF7-8E25-4850-BD75-ED547D67EB57}"/>
                  </a:ext>
                </a:extLst>
              </p:cNvPr>
              <p:cNvSpPr txBox="1">
                <a:spLocks noRot="1" noChangeAspect="1" noMove="1" noResize="1" noEditPoints="1" noAdjustHandles="1" noChangeArrowheads="1" noChangeShapeType="1" noTextEdit="1"/>
              </p:cNvSpPr>
              <p:nvPr/>
            </p:nvSpPr>
            <p:spPr>
              <a:xfrm>
                <a:off x="5523931" y="1405621"/>
                <a:ext cx="2477228" cy="1169551"/>
              </a:xfrm>
              <a:prstGeom prst="rect">
                <a:avLst/>
              </a:prstGeom>
              <a:blipFill>
                <a:blip r:embed="rId15"/>
                <a:stretch>
                  <a:fillRect l="-737" t="-1047" b="-4712"/>
                </a:stretch>
              </a:blipFill>
            </p:spPr>
            <p:txBody>
              <a:bodyPr/>
              <a:lstStyle/>
              <a:p>
                <a:r>
                  <a:rPr lang="en-US">
                    <a:noFill/>
                  </a:rPr>
                  <a:t> </a:t>
                </a:r>
              </a:p>
            </p:txBody>
          </p:sp>
        </mc:Fallback>
      </mc:AlternateContent>
      <p:pic>
        <p:nvPicPr>
          <p:cNvPr id="4" name="Picture 31">
            <a:extLst>
              <a:ext uri="{FF2B5EF4-FFF2-40B4-BE49-F238E27FC236}">
                <a16:creationId xmlns:a16="http://schemas.microsoft.com/office/drawing/2014/main" xmlns="" id="{485CD1DF-CFE3-4E37-8DFD-488C2A8F540F}"/>
              </a:ext>
            </a:extLst>
          </p:cNvPr>
          <p:cNvPicPr>
            <a:picLocks noChangeAspect="1"/>
          </p:cNvPicPr>
          <p:nvPr/>
        </p:nvPicPr>
        <p:blipFill>
          <a:blip r:embed="rId16"/>
          <a:stretch>
            <a:fillRect/>
          </a:stretch>
        </p:blipFill>
        <p:spPr>
          <a:xfrm>
            <a:off x="10463403" y="972748"/>
            <a:ext cx="1437851" cy="680294"/>
          </a:xfrm>
          <a:prstGeom prst="rect">
            <a:avLst/>
          </a:prstGeom>
        </p:spPr>
      </p:pic>
      <p:sp>
        <p:nvSpPr>
          <p:cNvPr id="32" name="CasellaDiTesto 31">
            <a:extLst>
              <a:ext uri="{FF2B5EF4-FFF2-40B4-BE49-F238E27FC236}">
                <a16:creationId xmlns:a16="http://schemas.microsoft.com/office/drawing/2014/main" xmlns="" id="{78EC8E69-2788-4A84-99C2-46049D735D9F}"/>
              </a:ext>
            </a:extLst>
          </p:cNvPr>
          <p:cNvSpPr txBox="1"/>
          <p:nvPr/>
        </p:nvSpPr>
        <p:spPr>
          <a:xfrm>
            <a:off x="1629697" y="6138349"/>
            <a:ext cx="2787474" cy="307777"/>
          </a:xfrm>
          <a:prstGeom prst="rect">
            <a:avLst/>
          </a:prstGeom>
          <a:noFill/>
          <a:ln w="38100">
            <a:solidFill>
              <a:schemeClr val="accent4"/>
            </a:solidFill>
          </a:ln>
        </p:spPr>
        <p:txBody>
          <a:bodyPr wrap="square" rtlCol="0">
            <a:spAutoFit/>
          </a:bodyPr>
          <a:lstStyle/>
          <a:p>
            <a:r>
              <a:rPr lang="en-US" sz="1400" i="1" dirty="0"/>
              <a:t>Note</a:t>
            </a:r>
            <a:r>
              <a:rPr lang="en-US" sz="1400" dirty="0"/>
              <a:t>: Example from “UC-XFEL” linac</a:t>
            </a:r>
          </a:p>
        </p:txBody>
      </p:sp>
      <p:pic>
        <p:nvPicPr>
          <p:cNvPr id="33" name="Immagine 32">
            <a:extLst>
              <a:ext uri="{FF2B5EF4-FFF2-40B4-BE49-F238E27FC236}">
                <a16:creationId xmlns:a16="http://schemas.microsoft.com/office/drawing/2014/main" xmlns="" id="{416E7369-B559-4E10-92D0-9B7A57E3341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34" name="Immagine 33">
            <a:extLst>
              <a:ext uri="{FF2B5EF4-FFF2-40B4-BE49-F238E27FC236}">
                <a16:creationId xmlns:a16="http://schemas.microsoft.com/office/drawing/2014/main" xmlns="" id="{5AD982EA-916B-421B-96D6-D45898DDCBE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5" name="Immagine 34">
            <a:extLst>
              <a:ext uri="{FF2B5EF4-FFF2-40B4-BE49-F238E27FC236}">
                <a16:creationId xmlns:a16="http://schemas.microsoft.com/office/drawing/2014/main" xmlns="" id="{516CBD83-FA49-4762-97DB-83571CE0101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grpSp>
        <p:nvGrpSpPr>
          <p:cNvPr id="12" name="Gruppo 11">
            <a:extLst>
              <a:ext uri="{FF2B5EF4-FFF2-40B4-BE49-F238E27FC236}">
                <a16:creationId xmlns:a16="http://schemas.microsoft.com/office/drawing/2014/main" xmlns="" id="{49929121-75A6-48C9-923E-D9F76A080504}"/>
              </a:ext>
            </a:extLst>
          </p:cNvPr>
          <p:cNvGrpSpPr/>
          <p:nvPr/>
        </p:nvGrpSpPr>
        <p:grpSpPr>
          <a:xfrm>
            <a:off x="4602702" y="2971309"/>
            <a:ext cx="7482852" cy="2782774"/>
            <a:chOff x="4693104" y="3191030"/>
            <a:chExt cx="7482852" cy="2782774"/>
          </a:xfrm>
        </p:grpSpPr>
        <p:pic>
          <p:nvPicPr>
            <p:cNvPr id="9" name="Immagine 8">
              <a:extLst>
                <a:ext uri="{FF2B5EF4-FFF2-40B4-BE49-F238E27FC236}">
                  <a16:creationId xmlns:a16="http://schemas.microsoft.com/office/drawing/2014/main" xmlns="" id="{881E04A7-1D34-4371-978E-F886FA5795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93104" y="3387879"/>
              <a:ext cx="4129248" cy="2580780"/>
            </a:xfrm>
            <a:prstGeom prst="rect">
              <a:avLst/>
            </a:prstGeom>
          </p:spPr>
        </p:pic>
        <p:pic>
          <p:nvPicPr>
            <p:cNvPr id="11" name="Immagine 10">
              <a:extLst>
                <a:ext uri="{FF2B5EF4-FFF2-40B4-BE49-F238E27FC236}">
                  <a16:creationId xmlns:a16="http://schemas.microsoft.com/office/drawing/2014/main" xmlns="" id="{71C6A3A7-D000-4DCC-9580-F34EAFEAD1D7}"/>
                </a:ext>
              </a:extLst>
            </p:cNvPr>
            <p:cNvPicPr>
              <a:picLocks noChangeAspect="1"/>
            </p:cNvPicPr>
            <p:nvPr/>
          </p:nvPicPr>
          <p:blipFill rotWithShape="1">
            <a:blip r:embed="rId21">
              <a:extLst>
                <a:ext uri="{28A0092B-C50C-407E-A947-70E740481C1C}">
                  <a14:useLocalDpi xmlns:a14="http://schemas.microsoft.com/office/drawing/2010/main" val="0"/>
                </a:ext>
              </a:extLst>
            </a:blip>
            <a:srcRect l="3537" r="7652"/>
            <a:stretch/>
          </p:blipFill>
          <p:spPr>
            <a:xfrm>
              <a:off x="8508731" y="3393024"/>
              <a:ext cx="3667225" cy="2580780"/>
            </a:xfrm>
            <a:prstGeom prst="rect">
              <a:avLst/>
            </a:prstGeom>
          </p:spPr>
        </p:pic>
        <p:grpSp>
          <p:nvGrpSpPr>
            <p:cNvPr id="17" name="Gruppo 16">
              <a:extLst>
                <a:ext uri="{FF2B5EF4-FFF2-40B4-BE49-F238E27FC236}">
                  <a16:creationId xmlns:a16="http://schemas.microsoft.com/office/drawing/2014/main" xmlns="" id="{94A936FB-47A2-46C3-A8A6-AC381735183E}"/>
                </a:ext>
              </a:extLst>
            </p:cNvPr>
            <p:cNvGrpSpPr/>
            <p:nvPr/>
          </p:nvGrpSpPr>
          <p:grpSpPr>
            <a:xfrm>
              <a:off x="6006501" y="3191030"/>
              <a:ext cx="5320002" cy="381515"/>
              <a:chOff x="2052367" y="3468708"/>
              <a:chExt cx="5320002" cy="381515"/>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7174F2F8-46B8-42F3-AAD5-D9E503FD617F}"/>
                      </a:ext>
                    </a:extLst>
                  </p:cNvPr>
                  <p:cNvSpPr txBox="1"/>
                  <p:nvPr/>
                </p:nvSpPr>
                <p:spPr>
                  <a:xfrm>
                    <a:off x="2052367" y="3480891"/>
                    <a:ext cx="938106" cy="369332"/>
                  </a:xfrm>
                  <a:prstGeom prst="rect">
                    <a:avLst/>
                  </a:prstGeom>
                  <a:noFill/>
                </p:spPr>
                <p:txBody>
                  <a:bodyPr wrap="square" rtlCol="0">
                    <a:spAutoFit/>
                  </a:bodyPr>
                  <a:lstStyle/>
                  <a:p>
                    <a14:m>
                      <m:oMath xmlns:m="http://schemas.openxmlformats.org/officeDocument/2006/math">
                        <m:d>
                          <m:dPr>
                            <m:begChr m:val="〈"/>
                            <m:endChr m:val="〉"/>
                            <m:ctrlPr>
                              <a:rPr lang="en-US" b="1"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𝒙</m:t>
                            </m:r>
                          </m:e>
                        </m:d>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20" name="TextBox 19">
                    <a:extLst>
                      <a:ext uri="{FF2B5EF4-FFF2-40B4-BE49-F238E27FC236}">
                        <a16:creationId xmlns:a16="http://schemas.microsoft.com/office/drawing/2014/main" id="{7174F2F8-46B8-42F3-AAD5-D9E503FD617F}"/>
                      </a:ext>
                    </a:extLst>
                  </p:cNvPr>
                  <p:cNvSpPr txBox="1">
                    <a:spLocks noRot="1" noChangeAspect="1" noMove="1" noResize="1" noEditPoints="1" noAdjustHandles="1" noChangeArrowheads="1" noChangeShapeType="1" noTextEdit="1"/>
                  </p:cNvSpPr>
                  <p:nvPr/>
                </p:nvSpPr>
                <p:spPr>
                  <a:xfrm>
                    <a:off x="2052367" y="3480891"/>
                    <a:ext cx="938106" cy="369332"/>
                  </a:xfrm>
                  <a:prstGeom prst="rect">
                    <a:avLst/>
                  </a:prstGeom>
                  <a:blipFill>
                    <a:blip r:embed="rId22"/>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928D3E9D-FF3E-436A-A831-7BA810861EA4}"/>
                      </a:ext>
                    </a:extLst>
                  </p:cNvPr>
                  <p:cNvSpPr txBox="1"/>
                  <p:nvPr/>
                </p:nvSpPr>
                <p:spPr>
                  <a:xfrm>
                    <a:off x="5887123" y="3468708"/>
                    <a:ext cx="1485246" cy="381515"/>
                  </a:xfrm>
                  <a:prstGeom prst="rect">
                    <a:avLst/>
                  </a:prstGeom>
                  <a:noFill/>
                </p:spPr>
                <p:txBody>
                  <a:bodyPr wrap="square" rtlCol="0">
                    <a:spAutoFit/>
                  </a:bodyPr>
                  <a:lstStyle/>
                  <a:p>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𝝐</m:t>
                            </m:r>
                          </m:e>
                          <m:sub>
                            <m:r>
                              <a:rPr lang="en-US" b="1" i="1" smtClean="0">
                                <a:solidFill>
                                  <a:schemeClr val="tx1"/>
                                </a:solidFill>
                                <a:latin typeface="Cambria Math" panose="02040503050406030204" pitchFamily="18" charset="0"/>
                              </a:rPr>
                              <m:t>𝒏𝒙</m:t>
                            </m:r>
                            <m:r>
                              <a:rPr lang="en-US" b="1" i="1"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𝐫𝐦𝐬</m:t>
                            </m:r>
                          </m:sub>
                        </m:sSub>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21" name="TextBox 20">
                    <a:extLst>
                      <a:ext uri="{FF2B5EF4-FFF2-40B4-BE49-F238E27FC236}">
                        <a16:creationId xmlns:a16="http://schemas.microsoft.com/office/drawing/2014/main" id="{928D3E9D-FF3E-436A-A831-7BA810861EA4}"/>
                      </a:ext>
                    </a:extLst>
                  </p:cNvPr>
                  <p:cNvSpPr txBox="1">
                    <a:spLocks noRot="1" noChangeAspect="1" noMove="1" noResize="1" noEditPoints="1" noAdjustHandles="1" noChangeArrowheads="1" noChangeShapeType="1" noTextEdit="1"/>
                  </p:cNvSpPr>
                  <p:nvPr/>
                </p:nvSpPr>
                <p:spPr>
                  <a:xfrm>
                    <a:off x="5887123" y="3468708"/>
                    <a:ext cx="1485246" cy="381515"/>
                  </a:xfrm>
                  <a:prstGeom prst="rect">
                    <a:avLst/>
                  </a:prstGeom>
                  <a:blipFill>
                    <a:blip r:embed="rId23"/>
                    <a:stretch>
                      <a:fillRect t="-6349" b="-22222"/>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xmlns="" id="{5A3EC3BE-AB41-4326-ADD2-C91263A13793}"/>
                  </a:ext>
                </a:extLst>
              </p:cNvPr>
              <p:cNvSpPr txBox="1"/>
              <p:nvPr/>
            </p:nvSpPr>
            <p:spPr>
              <a:xfrm>
                <a:off x="7366106" y="5800248"/>
                <a:ext cx="2104445" cy="738664"/>
              </a:xfrm>
              <a:prstGeom prst="rect">
                <a:avLst/>
              </a:prstGeom>
              <a:noFill/>
              <a:ln w="28575">
                <a:solidFill>
                  <a:schemeClr val="accent4"/>
                </a:solidFill>
              </a:ln>
            </p:spPr>
            <p:txBody>
              <a:bodyPr wrap="square" rtlCol="0">
                <a:spAutoFit/>
              </a:bodyPr>
              <a:lstStyle/>
              <a:p>
                <a:r>
                  <a:rPr lang="en-US" sz="1400" b="1" u="sng" dirty="0">
                    <a:solidFill>
                      <a:schemeClr val="tx1"/>
                    </a:solidFill>
                  </a:rPr>
                  <a:t>Integrated field </a:t>
                </a:r>
                <a14:m>
                  <m:oMath xmlns:m="http://schemas.openxmlformats.org/officeDocument/2006/math">
                    <m:d>
                      <m:dPr>
                        <m:begChr m:val="["/>
                        <m:endChr m:val="]"/>
                        <m:ctrlPr>
                          <a:rPr lang="it-IT" sz="1400" b="1" i="1" smtClean="0">
                            <a:solidFill>
                              <a:schemeClr val="tx1"/>
                            </a:solidFill>
                            <a:latin typeface="Cambria Math" panose="02040503050406030204" pitchFamily="18" charset="0"/>
                          </a:rPr>
                        </m:ctrlPr>
                      </m:dPr>
                      <m:e>
                        <m:r>
                          <a:rPr lang="it-IT" sz="1400" b="1">
                            <a:solidFill>
                              <a:schemeClr val="tx1"/>
                            </a:solidFill>
                            <a:latin typeface="Cambria Math" panose="02040503050406030204" pitchFamily="18" charset="0"/>
                          </a:rPr>
                          <m:t>𝛍</m:t>
                        </m:r>
                        <m:r>
                          <a:rPr lang="it-IT" sz="1400" b="1">
                            <a:solidFill>
                              <a:schemeClr val="tx1"/>
                            </a:solidFill>
                            <a:latin typeface="Cambria Math" panose="02040503050406030204" pitchFamily="18" charset="0"/>
                          </a:rPr>
                          <m:t>𝐓</m:t>
                        </m:r>
                        <m:r>
                          <a:rPr lang="it-IT" sz="1400" b="1">
                            <a:solidFill>
                              <a:schemeClr val="tx1"/>
                            </a:solidFill>
                            <a:latin typeface="Cambria Math" panose="02040503050406030204" pitchFamily="18" charset="0"/>
                          </a:rPr>
                          <m:t>⋅</m:t>
                        </m:r>
                        <m:r>
                          <a:rPr lang="it-IT" sz="1400" b="1">
                            <a:solidFill>
                              <a:schemeClr val="tx1"/>
                            </a:solidFill>
                            <a:latin typeface="Cambria Math" panose="02040503050406030204" pitchFamily="18" charset="0"/>
                          </a:rPr>
                          <m:t>𝐦</m:t>
                        </m:r>
                      </m:e>
                    </m:d>
                  </m:oMath>
                </a14:m>
                <a:r>
                  <a:rPr lang="en-US" sz="1400" dirty="0">
                    <a:solidFill>
                      <a:schemeClr val="tx1"/>
                    </a:solidFill>
                  </a:rPr>
                  <a:t>:</a:t>
                </a:r>
              </a:p>
              <a:p>
                <a:pPr marL="285750" indent="-285750">
                  <a:buFont typeface="Arial" panose="020B0604020202020204" pitchFamily="34" charset="0"/>
                  <a:buChar char="•"/>
                </a:pP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1</m:t>
                        </m:r>
                      </m:sub>
                    </m:sSub>
                    <m:r>
                      <a:rPr lang="it-IT" sz="1400" b="0" i="1" smtClean="0">
                        <a:latin typeface="Cambria Math" panose="02040503050406030204" pitchFamily="18" charset="0"/>
                      </a:rPr>
                      <m:t>=15.5</m:t>
                    </m:r>
                  </m:oMath>
                </a14:m>
                <a:endParaRPr lang="it-IT" sz="1400"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𝐾</m:t>
                        </m:r>
                      </m:e>
                      <m:sub>
                        <m:r>
                          <a:rPr lang="it-IT" sz="1400" b="0" i="1" smtClean="0">
                            <a:latin typeface="Cambria Math" panose="02040503050406030204" pitchFamily="18" charset="0"/>
                          </a:rPr>
                          <m:t>2</m:t>
                        </m:r>
                      </m:sub>
                    </m:sSub>
                    <m:r>
                      <a:rPr lang="it-IT" sz="1400" b="0" i="1" smtClean="0">
                        <a:latin typeface="Cambria Math" panose="02040503050406030204" pitchFamily="18" charset="0"/>
                      </a:rPr>
                      <m:t>=−6.3</m:t>
                    </m:r>
                  </m:oMath>
                </a14:m>
                <a:endParaRPr lang="en-US" sz="1400" dirty="0"/>
              </a:p>
            </p:txBody>
          </p:sp>
        </mc:Choice>
        <mc:Fallback xmlns="">
          <p:sp>
            <p:nvSpPr>
              <p:cNvPr id="26" name="CasellaDiTesto 25">
                <a:extLst>
                  <a:ext uri="{FF2B5EF4-FFF2-40B4-BE49-F238E27FC236}">
                    <a16:creationId xmlns:a16="http://schemas.microsoft.com/office/drawing/2014/main" id="{5A3EC3BE-AB41-4326-ADD2-C91263A13793}"/>
                  </a:ext>
                </a:extLst>
              </p:cNvPr>
              <p:cNvSpPr txBox="1">
                <a:spLocks noRot="1" noChangeAspect="1" noMove="1" noResize="1" noEditPoints="1" noAdjustHandles="1" noChangeArrowheads="1" noChangeShapeType="1" noTextEdit="1"/>
              </p:cNvSpPr>
              <p:nvPr/>
            </p:nvSpPr>
            <p:spPr>
              <a:xfrm>
                <a:off x="7366106" y="5800248"/>
                <a:ext cx="2104445" cy="738664"/>
              </a:xfrm>
              <a:prstGeom prst="rect">
                <a:avLst/>
              </a:prstGeom>
              <a:blipFill>
                <a:blip r:embed="rId24"/>
                <a:stretch>
                  <a:fillRect l="-285" b="-1575"/>
                </a:stretch>
              </a:blipFill>
              <a:ln w="28575">
                <a:solidFill>
                  <a:schemeClr val="accent4"/>
                </a:solidFill>
              </a:ln>
            </p:spPr>
            <p:txBody>
              <a:bodyPr/>
              <a:lstStyle/>
              <a:p>
                <a:r>
                  <a:rPr lang="en-US">
                    <a:noFill/>
                  </a:rPr>
                  <a:t> </a:t>
                </a:r>
              </a:p>
            </p:txBody>
          </p:sp>
        </mc:Fallback>
      </mc:AlternateContent>
    </p:spTree>
    <p:extLst>
      <p:ext uri="{BB962C8B-B14F-4D97-AF65-F5344CB8AC3E}">
        <p14:creationId xmlns:p14="http://schemas.microsoft.com/office/powerpoint/2010/main" val="12024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2F59A3E-7044-4943-811D-85555581DD66}"/>
              </a:ext>
            </a:extLst>
          </p:cNvPr>
          <p:cNvSpPr>
            <a:spLocks noGrp="1"/>
          </p:cNvSpPr>
          <p:nvPr>
            <p:ph type="title"/>
          </p:nvPr>
        </p:nvSpPr>
        <p:spPr/>
        <p:txBody>
          <a:bodyPr/>
          <a:lstStyle/>
          <a:p>
            <a:r>
              <a:rPr lang="en-US" dirty="0"/>
              <a:t>“Wake-free” Trajectories</a:t>
            </a:r>
          </a:p>
        </p:txBody>
      </p:sp>
      <p:sp>
        <p:nvSpPr>
          <p:cNvPr id="3" name="Segnaposto numero diapositiva 2">
            <a:extLst>
              <a:ext uri="{FF2B5EF4-FFF2-40B4-BE49-F238E27FC236}">
                <a16:creationId xmlns="" xmlns:a16="http://schemas.microsoft.com/office/drawing/2014/main" id="{4608D22A-76A3-41B8-A129-0CA46F17028E}"/>
              </a:ext>
            </a:extLst>
          </p:cNvPr>
          <p:cNvSpPr>
            <a:spLocks noGrp="1"/>
          </p:cNvSpPr>
          <p:nvPr>
            <p:ph type="sldNum" sz="quarter" idx="12"/>
          </p:nvPr>
        </p:nvSpPr>
        <p:spPr/>
        <p:txBody>
          <a:bodyPr/>
          <a:lstStyle/>
          <a:p>
            <a:fld id="{1264127A-850C-4786-AB51-CFEC9BD15BC8}" type="slidenum">
              <a:rPr lang="en-US" smtClean="0"/>
              <a:t>72</a:t>
            </a:fld>
            <a:endParaRPr lang="en-US"/>
          </a:p>
        </p:txBody>
      </p:sp>
      <p:sp>
        <p:nvSpPr>
          <p:cNvPr id="10" name="CasellaDiTesto 9">
            <a:extLst>
              <a:ext uri="{FF2B5EF4-FFF2-40B4-BE49-F238E27FC236}">
                <a16:creationId xmlns="" xmlns:a16="http://schemas.microsoft.com/office/drawing/2014/main" id="{D66B3B9F-EFBF-4FAA-B2AC-018F1134A6D8}"/>
              </a:ext>
            </a:extLst>
          </p:cNvPr>
          <p:cNvSpPr txBox="1"/>
          <p:nvPr/>
        </p:nvSpPr>
        <p:spPr>
          <a:xfrm>
            <a:off x="334814" y="1367543"/>
            <a:ext cx="6880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Find trajectories with </a:t>
            </a:r>
            <a:r>
              <a:rPr lang="en-US" i="1" dirty="0"/>
              <a:t>minimum </a:t>
            </a:r>
            <a:r>
              <a:rPr lang="en-US" i="1" dirty="0" err="1"/>
              <a:t>wakefield</a:t>
            </a:r>
            <a:r>
              <a:rPr lang="en-US" i="1" dirty="0"/>
              <a:t> excitation</a:t>
            </a:r>
            <a:r>
              <a:rPr lang="en-US" dirty="0"/>
              <a:t>: force the beam to travel </a:t>
            </a:r>
            <a:r>
              <a:rPr lang="en-US" b="1" dirty="0"/>
              <a:t>on-axis</a:t>
            </a:r>
            <a:r>
              <a:rPr lang="en-US" dirty="0"/>
              <a:t> in each section</a:t>
            </a:r>
          </a:p>
          <a:p>
            <a:pPr marL="285750" indent="-285750">
              <a:buFont typeface="Arial" panose="020B0604020202020204" pitchFamily="34" charset="0"/>
              <a:buChar char="•"/>
            </a:pPr>
            <a:r>
              <a:rPr lang="en-US" dirty="0"/>
              <a:t>Two correctors (i.e. two </a:t>
            </a:r>
            <a:r>
              <a:rPr lang="en-US" i="1" dirty="0"/>
              <a:t>degrees of freedom</a:t>
            </a:r>
            <a:r>
              <a:rPr lang="en-US" dirty="0"/>
              <a:t>) per module adjust both the </a:t>
            </a:r>
            <a:r>
              <a:rPr lang="en-US" b="1" dirty="0"/>
              <a:t>offset</a:t>
            </a:r>
            <a:r>
              <a:rPr lang="en-US" dirty="0"/>
              <a:t> and the </a:t>
            </a:r>
            <a:r>
              <a:rPr lang="en-US" b="1" dirty="0"/>
              <a:t>angle</a:t>
            </a:r>
            <a:r>
              <a:rPr lang="en-US" dirty="0"/>
              <a:t> at injection</a:t>
            </a:r>
          </a:p>
        </p:txBody>
      </p:sp>
      <p:pic>
        <p:nvPicPr>
          <p:cNvPr id="14" name="Immagine 13">
            <a:extLst>
              <a:ext uri="{FF2B5EF4-FFF2-40B4-BE49-F238E27FC236}">
                <a16:creationId xmlns="" xmlns:a16="http://schemas.microsoft.com/office/drawing/2014/main" id="{DD9F377E-D7BF-4550-8644-B7B83C43FE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16" name="Immagine 15">
            <a:extLst>
              <a:ext uri="{FF2B5EF4-FFF2-40B4-BE49-F238E27FC236}">
                <a16:creationId xmlns="" xmlns:a16="http://schemas.microsoft.com/office/drawing/2014/main" id="{B2F6FBFE-22C7-432D-AD3F-FC572C492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7" name="Immagine 16">
            <a:extLst>
              <a:ext uri="{FF2B5EF4-FFF2-40B4-BE49-F238E27FC236}">
                <a16:creationId xmlns="" xmlns:a16="http://schemas.microsoft.com/office/drawing/2014/main" id="{D688A62E-33B3-46FB-9821-A5CA364246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23" name="Immagine 22"/>
          <p:cNvPicPr>
            <a:picLocks noChangeAspect="1"/>
          </p:cNvPicPr>
          <p:nvPr/>
        </p:nvPicPr>
        <p:blipFill>
          <a:blip r:embed="rId6"/>
          <a:stretch>
            <a:fillRect/>
          </a:stretch>
        </p:blipFill>
        <p:spPr>
          <a:xfrm>
            <a:off x="7410975" y="1594673"/>
            <a:ext cx="4168556" cy="746068"/>
          </a:xfrm>
          <a:prstGeom prst="rect">
            <a:avLst/>
          </a:prstGeom>
        </p:spPr>
      </p:pic>
      <p:pic>
        <p:nvPicPr>
          <p:cNvPr id="24" name="Picture 31">
            <a:extLst>
              <a:ext uri="{FF2B5EF4-FFF2-40B4-BE49-F238E27FC236}">
                <a16:creationId xmlns:a16="http://schemas.microsoft.com/office/drawing/2014/main" xmlns="" id="{485CD1DF-CFE3-4E37-8DFD-488C2A8F540F}"/>
              </a:ext>
            </a:extLst>
          </p:cNvPr>
          <p:cNvPicPr>
            <a:picLocks noChangeAspect="1"/>
          </p:cNvPicPr>
          <p:nvPr/>
        </p:nvPicPr>
        <p:blipFill>
          <a:blip r:embed="rId7"/>
          <a:stretch>
            <a:fillRect/>
          </a:stretch>
        </p:blipFill>
        <p:spPr>
          <a:xfrm>
            <a:off x="10463403" y="972748"/>
            <a:ext cx="1437851" cy="680294"/>
          </a:xfrm>
          <a:prstGeom prst="rect">
            <a:avLst/>
          </a:prstGeom>
        </p:spPr>
      </p:pic>
      <p:grpSp>
        <p:nvGrpSpPr>
          <p:cNvPr id="5" name="Gruppo 4"/>
          <p:cNvGrpSpPr/>
          <p:nvPr/>
        </p:nvGrpSpPr>
        <p:grpSpPr>
          <a:xfrm>
            <a:off x="58397" y="3538317"/>
            <a:ext cx="9722990" cy="3183828"/>
            <a:chOff x="0" y="3452019"/>
            <a:chExt cx="9722990" cy="3183828"/>
          </a:xfrm>
        </p:grpSpPr>
        <p:pic>
          <p:nvPicPr>
            <p:cNvPr id="20" name="Immagine 19">
              <a:extLst>
                <a:ext uri="{FF2B5EF4-FFF2-40B4-BE49-F238E27FC236}">
                  <a16:creationId xmlns:a16="http://schemas.microsoft.com/office/drawing/2014/main" xmlns="" id="{C8DF79E3-BB05-7B11-098C-6C5D91D2F9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52019"/>
              <a:ext cx="5094124" cy="3183828"/>
            </a:xfrm>
            <a:prstGeom prst="rect">
              <a:avLst/>
            </a:prstGeom>
          </p:spPr>
        </p:pic>
        <mc:AlternateContent xmlns:mc="http://schemas.openxmlformats.org/markup-compatibility/2006" xmlns:a14="http://schemas.microsoft.com/office/drawing/2010/main">
          <mc:Choice Requires="a14">
            <p:sp>
              <p:nvSpPr>
                <p:cNvPr id="21" name="TextBox 19">
                  <a:extLst>
                    <a:ext uri="{FF2B5EF4-FFF2-40B4-BE49-F238E27FC236}">
                      <a16:creationId xmlns:a16="http://schemas.microsoft.com/office/drawing/2014/main" xmlns="" id="{7174F2F8-46B8-42F3-AAD5-D9E503FD617F}"/>
                    </a:ext>
                  </a:extLst>
                </p:cNvPr>
                <p:cNvSpPr txBox="1"/>
                <p:nvPr/>
              </p:nvSpPr>
              <p:spPr>
                <a:xfrm>
                  <a:off x="2073977" y="3481645"/>
                  <a:ext cx="938106" cy="369332"/>
                </a:xfrm>
                <a:prstGeom prst="rect">
                  <a:avLst/>
                </a:prstGeom>
                <a:noFill/>
              </p:spPr>
              <p:txBody>
                <a:bodyPr wrap="square" rtlCol="0">
                  <a:spAutoFit/>
                </a:bodyPr>
                <a:lstStyle/>
                <a:p>
                  <a14:m>
                    <m:oMath xmlns:m="http://schemas.openxmlformats.org/officeDocument/2006/math">
                      <m:d>
                        <m:dPr>
                          <m:begChr m:val="〈"/>
                          <m:endChr m:val="〉"/>
                          <m:ctrlPr>
                            <a:rPr lang="en-US" b="1"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𝒙</m:t>
                          </m:r>
                        </m:e>
                      </m:d>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21" name="TextBox 19">
                  <a:extLst>
                    <a:ext uri="{FF2B5EF4-FFF2-40B4-BE49-F238E27FC236}">
                      <a16:creationId xmlns:a16="http://schemas.microsoft.com/office/drawing/2014/main" xmlns:a14="http://schemas.microsoft.com/office/drawing/2010/main" xmlns="" id="{7174F2F8-46B8-42F3-AAD5-D9E503FD617F}"/>
                    </a:ext>
                  </a:extLst>
                </p:cNvPr>
                <p:cNvSpPr txBox="1">
                  <a:spLocks noRot="1" noChangeAspect="1" noMove="1" noResize="1" noEditPoints="1" noAdjustHandles="1" noChangeArrowheads="1" noChangeShapeType="1" noTextEdit="1"/>
                </p:cNvSpPr>
                <p:nvPr/>
              </p:nvSpPr>
              <p:spPr>
                <a:xfrm>
                  <a:off x="2073977" y="3481645"/>
                  <a:ext cx="938106" cy="369332"/>
                </a:xfrm>
                <a:prstGeom prst="rect">
                  <a:avLst/>
                </a:prstGeom>
                <a:blipFill rotWithShape="0">
                  <a:blip r:embed="rId9"/>
                  <a:stretch>
                    <a:fillRect t="-8197" b="-24590"/>
                  </a:stretch>
                </a:blipFill>
              </p:spPr>
              <p:txBody>
                <a:bodyPr/>
                <a:lstStyle/>
                <a:p>
                  <a:r>
                    <a:rPr lang="it-IT">
                      <a:noFill/>
                    </a:rPr>
                    <a:t> </a:t>
                  </a:r>
                </a:p>
              </p:txBody>
            </p:sp>
          </mc:Fallback>
        </mc:AlternateContent>
        <p:pic>
          <p:nvPicPr>
            <p:cNvPr id="19" name="Immagine 18">
              <a:extLst>
                <a:ext uri="{FF2B5EF4-FFF2-40B4-BE49-F238E27FC236}">
                  <a16:creationId xmlns:a16="http://schemas.microsoft.com/office/drawing/2014/main" xmlns="" id="{E5CDA653-9EE2-FB17-29CF-6D2D5B12E5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8866" y="3452019"/>
              <a:ext cx="5094124" cy="3183828"/>
            </a:xfrm>
            <a:prstGeom prst="rect">
              <a:avLst/>
            </a:prstGeom>
          </p:spPr>
        </p:pic>
        <mc:AlternateContent xmlns:mc="http://schemas.openxmlformats.org/markup-compatibility/2006" xmlns:a14="http://schemas.microsoft.com/office/drawing/2010/main">
          <mc:Choice Requires="a14">
            <p:sp>
              <p:nvSpPr>
                <p:cNvPr id="22" name="TextBox 20">
                  <a:extLst>
                    <a:ext uri="{FF2B5EF4-FFF2-40B4-BE49-F238E27FC236}">
                      <a16:creationId xmlns:a16="http://schemas.microsoft.com/office/drawing/2014/main" xmlns="" id="{928D3E9D-FF3E-436A-A831-7BA810861EA4}"/>
                    </a:ext>
                  </a:extLst>
                </p:cNvPr>
                <p:cNvSpPr txBox="1"/>
                <p:nvPr/>
              </p:nvSpPr>
              <p:spPr>
                <a:xfrm>
                  <a:off x="6437337" y="3469462"/>
                  <a:ext cx="1485246" cy="381515"/>
                </a:xfrm>
                <a:prstGeom prst="rect">
                  <a:avLst/>
                </a:prstGeom>
                <a:noFill/>
              </p:spPr>
              <p:txBody>
                <a:bodyPr wrap="square" rtlCol="0">
                  <a:spAutoFit/>
                </a:bodyPr>
                <a:lstStyle/>
                <a:p>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𝝐</m:t>
                          </m:r>
                        </m:e>
                        <m:sub>
                          <m:r>
                            <a:rPr lang="en-US" b="1" i="1" smtClean="0">
                              <a:solidFill>
                                <a:schemeClr val="tx1"/>
                              </a:solidFill>
                              <a:latin typeface="Cambria Math" panose="02040503050406030204" pitchFamily="18" charset="0"/>
                            </a:rPr>
                            <m:t>𝒏𝒙</m:t>
                          </m:r>
                          <m:r>
                            <a:rPr lang="en-US" b="1" i="1"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𝐫𝐦𝐬</m:t>
                          </m:r>
                        </m:sub>
                      </m:sSub>
                    </m:oMath>
                  </a14:m>
                  <a:r>
                    <a:rPr lang="en-US" b="1" dirty="0">
                      <a:solidFill>
                        <a:schemeClr val="tx1"/>
                      </a:solidFill>
                    </a:rPr>
                    <a:t> vs </a:t>
                  </a:r>
                  <a14:m>
                    <m:oMath xmlns:m="http://schemas.openxmlformats.org/officeDocument/2006/math">
                      <m:r>
                        <a:rPr lang="en-US" b="1" i="1" smtClean="0">
                          <a:solidFill>
                            <a:schemeClr val="tx1"/>
                          </a:solidFill>
                          <a:latin typeface="Cambria Math" panose="02040503050406030204" pitchFamily="18" charset="0"/>
                        </a:rPr>
                        <m:t>𝒛</m:t>
                      </m:r>
                    </m:oMath>
                  </a14:m>
                  <a:endParaRPr lang="en-US" b="1" dirty="0">
                    <a:solidFill>
                      <a:schemeClr val="tx1"/>
                    </a:solidFill>
                  </a:endParaRPr>
                </a:p>
              </p:txBody>
            </p:sp>
          </mc:Choice>
          <mc:Fallback xmlns="">
            <p:sp>
              <p:nvSpPr>
                <p:cNvPr id="22" name="TextBox 20">
                  <a:extLst>
                    <a:ext uri="{FF2B5EF4-FFF2-40B4-BE49-F238E27FC236}">
                      <a16:creationId xmlns:a16="http://schemas.microsoft.com/office/drawing/2014/main" xmlns:a14="http://schemas.microsoft.com/office/drawing/2010/main" xmlns="" id="{928D3E9D-FF3E-436A-A831-7BA810861EA4}"/>
                    </a:ext>
                  </a:extLst>
                </p:cNvPr>
                <p:cNvSpPr txBox="1">
                  <a:spLocks noRot="1" noChangeAspect="1" noMove="1" noResize="1" noEditPoints="1" noAdjustHandles="1" noChangeArrowheads="1" noChangeShapeType="1" noTextEdit="1"/>
                </p:cNvSpPr>
                <p:nvPr/>
              </p:nvSpPr>
              <p:spPr>
                <a:xfrm>
                  <a:off x="6437337" y="3469462"/>
                  <a:ext cx="1485246" cy="381515"/>
                </a:xfrm>
                <a:prstGeom prst="rect">
                  <a:avLst/>
                </a:prstGeom>
                <a:blipFill rotWithShape="0">
                  <a:blip r:embed="rId11"/>
                  <a:stretch>
                    <a:fillRect t="-6349" b="-22222"/>
                  </a:stretch>
                </a:blipFill>
              </p:spPr>
              <p:txBody>
                <a:bodyPr/>
                <a:lstStyle/>
                <a:p>
                  <a:r>
                    <a:rPr lang="it-IT">
                      <a:noFill/>
                    </a:rPr>
                    <a:t> </a:t>
                  </a:r>
                </a:p>
              </p:txBody>
            </p:sp>
          </mc:Fallback>
        </mc:AlternateContent>
      </p:grpSp>
      <p:sp>
        <p:nvSpPr>
          <p:cNvPr id="13" name="CasellaDiTesto 12">
            <a:extLst>
              <a:ext uri="{FF2B5EF4-FFF2-40B4-BE49-F238E27FC236}">
                <a16:creationId xmlns="" xmlns:a16="http://schemas.microsoft.com/office/drawing/2014/main" id="{01D8CF48-C784-454C-A785-535599455FF8}"/>
              </a:ext>
            </a:extLst>
          </p:cNvPr>
          <p:cNvSpPr txBox="1"/>
          <p:nvPr/>
        </p:nvSpPr>
        <p:spPr>
          <a:xfrm>
            <a:off x="9382224" y="6027911"/>
            <a:ext cx="2787474" cy="307777"/>
          </a:xfrm>
          <a:prstGeom prst="rect">
            <a:avLst/>
          </a:prstGeom>
          <a:noFill/>
          <a:ln w="38100">
            <a:solidFill>
              <a:schemeClr val="accent4"/>
            </a:solidFill>
          </a:ln>
        </p:spPr>
        <p:txBody>
          <a:bodyPr wrap="square" rtlCol="0">
            <a:spAutoFit/>
          </a:bodyPr>
          <a:lstStyle/>
          <a:p>
            <a:r>
              <a:rPr lang="en-US" sz="1400" i="1" dirty="0"/>
              <a:t>Note</a:t>
            </a:r>
            <a:r>
              <a:rPr lang="en-US" sz="1400" dirty="0"/>
              <a:t>: Example from “UC-XFEL” linac</a:t>
            </a:r>
          </a:p>
        </p:txBody>
      </p:sp>
      <p:pic>
        <p:nvPicPr>
          <p:cNvPr id="25" name="Immagine 24"/>
          <p:cNvPicPr>
            <a:picLocks noChangeAspect="1"/>
          </p:cNvPicPr>
          <p:nvPr/>
        </p:nvPicPr>
        <p:blipFill>
          <a:blip r:embed="rId12"/>
          <a:stretch>
            <a:fillRect/>
          </a:stretch>
        </p:blipFill>
        <p:spPr>
          <a:xfrm>
            <a:off x="4921327" y="2606448"/>
            <a:ext cx="4573926" cy="709136"/>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 xmlns:a16="http://schemas.microsoft.com/office/drawing/2014/main" id="{A111908A-1E4D-4329-8049-EF8CB9F37F0C}"/>
                  </a:ext>
                </a:extLst>
              </p:cNvPr>
              <p:cNvSpPr txBox="1"/>
              <p:nvPr/>
            </p:nvSpPr>
            <p:spPr>
              <a:xfrm>
                <a:off x="9639838" y="5447611"/>
                <a:ext cx="2337236" cy="523220"/>
              </a:xfrm>
              <a:prstGeom prst="rect">
                <a:avLst/>
              </a:prstGeom>
              <a:noFill/>
            </p:spPr>
            <p:txBody>
              <a:bodyPr wrap="square" rtlCol="0">
                <a:spAutoFit/>
              </a:bodyPr>
              <a:lstStyle/>
              <a:p>
                <a:r>
                  <a:rPr lang="en-US" sz="1400" dirty="0" smtClean="0"/>
                  <a:t>Moderate corrector strength (order of </a:t>
                </a:r>
                <a14:m>
                  <m:oMath xmlns:m="http://schemas.openxmlformats.org/officeDocument/2006/math">
                    <m:r>
                      <a:rPr lang="it-IT" sz="1400" b="0" i="1" smtClean="0">
                        <a:latin typeface="Cambria Math" panose="02040503050406030204" pitchFamily="18" charset="0"/>
                      </a:rPr>
                      <m:t>∼10</m:t>
                    </m:r>
                    <m:r>
                      <a:rPr lang="en-US" sz="1400" b="0" i="1" smtClean="0">
                        <a:latin typeface="Cambria Math" panose="02040503050406030204" pitchFamily="18" charset="0"/>
                      </a:rPr>
                      <m:t>÷100 </m:t>
                    </m:r>
                    <m:r>
                      <m:rPr>
                        <m:sty m:val="p"/>
                      </m:rPr>
                      <a:rPr lang="it-IT" sz="1400" b="0" i="0" smtClean="0">
                        <a:latin typeface="Cambria Math" panose="02040503050406030204" pitchFamily="18" charset="0"/>
                      </a:rPr>
                      <m:t>μT</m:t>
                    </m:r>
                    <m:r>
                      <a:rPr lang="it-IT" sz="1400" b="0" i="0" smtClean="0">
                        <a:latin typeface="Cambria Math" panose="02040503050406030204" pitchFamily="18" charset="0"/>
                      </a:rPr>
                      <m:t>⋅</m:t>
                    </m:r>
                    <m:r>
                      <m:rPr>
                        <m:sty m:val="p"/>
                      </m:rPr>
                      <a:rPr lang="it-IT" sz="1400" b="0" i="0" smtClean="0">
                        <a:latin typeface="Cambria Math" panose="02040503050406030204" pitchFamily="18" charset="0"/>
                      </a:rPr>
                      <m:t>m</m:t>
                    </m:r>
                  </m:oMath>
                </a14:m>
                <a:r>
                  <a:rPr lang="en-US" sz="1400" dirty="0"/>
                  <a:t>)</a:t>
                </a:r>
              </a:p>
            </p:txBody>
          </p:sp>
        </mc:Choice>
        <mc:Fallback xmlns="">
          <p:sp>
            <p:nvSpPr>
              <p:cNvPr id="12" name="CasellaDiTesto 11">
                <a:extLst>
                  <a:ext uri="{FF2B5EF4-FFF2-40B4-BE49-F238E27FC236}">
                    <a16:creationId xmlns="" xmlns:a16="http://schemas.microsoft.com/office/drawing/2014/main" xmlns:a14="http://schemas.microsoft.com/office/drawing/2010/main" id="{A111908A-1E4D-4329-8049-EF8CB9F37F0C}"/>
                  </a:ext>
                </a:extLst>
              </p:cNvPr>
              <p:cNvSpPr txBox="1">
                <a:spLocks noRot="1" noChangeAspect="1" noMove="1" noResize="1" noEditPoints="1" noAdjustHandles="1" noChangeArrowheads="1" noChangeShapeType="1" noTextEdit="1"/>
              </p:cNvSpPr>
              <p:nvPr/>
            </p:nvSpPr>
            <p:spPr>
              <a:xfrm>
                <a:off x="9639838" y="5447611"/>
                <a:ext cx="2337236" cy="523220"/>
              </a:xfrm>
              <a:prstGeom prst="rect">
                <a:avLst/>
              </a:prstGeom>
              <a:blipFill rotWithShape="0">
                <a:blip r:embed="rId13"/>
                <a:stretch>
                  <a:fillRect l="-781" t="-2353" b="-11765"/>
                </a:stretch>
              </a:blipFill>
            </p:spPr>
            <p:txBody>
              <a:bodyPr/>
              <a:lstStyle/>
              <a:p>
                <a:r>
                  <a:rPr lang="it-IT">
                    <a:noFill/>
                  </a:rPr>
                  <a:t> </a:t>
                </a:r>
              </a:p>
            </p:txBody>
          </p:sp>
        </mc:Fallback>
      </mc:AlternateContent>
      <p:pic>
        <p:nvPicPr>
          <p:cNvPr id="26" name="Immagine 25"/>
          <p:cNvPicPr>
            <a:picLocks noChangeAspect="1"/>
          </p:cNvPicPr>
          <p:nvPr/>
        </p:nvPicPr>
        <p:blipFill>
          <a:blip r:embed="rId14"/>
          <a:stretch>
            <a:fillRect/>
          </a:stretch>
        </p:blipFill>
        <p:spPr>
          <a:xfrm>
            <a:off x="2340932" y="2566285"/>
            <a:ext cx="2468097" cy="968177"/>
          </a:xfrm>
          <a:prstGeom prst="rect">
            <a:avLst/>
          </a:prstGeom>
        </p:spPr>
      </p:pic>
    </p:spTree>
    <p:extLst>
      <p:ext uri="{BB962C8B-B14F-4D97-AF65-F5344CB8AC3E}">
        <p14:creationId xmlns:p14="http://schemas.microsoft.com/office/powerpoint/2010/main" val="11141368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o 24">
            <a:extLst>
              <a:ext uri="{FF2B5EF4-FFF2-40B4-BE49-F238E27FC236}">
                <a16:creationId xmlns="" xmlns:a16="http://schemas.microsoft.com/office/drawing/2014/main" id="{74E2A057-42A3-5DCD-50C2-719ED5D68B92}"/>
              </a:ext>
            </a:extLst>
          </p:cNvPr>
          <p:cNvGrpSpPr/>
          <p:nvPr/>
        </p:nvGrpSpPr>
        <p:grpSpPr>
          <a:xfrm>
            <a:off x="7742896" y="3781956"/>
            <a:ext cx="4126567" cy="3027940"/>
            <a:chOff x="7150050" y="3550647"/>
            <a:chExt cx="3874856" cy="2906142"/>
          </a:xfrm>
        </p:grpSpPr>
        <p:pic>
          <p:nvPicPr>
            <p:cNvPr id="23" name="Immagine 22">
              <a:extLst>
                <a:ext uri="{FF2B5EF4-FFF2-40B4-BE49-F238E27FC236}">
                  <a16:creationId xmlns="" xmlns:a16="http://schemas.microsoft.com/office/drawing/2014/main" id="{0360F899-9E73-678F-BB22-91B20EEF8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50" y="3550647"/>
              <a:ext cx="3874856" cy="2906142"/>
            </a:xfrm>
            <a:prstGeom prst="rect">
              <a:avLst/>
            </a:prstGeom>
          </p:spPr>
        </p:pic>
        <mc:AlternateContent xmlns:mc="http://schemas.openxmlformats.org/markup-compatibility/2006" xmlns:a14="http://schemas.microsoft.com/office/drawing/2010/main">
          <mc:Choice Requires="a14">
            <p:sp>
              <p:nvSpPr>
                <p:cNvPr id="24" name="CasellaDiTesto 23">
                  <a:extLst>
                    <a:ext uri="{FF2B5EF4-FFF2-40B4-BE49-F238E27FC236}">
                      <a16:creationId xmlns="" xmlns:a16="http://schemas.microsoft.com/office/drawing/2014/main" id="{05708397-3A3E-4590-F4DE-BC86622BFBC2}"/>
                    </a:ext>
                  </a:extLst>
                </p:cNvPr>
                <p:cNvSpPr txBox="1"/>
                <p:nvPr/>
              </p:nvSpPr>
              <p:spPr>
                <a:xfrm>
                  <a:off x="9087478" y="3974280"/>
                  <a:ext cx="1495096" cy="307777"/>
                </a:xfrm>
                <a:prstGeom prst="rect">
                  <a:avLst/>
                </a:prstGeom>
                <a:solidFill>
                  <a:schemeClr val="bg2"/>
                </a:solidFill>
                <a:ln>
                  <a:solidFill>
                    <a:schemeClr val="tx1"/>
                  </a:solidFill>
                </a:ln>
              </p:spPr>
              <p:txBody>
                <a:bodyPr wrap="square" rtlCol="0">
                  <a:spAutoFit/>
                </a:bodyPr>
                <a:lstStyle/>
                <a:p>
                  <a14:m>
                    <m:oMath xmlns:m="http://schemas.openxmlformats.org/officeDocument/2006/math">
                      <m:r>
                        <m:rPr>
                          <m:sty m:val="p"/>
                        </m:rPr>
                        <a:rPr lang="it-IT" sz="1400" b="0" i="0" smtClean="0">
                          <a:latin typeface="Cambria Math" panose="02040503050406030204" pitchFamily="18" charset="0"/>
                        </a:rPr>
                        <m:t>T</m:t>
                      </m:r>
                      <m:sSub>
                        <m:sSubPr>
                          <m:ctrlPr>
                            <a:rPr lang="it-IT" sz="1400" b="0" i="1" smtClean="0">
                              <a:latin typeface="Cambria Math" panose="02040503050406030204" pitchFamily="18" charset="0"/>
                            </a:rPr>
                          </m:ctrlPr>
                        </m:sSubPr>
                        <m:e>
                          <m:r>
                            <m:rPr>
                              <m:sty m:val="p"/>
                            </m:rPr>
                            <a:rPr lang="it-IT" sz="1400" b="0" i="0" smtClean="0">
                              <a:latin typeface="Cambria Math" panose="02040503050406030204" pitchFamily="18" charset="0"/>
                            </a:rPr>
                            <m:t>M</m:t>
                          </m:r>
                        </m:e>
                        <m:sub>
                          <m:r>
                            <a:rPr lang="it-IT" sz="1400" b="0" i="0" smtClean="0">
                              <a:latin typeface="Cambria Math" panose="02040503050406030204" pitchFamily="18" charset="0"/>
                            </a:rPr>
                            <m:t>110</m:t>
                          </m:r>
                        </m:sub>
                      </m:sSub>
                    </m:oMath>
                  </a14:m>
                  <a:r>
                    <a:rPr lang="en-US" sz="1400" dirty="0"/>
                    <a:t>-like Mode</a:t>
                  </a:r>
                </a:p>
              </p:txBody>
            </p:sp>
          </mc:Choice>
          <mc:Fallback xmlns="">
            <p:sp>
              <p:nvSpPr>
                <p:cNvPr id="24" name="CasellaDiTesto 23">
                  <a:extLst>
                    <a:ext uri="{FF2B5EF4-FFF2-40B4-BE49-F238E27FC236}">
                      <a16:creationId xmlns:a16="http://schemas.microsoft.com/office/drawing/2014/main" id="{05708397-3A3E-4590-F4DE-BC86622BFBC2}"/>
                    </a:ext>
                  </a:extLst>
                </p:cNvPr>
                <p:cNvSpPr txBox="1">
                  <a:spLocks noRot="1" noChangeAspect="1" noMove="1" noResize="1" noEditPoints="1" noAdjustHandles="1" noChangeArrowheads="1" noChangeShapeType="1" noTextEdit="1"/>
                </p:cNvSpPr>
                <p:nvPr/>
              </p:nvSpPr>
              <p:spPr>
                <a:xfrm>
                  <a:off x="9087478" y="3974280"/>
                  <a:ext cx="1495096" cy="307777"/>
                </a:xfrm>
                <a:prstGeom prst="rect">
                  <a:avLst/>
                </a:prstGeom>
                <a:blipFill>
                  <a:blip r:embed="rId4"/>
                  <a:stretch>
                    <a:fillRect t="-1852" b="-12963"/>
                  </a:stretch>
                </a:blipFill>
                <a:ln>
                  <a:solidFill>
                    <a:schemeClr val="tx1"/>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Titolo 1">
                <a:extLst>
                  <a:ext uri="{FF2B5EF4-FFF2-40B4-BE49-F238E27FC236}">
                    <a16:creationId xmlns="" xmlns:a16="http://schemas.microsoft.com/office/drawing/2014/main" id="{FC4A97D9-6789-44F4-86E4-01D65D82D903}"/>
                  </a:ext>
                </a:extLst>
              </p:cNvPr>
              <p:cNvSpPr>
                <a:spLocks noGrp="1"/>
              </p:cNvSpPr>
              <p:nvPr>
                <p:ph type="title"/>
              </p:nvPr>
            </p:nvSpPr>
            <p:spPr/>
            <p:txBody>
              <a:bodyPr/>
              <a:lstStyle/>
              <a:p>
                <a:r>
                  <a:rPr lang="en-US" dirty="0"/>
                  <a:t>The “Cool Copper Collider” or </a:t>
                </a:r>
                <a14:m>
                  <m:oMath xmlns:m="http://schemas.openxmlformats.org/officeDocument/2006/math">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C</m:t>
                        </m:r>
                      </m:e>
                      <m:sup>
                        <m:r>
                          <a:rPr lang="it-IT" b="0" i="1" smtClean="0">
                            <a:latin typeface="Cambria Math" panose="02040503050406030204" pitchFamily="18" charset="0"/>
                          </a:rPr>
                          <m:t>3</m:t>
                        </m:r>
                      </m:sup>
                    </m:sSup>
                  </m:oMath>
                </a14:m>
                <a:r>
                  <a:rPr lang="en-US" dirty="0"/>
                  <a:t> in Numbers</a:t>
                </a:r>
              </a:p>
            </p:txBody>
          </p:sp>
        </mc:Choice>
        <mc:Fallback xmlns="">
          <p:sp>
            <p:nvSpPr>
              <p:cNvPr id="2" name="Titolo 1">
                <a:extLst>
                  <a:ext uri="{FF2B5EF4-FFF2-40B4-BE49-F238E27FC236}">
                    <a16:creationId xmlns:a16="http://schemas.microsoft.com/office/drawing/2014/main" id="{FC4A97D9-6789-44F4-86E4-01D65D82D903}"/>
                  </a:ext>
                </a:extLst>
              </p:cNvPr>
              <p:cNvSpPr>
                <a:spLocks noGrp="1" noRot="1" noChangeAspect="1" noMove="1" noResize="1" noEditPoints="1" noAdjustHandles="1" noChangeArrowheads="1" noChangeShapeType="1" noTextEdit="1"/>
              </p:cNvSpPr>
              <p:nvPr>
                <p:ph type="title"/>
              </p:nvPr>
            </p:nvSpPr>
            <p:spPr>
              <a:blipFill>
                <a:blip r:embed="rId5"/>
                <a:stretch>
                  <a:fillRect l="-2377" r="-406"/>
                </a:stretch>
              </a:blipFill>
            </p:spPr>
            <p:txBody>
              <a:bodyPr/>
              <a:lstStyle/>
              <a:p>
                <a:r>
                  <a:rPr lang="en-US">
                    <a:noFill/>
                  </a:rPr>
                  <a:t> </a:t>
                </a:r>
              </a:p>
            </p:txBody>
          </p:sp>
        </mc:Fallback>
      </mc:AlternateContent>
      <p:sp>
        <p:nvSpPr>
          <p:cNvPr id="3" name="Segnaposto numero diapositiva 2">
            <a:extLst>
              <a:ext uri="{FF2B5EF4-FFF2-40B4-BE49-F238E27FC236}">
                <a16:creationId xmlns="" xmlns:a16="http://schemas.microsoft.com/office/drawing/2014/main" id="{5D5157F9-C0B3-4BBE-9B4A-8B08A9F6F466}"/>
              </a:ext>
            </a:extLst>
          </p:cNvPr>
          <p:cNvSpPr>
            <a:spLocks noGrp="1"/>
          </p:cNvSpPr>
          <p:nvPr>
            <p:ph type="sldNum" sz="quarter" idx="12"/>
          </p:nvPr>
        </p:nvSpPr>
        <p:spPr/>
        <p:txBody>
          <a:bodyPr/>
          <a:lstStyle/>
          <a:p>
            <a:fld id="{08151393-31B3-499A-919F-8E1892458B66}" type="slidenum">
              <a:rPr lang="en-US" smtClean="0"/>
              <a:t>73</a:t>
            </a:fld>
            <a:endParaRPr lang="en-US"/>
          </a:p>
        </p:txBody>
      </p:sp>
      <p:pic>
        <p:nvPicPr>
          <p:cNvPr id="8" name="Immagine 7">
            <a:extLst>
              <a:ext uri="{FF2B5EF4-FFF2-40B4-BE49-F238E27FC236}">
                <a16:creationId xmlns="" xmlns:a16="http://schemas.microsoft.com/office/drawing/2014/main" id="{A9504229-F66F-459B-B5B0-113014AA2EAF}"/>
              </a:ext>
            </a:extLst>
          </p:cNvPr>
          <p:cNvPicPr>
            <a:picLocks noChangeAspect="1"/>
          </p:cNvPicPr>
          <p:nvPr/>
        </p:nvPicPr>
        <p:blipFill>
          <a:blip r:embed="rId6"/>
          <a:stretch>
            <a:fillRect/>
          </a:stretch>
        </p:blipFill>
        <p:spPr>
          <a:xfrm>
            <a:off x="6483151" y="1622570"/>
            <a:ext cx="3363838" cy="895365"/>
          </a:xfrm>
          <a:prstGeom prst="rect">
            <a:avLst/>
          </a:prstGeom>
          <a:ln w="38100">
            <a:solidFill>
              <a:srgbClr val="00B050"/>
            </a:solidFill>
          </a:ln>
        </p:spPr>
      </p:pic>
      <mc:AlternateContent xmlns:mc="http://schemas.openxmlformats.org/markup-compatibility/2006" xmlns:a14="http://schemas.microsoft.com/office/drawing/2010/main">
        <mc:Choice Requires="a14">
          <p:sp>
            <p:nvSpPr>
              <p:cNvPr id="7" name="CasellaDiTesto 6">
                <a:extLst>
                  <a:ext uri="{FF2B5EF4-FFF2-40B4-BE49-F238E27FC236}">
                    <a16:creationId xmlns="" xmlns:a16="http://schemas.microsoft.com/office/drawing/2014/main" id="{A0BB8B7C-9D6D-88B0-DDED-52CC26844E94}"/>
                  </a:ext>
                </a:extLst>
              </p:cNvPr>
              <p:cNvSpPr txBox="1"/>
              <p:nvPr/>
            </p:nvSpPr>
            <p:spPr>
              <a:xfrm>
                <a:off x="320856" y="1342586"/>
                <a:ext cx="5925708" cy="3139321"/>
              </a:xfrm>
              <a:prstGeom prst="rect">
                <a:avLst/>
              </a:prstGeom>
              <a:noFill/>
            </p:spPr>
            <p:txBody>
              <a:bodyPr wrap="square">
                <a:spAutoFit/>
              </a:bodyPr>
              <a:lstStyle/>
              <a:p>
                <a:r>
                  <a:rPr lang="en-US" b="1" dirty="0">
                    <a:solidFill>
                      <a:srgbClr val="C00000"/>
                    </a:solidFill>
                  </a:rPr>
                  <a:t>Working point</a:t>
                </a:r>
              </a:p>
              <a:p>
                <a:pPr marL="285750" indent="-285750">
                  <a:buFont typeface="Arial" panose="020B0604020202020204" pitchFamily="34" charset="0"/>
                  <a:buChar char="•"/>
                </a:pPr>
                <a:r>
                  <a:rPr lang="en-US" dirty="0"/>
                  <a:t>A total </a:t>
                </a:r>
                <a:r>
                  <a:rPr lang="en-US" b="1" dirty="0"/>
                  <a:t>charge</a:t>
                </a:r>
                <a:r>
                  <a:rPr lang="en-US" dirty="0"/>
                  <a:t> of 75 </a:t>
                </a:r>
                <a:r>
                  <a:rPr lang="en-US" dirty="0" err="1"/>
                  <a:t>nC</a:t>
                </a:r>
                <a:r>
                  <a:rPr lang="en-US" dirty="0"/>
                  <a:t> is delivered within a 250 ns long macro-pulse (1428 rf-bucket in C-band, </a:t>
                </a:r>
                <a:r>
                  <a:rPr lang="en-US" i="1" dirty="0"/>
                  <a:t>i.e.</a:t>
                </a:r>
                <a:r>
                  <a:rPr lang="en-US" dirty="0"/>
                  <a:t> 5.712 GHz)</a:t>
                </a:r>
              </a:p>
              <a:p>
                <a:pPr marL="285750" indent="-285750">
                  <a:buFont typeface="Arial" panose="020B0604020202020204" pitchFamily="34" charset="0"/>
                  <a:buChar char="•"/>
                </a:pPr>
                <a:r>
                  <a:rPr lang="en-US" dirty="0"/>
                  <a:t>75 electron bunches (1 </a:t>
                </a:r>
                <a:r>
                  <a:rPr lang="en-US" dirty="0" err="1"/>
                  <a:t>nC</a:t>
                </a:r>
                <a:r>
                  <a:rPr lang="en-US" dirty="0"/>
                  <a:t> each) with a </a:t>
                </a:r>
                <a:r>
                  <a:rPr lang="en-US" b="1" dirty="0"/>
                  <a:t>separation</a:t>
                </a:r>
                <a:r>
                  <a:rPr lang="en-US" dirty="0"/>
                  <a:t> of 19 rf periods (3.3 ns)</a:t>
                </a:r>
              </a:p>
              <a:p>
                <a:pPr marL="285750" indent="-285750">
                  <a:buFont typeface="Arial" panose="020B0604020202020204" pitchFamily="34" charset="0"/>
                  <a:buChar char="•"/>
                </a:pPr>
                <a:r>
                  <a:rPr lang="en-US" dirty="0"/>
                  <a:t>The electrons are injected at 10 GeV and  </a:t>
                </a:r>
                <a:r>
                  <a:rPr lang="en-US" b="1" dirty="0"/>
                  <a:t>accelerated</a:t>
                </a:r>
                <a:r>
                  <a:rPr lang="en-US" dirty="0"/>
                  <a:t> up 1 </a:t>
                </a:r>
                <a:r>
                  <a:rPr lang="en-US" dirty="0" err="1"/>
                  <a:t>TeV</a:t>
                </a:r>
                <a:r>
                  <a:rPr lang="en-US" dirty="0"/>
                  <a:t> with an average gradient of 117 MeV/m -exploiting </a:t>
                </a:r>
                <a:r>
                  <a:rPr lang="en-US" i="1" dirty="0"/>
                  <a:t>distributed coupling</a:t>
                </a:r>
                <a:r>
                  <a:rPr lang="en-US" dirty="0"/>
                  <a:t> and </a:t>
                </a:r>
                <a:r>
                  <a:rPr lang="en-US" i="1" dirty="0"/>
                  <a:t>cryo-cooling</a:t>
                </a:r>
                <a:r>
                  <a:rPr lang="en-US" dirty="0"/>
                  <a:t> - (</a:t>
                </a:r>
                <a:r>
                  <a:rPr lang="en-US" i="1" dirty="0"/>
                  <a:t>i.e.</a:t>
                </a:r>
                <a:r>
                  <a:rPr lang="en-US" dirty="0"/>
                  <a:t>, overall length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12 km)</a:t>
                </a:r>
              </a:p>
              <a:p>
                <a:pPr marL="285750" indent="-285750">
                  <a:buFont typeface="Arial" panose="020B0604020202020204" pitchFamily="34" charset="0"/>
                  <a:buChar char="•"/>
                </a:pPr>
                <a:r>
                  <a:rPr lang="en-US" dirty="0"/>
                  <a:t>Alternate gradient FODO lattice with </a:t>
                </a:r>
                <a14:m>
                  <m:oMath xmlns:m="http://schemas.openxmlformats.org/officeDocument/2006/math">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𝛽</m:t>
                        </m:r>
                      </m:e>
                      <m:sub>
                        <m:r>
                          <a:rPr lang="it-IT" b="0" i="1" smtClean="0">
                            <a:latin typeface="Cambria Math" panose="02040503050406030204" pitchFamily="18" charset="0"/>
                          </a:rPr>
                          <m:t>𝑥</m:t>
                        </m:r>
                      </m:sub>
                    </m:sSub>
                    <m:r>
                      <a:rPr lang="it-IT" b="0" i="1" smtClean="0">
                        <a:latin typeface="Cambria Math" panose="02040503050406030204" pitchFamily="18" charset="0"/>
                      </a:rPr>
                      <m:t>⟩=4</m:t>
                    </m:r>
                  </m:oMath>
                </a14:m>
                <a:r>
                  <a:rPr lang="en-US" dirty="0"/>
                  <a:t> m provides </a:t>
                </a:r>
                <a:r>
                  <a:rPr lang="en-US" b="1" dirty="0"/>
                  <a:t>focusing</a:t>
                </a:r>
                <a:r>
                  <a:rPr lang="en-US" dirty="0"/>
                  <a:t> in the transverse plane</a:t>
                </a:r>
              </a:p>
            </p:txBody>
          </p:sp>
        </mc:Choice>
        <mc:Fallback xmlns="">
          <p:sp>
            <p:nvSpPr>
              <p:cNvPr id="7" name="CasellaDiTesto 6">
                <a:extLst>
                  <a:ext uri="{FF2B5EF4-FFF2-40B4-BE49-F238E27FC236}">
                    <a16:creationId xmlns:a16="http://schemas.microsoft.com/office/drawing/2014/main" id="{A0BB8B7C-9D6D-88B0-DDED-52CC26844E94}"/>
                  </a:ext>
                </a:extLst>
              </p:cNvPr>
              <p:cNvSpPr txBox="1">
                <a:spLocks noRot="1" noChangeAspect="1" noMove="1" noResize="1" noEditPoints="1" noAdjustHandles="1" noChangeArrowheads="1" noChangeShapeType="1" noTextEdit="1"/>
              </p:cNvSpPr>
              <p:nvPr/>
            </p:nvSpPr>
            <p:spPr>
              <a:xfrm>
                <a:off x="320856" y="1342586"/>
                <a:ext cx="5925708" cy="3139321"/>
              </a:xfrm>
              <a:prstGeom prst="rect">
                <a:avLst/>
              </a:prstGeom>
              <a:blipFill>
                <a:blip r:embed="rId7"/>
                <a:stretch>
                  <a:fillRect l="-926" t="-971" r="-1235" b="-2136"/>
                </a:stretch>
              </a:blipFill>
            </p:spPr>
            <p:txBody>
              <a:bodyPr/>
              <a:lstStyle/>
              <a:p>
                <a:r>
                  <a:rPr lang="en-US">
                    <a:noFill/>
                  </a:rPr>
                  <a:t> </a:t>
                </a:r>
              </a:p>
            </p:txBody>
          </p:sp>
        </mc:Fallback>
      </mc:AlternateContent>
      <p:pic>
        <p:nvPicPr>
          <p:cNvPr id="9" name="Immagine 8">
            <a:extLst>
              <a:ext uri="{FF2B5EF4-FFF2-40B4-BE49-F238E27FC236}">
                <a16:creationId xmlns="" xmlns:a16="http://schemas.microsoft.com/office/drawing/2014/main" id="{66A0FD31-7859-E210-3C52-F14B8C7EF699}"/>
              </a:ext>
            </a:extLst>
          </p:cNvPr>
          <p:cNvPicPr>
            <a:picLocks noChangeAspect="1"/>
          </p:cNvPicPr>
          <p:nvPr/>
        </p:nvPicPr>
        <p:blipFill>
          <a:blip r:embed="rId8"/>
          <a:stretch>
            <a:fillRect/>
          </a:stretch>
        </p:blipFill>
        <p:spPr>
          <a:xfrm>
            <a:off x="6470394" y="2726589"/>
            <a:ext cx="3452605" cy="1170589"/>
          </a:xfrm>
          <a:prstGeom prst="rect">
            <a:avLst/>
          </a:prstGeom>
        </p:spPr>
      </p:pic>
      <p:grpSp>
        <p:nvGrpSpPr>
          <p:cNvPr id="21" name="Gruppo 20">
            <a:extLst>
              <a:ext uri="{FF2B5EF4-FFF2-40B4-BE49-F238E27FC236}">
                <a16:creationId xmlns="" xmlns:a16="http://schemas.microsoft.com/office/drawing/2014/main" id="{917C98E2-E695-4B85-56CE-A69ECAFEFD08}"/>
              </a:ext>
            </a:extLst>
          </p:cNvPr>
          <p:cNvGrpSpPr/>
          <p:nvPr/>
        </p:nvGrpSpPr>
        <p:grpSpPr>
          <a:xfrm>
            <a:off x="4772857" y="4476259"/>
            <a:ext cx="2743200" cy="2041275"/>
            <a:chOff x="1398244" y="4543675"/>
            <a:chExt cx="2743200" cy="2041275"/>
          </a:xfrm>
        </p:grpSpPr>
        <p:pic>
          <p:nvPicPr>
            <p:cNvPr id="16" name="Immagine 15">
              <a:extLst>
                <a:ext uri="{FF2B5EF4-FFF2-40B4-BE49-F238E27FC236}">
                  <a16:creationId xmlns="" xmlns:a16="http://schemas.microsoft.com/office/drawing/2014/main" id="{04161DAF-EFFD-1D44-4FFA-1B4B52C2873C}"/>
                </a:ext>
              </a:extLst>
            </p:cNvPr>
            <p:cNvPicPr>
              <a:picLocks noChangeAspect="1"/>
            </p:cNvPicPr>
            <p:nvPr/>
          </p:nvPicPr>
          <p:blipFill>
            <a:blip r:embed="rId9"/>
            <a:stretch>
              <a:fillRect/>
            </a:stretch>
          </p:blipFill>
          <p:spPr>
            <a:xfrm>
              <a:off x="1398244" y="4543675"/>
              <a:ext cx="2743200" cy="2041275"/>
            </a:xfrm>
            <a:prstGeom prst="rect">
              <a:avLst/>
            </a:prstGeom>
          </p:spPr>
        </p:pic>
        <p:sp>
          <p:nvSpPr>
            <p:cNvPr id="19" name="CasellaDiTesto 18">
              <a:extLst>
                <a:ext uri="{FF2B5EF4-FFF2-40B4-BE49-F238E27FC236}">
                  <a16:creationId xmlns="" xmlns:a16="http://schemas.microsoft.com/office/drawing/2014/main" id="{AFA3BE25-448F-A142-5FB3-752B9EB27372}"/>
                </a:ext>
              </a:extLst>
            </p:cNvPr>
            <p:cNvSpPr txBox="1"/>
            <p:nvPr/>
          </p:nvSpPr>
          <p:spPr>
            <a:xfrm>
              <a:off x="2857584" y="4584168"/>
              <a:ext cx="1239191" cy="261610"/>
            </a:xfrm>
            <a:prstGeom prst="rect">
              <a:avLst/>
            </a:prstGeom>
            <a:solidFill>
              <a:srgbClr val="FFFF00"/>
            </a:solidFill>
            <a:ln>
              <a:solidFill>
                <a:schemeClr val="tx1"/>
              </a:solidFill>
            </a:ln>
          </p:spPr>
          <p:txBody>
            <a:bodyPr wrap="square" rtlCol="0">
              <a:spAutoFit/>
            </a:bodyPr>
            <a:lstStyle/>
            <a:p>
              <a:r>
                <a:rPr lang="en-US" sz="1100" dirty="0"/>
                <a:t>Courtesy of D. Kim</a:t>
              </a:r>
            </a:p>
          </p:txBody>
        </p:sp>
      </p:grpSp>
      <mc:AlternateContent xmlns:mc="http://schemas.openxmlformats.org/markup-compatibility/2006" xmlns:a14="http://schemas.microsoft.com/office/drawing/2010/main">
        <mc:Choice Requires="a14">
          <p:sp>
            <p:nvSpPr>
              <p:cNvPr id="20" name="CasellaDiTesto 19">
                <a:extLst>
                  <a:ext uri="{FF2B5EF4-FFF2-40B4-BE49-F238E27FC236}">
                    <a16:creationId xmlns="" xmlns:a16="http://schemas.microsoft.com/office/drawing/2014/main" id="{2930A671-F144-6DBB-3576-72523546BAA5}"/>
                  </a:ext>
                </a:extLst>
              </p:cNvPr>
              <p:cNvSpPr txBox="1"/>
              <p:nvPr/>
            </p:nvSpPr>
            <p:spPr>
              <a:xfrm>
                <a:off x="320856" y="4423512"/>
                <a:ext cx="4259481" cy="2308324"/>
              </a:xfrm>
              <a:prstGeom prst="rect">
                <a:avLst/>
              </a:prstGeom>
              <a:noFill/>
            </p:spPr>
            <p:txBody>
              <a:bodyPr wrap="square" rtlCol="0">
                <a:spAutoFit/>
              </a:bodyPr>
              <a:lstStyle/>
              <a:p>
                <a:r>
                  <a:rPr lang="en-US" b="1" dirty="0">
                    <a:solidFill>
                      <a:srgbClr val="C00000"/>
                    </a:solidFill>
                  </a:rPr>
                  <a:t>Higher order modes</a:t>
                </a:r>
              </a:p>
              <a:p>
                <a:pPr marL="285750" indent="-285750">
                  <a:buFont typeface="Arial" panose="020B0604020202020204" pitchFamily="34" charset="0"/>
                  <a:buChar char="•"/>
                </a:pPr>
                <a:r>
                  <a:rPr lang="en-US" dirty="0"/>
                  <a:t>CST Studio Suite:  20 </a:t>
                </a:r>
                <a:r>
                  <a:rPr lang="en-US" b="1" dirty="0"/>
                  <a:t>HOMs</a:t>
                </a:r>
                <a:r>
                  <a:rPr lang="en-US" dirty="0"/>
                  <a:t> (excluding degeneracy) in the range 5&lt;</a:t>
                </a:r>
                <a14:m>
                  <m:oMath xmlns:m="http://schemas.openxmlformats.org/officeDocument/2006/math">
                    <m:r>
                      <a:rPr lang="en-US" i="1" dirty="0" smtClean="0">
                        <a:latin typeface="Cambria Math" panose="02040503050406030204" pitchFamily="18" charset="0"/>
                      </a:rPr>
                      <m:t>𝑓</m:t>
                    </m:r>
                  </m:oMath>
                </a14:m>
                <a:r>
                  <a:rPr lang="en-US" dirty="0"/>
                  <a:t>&lt;20 GHz</a:t>
                </a:r>
              </a:p>
              <a:p>
                <a:pPr marL="285750" indent="-285750">
                  <a:buFont typeface="Arial" panose="020B0604020202020204" pitchFamily="34" charset="0"/>
                  <a:buChar char="•"/>
                </a:pPr>
                <a:r>
                  <a:rPr lang="en-US" dirty="0"/>
                  <a:t>9 of them are </a:t>
                </a:r>
                <a:r>
                  <a:rPr lang="en-US" b="1" dirty="0"/>
                  <a:t>dipole</a:t>
                </a:r>
                <a:r>
                  <a:rPr lang="en-US" dirty="0"/>
                  <a:t> modes responsible for BBU effects</a:t>
                </a:r>
              </a:p>
              <a:p>
                <a:pPr marL="285750" indent="-285750">
                  <a:buFont typeface="Arial" panose="020B0604020202020204" pitchFamily="34" charset="0"/>
                  <a:buChar char="•"/>
                </a:pPr>
                <a:r>
                  <a:rPr lang="en-US" dirty="0"/>
                  <a:t>Mitigation through frequency </a:t>
                </a:r>
                <a:r>
                  <a:rPr lang="en-US" b="1" dirty="0"/>
                  <a:t>spread</a:t>
                </a:r>
                <a:r>
                  <a:rPr lang="en-US" dirty="0"/>
                  <a:t> for each dipole mode (unstable motion if the ratio </a:t>
                </a:r>
                <a14:m>
                  <m:oMath xmlns:m="http://schemas.openxmlformats.org/officeDocument/2006/math">
                    <m:sSub>
                      <m:sSubPr>
                        <m:ctrlPr>
                          <a:rPr lang="it-IT" b="0"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𝐻𝑂𝑀</m:t>
                        </m:r>
                      </m:sub>
                    </m:sSub>
                    <m:r>
                      <a:rPr lang="it-IT" b="0" i="1" dirty="0" smtClean="0">
                        <a:latin typeface="Cambria Math" panose="02040503050406030204" pitchFamily="18" charset="0"/>
                      </a:rPr>
                      <m:t>/</m:t>
                    </m:r>
                    <m:sSub>
                      <m:sSubPr>
                        <m:ctrlPr>
                          <a:rPr lang="it-IT" b="0" i="1" dirty="0" smtClean="0">
                            <a:latin typeface="Cambria Math" panose="02040503050406030204" pitchFamily="18" charset="0"/>
                          </a:rPr>
                        </m:ctrlPr>
                      </m:sSubPr>
                      <m:e>
                        <m:r>
                          <a:rPr lang="it-IT" b="0" i="1" dirty="0" smtClean="0">
                            <a:latin typeface="Cambria Math" panose="02040503050406030204" pitchFamily="18" charset="0"/>
                          </a:rPr>
                          <m:t>𝑓</m:t>
                        </m:r>
                      </m:e>
                      <m:sub>
                        <m:r>
                          <a:rPr lang="it-IT" b="0" i="1" dirty="0" smtClean="0">
                            <a:latin typeface="Cambria Math" panose="02040503050406030204" pitchFamily="18" charset="0"/>
                          </a:rPr>
                          <m:t>𝑏</m:t>
                        </m:r>
                      </m:sub>
                    </m:sSub>
                  </m:oMath>
                </a14:m>
                <a:r>
                  <a:rPr lang="en-US" dirty="0"/>
                  <a:t> is close to an integer)</a:t>
                </a:r>
              </a:p>
            </p:txBody>
          </p:sp>
        </mc:Choice>
        <mc:Fallback xmlns="">
          <p:sp>
            <p:nvSpPr>
              <p:cNvPr id="20" name="CasellaDiTesto 19">
                <a:extLst>
                  <a:ext uri="{FF2B5EF4-FFF2-40B4-BE49-F238E27FC236}">
                    <a16:creationId xmlns:a16="http://schemas.microsoft.com/office/drawing/2014/main" id="{2930A671-F144-6DBB-3576-72523546BAA5}"/>
                  </a:ext>
                </a:extLst>
              </p:cNvPr>
              <p:cNvSpPr txBox="1">
                <a:spLocks noRot="1" noChangeAspect="1" noMove="1" noResize="1" noEditPoints="1" noAdjustHandles="1" noChangeArrowheads="1" noChangeShapeType="1" noTextEdit="1"/>
              </p:cNvSpPr>
              <p:nvPr/>
            </p:nvSpPr>
            <p:spPr>
              <a:xfrm>
                <a:off x="320856" y="4423512"/>
                <a:ext cx="4259481" cy="2308324"/>
              </a:xfrm>
              <a:prstGeom prst="rect">
                <a:avLst/>
              </a:prstGeom>
              <a:blipFill>
                <a:blip r:embed="rId10"/>
                <a:stretch>
                  <a:fillRect l="-1289" t="-1587" r="-1576" b="-3439"/>
                </a:stretch>
              </a:blipFill>
            </p:spPr>
            <p:txBody>
              <a:bodyPr/>
              <a:lstStyle/>
              <a:p>
                <a:r>
                  <a:rPr lang="en-US">
                    <a:noFill/>
                  </a:rPr>
                  <a:t> </a:t>
                </a:r>
              </a:p>
            </p:txBody>
          </p:sp>
        </mc:Fallback>
      </mc:AlternateContent>
      <p:pic>
        <p:nvPicPr>
          <p:cNvPr id="29" name="Immagine 28">
            <a:extLst>
              <a:ext uri="{FF2B5EF4-FFF2-40B4-BE49-F238E27FC236}">
                <a16:creationId xmlns="" xmlns:a16="http://schemas.microsoft.com/office/drawing/2014/main" id="{556D250C-0233-8C91-AA4B-4FB659ACF041}"/>
              </a:ext>
            </a:extLst>
          </p:cNvPr>
          <p:cNvPicPr>
            <a:picLocks noChangeAspect="1"/>
          </p:cNvPicPr>
          <p:nvPr/>
        </p:nvPicPr>
        <p:blipFill>
          <a:blip r:embed="rId11"/>
          <a:stretch>
            <a:fillRect/>
          </a:stretch>
        </p:blipFill>
        <p:spPr>
          <a:xfrm>
            <a:off x="9993469" y="1551681"/>
            <a:ext cx="2125043" cy="1103245"/>
          </a:xfrm>
          <a:prstGeom prst="rect">
            <a:avLst/>
          </a:prstGeom>
        </p:spPr>
      </p:pic>
    </p:spTree>
    <p:extLst>
      <p:ext uri="{BB962C8B-B14F-4D97-AF65-F5344CB8AC3E}">
        <p14:creationId xmlns:p14="http://schemas.microsoft.com/office/powerpoint/2010/main" val="19305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01E4412-A09A-459F-4CAD-6B064F0CAC38}"/>
              </a:ext>
            </a:extLst>
          </p:cNvPr>
          <p:cNvPicPr>
            <a:picLocks noChangeAspect="1"/>
          </p:cNvPicPr>
          <p:nvPr/>
        </p:nvPicPr>
        <p:blipFill rotWithShape="1">
          <a:blip r:embed="rId3">
            <a:extLst>
              <a:ext uri="{28A0092B-C50C-407E-A947-70E740481C1C}">
                <a14:useLocalDpi xmlns:a14="http://schemas.microsoft.com/office/drawing/2010/main" val="0"/>
              </a:ext>
            </a:extLst>
          </a:blip>
          <a:srcRect l="2461" t="8210" r="6926"/>
          <a:stretch/>
        </p:blipFill>
        <p:spPr>
          <a:xfrm>
            <a:off x="7000730" y="2850244"/>
            <a:ext cx="3857625" cy="2930802"/>
          </a:xfrm>
          <a:prstGeom prst="rect">
            <a:avLst/>
          </a:prstGeom>
        </p:spPr>
      </p:pic>
      <p:sp>
        <p:nvSpPr>
          <p:cNvPr id="2" name="Titolo 1">
            <a:extLst>
              <a:ext uri="{FF2B5EF4-FFF2-40B4-BE49-F238E27FC236}">
                <a16:creationId xmlns:a16="http://schemas.microsoft.com/office/drawing/2014/main" xmlns="" id="{0ECE512E-397A-362D-7F9E-5991EFBC2601}"/>
              </a:ext>
            </a:extLst>
          </p:cNvPr>
          <p:cNvSpPr>
            <a:spLocks noGrp="1"/>
          </p:cNvSpPr>
          <p:nvPr>
            <p:ph type="title"/>
          </p:nvPr>
        </p:nvSpPr>
        <p:spPr/>
        <p:txBody>
          <a:bodyPr/>
          <a:lstStyle/>
          <a:p>
            <a:r>
              <a:rPr lang="en-US" dirty="0"/>
              <a:t>Misalignments in Multi-Bunch Mode</a:t>
            </a:r>
          </a:p>
        </p:txBody>
      </p:sp>
      <p:grpSp>
        <p:nvGrpSpPr>
          <p:cNvPr id="12" name="Gruppo 11">
            <a:extLst>
              <a:ext uri="{FF2B5EF4-FFF2-40B4-BE49-F238E27FC236}">
                <a16:creationId xmlns:a16="http://schemas.microsoft.com/office/drawing/2014/main" xmlns="" id="{A3B8A54A-1AB5-C93E-0A18-E4A0602C5085}"/>
              </a:ext>
            </a:extLst>
          </p:cNvPr>
          <p:cNvGrpSpPr/>
          <p:nvPr/>
        </p:nvGrpSpPr>
        <p:grpSpPr>
          <a:xfrm>
            <a:off x="722749" y="5336480"/>
            <a:ext cx="6004951" cy="1384995"/>
            <a:chOff x="599089" y="1690688"/>
            <a:chExt cx="6004951" cy="1384995"/>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18589214-455F-5AE5-71FB-00BA9C47E316}"/>
                    </a:ext>
                  </a:extLst>
                </p:cNvPr>
                <p:cNvSpPr txBox="1"/>
                <p:nvPr/>
              </p:nvSpPr>
              <p:spPr>
                <a:xfrm>
                  <a:off x="599089" y="1690688"/>
                  <a:ext cx="6004951" cy="1384995"/>
                </a:xfrm>
                <a:prstGeom prst="rect">
                  <a:avLst/>
                </a:prstGeom>
                <a:noFill/>
                <a:ln w="19050">
                  <a:solidFill>
                    <a:schemeClr val="tx1"/>
                  </a:solidFill>
                </a:ln>
              </p:spPr>
              <p:txBody>
                <a:bodyPr wrap="square" rtlCol="0">
                  <a:spAutoFit/>
                </a:bodyPr>
                <a:lstStyle/>
                <a:p>
                  <a:r>
                    <a:rPr lang="en-US" sz="1400" b="1" dirty="0">
                      <a:solidFill>
                        <a:srgbClr val="C00000"/>
                      </a:solidFill>
                    </a:rPr>
                    <a:t>Injection error:</a:t>
                  </a:r>
                </a:p>
                <a:p>
                  <a:pPr marL="285750" indent="-285750">
                    <a:buFont typeface="Arial" panose="020B0604020202020204" pitchFamily="34" charset="0"/>
                    <a:buChar char="•"/>
                  </a:pPr>
                  <a:r>
                    <a:rPr lang="en-US" sz="1400" dirty="0"/>
                    <a:t>Linac sections are perfectly aligned</a:t>
                  </a:r>
                </a:p>
                <a:p>
                  <a:pPr marL="285750" indent="-285750">
                    <a:buFont typeface="Arial" panose="020B0604020202020204" pitchFamily="34" charset="0"/>
                    <a:buChar char="•"/>
                  </a:pPr>
                  <a:r>
                    <a:rPr lang="en-US" sz="1400" dirty="0"/>
                    <a:t>Injection of all bunches occurs with a transverse shift </a:t>
                  </a:r>
                  <a14:m>
                    <m:oMath xmlns:m="http://schemas.openxmlformats.org/officeDocument/2006/math">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𝑥</m:t>
                      </m:r>
                    </m:oMath>
                  </a14:m>
                  <a:endParaRPr lang="en-US" sz="1400" dirty="0"/>
                </a:p>
                <a:p>
                  <a:r>
                    <a:rPr lang="en-US" sz="1400" b="1" dirty="0">
                      <a:solidFill>
                        <a:srgbClr val="C00000"/>
                      </a:solidFill>
                    </a:rPr>
                    <a:t>Random alignment errors:</a:t>
                  </a:r>
                </a:p>
                <a:p>
                  <a:pPr marL="285750" indent="-285750">
                    <a:buFont typeface="Arial" panose="020B0604020202020204" pitchFamily="34" charset="0"/>
                    <a:buChar char="•"/>
                  </a:pPr>
                  <a:r>
                    <a:rPr lang="en-US" sz="1400" dirty="0"/>
                    <a:t>Injection occurs on-axis</a:t>
                  </a:r>
                </a:p>
                <a:p>
                  <a:pPr marL="285750" indent="-285750">
                    <a:buFont typeface="Arial" panose="020B0604020202020204" pitchFamily="34" charset="0"/>
                    <a:buChar char="•"/>
                  </a:pPr>
                  <a:r>
                    <a:rPr lang="en-US" sz="1400" dirty="0"/>
                    <a:t>Linac sections are shifted transversely with gaussian offsets with std dev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𝜎</m:t>
                          </m:r>
                        </m:e>
                        <m:sub>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𝑥</m:t>
                          </m:r>
                        </m:sub>
                      </m:sSub>
                    </m:oMath>
                  </a14:m>
                  <a:endParaRPr lang="en-US" sz="1400" dirty="0"/>
                </a:p>
              </p:txBody>
            </p:sp>
          </mc:Choice>
          <mc:Fallback xmlns="">
            <p:sp>
              <p:nvSpPr>
                <p:cNvPr id="5" name="CasellaDiTesto 4">
                  <a:extLst>
                    <a:ext uri="{FF2B5EF4-FFF2-40B4-BE49-F238E27FC236}">
                      <a16:creationId xmlns:a16="http://schemas.microsoft.com/office/drawing/2014/main" xmlns="" xmlns:a14="http://schemas.microsoft.com/office/drawing/2010/main" id="{18589214-455F-5AE5-71FB-00BA9C47E316}"/>
                    </a:ext>
                  </a:extLst>
                </p:cNvPr>
                <p:cNvSpPr txBox="1">
                  <a:spLocks noRot="1" noChangeAspect="1" noMove="1" noResize="1" noEditPoints="1" noAdjustHandles="1" noChangeArrowheads="1" noChangeShapeType="1" noTextEdit="1"/>
                </p:cNvSpPr>
                <p:nvPr/>
              </p:nvSpPr>
              <p:spPr>
                <a:xfrm>
                  <a:off x="599089" y="1690688"/>
                  <a:ext cx="6004951" cy="1384995"/>
                </a:xfrm>
                <a:prstGeom prst="rect">
                  <a:avLst/>
                </a:prstGeom>
                <a:blipFill rotWithShape="0">
                  <a:blip r:embed="rId4"/>
                  <a:stretch>
                    <a:fillRect l="-202" b="-2597"/>
                  </a:stretch>
                </a:blipFill>
                <a:ln w="19050">
                  <a:solidFill>
                    <a:schemeClr val="tx1"/>
                  </a:solidFill>
                </a:ln>
              </p:spPr>
              <p:txBody>
                <a:bodyPr/>
                <a:lstStyle/>
                <a:p>
                  <a:r>
                    <a:rPr lang="it-IT">
                      <a:noFill/>
                    </a:rPr>
                    <a:t> </a:t>
                  </a:r>
                </a:p>
              </p:txBody>
            </p:sp>
          </mc:Fallback>
        </mc:AlternateContent>
        <p:grpSp>
          <p:nvGrpSpPr>
            <p:cNvPr id="10" name="Gruppo 9">
              <a:extLst>
                <a:ext uri="{FF2B5EF4-FFF2-40B4-BE49-F238E27FC236}">
                  <a16:creationId xmlns:a16="http://schemas.microsoft.com/office/drawing/2014/main" xmlns="" id="{714559F4-01F1-AA75-2DED-A6A88C43DD7E}"/>
                </a:ext>
              </a:extLst>
            </p:cNvPr>
            <p:cNvGrpSpPr/>
            <p:nvPr/>
          </p:nvGrpSpPr>
          <p:grpSpPr>
            <a:xfrm>
              <a:off x="1917863" y="1743895"/>
              <a:ext cx="404105" cy="218031"/>
              <a:chOff x="1886113" y="1696270"/>
              <a:chExt cx="404105" cy="218031"/>
            </a:xfrm>
          </p:grpSpPr>
          <p:sp>
            <p:nvSpPr>
              <p:cNvPr id="6" name="Ovale 5">
                <a:extLst>
                  <a:ext uri="{FF2B5EF4-FFF2-40B4-BE49-F238E27FC236}">
                    <a16:creationId xmlns:a16="http://schemas.microsoft.com/office/drawing/2014/main" xmlns="" id="{49D4A893-C15F-1589-7914-605D8C5C6FC7}"/>
                  </a:ext>
                </a:extLst>
              </p:cNvPr>
              <p:cNvSpPr/>
              <p:nvPr/>
            </p:nvSpPr>
            <p:spPr>
              <a:xfrm>
                <a:off x="1886113" y="1722372"/>
                <a:ext cx="182412" cy="165828"/>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mbo 6">
                <a:extLst>
                  <a:ext uri="{FF2B5EF4-FFF2-40B4-BE49-F238E27FC236}">
                    <a16:creationId xmlns:a16="http://schemas.microsoft.com/office/drawing/2014/main" xmlns="" id="{BE6EB0E6-AF11-6044-731D-A96ECD8B8C6A}"/>
                  </a:ext>
                </a:extLst>
              </p:cNvPr>
              <p:cNvSpPr/>
              <p:nvPr/>
            </p:nvSpPr>
            <p:spPr>
              <a:xfrm>
                <a:off x="2124389" y="1696270"/>
                <a:ext cx="165829" cy="218031"/>
              </a:xfrm>
              <a:prstGeom prst="diamond">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uppo 10">
              <a:extLst>
                <a:ext uri="{FF2B5EF4-FFF2-40B4-BE49-F238E27FC236}">
                  <a16:creationId xmlns:a16="http://schemas.microsoft.com/office/drawing/2014/main" xmlns="" id="{04104960-F8ED-9E02-4521-8682AC92B7B3}"/>
                </a:ext>
              </a:extLst>
            </p:cNvPr>
            <p:cNvGrpSpPr/>
            <p:nvPr/>
          </p:nvGrpSpPr>
          <p:grpSpPr>
            <a:xfrm>
              <a:off x="2681186" y="2394790"/>
              <a:ext cx="363229" cy="145057"/>
              <a:chOff x="2636736" y="2394790"/>
              <a:chExt cx="363229" cy="145057"/>
            </a:xfrm>
          </p:grpSpPr>
          <p:sp>
            <p:nvSpPr>
              <p:cNvPr id="8" name="Triangolo isoscele 7">
                <a:extLst>
                  <a:ext uri="{FF2B5EF4-FFF2-40B4-BE49-F238E27FC236}">
                    <a16:creationId xmlns:a16="http://schemas.microsoft.com/office/drawing/2014/main" xmlns="" id="{03B6DF73-53E4-CDE8-EDB0-F201C7EA820F}"/>
                  </a:ext>
                </a:extLst>
              </p:cNvPr>
              <p:cNvSpPr/>
              <p:nvPr/>
            </p:nvSpPr>
            <p:spPr>
              <a:xfrm>
                <a:off x="2636736" y="2394790"/>
                <a:ext cx="159718" cy="145057"/>
              </a:xfrm>
              <a:prstGeom prst="triangl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xmlns="" id="{A1BCC72D-9696-F828-FF8E-30C9FE20E3C5}"/>
                  </a:ext>
                </a:extLst>
              </p:cNvPr>
              <p:cNvSpPr/>
              <p:nvPr/>
            </p:nvSpPr>
            <p:spPr>
              <a:xfrm>
                <a:off x="2840247" y="2394790"/>
                <a:ext cx="159718" cy="145057"/>
              </a:xfrm>
              <a:prstGeom prst="rect">
                <a:avLst/>
              </a:prstGeom>
              <a:solidFill>
                <a:srgbClr val="BF00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CasellaDiTesto 15">
            <a:extLst>
              <a:ext uri="{FF2B5EF4-FFF2-40B4-BE49-F238E27FC236}">
                <a16:creationId xmlns:a16="http://schemas.microsoft.com/office/drawing/2014/main" xmlns="" id="{AC7328C0-230D-152A-4B46-7448476646EF}"/>
              </a:ext>
            </a:extLst>
          </p:cNvPr>
          <p:cNvSpPr txBox="1"/>
          <p:nvPr/>
        </p:nvSpPr>
        <p:spPr>
          <a:xfrm>
            <a:off x="7122319" y="5670041"/>
            <a:ext cx="3592731" cy="523220"/>
          </a:xfrm>
          <a:prstGeom prst="rect">
            <a:avLst/>
          </a:prstGeom>
          <a:noFill/>
        </p:spPr>
        <p:txBody>
          <a:bodyPr wrap="square">
            <a:spAutoFit/>
          </a:bodyPr>
          <a:lstStyle/>
          <a:p>
            <a:pPr algn="ctr"/>
            <a:r>
              <a:rPr lang="en-US" sz="1400" i="1" dirty="0"/>
              <a:t>Amplitude of the transverse oscillation for each bunch in the rf-pulse at the interaction point</a:t>
            </a:r>
          </a:p>
        </p:txBody>
      </p:sp>
      <p:pic>
        <p:nvPicPr>
          <p:cNvPr id="14" name="Immagine 13">
            <a:extLst>
              <a:ext uri="{FF2B5EF4-FFF2-40B4-BE49-F238E27FC236}">
                <a16:creationId xmlns:a16="http://schemas.microsoft.com/office/drawing/2014/main" xmlns="" id="{78FA8303-80C8-1D80-B3B0-A6A4E82FDB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5" name="Immagine 14">
            <a:extLst>
              <a:ext uri="{FF2B5EF4-FFF2-40B4-BE49-F238E27FC236}">
                <a16:creationId xmlns:a16="http://schemas.microsoft.com/office/drawing/2014/main" xmlns="" id="{563C9DF4-E134-39F6-C8E5-683DE2981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8" name="Immagine 17">
            <a:extLst>
              <a:ext uri="{FF2B5EF4-FFF2-40B4-BE49-F238E27FC236}">
                <a16:creationId xmlns:a16="http://schemas.microsoft.com/office/drawing/2014/main" xmlns="" id="{1116F11B-85AA-9B93-D2FB-34723E6A8D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mc:AlternateContent xmlns:mc="http://schemas.openxmlformats.org/markup-compatibility/2006" xmlns:a14="http://schemas.microsoft.com/office/drawing/2010/main">
        <mc:Choice Requires="a14">
          <p:sp>
            <p:nvSpPr>
              <p:cNvPr id="3" name="CasellaDiTesto 2"/>
              <p:cNvSpPr txBox="1"/>
              <p:nvPr/>
            </p:nvSpPr>
            <p:spPr>
              <a:xfrm>
                <a:off x="650117" y="1383558"/>
                <a:ext cx="933208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Off-axis bunches excite </a:t>
                </a:r>
                <a:r>
                  <a:rPr lang="en-US" b="1" dirty="0"/>
                  <a:t>dipole HOMs</a:t>
                </a:r>
                <a:r>
                  <a:rPr lang="en-US" dirty="0"/>
                  <a:t>: further deflections potentially leading to </a:t>
                </a:r>
                <a:r>
                  <a:rPr lang="en-US" i="1" dirty="0"/>
                  <a:t>beam break-up</a:t>
                </a:r>
                <a:r>
                  <a:rPr lang="en-US" dirty="0"/>
                  <a:t> (BBU) instabilities </a:t>
                </a:r>
              </a:p>
              <a:p>
                <a:pPr marL="285750" indent="-285750">
                  <a:buFont typeface="Arial" panose="020B0604020202020204" pitchFamily="34" charset="0"/>
                  <a:buChar char="•"/>
                </a:pPr>
                <a:r>
                  <a:rPr lang="en-US" dirty="0"/>
                  <a:t>Center of mass </a:t>
                </a:r>
                <a:r>
                  <a:rPr lang="en-US" b="1" dirty="0"/>
                  <a:t>oscillations</a:t>
                </a:r>
                <a:r>
                  <a:rPr lang="en-US" dirty="0"/>
                  <a:t>: sequence of point-like, </a:t>
                </a:r>
                <a:r>
                  <a:rPr lang="en-US" dirty="0" err="1"/>
                  <a:t>structureless</a:t>
                </a:r>
                <a:r>
                  <a:rPr lang="en-US" dirty="0"/>
                  <a:t> macro-particles carrying the whole bunch charge</a:t>
                </a:r>
              </a:p>
              <a:p>
                <a:pPr marL="285750" indent="-285750">
                  <a:buFont typeface="Arial" panose="020B0604020202020204" pitchFamily="34" charset="0"/>
                  <a:buChar char="•"/>
                </a:pPr>
                <a:r>
                  <a:rPr lang="en-US" dirty="0"/>
                  <a:t>The “Cool Copper Collider”, or </a:t>
                </a:r>
                <a14:m>
                  <m:oMath xmlns:m="http://schemas.openxmlformats.org/officeDocument/2006/math">
                    <m:sSup>
                      <m:sSupPr>
                        <m:ctrlPr>
                          <a:rPr lang="it-IT" b="1" i="1">
                            <a:latin typeface="Cambria Math" panose="02040503050406030204" pitchFamily="18" charset="0"/>
                          </a:rPr>
                        </m:ctrlPr>
                      </m:sSupPr>
                      <m:e>
                        <m:r>
                          <a:rPr lang="it-IT" b="1" i="1">
                            <a:latin typeface="Cambria Math" panose="02040503050406030204" pitchFamily="18" charset="0"/>
                          </a:rPr>
                          <m:t>𝑪</m:t>
                        </m:r>
                      </m:e>
                      <m:sup>
                        <m:r>
                          <a:rPr lang="it-IT" b="1" i="1">
                            <a:latin typeface="Cambria Math" panose="02040503050406030204" pitchFamily="18" charset="0"/>
                          </a:rPr>
                          <m:t>𝟑</m:t>
                        </m:r>
                      </m:sup>
                    </m:sSup>
                  </m:oMath>
                </a14:m>
                <a:r>
                  <a:rPr lang="en-US" dirty="0"/>
                  <a:t>, is a high-luminosity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sup>
                    </m:sSup>
                  </m:oMath>
                </a14:m>
                <a:r>
                  <a:rPr lang="en-US" dirty="0"/>
                  <a:t> linear collider exploiting cryogenic distributed coupling C-band </a:t>
                </a:r>
                <a:r>
                  <a:rPr lang="en-US" dirty="0" err="1"/>
                  <a:t>linac</a:t>
                </a:r>
                <a:r>
                  <a:rPr lang="en-US" dirty="0"/>
                  <a:t> modules</a:t>
                </a:r>
                <a:endParaRPr lang="it-IT"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650117" y="1383558"/>
                <a:ext cx="9332083" cy="1754326"/>
              </a:xfrm>
              <a:prstGeom prst="rect">
                <a:avLst/>
              </a:prstGeom>
              <a:blipFill rotWithShape="0">
                <a:blip r:embed="rId8"/>
                <a:stretch>
                  <a:fillRect l="-457" t="-2083" r="-392" b="-4861"/>
                </a:stretch>
              </a:blipFill>
            </p:spPr>
            <p:txBody>
              <a:bodyPr/>
              <a:lstStyle/>
              <a:p>
                <a:r>
                  <a:rPr lang="it-IT">
                    <a:noFill/>
                  </a:rPr>
                  <a:t> </a:t>
                </a:r>
              </a:p>
            </p:txBody>
          </p:sp>
        </mc:Fallback>
      </mc:AlternateContent>
      <p:sp>
        <p:nvSpPr>
          <p:cNvPr id="13" name="Segnaposto numero diapositiva 12"/>
          <p:cNvSpPr>
            <a:spLocks noGrp="1"/>
          </p:cNvSpPr>
          <p:nvPr>
            <p:ph type="sldNum" sz="quarter" idx="12"/>
          </p:nvPr>
        </p:nvSpPr>
        <p:spPr/>
        <p:txBody>
          <a:bodyPr/>
          <a:lstStyle/>
          <a:p>
            <a:fld id="{DA88F107-29D3-4193-A23C-C6E5D8B0097F}" type="slidenum">
              <a:rPr lang="it-IT" smtClean="0"/>
              <a:t>74</a:t>
            </a:fld>
            <a:endParaRPr lang="it-IT"/>
          </a:p>
        </p:txBody>
      </p:sp>
      <p:grpSp>
        <p:nvGrpSpPr>
          <p:cNvPr id="21" name="Gruppo 20"/>
          <p:cNvGrpSpPr/>
          <p:nvPr/>
        </p:nvGrpSpPr>
        <p:grpSpPr>
          <a:xfrm>
            <a:off x="704632" y="3130863"/>
            <a:ext cx="4292474" cy="2187618"/>
            <a:chOff x="2521837" y="2592925"/>
            <a:chExt cx="4292474" cy="2187618"/>
          </a:xfrm>
        </p:grpSpPr>
        <p:pic>
          <p:nvPicPr>
            <p:cNvPr id="19" name="Immagine 18">
              <a:extLst>
                <a:ext uri="{FF2B5EF4-FFF2-40B4-BE49-F238E27FC236}">
                  <a16:creationId xmlns:a16="http://schemas.microsoft.com/office/drawing/2014/main" xmlns="" id="{B67FEA09-EB32-AA33-92C5-C9D08C4E0256}"/>
                </a:ext>
              </a:extLst>
            </p:cNvPr>
            <p:cNvPicPr>
              <a:picLocks noChangeAspect="1"/>
            </p:cNvPicPr>
            <p:nvPr/>
          </p:nvPicPr>
          <p:blipFill>
            <a:blip r:embed="rId9"/>
            <a:stretch>
              <a:fillRect/>
            </a:stretch>
          </p:blipFill>
          <p:spPr>
            <a:xfrm>
              <a:off x="2521837" y="2808203"/>
              <a:ext cx="3038606" cy="1972340"/>
            </a:xfrm>
            <a:prstGeom prst="rect">
              <a:avLst/>
            </a:prstGeom>
          </p:spPr>
        </p:pic>
        <mc:AlternateContent xmlns:mc="http://schemas.openxmlformats.org/markup-compatibility/2006" xmlns:a14="http://schemas.microsoft.com/office/drawing/2010/main">
          <mc:Choice Requires="a14">
            <p:sp>
              <p:nvSpPr>
                <p:cNvPr id="20" name="CasellaDiTesto 19"/>
                <p:cNvSpPr txBox="1"/>
                <p:nvPr/>
              </p:nvSpPr>
              <p:spPr>
                <a:xfrm>
                  <a:off x="2949646" y="2592925"/>
                  <a:ext cx="3864665" cy="312586"/>
                </a:xfrm>
                <a:prstGeom prst="rect">
                  <a:avLst/>
                </a:prstGeom>
                <a:noFill/>
              </p:spPr>
              <p:txBody>
                <a:bodyPr wrap="square" rtlCol="0">
                  <a:spAutoFit/>
                </a:bodyPr>
                <a:lstStyle/>
                <a:p>
                  <a14:m>
                    <m:oMath xmlns:m="http://schemas.openxmlformats.org/officeDocument/2006/math">
                      <m:sSup>
                        <m:sSupPr>
                          <m:ctrlPr>
                            <a:rPr lang="en-US" sz="1400" b="1" i="1" dirty="0" smtClean="0">
                              <a:solidFill>
                                <a:srgbClr val="00B050"/>
                              </a:solidFill>
                              <a:latin typeface="Cambria Math" panose="02040503050406030204" pitchFamily="18" charset="0"/>
                            </a:rPr>
                          </m:ctrlPr>
                        </m:sSupPr>
                        <m:e>
                          <m:r>
                            <a:rPr lang="en-US" sz="1400" b="1" i="0" dirty="0" smtClean="0">
                              <a:solidFill>
                                <a:srgbClr val="00B050"/>
                              </a:solidFill>
                              <a:latin typeface="Cambria Math" panose="02040503050406030204" pitchFamily="18" charset="0"/>
                            </a:rPr>
                            <m:t>𝐂</m:t>
                          </m:r>
                        </m:e>
                        <m:sup>
                          <m:r>
                            <a:rPr lang="en-US" sz="1400" b="1" i="0" dirty="0" smtClean="0">
                              <a:solidFill>
                                <a:srgbClr val="00B050"/>
                              </a:solidFill>
                              <a:latin typeface="Cambria Math" panose="02040503050406030204" pitchFamily="18" charset="0"/>
                            </a:rPr>
                            <m:t>𝟑</m:t>
                          </m:r>
                        </m:sup>
                      </m:sSup>
                    </m:oMath>
                  </a14:m>
                  <a:r>
                    <a:rPr lang="it-IT" sz="1400" b="1" dirty="0">
                      <a:solidFill>
                        <a:srgbClr val="00B050"/>
                      </a:solidFill>
                    </a:rPr>
                    <a:t> </a:t>
                  </a:r>
                  <a:r>
                    <a:rPr lang="it-IT" sz="1400" b="1" dirty="0" err="1">
                      <a:solidFill>
                        <a:srgbClr val="00B050"/>
                      </a:solidFill>
                    </a:rPr>
                    <a:t>working</a:t>
                  </a:r>
                  <a:r>
                    <a:rPr lang="it-IT" sz="1400" b="1" dirty="0">
                      <a:solidFill>
                        <a:srgbClr val="00B050"/>
                      </a:solidFill>
                    </a:rPr>
                    <a:t> </a:t>
                  </a:r>
                  <a:r>
                    <a:rPr lang="it-IT" sz="1400" b="1" dirty="0" err="1">
                      <a:solidFill>
                        <a:srgbClr val="00B050"/>
                      </a:solidFill>
                    </a:rPr>
                    <a:t>point</a:t>
                  </a:r>
                  <a:r>
                    <a:rPr lang="it-IT" sz="1400" b="1" dirty="0">
                      <a:solidFill>
                        <a:srgbClr val="00B050"/>
                      </a:solidFill>
                    </a:rPr>
                    <a:t> </a:t>
                  </a:r>
                  <a:r>
                    <a:rPr lang="it-IT" sz="1400" b="1" dirty="0" err="1">
                      <a:solidFill>
                        <a:srgbClr val="00B050"/>
                      </a:solidFill>
                    </a:rPr>
                    <a:t>at</a:t>
                  </a:r>
                  <a:r>
                    <a:rPr lang="it-IT" sz="1400" b="1" dirty="0">
                      <a:solidFill>
                        <a:srgbClr val="00B050"/>
                      </a:solidFill>
                    </a:rPr>
                    <a:t> </a:t>
                  </a:r>
                  <a:r>
                    <a:rPr lang="it-IT" sz="1400" b="1" dirty="0" err="1">
                      <a:solidFill>
                        <a:srgbClr val="00B050"/>
                      </a:solidFill>
                    </a:rPr>
                    <a:t>TeV</a:t>
                  </a:r>
                  <a:r>
                    <a:rPr lang="it-IT" sz="1400" b="1" dirty="0">
                      <a:solidFill>
                        <a:srgbClr val="00B050"/>
                      </a:solidFill>
                    </a:rPr>
                    <a:t>-scale</a:t>
                  </a:r>
                  <a:endParaRPr lang="it-IT" sz="1400" b="1" dirty="0">
                    <a:solidFill>
                      <a:srgbClr val="FF0000"/>
                    </a:solidFill>
                  </a:endParaRPr>
                </a:p>
              </p:txBody>
            </p:sp>
          </mc:Choice>
          <mc:Fallback xmlns="">
            <p:sp>
              <p:nvSpPr>
                <p:cNvPr id="20" name="CasellaDiTesto 19"/>
                <p:cNvSpPr txBox="1">
                  <a:spLocks noRot="1" noChangeAspect="1" noMove="1" noResize="1" noEditPoints="1" noAdjustHandles="1" noChangeArrowheads="1" noChangeShapeType="1" noTextEdit="1"/>
                </p:cNvSpPr>
                <p:nvPr/>
              </p:nvSpPr>
              <p:spPr>
                <a:xfrm>
                  <a:off x="2949646" y="2592925"/>
                  <a:ext cx="3864665" cy="312586"/>
                </a:xfrm>
                <a:prstGeom prst="rect">
                  <a:avLst/>
                </a:prstGeom>
                <a:blipFill rotWithShape="0">
                  <a:blip r:embed="rId10"/>
                  <a:stretch>
                    <a:fillRect t="-1961" b="-19608"/>
                  </a:stretch>
                </a:blipFill>
              </p:spPr>
              <p:txBody>
                <a:bodyPr/>
                <a:lstStyle/>
                <a:p>
                  <a:r>
                    <a:rPr lang="it-IT">
                      <a:noFill/>
                    </a:rPr>
                    <a:t> </a:t>
                  </a:r>
                </a:p>
              </p:txBody>
            </p:sp>
          </mc:Fallback>
        </mc:AlternateContent>
      </p:grpSp>
      <p:pic>
        <p:nvPicPr>
          <p:cNvPr id="22" name="Immagin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82200" y="1390502"/>
            <a:ext cx="1546570" cy="1034393"/>
          </a:xfrm>
          <a:prstGeom prst="rect">
            <a:avLst/>
          </a:prstGeom>
        </p:spPr>
      </p:pic>
      <p:pic>
        <p:nvPicPr>
          <p:cNvPr id="24" name="Immagine 23"/>
          <p:cNvPicPr>
            <a:picLocks noChangeAspect="1"/>
          </p:cNvPicPr>
          <p:nvPr/>
        </p:nvPicPr>
        <p:blipFill>
          <a:blip r:embed="rId12"/>
          <a:stretch>
            <a:fillRect/>
          </a:stretch>
        </p:blipFill>
        <p:spPr>
          <a:xfrm>
            <a:off x="7207758" y="6273339"/>
            <a:ext cx="3569467" cy="166022"/>
          </a:xfrm>
          <a:prstGeom prst="rect">
            <a:avLst/>
          </a:prstGeom>
        </p:spPr>
      </p:pic>
      <p:sp>
        <p:nvSpPr>
          <p:cNvPr id="27" name="CasellaDiTesto 26"/>
          <p:cNvSpPr txBox="1"/>
          <p:nvPr/>
        </p:nvSpPr>
        <p:spPr>
          <a:xfrm>
            <a:off x="7126629" y="6462999"/>
            <a:ext cx="3731726" cy="338554"/>
          </a:xfrm>
          <a:prstGeom prst="rect">
            <a:avLst/>
          </a:prstGeom>
          <a:noFill/>
        </p:spPr>
        <p:txBody>
          <a:bodyPr wrap="square" rtlCol="0">
            <a:spAutoFit/>
          </a:bodyPr>
          <a:lstStyle/>
          <a:p>
            <a:r>
              <a:rPr lang="en-US" sz="800" dirty="0"/>
              <a:t>D. Kim </a:t>
            </a:r>
            <a:r>
              <a:rPr lang="en-US" sz="800" i="1" dirty="0"/>
              <a:t>et. al</a:t>
            </a:r>
            <a:r>
              <a:rPr lang="en-US" sz="800" dirty="0"/>
              <a:t>, Design Study of HOM Coupler for the C-band Accelerating Structure, doi:10.18429/JACoW-IPAC2022-TUPOMS057</a:t>
            </a:r>
            <a:endParaRPr lang="it-IT" sz="800" dirty="0"/>
          </a:p>
        </p:txBody>
      </p:sp>
      <p:grpSp>
        <p:nvGrpSpPr>
          <p:cNvPr id="30" name="Gruppo 29"/>
          <p:cNvGrpSpPr/>
          <p:nvPr/>
        </p:nvGrpSpPr>
        <p:grpSpPr>
          <a:xfrm>
            <a:off x="4336408" y="3130863"/>
            <a:ext cx="2391292" cy="2139629"/>
            <a:chOff x="4336408" y="3130863"/>
            <a:chExt cx="2391292" cy="2139629"/>
          </a:xfrm>
        </p:grpSpPr>
        <p:pic>
          <p:nvPicPr>
            <p:cNvPr id="28" name="Immagine 27"/>
            <p:cNvPicPr>
              <a:picLocks noChangeAspect="1"/>
            </p:cNvPicPr>
            <p:nvPr/>
          </p:nvPicPr>
          <p:blipFill>
            <a:blip r:embed="rId13"/>
            <a:stretch>
              <a:fillRect/>
            </a:stretch>
          </p:blipFill>
          <p:spPr>
            <a:xfrm>
              <a:off x="4336408" y="3384863"/>
              <a:ext cx="2391292" cy="1885629"/>
            </a:xfrm>
            <a:prstGeom prst="rect">
              <a:avLst/>
            </a:prstGeom>
          </p:spPr>
        </p:pic>
        <p:sp>
          <p:nvSpPr>
            <p:cNvPr id="29" name="Rettangolo 28"/>
            <p:cNvSpPr/>
            <p:nvPr/>
          </p:nvSpPr>
          <p:spPr>
            <a:xfrm>
              <a:off x="4997106" y="3130863"/>
              <a:ext cx="1175322" cy="307777"/>
            </a:xfrm>
            <a:prstGeom prst="rect">
              <a:avLst/>
            </a:prstGeom>
          </p:spPr>
          <p:txBody>
            <a:bodyPr wrap="none">
              <a:spAutoFit/>
            </a:bodyPr>
            <a:lstStyle/>
            <a:p>
              <a:r>
                <a:rPr lang="it-IT" sz="1400" b="1" dirty="0" err="1">
                  <a:solidFill>
                    <a:srgbClr val="FF0000"/>
                  </a:solidFill>
                </a:rPr>
                <a:t>Dipole</a:t>
              </a:r>
              <a:r>
                <a:rPr lang="it-IT" sz="1400" b="1" dirty="0">
                  <a:solidFill>
                    <a:srgbClr val="FF0000"/>
                  </a:solidFill>
                </a:rPr>
                <a:t> </a:t>
              </a:r>
              <a:r>
                <a:rPr lang="it-IT" sz="1400" b="1" dirty="0" err="1">
                  <a:solidFill>
                    <a:srgbClr val="FF0000"/>
                  </a:solidFill>
                </a:rPr>
                <a:t>HOMs</a:t>
              </a:r>
              <a:endParaRPr lang="it-IT" sz="1400" b="1" dirty="0">
                <a:solidFill>
                  <a:srgbClr val="FF0000"/>
                </a:solidFill>
              </a:endParaRPr>
            </a:p>
          </p:txBody>
        </p:sp>
      </p:grpSp>
    </p:spTree>
    <p:extLst>
      <p:ext uri="{BB962C8B-B14F-4D97-AF65-F5344CB8AC3E}">
        <p14:creationId xmlns:p14="http://schemas.microsoft.com/office/powerpoint/2010/main" val="42049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ECE512E-397A-362D-7F9E-5991EFBC2601}"/>
              </a:ext>
            </a:extLst>
          </p:cNvPr>
          <p:cNvSpPr>
            <a:spLocks noGrp="1"/>
          </p:cNvSpPr>
          <p:nvPr>
            <p:ph type="title"/>
          </p:nvPr>
        </p:nvSpPr>
        <p:spPr/>
        <p:txBody>
          <a:bodyPr/>
          <a:lstStyle/>
          <a:p>
            <a:r>
              <a:rPr lang="en-US" dirty="0"/>
              <a:t>Misalignments in Multi-Bunch Mode (2)</a:t>
            </a:r>
          </a:p>
        </p:txBody>
      </p:sp>
      <p:sp>
        <p:nvSpPr>
          <p:cNvPr id="16" name="CasellaDiTesto 15">
            <a:extLst>
              <a:ext uri="{FF2B5EF4-FFF2-40B4-BE49-F238E27FC236}">
                <a16:creationId xmlns:a16="http://schemas.microsoft.com/office/drawing/2014/main" xmlns="" id="{AC7328C0-230D-152A-4B46-7448476646EF}"/>
              </a:ext>
            </a:extLst>
          </p:cNvPr>
          <p:cNvSpPr txBox="1"/>
          <p:nvPr/>
        </p:nvSpPr>
        <p:spPr>
          <a:xfrm>
            <a:off x="6955235" y="5698614"/>
            <a:ext cx="5236765" cy="523220"/>
          </a:xfrm>
          <a:prstGeom prst="rect">
            <a:avLst/>
          </a:prstGeom>
          <a:noFill/>
        </p:spPr>
        <p:txBody>
          <a:bodyPr wrap="square">
            <a:spAutoFit/>
          </a:bodyPr>
          <a:lstStyle/>
          <a:p>
            <a:pPr algn="ctr"/>
            <a:r>
              <a:rPr lang="en-US" sz="1400" i="1" dirty="0"/>
              <a:t>Amplitude of the transverse oscillation for each bunch in the rf-pulse at the interaction point normalized to the first bunch’s amplitude</a:t>
            </a:r>
          </a:p>
        </p:txBody>
      </p:sp>
      <p:pic>
        <p:nvPicPr>
          <p:cNvPr id="13" name="Immagine 12">
            <a:extLst>
              <a:ext uri="{FF2B5EF4-FFF2-40B4-BE49-F238E27FC236}">
                <a16:creationId xmlns:a16="http://schemas.microsoft.com/office/drawing/2014/main" xmlns="" id="{7C2F2FF8-6FFE-CD0C-6B8D-BE0AA30ED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331" y="2143206"/>
            <a:ext cx="4844156" cy="3633117"/>
          </a:xfrm>
          <a:prstGeom prst="rect">
            <a:avLst/>
          </a:prstGeom>
        </p:spPr>
      </p:pic>
      <p:pic>
        <p:nvPicPr>
          <p:cNvPr id="25" name="Immagine 24">
            <a:extLst>
              <a:ext uri="{FF2B5EF4-FFF2-40B4-BE49-F238E27FC236}">
                <a16:creationId xmlns:a16="http://schemas.microsoft.com/office/drawing/2014/main" xmlns="" id="{6111F056-8573-C3B1-BD58-2FAF871FD2FA}"/>
              </a:ext>
            </a:extLst>
          </p:cNvPr>
          <p:cNvPicPr>
            <a:picLocks noChangeAspect="1"/>
          </p:cNvPicPr>
          <p:nvPr/>
        </p:nvPicPr>
        <p:blipFill>
          <a:blip r:embed="rId4"/>
          <a:stretch>
            <a:fillRect/>
          </a:stretch>
        </p:blipFill>
        <p:spPr>
          <a:xfrm>
            <a:off x="4617878" y="5981044"/>
            <a:ext cx="2161871" cy="663496"/>
          </a:xfrm>
          <a:prstGeom prst="rect">
            <a:avLst/>
          </a:prstGeom>
        </p:spPr>
      </p:pic>
      <p:pic>
        <p:nvPicPr>
          <p:cNvPr id="12" name="Immagine 11">
            <a:extLst>
              <a:ext uri="{FF2B5EF4-FFF2-40B4-BE49-F238E27FC236}">
                <a16:creationId xmlns:a16="http://schemas.microsoft.com/office/drawing/2014/main" xmlns="" id="{78FA8303-80C8-1D80-B3B0-A6A4E82FDB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14" name="Immagine 13">
            <a:extLst>
              <a:ext uri="{FF2B5EF4-FFF2-40B4-BE49-F238E27FC236}">
                <a16:creationId xmlns:a16="http://schemas.microsoft.com/office/drawing/2014/main" xmlns="" id="{563C9DF4-E134-39F6-C8E5-683DE2981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18" name="Immagine 17">
            <a:extLst>
              <a:ext uri="{FF2B5EF4-FFF2-40B4-BE49-F238E27FC236}">
                <a16:creationId xmlns:a16="http://schemas.microsoft.com/office/drawing/2014/main" xmlns="" id="{1116F11B-85AA-9B93-D2FB-34723E6A8D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sp>
        <p:nvSpPr>
          <p:cNvPr id="3" name="Segnaposto numero diapositiva 2"/>
          <p:cNvSpPr>
            <a:spLocks noGrp="1"/>
          </p:cNvSpPr>
          <p:nvPr>
            <p:ph type="sldNum" sz="quarter" idx="12"/>
          </p:nvPr>
        </p:nvSpPr>
        <p:spPr/>
        <p:txBody>
          <a:bodyPr/>
          <a:lstStyle/>
          <a:p>
            <a:fld id="{DA88F107-29D3-4193-A23C-C6E5D8B0097F}" type="slidenum">
              <a:rPr lang="it-IT" smtClean="0"/>
              <a:t>75</a:t>
            </a:fld>
            <a:endParaRPr lang="it-IT"/>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xmlns="" id="{18589214-455F-5AE5-71FB-00BA9C47E316}"/>
                  </a:ext>
                </a:extLst>
              </p:cNvPr>
              <p:cNvSpPr txBox="1"/>
              <p:nvPr/>
            </p:nvSpPr>
            <p:spPr>
              <a:xfrm>
                <a:off x="7797638" y="1619986"/>
                <a:ext cx="3512127" cy="523220"/>
              </a:xfrm>
              <a:prstGeom prst="rect">
                <a:avLst/>
              </a:prstGeom>
              <a:noFill/>
            </p:spPr>
            <p:txBody>
              <a:bodyPr wrap="square" rtlCol="0">
                <a:spAutoFit/>
              </a:bodyPr>
              <a:lstStyle/>
              <a:p>
                <a:pPr algn="ctr"/>
                <a:r>
                  <a:rPr lang="en-US" sz="1400" b="1" dirty="0">
                    <a:solidFill>
                      <a:srgbClr val="00B050"/>
                    </a:solidFill>
                  </a:rPr>
                  <a:t>Worst case scenario from previous plot:</a:t>
                </a:r>
              </a:p>
              <a:p>
                <a:pPr algn="ctr"/>
                <a:r>
                  <a:rPr lang="en-US" sz="1400" dirty="0"/>
                  <a:t>Random misalignments with </a:t>
                </a:r>
                <a14:m>
                  <m:oMath xmlns:m="http://schemas.openxmlformats.org/officeDocument/2006/math">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𝜎</m:t>
                        </m:r>
                      </m:e>
                      <m:sub>
                        <m:r>
                          <m:rPr>
                            <m:sty m:val="p"/>
                          </m:rPr>
                          <a:rPr lang="it-IT" sz="1400" b="0" i="0" smtClean="0">
                            <a:latin typeface="Cambria Math" panose="02040503050406030204" pitchFamily="18" charset="0"/>
                          </a:rPr>
                          <m:t>Δ</m:t>
                        </m:r>
                        <m:r>
                          <a:rPr lang="it-IT" sz="1400" b="0" i="1" smtClean="0">
                            <a:latin typeface="Cambria Math" panose="02040503050406030204" pitchFamily="18" charset="0"/>
                          </a:rPr>
                          <m:t>𝑥</m:t>
                        </m:r>
                      </m:sub>
                    </m:sSub>
                    <m:r>
                      <a:rPr lang="it-IT" sz="1400" b="0" i="1" smtClean="0">
                        <a:latin typeface="Cambria Math" panose="02040503050406030204" pitchFamily="18" charset="0"/>
                      </a:rPr>
                      <m:t>=100</m:t>
                    </m:r>
                    <m:r>
                      <a:rPr lang="it-IT" sz="1400" b="0" i="0" smtClean="0">
                        <a:latin typeface="Cambria Math" panose="02040503050406030204" pitchFamily="18" charset="0"/>
                      </a:rPr>
                      <m:t> </m:t>
                    </m:r>
                    <m:r>
                      <m:rPr>
                        <m:sty m:val="p"/>
                      </m:rPr>
                      <a:rPr lang="it-IT" sz="1400" b="0" i="0" smtClean="0">
                        <a:latin typeface="Cambria Math" panose="02040503050406030204" pitchFamily="18" charset="0"/>
                      </a:rPr>
                      <m:t>μm</m:t>
                    </m:r>
                  </m:oMath>
                </a14:m>
                <a:endParaRPr lang="en-US" sz="1400" dirty="0"/>
              </a:p>
            </p:txBody>
          </p:sp>
        </mc:Choice>
        <mc:Fallback xmlns="">
          <p:sp>
            <p:nvSpPr>
              <p:cNvPr id="5" name="CasellaDiTesto 4">
                <a:extLst>
                  <a:ext uri="{FF2B5EF4-FFF2-40B4-BE49-F238E27FC236}">
                    <a16:creationId xmlns:a16="http://schemas.microsoft.com/office/drawing/2014/main" xmlns="" xmlns:a14="http://schemas.microsoft.com/office/drawing/2010/main" id="{18589214-455F-5AE5-71FB-00BA9C47E316}"/>
                  </a:ext>
                </a:extLst>
              </p:cNvPr>
              <p:cNvSpPr txBox="1">
                <a:spLocks noRot="1" noChangeAspect="1" noMove="1" noResize="1" noEditPoints="1" noAdjustHandles="1" noChangeArrowheads="1" noChangeShapeType="1" noTextEdit="1"/>
              </p:cNvSpPr>
              <p:nvPr/>
            </p:nvSpPr>
            <p:spPr>
              <a:xfrm>
                <a:off x="7797638" y="1619986"/>
                <a:ext cx="3512127" cy="523220"/>
              </a:xfrm>
              <a:prstGeom prst="rect">
                <a:avLst/>
              </a:prstGeom>
              <a:blipFill rotWithShape="0">
                <a:blip r:embed="rId8"/>
                <a:stretch>
                  <a:fillRect t="-2326" b="-10465"/>
                </a:stretch>
              </a:blipFill>
            </p:spPr>
            <p:txBody>
              <a:bodyPr/>
              <a:lstStyle/>
              <a:p>
                <a:r>
                  <a:rPr lang="it-IT">
                    <a:noFill/>
                  </a:rPr>
                  <a:t> </a:t>
                </a:r>
              </a:p>
            </p:txBody>
          </p:sp>
        </mc:Fallback>
      </mc:AlternateContent>
      <p:grpSp>
        <p:nvGrpSpPr>
          <p:cNvPr id="19" name="Gruppo 18">
            <a:extLst>
              <a:ext uri="{FF2B5EF4-FFF2-40B4-BE49-F238E27FC236}">
                <a16:creationId xmlns:a16="http://schemas.microsoft.com/office/drawing/2014/main" xmlns="" id="{917C98E2-E695-4B85-56CE-A69ECAFEFD08}"/>
              </a:ext>
            </a:extLst>
          </p:cNvPr>
          <p:cNvGrpSpPr/>
          <p:nvPr/>
        </p:nvGrpSpPr>
        <p:grpSpPr>
          <a:xfrm>
            <a:off x="474631" y="3729719"/>
            <a:ext cx="2743200" cy="2041275"/>
            <a:chOff x="1398244" y="4543675"/>
            <a:chExt cx="2743200" cy="2041275"/>
          </a:xfrm>
        </p:grpSpPr>
        <p:pic>
          <p:nvPicPr>
            <p:cNvPr id="20" name="Immagine 19">
              <a:extLst>
                <a:ext uri="{FF2B5EF4-FFF2-40B4-BE49-F238E27FC236}">
                  <a16:creationId xmlns:a16="http://schemas.microsoft.com/office/drawing/2014/main" xmlns="" id="{04161DAF-EFFD-1D44-4FFA-1B4B52C2873C}"/>
                </a:ext>
              </a:extLst>
            </p:cNvPr>
            <p:cNvPicPr>
              <a:picLocks noChangeAspect="1"/>
            </p:cNvPicPr>
            <p:nvPr/>
          </p:nvPicPr>
          <p:blipFill>
            <a:blip r:embed="rId9"/>
            <a:stretch>
              <a:fillRect/>
            </a:stretch>
          </p:blipFill>
          <p:spPr>
            <a:xfrm>
              <a:off x="1398244" y="4543675"/>
              <a:ext cx="2743200" cy="2041275"/>
            </a:xfrm>
            <a:prstGeom prst="rect">
              <a:avLst/>
            </a:prstGeom>
          </p:spPr>
        </p:pic>
        <p:sp>
          <p:nvSpPr>
            <p:cNvPr id="24" name="CasellaDiTesto 23">
              <a:extLst>
                <a:ext uri="{FF2B5EF4-FFF2-40B4-BE49-F238E27FC236}">
                  <a16:creationId xmlns:a16="http://schemas.microsoft.com/office/drawing/2014/main" xmlns="" id="{AFA3BE25-448F-A142-5FB3-752B9EB27372}"/>
                </a:ext>
              </a:extLst>
            </p:cNvPr>
            <p:cNvSpPr txBox="1"/>
            <p:nvPr/>
          </p:nvSpPr>
          <p:spPr>
            <a:xfrm>
              <a:off x="3101323" y="4653653"/>
              <a:ext cx="950069" cy="215444"/>
            </a:xfrm>
            <a:prstGeom prst="rect">
              <a:avLst/>
            </a:prstGeom>
            <a:solidFill>
              <a:srgbClr val="FFFF00"/>
            </a:solidFill>
            <a:ln>
              <a:solidFill>
                <a:schemeClr val="tx1"/>
              </a:solidFill>
            </a:ln>
          </p:spPr>
          <p:txBody>
            <a:bodyPr wrap="square" rtlCol="0">
              <a:spAutoFit/>
            </a:bodyPr>
            <a:lstStyle/>
            <a:p>
              <a:r>
                <a:rPr lang="en-US" sz="800" dirty="0"/>
                <a:t>Courtesy of D. Kim</a:t>
              </a:r>
            </a:p>
          </p:txBody>
        </p:sp>
      </p:gr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xmlns="" id="{2930A671-F144-6DBB-3576-72523546BAA5}"/>
                  </a:ext>
                </a:extLst>
              </p:cNvPr>
              <p:cNvSpPr txBox="1"/>
              <p:nvPr/>
            </p:nvSpPr>
            <p:spPr>
              <a:xfrm>
                <a:off x="388531" y="1410624"/>
                <a:ext cx="6302001" cy="2308324"/>
              </a:xfrm>
              <a:prstGeom prst="rect">
                <a:avLst/>
              </a:prstGeom>
              <a:noFill/>
            </p:spPr>
            <p:txBody>
              <a:bodyPr wrap="square" rtlCol="0">
                <a:spAutoFit/>
              </a:bodyPr>
              <a:lstStyle/>
              <a:p>
                <a:r>
                  <a:rPr lang="en-US" b="1" dirty="0">
                    <a:solidFill>
                      <a:srgbClr val="C00000"/>
                    </a:solidFill>
                  </a:rPr>
                  <a:t>Detuning of the HOMs</a:t>
                </a:r>
              </a:p>
              <a:p>
                <a:pPr marL="285750" indent="-285750">
                  <a:buFont typeface="Arial" panose="020B0604020202020204" pitchFamily="34" charset="0"/>
                  <a:buChar char="•"/>
                </a:pPr>
                <a:r>
                  <a:rPr lang="en-US" b="1" dirty="0"/>
                  <a:t>Unstable</a:t>
                </a:r>
                <a:r>
                  <a:rPr lang="en-US" dirty="0"/>
                  <a:t> motion if the ratio </a:t>
                </a:r>
                <a14:m>
                  <m:oMath xmlns:m="http://schemas.openxmlformats.org/officeDocument/2006/math">
                    <m:sSub>
                      <m:sSubPr>
                        <m:ctrlPr>
                          <a:rPr lang="it-IT"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𝐻𝑂𝑀</m:t>
                        </m:r>
                      </m:sub>
                    </m:sSub>
                    <m:r>
                      <a:rPr lang="it-IT" i="1" dirty="0">
                        <a:latin typeface="Cambria Math" panose="02040503050406030204" pitchFamily="18" charset="0"/>
                      </a:rPr>
                      <m:t>/</m:t>
                    </m:r>
                    <m:sSub>
                      <m:sSubPr>
                        <m:ctrlPr>
                          <a:rPr lang="it-IT" i="1" dirty="0">
                            <a:latin typeface="Cambria Math" panose="02040503050406030204" pitchFamily="18" charset="0"/>
                          </a:rPr>
                        </m:ctrlPr>
                      </m:sSubPr>
                      <m:e>
                        <m:r>
                          <a:rPr lang="it-IT" i="1" dirty="0">
                            <a:latin typeface="Cambria Math" panose="02040503050406030204" pitchFamily="18" charset="0"/>
                          </a:rPr>
                          <m:t>𝑓</m:t>
                        </m:r>
                      </m:e>
                      <m:sub>
                        <m:r>
                          <a:rPr lang="it-IT" i="1" dirty="0">
                            <a:latin typeface="Cambria Math" panose="02040503050406030204" pitchFamily="18" charset="0"/>
                          </a:rPr>
                          <m:t>𝑏</m:t>
                        </m:r>
                      </m:sub>
                    </m:sSub>
                  </m:oMath>
                </a14:m>
                <a:r>
                  <a:rPr lang="en-US" dirty="0"/>
                  <a:t> is close to an integer (</a:t>
                </a:r>
                <a:r>
                  <a:rPr lang="en-US" i="1" dirty="0"/>
                  <a:t>see</a:t>
                </a:r>
                <a:r>
                  <a:rPr lang="en-US" dirty="0"/>
                  <a:t> </a:t>
                </a:r>
                <a:r>
                  <a:rPr lang="en-US" dirty="0" err="1"/>
                  <a:t>Mosnier</a:t>
                </a:r>
                <a:r>
                  <a:rPr lang="en-US" dirty="0"/>
                  <a:t>)</a:t>
                </a:r>
              </a:p>
              <a:p>
                <a:pPr marL="285750" indent="-285750">
                  <a:buFont typeface="Arial" panose="020B0604020202020204" pitchFamily="34" charset="0"/>
                  <a:buChar char="•"/>
                </a:pPr>
                <a:r>
                  <a:rPr lang="en-US" dirty="0"/>
                  <a:t>Mitigation through frequency </a:t>
                </a:r>
                <a:r>
                  <a:rPr lang="en-US" b="1" dirty="0"/>
                  <a:t>spread</a:t>
                </a:r>
                <a:r>
                  <a:rPr lang="en-US" dirty="0"/>
                  <a:t> (or </a:t>
                </a:r>
                <a:r>
                  <a:rPr lang="en-US" i="1" dirty="0"/>
                  <a:t>detuning</a:t>
                </a:r>
                <a:r>
                  <a:rPr lang="en-US" dirty="0"/>
                  <a:t>)</a:t>
                </a:r>
              </a:p>
              <a:p>
                <a:pPr marL="285750" indent="-285750">
                  <a:buFont typeface="Arial" panose="020B0604020202020204" pitchFamily="34" charset="0"/>
                  <a:buChar char="•"/>
                </a:pPr>
                <a:r>
                  <a:rPr lang="en-US" dirty="0"/>
                  <a:t>Seven cavity-designs from small </a:t>
                </a:r>
                <a:r>
                  <a:rPr lang="en-US" b="1" dirty="0"/>
                  <a:t>variations</a:t>
                </a:r>
                <a:r>
                  <a:rPr lang="en-US" dirty="0"/>
                  <a:t> of the original geometry</a:t>
                </a:r>
              </a:p>
              <a:p>
                <a:pPr marL="285750" indent="-285750">
                  <a:buFont typeface="Arial" panose="020B0604020202020204" pitchFamily="34" charset="0"/>
                  <a:buChar char="•"/>
                </a:pPr>
                <a:r>
                  <a:rPr lang="en-US" dirty="0"/>
                  <a:t>HOMs exhibit different (random) frequencies through subsequent </a:t>
                </a:r>
                <a:r>
                  <a:rPr lang="en-US" dirty="0" err="1"/>
                  <a:t>linac</a:t>
                </a:r>
                <a:r>
                  <a:rPr lang="en-US" dirty="0"/>
                  <a:t> sections</a:t>
                </a:r>
              </a:p>
            </p:txBody>
          </p:sp>
        </mc:Choice>
        <mc:Fallback xmlns="">
          <p:sp>
            <p:nvSpPr>
              <p:cNvPr id="26" name="CasellaDiTesto 25">
                <a:extLst>
                  <a:ext uri="{FF2B5EF4-FFF2-40B4-BE49-F238E27FC236}">
                    <a16:creationId xmlns:a16="http://schemas.microsoft.com/office/drawing/2014/main" xmlns:a14="http://schemas.microsoft.com/office/drawing/2010/main" xmlns="" id="{2930A671-F144-6DBB-3576-72523546BAA5}"/>
                  </a:ext>
                </a:extLst>
              </p:cNvPr>
              <p:cNvSpPr txBox="1">
                <a:spLocks noRot="1" noChangeAspect="1" noMove="1" noResize="1" noEditPoints="1" noAdjustHandles="1" noChangeArrowheads="1" noChangeShapeType="1" noTextEdit="1"/>
              </p:cNvSpPr>
              <p:nvPr/>
            </p:nvSpPr>
            <p:spPr>
              <a:xfrm>
                <a:off x="388531" y="1410624"/>
                <a:ext cx="6302001" cy="2308324"/>
              </a:xfrm>
              <a:prstGeom prst="rect">
                <a:avLst/>
              </a:prstGeom>
              <a:blipFill rotWithShape="0">
                <a:blip r:embed="rId10"/>
                <a:stretch>
                  <a:fillRect l="-870" t="-1319" b="-3166"/>
                </a:stretch>
              </a:blipFill>
            </p:spPr>
            <p:txBody>
              <a:bodyPr/>
              <a:lstStyle/>
              <a:p>
                <a:r>
                  <a:rPr lang="it-IT">
                    <a:noFill/>
                  </a:rPr>
                  <a:t> </a:t>
                </a:r>
              </a:p>
            </p:txBody>
          </p:sp>
        </mc:Fallback>
      </mc:AlternateContent>
      <p:pic>
        <p:nvPicPr>
          <p:cNvPr id="4" name="Immagine 3"/>
          <p:cNvPicPr>
            <a:picLocks noChangeAspect="1"/>
          </p:cNvPicPr>
          <p:nvPr/>
        </p:nvPicPr>
        <p:blipFill>
          <a:blip r:embed="rId11"/>
          <a:stretch>
            <a:fillRect/>
          </a:stretch>
        </p:blipFill>
        <p:spPr>
          <a:xfrm>
            <a:off x="3458895" y="4020554"/>
            <a:ext cx="3231637" cy="1552454"/>
          </a:xfrm>
          <a:prstGeom prst="rect">
            <a:avLst/>
          </a:prstGeom>
        </p:spPr>
      </p:pic>
      <p:pic>
        <p:nvPicPr>
          <p:cNvPr id="6" name="Immagine 5"/>
          <p:cNvPicPr>
            <a:picLocks noChangeAspect="1"/>
          </p:cNvPicPr>
          <p:nvPr/>
        </p:nvPicPr>
        <p:blipFill>
          <a:blip r:embed="rId12"/>
          <a:stretch>
            <a:fillRect/>
          </a:stretch>
        </p:blipFill>
        <p:spPr>
          <a:xfrm>
            <a:off x="159328" y="5981044"/>
            <a:ext cx="4273222" cy="311294"/>
          </a:xfrm>
          <a:prstGeom prst="rect">
            <a:avLst/>
          </a:prstGeom>
        </p:spPr>
      </p:pic>
    </p:spTree>
    <p:extLst>
      <p:ext uri="{BB962C8B-B14F-4D97-AF65-F5344CB8AC3E}">
        <p14:creationId xmlns:p14="http://schemas.microsoft.com/office/powerpoint/2010/main" val="40490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More </a:t>
            </a:r>
            <a:r>
              <a:rPr lang="en-US" dirty="0" err="1" smtClean="0"/>
              <a:t>Cryo</a:t>
            </a:r>
            <a:r>
              <a:rPr lang="en-US" dirty="0" smtClean="0"/>
              <a:t>-RF Topics</a:t>
            </a:r>
            <a:endParaRPr lang="it-IT" dirty="0"/>
          </a:p>
        </p:txBody>
      </p:sp>
      <p:sp>
        <p:nvSpPr>
          <p:cNvPr id="3" name="Segnaposto numero diapositiva 2"/>
          <p:cNvSpPr>
            <a:spLocks noGrp="1"/>
          </p:cNvSpPr>
          <p:nvPr>
            <p:ph type="sldNum" sz="quarter" idx="12"/>
          </p:nvPr>
        </p:nvSpPr>
        <p:spPr/>
        <p:txBody>
          <a:bodyPr/>
          <a:lstStyle/>
          <a:p>
            <a:fld id="{A4F9285A-A6B8-4CAF-AFF2-562A5BDCA3B4}" type="slidenum">
              <a:rPr lang="it-IT" smtClean="0"/>
              <a:t>76</a:t>
            </a:fld>
            <a:endParaRPr lang="it-IT"/>
          </a:p>
        </p:txBody>
      </p:sp>
      <p:pic>
        <p:nvPicPr>
          <p:cNvPr id="4" name="Immagine 3">
            <a:extLst>
              <a:ext uri="{FF2B5EF4-FFF2-40B4-BE49-F238E27FC236}">
                <a16:creationId xmlns:a16="http://schemas.microsoft.com/office/drawing/2014/main" xmlns="" id="{78FA8303-80C8-1D80-B3B0-A6A4E82FD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5" name="Immagine 4">
            <a:extLst>
              <a:ext uri="{FF2B5EF4-FFF2-40B4-BE49-F238E27FC236}">
                <a16:creationId xmlns:a16="http://schemas.microsoft.com/office/drawing/2014/main" xmlns="" id="{563C9DF4-E134-39F6-C8E5-683DE2981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6" name="Immagine 5">
            <a:extLst>
              <a:ext uri="{FF2B5EF4-FFF2-40B4-BE49-F238E27FC236}">
                <a16:creationId xmlns:a16="http://schemas.microsoft.com/office/drawing/2014/main" xmlns="" id="{1116F11B-85AA-9B93-D2FB-34723E6A8D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7" name="Immagine 6"/>
          <p:cNvPicPr>
            <a:picLocks noChangeAspect="1"/>
          </p:cNvPicPr>
          <p:nvPr/>
        </p:nvPicPr>
        <p:blipFill>
          <a:blip r:embed="rId5"/>
          <a:stretch>
            <a:fillRect/>
          </a:stretch>
        </p:blipFill>
        <p:spPr>
          <a:xfrm>
            <a:off x="5285139" y="1871240"/>
            <a:ext cx="3916733" cy="741631"/>
          </a:xfrm>
          <a:prstGeom prst="rect">
            <a:avLst/>
          </a:prstGeom>
        </p:spPr>
      </p:pic>
      <p:pic>
        <p:nvPicPr>
          <p:cNvPr id="8" name="Immagine 7"/>
          <p:cNvPicPr>
            <a:picLocks noChangeAspect="1"/>
          </p:cNvPicPr>
          <p:nvPr/>
        </p:nvPicPr>
        <p:blipFill>
          <a:blip r:embed="rId6"/>
          <a:stretch>
            <a:fillRect/>
          </a:stretch>
        </p:blipFill>
        <p:spPr>
          <a:xfrm>
            <a:off x="5217043" y="2612871"/>
            <a:ext cx="3811367" cy="2702882"/>
          </a:xfrm>
          <a:prstGeom prst="rect">
            <a:avLst/>
          </a:prstGeom>
        </p:spPr>
      </p:pic>
      <p:pic>
        <p:nvPicPr>
          <p:cNvPr id="9" name="Immagine 8"/>
          <p:cNvPicPr>
            <a:picLocks noChangeAspect="1"/>
          </p:cNvPicPr>
          <p:nvPr/>
        </p:nvPicPr>
        <p:blipFill>
          <a:blip r:embed="rId7"/>
          <a:stretch>
            <a:fillRect/>
          </a:stretch>
        </p:blipFill>
        <p:spPr>
          <a:xfrm>
            <a:off x="330301" y="4705082"/>
            <a:ext cx="2179599" cy="1882128"/>
          </a:xfrm>
          <a:prstGeom prst="rect">
            <a:avLst/>
          </a:prstGeom>
        </p:spPr>
      </p:pic>
      <p:pic>
        <p:nvPicPr>
          <p:cNvPr id="10" name="Immagine 9"/>
          <p:cNvPicPr>
            <a:picLocks noChangeAspect="1"/>
          </p:cNvPicPr>
          <p:nvPr/>
        </p:nvPicPr>
        <p:blipFill>
          <a:blip r:embed="rId8"/>
          <a:stretch>
            <a:fillRect/>
          </a:stretch>
        </p:blipFill>
        <p:spPr>
          <a:xfrm>
            <a:off x="2651646" y="4780537"/>
            <a:ext cx="2042906" cy="1806673"/>
          </a:xfrm>
          <a:prstGeom prst="rect">
            <a:avLst/>
          </a:prstGeom>
        </p:spPr>
      </p:pic>
      <p:sp>
        <p:nvSpPr>
          <p:cNvPr id="11" name="CasellaDiTesto 10"/>
          <p:cNvSpPr txBox="1"/>
          <p:nvPr/>
        </p:nvSpPr>
        <p:spPr>
          <a:xfrm>
            <a:off x="445829" y="1502808"/>
            <a:ext cx="4736075" cy="369332"/>
          </a:xfrm>
          <a:prstGeom prst="rect">
            <a:avLst/>
          </a:prstGeom>
          <a:noFill/>
        </p:spPr>
        <p:txBody>
          <a:bodyPr wrap="square" rtlCol="0">
            <a:spAutoFit/>
          </a:bodyPr>
          <a:lstStyle/>
          <a:p>
            <a:r>
              <a:rPr lang="en-US" b="1" dirty="0"/>
              <a:t>The half-cell gun</a:t>
            </a:r>
            <a:endParaRPr lang="it-IT" b="1" dirty="0"/>
          </a:p>
        </p:txBody>
      </p:sp>
      <p:pic>
        <p:nvPicPr>
          <p:cNvPr id="12" name="Immagine 11"/>
          <p:cNvPicPr>
            <a:picLocks noChangeAspect="1"/>
          </p:cNvPicPr>
          <p:nvPr/>
        </p:nvPicPr>
        <p:blipFill>
          <a:blip r:embed="rId9"/>
          <a:stretch>
            <a:fillRect/>
          </a:stretch>
        </p:blipFill>
        <p:spPr>
          <a:xfrm>
            <a:off x="445829" y="2005665"/>
            <a:ext cx="1662294" cy="2269052"/>
          </a:xfrm>
          <a:prstGeom prst="rect">
            <a:avLst/>
          </a:prstGeom>
        </p:spPr>
      </p:pic>
      <p:pic>
        <p:nvPicPr>
          <p:cNvPr id="13" name="Immagine 12"/>
          <p:cNvPicPr>
            <a:picLocks noChangeAspect="1"/>
          </p:cNvPicPr>
          <p:nvPr/>
        </p:nvPicPr>
        <p:blipFill>
          <a:blip r:embed="rId10"/>
          <a:stretch>
            <a:fillRect/>
          </a:stretch>
        </p:blipFill>
        <p:spPr>
          <a:xfrm>
            <a:off x="2111841" y="2005665"/>
            <a:ext cx="1139881" cy="2402577"/>
          </a:xfrm>
          <a:prstGeom prst="rect">
            <a:avLst/>
          </a:prstGeom>
        </p:spPr>
      </p:pic>
      <p:pic>
        <p:nvPicPr>
          <p:cNvPr id="14" name="Immagine 13"/>
          <p:cNvPicPr>
            <a:picLocks noChangeAspect="1"/>
          </p:cNvPicPr>
          <p:nvPr/>
        </p:nvPicPr>
        <p:blipFill>
          <a:blip r:embed="rId11"/>
          <a:stretch>
            <a:fillRect/>
          </a:stretch>
        </p:blipFill>
        <p:spPr>
          <a:xfrm>
            <a:off x="3362096" y="2005665"/>
            <a:ext cx="781861" cy="2470593"/>
          </a:xfrm>
          <a:prstGeom prst="rect">
            <a:avLst/>
          </a:prstGeom>
        </p:spPr>
      </p:pic>
      <mc:AlternateContent xmlns:mc="http://schemas.openxmlformats.org/markup-compatibility/2006" xmlns:a14="http://schemas.microsoft.com/office/drawing/2010/main">
        <mc:Choice Requires="a14">
          <p:sp>
            <p:nvSpPr>
              <p:cNvPr id="16" name="CasellaDiTesto 15"/>
              <p:cNvSpPr txBox="1"/>
              <p:nvPr/>
            </p:nvSpPr>
            <p:spPr>
              <a:xfrm>
                <a:off x="5285139" y="1501503"/>
                <a:ext cx="3163687" cy="287323"/>
              </a:xfrm>
              <a:prstGeom prst="rect">
                <a:avLst/>
              </a:prstGeom>
              <a:noFill/>
            </p:spPr>
            <p:txBody>
              <a:bodyPr wrap="none" lIns="0" tIns="0" rIns="0" bIns="0" rtlCol="0">
                <a:spAutoFit/>
              </a:bodyPr>
              <a:lstStyle/>
              <a:p>
                <a:r>
                  <a:rPr lang="en-US" b="1" dirty="0" smtClean="0"/>
                  <a:t>Pillbox </a:t>
                </a:r>
                <a14:m>
                  <m:oMath xmlns:m="http://schemas.openxmlformats.org/officeDocument/2006/math">
                    <m:sSub>
                      <m:sSubPr>
                        <m:ctrlPr>
                          <a:rPr lang="en-US" b="1" i="1" dirty="0" smtClean="0">
                            <a:latin typeface="Cambria Math" panose="02040503050406030204" pitchFamily="18" charset="0"/>
                          </a:rPr>
                        </m:ctrlPr>
                      </m:sSubPr>
                      <m:e>
                        <m:r>
                          <a:rPr lang="en-US" b="1" i="0" dirty="0" smtClean="0">
                            <a:latin typeface="Cambria Math" panose="02040503050406030204" pitchFamily="18" charset="0"/>
                          </a:rPr>
                          <m:t>𝐓𝐌</m:t>
                        </m:r>
                      </m:e>
                      <m:sub>
                        <m:r>
                          <a:rPr lang="en-US" b="1" i="1" dirty="0" smtClean="0">
                            <a:latin typeface="Cambria Math" panose="02040503050406030204" pitchFamily="18" charset="0"/>
                          </a:rPr>
                          <m:t>𝟎𝟏𝟎</m:t>
                        </m:r>
                      </m:sub>
                    </m:sSub>
                  </m:oMath>
                </a14:m>
                <a:r>
                  <a:rPr lang="en-US" b="1" dirty="0"/>
                  <a:t> mode</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𝜌</m:t>
                        </m:r>
                      </m:e>
                      <m:sup>
                        <m:r>
                          <a:rPr lang="en-US" b="0" i="1" smtClean="0">
                            <a:latin typeface="Cambria Math" panose="02040503050406030204" pitchFamily="18" charset="0"/>
                          </a:rPr>
                          <m:t>−1/2</m:t>
                        </m:r>
                      </m:sup>
                    </m:sSup>
                  </m:oMath>
                </a14:m>
                <a:endParaRPr lang="it-IT" dirty="0"/>
              </a:p>
            </p:txBody>
          </p:sp>
        </mc:Choice>
        <mc:Fallback xmlns="">
          <p:sp>
            <p:nvSpPr>
              <p:cNvPr id="16" name="CasellaDiTesto 15"/>
              <p:cNvSpPr txBox="1">
                <a:spLocks noRot="1" noChangeAspect="1" noMove="1" noResize="1" noEditPoints="1" noAdjustHandles="1" noChangeArrowheads="1" noChangeShapeType="1" noTextEdit="1"/>
              </p:cNvSpPr>
              <p:nvPr/>
            </p:nvSpPr>
            <p:spPr>
              <a:xfrm>
                <a:off x="5285139" y="1501503"/>
                <a:ext cx="3163687" cy="287323"/>
              </a:xfrm>
              <a:prstGeom prst="rect">
                <a:avLst/>
              </a:prstGeom>
              <a:blipFill rotWithShape="0">
                <a:blip r:embed="rId12"/>
                <a:stretch>
                  <a:fillRect l="-4624" t="-23404" r="-578" b="-5106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CasellaDiTesto 16"/>
              <p:cNvSpPr txBox="1"/>
              <p:nvPr/>
            </p:nvSpPr>
            <p:spPr>
              <a:xfrm>
                <a:off x="8662565" y="1232088"/>
                <a:ext cx="2813850" cy="523220"/>
              </a:xfrm>
              <a:prstGeom prst="rect">
                <a:avLst/>
              </a:prstGeom>
              <a:noFill/>
              <a:ln>
                <a:solidFill>
                  <a:schemeClr val="tx1"/>
                </a:solidFill>
              </a:ln>
            </p:spPr>
            <p:txBody>
              <a:bodyPr wrap="square" rtlCol="0">
                <a:spAutoFit/>
              </a:bodyPr>
              <a:lstStyle/>
              <a:p>
                <a:r>
                  <a:rPr lang="en-US" sz="1400" dirty="0"/>
                  <a:t>Finite residual resistivity ratio (RRR): </a:t>
                </a:r>
                <a14:m>
                  <m:oMath xmlns:m="http://schemas.openxmlformats.org/officeDocument/2006/math">
                    <m:r>
                      <a:rPr lang="en-US" sz="1400" b="0" i="1" smtClean="0">
                        <a:latin typeface="Cambria Math" panose="02040503050406030204" pitchFamily="18" charset="0"/>
                      </a:rPr>
                      <m:t>𝜌</m:t>
                    </m:r>
                    <m:r>
                      <a:rPr lang="en-US" sz="1400" b="0" i="1" smtClean="0">
                        <a:latin typeface="Cambria Math" panose="02040503050406030204" pitchFamily="18" charset="0"/>
                      </a:rPr>
                      <m:t>(</m:t>
                    </m:r>
                    <m:r>
                      <a:rPr lang="en-US" sz="1400" b="0" i="1" smtClean="0">
                        <a:latin typeface="Cambria Math" panose="02040503050406030204" pitchFamily="18" charset="0"/>
                      </a:rPr>
                      <m:t>𝑇</m:t>
                    </m:r>
                    <m:r>
                      <a:rPr lang="en-US" sz="1400" b="0" i="1" smtClean="0">
                        <a:latin typeface="Cambria Math" panose="02040503050406030204" pitchFamily="18" charset="0"/>
                      </a:rPr>
                      <m:t>=0)/</m:t>
                    </m:r>
                    <m:r>
                      <a:rPr lang="en-US" sz="1400" b="0" i="1" smtClean="0">
                        <a:latin typeface="Cambria Math" panose="02040503050406030204" pitchFamily="18" charset="0"/>
                      </a:rPr>
                      <m:t>𝜌</m:t>
                    </m:r>
                    <m:r>
                      <a:rPr lang="en-US" sz="1400" b="0" i="1" smtClean="0">
                        <a:latin typeface="Cambria Math" panose="02040503050406030204" pitchFamily="18" charset="0"/>
                      </a:rPr>
                      <m:t>(</m:t>
                    </m:r>
                    <m:r>
                      <a:rPr lang="en-US" sz="1400" b="0" i="1" smtClean="0">
                        <a:latin typeface="Cambria Math" panose="02040503050406030204" pitchFamily="18" charset="0"/>
                      </a:rPr>
                      <m:t>𝑇</m:t>
                    </m:r>
                    <m:r>
                      <a:rPr lang="en-US" sz="1400" b="0" i="1" smtClean="0">
                        <a:latin typeface="Cambria Math" panose="02040503050406030204" pitchFamily="18" charset="0"/>
                      </a:rPr>
                      <m:t>=270 </m:t>
                    </m:r>
                    <m:r>
                      <m:rPr>
                        <m:sty m:val="p"/>
                      </m:rPr>
                      <a:rPr lang="en-US" sz="1400" b="0" i="0" smtClean="0">
                        <a:latin typeface="Cambria Math" panose="02040503050406030204" pitchFamily="18" charset="0"/>
                      </a:rPr>
                      <m:t>K</m:t>
                    </m:r>
                    <m:r>
                      <a:rPr lang="en-US" sz="1400" b="0" i="1" smtClean="0">
                        <a:latin typeface="Cambria Math" panose="02040503050406030204" pitchFamily="18" charset="0"/>
                      </a:rPr>
                      <m:t>)</m:t>
                    </m:r>
                  </m:oMath>
                </a14:m>
                <a:r>
                  <a:rPr lang="en-US" sz="1400" dirty="0"/>
                  <a:t> </a:t>
                </a:r>
                <a:endParaRPr lang="it-IT" sz="1400" dirty="0"/>
              </a:p>
            </p:txBody>
          </p:sp>
        </mc:Choice>
        <mc:Fallback xmlns="">
          <p:sp>
            <p:nvSpPr>
              <p:cNvPr id="17" name="CasellaDiTesto 16"/>
              <p:cNvSpPr txBox="1">
                <a:spLocks noRot="1" noChangeAspect="1" noMove="1" noResize="1" noEditPoints="1" noAdjustHandles="1" noChangeArrowheads="1" noChangeShapeType="1" noTextEdit="1"/>
              </p:cNvSpPr>
              <p:nvPr/>
            </p:nvSpPr>
            <p:spPr>
              <a:xfrm>
                <a:off x="8662565" y="1232088"/>
                <a:ext cx="2813850" cy="523220"/>
              </a:xfrm>
              <a:prstGeom prst="rect">
                <a:avLst/>
              </a:prstGeom>
              <a:blipFill rotWithShape="0">
                <a:blip r:embed="rId13"/>
                <a:stretch>
                  <a:fillRect l="-431" t="-1136" r="-1078" b="-2273"/>
                </a:stretch>
              </a:blipFill>
              <a:ln>
                <a:solidFill>
                  <a:schemeClr val="tx1"/>
                </a:solidFill>
              </a:ln>
            </p:spPr>
            <p:txBody>
              <a:bodyPr/>
              <a:lstStyle/>
              <a:p>
                <a:r>
                  <a:rPr lang="it-IT">
                    <a:noFill/>
                  </a:rPr>
                  <a:t> </a:t>
                </a:r>
              </a:p>
            </p:txBody>
          </p:sp>
        </mc:Fallback>
      </mc:AlternateContent>
      <p:cxnSp>
        <p:nvCxnSpPr>
          <p:cNvPr id="19" name="Connettore 2 18"/>
          <p:cNvCxnSpPr>
            <a:stCxn id="17" idx="2"/>
          </p:cNvCxnSpPr>
          <p:nvPr/>
        </p:nvCxnSpPr>
        <p:spPr>
          <a:xfrm flipH="1">
            <a:off x="9268450" y="1755308"/>
            <a:ext cx="801040" cy="367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140638" y="4316429"/>
            <a:ext cx="1819341" cy="307777"/>
          </a:xfrm>
          <a:prstGeom prst="rect">
            <a:avLst/>
          </a:prstGeom>
          <a:solidFill>
            <a:srgbClr val="FFFF00"/>
          </a:solidFill>
          <a:ln>
            <a:solidFill>
              <a:schemeClr val="tx1"/>
            </a:solidFill>
          </a:ln>
        </p:spPr>
        <p:txBody>
          <a:bodyPr wrap="square" rtlCol="0">
            <a:spAutoFit/>
          </a:bodyPr>
          <a:lstStyle/>
          <a:p>
            <a:r>
              <a:rPr lang="en-US" sz="1400" i="1" dirty="0" smtClean="0"/>
              <a:t>Courtesy of G. Lawler</a:t>
            </a:r>
            <a:endParaRPr lang="it-IT" sz="1400" i="1" dirty="0"/>
          </a:p>
        </p:txBody>
      </p:sp>
      <p:pic>
        <p:nvPicPr>
          <p:cNvPr id="18" name="Immagine 17"/>
          <p:cNvPicPr>
            <a:picLocks noChangeAspect="1"/>
          </p:cNvPicPr>
          <p:nvPr/>
        </p:nvPicPr>
        <p:blipFill>
          <a:blip r:embed="rId14"/>
          <a:stretch>
            <a:fillRect/>
          </a:stretch>
        </p:blipFill>
        <p:spPr>
          <a:xfrm>
            <a:off x="5373988" y="5958228"/>
            <a:ext cx="2700809" cy="584229"/>
          </a:xfrm>
          <a:prstGeom prst="rect">
            <a:avLst/>
          </a:prstGeom>
        </p:spPr>
      </p:pic>
      <p:sp>
        <p:nvSpPr>
          <p:cNvPr id="21" name="CasellaDiTesto 20"/>
          <p:cNvSpPr txBox="1"/>
          <p:nvPr/>
        </p:nvSpPr>
        <p:spPr>
          <a:xfrm>
            <a:off x="5285139" y="5311897"/>
            <a:ext cx="4760810" cy="646331"/>
          </a:xfrm>
          <a:prstGeom prst="rect">
            <a:avLst/>
          </a:prstGeom>
          <a:noFill/>
        </p:spPr>
        <p:txBody>
          <a:bodyPr wrap="square" rtlCol="0">
            <a:spAutoFit/>
          </a:bodyPr>
          <a:lstStyle/>
          <a:p>
            <a:r>
              <a:rPr lang="en-US" dirty="0" smtClean="0"/>
              <a:t>The resistivity decreases at low temperatures and, thus, the Q-factor increases</a:t>
            </a:r>
            <a:endParaRPr lang="it-IT" dirty="0"/>
          </a:p>
        </p:txBody>
      </p:sp>
      <p:pic>
        <p:nvPicPr>
          <p:cNvPr id="20" name="Immagine 19"/>
          <p:cNvPicPr>
            <a:picLocks noChangeAspect="1"/>
          </p:cNvPicPr>
          <p:nvPr/>
        </p:nvPicPr>
        <p:blipFill>
          <a:blip r:embed="rId15"/>
          <a:stretch>
            <a:fillRect/>
          </a:stretch>
        </p:blipFill>
        <p:spPr>
          <a:xfrm>
            <a:off x="8968903" y="2432319"/>
            <a:ext cx="3149834" cy="626029"/>
          </a:xfrm>
          <a:prstGeom prst="rect">
            <a:avLst/>
          </a:prstGeom>
        </p:spPr>
      </p:pic>
    </p:spTree>
    <p:extLst>
      <p:ext uri="{BB962C8B-B14F-4D97-AF65-F5344CB8AC3E}">
        <p14:creationId xmlns:p14="http://schemas.microsoft.com/office/powerpoint/2010/main" val="61449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43">
            <a:extLst>
              <a:ext uri="{FF2B5EF4-FFF2-40B4-BE49-F238E27FC236}">
                <a16:creationId xmlns:a16="http://schemas.microsoft.com/office/drawing/2014/main" xmlns="" id="{703351E2-D0CE-4980-A090-0B564A54F6D3}"/>
              </a:ext>
            </a:extLst>
          </p:cNvPr>
          <p:cNvPicPr>
            <a:picLocks noChangeAspect="1"/>
          </p:cNvPicPr>
          <p:nvPr/>
        </p:nvPicPr>
        <p:blipFill>
          <a:blip r:embed="rId3"/>
          <a:stretch>
            <a:fillRect/>
          </a:stretch>
        </p:blipFill>
        <p:spPr>
          <a:xfrm>
            <a:off x="814804" y="5042552"/>
            <a:ext cx="1873397" cy="1327105"/>
          </a:xfrm>
          <a:prstGeom prst="rect">
            <a:avLst/>
          </a:prstGeom>
        </p:spPr>
      </p:pic>
      <p:sp>
        <p:nvSpPr>
          <p:cNvPr id="2" name="Titolo 1">
            <a:extLst>
              <a:ext uri="{FF2B5EF4-FFF2-40B4-BE49-F238E27FC236}">
                <a16:creationId xmlns:a16="http://schemas.microsoft.com/office/drawing/2014/main" xmlns="" id="{12DADF28-B3AF-468B-BDDF-A4F826E78B7E}"/>
              </a:ext>
            </a:extLst>
          </p:cNvPr>
          <p:cNvSpPr>
            <a:spLocks noGrp="1"/>
          </p:cNvSpPr>
          <p:nvPr>
            <p:ph type="title"/>
          </p:nvPr>
        </p:nvSpPr>
        <p:spPr/>
        <p:txBody>
          <a:bodyPr/>
          <a:lstStyle/>
          <a:p>
            <a:r>
              <a:rPr lang="en-US" dirty="0"/>
              <a:t>Hybrid RF Photo-injector </a:t>
            </a:r>
          </a:p>
        </p:txBody>
      </p:sp>
      <p:sp>
        <p:nvSpPr>
          <p:cNvPr id="3" name="Segnaposto numero diapositiva 2">
            <a:extLst>
              <a:ext uri="{FF2B5EF4-FFF2-40B4-BE49-F238E27FC236}">
                <a16:creationId xmlns:a16="http://schemas.microsoft.com/office/drawing/2014/main" xmlns="" id="{1B4EAD97-824C-41BD-8C08-E5E4B8E7A4ED}"/>
              </a:ext>
            </a:extLst>
          </p:cNvPr>
          <p:cNvSpPr>
            <a:spLocks noGrp="1"/>
          </p:cNvSpPr>
          <p:nvPr>
            <p:ph type="sldNum" sz="quarter" idx="12"/>
          </p:nvPr>
        </p:nvSpPr>
        <p:spPr/>
        <p:txBody>
          <a:bodyPr/>
          <a:lstStyle/>
          <a:p>
            <a:fld id="{62EE6E3B-1986-4A06-9D04-53EACBB36779}" type="slidenum">
              <a:rPr lang="en-US" smtClean="0"/>
              <a:t>8</a:t>
            </a:fld>
            <a:endParaRPr lang="en-US"/>
          </a:p>
        </p:txBody>
      </p:sp>
      <p:sp>
        <p:nvSpPr>
          <p:cNvPr id="7" name="CasellaDiTesto 6">
            <a:extLst>
              <a:ext uri="{FF2B5EF4-FFF2-40B4-BE49-F238E27FC236}">
                <a16:creationId xmlns:a16="http://schemas.microsoft.com/office/drawing/2014/main" xmlns="" id="{91F39D0E-2034-43DE-A7CB-371E91B5AA73}"/>
              </a:ext>
            </a:extLst>
          </p:cNvPr>
          <p:cNvSpPr txBox="1"/>
          <p:nvPr/>
        </p:nvSpPr>
        <p:spPr>
          <a:xfrm>
            <a:off x="6253641" y="2543139"/>
            <a:ext cx="3785136" cy="461665"/>
          </a:xfrm>
          <a:prstGeom prst="rect">
            <a:avLst/>
          </a:prstGeom>
          <a:noFill/>
        </p:spPr>
        <p:txBody>
          <a:bodyPr wrap="square">
            <a:spAutoFit/>
          </a:bodyPr>
          <a:lstStyle/>
          <a:p>
            <a:pPr algn="l"/>
            <a:r>
              <a:rPr lang="en-US" sz="1200" b="0" i="0" u="none" strike="noStrike" baseline="0" dirty="0">
                <a:latin typeface="Times New Roman" panose="02020603050405020304" pitchFamily="18" charset="0"/>
              </a:rPr>
              <a:t>M. Reiser, </a:t>
            </a:r>
            <a:r>
              <a:rPr lang="en-US" sz="1200" b="0" i="1" u="none" strike="noStrike" baseline="0" dirty="0">
                <a:latin typeface="Times New Roman" panose="02020603050405020304" pitchFamily="18" charset="0"/>
              </a:rPr>
              <a:t>Theory and Design of Charged Particle Beams,</a:t>
            </a:r>
          </a:p>
          <a:p>
            <a:pPr algn="l"/>
            <a:r>
              <a:rPr lang="en-US" sz="1200" b="0" i="0" u="none" strike="noStrike" baseline="0" dirty="0">
                <a:latin typeface="Times New Roman" panose="02020603050405020304" pitchFamily="18" charset="0"/>
              </a:rPr>
              <a:t>John Wiley &amp; Sons, New York, 1994</a:t>
            </a:r>
            <a:endParaRPr lang="en-US" sz="1200" dirty="0"/>
          </a:p>
        </p:txBody>
      </p:sp>
      <p:pic>
        <p:nvPicPr>
          <p:cNvPr id="15" name="Immagine 14">
            <a:extLst>
              <a:ext uri="{FF2B5EF4-FFF2-40B4-BE49-F238E27FC236}">
                <a16:creationId xmlns:a16="http://schemas.microsoft.com/office/drawing/2014/main" xmlns="" id="{A143CAAB-CB1C-4D4D-A4D7-9C2C02A8013D}"/>
              </a:ext>
            </a:extLst>
          </p:cNvPr>
          <p:cNvPicPr>
            <a:picLocks noChangeAspect="1"/>
          </p:cNvPicPr>
          <p:nvPr/>
        </p:nvPicPr>
        <p:blipFill>
          <a:blip r:embed="rId4"/>
          <a:stretch>
            <a:fillRect/>
          </a:stretch>
        </p:blipFill>
        <p:spPr>
          <a:xfrm>
            <a:off x="2827627" y="2373256"/>
            <a:ext cx="3142875" cy="791829"/>
          </a:xfrm>
          <a:prstGeom prst="rect">
            <a:avLst/>
          </a:prstGeom>
        </p:spPr>
      </p:pic>
      <p:pic>
        <p:nvPicPr>
          <p:cNvPr id="19" name="Immagine 18">
            <a:extLst>
              <a:ext uri="{FF2B5EF4-FFF2-40B4-BE49-F238E27FC236}">
                <a16:creationId xmlns:a16="http://schemas.microsoft.com/office/drawing/2014/main" xmlns="" id="{86682FF2-0842-4DF1-9159-5EFB7EABDA6F}"/>
              </a:ext>
            </a:extLst>
          </p:cNvPr>
          <p:cNvPicPr>
            <a:picLocks noChangeAspect="1"/>
          </p:cNvPicPr>
          <p:nvPr/>
        </p:nvPicPr>
        <p:blipFill>
          <a:blip r:embed="rId5"/>
          <a:stretch>
            <a:fillRect/>
          </a:stretch>
        </p:blipFill>
        <p:spPr>
          <a:xfrm>
            <a:off x="724326" y="2417855"/>
            <a:ext cx="1895140" cy="751165"/>
          </a:xfrm>
          <a:prstGeom prst="rect">
            <a:avLst/>
          </a:prstGeom>
        </p:spPr>
      </p:pic>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xmlns="" id="{B79165A5-7AE3-439E-88FF-744E777CA82D}"/>
                  </a:ext>
                </a:extLst>
              </p:cNvPr>
              <p:cNvSpPr txBox="1"/>
              <p:nvPr/>
            </p:nvSpPr>
            <p:spPr>
              <a:xfrm>
                <a:off x="330199" y="1388945"/>
                <a:ext cx="10018133" cy="945515"/>
              </a:xfrm>
              <a:prstGeom prst="rect">
                <a:avLst/>
              </a:prstGeom>
              <a:noFill/>
            </p:spPr>
            <p:txBody>
              <a:bodyPr wrap="square" rtlCol="0">
                <a:spAutoFit/>
              </a:bodyPr>
              <a:lstStyle/>
              <a:p>
                <a:pPr marL="285750" indent="-285750">
                  <a:buFont typeface="Arial" panose="020B0604020202020204" pitchFamily="34" charset="0"/>
                  <a:buChar char="•"/>
                </a:pPr>
                <a:r>
                  <a:rPr lang="en-US" dirty="0"/>
                  <a:t>The performance of particle-driven radiation sources relies on the high </a:t>
                </a:r>
                <a:r>
                  <a:rPr lang="en-US" b="1" dirty="0"/>
                  <a:t>beam brightness</a:t>
                </a:r>
                <a:r>
                  <a:rPr lang="en-US" dirty="0"/>
                  <a:t>: high </a:t>
                </a:r>
                <a:r>
                  <a:rPr lang="en-US" i="1" dirty="0"/>
                  <a:t>current</a:t>
                </a:r>
                <a:r>
                  <a:rPr lang="en-US" dirty="0"/>
                  <a:t>, low </a:t>
                </a:r>
                <a:r>
                  <a:rPr lang="en-US" i="1" dirty="0"/>
                  <a:t>transverse emittances</a:t>
                </a:r>
                <a:r>
                  <a:rPr lang="en-US" dirty="0"/>
                  <a:t> and narrow </a:t>
                </a:r>
                <a:r>
                  <a:rPr lang="en-US" i="1" dirty="0"/>
                  <a:t>energy </a:t>
                </a:r>
                <a:r>
                  <a:rPr lang="en-US" i="1" dirty="0" smtClean="0"/>
                  <a:t>spectrum</a:t>
                </a:r>
              </a:p>
              <a:p>
                <a:pPr marL="285750" indent="-285750">
                  <a:buFont typeface="Arial" panose="020B0604020202020204" pitchFamily="34" charset="0"/>
                  <a:buChar char="•"/>
                </a:pPr>
                <a:r>
                  <a:rPr lang="en-US" i="1" dirty="0"/>
                  <a:t>E.g.</a:t>
                </a:r>
                <a:r>
                  <a:rPr lang="en-US" dirty="0"/>
                  <a:t>, efficient FEL radiation: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𝜎</m:t>
                        </m:r>
                      </m:e>
                      <m:sub>
                        <m:r>
                          <a:rPr lang="it-IT" i="1">
                            <a:latin typeface="Cambria Math" panose="02040503050406030204" pitchFamily="18" charset="0"/>
                          </a:rPr>
                          <m:t>𝛾</m:t>
                        </m:r>
                      </m:sub>
                    </m:sSub>
                    <m:r>
                      <a:rPr lang="it-IT" i="1">
                        <a:latin typeface="Cambria Math" panose="02040503050406030204" pitchFamily="18" charset="0"/>
                      </a:rPr>
                      <m:t>/</m:t>
                    </m:r>
                    <m:d>
                      <m:dPr>
                        <m:begChr m:val="⟨"/>
                        <m:endChr m:val="⟩"/>
                        <m:ctrlPr>
                          <a:rPr lang="it-IT" i="1">
                            <a:latin typeface="Cambria Math" panose="02040503050406030204" pitchFamily="18" charset="0"/>
                          </a:rPr>
                        </m:ctrlPr>
                      </m:dPr>
                      <m:e>
                        <m:r>
                          <a:rPr lang="it-IT" i="1">
                            <a:latin typeface="Cambria Math" panose="02040503050406030204" pitchFamily="18" charset="0"/>
                          </a:rPr>
                          <m:t>𝛾</m:t>
                        </m:r>
                      </m:e>
                    </m:d>
                    <m:r>
                      <a:rPr lang="it-IT" i="1">
                        <a:latin typeface="Cambria Math" panose="02040503050406030204" pitchFamily="18" charset="0"/>
                      </a:rPr>
                      <m:t>&lt;</m:t>
                    </m:r>
                    <m:r>
                      <a:rPr lang="it-IT" i="1">
                        <a:latin typeface="Cambria Math" panose="02040503050406030204" pitchFamily="18" charset="0"/>
                      </a:rPr>
                      <m:t>𝜌</m:t>
                    </m:r>
                  </m:oMath>
                </a14:m>
                <a:r>
                  <a:rPr lang="en-US" dirty="0"/>
                  <a:t> and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𝜖</m:t>
                        </m:r>
                      </m:e>
                      <m:sub>
                        <m:r>
                          <a:rPr lang="it-IT" i="1">
                            <a:latin typeface="Cambria Math" panose="02040503050406030204" pitchFamily="18" charset="0"/>
                          </a:rPr>
                          <m:t>𝑛𝑥</m:t>
                        </m:r>
                      </m:sub>
                    </m:sSub>
                    <m:r>
                      <a:rPr lang="it-IT" i="1">
                        <a:latin typeface="Cambria Math" panose="02040503050406030204" pitchFamily="18" charset="0"/>
                      </a:rPr>
                      <m:t>/</m:t>
                    </m:r>
                    <m:d>
                      <m:dPr>
                        <m:begChr m:val="⟨"/>
                        <m:endChr m:val="⟩"/>
                        <m:ctrlPr>
                          <a:rPr lang="it-IT" i="1">
                            <a:latin typeface="Cambria Math" panose="02040503050406030204" pitchFamily="18" charset="0"/>
                          </a:rPr>
                        </m:ctrlPr>
                      </m:dPr>
                      <m:e>
                        <m:r>
                          <a:rPr lang="it-IT" i="1">
                            <a:latin typeface="Cambria Math" panose="02040503050406030204" pitchFamily="18" charset="0"/>
                          </a:rPr>
                          <m:t>𝛾</m:t>
                        </m:r>
                      </m:e>
                    </m:d>
                    <m:r>
                      <a:rPr lang="it-IT" i="1">
                        <a:latin typeface="Cambria Math" panose="02040503050406030204" pitchFamily="18" charset="0"/>
                      </a:rPr>
                      <m:t>&lt;</m:t>
                    </m:r>
                    <m:sSub>
                      <m:sSubPr>
                        <m:ctrlPr>
                          <a:rPr lang="it-IT" i="1">
                            <a:latin typeface="Cambria Math" panose="02040503050406030204" pitchFamily="18" charset="0"/>
                          </a:rPr>
                        </m:ctrlPr>
                      </m:sSubPr>
                      <m:e>
                        <m:r>
                          <a:rPr lang="it-IT" i="1">
                            <a:latin typeface="Cambria Math" panose="02040503050406030204" pitchFamily="18" charset="0"/>
                          </a:rPr>
                          <m:t>𝜆</m:t>
                        </m:r>
                      </m:e>
                      <m:sub>
                        <m:r>
                          <a:rPr lang="it-IT" i="1">
                            <a:latin typeface="Cambria Math" panose="02040503050406030204" pitchFamily="18" charset="0"/>
                          </a:rPr>
                          <m:t>𝑟</m:t>
                        </m:r>
                      </m:sub>
                    </m:sSub>
                    <m:r>
                      <a:rPr lang="it-IT" i="1">
                        <a:latin typeface="Cambria Math" panose="02040503050406030204" pitchFamily="18" charset="0"/>
                      </a:rPr>
                      <m:t>/4</m:t>
                    </m:r>
                    <m:r>
                      <a:rPr lang="it-IT" i="1">
                        <a:latin typeface="Cambria Math" panose="02040503050406030204" pitchFamily="18" charset="0"/>
                      </a:rPr>
                      <m:t>𝜋</m:t>
                    </m:r>
                  </m:oMath>
                </a14:m>
                <a:r>
                  <a:rPr lang="en-US" dirty="0"/>
                  <a:t> where </a:t>
                </a:r>
                <a14:m>
                  <m:oMath xmlns:m="http://schemas.openxmlformats.org/officeDocument/2006/math">
                    <m:r>
                      <a:rPr lang="it-IT" i="1">
                        <a:latin typeface="Cambria Math" panose="02040503050406030204" pitchFamily="18" charset="0"/>
                      </a:rPr>
                      <m:t>𝜌</m:t>
                    </m:r>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𝐵</m:t>
                        </m:r>
                      </m:e>
                      <m:sub>
                        <m:r>
                          <a:rPr lang="it-IT" i="1">
                            <a:latin typeface="Cambria Math" panose="02040503050406030204" pitchFamily="18" charset="0"/>
                          </a:rPr>
                          <m:t>6</m:t>
                        </m:r>
                        <m:r>
                          <a:rPr lang="it-IT" i="1">
                            <a:latin typeface="Cambria Math" panose="02040503050406030204" pitchFamily="18" charset="0"/>
                          </a:rPr>
                          <m:t>𝐷</m:t>
                        </m:r>
                      </m:sub>
                    </m:sSub>
                  </m:oMath>
                </a14:m>
                <a:r>
                  <a:rPr lang="en-US" dirty="0"/>
                  <a:t> is the </a:t>
                </a:r>
                <a:r>
                  <a:rPr lang="en-US" i="1" dirty="0"/>
                  <a:t>Pierce </a:t>
                </a:r>
                <a:r>
                  <a:rPr lang="en-US" i="1" dirty="0" smtClean="0"/>
                  <a:t>parameter</a:t>
                </a:r>
                <a:endParaRPr lang="en-US" i="1" dirty="0"/>
              </a:p>
            </p:txBody>
          </p:sp>
        </mc:Choice>
        <mc:Fallback xmlns="">
          <p:sp>
            <p:nvSpPr>
              <p:cNvPr id="20" name="CasellaDiTesto 19">
                <a:extLst>
                  <a:ext uri="{FF2B5EF4-FFF2-40B4-BE49-F238E27FC236}">
                    <a16:creationId xmlns="" xmlns:a16="http://schemas.microsoft.com/office/drawing/2014/main" xmlns:a14="http://schemas.microsoft.com/office/drawing/2010/main" id="{B79165A5-7AE3-439E-88FF-744E777CA82D}"/>
                  </a:ext>
                </a:extLst>
              </p:cNvPr>
              <p:cNvSpPr txBox="1">
                <a:spLocks noRot="1" noChangeAspect="1" noMove="1" noResize="1" noEditPoints="1" noAdjustHandles="1" noChangeArrowheads="1" noChangeShapeType="1" noTextEdit="1"/>
              </p:cNvSpPr>
              <p:nvPr/>
            </p:nvSpPr>
            <p:spPr>
              <a:xfrm>
                <a:off x="330199" y="1388945"/>
                <a:ext cx="10018133" cy="945515"/>
              </a:xfrm>
              <a:prstGeom prst="rect">
                <a:avLst/>
              </a:prstGeom>
              <a:blipFill rotWithShape="0">
                <a:blip r:embed="rId6"/>
                <a:stretch>
                  <a:fillRect l="-365" t="-3871" r="-365" b="-7742"/>
                </a:stretch>
              </a:blipFill>
            </p:spPr>
            <p:txBody>
              <a:bodyPr/>
              <a:lstStyle/>
              <a:p>
                <a:r>
                  <a:rPr lang="it-IT">
                    <a:noFill/>
                  </a:rPr>
                  <a:t> </a:t>
                </a:r>
              </a:p>
            </p:txBody>
          </p:sp>
        </mc:Fallback>
      </mc:AlternateContent>
      <p:pic>
        <p:nvPicPr>
          <p:cNvPr id="25" name="Immagine 24">
            <a:extLst>
              <a:ext uri="{FF2B5EF4-FFF2-40B4-BE49-F238E27FC236}">
                <a16:creationId xmlns:a16="http://schemas.microsoft.com/office/drawing/2014/main" xmlns="" id="{A3A7C9D9-3FB1-4ED4-BC27-6FDBD89862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30" name="Immagine 29">
            <a:extLst>
              <a:ext uri="{FF2B5EF4-FFF2-40B4-BE49-F238E27FC236}">
                <a16:creationId xmlns:a16="http://schemas.microsoft.com/office/drawing/2014/main" xmlns="" id="{F5B8F78F-EB44-42A9-9BEB-A32DBB3E19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p:pic>
        <p:nvPicPr>
          <p:cNvPr id="32" name="Immagine 31">
            <a:extLst>
              <a:ext uri="{FF2B5EF4-FFF2-40B4-BE49-F238E27FC236}">
                <a16:creationId xmlns:a16="http://schemas.microsoft.com/office/drawing/2014/main" xmlns="" id="{4513DD9E-14A5-4E17-AA7F-F7BD768BCE3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grpSp>
        <p:nvGrpSpPr>
          <p:cNvPr id="37" name="Gruppo 36">
            <a:extLst>
              <a:ext uri="{FF2B5EF4-FFF2-40B4-BE49-F238E27FC236}">
                <a16:creationId xmlns:a16="http://schemas.microsoft.com/office/drawing/2014/main" xmlns="" id="{00DDDC0C-0083-4322-AD65-502F7E49B24B}"/>
              </a:ext>
            </a:extLst>
          </p:cNvPr>
          <p:cNvGrpSpPr/>
          <p:nvPr/>
        </p:nvGrpSpPr>
        <p:grpSpPr>
          <a:xfrm>
            <a:off x="9433654" y="3250807"/>
            <a:ext cx="2570934" cy="1989111"/>
            <a:chOff x="9136453" y="1307209"/>
            <a:chExt cx="2570934" cy="1989111"/>
          </a:xfrm>
        </p:grpSpPr>
        <p:pic>
          <p:nvPicPr>
            <p:cNvPr id="40" name="Immagine 39">
              <a:extLst>
                <a:ext uri="{FF2B5EF4-FFF2-40B4-BE49-F238E27FC236}">
                  <a16:creationId xmlns:a16="http://schemas.microsoft.com/office/drawing/2014/main" xmlns="" id="{1F96F29B-C8EB-4E8A-AA83-AF0D83394AC3}"/>
                </a:ext>
              </a:extLst>
            </p:cNvPr>
            <p:cNvPicPr>
              <a:picLocks noChangeAspect="1"/>
            </p:cNvPicPr>
            <p:nvPr/>
          </p:nvPicPr>
          <p:blipFill>
            <a:blip r:embed="rId10"/>
            <a:stretch>
              <a:fillRect/>
            </a:stretch>
          </p:blipFill>
          <p:spPr>
            <a:xfrm>
              <a:off x="9136453" y="1307209"/>
              <a:ext cx="2570934" cy="1989111"/>
            </a:xfrm>
            <a:prstGeom prst="rect">
              <a:avLst/>
            </a:prstGeom>
          </p:spPr>
        </p:pic>
        <p:sp>
          <p:nvSpPr>
            <p:cNvPr id="42" name="CasellaDiTesto 41">
              <a:extLst>
                <a:ext uri="{FF2B5EF4-FFF2-40B4-BE49-F238E27FC236}">
                  <a16:creationId xmlns:a16="http://schemas.microsoft.com/office/drawing/2014/main" xmlns="" id="{9F36B38C-F3B9-4168-A9EE-CE03257246C4}"/>
                </a:ext>
              </a:extLst>
            </p:cNvPr>
            <p:cNvSpPr txBox="1"/>
            <p:nvPr/>
          </p:nvSpPr>
          <p:spPr>
            <a:xfrm>
              <a:off x="10971952" y="1982569"/>
              <a:ext cx="374651" cy="261610"/>
            </a:xfrm>
            <a:prstGeom prst="rect">
              <a:avLst/>
            </a:prstGeom>
            <a:solidFill>
              <a:srgbClr val="FFFF00"/>
            </a:solidFill>
          </p:spPr>
          <p:txBody>
            <a:bodyPr wrap="square" rtlCol="0">
              <a:spAutoFit/>
            </a:bodyPr>
            <a:lstStyle/>
            <a:p>
              <a:r>
                <a:rPr lang="en-US" sz="1100" dirty="0"/>
                <a:t>SW</a:t>
              </a:r>
            </a:p>
          </p:txBody>
        </p:sp>
        <p:sp>
          <p:nvSpPr>
            <p:cNvPr id="43" name="CasellaDiTesto 42">
              <a:extLst>
                <a:ext uri="{FF2B5EF4-FFF2-40B4-BE49-F238E27FC236}">
                  <a16:creationId xmlns:a16="http://schemas.microsoft.com/office/drawing/2014/main" xmlns="" id="{CD077588-A4E5-4C71-9971-E44B458C471F}"/>
                </a:ext>
              </a:extLst>
            </p:cNvPr>
            <p:cNvSpPr txBox="1"/>
            <p:nvPr/>
          </p:nvSpPr>
          <p:spPr>
            <a:xfrm>
              <a:off x="10031337" y="2084375"/>
              <a:ext cx="394938" cy="261610"/>
            </a:xfrm>
            <a:prstGeom prst="rect">
              <a:avLst/>
            </a:prstGeom>
            <a:solidFill>
              <a:srgbClr val="FFFF00"/>
            </a:solidFill>
          </p:spPr>
          <p:txBody>
            <a:bodyPr wrap="square" rtlCol="0">
              <a:spAutoFit/>
            </a:bodyPr>
            <a:lstStyle/>
            <a:p>
              <a:r>
                <a:rPr lang="en-US" sz="1100" dirty="0"/>
                <a:t>TW</a:t>
              </a:r>
            </a:p>
          </p:txBody>
        </p:sp>
      </p:grpSp>
      <p:sp>
        <p:nvSpPr>
          <p:cNvPr id="46" name="Freccia a destra 45">
            <a:extLst>
              <a:ext uri="{FF2B5EF4-FFF2-40B4-BE49-F238E27FC236}">
                <a16:creationId xmlns:a16="http://schemas.microsoft.com/office/drawing/2014/main" xmlns="" id="{67643F9E-5CCA-4D3E-BC4B-7E9EEF33B685}"/>
              </a:ext>
            </a:extLst>
          </p:cNvPr>
          <p:cNvSpPr/>
          <p:nvPr/>
        </p:nvSpPr>
        <p:spPr>
          <a:xfrm>
            <a:off x="2966188" y="5529076"/>
            <a:ext cx="393700" cy="38061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o 7"/>
          <p:cNvGrpSpPr/>
          <p:nvPr/>
        </p:nvGrpSpPr>
        <p:grpSpPr>
          <a:xfrm>
            <a:off x="3564259" y="5083601"/>
            <a:ext cx="4700544" cy="1245008"/>
            <a:chOff x="3564259" y="5297400"/>
            <a:chExt cx="4700544" cy="1245008"/>
          </a:xfrm>
        </p:grpSpPr>
        <p:pic>
          <p:nvPicPr>
            <p:cNvPr id="45" name="Immagine 44">
              <a:extLst>
                <a:ext uri="{FF2B5EF4-FFF2-40B4-BE49-F238E27FC236}">
                  <a16:creationId xmlns:a16="http://schemas.microsoft.com/office/drawing/2014/main" xmlns="" id="{6639F9E8-920D-4898-B79F-34FBE1FC100F}"/>
                </a:ext>
              </a:extLst>
            </p:cNvPr>
            <p:cNvPicPr>
              <a:picLocks noChangeAspect="1"/>
            </p:cNvPicPr>
            <p:nvPr/>
          </p:nvPicPr>
          <p:blipFill>
            <a:blip r:embed="rId11"/>
            <a:stretch>
              <a:fillRect/>
            </a:stretch>
          </p:blipFill>
          <p:spPr>
            <a:xfrm>
              <a:off x="3564259" y="5297400"/>
              <a:ext cx="4700544" cy="1245008"/>
            </a:xfrm>
            <a:prstGeom prst="rect">
              <a:avLst/>
            </a:prstGeom>
          </p:spPr>
        </p:pic>
        <p:sp>
          <p:nvSpPr>
            <p:cNvPr id="6" name="CasellaDiTesto 5"/>
            <p:cNvSpPr txBox="1"/>
            <p:nvPr/>
          </p:nvSpPr>
          <p:spPr>
            <a:xfrm>
              <a:off x="4258295" y="5620955"/>
              <a:ext cx="227980" cy="307777"/>
            </a:xfrm>
            <a:prstGeom prst="rect">
              <a:avLst/>
            </a:prstGeom>
            <a:noFill/>
          </p:spPr>
          <p:txBody>
            <a:bodyPr wrap="square" rtlCol="0">
              <a:spAutoFit/>
            </a:bodyPr>
            <a:lstStyle/>
            <a:p>
              <a:r>
                <a:rPr lang="en-US" sz="1400" dirty="0"/>
                <a:t>H</a:t>
              </a:r>
              <a:endParaRPr lang="it-IT" sz="1400" dirty="0"/>
            </a:p>
          </p:txBody>
        </p:sp>
        <p:sp>
          <p:nvSpPr>
            <p:cNvPr id="47" name="CasellaDiTesto 46"/>
            <p:cNvSpPr txBox="1"/>
            <p:nvPr/>
          </p:nvSpPr>
          <p:spPr>
            <a:xfrm>
              <a:off x="3692350" y="5628575"/>
              <a:ext cx="227980" cy="307777"/>
            </a:xfrm>
            <a:prstGeom prst="rect">
              <a:avLst/>
            </a:prstGeom>
            <a:noFill/>
          </p:spPr>
          <p:txBody>
            <a:bodyPr wrap="square" rtlCol="0">
              <a:spAutoFit/>
            </a:bodyPr>
            <a:lstStyle/>
            <a:p>
              <a:r>
                <a:rPr lang="en-US" sz="1400" dirty="0"/>
                <a:t>T</a:t>
              </a:r>
              <a:endParaRPr lang="it-IT" sz="1400" dirty="0"/>
            </a:p>
          </p:txBody>
        </p:sp>
      </p:grpSp>
      <p:pic>
        <p:nvPicPr>
          <p:cNvPr id="4" name="Immagine 3"/>
          <p:cNvPicPr>
            <a:picLocks noChangeAspect="1"/>
          </p:cNvPicPr>
          <p:nvPr/>
        </p:nvPicPr>
        <p:blipFill>
          <a:blip r:embed="rId12"/>
          <a:stretch>
            <a:fillRect/>
          </a:stretch>
        </p:blipFill>
        <p:spPr>
          <a:xfrm>
            <a:off x="330199" y="6388817"/>
            <a:ext cx="3837355" cy="267923"/>
          </a:xfrm>
          <a:prstGeom prst="rect">
            <a:avLst/>
          </a:prstGeom>
        </p:spPr>
      </p:pic>
      <p:pic>
        <p:nvPicPr>
          <p:cNvPr id="24" name="Immagine 23"/>
          <p:cNvPicPr>
            <a:picLocks noChangeAspect="1"/>
          </p:cNvPicPr>
          <p:nvPr/>
        </p:nvPicPr>
        <p:blipFill>
          <a:blip r:embed="rId13"/>
          <a:stretch>
            <a:fillRect/>
          </a:stretch>
        </p:blipFill>
        <p:spPr>
          <a:xfrm>
            <a:off x="10255010" y="1445193"/>
            <a:ext cx="1869598" cy="1426726"/>
          </a:xfrm>
          <a:prstGeom prst="rect">
            <a:avLst/>
          </a:prstGeom>
        </p:spPr>
      </p:pic>
      <p:pic>
        <p:nvPicPr>
          <p:cNvPr id="27" name="Immagine 26">
            <a:extLst>
              <a:ext uri="{FF2B5EF4-FFF2-40B4-BE49-F238E27FC236}">
                <a16:creationId xmlns:a16="http://schemas.microsoft.com/office/drawing/2014/main" xmlns="" id="{6A2205A8-72DC-EA36-F8EF-54C29B5B0916}"/>
              </a:ext>
            </a:extLst>
          </p:cNvPr>
          <p:cNvPicPr>
            <a:picLocks noChangeAspect="1"/>
          </p:cNvPicPr>
          <p:nvPr/>
        </p:nvPicPr>
        <p:blipFill>
          <a:blip r:embed="rId14"/>
          <a:stretch>
            <a:fillRect/>
          </a:stretch>
        </p:blipFill>
        <p:spPr>
          <a:xfrm>
            <a:off x="8552750" y="5630688"/>
            <a:ext cx="2975213" cy="452963"/>
          </a:xfrm>
          <a:prstGeom prst="rect">
            <a:avLst/>
          </a:prstGeom>
        </p:spPr>
      </p:pic>
      <p:pic>
        <p:nvPicPr>
          <p:cNvPr id="28" name="Immagine 27">
            <a:extLst>
              <a:ext uri="{FF2B5EF4-FFF2-40B4-BE49-F238E27FC236}">
                <a16:creationId xmlns:a16="http://schemas.microsoft.com/office/drawing/2014/main" xmlns="" id="{E64C91E3-FBAB-AB6B-378D-B9DEF2311B1E}"/>
              </a:ext>
            </a:extLst>
          </p:cNvPr>
          <p:cNvPicPr>
            <a:picLocks noChangeAspect="1"/>
          </p:cNvPicPr>
          <p:nvPr/>
        </p:nvPicPr>
        <p:blipFill>
          <a:blip r:embed="rId15"/>
          <a:stretch>
            <a:fillRect/>
          </a:stretch>
        </p:blipFill>
        <p:spPr>
          <a:xfrm>
            <a:off x="8552750" y="6181220"/>
            <a:ext cx="3261979" cy="498259"/>
          </a:xfrm>
          <a:prstGeom prst="rect">
            <a:avLst/>
          </a:prstGeom>
        </p:spPr>
      </p:pic>
      <p:sp>
        <p:nvSpPr>
          <p:cNvPr id="34" name="CasellaDiTesto 33">
            <a:extLst>
              <a:ext uri="{FF2B5EF4-FFF2-40B4-BE49-F238E27FC236}">
                <a16:creationId xmlns:a16="http://schemas.microsoft.com/office/drawing/2014/main" xmlns="" id="{42A1633B-A5C2-4D69-AE1F-367F8502C918}"/>
              </a:ext>
            </a:extLst>
          </p:cNvPr>
          <p:cNvSpPr txBox="1"/>
          <p:nvPr/>
        </p:nvSpPr>
        <p:spPr>
          <a:xfrm>
            <a:off x="330200" y="3121267"/>
            <a:ext cx="8903010" cy="923330"/>
          </a:xfrm>
          <a:prstGeom prst="rect">
            <a:avLst/>
          </a:prstGeom>
          <a:noFill/>
        </p:spPr>
        <p:txBody>
          <a:bodyPr wrap="square" rtlCol="0">
            <a:spAutoFit/>
          </a:bodyPr>
          <a:lstStyle/>
          <a:p>
            <a:r>
              <a:rPr lang="en-US" b="1" dirty="0" smtClean="0">
                <a:solidFill>
                  <a:srgbClr val="C00000"/>
                </a:solidFill>
              </a:rPr>
              <a:t>A “recipe</a:t>
            </a:r>
            <a:r>
              <a:rPr lang="en-US" b="1" dirty="0">
                <a:solidFill>
                  <a:srgbClr val="C00000"/>
                </a:solidFill>
              </a:rPr>
              <a:t>” for high brightness electron beams</a:t>
            </a:r>
          </a:p>
          <a:p>
            <a:pPr marL="285750" indent="-285750">
              <a:buFont typeface="Arial" panose="020B0604020202020204" pitchFamily="34" charset="0"/>
              <a:buChar char="•"/>
            </a:pPr>
            <a:r>
              <a:rPr lang="en-US" b="1" dirty="0"/>
              <a:t>RF </a:t>
            </a:r>
            <a:r>
              <a:rPr lang="en-US" b="1" dirty="0" err="1" smtClean="0"/>
              <a:t>photoinjectors</a:t>
            </a:r>
            <a:r>
              <a:rPr lang="en-US" dirty="0" smtClean="0"/>
              <a:t>,</a:t>
            </a:r>
            <a:r>
              <a:rPr lang="en-US" b="1" dirty="0" smtClean="0"/>
              <a:t> </a:t>
            </a:r>
            <a:r>
              <a:rPr lang="en-US" dirty="0" smtClean="0"/>
              <a:t>or </a:t>
            </a:r>
            <a:r>
              <a:rPr lang="en-US" i="1" dirty="0" smtClean="0"/>
              <a:t>RF guns</a:t>
            </a:r>
            <a:r>
              <a:rPr lang="en-US" dirty="0" smtClean="0"/>
              <a:t>: </a:t>
            </a:r>
            <a:r>
              <a:rPr lang="en-US" dirty="0"/>
              <a:t>UV, sub-</a:t>
            </a:r>
            <a:r>
              <a:rPr lang="en-US" dirty="0" err="1"/>
              <a:t>ps</a:t>
            </a:r>
            <a:r>
              <a:rPr lang="en-US" dirty="0"/>
              <a:t> laser pulse </a:t>
            </a:r>
            <a:r>
              <a:rPr lang="en-US" dirty="0" smtClean="0"/>
              <a:t>illuminating </a:t>
            </a:r>
            <a:r>
              <a:rPr lang="en-US" dirty="0"/>
              <a:t>a metallic photo-cathode embedded in a high field multi-cell standing wave </a:t>
            </a:r>
            <a:r>
              <a:rPr lang="en-US" dirty="0" smtClean="0"/>
              <a:t>cavity</a:t>
            </a:r>
            <a:endParaRPr lang="en-US" dirty="0" smtClean="0"/>
          </a:p>
        </p:txBody>
      </p:sp>
      <p:sp>
        <p:nvSpPr>
          <p:cNvPr id="5" name="Rettangolo 4"/>
          <p:cNvSpPr/>
          <p:nvPr/>
        </p:nvSpPr>
        <p:spPr>
          <a:xfrm>
            <a:off x="330199" y="3951892"/>
            <a:ext cx="9193180" cy="1200329"/>
          </a:xfrm>
          <a:prstGeom prst="rect">
            <a:avLst/>
          </a:prstGeom>
        </p:spPr>
        <p:txBody>
          <a:bodyPr wrap="square">
            <a:spAutoFit/>
          </a:bodyPr>
          <a:lstStyle/>
          <a:p>
            <a:pPr marL="285750" indent="-285750">
              <a:buFont typeface="Arial" panose="020B0604020202020204" pitchFamily="34" charset="0"/>
              <a:buChar char="•"/>
            </a:pPr>
            <a:r>
              <a:rPr lang="en-US" dirty="0"/>
              <a:t>RF </a:t>
            </a:r>
            <a:r>
              <a:rPr lang="en-US" b="1" dirty="0"/>
              <a:t>hybrid photo-injectors</a:t>
            </a:r>
            <a:r>
              <a:rPr lang="en-US" dirty="0"/>
              <a:t> combine a SW and a TW section joint by a coupling cell</a:t>
            </a:r>
          </a:p>
          <a:p>
            <a:pPr marL="742950" lvl="1" indent="-285750">
              <a:buFont typeface="Wingdings" panose="05000000000000000000" pitchFamily="2" charset="2"/>
              <a:buChar char="q"/>
            </a:pPr>
            <a:r>
              <a:rPr lang="en-US" dirty="0"/>
              <a:t>The SW section provides </a:t>
            </a:r>
            <a:r>
              <a:rPr lang="en-US" i="1" dirty="0"/>
              <a:t>energy gain</a:t>
            </a:r>
            <a:r>
              <a:rPr lang="en-US" dirty="0"/>
              <a:t> (typically up to 3-5 MeV)</a:t>
            </a:r>
          </a:p>
          <a:p>
            <a:pPr marL="742950" lvl="1" indent="-285750">
              <a:buFont typeface="Wingdings" panose="05000000000000000000" pitchFamily="2" charset="2"/>
              <a:buChar char="q"/>
            </a:pPr>
            <a:r>
              <a:rPr lang="en-US" dirty="0"/>
              <a:t>Emittance compensation </a:t>
            </a:r>
            <a:r>
              <a:rPr lang="en-US" b="1" dirty="0"/>
              <a:t>solenoid</a:t>
            </a:r>
            <a:r>
              <a:rPr lang="en-US" dirty="0"/>
              <a:t> provides transverse focusing and emittance control</a:t>
            </a:r>
          </a:p>
          <a:p>
            <a:pPr marL="742950" lvl="1" indent="-285750">
              <a:buFont typeface="Wingdings" panose="05000000000000000000" pitchFamily="2" charset="2"/>
              <a:buChar char="q"/>
            </a:pPr>
            <a:r>
              <a:rPr lang="en-US" dirty="0"/>
              <a:t>The TW chirps the longitudinal phase-space and allows for </a:t>
            </a:r>
            <a:r>
              <a:rPr lang="en-US" i="1" dirty="0"/>
              <a:t>velocity bunching</a:t>
            </a:r>
            <a:endParaRPr lang="en-US" dirty="0"/>
          </a:p>
        </p:txBody>
      </p:sp>
    </p:spTree>
    <p:extLst>
      <p:ext uri="{BB962C8B-B14F-4D97-AF65-F5344CB8AC3E}">
        <p14:creationId xmlns:p14="http://schemas.microsoft.com/office/powerpoint/2010/main" val="807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2FC83A4-B061-4ADD-9D6D-096FCADC755F}"/>
              </a:ext>
            </a:extLst>
          </p:cNvPr>
          <p:cNvSpPr>
            <a:spLocks noGrp="1"/>
          </p:cNvSpPr>
          <p:nvPr>
            <p:ph type="title"/>
          </p:nvPr>
        </p:nvSpPr>
        <p:spPr/>
        <p:txBody>
          <a:bodyPr/>
          <a:lstStyle/>
          <a:p>
            <a:r>
              <a:rPr lang="en-US" dirty="0"/>
              <a:t>Hybrid RF Photo-injector (2)</a:t>
            </a:r>
          </a:p>
        </p:txBody>
      </p:sp>
      <p:sp>
        <p:nvSpPr>
          <p:cNvPr id="3" name="Segnaposto numero diapositiva 2">
            <a:extLst>
              <a:ext uri="{FF2B5EF4-FFF2-40B4-BE49-F238E27FC236}">
                <a16:creationId xmlns:a16="http://schemas.microsoft.com/office/drawing/2014/main" xmlns="" id="{670DAF26-2B79-4088-B83C-0F50BCA04E09}"/>
              </a:ext>
            </a:extLst>
          </p:cNvPr>
          <p:cNvSpPr>
            <a:spLocks noGrp="1"/>
          </p:cNvSpPr>
          <p:nvPr>
            <p:ph type="sldNum" sz="quarter" idx="12"/>
          </p:nvPr>
        </p:nvSpPr>
        <p:spPr/>
        <p:txBody>
          <a:bodyPr/>
          <a:lstStyle/>
          <a:p>
            <a:fld id="{62EE6E3B-1986-4A06-9D04-53EACBB36779}" type="slidenum">
              <a:rPr lang="en-US" smtClean="0"/>
              <a:t>9</a:t>
            </a:fld>
            <a:endParaRPr lang="en-US" dirty="0"/>
          </a:p>
        </p:txBody>
      </p:sp>
      <p:pic>
        <p:nvPicPr>
          <p:cNvPr id="10" name="Immagine 9">
            <a:extLst>
              <a:ext uri="{FF2B5EF4-FFF2-40B4-BE49-F238E27FC236}">
                <a16:creationId xmlns:a16="http://schemas.microsoft.com/office/drawing/2014/main" xmlns="" id="{8D02961F-1903-4608-86CF-71016F3A1BB7}"/>
              </a:ext>
            </a:extLst>
          </p:cNvPr>
          <p:cNvPicPr>
            <a:picLocks noChangeAspect="1"/>
          </p:cNvPicPr>
          <p:nvPr/>
        </p:nvPicPr>
        <p:blipFill>
          <a:blip r:embed="rId3"/>
          <a:stretch>
            <a:fillRect/>
          </a:stretch>
        </p:blipFill>
        <p:spPr>
          <a:xfrm>
            <a:off x="9500401" y="2672811"/>
            <a:ext cx="2399147" cy="1231451"/>
          </a:xfrm>
          <a:prstGeom prst="rect">
            <a:avLst/>
          </a:prstGeom>
        </p:spPr>
      </p:pic>
      <p:pic>
        <p:nvPicPr>
          <p:cNvPr id="8" name="Immagine 7">
            <a:extLst>
              <a:ext uri="{FF2B5EF4-FFF2-40B4-BE49-F238E27FC236}">
                <a16:creationId xmlns:a16="http://schemas.microsoft.com/office/drawing/2014/main" xmlns="" id="{649613B9-D907-4D15-BA54-F7ABD11ABFEF}"/>
              </a:ext>
            </a:extLst>
          </p:cNvPr>
          <p:cNvPicPr>
            <a:picLocks noChangeAspect="1"/>
          </p:cNvPicPr>
          <p:nvPr/>
        </p:nvPicPr>
        <p:blipFill>
          <a:blip r:embed="rId4"/>
          <a:stretch>
            <a:fillRect/>
          </a:stretch>
        </p:blipFill>
        <p:spPr>
          <a:xfrm>
            <a:off x="8185726" y="5499152"/>
            <a:ext cx="2867606" cy="340510"/>
          </a:xfrm>
          <a:prstGeom prst="rect">
            <a:avLst/>
          </a:prstGeom>
        </p:spPr>
      </p:pic>
      <mc:AlternateContent xmlns:mc="http://schemas.openxmlformats.org/markup-compatibility/2006">
        <mc:Choice xmlns:a14="http://schemas.microsoft.com/office/drawing/2010/main" Requires="a14">
          <p:sp>
            <p:nvSpPr>
              <p:cNvPr id="14" name="CasellaDiTesto 13">
                <a:extLst>
                  <a:ext uri="{FF2B5EF4-FFF2-40B4-BE49-F238E27FC236}">
                    <a16:creationId xmlns:a16="http://schemas.microsoft.com/office/drawing/2014/main" xmlns="" id="{CD4AE8ED-C6C0-46DD-A303-2E1C0F0045FD}"/>
                  </a:ext>
                </a:extLst>
              </p:cNvPr>
              <p:cNvSpPr txBox="1"/>
              <p:nvPr/>
            </p:nvSpPr>
            <p:spPr>
              <a:xfrm>
                <a:off x="838200" y="3426700"/>
                <a:ext cx="8214360" cy="1776833"/>
              </a:xfrm>
              <a:prstGeom prst="rect">
                <a:avLst/>
              </a:prstGeom>
              <a:noFill/>
            </p:spPr>
            <p:txBody>
              <a:bodyPr wrap="square" rtlCol="0">
                <a:spAutoFit/>
              </a:bodyPr>
              <a:lstStyle/>
              <a:p>
                <a:r>
                  <a:rPr lang="en-US" b="1" dirty="0">
                    <a:solidFill>
                      <a:srgbClr val="C00000"/>
                    </a:solidFill>
                  </a:rPr>
                  <a:t>Beam dynamics </a:t>
                </a:r>
                <a:r>
                  <a:rPr lang="en-US" b="1" dirty="0" smtClean="0">
                    <a:solidFill>
                      <a:srgbClr val="C00000"/>
                    </a:solidFill>
                  </a:rPr>
                  <a:t>optimization (GPT)</a:t>
                </a:r>
                <a:endParaRPr lang="en-US" b="1" dirty="0">
                  <a:solidFill>
                    <a:srgbClr val="C00000"/>
                  </a:solidFill>
                </a:endParaRPr>
              </a:p>
              <a:p>
                <a:pPr marL="285750" indent="-285750">
                  <a:buFont typeface="Arial" panose="020B0604020202020204" pitchFamily="34" charset="0"/>
                  <a:buChar char="•"/>
                </a:pPr>
                <a:r>
                  <a:rPr lang="en-US" dirty="0">
                    <a:solidFill>
                      <a:schemeClr val="tx1"/>
                    </a:solidFill>
                  </a:rPr>
                  <a:t>Phased project: </a:t>
                </a:r>
                <a:r>
                  <a:rPr lang="en-US" b="1" dirty="0">
                    <a:solidFill>
                      <a:schemeClr val="tx1"/>
                    </a:solidFill>
                  </a:rPr>
                  <a:t>energy</a:t>
                </a:r>
                <a:r>
                  <a:rPr lang="en-US"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∼100 </m:t>
                    </m:r>
                    <m:r>
                      <m:rPr>
                        <m:sty m:val="p"/>
                      </m:rPr>
                      <a:rPr lang="en-US" b="0" i="0" smtClean="0">
                        <a:solidFill>
                          <a:schemeClr val="tx1"/>
                        </a:solidFill>
                        <a:latin typeface="Cambria Math" panose="02040503050406030204" pitchFamily="18" charset="0"/>
                      </a:rPr>
                      <m:t>MeV</m:t>
                    </m:r>
                  </m:oMath>
                </a14:m>
                <a:r>
                  <a:rPr lang="en-US" dirty="0">
                    <a:solidFill>
                      <a:schemeClr val="tx1"/>
                    </a:solidFill>
                  </a:rPr>
                  <a:t> (phase 1) and </a:t>
                </a:r>
                <a14:m>
                  <m:oMath xmlns:m="http://schemas.openxmlformats.org/officeDocument/2006/math">
                    <m:r>
                      <a:rPr lang="en-US" b="0" i="1" smtClean="0">
                        <a:solidFill>
                          <a:schemeClr val="tx1"/>
                        </a:solidFill>
                        <a:latin typeface="Cambria Math" panose="02040503050406030204" pitchFamily="18" charset="0"/>
                      </a:rPr>
                      <m:t>∼220 </m:t>
                    </m:r>
                    <m:r>
                      <m:rPr>
                        <m:sty m:val="p"/>
                      </m:rPr>
                      <a:rPr lang="en-US" b="0" i="0" smtClean="0">
                        <a:solidFill>
                          <a:schemeClr val="tx1"/>
                        </a:solidFill>
                        <a:latin typeface="Cambria Math" panose="02040503050406030204" pitchFamily="18" charset="0"/>
                      </a:rPr>
                      <m:t>MeV</m:t>
                    </m:r>
                  </m:oMath>
                </a14:m>
                <a:r>
                  <a:rPr lang="en-US" dirty="0">
                    <a:solidFill>
                      <a:schemeClr val="tx1"/>
                    </a:solidFill>
                  </a:rPr>
                  <a:t> (phase 2) working points: room temp distributed coupling </a:t>
                </a:r>
                <a:r>
                  <a:rPr lang="en-US" dirty="0" err="1">
                    <a:solidFill>
                      <a:schemeClr val="tx1"/>
                    </a:solidFill>
                  </a:rPr>
                  <a:t>linac</a:t>
                </a:r>
                <a:r>
                  <a:rPr lang="en-US" dirty="0">
                    <a:solidFill>
                      <a:schemeClr val="tx1"/>
                    </a:solidFill>
                  </a:rPr>
                  <a:t> at </a:t>
                </a:r>
                <a14:m>
                  <m:oMath xmlns:m="http://schemas.openxmlformats.org/officeDocument/2006/math">
                    <m:r>
                      <a:rPr lang="it-IT" b="0" i="1" smtClean="0">
                        <a:solidFill>
                          <a:schemeClr val="tx1"/>
                        </a:solidFill>
                        <a:latin typeface="Cambria Math" panose="02040503050406030204" pitchFamily="18" charset="0"/>
                      </a:rPr>
                      <m:t>50 </m:t>
                    </m:r>
                    <m:r>
                      <m:rPr>
                        <m:sty m:val="p"/>
                      </m:rPr>
                      <a:rPr lang="it-IT" b="0" i="0" smtClean="0">
                        <a:solidFill>
                          <a:schemeClr val="tx1"/>
                        </a:solidFill>
                        <a:latin typeface="Cambria Math" panose="02040503050406030204" pitchFamily="18" charset="0"/>
                      </a:rPr>
                      <m:t>MeV</m:t>
                    </m:r>
                    <m:r>
                      <a:rPr lang="it-IT" b="0" i="0" smtClean="0">
                        <a:solidFill>
                          <a:schemeClr val="tx1"/>
                        </a:solidFill>
                        <a:latin typeface="Cambria Math" panose="02040503050406030204" pitchFamily="18" charset="0"/>
                      </a:rPr>
                      <m:t>/</m:t>
                    </m:r>
                    <m:r>
                      <m:rPr>
                        <m:sty m:val="p"/>
                      </m:rPr>
                      <a:rPr lang="it-IT" b="0" i="0" smtClean="0">
                        <a:solidFill>
                          <a:schemeClr val="tx1"/>
                        </a:solidFill>
                        <a:latin typeface="Cambria Math" panose="02040503050406030204" pitchFamily="18" charset="0"/>
                      </a:rPr>
                      <m:t>m</m:t>
                    </m:r>
                  </m:oMath>
                </a14:m>
                <a:endParaRPr lang="en-US" dirty="0">
                  <a:solidFill>
                    <a:schemeClr val="tx1"/>
                  </a:solidFill>
                </a:endParaRPr>
              </a:p>
              <a:p>
                <a:pPr marL="285750" indent="-285750">
                  <a:buFont typeface="Arial" panose="020B0604020202020204" pitchFamily="34" charset="0"/>
                  <a:buChar char="•"/>
                </a:pPr>
                <a:r>
                  <a:rPr lang="en-US" dirty="0"/>
                  <a:t>Beam matched to the </a:t>
                </a:r>
                <a:r>
                  <a:rPr lang="en-US" i="1" dirty="0"/>
                  <a:t>invariant envelope</a:t>
                </a:r>
                <a:r>
                  <a:rPr lang="en-US" dirty="0"/>
                  <a:t> mode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𝜎</m:t>
                        </m:r>
                      </m:e>
                      <m:sub>
                        <m:r>
                          <a:rPr lang="it-IT" i="1">
                            <a:latin typeface="Cambria Math" panose="02040503050406030204" pitchFamily="18" charset="0"/>
                          </a:rPr>
                          <m:t>𝑥</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𝜖</m:t>
                        </m:r>
                      </m:e>
                      <m:sub>
                        <m:r>
                          <a:rPr lang="it-IT" i="1">
                            <a:latin typeface="Cambria Math" panose="02040503050406030204" pitchFamily="18" charset="0"/>
                          </a:rPr>
                          <m:t>𝑛𝑥</m:t>
                        </m:r>
                      </m:sub>
                    </m:sSub>
                    <m:r>
                      <a:rPr lang="it-IT"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rPr>
                          <m:t>𝛾</m:t>
                        </m:r>
                      </m:e>
                      <m:sup>
                        <m:r>
                          <a:rPr lang="it-IT" i="1">
                            <a:latin typeface="Cambria Math" panose="02040503050406030204" pitchFamily="18" charset="0"/>
                          </a:rPr>
                          <m:t>−1/2</m:t>
                        </m:r>
                      </m:sup>
                    </m:sSup>
                  </m:oMath>
                </a14:m>
                <a:r>
                  <a:rPr lang="en-US" dirty="0" smtClean="0"/>
                  <a:t>): </a:t>
                </a:r>
                <a:r>
                  <a:rPr lang="en-US" b="1" dirty="0"/>
                  <a:t>emittance compensation</a:t>
                </a:r>
                <a:r>
                  <a:rPr lang="en-US" dirty="0"/>
                  <a:t> in the booster </a:t>
                </a:r>
                <a:r>
                  <a:rPr lang="en-US" dirty="0" err="1"/>
                  <a:t>linac</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𝑛𝑥</m:t>
                        </m:r>
                        <m:r>
                          <a:rPr lang="en-US" b="0" i="1" smtClean="0">
                            <a:latin typeface="Cambria Math" panose="02040503050406030204" pitchFamily="18" charset="0"/>
                          </a:rPr>
                          <m:t>,</m:t>
                        </m:r>
                        <m:r>
                          <m:rPr>
                            <m:sty m:val="p"/>
                          </m:rPr>
                          <a:rPr lang="en-US" b="0" i="0" smtClean="0">
                            <a:latin typeface="Cambria Math" panose="02040503050406030204" pitchFamily="18" charset="0"/>
                          </a:rPr>
                          <m:t>rms</m:t>
                        </m:r>
                      </m:sub>
                    </m:sSub>
                    <m:r>
                      <a:rPr lang="en-US" b="0" i="1" smtClean="0">
                        <a:latin typeface="Cambria Math" panose="02040503050406030204" pitchFamily="18" charset="0"/>
                      </a:rPr>
                      <m:t>=0.5 </m:t>
                    </m:r>
                    <m:r>
                      <a:rPr lang="en-US" b="0" i="1" smtClean="0">
                        <a:latin typeface="Cambria Math" panose="02040503050406030204" pitchFamily="18" charset="0"/>
                      </a:rPr>
                      <m:t>𝜇</m:t>
                    </m:r>
                    <m:r>
                      <m:rPr>
                        <m:sty m:val="p"/>
                      </m:rPr>
                      <a:rPr lang="en-US" b="0" i="0" smtClean="0">
                        <a:latin typeface="Cambria Math" panose="02040503050406030204" pitchFamily="18" charset="0"/>
                      </a:rPr>
                      <m:t>m</m:t>
                    </m:r>
                  </m:oMath>
                </a14:m>
                <a:r>
                  <a:rPr lang="en-US" dirty="0"/>
                  <a:t>)</a:t>
                </a:r>
                <a:endParaRPr lang="en-US" dirty="0">
                  <a:solidFill>
                    <a:schemeClr val="tx1"/>
                  </a:solidFill>
                </a:endParaRPr>
              </a:p>
              <a:p>
                <a:pPr marL="285750" indent="-285750">
                  <a:buFont typeface="Arial" panose="020B0604020202020204" pitchFamily="34" charset="0"/>
                  <a:buChar char="•"/>
                </a:pPr>
                <a:r>
                  <a:rPr lang="en-US" dirty="0"/>
                  <a:t>The</a:t>
                </a:r>
                <a:r>
                  <a:rPr lang="en-US" b="1" dirty="0"/>
                  <a:t> velocity bunching</a:t>
                </a:r>
                <a:r>
                  <a:rPr lang="en-US" dirty="0"/>
                  <a:t> enhances the peak current (</a:t>
                </a:r>
                <a14:m>
                  <m:oMath xmlns:m="http://schemas.openxmlformats.org/officeDocument/2006/math">
                    <m:r>
                      <a:rPr lang="it-IT" b="0" i="1" smtClean="0">
                        <a:latin typeface="Cambria Math" panose="02040503050406030204" pitchFamily="18" charset="0"/>
                      </a:rPr>
                      <m:t>∼300 </m:t>
                    </m:r>
                    <m:r>
                      <m:rPr>
                        <m:sty m:val="p"/>
                      </m:rPr>
                      <a:rPr lang="it-IT" b="0" i="0" smtClean="0">
                        <a:latin typeface="Cambria Math" panose="02040503050406030204" pitchFamily="18" charset="0"/>
                      </a:rPr>
                      <m:t>A</m:t>
                    </m:r>
                  </m:oMath>
                </a14:m>
                <a:r>
                  <a:rPr lang="en-US" dirty="0"/>
                  <a:t> </a:t>
                </a:r>
                <a:r>
                  <a:rPr lang="en-US" dirty="0" smtClean="0"/>
                  <a:t>FWHM with </a:t>
                </a:r>
                <a14:m>
                  <m:oMath xmlns:m="http://schemas.openxmlformats.org/officeDocument/2006/math">
                    <m:r>
                      <a:rPr lang="en-US" i="1" dirty="0" smtClean="0">
                        <a:latin typeface="Cambria Math" panose="02040503050406030204" pitchFamily="18" charset="0"/>
                      </a:rPr>
                      <m:t>250 </m:t>
                    </m:r>
                    <m:r>
                      <m:rPr>
                        <m:sty m:val="p"/>
                      </m:rPr>
                      <a:rPr lang="en-US" i="0" dirty="0" err="1" smtClean="0">
                        <a:latin typeface="Cambria Math" panose="02040503050406030204" pitchFamily="18" charset="0"/>
                      </a:rPr>
                      <m:t>pC</m:t>
                    </m:r>
                  </m:oMath>
                </a14:m>
                <a:r>
                  <a:rPr lang="en-US" dirty="0"/>
                  <a:t>)</a:t>
                </a:r>
              </a:p>
            </p:txBody>
          </p:sp>
        </mc:Choice>
        <mc:Fallback>
          <p:sp>
            <p:nvSpPr>
              <p:cNvPr id="14" name="CasellaDiTesto 13">
                <a:extLst>
                  <a:ext uri="{FF2B5EF4-FFF2-40B4-BE49-F238E27FC236}">
                    <a16:creationId xmlns:a16="http://schemas.microsoft.com/office/drawing/2014/main" xmlns="" xmlns:a14="http://schemas.microsoft.com/office/drawing/2010/main" id="{CD4AE8ED-C6C0-46DD-A303-2E1C0F0045FD}"/>
                  </a:ext>
                </a:extLst>
              </p:cNvPr>
              <p:cNvSpPr txBox="1">
                <a:spLocks noRot="1" noChangeAspect="1" noMove="1" noResize="1" noEditPoints="1" noAdjustHandles="1" noChangeArrowheads="1" noChangeShapeType="1" noTextEdit="1"/>
              </p:cNvSpPr>
              <p:nvPr/>
            </p:nvSpPr>
            <p:spPr>
              <a:xfrm>
                <a:off x="838200" y="3426700"/>
                <a:ext cx="8214360" cy="1776833"/>
              </a:xfrm>
              <a:prstGeom prst="rect">
                <a:avLst/>
              </a:prstGeom>
              <a:blipFill rotWithShape="0">
                <a:blip r:embed="rId5"/>
                <a:stretch>
                  <a:fillRect l="-668" t="-1712" b="-4452"/>
                </a:stretch>
              </a:blipFill>
            </p:spPr>
            <p:txBody>
              <a:bodyPr/>
              <a:lstStyle/>
              <a:p>
                <a:r>
                  <a:rPr lang="it-IT">
                    <a:noFill/>
                  </a:rPr>
                  <a:t> </a:t>
                </a:r>
              </a:p>
            </p:txBody>
          </p:sp>
        </mc:Fallback>
      </mc:AlternateContent>
      <p:pic>
        <p:nvPicPr>
          <p:cNvPr id="19" name="Immagine 18">
            <a:extLst>
              <a:ext uri="{FF2B5EF4-FFF2-40B4-BE49-F238E27FC236}">
                <a16:creationId xmlns:a16="http://schemas.microsoft.com/office/drawing/2014/main" xmlns="" id="{3582E7A0-2747-411D-B95D-D1C5CD78A49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4804" y="242271"/>
            <a:ext cx="771377" cy="390188"/>
          </a:xfrm>
          <a:prstGeom prst="rect">
            <a:avLst/>
          </a:prstGeom>
        </p:spPr>
      </p:pic>
      <p:pic>
        <p:nvPicPr>
          <p:cNvPr id="20" name="Immagine 19">
            <a:extLst>
              <a:ext uri="{FF2B5EF4-FFF2-40B4-BE49-F238E27FC236}">
                <a16:creationId xmlns:a16="http://schemas.microsoft.com/office/drawing/2014/main" xmlns="" id="{FA058479-EE65-4341-A1A3-74EDF2CD7E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12" y="67371"/>
            <a:ext cx="630605" cy="739989"/>
          </a:xfrm>
          <a:prstGeom prst="rect">
            <a:avLst/>
          </a:prstGeom>
        </p:spPr>
      </p:pic>
      <p:pic>
        <p:nvPicPr>
          <p:cNvPr id="21" name="Immagine 20">
            <a:extLst>
              <a:ext uri="{FF2B5EF4-FFF2-40B4-BE49-F238E27FC236}">
                <a16:creationId xmlns:a16="http://schemas.microsoft.com/office/drawing/2014/main" xmlns="" id="{32E2392D-68E5-48AC-8517-9CF488F397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8853" y="300395"/>
            <a:ext cx="845435" cy="272201"/>
          </a:xfrm>
          <a:prstGeom prst="rect">
            <a:avLst/>
          </a:prstGeom>
        </p:spPr>
      </p:pic>
      <mc:AlternateContent xmlns:mc="http://schemas.openxmlformats.org/markup-compatibility/2006" xmlns:a14="http://schemas.microsoft.com/office/drawing/2010/main">
        <mc:Choice Requires="a14">
          <p:sp>
            <p:nvSpPr>
              <p:cNvPr id="25" name="CasellaDiTesto 24"/>
              <p:cNvSpPr txBox="1"/>
              <p:nvPr/>
            </p:nvSpPr>
            <p:spPr>
              <a:xfrm>
                <a:off x="838200" y="1683832"/>
                <a:ext cx="5614082" cy="1754326"/>
              </a:xfrm>
              <a:prstGeom prst="rect">
                <a:avLst/>
              </a:prstGeom>
              <a:noFill/>
            </p:spPr>
            <p:txBody>
              <a:bodyPr wrap="square" rtlCol="0">
                <a:spAutoFit/>
              </a:bodyPr>
              <a:lstStyle/>
              <a:p>
                <a:r>
                  <a:rPr lang="en-US" b="1" dirty="0" smtClean="0">
                    <a:solidFill>
                      <a:srgbClr val="C00000"/>
                    </a:solidFill>
                  </a:rPr>
                  <a:t>Electromagnetic design (HFSS)</a:t>
                </a:r>
              </a:p>
              <a:p>
                <a:pPr marL="285750" indent="-285750">
                  <a:buFont typeface="Arial" panose="020B0604020202020204" pitchFamily="34" charset="0"/>
                  <a:buChar char="•"/>
                </a:pPr>
                <a:r>
                  <a:rPr lang="en-US" b="1" dirty="0"/>
                  <a:t>SW section</a:t>
                </a:r>
                <a:r>
                  <a:rPr lang="en-US" dirty="0"/>
                  <a:t>: 2.5 cells in </a:t>
                </a:r>
                <a14:m>
                  <m:oMath xmlns:m="http://schemas.openxmlformats.org/officeDocument/2006/math">
                    <m:r>
                      <a:rPr lang="en-US" b="0" i="1" smtClean="0">
                        <a:latin typeface="Cambria Math" panose="02040503050406030204" pitchFamily="18" charset="0"/>
                      </a:rPr>
                      <m:t>𝜋</m:t>
                    </m:r>
                  </m:oMath>
                </a14:m>
                <a:r>
                  <a:rPr lang="en-US" dirty="0"/>
                  <a:t>-mode, 120 MV/m peak field at cathode, </a:t>
                </a:r>
                <a14:m>
                  <m:oMath xmlns:m="http://schemas.openxmlformats.org/officeDocument/2006/math">
                    <m:r>
                      <a:rPr lang="it-IT" b="0" i="1" smtClean="0">
                        <a:latin typeface="Cambria Math" panose="02040503050406030204" pitchFamily="18" charset="0"/>
                      </a:rPr>
                      <m:t>5.712 </m:t>
                    </m:r>
                    <m:r>
                      <m:rPr>
                        <m:sty m:val="p"/>
                      </m:rPr>
                      <a:rPr lang="it-IT" b="0" i="0" smtClean="0">
                        <a:latin typeface="Cambria Math" panose="02040503050406030204" pitchFamily="18" charset="0"/>
                      </a:rPr>
                      <m:t>GHz</m:t>
                    </m:r>
                  </m:oMath>
                </a14:m>
                <a:r>
                  <a:rPr lang="en-US" dirty="0"/>
                  <a:t> res. </a:t>
                </a:r>
                <a:r>
                  <a:rPr lang="en-US" dirty="0" smtClean="0"/>
                  <a:t>frequency (</a:t>
                </a:r>
                <a14:m>
                  <m:oMath xmlns:m="http://schemas.openxmlformats.org/officeDocument/2006/math">
                    <m:r>
                      <a:rPr lang="en-US" b="0" i="1" smtClean="0">
                        <a:latin typeface="Cambria Math" panose="02040503050406030204" pitchFamily="18" charset="0"/>
                      </a:rPr>
                      <m:t>∼4 </m:t>
                    </m:r>
                    <m:r>
                      <m:rPr>
                        <m:sty m:val="p"/>
                      </m:rPr>
                      <a:rPr lang="en-US" b="0" i="0" smtClean="0">
                        <a:latin typeface="Cambria Math" panose="02040503050406030204" pitchFamily="18" charset="0"/>
                      </a:rPr>
                      <m:t>MeV</m:t>
                    </m:r>
                  </m:oMath>
                </a14:m>
                <a:r>
                  <a:rPr lang="en-US" dirty="0" smtClean="0"/>
                  <a:t>)</a:t>
                </a:r>
                <a:endParaRPr lang="en-US" dirty="0"/>
              </a:p>
              <a:p>
                <a:pPr marL="285750" indent="-285750">
                  <a:buFont typeface="Arial" panose="020B0604020202020204" pitchFamily="34" charset="0"/>
                  <a:buChar char="•"/>
                </a:pPr>
                <a:r>
                  <a:rPr lang="en-US" b="1" dirty="0"/>
                  <a:t>TW section</a:t>
                </a:r>
                <a:r>
                  <a:rPr lang="en-US" dirty="0"/>
                  <a:t>: 9 cells,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/3</m:t>
                    </m:r>
                  </m:oMath>
                </a14:m>
                <a:r>
                  <a:rPr lang="en-US" dirty="0"/>
                  <a:t> phase advance</a:t>
                </a:r>
              </a:p>
              <a:p>
                <a:pPr marL="285750" indent="-285750">
                  <a:buFont typeface="Arial" panose="020B0604020202020204" pitchFamily="34" charset="0"/>
                  <a:buChar char="•"/>
                </a:pPr>
                <a:r>
                  <a:rPr lang="en-US" b="1" dirty="0"/>
                  <a:t>Power coupling</a:t>
                </a:r>
                <a:r>
                  <a:rPr lang="en-US" dirty="0"/>
                  <a:t>: dual feed at the coupling cell, 20 MW peak power</a:t>
                </a:r>
                <a:endParaRPr lang="it-IT" dirty="0"/>
              </a:p>
            </p:txBody>
          </p:sp>
        </mc:Choice>
        <mc:Fallback xmlns="">
          <p:sp>
            <p:nvSpPr>
              <p:cNvPr id="25" name="CasellaDiTesto 24"/>
              <p:cNvSpPr txBox="1">
                <a:spLocks noRot="1" noChangeAspect="1" noMove="1" noResize="1" noEditPoints="1" noAdjustHandles="1" noChangeArrowheads="1" noChangeShapeType="1" noTextEdit="1"/>
              </p:cNvSpPr>
              <p:nvPr/>
            </p:nvSpPr>
            <p:spPr>
              <a:xfrm>
                <a:off x="838200" y="1683832"/>
                <a:ext cx="5614082" cy="1754326"/>
              </a:xfrm>
              <a:prstGeom prst="rect">
                <a:avLst/>
              </a:prstGeom>
              <a:blipFill rotWithShape="0">
                <a:blip r:embed="rId9"/>
                <a:stretch>
                  <a:fillRect l="-978" t="-1736" r="-109" b="-4514"/>
                </a:stretch>
              </a:blipFill>
            </p:spPr>
            <p:txBody>
              <a:bodyPr/>
              <a:lstStyle/>
              <a:p>
                <a:r>
                  <a:rPr lang="it-IT">
                    <a:noFill/>
                  </a:rPr>
                  <a:t> </a:t>
                </a:r>
              </a:p>
            </p:txBody>
          </p:sp>
        </mc:Fallback>
      </mc:AlternateContent>
      <p:pic>
        <p:nvPicPr>
          <p:cNvPr id="27" name="Immagin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965" y="1196607"/>
            <a:ext cx="2446228" cy="1294595"/>
          </a:xfrm>
          <a:prstGeom prst="rect">
            <a:avLst/>
          </a:prstGeom>
        </p:spPr>
      </p:pic>
      <p:pic>
        <p:nvPicPr>
          <p:cNvPr id="32" name="Immagine 31">
            <a:extLst>
              <a:ext uri="{FF2B5EF4-FFF2-40B4-BE49-F238E27FC236}">
                <a16:creationId xmlns:a16="http://schemas.microsoft.com/office/drawing/2014/main" xmlns="" id="{E711C5ED-9B78-4DAA-8E89-E93C59ED11B4}"/>
              </a:ext>
            </a:extLst>
          </p:cNvPr>
          <p:cNvPicPr>
            <a:picLocks noChangeAspect="1"/>
          </p:cNvPicPr>
          <p:nvPr/>
        </p:nvPicPr>
        <p:blipFill>
          <a:blip r:embed="rId11"/>
          <a:stretch>
            <a:fillRect/>
          </a:stretch>
        </p:blipFill>
        <p:spPr>
          <a:xfrm>
            <a:off x="8612625" y="4368373"/>
            <a:ext cx="2996446" cy="346085"/>
          </a:xfrm>
          <a:prstGeom prst="rect">
            <a:avLst/>
          </a:prstGeom>
        </p:spPr>
      </p:pic>
      <p:sp>
        <p:nvSpPr>
          <p:cNvPr id="34" name="CasellaDiTesto 33"/>
          <p:cNvSpPr txBox="1"/>
          <p:nvPr/>
        </p:nvSpPr>
        <p:spPr>
          <a:xfrm>
            <a:off x="8125945" y="5906211"/>
            <a:ext cx="3712509" cy="215444"/>
          </a:xfrm>
          <a:prstGeom prst="rect">
            <a:avLst/>
          </a:prstGeom>
          <a:noFill/>
        </p:spPr>
        <p:txBody>
          <a:bodyPr wrap="square" rtlCol="0">
            <a:spAutoFit/>
          </a:bodyPr>
          <a:lstStyle/>
          <a:p>
            <a:r>
              <a:rPr lang="en-US" sz="800" b="1" dirty="0"/>
              <a:t>L. </a:t>
            </a:r>
            <a:r>
              <a:rPr lang="en-US" sz="800" b="1" dirty="0" err="1"/>
              <a:t>Faillace</a:t>
            </a:r>
            <a:r>
              <a:rPr lang="en-US" sz="800" b="1" dirty="0"/>
              <a:t> et al., Phys. Rev. </a:t>
            </a:r>
            <a:r>
              <a:rPr lang="en-US" sz="800" b="1" dirty="0" err="1"/>
              <a:t>Accel</a:t>
            </a:r>
            <a:r>
              <a:rPr lang="en-US" sz="800" b="1" dirty="0"/>
              <a:t>. Beams 25, 063401, 2022</a:t>
            </a:r>
            <a:endParaRPr lang="it-IT" sz="800" b="1" dirty="0"/>
          </a:p>
        </p:txBody>
      </p:sp>
      <mc:AlternateContent xmlns:mc="http://schemas.openxmlformats.org/markup-compatibility/2006" xmlns:a14="http://schemas.microsoft.com/office/drawing/2010/main">
        <mc:Choice Requires="a14">
          <p:sp>
            <p:nvSpPr>
              <p:cNvPr id="35" name="CasellaDiTesto 34"/>
              <p:cNvSpPr txBox="1"/>
              <p:nvPr/>
            </p:nvSpPr>
            <p:spPr>
              <a:xfrm>
                <a:off x="838200" y="1321672"/>
                <a:ext cx="7677150" cy="369332"/>
              </a:xfrm>
              <a:prstGeom prst="rect">
                <a:avLst/>
              </a:prstGeom>
              <a:noFill/>
            </p:spPr>
            <p:txBody>
              <a:bodyPr wrap="square" rtlCol="0">
                <a:spAutoFit/>
              </a:bodyPr>
              <a:lstStyle/>
              <a:p>
                <a:r>
                  <a:rPr lang="en-US" b="1" dirty="0">
                    <a:solidFill>
                      <a:srgbClr val="00B050"/>
                    </a:solidFill>
                  </a:rPr>
                  <a:t>High brightness </a:t>
                </a:r>
                <a14:m>
                  <m:oMath xmlns:m="http://schemas.openxmlformats.org/officeDocument/2006/math">
                    <m:sSup>
                      <m:sSupPr>
                        <m:ctrlPr>
                          <a:rPr lang="en-US" b="1"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𝒆</m:t>
                        </m:r>
                      </m:e>
                      <m:sup>
                        <m:r>
                          <a:rPr lang="en-US" b="1" i="1" smtClean="0">
                            <a:solidFill>
                              <a:srgbClr val="00B050"/>
                            </a:solidFill>
                            <a:latin typeface="Cambria Math" panose="02040503050406030204" pitchFamily="18" charset="0"/>
                          </a:rPr>
                          <m:t>−</m:t>
                        </m:r>
                      </m:sup>
                    </m:sSup>
                  </m:oMath>
                </a14:m>
                <a:r>
                  <a:rPr lang="it-IT" b="1" dirty="0">
                    <a:solidFill>
                      <a:srgbClr val="00B050"/>
                    </a:solidFill>
                  </a:rPr>
                  <a:t> source for the DARPA-GRIT ICS machine</a:t>
                </a:r>
              </a:p>
            </p:txBody>
          </p:sp>
        </mc:Choice>
        <mc:Fallback xmlns="">
          <p:sp>
            <p:nvSpPr>
              <p:cNvPr id="35" name="CasellaDiTesto 34"/>
              <p:cNvSpPr txBox="1">
                <a:spLocks noRot="1" noChangeAspect="1" noMove="1" noResize="1" noEditPoints="1" noAdjustHandles="1" noChangeArrowheads="1" noChangeShapeType="1" noTextEdit="1"/>
              </p:cNvSpPr>
              <p:nvPr/>
            </p:nvSpPr>
            <p:spPr>
              <a:xfrm>
                <a:off x="838200" y="1321672"/>
                <a:ext cx="7677150" cy="369332"/>
              </a:xfrm>
              <a:prstGeom prst="rect">
                <a:avLst/>
              </a:prstGeom>
              <a:blipFill rotWithShape="0">
                <a:blip r:embed="rId15"/>
                <a:stretch>
                  <a:fillRect l="-715" t="-10000" b="-26667"/>
                </a:stretch>
              </a:blipFill>
            </p:spPr>
            <p:txBody>
              <a:bodyPr/>
              <a:lstStyle/>
              <a:p>
                <a:r>
                  <a:rPr lang="it-IT">
                    <a:noFill/>
                  </a:rPr>
                  <a:t> </a:t>
                </a:r>
              </a:p>
            </p:txBody>
          </p:sp>
        </mc:Fallback>
      </mc:AlternateContent>
      <p:pic>
        <p:nvPicPr>
          <p:cNvPr id="18" name="Immagine 17">
            <a:extLst>
              <a:ext uri="{FF2B5EF4-FFF2-40B4-BE49-F238E27FC236}">
                <a16:creationId xmlns:a16="http://schemas.microsoft.com/office/drawing/2014/main" xmlns="" id="{2E4A7E8A-C4CE-409A-86FE-FE8D3F862D83}"/>
              </a:ext>
            </a:extLst>
          </p:cNvPr>
          <p:cNvPicPr>
            <a:picLocks noChangeAspect="1"/>
          </p:cNvPicPr>
          <p:nvPr/>
        </p:nvPicPr>
        <p:blipFill>
          <a:blip r:embed="rId16"/>
          <a:stretch>
            <a:fillRect/>
          </a:stretch>
        </p:blipFill>
        <p:spPr>
          <a:xfrm>
            <a:off x="6681065" y="1288830"/>
            <a:ext cx="1295276" cy="435016"/>
          </a:xfrm>
          <a:prstGeom prst="rect">
            <a:avLst/>
          </a:prstGeom>
        </p:spPr>
      </p:pic>
      <p:grpSp>
        <p:nvGrpSpPr>
          <p:cNvPr id="7" name="Gruppo 6"/>
          <p:cNvGrpSpPr/>
          <p:nvPr/>
        </p:nvGrpSpPr>
        <p:grpSpPr>
          <a:xfrm>
            <a:off x="6359124" y="1944944"/>
            <a:ext cx="2934938" cy="1574618"/>
            <a:chOff x="6359124" y="1944944"/>
            <a:chExt cx="2934938" cy="1574618"/>
          </a:xfrm>
        </p:grpSpPr>
        <p:pic>
          <p:nvPicPr>
            <p:cNvPr id="26" name="Immagin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9124" y="1944944"/>
              <a:ext cx="2934938" cy="1344512"/>
            </a:xfrm>
            <a:prstGeom prst="rect">
              <a:avLst/>
            </a:prstGeom>
          </p:spPr>
        </p:pic>
        <p:cxnSp>
          <p:nvCxnSpPr>
            <p:cNvPr id="5" name="Connettore 2 4"/>
            <p:cNvCxnSpPr/>
            <p:nvPr/>
          </p:nvCxnSpPr>
          <p:spPr>
            <a:xfrm flipV="1">
              <a:off x="6638925" y="3228975"/>
              <a:ext cx="2524125" cy="2222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CasellaDiTesto 5"/>
                <p:cNvSpPr txBox="1"/>
                <p:nvPr/>
              </p:nvSpPr>
              <p:spPr>
                <a:xfrm>
                  <a:off x="7112953" y="3211785"/>
                  <a:ext cx="1317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FF0000"/>
                            </a:solidFill>
                            <a:latin typeface="Cambria Math" panose="02040503050406030204" pitchFamily="18" charset="0"/>
                          </a:rPr>
                          <m:t>∼25 </m:t>
                        </m:r>
                        <m:r>
                          <m:rPr>
                            <m:sty m:val="p"/>
                          </m:rPr>
                          <a:rPr lang="it-IT" sz="1400" b="0" i="0" smtClean="0">
                            <a:solidFill>
                              <a:srgbClr val="FF0000"/>
                            </a:solidFill>
                            <a:latin typeface="Cambria Math" panose="02040503050406030204" pitchFamily="18" charset="0"/>
                          </a:rPr>
                          <m:t>cm</m:t>
                        </m:r>
                      </m:oMath>
                    </m:oMathPara>
                  </a14:m>
                  <a:endParaRPr lang="it-IT" sz="1400" dirty="0">
                    <a:solidFill>
                      <a:srgbClr val="FF0000"/>
                    </a:solidFill>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7112953" y="3211785"/>
                  <a:ext cx="1317720" cy="307777"/>
                </a:xfrm>
                <a:prstGeom prst="rect">
                  <a:avLst/>
                </a:prstGeom>
                <a:blipFill rotWithShape="0">
                  <a:blip r:embed="rId18"/>
                  <a:stretch>
                    <a:fillRect/>
                  </a:stretch>
                </a:blipFill>
              </p:spPr>
              <p:txBody>
                <a:bodyPr/>
                <a:lstStyle/>
                <a:p>
                  <a:r>
                    <a:rPr lang="it-IT">
                      <a:noFill/>
                    </a:rPr>
                    <a:t> </a:t>
                  </a:r>
                </a:p>
              </p:txBody>
            </p:sp>
          </mc:Fallback>
        </mc:AlternateContent>
      </p:grpSp>
      <p:grpSp>
        <p:nvGrpSpPr>
          <p:cNvPr id="15" name="Gruppo 14"/>
          <p:cNvGrpSpPr/>
          <p:nvPr/>
        </p:nvGrpSpPr>
        <p:grpSpPr>
          <a:xfrm>
            <a:off x="1073718" y="5189266"/>
            <a:ext cx="3531588" cy="1624162"/>
            <a:chOff x="1073718" y="5189266"/>
            <a:chExt cx="3531588" cy="1624162"/>
          </a:xfrm>
        </p:grpSpPr>
        <p:pic>
          <p:nvPicPr>
            <p:cNvPr id="31" name="Immagine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3718" y="5189266"/>
              <a:ext cx="3531588" cy="1624162"/>
            </a:xfrm>
            <a:prstGeom prst="rect">
              <a:avLst/>
            </a:prstGeom>
          </p:spPr>
        </p:pic>
        <p:sp>
          <p:nvSpPr>
            <p:cNvPr id="9" name="CasellaDiTesto 8"/>
            <p:cNvSpPr txBox="1"/>
            <p:nvPr/>
          </p:nvSpPr>
          <p:spPr>
            <a:xfrm>
              <a:off x="2420659" y="5847968"/>
              <a:ext cx="1152275" cy="215444"/>
            </a:xfrm>
            <a:prstGeom prst="rect">
              <a:avLst/>
            </a:prstGeom>
            <a:noFill/>
            <a:ln>
              <a:solidFill>
                <a:schemeClr val="tx1"/>
              </a:solidFill>
            </a:ln>
          </p:spPr>
          <p:txBody>
            <a:bodyPr wrap="square" rtlCol="0">
              <a:spAutoFit/>
            </a:bodyPr>
            <a:lstStyle/>
            <a:p>
              <a:r>
                <a:rPr lang="it-IT" sz="800" dirty="0" err="1"/>
                <a:t>Injection</a:t>
              </a:r>
              <a:r>
                <a:rPr lang="it-IT" sz="800" dirty="0"/>
                <a:t> in the booster</a:t>
              </a:r>
            </a:p>
          </p:txBody>
        </p:sp>
        <p:cxnSp>
          <p:nvCxnSpPr>
            <p:cNvPr id="12" name="Connettore 2 11"/>
            <p:cNvCxnSpPr/>
            <p:nvPr/>
          </p:nvCxnSpPr>
          <p:spPr>
            <a:xfrm flipH="1">
              <a:off x="2256190" y="6063412"/>
              <a:ext cx="164469" cy="158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uppo 15"/>
          <p:cNvGrpSpPr/>
          <p:nvPr/>
        </p:nvGrpSpPr>
        <p:grpSpPr>
          <a:xfrm>
            <a:off x="4629722" y="5189266"/>
            <a:ext cx="3531588" cy="1624162"/>
            <a:chOff x="4629722" y="5189266"/>
            <a:chExt cx="3531588" cy="1624162"/>
          </a:xfrm>
        </p:grpSpPr>
        <p:pic>
          <p:nvPicPr>
            <p:cNvPr id="30" name="Immagin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29722" y="5189266"/>
              <a:ext cx="3531588" cy="1624162"/>
            </a:xfrm>
            <a:prstGeom prst="rect">
              <a:avLst/>
            </a:prstGeom>
          </p:spPr>
        </p:pic>
        <p:sp>
          <p:nvSpPr>
            <p:cNvPr id="28" name="CasellaDiTesto 27"/>
            <p:cNvSpPr txBox="1"/>
            <p:nvPr/>
          </p:nvSpPr>
          <p:spPr>
            <a:xfrm>
              <a:off x="6012134" y="5847968"/>
              <a:ext cx="1152275" cy="215444"/>
            </a:xfrm>
            <a:prstGeom prst="rect">
              <a:avLst/>
            </a:prstGeom>
            <a:noFill/>
            <a:ln>
              <a:solidFill>
                <a:schemeClr val="tx1"/>
              </a:solidFill>
            </a:ln>
          </p:spPr>
          <p:txBody>
            <a:bodyPr wrap="square" rtlCol="0">
              <a:spAutoFit/>
            </a:bodyPr>
            <a:lstStyle/>
            <a:p>
              <a:r>
                <a:rPr lang="it-IT" sz="800" dirty="0" err="1"/>
                <a:t>Injection</a:t>
              </a:r>
              <a:r>
                <a:rPr lang="it-IT" sz="800" dirty="0"/>
                <a:t> in the booster</a:t>
              </a:r>
            </a:p>
          </p:txBody>
        </p:sp>
        <p:cxnSp>
          <p:nvCxnSpPr>
            <p:cNvPr id="29" name="Connettore 2 28"/>
            <p:cNvCxnSpPr/>
            <p:nvPr/>
          </p:nvCxnSpPr>
          <p:spPr>
            <a:xfrm flipH="1">
              <a:off x="5787779" y="6063412"/>
              <a:ext cx="224355" cy="784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34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11764</TotalTime>
  <Words>14918</Words>
  <Application>Microsoft Office PowerPoint</Application>
  <PresentationFormat>Widescreen</PresentationFormat>
  <Paragraphs>1399</Paragraphs>
  <Slides>76</Slides>
  <Notes>59</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76</vt:i4>
      </vt:variant>
    </vt:vector>
  </HeadingPairs>
  <TitlesOfParts>
    <vt:vector size="86" baseType="lpstr">
      <vt:lpstr>ＭＳ Ｐゴシック</vt:lpstr>
      <vt:lpstr>Arial</vt:lpstr>
      <vt:lpstr>Calibri</vt:lpstr>
      <vt:lpstr>Calibri Light</vt:lpstr>
      <vt:lpstr>Cambria Math</vt:lpstr>
      <vt:lpstr>CMR10</vt:lpstr>
      <vt:lpstr>Georgia</vt:lpstr>
      <vt:lpstr>Times New Roman</vt:lpstr>
      <vt:lpstr>Wingdings</vt:lpstr>
      <vt:lpstr>Tema di Office</vt:lpstr>
      <vt:lpstr>BEAM DYNAMICS STUDIES FOR HIGH BRIGHTNESS ELECTRON LINEAR ACCELERATORS</vt:lpstr>
      <vt:lpstr>Acknowledgements</vt:lpstr>
      <vt:lpstr>Contents</vt:lpstr>
      <vt:lpstr>The Initiatives of the Collaboration</vt:lpstr>
      <vt:lpstr>The Initiatives of the Collaboration (2)</vt:lpstr>
      <vt:lpstr>The Initiatives of the Collaboration (3)</vt:lpstr>
      <vt:lpstr>Contents</vt:lpstr>
      <vt:lpstr>Hybrid RF Photo-injector </vt:lpstr>
      <vt:lpstr>Hybrid RF Photo-injector (2)</vt:lpstr>
      <vt:lpstr>Hybrid Photoinjector - Commissioning </vt:lpstr>
      <vt:lpstr>Contents</vt:lpstr>
      <vt:lpstr>Motivation: Unique Beam Physics</vt:lpstr>
      <vt:lpstr>The Code MILES</vt:lpstr>
      <vt:lpstr>Modeling Space Charge Forces</vt:lpstr>
      <vt:lpstr>Modeling Space Charge Forces (2)</vt:lpstr>
      <vt:lpstr>Modeling Wakefield Effects</vt:lpstr>
      <vt:lpstr>Modeling Wakefield Effects (2)</vt:lpstr>
      <vt:lpstr>Trajectory Steering</vt:lpstr>
      <vt:lpstr>Beam Based Alignment (BBA)</vt:lpstr>
      <vt:lpstr>Misalignments in Multi-Bunch Mode</vt:lpstr>
      <vt:lpstr>Misalignments in Multi-Bunch Mode (2)</vt:lpstr>
      <vt:lpstr>Contents</vt:lpstr>
      <vt:lpstr>C-band Cryo-RF Activities at MOTHRA</vt:lpstr>
      <vt:lpstr>Magnets Development and Test</vt:lpstr>
      <vt:lpstr>Conclusions and Future Perspectives</vt:lpstr>
      <vt:lpstr>Scientific Production</vt:lpstr>
      <vt:lpstr>Conclusions and Future Perspectives</vt:lpstr>
      <vt:lpstr>Additional References</vt:lpstr>
      <vt:lpstr>Personal Contributions</vt:lpstr>
      <vt:lpstr>Additional Slides</vt:lpstr>
      <vt:lpstr>The Initiatives of the Collaboration</vt:lpstr>
      <vt:lpstr>Floquet periodic field in π-mode cavities</vt:lpstr>
      <vt:lpstr>Single Particle Dynamics</vt:lpstr>
      <vt:lpstr>Single Particle Dynamics (2)</vt:lpstr>
      <vt:lpstr>Single Particle Dynamics - Tracking</vt:lpstr>
      <vt:lpstr>High Brightness e^- Beams</vt:lpstr>
      <vt:lpstr>Hybrid RF Photo-injector </vt:lpstr>
      <vt:lpstr>High Brightness e^- Beams</vt:lpstr>
      <vt:lpstr>Hybrid RF Photo-injector </vt:lpstr>
      <vt:lpstr>RF Conditioning</vt:lpstr>
      <vt:lpstr>Blow-out Process</vt:lpstr>
      <vt:lpstr>FEL Radiation</vt:lpstr>
      <vt:lpstr>ICS Sources</vt:lpstr>
      <vt:lpstr>Linear Colliders</vt:lpstr>
      <vt:lpstr>Double emittance minimum: SPARC </vt:lpstr>
      <vt:lpstr>Double emittance minimum: Floettmann</vt:lpstr>
      <vt:lpstr>Multi slice model</vt:lpstr>
      <vt:lpstr>Phase Space Evolution</vt:lpstr>
      <vt:lpstr>Equilibrium Solutions – Brillouin Flow</vt:lpstr>
      <vt:lpstr>Equilibrium Solutions – Brillouin Flow (2)</vt:lpstr>
      <vt:lpstr>Rms Envelope Dynamics in Linacs</vt:lpstr>
      <vt:lpstr>Rms Envelope Dynamics in Linacs (2)</vt:lpstr>
      <vt:lpstr>Invariant Envelope</vt:lpstr>
      <vt:lpstr>Injection and Extraction from Linacs</vt:lpstr>
      <vt:lpstr>Sources of Wakefields in Linacs</vt:lpstr>
      <vt:lpstr>Modeling Space Charge Forces</vt:lpstr>
      <vt:lpstr>High Gradient Linac Sections</vt:lpstr>
      <vt:lpstr>Collective Effects in Linacs</vt:lpstr>
      <vt:lpstr>Fit of Arbitrary Wakefunctions</vt:lpstr>
      <vt:lpstr>Ellipsoidal Space Charge</vt:lpstr>
      <vt:lpstr>Ellipsoidal Space Charge (2)</vt:lpstr>
      <vt:lpstr>Suggestions from HOMDYN</vt:lpstr>
      <vt:lpstr>From HOMDYN to MILES</vt:lpstr>
      <vt:lpstr>Emittance Dynamics - Comparison</vt:lpstr>
      <vt:lpstr>Set of Cylindrical Slices</vt:lpstr>
      <vt:lpstr>Modeling Space Charge Forces (2)</vt:lpstr>
      <vt:lpstr>Next Steps</vt:lpstr>
      <vt:lpstr>Wakefield Matrix Formalism - LRWF</vt:lpstr>
      <vt:lpstr>Beam Breakup</vt:lpstr>
      <vt:lpstr>Trajectory Steering</vt:lpstr>
      <vt:lpstr>One-to-one Steering Algorithm</vt:lpstr>
      <vt:lpstr>“Wake-free” Trajectories</vt:lpstr>
      <vt:lpstr>The “Cool Copper Collider” or C^3 in Numbers</vt:lpstr>
      <vt:lpstr>Misalignments in Multi-Bunch Mode</vt:lpstr>
      <vt:lpstr>Misalignments in Multi-Bunch Mode (2)</vt:lpstr>
      <vt:lpstr>More Cryo-RF Topics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DYNAMICS STUDIES FOR HIGH BRIGHTNESS ELECTRON LINEAR ACCELERATORS</dc:title>
  <dc:creator>Fabio Bosco</dc:creator>
  <cp:lastModifiedBy>Fabio Bosco</cp:lastModifiedBy>
  <cp:revision>186</cp:revision>
  <dcterms:created xsi:type="dcterms:W3CDTF">2023-01-04T11:35:54Z</dcterms:created>
  <dcterms:modified xsi:type="dcterms:W3CDTF">2023-01-17T16:25:22Z</dcterms:modified>
</cp:coreProperties>
</file>