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500" r:id="rId2"/>
    <p:sldId id="503" r:id="rId3"/>
    <p:sldId id="552" r:id="rId4"/>
    <p:sldId id="292" r:id="rId5"/>
    <p:sldId id="557" r:id="rId6"/>
    <p:sldId id="553" r:id="rId7"/>
    <p:sldId id="550" r:id="rId8"/>
    <p:sldId id="494" r:id="rId9"/>
    <p:sldId id="487" r:id="rId10"/>
    <p:sldId id="495" r:id="rId11"/>
    <p:sldId id="496" r:id="rId12"/>
    <p:sldId id="493" r:id="rId13"/>
    <p:sldId id="491" r:id="rId14"/>
    <p:sldId id="492" r:id="rId15"/>
    <p:sldId id="555" r:id="rId16"/>
    <p:sldId id="549" r:id="rId17"/>
    <p:sldId id="554" r:id="rId18"/>
    <p:sldId id="558"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1C3"/>
    <a:srgbClr val="FF6C3D"/>
    <a:srgbClr val="FF8F14"/>
    <a:srgbClr val="3F9AFF"/>
    <a:srgbClr val="35ADFF"/>
    <a:srgbClr val="1018FF"/>
    <a:srgbClr val="168D2F"/>
    <a:srgbClr val="BD8C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06"/>
    <p:restoredTop sz="93023"/>
  </p:normalViewPr>
  <p:slideViewPr>
    <p:cSldViewPr snapToGrid="0" snapToObjects="1">
      <p:cViewPr varScale="1">
        <p:scale>
          <a:sx n="64" d="100"/>
          <a:sy n="64" d="100"/>
        </p:scale>
        <p:origin x="6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B9C92-BA9E-B146-A615-59A0D9BCD38B}"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2E216-1C67-7F42-8F6B-DF554AC91D7B}" type="slidenum">
              <a:rPr lang="en-GB" smtClean="0"/>
              <a:t>‹#›</a:t>
            </a:fld>
            <a:endParaRPr lang="en-GB"/>
          </a:p>
        </p:txBody>
      </p:sp>
    </p:spTree>
    <p:extLst>
      <p:ext uri="{BB962C8B-B14F-4D97-AF65-F5344CB8AC3E}">
        <p14:creationId xmlns:p14="http://schemas.microsoft.com/office/powerpoint/2010/main" val="30638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46E6BFD-9125-DA43-B3D8-9F1A0B5DC9D8}"/>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3A681A77-BDA5-C545-A880-1E697F3E3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73020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F7A7-0DA7-774B-A5F3-4583C8691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6FEE17-D14D-1B4E-A9CB-2A030CC0F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DB927D-5C06-DC4C-B886-CB9C34798097}"/>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ABEA9E00-2CD7-304D-87D1-B70FC23F5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1817FB-CB1D-D04C-8D55-ACDA5E7A00C5}"/>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248693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AB9D-3482-F240-98F4-87BCF0D579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65ABA9-2D37-C94E-8306-4A98CBA4A3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05DBD8-4243-654B-BAD7-2D9C65EE35AE}"/>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3CC180BD-5B9A-2A4F-A1B3-E8DF68E50E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A2662F-2BFA-B042-B1CA-228452631A33}"/>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411516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0B5157-1852-F84B-A2A2-3296C5E4BA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F725B6-6C46-8145-BD6F-F49F116407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F9E87-CFBE-4D42-AA58-E7BAE36624AF}"/>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38F49FE6-2986-5C4F-9AB1-C63CBD533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A224D-E44C-9145-BDC6-E02FC8C5EC4A}"/>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171298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AB9F-02A2-CA49-8602-A72A1C3EE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D4BA76-B885-544D-B82B-79AFEC05D9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83D2F7-F3D9-574C-8EFF-84E8C66B18C6}"/>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4CA6BEC8-53B6-CF48-B29D-3865116308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C7167-52B4-7847-AFBC-1BB6201B6753}"/>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309732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C815-EB21-F745-BB75-E7B22CB94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3697FF-6962-C540-AB9A-8D128491D5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CCAA3A-ACC2-3A42-A5AF-7D9979CBEE87}"/>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7943EDC9-6D20-E04E-AA21-1286B9DF8D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0F895B-C6F9-8143-B8FF-6E9278D291F6}"/>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46420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8601-0E2B-4F4D-A5EA-1ABDB908B8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267BC6-9EE8-BC46-B69B-7024E6C9EF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BEC930-31F0-C748-A6D2-0C1C46F0CB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D6CF41-BFC5-A141-88D5-8A6B62EA6E92}"/>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6" name="Footer Placeholder 5">
            <a:extLst>
              <a:ext uri="{FF2B5EF4-FFF2-40B4-BE49-F238E27FC236}">
                <a16:creationId xmlns:a16="http://schemas.microsoft.com/office/drawing/2014/main" id="{B21F9814-5BFB-C942-91C1-213EFA81D0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1C47A6-33F0-BD4E-B069-92BA01FA4943}"/>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16619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36A1-A582-B441-914F-93F0C2FDAA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972D93-8469-D345-BBB5-E71B67739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2AB1A6-6667-D24C-878D-050E5A1D77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311D83-95AC-4C4C-B220-3734292D6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07E7CA-F812-6040-8F23-E89DFC4D9D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2D99B2-BCB6-C748-9B22-F8B9BB0FE028}"/>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8" name="Footer Placeholder 7">
            <a:extLst>
              <a:ext uri="{FF2B5EF4-FFF2-40B4-BE49-F238E27FC236}">
                <a16:creationId xmlns:a16="http://schemas.microsoft.com/office/drawing/2014/main" id="{13B1D96F-B597-3947-9998-253BB3355D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3C7029-67A6-A94F-8170-12A841EA39D6}"/>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10719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086F-0DA6-6B46-BF89-CB284A1E5B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5C40D8-3318-2042-BF6D-80F302205630}"/>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4" name="Footer Placeholder 3">
            <a:extLst>
              <a:ext uri="{FF2B5EF4-FFF2-40B4-BE49-F238E27FC236}">
                <a16:creationId xmlns:a16="http://schemas.microsoft.com/office/drawing/2014/main" id="{F8ED4DFC-B56B-CC42-AFD5-0F9F3E76D0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DAF564-D32F-004A-B341-ED14F4D94E4F}"/>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106875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17F350-012B-9B45-B5DB-10041D0B603D}"/>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3" name="Footer Placeholder 2">
            <a:extLst>
              <a:ext uri="{FF2B5EF4-FFF2-40B4-BE49-F238E27FC236}">
                <a16:creationId xmlns:a16="http://schemas.microsoft.com/office/drawing/2014/main" id="{A53AD945-190E-8848-AB23-A44A0CACE2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EB7D50-3412-F145-BEC0-052D2D90E50B}"/>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220536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3894-5592-D743-A84B-6308E3E55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B21897-86C5-8F46-844B-BA3E80A4F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42894F-FB1F-4F4E-A3FF-005066271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76E4F1-B7BE-DC48-954D-05BA12BB4D5A}"/>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6" name="Footer Placeholder 5">
            <a:extLst>
              <a:ext uri="{FF2B5EF4-FFF2-40B4-BE49-F238E27FC236}">
                <a16:creationId xmlns:a16="http://schemas.microsoft.com/office/drawing/2014/main" id="{380EF6A7-B91B-164A-B316-05897CDDB4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EE51AE-75BD-EE41-9957-CD0AAE815898}"/>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46067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54C5-9251-7645-8834-17B1199E9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AEF556-BDE8-E640-ACE8-84623A763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63015D-8461-7241-AE88-B24B29411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3BE2A8-E54E-7C4E-A5EC-15055DB1E54A}"/>
              </a:ext>
            </a:extLst>
          </p:cNvPr>
          <p:cNvSpPr>
            <a:spLocks noGrp="1"/>
          </p:cNvSpPr>
          <p:nvPr>
            <p:ph type="dt" sz="half" idx="10"/>
          </p:nvPr>
        </p:nvSpPr>
        <p:spPr/>
        <p:txBody>
          <a:bodyPr/>
          <a:lstStyle/>
          <a:p>
            <a:fld id="{2410C190-999E-3544-A01C-1A72BD5A36B6}" type="datetimeFigureOut">
              <a:rPr lang="en-GB" smtClean="0"/>
              <a:t>01/02/2023</a:t>
            </a:fld>
            <a:endParaRPr lang="en-GB"/>
          </a:p>
        </p:txBody>
      </p:sp>
      <p:sp>
        <p:nvSpPr>
          <p:cNvPr id="6" name="Footer Placeholder 5">
            <a:extLst>
              <a:ext uri="{FF2B5EF4-FFF2-40B4-BE49-F238E27FC236}">
                <a16:creationId xmlns:a16="http://schemas.microsoft.com/office/drawing/2014/main" id="{CAD95ECE-2A90-5841-9BF6-A11FB59C58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3E84B-AF90-8C45-80F4-FC72BEBA5123}"/>
              </a:ext>
            </a:extLst>
          </p:cNvPr>
          <p:cNvSpPr>
            <a:spLocks noGrp="1"/>
          </p:cNvSpPr>
          <p:nvPr>
            <p:ph type="sldNum" sz="quarter" idx="12"/>
          </p:nvPr>
        </p:nvSpPr>
        <p:spPr/>
        <p:txBody>
          <a:bodyPr/>
          <a:lstStyle/>
          <a:p>
            <a:fld id="{EF1B7464-3FC1-4448-98FA-2F83DF3ED224}" type="slidenum">
              <a:rPr lang="en-GB" smtClean="0"/>
              <a:t>‹#›</a:t>
            </a:fld>
            <a:endParaRPr lang="en-GB"/>
          </a:p>
        </p:txBody>
      </p:sp>
    </p:spTree>
    <p:extLst>
      <p:ext uri="{BB962C8B-B14F-4D97-AF65-F5344CB8AC3E}">
        <p14:creationId xmlns:p14="http://schemas.microsoft.com/office/powerpoint/2010/main" val="299919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CFB78-6404-0442-80F4-4EFF65296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3AADC9-0A93-4542-B388-489B7B0E3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FA0678-B605-844B-834F-1C3A47C0A9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0C190-999E-3544-A01C-1A72BD5A36B6}" type="datetimeFigureOut">
              <a:rPr lang="en-GB" smtClean="0"/>
              <a:t>01/02/2023</a:t>
            </a:fld>
            <a:endParaRPr lang="en-GB"/>
          </a:p>
        </p:txBody>
      </p:sp>
      <p:sp>
        <p:nvSpPr>
          <p:cNvPr id="5" name="Footer Placeholder 4">
            <a:extLst>
              <a:ext uri="{FF2B5EF4-FFF2-40B4-BE49-F238E27FC236}">
                <a16:creationId xmlns:a16="http://schemas.microsoft.com/office/drawing/2014/main" id="{672EC46F-6DC9-254F-8CC6-14B173FF8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61EA40-0D90-8E4C-8272-F65F8F05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B7464-3FC1-4448-98FA-2F83DF3ED224}" type="slidenum">
              <a:rPr lang="en-GB" smtClean="0"/>
              <a:t>‹#›</a:t>
            </a:fld>
            <a:endParaRPr lang="en-GB"/>
          </a:p>
        </p:txBody>
      </p:sp>
    </p:spTree>
    <p:extLst>
      <p:ext uri="{BB962C8B-B14F-4D97-AF65-F5344CB8AC3E}">
        <p14:creationId xmlns:p14="http://schemas.microsoft.com/office/powerpoint/2010/main" val="3839902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17.tiff"/><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19.tiff"/><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catiagrimani/Desktop/Department_talk/CMErecon_4sm%20copia.mov" TargetMode="External"/><Relationship Id="rId1" Type="http://schemas.microsoft.com/office/2007/relationships/media" Target="file:////Users/catiagrimani/Desktop/Department_talk/CMErecon_4sm%20copia.mov" TargetMode="Externa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68747" y="896031"/>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C63DF9F-7D95-A348-ABD8-406EF65515C2}"/>
              </a:ext>
            </a:extLst>
          </p:cNvPr>
          <p:cNvPicPr>
            <a:picLocks noChangeAspect="1"/>
          </p:cNvPicPr>
          <p:nvPr/>
        </p:nvPicPr>
        <p:blipFill>
          <a:blip r:embed="rId2"/>
          <a:stretch>
            <a:fillRect/>
          </a:stretch>
        </p:blipFill>
        <p:spPr>
          <a:xfrm>
            <a:off x="4150565" y="5804617"/>
            <a:ext cx="3880251" cy="1073261"/>
          </a:xfrm>
          <a:prstGeom prst="rect">
            <a:avLst/>
          </a:prstGeom>
        </p:spPr>
      </p:pic>
      <p:pic>
        <p:nvPicPr>
          <p:cNvPr id="8" name="Picture 7">
            <a:extLst>
              <a:ext uri="{FF2B5EF4-FFF2-40B4-BE49-F238E27FC236}">
                <a16:creationId xmlns:a16="http://schemas.microsoft.com/office/drawing/2014/main" id="{9E02C0A1-7EDD-954C-9E27-7C2A3A913CA1}"/>
              </a:ext>
            </a:extLst>
          </p:cNvPr>
          <p:cNvPicPr>
            <a:picLocks noChangeAspect="1"/>
          </p:cNvPicPr>
          <p:nvPr/>
        </p:nvPicPr>
        <p:blipFill>
          <a:blip r:embed="rId3"/>
          <a:stretch>
            <a:fillRect/>
          </a:stretch>
        </p:blipFill>
        <p:spPr>
          <a:xfrm>
            <a:off x="0" y="0"/>
            <a:ext cx="12216479" cy="5903843"/>
          </a:xfrm>
          <a:prstGeom prst="rect">
            <a:avLst/>
          </a:prstGeom>
        </p:spPr>
      </p:pic>
      <p:sp>
        <p:nvSpPr>
          <p:cNvPr id="13" name="Subtitle 2">
            <a:extLst>
              <a:ext uri="{FF2B5EF4-FFF2-40B4-BE49-F238E27FC236}">
                <a16:creationId xmlns:a16="http://schemas.microsoft.com/office/drawing/2014/main" id="{9D71C37D-7363-084D-9AE1-D2C2B02E3D71}"/>
              </a:ext>
            </a:extLst>
          </p:cNvPr>
          <p:cNvSpPr txBox="1">
            <a:spLocks/>
          </p:cNvSpPr>
          <p:nvPr/>
        </p:nvSpPr>
        <p:spPr>
          <a:xfrm>
            <a:off x="1594188" y="3724734"/>
            <a:ext cx="8993004" cy="20793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  </a:t>
            </a:r>
          </a:p>
          <a:p>
            <a:pPr marL="0" indent="0" algn="ctr">
              <a:buNone/>
            </a:pPr>
            <a:r>
              <a:rPr lang="en-US" sz="3500" b="1" u="sng" dirty="0">
                <a:solidFill>
                  <a:schemeClr val="bg1"/>
                </a:solidFill>
              </a:rPr>
              <a:t>C. </a:t>
            </a:r>
            <a:r>
              <a:rPr lang="en-US" sz="3500" b="1" u="sng" dirty="0" err="1">
                <a:solidFill>
                  <a:schemeClr val="bg1"/>
                </a:solidFill>
              </a:rPr>
              <a:t>Grimani</a:t>
            </a:r>
            <a:r>
              <a:rPr lang="en-US" sz="3500" b="1" u="sng" dirty="0">
                <a:solidFill>
                  <a:schemeClr val="bg1"/>
                </a:solidFill>
              </a:rPr>
              <a:t> </a:t>
            </a:r>
            <a:r>
              <a:rPr lang="en-US" sz="3500" b="1" dirty="0">
                <a:solidFill>
                  <a:schemeClr val="bg1"/>
                </a:solidFill>
              </a:rPr>
              <a:t>M. </a:t>
            </a:r>
            <a:r>
              <a:rPr lang="en-US" sz="3500" b="1" dirty="0" err="1">
                <a:solidFill>
                  <a:schemeClr val="bg1"/>
                </a:solidFill>
              </a:rPr>
              <a:t>Fabi</a:t>
            </a:r>
            <a:r>
              <a:rPr lang="en-US" sz="3500" b="1" dirty="0">
                <a:solidFill>
                  <a:schemeClr val="bg1"/>
                </a:solidFill>
              </a:rPr>
              <a:t> </a:t>
            </a:r>
          </a:p>
          <a:p>
            <a:pPr marL="0" indent="0" algn="ctr">
              <a:buNone/>
            </a:pPr>
            <a:r>
              <a:rPr lang="en-US" sz="3500" b="1" dirty="0">
                <a:solidFill>
                  <a:schemeClr val="bg1"/>
                </a:solidFill>
              </a:rPr>
              <a:t>F. </a:t>
            </a:r>
            <a:r>
              <a:rPr lang="en-US" sz="3500" b="1" dirty="0" err="1">
                <a:solidFill>
                  <a:schemeClr val="bg1"/>
                </a:solidFill>
              </a:rPr>
              <a:t>Sabbatini</a:t>
            </a:r>
            <a:r>
              <a:rPr lang="en-US" sz="3500" b="1" dirty="0">
                <a:solidFill>
                  <a:schemeClr val="bg1"/>
                </a:solidFill>
              </a:rPr>
              <a:t> &amp; M. Villani</a:t>
            </a:r>
          </a:p>
          <a:p>
            <a:pPr marL="0" indent="0" algn="ctr">
              <a:buNone/>
            </a:pPr>
            <a:r>
              <a:rPr lang="en-US" sz="3200" b="1" dirty="0">
                <a:solidFill>
                  <a:schemeClr val="bg1"/>
                </a:solidFill>
              </a:rPr>
              <a:t>University of Urbino Carlo Bo and INFN Florence</a:t>
            </a:r>
          </a:p>
          <a:p>
            <a:pPr marL="0" indent="0" algn="ctr">
              <a:buNone/>
            </a:pPr>
            <a:endParaRPr lang="en-US" sz="3800" b="1" dirty="0">
              <a:solidFill>
                <a:schemeClr val="bg1"/>
              </a:solidFill>
            </a:endParaRPr>
          </a:p>
        </p:txBody>
      </p:sp>
      <p:sp>
        <p:nvSpPr>
          <p:cNvPr id="12" name="Title 1">
            <a:extLst>
              <a:ext uri="{FF2B5EF4-FFF2-40B4-BE49-F238E27FC236}">
                <a16:creationId xmlns:a16="http://schemas.microsoft.com/office/drawing/2014/main" id="{B7861F62-C087-D245-8EA6-BFD1996A38B6}"/>
              </a:ext>
            </a:extLst>
          </p:cNvPr>
          <p:cNvSpPr txBox="1">
            <a:spLocks/>
          </p:cNvSpPr>
          <p:nvPr/>
        </p:nvSpPr>
        <p:spPr>
          <a:xfrm>
            <a:off x="1536855" y="131594"/>
            <a:ext cx="9510085" cy="189491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chemeClr val="bg1"/>
              </a:solidFill>
            </a:endParaRPr>
          </a:p>
          <a:p>
            <a:pPr algn="ctr"/>
            <a:r>
              <a:rPr lang="en-US" sz="3200" b="1" dirty="0">
                <a:solidFill>
                  <a:schemeClr val="bg1"/>
                </a:solidFill>
              </a:rPr>
              <a:t>HASPIDE GENERAL MEETING</a:t>
            </a:r>
          </a:p>
          <a:p>
            <a:pPr algn="ctr"/>
            <a:r>
              <a:rPr lang="en-US" sz="3200" b="1" dirty="0">
                <a:solidFill>
                  <a:schemeClr val="bg1"/>
                </a:solidFill>
              </a:rPr>
              <a:t>Florence February 2-3, 2023</a:t>
            </a:r>
          </a:p>
          <a:p>
            <a:pPr algn="ctr"/>
            <a:r>
              <a:rPr lang="en-US" sz="3200" b="1" dirty="0">
                <a:solidFill>
                  <a:schemeClr val="bg1"/>
                </a:solidFill>
              </a:rPr>
              <a:t> </a:t>
            </a:r>
          </a:p>
          <a:p>
            <a:pPr algn="ctr"/>
            <a:r>
              <a:rPr lang="en-US" sz="3200" b="1" dirty="0">
                <a:solidFill>
                  <a:schemeClr val="bg1"/>
                </a:solidFill>
              </a:rPr>
              <a:t>WG5 in collaboration with WG1</a:t>
            </a:r>
          </a:p>
          <a:p>
            <a:pPr algn="ctr"/>
            <a:r>
              <a:rPr lang="en-US" sz="3200" b="1" dirty="0">
                <a:solidFill>
                  <a:schemeClr val="bg1"/>
                </a:solidFill>
              </a:rPr>
              <a:t>Space Weather and dosimetry in space</a:t>
            </a:r>
          </a:p>
          <a:p>
            <a:pPr algn="ctr"/>
            <a:endParaRPr lang="en-US" sz="3200" b="1" dirty="0">
              <a:solidFill>
                <a:schemeClr val="bg1"/>
              </a:solidFill>
            </a:endParaRPr>
          </a:p>
          <a:p>
            <a:pPr algn="ctr"/>
            <a:endParaRPr lang="en-US" sz="3200" b="1" dirty="0">
              <a:solidFill>
                <a:schemeClr val="bg1"/>
              </a:solidFill>
            </a:endParaRPr>
          </a:p>
        </p:txBody>
      </p:sp>
    </p:spTree>
    <p:extLst>
      <p:ext uri="{BB962C8B-B14F-4D97-AF65-F5344CB8AC3E}">
        <p14:creationId xmlns:p14="http://schemas.microsoft.com/office/powerpoint/2010/main" val="290282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2AE6BBB-D6EC-B247-874E-8DB6F296B4E0}"/>
              </a:ext>
            </a:extLst>
          </p:cNvPr>
          <p:cNvPicPr>
            <a:picLocks noChangeAspect="1"/>
          </p:cNvPicPr>
          <p:nvPr/>
        </p:nvPicPr>
        <p:blipFill>
          <a:blip r:embed="rId4"/>
          <a:stretch>
            <a:fillRect/>
          </a:stretch>
        </p:blipFill>
        <p:spPr>
          <a:xfrm>
            <a:off x="1421279" y="1236168"/>
            <a:ext cx="4692826" cy="4692826"/>
          </a:xfrm>
          <a:prstGeom prst="rect">
            <a:avLst/>
          </a:prstGeom>
        </p:spPr>
      </p:pic>
      <p:pic>
        <p:nvPicPr>
          <p:cNvPr id="10" name="Picture 9">
            <a:extLst>
              <a:ext uri="{FF2B5EF4-FFF2-40B4-BE49-F238E27FC236}">
                <a16:creationId xmlns:a16="http://schemas.microsoft.com/office/drawing/2014/main" id="{A7F48AA5-EA1D-9946-9A9B-33FEA846ED09}"/>
              </a:ext>
            </a:extLst>
          </p:cNvPr>
          <p:cNvPicPr>
            <a:picLocks noChangeAspect="1"/>
          </p:cNvPicPr>
          <p:nvPr/>
        </p:nvPicPr>
        <p:blipFill>
          <a:blip r:embed="rId5"/>
          <a:stretch>
            <a:fillRect/>
          </a:stretch>
        </p:blipFill>
        <p:spPr>
          <a:xfrm>
            <a:off x="6050428" y="1054050"/>
            <a:ext cx="4003750" cy="5188533"/>
          </a:xfrm>
          <a:prstGeom prst="rect">
            <a:avLst/>
          </a:prstGeom>
        </p:spPr>
      </p:pic>
      <p:sp>
        <p:nvSpPr>
          <p:cNvPr id="11" name="TextBox 10">
            <a:extLst>
              <a:ext uri="{FF2B5EF4-FFF2-40B4-BE49-F238E27FC236}">
                <a16:creationId xmlns:a16="http://schemas.microsoft.com/office/drawing/2014/main" id="{586C098C-683D-6F4D-AD51-E0D2EF05B2F5}"/>
              </a:ext>
            </a:extLst>
          </p:cNvPr>
          <p:cNvSpPr txBox="1"/>
          <p:nvPr/>
        </p:nvSpPr>
        <p:spPr>
          <a:xfrm>
            <a:off x="1843732" y="930820"/>
            <a:ext cx="4551827" cy="307777"/>
          </a:xfrm>
          <a:prstGeom prst="rect">
            <a:avLst/>
          </a:prstGeom>
          <a:noFill/>
        </p:spPr>
        <p:txBody>
          <a:bodyPr wrap="square" rtlCol="0">
            <a:spAutoFit/>
          </a:bodyPr>
          <a:lstStyle/>
          <a:p>
            <a:r>
              <a:rPr lang="en-US" sz="1400" dirty="0" err="1"/>
              <a:t>Papaioannu</a:t>
            </a:r>
            <a:r>
              <a:rPr lang="en-US" sz="1400" dirty="0"/>
              <a:t> et al., A&amp;A, 660, L5, 9pp, 2021</a:t>
            </a:r>
          </a:p>
        </p:txBody>
      </p:sp>
      <p:sp>
        <p:nvSpPr>
          <p:cNvPr id="12" name="Title 1">
            <a:extLst>
              <a:ext uri="{FF2B5EF4-FFF2-40B4-BE49-F238E27FC236}">
                <a16:creationId xmlns:a16="http://schemas.microsoft.com/office/drawing/2014/main" id="{D38DF959-C381-6148-8A8A-BDCECAE2C3C1}"/>
              </a:ext>
            </a:extLst>
          </p:cNvPr>
          <p:cNvSpPr>
            <a:spLocks noGrp="1"/>
          </p:cNvSpPr>
          <p:nvPr>
            <p:ph type="title"/>
          </p:nvPr>
        </p:nvSpPr>
        <p:spPr>
          <a:xfrm>
            <a:off x="1421279" y="-646075"/>
            <a:ext cx="8867929" cy="1084708"/>
          </a:xfrm>
        </p:spPr>
        <p:txBody>
          <a:bodyPr>
            <a:normAutofit/>
          </a:bodyPr>
          <a:lstStyle/>
          <a:p>
            <a:r>
              <a:rPr lang="en-US" sz="3400" b="1" dirty="0"/>
              <a:t>SEP event on October 29, 2021 observations</a:t>
            </a:r>
            <a:br>
              <a:rPr lang="en-US" sz="3400" b="1" dirty="0"/>
            </a:br>
            <a:endParaRPr lang="en-US" sz="3400" b="1" dirty="0"/>
          </a:p>
        </p:txBody>
      </p:sp>
      <p:pic>
        <p:nvPicPr>
          <p:cNvPr id="13" name="Picture 12">
            <a:extLst>
              <a:ext uri="{FF2B5EF4-FFF2-40B4-BE49-F238E27FC236}">
                <a16:creationId xmlns:a16="http://schemas.microsoft.com/office/drawing/2014/main" id="{21C8CD56-03D5-A84F-BA74-09B03B37B88C}"/>
              </a:ext>
            </a:extLst>
          </p:cNvPr>
          <p:cNvPicPr>
            <a:picLocks noChangeAspect="1"/>
          </p:cNvPicPr>
          <p:nvPr/>
        </p:nvPicPr>
        <p:blipFill>
          <a:blip r:embed="rId6"/>
          <a:stretch>
            <a:fillRect/>
          </a:stretch>
        </p:blipFill>
        <p:spPr>
          <a:xfrm>
            <a:off x="3895512" y="5627167"/>
            <a:ext cx="4449935" cy="1230833"/>
          </a:xfrm>
          <a:prstGeom prst="rect">
            <a:avLst/>
          </a:prstGeom>
        </p:spPr>
      </p:pic>
    </p:spTree>
    <p:extLst>
      <p:ext uri="{BB962C8B-B14F-4D97-AF65-F5344CB8AC3E}">
        <p14:creationId xmlns:p14="http://schemas.microsoft.com/office/powerpoint/2010/main" val="359535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372C377-4CB6-784C-AB58-3DE3FF80A52B}"/>
              </a:ext>
            </a:extLst>
          </p:cNvPr>
          <p:cNvPicPr>
            <a:picLocks noChangeAspect="1"/>
          </p:cNvPicPr>
          <p:nvPr/>
        </p:nvPicPr>
        <p:blipFill>
          <a:blip r:embed="rId4"/>
          <a:stretch>
            <a:fillRect/>
          </a:stretch>
        </p:blipFill>
        <p:spPr>
          <a:xfrm>
            <a:off x="1860859" y="1431531"/>
            <a:ext cx="3833698" cy="4572724"/>
          </a:xfrm>
          <a:prstGeom prst="rect">
            <a:avLst/>
          </a:prstGeom>
        </p:spPr>
      </p:pic>
      <p:pic>
        <p:nvPicPr>
          <p:cNvPr id="9" name="Picture 8">
            <a:extLst>
              <a:ext uri="{FF2B5EF4-FFF2-40B4-BE49-F238E27FC236}">
                <a16:creationId xmlns:a16="http://schemas.microsoft.com/office/drawing/2014/main" id="{7B0D3C56-0004-454A-9CA0-EA4836E5672C}"/>
              </a:ext>
            </a:extLst>
          </p:cNvPr>
          <p:cNvPicPr>
            <a:picLocks noChangeAspect="1"/>
          </p:cNvPicPr>
          <p:nvPr/>
        </p:nvPicPr>
        <p:blipFill>
          <a:blip r:embed="rId5"/>
          <a:stretch>
            <a:fillRect/>
          </a:stretch>
        </p:blipFill>
        <p:spPr>
          <a:xfrm>
            <a:off x="5962340" y="1843275"/>
            <a:ext cx="4036587" cy="3749237"/>
          </a:xfrm>
          <a:prstGeom prst="rect">
            <a:avLst/>
          </a:prstGeom>
        </p:spPr>
      </p:pic>
      <p:sp>
        <p:nvSpPr>
          <p:cNvPr id="10" name="Oval 9">
            <a:extLst>
              <a:ext uri="{FF2B5EF4-FFF2-40B4-BE49-F238E27FC236}">
                <a16:creationId xmlns:a16="http://schemas.microsoft.com/office/drawing/2014/main" id="{A72915E6-78FC-E640-B2AB-4A6894386033}"/>
              </a:ext>
            </a:extLst>
          </p:cNvPr>
          <p:cNvSpPr/>
          <p:nvPr/>
        </p:nvSpPr>
        <p:spPr>
          <a:xfrm>
            <a:off x="3999572" y="2587084"/>
            <a:ext cx="1538868" cy="2921619"/>
          </a:xfrm>
          <a:prstGeom prst="ellipse">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F4E05F5-A217-424C-83D1-F22963518D2C}"/>
              </a:ext>
            </a:extLst>
          </p:cNvPr>
          <p:cNvSpPr txBox="1"/>
          <p:nvPr/>
        </p:nvSpPr>
        <p:spPr>
          <a:xfrm>
            <a:off x="5694558" y="1375736"/>
            <a:ext cx="3334311" cy="307777"/>
          </a:xfrm>
          <a:prstGeom prst="rect">
            <a:avLst/>
          </a:prstGeom>
          <a:noFill/>
        </p:spPr>
        <p:txBody>
          <a:bodyPr wrap="none" rtlCol="0">
            <a:spAutoFit/>
          </a:bodyPr>
          <a:lstStyle/>
          <a:p>
            <a:r>
              <a:rPr lang="en-US" sz="1400" dirty="0" err="1"/>
              <a:t>Papaioannu</a:t>
            </a:r>
            <a:r>
              <a:rPr lang="en-US" sz="1400" dirty="0"/>
              <a:t> et al., A&amp;A, 660, L5, 9pp, 2021</a:t>
            </a:r>
          </a:p>
        </p:txBody>
      </p:sp>
      <p:sp>
        <p:nvSpPr>
          <p:cNvPr id="12" name="TextBox 11">
            <a:extLst>
              <a:ext uri="{FF2B5EF4-FFF2-40B4-BE49-F238E27FC236}">
                <a16:creationId xmlns:a16="http://schemas.microsoft.com/office/drawing/2014/main" id="{AB9C27F3-3C73-ED47-A169-8BAC152724B4}"/>
              </a:ext>
            </a:extLst>
          </p:cNvPr>
          <p:cNvSpPr txBox="1"/>
          <p:nvPr/>
        </p:nvSpPr>
        <p:spPr>
          <a:xfrm>
            <a:off x="2798165" y="3282846"/>
            <a:ext cx="709233" cy="369332"/>
          </a:xfrm>
          <a:prstGeom prst="rect">
            <a:avLst/>
          </a:prstGeom>
          <a:noFill/>
        </p:spPr>
        <p:txBody>
          <a:bodyPr wrap="none" rtlCol="0">
            <a:spAutoFit/>
          </a:bodyPr>
          <a:lstStyle/>
          <a:p>
            <a:r>
              <a:rPr lang="en-US" dirty="0"/>
              <a:t>onset</a:t>
            </a:r>
          </a:p>
        </p:txBody>
      </p:sp>
      <p:sp>
        <p:nvSpPr>
          <p:cNvPr id="13" name="TextBox 12">
            <a:extLst>
              <a:ext uri="{FF2B5EF4-FFF2-40B4-BE49-F238E27FC236}">
                <a16:creationId xmlns:a16="http://schemas.microsoft.com/office/drawing/2014/main" id="{3440DDC3-24FD-ED44-A705-447243E3BF8A}"/>
              </a:ext>
            </a:extLst>
          </p:cNvPr>
          <p:cNvSpPr txBox="1"/>
          <p:nvPr/>
        </p:nvSpPr>
        <p:spPr>
          <a:xfrm>
            <a:off x="2791130" y="1658608"/>
            <a:ext cx="1217193" cy="369332"/>
          </a:xfrm>
          <a:prstGeom prst="rect">
            <a:avLst/>
          </a:prstGeom>
          <a:noFill/>
        </p:spPr>
        <p:txBody>
          <a:bodyPr wrap="none" rtlCol="0">
            <a:spAutoFit/>
          </a:bodyPr>
          <a:lstStyle/>
          <a:p>
            <a:r>
              <a:rPr lang="en-US" dirty="0"/>
              <a:t>Peak space</a:t>
            </a:r>
          </a:p>
        </p:txBody>
      </p:sp>
      <p:sp>
        <p:nvSpPr>
          <p:cNvPr id="14" name="TextBox 13">
            <a:extLst>
              <a:ext uri="{FF2B5EF4-FFF2-40B4-BE49-F238E27FC236}">
                <a16:creationId xmlns:a16="http://schemas.microsoft.com/office/drawing/2014/main" id="{B4876191-43CC-F247-8277-8493C7B6545F}"/>
              </a:ext>
            </a:extLst>
          </p:cNvPr>
          <p:cNvSpPr txBox="1"/>
          <p:nvPr/>
        </p:nvSpPr>
        <p:spPr>
          <a:xfrm>
            <a:off x="3507397" y="2254995"/>
            <a:ext cx="2118144" cy="369332"/>
          </a:xfrm>
          <a:prstGeom prst="rect">
            <a:avLst/>
          </a:prstGeom>
          <a:noFill/>
        </p:spPr>
        <p:txBody>
          <a:bodyPr wrap="none" rtlCol="0">
            <a:spAutoFit/>
          </a:bodyPr>
          <a:lstStyle/>
          <a:p>
            <a:r>
              <a:rPr lang="en-US" dirty="0"/>
              <a:t>Peak GLE (red curve)</a:t>
            </a:r>
          </a:p>
        </p:txBody>
      </p:sp>
      <p:cxnSp>
        <p:nvCxnSpPr>
          <p:cNvPr id="15" name="Straight Arrow Connector 14">
            <a:extLst>
              <a:ext uri="{FF2B5EF4-FFF2-40B4-BE49-F238E27FC236}">
                <a16:creationId xmlns:a16="http://schemas.microsoft.com/office/drawing/2014/main" id="{C805153C-CE14-7F41-801E-57F88260DEB0}"/>
              </a:ext>
            </a:extLst>
          </p:cNvPr>
          <p:cNvCxnSpPr>
            <a:cxnSpLocks/>
            <a:stCxn id="14" idx="3"/>
          </p:cNvCxnSpPr>
          <p:nvPr/>
        </p:nvCxnSpPr>
        <p:spPr>
          <a:xfrm flipV="1">
            <a:off x="5625542" y="2262885"/>
            <a:ext cx="859731" cy="176776"/>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B196DD98-E9E7-DD45-BA6D-D667EDE621CA}"/>
              </a:ext>
            </a:extLst>
          </p:cNvPr>
          <p:cNvPicPr>
            <a:picLocks noChangeAspect="1"/>
          </p:cNvPicPr>
          <p:nvPr/>
        </p:nvPicPr>
        <p:blipFill>
          <a:blip r:embed="rId6"/>
          <a:stretch>
            <a:fillRect/>
          </a:stretch>
        </p:blipFill>
        <p:spPr>
          <a:xfrm>
            <a:off x="3895512" y="5627167"/>
            <a:ext cx="4449935" cy="1230833"/>
          </a:xfrm>
          <a:prstGeom prst="rect">
            <a:avLst/>
          </a:prstGeom>
        </p:spPr>
      </p:pic>
    </p:spTree>
    <p:extLst>
      <p:ext uri="{BB962C8B-B14F-4D97-AF65-F5344CB8AC3E}">
        <p14:creationId xmlns:p14="http://schemas.microsoft.com/office/powerpoint/2010/main" val="231876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2"/>
          <a:stretch>
            <a:fillRect/>
          </a:stretch>
        </p:blipFill>
        <p:spPr>
          <a:xfrm>
            <a:off x="9035873" y="0"/>
            <a:ext cx="3149499" cy="6857999"/>
          </a:xfrm>
          <a:prstGeom prst="rect">
            <a:avLst/>
          </a:prstGeom>
        </p:spPr>
      </p:pic>
      <p:sp>
        <p:nvSpPr>
          <p:cNvPr id="13" name="Rectangle 12">
            <a:extLst>
              <a:ext uri="{FF2B5EF4-FFF2-40B4-BE49-F238E27FC236}">
                <a16:creationId xmlns:a16="http://schemas.microsoft.com/office/drawing/2014/main" id="{10A0BC7A-B782-AE4C-AA51-03AF725601EC}"/>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3"/>
          <a:stretch>
            <a:fillRect/>
          </a:stretch>
        </p:blipFill>
        <p:spPr>
          <a:xfrm>
            <a:off x="-18088" y="1"/>
            <a:ext cx="1401536" cy="6858000"/>
          </a:xfrm>
          <a:prstGeom prst="rect">
            <a:avLst/>
          </a:prstGeom>
        </p:spPr>
      </p:pic>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00AC409-F317-9843-9E09-E68D2848CCD6}"/>
              </a:ext>
            </a:extLst>
          </p:cNvPr>
          <p:cNvSpPr>
            <a:spLocks noGrp="1"/>
          </p:cNvSpPr>
          <p:nvPr>
            <p:ph type="title"/>
          </p:nvPr>
        </p:nvSpPr>
        <p:spPr>
          <a:xfrm>
            <a:off x="1631092" y="276109"/>
            <a:ext cx="10515600" cy="1325563"/>
          </a:xfrm>
        </p:spPr>
        <p:txBody>
          <a:bodyPr>
            <a:normAutofit fontScale="90000"/>
          </a:bodyPr>
          <a:lstStyle/>
          <a:p>
            <a:r>
              <a:rPr lang="en-US" sz="3600" b="1" dirty="0"/>
              <a:t>Optimization of a </a:t>
            </a:r>
            <a:r>
              <a:rPr lang="en-US" sz="3600" b="1" dirty="0" err="1"/>
              <a:t>a:Si-H</a:t>
            </a:r>
            <a:r>
              <a:rPr lang="en-US" sz="3600" b="1" dirty="0"/>
              <a:t> detector </a:t>
            </a:r>
            <a:br>
              <a:rPr lang="en-US" sz="3600" b="1" dirty="0"/>
            </a:br>
            <a:r>
              <a:rPr lang="en-US" sz="3600" b="1" dirty="0"/>
              <a:t>for long-duration intense solar energetic </a:t>
            </a:r>
            <a:br>
              <a:rPr lang="en-US" sz="3600" b="1" dirty="0"/>
            </a:br>
            <a:r>
              <a:rPr lang="en-US" sz="3600" b="1" dirty="0"/>
              <a:t>particle event monitoring</a:t>
            </a:r>
            <a:br>
              <a:rPr lang="en-US" b="1" dirty="0"/>
            </a:br>
            <a:endParaRPr lang="en-US" b="1" dirty="0"/>
          </a:p>
        </p:txBody>
      </p:sp>
      <p:sp>
        <p:nvSpPr>
          <p:cNvPr id="2" name="TextBox 1">
            <a:extLst>
              <a:ext uri="{FF2B5EF4-FFF2-40B4-BE49-F238E27FC236}">
                <a16:creationId xmlns:a16="http://schemas.microsoft.com/office/drawing/2014/main" id="{32E560B9-5836-F944-A91C-F4521B006A2C}"/>
              </a:ext>
            </a:extLst>
          </p:cNvPr>
          <p:cNvSpPr txBox="1"/>
          <p:nvPr/>
        </p:nvSpPr>
        <p:spPr>
          <a:xfrm>
            <a:off x="897378" y="1483660"/>
            <a:ext cx="5943550" cy="1754326"/>
          </a:xfrm>
          <a:prstGeom prst="rect">
            <a:avLst/>
          </a:prstGeom>
          <a:noFill/>
        </p:spPr>
        <p:txBody>
          <a:bodyPr wrap="none" rtlCol="0">
            <a:spAutoFit/>
          </a:bodyPr>
          <a:lstStyle/>
          <a:p>
            <a:pPr marL="285750" indent="-285750">
              <a:buFont typeface="Arial" panose="020B0604020202020204" pitchFamily="34" charset="0"/>
              <a:buChar char="•"/>
            </a:pPr>
            <a:r>
              <a:rPr lang="en-US" b="1" dirty="0" err="1">
                <a:solidFill>
                  <a:srgbClr val="7030A0"/>
                </a:solidFill>
                <a:ea typeface="Arial" charset="0"/>
                <a:cs typeface="Arial" charset="0"/>
              </a:rPr>
              <a:t>a:Si-H</a:t>
            </a:r>
            <a:r>
              <a:rPr lang="en-US" b="1" dirty="0">
                <a:solidFill>
                  <a:srgbClr val="7030A0"/>
                </a:solidFill>
                <a:ea typeface="Arial" charset="0"/>
                <a:cs typeface="Arial" charset="0"/>
              </a:rPr>
              <a:t> active material </a:t>
            </a:r>
            <a:r>
              <a:rPr lang="en-US" dirty="0"/>
              <a:t>and tungsten as passive material</a:t>
            </a:r>
          </a:p>
          <a:p>
            <a:pPr marL="285750" lvl="0" indent="-285750" eaLnBrk="0" fontAlgn="base" hangingPunct="0">
              <a:spcBef>
                <a:spcPct val="0"/>
              </a:spcBef>
              <a:spcAft>
                <a:spcPct val="0"/>
              </a:spcAft>
              <a:buFont typeface="Arial" panose="020B0604020202020204" pitchFamily="34" charset="0"/>
              <a:buChar char="•"/>
            </a:pPr>
            <a:r>
              <a:rPr lang="en-US" altLang="zh-CN" dirty="0">
                <a:ea typeface="Noto Serif CJK SC"/>
                <a:cs typeface="Lohit Devanagari"/>
              </a:rPr>
              <a:t>CSDA proton range in tungsten (Z=74)</a:t>
            </a:r>
            <a:endParaRPr lang="en-US" altLang="zh-CN" dirty="0"/>
          </a:p>
          <a:p>
            <a:pPr marL="285750" lvl="0" indent="-285750" eaLnBrk="0" fontAlgn="base" hangingPunct="0">
              <a:spcBef>
                <a:spcPct val="0"/>
              </a:spcBef>
              <a:spcAft>
                <a:spcPct val="0"/>
              </a:spcAft>
              <a:buFont typeface="Arial" panose="020B0604020202020204" pitchFamily="34" charset="0"/>
              <a:buChar char="•"/>
            </a:pPr>
            <a:r>
              <a:rPr lang="en-US" altLang="zh-CN" dirty="0">
                <a:ea typeface="Noto Serif CJK SC"/>
                <a:cs typeface="Lohit Devanagari"/>
              </a:rPr>
              <a:t>Tungsten density: 19.25 g/cm</a:t>
            </a:r>
            <a:r>
              <a:rPr lang="en-US" altLang="zh-CN" baseline="30000" dirty="0">
                <a:ea typeface="Noto Serif CJK SC"/>
                <a:cs typeface="Lohit Devanagari"/>
              </a:rPr>
              <a:t>3</a:t>
            </a:r>
          </a:p>
          <a:p>
            <a:pPr marL="285750" lvl="0" indent="-285750" eaLnBrk="0" fontAlgn="base" hangingPunct="0">
              <a:spcBef>
                <a:spcPct val="0"/>
              </a:spcBef>
              <a:spcAft>
                <a:spcPct val="0"/>
              </a:spcAft>
              <a:buFont typeface="Arial" panose="020B0604020202020204" pitchFamily="34" charset="0"/>
              <a:buChar char="•"/>
            </a:pPr>
            <a:r>
              <a:rPr lang="en-US" altLang="zh-CN" dirty="0"/>
              <a:t>Geometrical factor max for 400 MeV protons 0.6  cm</a:t>
            </a:r>
            <a:r>
              <a:rPr lang="en-US" altLang="zh-CN" baseline="30000" dirty="0"/>
              <a:t>2 </a:t>
            </a:r>
            <a:r>
              <a:rPr lang="en-US" altLang="zh-CN" dirty="0" err="1"/>
              <a:t>sr</a:t>
            </a:r>
            <a:r>
              <a:rPr lang="en-US" altLang="zh-CN" dirty="0"/>
              <a:t> </a:t>
            </a:r>
          </a:p>
          <a:p>
            <a:pPr lvl="0" eaLnBrk="0" fontAlgn="base" hangingPunct="0">
              <a:spcBef>
                <a:spcPct val="0"/>
              </a:spcBef>
              <a:spcAft>
                <a:spcPct val="0"/>
              </a:spcAft>
            </a:pPr>
            <a:r>
              <a:rPr lang="en-US" altLang="zh-CN" dirty="0"/>
              <a:t>      for about 1 kg detector </a:t>
            </a:r>
          </a:p>
          <a:p>
            <a:pPr marL="285750" indent="-285750">
              <a:buFont typeface="Arial" panose="020B0604020202020204" pitchFamily="34" charset="0"/>
              <a:buChar char="•"/>
            </a:pPr>
            <a:endParaRPr lang="en-US" dirty="0"/>
          </a:p>
        </p:txBody>
      </p:sp>
      <p:graphicFrame>
        <p:nvGraphicFramePr>
          <p:cNvPr id="3" name="Table 2">
            <a:extLst>
              <a:ext uri="{FF2B5EF4-FFF2-40B4-BE49-F238E27FC236}">
                <a16:creationId xmlns:a16="http://schemas.microsoft.com/office/drawing/2014/main" id="{D787A7D0-E7C1-DF49-9115-67449247E09E}"/>
              </a:ext>
            </a:extLst>
          </p:cNvPr>
          <p:cNvGraphicFramePr>
            <a:graphicFrameLocks noGrp="1"/>
          </p:cNvGraphicFramePr>
          <p:nvPr>
            <p:extLst/>
          </p:nvPr>
        </p:nvGraphicFramePr>
        <p:xfrm>
          <a:off x="440803" y="3080847"/>
          <a:ext cx="6448089" cy="2573996"/>
        </p:xfrm>
        <a:graphic>
          <a:graphicData uri="http://schemas.openxmlformats.org/drawingml/2006/table">
            <a:tbl>
              <a:tblPr firstRow="1" firstCol="1" bandRow="1">
                <a:tableStyleId>{5C22544A-7EE6-4342-B048-85BDC9FD1C3A}</a:tableStyleId>
              </a:tblPr>
              <a:tblGrid>
                <a:gridCol w="1611855">
                  <a:extLst>
                    <a:ext uri="{9D8B030D-6E8A-4147-A177-3AD203B41FA5}">
                      <a16:colId xmlns:a16="http://schemas.microsoft.com/office/drawing/2014/main" val="3612865197"/>
                    </a:ext>
                  </a:extLst>
                </a:gridCol>
                <a:gridCol w="1612524">
                  <a:extLst>
                    <a:ext uri="{9D8B030D-6E8A-4147-A177-3AD203B41FA5}">
                      <a16:colId xmlns:a16="http://schemas.microsoft.com/office/drawing/2014/main" val="2306842645"/>
                    </a:ext>
                  </a:extLst>
                </a:gridCol>
                <a:gridCol w="1611855">
                  <a:extLst>
                    <a:ext uri="{9D8B030D-6E8A-4147-A177-3AD203B41FA5}">
                      <a16:colId xmlns:a16="http://schemas.microsoft.com/office/drawing/2014/main" val="3614878211"/>
                    </a:ext>
                  </a:extLst>
                </a:gridCol>
                <a:gridCol w="1611855">
                  <a:extLst>
                    <a:ext uri="{9D8B030D-6E8A-4147-A177-3AD203B41FA5}">
                      <a16:colId xmlns:a16="http://schemas.microsoft.com/office/drawing/2014/main" val="1721830144"/>
                    </a:ext>
                  </a:extLst>
                </a:gridCol>
              </a:tblGrid>
              <a:tr h="308570">
                <a:tc>
                  <a:txBody>
                    <a:bodyPr/>
                    <a:lstStyle/>
                    <a:p>
                      <a:pPr>
                        <a:spcAft>
                          <a:spcPts val="0"/>
                        </a:spcAft>
                      </a:pPr>
                      <a:r>
                        <a:rPr lang="en-US" sz="1200" kern="100">
                          <a:effectLst/>
                        </a:rPr>
                        <a:t>Energia</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CSDA range</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Range</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Massa</a:t>
                      </a:r>
                      <a:endParaRPr lang="it-IT" sz="1200" kern="100">
                        <a:effectLst/>
                        <a:latin typeface="Liberation Serif"/>
                        <a:ea typeface="Noto Serif CJK SC"/>
                        <a:cs typeface="Lohit Devanagari"/>
                      </a:endParaRPr>
                    </a:p>
                  </a:txBody>
                  <a:tcPr marL="34925" marR="34925" marT="34925" marB="34925"/>
                </a:tc>
                <a:extLst>
                  <a:ext uri="{0D108BD9-81ED-4DB2-BD59-A6C34878D82A}">
                    <a16:rowId xmlns:a16="http://schemas.microsoft.com/office/drawing/2014/main" val="1871424906"/>
                  </a:ext>
                </a:extLst>
              </a:tr>
              <a:tr h="755142">
                <a:tc>
                  <a:txBody>
                    <a:bodyPr/>
                    <a:lstStyle/>
                    <a:p>
                      <a:pPr>
                        <a:spcAft>
                          <a:spcPts val="0"/>
                        </a:spcAft>
                      </a:pPr>
                      <a:r>
                        <a:rPr lang="en-US" sz="1200" kern="100">
                          <a:effectLst/>
                        </a:rPr>
                        <a:t>300 MeV</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dirty="0">
                          <a:effectLst/>
                        </a:rPr>
                        <a:t>99.33 g/cm^2</a:t>
                      </a:r>
                      <a:endParaRPr lang="it-IT" sz="1200" kern="100" dirty="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5.16 cm</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2.5x2.5 → 620 g</a:t>
                      </a:r>
                      <a:endParaRPr lang="it-IT" sz="1200" kern="100">
                        <a:effectLst/>
                      </a:endParaRPr>
                    </a:p>
                    <a:p>
                      <a:pPr>
                        <a:spcAft>
                          <a:spcPts val="0"/>
                        </a:spcAft>
                      </a:pPr>
                      <a:r>
                        <a:rPr lang="en-US" sz="1200" kern="100">
                          <a:effectLst/>
                        </a:rPr>
                        <a:t>2.0x2.0 → 397 g</a:t>
                      </a:r>
                      <a:endParaRPr lang="it-IT" sz="1200" kern="100">
                        <a:effectLst/>
                      </a:endParaRPr>
                    </a:p>
                    <a:p>
                      <a:pPr>
                        <a:spcAft>
                          <a:spcPts val="0"/>
                        </a:spcAft>
                      </a:pPr>
                      <a:r>
                        <a:rPr lang="en-US" sz="1200" kern="100">
                          <a:effectLst/>
                        </a:rPr>
                        <a:t>1.5x1.5 → 223 g</a:t>
                      </a:r>
                      <a:endParaRPr lang="it-IT" sz="1200" kern="100">
                        <a:effectLst/>
                        <a:latin typeface="Liberation Serif"/>
                        <a:ea typeface="Noto Serif CJK SC"/>
                        <a:cs typeface="Lohit Devanagari"/>
                      </a:endParaRPr>
                    </a:p>
                  </a:txBody>
                  <a:tcPr marL="34925" marR="34925" marT="34925" marB="34925"/>
                </a:tc>
                <a:extLst>
                  <a:ext uri="{0D108BD9-81ED-4DB2-BD59-A6C34878D82A}">
                    <a16:rowId xmlns:a16="http://schemas.microsoft.com/office/drawing/2014/main" val="3568169099"/>
                  </a:ext>
                </a:extLst>
              </a:tr>
              <a:tr h="755142">
                <a:tc>
                  <a:txBody>
                    <a:bodyPr/>
                    <a:lstStyle/>
                    <a:p>
                      <a:pPr>
                        <a:spcAft>
                          <a:spcPts val="0"/>
                        </a:spcAft>
                      </a:pPr>
                      <a:r>
                        <a:rPr lang="en-US" sz="1200" kern="100">
                          <a:effectLst/>
                        </a:rPr>
                        <a:t>350 MeV</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dirty="0">
                          <a:effectLst/>
                        </a:rPr>
                        <a:t>127.1 g/cm^2</a:t>
                      </a:r>
                      <a:endParaRPr lang="it-IT" sz="1200" kern="100" dirty="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6.60 cm</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2.5x2.5 → 795 g</a:t>
                      </a:r>
                      <a:endParaRPr lang="it-IT" sz="1200" kern="100">
                        <a:effectLst/>
                      </a:endParaRPr>
                    </a:p>
                    <a:p>
                      <a:pPr>
                        <a:spcAft>
                          <a:spcPts val="0"/>
                        </a:spcAft>
                      </a:pPr>
                      <a:r>
                        <a:rPr lang="en-US" sz="1200" kern="100">
                          <a:effectLst/>
                        </a:rPr>
                        <a:t>2.0x2.0 → 508 g</a:t>
                      </a:r>
                      <a:endParaRPr lang="it-IT" sz="1200" kern="100">
                        <a:effectLst/>
                      </a:endParaRPr>
                    </a:p>
                    <a:p>
                      <a:pPr>
                        <a:spcAft>
                          <a:spcPts val="0"/>
                        </a:spcAft>
                      </a:pPr>
                      <a:r>
                        <a:rPr lang="en-US" sz="1200" kern="100">
                          <a:effectLst/>
                        </a:rPr>
                        <a:t>1.5x1.5 → 286 g</a:t>
                      </a:r>
                      <a:endParaRPr lang="it-IT" sz="1200" kern="100">
                        <a:effectLst/>
                        <a:latin typeface="Liberation Serif"/>
                        <a:ea typeface="Noto Serif CJK SC"/>
                        <a:cs typeface="Lohit Devanagari"/>
                      </a:endParaRPr>
                    </a:p>
                  </a:txBody>
                  <a:tcPr marL="34925" marR="34925" marT="34925" marB="34925"/>
                </a:tc>
                <a:extLst>
                  <a:ext uri="{0D108BD9-81ED-4DB2-BD59-A6C34878D82A}">
                    <a16:rowId xmlns:a16="http://schemas.microsoft.com/office/drawing/2014/main" val="2225416301"/>
                  </a:ext>
                </a:extLst>
              </a:tr>
              <a:tr h="755142">
                <a:tc>
                  <a:txBody>
                    <a:bodyPr/>
                    <a:lstStyle/>
                    <a:p>
                      <a:pPr>
                        <a:spcAft>
                          <a:spcPts val="0"/>
                        </a:spcAft>
                      </a:pPr>
                      <a:r>
                        <a:rPr lang="en-US" sz="1200" kern="100">
                          <a:effectLst/>
                        </a:rPr>
                        <a:t>400 MeV</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dirty="0">
                          <a:effectLst/>
                        </a:rPr>
                        <a:t>156.8 g/cm^2</a:t>
                      </a:r>
                      <a:endParaRPr lang="it-IT" sz="1200" kern="100" dirty="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a:effectLst/>
                        </a:rPr>
                        <a:t>8.15 cm</a:t>
                      </a:r>
                      <a:endParaRPr lang="it-IT" sz="1200" kern="100">
                        <a:effectLst/>
                        <a:latin typeface="Liberation Serif"/>
                        <a:ea typeface="Noto Serif CJK SC"/>
                        <a:cs typeface="Lohit Devanagari"/>
                      </a:endParaRPr>
                    </a:p>
                  </a:txBody>
                  <a:tcPr marL="34925" marR="34925" marT="34925" marB="34925"/>
                </a:tc>
                <a:tc>
                  <a:txBody>
                    <a:bodyPr/>
                    <a:lstStyle/>
                    <a:p>
                      <a:pPr>
                        <a:spcAft>
                          <a:spcPts val="0"/>
                        </a:spcAft>
                      </a:pPr>
                      <a:r>
                        <a:rPr lang="en-US" sz="1200" kern="100" dirty="0">
                          <a:effectLst/>
                        </a:rPr>
                        <a:t>2.5x2.5 → 979 g</a:t>
                      </a:r>
                      <a:endParaRPr lang="it-IT" sz="1200" kern="100" dirty="0">
                        <a:effectLst/>
                      </a:endParaRPr>
                    </a:p>
                    <a:p>
                      <a:pPr>
                        <a:spcAft>
                          <a:spcPts val="0"/>
                        </a:spcAft>
                      </a:pPr>
                      <a:r>
                        <a:rPr lang="en-US" sz="1200" kern="100" dirty="0">
                          <a:effectLst/>
                        </a:rPr>
                        <a:t>2.0x2.0 → 627 g</a:t>
                      </a:r>
                      <a:endParaRPr lang="it-IT" sz="1200" kern="100" dirty="0">
                        <a:effectLst/>
                      </a:endParaRPr>
                    </a:p>
                    <a:p>
                      <a:pPr>
                        <a:spcAft>
                          <a:spcPts val="0"/>
                        </a:spcAft>
                      </a:pPr>
                      <a:r>
                        <a:rPr lang="en-US" sz="1200" kern="100" dirty="0">
                          <a:effectLst/>
                        </a:rPr>
                        <a:t>1.5x1.5 → 353 g</a:t>
                      </a:r>
                      <a:endParaRPr lang="it-IT" sz="1200" kern="100" dirty="0">
                        <a:effectLst/>
                        <a:latin typeface="Liberation Serif"/>
                        <a:ea typeface="Noto Serif CJK SC"/>
                        <a:cs typeface="Lohit Devanagari"/>
                      </a:endParaRPr>
                    </a:p>
                  </a:txBody>
                  <a:tcPr marL="34925" marR="34925" marT="34925" marB="34925"/>
                </a:tc>
                <a:extLst>
                  <a:ext uri="{0D108BD9-81ED-4DB2-BD59-A6C34878D82A}">
                    <a16:rowId xmlns:a16="http://schemas.microsoft.com/office/drawing/2014/main" val="199456232"/>
                  </a:ext>
                </a:extLst>
              </a:tr>
            </a:tbl>
          </a:graphicData>
        </a:graphic>
      </p:graphicFrame>
      <p:pic>
        <p:nvPicPr>
          <p:cNvPr id="10" name="Picture 9">
            <a:extLst>
              <a:ext uri="{FF2B5EF4-FFF2-40B4-BE49-F238E27FC236}">
                <a16:creationId xmlns:a16="http://schemas.microsoft.com/office/drawing/2014/main" id="{8399B92A-4041-1541-88CD-B580BE2CF945}"/>
              </a:ext>
            </a:extLst>
          </p:cNvPr>
          <p:cNvPicPr>
            <a:picLocks noChangeAspect="1"/>
          </p:cNvPicPr>
          <p:nvPr/>
        </p:nvPicPr>
        <p:blipFill>
          <a:blip r:embed="rId4"/>
          <a:stretch>
            <a:fillRect/>
          </a:stretch>
        </p:blipFill>
        <p:spPr>
          <a:xfrm>
            <a:off x="6888892" y="3261126"/>
            <a:ext cx="4165600" cy="2679700"/>
          </a:xfrm>
          <a:prstGeom prst="rect">
            <a:avLst/>
          </a:prstGeom>
        </p:spPr>
      </p:pic>
      <p:sp>
        <p:nvSpPr>
          <p:cNvPr id="11" name="TextBox 10">
            <a:extLst>
              <a:ext uri="{FF2B5EF4-FFF2-40B4-BE49-F238E27FC236}">
                <a16:creationId xmlns:a16="http://schemas.microsoft.com/office/drawing/2014/main" id="{DF7E87AE-FADC-3047-B9CD-7490052BE4D4}"/>
              </a:ext>
            </a:extLst>
          </p:cNvPr>
          <p:cNvSpPr txBox="1"/>
          <p:nvPr/>
        </p:nvSpPr>
        <p:spPr>
          <a:xfrm>
            <a:off x="6898774" y="855421"/>
            <a:ext cx="3954756" cy="2800767"/>
          </a:xfrm>
          <a:prstGeom prst="rect">
            <a:avLst/>
          </a:prstGeom>
          <a:noFill/>
        </p:spPr>
        <p:txBody>
          <a:bodyPr wrap="square" rtlCol="0">
            <a:spAutoFit/>
          </a:bodyPr>
          <a:lstStyle/>
          <a:p>
            <a:r>
              <a:rPr lang="en-US" b="1" dirty="0">
                <a:solidFill>
                  <a:srgbClr val="FF0000"/>
                </a:solidFill>
              </a:rPr>
              <a:t>SEP event October 28, 2021 GLE 73</a:t>
            </a:r>
          </a:p>
          <a:p>
            <a:r>
              <a:rPr lang="en-US" sz="1400" dirty="0"/>
              <a:t>Blue dots: data gathered in space up to 100 MeV with Solar Orbiter. Orange squares: Neutron Monitor data.</a:t>
            </a:r>
          </a:p>
          <a:p>
            <a:r>
              <a:rPr lang="en-US" sz="1400" dirty="0"/>
              <a:t>The blue curve is the best fit with data up  to 100 MeV.</a:t>
            </a:r>
          </a:p>
          <a:p>
            <a:r>
              <a:rPr lang="en-US" sz="1400" dirty="0"/>
              <a:t>The red curve is the best fit with data up  to 400 MeV-&gt; SEP monitoring in space, far from Earth should be monitored up to minimum energies of 400 MeV. Only near-Earth detectors cover this energy range.</a:t>
            </a:r>
          </a:p>
          <a:p>
            <a:endParaRPr lang="en-US" dirty="0"/>
          </a:p>
        </p:txBody>
      </p:sp>
      <p:pic>
        <p:nvPicPr>
          <p:cNvPr id="12" name="Picture 11">
            <a:extLst>
              <a:ext uri="{FF2B5EF4-FFF2-40B4-BE49-F238E27FC236}">
                <a16:creationId xmlns:a16="http://schemas.microsoft.com/office/drawing/2014/main" id="{2468C7F8-06A5-F54D-9DAB-07D5DEBB0E80}"/>
              </a:ext>
            </a:extLst>
          </p:cNvPr>
          <p:cNvPicPr>
            <a:picLocks noChangeAspect="1"/>
          </p:cNvPicPr>
          <p:nvPr/>
        </p:nvPicPr>
        <p:blipFill>
          <a:blip r:embed="rId5"/>
          <a:stretch>
            <a:fillRect/>
          </a:stretch>
        </p:blipFill>
        <p:spPr>
          <a:xfrm>
            <a:off x="3895512" y="5627167"/>
            <a:ext cx="4449935" cy="1230833"/>
          </a:xfrm>
          <a:prstGeom prst="rect">
            <a:avLst/>
          </a:prstGeom>
        </p:spPr>
      </p:pic>
    </p:spTree>
    <p:extLst>
      <p:ext uri="{BB962C8B-B14F-4D97-AF65-F5344CB8AC3E}">
        <p14:creationId xmlns:p14="http://schemas.microsoft.com/office/powerpoint/2010/main" val="264902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1444" y="1986"/>
            <a:ext cx="1401130" cy="6856014"/>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0034BA-DCC7-AA4E-88A9-6ADBA1739B4E}"/>
              </a:ext>
            </a:extLst>
          </p:cNvPr>
          <p:cNvPicPr>
            <a:picLocks noChangeAspect="1"/>
          </p:cNvPicPr>
          <p:nvPr/>
        </p:nvPicPr>
        <p:blipFill>
          <a:blip r:embed="rId4"/>
          <a:stretch>
            <a:fillRect/>
          </a:stretch>
        </p:blipFill>
        <p:spPr>
          <a:xfrm>
            <a:off x="817693" y="1986621"/>
            <a:ext cx="4917330" cy="4272705"/>
          </a:xfrm>
          <a:prstGeom prst="rect">
            <a:avLst/>
          </a:prstGeom>
        </p:spPr>
      </p:pic>
      <p:sp>
        <p:nvSpPr>
          <p:cNvPr id="10" name="Title 1">
            <a:extLst>
              <a:ext uri="{FF2B5EF4-FFF2-40B4-BE49-F238E27FC236}">
                <a16:creationId xmlns:a16="http://schemas.microsoft.com/office/drawing/2014/main" id="{3222587F-1C28-5D4B-B945-40832AAA855C}"/>
              </a:ext>
            </a:extLst>
          </p:cNvPr>
          <p:cNvSpPr>
            <a:spLocks noGrp="1"/>
          </p:cNvSpPr>
          <p:nvPr>
            <p:ph type="title"/>
          </p:nvPr>
        </p:nvSpPr>
        <p:spPr>
          <a:xfrm>
            <a:off x="1235677" y="347721"/>
            <a:ext cx="10515600" cy="1325563"/>
          </a:xfrm>
        </p:spPr>
        <p:txBody>
          <a:bodyPr/>
          <a:lstStyle/>
          <a:p>
            <a:r>
              <a:rPr lang="en-US" b="1" dirty="0"/>
              <a:t>SEP critical observation energy interval</a:t>
            </a:r>
          </a:p>
        </p:txBody>
      </p:sp>
      <p:pic>
        <p:nvPicPr>
          <p:cNvPr id="11" name="Picture 10">
            <a:extLst>
              <a:ext uri="{FF2B5EF4-FFF2-40B4-BE49-F238E27FC236}">
                <a16:creationId xmlns:a16="http://schemas.microsoft.com/office/drawing/2014/main" id="{4896621D-402B-6F41-BBB7-54D76F404EFD}"/>
              </a:ext>
            </a:extLst>
          </p:cNvPr>
          <p:cNvPicPr>
            <a:picLocks noChangeAspect="1"/>
          </p:cNvPicPr>
          <p:nvPr/>
        </p:nvPicPr>
        <p:blipFill>
          <a:blip r:embed="rId5"/>
          <a:stretch>
            <a:fillRect/>
          </a:stretch>
        </p:blipFill>
        <p:spPr>
          <a:xfrm>
            <a:off x="8363101" y="1966743"/>
            <a:ext cx="3327238" cy="1138459"/>
          </a:xfrm>
          <a:prstGeom prst="rect">
            <a:avLst/>
          </a:prstGeom>
        </p:spPr>
      </p:pic>
      <p:pic>
        <p:nvPicPr>
          <p:cNvPr id="12" name="Picture 11">
            <a:extLst>
              <a:ext uri="{FF2B5EF4-FFF2-40B4-BE49-F238E27FC236}">
                <a16:creationId xmlns:a16="http://schemas.microsoft.com/office/drawing/2014/main" id="{598FCDC1-2BE6-974F-9D9D-091A81C6A63F}"/>
              </a:ext>
            </a:extLst>
          </p:cNvPr>
          <p:cNvPicPr>
            <a:picLocks noChangeAspect="1"/>
          </p:cNvPicPr>
          <p:nvPr/>
        </p:nvPicPr>
        <p:blipFill>
          <a:blip r:embed="rId6"/>
          <a:stretch>
            <a:fillRect/>
          </a:stretch>
        </p:blipFill>
        <p:spPr>
          <a:xfrm>
            <a:off x="4683004" y="1325252"/>
            <a:ext cx="3938511" cy="2866273"/>
          </a:xfrm>
          <a:prstGeom prst="rect">
            <a:avLst/>
          </a:prstGeom>
        </p:spPr>
      </p:pic>
      <p:sp>
        <p:nvSpPr>
          <p:cNvPr id="13" name="Rectangle 12">
            <a:extLst>
              <a:ext uri="{FF2B5EF4-FFF2-40B4-BE49-F238E27FC236}">
                <a16:creationId xmlns:a16="http://schemas.microsoft.com/office/drawing/2014/main" id="{5612B362-6EFF-5743-B975-A97DA399B501}"/>
              </a:ext>
            </a:extLst>
          </p:cNvPr>
          <p:cNvSpPr/>
          <p:nvPr/>
        </p:nvSpPr>
        <p:spPr>
          <a:xfrm>
            <a:off x="8315221" y="1634059"/>
            <a:ext cx="3415450" cy="307777"/>
          </a:xfrm>
          <a:prstGeom prst="rect">
            <a:avLst/>
          </a:prstGeom>
        </p:spPr>
        <p:txBody>
          <a:bodyPr wrap="square">
            <a:spAutoFit/>
          </a:bodyPr>
          <a:lstStyle/>
          <a:p>
            <a:r>
              <a:rPr lang="en-GB" sz="1400" b="1" dirty="0"/>
              <a:t>CG+, J. Ph. Conf. Ser. , 31, 045018, 2014</a:t>
            </a:r>
          </a:p>
        </p:txBody>
      </p:sp>
      <p:graphicFrame>
        <p:nvGraphicFramePr>
          <p:cNvPr id="3" name="Table 2">
            <a:extLst>
              <a:ext uri="{FF2B5EF4-FFF2-40B4-BE49-F238E27FC236}">
                <a16:creationId xmlns:a16="http://schemas.microsoft.com/office/drawing/2014/main" id="{BDAFEFE4-1074-7149-94A1-7EC1CA641ADB}"/>
              </a:ext>
            </a:extLst>
          </p:cNvPr>
          <p:cNvGraphicFramePr>
            <a:graphicFrameLocks noGrp="1"/>
          </p:cNvGraphicFramePr>
          <p:nvPr>
            <p:extLst>
              <p:ext uri="{D42A27DB-BD31-4B8C-83A1-F6EECF244321}">
                <p14:modId xmlns:p14="http://schemas.microsoft.com/office/powerpoint/2010/main" val="258413121"/>
              </p:ext>
            </p:extLst>
          </p:nvPr>
        </p:nvGraphicFramePr>
        <p:xfrm>
          <a:off x="5736317" y="4221175"/>
          <a:ext cx="4863950" cy="2267596"/>
        </p:xfrm>
        <a:graphic>
          <a:graphicData uri="http://schemas.openxmlformats.org/drawingml/2006/table">
            <a:tbl>
              <a:tblPr firstRow="1" bandRow="1">
                <a:tableStyleId>{5C22544A-7EE6-4342-B048-85BDC9FD1C3A}</a:tableStyleId>
              </a:tblPr>
              <a:tblGrid>
                <a:gridCol w="972790">
                  <a:extLst>
                    <a:ext uri="{9D8B030D-6E8A-4147-A177-3AD203B41FA5}">
                      <a16:colId xmlns:a16="http://schemas.microsoft.com/office/drawing/2014/main" val="1443862390"/>
                    </a:ext>
                  </a:extLst>
                </a:gridCol>
                <a:gridCol w="972790">
                  <a:extLst>
                    <a:ext uri="{9D8B030D-6E8A-4147-A177-3AD203B41FA5}">
                      <a16:colId xmlns:a16="http://schemas.microsoft.com/office/drawing/2014/main" val="1291346724"/>
                    </a:ext>
                  </a:extLst>
                </a:gridCol>
                <a:gridCol w="972790">
                  <a:extLst>
                    <a:ext uri="{9D8B030D-6E8A-4147-A177-3AD203B41FA5}">
                      <a16:colId xmlns:a16="http://schemas.microsoft.com/office/drawing/2014/main" val="2477660070"/>
                    </a:ext>
                  </a:extLst>
                </a:gridCol>
                <a:gridCol w="972790">
                  <a:extLst>
                    <a:ext uri="{9D8B030D-6E8A-4147-A177-3AD203B41FA5}">
                      <a16:colId xmlns:a16="http://schemas.microsoft.com/office/drawing/2014/main" val="2046746796"/>
                    </a:ext>
                  </a:extLst>
                </a:gridCol>
                <a:gridCol w="972790">
                  <a:extLst>
                    <a:ext uri="{9D8B030D-6E8A-4147-A177-3AD203B41FA5}">
                      <a16:colId xmlns:a16="http://schemas.microsoft.com/office/drawing/2014/main" val="1533863316"/>
                    </a:ext>
                  </a:extLst>
                </a:gridCol>
              </a:tblGrid>
              <a:tr h="498106">
                <a:tc>
                  <a:txBody>
                    <a:bodyPr/>
                    <a:lstStyle/>
                    <a:p>
                      <a:endParaRPr lang="en-US" sz="1200" dirty="0"/>
                    </a:p>
                  </a:txBody>
                  <a:tcPr/>
                </a:tc>
                <a:tc>
                  <a:txBody>
                    <a:bodyPr/>
                    <a:lstStyle/>
                    <a:p>
                      <a:r>
                        <a:rPr lang="en-US" sz="1200" dirty="0"/>
                        <a:t>Solar minimum</a:t>
                      </a:r>
                    </a:p>
                  </a:txBody>
                  <a:tcPr/>
                </a:tc>
                <a:tc>
                  <a:txBody>
                    <a:bodyPr/>
                    <a:lstStyle/>
                    <a:p>
                      <a:r>
                        <a:rPr lang="en-US" sz="1200" dirty="0"/>
                        <a:t>Solar maximum</a:t>
                      </a:r>
                    </a:p>
                  </a:txBody>
                  <a:tcPr/>
                </a:tc>
                <a:tc>
                  <a:txBody>
                    <a:bodyPr/>
                    <a:lstStyle/>
                    <a:p>
                      <a:r>
                        <a:rPr lang="en-US" sz="1200" dirty="0"/>
                        <a:t>Onset</a:t>
                      </a:r>
                    </a:p>
                  </a:txBody>
                  <a:tcPr/>
                </a:tc>
                <a:tc>
                  <a:txBody>
                    <a:bodyPr/>
                    <a:lstStyle/>
                    <a:p>
                      <a:r>
                        <a:rPr lang="en-US" sz="1200" dirty="0"/>
                        <a:t>Peak/Decay</a:t>
                      </a:r>
                    </a:p>
                  </a:txBody>
                  <a:tcPr/>
                </a:tc>
                <a:extLst>
                  <a:ext uri="{0D108BD9-81ED-4DB2-BD59-A6C34878D82A}">
                    <a16:rowId xmlns:a16="http://schemas.microsoft.com/office/drawing/2014/main" val="1596774906"/>
                  </a:ext>
                </a:extLst>
              </a:tr>
              <a:tr h="397890">
                <a:tc>
                  <a:txBody>
                    <a:bodyPr/>
                    <a:lstStyle/>
                    <a:p>
                      <a:r>
                        <a:rPr lang="en-US" sz="1200" dirty="0"/>
                        <a:t>GCR </a:t>
                      </a:r>
                    </a:p>
                  </a:txBody>
                  <a:tcPr/>
                </a:tc>
                <a:tc>
                  <a:txBody>
                    <a:bodyPr/>
                    <a:lstStyle/>
                    <a:p>
                      <a:r>
                        <a:rPr lang="en-US" sz="1200" dirty="0"/>
                        <a:t>19%</a:t>
                      </a:r>
                    </a:p>
                  </a:txBody>
                  <a:tcPr/>
                </a:tc>
                <a:tc>
                  <a:txBody>
                    <a:bodyPr/>
                    <a:lstStyle/>
                    <a:p>
                      <a:r>
                        <a:rPr lang="en-US" sz="1200" dirty="0"/>
                        <a:t>6%</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090277862"/>
                  </a:ext>
                </a:extLst>
              </a:tr>
              <a:tr h="0">
                <a:tc>
                  <a:txBody>
                    <a:bodyPr/>
                    <a:lstStyle/>
                    <a:p>
                      <a:r>
                        <a:rPr lang="en-US" sz="1200" dirty="0"/>
                        <a:t>SEP 13/12/2006</a:t>
                      </a:r>
                    </a:p>
                  </a:txBody>
                  <a:tcPr/>
                </a:tc>
                <a:tc>
                  <a:txBody>
                    <a:bodyPr/>
                    <a:lstStyle/>
                    <a:p>
                      <a:endParaRPr lang="en-US" sz="1200" dirty="0"/>
                    </a:p>
                  </a:txBody>
                  <a:tcPr/>
                </a:tc>
                <a:tc>
                  <a:txBody>
                    <a:bodyPr/>
                    <a:lstStyle/>
                    <a:p>
                      <a:endParaRPr lang="en-US" sz="1200" dirty="0"/>
                    </a:p>
                  </a:txBody>
                  <a:tcPr/>
                </a:tc>
                <a:tc>
                  <a:txBody>
                    <a:bodyPr/>
                    <a:lstStyle/>
                    <a:p>
                      <a:r>
                        <a:rPr lang="en-US" sz="1200" dirty="0"/>
                        <a:t>90%</a:t>
                      </a:r>
                    </a:p>
                  </a:txBody>
                  <a:tcPr/>
                </a:tc>
                <a:tc>
                  <a:txBody>
                    <a:bodyPr/>
                    <a:lstStyle/>
                    <a:p>
                      <a:r>
                        <a:rPr lang="en-US" sz="1200" dirty="0"/>
                        <a:t>98% (peak)</a:t>
                      </a:r>
                    </a:p>
                  </a:txBody>
                  <a:tcPr/>
                </a:tc>
                <a:extLst>
                  <a:ext uri="{0D108BD9-81ED-4DB2-BD59-A6C34878D82A}">
                    <a16:rowId xmlns:a16="http://schemas.microsoft.com/office/drawing/2014/main" val="3487100163"/>
                  </a:ext>
                </a:extLst>
              </a:tr>
              <a:tr h="227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SEP 14/12/2006</a:t>
                      </a:r>
                    </a:p>
                  </a:txBody>
                  <a:tcPr/>
                </a:tc>
                <a:tc>
                  <a:txBody>
                    <a:bodyPr/>
                    <a:lstStyle/>
                    <a:p>
                      <a:endParaRPr lang="en-US" sz="1200" dirty="0"/>
                    </a:p>
                  </a:txBody>
                  <a:tcPr/>
                </a:tc>
                <a:tc>
                  <a:txBody>
                    <a:bodyPr/>
                    <a:lstStyle/>
                    <a:p>
                      <a:endParaRPr lang="en-US" sz="1200" dirty="0"/>
                    </a:p>
                  </a:txBody>
                  <a:tcPr/>
                </a:tc>
                <a:tc>
                  <a:txBody>
                    <a:bodyPr/>
                    <a:lstStyle/>
                    <a:p>
                      <a:r>
                        <a:rPr lang="en-US" sz="1200" dirty="0"/>
                        <a:t>99%</a:t>
                      </a:r>
                    </a:p>
                  </a:txBody>
                  <a:tcPr/>
                </a:tc>
                <a:tc>
                  <a:txBody>
                    <a:bodyPr/>
                    <a:lstStyle/>
                    <a:p>
                      <a:r>
                        <a:rPr lang="en-US" sz="1200" dirty="0"/>
                        <a:t>100% (decay)</a:t>
                      </a:r>
                    </a:p>
                  </a:txBody>
                  <a:tcPr/>
                </a:tc>
                <a:extLst>
                  <a:ext uri="{0D108BD9-81ED-4DB2-BD59-A6C34878D82A}">
                    <a16:rowId xmlns:a16="http://schemas.microsoft.com/office/drawing/2014/main" val="2382604400"/>
                  </a:ext>
                </a:extLst>
              </a:tr>
              <a:tr h="227366">
                <a:tc>
                  <a:txBody>
                    <a:bodyPr/>
                    <a:lstStyle/>
                    <a:p>
                      <a:r>
                        <a:rPr lang="en-US" sz="1200" dirty="0"/>
                        <a:t>SEP 23/2/1956</a:t>
                      </a:r>
                    </a:p>
                  </a:txBody>
                  <a:tcPr/>
                </a:tc>
                <a:tc>
                  <a:txBody>
                    <a:bodyPr/>
                    <a:lstStyle/>
                    <a:p>
                      <a:endParaRPr lang="en-US" sz="1200"/>
                    </a:p>
                  </a:txBody>
                  <a:tcPr/>
                </a:tc>
                <a:tc>
                  <a:txBody>
                    <a:bodyPr/>
                    <a:lstStyle/>
                    <a:p>
                      <a:endParaRPr lang="en-US" sz="1200"/>
                    </a:p>
                  </a:txBody>
                  <a:tcPr/>
                </a:tc>
                <a:tc>
                  <a:txBody>
                    <a:bodyPr/>
                    <a:lstStyle/>
                    <a:p>
                      <a:r>
                        <a:rPr lang="en-US" sz="1200" dirty="0"/>
                        <a:t>25%</a:t>
                      </a:r>
                    </a:p>
                  </a:txBody>
                  <a:tcPr/>
                </a:tc>
                <a:tc>
                  <a:txBody>
                    <a:bodyPr/>
                    <a:lstStyle/>
                    <a:p>
                      <a:r>
                        <a:rPr lang="en-US" sz="1200" dirty="0"/>
                        <a:t>99.5% (peak)</a:t>
                      </a:r>
                    </a:p>
                  </a:txBody>
                  <a:tcPr/>
                </a:tc>
                <a:extLst>
                  <a:ext uri="{0D108BD9-81ED-4DB2-BD59-A6C34878D82A}">
                    <a16:rowId xmlns:a16="http://schemas.microsoft.com/office/drawing/2014/main" val="1835968473"/>
                  </a:ext>
                </a:extLst>
              </a:tr>
            </a:tbl>
          </a:graphicData>
        </a:graphic>
      </p:graphicFrame>
      <p:cxnSp>
        <p:nvCxnSpPr>
          <p:cNvPr id="17" name="Straight Connector 16">
            <a:extLst>
              <a:ext uri="{FF2B5EF4-FFF2-40B4-BE49-F238E27FC236}">
                <a16:creationId xmlns:a16="http://schemas.microsoft.com/office/drawing/2014/main" id="{6BFFA256-DA24-5642-91AD-D46549B5CD9F}"/>
              </a:ext>
            </a:extLst>
          </p:cNvPr>
          <p:cNvCxnSpPr>
            <a:cxnSpLocks/>
          </p:cNvCxnSpPr>
          <p:nvPr/>
        </p:nvCxnSpPr>
        <p:spPr>
          <a:xfrm>
            <a:off x="2504658" y="2226365"/>
            <a:ext cx="0" cy="2504661"/>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712B542-254B-814A-B2EF-9AE300A2C3A5}"/>
              </a:ext>
            </a:extLst>
          </p:cNvPr>
          <p:cNvSpPr txBox="1"/>
          <p:nvPr/>
        </p:nvSpPr>
        <p:spPr>
          <a:xfrm>
            <a:off x="1943536" y="1634059"/>
            <a:ext cx="2739468" cy="369332"/>
          </a:xfrm>
          <a:prstGeom prst="rect">
            <a:avLst/>
          </a:prstGeom>
          <a:noFill/>
        </p:spPr>
        <p:txBody>
          <a:bodyPr wrap="none" rtlCol="0">
            <a:spAutoFit/>
          </a:bodyPr>
          <a:lstStyle/>
          <a:p>
            <a:r>
              <a:rPr lang="en-US" dirty="0"/>
              <a:t>SEPs &gt; 70 MeV e &lt; 0.4 GeV </a:t>
            </a:r>
          </a:p>
        </p:txBody>
      </p:sp>
      <p:sp>
        <p:nvSpPr>
          <p:cNvPr id="2" name="TextBox 1">
            <a:extLst>
              <a:ext uri="{FF2B5EF4-FFF2-40B4-BE49-F238E27FC236}">
                <a16:creationId xmlns:a16="http://schemas.microsoft.com/office/drawing/2014/main" id="{656F2403-C7DA-F849-95D1-61138E24A13D}"/>
              </a:ext>
            </a:extLst>
          </p:cNvPr>
          <p:cNvSpPr txBox="1"/>
          <p:nvPr/>
        </p:nvSpPr>
        <p:spPr>
          <a:xfrm>
            <a:off x="8398411" y="3769770"/>
            <a:ext cx="3504870" cy="369332"/>
          </a:xfrm>
          <a:prstGeom prst="rect">
            <a:avLst/>
          </a:prstGeom>
          <a:noFill/>
        </p:spPr>
        <p:txBody>
          <a:bodyPr wrap="none" rtlCol="0">
            <a:spAutoFit/>
          </a:bodyPr>
          <a:lstStyle/>
          <a:p>
            <a:r>
              <a:rPr lang="en-US" b="1" dirty="0">
                <a:solidFill>
                  <a:srgbClr val="0070C0"/>
                </a:solidFill>
              </a:rPr>
              <a:t>Proton percentage below 400 MeV</a:t>
            </a:r>
          </a:p>
        </p:txBody>
      </p:sp>
    </p:spTree>
    <p:extLst>
      <p:ext uri="{BB962C8B-B14F-4D97-AF65-F5344CB8AC3E}">
        <p14:creationId xmlns:p14="http://schemas.microsoft.com/office/powerpoint/2010/main" val="159654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Box 5">
            <a:extLst>
              <a:ext uri="{FF2B5EF4-FFF2-40B4-BE49-F238E27FC236}">
                <a16:creationId xmlns:a16="http://schemas.microsoft.com/office/drawing/2014/main" id="{F484D2A0-8A59-DE4C-B075-5CFD2D3DF45F}"/>
              </a:ext>
            </a:extLst>
          </p:cNvPr>
          <p:cNvSpPr txBox="1">
            <a:spLocks noChangeArrowheads="1"/>
          </p:cNvSpPr>
          <p:nvPr/>
        </p:nvSpPr>
        <p:spPr bwMode="auto">
          <a:xfrm>
            <a:off x="2498725" y="2124207"/>
            <a:ext cx="184666" cy="369332"/>
          </a:xfrm>
          <a:prstGeom prst="rect">
            <a:avLst/>
          </a:prstGeom>
          <a:noFill/>
          <a:ln w="9525">
            <a:noFill/>
            <a:miter lim="800000"/>
            <a:headEnd/>
            <a:tailEnd/>
          </a:ln>
          <a:effectLst/>
        </p:spPr>
        <p:txBody>
          <a:bodyPr wrap="none">
            <a:prstTxWarp prst="textNoShape">
              <a:avLst/>
            </a:prstTxWarp>
            <a:spAutoFit/>
          </a:bodyPr>
          <a:lstStyle/>
          <a:p>
            <a:endParaRPr lang="it-IT" dirty="0">
              <a:latin typeface="Times" pitchFamily="-65" charset="0"/>
            </a:endParaRPr>
          </a:p>
        </p:txBody>
      </p:sp>
      <p:sp>
        <p:nvSpPr>
          <p:cNvPr id="10" name="Text Box 6">
            <a:extLst>
              <a:ext uri="{FF2B5EF4-FFF2-40B4-BE49-F238E27FC236}">
                <a16:creationId xmlns:a16="http://schemas.microsoft.com/office/drawing/2014/main" id="{E10DB506-277E-504C-BA1C-3C3F27C1B684}"/>
              </a:ext>
            </a:extLst>
          </p:cNvPr>
          <p:cNvSpPr txBox="1">
            <a:spLocks noChangeArrowheads="1"/>
          </p:cNvSpPr>
          <p:nvPr/>
        </p:nvSpPr>
        <p:spPr bwMode="auto">
          <a:xfrm>
            <a:off x="1751993" y="1389281"/>
            <a:ext cx="8772273" cy="4647426"/>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pitchFamily="-65" charset="0"/>
              </a:rPr>
              <a:t>The yearly  SEP-event occurrence in the fluence range </a:t>
            </a:r>
            <a:r>
              <a:rPr lang="en-US" sz="2000" b="1" dirty="0">
                <a:latin typeface="Times" pitchFamily="-65" charset="0"/>
              </a:rPr>
              <a:t>10</a:t>
            </a:r>
            <a:r>
              <a:rPr lang="en-US" sz="2000" b="1" baseline="30000" dirty="0">
                <a:latin typeface="Times" pitchFamily="-65" charset="0"/>
              </a:rPr>
              <a:t>6</a:t>
            </a:r>
            <a:r>
              <a:rPr lang="en-US" sz="2000" b="1" dirty="0">
                <a:latin typeface="Times" pitchFamily="-65" charset="0"/>
              </a:rPr>
              <a:t>-10</a:t>
            </a:r>
            <a:r>
              <a:rPr lang="en-US" sz="2000" b="1" baseline="30000" dirty="0">
                <a:latin typeface="Times" pitchFamily="-65" charset="0"/>
              </a:rPr>
              <a:t>11</a:t>
            </a:r>
            <a:r>
              <a:rPr lang="en-US" sz="2000" b="1" dirty="0">
                <a:latin typeface="Times" pitchFamily="-65" charset="0"/>
              </a:rPr>
              <a:t> protons/cm</a:t>
            </a:r>
            <a:r>
              <a:rPr lang="en-US" sz="2000" b="1" baseline="30000" dirty="0">
                <a:latin typeface="Times" pitchFamily="-65" charset="0"/>
              </a:rPr>
              <a:t>2</a:t>
            </a:r>
          </a:p>
          <a:p>
            <a:r>
              <a:rPr lang="en-US" sz="2000" b="1" dirty="0">
                <a:latin typeface="Times" pitchFamily="-65" charset="0"/>
              </a:rPr>
              <a:t>above 30 MeV</a:t>
            </a:r>
            <a:r>
              <a:rPr lang="en-US" sz="2000" dirty="0">
                <a:latin typeface="Times" pitchFamily="-65" charset="0"/>
              </a:rPr>
              <a:t> can be estimated according to </a:t>
            </a:r>
            <a:r>
              <a:rPr lang="en-US" sz="2000" b="1" dirty="0">
                <a:solidFill>
                  <a:srgbClr val="232CFF"/>
                </a:solidFill>
                <a:latin typeface="Times" pitchFamily="-65" charset="0"/>
              </a:rPr>
              <a:t>the </a:t>
            </a:r>
            <a:r>
              <a:rPr lang="en-US" sz="2000" b="1" dirty="0" err="1">
                <a:solidFill>
                  <a:srgbClr val="232CFF"/>
                </a:solidFill>
                <a:latin typeface="Times" pitchFamily="-65" charset="0"/>
              </a:rPr>
              <a:t>Nymmik</a:t>
            </a:r>
            <a:r>
              <a:rPr lang="en-US" sz="2000" b="1" dirty="0">
                <a:solidFill>
                  <a:srgbClr val="232CFF"/>
                </a:solidFill>
                <a:latin typeface="Times" pitchFamily="-65" charset="0"/>
              </a:rPr>
              <a:t> [ICRC proc. 1999a,b] </a:t>
            </a:r>
          </a:p>
          <a:p>
            <a:r>
              <a:rPr lang="en-US" sz="2000" b="1" dirty="0">
                <a:solidFill>
                  <a:srgbClr val="232CFF"/>
                </a:solidFill>
                <a:latin typeface="Times" pitchFamily="-65" charset="0"/>
              </a:rPr>
              <a:t>model</a:t>
            </a:r>
            <a:r>
              <a:rPr lang="en-US" sz="2000" b="1" dirty="0">
                <a:solidFill>
                  <a:srgbClr val="FF0000"/>
                </a:solidFill>
                <a:latin typeface="Times" pitchFamily="-65" charset="0"/>
              </a:rPr>
              <a:t> </a:t>
            </a:r>
            <a:r>
              <a:rPr lang="en-US" sz="2000" dirty="0">
                <a:latin typeface="Times" pitchFamily="-65" charset="0"/>
              </a:rPr>
              <a:t>on the basis of the number of the yearly predicted sunspot number:</a:t>
            </a:r>
          </a:p>
          <a:p>
            <a:endParaRPr lang="en-US" dirty="0">
              <a:latin typeface="Times" pitchFamily="-65" charset="0"/>
            </a:endParaRPr>
          </a:p>
          <a:p>
            <a:r>
              <a:rPr lang="en-US" sz="2000" b="1" dirty="0">
                <a:latin typeface="Times" pitchFamily="-65" charset="0"/>
              </a:rPr>
              <a:t>N</a:t>
            </a:r>
            <a:r>
              <a:rPr lang="en-US" sz="2000" b="1" baseline="-25000" dirty="0">
                <a:latin typeface="Times" pitchFamily="-65" charset="0"/>
              </a:rPr>
              <a:t>SEPs </a:t>
            </a:r>
            <a:r>
              <a:rPr lang="en-US" sz="2000" b="1" dirty="0">
                <a:latin typeface="Times" pitchFamily="-65" charset="0"/>
              </a:rPr>
              <a:t>[</a:t>
            </a:r>
            <a:r>
              <a:rPr lang="en-US" sz="2000" b="1" dirty="0" err="1">
                <a:latin typeface="Times" pitchFamily="-65" charset="0"/>
              </a:rPr>
              <a:t>N</a:t>
            </a:r>
            <a:r>
              <a:rPr lang="en-US" sz="2000" b="1" baseline="-25000" dirty="0" err="1">
                <a:latin typeface="Times" pitchFamily="-65" charset="0"/>
              </a:rPr>
              <a:t>SSmin</a:t>
            </a:r>
            <a:r>
              <a:rPr lang="en-US" sz="2000" b="1" dirty="0">
                <a:latin typeface="Times" pitchFamily="-65" charset="0"/>
              </a:rPr>
              <a:t>, </a:t>
            </a:r>
            <a:r>
              <a:rPr lang="en-US" sz="2000" b="1" dirty="0" err="1">
                <a:latin typeface="Times" pitchFamily="-65" charset="0"/>
              </a:rPr>
              <a:t>N</a:t>
            </a:r>
            <a:r>
              <a:rPr lang="en-US" sz="2000" b="1" baseline="-25000" dirty="0" err="1">
                <a:latin typeface="Times" pitchFamily="-65" charset="0"/>
              </a:rPr>
              <a:t>SSavg</a:t>
            </a:r>
            <a:r>
              <a:rPr lang="en-US" sz="2000" b="1" dirty="0">
                <a:latin typeface="Times" pitchFamily="-65" charset="0"/>
              </a:rPr>
              <a:t>, </a:t>
            </a:r>
            <a:r>
              <a:rPr lang="en-US" sz="2000" b="1" dirty="0" err="1">
                <a:latin typeface="Times" pitchFamily="-65" charset="0"/>
              </a:rPr>
              <a:t>N</a:t>
            </a:r>
            <a:r>
              <a:rPr lang="en-US" sz="2000" b="1" baseline="-25000" dirty="0" err="1">
                <a:latin typeface="Times" pitchFamily="-65" charset="0"/>
              </a:rPr>
              <a:t>SSmax</a:t>
            </a:r>
            <a:r>
              <a:rPr lang="en-US" sz="2000" b="1" dirty="0">
                <a:latin typeface="Times" pitchFamily="-65" charset="0"/>
              </a:rPr>
              <a:t>]=0.0694 N</a:t>
            </a:r>
            <a:r>
              <a:rPr lang="en-US" sz="2000" b="1" baseline="-25000" dirty="0">
                <a:latin typeface="Times" pitchFamily="-65" charset="0"/>
              </a:rPr>
              <a:t>SS</a:t>
            </a:r>
            <a:r>
              <a:rPr lang="en-US" sz="2000" b="1" dirty="0">
                <a:latin typeface="Times" pitchFamily="-65" charset="0"/>
              </a:rPr>
              <a:t>[min, </a:t>
            </a:r>
            <a:r>
              <a:rPr lang="en-US" sz="2000" b="1" dirty="0" err="1">
                <a:latin typeface="Times" pitchFamily="-65" charset="0"/>
              </a:rPr>
              <a:t>avg</a:t>
            </a:r>
            <a:r>
              <a:rPr lang="en-US" sz="2000" b="1" dirty="0">
                <a:latin typeface="Times" pitchFamily="-65" charset="0"/>
              </a:rPr>
              <a:t>, max</a:t>
            </a:r>
            <a:r>
              <a:rPr lang="en-US" sz="2000" dirty="0">
                <a:latin typeface="Times" pitchFamily="-65" charset="0"/>
              </a:rPr>
              <a:t>]</a:t>
            </a:r>
          </a:p>
          <a:p>
            <a:endParaRPr lang="en-US" sz="2000" dirty="0">
              <a:latin typeface="Times" pitchFamily="-65" charset="0"/>
            </a:endParaRPr>
          </a:p>
          <a:p>
            <a:r>
              <a:rPr lang="en-US" sz="2000" dirty="0" err="1">
                <a:latin typeface="Times" pitchFamily="-65" charset="0"/>
              </a:rPr>
              <a:t>Nymmik</a:t>
            </a:r>
            <a:r>
              <a:rPr lang="en-US" sz="2000" dirty="0">
                <a:latin typeface="Times" pitchFamily="-65" charset="0"/>
              </a:rPr>
              <a:t> has found that the SEP event fluence (</a:t>
            </a:r>
            <a:r>
              <a:rPr lang="en-US" sz="2000" b="1" dirty="0">
                <a:latin typeface="Symbol" pitchFamily="-65" charset="2"/>
              </a:rPr>
              <a:t></a:t>
            </a:r>
            <a:r>
              <a:rPr lang="en-US" sz="2000" dirty="0">
                <a:latin typeface="Times" pitchFamily="-65" charset="0"/>
              </a:rPr>
              <a:t>) distribution shows a power-law </a:t>
            </a:r>
          </a:p>
          <a:p>
            <a:r>
              <a:rPr lang="en-US" sz="2000" dirty="0">
                <a:latin typeface="Times" pitchFamily="-65" charset="0"/>
              </a:rPr>
              <a:t>trend with an exponential cut-off</a:t>
            </a:r>
          </a:p>
          <a:p>
            <a:endParaRPr lang="en-US" sz="2000" dirty="0">
              <a:latin typeface="Times" pitchFamily="-65" charset="0"/>
            </a:endParaRPr>
          </a:p>
          <a:p>
            <a:r>
              <a:rPr lang="en-US" sz="2000" b="1" dirty="0" err="1">
                <a:latin typeface="Times" pitchFamily="-65" charset="0"/>
              </a:rPr>
              <a:t>dN</a:t>
            </a:r>
            <a:r>
              <a:rPr lang="en-US" sz="2000" b="1" baseline="-25000" dirty="0" err="1">
                <a:latin typeface="Times" pitchFamily="-65" charset="0"/>
              </a:rPr>
              <a:t>SEPs</a:t>
            </a:r>
            <a:r>
              <a:rPr lang="en-US" sz="2000" b="1" dirty="0">
                <a:latin typeface="Times" pitchFamily="-65" charset="0"/>
              </a:rPr>
              <a:t>=C </a:t>
            </a:r>
            <a:r>
              <a:rPr lang="en-US" sz="2000" b="1" dirty="0">
                <a:latin typeface="Symbol" pitchFamily="-65" charset="2"/>
              </a:rPr>
              <a:t></a:t>
            </a:r>
            <a:r>
              <a:rPr lang="en-US" sz="2000" b="1" baseline="30000" dirty="0">
                <a:latin typeface="Symbol" pitchFamily="-65" charset="2"/>
              </a:rPr>
              <a:t></a:t>
            </a:r>
            <a:r>
              <a:rPr lang="en-US" sz="2000" b="1" dirty="0">
                <a:latin typeface="Times" pitchFamily="-65" charset="0"/>
              </a:rPr>
              <a:t> e</a:t>
            </a:r>
            <a:r>
              <a:rPr lang="en-US" sz="2000" b="1" baseline="30000" dirty="0">
                <a:latin typeface="Times" pitchFamily="-65" charset="0"/>
              </a:rPr>
              <a:t>- </a:t>
            </a:r>
            <a:r>
              <a:rPr lang="en-US" sz="2000" b="1" baseline="30000" dirty="0">
                <a:latin typeface="Symbol" pitchFamily="-65" charset="2"/>
              </a:rPr>
              <a:t></a:t>
            </a:r>
            <a:r>
              <a:rPr lang="en-US" sz="2000" b="1" baseline="30000" dirty="0">
                <a:latin typeface="Times" pitchFamily="-65" charset="0"/>
              </a:rPr>
              <a:t> </a:t>
            </a:r>
            <a:r>
              <a:rPr lang="en-US" sz="2000" b="1" baseline="30000" dirty="0">
                <a:latin typeface="Symbol" pitchFamily="-65" charset="2"/>
              </a:rPr>
              <a:t></a:t>
            </a:r>
            <a:r>
              <a:rPr lang="en-US" sz="1600" b="1" baseline="30000" dirty="0">
                <a:latin typeface="Times" pitchFamily="-65" charset="0"/>
              </a:rPr>
              <a:t>x</a:t>
            </a:r>
            <a:r>
              <a:rPr lang="en-US" sz="2000" b="1" baseline="30000" dirty="0">
                <a:latin typeface="Times" pitchFamily="-65" charset="0"/>
              </a:rPr>
              <a:t> </a:t>
            </a:r>
            <a:r>
              <a:rPr lang="en-US" sz="2000" b="1" dirty="0">
                <a:latin typeface="Times" pitchFamily="-65" charset="0"/>
              </a:rPr>
              <a:t> d</a:t>
            </a:r>
            <a:r>
              <a:rPr lang="en-US" sz="2000" b="1" dirty="0">
                <a:latin typeface="Symbol" pitchFamily="-65" charset="2"/>
              </a:rPr>
              <a:t></a:t>
            </a:r>
            <a:endParaRPr lang="en-US" sz="2000" b="1" dirty="0">
              <a:latin typeface="Times" pitchFamily="-65" charset="0"/>
            </a:endParaRPr>
          </a:p>
          <a:p>
            <a:endParaRPr lang="en-US" sz="2000" dirty="0">
              <a:latin typeface="Times" pitchFamily="-65" charset="0"/>
            </a:endParaRPr>
          </a:p>
          <a:p>
            <a:r>
              <a:rPr lang="en-US" sz="2000" dirty="0">
                <a:latin typeface="Times" pitchFamily="-65" charset="0"/>
              </a:rPr>
              <a:t>where </a:t>
            </a:r>
            <a:r>
              <a:rPr lang="en-US" sz="2000" b="1" dirty="0">
                <a:latin typeface="Symbol" pitchFamily="-65" charset="2"/>
              </a:rPr>
              <a:t></a:t>
            </a:r>
            <a:r>
              <a:rPr lang="en-US" sz="2000" b="1" baseline="-25000" dirty="0">
                <a:latin typeface="Times" pitchFamily="-65" charset="0"/>
              </a:rPr>
              <a:t>x</a:t>
            </a:r>
            <a:r>
              <a:rPr lang="en-US" sz="2000" b="1" dirty="0">
                <a:latin typeface="Times" pitchFamily="-65" charset="0"/>
              </a:rPr>
              <a:t>=4x10</a:t>
            </a:r>
            <a:r>
              <a:rPr lang="en-US" sz="2000" b="1" baseline="30000" dirty="0">
                <a:latin typeface="Times" pitchFamily="-65" charset="0"/>
              </a:rPr>
              <a:t>9</a:t>
            </a:r>
            <a:endParaRPr lang="en-US" sz="2000" dirty="0">
              <a:latin typeface="Times" pitchFamily="-65" charset="0"/>
            </a:endParaRPr>
          </a:p>
          <a:p>
            <a:endParaRPr lang="en-US" sz="2000" dirty="0">
              <a:latin typeface="Times" pitchFamily="-65" charset="0"/>
            </a:endParaRPr>
          </a:p>
          <a:p>
            <a:r>
              <a:rPr lang="en-US" sz="2000" dirty="0">
                <a:latin typeface="Times" pitchFamily="-65" charset="0"/>
              </a:rPr>
              <a:t>where </a:t>
            </a:r>
            <a:r>
              <a:rPr lang="en-US" sz="2000" b="1" dirty="0">
                <a:latin typeface="Times" pitchFamily="-65" charset="0"/>
              </a:rPr>
              <a:t>C </a:t>
            </a:r>
            <a:r>
              <a:rPr lang="en-US" sz="2000" dirty="0">
                <a:latin typeface="Times" pitchFamily="-65" charset="0"/>
              </a:rPr>
              <a:t>can be determined on the basis of the total number of expected SEP events</a:t>
            </a:r>
          </a:p>
          <a:p>
            <a:endParaRPr lang="en-US" dirty="0">
              <a:latin typeface="Times" pitchFamily="-65" charset="0"/>
            </a:endParaRPr>
          </a:p>
        </p:txBody>
      </p:sp>
      <p:sp>
        <p:nvSpPr>
          <p:cNvPr id="14" name="Title 1">
            <a:extLst>
              <a:ext uri="{FF2B5EF4-FFF2-40B4-BE49-F238E27FC236}">
                <a16:creationId xmlns:a16="http://schemas.microsoft.com/office/drawing/2014/main" id="{B4AB1C86-703C-C842-B976-C464ABBF8997}"/>
              </a:ext>
            </a:extLst>
          </p:cNvPr>
          <p:cNvSpPr>
            <a:spLocks noGrp="1"/>
          </p:cNvSpPr>
          <p:nvPr>
            <p:ph type="title"/>
          </p:nvPr>
        </p:nvSpPr>
        <p:spPr>
          <a:xfrm>
            <a:off x="2248931" y="63718"/>
            <a:ext cx="10515600" cy="1325563"/>
          </a:xfrm>
        </p:spPr>
        <p:txBody>
          <a:bodyPr/>
          <a:lstStyle/>
          <a:p>
            <a:r>
              <a:rPr lang="en-US" b="1" dirty="0"/>
              <a:t>Intense SEP event occurrence</a:t>
            </a:r>
          </a:p>
        </p:txBody>
      </p:sp>
    </p:spTree>
    <p:extLst>
      <p:ext uri="{BB962C8B-B14F-4D97-AF65-F5344CB8AC3E}">
        <p14:creationId xmlns:p14="http://schemas.microsoft.com/office/powerpoint/2010/main" val="256251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222674" y="0"/>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790830" y="1705234"/>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egnaposto contenuto 1">
            <a:extLst>
              <a:ext uri="{FF2B5EF4-FFF2-40B4-BE49-F238E27FC236}">
                <a16:creationId xmlns:a16="http://schemas.microsoft.com/office/drawing/2014/main" id="{67C90180-76DD-384E-9C80-B3A51AD42FB1}"/>
              </a:ext>
            </a:extLst>
          </p:cNvPr>
          <p:cNvSpPr txBox="1">
            <a:spLocks/>
          </p:cNvSpPr>
          <p:nvPr/>
        </p:nvSpPr>
        <p:spPr>
          <a:xfrm>
            <a:off x="1380101" y="2258694"/>
            <a:ext cx="8784976" cy="3550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a:p>
          <a:p>
            <a:endParaRPr lang="it-IT" dirty="0"/>
          </a:p>
        </p:txBody>
      </p:sp>
      <p:graphicFrame>
        <p:nvGraphicFramePr>
          <p:cNvPr id="9" name="Table 8">
            <a:extLst>
              <a:ext uri="{FF2B5EF4-FFF2-40B4-BE49-F238E27FC236}">
                <a16:creationId xmlns:a16="http://schemas.microsoft.com/office/drawing/2014/main" id="{5EF46FAE-A7B2-F84B-9C48-202651679310}"/>
              </a:ext>
            </a:extLst>
          </p:cNvPr>
          <p:cNvGraphicFramePr>
            <a:graphicFrameLocks noGrp="1"/>
          </p:cNvGraphicFramePr>
          <p:nvPr>
            <p:extLst>
              <p:ext uri="{D42A27DB-BD31-4B8C-83A1-F6EECF244321}">
                <p14:modId xmlns:p14="http://schemas.microsoft.com/office/powerpoint/2010/main" val="1842989362"/>
              </p:ext>
            </p:extLst>
          </p:nvPr>
        </p:nvGraphicFramePr>
        <p:xfrm>
          <a:off x="2400241" y="1681760"/>
          <a:ext cx="7162800" cy="3605200"/>
        </p:xfrm>
        <a:graphic>
          <a:graphicData uri="http://schemas.openxmlformats.org/drawingml/2006/table">
            <a:tbl>
              <a:tblPr firstRow="1" bandRow="1">
                <a:tableStyleId>{5C22544A-7EE6-4342-B048-85BDC9FD1C3A}</a:tableStyleId>
              </a:tblPr>
              <a:tblGrid>
                <a:gridCol w="2387600">
                  <a:extLst>
                    <a:ext uri="{9D8B030D-6E8A-4147-A177-3AD203B41FA5}">
                      <a16:colId xmlns:a16="http://schemas.microsoft.com/office/drawing/2014/main" val="2042167187"/>
                    </a:ext>
                  </a:extLst>
                </a:gridCol>
                <a:gridCol w="2387600">
                  <a:extLst>
                    <a:ext uri="{9D8B030D-6E8A-4147-A177-3AD203B41FA5}">
                      <a16:colId xmlns:a16="http://schemas.microsoft.com/office/drawing/2014/main" val="4006607262"/>
                    </a:ext>
                  </a:extLst>
                </a:gridCol>
                <a:gridCol w="2387600">
                  <a:extLst>
                    <a:ext uri="{9D8B030D-6E8A-4147-A177-3AD203B41FA5}">
                      <a16:colId xmlns:a16="http://schemas.microsoft.com/office/drawing/2014/main" val="1612840257"/>
                    </a:ext>
                  </a:extLst>
                </a:gridCol>
              </a:tblGrid>
              <a:tr h="332326">
                <a:tc>
                  <a:txBody>
                    <a:bodyPr/>
                    <a:lstStyle/>
                    <a:p>
                      <a:r>
                        <a:rPr lang="en-GB" sz="1400" dirty="0">
                          <a:solidFill>
                            <a:schemeClr val="bg1"/>
                          </a:solidFill>
                        </a:rPr>
                        <a:t>YEAR</a:t>
                      </a:r>
                    </a:p>
                  </a:txBody>
                  <a:tcPr marL="68580" marR="68580" marT="34290" marB="34290"/>
                </a:tc>
                <a:tc>
                  <a:txBody>
                    <a:bodyPr/>
                    <a:lstStyle/>
                    <a:p>
                      <a:r>
                        <a:rPr lang="en-GB" sz="1400" dirty="0"/>
                        <a:t>Sunspot Number</a:t>
                      </a:r>
                    </a:p>
                  </a:txBody>
                  <a:tcPr marL="68580" marR="68580" marT="34290" marB="34290"/>
                </a:tc>
                <a:tc>
                  <a:txBody>
                    <a:bodyPr/>
                    <a:lstStyle/>
                    <a:p>
                      <a:r>
                        <a:rPr lang="en-GB" sz="1400" dirty="0"/>
                        <a:t># SEP events</a:t>
                      </a:r>
                    </a:p>
                  </a:txBody>
                  <a:tcPr marL="68580" marR="68580" marT="34290" marB="34290"/>
                </a:tc>
                <a:extLst>
                  <a:ext uri="{0D108BD9-81ED-4DB2-BD59-A6C34878D82A}">
                    <a16:rowId xmlns:a16="http://schemas.microsoft.com/office/drawing/2014/main" val="2674485845"/>
                  </a:ext>
                </a:extLst>
              </a:tr>
              <a:tr h="332326">
                <a:tc>
                  <a:txBody>
                    <a:bodyPr/>
                    <a:lstStyle/>
                    <a:p>
                      <a:r>
                        <a:rPr lang="en-GB" sz="1400" dirty="0"/>
                        <a:t>2035</a:t>
                      </a:r>
                    </a:p>
                  </a:txBody>
                  <a:tcPr marL="68580" marR="68580" marT="34290" marB="34290"/>
                </a:tc>
                <a:tc>
                  <a:txBody>
                    <a:bodyPr/>
                    <a:lstStyle/>
                    <a:p>
                      <a:r>
                        <a:rPr lang="en-GB" sz="1400" dirty="0"/>
                        <a:t>68</a:t>
                      </a:r>
                    </a:p>
                  </a:txBody>
                  <a:tcPr marL="68580" marR="68580" marT="34290" marB="34290"/>
                </a:tc>
                <a:tc>
                  <a:txBody>
                    <a:bodyPr/>
                    <a:lstStyle/>
                    <a:p>
                      <a:r>
                        <a:rPr lang="en-GB" sz="1400" dirty="0"/>
                        <a:t>5</a:t>
                      </a:r>
                    </a:p>
                  </a:txBody>
                  <a:tcPr marL="68580" marR="68580" marT="34290" marB="34290"/>
                </a:tc>
                <a:extLst>
                  <a:ext uri="{0D108BD9-81ED-4DB2-BD59-A6C34878D82A}">
                    <a16:rowId xmlns:a16="http://schemas.microsoft.com/office/drawing/2014/main" val="4248816748"/>
                  </a:ext>
                </a:extLst>
              </a:tr>
              <a:tr h="332326">
                <a:tc>
                  <a:txBody>
                    <a:bodyPr/>
                    <a:lstStyle/>
                    <a:p>
                      <a:r>
                        <a:rPr lang="en-GB" sz="1400" dirty="0"/>
                        <a:t>2036</a:t>
                      </a:r>
                    </a:p>
                  </a:txBody>
                  <a:tcPr marL="68580" marR="68580" marT="34290" marB="34290"/>
                </a:tc>
                <a:tc>
                  <a:txBody>
                    <a:bodyPr/>
                    <a:lstStyle/>
                    <a:p>
                      <a:r>
                        <a:rPr lang="en-GB" sz="1400" dirty="0"/>
                        <a:t>76</a:t>
                      </a:r>
                    </a:p>
                  </a:txBody>
                  <a:tcPr marL="68580" marR="68580" marT="34290" marB="34290"/>
                </a:tc>
                <a:tc>
                  <a:txBody>
                    <a:bodyPr/>
                    <a:lstStyle/>
                    <a:p>
                      <a:r>
                        <a:rPr lang="en-GB" sz="1400" dirty="0"/>
                        <a:t>5</a:t>
                      </a:r>
                    </a:p>
                  </a:txBody>
                  <a:tcPr marL="68580" marR="68580" marT="34290" marB="34290"/>
                </a:tc>
                <a:extLst>
                  <a:ext uri="{0D108BD9-81ED-4DB2-BD59-A6C34878D82A}">
                    <a16:rowId xmlns:a16="http://schemas.microsoft.com/office/drawing/2014/main" val="2092256266"/>
                  </a:ext>
                </a:extLst>
              </a:tr>
              <a:tr h="332326">
                <a:tc>
                  <a:txBody>
                    <a:bodyPr/>
                    <a:lstStyle/>
                    <a:p>
                      <a:r>
                        <a:rPr lang="en-GB" sz="1400" dirty="0"/>
                        <a:t>2037</a:t>
                      </a:r>
                    </a:p>
                  </a:txBody>
                  <a:tcPr marL="68580" marR="68580" marT="34290" marB="34290"/>
                </a:tc>
                <a:tc>
                  <a:txBody>
                    <a:bodyPr/>
                    <a:lstStyle/>
                    <a:p>
                      <a:r>
                        <a:rPr lang="en-GB" sz="1400" dirty="0"/>
                        <a:t>77</a:t>
                      </a:r>
                    </a:p>
                  </a:txBody>
                  <a:tcPr marL="68580" marR="68580" marT="34290" marB="34290"/>
                </a:tc>
                <a:tc>
                  <a:txBody>
                    <a:bodyPr/>
                    <a:lstStyle/>
                    <a:p>
                      <a:r>
                        <a:rPr lang="en-GB" sz="1400" dirty="0"/>
                        <a:t>5</a:t>
                      </a:r>
                    </a:p>
                  </a:txBody>
                  <a:tcPr marL="68580" marR="68580" marT="34290" marB="34290"/>
                </a:tc>
                <a:extLst>
                  <a:ext uri="{0D108BD9-81ED-4DB2-BD59-A6C34878D82A}">
                    <a16:rowId xmlns:a16="http://schemas.microsoft.com/office/drawing/2014/main" val="1321193402"/>
                  </a:ext>
                </a:extLst>
              </a:tr>
              <a:tr h="0">
                <a:tc>
                  <a:txBody>
                    <a:bodyPr/>
                    <a:lstStyle/>
                    <a:p>
                      <a:r>
                        <a:rPr lang="en-GB" sz="1400" dirty="0"/>
                        <a:t>2038</a:t>
                      </a:r>
                    </a:p>
                  </a:txBody>
                  <a:tcPr marL="68580" marR="68580" marT="34290" marB="34290"/>
                </a:tc>
                <a:tc>
                  <a:txBody>
                    <a:bodyPr/>
                    <a:lstStyle/>
                    <a:p>
                      <a:r>
                        <a:rPr lang="en-GB" sz="1400" dirty="0"/>
                        <a:t>74</a:t>
                      </a:r>
                    </a:p>
                  </a:txBody>
                  <a:tcPr marL="68580" marR="68580" marT="34290" marB="34290"/>
                </a:tc>
                <a:tc>
                  <a:txBody>
                    <a:bodyPr/>
                    <a:lstStyle/>
                    <a:p>
                      <a:r>
                        <a:rPr lang="en-GB" sz="1400" dirty="0"/>
                        <a:t>5</a:t>
                      </a:r>
                    </a:p>
                  </a:txBody>
                  <a:tcPr marL="68580" marR="68580" marT="34290" marB="34290"/>
                </a:tc>
                <a:extLst>
                  <a:ext uri="{0D108BD9-81ED-4DB2-BD59-A6C34878D82A}">
                    <a16:rowId xmlns:a16="http://schemas.microsoft.com/office/drawing/2014/main" val="2534971160"/>
                  </a:ext>
                </a:extLst>
              </a:tr>
              <a:tr h="332326">
                <a:tc>
                  <a:txBody>
                    <a:bodyPr/>
                    <a:lstStyle/>
                    <a:p>
                      <a:r>
                        <a:rPr lang="en-GB" sz="1400" dirty="0"/>
                        <a:t>2039</a:t>
                      </a:r>
                    </a:p>
                  </a:txBody>
                  <a:tcPr marL="68580" marR="68580" marT="34290" marB="34290"/>
                </a:tc>
                <a:tc>
                  <a:txBody>
                    <a:bodyPr/>
                    <a:lstStyle/>
                    <a:p>
                      <a:r>
                        <a:rPr lang="en-GB" sz="1400" dirty="0"/>
                        <a:t>63</a:t>
                      </a:r>
                    </a:p>
                  </a:txBody>
                  <a:tcPr marL="68580" marR="68580" marT="34290" marB="34290"/>
                </a:tc>
                <a:tc>
                  <a:txBody>
                    <a:bodyPr/>
                    <a:lstStyle/>
                    <a:p>
                      <a:r>
                        <a:rPr lang="en-GB" sz="1400" dirty="0"/>
                        <a:t>4</a:t>
                      </a:r>
                    </a:p>
                  </a:txBody>
                  <a:tcPr marL="68580" marR="68580" marT="34290" marB="34290"/>
                </a:tc>
                <a:extLst>
                  <a:ext uri="{0D108BD9-81ED-4DB2-BD59-A6C34878D82A}">
                    <a16:rowId xmlns:a16="http://schemas.microsoft.com/office/drawing/2014/main" val="2689114712"/>
                  </a:ext>
                </a:extLst>
              </a:tr>
              <a:tr h="332326">
                <a:tc>
                  <a:txBody>
                    <a:bodyPr/>
                    <a:lstStyle/>
                    <a:p>
                      <a:r>
                        <a:rPr lang="en-GB" sz="1400" dirty="0"/>
                        <a:t>2040</a:t>
                      </a:r>
                    </a:p>
                  </a:txBody>
                  <a:tcPr marL="68580" marR="68580" marT="34290" marB="34290"/>
                </a:tc>
                <a:tc>
                  <a:txBody>
                    <a:bodyPr/>
                    <a:lstStyle/>
                    <a:p>
                      <a:r>
                        <a:rPr lang="en-GB" sz="1400" dirty="0"/>
                        <a:t>42</a:t>
                      </a:r>
                    </a:p>
                  </a:txBody>
                  <a:tcPr marL="68580" marR="68580" marT="34290" marB="34290"/>
                </a:tc>
                <a:tc>
                  <a:txBody>
                    <a:bodyPr/>
                    <a:lstStyle/>
                    <a:p>
                      <a:r>
                        <a:rPr lang="en-GB" sz="1400" dirty="0"/>
                        <a:t>3</a:t>
                      </a:r>
                    </a:p>
                  </a:txBody>
                  <a:tcPr marL="68580" marR="68580" marT="34290" marB="34290"/>
                </a:tc>
                <a:extLst>
                  <a:ext uri="{0D108BD9-81ED-4DB2-BD59-A6C34878D82A}">
                    <a16:rowId xmlns:a16="http://schemas.microsoft.com/office/drawing/2014/main" val="942050289"/>
                  </a:ext>
                </a:extLst>
              </a:tr>
              <a:tr h="332326">
                <a:tc>
                  <a:txBody>
                    <a:bodyPr/>
                    <a:lstStyle/>
                    <a:p>
                      <a:r>
                        <a:rPr lang="en-GB" sz="1400" dirty="0"/>
                        <a:t>2041</a:t>
                      </a:r>
                    </a:p>
                  </a:txBody>
                  <a:tcPr marL="68580" marR="68580" marT="34290" marB="34290"/>
                </a:tc>
                <a:tc>
                  <a:txBody>
                    <a:bodyPr/>
                    <a:lstStyle/>
                    <a:p>
                      <a:r>
                        <a:rPr lang="en-GB" sz="1400" dirty="0"/>
                        <a:t>32</a:t>
                      </a:r>
                    </a:p>
                  </a:txBody>
                  <a:tcPr marL="68580" marR="68580" marT="34290" marB="34290"/>
                </a:tc>
                <a:tc>
                  <a:txBody>
                    <a:bodyPr/>
                    <a:lstStyle/>
                    <a:p>
                      <a:r>
                        <a:rPr lang="en-GB" sz="1400" dirty="0"/>
                        <a:t>2</a:t>
                      </a:r>
                    </a:p>
                  </a:txBody>
                  <a:tcPr marL="68580" marR="68580" marT="34290" marB="34290"/>
                </a:tc>
                <a:extLst>
                  <a:ext uri="{0D108BD9-81ED-4DB2-BD59-A6C34878D82A}">
                    <a16:rowId xmlns:a16="http://schemas.microsoft.com/office/drawing/2014/main" val="3887444002"/>
                  </a:ext>
                </a:extLst>
              </a:tr>
              <a:tr h="332326">
                <a:tc>
                  <a:txBody>
                    <a:bodyPr/>
                    <a:lstStyle/>
                    <a:p>
                      <a:r>
                        <a:rPr lang="en-GB" sz="1400" dirty="0"/>
                        <a:t>2042</a:t>
                      </a:r>
                    </a:p>
                  </a:txBody>
                  <a:tcPr marL="68580" marR="68580" marT="34290" marB="34290"/>
                </a:tc>
                <a:tc>
                  <a:txBody>
                    <a:bodyPr/>
                    <a:lstStyle/>
                    <a:p>
                      <a:r>
                        <a:rPr lang="en-GB" sz="1400" dirty="0"/>
                        <a:t>21</a:t>
                      </a:r>
                    </a:p>
                  </a:txBody>
                  <a:tcPr marL="68580" marR="68580" marT="34290" marB="34290"/>
                </a:tc>
                <a:tc>
                  <a:txBody>
                    <a:bodyPr/>
                    <a:lstStyle/>
                    <a:p>
                      <a:r>
                        <a:rPr lang="en-GB" sz="1400" dirty="0"/>
                        <a:t>1</a:t>
                      </a:r>
                    </a:p>
                  </a:txBody>
                  <a:tcPr marL="68580" marR="68580" marT="34290" marB="34290"/>
                </a:tc>
                <a:extLst>
                  <a:ext uri="{0D108BD9-81ED-4DB2-BD59-A6C34878D82A}">
                    <a16:rowId xmlns:a16="http://schemas.microsoft.com/office/drawing/2014/main" val="2000925707"/>
                  </a:ext>
                </a:extLst>
              </a:tr>
              <a:tr h="332326">
                <a:tc>
                  <a:txBody>
                    <a:bodyPr/>
                    <a:lstStyle/>
                    <a:p>
                      <a:r>
                        <a:rPr lang="en-GB" sz="1400" dirty="0"/>
                        <a:t>2043</a:t>
                      </a:r>
                    </a:p>
                  </a:txBody>
                  <a:tcPr marL="68580" marR="68580" marT="34290" marB="34290"/>
                </a:tc>
                <a:tc>
                  <a:txBody>
                    <a:bodyPr/>
                    <a:lstStyle/>
                    <a:p>
                      <a:r>
                        <a:rPr lang="en-GB" sz="1400" dirty="0"/>
                        <a:t>11</a:t>
                      </a:r>
                    </a:p>
                  </a:txBody>
                  <a:tcPr marL="68580" marR="68580" marT="34290" marB="34290"/>
                </a:tc>
                <a:tc>
                  <a:txBody>
                    <a:bodyPr/>
                    <a:lstStyle/>
                    <a:p>
                      <a:r>
                        <a:rPr lang="en-GB" sz="1400" dirty="0"/>
                        <a:t>1</a:t>
                      </a:r>
                    </a:p>
                  </a:txBody>
                  <a:tcPr marL="68580" marR="68580" marT="34290" marB="34290"/>
                </a:tc>
                <a:extLst>
                  <a:ext uri="{0D108BD9-81ED-4DB2-BD59-A6C34878D82A}">
                    <a16:rowId xmlns:a16="http://schemas.microsoft.com/office/drawing/2014/main" val="840107764"/>
                  </a:ext>
                </a:extLst>
              </a:tr>
              <a:tr h="332326">
                <a:tc>
                  <a:txBody>
                    <a:bodyPr/>
                    <a:lstStyle/>
                    <a:p>
                      <a:r>
                        <a:rPr lang="en-GB" sz="1400" dirty="0"/>
                        <a:t>2044</a:t>
                      </a:r>
                    </a:p>
                  </a:txBody>
                  <a:tcPr marL="68580" marR="68580" marT="34290" marB="34290"/>
                </a:tc>
                <a:tc>
                  <a:txBody>
                    <a:bodyPr/>
                    <a:lstStyle/>
                    <a:p>
                      <a:r>
                        <a:rPr lang="en-GB" sz="1400" dirty="0"/>
                        <a:t>  5</a:t>
                      </a:r>
                    </a:p>
                  </a:txBody>
                  <a:tcPr marL="68580" marR="68580" marT="34290" marB="34290"/>
                </a:tc>
                <a:tc>
                  <a:txBody>
                    <a:bodyPr/>
                    <a:lstStyle/>
                    <a:p>
                      <a:r>
                        <a:rPr lang="en-GB" sz="1400" dirty="0"/>
                        <a:t>&lt;1</a:t>
                      </a:r>
                    </a:p>
                  </a:txBody>
                  <a:tcPr marL="68580" marR="68580" marT="34290" marB="34290"/>
                </a:tc>
                <a:extLst>
                  <a:ext uri="{0D108BD9-81ED-4DB2-BD59-A6C34878D82A}">
                    <a16:rowId xmlns:a16="http://schemas.microsoft.com/office/drawing/2014/main" val="1843924988"/>
                  </a:ext>
                </a:extLst>
              </a:tr>
            </a:tbl>
          </a:graphicData>
        </a:graphic>
      </p:graphicFrame>
      <p:sp>
        <p:nvSpPr>
          <p:cNvPr id="10" name="TextBox 9">
            <a:extLst>
              <a:ext uri="{FF2B5EF4-FFF2-40B4-BE49-F238E27FC236}">
                <a16:creationId xmlns:a16="http://schemas.microsoft.com/office/drawing/2014/main" id="{CBFAC1C0-C2A3-814F-AD54-4CCE92528FBE}"/>
              </a:ext>
            </a:extLst>
          </p:cNvPr>
          <p:cNvSpPr txBox="1"/>
          <p:nvPr/>
        </p:nvSpPr>
        <p:spPr>
          <a:xfrm>
            <a:off x="2845086" y="5432690"/>
            <a:ext cx="6580263" cy="1346522"/>
          </a:xfrm>
          <a:prstGeom prst="rect">
            <a:avLst/>
          </a:prstGeom>
          <a:noFill/>
        </p:spPr>
        <p:txBody>
          <a:bodyPr wrap="none" rtlCol="0">
            <a:spAutoFit/>
          </a:bodyPr>
          <a:lstStyle/>
          <a:p>
            <a:r>
              <a:rPr lang="it-IT" sz="1400" dirty="0" err="1">
                <a:solidFill>
                  <a:srgbClr val="232CFF"/>
                </a:solidFill>
              </a:rPr>
              <a:t>Nymmik</a:t>
            </a:r>
            <a:r>
              <a:rPr lang="it-IT" sz="1400" dirty="0">
                <a:solidFill>
                  <a:srgbClr val="232CFF"/>
                </a:solidFill>
              </a:rPr>
              <a:t> </a:t>
            </a:r>
            <a:r>
              <a:rPr lang="it-IT" sz="1400" dirty="0" err="1">
                <a:solidFill>
                  <a:srgbClr val="232CFF"/>
                </a:solidFill>
              </a:rPr>
              <a:t>R</a:t>
            </a:r>
            <a:r>
              <a:rPr lang="it-IT" sz="1400" dirty="0">
                <a:solidFill>
                  <a:srgbClr val="232CFF"/>
                </a:solidFill>
              </a:rPr>
              <a:t> A et al 1999a </a:t>
            </a:r>
            <a:r>
              <a:rPr lang="it-IT" sz="1400" dirty="0" err="1">
                <a:solidFill>
                  <a:srgbClr val="232CFF"/>
                </a:solidFill>
              </a:rPr>
              <a:t>Proc</a:t>
            </a:r>
            <a:r>
              <a:rPr lang="it-IT" sz="1400" dirty="0">
                <a:solidFill>
                  <a:srgbClr val="232CFF"/>
                </a:solidFill>
              </a:rPr>
              <a:t>. 26th </a:t>
            </a:r>
            <a:r>
              <a:rPr lang="it-IT" sz="1400" dirty="0" err="1">
                <a:solidFill>
                  <a:srgbClr val="232CFF"/>
                </a:solidFill>
              </a:rPr>
              <a:t>Int</a:t>
            </a:r>
            <a:r>
              <a:rPr lang="it-IT" sz="1400" dirty="0">
                <a:solidFill>
                  <a:srgbClr val="232CFF"/>
                </a:solidFill>
              </a:rPr>
              <a:t>. </a:t>
            </a:r>
            <a:r>
              <a:rPr lang="it-IT" sz="1400" dirty="0" err="1">
                <a:solidFill>
                  <a:srgbClr val="232CFF"/>
                </a:solidFill>
              </a:rPr>
              <a:t>Cosmic</a:t>
            </a:r>
            <a:r>
              <a:rPr lang="it-IT" sz="1400" dirty="0">
                <a:solidFill>
                  <a:srgbClr val="232CFF"/>
                </a:solidFill>
              </a:rPr>
              <a:t> </a:t>
            </a:r>
            <a:r>
              <a:rPr lang="it-IT" sz="1400" dirty="0" err="1">
                <a:solidFill>
                  <a:srgbClr val="232CFF"/>
                </a:solidFill>
              </a:rPr>
              <a:t>Ray</a:t>
            </a:r>
            <a:r>
              <a:rPr lang="it-IT" sz="1400" dirty="0">
                <a:solidFill>
                  <a:srgbClr val="232CFF"/>
                </a:solidFill>
              </a:rPr>
              <a:t> </a:t>
            </a:r>
            <a:r>
              <a:rPr lang="it-IT" sz="1400" dirty="0" err="1">
                <a:solidFill>
                  <a:srgbClr val="232CFF"/>
                </a:solidFill>
              </a:rPr>
              <a:t>Conf</a:t>
            </a:r>
            <a:r>
              <a:rPr lang="it-IT" sz="1400" dirty="0">
                <a:solidFill>
                  <a:srgbClr val="232CFF"/>
                </a:solidFill>
              </a:rPr>
              <a:t>. (Salt Lake City) </a:t>
            </a:r>
            <a:r>
              <a:rPr lang="it-IT" sz="1400" dirty="0" err="1">
                <a:solidFill>
                  <a:srgbClr val="232CFF"/>
                </a:solidFill>
              </a:rPr>
              <a:t>vol</a:t>
            </a:r>
            <a:r>
              <a:rPr lang="it-IT" sz="1400" dirty="0">
                <a:solidFill>
                  <a:srgbClr val="232CFF"/>
                </a:solidFill>
              </a:rPr>
              <a:t> 6 </a:t>
            </a:r>
            <a:r>
              <a:rPr lang="it-IT" sz="1400" dirty="0" err="1">
                <a:solidFill>
                  <a:srgbClr val="232CFF"/>
                </a:solidFill>
              </a:rPr>
              <a:t>pp</a:t>
            </a:r>
            <a:r>
              <a:rPr lang="it-IT" sz="1400" dirty="0">
                <a:solidFill>
                  <a:srgbClr val="232CFF"/>
                </a:solidFill>
              </a:rPr>
              <a:t> 268–71</a:t>
            </a:r>
          </a:p>
          <a:p>
            <a:r>
              <a:rPr lang="it-IT" sz="1400" dirty="0" err="1">
                <a:solidFill>
                  <a:srgbClr val="232CFF"/>
                </a:solidFill>
              </a:rPr>
              <a:t>Nymmik</a:t>
            </a:r>
            <a:r>
              <a:rPr lang="it-IT" sz="1400" dirty="0">
                <a:solidFill>
                  <a:srgbClr val="232CFF"/>
                </a:solidFill>
              </a:rPr>
              <a:t> </a:t>
            </a:r>
            <a:r>
              <a:rPr lang="it-IT" sz="1400" dirty="0" err="1">
                <a:solidFill>
                  <a:srgbClr val="232CFF"/>
                </a:solidFill>
              </a:rPr>
              <a:t>R</a:t>
            </a:r>
            <a:r>
              <a:rPr lang="it-IT" sz="1400" dirty="0">
                <a:solidFill>
                  <a:srgbClr val="232CFF"/>
                </a:solidFill>
              </a:rPr>
              <a:t> A et al 1999b </a:t>
            </a:r>
            <a:r>
              <a:rPr lang="it-IT" sz="1400" dirty="0" err="1">
                <a:solidFill>
                  <a:srgbClr val="232CFF"/>
                </a:solidFill>
              </a:rPr>
              <a:t>Proc</a:t>
            </a:r>
            <a:r>
              <a:rPr lang="it-IT" sz="1400" dirty="0">
                <a:solidFill>
                  <a:srgbClr val="232CFF"/>
                </a:solidFill>
              </a:rPr>
              <a:t>. 26th </a:t>
            </a:r>
            <a:r>
              <a:rPr lang="it-IT" sz="1400" dirty="0" err="1">
                <a:solidFill>
                  <a:srgbClr val="232CFF"/>
                </a:solidFill>
              </a:rPr>
              <a:t>Int</a:t>
            </a:r>
            <a:r>
              <a:rPr lang="it-IT" sz="1400" dirty="0">
                <a:solidFill>
                  <a:srgbClr val="232CFF"/>
                </a:solidFill>
              </a:rPr>
              <a:t>. </a:t>
            </a:r>
            <a:r>
              <a:rPr lang="it-IT" sz="1400" dirty="0" err="1">
                <a:solidFill>
                  <a:srgbClr val="232CFF"/>
                </a:solidFill>
              </a:rPr>
              <a:t>Cosmic</a:t>
            </a:r>
            <a:r>
              <a:rPr lang="it-IT" sz="1400" dirty="0">
                <a:solidFill>
                  <a:srgbClr val="232CFF"/>
                </a:solidFill>
              </a:rPr>
              <a:t> </a:t>
            </a:r>
            <a:r>
              <a:rPr lang="it-IT" sz="1400" dirty="0" err="1">
                <a:solidFill>
                  <a:srgbClr val="232CFF"/>
                </a:solidFill>
              </a:rPr>
              <a:t>Ray</a:t>
            </a:r>
            <a:r>
              <a:rPr lang="it-IT" sz="1400" dirty="0">
                <a:solidFill>
                  <a:srgbClr val="232CFF"/>
                </a:solidFill>
              </a:rPr>
              <a:t> </a:t>
            </a:r>
            <a:r>
              <a:rPr lang="it-IT" sz="1400" dirty="0" err="1">
                <a:solidFill>
                  <a:srgbClr val="232CFF"/>
                </a:solidFill>
              </a:rPr>
              <a:t>Conf</a:t>
            </a:r>
            <a:r>
              <a:rPr lang="it-IT" sz="1400" dirty="0">
                <a:solidFill>
                  <a:srgbClr val="232CFF"/>
                </a:solidFill>
              </a:rPr>
              <a:t>. (Salt Lake City) </a:t>
            </a:r>
            <a:r>
              <a:rPr lang="it-IT" sz="1400" dirty="0" err="1">
                <a:solidFill>
                  <a:srgbClr val="232CFF"/>
                </a:solidFill>
              </a:rPr>
              <a:t>vol</a:t>
            </a:r>
            <a:r>
              <a:rPr lang="it-IT" sz="1400" dirty="0">
                <a:solidFill>
                  <a:srgbClr val="232CFF"/>
                </a:solidFill>
              </a:rPr>
              <a:t> 6 </a:t>
            </a:r>
            <a:r>
              <a:rPr lang="it-IT" sz="1400" dirty="0" err="1">
                <a:solidFill>
                  <a:srgbClr val="232CFF"/>
                </a:solidFill>
              </a:rPr>
              <a:t>pp</a:t>
            </a:r>
            <a:r>
              <a:rPr lang="it-IT" sz="1400" dirty="0">
                <a:solidFill>
                  <a:srgbClr val="232CFF"/>
                </a:solidFill>
              </a:rPr>
              <a:t> 280–3</a:t>
            </a:r>
          </a:p>
          <a:p>
            <a:r>
              <a:rPr lang="en-US" sz="1400" dirty="0">
                <a:solidFill>
                  <a:srgbClr val="232CFF"/>
                </a:solidFill>
              </a:rPr>
              <a:t>Singh &amp; </a:t>
            </a:r>
            <a:r>
              <a:rPr lang="en-US" sz="1400" dirty="0" err="1">
                <a:solidFill>
                  <a:srgbClr val="232CFF"/>
                </a:solidFill>
              </a:rPr>
              <a:t>Bhargawa</a:t>
            </a:r>
            <a:r>
              <a:rPr lang="en-US" sz="1400" dirty="0">
                <a:solidFill>
                  <a:srgbClr val="232CFF"/>
                </a:solidFill>
              </a:rPr>
              <a:t> </a:t>
            </a:r>
            <a:r>
              <a:rPr lang="en-US" sz="1400" dirty="0" err="1">
                <a:solidFill>
                  <a:srgbClr val="232CFF"/>
                </a:solidFill>
              </a:rPr>
              <a:t>Astrophys</a:t>
            </a:r>
            <a:r>
              <a:rPr lang="en-US" sz="1400" dirty="0">
                <a:solidFill>
                  <a:srgbClr val="232CFF"/>
                </a:solidFill>
              </a:rPr>
              <a:t>. Space Sci. (2019) 364:12</a:t>
            </a:r>
          </a:p>
          <a:p>
            <a:endParaRPr lang="it-IT" sz="1400" dirty="0">
              <a:solidFill>
                <a:srgbClr val="232CFF"/>
              </a:solidFill>
            </a:endParaRPr>
          </a:p>
          <a:p>
            <a:endParaRPr lang="it-IT" sz="1350" b="1" dirty="0">
              <a:solidFill>
                <a:srgbClr val="232CFF"/>
              </a:solidFill>
            </a:endParaRPr>
          </a:p>
          <a:p>
            <a:r>
              <a:rPr lang="en-GB" sz="1200" dirty="0">
                <a:solidFill>
                  <a:srgbClr val="232CFF"/>
                </a:solidFill>
              </a:rPr>
              <a:t> </a:t>
            </a:r>
          </a:p>
        </p:txBody>
      </p:sp>
      <p:sp>
        <p:nvSpPr>
          <p:cNvPr id="11" name="TextBox 10">
            <a:extLst>
              <a:ext uri="{FF2B5EF4-FFF2-40B4-BE49-F238E27FC236}">
                <a16:creationId xmlns:a16="http://schemas.microsoft.com/office/drawing/2014/main" id="{6729B2AC-FCDE-4C44-B868-CCFF8FB4B05B}"/>
              </a:ext>
            </a:extLst>
          </p:cNvPr>
          <p:cNvSpPr txBox="1"/>
          <p:nvPr/>
        </p:nvSpPr>
        <p:spPr>
          <a:xfrm>
            <a:off x="846925" y="2887524"/>
            <a:ext cx="1498359" cy="1384995"/>
          </a:xfrm>
          <a:prstGeom prst="rect">
            <a:avLst/>
          </a:prstGeom>
          <a:noFill/>
        </p:spPr>
        <p:txBody>
          <a:bodyPr wrap="none" rtlCol="0">
            <a:spAutoFit/>
          </a:bodyPr>
          <a:lstStyle/>
          <a:p>
            <a:r>
              <a:rPr lang="en-GB" sz="1200" dirty="0">
                <a:solidFill>
                  <a:srgbClr val="002060"/>
                </a:solidFill>
              </a:rPr>
              <a:t>65% of the </a:t>
            </a:r>
          </a:p>
          <a:p>
            <a:r>
              <a:rPr lang="en-GB" sz="1200" dirty="0">
                <a:solidFill>
                  <a:srgbClr val="002060"/>
                </a:solidFill>
              </a:rPr>
              <a:t>events belong to</a:t>
            </a:r>
          </a:p>
          <a:p>
            <a:r>
              <a:rPr lang="en-GB" sz="1200" dirty="0">
                <a:solidFill>
                  <a:srgbClr val="002060"/>
                </a:solidFill>
              </a:rPr>
              <a:t>the fluence range</a:t>
            </a:r>
          </a:p>
          <a:p>
            <a:r>
              <a:rPr lang="en-GB" sz="1200" dirty="0">
                <a:solidFill>
                  <a:srgbClr val="002060"/>
                </a:solidFill>
              </a:rPr>
              <a:t>10</a:t>
            </a:r>
            <a:r>
              <a:rPr lang="en-GB" sz="1200" baseline="30000" dirty="0">
                <a:solidFill>
                  <a:srgbClr val="002060"/>
                </a:solidFill>
              </a:rPr>
              <a:t>6</a:t>
            </a:r>
            <a:r>
              <a:rPr lang="en-GB" sz="1200" dirty="0">
                <a:solidFill>
                  <a:srgbClr val="002060"/>
                </a:solidFill>
              </a:rPr>
              <a:t> -10</a:t>
            </a:r>
            <a:r>
              <a:rPr lang="en-GB" sz="1200" baseline="30000" dirty="0">
                <a:solidFill>
                  <a:srgbClr val="002060"/>
                </a:solidFill>
              </a:rPr>
              <a:t>7 </a:t>
            </a:r>
            <a:r>
              <a:rPr lang="en-GB" sz="1200" dirty="0">
                <a:solidFill>
                  <a:srgbClr val="002060"/>
                </a:solidFill>
              </a:rPr>
              <a:t>protons cm</a:t>
            </a:r>
            <a:r>
              <a:rPr lang="en-GB" sz="1200" baseline="30000" dirty="0">
                <a:solidFill>
                  <a:srgbClr val="002060"/>
                </a:solidFill>
              </a:rPr>
              <a:t>-2</a:t>
            </a:r>
          </a:p>
          <a:p>
            <a:r>
              <a:rPr lang="en-GB" sz="1200" dirty="0">
                <a:solidFill>
                  <a:srgbClr val="002060"/>
                </a:solidFill>
              </a:rPr>
              <a:t>For instance </a:t>
            </a:r>
          </a:p>
          <a:p>
            <a:r>
              <a:rPr lang="en-GB" sz="1200" dirty="0">
                <a:solidFill>
                  <a:srgbClr val="002060"/>
                </a:solidFill>
              </a:rPr>
              <a:t>November 13, 2006</a:t>
            </a:r>
          </a:p>
          <a:p>
            <a:r>
              <a:rPr lang="en-GB" sz="1200" dirty="0">
                <a:solidFill>
                  <a:srgbClr val="002060"/>
                </a:solidFill>
              </a:rPr>
              <a:t>and May 7, 1978</a:t>
            </a:r>
          </a:p>
        </p:txBody>
      </p:sp>
      <p:sp>
        <p:nvSpPr>
          <p:cNvPr id="13" name="Title 1">
            <a:extLst>
              <a:ext uri="{FF2B5EF4-FFF2-40B4-BE49-F238E27FC236}">
                <a16:creationId xmlns:a16="http://schemas.microsoft.com/office/drawing/2014/main" id="{51F99A7B-1005-C04E-A76F-C106A8D8559B}"/>
              </a:ext>
            </a:extLst>
          </p:cNvPr>
          <p:cNvSpPr>
            <a:spLocks noGrp="1"/>
          </p:cNvSpPr>
          <p:nvPr>
            <p:ph type="title"/>
          </p:nvPr>
        </p:nvSpPr>
        <p:spPr>
          <a:xfrm>
            <a:off x="1235673" y="185753"/>
            <a:ext cx="10515600" cy="1325563"/>
          </a:xfrm>
        </p:spPr>
        <p:txBody>
          <a:bodyPr>
            <a:normAutofit/>
          </a:bodyPr>
          <a:lstStyle/>
          <a:p>
            <a:r>
              <a:rPr lang="en-US" sz="4000" b="1" dirty="0"/>
              <a:t>SEP predictions during the </a:t>
            </a:r>
            <a:r>
              <a:rPr lang="en-US" sz="4000" b="1" dirty="0" err="1"/>
              <a:t>selar</a:t>
            </a:r>
            <a:r>
              <a:rPr lang="en-US" sz="4000" b="1" dirty="0"/>
              <a:t> cycle 26</a:t>
            </a:r>
          </a:p>
        </p:txBody>
      </p:sp>
    </p:spTree>
    <p:extLst>
      <p:ext uri="{BB962C8B-B14F-4D97-AF65-F5344CB8AC3E}">
        <p14:creationId xmlns:p14="http://schemas.microsoft.com/office/powerpoint/2010/main" val="77676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3DED790-75E6-DC4D-A7CE-44397EC7E8A2}"/>
              </a:ext>
            </a:extLst>
          </p:cNvPr>
          <p:cNvSpPr txBox="1"/>
          <p:nvPr/>
        </p:nvSpPr>
        <p:spPr>
          <a:xfrm>
            <a:off x="1511829" y="716936"/>
            <a:ext cx="4320562"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Mason et al., </a:t>
            </a:r>
            <a:r>
              <a:rPr lang="it-IT" sz="1200" b="1" dirty="0">
                <a:latin typeface="Arial" panose="020B0604020202020204" pitchFamily="34" charset="0"/>
                <a:cs typeface="Arial" panose="020B0604020202020204" pitchFamily="34" charset="0"/>
              </a:rPr>
              <a:t>A&amp;A 656, L12 (2021)</a:t>
            </a:r>
            <a:endParaRPr lang="en-US" b="1" dirty="0"/>
          </a:p>
        </p:txBody>
      </p:sp>
      <p:sp>
        <p:nvSpPr>
          <p:cNvPr id="10" name="Rectangle 9">
            <a:extLst>
              <a:ext uri="{FF2B5EF4-FFF2-40B4-BE49-F238E27FC236}">
                <a16:creationId xmlns:a16="http://schemas.microsoft.com/office/drawing/2014/main" id="{7CAD9F74-682C-9F46-85D4-975BCFFD3A48}"/>
              </a:ext>
            </a:extLst>
          </p:cNvPr>
          <p:cNvSpPr/>
          <p:nvPr/>
        </p:nvSpPr>
        <p:spPr>
          <a:xfrm>
            <a:off x="1511833" y="972370"/>
            <a:ext cx="2788324" cy="276999"/>
          </a:xfrm>
          <a:prstGeom prst="rect">
            <a:avLst/>
          </a:prstGeom>
        </p:spPr>
        <p:txBody>
          <a:bodyPr wrap="square">
            <a:spAutoFit/>
          </a:bodyPr>
          <a:lstStyle/>
          <a:p>
            <a:r>
              <a:rPr lang="it-IT" sz="1200" b="1" dirty="0" err="1">
                <a:latin typeface="Arial" panose="020B0604020202020204" pitchFamily="34" charset="0"/>
              </a:rPr>
              <a:t>Kollhoff</a:t>
            </a:r>
            <a:r>
              <a:rPr lang="it-IT" sz="1200" b="1" dirty="0">
                <a:latin typeface="Arial" panose="020B0604020202020204" pitchFamily="34" charset="0"/>
              </a:rPr>
              <a:t> et al., A&amp;A 656, A20 (2021)</a:t>
            </a:r>
            <a:endParaRPr lang="en-US" sz="1200" b="1" dirty="0"/>
          </a:p>
        </p:txBody>
      </p:sp>
      <p:pic>
        <p:nvPicPr>
          <p:cNvPr id="11" name="Picture 10">
            <a:extLst>
              <a:ext uri="{FF2B5EF4-FFF2-40B4-BE49-F238E27FC236}">
                <a16:creationId xmlns:a16="http://schemas.microsoft.com/office/drawing/2014/main" id="{5ED5AA86-28F9-4946-8075-64582D249EF0}"/>
              </a:ext>
            </a:extLst>
          </p:cNvPr>
          <p:cNvPicPr>
            <a:picLocks noChangeAspect="1"/>
          </p:cNvPicPr>
          <p:nvPr/>
        </p:nvPicPr>
        <p:blipFill>
          <a:blip r:embed="rId4"/>
          <a:stretch>
            <a:fillRect/>
          </a:stretch>
        </p:blipFill>
        <p:spPr>
          <a:xfrm>
            <a:off x="1532237" y="1275668"/>
            <a:ext cx="4395070" cy="5472293"/>
          </a:xfrm>
          <a:prstGeom prst="rect">
            <a:avLst/>
          </a:prstGeom>
        </p:spPr>
      </p:pic>
      <p:sp>
        <p:nvSpPr>
          <p:cNvPr id="12" name="Title 1">
            <a:extLst>
              <a:ext uri="{FF2B5EF4-FFF2-40B4-BE49-F238E27FC236}">
                <a16:creationId xmlns:a16="http://schemas.microsoft.com/office/drawing/2014/main" id="{3116D7EF-E81C-764C-9753-FEB3439F3E99}"/>
              </a:ext>
            </a:extLst>
          </p:cNvPr>
          <p:cNvSpPr>
            <a:spLocks noGrp="1"/>
          </p:cNvSpPr>
          <p:nvPr>
            <p:ph type="title"/>
          </p:nvPr>
        </p:nvSpPr>
        <p:spPr>
          <a:xfrm>
            <a:off x="1793271" y="-279051"/>
            <a:ext cx="10515600" cy="1325563"/>
          </a:xfrm>
        </p:spPr>
        <p:txBody>
          <a:bodyPr/>
          <a:lstStyle/>
          <a:p>
            <a:r>
              <a:rPr lang="en-US" b="1" dirty="0"/>
              <a:t>SEP event November 29, 2020 </a:t>
            </a:r>
          </a:p>
        </p:txBody>
      </p:sp>
      <p:pic>
        <p:nvPicPr>
          <p:cNvPr id="3" name="Picture 2">
            <a:extLst>
              <a:ext uri="{FF2B5EF4-FFF2-40B4-BE49-F238E27FC236}">
                <a16:creationId xmlns:a16="http://schemas.microsoft.com/office/drawing/2014/main" id="{F1B4D34F-7A73-0E40-9FC0-3F8CDB848FA2}"/>
              </a:ext>
            </a:extLst>
          </p:cNvPr>
          <p:cNvPicPr>
            <a:picLocks noChangeAspect="1"/>
          </p:cNvPicPr>
          <p:nvPr/>
        </p:nvPicPr>
        <p:blipFill>
          <a:blip r:embed="rId5"/>
          <a:stretch>
            <a:fillRect/>
          </a:stretch>
        </p:blipFill>
        <p:spPr>
          <a:xfrm>
            <a:off x="6119668" y="1424418"/>
            <a:ext cx="4803700" cy="4753487"/>
          </a:xfrm>
          <a:prstGeom prst="rect">
            <a:avLst/>
          </a:prstGeom>
        </p:spPr>
      </p:pic>
      <p:sp>
        <p:nvSpPr>
          <p:cNvPr id="2" name="TextBox 1">
            <a:extLst>
              <a:ext uri="{FF2B5EF4-FFF2-40B4-BE49-F238E27FC236}">
                <a16:creationId xmlns:a16="http://schemas.microsoft.com/office/drawing/2014/main" id="{AED2C459-377D-5A4A-A0B5-273510C535DB}"/>
              </a:ext>
            </a:extLst>
          </p:cNvPr>
          <p:cNvSpPr txBox="1"/>
          <p:nvPr/>
        </p:nvSpPr>
        <p:spPr>
          <a:xfrm>
            <a:off x="7036904" y="972370"/>
            <a:ext cx="2796022" cy="369332"/>
          </a:xfrm>
          <a:prstGeom prst="rect">
            <a:avLst/>
          </a:prstGeom>
          <a:noFill/>
        </p:spPr>
        <p:txBody>
          <a:bodyPr wrap="none" rtlCol="0">
            <a:spAutoFit/>
          </a:bodyPr>
          <a:lstStyle/>
          <a:p>
            <a:r>
              <a:rPr lang="en-US" dirty="0"/>
              <a:t>F. </a:t>
            </a:r>
            <a:r>
              <a:rPr lang="en-US" dirty="0" err="1"/>
              <a:t>Sabbatini</a:t>
            </a:r>
            <a:r>
              <a:rPr lang="en-US" dirty="0"/>
              <a:t> – </a:t>
            </a:r>
            <a:r>
              <a:rPr lang="en-US" dirty="0" err="1"/>
              <a:t>SolO</a:t>
            </a:r>
            <a:r>
              <a:rPr lang="en-US" dirty="0"/>
              <a:t> HET data</a:t>
            </a:r>
          </a:p>
        </p:txBody>
      </p:sp>
    </p:spTree>
    <p:extLst>
      <p:ext uri="{BB962C8B-B14F-4D97-AF65-F5344CB8AC3E}">
        <p14:creationId xmlns:p14="http://schemas.microsoft.com/office/powerpoint/2010/main" val="564689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00AC409-F317-9843-9E09-E68D2848CCD6}"/>
              </a:ext>
            </a:extLst>
          </p:cNvPr>
          <p:cNvSpPr>
            <a:spLocks noGrp="1"/>
          </p:cNvSpPr>
          <p:nvPr>
            <p:ph type="title"/>
          </p:nvPr>
        </p:nvSpPr>
        <p:spPr>
          <a:xfrm>
            <a:off x="2835429" y="734406"/>
            <a:ext cx="10515600" cy="1325563"/>
          </a:xfrm>
        </p:spPr>
        <p:txBody>
          <a:bodyPr/>
          <a:lstStyle/>
          <a:p>
            <a:r>
              <a:rPr lang="en-US" b="1" dirty="0"/>
              <a:t>WG5 activity: highlights</a:t>
            </a:r>
          </a:p>
        </p:txBody>
      </p:sp>
      <p:sp>
        <p:nvSpPr>
          <p:cNvPr id="9" name="TextBox 8">
            <a:extLst>
              <a:ext uri="{FF2B5EF4-FFF2-40B4-BE49-F238E27FC236}">
                <a16:creationId xmlns:a16="http://schemas.microsoft.com/office/drawing/2014/main" id="{7E25BF23-F19E-BE45-AE18-AD8BA81AADD7}"/>
              </a:ext>
            </a:extLst>
          </p:cNvPr>
          <p:cNvSpPr txBox="1"/>
          <p:nvPr/>
        </p:nvSpPr>
        <p:spPr>
          <a:xfrm>
            <a:off x="716689" y="2361449"/>
            <a:ext cx="11097333" cy="2369880"/>
          </a:xfrm>
          <a:prstGeom prst="rect">
            <a:avLst/>
          </a:prstGeom>
          <a:noFill/>
        </p:spPr>
        <p:txBody>
          <a:bodyPr wrap="none" rtlCol="0">
            <a:spAutoFit/>
          </a:bodyPr>
          <a:lstStyle/>
          <a:p>
            <a:pPr marL="285750" indent="-285750">
              <a:buFont typeface="Arial" panose="020B0604020202020204" pitchFamily="34" charset="0"/>
              <a:buChar char="•"/>
            </a:pPr>
            <a:r>
              <a:rPr lang="en-US" sz="2800" dirty="0"/>
              <a:t>WG5: general aims and scientific cases (</a:t>
            </a:r>
            <a:r>
              <a:rPr lang="en-US" sz="2800" b="1" dirty="0"/>
              <a:t>C. </a:t>
            </a:r>
            <a:r>
              <a:rPr lang="en-US" sz="2800" b="1" dirty="0" err="1"/>
              <a:t>Grimani</a:t>
            </a:r>
            <a:r>
              <a:rPr lang="en-US" sz="2800" dirty="0"/>
              <a:t>)</a:t>
            </a:r>
          </a:p>
          <a:p>
            <a:pPr marL="285750" indent="-285750">
              <a:buFont typeface="Arial" panose="020B0604020202020204" pitchFamily="34" charset="0"/>
              <a:buChar char="•"/>
            </a:pPr>
            <a:r>
              <a:rPr lang="en-US" sz="2800" dirty="0" err="1"/>
              <a:t>Fluka</a:t>
            </a:r>
            <a:r>
              <a:rPr lang="en-US" sz="2800" dirty="0"/>
              <a:t> Monte Carlo – Simulation geometries (</a:t>
            </a:r>
            <a:r>
              <a:rPr lang="en-US" sz="2800" b="1" dirty="0"/>
              <a:t>M. </a:t>
            </a:r>
            <a:r>
              <a:rPr lang="en-US" sz="2800" b="1" dirty="0" err="1"/>
              <a:t>Fabi</a:t>
            </a:r>
            <a:r>
              <a:rPr lang="en-US" sz="2800" dirty="0"/>
              <a:t>)</a:t>
            </a:r>
          </a:p>
          <a:p>
            <a:pPr marL="285750" indent="-285750">
              <a:buFont typeface="Arial" panose="020B0604020202020204" pitchFamily="34" charset="0"/>
              <a:buChar char="•"/>
            </a:pPr>
            <a:r>
              <a:rPr lang="en-US" sz="2800" dirty="0"/>
              <a:t>SEP fluxes at low and high energies and simulations for particle detection </a:t>
            </a:r>
          </a:p>
          <a:p>
            <a:r>
              <a:rPr lang="en-US" sz="2800" dirty="0"/>
              <a:t>   (</a:t>
            </a:r>
            <a:r>
              <a:rPr lang="en-US" sz="2800" b="1" dirty="0"/>
              <a:t>M. Villani</a:t>
            </a:r>
            <a:r>
              <a:rPr lang="en-US" sz="28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12906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8A44-24FD-EF4F-8686-5F06450C1CE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A931290-CE22-2845-8FC4-DF8FAF38DA78}"/>
              </a:ext>
            </a:extLst>
          </p:cNvPr>
          <p:cNvPicPr>
            <a:picLocks noChangeAspect="1"/>
          </p:cNvPicPr>
          <p:nvPr/>
        </p:nvPicPr>
        <p:blipFill>
          <a:blip r:embed="rId2"/>
          <a:stretch>
            <a:fillRect/>
          </a:stretch>
        </p:blipFill>
        <p:spPr>
          <a:xfrm>
            <a:off x="0" y="0"/>
            <a:ext cx="12192000" cy="4394249"/>
          </a:xfrm>
          <a:prstGeom prst="rect">
            <a:avLst/>
          </a:prstGeom>
        </p:spPr>
      </p:pic>
      <p:pic>
        <p:nvPicPr>
          <p:cNvPr id="4" name="Picture 3">
            <a:extLst>
              <a:ext uri="{FF2B5EF4-FFF2-40B4-BE49-F238E27FC236}">
                <a16:creationId xmlns:a16="http://schemas.microsoft.com/office/drawing/2014/main" id="{E4F2485B-7350-AC4A-B8E5-0758F6152ECB}"/>
              </a:ext>
            </a:extLst>
          </p:cNvPr>
          <p:cNvPicPr>
            <a:picLocks noChangeAspect="1"/>
          </p:cNvPicPr>
          <p:nvPr/>
        </p:nvPicPr>
        <p:blipFill>
          <a:blip r:embed="rId3"/>
          <a:stretch>
            <a:fillRect/>
          </a:stretch>
        </p:blipFill>
        <p:spPr>
          <a:xfrm>
            <a:off x="5064206" y="3081640"/>
            <a:ext cx="7127794" cy="3776360"/>
          </a:xfrm>
          <a:prstGeom prst="rect">
            <a:avLst/>
          </a:prstGeom>
        </p:spPr>
      </p:pic>
      <p:sp>
        <p:nvSpPr>
          <p:cNvPr id="6" name="TextBox 5">
            <a:extLst>
              <a:ext uri="{FF2B5EF4-FFF2-40B4-BE49-F238E27FC236}">
                <a16:creationId xmlns:a16="http://schemas.microsoft.com/office/drawing/2014/main" id="{CC13D73D-DE87-6A49-9499-45CA9AAF8779}"/>
              </a:ext>
            </a:extLst>
          </p:cNvPr>
          <p:cNvSpPr txBox="1"/>
          <p:nvPr/>
        </p:nvSpPr>
        <p:spPr>
          <a:xfrm>
            <a:off x="130355" y="5099698"/>
            <a:ext cx="4933851" cy="646331"/>
          </a:xfrm>
          <a:prstGeom prst="rect">
            <a:avLst/>
          </a:prstGeom>
          <a:noFill/>
        </p:spPr>
        <p:txBody>
          <a:bodyPr wrap="none" rtlCol="0">
            <a:spAutoFit/>
          </a:bodyPr>
          <a:lstStyle/>
          <a:p>
            <a:r>
              <a:rPr lang="en-US" dirty="0"/>
              <a:t>Manuscript submitted to Experimental Astronomy </a:t>
            </a:r>
          </a:p>
          <a:p>
            <a:r>
              <a:rPr lang="en-US" dirty="0"/>
              <a:t>just appeared on </a:t>
            </a:r>
            <a:r>
              <a:rPr lang="en-US" dirty="0" err="1"/>
              <a:t>arXiv</a:t>
            </a:r>
            <a:r>
              <a:rPr lang="en-US" dirty="0"/>
              <a:t> </a:t>
            </a:r>
          </a:p>
        </p:txBody>
      </p:sp>
    </p:spTree>
    <p:extLst>
      <p:ext uri="{BB962C8B-B14F-4D97-AF65-F5344CB8AC3E}">
        <p14:creationId xmlns:p14="http://schemas.microsoft.com/office/powerpoint/2010/main" val="422499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55751"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C63DF9F-7D95-A348-ABD8-406EF65515C2}"/>
              </a:ext>
            </a:extLst>
          </p:cNvPr>
          <p:cNvPicPr>
            <a:picLocks noChangeAspect="1"/>
          </p:cNvPicPr>
          <p:nvPr/>
        </p:nvPicPr>
        <p:blipFill>
          <a:blip r:embed="rId4"/>
          <a:stretch>
            <a:fillRect/>
          </a:stretch>
        </p:blipFill>
        <p:spPr>
          <a:xfrm>
            <a:off x="3895512" y="5627167"/>
            <a:ext cx="4449935" cy="1230833"/>
          </a:xfrm>
          <a:prstGeom prst="rect">
            <a:avLst/>
          </a:prstGeom>
        </p:spPr>
      </p:pic>
      <p:sp>
        <p:nvSpPr>
          <p:cNvPr id="8" name="Rectangle 7">
            <a:extLst>
              <a:ext uri="{FF2B5EF4-FFF2-40B4-BE49-F238E27FC236}">
                <a16:creationId xmlns:a16="http://schemas.microsoft.com/office/drawing/2014/main" id="{531128DD-0785-324C-832B-B017ACC1327C}"/>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2ADBB8E-5134-1548-B17E-B6E1028BFC32}"/>
              </a:ext>
            </a:extLst>
          </p:cNvPr>
          <p:cNvSpPr>
            <a:spLocks noGrp="1"/>
          </p:cNvSpPr>
          <p:nvPr>
            <p:ph type="title"/>
          </p:nvPr>
        </p:nvSpPr>
        <p:spPr>
          <a:xfrm>
            <a:off x="2278336" y="558512"/>
            <a:ext cx="7025059" cy="1084708"/>
          </a:xfrm>
        </p:spPr>
        <p:txBody>
          <a:bodyPr>
            <a:normAutofit/>
          </a:bodyPr>
          <a:lstStyle/>
          <a:p>
            <a:r>
              <a:rPr lang="en-US" sz="4000" b="1" dirty="0"/>
              <a:t>WG5 Fi-</a:t>
            </a:r>
            <a:r>
              <a:rPr lang="en-US" sz="4000" b="1" dirty="0" err="1"/>
              <a:t>Ub</a:t>
            </a:r>
            <a:r>
              <a:rPr lang="en-US" sz="4000" b="1" dirty="0"/>
              <a:t>: scientific objectives</a:t>
            </a:r>
          </a:p>
        </p:txBody>
      </p:sp>
      <p:sp>
        <p:nvSpPr>
          <p:cNvPr id="10" name="TextBox 9">
            <a:extLst>
              <a:ext uri="{FF2B5EF4-FFF2-40B4-BE49-F238E27FC236}">
                <a16:creationId xmlns:a16="http://schemas.microsoft.com/office/drawing/2014/main" id="{A10847C0-6100-544D-9103-E3004E60CA1C}"/>
              </a:ext>
            </a:extLst>
          </p:cNvPr>
          <p:cNvSpPr txBox="1"/>
          <p:nvPr/>
        </p:nvSpPr>
        <p:spPr>
          <a:xfrm>
            <a:off x="682680" y="2039805"/>
            <a:ext cx="10949088" cy="2308324"/>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a-Si:H</a:t>
            </a:r>
            <a:r>
              <a:rPr lang="en-US" sz="2400" dirty="0"/>
              <a:t> instrument configuration optimization for space</a:t>
            </a:r>
          </a:p>
          <a:p>
            <a:pPr marL="285750" indent="-285750">
              <a:buFont typeface="Arial" panose="020B0604020202020204" pitchFamily="34" charset="0"/>
              <a:buChar char="•"/>
            </a:pPr>
            <a:r>
              <a:rPr lang="en-US" sz="2400" dirty="0"/>
              <a:t>Solar flare detection: photon and electron detection in the </a:t>
            </a:r>
            <a:r>
              <a:rPr lang="en-US" sz="2400" dirty="0" err="1"/>
              <a:t>keV</a:t>
            </a:r>
            <a:r>
              <a:rPr lang="en-US" sz="2400" dirty="0"/>
              <a:t>-MeV range </a:t>
            </a:r>
          </a:p>
          <a:p>
            <a:pPr marL="285750" indent="-285750">
              <a:buFont typeface="Arial" panose="020B0604020202020204" pitchFamily="34" charset="0"/>
              <a:buChar char="•"/>
            </a:pPr>
            <a:r>
              <a:rPr lang="en-US" sz="2400" dirty="0"/>
              <a:t>Solar energetic proton (SEP) event monitoring (from MeV through at least 400 MeV)</a:t>
            </a:r>
          </a:p>
          <a:p>
            <a:pPr marL="285750" indent="-285750">
              <a:buFont typeface="Arial" panose="020B0604020202020204" pitchFamily="34" charset="0"/>
              <a:buChar char="•"/>
            </a:pPr>
            <a:r>
              <a:rPr lang="en-US" sz="2400" dirty="0"/>
              <a:t>Gamma-ray bursts detection from galactic magnetar</a:t>
            </a:r>
          </a:p>
          <a:p>
            <a:pPr marL="342900" indent="-342900">
              <a:buFont typeface="Arial" panose="020B0604020202020204" pitchFamily="34" charset="0"/>
              <a:buChar char="•"/>
            </a:pPr>
            <a:r>
              <a:rPr lang="en-US" sz="2400" dirty="0"/>
              <a:t>Preparation of the ASI proposal (HASPIDE Coll. + S. </a:t>
            </a:r>
            <a:r>
              <a:rPr lang="en-US" sz="2400" dirty="0" err="1"/>
              <a:t>Perri</a:t>
            </a:r>
            <a:r>
              <a:rPr lang="en-US" sz="2400" dirty="0"/>
              <a:t> </a:t>
            </a:r>
            <a:r>
              <a:rPr lang="en-US" sz="2400" dirty="0" err="1"/>
              <a:t>UniCal</a:t>
            </a:r>
            <a:r>
              <a:rPr lang="en-US" sz="2400" dirty="0"/>
              <a:t> + Industries)</a:t>
            </a:r>
            <a:endParaRPr lang="en-US" dirty="0"/>
          </a:p>
        </p:txBody>
      </p:sp>
    </p:spTree>
    <p:extLst>
      <p:ext uri="{BB962C8B-B14F-4D97-AF65-F5344CB8AC3E}">
        <p14:creationId xmlns:p14="http://schemas.microsoft.com/office/powerpoint/2010/main" val="1098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C63DF9F-7D95-A348-ABD8-406EF65515C2}"/>
              </a:ext>
            </a:extLst>
          </p:cNvPr>
          <p:cNvPicPr>
            <a:picLocks noChangeAspect="1"/>
          </p:cNvPicPr>
          <p:nvPr/>
        </p:nvPicPr>
        <p:blipFill>
          <a:blip r:embed="rId2"/>
          <a:stretch>
            <a:fillRect/>
          </a:stretch>
        </p:blipFill>
        <p:spPr>
          <a:xfrm>
            <a:off x="3895512" y="5627167"/>
            <a:ext cx="4449935" cy="1230833"/>
          </a:xfrm>
          <a:prstGeom prst="rect">
            <a:avLst/>
          </a:prstGeom>
        </p:spPr>
      </p:pic>
      <p:pic>
        <p:nvPicPr>
          <p:cNvPr id="9" name="Picture 8">
            <a:extLst>
              <a:ext uri="{FF2B5EF4-FFF2-40B4-BE49-F238E27FC236}">
                <a16:creationId xmlns:a16="http://schemas.microsoft.com/office/drawing/2014/main" id="{E94F7400-AAC7-ED4D-B42D-8010E76A3213}"/>
              </a:ext>
            </a:extLst>
          </p:cNvPr>
          <p:cNvPicPr>
            <a:picLocks noChangeAspect="1"/>
          </p:cNvPicPr>
          <p:nvPr/>
        </p:nvPicPr>
        <p:blipFill>
          <a:blip r:embed="rId3"/>
          <a:stretch>
            <a:fillRect/>
          </a:stretch>
        </p:blipFill>
        <p:spPr>
          <a:xfrm>
            <a:off x="1" y="1"/>
            <a:ext cx="6007650" cy="3379303"/>
          </a:xfrm>
          <a:prstGeom prst="rect">
            <a:avLst/>
          </a:prstGeom>
        </p:spPr>
      </p:pic>
      <p:sp>
        <p:nvSpPr>
          <p:cNvPr id="10" name="TextBox 9">
            <a:extLst>
              <a:ext uri="{FF2B5EF4-FFF2-40B4-BE49-F238E27FC236}">
                <a16:creationId xmlns:a16="http://schemas.microsoft.com/office/drawing/2014/main" id="{15A2A76F-E54F-944C-9E18-A4386927E6E0}"/>
              </a:ext>
            </a:extLst>
          </p:cNvPr>
          <p:cNvSpPr txBox="1"/>
          <p:nvPr/>
        </p:nvSpPr>
        <p:spPr>
          <a:xfrm>
            <a:off x="5958223" y="1097815"/>
            <a:ext cx="6471195" cy="461665"/>
          </a:xfrm>
          <a:prstGeom prst="rect">
            <a:avLst/>
          </a:prstGeom>
          <a:noFill/>
        </p:spPr>
        <p:txBody>
          <a:bodyPr wrap="none" rtlCol="0">
            <a:spAutoFit/>
          </a:bodyPr>
          <a:lstStyle/>
          <a:p>
            <a:r>
              <a:rPr lang="en-US" sz="2300" b="1" dirty="0">
                <a:solidFill>
                  <a:srgbClr val="FF6C3D"/>
                </a:solidFill>
              </a:rPr>
              <a:t>Solar flare and energetic particle event monitoring</a:t>
            </a:r>
          </a:p>
        </p:txBody>
      </p:sp>
      <p:pic>
        <p:nvPicPr>
          <p:cNvPr id="14" name="Picture 13">
            <a:extLst>
              <a:ext uri="{FF2B5EF4-FFF2-40B4-BE49-F238E27FC236}">
                <a16:creationId xmlns:a16="http://schemas.microsoft.com/office/drawing/2014/main" id="{04F57F78-EF01-4845-A78B-C2555D01230E}"/>
              </a:ext>
            </a:extLst>
          </p:cNvPr>
          <p:cNvPicPr>
            <a:picLocks noChangeAspect="1"/>
          </p:cNvPicPr>
          <p:nvPr/>
        </p:nvPicPr>
        <p:blipFill>
          <a:blip r:embed="rId4"/>
          <a:stretch>
            <a:fillRect/>
          </a:stretch>
        </p:blipFill>
        <p:spPr>
          <a:xfrm>
            <a:off x="5939871" y="2246243"/>
            <a:ext cx="6227030" cy="3553912"/>
          </a:xfrm>
          <a:prstGeom prst="rect">
            <a:avLst/>
          </a:prstGeom>
        </p:spPr>
      </p:pic>
      <p:sp>
        <p:nvSpPr>
          <p:cNvPr id="15" name="TextBox 14">
            <a:extLst>
              <a:ext uri="{FF2B5EF4-FFF2-40B4-BE49-F238E27FC236}">
                <a16:creationId xmlns:a16="http://schemas.microsoft.com/office/drawing/2014/main" id="{22E14CF9-67FA-1E49-B823-AFEA2A34F313}"/>
              </a:ext>
            </a:extLst>
          </p:cNvPr>
          <p:cNvSpPr txBox="1"/>
          <p:nvPr/>
        </p:nvSpPr>
        <p:spPr>
          <a:xfrm>
            <a:off x="1659066" y="3867708"/>
            <a:ext cx="2236446" cy="446276"/>
          </a:xfrm>
          <a:prstGeom prst="rect">
            <a:avLst/>
          </a:prstGeom>
          <a:noFill/>
        </p:spPr>
        <p:txBody>
          <a:bodyPr wrap="none" rtlCol="0">
            <a:spAutoFit/>
          </a:bodyPr>
          <a:lstStyle/>
          <a:p>
            <a:r>
              <a:rPr lang="en-US" sz="2300" b="1" dirty="0">
                <a:solidFill>
                  <a:srgbClr val="3F9AFF"/>
                </a:solidFill>
              </a:rPr>
              <a:t>Magnetar flaring</a:t>
            </a:r>
          </a:p>
        </p:txBody>
      </p:sp>
      <p:sp>
        <p:nvSpPr>
          <p:cNvPr id="2" name="Rectangle 1">
            <a:extLst>
              <a:ext uri="{FF2B5EF4-FFF2-40B4-BE49-F238E27FC236}">
                <a16:creationId xmlns:a16="http://schemas.microsoft.com/office/drawing/2014/main" id="{02F37D4B-9040-F74B-8798-4789C6C28940}"/>
              </a:ext>
            </a:extLst>
          </p:cNvPr>
          <p:cNvSpPr/>
          <p:nvPr/>
        </p:nvSpPr>
        <p:spPr>
          <a:xfrm>
            <a:off x="124792" y="4392639"/>
            <a:ext cx="5584937" cy="1077218"/>
          </a:xfrm>
          <a:prstGeom prst="rect">
            <a:avLst/>
          </a:prstGeom>
        </p:spPr>
        <p:txBody>
          <a:bodyPr wrap="square">
            <a:spAutoFit/>
          </a:bodyPr>
          <a:lstStyle/>
          <a:p>
            <a:pPr algn="just"/>
            <a:r>
              <a:rPr lang="en-US" sz="1600" b="1" dirty="0">
                <a:solidFill>
                  <a:srgbClr val="0B11C3"/>
                </a:solidFill>
              </a:rPr>
              <a:t>Hard X rays and soft gamma rays associated with GRBs (we mainly focus here on magnetar flaring since many of them are galactic) allow for increasing the ionization of ionosphere thus disturbing VLF in the range 3-30 kHz – ozone layer depletion</a:t>
            </a:r>
          </a:p>
        </p:txBody>
      </p:sp>
    </p:spTree>
    <p:extLst>
      <p:ext uri="{BB962C8B-B14F-4D97-AF65-F5344CB8AC3E}">
        <p14:creationId xmlns:p14="http://schemas.microsoft.com/office/powerpoint/2010/main" val="76914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data 1">
            <a:extLst>
              <a:ext uri="{FF2B5EF4-FFF2-40B4-BE49-F238E27FC236}">
                <a16:creationId xmlns:a16="http://schemas.microsoft.com/office/drawing/2014/main" id="{FB898ECC-55F0-514C-B877-B4C9F7E140F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01F8DF91-E4E5-F546-8FF5-BF0E0BF47F93}" type="datetime1">
              <a:rPr lang="it-IT" altLang="it-IT" sz="1400"/>
              <a:pPr>
                <a:spcBef>
                  <a:spcPct val="0"/>
                </a:spcBef>
                <a:buFontTx/>
                <a:buNone/>
              </a:pPr>
              <a:t>01/02/23</a:t>
            </a:fld>
            <a:endParaRPr lang="en-US" altLang="it-IT" sz="1400"/>
          </a:p>
        </p:txBody>
      </p:sp>
      <p:sp>
        <p:nvSpPr>
          <p:cNvPr id="52226" name="Segnaposto numero diapositiva 3">
            <a:extLst>
              <a:ext uri="{FF2B5EF4-FFF2-40B4-BE49-F238E27FC236}">
                <a16:creationId xmlns:a16="http://schemas.microsoft.com/office/drawing/2014/main" id="{B1D3D827-075B-7046-B512-ECEEC6AD72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E9DEEF22-3414-B649-8182-E4FF9CC32292}" type="slidenum">
              <a:rPr lang="en-US" altLang="it-IT" sz="1400"/>
              <a:pPr>
                <a:spcBef>
                  <a:spcPct val="0"/>
                </a:spcBef>
                <a:buFontTx/>
                <a:buNone/>
              </a:pPr>
              <a:t>4</a:t>
            </a:fld>
            <a:endParaRPr lang="en-US" altLang="it-IT" sz="1400"/>
          </a:p>
        </p:txBody>
      </p:sp>
      <p:pic>
        <p:nvPicPr>
          <p:cNvPr id="50181" name="CMErecon_4sm copia.mov" descr="/Users/apple/Desktop/CG_Terni &amp; Lett&amp;Fil/CMErecon_4sm copia.mov">
            <a:hlinkClick r:id="" action="ppaction://media"/>
            <a:extLst>
              <a:ext uri="{FF2B5EF4-FFF2-40B4-BE49-F238E27FC236}">
                <a16:creationId xmlns:a16="http://schemas.microsoft.com/office/drawing/2014/main" id="{D2AA7D5B-2BEC-1A4A-A7CF-A5B41BB52BE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228600"/>
            <a:ext cx="8915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100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418" fill="hold"/>
                                        <p:tgtEl>
                                          <p:spTgt spid="50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0181"/>
                </p:tgtEl>
              </p:cMediaNode>
            </p:video>
            <p:seq concurrent="1" nextAc="seek">
              <p:cTn id="8" restart="whenNotActive" fill="hold" evtFilter="cancelBubble" nodeType="interactiveSeq">
                <p:stCondLst>
                  <p:cond evt="onClick" delay="0">
                    <p:tgtEl>
                      <p:spTgt spid="501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0181"/>
                                        </p:tgtEl>
                                      </p:cBhvr>
                                    </p:cmd>
                                  </p:childTnLst>
                                </p:cTn>
                              </p:par>
                            </p:childTnLst>
                          </p:cTn>
                        </p:par>
                      </p:childTnLst>
                    </p:cTn>
                  </p:par>
                </p:childTnLst>
              </p:cTn>
              <p:nextCondLst>
                <p:cond evt="onClick" delay="0">
                  <p:tgtEl>
                    <p:spTgt spid="5018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egnaposto contenuto 2">
            <a:extLst>
              <a:ext uri="{FF2B5EF4-FFF2-40B4-BE49-F238E27FC236}">
                <a16:creationId xmlns:a16="http://schemas.microsoft.com/office/drawing/2014/main" id="{EA2EA2D9-8C42-F34E-A27E-6C62140DE81A}"/>
              </a:ext>
            </a:extLst>
          </p:cNvPr>
          <p:cNvSpPr txBox="1">
            <a:spLocks/>
          </p:cNvSpPr>
          <p:nvPr/>
        </p:nvSpPr>
        <p:spPr>
          <a:xfrm>
            <a:off x="1456851" y="941307"/>
            <a:ext cx="9188263" cy="361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 indent="0">
              <a:buFont typeface="Arial" panose="020B0604020202020204" pitchFamily="34" charset="0"/>
              <a:buNone/>
            </a:pPr>
            <a:r>
              <a:rPr lang="it-IT" sz="1400"/>
              <a:t>Solar activity intensity (11-year cycle)                GSMF Polarity effects (22-year cycle; since 2013 + polarity)</a:t>
            </a:r>
          </a:p>
          <a:p>
            <a:endParaRPr lang="it-IT" sz="1400" dirty="0"/>
          </a:p>
        </p:txBody>
      </p:sp>
      <p:sp>
        <p:nvSpPr>
          <p:cNvPr id="10" name="Text Box 4">
            <a:extLst>
              <a:ext uri="{FF2B5EF4-FFF2-40B4-BE49-F238E27FC236}">
                <a16:creationId xmlns:a16="http://schemas.microsoft.com/office/drawing/2014/main" id="{F054E349-1E6E-BF43-BDFF-05C151A9A3C5}"/>
              </a:ext>
            </a:extLst>
          </p:cNvPr>
          <p:cNvSpPr txBox="1">
            <a:spLocks noChangeArrowheads="1"/>
          </p:cNvSpPr>
          <p:nvPr/>
        </p:nvSpPr>
        <p:spPr bwMode="auto">
          <a:xfrm>
            <a:off x="1255582" y="5419513"/>
            <a:ext cx="4686300" cy="70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1" dirty="0">
                <a:solidFill>
                  <a:srgbClr val="FF4E24"/>
                </a:solidFill>
              </a:rPr>
              <a:t>10</a:t>
            </a:r>
            <a:r>
              <a:rPr lang="it-IT" sz="2001" baseline="30000" dirty="0">
                <a:solidFill>
                  <a:srgbClr val="FF4E24"/>
                </a:solidFill>
              </a:rPr>
              <a:t>6 </a:t>
            </a:r>
            <a:r>
              <a:rPr lang="it-IT" sz="2001" dirty="0" err="1">
                <a:solidFill>
                  <a:srgbClr val="FF4E24"/>
                </a:solidFill>
              </a:rPr>
              <a:t>tons</a:t>
            </a:r>
            <a:r>
              <a:rPr lang="it-IT" sz="2001" dirty="0">
                <a:solidFill>
                  <a:srgbClr val="FF4E24"/>
                </a:solidFill>
              </a:rPr>
              <a:t>/</a:t>
            </a:r>
            <a:r>
              <a:rPr lang="it-IT" sz="2001" dirty="0" err="1">
                <a:solidFill>
                  <a:srgbClr val="FF4E24"/>
                </a:solidFill>
              </a:rPr>
              <a:t>s</a:t>
            </a:r>
            <a:r>
              <a:rPr lang="it-IT" sz="2001" dirty="0">
                <a:solidFill>
                  <a:srgbClr val="FF4E24"/>
                </a:solidFill>
              </a:rPr>
              <a:t> </a:t>
            </a:r>
            <a:r>
              <a:rPr lang="it-IT" sz="2001" dirty="0" err="1">
                <a:solidFill>
                  <a:srgbClr val="FF4E24"/>
                </a:solidFill>
              </a:rPr>
              <a:t>p,e</a:t>
            </a:r>
            <a:r>
              <a:rPr lang="it-IT" sz="2001" baseline="30000" dirty="0">
                <a:solidFill>
                  <a:srgbClr val="FF4E24"/>
                </a:solidFill>
              </a:rPr>
              <a:t>-                                       </a:t>
            </a:r>
            <a:r>
              <a:rPr lang="it-IT" sz="2001" dirty="0">
                <a:solidFill>
                  <a:srgbClr val="FF4E24"/>
                </a:solidFill>
              </a:rPr>
              <a:t>200-800 km/</a:t>
            </a:r>
            <a:r>
              <a:rPr lang="it-IT" sz="2001" dirty="0" err="1">
                <a:solidFill>
                  <a:srgbClr val="FF4E24"/>
                </a:solidFill>
              </a:rPr>
              <a:t>s</a:t>
            </a:r>
            <a:endParaRPr lang="it-IT" sz="2001" baseline="30000" dirty="0">
              <a:solidFill>
                <a:srgbClr val="FF4E24"/>
              </a:solidFill>
            </a:endParaRPr>
          </a:p>
          <a:p>
            <a:r>
              <a:rPr lang="it-IT" sz="2001" dirty="0">
                <a:solidFill>
                  <a:srgbClr val="FF4E24"/>
                </a:solidFill>
              </a:rPr>
              <a:t>6 part/cm</a:t>
            </a:r>
            <a:r>
              <a:rPr lang="it-IT" sz="2001" baseline="30000" dirty="0">
                <a:solidFill>
                  <a:srgbClr val="FF4E24"/>
                </a:solidFill>
              </a:rPr>
              <a:t>3 </a:t>
            </a:r>
            <a:r>
              <a:rPr lang="it-IT" sz="2001" dirty="0" err="1">
                <a:solidFill>
                  <a:srgbClr val="FF4E24"/>
                </a:solidFill>
              </a:rPr>
              <a:t>near</a:t>
            </a:r>
            <a:r>
              <a:rPr lang="it-IT" sz="2001" dirty="0">
                <a:solidFill>
                  <a:srgbClr val="FF4E24"/>
                </a:solidFill>
              </a:rPr>
              <a:t> Earth              0.3-5 </a:t>
            </a:r>
            <a:r>
              <a:rPr lang="it-IT" sz="2001" dirty="0" err="1">
                <a:solidFill>
                  <a:srgbClr val="FF4E24"/>
                </a:solidFill>
              </a:rPr>
              <a:t>keV</a:t>
            </a:r>
            <a:endParaRPr lang="it-IT" sz="2001" dirty="0">
              <a:solidFill>
                <a:srgbClr val="FF4E24"/>
              </a:solidFill>
            </a:endParaRPr>
          </a:p>
        </p:txBody>
      </p:sp>
      <p:pic>
        <p:nvPicPr>
          <p:cNvPr id="11" name="Picture 6">
            <a:extLst>
              <a:ext uri="{FF2B5EF4-FFF2-40B4-BE49-F238E27FC236}">
                <a16:creationId xmlns:a16="http://schemas.microsoft.com/office/drawing/2014/main" id="{CA258A4B-E985-E64C-B4CE-7A1F821EB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115" y="1593141"/>
            <a:ext cx="4466199" cy="354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FF41274-59D5-EC4A-8FA2-718EF8CBCBDC}"/>
              </a:ext>
            </a:extLst>
          </p:cNvPr>
          <p:cNvSpPr/>
          <p:nvPr/>
        </p:nvSpPr>
        <p:spPr>
          <a:xfrm>
            <a:off x="3842138" y="239454"/>
            <a:ext cx="2735044" cy="584904"/>
          </a:xfrm>
          <a:prstGeom prst="rect">
            <a:avLst/>
          </a:prstGeom>
        </p:spPr>
        <p:txBody>
          <a:bodyPr wrap="none">
            <a:spAutoFit/>
          </a:bodyPr>
          <a:lstStyle/>
          <a:p>
            <a:r>
              <a:rPr lang="en-US" sz="3201" b="1" dirty="0">
                <a:latin typeface="Arial" charset="0"/>
                <a:ea typeface="Arial" charset="0"/>
                <a:cs typeface="Arial" charset="0"/>
              </a:rPr>
              <a:t>Solar activity</a:t>
            </a:r>
          </a:p>
        </p:txBody>
      </p:sp>
      <p:pic>
        <p:nvPicPr>
          <p:cNvPr id="13" name="Picture 12">
            <a:extLst>
              <a:ext uri="{FF2B5EF4-FFF2-40B4-BE49-F238E27FC236}">
                <a16:creationId xmlns:a16="http://schemas.microsoft.com/office/drawing/2014/main" id="{E14F9FAD-0F9C-7845-907D-1F8DAD296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239" y="1217234"/>
            <a:ext cx="4240343" cy="2541814"/>
          </a:xfrm>
          <a:prstGeom prst="rect">
            <a:avLst/>
          </a:prstGeom>
        </p:spPr>
      </p:pic>
      <p:pic>
        <p:nvPicPr>
          <p:cNvPr id="14" name="Content Placeholder 6">
            <a:extLst>
              <a:ext uri="{FF2B5EF4-FFF2-40B4-BE49-F238E27FC236}">
                <a16:creationId xmlns:a16="http://schemas.microsoft.com/office/drawing/2014/main" id="{8767AD75-1977-8843-BD72-FD03342D4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540" y="3551101"/>
            <a:ext cx="3967019" cy="3085427"/>
          </a:xfrm>
          <a:prstGeom prst="rect">
            <a:avLst/>
          </a:prstGeom>
        </p:spPr>
      </p:pic>
      <p:sp>
        <p:nvSpPr>
          <p:cNvPr id="15" name="Rectangle 14">
            <a:extLst>
              <a:ext uri="{FF2B5EF4-FFF2-40B4-BE49-F238E27FC236}">
                <a16:creationId xmlns:a16="http://schemas.microsoft.com/office/drawing/2014/main" id="{70322B08-A58E-7940-9542-42B89AEB39E2}"/>
              </a:ext>
            </a:extLst>
          </p:cNvPr>
          <p:cNvSpPr/>
          <p:nvPr/>
        </p:nvSpPr>
        <p:spPr>
          <a:xfrm>
            <a:off x="9188848" y="3561311"/>
            <a:ext cx="500702" cy="2461304"/>
          </a:xfrm>
          <a:prstGeom prst="rect">
            <a:avLst/>
          </a:prstGeom>
          <a:no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17" dirty="0"/>
          </a:p>
        </p:txBody>
      </p:sp>
      <p:sp>
        <p:nvSpPr>
          <p:cNvPr id="17" name="TextBox 16">
            <a:extLst>
              <a:ext uri="{FF2B5EF4-FFF2-40B4-BE49-F238E27FC236}">
                <a16:creationId xmlns:a16="http://schemas.microsoft.com/office/drawing/2014/main" id="{314FC82B-9879-884C-9ABA-772772C883FD}"/>
              </a:ext>
            </a:extLst>
          </p:cNvPr>
          <p:cNvSpPr txBox="1"/>
          <p:nvPr/>
        </p:nvSpPr>
        <p:spPr>
          <a:xfrm>
            <a:off x="5543618" y="6488727"/>
            <a:ext cx="4123629" cy="307777"/>
          </a:xfrm>
          <a:prstGeom prst="rect">
            <a:avLst/>
          </a:prstGeom>
          <a:noFill/>
        </p:spPr>
        <p:txBody>
          <a:bodyPr wrap="none" rtlCol="0">
            <a:spAutoFit/>
          </a:bodyPr>
          <a:lstStyle/>
          <a:p>
            <a:r>
              <a:rPr lang="en-US" sz="1400" dirty="0"/>
              <a:t>Singh &amp; </a:t>
            </a:r>
            <a:r>
              <a:rPr lang="en-US" sz="1400" dirty="0" err="1"/>
              <a:t>Bhargawa</a:t>
            </a:r>
            <a:r>
              <a:rPr lang="en-US" sz="1400" dirty="0"/>
              <a:t> </a:t>
            </a:r>
            <a:r>
              <a:rPr lang="en-US" sz="1400" dirty="0" err="1"/>
              <a:t>Astrophys</a:t>
            </a:r>
            <a:r>
              <a:rPr lang="en-US" sz="1400" dirty="0"/>
              <a:t>. Space Sci. (2019) 364:12</a:t>
            </a:r>
          </a:p>
        </p:txBody>
      </p:sp>
      <p:sp>
        <p:nvSpPr>
          <p:cNvPr id="18" name="TextBox 17">
            <a:extLst>
              <a:ext uri="{FF2B5EF4-FFF2-40B4-BE49-F238E27FC236}">
                <a16:creationId xmlns:a16="http://schemas.microsoft.com/office/drawing/2014/main" id="{F3B2263C-EE80-EA4E-B643-94DF9204A0C3}"/>
              </a:ext>
            </a:extLst>
          </p:cNvPr>
          <p:cNvSpPr txBox="1"/>
          <p:nvPr/>
        </p:nvSpPr>
        <p:spPr>
          <a:xfrm>
            <a:off x="8557274" y="6031814"/>
            <a:ext cx="471604" cy="338554"/>
          </a:xfrm>
          <a:prstGeom prst="rect">
            <a:avLst/>
          </a:prstGeom>
          <a:noFill/>
        </p:spPr>
        <p:txBody>
          <a:bodyPr wrap="none" rtlCol="0">
            <a:spAutoFit/>
          </a:bodyPr>
          <a:lstStyle/>
          <a:p>
            <a:r>
              <a:rPr lang="en-GB" sz="1600" dirty="0">
                <a:solidFill>
                  <a:schemeClr val="accent6"/>
                </a:solidFill>
              </a:rPr>
              <a:t>LPF</a:t>
            </a:r>
          </a:p>
        </p:txBody>
      </p:sp>
      <p:sp>
        <p:nvSpPr>
          <p:cNvPr id="19" name="TextBox 18">
            <a:extLst>
              <a:ext uri="{FF2B5EF4-FFF2-40B4-BE49-F238E27FC236}">
                <a16:creationId xmlns:a16="http://schemas.microsoft.com/office/drawing/2014/main" id="{4CFA8FCA-39CF-4744-8A1D-4801B6DD800F}"/>
              </a:ext>
            </a:extLst>
          </p:cNvPr>
          <p:cNvSpPr txBox="1"/>
          <p:nvPr/>
        </p:nvSpPr>
        <p:spPr>
          <a:xfrm>
            <a:off x="9445171" y="6064945"/>
            <a:ext cx="534249" cy="338554"/>
          </a:xfrm>
          <a:prstGeom prst="rect">
            <a:avLst/>
          </a:prstGeom>
          <a:noFill/>
        </p:spPr>
        <p:txBody>
          <a:bodyPr wrap="none" rtlCol="0">
            <a:spAutoFit/>
          </a:bodyPr>
          <a:lstStyle/>
          <a:p>
            <a:r>
              <a:rPr lang="en-GB" sz="1600" dirty="0">
                <a:solidFill>
                  <a:schemeClr val="accent6"/>
                </a:solidFill>
              </a:rPr>
              <a:t>LISA</a:t>
            </a:r>
          </a:p>
        </p:txBody>
      </p:sp>
    </p:spTree>
    <p:extLst>
      <p:ext uri="{BB962C8B-B14F-4D97-AF65-F5344CB8AC3E}">
        <p14:creationId xmlns:p14="http://schemas.microsoft.com/office/powerpoint/2010/main" val="1600385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7EA37-1B34-DA42-BB9A-AB50B4925E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2264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480640-075D-BC42-8D8F-A7A46BB0CD10}"/>
              </a:ext>
            </a:extLst>
          </p:cNvPr>
          <p:cNvSpPr txBox="1"/>
          <p:nvPr/>
        </p:nvSpPr>
        <p:spPr>
          <a:xfrm>
            <a:off x="1186249" y="1690061"/>
            <a:ext cx="9746794" cy="4401205"/>
          </a:xfrm>
          <a:prstGeom prst="rect">
            <a:avLst/>
          </a:prstGeom>
          <a:noFill/>
        </p:spPr>
        <p:txBody>
          <a:bodyPr wrap="square" rtlCol="0">
            <a:spAutoFit/>
          </a:bodyPr>
          <a:lstStyle/>
          <a:p>
            <a:pPr marL="342900" indent="-342900" algn="ctr">
              <a:buFont typeface="Arial" panose="020B0604020202020204" pitchFamily="34" charset="0"/>
              <a:buChar char="•"/>
            </a:pPr>
            <a:r>
              <a:rPr lang="en-US" sz="2000" b="1" dirty="0"/>
              <a:t>SEP continuous, multi-spacecraft observations allow us to study the role of particle interplanetary scattering and transport effects (PSP, </a:t>
            </a:r>
            <a:r>
              <a:rPr lang="en-US" sz="2000" b="1" dirty="0" err="1"/>
              <a:t>SolO</a:t>
            </a:r>
            <a:r>
              <a:rPr lang="en-US" sz="2000" b="1" dirty="0"/>
              <a:t>, </a:t>
            </a:r>
            <a:r>
              <a:rPr lang="en-US" sz="2000" b="1" dirty="0" err="1"/>
              <a:t>BepiColombo</a:t>
            </a:r>
            <a:r>
              <a:rPr lang="en-US" sz="2000" b="1" dirty="0"/>
              <a:t>, STEREO, ACE)</a:t>
            </a:r>
          </a:p>
          <a:p>
            <a:pPr marL="285750" indent="-285750" algn="ctr">
              <a:buFont typeface="Arial" panose="020B0604020202020204" pitchFamily="34" charset="0"/>
              <a:buChar char="•"/>
            </a:pPr>
            <a:r>
              <a:rPr lang="en-US" sz="2000" b="1" dirty="0"/>
              <a:t>Critical energy differential flux measurements </a:t>
            </a:r>
            <a:r>
              <a:rPr lang="en-US" sz="2000" b="1" dirty="0">
                <a:solidFill>
                  <a:srgbClr val="FF0000"/>
                </a:solidFill>
              </a:rPr>
              <a:t>from tens of MeV up to not less than 400 MeV </a:t>
            </a:r>
            <a:r>
              <a:rPr lang="en-US" sz="2000" b="1" dirty="0"/>
              <a:t>for protons are proposed for reliable measurement parameterization above this energy and for flux normalization with Space Station observations: goal medium-intense events (&gt;10</a:t>
            </a:r>
            <a:r>
              <a:rPr lang="en-US" sz="2000" b="1" baseline="30000" dirty="0"/>
              <a:t>7 </a:t>
            </a:r>
            <a:r>
              <a:rPr lang="en-US" sz="2000" b="1" dirty="0"/>
              <a:t>protons cm</a:t>
            </a:r>
            <a:r>
              <a:rPr lang="en-US" sz="2000" b="1" baseline="30000" dirty="0"/>
              <a:t>-2</a:t>
            </a:r>
            <a:r>
              <a:rPr lang="en-US" sz="2000" b="1" dirty="0"/>
              <a:t> &gt; 30 MeV) </a:t>
            </a:r>
          </a:p>
          <a:p>
            <a:pPr marL="285750" indent="-285750" algn="ctr">
              <a:buFont typeface="Arial" panose="020B0604020202020204" pitchFamily="34" charset="0"/>
              <a:buChar char="•"/>
            </a:pPr>
            <a:r>
              <a:rPr lang="en-US" sz="2000" b="1" dirty="0"/>
              <a:t>SEP and inner S/C dose monitoring allowed by </a:t>
            </a:r>
            <a:r>
              <a:rPr lang="en-US" sz="2000" b="1" dirty="0" err="1">
                <a:ea typeface="Arial" charset="0"/>
                <a:cs typeface="Arial" charset="0"/>
              </a:rPr>
              <a:t>a:Si-H</a:t>
            </a:r>
            <a:r>
              <a:rPr lang="en-US" sz="2000" b="1" dirty="0">
                <a:ea typeface="Arial" charset="0"/>
                <a:cs typeface="Arial" charset="0"/>
              </a:rPr>
              <a:t> detectors. </a:t>
            </a:r>
            <a:r>
              <a:rPr lang="en-US" sz="2000" b="1" dirty="0"/>
              <a:t>These detectors with different arrangements can be also considered for soft (1.55-12.42 </a:t>
            </a:r>
            <a:r>
              <a:rPr lang="en-US" sz="2000" b="1" dirty="0" err="1"/>
              <a:t>keV</a:t>
            </a:r>
            <a:r>
              <a:rPr lang="en-US" sz="2000" b="1" dirty="0"/>
              <a:t>) X-ray and solar electron detection</a:t>
            </a:r>
          </a:p>
          <a:p>
            <a:pPr marL="342900" indent="-342900" algn="ctr">
              <a:buFont typeface="Arial" panose="020B0604020202020204" pitchFamily="34" charset="0"/>
              <a:buChar char="•"/>
            </a:pPr>
            <a:r>
              <a:rPr lang="en-US" sz="2000" b="1" dirty="0"/>
              <a:t>Neutron production in the atmosphere (SEP contribution vs </a:t>
            </a:r>
            <a:r>
              <a:rPr lang="en-US" sz="2000" b="1" dirty="0" err="1"/>
              <a:t>Forbush</a:t>
            </a:r>
            <a:r>
              <a:rPr lang="en-US" sz="2000" b="1" dirty="0"/>
              <a:t> decreases and proton precipitation in the atmosphere - mandatory SEP flux correct estimates above 500 MeV) </a:t>
            </a:r>
          </a:p>
          <a:p>
            <a:pPr marL="342900" indent="-342900" algn="ctr">
              <a:buFont typeface="Arial" panose="020B0604020202020204" pitchFamily="34" charset="0"/>
              <a:buChar char="•"/>
            </a:pPr>
            <a:r>
              <a:rPr lang="en-US" sz="2000" b="1" dirty="0" err="1">
                <a:ea typeface="Arial" charset="0"/>
                <a:cs typeface="Arial" charset="0"/>
              </a:rPr>
              <a:t>a:Si-H</a:t>
            </a:r>
            <a:r>
              <a:rPr lang="en-US" sz="2000" b="1" dirty="0">
                <a:ea typeface="Arial" charset="0"/>
                <a:cs typeface="Arial" charset="0"/>
              </a:rPr>
              <a:t> detectors are characterized by high dynamic range, radiation resistance, adjustable geometrical shape, low weight and power consumption</a:t>
            </a:r>
          </a:p>
        </p:txBody>
      </p:sp>
      <p:sp>
        <p:nvSpPr>
          <p:cNvPr id="2" name="TextBox 1">
            <a:extLst>
              <a:ext uri="{FF2B5EF4-FFF2-40B4-BE49-F238E27FC236}">
                <a16:creationId xmlns:a16="http://schemas.microsoft.com/office/drawing/2014/main" id="{22D059C6-97BB-D944-9A51-34C0F01D7899}"/>
              </a:ext>
            </a:extLst>
          </p:cNvPr>
          <p:cNvSpPr txBox="1"/>
          <p:nvPr/>
        </p:nvSpPr>
        <p:spPr>
          <a:xfrm>
            <a:off x="1221552" y="515758"/>
            <a:ext cx="8710782" cy="954107"/>
          </a:xfrm>
          <a:prstGeom prst="rect">
            <a:avLst/>
          </a:prstGeom>
          <a:noFill/>
        </p:spPr>
        <p:txBody>
          <a:bodyPr wrap="none" rtlCol="0">
            <a:spAutoFit/>
          </a:bodyPr>
          <a:lstStyle/>
          <a:p>
            <a:pPr algn="ctr"/>
            <a:r>
              <a:rPr lang="en-US" sz="2800" b="1" dirty="0"/>
              <a:t>Possible use in space of amorphous silicon hydrogenated </a:t>
            </a:r>
          </a:p>
          <a:p>
            <a:pPr algn="ctr"/>
            <a:r>
              <a:rPr lang="en-US" sz="2800" b="1" dirty="0"/>
              <a:t>detectors: the scientific case </a:t>
            </a:r>
          </a:p>
        </p:txBody>
      </p:sp>
    </p:spTree>
    <p:extLst>
      <p:ext uri="{BB962C8B-B14F-4D97-AF65-F5344CB8AC3E}">
        <p14:creationId xmlns:p14="http://schemas.microsoft.com/office/powerpoint/2010/main" val="270311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47351" y="0"/>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AE2383B-281A-9144-ADC1-0AFAD933322B}"/>
              </a:ext>
            </a:extLst>
          </p:cNvPr>
          <p:cNvPicPr>
            <a:picLocks noChangeAspect="1"/>
          </p:cNvPicPr>
          <p:nvPr/>
        </p:nvPicPr>
        <p:blipFill>
          <a:blip r:embed="rId4"/>
          <a:stretch>
            <a:fillRect/>
          </a:stretch>
        </p:blipFill>
        <p:spPr>
          <a:xfrm>
            <a:off x="1703979" y="1682284"/>
            <a:ext cx="9467531" cy="4142045"/>
          </a:xfrm>
          <a:prstGeom prst="rect">
            <a:avLst/>
          </a:prstGeom>
        </p:spPr>
      </p:pic>
      <p:sp>
        <p:nvSpPr>
          <p:cNvPr id="10" name="TextBox 9">
            <a:extLst>
              <a:ext uri="{FF2B5EF4-FFF2-40B4-BE49-F238E27FC236}">
                <a16:creationId xmlns:a16="http://schemas.microsoft.com/office/drawing/2014/main" id="{15300AD4-B4FD-934C-9BF6-7187F8F9FCC4}"/>
              </a:ext>
            </a:extLst>
          </p:cNvPr>
          <p:cNvSpPr txBox="1"/>
          <p:nvPr/>
        </p:nvSpPr>
        <p:spPr>
          <a:xfrm>
            <a:off x="1703979" y="1255491"/>
            <a:ext cx="3781851" cy="307777"/>
          </a:xfrm>
          <a:prstGeom prst="rect">
            <a:avLst/>
          </a:prstGeom>
          <a:noFill/>
        </p:spPr>
        <p:txBody>
          <a:bodyPr wrap="square" rtlCol="0">
            <a:spAutoFit/>
          </a:bodyPr>
          <a:lstStyle/>
          <a:p>
            <a:r>
              <a:rPr lang="en-US" sz="1400" dirty="0" err="1"/>
              <a:t>Papaioannu</a:t>
            </a:r>
            <a:r>
              <a:rPr lang="en-US" sz="1400" dirty="0"/>
              <a:t> et al., A&amp;A, 660, L5, 9pp, 2021</a:t>
            </a:r>
          </a:p>
        </p:txBody>
      </p:sp>
      <p:sp>
        <p:nvSpPr>
          <p:cNvPr id="11" name="TextBox 10">
            <a:extLst>
              <a:ext uri="{FF2B5EF4-FFF2-40B4-BE49-F238E27FC236}">
                <a16:creationId xmlns:a16="http://schemas.microsoft.com/office/drawing/2014/main" id="{672F6D5F-1035-3B4E-A671-7E3F2D2637D7}"/>
              </a:ext>
            </a:extLst>
          </p:cNvPr>
          <p:cNvSpPr txBox="1"/>
          <p:nvPr/>
        </p:nvSpPr>
        <p:spPr>
          <a:xfrm>
            <a:off x="640297" y="3546389"/>
            <a:ext cx="1268874" cy="1323439"/>
          </a:xfrm>
          <a:prstGeom prst="rect">
            <a:avLst/>
          </a:prstGeom>
          <a:noFill/>
        </p:spPr>
        <p:txBody>
          <a:bodyPr wrap="none" rtlCol="0">
            <a:spAutoFit/>
          </a:bodyPr>
          <a:lstStyle/>
          <a:p>
            <a:r>
              <a:rPr lang="en-US" sz="1600" dirty="0"/>
              <a:t>Flare X1</a:t>
            </a:r>
          </a:p>
          <a:p>
            <a:r>
              <a:rPr lang="en-US" sz="1600" dirty="0"/>
              <a:t>Soft X-rays</a:t>
            </a:r>
          </a:p>
          <a:p>
            <a:r>
              <a:rPr lang="en-US" sz="1600" dirty="0"/>
              <a:t>Radio bursts:</a:t>
            </a:r>
          </a:p>
          <a:p>
            <a:r>
              <a:rPr lang="en-US" sz="1600" dirty="0"/>
              <a:t>III, II, IV</a:t>
            </a:r>
          </a:p>
          <a:p>
            <a:r>
              <a:rPr lang="en-US" sz="1600" dirty="0"/>
              <a:t>EUV</a:t>
            </a:r>
          </a:p>
        </p:txBody>
      </p:sp>
      <p:sp>
        <p:nvSpPr>
          <p:cNvPr id="13" name="Title 1">
            <a:extLst>
              <a:ext uri="{FF2B5EF4-FFF2-40B4-BE49-F238E27FC236}">
                <a16:creationId xmlns:a16="http://schemas.microsoft.com/office/drawing/2014/main" id="{1D32C5BB-BBC1-2241-8F90-DD3661FCC956}"/>
              </a:ext>
            </a:extLst>
          </p:cNvPr>
          <p:cNvSpPr>
            <a:spLocks noGrp="1"/>
          </p:cNvSpPr>
          <p:nvPr>
            <p:ph type="title"/>
          </p:nvPr>
        </p:nvSpPr>
        <p:spPr>
          <a:xfrm>
            <a:off x="1349497" y="170783"/>
            <a:ext cx="8867929" cy="1084708"/>
          </a:xfrm>
        </p:spPr>
        <p:txBody>
          <a:bodyPr>
            <a:normAutofit/>
          </a:bodyPr>
          <a:lstStyle/>
          <a:p>
            <a:r>
              <a:rPr lang="en-US" sz="3400" b="1" dirty="0"/>
              <a:t>Halo CME and SEP event on October 29, 2021: </a:t>
            </a:r>
            <a:br>
              <a:rPr lang="en-US" sz="3400" b="1" dirty="0"/>
            </a:br>
            <a:r>
              <a:rPr lang="en-US" sz="3400" b="1" dirty="0"/>
              <a:t>a case study</a:t>
            </a:r>
          </a:p>
        </p:txBody>
      </p:sp>
      <p:pic>
        <p:nvPicPr>
          <p:cNvPr id="14" name="Picture 13">
            <a:extLst>
              <a:ext uri="{FF2B5EF4-FFF2-40B4-BE49-F238E27FC236}">
                <a16:creationId xmlns:a16="http://schemas.microsoft.com/office/drawing/2014/main" id="{162F9F5B-59AC-9947-8D6E-6F5DE446E0C3}"/>
              </a:ext>
            </a:extLst>
          </p:cNvPr>
          <p:cNvPicPr>
            <a:picLocks noChangeAspect="1"/>
          </p:cNvPicPr>
          <p:nvPr/>
        </p:nvPicPr>
        <p:blipFill>
          <a:blip r:embed="rId5"/>
          <a:stretch>
            <a:fillRect/>
          </a:stretch>
        </p:blipFill>
        <p:spPr>
          <a:xfrm>
            <a:off x="3895512" y="5627167"/>
            <a:ext cx="4449935" cy="1230833"/>
          </a:xfrm>
          <a:prstGeom prst="rect">
            <a:avLst/>
          </a:prstGeom>
        </p:spPr>
      </p:pic>
    </p:spTree>
    <p:extLst>
      <p:ext uri="{BB962C8B-B14F-4D97-AF65-F5344CB8AC3E}">
        <p14:creationId xmlns:p14="http://schemas.microsoft.com/office/powerpoint/2010/main" val="209827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310A4-5E77-944B-9243-82EF29F079C9}"/>
              </a:ext>
            </a:extLst>
          </p:cNvPr>
          <p:cNvPicPr>
            <a:picLocks noChangeAspect="1"/>
          </p:cNvPicPr>
          <p:nvPr/>
        </p:nvPicPr>
        <p:blipFill>
          <a:blip r:embed="rId2"/>
          <a:stretch>
            <a:fillRect/>
          </a:stretch>
        </p:blipFill>
        <p:spPr>
          <a:xfrm>
            <a:off x="-18088" y="1"/>
            <a:ext cx="1401536" cy="6858000"/>
          </a:xfrm>
          <a:prstGeom prst="rect">
            <a:avLst/>
          </a:prstGeom>
        </p:spPr>
      </p:pic>
      <p:pic>
        <p:nvPicPr>
          <p:cNvPr id="5" name="Picture 4">
            <a:extLst>
              <a:ext uri="{FF2B5EF4-FFF2-40B4-BE49-F238E27FC236}">
                <a16:creationId xmlns:a16="http://schemas.microsoft.com/office/drawing/2014/main" id="{01D6A13A-4E29-C04A-BF44-6B851A36654F}"/>
              </a:ext>
            </a:extLst>
          </p:cNvPr>
          <p:cNvPicPr>
            <a:picLocks noChangeAspect="1"/>
          </p:cNvPicPr>
          <p:nvPr/>
        </p:nvPicPr>
        <p:blipFill>
          <a:blip r:embed="rId3"/>
          <a:stretch>
            <a:fillRect/>
          </a:stretch>
        </p:blipFill>
        <p:spPr>
          <a:xfrm>
            <a:off x="9035873" y="0"/>
            <a:ext cx="3149499" cy="6857999"/>
          </a:xfrm>
          <a:prstGeom prst="rect">
            <a:avLst/>
          </a:prstGeom>
        </p:spPr>
      </p:pic>
      <p:sp>
        <p:nvSpPr>
          <p:cNvPr id="6" name="Rectangle 5">
            <a:extLst>
              <a:ext uri="{FF2B5EF4-FFF2-40B4-BE49-F238E27FC236}">
                <a16:creationId xmlns:a16="http://schemas.microsoft.com/office/drawing/2014/main" id="{59EA0F1B-19CD-334F-8E2E-C4A906CCE305}"/>
              </a:ext>
            </a:extLst>
          </p:cNvPr>
          <p:cNvSpPr/>
          <p:nvPr/>
        </p:nvSpPr>
        <p:spPr>
          <a:xfrm>
            <a:off x="8575589" y="4201297"/>
            <a:ext cx="2125362" cy="265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C0B11B-48D3-4349-963E-76BAC7832794}"/>
              </a:ext>
            </a:extLst>
          </p:cNvPr>
          <p:cNvSpPr/>
          <p:nvPr/>
        </p:nvSpPr>
        <p:spPr>
          <a:xfrm>
            <a:off x="1186249" y="1359243"/>
            <a:ext cx="444843" cy="4374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B34FC95-6023-E04D-B99C-E1F60EB563CB}"/>
              </a:ext>
            </a:extLst>
          </p:cNvPr>
          <p:cNvPicPr>
            <a:picLocks noChangeAspect="1"/>
          </p:cNvPicPr>
          <p:nvPr/>
        </p:nvPicPr>
        <p:blipFill>
          <a:blip r:embed="rId4"/>
          <a:stretch>
            <a:fillRect/>
          </a:stretch>
        </p:blipFill>
        <p:spPr>
          <a:xfrm>
            <a:off x="6288885" y="1593334"/>
            <a:ext cx="4385738" cy="4467971"/>
          </a:xfrm>
          <a:prstGeom prst="rect">
            <a:avLst/>
          </a:prstGeom>
        </p:spPr>
      </p:pic>
      <p:sp>
        <p:nvSpPr>
          <p:cNvPr id="14" name="TextBox 13">
            <a:extLst>
              <a:ext uri="{FF2B5EF4-FFF2-40B4-BE49-F238E27FC236}">
                <a16:creationId xmlns:a16="http://schemas.microsoft.com/office/drawing/2014/main" id="{CEF6B5D2-84C3-C54F-92A8-92609016A0F5}"/>
              </a:ext>
            </a:extLst>
          </p:cNvPr>
          <p:cNvSpPr txBox="1"/>
          <p:nvPr/>
        </p:nvSpPr>
        <p:spPr>
          <a:xfrm>
            <a:off x="7635635" y="2094545"/>
            <a:ext cx="2565061" cy="307777"/>
          </a:xfrm>
          <a:prstGeom prst="rect">
            <a:avLst/>
          </a:prstGeom>
          <a:noFill/>
        </p:spPr>
        <p:txBody>
          <a:bodyPr wrap="none" rtlCol="0">
            <a:spAutoFit/>
          </a:bodyPr>
          <a:lstStyle/>
          <a:p>
            <a:r>
              <a:rPr lang="en-US" sz="1400" dirty="0"/>
              <a:t>Electron fluxes from solar flares</a:t>
            </a:r>
          </a:p>
        </p:txBody>
      </p:sp>
      <p:sp>
        <p:nvSpPr>
          <p:cNvPr id="15" name="TextBox 14">
            <a:extLst>
              <a:ext uri="{FF2B5EF4-FFF2-40B4-BE49-F238E27FC236}">
                <a16:creationId xmlns:a16="http://schemas.microsoft.com/office/drawing/2014/main" id="{857E04F5-42D9-DA48-9234-B9B26D947FBF}"/>
              </a:ext>
            </a:extLst>
          </p:cNvPr>
          <p:cNvSpPr txBox="1"/>
          <p:nvPr/>
        </p:nvSpPr>
        <p:spPr>
          <a:xfrm>
            <a:off x="7476612" y="5375759"/>
            <a:ext cx="3067122" cy="307777"/>
          </a:xfrm>
          <a:prstGeom prst="rect">
            <a:avLst/>
          </a:prstGeom>
          <a:noFill/>
        </p:spPr>
        <p:txBody>
          <a:bodyPr wrap="none" rtlCol="0">
            <a:spAutoFit/>
          </a:bodyPr>
          <a:lstStyle/>
          <a:p>
            <a:r>
              <a:rPr lang="en-US" sz="1400" dirty="0"/>
              <a:t>Electron fluxes of IP and galactic origin</a:t>
            </a:r>
          </a:p>
        </p:txBody>
      </p:sp>
      <p:sp>
        <p:nvSpPr>
          <p:cNvPr id="16" name="Title 1">
            <a:extLst>
              <a:ext uri="{FF2B5EF4-FFF2-40B4-BE49-F238E27FC236}">
                <a16:creationId xmlns:a16="http://schemas.microsoft.com/office/drawing/2014/main" id="{4C5F4A14-7C0E-B24B-A3B2-DA999A4F50AF}"/>
              </a:ext>
            </a:extLst>
          </p:cNvPr>
          <p:cNvSpPr>
            <a:spLocks noGrp="1"/>
          </p:cNvSpPr>
          <p:nvPr>
            <p:ph type="title"/>
          </p:nvPr>
        </p:nvSpPr>
        <p:spPr>
          <a:xfrm>
            <a:off x="1186249" y="446553"/>
            <a:ext cx="10515600" cy="1325563"/>
          </a:xfrm>
        </p:spPr>
        <p:txBody>
          <a:bodyPr>
            <a:normAutofit/>
          </a:bodyPr>
          <a:lstStyle/>
          <a:p>
            <a:r>
              <a:rPr lang="en-US" sz="4000" b="1" dirty="0"/>
              <a:t>Photon and electron fluxes from star flaring</a:t>
            </a:r>
          </a:p>
        </p:txBody>
      </p:sp>
      <p:pic>
        <p:nvPicPr>
          <p:cNvPr id="18" name="Picture 17">
            <a:extLst>
              <a:ext uri="{FF2B5EF4-FFF2-40B4-BE49-F238E27FC236}">
                <a16:creationId xmlns:a16="http://schemas.microsoft.com/office/drawing/2014/main" id="{AC2EE99C-539E-654E-9212-4E221491BC3D}"/>
              </a:ext>
            </a:extLst>
          </p:cNvPr>
          <p:cNvPicPr/>
          <p:nvPr/>
        </p:nvPicPr>
        <p:blipFill>
          <a:blip r:embed="rId5"/>
          <a:stretch>
            <a:fillRect/>
          </a:stretch>
        </p:blipFill>
        <p:spPr>
          <a:xfrm>
            <a:off x="846592" y="1524810"/>
            <a:ext cx="5145599" cy="4447264"/>
          </a:xfrm>
          <a:prstGeom prst="rect">
            <a:avLst/>
          </a:prstGeom>
        </p:spPr>
      </p:pic>
      <p:sp>
        <p:nvSpPr>
          <p:cNvPr id="17" name="Rectangle 16">
            <a:extLst>
              <a:ext uri="{FF2B5EF4-FFF2-40B4-BE49-F238E27FC236}">
                <a16:creationId xmlns:a16="http://schemas.microsoft.com/office/drawing/2014/main" id="{5EB29123-2C02-5146-9053-96FF48CF0595}"/>
              </a:ext>
            </a:extLst>
          </p:cNvPr>
          <p:cNvSpPr/>
          <p:nvPr/>
        </p:nvSpPr>
        <p:spPr>
          <a:xfrm>
            <a:off x="1411601" y="1683499"/>
            <a:ext cx="1423828" cy="3925895"/>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FBE2D1-57AA-7E41-BDFB-EB267E185460}"/>
              </a:ext>
            </a:extLst>
          </p:cNvPr>
          <p:cNvSpPr/>
          <p:nvPr/>
        </p:nvSpPr>
        <p:spPr>
          <a:xfrm>
            <a:off x="1162640" y="6088654"/>
            <a:ext cx="5213350" cy="369332"/>
          </a:xfrm>
          <a:prstGeom prst="rect">
            <a:avLst/>
          </a:prstGeom>
        </p:spPr>
        <p:txBody>
          <a:bodyPr wrap="none">
            <a:spAutoFit/>
          </a:bodyPr>
          <a:lstStyle/>
          <a:p>
            <a:r>
              <a:rPr lang="it-IT" dirty="0">
                <a:latin typeface="Times New Roman" panose="02020603050405020304" pitchFamily="18" charset="0"/>
                <a:ea typeface="Times New Roman" panose="02020603050405020304" pitchFamily="18" charset="0"/>
              </a:rPr>
              <a:t>Fenimore, </a:t>
            </a:r>
            <a:r>
              <a:rPr lang="it-IT" dirty="0" err="1">
                <a:latin typeface="Times New Roman" panose="02020603050405020304" pitchFamily="18" charset="0"/>
                <a:ea typeface="Times New Roman" panose="02020603050405020304" pitchFamily="18" charset="0"/>
              </a:rPr>
              <a:t>Klebesadel</a:t>
            </a:r>
            <a:r>
              <a:rPr lang="it-IT" dirty="0">
                <a:latin typeface="Times New Roman" panose="02020603050405020304" pitchFamily="18" charset="0"/>
                <a:ea typeface="Times New Roman" panose="02020603050405020304" pitchFamily="18" charset="0"/>
              </a:rPr>
              <a:t> and </a:t>
            </a:r>
            <a:r>
              <a:rPr lang="it-IT" dirty="0" err="1">
                <a:latin typeface="Times New Roman" panose="02020603050405020304" pitchFamily="18" charset="0"/>
                <a:ea typeface="Times New Roman" panose="02020603050405020304" pitchFamily="18" charset="0"/>
              </a:rPr>
              <a:t>Laros</a:t>
            </a:r>
            <a:r>
              <a:rPr lang="it-IT" dirty="0">
                <a:latin typeface="Times New Roman" panose="02020603050405020304" pitchFamily="18" charset="0"/>
                <a:ea typeface="Times New Roman" panose="02020603050405020304" pitchFamily="18" charset="0"/>
              </a:rPr>
              <a:t>, </a:t>
            </a:r>
            <a:r>
              <a:rPr lang="it-IT" dirty="0" err="1">
                <a:latin typeface="Times New Roman" panose="02020603050405020304" pitchFamily="18" charset="0"/>
                <a:ea typeface="Times New Roman" panose="02020603050405020304" pitchFamily="18" charset="0"/>
              </a:rPr>
              <a:t>ApJ</a:t>
            </a:r>
            <a:r>
              <a:rPr lang="it-IT" dirty="0">
                <a:latin typeface="Times New Roman" panose="02020603050405020304" pitchFamily="18" charset="0"/>
                <a:ea typeface="Times New Roman" panose="02020603050405020304" pitchFamily="18" charset="0"/>
              </a:rPr>
              <a:t>, 460, 964, 1996</a:t>
            </a:r>
            <a:r>
              <a:rPr lang="it-IT" dirty="0"/>
              <a:t> </a:t>
            </a:r>
            <a:endParaRPr lang="en-US" dirty="0"/>
          </a:p>
        </p:txBody>
      </p:sp>
      <p:sp>
        <p:nvSpPr>
          <p:cNvPr id="20" name="Rectangle 19">
            <a:extLst>
              <a:ext uri="{FF2B5EF4-FFF2-40B4-BE49-F238E27FC236}">
                <a16:creationId xmlns:a16="http://schemas.microsoft.com/office/drawing/2014/main" id="{BBACB82D-5CEE-754D-8A2E-F49811A2A5EE}"/>
              </a:ext>
            </a:extLst>
          </p:cNvPr>
          <p:cNvSpPr/>
          <p:nvPr/>
        </p:nvSpPr>
        <p:spPr>
          <a:xfrm>
            <a:off x="3466365" y="1721569"/>
            <a:ext cx="2310248" cy="307777"/>
          </a:xfrm>
          <a:prstGeom prst="rect">
            <a:avLst/>
          </a:prstGeom>
        </p:spPr>
        <p:txBody>
          <a:bodyPr wrap="none">
            <a:spAutoFit/>
          </a:bodyPr>
          <a:lstStyle/>
          <a:p>
            <a:r>
              <a:rPr lang="it-IT" sz="1400" dirty="0">
                <a:latin typeface="Times New Roman" panose="02020603050405020304" pitchFamily="18" charset="0"/>
                <a:ea typeface="Times New Roman" panose="02020603050405020304" pitchFamily="18" charset="0"/>
              </a:rPr>
              <a:t>SGR 0525-66/GRB 790305b </a:t>
            </a:r>
            <a:endParaRPr lang="en-US" sz="1400" dirty="0"/>
          </a:p>
        </p:txBody>
      </p:sp>
      <p:sp>
        <p:nvSpPr>
          <p:cNvPr id="21" name="TextBox 20">
            <a:extLst>
              <a:ext uri="{FF2B5EF4-FFF2-40B4-BE49-F238E27FC236}">
                <a16:creationId xmlns:a16="http://schemas.microsoft.com/office/drawing/2014/main" id="{125D3BC4-DD31-4049-9B61-3BB7353E29EF}"/>
              </a:ext>
            </a:extLst>
          </p:cNvPr>
          <p:cNvSpPr txBox="1"/>
          <p:nvPr/>
        </p:nvSpPr>
        <p:spPr>
          <a:xfrm>
            <a:off x="2159958" y="1859002"/>
            <a:ext cx="534121" cy="369332"/>
          </a:xfrm>
          <a:prstGeom prst="rect">
            <a:avLst/>
          </a:prstGeom>
          <a:noFill/>
        </p:spPr>
        <p:txBody>
          <a:bodyPr wrap="none" rtlCol="0">
            <a:spAutoFit/>
          </a:bodyPr>
          <a:lstStyle/>
          <a:p>
            <a:r>
              <a:rPr lang="en-US" dirty="0"/>
              <a:t>Sun</a:t>
            </a:r>
          </a:p>
        </p:txBody>
      </p:sp>
      <p:sp>
        <p:nvSpPr>
          <p:cNvPr id="22" name="Rectangle 21">
            <a:extLst>
              <a:ext uri="{FF2B5EF4-FFF2-40B4-BE49-F238E27FC236}">
                <a16:creationId xmlns:a16="http://schemas.microsoft.com/office/drawing/2014/main" id="{130C82D0-0700-2746-98C0-BD7B56D3C2F7}"/>
              </a:ext>
            </a:extLst>
          </p:cNvPr>
          <p:cNvSpPr/>
          <p:nvPr/>
        </p:nvSpPr>
        <p:spPr>
          <a:xfrm>
            <a:off x="3466365" y="2040015"/>
            <a:ext cx="2041008" cy="646331"/>
          </a:xfrm>
          <a:prstGeom prst="rect">
            <a:avLst/>
          </a:prstGeom>
        </p:spPr>
        <p:txBody>
          <a:bodyPr wrap="none">
            <a:spAutoFit/>
          </a:bodyPr>
          <a:lstStyle/>
          <a:p>
            <a:pPr marL="285750" indent="-285750">
              <a:buFont typeface="Wingdings" pitchFamily="2" charset="2"/>
              <a:buChar char="Ø"/>
            </a:pPr>
            <a:r>
              <a:rPr lang="it-IT" dirty="0">
                <a:latin typeface="Times New Roman" panose="02020603050405020304" pitchFamily="18" charset="0"/>
                <a:ea typeface="Times New Roman" panose="02020603050405020304" pitchFamily="18" charset="0"/>
              </a:rPr>
              <a:t>5x10</a:t>
            </a:r>
            <a:r>
              <a:rPr lang="it-IT" baseline="30000" dirty="0">
                <a:latin typeface="Times New Roman" panose="02020603050405020304" pitchFamily="18" charset="0"/>
                <a:ea typeface="Times New Roman" panose="02020603050405020304" pitchFamily="18" charset="0"/>
              </a:rPr>
              <a:t>44 </a:t>
            </a:r>
            <a:r>
              <a:rPr lang="it-IT" dirty="0">
                <a:latin typeface="Times New Roman" panose="02020603050405020304" pitchFamily="18" charset="0"/>
                <a:ea typeface="Times New Roman" panose="02020603050405020304" pitchFamily="18" charset="0"/>
              </a:rPr>
              <a:t>erg</a:t>
            </a:r>
          </a:p>
          <a:p>
            <a:pPr marL="285750" indent="-285750">
              <a:buFont typeface="Wingdings" pitchFamily="2" charset="2"/>
              <a:buChar char="Ø"/>
            </a:pPr>
            <a:r>
              <a:rPr lang="it-IT" dirty="0"/>
              <a:t>1.9×10</a:t>
            </a:r>
            <a:r>
              <a:rPr lang="it-IT" baseline="30000" dirty="0"/>
              <a:t>45</a:t>
            </a:r>
            <a:r>
              <a:rPr lang="it-IT" dirty="0"/>
              <a:t> </a:t>
            </a:r>
            <a:r>
              <a:rPr lang="it-IT" dirty="0" err="1"/>
              <a:t>ergs</a:t>
            </a:r>
            <a:r>
              <a:rPr lang="it-IT" dirty="0"/>
              <a:t> s</a:t>
            </a:r>
            <a:r>
              <a:rPr lang="it-IT" baseline="30000" dirty="0"/>
              <a:t>-1</a:t>
            </a:r>
            <a:r>
              <a:rPr lang="it-IT" dirty="0">
                <a:latin typeface="Times New Roman" panose="02020603050405020304" pitchFamily="18" charset="0"/>
                <a:ea typeface="Times New Roman" panose="02020603050405020304" pitchFamily="18" charset="0"/>
              </a:rPr>
              <a:t> </a:t>
            </a:r>
            <a:endParaRPr lang="en-US" dirty="0"/>
          </a:p>
        </p:txBody>
      </p:sp>
      <p:sp>
        <p:nvSpPr>
          <p:cNvPr id="24" name="Rectangle 23">
            <a:extLst>
              <a:ext uri="{FF2B5EF4-FFF2-40B4-BE49-F238E27FC236}">
                <a16:creationId xmlns:a16="http://schemas.microsoft.com/office/drawing/2014/main" id="{B0FA4F1A-8D05-C94F-B9CC-9FEB1D32CE7E}"/>
              </a:ext>
            </a:extLst>
          </p:cNvPr>
          <p:cNvSpPr/>
          <p:nvPr/>
        </p:nvSpPr>
        <p:spPr>
          <a:xfrm>
            <a:off x="6738729" y="6088654"/>
            <a:ext cx="2191626" cy="369332"/>
          </a:xfrm>
          <a:prstGeom prst="rect">
            <a:avLst/>
          </a:prstGeom>
        </p:spPr>
        <p:txBody>
          <a:bodyPr wrap="none">
            <a:spAutoFit/>
          </a:bodyPr>
          <a:lstStyle/>
          <a:p>
            <a:r>
              <a:rPr lang="it-IT" dirty="0">
                <a:latin typeface="Times New Roman" panose="02020603050405020304" pitchFamily="18" charset="0"/>
              </a:rPr>
              <a:t>CG et al., CQG, 2009</a:t>
            </a:r>
            <a:endParaRPr lang="en-US" dirty="0"/>
          </a:p>
        </p:txBody>
      </p:sp>
      <p:pic>
        <p:nvPicPr>
          <p:cNvPr id="25" name="Picture 24">
            <a:extLst>
              <a:ext uri="{FF2B5EF4-FFF2-40B4-BE49-F238E27FC236}">
                <a16:creationId xmlns:a16="http://schemas.microsoft.com/office/drawing/2014/main" id="{BCB53A16-DF9B-E842-89F6-9D3506DBF32F}"/>
              </a:ext>
            </a:extLst>
          </p:cNvPr>
          <p:cNvPicPr>
            <a:picLocks noChangeAspect="1"/>
          </p:cNvPicPr>
          <p:nvPr/>
        </p:nvPicPr>
        <p:blipFill>
          <a:blip r:embed="rId6"/>
          <a:stretch>
            <a:fillRect/>
          </a:stretch>
        </p:blipFill>
        <p:spPr>
          <a:xfrm>
            <a:off x="3551501" y="2733923"/>
            <a:ext cx="1789750" cy="1390152"/>
          </a:xfrm>
          <a:prstGeom prst="rect">
            <a:avLst/>
          </a:prstGeom>
        </p:spPr>
      </p:pic>
      <p:cxnSp>
        <p:nvCxnSpPr>
          <p:cNvPr id="3" name="Straight Connector 2">
            <a:extLst>
              <a:ext uri="{FF2B5EF4-FFF2-40B4-BE49-F238E27FC236}">
                <a16:creationId xmlns:a16="http://schemas.microsoft.com/office/drawing/2014/main" id="{221E13BB-95BE-5147-9107-280245173FBD}"/>
              </a:ext>
            </a:extLst>
          </p:cNvPr>
          <p:cNvCxnSpPr>
            <a:cxnSpLocks/>
          </p:cNvCxnSpPr>
          <p:nvPr/>
        </p:nvCxnSpPr>
        <p:spPr>
          <a:xfrm>
            <a:off x="4471090" y="2808065"/>
            <a:ext cx="0" cy="1195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8FD5215-405D-2B40-8AD7-C79F47096894}"/>
              </a:ext>
            </a:extLst>
          </p:cNvPr>
          <p:cNvCxnSpPr>
            <a:endCxn id="25" idx="0"/>
          </p:cNvCxnSpPr>
          <p:nvPr/>
        </p:nvCxnSpPr>
        <p:spPr>
          <a:xfrm>
            <a:off x="2835429" y="2733923"/>
            <a:ext cx="16109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836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47451</TotalTime>
  <Words>1163</Words>
  <Application>Microsoft Macintosh PowerPoint</Application>
  <PresentationFormat>Widescreen</PresentationFormat>
  <Paragraphs>183</Paragraphs>
  <Slides>18</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等线</vt:lpstr>
      <vt:lpstr>ＭＳ Ｐゴシック</vt:lpstr>
      <vt:lpstr>Arial</vt:lpstr>
      <vt:lpstr>Calibri</vt:lpstr>
      <vt:lpstr>Calibri Light</vt:lpstr>
      <vt:lpstr>Helvetica</vt:lpstr>
      <vt:lpstr>Liberation Serif</vt:lpstr>
      <vt:lpstr>Lohit Devanagari</vt:lpstr>
      <vt:lpstr>Noto Serif CJK SC</vt:lpstr>
      <vt:lpstr>Symbol</vt:lpstr>
      <vt:lpstr>Times</vt:lpstr>
      <vt:lpstr>Times New Roman</vt:lpstr>
      <vt:lpstr>Wingdings</vt:lpstr>
      <vt:lpstr>Office Theme</vt:lpstr>
      <vt:lpstr>PowerPoint Presentation</vt:lpstr>
      <vt:lpstr>WG5 Fi-Ub: scientific objectives</vt:lpstr>
      <vt:lpstr>PowerPoint Presentation</vt:lpstr>
      <vt:lpstr>PowerPoint Presentation</vt:lpstr>
      <vt:lpstr>PowerPoint Presentation</vt:lpstr>
      <vt:lpstr>PowerPoint Presentation</vt:lpstr>
      <vt:lpstr>PowerPoint Presentation</vt:lpstr>
      <vt:lpstr>Halo CME and SEP event on October 29, 2021:  a case study</vt:lpstr>
      <vt:lpstr>Photon and electron fluxes from star flaring</vt:lpstr>
      <vt:lpstr>SEP event on October 29, 2021 observations </vt:lpstr>
      <vt:lpstr>PowerPoint Presentation</vt:lpstr>
      <vt:lpstr>Optimization of a a:Si-H detector  for long-duration intense solar energetic  particle event monitoring </vt:lpstr>
      <vt:lpstr>SEP critical observation energy interval</vt:lpstr>
      <vt:lpstr>Intense SEP event occurrence</vt:lpstr>
      <vt:lpstr>SEP predictions during the selar cycle 26</vt:lpstr>
      <vt:lpstr>SEP event November 29, 2020 </vt:lpstr>
      <vt:lpstr>WG5 activity: highlights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207</cp:revision>
  <cp:lastPrinted>2023-02-01T17:03:46Z</cp:lastPrinted>
  <dcterms:created xsi:type="dcterms:W3CDTF">2021-04-14T16:25:28Z</dcterms:created>
  <dcterms:modified xsi:type="dcterms:W3CDTF">2023-02-02T13:24:36Z</dcterms:modified>
</cp:coreProperties>
</file>