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6EC52-1D28-4A23-B8CB-491E4C192F62}" type="datetimeFigureOut">
              <a:rPr lang="it-IT" smtClean="0"/>
              <a:t>30/01/2023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7AA81-84F3-4027-863B-B5D49D514A14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6EC52-1D28-4A23-B8CB-491E4C192F62}" type="datetimeFigureOut">
              <a:rPr lang="it-IT" smtClean="0"/>
              <a:t>30/01/2023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7AA81-84F3-4027-863B-B5D49D514A1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6EC52-1D28-4A23-B8CB-491E4C192F62}" type="datetimeFigureOut">
              <a:rPr lang="it-IT" smtClean="0"/>
              <a:t>30/01/2023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7AA81-84F3-4027-863B-B5D49D514A1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6EC52-1D28-4A23-B8CB-491E4C192F62}" type="datetimeFigureOut">
              <a:rPr lang="it-IT" smtClean="0"/>
              <a:t>30/01/2023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7AA81-84F3-4027-863B-B5D49D514A1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6EC52-1D28-4A23-B8CB-491E4C192F62}" type="datetimeFigureOut">
              <a:rPr lang="it-IT" smtClean="0"/>
              <a:t>30/01/2023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7AA81-84F3-4027-863B-B5D49D514A14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6EC52-1D28-4A23-B8CB-491E4C192F62}" type="datetimeFigureOut">
              <a:rPr lang="it-IT" smtClean="0"/>
              <a:t>30/01/2023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7AA81-84F3-4027-863B-B5D49D514A1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6EC52-1D28-4A23-B8CB-491E4C192F62}" type="datetimeFigureOut">
              <a:rPr lang="it-IT" smtClean="0"/>
              <a:t>30/01/2023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7AA81-84F3-4027-863B-B5D49D514A1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6EC52-1D28-4A23-B8CB-491E4C192F62}" type="datetimeFigureOut">
              <a:rPr lang="it-IT" smtClean="0"/>
              <a:t>30/01/2023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7AA81-84F3-4027-863B-B5D49D514A1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6EC52-1D28-4A23-B8CB-491E4C192F62}" type="datetimeFigureOut">
              <a:rPr lang="it-IT" smtClean="0"/>
              <a:t>30/01/2023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7AA81-84F3-4027-863B-B5D49D514A1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6EC52-1D28-4A23-B8CB-491E4C192F62}" type="datetimeFigureOut">
              <a:rPr lang="it-IT" smtClean="0"/>
              <a:t>30/01/2023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7AA81-84F3-4027-863B-B5D49D514A1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6EC52-1D28-4A23-B8CB-491E4C192F62}" type="datetimeFigureOut">
              <a:rPr lang="it-IT" smtClean="0"/>
              <a:t>30/01/2023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587AA81-84F3-4027-863B-B5D49D514A14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66EC52-1D28-4A23-B8CB-491E4C192F62}" type="datetimeFigureOut">
              <a:rPr lang="it-IT" smtClean="0"/>
              <a:t>30/01/2023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87AA81-84F3-4027-863B-B5D49D514A14}" type="slidenum">
              <a:rPr lang="it-IT" smtClean="0"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WP 1 Status and </a:t>
            </a:r>
            <a:r>
              <a:rPr lang="it-IT" dirty="0" err="1" smtClean="0"/>
              <a:t>perspective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Mauro </a:t>
            </a:r>
            <a:r>
              <a:rPr lang="it-IT" dirty="0" err="1" smtClean="0"/>
              <a:t>Menichelli</a:t>
            </a:r>
            <a:endParaRPr lang="it-IT" dirty="0" smtClean="0"/>
          </a:p>
          <a:p>
            <a:r>
              <a:rPr lang="it-IT" dirty="0" smtClean="0"/>
              <a:t>2/</a:t>
            </a:r>
            <a:r>
              <a:rPr lang="it-IT" dirty="0" err="1" smtClean="0"/>
              <a:t>2</a:t>
            </a:r>
            <a:r>
              <a:rPr lang="it-IT" dirty="0" smtClean="0"/>
              <a:t>/2023</a:t>
            </a:r>
            <a:endParaRPr lang="it-IT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4293096"/>
            <a:ext cx="1800200" cy="2287754"/>
          </a:xfrm>
          <a:prstGeom prst="rect">
            <a:avLst/>
          </a:prstGeom>
          <a:noFill/>
          <a:ln w="18000" cap="flat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it-IT" dirty="0" err="1" smtClean="0"/>
              <a:t>Current</a:t>
            </a:r>
            <a:r>
              <a:rPr lang="it-IT" dirty="0" smtClean="0"/>
              <a:t> </a:t>
            </a:r>
            <a:r>
              <a:rPr lang="it-IT" dirty="0" err="1" smtClean="0"/>
              <a:t>presentations</a:t>
            </a:r>
            <a:r>
              <a:rPr lang="it-IT" dirty="0" smtClean="0"/>
              <a:t> on WP1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389120"/>
          </a:xfrm>
        </p:spPr>
        <p:txBody>
          <a:bodyPr>
            <a:normAutofit fontScale="92500" lnSpcReduction="20000"/>
          </a:bodyPr>
          <a:lstStyle/>
          <a:p>
            <a:r>
              <a:rPr lang="it-IT" dirty="0" err="1" smtClean="0"/>
              <a:t>Today</a:t>
            </a:r>
            <a:endParaRPr lang="it-IT" dirty="0" smtClean="0"/>
          </a:p>
          <a:p>
            <a:pPr lvl="1"/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general</a:t>
            </a:r>
            <a:r>
              <a:rPr lang="it-IT" dirty="0" smtClean="0"/>
              <a:t> </a:t>
            </a:r>
            <a:r>
              <a:rPr lang="it-IT" dirty="0" err="1" smtClean="0"/>
              <a:t>presentation</a:t>
            </a:r>
            <a:endParaRPr lang="it-IT" dirty="0" smtClean="0"/>
          </a:p>
          <a:p>
            <a:pPr lvl="1"/>
            <a:r>
              <a:rPr lang="it-IT" dirty="0" err="1" smtClean="0"/>
              <a:t>Towards</a:t>
            </a:r>
            <a:r>
              <a:rPr lang="it-IT" dirty="0" smtClean="0"/>
              <a:t> the </a:t>
            </a:r>
            <a:r>
              <a:rPr lang="it-IT" dirty="0" err="1" smtClean="0"/>
              <a:t>second</a:t>
            </a:r>
            <a:r>
              <a:rPr lang="it-IT" dirty="0" smtClean="0"/>
              <a:t> </a:t>
            </a:r>
            <a:r>
              <a:rPr lang="it-IT" dirty="0" err="1" smtClean="0"/>
              <a:t>batch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a-Si:H on PI </a:t>
            </a:r>
            <a:r>
              <a:rPr lang="it-IT" dirty="0" err="1" smtClean="0"/>
              <a:t>detectors</a:t>
            </a:r>
            <a:r>
              <a:rPr lang="it-IT" dirty="0" smtClean="0"/>
              <a:t> </a:t>
            </a:r>
            <a:r>
              <a:rPr lang="it-IT" dirty="0" err="1" smtClean="0"/>
              <a:t>fabricated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p-i-n and CSC </a:t>
            </a:r>
            <a:r>
              <a:rPr lang="it-IT" dirty="0" err="1" smtClean="0"/>
              <a:t>technologies</a:t>
            </a:r>
            <a:r>
              <a:rPr lang="it-IT" dirty="0" smtClean="0"/>
              <a:t>. Nicolas.</a:t>
            </a:r>
          </a:p>
          <a:p>
            <a:pPr lvl="1"/>
            <a:r>
              <a:rPr lang="it-IT" dirty="0" err="1" smtClean="0"/>
              <a:t>Depositions</a:t>
            </a:r>
            <a:r>
              <a:rPr lang="it-IT" dirty="0" smtClean="0"/>
              <a:t> </a:t>
            </a:r>
            <a:r>
              <a:rPr lang="it-IT" dirty="0" err="1" smtClean="0"/>
              <a:t>tests</a:t>
            </a:r>
            <a:r>
              <a:rPr lang="it-IT" dirty="0" smtClean="0"/>
              <a:t> in Lecce. Anna Paola.</a:t>
            </a:r>
          </a:p>
          <a:p>
            <a:pPr lvl="1"/>
            <a:r>
              <a:rPr lang="en-US" dirty="0" err="1" smtClean="0"/>
              <a:t>Caracterization</a:t>
            </a:r>
            <a:r>
              <a:rPr lang="en-US" dirty="0" smtClean="0"/>
              <a:t> </a:t>
            </a:r>
            <a:r>
              <a:rPr lang="en-US" dirty="0" smtClean="0"/>
              <a:t>by spectroscopy in Perugia and future tests in Trieste and Nova </a:t>
            </a:r>
            <a:r>
              <a:rPr lang="en-US" dirty="0" err="1" smtClean="0"/>
              <a:t>Gorica</a:t>
            </a:r>
            <a:r>
              <a:rPr lang="en-US" dirty="0" smtClean="0"/>
              <a:t> (SLO). </a:t>
            </a:r>
            <a:r>
              <a:rPr lang="en-US" dirty="0" err="1" smtClean="0"/>
              <a:t>Maddalena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Summary  of characterization tests in </a:t>
            </a:r>
            <a:r>
              <a:rPr lang="en-US" dirty="0" smtClean="0"/>
              <a:t>Perugia. Francesca.</a:t>
            </a:r>
          </a:p>
          <a:p>
            <a:pPr lvl="1"/>
            <a:r>
              <a:rPr lang="en-US" dirty="0" smtClean="0"/>
              <a:t>Low </a:t>
            </a:r>
            <a:r>
              <a:rPr lang="en-US" dirty="0" smtClean="0"/>
              <a:t>temperature testing of a-</a:t>
            </a:r>
            <a:r>
              <a:rPr lang="en-US" dirty="0" err="1" smtClean="0"/>
              <a:t>Si:H</a:t>
            </a:r>
            <a:r>
              <a:rPr lang="en-US" dirty="0" smtClean="0"/>
              <a:t> </a:t>
            </a:r>
            <a:r>
              <a:rPr lang="en-US" dirty="0" smtClean="0"/>
              <a:t>detectors. Giuseppe.</a:t>
            </a:r>
          </a:p>
          <a:p>
            <a:r>
              <a:rPr lang="en-US" dirty="0" smtClean="0"/>
              <a:t>Tomorrow</a:t>
            </a:r>
          </a:p>
          <a:p>
            <a:pPr lvl="1"/>
            <a:r>
              <a:rPr lang="en-US" dirty="0" smtClean="0"/>
              <a:t>Joint WP1 and </a:t>
            </a:r>
            <a:r>
              <a:rPr lang="en-US" dirty="0" smtClean="0"/>
              <a:t>WP4 presentation. Characterization and testing of detectors in Wollongong, Bologna and Melbourne. </a:t>
            </a:r>
            <a:r>
              <a:rPr lang="en-US" dirty="0" smtClean="0"/>
              <a:t>Marco.</a:t>
            </a:r>
          </a:p>
          <a:p>
            <a:pPr lvl="1"/>
            <a:endParaRPr lang="it-IT" dirty="0" smtClean="0"/>
          </a:p>
          <a:p>
            <a:pPr lvl="1"/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Batch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produced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year</a:t>
            </a:r>
            <a:r>
              <a:rPr lang="it-IT" dirty="0" smtClean="0"/>
              <a:t> 2023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Second</a:t>
            </a:r>
            <a:r>
              <a:rPr lang="it-IT" dirty="0" smtClean="0"/>
              <a:t> </a:t>
            </a:r>
            <a:r>
              <a:rPr lang="it-IT" dirty="0" err="1" smtClean="0"/>
              <a:t>batch</a:t>
            </a:r>
            <a:r>
              <a:rPr lang="it-IT" dirty="0" smtClean="0"/>
              <a:t>: </a:t>
            </a:r>
            <a:r>
              <a:rPr lang="it-IT" dirty="0" err="1" smtClean="0"/>
              <a:t>same</a:t>
            </a:r>
            <a:r>
              <a:rPr lang="it-IT" dirty="0" smtClean="0"/>
              <a:t> </a:t>
            </a:r>
            <a:r>
              <a:rPr lang="it-IT" dirty="0" err="1" smtClean="0"/>
              <a:t>geometry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the first </a:t>
            </a:r>
            <a:r>
              <a:rPr lang="it-IT" dirty="0" err="1" smtClean="0"/>
              <a:t>batch</a:t>
            </a:r>
            <a:r>
              <a:rPr lang="it-IT" dirty="0" smtClean="0"/>
              <a:t>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produced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p-i-n and CSC </a:t>
            </a:r>
            <a:r>
              <a:rPr lang="it-IT" dirty="0" err="1" smtClean="0"/>
              <a:t>techniques</a:t>
            </a:r>
            <a:r>
              <a:rPr lang="it-IT" dirty="0" smtClean="0"/>
              <a:t>. The </a:t>
            </a:r>
            <a:r>
              <a:rPr lang="it-IT" dirty="0" err="1" smtClean="0"/>
              <a:t>deposition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devices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performed</a:t>
            </a:r>
            <a:r>
              <a:rPr lang="it-IT" dirty="0" smtClean="0"/>
              <a:t> in </a:t>
            </a:r>
            <a:r>
              <a:rPr lang="it-IT" dirty="0" err="1" smtClean="0"/>
              <a:t>aluminized</a:t>
            </a:r>
            <a:r>
              <a:rPr lang="it-IT" dirty="0" smtClean="0"/>
              <a:t> PI.</a:t>
            </a:r>
          </a:p>
          <a:p>
            <a:r>
              <a:rPr lang="it-IT" dirty="0" err="1" smtClean="0"/>
              <a:t>Third</a:t>
            </a:r>
            <a:r>
              <a:rPr lang="it-IT" dirty="0" smtClean="0"/>
              <a:t> </a:t>
            </a:r>
            <a:r>
              <a:rPr lang="it-IT" dirty="0" err="1" smtClean="0"/>
              <a:t>batch</a:t>
            </a:r>
            <a:r>
              <a:rPr lang="it-IT" dirty="0" smtClean="0"/>
              <a:t>. </a:t>
            </a:r>
            <a:r>
              <a:rPr lang="it-IT" dirty="0" err="1" smtClean="0"/>
              <a:t>Devices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patterned</a:t>
            </a:r>
            <a:r>
              <a:rPr lang="it-IT" dirty="0" smtClean="0"/>
              <a:t> </a:t>
            </a:r>
            <a:r>
              <a:rPr lang="it-IT" dirty="0" err="1" smtClean="0"/>
              <a:t>aluminum</a:t>
            </a:r>
            <a:r>
              <a:rPr lang="it-IT" dirty="0" smtClean="0"/>
              <a:t> and </a:t>
            </a:r>
            <a:r>
              <a:rPr lang="it-IT" dirty="0" err="1" smtClean="0"/>
              <a:t>possibly</a:t>
            </a:r>
            <a:r>
              <a:rPr lang="it-IT" dirty="0" smtClean="0"/>
              <a:t> metal bridge.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Forthcoming</a:t>
            </a:r>
            <a:r>
              <a:rPr lang="it-IT" dirty="0" smtClean="0"/>
              <a:t> </a:t>
            </a:r>
            <a:r>
              <a:rPr lang="it-IT" dirty="0" err="1" smtClean="0"/>
              <a:t>activities</a:t>
            </a:r>
            <a:r>
              <a:rPr lang="it-IT" dirty="0" smtClean="0"/>
              <a:t> in Lecce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err="1" smtClean="0"/>
              <a:t>Optimization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resistivity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bulk material</a:t>
            </a:r>
          </a:p>
          <a:p>
            <a:r>
              <a:rPr lang="it-IT" dirty="0" err="1" smtClean="0"/>
              <a:t>Spectrometric</a:t>
            </a:r>
            <a:r>
              <a:rPr lang="it-IT" dirty="0" smtClean="0"/>
              <a:t> (</a:t>
            </a:r>
            <a:r>
              <a:rPr lang="it-IT" dirty="0" err="1" smtClean="0"/>
              <a:t>structural</a:t>
            </a:r>
            <a:r>
              <a:rPr lang="it-IT" dirty="0" smtClean="0"/>
              <a:t>)</a:t>
            </a:r>
            <a:r>
              <a:rPr lang="it-IT" dirty="0" smtClean="0"/>
              <a:t> </a:t>
            </a:r>
            <a:r>
              <a:rPr lang="it-IT" dirty="0" err="1" smtClean="0"/>
              <a:t>testing</a:t>
            </a:r>
            <a:r>
              <a:rPr lang="it-IT" dirty="0" smtClean="0"/>
              <a:t> in </a:t>
            </a:r>
            <a:r>
              <a:rPr lang="it-IT" dirty="0" err="1" smtClean="0"/>
              <a:t>collaboration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Perugia</a:t>
            </a:r>
          </a:p>
          <a:p>
            <a:r>
              <a:rPr lang="it-IT" dirty="0" smtClean="0"/>
              <a:t>P-i-n </a:t>
            </a:r>
            <a:r>
              <a:rPr lang="it-IT" dirty="0" err="1" smtClean="0"/>
              <a:t>Prototype</a:t>
            </a:r>
            <a:r>
              <a:rPr lang="it-IT" dirty="0" smtClean="0"/>
              <a:t> production (?)</a:t>
            </a:r>
          </a:p>
          <a:p>
            <a:r>
              <a:rPr lang="it-IT" dirty="0" smtClean="0"/>
              <a:t>CSC </a:t>
            </a:r>
            <a:r>
              <a:rPr lang="it-IT" dirty="0" err="1" smtClean="0"/>
              <a:t>Prototype</a:t>
            </a:r>
            <a:r>
              <a:rPr lang="it-IT" dirty="0" smtClean="0"/>
              <a:t> production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electrode</a:t>
            </a:r>
            <a:r>
              <a:rPr lang="it-IT" dirty="0" smtClean="0"/>
              <a:t> </a:t>
            </a:r>
            <a:r>
              <a:rPr lang="it-IT" dirty="0" err="1" smtClean="0"/>
              <a:t>deposition</a:t>
            </a:r>
            <a:r>
              <a:rPr lang="it-IT" dirty="0" smtClean="0"/>
              <a:t> via PLD</a:t>
            </a:r>
          </a:p>
          <a:p>
            <a:r>
              <a:rPr lang="it-IT" dirty="0" smtClean="0"/>
              <a:t>… </a:t>
            </a:r>
            <a:r>
              <a:rPr lang="it-IT" dirty="0" err="1" smtClean="0"/>
              <a:t>any</a:t>
            </a:r>
            <a:r>
              <a:rPr lang="it-IT" dirty="0" smtClean="0"/>
              <a:t>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technological</a:t>
            </a:r>
            <a:r>
              <a:rPr lang="it-IT" dirty="0" smtClean="0"/>
              <a:t> </a:t>
            </a:r>
            <a:r>
              <a:rPr lang="it-IT" dirty="0" err="1" smtClean="0"/>
              <a:t>activity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the production </a:t>
            </a:r>
            <a:r>
              <a:rPr lang="it-IT" dirty="0" err="1" smtClean="0"/>
              <a:t>of</a:t>
            </a:r>
            <a:r>
              <a:rPr lang="it-IT" dirty="0" smtClean="0"/>
              <a:t> a complete single </a:t>
            </a:r>
            <a:r>
              <a:rPr lang="it-IT" dirty="0" err="1" smtClean="0"/>
              <a:t>device</a:t>
            </a:r>
            <a:endParaRPr lang="it-IT" dirty="0" smtClean="0"/>
          </a:p>
          <a:p>
            <a:r>
              <a:rPr lang="it-IT" dirty="0" smtClean="0"/>
              <a:t>Goal </a:t>
            </a:r>
            <a:r>
              <a:rPr lang="it-IT" dirty="0" err="1" smtClean="0"/>
              <a:t>for</a:t>
            </a:r>
            <a:r>
              <a:rPr lang="it-IT" dirty="0" smtClean="0"/>
              <a:t> the </a:t>
            </a:r>
            <a:r>
              <a:rPr lang="it-IT" dirty="0" err="1" smtClean="0"/>
              <a:t>year</a:t>
            </a:r>
            <a:r>
              <a:rPr lang="it-IT" dirty="0" smtClean="0"/>
              <a:t> 2023 production </a:t>
            </a:r>
            <a:r>
              <a:rPr lang="it-IT" dirty="0" err="1" smtClean="0"/>
              <a:t>of</a:t>
            </a:r>
            <a:r>
              <a:rPr lang="it-IT" dirty="0" smtClean="0"/>
              <a:t> a single p-i-n and/or CSC </a:t>
            </a:r>
            <a:r>
              <a:rPr lang="it-IT" dirty="0" err="1" smtClean="0"/>
              <a:t>device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tested</a:t>
            </a:r>
            <a:r>
              <a:rPr lang="it-IT" dirty="0" smtClean="0"/>
              <a:t> in Perugia and </a:t>
            </a:r>
            <a:r>
              <a:rPr lang="it-IT" dirty="0" err="1" smtClean="0"/>
              <a:t>Wollongong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year</a:t>
            </a:r>
            <a:r>
              <a:rPr lang="it-IT" dirty="0" smtClean="0"/>
              <a:t> 2023 or </a:t>
            </a:r>
            <a:r>
              <a:rPr lang="it-IT" dirty="0" err="1" smtClean="0"/>
              <a:t>early</a:t>
            </a:r>
            <a:r>
              <a:rPr lang="it-IT" dirty="0" smtClean="0"/>
              <a:t> 2024.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it-IT" dirty="0" err="1" smtClean="0"/>
              <a:t>Radiation</a:t>
            </a:r>
            <a:r>
              <a:rPr lang="it-IT" dirty="0" smtClean="0"/>
              <a:t> </a:t>
            </a:r>
            <a:r>
              <a:rPr lang="it-IT" dirty="0" err="1" smtClean="0"/>
              <a:t>tests</a:t>
            </a:r>
            <a:r>
              <a:rPr lang="it-IT" dirty="0" smtClean="0"/>
              <a:t> in Lecce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it-IT" dirty="0" err="1" smtClean="0"/>
              <a:t>W</a:t>
            </a:r>
            <a:r>
              <a:rPr lang="it-IT" dirty="0" err="1" smtClean="0"/>
              <a:t>e</a:t>
            </a:r>
            <a:r>
              <a:rPr lang="it-IT" dirty="0" smtClean="0"/>
              <a:t> are planning the </a:t>
            </a:r>
            <a:r>
              <a:rPr lang="it-IT" dirty="0" err="1" smtClean="0"/>
              <a:t>repetition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last </a:t>
            </a:r>
            <a:r>
              <a:rPr lang="it-IT" dirty="0" err="1" smtClean="0"/>
              <a:t>year</a:t>
            </a:r>
            <a:r>
              <a:rPr lang="it-IT" dirty="0" smtClean="0"/>
              <a:t> </a:t>
            </a:r>
            <a:r>
              <a:rPr lang="it-IT" dirty="0" err="1" smtClean="0"/>
              <a:t>tests</a:t>
            </a:r>
            <a:r>
              <a:rPr lang="it-IT" dirty="0" smtClean="0"/>
              <a:t> </a:t>
            </a:r>
            <a:r>
              <a:rPr lang="it-IT" dirty="0" err="1" smtClean="0"/>
              <a:t>irradiation</a:t>
            </a:r>
            <a:r>
              <a:rPr lang="it-IT" dirty="0" smtClean="0"/>
              <a:t> test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protons</a:t>
            </a:r>
            <a:r>
              <a:rPr lang="it-IT" dirty="0" smtClean="0"/>
              <a:t> at 3 </a:t>
            </a:r>
            <a:r>
              <a:rPr lang="it-IT" dirty="0" err="1" smtClean="0"/>
              <a:t>MeV</a:t>
            </a:r>
            <a:r>
              <a:rPr lang="it-IT" dirty="0" smtClean="0"/>
              <a:t> in the </a:t>
            </a:r>
            <a:r>
              <a:rPr lang="it-IT" dirty="0" err="1" smtClean="0"/>
              <a:t>frameworkof</a:t>
            </a:r>
            <a:r>
              <a:rPr lang="it-IT" dirty="0" smtClean="0"/>
              <a:t> the 3D-SiAm </a:t>
            </a:r>
            <a:r>
              <a:rPr lang="it-IT" dirty="0" err="1" smtClean="0"/>
              <a:t>program</a:t>
            </a:r>
            <a:r>
              <a:rPr lang="it-IT" dirty="0" smtClean="0"/>
              <a:t>, </a:t>
            </a:r>
            <a:r>
              <a:rPr lang="it-IT" dirty="0" err="1" smtClean="0"/>
              <a:t>however…</a:t>
            </a:r>
            <a:r>
              <a:rPr lang="it-IT" dirty="0" smtClean="0"/>
              <a:t> </a:t>
            </a:r>
          </a:p>
          <a:p>
            <a:r>
              <a:rPr lang="it-IT" dirty="0" smtClean="0"/>
              <a:t>In the </a:t>
            </a:r>
            <a:r>
              <a:rPr lang="it-IT" dirty="0" err="1" smtClean="0"/>
              <a:t>same</a:t>
            </a:r>
            <a:r>
              <a:rPr lang="it-IT" dirty="0" smtClean="0"/>
              <a:t> </a:t>
            </a:r>
            <a:r>
              <a:rPr lang="it-IT" dirty="0" err="1" smtClean="0"/>
              <a:t>irradiation</a:t>
            </a:r>
            <a:r>
              <a:rPr lang="it-IT" dirty="0" smtClean="0"/>
              <a:t> test </a:t>
            </a:r>
            <a:r>
              <a:rPr lang="it-IT" dirty="0" err="1" smtClean="0"/>
              <a:t>we</a:t>
            </a:r>
            <a:r>
              <a:rPr lang="it-IT" dirty="0" smtClean="0"/>
              <a:t> are </a:t>
            </a:r>
            <a:r>
              <a:rPr lang="it-IT" dirty="0" err="1" smtClean="0"/>
              <a:t>going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make</a:t>
            </a:r>
            <a:r>
              <a:rPr lang="it-IT" dirty="0" smtClean="0"/>
              <a:t> a </a:t>
            </a:r>
            <a:r>
              <a:rPr lang="it-IT" dirty="0" err="1" smtClean="0"/>
              <a:t>proton</a:t>
            </a:r>
            <a:r>
              <a:rPr lang="it-IT" dirty="0" smtClean="0"/>
              <a:t> </a:t>
            </a:r>
            <a:r>
              <a:rPr lang="it-IT" dirty="0" err="1" smtClean="0"/>
              <a:t>sensitivity</a:t>
            </a:r>
            <a:r>
              <a:rPr lang="it-IT" dirty="0" smtClean="0"/>
              <a:t> test </a:t>
            </a:r>
            <a:r>
              <a:rPr lang="it-IT" dirty="0" err="1" smtClean="0"/>
              <a:t>with</a:t>
            </a:r>
            <a:r>
              <a:rPr lang="it-IT" dirty="0" smtClean="0"/>
              <a:t> a detector </a:t>
            </a:r>
            <a:r>
              <a:rPr lang="it-IT" dirty="0" err="1" smtClean="0"/>
              <a:t>from</a:t>
            </a:r>
            <a:r>
              <a:rPr lang="it-IT" dirty="0" smtClean="0"/>
              <a:t> the first </a:t>
            </a:r>
            <a:r>
              <a:rPr lang="it-IT" dirty="0" err="1" smtClean="0"/>
              <a:t>batch</a:t>
            </a:r>
            <a:r>
              <a:rPr lang="it-IT" dirty="0" smtClean="0"/>
              <a:t>.</a:t>
            </a:r>
          </a:p>
          <a:p>
            <a:r>
              <a:rPr lang="it-IT" dirty="0" smtClean="0"/>
              <a:t>In the </a:t>
            </a:r>
            <a:r>
              <a:rPr lang="it-IT" dirty="0" err="1" smtClean="0"/>
              <a:t>second</a:t>
            </a:r>
            <a:r>
              <a:rPr lang="it-IT" dirty="0" smtClean="0"/>
              <a:t> part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year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 test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radiation</a:t>
            </a:r>
            <a:r>
              <a:rPr lang="it-IT" dirty="0" smtClean="0"/>
              <a:t> </a:t>
            </a:r>
            <a:r>
              <a:rPr lang="it-IT" dirty="0" err="1" smtClean="0"/>
              <a:t>damage</a:t>
            </a:r>
            <a:r>
              <a:rPr lang="it-IT" dirty="0" smtClean="0"/>
              <a:t> </a:t>
            </a:r>
            <a:r>
              <a:rPr lang="it-IT" dirty="0" err="1" smtClean="0"/>
              <a:t>one</a:t>
            </a:r>
            <a:r>
              <a:rPr lang="it-IT" dirty="0" smtClean="0"/>
              <a:t> p-i-n and </a:t>
            </a:r>
            <a:r>
              <a:rPr lang="it-IT" dirty="0" err="1" smtClean="0"/>
              <a:t>one</a:t>
            </a:r>
            <a:r>
              <a:rPr lang="it-IT" dirty="0" smtClean="0"/>
              <a:t> CSC detector </a:t>
            </a:r>
            <a:r>
              <a:rPr lang="it-IT" dirty="0" err="1" smtClean="0"/>
              <a:t>from</a:t>
            </a:r>
            <a:r>
              <a:rPr lang="it-IT" dirty="0" smtClean="0"/>
              <a:t> the  </a:t>
            </a:r>
            <a:r>
              <a:rPr lang="it-IT" dirty="0" err="1" smtClean="0"/>
              <a:t>second</a:t>
            </a:r>
            <a:r>
              <a:rPr lang="it-IT" dirty="0" smtClean="0"/>
              <a:t> </a:t>
            </a:r>
            <a:r>
              <a:rPr lang="it-IT" dirty="0" err="1" smtClean="0"/>
              <a:t>batch</a:t>
            </a:r>
            <a:endParaRPr lang="it-IT" dirty="0" smtClean="0"/>
          </a:p>
          <a:p>
            <a:r>
              <a:rPr lang="it-IT" dirty="0" smtClean="0"/>
              <a:t>Total </a:t>
            </a:r>
            <a:r>
              <a:rPr lang="it-IT" dirty="0" err="1" smtClean="0"/>
              <a:t>fluences</a:t>
            </a:r>
            <a:r>
              <a:rPr lang="it-IT" dirty="0" smtClean="0"/>
              <a:t> in </a:t>
            </a:r>
            <a:r>
              <a:rPr lang="it-IT" dirty="0" err="1" smtClean="0"/>
              <a:t>n</a:t>
            </a:r>
            <a:r>
              <a:rPr lang="it-IT" baseline="-25000" dirty="0" err="1" smtClean="0"/>
              <a:t>eq</a:t>
            </a:r>
            <a:r>
              <a:rPr lang="it-IT" dirty="0" smtClean="0"/>
              <a:t>/cm</a:t>
            </a:r>
            <a:r>
              <a:rPr lang="it-IT" baseline="30000" dirty="0" smtClean="0"/>
              <a:t>2</a:t>
            </a:r>
          </a:p>
          <a:p>
            <a:pPr lvl="1"/>
            <a:r>
              <a:rPr lang="it-IT" dirty="0" smtClean="0"/>
              <a:t>10</a:t>
            </a:r>
            <a:r>
              <a:rPr lang="it-IT" baseline="30000" dirty="0" smtClean="0"/>
              <a:t>14</a:t>
            </a:r>
            <a:endParaRPr lang="it-IT" dirty="0" smtClean="0"/>
          </a:p>
          <a:p>
            <a:pPr lvl="1"/>
            <a:r>
              <a:rPr lang="it-IT" dirty="0" smtClean="0"/>
              <a:t>10</a:t>
            </a:r>
            <a:r>
              <a:rPr lang="it-IT" baseline="30000" dirty="0" smtClean="0"/>
              <a:t>15</a:t>
            </a:r>
            <a:endParaRPr lang="it-IT" dirty="0" smtClean="0"/>
          </a:p>
          <a:p>
            <a:pPr lvl="1"/>
            <a:r>
              <a:rPr lang="it-IT" dirty="0" smtClean="0"/>
              <a:t>10</a:t>
            </a:r>
            <a:r>
              <a:rPr lang="it-IT" baseline="30000" dirty="0" smtClean="0"/>
              <a:t>16</a:t>
            </a:r>
            <a:endParaRPr lang="it-IT" dirty="0" smtClean="0"/>
          </a:p>
          <a:p>
            <a:pPr lvl="1"/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Radiation</a:t>
            </a:r>
            <a:r>
              <a:rPr lang="it-IT" dirty="0" smtClean="0"/>
              <a:t> </a:t>
            </a:r>
            <a:r>
              <a:rPr lang="it-IT" dirty="0" err="1" smtClean="0"/>
              <a:t>tests</a:t>
            </a:r>
            <a:r>
              <a:rPr lang="it-IT" dirty="0" smtClean="0"/>
              <a:t> in </a:t>
            </a:r>
            <a:r>
              <a:rPr lang="it-IT" dirty="0" err="1" smtClean="0"/>
              <a:t>Lubljiana</a:t>
            </a:r>
            <a:r>
              <a:rPr lang="it-IT" dirty="0" smtClean="0"/>
              <a:t> and Australia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do a </a:t>
            </a:r>
            <a:r>
              <a:rPr lang="it-IT" dirty="0" err="1" smtClean="0"/>
              <a:t>radiation</a:t>
            </a:r>
            <a:r>
              <a:rPr lang="it-IT" dirty="0" smtClean="0"/>
              <a:t> test </a:t>
            </a:r>
            <a:r>
              <a:rPr lang="it-IT" dirty="0" err="1" smtClean="0"/>
              <a:t>campaign</a:t>
            </a:r>
            <a:r>
              <a:rPr lang="it-IT" dirty="0" smtClean="0"/>
              <a:t> at the </a:t>
            </a:r>
            <a:r>
              <a:rPr lang="it-IT" dirty="0" err="1" smtClean="0"/>
              <a:t>following</a:t>
            </a:r>
            <a:r>
              <a:rPr lang="it-IT" dirty="0" smtClean="0"/>
              <a:t> </a:t>
            </a:r>
            <a:r>
              <a:rPr lang="it-IT" dirty="0" err="1" smtClean="0"/>
              <a:t>fluences</a:t>
            </a:r>
            <a:r>
              <a:rPr lang="it-IT" dirty="0" smtClean="0"/>
              <a:t> in </a:t>
            </a:r>
            <a:r>
              <a:rPr lang="it-IT" dirty="0" err="1" smtClean="0"/>
              <a:t>n</a:t>
            </a:r>
            <a:r>
              <a:rPr lang="it-IT" baseline="-25000" dirty="0" err="1" smtClean="0"/>
              <a:t>eq</a:t>
            </a:r>
            <a:r>
              <a:rPr lang="it-IT" dirty="0" smtClean="0"/>
              <a:t>/cm</a:t>
            </a:r>
            <a:r>
              <a:rPr lang="it-IT" baseline="30000" dirty="0" smtClean="0"/>
              <a:t>2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second</a:t>
            </a:r>
            <a:r>
              <a:rPr lang="it-IT" dirty="0" smtClean="0"/>
              <a:t> </a:t>
            </a:r>
            <a:r>
              <a:rPr lang="it-IT" dirty="0" err="1" smtClean="0"/>
              <a:t>batch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prototype</a:t>
            </a:r>
            <a:r>
              <a:rPr lang="it-IT" dirty="0" smtClean="0"/>
              <a:t> ( p-i-n and CSC)</a:t>
            </a:r>
          </a:p>
          <a:p>
            <a:pPr lvl="1"/>
            <a:r>
              <a:rPr lang="it-IT" dirty="0" smtClean="0"/>
              <a:t>10</a:t>
            </a:r>
            <a:r>
              <a:rPr lang="it-IT" baseline="30000" dirty="0" smtClean="0"/>
              <a:t>15</a:t>
            </a:r>
            <a:endParaRPr lang="it-IT" dirty="0" smtClean="0"/>
          </a:p>
          <a:p>
            <a:pPr lvl="1"/>
            <a:r>
              <a:rPr lang="it-IT" dirty="0" smtClean="0"/>
              <a:t>10</a:t>
            </a:r>
            <a:r>
              <a:rPr lang="it-IT" baseline="30000" dirty="0" smtClean="0"/>
              <a:t>16</a:t>
            </a:r>
            <a:endParaRPr lang="it-IT" dirty="0" smtClean="0"/>
          </a:p>
          <a:p>
            <a:pPr lvl="1"/>
            <a:r>
              <a:rPr lang="it-IT" dirty="0" smtClean="0"/>
              <a:t>5 x 10</a:t>
            </a:r>
            <a:r>
              <a:rPr lang="it-IT" baseline="30000" dirty="0" smtClean="0"/>
              <a:t>16</a:t>
            </a:r>
          </a:p>
          <a:p>
            <a:r>
              <a:rPr lang="it-IT" dirty="0" smtClean="0"/>
              <a:t>Total dose </a:t>
            </a:r>
            <a:r>
              <a:rPr lang="it-IT" dirty="0" err="1" smtClean="0"/>
              <a:t>tests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X or Gamma </a:t>
            </a:r>
            <a:r>
              <a:rPr lang="it-IT" dirty="0" err="1" smtClean="0"/>
              <a:t>rays</a:t>
            </a:r>
            <a:r>
              <a:rPr lang="it-IT" dirty="0" smtClean="0"/>
              <a:t> in Australia </a:t>
            </a:r>
            <a:r>
              <a:rPr lang="it-IT" dirty="0" err="1" smtClean="0"/>
              <a:t>with</a:t>
            </a:r>
            <a:r>
              <a:rPr lang="it-IT" dirty="0" smtClean="0"/>
              <a:t> total dose at </a:t>
            </a:r>
            <a:r>
              <a:rPr lang="it-IT" dirty="0" err="1" smtClean="0"/>
              <a:t>Grad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1">
              <a:buNone/>
            </a:pPr>
            <a:endParaRPr lang="it-IT" dirty="0" smtClean="0"/>
          </a:p>
          <a:p>
            <a:pPr lvl="8"/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Testing</a:t>
            </a:r>
            <a:r>
              <a:rPr lang="it-IT" dirty="0" smtClean="0"/>
              <a:t> </a:t>
            </a:r>
            <a:r>
              <a:rPr lang="it-IT" dirty="0" err="1" smtClean="0"/>
              <a:t>activities</a:t>
            </a:r>
            <a:r>
              <a:rPr lang="it-IT" dirty="0" smtClean="0"/>
              <a:t> in Perugia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Spectoscopic</a:t>
            </a:r>
            <a:r>
              <a:rPr lang="it-IT" dirty="0" smtClean="0"/>
              <a:t> </a:t>
            </a:r>
            <a:r>
              <a:rPr lang="it-IT" dirty="0" err="1" smtClean="0"/>
              <a:t>tests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presented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Maddalena</a:t>
            </a:r>
          </a:p>
          <a:p>
            <a:r>
              <a:rPr lang="it-IT" dirty="0" err="1" smtClean="0"/>
              <a:t>Aside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I/V </a:t>
            </a:r>
            <a:r>
              <a:rPr lang="it-IT" dirty="0" err="1" smtClean="0"/>
              <a:t>characterization</a:t>
            </a:r>
            <a:r>
              <a:rPr lang="it-IT" dirty="0" smtClean="0"/>
              <a:t> and </a:t>
            </a:r>
            <a:r>
              <a:rPr lang="it-IT" dirty="0" err="1" smtClean="0"/>
              <a:t>x-ray</a:t>
            </a:r>
            <a:r>
              <a:rPr lang="it-IT" dirty="0" smtClean="0"/>
              <a:t> </a:t>
            </a:r>
            <a:r>
              <a:rPr lang="it-IT" dirty="0" err="1" smtClean="0"/>
              <a:t>sensitivity</a:t>
            </a:r>
            <a:r>
              <a:rPr lang="it-IT" dirty="0" smtClean="0"/>
              <a:t> and </a:t>
            </a:r>
            <a:r>
              <a:rPr lang="it-IT" dirty="0" err="1" smtClean="0"/>
              <a:t>preparation</a:t>
            </a:r>
            <a:r>
              <a:rPr lang="it-IT" dirty="0" smtClean="0"/>
              <a:t> and </a:t>
            </a:r>
            <a:r>
              <a:rPr lang="it-IT" dirty="0" err="1" smtClean="0"/>
              <a:t>execution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radiation</a:t>
            </a:r>
            <a:r>
              <a:rPr lang="it-IT" dirty="0" smtClean="0"/>
              <a:t> </a:t>
            </a:r>
            <a:r>
              <a:rPr lang="it-IT" dirty="0" err="1" smtClean="0"/>
              <a:t>tests…</a:t>
            </a:r>
            <a:r>
              <a:rPr lang="it-IT" dirty="0" smtClean="0"/>
              <a:t>.</a:t>
            </a:r>
          </a:p>
          <a:p>
            <a:r>
              <a:rPr lang="it-IT" dirty="0" smtClean="0"/>
              <a:t>Long </a:t>
            </a:r>
            <a:r>
              <a:rPr lang="it-IT" dirty="0" err="1" smtClean="0"/>
              <a:t>duration</a:t>
            </a:r>
            <a:r>
              <a:rPr lang="it-IT" dirty="0" smtClean="0"/>
              <a:t> </a:t>
            </a:r>
            <a:r>
              <a:rPr lang="it-IT" dirty="0" err="1" smtClean="0"/>
              <a:t>stability</a:t>
            </a:r>
            <a:r>
              <a:rPr lang="it-IT" dirty="0" smtClean="0"/>
              <a:t> </a:t>
            </a:r>
            <a:r>
              <a:rPr lang="it-IT" dirty="0" err="1" smtClean="0"/>
              <a:t>tests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Sensitivity</a:t>
            </a:r>
            <a:r>
              <a:rPr lang="it-IT" dirty="0" smtClean="0"/>
              <a:t> vs. </a:t>
            </a:r>
            <a:r>
              <a:rPr lang="it-IT" dirty="0" err="1" smtClean="0"/>
              <a:t>Bias</a:t>
            </a:r>
            <a:r>
              <a:rPr lang="it-IT" dirty="0" smtClean="0"/>
              <a:t> </a:t>
            </a:r>
            <a:r>
              <a:rPr lang="it-IT" dirty="0" err="1" smtClean="0"/>
              <a:t>Voltage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Bendability</a:t>
            </a:r>
            <a:r>
              <a:rPr lang="it-IT" dirty="0" smtClean="0"/>
              <a:t> </a:t>
            </a:r>
            <a:r>
              <a:rPr lang="it-IT" dirty="0" err="1" smtClean="0"/>
              <a:t>tests</a:t>
            </a:r>
            <a:r>
              <a:rPr lang="it-IT" dirty="0" smtClean="0"/>
              <a:t>.</a:t>
            </a:r>
          </a:p>
          <a:p>
            <a:r>
              <a:rPr lang="it-IT" dirty="0" smtClean="0"/>
              <a:t>Laser test </a:t>
            </a:r>
            <a:r>
              <a:rPr lang="it-IT" dirty="0" err="1" smtClean="0"/>
              <a:t>for</a:t>
            </a:r>
            <a:r>
              <a:rPr lang="it-IT" dirty="0" smtClean="0"/>
              <a:t> CCE </a:t>
            </a:r>
            <a:r>
              <a:rPr lang="it-IT" dirty="0" err="1" smtClean="0"/>
              <a:t>evaluation</a:t>
            </a:r>
            <a:r>
              <a:rPr lang="it-IT" dirty="0" smtClean="0"/>
              <a:t> in </a:t>
            </a:r>
            <a:r>
              <a:rPr lang="it-IT" dirty="0" err="1" smtClean="0"/>
              <a:t>pulsed</a:t>
            </a:r>
            <a:r>
              <a:rPr lang="it-IT" dirty="0" smtClean="0"/>
              <a:t> and </a:t>
            </a:r>
            <a:r>
              <a:rPr lang="it-IT" dirty="0" err="1" smtClean="0"/>
              <a:t>continous</a:t>
            </a:r>
            <a:r>
              <a:rPr lang="it-IT" dirty="0" smtClean="0"/>
              <a:t> mode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Characterization</a:t>
            </a:r>
            <a:r>
              <a:rPr lang="it-IT" dirty="0" smtClean="0"/>
              <a:t> </a:t>
            </a:r>
            <a:r>
              <a:rPr lang="it-IT" dirty="0" err="1" smtClean="0"/>
              <a:t>tests</a:t>
            </a:r>
            <a:r>
              <a:rPr lang="it-IT" dirty="0" smtClean="0"/>
              <a:t> in Lecce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Giuseppe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present</a:t>
            </a:r>
            <a:r>
              <a:rPr lang="it-IT" dirty="0" smtClean="0"/>
              <a:t> the status </a:t>
            </a:r>
            <a:r>
              <a:rPr lang="it-IT" dirty="0" err="1" smtClean="0"/>
              <a:t>of</a:t>
            </a:r>
            <a:r>
              <a:rPr lang="it-IT" dirty="0" smtClean="0"/>
              <a:t> the I/V test at low </a:t>
            </a:r>
            <a:r>
              <a:rPr lang="it-IT" dirty="0" err="1" smtClean="0"/>
              <a:t>temperatures</a:t>
            </a:r>
            <a:r>
              <a:rPr lang="it-IT" dirty="0" smtClean="0"/>
              <a:t>.</a:t>
            </a:r>
          </a:p>
          <a:p>
            <a:r>
              <a:rPr lang="it-IT" dirty="0" smtClean="0"/>
              <a:t>In the </a:t>
            </a:r>
            <a:r>
              <a:rPr lang="it-IT" dirty="0" err="1" smtClean="0"/>
              <a:t>near</a:t>
            </a:r>
            <a:r>
              <a:rPr lang="it-IT" dirty="0" smtClean="0"/>
              <a:t> future </a:t>
            </a:r>
            <a:r>
              <a:rPr lang="it-IT" dirty="0" err="1" smtClean="0"/>
              <a:t>mobility</a:t>
            </a:r>
            <a:r>
              <a:rPr lang="it-IT" dirty="0" smtClean="0"/>
              <a:t> versus temperature </a:t>
            </a:r>
            <a:r>
              <a:rPr lang="it-IT" dirty="0" err="1" smtClean="0"/>
              <a:t>tests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performed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Towards</a:t>
            </a:r>
            <a:r>
              <a:rPr lang="it-IT" dirty="0" smtClean="0"/>
              <a:t> 2024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Within</a:t>
            </a:r>
            <a:r>
              <a:rPr lang="it-IT" dirty="0" smtClean="0"/>
              <a:t>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year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the </a:t>
            </a:r>
            <a:r>
              <a:rPr lang="it-IT" dirty="0" err="1" smtClean="0"/>
              <a:t>application</a:t>
            </a:r>
            <a:r>
              <a:rPr lang="it-IT" dirty="0" smtClean="0"/>
              <a:t> </a:t>
            </a:r>
            <a:r>
              <a:rPr lang="it-IT" dirty="0" err="1" smtClean="0"/>
              <a:t>Working</a:t>
            </a:r>
            <a:r>
              <a:rPr lang="it-IT" dirty="0" smtClean="0"/>
              <a:t> </a:t>
            </a:r>
            <a:r>
              <a:rPr lang="it-IT" dirty="0" err="1" smtClean="0"/>
              <a:t>Packages</a:t>
            </a:r>
            <a:r>
              <a:rPr lang="it-IT" dirty="0" smtClean="0"/>
              <a:t> (WP4, WP5, WP6)  </a:t>
            </a:r>
            <a:r>
              <a:rPr lang="it-IT" dirty="0" err="1" smtClean="0"/>
              <a:t>should</a:t>
            </a:r>
            <a:r>
              <a:rPr lang="it-IT" dirty="0" smtClean="0"/>
              <a:t> design/</a:t>
            </a:r>
            <a:r>
              <a:rPr lang="it-IT" dirty="0" err="1" smtClean="0"/>
              <a:t>provide</a:t>
            </a:r>
            <a:r>
              <a:rPr lang="it-IT" dirty="0" smtClean="0"/>
              <a:t> </a:t>
            </a:r>
            <a:r>
              <a:rPr lang="it-IT" dirty="0" err="1" smtClean="0"/>
              <a:t>specification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the detector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need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specific</a:t>
            </a:r>
            <a:r>
              <a:rPr lang="it-IT" dirty="0" smtClean="0"/>
              <a:t> </a:t>
            </a:r>
            <a:r>
              <a:rPr lang="it-IT" dirty="0" err="1" smtClean="0"/>
              <a:t>applications</a:t>
            </a:r>
            <a:r>
              <a:rPr lang="it-IT" dirty="0" smtClean="0"/>
              <a:t>. </a:t>
            </a:r>
            <a:r>
              <a:rPr lang="it-IT" dirty="0" err="1" smtClean="0"/>
              <a:t>During</a:t>
            </a:r>
            <a:r>
              <a:rPr lang="it-IT" dirty="0" smtClean="0"/>
              <a:t> the </a:t>
            </a:r>
            <a:r>
              <a:rPr lang="it-IT" dirty="0" err="1" smtClean="0"/>
              <a:t>third</a:t>
            </a:r>
            <a:r>
              <a:rPr lang="it-IT" dirty="0" smtClean="0"/>
              <a:t> </a:t>
            </a:r>
            <a:r>
              <a:rPr lang="it-IT" dirty="0" err="1" smtClean="0"/>
              <a:t>batch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detectors</a:t>
            </a:r>
            <a:r>
              <a:rPr lang="it-IT" dirty="0" smtClean="0"/>
              <a:t> </a:t>
            </a:r>
            <a:r>
              <a:rPr lang="it-IT" dirty="0" err="1" smtClean="0"/>
              <a:t>fabrication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can </a:t>
            </a:r>
            <a:r>
              <a:rPr lang="it-IT" dirty="0" err="1" smtClean="0"/>
              <a:t>already</a:t>
            </a:r>
            <a:r>
              <a:rPr lang="it-IT" dirty="0" smtClean="0"/>
              <a:t> </a:t>
            </a:r>
            <a:r>
              <a:rPr lang="it-IT" dirty="0" err="1" smtClean="0"/>
              <a:t>make</a:t>
            </a:r>
            <a:r>
              <a:rPr lang="it-IT" dirty="0" smtClean="0"/>
              <a:t> some </a:t>
            </a:r>
            <a:r>
              <a:rPr lang="it-IT" dirty="0" err="1" smtClean="0"/>
              <a:t>preliminary</a:t>
            </a:r>
            <a:r>
              <a:rPr lang="it-IT" dirty="0" smtClean="0"/>
              <a:t> </a:t>
            </a:r>
            <a:r>
              <a:rPr lang="it-IT" dirty="0" err="1" smtClean="0"/>
              <a:t>customization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detector, </a:t>
            </a:r>
            <a:r>
              <a:rPr lang="it-IT" dirty="0" err="1" smtClean="0"/>
              <a:t>while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plan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do full </a:t>
            </a:r>
            <a:r>
              <a:rPr lang="it-IT" dirty="0" err="1" smtClean="0"/>
              <a:t>customization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the </a:t>
            </a:r>
            <a:r>
              <a:rPr lang="it-IT" dirty="0" err="1" smtClean="0"/>
              <a:t>forth</a:t>
            </a:r>
            <a:r>
              <a:rPr lang="it-IT" dirty="0" smtClean="0"/>
              <a:t> detector </a:t>
            </a:r>
            <a:r>
              <a:rPr lang="it-IT" dirty="0" err="1" smtClean="0"/>
              <a:t>batch</a:t>
            </a:r>
            <a:r>
              <a:rPr lang="it-IT" smtClean="0"/>
              <a:t>.   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1520</TotalTime>
  <Words>452</Words>
  <Application>Microsoft Office PowerPoint</Application>
  <PresentationFormat>Presentazione su schermo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Equinozio</vt:lpstr>
      <vt:lpstr>WP 1 Status and perspective</vt:lpstr>
      <vt:lpstr>Current presentations on WP1</vt:lpstr>
      <vt:lpstr>Batch to be produced for year 2023</vt:lpstr>
      <vt:lpstr>Forthcoming activities in Lecce</vt:lpstr>
      <vt:lpstr>Radiation tests in Lecce</vt:lpstr>
      <vt:lpstr>Radiation tests in Lubljiana and Australia</vt:lpstr>
      <vt:lpstr>Testing activities in Perugia</vt:lpstr>
      <vt:lpstr>Characterization tests in Lecce</vt:lpstr>
      <vt:lpstr>Towards 2024</vt:lpstr>
    </vt:vector>
  </TitlesOfParts>
  <Company>INFN Sezione di Perugia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 1 Status and perspective</dc:title>
  <dc:creator>Mauro Menichelli</dc:creator>
  <cp:lastModifiedBy>Mauro Menichelli</cp:lastModifiedBy>
  <cp:revision>9</cp:revision>
  <dcterms:created xsi:type="dcterms:W3CDTF">2023-01-30T14:43:19Z</dcterms:created>
  <dcterms:modified xsi:type="dcterms:W3CDTF">2023-01-31T16:03:55Z</dcterms:modified>
</cp:coreProperties>
</file>