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9" r:id="rId3"/>
    <p:sldId id="262" r:id="rId4"/>
    <p:sldId id="304" r:id="rId5"/>
    <p:sldId id="300" r:id="rId6"/>
    <p:sldId id="322" r:id="rId7"/>
    <p:sldId id="332" r:id="rId8"/>
    <p:sldId id="321" r:id="rId9"/>
    <p:sldId id="317" r:id="rId10"/>
    <p:sldId id="318" r:id="rId11"/>
    <p:sldId id="319" r:id="rId12"/>
    <p:sldId id="308" r:id="rId13"/>
    <p:sldId id="306" r:id="rId14"/>
    <p:sldId id="324" r:id="rId15"/>
    <p:sldId id="331" r:id="rId16"/>
    <p:sldId id="323" r:id="rId17"/>
    <p:sldId id="310" r:id="rId18"/>
    <p:sldId id="330" r:id="rId19"/>
    <p:sldId id="32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6600"/>
    <a:srgbClr val="26348C"/>
    <a:srgbClr val="546CB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44DDF-0F3E-4F82-8CFB-ACCAF2D0E685}" v="98" dt="2023-02-01T17:05:43.230"/>
    <p1510:client id="{B33130CF-7643-425C-9749-A14D767032E0}" v="11" dt="2023-02-02T16:58:08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50" autoAdjust="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Passeri" userId="24bfc5e2-739b-41d5-93d5-2aa0ba8e7d1f" providerId="ADAL" clId="{B33130CF-7643-425C-9749-A14D767032E0}"/>
    <pc:docChg chg="undo custSel addSld modSld">
      <pc:chgData name="Daniele Passeri" userId="24bfc5e2-739b-41d5-93d5-2aa0ba8e7d1f" providerId="ADAL" clId="{B33130CF-7643-425C-9749-A14D767032E0}" dt="2023-02-02T17:00:22.163" v="166" actId="729"/>
      <pc:docMkLst>
        <pc:docMk/>
      </pc:docMkLst>
      <pc:sldChg chg="addSp modSp mod">
        <pc:chgData name="Daniele Passeri" userId="24bfc5e2-739b-41d5-93d5-2aa0ba8e7d1f" providerId="ADAL" clId="{B33130CF-7643-425C-9749-A14D767032E0}" dt="2023-02-02T14:01:52.162" v="69" actId="1038"/>
        <pc:sldMkLst>
          <pc:docMk/>
          <pc:sldMk cId="3157681213" sldId="256"/>
        </pc:sldMkLst>
        <pc:spChg chg="add mod">
          <ac:chgData name="Daniele Passeri" userId="24bfc5e2-739b-41d5-93d5-2aa0ba8e7d1f" providerId="ADAL" clId="{B33130CF-7643-425C-9749-A14D767032E0}" dt="2023-02-02T14:00:30.386" v="30" actId="1037"/>
          <ac:spMkLst>
            <pc:docMk/>
            <pc:sldMk cId="3157681213" sldId="256"/>
            <ac:spMk id="4" creationId="{EE99D902-10C5-1A8E-61ED-21722DB29253}"/>
          </ac:spMkLst>
        </pc:spChg>
        <pc:spChg chg="add mod">
          <ac:chgData name="Daniele Passeri" userId="24bfc5e2-739b-41d5-93d5-2aa0ba8e7d1f" providerId="ADAL" clId="{B33130CF-7643-425C-9749-A14D767032E0}" dt="2023-02-02T14:00:53.136" v="44" actId="1038"/>
          <ac:spMkLst>
            <pc:docMk/>
            <pc:sldMk cId="3157681213" sldId="256"/>
            <ac:spMk id="6" creationId="{4DC50E96-1DE5-568B-53A8-0FDAEB6AB831}"/>
          </ac:spMkLst>
        </pc:spChg>
        <pc:spChg chg="add mod">
          <ac:chgData name="Daniele Passeri" userId="24bfc5e2-739b-41d5-93d5-2aa0ba8e7d1f" providerId="ADAL" clId="{B33130CF-7643-425C-9749-A14D767032E0}" dt="2023-02-02T14:01:52.162" v="69" actId="1038"/>
          <ac:spMkLst>
            <pc:docMk/>
            <pc:sldMk cId="3157681213" sldId="256"/>
            <ac:spMk id="7" creationId="{16A3C73D-E180-69AE-3230-43B68C4F2EBE}"/>
          </ac:spMkLst>
        </pc:spChg>
        <pc:picChg chg="mod">
          <ac:chgData name="Daniele Passeri" userId="24bfc5e2-739b-41d5-93d5-2aa0ba8e7d1f" providerId="ADAL" clId="{B33130CF-7643-425C-9749-A14D767032E0}" dt="2023-02-02T14:00:15.222" v="23" actId="1076"/>
          <ac:picMkLst>
            <pc:docMk/>
            <pc:sldMk cId="3157681213" sldId="256"/>
            <ac:picMk id="5" creationId="{7F87FA7C-6016-C904-67CB-AEDA68E4A394}"/>
          </ac:picMkLst>
        </pc:picChg>
      </pc:sldChg>
      <pc:sldChg chg="modSp mod">
        <pc:chgData name="Daniele Passeri" userId="24bfc5e2-739b-41d5-93d5-2aa0ba8e7d1f" providerId="ADAL" clId="{B33130CF-7643-425C-9749-A14D767032E0}" dt="2023-02-02T14:03:04.985" v="73" actId="14100"/>
        <pc:sldMkLst>
          <pc:docMk/>
          <pc:sldMk cId="2990134688" sldId="306"/>
        </pc:sldMkLst>
        <pc:spChg chg="mod">
          <ac:chgData name="Daniele Passeri" userId="24bfc5e2-739b-41d5-93d5-2aa0ba8e7d1f" providerId="ADAL" clId="{B33130CF-7643-425C-9749-A14D767032E0}" dt="2023-02-02T14:03:04.985" v="73" actId="14100"/>
          <ac:spMkLst>
            <pc:docMk/>
            <pc:sldMk cId="2990134688" sldId="306"/>
            <ac:spMk id="4" creationId="{6D1DAC30-3643-4B99-B720-4F266C84EC2A}"/>
          </ac:spMkLst>
        </pc:spChg>
      </pc:sldChg>
      <pc:sldChg chg="addSp delSp modSp mod">
        <pc:chgData name="Daniele Passeri" userId="24bfc5e2-739b-41d5-93d5-2aa0ba8e7d1f" providerId="ADAL" clId="{B33130CF-7643-425C-9749-A14D767032E0}" dt="2023-02-02T14:17:03.253" v="142" actId="20577"/>
        <pc:sldMkLst>
          <pc:docMk/>
          <pc:sldMk cId="635285129" sldId="308"/>
        </pc:sldMkLst>
        <pc:spChg chg="mod">
          <ac:chgData name="Daniele Passeri" userId="24bfc5e2-739b-41d5-93d5-2aa0ba8e7d1f" providerId="ADAL" clId="{B33130CF-7643-425C-9749-A14D767032E0}" dt="2023-02-02T14:16:58.923" v="141" actId="1036"/>
          <ac:spMkLst>
            <pc:docMk/>
            <pc:sldMk cId="635285129" sldId="308"/>
            <ac:spMk id="4" creationId="{7A2BFC2D-501F-D61D-F489-1B4BCA514D63}"/>
          </ac:spMkLst>
        </pc:spChg>
        <pc:spChg chg="mod">
          <ac:chgData name="Daniele Passeri" userId="24bfc5e2-739b-41d5-93d5-2aa0ba8e7d1f" providerId="ADAL" clId="{B33130CF-7643-425C-9749-A14D767032E0}" dt="2023-02-02T14:05:47.718" v="84" actId="1076"/>
          <ac:spMkLst>
            <pc:docMk/>
            <pc:sldMk cId="635285129" sldId="308"/>
            <ac:spMk id="7" creationId="{4110C76F-1CA2-FC0F-9BB9-4515C0A2B00D}"/>
          </ac:spMkLst>
        </pc:spChg>
        <pc:spChg chg="del mod">
          <ac:chgData name="Daniele Passeri" userId="24bfc5e2-739b-41d5-93d5-2aa0ba8e7d1f" providerId="ADAL" clId="{B33130CF-7643-425C-9749-A14D767032E0}" dt="2023-02-02T14:06:59.577" v="99" actId="478"/>
          <ac:spMkLst>
            <pc:docMk/>
            <pc:sldMk cId="635285129" sldId="308"/>
            <ac:spMk id="8" creationId="{28674C9B-F172-2E52-6F7D-3BA9DE60AEFF}"/>
          </ac:spMkLst>
        </pc:spChg>
        <pc:spChg chg="add mod">
          <ac:chgData name="Daniele Passeri" userId="24bfc5e2-739b-41d5-93d5-2aa0ba8e7d1f" providerId="ADAL" clId="{B33130CF-7643-425C-9749-A14D767032E0}" dt="2023-02-02T14:02:57.295" v="72" actId="14100"/>
          <ac:spMkLst>
            <pc:docMk/>
            <pc:sldMk cId="635285129" sldId="308"/>
            <ac:spMk id="10" creationId="{CAC0673C-C37E-0B3C-C9B9-2B9E7A6711EE}"/>
          </ac:spMkLst>
        </pc:spChg>
        <pc:spChg chg="mod ord">
          <ac:chgData name="Daniele Passeri" userId="24bfc5e2-739b-41d5-93d5-2aa0ba8e7d1f" providerId="ADAL" clId="{B33130CF-7643-425C-9749-A14D767032E0}" dt="2023-02-02T14:17:03.253" v="142" actId="20577"/>
          <ac:spMkLst>
            <pc:docMk/>
            <pc:sldMk cId="635285129" sldId="308"/>
            <ac:spMk id="11" creationId="{C081C9BD-8DE0-DBC4-F1A9-ECBCF94E74C3}"/>
          </ac:spMkLst>
        </pc:spChg>
        <pc:picChg chg="del mod">
          <ac:chgData name="Daniele Passeri" userId="24bfc5e2-739b-41d5-93d5-2aa0ba8e7d1f" providerId="ADAL" clId="{B33130CF-7643-425C-9749-A14D767032E0}" dt="2023-02-02T14:06:14.269" v="88" actId="478"/>
          <ac:picMkLst>
            <pc:docMk/>
            <pc:sldMk cId="635285129" sldId="308"/>
            <ac:picMk id="2" creationId="{C5883AAA-ECA9-A10B-23E9-E222157748FE}"/>
          </ac:picMkLst>
        </pc:picChg>
        <pc:picChg chg="add mod">
          <ac:chgData name="Daniele Passeri" userId="24bfc5e2-739b-41d5-93d5-2aa0ba8e7d1f" providerId="ADAL" clId="{B33130CF-7643-425C-9749-A14D767032E0}" dt="2023-02-02T14:06:56.940" v="98" actId="1076"/>
          <ac:picMkLst>
            <pc:docMk/>
            <pc:sldMk cId="635285129" sldId="308"/>
            <ac:picMk id="13" creationId="{35094B0F-7B04-C6AE-A684-009BA0553D1A}"/>
          </ac:picMkLst>
        </pc:picChg>
      </pc:sldChg>
      <pc:sldChg chg="addSp modSp mod">
        <pc:chgData name="Daniele Passeri" userId="24bfc5e2-739b-41d5-93d5-2aa0ba8e7d1f" providerId="ADAL" clId="{B33130CF-7643-425C-9749-A14D767032E0}" dt="2023-02-02T14:03:37.798" v="80" actId="14100"/>
        <pc:sldMkLst>
          <pc:docMk/>
          <pc:sldMk cId="1659163498" sldId="310"/>
        </pc:sldMkLst>
        <pc:spChg chg="add mod">
          <ac:chgData name="Daniele Passeri" userId="24bfc5e2-739b-41d5-93d5-2aa0ba8e7d1f" providerId="ADAL" clId="{B33130CF-7643-425C-9749-A14D767032E0}" dt="2023-02-02T14:03:37.798" v="80" actId="14100"/>
          <ac:spMkLst>
            <pc:docMk/>
            <pc:sldMk cId="1659163498" sldId="310"/>
            <ac:spMk id="3" creationId="{A6212BD4-058C-7F7C-022C-D1A400467996}"/>
          </ac:spMkLst>
        </pc:spChg>
      </pc:sldChg>
      <pc:sldChg chg="addSp modSp">
        <pc:chgData name="Daniele Passeri" userId="24bfc5e2-739b-41d5-93d5-2aa0ba8e7d1f" providerId="ADAL" clId="{B33130CF-7643-425C-9749-A14D767032E0}" dt="2023-02-02T14:02:47.918" v="70"/>
        <pc:sldMkLst>
          <pc:docMk/>
          <pc:sldMk cId="667278520" sldId="318"/>
        </pc:sldMkLst>
        <pc:spChg chg="add mod">
          <ac:chgData name="Daniele Passeri" userId="24bfc5e2-739b-41d5-93d5-2aa0ba8e7d1f" providerId="ADAL" clId="{B33130CF-7643-425C-9749-A14D767032E0}" dt="2023-02-02T14:02:47.918" v="70"/>
          <ac:spMkLst>
            <pc:docMk/>
            <pc:sldMk cId="667278520" sldId="318"/>
            <ac:spMk id="3" creationId="{A16E4AFB-5128-570E-377C-0BD6CF464457}"/>
          </ac:spMkLst>
        </pc:spChg>
      </pc:sldChg>
      <pc:sldChg chg="mod modShow">
        <pc:chgData name="Daniele Passeri" userId="24bfc5e2-739b-41d5-93d5-2aa0ba8e7d1f" providerId="ADAL" clId="{B33130CF-7643-425C-9749-A14D767032E0}" dt="2023-02-02T17:00:22.163" v="166" actId="729"/>
        <pc:sldMkLst>
          <pc:docMk/>
          <pc:sldMk cId="1139626066" sldId="322"/>
        </pc:sldMkLst>
      </pc:sldChg>
      <pc:sldChg chg="modSp mod">
        <pc:chgData name="Daniele Passeri" userId="24bfc5e2-739b-41d5-93d5-2aa0ba8e7d1f" providerId="ADAL" clId="{B33130CF-7643-425C-9749-A14D767032E0}" dt="2023-02-02T14:03:29.014" v="78" actId="14100"/>
        <pc:sldMkLst>
          <pc:docMk/>
          <pc:sldMk cId="3309686825" sldId="323"/>
        </pc:sldMkLst>
        <pc:spChg chg="mod">
          <ac:chgData name="Daniele Passeri" userId="24bfc5e2-739b-41d5-93d5-2aa0ba8e7d1f" providerId="ADAL" clId="{B33130CF-7643-425C-9749-A14D767032E0}" dt="2023-02-02T14:03:29.014" v="78" actId="14100"/>
          <ac:spMkLst>
            <pc:docMk/>
            <pc:sldMk cId="3309686825" sldId="323"/>
            <ac:spMk id="4" creationId="{6D1DAC30-3643-4B99-B720-4F266C84EC2A}"/>
          </ac:spMkLst>
        </pc:spChg>
      </pc:sldChg>
      <pc:sldChg chg="addSp modSp mod">
        <pc:chgData name="Daniele Passeri" userId="24bfc5e2-739b-41d5-93d5-2aa0ba8e7d1f" providerId="ADAL" clId="{B33130CF-7643-425C-9749-A14D767032E0}" dt="2023-02-02T14:03:13.683" v="75" actId="14100"/>
        <pc:sldMkLst>
          <pc:docMk/>
          <pc:sldMk cId="2224164475" sldId="324"/>
        </pc:sldMkLst>
        <pc:spChg chg="add mod">
          <ac:chgData name="Daniele Passeri" userId="24bfc5e2-739b-41d5-93d5-2aa0ba8e7d1f" providerId="ADAL" clId="{B33130CF-7643-425C-9749-A14D767032E0}" dt="2023-02-02T14:03:13.683" v="75" actId="14100"/>
          <ac:spMkLst>
            <pc:docMk/>
            <pc:sldMk cId="2224164475" sldId="324"/>
            <ac:spMk id="7" creationId="{EB774F94-AD5C-5C28-10F4-E1ACC3FD68A0}"/>
          </ac:spMkLst>
        </pc:spChg>
      </pc:sldChg>
      <pc:sldChg chg="addSp modSp mod">
        <pc:chgData name="Daniele Passeri" userId="24bfc5e2-739b-41d5-93d5-2aa0ba8e7d1f" providerId="ADAL" clId="{B33130CF-7643-425C-9749-A14D767032E0}" dt="2023-02-02T14:03:22.254" v="77" actId="14100"/>
        <pc:sldMkLst>
          <pc:docMk/>
          <pc:sldMk cId="4101348830" sldId="331"/>
        </pc:sldMkLst>
        <pc:spChg chg="add mod">
          <ac:chgData name="Daniele Passeri" userId="24bfc5e2-739b-41d5-93d5-2aa0ba8e7d1f" providerId="ADAL" clId="{B33130CF-7643-425C-9749-A14D767032E0}" dt="2023-02-02T14:03:22.254" v="77" actId="14100"/>
          <ac:spMkLst>
            <pc:docMk/>
            <pc:sldMk cId="4101348830" sldId="331"/>
            <ac:spMk id="4" creationId="{7613224E-E9BE-AC07-E708-7065EDA1B4A8}"/>
          </ac:spMkLst>
        </pc:spChg>
      </pc:sldChg>
      <pc:sldChg chg="addSp delSp modSp add mod">
        <pc:chgData name="Daniele Passeri" userId="24bfc5e2-739b-41d5-93d5-2aa0ba8e7d1f" providerId="ADAL" clId="{B33130CF-7643-425C-9749-A14D767032E0}" dt="2023-02-02T17:00:00.780" v="165" actId="20577"/>
        <pc:sldMkLst>
          <pc:docMk/>
          <pc:sldMk cId="4081298726" sldId="332"/>
        </pc:sldMkLst>
        <pc:spChg chg="add mod">
          <ac:chgData name="Daniele Passeri" userId="24bfc5e2-739b-41d5-93d5-2aa0ba8e7d1f" providerId="ADAL" clId="{B33130CF-7643-425C-9749-A14D767032E0}" dt="2023-02-02T17:00:00.780" v="165" actId="20577"/>
          <ac:spMkLst>
            <pc:docMk/>
            <pc:sldMk cId="4081298726" sldId="332"/>
            <ac:spMk id="10" creationId="{6C129137-833E-119D-DDDC-2B78729B7CAE}"/>
          </ac:spMkLst>
        </pc:spChg>
        <pc:picChg chg="del">
          <ac:chgData name="Daniele Passeri" userId="24bfc5e2-739b-41d5-93d5-2aa0ba8e7d1f" providerId="ADAL" clId="{B33130CF-7643-425C-9749-A14D767032E0}" dt="2023-02-02T16:56:35.748" v="144" actId="478"/>
          <ac:picMkLst>
            <pc:docMk/>
            <pc:sldMk cId="4081298726" sldId="332"/>
            <ac:picMk id="3" creationId="{173EFED7-C12A-03B2-9671-383F76AE7DE5}"/>
          </ac:picMkLst>
        </pc:picChg>
        <pc:picChg chg="del">
          <ac:chgData name="Daniele Passeri" userId="24bfc5e2-739b-41d5-93d5-2aa0ba8e7d1f" providerId="ADAL" clId="{B33130CF-7643-425C-9749-A14D767032E0}" dt="2023-02-02T16:56:37.957" v="145" actId="478"/>
          <ac:picMkLst>
            <pc:docMk/>
            <pc:sldMk cId="4081298726" sldId="332"/>
            <ac:picMk id="7" creationId="{DA0A0DA3-9B27-C4F8-3113-BEBDD84B4D01}"/>
          </ac:picMkLst>
        </pc:picChg>
        <pc:picChg chg="add mod">
          <ac:chgData name="Daniele Passeri" userId="24bfc5e2-739b-41d5-93d5-2aa0ba8e7d1f" providerId="ADAL" clId="{B33130CF-7643-425C-9749-A14D767032E0}" dt="2023-02-02T16:57:28.942" v="149" actId="1076"/>
          <ac:picMkLst>
            <pc:docMk/>
            <pc:sldMk cId="4081298726" sldId="332"/>
            <ac:picMk id="9" creationId="{082A1BAC-7B1C-FECC-F4BB-91B0B9C151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A074-3F86-4687-8594-BB4ED1D2F525}" type="datetimeFigureOut">
              <a:rPr lang="it-IT" smtClean="0"/>
              <a:t>02/02/2023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75730-44DD-472A-BA2E-BA3ED39187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8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Immagine</a:t>
            </a:r>
            <a:r>
              <a:rPr lang="en-US" dirty="0"/>
              <a:t> a </a:t>
            </a:r>
            <a:r>
              <a:rPr lang="en-US" dirty="0" err="1"/>
              <a:t>sx</a:t>
            </a:r>
            <a:r>
              <a:rPr lang="en-US" dirty="0"/>
              <a:t> Na=0 (intrinsic).</a:t>
            </a:r>
            <a:br>
              <a:rPr lang="en-US" dirty="0"/>
            </a:br>
            <a:r>
              <a:rPr lang="en-US" dirty="0" err="1"/>
              <a:t>Immagine</a:t>
            </a:r>
            <a:r>
              <a:rPr lang="en-US" dirty="0"/>
              <a:t> a dx Na=4e15 cm-3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5730-44DD-472A-BA2E-BA3ED39187B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70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Mobilità</a:t>
            </a:r>
            <a:r>
              <a:rPr lang="en-US" dirty="0"/>
              <a:t> </a:t>
            </a:r>
            <a:r>
              <a:rPr lang="en-US" dirty="0" err="1"/>
              <a:t>calcolate</a:t>
            </a:r>
            <a:r>
              <a:rPr lang="en-US" dirty="0"/>
              <a:t> a 40V</a:t>
            </a:r>
            <a:br>
              <a:rPr lang="en-US" dirty="0"/>
            </a:br>
            <a:r>
              <a:rPr lang="en-US" dirty="0"/>
              <a:t>Na=4e15 cm-3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5730-44DD-472A-BA2E-BA3ED39187B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22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5730-44DD-472A-BA2E-BA3ED39187B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13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ragione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fisica</a:t>
            </a:r>
            <a:r>
              <a:rPr lang="en-US" dirty="0"/>
              <a:t> </a:t>
            </a:r>
            <a:r>
              <a:rPr lang="en-US" dirty="0" err="1"/>
              <a:t>dell’incremento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concentrazione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trappole</a:t>
            </a:r>
            <a:r>
              <a:rPr lang="en-US" dirty="0"/>
              <a:t> </a:t>
            </a:r>
            <a:r>
              <a:rPr lang="en-US" dirty="0" err="1"/>
              <a:t>risiede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trappole</a:t>
            </a:r>
            <a:r>
              <a:rPr lang="en-US" dirty="0"/>
              <a:t> per come </a:t>
            </a:r>
            <a:r>
              <a:rPr lang="en-US" dirty="0" err="1"/>
              <a:t>sono</a:t>
            </a:r>
            <a:r>
              <a:rPr lang="en-US" dirty="0"/>
              <a:t> definite </a:t>
            </a:r>
            <a:r>
              <a:rPr lang="en-US" dirty="0" err="1"/>
              <a:t>nel</a:t>
            </a:r>
            <a:r>
              <a:rPr lang="en-US" dirty="0"/>
              <a:t> TCAD e per come il TCAD le </a:t>
            </a:r>
            <a:r>
              <a:rPr lang="en-US" dirty="0" err="1"/>
              <a:t>considera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probabilità</a:t>
            </a:r>
            <a:r>
              <a:rPr lang="en-US" dirty="0"/>
              <a:t> di </a:t>
            </a:r>
            <a:r>
              <a:rPr lang="en-US" dirty="0" err="1"/>
              <a:t>occupazione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sottostima</a:t>
            </a:r>
            <a:r>
              <a:rPr lang="en-US" dirty="0"/>
              <a:t>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 e </a:t>
            </a:r>
            <a:r>
              <a:rPr lang="en-US" dirty="0" err="1"/>
              <a:t>quindi</a:t>
            </a:r>
            <a:r>
              <a:rPr lang="en-US" dirty="0"/>
              <a:t> è </a:t>
            </a:r>
            <a:r>
              <a:rPr lang="en-US" dirty="0" err="1"/>
              <a:t>necessario</a:t>
            </a:r>
            <a:r>
              <a:rPr lang="en-US" dirty="0"/>
              <a:t> </a:t>
            </a:r>
            <a:r>
              <a:rPr lang="en-US" dirty="0" err="1"/>
              <a:t>tenere</a:t>
            </a:r>
            <a:r>
              <a:rPr lang="en-US" dirty="0"/>
              <a:t> in </a:t>
            </a:r>
            <a:r>
              <a:rPr lang="en-US" dirty="0" err="1"/>
              <a:t>considerazione</a:t>
            </a:r>
            <a:r>
              <a:rPr lang="en-US" dirty="0"/>
              <a:t> un </a:t>
            </a:r>
            <a:r>
              <a:rPr lang="en-US" dirty="0" err="1"/>
              <a:t>fattore</a:t>
            </a:r>
            <a:r>
              <a:rPr lang="en-US" dirty="0"/>
              <a:t> di </a:t>
            </a:r>
            <a:r>
              <a:rPr lang="en-US" dirty="0" err="1"/>
              <a:t>normalizzazione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5730-44DD-472A-BA2E-BA3ED39187B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92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Workstation DELL: </a:t>
            </a:r>
            <a:br>
              <a:rPr lang="en-US" dirty="0"/>
            </a:br>
            <a:r>
              <a:rPr lang="en-US" dirty="0"/>
              <a:t>- 2x </a:t>
            </a:r>
            <a:r>
              <a:rPr lang="en-US" dirty="0">
                <a:effectLst/>
                <a:latin typeface="Arial" panose="020B0604020202020204" pitchFamily="34" charset="0"/>
              </a:rPr>
              <a:t>AMD EPYC 7443 2.85GHz, 24C/48T, 128M Cache (200W) DDR4-3200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-2x 16GB RDIMM, 3200MT/s, Dual Rank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75730-44DD-472A-BA2E-BA3ED39187B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4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347E-3E91-4A5D-84CF-0D6F6936504B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02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16BE-309B-4112-8C2A-3A6EF1D91623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603-4E70-467D-95E0-DAB9C5121E84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3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AAC0-56D7-49F7-AAF4-D78818871489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04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7B0A-25B9-48F4-B284-1C3E69CF9FC0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84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87C-FCF0-4B22-8A73-B705A4BE2FED}" type="datetime1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3A91-8EE5-4F93-BACC-EC018971E518}" type="datetime1">
              <a:rPr lang="it-IT" smtClean="0"/>
              <a:t>02/02/2023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0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9AFA-910B-40A6-AB2B-005B2F28CC68}" type="datetime1">
              <a:rPr lang="it-IT" smtClean="0"/>
              <a:t>02/02/2023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39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AACF-C6EE-451B-933B-62D1DF1213BD}" type="datetime1">
              <a:rPr lang="it-IT" smtClean="0"/>
              <a:t>02/02/2023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40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28AC-FF1D-47E6-BE84-11E59409EFB0}" type="datetime1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5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2057-94A0-481A-9BC9-FB60C101EB47}" type="datetime1">
              <a:rPr lang="it-IT" smtClean="0"/>
              <a:t>02/02/2023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0344-9B11-48D7-BE6C-A562DB24C66B}" type="datetime1">
              <a:rPr lang="it-IT" smtClean="0"/>
              <a:t>02/02/2023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B5BD-0A14-4342-80DA-19DB00BF65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94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nipg-my.sharepoint.com/personal/daniele_passeri_unipg_it/Documents/Progetti/2021%20-%20HASPIDE/WP3/Kopprio_SemicondSciTech_Resub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48894"/>
          </a:xfrm>
        </p:spPr>
        <p:txBody>
          <a:bodyPr>
            <a:normAutofit fontScale="90000"/>
          </a:bodyPr>
          <a:lstStyle/>
          <a:p>
            <a:r>
              <a:rPr lang="it-IT" dirty="0"/>
              <a:t>HASPIDE – WP3</a:t>
            </a:r>
            <a:br>
              <a:rPr lang="it-IT" dirty="0"/>
            </a:br>
            <a:r>
              <a:rPr lang="it-IT" dirty="0"/>
              <a:t>Device </a:t>
            </a:r>
            <a:r>
              <a:rPr lang="it-IT" dirty="0" err="1"/>
              <a:t>Simulations</a:t>
            </a:r>
            <a:br>
              <a:rPr lang="it-IT" dirty="0"/>
            </a:br>
            <a:br>
              <a:rPr lang="it-IT" dirty="0"/>
            </a:br>
            <a:r>
              <a:rPr lang="it-IT" sz="4900" dirty="0"/>
              <a:t>Status Activities &amp; Future Plans</a:t>
            </a:r>
            <a:br>
              <a:rPr lang="it-IT" dirty="0"/>
            </a:br>
            <a:r>
              <a:rPr lang="it-IT" dirty="0"/>
              <a:t> </a:t>
            </a:r>
            <a:endParaRPr lang="it-IT" dirty="0">
              <a:solidFill>
                <a:srgbClr val="26348C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32316" y="4948846"/>
            <a:ext cx="9144000" cy="786791"/>
          </a:xfrm>
        </p:spPr>
        <p:txBody>
          <a:bodyPr>
            <a:noAutofit/>
          </a:bodyPr>
          <a:lstStyle/>
          <a:p>
            <a:pPr algn="r"/>
            <a:endParaRPr lang="it-IT" sz="2800" dirty="0"/>
          </a:p>
          <a:p>
            <a:pPr algn="r"/>
            <a:endParaRPr lang="it-IT" sz="2800" dirty="0"/>
          </a:p>
          <a:p>
            <a:pPr algn="r"/>
            <a:r>
              <a:rPr lang="it-IT" sz="2800" dirty="0"/>
              <a:t>02/02/2023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F87FA7C-6016-C904-67CB-AEDA68E4A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1" t="40635" r="13287" b="16365"/>
          <a:stretch/>
        </p:blipFill>
        <p:spPr>
          <a:xfrm>
            <a:off x="315684" y="3679370"/>
            <a:ext cx="8469087" cy="29488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99D902-10C5-1A8E-61ED-21722DB29253}"/>
              </a:ext>
            </a:extLst>
          </p:cNvPr>
          <p:cNvSpPr txBox="1"/>
          <p:nvPr/>
        </p:nvSpPr>
        <p:spPr>
          <a:xfrm>
            <a:off x="3176016" y="5378816"/>
            <a:ext cx="1059485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it-IT" sz="1400" dirty="0"/>
              <a:t>Tecnologo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C50E96-1DE5-568B-53A8-0FDAEB6AB831}"/>
              </a:ext>
            </a:extLst>
          </p:cNvPr>
          <p:cNvSpPr txBox="1"/>
          <p:nvPr/>
        </p:nvSpPr>
        <p:spPr>
          <a:xfrm>
            <a:off x="5874106" y="5371501"/>
            <a:ext cx="1059485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tIns="0" bIns="0" rtlCol="0">
            <a:spAutoFit/>
          </a:bodyPr>
          <a:lstStyle/>
          <a:p>
            <a:r>
              <a:rPr lang="it-IT" sz="1400" dirty="0"/>
              <a:t>0.25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A3C73D-E180-69AE-3230-43B68C4F2EBE}"/>
              </a:ext>
            </a:extLst>
          </p:cNvPr>
          <p:cNvSpPr txBox="1"/>
          <p:nvPr/>
        </p:nvSpPr>
        <p:spPr>
          <a:xfrm>
            <a:off x="5909464" y="6242009"/>
            <a:ext cx="1059485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r>
              <a:rPr lang="it-IT" sz="1400" dirty="0"/>
              <a:t>0.65</a:t>
            </a:r>
          </a:p>
        </p:txBody>
      </p:sp>
    </p:spTree>
    <p:extLst>
      <p:ext uri="{BB962C8B-B14F-4D97-AF65-F5344CB8AC3E}">
        <p14:creationId xmlns:p14="http://schemas.microsoft.com/office/powerpoint/2010/main" val="315768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0719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US" dirty="0">
                <a:solidFill>
                  <a:srgbClr val="2634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Capacitance-Voltage simulations</a:t>
            </a:r>
          </a:p>
          <a:p>
            <a:pPr marR="1050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 Comparison with measurements (small-signal analyses)</a:t>
            </a:r>
          </a:p>
          <a:p>
            <a:pPr marL="0" marR="105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43D6F0-7B02-7289-D724-49CF078B1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00" t="29193" r="17658" b="12000"/>
          <a:stretch/>
        </p:blipFill>
        <p:spPr>
          <a:xfrm>
            <a:off x="154004" y="1636295"/>
            <a:ext cx="5832909" cy="40329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1B2A20-28A2-BDB3-115A-5F0D551BB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31" t="20491" r="17027" b="20702"/>
          <a:stretch/>
        </p:blipFill>
        <p:spPr>
          <a:xfrm>
            <a:off x="6096000" y="1575477"/>
            <a:ext cx="5832909" cy="403298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6427D1B-06D0-D807-604F-D99827B752F1}"/>
              </a:ext>
            </a:extLst>
          </p:cNvPr>
          <p:cNvSpPr txBox="1"/>
          <p:nvPr/>
        </p:nvSpPr>
        <p:spPr>
          <a:xfrm>
            <a:off x="1659570" y="5608463"/>
            <a:ext cx="304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Simulations</a:t>
            </a:r>
            <a:r>
              <a:rPr lang="it-IT" dirty="0"/>
              <a:t> vs. </a:t>
            </a:r>
            <a:r>
              <a:rPr lang="it-IT" dirty="0" err="1"/>
              <a:t>Measurements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C49DBC-003F-5310-362D-80F2E6F9C7BF}"/>
              </a:ext>
            </a:extLst>
          </p:cNvPr>
          <p:cNvSpPr txBox="1"/>
          <p:nvPr/>
        </p:nvSpPr>
        <p:spPr>
          <a:xfrm>
            <a:off x="7368595" y="5580867"/>
            <a:ext cx="442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Simulations</a:t>
            </a:r>
            <a:r>
              <a:rPr lang="it-IT" dirty="0"/>
              <a:t> @ differente frequencies (</a:t>
            </a:r>
            <a:r>
              <a:rPr lang="it-IT" dirty="0" err="1"/>
              <a:t>detail</a:t>
            </a:r>
            <a:r>
              <a:rPr lang="it-IT" dirty="0"/>
              <a:t>)</a:t>
            </a:r>
          </a:p>
        </p:txBody>
      </p:sp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A16E4AFB-5128-570E-377C-0BD6CF464457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10</a:t>
            </a:fld>
            <a:endParaRPr lang="it-IT" dirty="0">
              <a:solidFill>
                <a:srgbClr val="26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7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280913" y="298888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1250950" algn="l"/>
              </a:tabLst>
            </a:pPr>
            <a:r>
              <a:rPr lang="en-US" dirty="0" err="1">
                <a:solidFill>
                  <a:srgbClr val="FF0000"/>
                </a:solidFill>
              </a:rPr>
              <a:t>a-Si:H.par</a:t>
            </a:r>
            <a:r>
              <a:rPr lang="en-US" dirty="0">
                <a:solidFill>
                  <a:srgbClr val="26348C"/>
                </a:solidFill>
              </a:rPr>
              <a:t>: Effect of the Traps: Original vs. Simplified model </a:t>
            </a:r>
          </a:p>
          <a:p>
            <a:pPr marR="1050"/>
            <a:endParaRPr lang="it-IT" dirty="0">
              <a:latin typeface="Calibri" panose="020F0502020204030204" pitchFamily="34" charset="0"/>
            </a:endParaRP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463797" cy="413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11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5670FD1-3774-9B1C-CB48-ED063A8C0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7" t="26667" r="16710" b="3719"/>
          <a:stretch/>
        </p:blipFill>
        <p:spPr>
          <a:xfrm>
            <a:off x="418011" y="1089489"/>
            <a:ext cx="5919537" cy="477413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4D3A604-1B04-2974-A20E-35671EDF7F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63" t="28772" r="17184" b="3763"/>
          <a:stretch/>
        </p:blipFill>
        <p:spPr>
          <a:xfrm>
            <a:off x="6063292" y="994381"/>
            <a:ext cx="5919537" cy="462677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DB5E0C1-EDB9-67F6-3EC9-779AB625FE14}"/>
              </a:ext>
            </a:extLst>
          </p:cNvPr>
          <p:cNvSpPr txBox="1"/>
          <p:nvPr/>
        </p:nvSpPr>
        <p:spPr>
          <a:xfrm>
            <a:off x="1434165" y="139405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ORIGINAL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F40AADD-2C36-DECE-4319-14E7DB4A097E}"/>
              </a:ext>
            </a:extLst>
          </p:cNvPr>
          <p:cNvSpPr txBox="1"/>
          <p:nvPr/>
        </p:nvSpPr>
        <p:spPr>
          <a:xfrm>
            <a:off x="7204349" y="1394058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SIMPLIFIED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9B1BAD3-98D6-72E4-A528-B3857C4E6BE8}"/>
              </a:ext>
            </a:extLst>
          </p:cNvPr>
          <p:cNvCxnSpPr/>
          <p:nvPr/>
        </p:nvCxnSpPr>
        <p:spPr>
          <a:xfrm>
            <a:off x="1463040" y="2088682"/>
            <a:ext cx="357097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0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4110C76F-1CA2-FC0F-9BB9-4515C0A2B00D}"/>
              </a:ext>
            </a:extLst>
          </p:cNvPr>
          <p:cNvSpPr txBox="1">
            <a:spLocks/>
          </p:cNvSpPr>
          <p:nvPr/>
        </p:nvSpPr>
        <p:spPr>
          <a:xfrm>
            <a:off x="284724" y="378275"/>
            <a:ext cx="11177618" cy="1096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>
                <a:solidFill>
                  <a:srgbClr val="002060"/>
                </a:solidFill>
              </a:rPr>
              <a:t>Model validation: </a:t>
            </a:r>
            <a:r>
              <a:rPr lang="en-GB" i="1" dirty="0" err="1">
                <a:solidFill>
                  <a:srgbClr val="26348C"/>
                </a:solidFill>
              </a:rPr>
              <a:t>eMobility</a:t>
            </a:r>
            <a:r>
              <a:rPr lang="en-GB" dirty="0">
                <a:solidFill>
                  <a:srgbClr val="26348C"/>
                </a:solidFill>
              </a:rPr>
              <a:t> and current variations (</a:t>
            </a:r>
            <a:r>
              <a:rPr lang="en-GB" dirty="0" err="1">
                <a:solidFill>
                  <a:srgbClr val="26348C"/>
                </a:solidFill>
              </a:rPr>
              <a:t>Δμ</a:t>
            </a:r>
            <a:r>
              <a:rPr lang="en-GB" dirty="0">
                <a:solidFill>
                  <a:srgbClr val="26348C"/>
                </a:solidFill>
              </a:rPr>
              <a:t> - ΔI) </a:t>
            </a:r>
          </a:p>
          <a:p>
            <a:pPr algn="just"/>
            <a:r>
              <a:rPr lang="en-GB" dirty="0">
                <a:solidFill>
                  <a:srgbClr val="26348C"/>
                </a:solidFill>
              </a:rPr>
              <a:t>E</a:t>
            </a:r>
            <a:r>
              <a:rPr lang="en-GB" dirty="0">
                <a:solidFill>
                  <a:srgbClr val="002060"/>
                </a:solidFill>
              </a:rPr>
              <a:t>xpected mobilities  (cm</a:t>
            </a:r>
            <a:r>
              <a:rPr lang="en-GB" baseline="30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/V</a:t>
            </a:r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s</a:t>
            </a:r>
            <a:r>
              <a:rPr lang="en-GB" dirty="0">
                <a:solidFill>
                  <a:srgbClr val="002060"/>
                </a:solidFill>
              </a:rPr>
              <a:t>) range </a:t>
            </a:r>
            <a:r>
              <a:rPr lang="en-GB" sz="2800" dirty="0">
                <a:solidFill>
                  <a:srgbClr val="002060"/>
                </a:solidFill>
              </a:rPr>
              <a:t>average </a:t>
            </a:r>
            <a:r>
              <a:rPr lang="en-GB" sz="2800" i="1" dirty="0" err="1">
                <a:solidFill>
                  <a:srgbClr val="002060"/>
                </a:solidFill>
              </a:rPr>
              <a:t>μ</a:t>
            </a:r>
            <a:r>
              <a:rPr lang="en-GB" sz="2800" i="1" baseline="-25000" dirty="0" err="1">
                <a:solidFill>
                  <a:srgbClr val="002060"/>
                </a:solidFill>
              </a:rPr>
              <a:t>n</a:t>
            </a:r>
            <a:r>
              <a:rPr lang="en-GB" sz="2800" i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= 0.1</a:t>
            </a:r>
            <a:r>
              <a:rPr lang="en-GB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GB" sz="2800" i="1" dirty="0" err="1">
                <a:solidFill>
                  <a:srgbClr val="002060"/>
                </a:solidFill>
              </a:rPr>
              <a:t>μ</a:t>
            </a:r>
            <a:r>
              <a:rPr lang="en-GB" sz="2800" i="1" baseline="-25000" dirty="0" err="1">
                <a:solidFill>
                  <a:srgbClr val="002060"/>
                </a:solidFill>
              </a:rPr>
              <a:t>p</a:t>
            </a:r>
            <a:r>
              <a:rPr lang="en-GB" sz="2800" i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= 10</a:t>
            </a:r>
            <a:r>
              <a:rPr lang="en-GB" sz="2800" baseline="30000" dirty="0">
                <a:solidFill>
                  <a:srgbClr val="002060"/>
                </a:solidFill>
              </a:rPr>
              <a:t>-4</a:t>
            </a:r>
          </a:p>
          <a:p>
            <a:pPr marL="0" marR="105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marR="105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169CD8-BDAD-16E3-9434-DCAC2CB4E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9" y="1291055"/>
            <a:ext cx="5239413" cy="4533504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008E5AD-E36E-5EBA-7709-5603AE761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0" y="2144486"/>
            <a:ext cx="5182903" cy="3680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2BFC2D-501F-D61D-F489-1B4BCA514D63}"/>
              </a:ext>
            </a:extLst>
          </p:cNvPr>
          <p:cNvSpPr/>
          <p:nvPr/>
        </p:nvSpPr>
        <p:spPr>
          <a:xfrm>
            <a:off x="1168248" y="3376433"/>
            <a:ext cx="4285496" cy="956079"/>
          </a:xfrm>
          <a:prstGeom prst="rect">
            <a:avLst/>
          </a:prstGeom>
          <a:solidFill>
            <a:srgbClr val="5B9BD5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numero diapositiva 1">
            <a:extLst>
              <a:ext uri="{FF2B5EF4-FFF2-40B4-BE49-F238E27FC236}">
                <a16:creationId xmlns:a16="http://schemas.microsoft.com/office/drawing/2014/main" id="{CAC0673C-C37E-0B3C-C9B9-2B9E7A6711EE}"/>
              </a:ext>
            </a:extLst>
          </p:cNvPr>
          <p:cNvSpPr txBox="1">
            <a:spLocks/>
          </p:cNvSpPr>
          <p:nvPr/>
        </p:nvSpPr>
        <p:spPr>
          <a:xfrm>
            <a:off x="10896601" y="6260210"/>
            <a:ext cx="658782" cy="219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12</a:t>
            </a:fld>
            <a:endParaRPr lang="it-IT" dirty="0">
              <a:solidFill>
                <a:srgbClr val="26348C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5094B0F-7B04-C6AE-A684-009BA0553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607" y="1625636"/>
            <a:ext cx="6330081" cy="422005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81C9BD-8DE0-DBC4-F1A9-ECBCF94E74C3}"/>
              </a:ext>
            </a:extLst>
          </p:cNvPr>
          <p:cNvSpPr txBox="1"/>
          <p:nvPr/>
        </p:nvSpPr>
        <p:spPr>
          <a:xfrm>
            <a:off x="7434713" y="3000702"/>
            <a:ext cx="660133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4400" i="1">
                <a:solidFill>
                  <a:srgbClr val="FF0000"/>
                </a:solidFill>
              </a:rPr>
              <a:t>T</a:t>
            </a:r>
            <a:r>
              <a:rPr lang="it-IT" sz="4400" i="1" baseline="30000">
                <a:solidFill>
                  <a:srgbClr val="FF0000"/>
                </a:solidFill>
              </a:rPr>
              <a:t>4</a:t>
            </a:r>
            <a:r>
              <a:rPr lang="it-IT" sz="4400">
                <a:solidFill>
                  <a:srgbClr val="26348C"/>
                </a:solidFill>
              </a:rPr>
              <a:t> 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63528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GB" dirty="0">
                <a:solidFill>
                  <a:srgbClr val="26348C"/>
                </a:solidFill>
              </a:rPr>
              <a:t>Parametric Analysis: leverages on simulations outcomes</a:t>
            </a:r>
            <a:endParaRPr lang="en-GB" dirty="0">
              <a:latin typeface="Calibri" panose="020F0502020204030204" pitchFamily="34" charset="0"/>
            </a:endParaRPr>
          </a:p>
          <a:p>
            <a:pPr marR="1050">
              <a:spcBef>
                <a:spcPts val="1800"/>
              </a:spcBef>
            </a:pPr>
            <a:r>
              <a:rPr lang="en-GB" dirty="0">
                <a:latin typeface="Calibri" panose="020F0502020204030204" pitchFamily="34" charset="0"/>
              </a:rPr>
              <a:t>Analysis of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Fermi level’s position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Introduction of an “artificial” p-type </a:t>
            </a:r>
            <a:r>
              <a:rPr lang="en-GB" dirty="0">
                <a:latin typeface="Calibri" panose="020F0502020204030204" pitchFamily="34" charset="0"/>
              </a:rPr>
              <a:t>doping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latin typeface="Calibri" panose="020F0502020204030204" pitchFamily="34" charset="0"/>
              </a:rPr>
              <a:t>Optical Generation (additional charge – workaround for large band-gap materials).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latin typeface="Calibri" panose="020F0502020204030204" pitchFamily="34" charset="0"/>
              </a:rPr>
              <a:t>Impact Ionization activation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Increase of the (effective) trap concentration</a:t>
            </a: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0885715" y="6260211"/>
            <a:ext cx="669668" cy="292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13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3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8FF059A2-478A-AC73-3A46-E4DCD5FA5B32}"/>
              </a:ext>
            </a:extLst>
          </p:cNvPr>
          <p:cNvGrpSpPr/>
          <p:nvPr/>
        </p:nvGrpSpPr>
        <p:grpSpPr>
          <a:xfrm>
            <a:off x="6060306" y="2792454"/>
            <a:ext cx="5894626" cy="3710055"/>
            <a:chOff x="6638360" y="2723402"/>
            <a:chExt cx="5040000" cy="3190912"/>
          </a:xfrm>
        </p:grpSpPr>
        <p:pic>
          <p:nvPicPr>
            <p:cNvPr id="3" name="Picture 2" descr="Chart, histogram&#10;&#10;Description automatically generated">
              <a:extLst>
                <a:ext uri="{FF2B5EF4-FFF2-40B4-BE49-F238E27FC236}">
                  <a16:creationId xmlns:a16="http://schemas.microsoft.com/office/drawing/2014/main" id="{6DC8FDFE-0637-CBC9-AD7B-7B205A485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360" y="3034314"/>
              <a:ext cx="5040000" cy="2880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54222F-0E71-3D7A-9B53-AA8306D34DEC}"/>
                </a:ext>
              </a:extLst>
            </p:cNvPr>
            <p:cNvSpPr/>
            <p:nvPr/>
          </p:nvSpPr>
          <p:spPr>
            <a:xfrm>
              <a:off x="8250310" y="3151154"/>
              <a:ext cx="1112520" cy="2316480"/>
            </a:xfrm>
            <a:prstGeom prst="rect">
              <a:avLst/>
            </a:prstGeom>
            <a:solidFill>
              <a:schemeClr val="accent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977729-7E61-88B5-B44E-6F59C8ED2011}"/>
                </a:ext>
              </a:extLst>
            </p:cNvPr>
            <p:cNvSpPr txBox="1"/>
            <p:nvPr/>
          </p:nvSpPr>
          <p:spPr>
            <a:xfrm>
              <a:off x="7991230" y="2723402"/>
              <a:ext cx="1958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Expected E</a:t>
              </a:r>
              <a:r>
                <a:rPr lang="en-US" baseline="-25000" dirty="0"/>
                <a:t>F</a:t>
              </a:r>
              <a:r>
                <a:rPr lang="en-US" dirty="0"/>
                <a:t> values</a:t>
              </a:r>
            </a:p>
          </p:txBody>
        </p:sp>
      </p:grpSp>
      <p:sp>
        <p:nvSpPr>
          <p:cNvPr id="8" name="Sottotitolo 2">
            <a:extLst>
              <a:ext uri="{FF2B5EF4-FFF2-40B4-BE49-F238E27FC236}">
                <a16:creationId xmlns:a16="http://schemas.microsoft.com/office/drawing/2014/main" id="{ECC0FA85-B718-4F2B-F9D3-22A396359619}"/>
              </a:ext>
            </a:extLst>
          </p:cNvPr>
          <p:cNvSpPr txBox="1">
            <a:spLocks/>
          </p:cNvSpPr>
          <p:nvPr/>
        </p:nvSpPr>
        <p:spPr>
          <a:xfrm>
            <a:off x="237068" y="332119"/>
            <a:ext cx="7241418" cy="1096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The intrinsic </a:t>
            </a:r>
            <a:r>
              <a:rPr lang="en-GB" dirty="0" err="1">
                <a:solidFill>
                  <a:srgbClr val="002060"/>
                </a:solidFill>
              </a:rPr>
              <a:t>a-Si:H</a:t>
            </a:r>
            <a:r>
              <a:rPr lang="en-GB" dirty="0">
                <a:solidFill>
                  <a:srgbClr val="002060"/>
                </a:solidFill>
              </a:rPr>
              <a:t> material has been </a:t>
            </a:r>
            <a:r>
              <a:rPr lang="en-GB" dirty="0" err="1">
                <a:solidFill>
                  <a:srgbClr val="002060"/>
                </a:solidFill>
              </a:rPr>
              <a:t>modeled</a:t>
            </a:r>
            <a:r>
              <a:rPr lang="en-GB" dirty="0">
                <a:solidFill>
                  <a:srgbClr val="002060"/>
                </a:solidFill>
              </a:rPr>
              <a:t> by considering an “artificial” p-type doping concentration in order to fix the Fermi level’s position within the bang-gap, according to experimental findings.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9C4930CE-01FC-37CC-7B9C-FDCBF786A1DD}"/>
              </a:ext>
            </a:extLst>
          </p:cNvPr>
          <p:cNvSpPr txBox="1">
            <a:spLocks/>
          </p:cNvSpPr>
          <p:nvPr/>
        </p:nvSpPr>
        <p:spPr>
          <a:xfrm>
            <a:off x="237068" y="3007164"/>
            <a:ext cx="5546666" cy="1096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2060"/>
                </a:solidFill>
              </a:rPr>
              <a:t>The activation of the Impact Ionization model (Avalanche) enables a more realistic carrier generation and recombination processes -&gt; more realistic trend of the I-V curves.</a:t>
            </a:r>
          </a:p>
        </p:txBody>
      </p:sp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EB774F94-AD5C-5C28-10F4-E1ACC3FD68A0}"/>
              </a:ext>
            </a:extLst>
          </p:cNvPr>
          <p:cNvSpPr txBox="1">
            <a:spLocks/>
          </p:cNvSpPr>
          <p:nvPr/>
        </p:nvSpPr>
        <p:spPr>
          <a:xfrm>
            <a:off x="11103429" y="6260210"/>
            <a:ext cx="451953" cy="413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14</a:t>
            </a:fld>
            <a:endParaRPr lang="it-IT" dirty="0">
              <a:solidFill>
                <a:srgbClr val="26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6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84194-11A2-D858-CB02-477D86BF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15</a:t>
            </a:fld>
            <a:endParaRPr lang="it-IT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72CC6CEB-B961-DBB5-03DD-88DF51575EC7}"/>
              </a:ext>
            </a:extLst>
          </p:cNvPr>
          <p:cNvSpPr txBox="1">
            <a:spLocks/>
          </p:cNvSpPr>
          <p:nvPr/>
        </p:nvSpPr>
        <p:spPr>
          <a:xfrm>
            <a:off x="284724" y="1092467"/>
            <a:ext cx="11434836" cy="2165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1E34D08F-5F4E-92AB-05BC-2E938A3A1C2D}"/>
              </a:ext>
            </a:extLst>
          </p:cNvPr>
          <p:cNvSpPr txBox="1">
            <a:spLocks/>
          </p:cNvSpPr>
          <p:nvPr/>
        </p:nvSpPr>
        <p:spPr>
          <a:xfrm>
            <a:off x="284723" y="1121742"/>
            <a:ext cx="2817705" cy="8351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050"/>
            <a:r>
              <a:rPr lang="en-GB" sz="2400" dirty="0">
                <a:solidFill>
                  <a:srgbClr val="002060"/>
                </a:solidFill>
                <a:sym typeface="Wingdings" panose="05000000000000000000" pitchFamily="2" charset="2"/>
              </a:rPr>
              <a:t>Good agreement between measurements and simulations</a:t>
            </a:r>
          </a:p>
          <a:p>
            <a:pPr marR="1050">
              <a:spcBef>
                <a:spcPts val="0"/>
              </a:spcBef>
            </a:pPr>
            <a:r>
              <a:rPr lang="en-GB" sz="2400" dirty="0">
                <a:solidFill>
                  <a:srgbClr val="002060"/>
                </a:solidFill>
                <a:sym typeface="Wingdings" panose="05000000000000000000" pitchFamily="2" charset="2"/>
              </a:rPr>
              <a:t>Accounts for a more realistic traps occupation probability</a:t>
            </a:r>
            <a:endParaRPr lang="en-GB" sz="2400" dirty="0">
              <a:solidFill>
                <a:srgbClr val="002060"/>
              </a:solidFill>
            </a:endParaRPr>
          </a:p>
          <a:p>
            <a:pPr marR="1050"/>
            <a:endParaRPr lang="en-GB" sz="2400" dirty="0">
              <a:solidFill>
                <a:srgbClr val="26348C"/>
              </a:solidFill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7821847-33AE-3CE8-CD00-8C1924C90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092466"/>
            <a:ext cx="8478276" cy="5652185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BEDFCE92-B3B3-6341-06DB-3A7105DCED0F}"/>
              </a:ext>
            </a:extLst>
          </p:cNvPr>
          <p:cNvSpPr txBox="1">
            <a:spLocks/>
          </p:cNvSpPr>
          <p:nvPr/>
        </p:nvSpPr>
        <p:spPr>
          <a:xfrm>
            <a:off x="284723" y="404905"/>
            <a:ext cx="9399206" cy="457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050" indent="0">
              <a:buNone/>
            </a:pPr>
            <a:r>
              <a:rPr lang="en-GB" dirty="0">
                <a:solidFill>
                  <a:srgbClr val="FF0000"/>
                </a:solidFill>
              </a:rPr>
              <a:t>Increase</a:t>
            </a:r>
            <a:r>
              <a:rPr lang="en-GB" dirty="0">
                <a:solidFill>
                  <a:srgbClr val="002060"/>
                </a:solidFill>
              </a:rPr>
              <a:t> of the of the </a:t>
            </a:r>
            <a:r>
              <a:rPr lang="en-GB" dirty="0">
                <a:solidFill>
                  <a:srgbClr val="FF0000"/>
                </a:solidFill>
              </a:rPr>
              <a:t>Acceptor</a:t>
            </a:r>
            <a:r>
              <a:rPr lang="en-GB" dirty="0">
                <a:solidFill>
                  <a:srgbClr val="002060"/>
                </a:solidFill>
              </a:rPr>
              <a:t> and </a:t>
            </a:r>
            <a:r>
              <a:rPr lang="en-GB" dirty="0">
                <a:solidFill>
                  <a:srgbClr val="FF0000"/>
                </a:solidFill>
              </a:rPr>
              <a:t>Donor</a:t>
            </a:r>
            <a:r>
              <a:rPr lang="en-GB" dirty="0">
                <a:solidFill>
                  <a:srgbClr val="002060"/>
                </a:solidFill>
              </a:rPr>
              <a:t> trap concentration</a:t>
            </a:r>
          </a:p>
          <a:p>
            <a:pPr marL="0" marR="1050" indent="0">
              <a:buNone/>
            </a:pPr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7613224E-E9BE-AC07-E708-7065EDA1B4A8}"/>
              </a:ext>
            </a:extLst>
          </p:cNvPr>
          <p:cNvSpPr txBox="1">
            <a:spLocks/>
          </p:cNvSpPr>
          <p:nvPr/>
        </p:nvSpPr>
        <p:spPr>
          <a:xfrm>
            <a:off x="11092543" y="6260210"/>
            <a:ext cx="462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15</a:t>
            </a:fld>
            <a:endParaRPr lang="it-IT" dirty="0">
              <a:solidFill>
                <a:srgbClr val="26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GB" dirty="0">
                <a:solidFill>
                  <a:srgbClr val="26348C"/>
                </a:solidFill>
              </a:rPr>
              <a:t>WP3 Budget &amp; Dissemination</a:t>
            </a:r>
            <a:endParaRPr lang="en-GB" dirty="0">
              <a:latin typeface="Calibri" panose="020F0502020204030204" pitchFamily="34" charset="0"/>
            </a:endParaRPr>
          </a:p>
          <a:p>
            <a:pPr marR="1050"/>
            <a:r>
              <a:rPr lang="en-GB" dirty="0">
                <a:latin typeface="Calibri" panose="020F0502020204030204" pitchFamily="34" charset="0"/>
              </a:rPr>
              <a:t>Dedicated WorkStation DELL</a:t>
            </a:r>
          </a:p>
          <a:p>
            <a:pPr marR="1050"/>
            <a:r>
              <a:rPr lang="en-GB" dirty="0">
                <a:latin typeface="Calibri" panose="020F0502020204030204" pitchFamily="34" charset="0"/>
              </a:rPr>
              <a:t>Abstract submitted to </a:t>
            </a: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059887" y="6260211"/>
            <a:ext cx="495496" cy="336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16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E026A9A-7584-C8B8-6100-CFFE267E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66" y="2088576"/>
            <a:ext cx="4783040" cy="9087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3E90D62-337B-4949-FA7C-9B94EECB2A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63" t="29895" r="27605" b="11859"/>
          <a:stretch/>
        </p:blipFill>
        <p:spPr>
          <a:xfrm>
            <a:off x="6035528" y="2008826"/>
            <a:ext cx="5331106" cy="395779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1F85DE-C849-C911-6DBD-3BEE875A2E96}"/>
              </a:ext>
            </a:extLst>
          </p:cNvPr>
          <p:cNvSpPr txBox="1"/>
          <p:nvPr/>
        </p:nvSpPr>
        <p:spPr>
          <a:xfrm>
            <a:off x="825366" y="3005343"/>
            <a:ext cx="251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You will be notified about its acceptance by the chairpersons of symposium you </a:t>
            </a:r>
            <a:r>
              <a:rPr lang="en-US" sz="1400" dirty="0" err="1"/>
              <a:t>choosed</a:t>
            </a:r>
            <a:r>
              <a:rPr lang="en-US" sz="1400" dirty="0"/>
              <a:t> by </a:t>
            </a:r>
            <a:r>
              <a:rPr lang="en-US" sz="1400" dirty="0">
                <a:solidFill>
                  <a:srgbClr val="FF0000"/>
                </a:solidFill>
              </a:rPr>
              <a:t>MARCH 10 at the latest</a:t>
            </a:r>
            <a:r>
              <a:rPr lang="en-US" sz="1400" dirty="0"/>
              <a:t>.</a:t>
            </a:r>
            <a:endParaRPr lang="it-IT" sz="14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FD11829-7CCA-0DC6-7C3D-FF9B1E46C3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57" r="78763" b="18737"/>
          <a:stretch/>
        </p:blipFill>
        <p:spPr>
          <a:xfrm>
            <a:off x="4049737" y="3005343"/>
            <a:ext cx="1629169" cy="303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A8F50C8-A9DB-1536-FCCD-873ECEDD9A9C}"/>
              </a:ext>
            </a:extLst>
          </p:cNvPr>
          <p:cNvSpPr txBox="1"/>
          <p:nvPr/>
        </p:nvSpPr>
        <p:spPr>
          <a:xfrm>
            <a:off x="5267092" y="963381"/>
            <a:ext cx="6831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2x </a:t>
            </a:r>
            <a:r>
              <a:rPr lang="en-US" dirty="0">
                <a:effectLst/>
              </a:rPr>
              <a:t>AMD EPYC 7443 2.85GHz, 24C/48T, 128M Cache (200W) DDR4-3200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2x 16GB RDIMM, 3200MT/s, Dual Rank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968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GB" dirty="0">
                <a:solidFill>
                  <a:srgbClr val="26348C"/>
                </a:solidFill>
              </a:rPr>
              <a:t>WP3 Future Plans</a:t>
            </a:r>
            <a:endParaRPr lang="en-GB" dirty="0">
              <a:latin typeface="Calibri" panose="020F0502020204030204" pitchFamily="34" charset="0"/>
            </a:endParaRPr>
          </a:p>
          <a:p>
            <a:pPr marR="1050"/>
            <a:r>
              <a:rPr lang="en-GB" dirty="0">
                <a:latin typeface="Calibri" panose="020F0502020204030204" pitchFamily="34" charset="0"/>
              </a:rPr>
              <a:t>Additional model improvement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(see </a:t>
            </a:r>
            <a:r>
              <a:rPr lang="en-GB" dirty="0">
                <a:latin typeface="Calibri" panose="020F0502020204030204" pitchFamily="34" charset="0"/>
                <a:hlinkClick r:id="rId2"/>
              </a:rPr>
              <a:t>paper</a:t>
            </a:r>
            <a:r>
              <a:rPr lang="en-GB" dirty="0">
                <a:latin typeface="Calibri" panose="020F0502020204030204" pitchFamily="34" charset="0"/>
              </a:rPr>
              <a:t> 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latin typeface="Calibri" panose="020F0502020204030204" pitchFamily="34" charset="0"/>
              </a:rPr>
              <a:t>Introduction of charge selective contacts model.</a:t>
            </a:r>
          </a:p>
          <a:p>
            <a:pPr marR="1050">
              <a:spcBef>
                <a:spcPts val="1800"/>
              </a:spcBef>
            </a:pPr>
            <a:r>
              <a:rPr lang="en-GB" dirty="0">
                <a:latin typeface="Calibri" panose="020F0502020204030204" pitchFamily="34" charset="0"/>
              </a:rPr>
              <a:t>Study of the active behaviour of the device: TCAD transient analysis (response/charge collection to a single particle stimulus).</a:t>
            </a: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CDD4C1-19DB-9591-6DCC-CBC3E526C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90" t="40842" r="11895" b="45965"/>
          <a:stretch/>
        </p:blipFill>
        <p:spPr>
          <a:xfrm>
            <a:off x="2543633" y="1455072"/>
            <a:ext cx="5790127" cy="6336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AF6860-9ACF-F7A6-FE47-EA62DEC37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79" t="33263" r="29421" b="40632"/>
          <a:stretch/>
        </p:blipFill>
        <p:spPr>
          <a:xfrm>
            <a:off x="8521523" y="1280160"/>
            <a:ext cx="2397102" cy="1020277"/>
          </a:xfrm>
          <a:prstGeom prst="rect">
            <a:avLst/>
          </a:prstGeom>
        </p:spPr>
      </p:pic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A6212BD4-058C-7F7C-022C-D1A400467996}"/>
              </a:ext>
            </a:extLst>
          </p:cNvPr>
          <p:cNvSpPr txBox="1">
            <a:spLocks/>
          </p:cNvSpPr>
          <p:nvPr/>
        </p:nvSpPr>
        <p:spPr>
          <a:xfrm>
            <a:off x="11092543" y="6260210"/>
            <a:ext cx="462839" cy="413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17</a:t>
            </a:fld>
            <a:endParaRPr lang="it-IT" dirty="0">
              <a:solidFill>
                <a:srgbClr val="2634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72503-4EFF-CBB5-60C0-E3527CF5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19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82C95-0241-CE14-0765-7AC035A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B5BD-0A14-4342-80DA-19DB00BF65EF}" type="slidenum">
              <a:rPr lang="it-IT" smtClean="0"/>
              <a:t>19</a:t>
            </a:fld>
            <a:endParaRPr lang="it-IT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0D7C15BB-C475-5F7E-9C4A-4FDCCDE7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2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B5E79E-8970-2A9D-1C98-0788127D8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74" b="9011"/>
          <a:stretch/>
        </p:blipFill>
        <p:spPr>
          <a:xfrm>
            <a:off x="376417" y="900882"/>
            <a:ext cx="9506990" cy="49512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67F5D02-B121-4AD9-DE3C-DD2BBC5B9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52" y="182881"/>
            <a:ext cx="6609347" cy="193944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D634556-DA60-9C10-8155-69282E40745E}"/>
              </a:ext>
            </a:extLst>
          </p:cNvPr>
          <p:cNvSpPr/>
          <p:nvPr/>
        </p:nvSpPr>
        <p:spPr>
          <a:xfrm>
            <a:off x="1049154" y="1414913"/>
            <a:ext cx="3128210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0C2373D-19D3-B60F-9684-0CBE789B01EF}"/>
              </a:ext>
            </a:extLst>
          </p:cNvPr>
          <p:cNvSpPr/>
          <p:nvPr/>
        </p:nvSpPr>
        <p:spPr>
          <a:xfrm>
            <a:off x="1049154" y="1982755"/>
            <a:ext cx="2454442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86303A2-2BE9-A21E-BC59-8DD4E1B3151D}"/>
              </a:ext>
            </a:extLst>
          </p:cNvPr>
          <p:cNvSpPr/>
          <p:nvPr/>
        </p:nvSpPr>
        <p:spPr>
          <a:xfrm>
            <a:off x="1049153" y="3327934"/>
            <a:ext cx="2772075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F550327-F47E-FA9B-2D25-019B1BAEBECA}"/>
              </a:ext>
            </a:extLst>
          </p:cNvPr>
          <p:cNvSpPr/>
          <p:nvPr/>
        </p:nvSpPr>
        <p:spPr>
          <a:xfrm>
            <a:off x="2810577" y="3613302"/>
            <a:ext cx="3368842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4A3A969-6C00-4950-3692-18C1B5A6FF11}"/>
              </a:ext>
            </a:extLst>
          </p:cNvPr>
          <p:cNvSpPr/>
          <p:nvPr/>
        </p:nvSpPr>
        <p:spPr>
          <a:xfrm>
            <a:off x="1049152" y="3903895"/>
            <a:ext cx="4754881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ED15B83-76E5-9C27-E139-A5C8BC2AB62A}"/>
              </a:ext>
            </a:extLst>
          </p:cNvPr>
          <p:cNvSpPr/>
          <p:nvPr/>
        </p:nvSpPr>
        <p:spPr>
          <a:xfrm>
            <a:off x="1049151" y="4695175"/>
            <a:ext cx="7825342" cy="221382"/>
          </a:xfrm>
          <a:prstGeom prst="rect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CE01C87-D6BB-382C-3CB3-AD2A268CD58B}"/>
              </a:ext>
            </a:extLst>
          </p:cNvPr>
          <p:cNvSpPr/>
          <p:nvPr/>
        </p:nvSpPr>
        <p:spPr>
          <a:xfrm>
            <a:off x="6198669" y="3578192"/>
            <a:ext cx="644893" cy="285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DE6B195-F8AA-10EB-9203-556DDEFD3D70}"/>
              </a:ext>
            </a:extLst>
          </p:cNvPr>
          <p:cNvSpPr/>
          <p:nvPr/>
        </p:nvSpPr>
        <p:spPr>
          <a:xfrm>
            <a:off x="5836986" y="3882605"/>
            <a:ext cx="644893" cy="285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42F82E2-11B2-B32F-237D-2BE4371B7D9F}"/>
              </a:ext>
            </a:extLst>
          </p:cNvPr>
          <p:cNvSpPr/>
          <p:nvPr/>
        </p:nvSpPr>
        <p:spPr>
          <a:xfrm>
            <a:off x="5773553" y="4950790"/>
            <a:ext cx="644893" cy="285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116402E-3333-861B-4230-C6257540F0BD}"/>
              </a:ext>
            </a:extLst>
          </p:cNvPr>
          <p:cNvSpPr/>
          <p:nvPr/>
        </p:nvSpPr>
        <p:spPr>
          <a:xfrm>
            <a:off x="5690870" y="5270391"/>
            <a:ext cx="644893" cy="285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BA8F2FF-92E6-BEED-0DCC-FCDC53E44A93}"/>
              </a:ext>
            </a:extLst>
          </p:cNvPr>
          <p:cNvSpPr/>
          <p:nvPr/>
        </p:nvSpPr>
        <p:spPr>
          <a:xfrm>
            <a:off x="3549249" y="1980504"/>
            <a:ext cx="2141621" cy="22138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3C359DE-E12E-BABE-E206-CC8FB101375B}"/>
              </a:ext>
            </a:extLst>
          </p:cNvPr>
          <p:cNvSpPr/>
          <p:nvPr/>
        </p:nvSpPr>
        <p:spPr>
          <a:xfrm>
            <a:off x="1049151" y="1699862"/>
            <a:ext cx="2141621" cy="221382"/>
          </a:xfrm>
          <a:prstGeom prst="rect">
            <a:avLst/>
          </a:prstGeom>
          <a:solidFill>
            <a:srgbClr val="FF66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25C3EA2-9E88-959F-64A2-E2871680F726}"/>
              </a:ext>
            </a:extLst>
          </p:cNvPr>
          <p:cNvSpPr/>
          <p:nvPr/>
        </p:nvSpPr>
        <p:spPr>
          <a:xfrm>
            <a:off x="1049150" y="3623388"/>
            <a:ext cx="1674799" cy="211296"/>
          </a:xfrm>
          <a:prstGeom prst="rect">
            <a:avLst/>
          </a:prstGeom>
          <a:solidFill>
            <a:srgbClr val="FF66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14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050"/>
            <a:r>
              <a:rPr lang="en-GB" dirty="0">
                <a:latin typeface="Calibri" panose="020F0502020204030204" pitchFamily="34" charset="0"/>
              </a:rPr>
              <a:t>The initial activities rely upon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INFN 3D-SiAm </a:t>
            </a:r>
            <a:r>
              <a:rPr lang="en-GB" dirty="0">
                <a:latin typeface="Calibri" panose="020F0502020204030204" pitchFamily="34" charset="0"/>
              </a:rPr>
              <a:t>background.</a:t>
            </a:r>
          </a:p>
          <a:p>
            <a:pPr marR="1050"/>
            <a:r>
              <a:rPr lang="en-GB" dirty="0">
                <a:latin typeface="Calibri" panose="020F0502020204030204" pitchFamily="34" charset="0"/>
              </a:rPr>
              <a:t>The </a:t>
            </a:r>
            <a:r>
              <a:rPr lang="en-GB" dirty="0" err="1">
                <a:latin typeface="Calibri" panose="020F0502020204030204" pitchFamily="34" charset="0"/>
              </a:rPr>
              <a:t>a-Si:H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band-gap engineering </a:t>
            </a:r>
            <a:r>
              <a:rPr lang="en-GB" dirty="0">
                <a:latin typeface="Calibri" panose="020F0502020204030204" pitchFamily="34" charset="0"/>
              </a:rPr>
              <a:t>was codified according to Wollongong studies and the literature.</a:t>
            </a:r>
          </a:p>
          <a:p>
            <a:pPr marR="1050"/>
            <a:r>
              <a:rPr lang="en-GB" dirty="0">
                <a:latin typeface="Calibri" panose="020F0502020204030204" pitchFamily="34" charset="0"/>
              </a:rPr>
              <a:t>The </a:t>
            </a:r>
            <a:r>
              <a:rPr lang="en-GB" dirty="0" err="1">
                <a:solidFill>
                  <a:srgbClr val="26348C"/>
                </a:solidFill>
              </a:rPr>
              <a:t>a-Si:H</a:t>
            </a:r>
            <a:r>
              <a:rPr lang="en-GB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material</a:t>
            </a:r>
            <a:r>
              <a:rPr lang="en-GB" dirty="0">
                <a:latin typeface="Calibri" panose="020F0502020204030204" pitchFamily="34" charset="0"/>
              </a:rPr>
              <a:t> has been implemented within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TCAD environment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(bang-gap definition, trap level parametrization, …) (-&gt; </a:t>
            </a:r>
            <a:r>
              <a:rPr lang="en-GB" dirty="0" err="1">
                <a:solidFill>
                  <a:srgbClr val="FF0000"/>
                </a:solidFill>
                <a:latin typeface="Calibri" panose="020F0502020204030204" pitchFamily="34" charset="0"/>
              </a:rPr>
              <a:t>a-Si:H.par</a:t>
            </a:r>
            <a:r>
              <a:rPr lang="en-GB" dirty="0">
                <a:latin typeface="Calibri" panose="020F0502020204030204" pitchFamily="34" charset="0"/>
              </a:rPr>
              <a:t>)</a:t>
            </a:r>
          </a:p>
          <a:p>
            <a:pPr marR="1050"/>
            <a:r>
              <a:rPr lang="en-GB" dirty="0">
                <a:latin typeface="Calibri" panose="020F0502020204030204" pitchFamily="34" charset="0"/>
              </a:rPr>
              <a:t>Different carriers’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mobilities models </a:t>
            </a:r>
            <a:r>
              <a:rPr lang="en-GB" dirty="0">
                <a:latin typeface="Calibri" panose="020F0502020204030204" pitchFamily="34" charset="0"/>
              </a:rPr>
              <a:t>have been developed and implemented within the TCAD as external add-on PMI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(Physical Model Interface)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(.c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050"/>
            <a:r>
              <a:rPr lang="en-GB" dirty="0">
                <a:latin typeface="Calibri" panose="020F0502020204030204" pitchFamily="34" charset="0"/>
              </a:rPr>
              <a:t>An extensive comparison between measurements (test structures) and simulations has been carried out, aiming at validation and optimization of the </a:t>
            </a:r>
            <a:r>
              <a:rPr lang="en-GB" dirty="0" err="1">
                <a:latin typeface="Calibri" panose="020F0502020204030204" pitchFamily="34" charset="0"/>
              </a:rPr>
              <a:t>modeling</a:t>
            </a:r>
            <a:r>
              <a:rPr lang="en-GB" dirty="0">
                <a:latin typeface="Calibri" panose="020F0502020204030204" pitchFamily="34" charset="0"/>
              </a:rPr>
              <a:t> scheme.</a:t>
            </a: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3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2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2627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1250950" algn="l"/>
              </a:tabLst>
            </a:pPr>
            <a:r>
              <a:rPr lang="en-GB" dirty="0">
                <a:solidFill>
                  <a:srgbClr val="26348C"/>
                </a:solidFill>
              </a:rPr>
              <a:t>Charge Transport </a:t>
            </a:r>
            <a:r>
              <a:rPr lang="en-GB" dirty="0"/>
              <a:t>and</a:t>
            </a:r>
            <a:r>
              <a:rPr lang="en-GB" dirty="0">
                <a:solidFill>
                  <a:srgbClr val="26348C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Carriers Mobility Models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R="1050"/>
            <a:r>
              <a:rPr lang="en-GB" dirty="0">
                <a:latin typeface="Calibri" panose="020F0502020204030204" pitchFamily="34" charset="0"/>
              </a:rPr>
              <a:t>An extensive </a:t>
            </a:r>
            <a:r>
              <a:rPr lang="en-GB" dirty="0" err="1">
                <a:latin typeface="Calibri" panose="020F0502020204030204" pitchFamily="34" charset="0"/>
              </a:rPr>
              <a:t>acvitity</a:t>
            </a:r>
            <a:r>
              <a:rPr lang="en-GB" dirty="0">
                <a:latin typeface="Calibri" panose="020F0502020204030204" pitchFamily="34" charset="0"/>
              </a:rPr>
              <a:t> has been devoted to the </a:t>
            </a:r>
            <a:r>
              <a:rPr lang="en-GB" dirty="0" err="1">
                <a:latin typeface="Calibri" panose="020F0502020204030204" pitchFamily="34" charset="0"/>
              </a:rPr>
              <a:t>modeling</a:t>
            </a:r>
            <a:r>
              <a:rPr lang="en-GB" dirty="0">
                <a:latin typeface="Calibri" panose="020F0502020204030204" pitchFamily="34" charset="0"/>
              </a:rPr>
              <a:t> of the charge transport within the </a:t>
            </a:r>
            <a:r>
              <a:rPr lang="en-GB" dirty="0" err="1">
                <a:latin typeface="Calibri" panose="020F0502020204030204" pitchFamily="34" charset="0"/>
              </a:rPr>
              <a:t>a-Si:H</a:t>
            </a:r>
            <a:r>
              <a:rPr lang="en-GB" dirty="0">
                <a:latin typeface="Calibri" panose="020F0502020204030204" pitchFamily="34" charset="0"/>
              </a:rPr>
              <a:t>, relying on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</a:rPr>
              <a:t>standard transport equations </a:t>
            </a:r>
            <a:r>
              <a:rPr lang="en-GB" dirty="0">
                <a:latin typeface="Calibri" panose="020F0502020204030204" pitchFamily="34" charset="0"/>
              </a:rPr>
              <a:t>for </a:t>
            </a:r>
            <a:r>
              <a:rPr lang="en-GB" dirty="0" err="1">
                <a:latin typeface="Calibri" panose="020F0502020204030204" pitchFamily="34" charset="0"/>
              </a:rPr>
              <a:t>monocrystlline</a:t>
            </a:r>
            <a:r>
              <a:rPr lang="en-GB" dirty="0">
                <a:latin typeface="Calibri" panose="020F0502020204030204" pitchFamily="34" charset="0"/>
              </a:rPr>
              <a:t> silicon - drift-diffusion (DD) approximation and using a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custom defined charge mobility</a:t>
            </a:r>
            <a:r>
              <a:rPr lang="en-GB" dirty="0">
                <a:latin typeface="Calibri" panose="020F0502020204030204" pitchFamily="34" charset="0"/>
              </a:rPr>
              <a:t>, looking at the current-voltage responses at different temperatures.</a:t>
            </a:r>
          </a:p>
          <a:p>
            <a:pPr marL="0" marR="105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4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863EF8-75EA-156E-3332-50332B6668C5}"/>
              </a:ext>
            </a:extLst>
          </p:cNvPr>
          <p:cNvSpPr txBox="1"/>
          <p:nvPr/>
        </p:nvSpPr>
        <p:spPr>
          <a:xfrm>
            <a:off x="1154841" y="5031625"/>
            <a:ext cx="4752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800"/>
              </a:spcBef>
            </a:pPr>
            <a:r>
              <a:rPr lang="en-GB" sz="2800" dirty="0">
                <a:solidFill>
                  <a:srgbClr val="FF0000"/>
                </a:solidFill>
              </a:rPr>
              <a:t>Custom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FF0000"/>
                </a:solidFill>
              </a:rPr>
              <a:t>mobility model </a:t>
            </a:r>
            <a:r>
              <a:rPr lang="en-GB" sz="2800" dirty="0"/>
              <a:t>(PMI)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8E26E82-E2A8-24BB-658A-14ED3630BC8F}"/>
              </a:ext>
            </a:extLst>
          </p:cNvPr>
          <p:cNvSpPr txBox="1"/>
          <p:nvPr/>
        </p:nvSpPr>
        <p:spPr>
          <a:xfrm>
            <a:off x="3382824" y="2844869"/>
            <a:ext cx="5278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1800"/>
              </a:spcBef>
            </a:pPr>
            <a:r>
              <a:rPr lang="en-GB" sz="2000" dirty="0"/>
              <a:t>Embedded Transport Models</a:t>
            </a:r>
            <a:br>
              <a:rPr lang="en-GB" sz="2000" dirty="0"/>
            </a:br>
            <a:r>
              <a:rPr lang="en-GB" sz="2000" dirty="0"/>
              <a:t>(DD, TD, HD)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3D536D0-C398-F076-B5A5-5CE981966FE9}"/>
              </a:ext>
            </a:extLst>
          </p:cNvPr>
          <p:cNvCxnSpPr/>
          <p:nvPr/>
        </p:nvCxnSpPr>
        <p:spPr>
          <a:xfrm>
            <a:off x="6018426" y="3775510"/>
            <a:ext cx="0" cy="3265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49D5FF9-2F5A-8DC0-B1AE-11134EC03E61}"/>
              </a:ext>
            </a:extLst>
          </p:cNvPr>
          <p:cNvCxnSpPr>
            <a:cxnSpLocks/>
          </p:cNvCxnSpPr>
          <p:nvPr/>
        </p:nvCxnSpPr>
        <p:spPr>
          <a:xfrm flipV="1">
            <a:off x="4625054" y="4599493"/>
            <a:ext cx="0" cy="4321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70109A28-AF76-6A91-3515-77A643E1F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94" b="8345"/>
          <a:stretch/>
        </p:blipFill>
        <p:spPr>
          <a:xfrm>
            <a:off x="6158154" y="4414450"/>
            <a:ext cx="5853339" cy="144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56B3AEA-84E2-1D79-C4A9-693F29575399}"/>
                  </a:ext>
                </a:extLst>
              </p:cNvPr>
              <p:cNvSpPr txBox="1"/>
              <p:nvPr/>
            </p:nvSpPr>
            <p:spPr>
              <a:xfrm>
                <a:off x="2441494" y="3978727"/>
                <a:ext cx="6097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2634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∆</m:t>
                      </m:r>
                      <m:r>
                        <a:rPr lang="it-IT" sz="4000" b="0" i="1" smtClean="0">
                          <a:solidFill>
                            <a:srgbClr val="2634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𝑇</m:t>
                      </m:r>
                      <m:r>
                        <a:rPr lang="it-I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→∆</m:t>
                      </m:r>
                      <m:r>
                        <a:rPr lang="it-IT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𝜇</m:t>
                      </m:r>
                      <m:r>
                        <a:rPr lang="it-IT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→</m:t>
                      </m:r>
                      <m:r>
                        <a:rPr lang="it-IT" sz="4000" b="0" i="1" smtClean="0">
                          <a:solidFill>
                            <a:srgbClr val="2634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∆</m:t>
                      </m:r>
                      <m:r>
                        <a:rPr lang="it-IT" sz="4000" b="0" i="1" smtClean="0">
                          <a:solidFill>
                            <a:srgbClr val="2634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</a:rPr>
                        <m:t>𝐼</m:t>
                      </m:r>
                    </m:oMath>
                  </m:oMathPara>
                </a14:m>
                <a:endParaRPr lang="en-GB" sz="4000" dirty="0">
                  <a:solidFill>
                    <a:srgbClr val="FF0000"/>
                  </a:solidFill>
                  <a:ea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356B3AEA-84E2-1D79-C4A9-693F2957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494" y="3978727"/>
                <a:ext cx="609760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743292F2-EFE4-3F8C-8E99-CDE5D71A9B95}"/>
              </a:ext>
            </a:extLst>
          </p:cNvPr>
          <p:cNvGrpSpPr/>
          <p:nvPr/>
        </p:nvGrpSpPr>
        <p:grpSpPr>
          <a:xfrm>
            <a:off x="7762213" y="4618743"/>
            <a:ext cx="429926" cy="478347"/>
            <a:chOff x="8177226" y="3627565"/>
            <a:chExt cx="429926" cy="481491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B4117D96-0148-2E14-FA38-F2FF79CF16DF}"/>
                </a:ext>
              </a:extLst>
            </p:cNvPr>
            <p:cNvSpPr/>
            <p:nvPr/>
          </p:nvSpPr>
          <p:spPr>
            <a:xfrm>
              <a:off x="8215726" y="3673333"/>
              <a:ext cx="323372" cy="435723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9F6AB26-1FC1-05E0-7665-4BFD98125482}"/>
                </a:ext>
              </a:extLst>
            </p:cNvPr>
            <p:cNvSpPr txBox="1"/>
            <p:nvPr/>
          </p:nvSpPr>
          <p:spPr>
            <a:xfrm>
              <a:off x="8177226" y="3627565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m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D5E7101-1F44-C8E7-B2AB-30869B0101BA}"/>
              </a:ext>
            </a:extLst>
          </p:cNvPr>
          <p:cNvGrpSpPr/>
          <p:nvPr/>
        </p:nvGrpSpPr>
        <p:grpSpPr>
          <a:xfrm>
            <a:off x="8257248" y="4636982"/>
            <a:ext cx="346570" cy="475725"/>
            <a:chOff x="9859448" y="3142215"/>
            <a:chExt cx="346570" cy="475725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28198BE3-0563-4956-E0B2-2831F7E12BCE}"/>
                </a:ext>
              </a:extLst>
            </p:cNvPr>
            <p:cNvSpPr/>
            <p:nvPr/>
          </p:nvSpPr>
          <p:spPr>
            <a:xfrm>
              <a:off x="9863178" y="3182217"/>
              <a:ext cx="323372" cy="43572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5DF615D-EC20-0CDF-98FD-BD77763CCC63}"/>
                </a:ext>
              </a:extLst>
            </p:cNvPr>
            <p:cNvSpPr txBox="1"/>
            <p:nvPr/>
          </p:nvSpPr>
          <p:spPr>
            <a:xfrm>
              <a:off x="9859448" y="3142215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2A07E63-D2F0-90D2-0151-92606A79A225}"/>
                  </a:ext>
                </a:extLst>
              </p:cNvPr>
              <p:cNvSpPr txBox="1"/>
              <p:nvPr/>
            </p:nvSpPr>
            <p:spPr>
              <a:xfrm>
                <a:off x="9556438" y="3067329"/>
                <a:ext cx="22581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it-IT" sz="2400" dirty="0"/>
                  <a:t> = Electric Field</a:t>
                </a:r>
              </a:p>
              <a:p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it-IT" sz="2400" dirty="0"/>
                  <a:t> = </a:t>
                </a:r>
                <a:r>
                  <a:rPr lang="it-IT" sz="2400" dirty="0" err="1"/>
                  <a:t>Potential</a:t>
                </a:r>
                <a:endParaRPr lang="it-IT" sz="2400" dirty="0"/>
              </a:p>
              <a:p>
                <a14:m>
                  <m:oMath xmlns:m="http://schemas.openxmlformats.org/officeDocument/2006/math">
                    <m:r>
                      <a:rPr lang="it-IT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it-IT" sz="2400" dirty="0"/>
                  <a:t> = Temperature</a:t>
                </a:r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72A07E63-D2F0-90D2-0151-92606A79A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438" y="3067329"/>
                <a:ext cx="2258182" cy="1200329"/>
              </a:xfrm>
              <a:prstGeom prst="rect">
                <a:avLst/>
              </a:prstGeom>
              <a:blipFill>
                <a:blip r:embed="rId5"/>
                <a:stretch>
                  <a:fillRect l="-811" t="-4061" r="-3514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67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5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668CBE-9D68-3C96-CE25-593F14201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11" y="1789956"/>
            <a:ext cx="5425910" cy="37981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DE6FFE-9CA0-6F3E-C69C-5B476D9AB8F7}"/>
              </a:ext>
            </a:extLst>
          </p:cNvPr>
          <p:cNvSpPr txBox="1"/>
          <p:nvPr/>
        </p:nvSpPr>
        <p:spPr>
          <a:xfrm>
            <a:off x="418011" y="5647584"/>
            <a:ext cx="5757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Calibri" panose="020F0502020204030204" pitchFamily="34" charset="0"/>
              </a:rPr>
              <a:t>Current</a:t>
            </a:r>
            <a:r>
              <a:rPr lang="it-IT" dirty="0">
                <a:latin typeface="Calibri" panose="020F0502020204030204" pitchFamily="34" charset="0"/>
              </a:rPr>
              <a:t> vs. Voltage 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</a:rPr>
              <a:t>Simulations</a:t>
            </a:r>
            <a:r>
              <a:rPr lang="it-IT" dirty="0">
                <a:latin typeface="Calibri" panose="020F0502020204030204" pitchFamily="34" charset="0"/>
              </a:rPr>
              <a:t>  @ </a:t>
            </a:r>
            <a:r>
              <a:rPr lang="it-IT" dirty="0" err="1">
                <a:latin typeface="Calibri" panose="020F0502020204030204" pitchFamily="34" charset="0"/>
              </a:rPr>
              <a:t>mobilities</a:t>
            </a:r>
            <a:r>
              <a:rPr lang="it-IT" dirty="0">
                <a:latin typeface="Calibri" panose="020F0502020204030204" pitchFamily="34" charset="0"/>
              </a:rPr>
              <a:t> models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9D8E89-9795-6BD6-09F3-243BE3F78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377" y="1943568"/>
            <a:ext cx="5196256" cy="36445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16F8A8-5E3C-8D24-5283-C541A853F8AB}"/>
              </a:ext>
            </a:extLst>
          </p:cNvPr>
          <p:cNvSpPr txBox="1"/>
          <p:nvPr/>
        </p:nvSpPr>
        <p:spPr>
          <a:xfrm>
            <a:off x="6019998" y="5605762"/>
            <a:ext cx="5535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Calibri" panose="020F0502020204030204" pitchFamily="34" charset="0"/>
              </a:rPr>
              <a:t>Current</a:t>
            </a:r>
            <a:r>
              <a:rPr lang="it-IT" dirty="0">
                <a:latin typeface="Calibri" panose="020F0502020204030204" pitchFamily="34" charset="0"/>
              </a:rPr>
              <a:t> vs. Voltage 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</a:rPr>
              <a:t>Simulations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 vs. </a:t>
            </a:r>
            <a:r>
              <a:rPr lang="it-IT" dirty="0" err="1">
                <a:solidFill>
                  <a:srgbClr val="FF0000"/>
                </a:solidFill>
                <a:latin typeface="Calibri" panose="020F0502020204030204" pitchFamily="34" charset="0"/>
              </a:rPr>
              <a:t>Measurements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44FB81C-1470-83B8-FC72-89A0B12BA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374" y="2147693"/>
            <a:ext cx="2019930" cy="49731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grpSp>
        <p:nvGrpSpPr>
          <p:cNvPr id="23" name="Gruppo 22">
            <a:extLst>
              <a:ext uri="{FF2B5EF4-FFF2-40B4-BE49-F238E27FC236}">
                <a16:creationId xmlns:a16="http://schemas.microsoft.com/office/drawing/2014/main" id="{CA6E9528-BA13-808D-1855-A96D61D054D3}"/>
              </a:ext>
            </a:extLst>
          </p:cNvPr>
          <p:cNvGrpSpPr/>
          <p:nvPr/>
        </p:nvGrpSpPr>
        <p:grpSpPr>
          <a:xfrm>
            <a:off x="8259739" y="123878"/>
            <a:ext cx="3932261" cy="1985805"/>
            <a:chOff x="8259739" y="123878"/>
            <a:chExt cx="3932261" cy="198580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7B03A69-E64C-887D-24BF-348EBC5C2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9739" y="123878"/>
              <a:ext cx="3932261" cy="187163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651E3567-78E2-D7D2-0D8A-7C557057E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184" r="14595" b="5486"/>
            <a:stretch/>
          </p:blipFill>
          <p:spPr>
            <a:xfrm rot="5400000">
              <a:off x="11222772" y="1211326"/>
              <a:ext cx="973087" cy="788288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19E0080F-4D55-72E7-769D-04153058AB9E}"/>
                </a:ext>
              </a:extLst>
            </p:cNvPr>
            <p:cNvCxnSpPr>
              <a:cxnSpLocks/>
            </p:cNvCxnSpPr>
            <p:nvPr/>
          </p:nvCxnSpPr>
          <p:spPr>
            <a:xfrm>
              <a:off x="10790767" y="825500"/>
              <a:ext cx="524404" cy="1284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BF045CB7-6011-C3DF-E6F3-A1B5FDE07FC4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882" y="310819"/>
              <a:ext cx="552578" cy="8081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Sottotitolo 2">
            <a:extLst>
              <a:ext uri="{FF2B5EF4-FFF2-40B4-BE49-F238E27FC236}">
                <a16:creationId xmlns:a16="http://schemas.microsoft.com/office/drawing/2014/main" id="{4110C76F-1CA2-FC0F-9BB9-4515C0A2B00D}"/>
              </a:ext>
            </a:extLst>
          </p:cNvPr>
          <p:cNvSpPr txBox="1">
            <a:spLocks/>
          </p:cNvSpPr>
          <p:nvPr/>
        </p:nvSpPr>
        <p:spPr>
          <a:xfrm>
            <a:off x="284724" y="378275"/>
            <a:ext cx="11177618" cy="2627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6348C"/>
                </a:solidFill>
              </a:rPr>
              <a:t>Model validation: Simulations vs. </a:t>
            </a:r>
            <a:r>
              <a:rPr lang="en-GB" dirty="0" err="1">
                <a:solidFill>
                  <a:srgbClr val="26348C"/>
                </a:solidFill>
              </a:rPr>
              <a:t>Measuremens</a:t>
            </a:r>
            <a:r>
              <a:rPr lang="en-GB" dirty="0">
                <a:solidFill>
                  <a:srgbClr val="26348C"/>
                </a:solidFill>
              </a:rPr>
              <a:t> (I-V)</a:t>
            </a:r>
          </a:p>
          <a:p>
            <a:pPr marL="452438" marR="1050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The effects of changing the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exponents</a:t>
            </a:r>
            <a:r>
              <a:rPr lang="en-GB" dirty="0">
                <a:latin typeface="Calibri" panose="020F0502020204030204" pitchFamily="34" charset="0"/>
              </a:rPr>
              <a:t> of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GB" dirty="0">
                <a:latin typeface="Calibri" panose="020F0502020204030204" pitchFamily="34" charset="0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en-GB" dirty="0">
                <a:latin typeface="Calibri" panose="020F0502020204030204" pitchFamily="34" charset="0"/>
              </a:rPr>
              <a:t>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have been studied.</a:t>
            </a:r>
          </a:p>
          <a:p>
            <a:pPr marR="1050"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8" name="Picture 17" descr="Chart&#10;&#10;Description automatically generated">
            <a:extLst>
              <a:ext uri="{FF2B5EF4-FFF2-40B4-BE49-F238E27FC236}">
                <a16:creationId xmlns:a16="http://schemas.microsoft.com/office/drawing/2014/main" id="{66E1BE4B-18C3-D6F3-1A31-8C5E34C7DF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56" y="1696601"/>
            <a:ext cx="6054633" cy="3932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3116BE-4DB4-1987-8653-8757F66284A1}"/>
                  </a:ext>
                </a:extLst>
              </p:cNvPr>
              <p:cNvSpPr txBox="1"/>
              <p:nvPr/>
            </p:nvSpPr>
            <p:spPr>
              <a:xfrm>
                <a:off x="7137398" y="4141614"/>
                <a:ext cx="330058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µ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it-IT" b="0" i="1" baseline="300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lang="it-IT" b="0" i="1" baseline="3000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4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exp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3116BE-4DB4-1987-8653-8757F6628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98" y="4141614"/>
                <a:ext cx="3300583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45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300073" y="1097335"/>
            <a:ext cx="11177618" cy="1481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marR="1050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I-V @T ok</a:t>
            </a:r>
          </a:p>
          <a:p>
            <a:pPr marL="452438" marR="1050" indent="-452438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I-T @ Voltage…</a:t>
            </a:r>
          </a:p>
          <a:p>
            <a:pPr marL="452438" marR="1050" indent="-452438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6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73EFED7-C12A-03B2-9671-383F76AE7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" r="6458" b="13357"/>
          <a:stretch/>
        </p:blipFill>
        <p:spPr>
          <a:xfrm>
            <a:off x="4475748" y="694211"/>
            <a:ext cx="7209322" cy="52452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A0A0DA3-9B27-C4F8-3113-BEBDD84B4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99" t="52884" r="32837" b="24345"/>
          <a:stretch/>
        </p:blipFill>
        <p:spPr>
          <a:xfrm>
            <a:off x="5537230" y="1273131"/>
            <a:ext cx="2009005" cy="1582220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20B1DEC6-E3AB-0106-0799-F975ED60716C}"/>
              </a:ext>
            </a:extLst>
          </p:cNvPr>
          <p:cNvSpPr txBox="1">
            <a:spLocks/>
          </p:cNvSpPr>
          <p:nvPr/>
        </p:nvSpPr>
        <p:spPr>
          <a:xfrm>
            <a:off x="300073" y="447633"/>
            <a:ext cx="5512897" cy="649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6348C"/>
                </a:solidFill>
              </a:rPr>
              <a:t>Model Predictivity….</a:t>
            </a:r>
          </a:p>
          <a:p>
            <a:pPr marR="1050"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2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300073" y="1097335"/>
            <a:ext cx="11177618" cy="1481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marR="1050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I-V @T ok</a:t>
            </a:r>
          </a:p>
          <a:p>
            <a:pPr marL="452438" marR="1050" indent="-452438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I-T @ Voltage…</a:t>
            </a:r>
          </a:p>
          <a:p>
            <a:pPr marL="452438" marR="1050" indent="-452438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7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20B1DEC6-E3AB-0106-0799-F975ED60716C}"/>
              </a:ext>
            </a:extLst>
          </p:cNvPr>
          <p:cNvSpPr txBox="1">
            <a:spLocks/>
          </p:cNvSpPr>
          <p:nvPr/>
        </p:nvSpPr>
        <p:spPr>
          <a:xfrm>
            <a:off x="300073" y="447633"/>
            <a:ext cx="5512897" cy="649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45243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6348C"/>
                </a:solidFill>
              </a:rPr>
              <a:t>Model Predictivity….</a:t>
            </a:r>
          </a:p>
          <a:p>
            <a:pPr marR="1050"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82A1BAC-7B1C-FECC-F4BB-91B0B9C15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915" y="385959"/>
            <a:ext cx="7035504" cy="537470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C129137-833E-119D-DDDC-2B78729B7CAE}"/>
              </a:ext>
            </a:extLst>
          </p:cNvPr>
          <p:cNvSpPr txBox="1"/>
          <p:nvPr/>
        </p:nvSpPr>
        <p:spPr>
          <a:xfrm rot="16200000">
            <a:off x="3904502" y="1865491"/>
            <a:ext cx="7989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a.u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8129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61161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GB" dirty="0">
                <a:solidFill>
                  <a:srgbClr val="2634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TCAD Modelling scheme evolution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050" lvl="1"/>
            <a:endParaRPr lang="en-GB" dirty="0">
              <a:latin typeface="Calibri" panose="020F0502020204030204" pitchFamily="34" charset="0"/>
            </a:endParaRPr>
          </a:p>
          <a:p>
            <a:pPr marL="539750" marR="1050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Area Factor</a:t>
            </a:r>
          </a:p>
          <a:p>
            <a:pPr marL="539750" marR="1050" indent="-45243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Capacitance-Voltage simulations: </a:t>
            </a:r>
          </a:p>
          <a:p>
            <a:pPr marL="996950" marR="1050" lvl="2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small-signal analyses</a:t>
            </a:r>
          </a:p>
          <a:p>
            <a:pPr marL="996950" marR="1050" lvl="2" indent="-452438"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comparison with measurements.</a:t>
            </a:r>
          </a:p>
          <a:p>
            <a:pPr marL="539750" marR="1050" indent="-452438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a:Si-H: band-gap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re</a:t>
            </a:r>
            <a:r>
              <a:rPr lang="en-GB" dirty="0">
                <a:latin typeface="Calibri" panose="020F0502020204030204" pitchFamily="34" charset="0"/>
              </a:rPr>
              <a:t>-engineering </a:t>
            </a:r>
            <a:br>
              <a:rPr lang="en-GB" dirty="0">
                <a:latin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</a:rPr>
              <a:t>(trap definition </a:t>
            </a:r>
            <a:r>
              <a:rPr lang="en-GB" dirty="0"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GB" dirty="0">
                <a:latin typeface="Calibri" panose="020F0502020204030204" pitchFamily="34" charset="0"/>
              </a:rPr>
              <a:t> … equivalent donor/acceptor modelling).</a:t>
            </a:r>
          </a:p>
          <a:p>
            <a:pPr marL="996950" marR="1050" lvl="2" indent="-4524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dirty="0">
                <a:latin typeface="Calibri" panose="020F0502020204030204" pitchFamily="34" charset="0"/>
              </a:rPr>
              <a:t>De-activation / wipe out of not effective levels?</a:t>
            </a:r>
          </a:p>
          <a:p>
            <a:pPr marL="539750" marR="1050" lvl="1" indent="-4524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800" dirty="0">
                <a:latin typeface="Calibri" panose="020F0502020204030204" pitchFamily="34" charset="0"/>
              </a:rPr>
              <a:t>Parametric Analysis: leverages</a:t>
            </a:r>
          </a:p>
          <a:p>
            <a:pPr marR="1050" lvl="1"/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8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2"/>
          <p:cNvSpPr txBox="1">
            <a:spLocks/>
          </p:cNvSpPr>
          <p:nvPr/>
        </p:nvSpPr>
        <p:spPr>
          <a:xfrm>
            <a:off x="507191" y="520269"/>
            <a:ext cx="11177618" cy="52452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  <a:tabLst>
                <a:tab pos="1250950" algn="l"/>
              </a:tabLst>
            </a:pPr>
            <a:r>
              <a:rPr lang="en-US" dirty="0">
                <a:solidFill>
                  <a:srgbClr val="2634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Factor</a:t>
            </a:r>
          </a:p>
          <a:p>
            <a:pPr marR="1050"/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latin typeface="Calibri" panose="020F0502020204030204" pitchFamily="34" charset="0"/>
            </a:endParaRPr>
          </a:p>
          <a:p>
            <a:pPr marR="1050"/>
            <a:endParaRPr lang="en-GB" dirty="0">
              <a:latin typeface="Calibri" panose="020F0502020204030204" pitchFamily="34" charset="0"/>
            </a:endParaRPr>
          </a:p>
          <a:p>
            <a:pPr marL="0" marR="1050" indent="0">
              <a:buNone/>
            </a:pPr>
            <a:endParaRPr lang="en-GB" dirty="0">
              <a:solidFill>
                <a:srgbClr val="26348C"/>
              </a:solidFill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6D1DAC30-3643-4B99-B720-4F266C84EC2A}"/>
              </a:ext>
            </a:extLst>
          </p:cNvPr>
          <p:cNvSpPr txBox="1">
            <a:spLocks/>
          </p:cNvSpPr>
          <p:nvPr/>
        </p:nvSpPr>
        <p:spPr>
          <a:xfrm>
            <a:off x="11226633" y="6260210"/>
            <a:ext cx="3287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0CB5BD-0A14-4342-80DA-19DB00BF65EF}" type="slidenum">
              <a:rPr lang="it-IT" sz="1400" smtClean="0">
                <a:solidFill>
                  <a:srgbClr val="26348C"/>
                </a:solidFill>
              </a:rPr>
              <a:pPr/>
              <a:t>9</a:t>
            </a:fld>
            <a:endParaRPr lang="it-IT" dirty="0">
              <a:solidFill>
                <a:srgbClr val="26348C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6A45880-FB39-4DF5-8067-3F8213DAD43D}"/>
              </a:ext>
            </a:extLst>
          </p:cNvPr>
          <p:cNvCxnSpPr>
            <a:cxnSpLocks/>
          </p:cNvCxnSpPr>
          <p:nvPr/>
        </p:nvCxnSpPr>
        <p:spPr>
          <a:xfrm>
            <a:off x="418011" y="6113417"/>
            <a:ext cx="11371218" cy="0"/>
          </a:xfrm>
          <a:prstGeom prst="line">
            <a:avLst/>
          </a:prstGeom>
          <a:ln w="19050">
            <a:solidFill>
              <a:srgbClr val="263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64455C9-6981-477F-AEC7-EF4B24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43"/>
          <a:stretch/>
        </p:blipFill>
        <p:spPr>
          <a:xfrm>
            <a:off x="611611" y="6211504"/>
            <a:ext cx="1047959" cy="462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17B32B5-D95C-3E4E-3A6F-FD777D18C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05" t="32842" r="16553" b="55081"/>
          <a:stretch/>
        </p:blipFill>
        <p:spPr>
          <a:xfrm>
            <a:off x="356891" y="2200677"/>
            <a:ext cx="5125803" cy="82827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11AE34-A91B-727F-3389-C5A1ED802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7" t="70596" r="16553" b="4562"/>
          <a:stretch/>
        </p:blipFill>
        <p:spPr>
          <a:xfrm>
            <a:off x="682637" y="3577593"/>
            <a:ext cx="4800056" cy="1703671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608CB283-E536-5192-3E8D-7E65293536F6}"/>
              </a:ext>
            </a:extLst>
          </p:cNvPr>
          <p:cNvGrpSpPr/>
          <p:nvPr/>
        </p:nvGrpSpPr>
        <p:grpSpPr>
          <a:xfrm>
            <a:off x="6198776" y="2545881"/>
            <a:ext cx="4632215" cy="2566509"/>
            <a:chOff x="8259739" y="123878"/>
            <a:chExt cx="3932261" cy="198580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ADBE3A1-5E8F-5B6D-EDD0-2DDB755E7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9739" y="123878"/>
              <a:ext cx="3932261" cy="1871634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A1AD65D-F21B-7ACC-70D4-1261A276C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184" r="14595" b="5486"/>
            <a:stretch/>
          </p:blipFill>
          <p:spPr>
            <a:xfrm rot="5400000">
              <a:off x="11222772" y="1211326"/>
              <a:ext cx="973087" cy="788288"/>
            </a:xfrm>
            <a:prstGeom prst="rect">
              <a:avLst/>
            </a:prstGeom>
            <a:ln w="19050">
              <a:solidFill>
                <a:schemeClr val="tx1"/>
              </a:solidFill>
              <a:prstDash val="dash"/>
            </a:ln>
          </p:spPr>
        </p:pic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103EBE77-DA0B-5F26-DE90-12C049A2BA9B}"/>
                </a:ext>
              </a:extLst>
            </p:cNvPr>
            <p:cNvCxnSpPr>
              <a:cxnSpLocks/>
            </p:cNvCxnSpPr>
            <p:nvPr/>
          </p:nvCxnSpPr>
          <p:spPr>
            <a:xfrm>
              <a:off x="10790767" y="825500"/>
              <a:ext cx="524404" cy="12841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323B04B1-7025-4D06-66EA-348636F9708E}"/>
                </a:ext>
              </a:extLst>
            </p:cNvPr>
            <p:cNvCxnSpPr>
              <a:cxnSpLocks/>
            </p:cNvCxnSpPr>
            <p:nvPr/>
          </p:nvCxnSpPr>
          <p:spPr>
            <a:xfrm>
              <a:off x="11550882" y="310819"/>
              <a:ext cx="552578" cy="8081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arallelogramma 17">
            <a:extLst>
              <a:ext uri="{FF2B5EF4-FFF2-40B4-BE49-F238E27FC236}">
                <a16:creationId xmlns:a16="http://schemas.microsoft.com/office/drawing/2014/main" id="{8D31D27F-900C-55DD-D6C1-EA6BA272299B}"/>
              </a:ext>
            </a:extLst>
          </p:cNvPr>
          <p:cNvSpPr/>
          <p:nvPr/>
        </p:nvSpPr>
        <p:spPr>
          <a:xfrm>
            <a:off x="9896708" y="3733823"/>
            <a:ext cx="928402" cy="174129"/>
          </a:xfrm>
          <a:prstGeom prst="parallelogram">
            <a:avLst>
              <a:gd name="adj" fmla="val 94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arallelogramma 18">
            <a:extLst>
              <a:ext uri="{FF2B5EF4-FFF2-40B4-BE49-F238E27FC236}">
                <a16:creationId xmlns:a16="http://schemas.microsoft.com/office/drawing/2014/main" id="{E475ACCF-D34A-E344-5EE1-B557D9B90DE0}"/>
              </a:ext>
            </a:extLst>
          </p:cNvPr>
          <p:cNvSpPr/>
          <p:nvPr/>
        </p:nvSpPr>
        <p:spPr>
          <a:xfrm>
            <a:off x="9278754" y="3104793"/>
            <a:ext cx="2510475" cy="803159"/>
          </a:xfrm>
          <a:prstGeom prst="parallelogram">
            <a:avLst>
              <a:gd name="adj" fmla="val 94530"/>
            </a:avLst>
          </a:prstGeom>
          <a:solidFill>
            <a:srgbClr val="58E749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D9404CE-261A-498A-27BB-B241B9E0EC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237" t="31212" r="18215" b="59136"/>
          <a:stretch/>
        </p:blipFill>
        <p:spPr>
          <a:xfrm>
            <a:off x="270810" y="1106737"/>
            <a:ext cx="6476499" cy="771935"/>
          </a:xfrm>
          <a:prstGeom prst="rect">
            <a:avLst/>
          </a:prstGeom>
        </p:spPr>
      </p:pic>
      <p:sp>
        <p:nvSpPr>
          <p:cNvPr id="22" name="Freccia bidirezionale verticale 21">
            <a:extLst>
              <a:ext uri="{FF2B5EF4-FFF2-40B4-BE49-F238E27FC236}">
                <a16:creationId xmlns:a16="http://schemas.microsoft.com/office/drawing/2014/main" id="{F89D9230-3F19-6B65-0DE1-6CEE0809C07D}"/>
              </a:ext>
            </a:extLst>
          </p:cNvPr>
          <p:cNvSpPr/>
          <p:nvPr/>
        </p:nvSpPr>
        <p:spPr>
          <a:xfrm>
            <a:off x="3498783" y="4173239"/>
            <a:ext cx="240632" cy="49088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6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775</Words>
  <Application>Microsoft Office PowerPoint</Application>
  <PresentationFormat>Widescreen</PresentationFormat>
  <Paragraphs>107</Paragraphs>
  <Slides>19</Slides>
  <Notes>5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Tahoma</vt:lpstr>
      <vt:lpstr>Wingdings</vt:lpstr>
      <vt:lpstr>Tema di Office</vt:lpstr>
      <vt:lpstr>HASPIDE – WP3 Device Simulations  Status Activities &amp; Future Plans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HAPSPID WP3 Simulation</dc:title>
  <dc:creator>Daniele PASSERI</dc:creator>
  <cp:lastModifiedBy>Daniele Passeri</cp:lastModifiedBy>
  <cp:revision>20</cp:revision>
  <dcterms:created xsi:type="dcterms:W3CDTF">2021-02-24T07:31:13Z</dcterms:created>
  <dcterms:modified xsi:type="dcterms:W3CDTF">2023-02-02T17:00:31Z</dcterms:modified>
</cp:coreProperties>
</file>