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70" r:id="rId2"/>
    <p:sldId id="311" r:id="rId3"/>
    <p:sldId id="308" r:id="rId4"/>
    <p:sldId id="312" r:id="rId5"/>
    <p:sldId id="309" r:id="rId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0"/>
    <p:restoredTop sz="94830"/>
  </p:normalViewPr>
  <p:slideViewPr>
    <p:cSldViewPr>
      <p:cViewPr>
        <p:scale>
          <a:sx n="57" d="100"/>
          <a:sy n="57" d="100"/>
        </p:scale>
        <p:origin x="1864" y="1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3D096-0476-4E44-962A-316BCAC8B2F7}" type="datetimeFigureOut">
              <a:rPr lang="en-IT" smtClean="0"/>
              <a:t>15/01/23</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87E12-F854-4A43-9DAB-C1921802B974}" type="slidenum">
              <a:rPr lang="en-IT" smtClean="0"/>
              <a:t>‹#›</a:t>
            </a:fld>
            <a:endParaRPr lang="en-IT"/>
          </a:p>
        </p:txBody>
      </p:sp>
    </p:spTree>
    <p:extLst>
      <p:ext uri="{BB962C8B-B14F-4D97-AF65-F5344CB8AC3E}">
        <p14:creationId xmlns:p14="http://schemas.microsoft.com/office/powerpoint/2010/main" val="305439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AE887E12-F854-4A43-9DAB-C1921802B974}" type="slidenum">
              <a:rPr lang="en-IT" smtClean="0"/>
              <a:t>2</a:t>
            </a:fld>
            <a:endParaRPr lang="en-IT"/>
          </a:p>
        </p:txBody>
      </p:sp>
    </p:spTree>
    <p:extLst>
      <p:ext uri="{BB962C8B-B14F-4D97-AF65-F5344CB8AC3E}">
        <p14:creationId xmlns:p14="http://schemas.microsoft.com/office/powerpoint/2010/main" val="150306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AE887E12-F854-4A43-9DAB-C1921802B974}" type="slidenum">
              <a:rPr lang="en-IT" smtClean="0"/>
              <a:t>3</a:t>
            </a:fld>
            <a:endParaRPr lang="en-IT"/>
          </a:p>
        </p:txBody>
      </p:sp>
    </p:spTree>
    <p:extLst>
      <p:ext uri="{BB962C8B-B14F-4D97-AF65-F5344CB8AC3E}">
        <p14:creationId xmlns:p14="http://schemas.microsoft.com/office/powerpoint/2010/main" val="309657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AE887E12-F854-4A43-9DAB-C1921802B974}" type="slidenum">
              <a:rPr lang="en-IT" smtClean="0"/>
              <a:t>4</a:t>
            </a:fld>
            <a:endParaRPr lang="en-IT"/>
          </a:p>
        </p:txBody>
      </p:sp>
    </p:spTree>
    <p:extLst>
      <p:ext uri="{BB962C8B-B14F-4D97-AF65-F5344CB8AC3E}">
        <p14:creationId xmlns:p14="http://schemas.microsoft.com/office/powerpoint/2010/main" val="39551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D9EF-8D4D-3688-F41B-F8981857EE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48CC8F81-4101-293B-9B65-3F5EA3AA6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5F0E63E5-D493-C8A4-5326-10FE061DEC18}"/>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5" name="Footer Placeholder 4">
            <a:extLst>
              <a:ext uri="{FF2B5EF4-FFF2-40B4-BE49-F238E27FC236}">
                <a16:creationId xmlns:a16="http://schemas.microsoft.com/office/drawing/2014/main" id="{4CD28AAE-9244-0B9D-F341-241BD45A90D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D7C9FB4-C829-C394-E36B-1526DC4196BC}"/>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127250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6C7D-A554-CA1D-AC65-E1678C9A078B}"/>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F1972079-44F7-AF75-3DDF-FFCE9C9190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398C2E8E-368A-E7EA-1696-A67FA3B0FFBA}"/>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5" name="Footer Placeholder 4">
            <a:extLst>
              <a:ext uri="{FF2B5EF4-FFF2-40B4-BE49-F238E27FC236}">
                <a16:creationId xmlns:a16="http://schemas.microsoft.com/office/drawing/2014/main" id="{7D3057DF-81BD-B8D3-6BD1-909DE4F263E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A7BB891-1FFB-42F9-37E8-B08F73D97708}"/>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15754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0C2FA-DC97-426B-C8DA-EECC469F9F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5385719B-7C30-AB8C-50F3-4989EC71C7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1595F66-B835-34FF-43AB-349E544E1282}"/>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5" name="Footer Placeholder 4">
            <a:extLst>
              <a:ext uri="{FF2B5EF4-FFF2-40B4-BE49-F238E27FC236}">
                <a16:creationId xmlns:a16="http://schemas.microsoft.com/office/drawing/2014/main" id="{D7671611-FD97-F072-E4A4-51A104B5609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1E26FD74-26A3-BBA3-1425-0F39CC816E1D}"/>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317865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85AA-CD1D-D48E-4B92-D415EEFAE64C}"/>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5ED4BC1C-60FF-0D1C-D0EA-E5C0BD00158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D7EC4054-C2BA-3551-E253-D968007BB6F4}"/>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5" name="Footer Placeholder 4">
            <a:extLst>
              <a:ext uri="{FF2B5EF4-FFF2-40B4-BE49-F238E27FC236}">
                <a16:creationId xmlns:a16="http://schemas.microsoft.com/office/drawing/2014/main" id="{CC2A2F52-8406-1B4E-CD4A-7132C24F194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E6A0A9E4-D595-92FB-E2D9-2FDE849D2A9B}"/>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170254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FE2-410B-D0FA-3907-3FCFC182B4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B371BD50-5E37-93F7-3BC3-2DF9E8F0E0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0105BB-BA73-EB5E-4194-A61D24F9733C}"/>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5" name="Footer Placeholder 4">
            <a:extLst>
              <a:ext uri="{FF2B5EF4-FFF2-40B4-BE49-F238E27FC236}">
                <a16:creationId xmlns:a16="http://schemas.microsoft.com/office/drawing/2014/main" id="{9B39B849-0F3B-FFA3-FFA5-C778B8D5D78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8BAE5F5-860B-ED2C-BEBC-373F5691A2E1}"/>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373327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7577-88B6-9FFF-A221-B36CCBFC3CB9}"/>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F2092E8-A1DE-5071-AF44-49E3001AE6F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B8F25453-10AB-5CB3-A6EC-35AF036862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9D072D64-A610-BB4A-63EB-D7524CB4DA84}"/>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6" name="Footer Placeholder 5">
            <a:extLst>
              <a:ext uri="{FF2B5EF4-FFF2-40B4-BE49-F238E27FC236}">
                <a16:creationId xmlns:a16="http://schemas.microsoft.com/office/drawing/2014/main" id="{0BF7E6D6-E432-B875-B282-4C5EEE171CC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CAF30E12-C0D5-3C1C-2A3A-E1766716EFDB}"/>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143244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5F2E-98EB-126C-7133-F771A3C5BDD6}"/>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6F351F71-B82F-C6C0-CC5D-9D642C514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3ECC70-75EE-EC85-8EC9-508C49D8C0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F4D52D4F-5DA5-0132-AAE9-61E823775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44FC56-443B-8756-56A5-671A067229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D2B33D75-236A-899D-7A9C-B9D158129588}"/>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8" name="Footer Placeholder 7">
            <a:extLst>
              <a:ext uri="{FF2B5EF4-FFF2-40B4-BE49-F238E27FC236}">
                <a16:creationId xmlns:a16="http://schemas.microsoft.com/office/drawing/2014/main" id="{59D5104A-BE9D-BFF1-E64A-3733E084BA99}"/>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2CE6B579-D86B-257A-F570-31AECE19E2AD}"/>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10758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DDB3-8BAE-055D-9848-651F916CF220}"/>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B73EF815-28B2-85F2-50CF-A760D8029BDC}"/>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4" name="Footer Placeholder 3">
            <a:extLst>
              <a:ext uri="{FF2B5EF4-FFF2-40B4-BE49-F238E27FC236}">
                <a16:creationId xmlns:a16="http://schemas.microsoft.com/office/drawing/2014/main" id="{2BD24CC3-BE9E-F7EC-9495-815388FC2F35}"/>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9394B3EB-7DBD-1824-CCC2-08FD0EE125D7}"/>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355837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17974-E9F2-019B-0780-9F774C5D10C3}"/>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3" name="Footer Placeholder 2">
            <a:extLst>
              <a:ext uri="{FF2B5EF4-FFF2-40B4-BE49-F238E27FC236}">
                <a16:creationId xmlns:a16="http://schemas.microsoft.com/office/drawing/2014/main" id="{4F3958DD-5FA9-E318-545E-2C5933B5F0A7}"/>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491B2DEB-83CC-1B57-DF49-3F700CC2B614}"/>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12300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4D57-2080-E8D7-D38B-90F56EF481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4311431F-35A3-6325-4FEB-4DBE30EA3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C2D4748A-6BF6-37FA-48FE-C8AA574EC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655BD-C5F3-5BD7-B2D1-CD27B2F8889C}"/>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6" name="Footer Placeholder 5">
            <a:extLst>
              <a:ext uri="{FF2B5EF4-FFF2-40B4-BE49-F238E27FC236}">
                <a16:creationId xmlns:a16="http://schemas.microsoft.com/office/drawing/2014/main" id="{7043E580-4A1E-2D50-16EB-A5DEA29D686E}"/>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FFF6BD20-BC95-95E4-CEC6-116E8EE72C2C}"/>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68994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E72E-2FA3-3BF4-4A40-576C2F40F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15F5F58D-49FE-4280-CB24-A0D48F864C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81132DC1-D84E-1F5D-843E-7316A9081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A07433-4F61-8EE8-549A-9B46DFE38672}"/>
              </a:ext>
            </a:extLst>
          </p:cNvPr>
          <p:cNvSpPr>
            <a:spLocks noGrp="1"/>
          </p:cNvSpPr>
          <p:nvPr>
            <p:ph type="dt" sz="half" idx="10"/>
          </p:nvPr>
        </p:nvSpPr>
        <p:spPr/>
        <p:txBody>
          <a:bodyPr/>
          <a:lstStyle/>
          <a:p>
            <a:fld id="{B837BBFA-9501-ED44-B267-56F593D2C7DD}" type="datetimeFigureOut">
              <a:rPr lang="en-IT" smtClean="0"/>
              <a:t>15/01/23</a:t>
            </a:fld>
            <a:endParaRPr lang="en-IT"/>
          </a:p>
        </p:txBody>
      </p:sp>
      <p:sp>
        <p:nvSpPr>
          <p:cNvPr id="6" name="Footer Placeholder 5">
            <a:extLst>
              <a:ext uri="{FF2B5EF4-FFF2-40B4-BE49-F238E27FC236}">
                <a16:creationId xmlns:a16="http://schemas.microsoft.com/office/drawing/2014/main" id="{2CAAFC85-42E2-FD9C-967F-AED80D4D34D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09C61293-4924-D864-1988-BF72D3B4692C}"/>
              </a:ext>
            </a:extLst>
          </p:cNvPr>
          <p:cNvSpPr>
            <a:spLocks noGrp="1"/>
          </p:cNvSpPr>
          <p:nvPr>
            <p:ph type="sldNum" sz="quarter" idx="12"/>
          </p:nvPr>
        </p:nvSpPr>
        <p:spPr/>
        <p:txBody>
          <a:bodyPr/>
          <a:lstStyle/>
          <a:p>
            <a:fld id="{16DB11B8-73D7-5F41-A93D-49306FA3FE7B}" type="slidenum">
              <a:rPr lang="en-IT" smtClean="0"/>
              <a:t>‹#›</a:t>
            </a:fld>
            <a:endParaRPr lang="en-IT"/>
          </a:p>
        </p:txBody>
      </p:sp>
    </p:spTree>
    <p:extLst>
      <p:ext uri="{BB962C8B-B14F-4D97-AF65-F5344CB8AC3E}">
        <p14:creationId xmlns:p14="http://schemas.microsoft.com/office/powerpoint/2010/main" val="327169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1E783-0707-8102-B4C3-8026985F0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AE6F5939-B89C-49F3-8EC7-59E0B63D3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5E56323-D444-A488-960B-FEB6698A2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7BBFA-9501-ED44-B267-56F593D2C7DD}" type="datetimeFigureOut">
              <a:rPr lang="en-IT" smtClean="0"/>
              <a:t>15/01/23</a:t>
            </a:fld>
            <a:endParaRPr lang="en-IT"/>
          </a:p>
        </p:txBody>
      </p:sp>
      <p:sp>
        <p:nvSpPr>
          <p:cNvPr id="5" name="Footer Placeholder 4">
            <a:extLst>
              <a:ext uri="{FF2B5EF4-FFF2-40B4-BE49-F238E27FC236}">
                <a16:creationId xmlns:a16="http://schemas.microsoft.com/office/drawing/2014/main" id="{13590E98-B143-6F52-D8EC-0D6CE92AE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B4B2F54E-8284-C447-DE4D-9A208E2B9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B11B8-73D7-5F41-A93D-49306FA3FE7B}" type="slidenum">
              <a:rPr lang="en-IT" smtClean="0"/>
              <a:t>‹#›</a:t>
            </a:fld>
            <a:endParaRPr lang="en-IT"/>
          </a:p>
        </p:txBody>
      </p:sp>
    </p:spTree>
    <p:extLst>
      <p:ext uri="{BB962C8B-B14F-4D97-AF65-F5344CB8AC3E}">
        <p14:creationId xmlns:p14="http://schemas.microsoft.com/office/powerpoint/2010/main" val="201808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BE97AD-8230-CD15-2EFF-A1C5EDE27C41}"/>
              </a:ext>
            </a:extLst>
          </p:cNvPr>
          <p:cNvSpPr txBox="1"/>
          <p:nvPr/>
        </p:nvSpPr>
        <p:spPr>
          <a:xfrm>
            <a:off x="0" y="2182505"/>
            <a:ext cx="12192000" cy="1938992"/>
          </a:xfrm>
          <a:prstGeom prst="rect">
            <a:avLst/>
          </a:prstGeom>
          <a:noFill/>
        </p:spPr>
        <p:txBody>
          <a:bodyPr wrap="square" rtlCol="0">
            <a:spAutoFit/>
          </a:bodyPr>
          <a:lstStyle/>
          <a:p>
            <a:pPr algn="ctr"/>
            <a:r>
              <a:rPr lang="en-US" sz="3600" dirty="0">
                <a:latin typeface="Oceanwide QLt" panose="020B0004020203020204" pitchFamily="34" charset="0"/>
              </a:rPr>
              <a:t>Ion </a:t>
            </a:r>
            <a:r>
              <a:rPr lang="en-IT" sz="3600" dirty="0">
                <a:latin typeface="Oceanwide QLt" panose="020B0004020203020204" pitchFamily="34" charset="0"/>
              </a:rPr>
              <a:t>Beam Test 2022</a:t>
            </a:r>
            <a:r>
              <a:rPr lang="en-US" sz="3600" dirty="0">
                <a:latin typeface="Oceanwide QLt" panose="020B0004020203020204" pitchFamily="34" charset="0"/>
              </a:rPr>
              <a:t> IT SCD Data Analysis</a:t>
            </a:r>
            <a:endParaRPr lang="en-IT" sz="3600" dirty="0">
              <a:latin typeface="Oceanwide QLt" panose="020B0004020203020204" pitchFamily="34" charset="0"/>
            </a:endParaRPr>
          </a:p>
          <a:p>
            <a:pPr algn="ctr"/>
            <a:endParaRPr lang="en-IT" sz="3600" dirty="0">
              <a:latin typeface="Oceanwide QLt" panose="020B0004020203020204" pitchFamily="34" charset="0"/>
            </a:endParaRPr>
          </a:p>
          <a:p>
            <a:pPr algn="ctr"/>
            <a:r>
              <a:rPr lang="en-US" sz="24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A. </a:t>
            </a:r>
            <a:r>
              <a:rPr lang="en-IT" sz="24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Oliva</a:t>
            </a:r>
            <a:endParaRPr lang="en-US" sz="24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24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16</a:t>
            </a:r>
            <a:r>
              <a:rPr lang="en-IT" sz="2400" b="1"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/1/2022</a:t>
            </a:r>
          </a:p>
        </p:txBody>
      </p:sp>
    </p:spTree>
    <p:extLst>
      <p:ext uri="{BB962C8B-B14F-4D97-AF65-F5344CB8AC3E}">
        <p14:creationId xmlns:p14="http://schemas.microsoft.com/office/powerpoint/2010/main" val="424584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48C9B1A0-F75D-67ED-FB09-8D3DB9A6A280}"/>
              </a:ext>
            </a:extLst>
          </p:cNvPr>
          <p:cNvPicPr>
            <a:picLocks noChangeAspect="1"/>
          </p:cNvPicPr>
          <p:nvPr/>
        </p:nvPicPr>
        <p:blipFill rotWithShape="1">
          <a:blip r:embed="rId3"/>
          <a:srcRect t="23852" r="12538" b="460"/>
          <a:stretch/>
        </p:blipFill>
        <p:spPr>
          <a:xfrm>
            <a:off x="6788365" y="3645024"/>
            <a:ext cx="5500323" cy="2880943"/>
          </a:xfrm>
          <a:prstGeom prst="rect">
            <a:avLst/>
          </a:prstGeom>
        </p:spPr>
      </p:pic>
      <p:pic>
        <p:nvPicPr>
          <p:cNvPr id="9" name="Picture 8" descr="Chart, waterfall chart&#10;&#10;Description automatically generated">
            <a:extLst>
              <a:ext uri="{FF2B5EF4-FFF2-40B4-BE49-F238E27FC236}">
                <a16:creationId xmlns:a16="http://schemas.microsoft.com/office/drawing/2014/main" id="{AD07F37B-57F8-3FB1-73D1-8CFEFC105E6A}"/>
              </a:ext>
            </a:extLst>
          </p:cNvPr>
          <p:cNvPicPr>
            <a:picLocks noChangeAspect="1"/>
          </p:cNvPicPr>
          <p:nvPr/>
        </p:nvPicPr>
        <p:blipFill rotWithShape="1">
          <a:blip r:embed="rId4"/>
          <a:srcRect t="18224"/>
          <a:stretch/>
        </p:blipFill>
        <p:spPr>
          <a:xfrm>
            <a:off x="232912" y="1043940"/>
            <a:ext cx="7756638" cy="2169229"/>
          </a:xfrm>
          <a:prstGeom prst="rect">
            <a:avLst/>
          </a:prstGeom>
        </p:spPr>
      </p:pic>
      <p:sp>
        <p:nvSpPr>
          <p:cNvPr id="11" name="Rectangle 10">
            <a:extLst>
              <a:ext uri="{FF2B5EF4-FFF2-40B4-BE49-F238E27FC236}">
                <a16:creationId xmlns:a16="http://schemas.microsoft.com/office/drawing/2014/main" id="{4FB2DE1A-8D85-168B-FFDD-2B2ABBA333AB}"/>
              </a:ext>
            </a:extLst>
          </p:cNvPr>
          <p:cNvSpPr/>
          <p:nvPr/>
        </p:nvSpPr>
        <p:spPr>
          <a:xfrm>
            <a:off x="1619243" y="1448788"/>
            <a:ext cx="851141" cy="85833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0" name="TextBox 9">
            <a:extLst>
              <a:ext uri="{FF2B5EF4-FFF2-40B4-BE49-F238E27FC236}">
                <a16:creationId xmlns:a16="http://schemas.microsoft.com/office/drawing/2014/main" id="{4E3332B0-266C-9441-B6A0-6AE85692CAC3}"/>
              </a:ext>
            </a:extLst>
          </p:cNvPr>
          <p:cNvSpPr txBox="1"/>
          <p:nvPr/>
        </p:nvSpPr>
        <p:spPr>
          <a:xfrm>
            <a:off x="0" y="0"/>
            <a:ext cx="12192000" cy="523220"/>
          </a:xfrm>
          <a:prstGeom prst="rect">
            <a:avLst/>
          </a:prstGeom>
          <a:solidFill>
            <a:schemeClr val="tx1"/>
          </a:solidFill>
        </p:spPr>
        <p:txBody>
          <a:bodyPr wrap="square" rtlCol="0">
            <a:spAutoFit/>
          </a:bodyPr>
          <a:lstStyle/>
          <a:p>
            <a:pPr algn="ctr"/>
            <a:r>
              <a:rPr lang="en-US" sz="2800" dirty="0">
                <a:solidFill>
                  <a:schemeClr val="bg1"/>
                </a:solidFill>
                <a:latin typeface="Oceanwide QLt" panose="020B0004020203020204" pitchFamily="34" charset="0"/>
              </a:rPr>
              <a:t>Ladder Under Test</a:t>
            </a:r>
            <a:endParaRPr lang="en-IT" sz="2800" dirty="0">
              <a:solidFill>
                <a:schemeClr val="bg1"/>
              </a:solidFill>
              <a:latin typeface="Oceanwide QLt" panose="020B0004020203020204" pitchFamily="34" charset="0"/>
            </a:endParaRPr>
          </a:p>
        </p:txBody>
      </p:sp>
      <p:pic>
        <p:nvPicPr>
          <p:cNvPr id="2" name="Picture 4">
            <a:extLst>
              <a:ext uri="{FF2B5EF4-FFF2-40B4-BE49-F238E27FC236}">
                <a16:creationId xmlns:a16="http://schemas.microsoft.com/office/drawing/2014/main" id="{23E635C4-8F7B-AAAB-6E95-18F0D63A1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68" y="3640968"/>
            <a:ext cx="3898571" cy="29249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13FB74-CB91-9C77-B5F5-6981A666FE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1784" y="3365612"/>
            <a:ext cx="2632841" cy="266491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D66B4CF5-1F9C-FA82-D316-BEDEE6387A08}"/>
              </a:ext>
            </a:extLst>
          </p:cNvPr>
          <p:cNvCxnSpPr>
            <a:cxnSpLocks/>
          </p:cNvCxnSpPr>
          <p:nvPr/>
        </p:nvCxnSpPr>
        <p:spPr>
          <a:xfrm flipH="1" flipV="1">
            <a:off x="2044813" y="2435790"/>
            <a:ext cx="217868" cy="1480913"/>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FC086DE-79EE-AC2B-11CB-AEC9C3958063}"/>
              </a:ext>
            </a:extLst>
          </p:cNvPr>
          <p:cNvSpPr/>
          <p:nvPr/>
        </p:nvSpPr>
        <p:spPr>
          <a:xfrm>
            <a:off x="7032104" y="4014570"/>
            <a:ext cx="4968552" cy="577149"/>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7" name="Rectangle 6">
            <a:extLst>
              <a:ext uri="{FF2B5EF4-FFF2-40B4-BE49-F238E27FC236}">
                <a16:creationId xmlns:a16="http://schemas.microsoft.com/office/drawing/2014/main" id="{0D1DC5FD-F5A7-4267-59CE-71B69390395F}"/>
              </a:ext>
            </a:extLst>
          </p:cNvPr>
          <p:cNvSpPr/>
          <p:nvPr/>
        </p:nvSpPr>
        <p:spPr>
          <a:xfrm>
            <a:off x="7032104" y="4603053"/>
            <a:ext cx="4968552" cy="577149"/>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8" name="Rectangle 7">
            <a:extLst>
              <a:ext uri="{FF2B5EF4-FFF2-40B4-BE49-F238E27FC236}">
                <a16:creationId xmlns:a16="http://schemas.microsoft.com/office/drawing/2014/main" id="{0B8FFDBD-900C-ADFC-31E9-F3C33649E0A9}"/>
              </a:ext>
            </a:extLst>
          </p:cNvPr>
          <p:cNvSpPr/>
          <p:nvPr/>
        </p:nvSpPr>
        <p:spPr>
          <a:xfrm>
            <a:off x="7032104" y="5179117"/>
            <a:ext cx="4968552" cy="577149"/>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2" name="Rectangle 11">
            <a:extLst>
              <a:ext uri="{FF2B5EF4-FFF2-40B4-BE49-F238E27FC236}">
                <a16:creationId xmlns:a16="http://schemas.microsoft.com/office/drawing/2014/main" id="{E617B948-5CAE-6F30-0624-B0516222D045}"/>
              </a:ext>
            </a:extLst>
          </p:cNvPr>
          <p:cNvSpPr/>
          <p:nvPr/>
        </p:nvSpPr>
        <p:spPr>
          <a:xfrm>
            <a:off x="7032104" y="5755181"/>
            <a:ext cx="4968552" cy="577149"/>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4" name="TextBox 13">
            <a:extLst>
              <a:ext uri="{FF2B5EF4-FFF2-40B4-BE49-F238E27FC236}">
                <a16:creationId xmlns:a16="http://schemas.microsoft.com/office/drawing/2014/main" id="{2411D2E0-DFA6-E283-E74E-26BE0EC3EC80}"/>
              </a:ext>
            </a:extLst>
          </p:cNvPr>
          <p:cNvSpPr txBox="1"/>
          <p:nvPr/>
        </p:nvSpPr>
        <p:spPr>
          <a:xfrm>
            <a:off x="7680176" y="1484784"/>
            <a:ext cx="4392488" cy="1323439"/>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8 similar sensors (96×96 mm</a:t>
            </a:r>
            <a:r>
              <a:rPr lang="en-US" sz="1600" baseline="300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2</a:t>
            </a:r>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150 μm thick, 150 μm readout pitch, 50 μm implantation) mounted in orthogonal pairs, inside a frame.</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Globally 4 X and 4 Y independent position estimations.</a:t>
            </a:r>
          </a:p>
        </p:txBody>
      </p:sp>
    </p:spTree>
    <p:extLst>
      <p:ext uri="{BB962C8B-B14F-4D97-AF65-F5344CB8AC3E}">
        <p14:creationId xmlns:p14="http://schemas.microsoft.com/office/powerpoint/2010/main" val="275624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7C62CA-E6DD-B14B-894D-2EA2769CD850}"/>
              </a:ext>
            </a:extLst>
          </p:cNvPr>
          <p:cNvSpPr txBox="1"/>
          <p:nvPr/>
        </p:nvSpPr>
        <p:spPr>
          <a:xfrm>
            <a:off x="0" y="0"/>
            <a:ext cx="12192000" cy="523220"/>
          </a:xfrm>
          <a:prstGeom prst="rect">
            <a:avLst/>
          </a:prstGeom>
          <a:solidFill>
            <a:schemeClr val="tx1"/>
          </a:solidFill>
        </p:spPr>
        <p:txBody>
          <a:bodyPr wrap="square" rtlCol="0">
            <a:spAutoFit/>
          </a:bodyPr>
          <a:lstStyle/>
          <a:p>
            <a:pPr algn="ctr"/>
            <a:r>
              <a:rPr lang="en-US" sz="2800" dirty="0">
                <a:solidFill>
                  <a:schemeClr val="bg1"/>
                </a:solidFill>
                <a:latin typeface="Oceanwide QLt" panose="020B0004020203020204" pitchFamily="34" charset="0"/>
              </a:rPr>
              <a:t>Position Estimation</a:t>
            </a:r>
            <a:endParaRPr lang="en-IT" sz="2800" dirty="0">
              <a:solidFill>
                <a:schemeClr val="bg1"/>
              </a:solidFill>
              <a:latin typeface="Oceanwide QLt" panose="020B0004020203020204" pitchFamily="34" charset="0"/>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DCEC5AF-C026-4645-8661-E615CBCB0CF9}"/>
                  </a:ext>
                </a:extLst>
              </p:cNvPr>
              <p:cNvSpPr txBox="1"/>
              <p:nvPr/>
            </p:nvSpPr>
            <p:spPr>
              <a:xfrm>
                <a:off x="479376" y="729694"/>
                <a:ext cx="11449272" cy="879087"/>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Center of gravity of the two highest strips (suffers from saturation effects, however, good for first a first approximation).</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Expected resolution from </a:t>
                </a:r>
                <a:r>
                  <a:rPr lang="en-US" sz="1600" dirty="0" err="1">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η</a:t>
                </a:r>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is </a:t>
                </a:r>
                <a14:m>
                  <m:oMath xmlns:m="http://schemas.openxmlformats.org/officeDocument/2006/math">
                    <m:r>
                      <a:rPr lang="en-US" sz="1600" b="0" i="0" smtClean="0">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t>50</m:t>
                    </m:r>
                    <m:r>
                      <a:rPr lang="en-US" sz="1600" b="0" i="1" smtClean="0">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t>/</m:t>
                    </m:r>
                    <m:rad>
                      <m:radPr>
                        <m:degHide m:val="on"/>
                        <m:ctrlPr>
                          <a:rPr lang="en-US" sz="1600" i="1" smtClean="0">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ctrlPr>
                      </m:radPr>
                      <m:deg/>
                      <m:e>
                        <m:r>
                          <a:rPr lang="en-US" sz="1600" b="0" i="1" smtClean="0">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t>12</m:t>
                        </m:r>
                      </m:e>
                    </m:rad>
                  </m:oMath>
                </a14:m>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cs typeface="Helvetica Neue" panose="02000503000000020004" pitchFamily="2" charset="0"/>
                        <a:sym typeface="Wingdings" pitchFamily="2" charset="2"/>
                      </a:rPr>
                      <m:t>~</m:t>
                    </m:r>
                    <m:r>
                      <a:rPr lang="en-US" sz="1600" b="0" i="1" dirty="0" smtClean="0">
                        <a:latin typeface="Cambria Math" panose="02040503050406030204" pitchFamily="18" charset="0"/>
                        <a:ea typeface="Cambria Math" panose="02040503050406030204" pitchFamily="18" charset="0"/>
                        <a:cs typeface="Helvetica Neue" panose="02000503000000020004" pitchFamily="2" charset="0"/>
                        <a:sym typeface="Wingdings" pitchFamily="2" charset="2"/>
                      </a:rPr>
                      <m:t> 14 </m:t>
                    </m:r>
                    <m:r>
                      <m:rPr>
                        <m:nor/>
                      </m:rPr>
                      <a:rPr lang="en-US" sz="1600" b="0" i="0" smtClean="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m:t>μm</m:t>
                    </m:r>
                  </m:oMath>
                </a14:m>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For saturation region is expected to be </a:t>
                </a:r>
                <a14:m>
                  <m:oMath xmlns:m="http://schemas.openxmlformats.org/officeDocument/2006/math">
                    <m:r>
                      <a:rPr lang="en-US" sz="1600" b="0" i="0" smtClean="0">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t>1</m:t>
                    </m:r>
                    <m:r>
                      <a:rPr lang="en-US" sz="1600">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t>50</m:t>
                    </m:r>
                    <m:r>
                      <a:rPr lang="en-US" sz="1600" i="1">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t>/</m:t>
                    </m:r>
                    <m:rad>
                      <m:radPr>
                        <m:degHide m:val="on"/>
                        <m:ctrlPr>
                          <a:rPr lang="en-US" sz="1600" i="1">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ctrlPr>
                      </m:radPr>
                      <m:deg/>
                      <m:e>
                        <m:r>
                          <a:rPr lang="en-US" sz="1600" i="1">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t>12</m:t>
                        </m:r>
                      </m:e>
                    </m:rad>
                  </m:oMath>
                </a14:m>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a:t>
                </a:r>
                <a14:m>
                  <m:oMath xmlns:m="http://schemas.openxmlformats.org/officeDocument/2006/math">
                    <m:r>
                      <a:rPr lang="en-US" sz="1600" i="1" dirty="0">
                        <a:latin typeface="Cambria Math" panose="02040503050406030204" pitchFamily="18" charset="0"/>
                        <a:ea typeface="Cambria Math" panose="02040503050406030204" pitchFamily="18" charset="0"/>
                        <a:cs typeface="Helvetica Neue" panose="02000503000000020004" pitchFamily="2" charset="0"/>
                        <a:sym typeface="Wingdings" pitchFamily="2" charset="2"/>
                      </a:rPr>
                      <m:t>~ </m:t>
                    </m:r>
                    <m:r>
                      <a:rPr lang="en-US" sz="1600" b="0" i="1" dirty="0" smtClean="0">
                        <a:latin typeface="Cambria Math" panose="02040503050406030204" pitchFamily="18" charset="0"/>
                        <a:ea typeface="Cambria Math" panose="02040503050406030204" pitchFamily="18" charset="0"/>
                        <a:cs typeface="Helvetica Neue" panose="02000503000000020004" pitchFamily="2" charset="0"/>
                        <a:sym typeface="Wingdings" pitchFamily="2" charset="2"/>
                      </a:rPr>
                      <m:t>43</m:t>
                    </m:r>
                    <m:r>
                      <a:rPr lang="en-US" sz="1600" i="1" dirty="0">
                        <a:latin typeface="Cambria Math" panose="02040503050406030204" pitchFamily="18" charset="0"/>
                        <a:ea typeface="Cambria Math" panose="02040503050406030204" pitchFamily="18" charset="0"/>
                        <a:cs typeface="Helvetica Neue" panose="02000503000000020004" pitchFamily="2" charset="0"/>
                        <a:sym typeface="Wingdings" pitchFamily="2" charset="2"/>
                      </a:rPr>
                      <m:t> </m:t>
                    </m:r>
                    <m:r>
                      <m:rPr>
                        <m:nor/>
                      </m:rPr>
                      <a:rPr lang="en-US" sz="160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m:t>μm</m:t>
                    </m:r>
                  </m:oMath>
                </a14:m>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a:t>
                </a:r>
              </a:p>
            </p:txBody>
          </p:sp>
        </mc:Choice>
        <mc:Fallback>
          <p:sp>
            <p:nvSpPr>
              <p:cNvPr id="12" name="TextBox 11">
                <a:extLst>
                  <a:ext uri="{FF2B5EF4-FFF2-40B4-BE49-F238E27FC236}">
                    <a16:creationId xmlns:a16="http://schemas.microsoft.com/office/drawing/2014/main" id="{4DCEC5AF-C026-4645-8661-E615CBCB0CF9}"/>
                  </a:ext>
                </a:extLst>
              </p:cNvPr>
              <p:cNvSpPr txBox="1">
                <a:spLocks noRot="1" noChangeAspect="1" noMove="1" noResize="1" noEditPoints="1" noAdjustHandles="1" noChangeArrowheads="1" noChangeShapeType="1" noTextEdit="1"/>
              </p:cNvSpPr>
              <p:nvPr/>
            </p:nvSpPr>
            <p:spPr>
              <a:xfrm>
                <a:off x="479376" y="729694"/>
                <a:ext cx="11449272" cy="879087"/>
              </a:xfrm>
              <a:prstGeom prst="rect">
                <a:avLst/>
              </a:prstGeom>
              <a:blipFill>
                <a:blip r:embed="rId3"/>
                <a:stretch>
                  <a:fillRect l="-221" t="-1429" b="-8571"/>
                </a:stretch>
              </a:blipFill>
            </p:spPr>
            <p:txBody>
              <a:bodyPr/>
              <a:lstStyle/>
              <a:p>
                <a:r>
                  <a:rPr lang="en-IT">
                    <a:noFill/>
                  </a:rPr>
                  <a:t> </a:t>
                </a:r>
              </a:p>
            </p:txBody>
          </p:sp>
        </mc:Fallback>
      </mc:AlternateContent>
      <p:pic>
        <p:nvPicPr>
          <p:cNvPr id="29" name="Picture 28">
            <a:extLst>
              <a:ext uri="{FF2B5EF4-FFF2-40B4-BE49-F238E27FC236}">
                <a16:creationId xmlns:a16="http://schemas.microsoft.com/office/drawing/2014/main" id="{D39BA1BB-2E32-B4E6-23E3-5AE39AC22835}"/>
              </a:ext>
            </a:extLst>
          </p:cNvPr>
          <p:cNvPicPr>
            <a:picLocks noChangeAspect="1"/>
          </p:cNvPicPr>
          <p:nvPr/>
        </p:nvPicPr>
        <p:blipFill rotWithShape="1">
          <a:blip r:embed="rId4"/>
          <a:srcRect l="6051" r="5693"/>
          <a:stretch/>
        </p:blipFill>
        <p:spPr>
          <a:xfrm>
            <a:off x="5908036" y="1737806"/>
            <a:ext cx="5660571" cy="4355490"/>
          </a:xfrm>
          <a:prstGeom prst="rect">
            <a:avLst/>
          </a:prstGeom>
        </p:spPr>
      </p:pic>
      <p:sp>
        <p:nvSpPr>
          <p:cNvPr id="30" name="TextBox 29">
            <a:extLst>
              <a:ext uri="{FF2B5EF4-FFF2-40B4-BE49-F238E27FC236}">
                <a16:creationId xmlns:a16="http://schemas.microsoft.com/office/drawing/2014/main" id="{455D45F3-DF9D-CF77-7E26-7FF1E82DE0EC}"/>
              </a:ext>
            </a:extLst>
          </p:cNvPr>
          <p:cNvSpPr txBox="1"/>
          <p:nvPr/>
        </p:nvSpPr>
        <p:spPr>
          <a:xfrm rot="20645971">
            <a:off x="7741672" y="2333433"/>
            <a:ext cx="720069" cy="369332"/>
          </a:xfrm>
          <a:prstGeom prst="rect">
            <a:avLst/>
          </a:prstGeom>
          <a:noFill/>
        </p:spPr>
        <p:txBody>
          <a:bodyPr wrap="none" rtlCol="0">
            <a:spAutoFit/>
          </a:bodyPr>
          <a:lstStyle/>
          <a:p>
            <a:r>
              <a:rPr lang="en-US" b="1" dirty="0"/>
              <a:t>“1/3”</a:t>
            </a:r>
            <a:endParaRPr b="1" dirty="0"/>
          </a:p>
        </p:txBody>
      </p:sp>
      <p:sp>
        <p:nvSpPr>
          <p:cNvPr id="31" name="TextBox 30">
            <a:extLst>
              <a:ext uri="{FF2B5EF4-FFF2-40B4-BE49-F238E27FC236}">
                <a16:creationId xmlns:a16="http://schemas.microsoft.com/office/drawing/2014/main" id="{019215FB-0E32-6150-BDD4-327FD39F06BE}"/>
              </a:ext>
            </a:extLst>
          </p:cNvPr>
          <p:cNvSpPr txBox="1"/>
          <p:nvPr/>
        </p:nvSpPr>
        <p:spPr>
          <a:xfrm rot="20645971">
            <a:off x="9253841" y="2333434"/>
            <a:ext cx="720069" cy="369332"/>
          </a:xfrm>
          <a:prstGeom prst="rect">
            <a:avLst/>
          </a:prstGeom>
          <a:noFill/>
        </p:spPr>
        <p:txBody>
          <a:bodyPr wrap="none" rtlCol="0">
            <a:spAutoFit/>
          </a:bodyPr>
          <a:lstStyle/>
          <a:p>
            <a:r>
              <a:rPr lang="en-US" b="1" dirty="0"/>
              <a:t>“2/3”</a:t>
            </a:r>
            <a:endParaRPr b="1" dirty="0"/>
          </a:p>
        </p:txBody>
      </p:sp>
      <p:sp>
        <p:nvSpPr>
          <p:cNvPr id="32" name="TextBox 31">
            <a:extLst>
              <a:ext uri="{FF2B5EF4-FFF2-40B4-BE49-F238E27FC236}">
                <a16:creationId xmlns:a16="http://schemas.microsoft.com/office/drawing/2014/main" id="{C6638664-CA89-B8E0-AA09-32CED835C821}"/>
              </a:ext>
            </a:extLst>
          </p:cNvPr>
          <p:cNvSpPr txBox="1"/>
          <p:nvPr/>
        </p:nvSpPr>
        <p:spPr>
          <a:xfrm>
            <a:off x="6480719" y="1800522"/>
            <a:ext cx="4833256" cy="369332"/>
          </a:xfrm>
          <a:prstGeom prst="rect">
            <a:avLst/>
          </a:prstGeom>
          <a:noFill/>
        </p:spPr>
        <p:txBody>
          <a:bodyPr wrap="squar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No-seed-saturation, </a:t>
            </a:r>
            <a:r>
              <a:rPr lang="en-US" i="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a:t>
            </a:r>
            <a:r>
              <a:rPr lang="en-US" i="0" baseline="-25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a:t>
            </a:r>
            <a:r>
              <a:rPr lang="en-US" i="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&lt; 2000</a:t>
            </a:r>
          </a:p>
        </p:txBody>
      </p:sp>
      <p:sp>
        <p:nvSpPr>
          <p:cNvPr id="33" name="Rectangle 32">
            <a:extLst>
              <a:ext uri="{FF2B5EF4-FFF2-40B4-BE49-F238E27FC236}">
                <a16:creationId xmlns:a16="http://schemas.microsoft.com/office/drawing/2014/main" id="{706A3341-5603-FEBF-B8A6-BF4287F93930}"/>
              </a:ext>
            </a:extLst>
          </p:cNvPr>
          <p:cNvSpPr/>
          <p:nvPr/>
        </p:nvSpPr>
        <p:spPr>
          <a:xfrm>
            <a:off x="1693803" y="4495596"/>
            <a:ext cx="504056" cy="59016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Rectangle 33">
            <a:extLst>
              <a:ext uri="{FF2B5EF4-FFF2-40B4-BE49-F238E27FC236}">
                <a16:creationId xmlns:a16="http://schemas.microsoft.com/office/drawing/2014/main" id="{29EABCAE-3605-D06C-D242-E21B27F4C0D1}"/>
              </a:ext>
            </a:extLst>
          </p:cNvPr>
          <p:cNvSpPr/>
          <p:nvPr/>
        </p:nvSpPr>
        <p:spPr>
          <a:xfrm>
            <a:off x="2701915" y="2983428"/>
            <a:ext cx="504056" cy="2102329"/>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Rectangle 34">
            <a:extLst>
              <a:ext uri="{FF2B5EF4-FFF2-40B4-BE49-F238E27FC236}">
                <a16:creationId xmlns:a16="http://schemas.microsoft.com/office/drawing/2014/main" id="{2F3160C2-84AD-99DB-4ACB-5BC90B2964E7}"/>
              </a:ext>
            </a:extLst>
          </p:cNvPr>
          <p:cNvSpPr/>
          <p:nvPr/>
        </p:nvSpPr>
        <p:spPr>
          <a:xfrm>
            <a:off x="2197859" y="3991540"/>
            <a:ext cx="504056" cy="1094217"/>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rgbClr val="00B0F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Rectangle 35">
            <a:extLst>
              <a:ext uri="{FF2B5EF4-FFF2-40B4-BE49-F238E27FC236}">
                <a16:creationId xmlns:a16="http://schemas.microsoft.com/office/drawing/2014/main" id="{BC0AF28E-0195-F848-8CF0-CF1A448BD5A6}"/>
              </a:ext>
            </a:extLst>
          </p:cNvPr>
          <p:cNvSpPr/>
          <p:nvPr/>
        </p:nvSpPr>
        <p:spPr>
          <a:xfrm>
            <a:off x="3205971" y="4711620"/>
            <a:ext cx="504056" cy="3741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TextBox 36">
            <a:extLst>
              <a:ext uri="{FF2B5EF4-FFF2-40B4-BE49-F238E27FC236}">
                <a16:creationId xmlns:a16="http://schemas.microsoft.com/office/drawing/2014/main" id="{2D0B8756-2729-85C7-C9DD-53E77E087142}"/>
              </a:ext>
            </a:extLst>
          </p:cNvPr>
          <p:cNvSpPr txBox="1"/>
          <p:nvPr/>
        </p:nvSpPr>
        <p:spPr>
          <a:xfrm>
            <a:off x="2197859" y="3591430"/>
            <a:ext cx="504056" cy="338554"/>
          </a:xfrm>
          <a:prstGeom prst="rect">
            <a:avLst/>
          </a:prstGeom>
          <a:noFill/>
        </p:spPr>
        <p:txBody>
          <a:bodyPr wrap="square" rtlCol="0">
            <a:spAutoFit/>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S</a:t>
            </a:r>
            <a:r>
              <a:rPr lang="en-US" sz="1600" baseline="-25000" dirty="0">
                <a:latin typeface="Helvetica Neue" panose="02000503000000020004" pitchFamily="2" charset="0"/>
                <a:ea typeface="Helvetica Neue" panose="02000503000000020004" pitchFamily="2" charset="0"/>
                <a:cs typeface="Helvetica Neue" panose="02000503000000020004" pitchFamily="2" charset="0"/>
              </a:rPr>
              <a:t>2</a:t>
            </a:r>
            <a:endParaRPr sz="1600"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TextBox 37">
            <a:extLst>
              <a:ext uri="{FF2B5EF4-FFF2-40B4-BE49-F238E27FC236}">
                <a16:creationId xmlns:a16="http://schemas.microsoft.com/office/drawing/2014/main" id="{6F31DADB-FA04-C311-DBB2-52E1F7B4C76F}"/>
              </a:ext>
            </a:extLst>
          </p:cNvPr>
          <p:cNvSpPr txBox="1"/>
          <p:nvPr/>
        </p:nvSpPr>
        <p:spPr>
          <a:xfrm>
            <a:off x="2701915" y="2583318"/>
            <a:ext cx="504056" cy="338554"/>
          </a:xfrm>
          <a:prstGeom prst="rect">
            <a:avLst/>
          </a:prstGeom>
          <a:noFill/>
        </p:spPr>
        <p:txBody>
          <a:bodyPr wrap="square" rtlCol="0">
            <a:spAutoFit/>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S</a:t>
            </a:r>
            <a:r>
              <a:rPr lang="en-US" sz="1600" baseline="-25000" dirty="0">
                <a:latin typeface="Helvetica Neue" panose="02000503000000020004" pitchFamily="2" charset="0"/>
                <a:ea typeface="Helvetica Neue" panose="02000503000000020004" pitchFamily="2" charset="0"/>
                <a:cs typeface="Helvetica Neue" panose="02000503000000020004" pitchFamily="2" charset="0"/>
              </a:rPr>
              <a:t>1</a:t>
            </a:r>
            <a:endParaRPr sz="1600"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TextBox 38">
            <a:extLst>
              <a:ext uri="{FF2B5EF4-FFF2-40B4-BE49-F238E27FC236}">
                <a16:creationId xmlns:a16="http://schemas.microsoft.com/office/drawing/2014/main" id="{449C421F-B80E-1723-C742-7BF9DF0EB57C}"/>
              </a:ext>
            </a:extLst>
          </p:cNvPr>
          <p:cNvSpPr txBox="1"/>
          <p:nvPr/>
        </p:nvSpPr>
        <p:spPr>
          <a:xfrm>
            <a:off x="1693803" y="4095486"/>
            <a:ext cx="504056" cy="338554"/>
          </a:xfrm>
          <a:prstGeom prst="rect">
            <a:avLst/>
          </a:prstGeom>
          <a:noFill/>
        </p:spPr>
        <p:txBody>
          <a:bodyPr wrap="square" rtlCol="0">
            <a:spAutoFit/>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S</a:t>
            </a:r>
            <a:r>
              <a:rPr lang="en-US" sz="1600" baseline="-25000" dirty="0">
                <a:latin typeface="Helvetica Neue" panose="02000503000000020004" pitchFamily="2" charset="0"/>
                <a:ea typeface="Helvetica Neue" panose="02000503000000020004" pitchFamily="2" charset="0"/>
                <a:cs typeface="Helvetica Neue" panose="02000503000000020004" pitchFamily="2" charset="0"/>
              </a:rPr>
              <a:t>4</a:t>
            </a:r>
            <a:endParaRPr sz="1600"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 name="TextBox 39">
            <a:extLst>
              <a:ext uri="{FF2B5EF4-FFF2-40B4-BE49-F238E27FC236}">
                <a16:creationId xmlns:a16="http://schemas.microsoft.com/office/drawing/2014/main" id="{3A07822A-D48E-B4AD-35CE-0DC7DC02384A}"/>
              </a:ext>
            </a:extLst>
          </p:cNvPr>
          <p:cNvSpPr txBox="1"/>
          <p:nvPr/>
        </p:nvSpPr>
        <p:spPr>
          <a:xfrm>
            <a:off x="3205971" y="4311510"/>
            <a:ext cx="504056" cy="338554"/>
          </a:xfrm>
          <a:prstGeom prst="rect">
            <a:avLst/>
          </a:prstGeom>
          <a:noFill/>
        </p:spPr>
        <p:txBody>
          <a:bodyPr wrap="square" rtlCol="0">
            <a:spAutoFit/>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S</a:t>
            </a:r>
            <a:r>
              <a:rPr lang="en-US" sz="1600" baseline="-25000" dirty="0">
                <a:latin typeface="Helvetica Neue" panose="02000503000000020004" pitchFamily="2" charset="0"/>
                <a:ea typeface="Helvetica Neue" panose="02000503000000020004" pitchFamily="2" charset="0"/>
                <a:cs typeface="Helvetica Neue" panose="02000503000000020004" pitchFamily="2" charset="0"/>
              </a:rPr>
              <a:t>3</a:t>
            </a:r>
            <a:endParaRPr sz="1600"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TextBox 40">
            <a:extLst>
              <a:ext uri="{FF2B5EF4-FFF2-40B4-BE49-F238E27FC236}">
                <a16:creationId xmlns:a16="http://schemas.microsoft.com/office/drawing/2014/main" id="{46E231C3-C6B8-78EA-9782-1891700620FA}"/>
              </a:ext>
            </a:extLst>
          </p:cNvPr>
          <p:cNvSpPr txBox="1"/>
          <p:nvPr/>
        </p:nvSpPr>
        <p:spPr>
          <a:xfrm>
            <a:off x="2197859" y="5071660"/>
            <a:ext cx="504056" cy="338554"/>
          </a:xfrm>
          <a:prstGeom prst="rect">
            <a:avLst/>
          </a:prstGeom>
          <a:noFill/>
        </p:spPr>
        <p:txBody>
          <a:bodyPr wrap="square" rtlCol="0">
            <a:spAutoFit/>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S</a:t>
            </a:r>
            <a:r>
              <a:rPr lang="en-US" sz="1600" baseline="-25000" dirty="0">
                <a:latin typeface="Helvetica Neue" panose="02000503000000020004" pitchFamily="2" charset="0"/>
                <a:ea typeface="Helvetica Neue" panose="02000503000000020004" pitchFamily="2" charset="0"/>
                <a:cs typeface="Helvetica Neue" panose="02000503000000020004" pitchFamily="2" charset="0"/>
              </a:rPr>
              <a:t>L</a:t>
            </a:r>
            <a:endParaRPr sz="1600"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2" name="TextBox 41">
            <a:extLst>
              <a:ext uri="{FF2B5EF4-FFF2-40B4-BE49-F238E27FC236}">
                <a16:creationId xmlns:a16="http://schemas.microsoft.com/office/drawing/2014/main" id="{E0734C14-DB2E-5546-7FD1-B84CDCB8222C}"/>
              </a:ext>
            </a:extLst>
          </p:cNvPr>
          <p:cNvSpPr txBox="1"/>
          <p:nvPr/>
        </p:nvSpPr>
        <p:spPr>
          <a:xfrm>
            <a:off x="2701915" y="5071660"/>
            <a:ext cx="504056" cy="338554"/>
          </a:xfrm>
          <a:prstGeom prst="rect">
            <a:avLst/>
          </a:prstGeom>
          <a:noFill/>
        </p:spPr>
        <p:txBody>
          <a:bodyPr wrap="square" rtlCol="0">
            <a:spAutoFit/>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S</a:t>
            </a:r>
            <a:r>
              <a:rPr lang="en-US" sz="1600" baseline="-25000" dirty="0">
                <a:latin typeface="Helvetica Neue" panose="02000503000000020004" pitchFamily="2" charset="0"/>
                <a:ea typeface="Helvetica Neue" panose="02000503000000020004" pitchFamily="2" charset="0"/>
                <a:cs typeface="Helvetica Neue" panose="02000503000000020004" pitchFamily="2" charset="0"/>
              </a:rPr>
              <a:t>R</a:t>
            </a:r>
            <a:endParaRPr sz="1600"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TextBox 42">
            <a:extLst>
              <a:ext uri="{FF2B5EF4-FFF2-40B4-BE49-F238E27FC236}">
                <a16:creationId xmlns:a16="http://schemas.microsoft.com/office/drawing/2014/main" id="{6A253864-D804-7E48-3221-F0C32997646B}"/>
              </a:ext>
            </a:extLst>
          </p:cNvPr>
          <p:cNvSpPr txBox="1"/>
          <p:nvPr/>
        </p:nvSpPr>
        <p:spPr>
          <a:xfrm>
            <a:off x="3205971" y="5071660"/>
            <a:ext cx="504056" cy="338554"/>
          </a:xfrm>
          <a:prstGeom prst="rect">
            <a:avLst/>
          </a:prstGeom>
          <a:noFill/>
        </p:spPr>
        <p:txBody>
          <a:bodyPr wrap="square" rtlCol="0">
            <a:spAutoFit/>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S</a:t>
            </a:r>
            <a:r>
              <a:rPr lang="en-US" sz="1600" baseline="-25000" dirty="0">
                <a:latin typeface="Helvetica Neue" panose="02000503000000020004" pitchFamily="2" charset="0"/>
                <a:ea typeface="Helvetica Neue" panose="02000503000000020004" pitchFamily="2" charset="0"/>
                <a:cs typeface="Helvetica Neue" panose="02000503000000020004" pitchFamily="2" charset="0"/>
              </a:rPr>
              <a:t>RR</a:t>
            </a:r>
            <a:endParaRPr sz="1600"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4" name="TextBox 43">
            <a:extLst>
              <a:ext uri="{FF2B5EF4-FFF2-40B4-BE49-F238E27FC236}">
                <a16:creationId xmlns:a16="http://schemas.microsoft.com/office/drawing/2014/main" id="{3D13001F-30C0-293B-D480-3351F7BCA787}"/>
              </a:ext>
            </a:extLst>
          </p:cNvPr>
          <p:cNvSpPr txBox="1"/>
          <p:nvPr/>
        </p:nvSpPr>
        <p:spPr>
          <a:xfrm>
            <a:off x="1693803" y="5071660"/>
            <a:ext cx="504056" cy="338554"/>
          </a:xfrm>
          <a:prstGeom prst="rect">
            <a:avLst/>
          </a:prstGeom>
          <a:noFill/>
        </p:spPr>
        <p:txBody>
          <a:bodyPr wrap="square" rtlCol="0">
            <a:spAutoFit/>
          </a:bodyP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S</a:t>
            </a:r>
            <a:r>
              <a:rPr lang="en-US" sz="1600" baseline="-25000" dirty="0">
                <a:latin typeface="Helvetica Neue" panose="02000503000000020004" pitchFamily="2" charset="0"/>
                <a:ea typeface="Helvetica Neue" panose="02000503000000020004" pitchFamily="2" charset="0"/>
                <a:cs typeface="Helvetica Neue" panose="02000503000000020004" pitchFamily="2" charset="0"/>
              </a:rPr>
              <a:t>LL</a:t>
            </a:r>
            <a:endParaRPr sz="1600" baseline="-250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6719B4C8-8FCE-5693-C0B9-5DEB56BD57FE}"/>
              </a:ext>
            </a:extLst>
          </p:cNvPr>
          <p:cNvCxnSpPr/>
          <p:nvPr/>
        </p:nvCxnSpPr>
        <p:spPr>
          <a:xfrm>
            <a:off x="911423" y="5071660"/>
            <a:ext cx="4104456" cy="140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F8107B2-A976-B7CF-A879-B28869CA4516}"/>
              </a:ext>
            </a:extLst>
          </p:cNvPr>
          <p:cNvSpPr txBox="1"/>
          <p:nvPr/>
        </p:nvSpPr>
        <p:spPr>
          <a:xfrm>
            <a:off x="479376" y="6093296"/>
            <a:ext cx="11233248" cy="584775"/>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 note for </a:t>
            </a:r>
            <a:r>
              <a:rPr lang="en-US" sz="1600" b="1"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CN SCD</a:t>
            </a:r>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in best conditions 4 measurement with 20 μm accuracy distributed over 10 cm give an extrapolation width at 50 cm of about 400 μm. We have to see if adding other far away sensors (AMS) may improve.</a:t>
            </a:r>
          </a:p>
        </p:txBody>
      </p:sp>
    </p:spTree>
    <p:extLst>
      <p:ext uri="{BB962C8B-B14F-4D97-AF65-F5344CB8AC3E}">
        <p14:creationId xmlns:p14="http://schemas.microsoft.com/office/powerpoint/2010/main" val="160928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diagram&#10;&#10;Description automatically generated">
            <a:extLst>
              <a:ext uri="{FF2B5EF4-FFF2-40B4-BE49-F238E27FC236}">
                <a16:creationId xmlns:a16="http://schemas.microsoft.com/office/drawing/2014/main" id="{A74939D1-B455-BA47-4ABF-DAD340873058}"/>
              </a:ext>
            </a:extLst>
          </p:cNvPr>
          <p:cNvPicPr>
            <a:picLocks noChangeAspect="1"/>
          </p:cNvPicPr>
          <p:nvPr/>
        </p:nvPicPr>
        <p:blipFill>
          <a:blip r:embed="rId3"/>
          <a:stretch>
            <a:fillRect/>
          </a:stretch>
        </p:blipFill>
        <p:spPr>
          <a:xfrm>
            <a:off x="4562160" y="1844824"/>
            <a:ext cx="7607300" cy="4914900"/>
          </a:xfrm>
          <a:prstGeom prst="rect">
            <a:avLst/>
          </a:prstGeom>
        </p:spPr>
      </p:pic>
      <p:sp>
        <p:nvSpPr>
          <p:cNvPr id="8" name="TextBox 7">
            <a:extLst>
              <a:ext uri="{FF2B5EF4-FFF2-40B4-BE49-F238E27FC236}">
                <a16:creationId xmlns:a16="http://schemas.microsoft.com/office/drawing/2014/main" id="{827C62CA-E6DD-B14B-894D-2EA2769CD850}"/>
              </a:ext>
            </a:extLst>
          </p:cNvPr>
          <p:cNvSpPr txBox="1"/>
          <p:nvPr/>
        </p:nvSpPr>
        <p:spPr>
          <a:xfrm>
            <a:off x="0" y="0"/>
            <a:ext cx="12192000" cy="523220"/>
          </a:xfrm>
          <a:prstGeom prst="rect">
            <a:avLst/>
          </a:prstGeom>
          <a:solidFill>
            <a:schemeClr val="tx1"/>
          </a:solidFill>
        </p:spPr>
        <p:txBody>
          <a:bodyPr wrap="square" rtlCol="0">
            <a:spAutoFit/>
          </a:bodyPr>
          <a:lstStyle/>
          <a:p>
            <a:pPr algn="ctr"/>
            <a:r>
              <a:rPr lang="en-US" sz="2800" dirty="0">
                <a:solidFill>
                  <a:schemeClr val="bg1"/>
                </a:solidFill>
                <a:latin typeface="Oceanwide QLt" panose="020B0004020203020204" pitchFamily="34" charset="0"/>
              </a:rPr>
              <a:t>Alignment</a:t>
            </a:r>
            <a:endParaRPr lang="en-IT" sz="2800" dirty="0">
              <a:solidFill>
                <a:schemeClr val="bg1"/>
              </a:solidFill>
              <a:latin typeface="Oceanwide QLt" panose="020B0004020203020204" pitchFamily="34" charset="0"/>
            </a:endParaRPr>
          </a:p>
        </p:txBody>
      </p:sp>
      <p:pic>
        <p:nvPicPr>
          <p:cNvPr id="2" name="Picture 1">
            <a:extLst>
              <a:ext uri="{FF2B5EF4-FFF2-40B4-BE49-F238E27FC236}">
                <a16:creationId xmlns:a16="http://schemas.microsoft.com/office/drawing/2014/main" id="{5FF5164A-D1DC-4E8A-A5B1-D664E23CA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51" y="2060848"/>
            <a:ext cx="4268473" cy="43204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2C85AB1D-A8D4-9B5A-D3BD-0B118C0D2BB1}"/>
              </a:ext>
            </a:extLst>
          </p:cNvPr>
          <p:cNvCxnSpPr>
            <a:cxnSpLocks/>
          </p:cNvCxnSpPr>
          <p:nvPr/>
        </p:nvCxnSpPr>
        <p:spPr>
          <a:xfrm flipH="1">
            <a:off x="695400" y="3645024"/>
            <a:ext cx="3672408" cy="20882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4212224-8361-512B-5D7D-67737C1C78D7}"/>
              </a:ext>
            </a:extLst>
          </p:cNvPr>
          <p:cNvCxnSpPr>
            <a:cxnSpLocks/>
          </p:cNvCxnSpPr>
          <p:nvPr/>
        </p:nvCxnSpPr>
        <p:spPr>
          <a:xfrm>
            <a:off x="1847528" y="4797152"/>
            <a:ext cx="288032" cy="144016"/>
          </a:xfrm>
          <a:prstGeom prst="straightConnector1">
            <a:avLst/>
          </a:prstGeom>
          <a:ln w="19050">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689CAB-36DD-9CA7-6C90-AEA6B8A2B0E1}"/>
              </a:ext>
            </a:extLst>
          </p:cNvPr>
          <p:cNvCxnSpPr>
            <a:cxnSpLocks/>
          </p:cNvCxnSpPr>
          <p:nvPr/>
        </p:nvCxnSpPr>
        <p:spPr>
          <a:xfrm flipV="1">
            <a:off x="3359696" y="4221088"/>
            <a:ext cx="0" cy="288032"/>
          </a:xfrm>
          <a:prstGeom prst="straightConnector1">
            <a:avLst/>
          </a:prstGeom>
          <a:ln w="19050">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DCEC5AF-C026-4645-8661-E615CBCB0CF9}"/>
                  </a:ext>
                </a:extLst>
              </p:cNvPr>
              <p:cNvSpPr txBox="1"/>
              <p:nvPr/>
            </p:nvSpPr>
            <p:spPr>
              <a:xfrm>
                <a:off x="263352" y="736828"/>
                <a:ext cx="11809312" cy="1107996"/>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Only one track per event reconstructed with the largest cluster per each sensor (4 cluster X, 4 cluster Y).</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Track is fitted with a straight line in XZ and YZ planes. Quality on track fit </a:t>
                </a:r>
                <a14:m>
                  <m:oMath xmlns:m="http://schemas.openxmlformats.org/officeDocument/2006/math">
                    <m:sSup>
                      <m:sSupPr>
                        <m:ctrlPr>
                          <a:rPr lang="en-US" sz="1600" i="1" dirty="0" smtClean="0">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ctrlPr>
                      </m:sSupPr>
                      <m:e>
                        <m:r>
                          <a:rPr lang="en-US" sz="1600" i="1" dirty="0" smtClean="0">
                            <a:latin typeface="Cambria Math" panose="02040503050406030204" pitchFamily="18" charset="0"/>
                            <a:ea typeface="Cambria Math" panose="02040503050406030204" pitchFamily="18" charset="0"/>
                            <a:cs typeface="Helvetica Neue" panose="02000503000000020004" pitchFamily="2" charset="0"/>
                            <a:sym typeface="Wingdings" pitchFamily="2" charset="2"/>
                          </a:rPr>
                          <m:t>𝜒</m:t>
                        </m:r>
                      </m:e>
                      <m:sup>
                        <m:r>
                          <a:rPr lang="en-US" sz="1600" b="0" i="1" dirty="0" smtClean="0">
                            <a:latin typeface="Cambria Math" panose="02040503050406030204" pitchFamily="18" charset="0"/>
                            <a:ea typeface="Helvetica Neue" panose="02000503000000020004" pitchFamily="2" charset="0"/>
                            <a:cs typeface="Helvetica Neue" panose="02000503000000020004" pitchFamily="2" charset="0"/>
                            <a:sym typeface="Wingdings" pitchFamily="2" charset="2"/>
                          </a:rPr>
                          <m:t>2</m:t>
                        </m:r>
                      </m:sup>
                    </m:sSup>
                  </m:oMath>
                </a14:m>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is required after the first alignment iteration. </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Alignment is performed minimizing residuals of tracks along the two measurement coordinates (XY), with median or gaussian fit.</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Alignment parameters converge quickly, globally shifts are of the order of mm.</a:t>
                </a:r>
              </a:p>
            </p:txBody>
          </p:sp>
        </mc:Choice>
        <mc:Fallback>
          <p:sp>
            <p:nvSpPr>
              <p:cNvPr id="12" name="TextBox 11">
                <a:extLst>
                  <a:ext uri="{FF2B5EF4-FFF2-40B4-BE49-F238E27FC236}">
                    <a16:creationId xmlns:a16="http://schemas.microsoft.com/office/drawing/2014/main" id="{4DCEC5AF-C026-4645-8661-E615CBCB0CF9}"/>
                  </a:ext>
                </a:extLst>
              </p:cNvPr>
              <p:cNvSpPr txBox="1">
                <a:spLocks noRot="1" noChangeAspect="1" noMove="1" noResize="1" noEditPoints="1" noAdjustHandles="1" noChangeArrowheads="1" noChangeShapeType="1" noTextEdit="1"/>
              </p:cNvSpPr>
              <p:nvPr/>
            </p:nvSpPr>
            <p:spPr>
              <a:xfrm>
                <a:off x="263352" y="736828"/>
                <a:ext cx="11809312" cy="1107996"/>
              </a:xfrm>
              <a:prstGeom prst="rect">
                <a:avLst/>
              </a:prstGeom>
              <a:blipFill>
                <a:blip r:embed="rId5"/>
                <a:stretch>
                  <a:fillRect l="-215" t="-2273" b="-3409"/>
                </a:stretch>
              </a:blipFill>
            </p:spPr>
            <p:txBody>
              <a:bodyPr/>
              <a:lstStyle/>
              <a:p>
                <a:r>
                  <a:rPr lang="en-IT">
                    <a:noFill/>
                  </a:rPr>
                  <a:t> </a:t>
                </a:r>
              </a:p>
            </p:txBody>
          </p:sp>
        </mc:Fallback>
      </mc:AlternateContent>
    </p:spTree>
    <p:extLst>
      <p:ext uri="{BB962C8B-B14F-4D97-AF65-F5344CB8AC3E}">
        <p14:creationId xmlns:p14="http://schemas.microsoft.com/office/powerpoint/2010/main" val="216095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7C62CA-E6DD-B14B-894D-2EA2769CD850}"/>
              </a:ext>
            </a:extLst>
          </p:cNvPr>
          <p:cNvSpPr txBox="1"/>
          <p:nvPr/>
        </p:nvSpPr>
        <p:spPr>
          <a:xfrm>
            <a:off x="0" y="0"/>
            <a:ext cx="12192000" cy="523220"/>
          </a:xfrm>
          <a:prstGeom prst="rect">
            <a:avLst/>
          </a:prstGeom>
          <a:solidFill>
            <a:schemeClr val="tx1"/>
          </a:solidFill>
        </p:spPr>
        <p:txBody>
          <a:bodyPr wrap="square" rtlCol="0">
            <a:spAutoFit/>
          </a:bodyPr>
          <a:lstStyle/>
          <a:p>
            <a:pPr algn="ctr"/>
            <a:r>
              <a:rPr lang="en-US" sz="2800" dirty="0">
                <a:solidFill>
                  <a:schemeClr val="bg1"/>
                </a:solidFill>
                <a:latin typeface="Oceanwide QLt" panose="020B0004020203020204" pitchFamily="34" charset="0"/>
              </a:rPr>
              <a:t>Beam</a:t>
            </a:r>
            <a:endParaRPr lang="en-IT" sz="2800" dirty="0">
              <a:solidFill>
                <a:schemeClr val="bg1"/>
              </a:solidFill>
              <a:latin typeface="Oceanwide QLt" panose="020B0004020203020204" pitchFamily="34" charset="0"/>
            </a:endParaRPr>
          </a:p>
        </p:txBody>
      </p:sp>
      <p:sp>
        <p:nvSpPr>
          <p:cNvPr id="12" name="TextBox 11">
            <a:extLst>
              <a:ext uri="{FF2B5EF4-FFF2-40B4-BE49-F238E27FC236}">
                <a16:creationId xmlns:a16="http://schemas.microsoft.com/office/drawing/2014/main" id="{4DCEC5AF-C026-4645-8661-E615CBCB0CF9}"/>
              </a:ext>
            </a:extLst>
          </p:cNvPr>
          <p:cNvSpPr txBox="1"/>
          <p:nvPr/>
        </p:nvSpPr>
        <p:spPr>
          <a:xfrm>
            <a:off x="407368" y="5520134"/>
            <a:ext cx="11521280" cy="1077218"/>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Beam is wide along Y, short along X.</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Trajectories of the beam are very straight. Large inclinations only available for the halo (with low statistics).</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The beam allows for alignment in X, Y and probably some XY rotation for X-oriented sensors (large arm). </a:t>
            </a:r>
            <a:r>
              <a:rPr lang="en-US" sz="1600" b="1"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Under study. </a:t>
            </a:r>
          </a:p>
          <a:p>
            <a:r>
              <a:rPr lang="en-US" sz="16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Not much sensitivity for other alignment parameters (shift in Z, rotation along Y- and along X-axis).</a:t>
            </a:r>
          </a:p>
        </p:txBody>
      </p:sp>
      <p:pic>
        <p:nvPicPr>
          <p:cNvPr id="14" name="Picture 13" descr="Chart, line chart&#10;&#10;Description automatically generated">
            <a:extLst>
              <a:ext uri="{FF2B5EF4-FFF2-40B4-BE49-F238E27FC236}">
                <a16:creationId xmlns:a16="http://schemas.microsoft.com/office/drawing/2014/main" id="{60DF3E34-2F45-A7DA-A59F-D397342BF50A}"/>
              </a:ext>
            </a:extLst>
          </p:cNvPr>
          <p:cNvPicPr>
            <a:picLocks noChangeAspect="1"/>
          </p:cNvPicPr>
          <p:nvPr/>
        </p:nvPicPr>
        <p:blipFill rotWithShape="1">
          <a:blip r:embed="rId2"/>
          <a:srcRect l="6763" r="5929"/>
          <a:stretch/>
        </p:blipFill>
        <p:spPr>
          <a:xfrm>
            <a:off x="6266985" y="692696"/>
            <a:ext cx="5925016" cy="4608512"/>
          </a:xfrm>
          <a:prstGeom prst="rect">
            <a:avLst/>
          </a:prstGeom>
        </p:spPr>
      </p:pic>
      <p:pic>
        <p:nvPicPr>
          <p:cNvPr id="16" name="Picture 15" descr="Chart, line chart&#10;&#10;Description automatically generated">
            <a:extLst>
              <a:ext uri="{FF2B5EF4-FFF2-40B4-BE49-F238E27FC236}">
                <a16:creationId xmlns:a16="http://schemas.microsoft.com/office/drawing/2014/main" id="{DE0349AE-707A-D378-39BB-A8145FB670CB}"/>
              </a:ext>
            </a:extLst>
          </p:cNvPr>
          <p:cNvPicPr>
            <a:picLocks noChangeAspect="1"/>
          </p:cNvPicPr>
          <p:nvPr/>
        </p:nvPicPr>
        <p:blipFill rotWithShape="1">
          <a:blip r:embed="rId3"/>
          <a:srcRect l="4608" r="7647"/>
          <a:stretch/>
        </p:blipFill>
        <p:spPr>
          <a:xfrm>
            <a:off x="0" y="692696"/>
            <a:ext cx="5954751" cy="4608512"/>
          </a:xfrm>
          <a:prstGeom prst="rect">
            <a:avLst/>
          </a:prstGeom>
        </p:spPr>
      </p:pic>
    </p:spTree>
    <p:extLst>
      <p:ext uri="{BB962C8B-B14F-4D97-AF65-F5344CB8AC3E}">
        <p14:creationId xmlns:p14="http://schemas.microsoft.com/office/powerpoint/2010/main" val="2118331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11004</TotalTime>
  <Words>339</Words>
  <Application>Microsoft Macintosh PowerPoint</Application>
  <PresentationFormat>Widescreen</PresentationFormat>
  <Paragraphs>36</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Cambria Math</vt:lpstr>
      <vt:lpstr>Helvetica Neue</vt:lpstr>
      <vt:lpstr>Oceanwide QLt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Oliva</dc:creator>
  <cp:lastModifiedBy>Alberto Oliva</cp:lastModifiedBy>
  <cp:revision>78</cp:revision>
  <dcterms:created xsi:type="dcterms:W3CDTF">2022-11-27T01:00:33Z</dcterms:created>
  <dcterms:modified xsi:type="dcterms:W3CDTF">2023-01-16T00:18:45Z</dcterms:modified>
</cp:coreProperties>
</file>