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89" r:id="rId15"/>
    <p:sldId id="291" r:id="rId16"/>
    <p:sldId id="292" r:id="rId17"/>
    <p:sldId id="29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6616-717A-4CF0-9A85-97F106D6B2F0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CF3F-5E1D-42C1-84DB-1674509480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76E78-65A6-4B9E-9CD0-3E2921A188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B9E4-9360-4528-8FC6-2B931BDEEF9E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859B-E9E9-4B01-9CEA-61801FA971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3782" y="2384817"/>
            <a:ext cx="9864436" cy="16557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IHEP </a:t>
            </a:r>
            <a:r>
              <a:rPr lang="en-US" altLang="zh-CN" sz="6000" dirty="0"/>
              <a:t>SCD Charge reconstruction</a:t>
            </a:r>
            <a:br>
              <a:rPr lang="en-US" altLang="zh-CN" sz="6000" dirty="0"/>
            </a:br>
            <a:endParaRPr lang="zh-CN" altLang="en-US" dirty="0"/>
          </a:p>
        </p:txBody>
      </p:sp>
      <p:sp>
        <p:nvSpPr>
          <p:cNvPr id="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</a:t>
            </a:fld>
            <a:r>
              <a:rPr lang="zh-CN" altLang="en-US" sz="16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sp>
        <p:nvSpPr>
          <p:cNvPr id="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10</a:t>
            </a:fld>
            <a:r>
              <a:rPr lang="zh-CN" altLang="en-US" sz="1600" dirty="0"/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-927759" y="742474"/>
            <a:ext cx="6255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Accumulated charge spectrum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54" y="1204139"/>
            <a:ext cx="7329785" cy="512940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27962" y="6333541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FIG.6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sp>
        <p:nvSpPr>
          <p:cNvPr id="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11</a:t>
            </a:fld>
            <a:r>
              <a:rPr lang="zh-CN" altLang="en-US" sz="1600" dirty="0"/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179" y="1695312"/>
            <a:ext cx="6871759" cy="478528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39838" y="6430487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FIG.7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45127" y="949166"/>
            <a:ext cx="88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reconstructed charge </a:t>
            </a:r>
            <a:r>
              <a:rPr lang="en-US" altLang="zh-CN" sz="1800" dirty="0"/>
              <a:t>spectrum</a:t>
            </a:r>
            <a:r>
              <a:rPr lang="zh-CN" altLang="en-US" dirty="0"/>
              <a:t> for each particle in each section are accumulated in turn according to the PID.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217221"/>
            <a:ext cx="3683901" cy="24980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4685718" y="607857"/>
            <a:ext cx="12909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Landau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Gaussian</a:t>
            </a:r>
            <a:r>
              <a:rPr lang="en-US" altLang="zh-CN" sz="2400" b="1" dirty="0">
                <a:solidFill>
                  <a:srgbClr val="0070C0"/>
                </a:solidFill>
              </a:rPr>
              <a:t> fitting</a:t>
            </a:r>
            <a:endParaRPr lang="zh-CN" alt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664" y="1165377"/>
            <a:ext cx="3601611" cy="25319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625" y="1198300"/>
            <a:ext cx="3601611" cy="25358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72" y="3818048"/>
            <a:ext cx="3655054" cy="25710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526" y="3818048"/>
            <a:ext cx="3763886" cy="26364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488" y="3818048"/>
            <a:ext cx="3763886" cy="26542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393946" y="536984"/>
            <a:ext cx="66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The FWHM of each particle is calculated by a Landau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Gaussian</a:t>
            </a:r>
            <a:r>
              <a:rPr lang="en-US" altLang="zh-CN" sz="1800" dirty="0">
                <a:solidFill>
                  <a:srgbClr val="FF0000"/>
                </a:solidFill>
              </a:rPr>
              <a:t> fit to obtain the final charge resolution.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9838" y="6430487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FIG.8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12</a:t>
            </a:fld>
            <a:r>
              <a:rPr lang="zh-CN" altLang="en-US" sz="1600" dirty="0"/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1CE1F8-BF10-7208-D6AD-3A5CB22201C5}"/>
              </a:ext>
            </a:extLst>
          </p:cNvPr>
          <p:cNvSpPr txBox="1"/>
          <p:nvPr/>
        </p:nvSpPr>
        <p:spPr>
          <a:xfrm>
            <a:off x="2511631" y="1989117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F8BCA6-F451-CC2C-35C5-2F95BE40D6F8}"/>
              </a:ext>
            </a:extLst>
          </p:cNvPr>
          <p:cNvSpPr txBox="1"/>
          <p:nvPr/>
        </p:nvSpPr>
        <p:spPr>
          <a:xfrm>
            <a:off x="6347932" y="2004573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AD2830-E44F-44C0-27BF-224E2492B382}"/>
              </a:ext>
            </a:extLst>
          </p:cNvPr>
          <p:cNvSpPr txBox="1"/>
          <p:nvPr/>
        </p:nvSpPr>
        <p:spPr>
          <a:xfrm>
            <a:off x="10245018" y="1969683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F11842-7965-A2B4-79FC-65EF8CD8004B}"/>
              </a:ext>
            </a:extLst>
          </p:cNvPr>
          <p:cNvSpPr txBox="1"/>
          <p:nvPr/>
        </p:nvSpPr>
        <p:spPr>
          <a:xfrm>
            <a:off x="2565069" y="4356266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B78E37-7841-8F0F-8964-87510122BF80}"/>
              </a:ext>
            </a:extLst>
          </p:cNvPr>
          <p:cNvSpPr txBox="1"/>
          <p:nvPr/>
        </p:nvSpPr>
        <p:spPr>
          <a:xfrm>
            <a:off x="6412674" y="4356266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26B76B-8D24-2665-5D48-23F107046136}"/>
              </a:ext>
            </a:extLst>
          </p:cNvPr>
          <p:cNvSpPr txBox="1"/>
          <p:nvPr/>
        </p:nvSpPr>
        <p:spPr>
          <a:xfrm>
            <a:off x="10292519" y="4356266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F35D3BE-11D2-60EF-0597-CE51313CD784}"/>
              </a:ext>
            </a:extLst>
          </p:cNvPr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sp>
        <p:nvSpPr>
          <p:cNvPr id="5" name="灯片编号占位符 11">
            <a:extLst>
              <a:ext uri="{FF2B5EF4-FFF2-40B4-BE49-F238E27FC236}">
                <a16:creationId xmlns:a16="http://schemas.microsoft.com/office/drawing/2014/main" id="{D21CAC0D-48E2-530A-37A2-DA2E36BA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13</a:t>
            </a:fld>
            <a:r>
              <a:rPr lang="zh-CN" altLang="en-US" sz="1600" dirty="0"/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902302-93B8-65B7-4A15-1FB0205D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479"/>
            <a:ext cx="3858494" cy="27245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77BC92-395C-AB2E-8FDC-3B8D7287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37" y="847479"/>
            <a:ext cx="3858494" cy="27118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8B2960-2AEB-60FC-1D29-4DF0BF69B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274" y="792408"/>
            <a:ext cx="3907863" cy="27796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1DC8A8-256F-2427-E41F-155959E03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53" y="3847604"/>
            <a:ext cx="4133592" cy="29035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5EF5BB2-844A-A684-1AA7-6D35CBF97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828" y="3764477"/>
            <a:ext cx="4183495" cy="30282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E73F6FE-EEE5-8F69-FF23-14F0B7096A60}"/>
              </a:ext>
            </a:extLst>
          </p:cNvPr>
          <p:cNvSpPr txBox="1"/>
          <p:nvPr/>
        </p:nvSpPr>
        <p:spPr>
          <a:xfrm>
            <a:off x="736270" y="1602541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8EBB3D-AE42-82E7-F169-D650312DA3FA}"/>
              </a:ext>
            </a:extLst>
          </p:cNvPr>
          <p:cNvSpPr txBox="1"/>
          <p:nvPr/>
        </p:nvSpPr>
        <p:spPr>
          <a:xfrm>
            <a:off x="4750130" y="1602540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C129460-B927-E3BA-4BAC-2CD5FA3FA8CB}"/>
              </a:ext>
            </a:extLst>
          </p:cNvPr>
          <p:cNvSpPr txBox="1"/>
          <p:nvPr/>
        </p:nvSpPr>
        <p:spPr>
          <a:xfrm>
            <a:off x="8900555" y="1614415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A2F435-351C-BAF8-C999-7B85638F36EC}"/>
              </a:ext>
            </a:extLst>
          </p:cNvPr>
          <p:cNvSpPr txBox="1"/>
          <p:nvPr/>
        </p:nvSpPr>
        <p:spPr>
          <a:xfrm>
            <a:off x="2788395" y="4796441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47B95F7-456F-FF7E-B8B0-1082AD75A46F}"/>
              </a:ext>
            </a:extLst>
          </p:cNvPr>
          <p:cNvSpPr txBox="1"/>
          <p:nvPr/>
        </p:nvSpPr>
        <p:spPr>
          <a:xfrm>
            <a:off x="7399362" y="4837697"/>
            <a:ext cx="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Z=11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1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sp>
        <p:nvSpPr>
          <p:cNvPr id="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14</a:t>
            </a:fld>
            <a:r>
              <a:rPr lang="zh-CN" altLang="en-US" sz="1600" dirty="0"/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848"/>
            <a:ext cx="6096001" cy="4572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29" y="1315848"/>
            <a:ext cx="6096001" cy="4572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35283" y="5952369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FIG.9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18665" y="5887849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FIG.10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425" y="844495"/>
            <a:ext cx="6255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Results of charge reconstruction in 10 sections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73125C-2F9B-38B6-4BB1-35F5DF03EB79}"/>
              </a:ext>
            </a:extLst>
          </p:cNvPr>
          <p:cNvSpPr txBox="1"/>
          <p:nvPr/>
        </p:nvSpPr>
        <p:spPr>
          <a:xfrm>
            <a:off x="2630384" y="2838203"/>
            <a:ext cx="119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60um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B8D937-D04F-D527-F818-97B3DE661799}"/>
              </a:ext>
            </a:extLst>
          </p:cNvPr>
          <p:cNvSpPr txBox="1"/>
          <p:nvPr/>
        </p:nvSpPr>
        <p:spPr>
          <a:xfrm>
            <a:off x="8294913" y="2817019"/>
            <a:ext cx="119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25um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F88F076-2B4C-85F6-C2E2-73CEA0EBBA06}"/>
              </a:ext>
            </a:extLst>
          </p:cNvPr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34CFD6-D145-EC02-9578-562CF5AA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721692"/>
            <a:ext cx="7295054" cy="54712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7F7059-2EB1-F10A-A5BC-FC487230FD82}"/>
              </a:ext>
            </a:extLst>
          </p:cNvPr>
          <p:cNvSpPr txBox="1"/>
          <p:nvPr/>
        </p:nvSpPr>
        <p:spPr>
          <a:xfrm>
            <a:off x="5260769" y="6244108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FIG.11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灯片编号占位符 11">
            <a:extLst>
              <a:ext uri="{FF2B5EF4-FFF2-40B4-BE49-F238E27FC236}">
                <a16:creationId xmlns:a16="http://schemas.microsoft.com/office/drawing/2014/main" id="{9CF6C76B-F45D-0D16-1BE4-EFE6C355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15</a:t>
            </a:fld>
            <a:r>
              <a:rPr lang="zh-CN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5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C71C82E-6F42-A875-C78A-9F8B5218E5A2}"/>
              </a:ext>
            </a:extLst>
          </p:cNvPr>
          <p:cNvSpPr txBox="1"/>
          <p:nvPr/>
        </p:nvSpPr>
        <p:spPr>
          <a:xfrm>
            <a:off x="4279570" y="893371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Conclusion</a:t>
            </a:r>
            <a:endParaRPr lang="zh-CN" altLang="en-US" sz="4400" dirty="0"/>
          </a:p>
        </p:txBody>
      </p:sp>
      <p:sp>
        <p:nvSpPr>
          <p:cNvPr id="7" name="灯片编号占位符 11">
            <a:extLst>
              <a:ext uri="{FF2B5EF4-FFF2-40B4-BE49-F238E27FC236}">
                <a16:creationId xmlns:a16="http://schemas.microsoft.com/office/drawing/2014/main" id="{75E822CA-A8E8-4939-24F6-A4B74AB4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16</a:t>
            </a:fld>
            <a:r>
              <a:rPr lang="zh-CN" altLang="en-US" sz="1600" dirty="0"/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675EE4-0B9F-5D78-8840-3E2572A4908E}"/>
              </a:ext>
            </a:extLst>
          </p:cNvPr>
          <p:cNvSpPr txBox="1"/>
          <p:nvPr/>
        </p:nvSpPr>
        <p:spPr>
          <a:xfrm>
            <a:off x="2242951" y="2136338"/>
            <a:ext cx="81598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Charge spectra from Z=1 </a:t>
            </a:r>
            <a:r>
              <a:rPr lang="en-US" altLang="zh-CN" sz="2000" dirty="0"/>
              <a:t>~</a:t>
            </a:r>
            <a:r>
              <a:rPr lang="zh-CN" altLang="en-US" sz="2000" dirty="0"/>
              <a:t> 11 were reconstructed with the </a:t>
            </a:r>
            <a:r>
              <a:rPr lang="en-US" altLang="zh-CN" sz="2000" dirty="0"/>
              <a:t>help</a:t>
            </a:r>
            <a:r>
              <a:rPr lang="zh-CN" altLang="en-US" sz="2000" dirty="0"/>
              <a:t> of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PMO </a:t>
            </a:r>
            <a:r>
              <a:rPr lang="zh-CN" altLang="en-US" sz="2000" dirty="0"/>
              <a:t>PID using the ETA correction method</a:t>
            </a:r>
            <a:r>
              <a:rPr lang="en-US" altLang="zh-CN" sz="20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46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F74DFB4-957A-8048-B2F1-70D5EAF26E70}"/>
              </a:ext>
            </a:extLst>
          </p:cNvPr>
          <p:cNvSpPr>
            <a:spLocks noGrp="1"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/>
              <a:t>Thanks!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9678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48" y="-259389"/>
            <a:ext cx="10515600" cy="1325563"/>
          </a:xfrm>
        </p:spPr>
        <p:txBody>
          <a:bodyPr/>
          <a:lstStyle/>
          <a:p>
            <a:r>
              <a:rPr lang="en-US" altLang="zh-CN" dirty="0"/>
              <a:t>The IHEP SCDs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61805" y="1825625"/>
            <a:ext cx="3589768" cy="4272354"/>
          </a:xfrm>
        </p:spPr>
        <p:txBody>
          <a:bodyPr/>
          <a:lstStyle/>
          <a:p>
            <a:r>
              <a:rPr lang="en-US" altLang="zh-CN" dirty="0"/>
              <a:t>The 3.6 cm width detector is divided into 10 sections.</a:t>
            </a:r>
          </a:p>
          <a:p>
            <a:r>
              <a:rPr lang="en-US" altLang="zh-CN" dirty="0"/>
              <a:t>Each section has unique strip width &amp; capacitance.</a:t>
            </a:r>
          </a:p>
          <a:p>
            <a:r>
              <a:rPr lang="en-US" altLang="zh-CN" dirty="0"/>
              <a:t>Each section has 40 implant strips and 20 readout channels.</a:t>
            </a:r>
            <a:endParaRPr lang="zh-CN" altLang="en-US" dirty="0"/>
          </a:p>
        </p:txBody>
      </p:sp>
      <p:grpSp>
        <p:nvGrpSpPr>
          <p:cNvPr id="170" name="组合 169"/>
          <p:cNvGrpSpPr/>
          <p:nvPr/>
        </p:nvGrpSpPr>
        <p:grpSpPr>
          <a:xfrm>
            <a:off x="550605" y="1690688"/>
            <a:ext cx="7354529" cy="4056977"/>
            <a:chOff x="1042218" y="1960490"/>
            <a:chExt cx="7354529" cy="4056977"/>
          </a:xfrm>
        </p:grpSpPr>
        <p:sp>
          <p:nvSpPr>
            <p:cNvPr id="86" name="矩形: 圆角 85"/>
            <p:cNvSpPr/>
            <p:nvPr/>
          </p:nvSpPr>
          <p:spPr>
            <a:xfrm>
              <a:off x="1042218" y="1960490"/>
              <a:ext cx="7354529" cy="40569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1631154" y="3067730"/>
              <a:ext cx="2408902" cy="2220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矩形 87"/>
            <p:cNvSpPr/>
            <p:nvPr/>
          </p:nvSpPr>
          <p:spPr>
            <a:xfrm>
              <a:off x="4040051" y="3067730"/>
              <a:ext cx="2408901" cy="22206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658953" y="5445086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030A0"/>
                  </a:solidFill>
                </a:rPr>
                <a:t>60um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727701" y="5445086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030A0"/>
                  </a:solidFill>
                </a:rPr>
                <a:t>25um</a:t>
              </a: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2111670" y="2089863"/>
              <a:ext cx="360000" cy="957943"/>
              <a:chOff x="1567836" y="1224157"/>
              <a:chExt cx="360000" cy="957943"/>
            </a:xfrm>
          </p:grpSpPr>
          <p:cxnSp>
            <p:nvCxnSpPr>
              <p:cNvPr id="92" name="直接连接符 91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组合 92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95" name="矩形 94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96" name="直接连接符 95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等腰三角形 93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2551376" y="2089863"/>
              <a:ext cx="360000" cy="957943"/>
              <a:chOff x="1567836" y="1224157"/>
              <a:chExt cx="360000" cy="957943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组合 99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02" name="矩形 101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03" name="直接连接符 102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等腰三角形 100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3021306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06" name="直接连接符 105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组合 106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09" name="矩形 108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等腰三角形 107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3462682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13" name="直接连接符 112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组合 113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16" name="矩形 115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等腰三角形 114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4239049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20" name="直接连接符 119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组合 120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23" name="矩形 122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等腰三角形 121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4678755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27" name="直接连接符 126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组合 127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30" name="矩形 129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等腰三角形 128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5148685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34" name="直接连接符 133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组合 134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37" name="矩形 136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等腰三角形 135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5590061" y="2089863"/>
              <a:ext cx="360000" cy="957943"/>
              <a:chOff x="1567836" y="1224157"/>
              <a:chExt cx="360000" cy="957943"/>
            </a:xfrm>
          </p:grpSpPr>
          <p:cxnSp>
            <p:nvCxnSpPr>
              <p:cNvPr id="141" name="直接连接符 140"/>
              <p:cNvCxnSpPr/>
              <p:nvPr/>
            </p:nvCxnSpPr>
            <p:spPr>
              <a:xfrm flipV="1">
                <a:off x="1747836" y="1426320"/>
                <a:ext cx="0" cy="755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组合 141"/>
              <p:cNvGrpSpPr/>
              <p:nvPr/>
            </p:nvGrpSpPr>
            <p:grpSpPr>
              <a:xfrm>
                <a:off x="1567836" y="1706239"/>
                <a:ext cx="360000" cy="139959"/>
                <a:chOff x="1567836" y="1706239"/>
                <a:chExt cx="360000" cy="139959"/>
              </a:xfrm>
            </p:grpSpPr>
            <p:sp>
              <p:nvSpPr>
                <p:cNvPr id="144" name="矩形 143"/>
                <p:cNvSpPr/>
                <p:nvPr/>
              </p:nvSpPr>
              <p:spPr>
                <a:xfrm>
                  <a:off x="1567836" y="1706239"/>
                  <a:ext cx="360000" cy="139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567836" y="1706239"/>
                  <a:ext cx="36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67836" y="1846198"/>
                  <a:ext cx="36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等腰三角形 142"/>
              <p:cNvSpPr/>
              <p:nvPr/>
            </p:nvSpPr>
            <p:spPr>
              <a:xfrm>
                <a:off x="1619822" y="1224157"/>
                <a:ext cx="256028" cy="2021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8" name="直接连接符 147"/>
            <p:cNvCxnSpPr>
              <a:endCxn id="149" idx="3"/>
            </p:cNvCxnSpPr>
            <p:nvPr/>
          </p:nvCxnSpPr>
          <p:spPr>
            <a:xfrm flipV="1">
              <a:off x="1896623" y="2310927"/>
              <a:ext cx="7332" cy="7568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等腰三角形 148"/>
            <p:cNvSpPr/>
            <p:nvPr/>
          </p:nvSpPr>
          <p:spPr>
            <a:xfrm>
              <a:off x="1775944" y="2108765"/>
              <a:ext cx="256021" cy="2021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0" name="直接连接符 149"/>
            <p:cNvCxnSpPr>
              <a:endCxn id="151" idx="3"/>
            </p:cNvCxnSpPr>
            <p:nvPr/>
          </p:nvCxnSpPr>
          <p:spPr>
            <a:xfrm flipV="1">
              <a:off x="6210707" y="2301502"/>
              <a:ext cx="0" cy="7463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等腰三角形 150"/>
            <p:cNvSpPr/>
            <p:nvPr/>
          </p:nvSpPr>
          <p:spPr>
            <a:xfrm>
              <a:off x="6082696" y="2099340"/>
              <a:ext cx="256021" cy="2021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6167500" y="2390476"/>
              <a:ext cx="81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0ohm</a:t>
              </a:r>
              <a:endParaRPr lang="zh-CN" altLang="en-US" dirty="0"/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208118" y="2387279"/>
              <a:ext cx="813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0ohm</a:t>
              </a:r>
              <a:endParaRPr lang="zh-CN" altLang="en-US" dirty="0"/>
            </a:p>
          </p:txBody>
        </p:sp>
        <p:grpSp>
          <p:nvGrpSpPr>
            <p:cNvPr id="169" name="组合 168"/>
            <p:cNvGrpSpPr/>
            <p:nvPr/>
          </p:nvGrpSpPr>
          <p:grpSpPr>
            <a:xfrm>
              <a:off x="6779260" y="3322868"/>
              <a:ext cx="1376086" cy="1356851"/>
              <a:chOff x="9800303" y="2241755"/>
              <a:chExt cx="1376086" cy="1356851"/>
            </a:xfrm>
          </p:grpSpPr>
          <p:sp>
            <p:nvSpPr>
              <p:cNvPr id="155" name="文本框 154"/>
              <p:cNvSpPr txBox="1"/>
              <p:nvPr/>
            </p:nvSpPr>
            <p:spPr>
              <a:xfrm>
                <a:off x="10269723" y="2309880"/>
                <a:ext cx="906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68 pf</a:t>
                </a:r>
              </a:p>
              <a:p>
                <a:r>
                  <a:rPr lang="en-US" altLang="zh-CN" dirty="0"/>
                  <a:t>47 pf</a:t>
                </a:r>
              </a:p>
              <a:p>
                <a:r>
                  <a:rPr lang="en-US" altLang="zh-CN" dirty="0"/>
                  <a:t>20 pf</a:t>
                </a:r>
              </a:p>
              <a:p>
                <a:r>
                  <a:rPr lang="en-US" altLang="zh-CN" dirty="0"/>
                  <a:t>100 pf</a:t>
                </a:r>
                <a:endParaRPr lang="zh-CN" altLang="en-US" dirty="0"/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9909657" y="2516750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9909657" y="277238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9909657" y="3050150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>
                <a:off x="9909657" y="3335285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矩形: 圆角 159"/>
              <p:cNvSpPr/>
              <p:nvPr/>
            </p:nvSpPr>
            <p:spPr>
              <a:xfrm>
                <a:off x="9800303" y="2241755"/>
                <a:ext cx="1376085" cy="1356851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61" name="直接连接符 160"/>
            <p:cNvCxnSpPr/>
            <p:nvPr/>
          </p:nvCxnSpPr>
          <p:spPr>
            <a:xfrm>
              <a:off x="2111670" y="3047806"/>
              <a:ext cx="0" cy="2240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2551376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>
              <a:off x="3021306" y="3047806"/>
              <a:ext cx="0" cy="2240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3542933" y="3067730"/>
              <a:ext cx="22746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4547063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5023057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5508684" y="3067730"/>
              <a:ext cx="0" cy="2220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5950061" y="3047806"/>
              <a:ext cx="0" cy="2240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连接符 4"/>
          <p:cNvCxnSpPr/>
          <p:nvPr/>
        </p:nvCxnSpPr>
        <p:spPr>
          <a:xfrm>
            <a:off x="1139541" y="5059015"/>
            <a:ext cx="0" cy="109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957339" y="5079783"/>
            <a:ext cx="0" cy="109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996047" y="5973288"/>
            <a:ext cx="17230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1208905" y="5973288"/>
            <a:ext cx="18424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138942" y="5842918"/>
            <a:ext cx="77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3.6cm</a:t>
            </a:r>
            <a:endParaRPr lang="zh-CN" altLang="en-US" dirty="0"/>
          </a:p>
        </p:txBody>
      </p:sp>
      <p:sp>
        <p:nvSpPr>
          <p:cNvPr id="16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2</a:t>
            </a:fld>
            <a:r>
              <a:rPr lang="zh-CN" altLang="en-US" sz="16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0" y="-94463"/>
            <a:ext cx="10515600" cy="1055905"/>
          </a:xfrm>
        </p:spPr>
        <p:txBody>
          <a:bodyPr/>
          <a:lstStyle/>
          <a:p>
            <a:r>
              <a:rPr lang="en-US" altLang="zh-CN" dirty="0"/>
              <a:t>Data analysis framework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31841" y="895871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Section Selection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474840" y="895871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/>
              <a:t>Raw Data Conversion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474840" y="2270623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/>
              <a:t>Pedestal analysis and subtraction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474840" y="3645375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/>
              <a:t>CN analysis and subtraction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474840" y="5020128"/>
            <a:ext cx="3229503" cy="92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/>
              <a:t>Cluster Finding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6931841" y="5229351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/>
              <a:t>Charge reconstruction</a:t>
            </a:r>
          </a:p>
        </p:txBody>
      </p:sp>
      <p:cxnSp>
        <p:nvCxnSpPr>
          <p:cNvPr id="15" name="直接箭头连接符 14"/>
          <p:cNvCxnSpPr>
            <a:stCxn id="8" idx="2"/>
            <a:endCxn id="9" idx="0"/>
          </p:cNvCxnSpPr>
          <p:nvPr/>
        </p:nvCxnSpPr>
        <p:spPr>
          <a:xfrm>
            <a:off x="3089592" y="1820635"/>
            <a:ext cx="0" cy="449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9" idx="2"/>
            <a:endCxn id="10" idx="0"/>
          </p:cNvCxnSpPr>
          <p:nvPr/>
        </p:nvCxnSpPr>
        <p:spPr>
          <a:xfrm>
            <a:off x="3089592" y="3195387"/>
            <a:ext cx="0" cy="449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0" idx="2"/>
            <a:endCxn id="12" idx="0"/>
          </p:cNvCxnSpPr>
          <p:nvPr/>
        </p:nvCxnSpPr>
        <p:spPr>
          <a:xfrm>
            <a:off x="3089592" y="4570139"/>
            <a:ext cx="0" cy="4499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8938949" y="3318654"/>
            <a:ext cx="0" cy="54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箭头: 右 21"/>
          <p:cNvSpPr/>
          <p:nvPr/>
        </p:nvSpPr>
        <p:spPr>
          <a:xfrm>
            <a:off x="5331892" y="3195387"/>
            <a:ext cx="1005834" cy="937701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622323" y="6331974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Raw data processing</a:t>
            </a:r>
            <a:endParaRPr lang="zh-CN" altLang="en-US" sz="2400" dirty="0"/>
          </a:p>
        </p:txBody>
      </p:sp>
      <p:sp>
        <p:nvSpPr>
          <p:cNvPr id="49" name="文本框 48"/>
          <p:cNvSpPr txBox="1"/>
          <p:nvPr/>
        </p:nvSpPr>
        <p:spPr>
          <a:xfrm>
            <a:off x="7070489" y="6331973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High-level data processing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6931841" y="2393890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ETA Selection</a:t>
            </a:r>
            <a:endParaRPr lang="zh-CN" altLang="en-US" sz="2800" dirty="0"/>
          </a:p>
        </p:txBody>
      </p:sp>
      <p:cxnSp>
        <p:nvCxnSpPr>
          <p:cNvPr id="20" name="直接箭头连接符 19"/>
          <p:cNvCxnSpPr>
            <a:stCxn id="6" idx="2"/>
          </p:cNvCxnSpPr>
          <p:nvPr/>
        </p:nvCxnSpPr>
        <p:spPr>
          <a:xfrm>
            <a:off x="8938949" y="1820635"/>
            <a:ext cx="0" cy="54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3</a:t>
            </a:fld>
            <a:r>
              <a:rPr lang="zh-CN" altLang="en-US" sz="1600" dirty="0"/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6931841" y="3884235"/>
            <a:ext cx="4014216" cy="92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PMO SCD  provides PID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8938949" y="4801325"/>
            <a:ext cx="0" cy="43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755" y="4313740"/>
            <a:ext cx="12142490" cy="1817362"/>
            <a:chOff x="49510" y="4010919"/>
            <a:chExt cx="12142490" cy="181736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5663" y="4010919"/>
              <a:ext cx="2556337" cy="178219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133" y="4012720"/>
              <a:ext cx="2598543" cy="181556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7432" y="4010919"/>
              <a:ext cx="2510336" cy="175293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2702" y="4012720"/>
              <a:ext cx="2610297" cy="181556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10" y="4014521"/>
              <a:ext cx="2476596" cy="1745690"/>
            </a:xfrm>
            <a:prstGeom prst="rect">
              <a:avLst/>
            </a:prstGeom>
          </p:spPr>
        </p:pic>
      </p:grpSp>
      <p:sp>
        <p:nvSpPr>
          <p:cNvPr id="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4</a:t>
            </a:fld>
            <a:r>
              <a:rPr lang="zh-CN" altLang="en-US" sz="1600" dirty="0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5908"/>
            <a:ext cx="674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High-level data processing</a:t>
            </a:r>
            <a:endParaRPr lang="zh-CN" altLang="en-US" sz="4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-788719" y="780838"/>
            <a:ext cx="6169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Section Selection——10 section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124261"/>
            <a:ext cx="12203832" cy="1844826"/>
            <a:chOff x="-11832" y="1437031"/>
            <a:chExt cx="12203832" cy="184482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3856" y="1437031"/>
              <a:ext cx="2368144" cy="178219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3923" y="1466296"/>
              <a:ext cx="2533845" cy="17529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832" y="1466296"/>
              <a:ext cx="2599281" cy="181556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54731" y="1437031"/>
              <a:ext cx="2533845" cy="1784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88576" y="1466296"/>
              <a:ext cx="2476596" cy="172547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718517" y="1487680"/>
            <a:ext cx="9129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The horizontal coordinate is</a:t>
            </a:r>
            <a:r>
              <a:rPr lang="zh-CN" altLang="en-US" sz="2000" dirty="0">
                <a:solidFill>
                  <a:srgbClr val="FF0000"/>
                </a:solidFill>
              </a:rPr>
              <a:t> ETA </a:t>
            </a:r>
            <a:r>
              <a:rPr lang="zh-CN" altLang="en-US" sz="2000" dirty="0"/>
              <a:t>and the vertical coordinate is </a:t>
            </a:r>
            <a:r>
              <a:rPr lang="zh-CN" altLang="en-US" sz="2000" dirty="0">
                <a:solidFill>
                  <a:srgbClr val="FF0000"/>
                </a:solidFill>
              </a:rPr>
              <a:t>Sqrt (Cluster ADC)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57896"/>
            <a:ext cx="6961912" cy="48268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09456" y="2357252"/>
            <a:ext cx="326570" cy="369322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942606" y="655159"/>
            <a:ext cx="6095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ETA Selection ——20 </a:t>
            </a:r>
            <a:r>
              <a:rPr lang="en-US" altLang="zh-CN" sz="2400" b="1" dirty="0" err="1">
                <a:solidFill>
                  <a:srgbClr val="0070C0"/>
                </a:solidFill>
              </a:rPr>
              <a:t>ETAbin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5908"/>
            <a:ext cx="674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High-level data processing</a:t>
            </a:r>
            <a:endParaRPr lang="zh-CN" altLang="en-US" sz="4400" dirty="0"/>
          </a:p>
        </p:txBody>
      </p:sp>
      <p:sp>
        <p:nvSpPr>
          <p:cNvPr id="9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5</a:t>
            </a:fld>
            <a:r>
              <a:rPr lang="zh-CN" altLang="en-US" sz="1600" dirty="0"/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72741" y="1115675"/>
            <a:ext cx="656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eta selection , plot sqrt(ADC) spectrum</a:t>
            </a:r>
            <a:endParaRPr lang="zh-CN" altLang="en-US" sz="2400" dirty="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344808" y="1700380"/>
            <a:ext cx="625790" cy="8524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427023" y="6384700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FIG.1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6</a:t>
            </a:fld>
            <a:r>
              <a:rPr lang="zh-CN" altLang="en-US" sz="1600" dirty="0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5908"/>
            <a:ext cx="674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High-level data processing</a:t>
            </a:r>
            <a:endParaRPr lang="zh-CN" altLang="en-US" sz="4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96" y="963138"/>
            <a:ext cx="7742711" cy="54453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72644" y="6396240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FIG.2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7</a:t>
            </a:fld>
            <a:r>
              <a:rPr lang="zh-CN" altLang="en-US" sz="1600" dirty="0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-73205"/>
            <a:ext cx="674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High-level data processing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1650671" y="1102187"/>
            <a:ext cx="9863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peak positions of each particle were fitted using a Gaussian to obtain the corresponding mean values.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19" y="1766951"/>
            <a:ext cx="6801798" cy="47259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94514" y="6457890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FIG.3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943100" y="694133"/>
            <a:ext cx="621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Gaussian fitting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5908"/>
            <a:ext cx="674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High-level data processing</a:t>
            </a:r>
            <a:endParaRPr lang="zh-CN" altLang="en-US" sz="4400" dirty="0"/>
          </a:p>
        </p:txBody>
      </p:sp>
      <p:sp>
        <p:nvSpPr>
          <p:cNvPr id="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8</a:t>
            </a:fld>
            <a:r>
              <a:rPr lang="zh-CN" altLang="en-US" sz="1600" dirty="0"/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3" y="1803990"/>
            <a:ext cx="6390875" cy="4488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8671" y="935726"/>
            <a:ext cx="10562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Extracting the mean values for each </a:t>
            </a:r>
            <a:r>
              <a:rPr lang="en-US" altLang="zh-CN" sz="2000" dirty="0" err="1"/>
              <a:t>ETAbin</a:t>
            </a:r>
            <a:r>
              <a:rPr lang="en-US" altLang="zh-CN" sz="2000" dirty="0"/>
              <a:t> for each particle and plotting eta versus peak position, one can see a V-shaped band similar to that in Figure 1.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326082" y="6292820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FIG.4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>
            <a:off x="2831465" y="2370455"/>
            <a:ext cx="314960" cy="3073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FA29C62-5529-D413-EB87-9169033067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09304" y="2370455"/>
            <a:ext cx="314960" cy="3073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7FF516-28D8-C79D-9ECC-4ABCEA2B4EE8}"/>
              </a:ext>
            </a:extLst>
          </p:cNvPr>
          <p:cNvSpPr txBox="1"/>
          <p:nvPr/>
        </p:nvSpPr>
        <p:spPr>
          <a:xfrm>
            <a:off x="8742188" y="2308463"/>
            <a:ext cx="6219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Too few counts to be fitted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altLang="zh-CN" sz="1600" dirty="0"/>
              <a:t>page</a:t>
            </a:r>
            <a:r>
              <a:rPr lang="zh-CN" altLang="en-US" sz="1600" dirty="0"/>
              <a:t> </a:t>
            </a:r>
            <a:fld id="{81B68DF8-0D8C-45C5-BCD2-D374094EFF02}" type="slidenum">
              <a:rPr lang="zh-CN" altLang="en-US" sz="1600" smtClean="0">
                <a:solidFill>
                  <a:srgbClr val="FF0000"/>
                </a:solidFill>
              </a:rPr>
              <a:t>9</a:t>
            </a:fld>
            <a:r>
              <a:rPr lang="zh-CN" altLang="en-US" sz="1600" dirty="0"/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-2551355" y="672820"/>
            <a:ext cx="8100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S</a:t>
            </a:r>
            <a:r>
              <a:rPr lang="en-US" altLang="zh-CN" sz="2400" b="1" i="0" dirty="0">
                <a:solidFill>
                  <a:srgbClr val="0070C0"/>
                </a:solidFill>
                <a:effectLst/>
                <a:latin typeface="Helvetica Neue"/>
              </a:rPr>
              <a:t>pline interpolation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62" y="1975199"/>
            <a:ext cx="6538079" cy="45779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61708" y="6475382"/>
            <a:ext cx="375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FIG.5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58635" y="1200683"/>
            <a:ext cx="10031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By interpolating the spline curve </a:t>
            </a:r>
            <a:r>
              <a:rPr lang="en-US" altLang="zh-CN" sz="2000" dirty="0"/>
              <a:t>,</a:t>
            </a:r>
            <a:r>
              <a:rPr lang="zh-CN" altLang="en-US" sz="2000" dirty="0"/>
              <a:t>plotting Z versus ETA, you can see that the V-shaped band in the graph becomes a horizontal band</a:t>
            </a:r>
            <a:r>
              <a:rPr lang="en-US" altLang="zh-CN" sz="2000" dirty="0"/>
              <a:t>, eliminating the dependence on ETA.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-72737" y="-26967"/>
            <a:ext cx="7371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Charge reconstruction</a:t>
            </a:r>
            <a:endParaRPr lang="zh-CN" altLang="en-US" sz="4400" dirty="0"/>
          </a:p>
        </p:txBody>
      </p:sp>
      <p:sp>
        <p:nvSpPr>
          <p:cNvPr id="17" name="矩形 16"/>
          <p:cNvSpPr/>
          <p:nvPr/>
        </p:nvSpPr>
        <p:spPr>
          <a:xfrm>
            <a:off x="2951018" y="5308270"/>
            <a:ext cx="5504213" cy="3268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a76d8ee-25ac-46fc-ab3d-2bec106df42d"/>
  <p:tag name="COMMONDATA" val="eyJoZGlkIjoiMjY3NjI0NjAxNDRkYmYzMDhiZDZlOTQ5M2IzMTQ0MD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4,&quot;width&quot;:49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4,&quot;width&quot;:49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417</Words>
  <Application>Microsoft Office PowerPoint</Application>
  <PresentationFormat>宽屏</PresentationFormat>
  <Paragraphs>96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Helvetica Neue</vt:lpstr>
      <vt:lpstr>等线</vt:lpstr>
      <vt:lpstr>等线 Light</vt:lpstr>
      <vt:lpstr>Arial</vt:lpstr>
      <vt:lpstr>Office 主题​​</vt:lpstr>
      <vt:lpstr>IHEP SCD Charge reconstruction </vt:lpstr>
      <vt:lpstr>The IHEP SCDs</vt:lpstr>
      <vt:lpstr>Data analysis framework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 SCD Charge reconstruction </dc:title>
  <dc:creator>Z WS</dc:creator>
  <cp:lastModifiedBy>Z WS</cp:lastModifiedBy>
  <cp:revision>15</cp:revision>
  <dcterms:created xsi:type="dcterms:W3CDTF">2023-01-08T01:41:00Z</dcterms:created>
  <dcterms:modified xsi:type="dcterms:W3CDTF">2023-01-09T06:11:35Z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A2802276E5E34277A57434B8FC5E3B78</vt:lpwstr>
  </property>
  <property fmtid="{D5CDD505-2E9C-101B-9397-08002B2CF9AE}" pid="3" name="KSOProductBuildVer">
    <vt:lpwstr>2052-11.1.0.13703</vt:lpwstr>
  </property>
</Properties>
</file>