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1" r:id="rId3"/>
    <p:sldId id="276" r:id="rId4"/>
    <p:sldId id="277" r:id="rId5"/>
    <p:sldId id="278" r:id="rId6"/>
    <p:sldId id="292" r:id="rId7"/>
    <p:sldId id="288" r:id="rId8"/>
    <p:sldId id="283" r:id="rId9"/>
    <p:sldId id="284" r:id="rId10"/>
    <p:sldId id="290" r:id="rId11"/>
    <p:sldId id="291" r:id="rId12"/>
    <p:sldId id="293" r:id="rId13"/>
    <p:sldId id="294" r:id="rId14"/>
    <p:sldId id="295" r:id="rId15"/>
    <p:sldId id="289" r:id="rId16"/>
    <p:sldId id="273" r:id="rId17"/>
    <p:sldId id="270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83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46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9C2AB-598C-45E3-9063-EE6004129774}" type="datetimeFigureOut">
              <a:rPr lang="zh-CN" altLang="en-US" smtClean="0"/>
              <a:t>2023/1/15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EC16A-1A6F-445C-9ACA-DECAFAACA5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94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7CFD31-028B-C76F-0571-571EB30B8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5D1355F-C33F-8851-8760-5853EF1ED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9DF23E-DD73-E010-60FC-D17A06318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35F7-419D-437A-A024-BC924350A560}" type="datetimeFigureOut">
              <a:rPr lang="zh-CN" altLang="en-US" smtClean="0"/>
              <a:t>2023/1/15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72C2C2-8E96-AE98-FF52-481A1580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146BCD-5A00-4BF1-2D5B-E56B5416E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8F3A-41FC-4C18-8B49-727DA54F7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0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9944F1-1CF4-D682-E493-FAAC40088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494CCB5-DB34-D8F1-8752-EC9EC2D58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09846B-01C1-F40B-BA72-EFA09439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35F7-419D-437A-A024-BC924350A560}" type="datetimeFigureOut">
              <a:rPr lang="zh-CN" altLang="en-US" smtClean="0"/>
              <a:t>2023/1/15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4E6C11-BECF-14B2-4E41-1EF66FE61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EEBD17-EDB8-7E8F-CD1F-5D71C693E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8F3A-41FC-4C18-8B49-727DA54F7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74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22A80FC-E2E6-0C93-706B-19CCA2A038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C026D1D-105F-5DD2-6F0E-9DD7F34EB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A3D1D2-5884-010E-8242-D8F68ADE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35F7-419D-437A-A024-BC924350A560}" type="datetimeFigureOut">
              <a:rPr lang="zh-CN" altLang="en-US" smtClean="0"/>
              <a:t>2023/1/15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E29E77-3509-6E09-6A5D-374452DAF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56F61F-01CF-F92E-43F8-F10E1E8F2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8F3A-41FC-4C18-8B49-727DA54F7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37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27CF5B-E40D-01A7-1E06-6C3719C3C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4B635B-5F25-AB42-C3A3-AE9278712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E72536-ED95-B6CE-AA1E-D5FA68DB9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35F7-419D-437A-A024-BC924350A560}" type="datetimeFigureOut">
              <a:rPr lang="zh-CN" altLang="en-US" smtClean="0"/>
              <a:t>2023/1/15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E9A03B-6C02-C0A3-BB6C-DFA5CAF2C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42D8BF-26AD-6EF5-1F40-203E013D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8F3A-41FC-4C18-8B49-727DA54F7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24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F4B3D6-9450-264B-4A45-E1A4EC5D4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EA6A5B-3ACD-15DD-EBE6-CC2F2CF1D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2584A6-087A-9BDF-52F8-4857B6AC3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35F7-419D-437A-A024-BC924350A560}" type="datetimeFigureOut">
              <a:rPr lang="zh-CN" altLang="en-US" smtClean="0"/>
              <a:t>2023/1/15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BCE307-5362-225F-08B2-46CA554B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10B70D-BBCE-6ABB-C08E-C0ECDF21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8F3A-41FC-4C18-8B49-727DA54F7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159BCD-0619-9B84-238F-F26B77E2E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28DDAB-4FE3-5222-8DB0-D3ADC9616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A376194-FAC5-AA0E-F441-024F6C82E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4A06DC-0C52-353F-7CE7-8FEC39A3B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35F7-419D-437A-A024-BC924350A560}" type="datetimeFigureOut">
              <a:rPr lang="zh-CN" altLang="en-US" smtClean="0"/>
              <a:t>2023/1/15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C17FBC-53C4-4325-3CF9-B4600AF6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8F4B5A-664E-79A0-472D-ECDDBA84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8F3A-41FC-4C18-8B49-727DA54F7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45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CD7366-1682-2670-BA4C-FD87E72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4878F7-EF44-30FA-E03F-0F22AB7B4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F7F9A0-B8FB-A0EC-3E9C-2718089C0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A543B2-FFBC-7D5D-795C-71BED0342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B90FA9D-3C27-5D8A-580B-C925C614DC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8D90F1-9EE2-B9C9-5B02-7F16CAE21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35F7-419D-437A-A024-BC924350A560}" type="datetimeFigureOut">
              <a:rPr lang="zh-CN" altLang="en-US" smtClean="0"/>
              <a:t>2023/1/15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FE004C0-AE05-06A2-2E30-A0743519D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0CFB857-3CA6-630A-9682-AAF6AD1F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8F3A-41FC-4C18-8B49-727DA54F7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54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CFDBC0-8B9E-E14B-C7DE-91A20A23D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A1F166B-F68E-6167-D167-ED6A3AE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35F7-419D-437A-A024-BC924350A560}" type="datetimeFigureOut">
              <a:rPr lang="zh-CN" altLang="en-US" smtClean="0"/>
              <a:t>2023/1/15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C1BA914-93F8-FCF0-7689-EBEE0505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A1CF3AE-7D9C-D083-5E6B-725C64555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8F3A-41FC-4C18-8B49-727DA54F7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00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6264A77-5E0A-0380-BFB1-8A28E8803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35F7-419D-437A-A024-BC924350A560}" type="datetimeFigureOut">
              <a:rPr lang="zh-CN" altLang="en-US" smtClean="0"/>
              <a:t>2023/1/15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4D1957-4AD3-A06E-1EB0-DD5A1FE9B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86ADBC-B5D3-64E4-68A9-359712E0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8F3A-41FC-4C18-8B49-727DA54F7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17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36688D-DA53-AF92-F2B5-6AEE9787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871588-A471-0F8F-2CD1-79B0FC17C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F178EE-AC32-92CE-DE7E-03AEEC0B2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714DBC-A3FC-2E46-3E18-477293559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35F7-419D-437A-A024-BC924350A560}" type="datetimeFigureOut">
              <a:rPr lang="zh-CN" altLang="en-US" smtClean="0"/>
              <a:t>2023/1/15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22EF260-3732-A2BA-7E30-665F75D5E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8EEF1C-2C55-3B11-7059-85A35511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8F3A-41FC-4C18-8B49-727DA54F7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95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106743-829F-7823-4181-04A3F0EE4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0444AD8-97AE-4F0C-4BC8-4025D6019C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11F420-849E-5D43-8880-50C71CCE0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F80FEF-E4F4-A4CD-101C-6744533A9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35F7-419D-437A-A024-BC924350A560}" type="datetimeFigureOut">
              <a:rPr lang="zh-CN" altLang="en-US" smtClean="0"/>
              <a:t>2023/1/15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679BED-B60F-9ACD-98BB-AAE7D927B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D5B45F-6255-8D37-ACD6-CE17F433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8F3A-41FC-4C18-8B49-727DA54F7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01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E3548EE-B635-9221-3C08-15E778BCC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27D128-7919-B650-B621-1DB3271AD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9C0B9E-616B-6E80-3F48-52BF802DE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335F7-419D-437A-A024-BC924350A560}" type="datetimeFigureOut">
              <a:rPr lang="zh-CN" altLang="en-US" smtClean="0"/>
              <a:t>2023/1/15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1D8769-87CF-6FB1-F621-35B86E36A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E49D03-514D-1110-FBB4-B273B3E9B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68F3A-41FC-4C18-8B49-727DA54F7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8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1D042F-468D-407F-7E2B-7D6E4ED85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1" y="1297854"/>
            <a:ext cx="10668000" cy="2387600"/>
          </a:xfrm>
        </p:spPr>
        <p:txBody>
          <a:bodyPr>
            <a:normAutofit/>
          </a:bodyPr>
          <a:lstStyle/>
          <a:p>
            <a:r>
              <a:rPr lang="en-US" altLang="zh-CN" b="1"/>
              <a:t>Report of charge sharing results for beam test</a:t>
            </a:r>
            <a:endParaRPr lang="zh-CN" altLang="en-US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AF84C15-38E9-EAF9-C50C-43D603443C6D}"/>
              </a:ext>
            </a:extLst>
          </p:cNvPr>
          <p:cNvSpPr txBox="1"/>
          <p:nvPr/>
        </p:nvSpPr>
        <p:spPr>
          <a:xfrm>
            <a:off x="7398327" y="3879273"/>
            <a:ext cx="298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Lu Ruosi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236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634E335-C8B9-3F91-394E-0352F51FA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8" y="1040141"/>
            <a:ext cx="4032000" cy="268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A20240E-B9B8-2208-9DC3-5E7399CD1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7081" y="1040141"/>
            <a:ext cx="4032000" cy="268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99D10CF-DDE7-F25B-8CDB-27459A78D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0029" y="1040141"/>
            <a:ext cx="4031998" cy="268799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15C7C78-93E5-1B06-0DFB-A531BF93F2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219" y="3903628"/>
            <a:ext cx="4031998" cy="26879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05893E-8F51-A33E-BE94-C78E370DE1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959" y="3964780"/>
            <a:ext cx="4031998" cy="268799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DE5E597-2751-347B-A36A-B21238EA15F5}"/>
              </a:ext>
            </a:extLst>
          </p:cNvPr>
          <p:cNvSpPr txBox="1"/>
          <p:nvPr/>
        </p:nvSpPr>
        <p:spPr>
          <a:xfrm>
            <a:off x="649421" y="441612"/>
            <a:ext cx="10485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/>
              <a:t>through error transfer function, obtain the final charge sharing ratio that doesn’t distinguish between Z </a:t>
            </a:r>
          </a:p>
          <a:p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872C3F1-378B-03B3-6E66-5C92665CDDFC}"/>
              </a:ext>
            </a:extLst>
          </p:cNvPr>
          <p:cNvSpPr txBox="1"/>
          <p:nvPr/>
        </p:nvSpPr>
        <p:spPr>
          <a:xfrm>
            <a:off x="2567709" y="1736436"/>
            <a:ext cx="67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seed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77B8BD5-D60F-7CBD-3364-6448DB3F3B19}"/>
              </a:ext>
            </a:extLst>
          </p:cNvPr>
          <p:cNvSpPr txBox="1"/>
          <p:nvPr/>
        </p:nvSpPr>
        <p:spPr>
          <a:xfrm>
            <a:off x="9744304" y="1736436"/>
            <a:ext cx="67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2nd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604D2EC-209D-AE07-09FB-C488FFAEBF66}"/>
              </a:ext>
            </a:extLst>
          </p:cNvPr>
          <p:cNvSpPr txBox="1"/>
          <p:nvPr/>
        </p:nvSpPr>
        <p:spPr>
          <a:xfrm>
            <a:off x="2650836" y="4502727"/>
            <a:ext cx="67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3rd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52E7D72-268C-C0DB-574C-A941345332D2}"/>
              </a:ext>
            </a:extLst>
          </p:cNvPr>
          <p:cNvSpPr txBox="1"/>
          <p:nvPr/>
        </p:nvSpPr>
        <p:spPr>
          <a:xfrm>
            <a:off x="6442364" y="4502727"/>
            <a:ext cx="67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4th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617E58B-E9F5-8E09-BE47-478279B867CD}"/>
              </a:ext>
            </a:extLst>
          </p:cNvPr>
          <p:cNvSpPr txBox="1"/>
          <p:nvPr/>
        </p:nvSpPr>
        <p:spPr>
          <a:xfrm>
            <a:off x="5043723" y="1671904"/>
            <a:ext cx="67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1st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6E856B5-94A3-99CF-C9E4-AD08437DEBB5}"/>
              </a:ext>
            </a:extLst>
          </p:cNvPr>
          <p:cNvSpPr txBox="1"/>
          <p:nvPr/>
        </p:nvSpPr>
        <p:spPr>
          <a:xfrm>
            <a:off x="10132291" y="4082473"/>
            <a:ext cx="1607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</a:rPr>
              <a:t>red:60um</a:t>
            </a:r>
          </a:p>
          <a:p>
            <a:r>
              <a:rPr lang="en-US" altLang="zh-CN" sz="2000" b="1">
                <a:solidFill>
                  <a:srgbClr val="0835DC"/>
                </a:solidFill>
              </a:rPr>
              <a:t>blue:25um</a:t>
            </a:r>
            <a:endParaRPr lang="zh-CN" altLang="en-US" sz="2000" b="1">
              <a:solidFill>
                <a:srgbClr val="083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29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F9064D4-7046-DC6C-5A11-501305ECAB07}"/>
              </a:ext>
            </a:extLst>
          </p:cNvPr>
          <p:cNvSpPr/>
          <p:nvPr/>
        </p:nvSpPr>
        <p:spPr>
          <a:xfrm>
            <a:off x="6222928" y="4809808"/>
            <a:ext cx="576672" cy="2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Ch46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13B9074-121F-ED7D-ACEF-7F8CB7A47D70}"/>
              </a:ext>
            </a:extLst>
          </p:cNvPr>
          <p:cNvSpPr/>
          <p:nvPr/>
        </p:nvSpPr>
        <p:spPr>
          <a:xfrm>
            <a:off x="7592778" y="4809808"/>
            <a:ext cx="581890" cy="2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Ch47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9574178-3F50-62F2-141A-7A5E1912C820}"/>
              </a:ext>
            </a:extLst>
          </p:cNvPr>
          <p:cNvSpPr/>
          <p:nvPr/>
        </p:nvSpPr>
        <p:spPr>
          <a:xfrm>
            <a:off x="6924179" y="4809808"/>
            <a:ext cx="504000" cy="25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float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6F68667-F7DF-6B7B-4C49-3E30EEB863C5}"/>
              </a:ext>
            </a:extLst>
          </p:cNvPr>
          <p:cNvSpPr/>
          <p:nvPr/>
        </p:nvSpPr>
        <p:spPr>
          <a:xfrm>
            <a:off x="5559272" y="4809808"/>
            <a:ext cx="504000" cy="25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float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E0639BA-21FC-776E-B2A6-6A65843057FA}"/>
              </a:ext>
            </a:extLst>
          </p:cNvPr>
          <p:cNvSpPr/>
          <p:nvPr/>
        </p:nvSpPr>
        <p:spPr>
          <a:xfrm>
            <a:off x="8330966" y="4809808"/>
            <a:ext cx="504000" cy="25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float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1388011-F38C-8CDC-D565-F8916383063F}"/>
              </a:ext>
            </a:extLst>
          </p:cNvPr>
          <p:cNvSpPr/>
          <p:nvPr/>
        </p:nvSpPr>
        <p:spPr>
          <a:xfrm>
            <a:off x="4836484" y="4814432"/>
            <a:ext cx="552033" cy="2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Ch45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C02252E-191D-C739-32C3-ABDFD543AD30}"/>
              </a:ext>
            </a:extLst>
          </p:cNvPr>
          <p:cNvSpPr/>
          <p:nvPr/>
        </p:nvSpPr>
        <p:spPr>
          <a:xfrm>
            <a:off x="4187673" y="4814432"/>
            <a:ext cx="504000" cy="25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float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635E7FD-A2BC-103A-BE1F-CD1CC72AEF7F}"/>
              </a:ext>
            </a:extLst>
          </p:cNvPr>
          <p:cNvSpPr/>
          <p:nvPr/>
        </p:nvSpPr>
        <p:spPr>
          <a:xfrm>
            <a:off x="3437176" y="4819056"/>
            <a:ext cx="579751" cy="2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Ch44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F71AF5E-447D-DFA1-35DF-3D6B3931D5BF}"/>
              </a:ext>
            </a:extLst>
          </p:cNvPr>
          <p:cNvSpPr/>
          <p:nvPr/>
        </p:nvSpPr>
        <p:spPr>
          <a:xfrm>
            <a:off x="2760652" y="4819056"/>
            <a:ext cx="504000" cy="25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float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4963BBE-8895-D931-717D-1454F7CD5DFF}"/>
              </a:ext>
            </a:extLst>
          </p:cNvPr>
          <p:cNvSpPr/>
          <p:nvPr/>
        </p:nvSpPr>
        <p:spPr>
          <a:xfrm>
            <a:off x="2120989" y="4823680"/>
            <a:ext cx="576670" cy="2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Ch43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E390278-7082-25FD-4C83-AF3F9E3FB1E1}"/>
              </a:ext>
            </a:extLst>
          </p:cNvPr>
          <p:cNvSpPr/>
          <p:nvPr/>
        </p:nvSpPr>
        <p:spPr>
          <a:xfrm>
            <a:off x="8982841" y="4805196"/>
            <a:ext cx="525255" cy="2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Ch48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C93E4A2-FAEC-0D30-516D-69175063DDB3}"/>
              </a:ext>
            </a:extLst>
          </p:cNvPr>
          <p:cNvSpPr/>
          <p:nvPr/>
        </p:nvSpPr>
        <p:spPr>
          <a:xfrm>
            <a:off x="9674850" y="4805196"/>
            <a:ext cx="504000" cy="25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float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D6F88CE-49B8-81C3-C89C-581D745DDF37}"/>
              </a:ext>
            </a:extLst>
          </p:cNvPr>
          <p:cNvSpPr/>
          <p:nvPr/>
        </p:nvSpPr>
        <p:spPr>
          <a:xfrm>
            <a:off x="10354443" y="4814432"/>
            <a:ext cx="576671" cy="2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Ch49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D9CE074-DDCA-5598-FF5B-69CA2BD74CC6}"/>
              </a:ext>
            </a:extLst>
          </p:cNvPr>
          <p:cNvSpPr/>
          <p:nvPr/>
        </p:nvSpPr>
        <p:spPr>
          <a:xfrm>
            <a:off x="1472206" y="4823679"/>
            <a:ext cx="504000" cy="25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float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1804FB6-173C-A044-3360-89F0B89CEEBD}"/>
              </a:ext>
            </a:extLst>
          </p:cNvPr>
          <p:cNvSpPr/>
          <p:nvPr/>
        </p:nvSpPr>
        <p:spPr>
          <a:xfrm>
            <a:off x="730946" y="4828303"/>
            <a:ext cx="575011" cy="2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Ch42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6" name="等腰三角形 35">
            <a:extLst>
              <a:ext uri="{FF2B5EF4-FFF2-40B4-BE49-F238E27FC236}">
                <a16:creationId xmlns:a16="http://schemas.microsoft.com/office/drawing/2014/main" id="{30DFDDE0-13C9-A7F0-D784-F45A8C6A014A}"/>
              </a:ext>
            </a:extLst>
          </p:cNvPr>
          <p:cNvSpPr/>
          <p:nvPr/>
        </p:nvSpPr>
        <p:spPr>
          <a:xfrm flipV="1">
            <a:off x="5686866" y="3824839"/>
            <a:ext cx="235616" cy="896730"/>
          </a:xfrm>
          <a:prstGeom prst="triangl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B349F8B-11E8-9707-9C7E-F78B58BE1D1C}"/>
              </a:ext>
            </a:extLst>
          </p:cNvPr>
          <p:cNvSpPr txBox="1"/>
          <p:nvPr/>
        </p:nvSpPr>
        <p:spPr>
          <a:xfrm>
            <a:off x="4785691" y="5537206"/>
            <a:ext cx="701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1st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D94CAC3-7C98-65C9-509E-32C46AEC5A70}"/>
              </a:ext>
            </a:extLst>
          </p:cNvPr>
          <p:cNvSpPr txBox="1"/>
          <p:nvPr/>
        </p:nvSpPr>
        <p:spPr>
          <a:xfrm>
            <a:off x="6203471" y="5537206"/>
            <a:ext cx="701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1st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247840B0-62E7-BC6D-A29E-712E9E11A0DC}"/>
              </a:ext>
            </a:extLst>
          </p:cNvPr>
          <p:cNvSpPr txBox="1"/>
          <p:nvPr/>
        </p:nvSpPr>
        <p:spPr>
          <a:xfrm>
            <a:off x="743642" y="5535606"/>
            <a:ext cx="701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4th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7068E2C-C101-E3A0-1A90-34F8450F1096}"/>
              </a:ext>
            </a:extLst>
          </p:cNvPr>
          <p:cNvSpPr txBox="1"/>
          <p:nvPr/>
        </p:nvSpPr>
        <p:spPr>
          <a:xfrm>
            <a:off x="2097149" y="5520329"/>
            <a:ext cx="701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3rd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8FB9C81A-E29B-A235-2499-7691D71B8F23}"/>
              </a:ext>
            </a:extLst>
          </p:cNvPr>
          <p:cNvSpPr txBox="1"/>
          <p:nvPr/>
        </p:nvSpPr>
        <p:spPr>
          <a:xfrm>
            <a:off x="3432184" y="5537206"/>
            <a:ext cx="701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2nd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3330255D-2093-93FA-E1B4-36FFABCD347E}"/>
              </a:ext>
            </a:extLst>
          </p:cNvPr>
          <p:cNvSpPr txBox="1"/>
          <p:nvPr/>
        </p:nvSpPr>
        <p:spPr>
          <a:xfrm>
            <a:off x="8993746" y="5536316"/>
            <a:ext cx="701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3rd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12CB418-9A33-A5C5-468F-6BB6E6D26559}"/>
              </a:ext>
            </a:extLst>
          </p:cNvPr>
          <p:cNvSpPr txBox="1"/>
          <p:nvPr/>
        </p:nvSpPr>
        <p:spPr>
          <a:xfrm>
            <a:off x="10383324" y="5535606"/>
            <a:ext cx="701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4th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6E2C18B-48C6-BC41-8190-0BBD2B6A8D3C}"/>
              </a:ext>
            </a:extLst>
          </p:cNvPr>
          <p:cNvSpPr txBox="1"/>
          <p:nvPr/>
        </p:nvSpPr>
        <p:spPr>
          <a:xfrm>
            <a:off x="7575425" y="5535606"/>
            <a:ext cx="701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2nd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32476E3C-47AA-E169-284C-CD076C348466}"/>
              </a:ext>
            </a:extLst>
          </p:cNvPr>
          <p:cNvCxnSpPr>
            <a:cxnSpLocks/>
          </p:cNvCxnSpPr>
          <p:nvPr/>
        </p:nvCxnSpPr>
        <p:spPr>
          <a:xfrm flipV="1">
            <a:off x="5174794" y="1327443"/>
            <a:ext cx="1218492" cy="128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782B54B0-3FBB-0962-7B63-9A4CD9B2742E}"/>
              </a:ext>
            </a:extLst>
          </p:cNvPr>
          <p:cNvCxnSpPr>
            <a:cxnSpLocks/>
          </p:cNvCxnSpPr>
          <p:nvPr/>
        </p:nvCxnSpPr>
        <p:spPr>
          <a:xfrm flipH="1">
            <a:off x="3740170" y="1519168"/>
            <a:ext cx="1280984" cy="781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FB027A8D-684D-D986-9C9E-2AE953123B14}"/>
              </a:ext>
            </a:extLst>
          </p:cNvPr>
          <p:cNvCxnSpPr>
            <a:cxnSpLocks/>
          </p:cNvCxnSpPr>
          <p:nvPr/>
        </p:nvCxnSpPr>
        <p:spPr>
          <a:xfrm flipH="1">
            <a:off x="2356257" y="2428309"/>
            <a:ext cx="1262793" cy="921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7E74EF54-9695-734A-4AAF-4EC035DF6DE9}"/>
              </a:ext>
            </a:extLst>
          </p:cNvPr>
          <p:cNvCxnSpPr>
            <a:cxnSpLocks/>
          </p:cNvCxnSpPr>
          <p:nvPr/>
        </p:nvCxnSpPr>
        <p:spPr>
          <a:xfrm flipH="1">
            <a:off x="1049963" y="3431766"/>
            <a:ext cx="1152654" cy="326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ADCABE81-8750-E918-DC6A-CDDA40062B83}"/>
              </a:ext>
            </a:extLst>
          </p:cNvPr>
          <p:cNvCxnSpPr>
            <a:cxnSpLocks/>
          </p:cNvCxnSpPr>
          <p:nvPr/>
        </p:nvCxnSpPr>
        <p:spPr>
          <a:xfrm>
            <a:off x="6546926" y="1344903"/>
            <a:ext cx="1139347" cy="973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F18E407A-2566-E53D-8D1A-EDC6ACE16299}"/>
              </a:ext>
            </a:extLst>
          </p:cNvPr>
          <p:cNvCxnSpPr>
            <a:cxnSpLocks/>
          </p:cNvCxnSpPr>
          <p:nvPr/>
        </p:nvCxnSpPr>
        <p:spPr>
          <a:xfrm>
            <a:off x="7866273" y="2410849"/>
            <a:ext cx="1292122" cy="693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C3BAB514-8B37-2A9B-5962-239C36545758}"/>
              </a:ext>
            </a:extLst>
          </p:cNvPr>
          <p:cNvCxnSpPr>
            <a:cxnSpLocks/>
          </p:cNvCxnSpPr>
          <p:nvPr/>
        </p:nvCxnSpPr>
        <p:spPr>
          <a:xfrm>
            <a:off x="9312035" y="3149638"/>
            <a:ext cx="1149397" cy="407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>
            <a:extLst>
              <a:ext uri="{FF2B5EF4-FFF2-40B4-BE49-F238E27FC236}">
                <a16:creationId xmlns:a16="http://schemas.microsoft.com/office/drawing/2014/main" id="{838F4997-D040-C01F-FE66-EBA7765E1BE9}"/>
              </a:ext>
            </a:extLst>
          </p:cNvPr>
          <p:cNvSpPr/>
          <p:nvPr/>
        </p:nvSpPr>
        <p:spPr>
          <a:xfrm>
            <a:off x="6377182" y="1237443"/>
            <a:ext cx="180000" cy="1800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4" name="椭圆 103">
            <a:extLst>
              <a:ext uri="{FF2B5EF4-FFF2-40B4-BE49-F238E27FC236}">
                <a16:creationId xmlns:a16="http://schemas.microsoft.com/office/drawing/2014/main" id="{57D6688C-9073-E440-7084-2C81C476574E}"/>
              </a:ext>
            </a:extLst>
          </p:cNvPr>
          <p:cNvSpPr/>
          <p:nvPr/>
        </p:nvSpPr>
        <p:spPr>
          <a:xfrm>
            <a:off x="4987288" y="1411923"/>
            <a:ext cx="180000" cy="1800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F1BEB9BF-5DFF-EB43-ECFD-709828018B04}"/>
              </a:ext>
            </a:extLst>
          </p:cNvPr>
          <p:cNvSpPr/>
          <p:nvPr/>
        </p:nvSpPr>
        <p:spPr>
          <a:xfrm>
            <a:off x="3589610" y="2271287"/>
            <a:ext cx="180000" cy="1800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D11C854F-B2ED-1830-C569-E478D42D0FB2}"/>
              </a:ext>
            </a:extLst>
          </p:cNvPr>
          <p:cNvSpPr/>
          <p:nvPr/>
        </p:nvSpPr>
        <p:spPr>
          <a:xfrm>
            <a:off x="2186813" y="3283119"/>
            <a:ext cx="180000" cy="1800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7" name="椭圆 106">
            <a:extLst>
              <a:ext uri="{FF2B5EF4-FFF2-40B4-BE49-F238E27FC236}">
                <a16:creationId xmlns:a16="http://schemas.microsoft.com/office/drawing/2014/main" id="{546D574A-0367-DECC-5387-BAF4BE1633BC}"/>
              </a:ext>
            </a:extLst>
          </p:cNvPr>
          <p:cNvSpPr/>
          <p:nvPr/>
        </p:nvSpPr>
        <p:spPr>
          <a:xfrm>
            <a:off x="911394" y="3729254"/>
            <a:ext cx="180000" cy="1800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8" name="椭圆 107">
            <a:extLst>
              <a:ext uri="{FF2B5EF4-FFF2-40B4-BE49-F238E27FC236}">
                <a16:creationId xmlns:a16="http://schemas.microsoft.com/office/drawing/2014/main" id="{1E0BA124-BE03-BF45-3010-EF1E7A273E43}"/>
              </a:ext>
            </a:extLst>
          </p:cNvPr>
          <p:cNvSpPr/>
          <p:nvPr/>
        </p:nvSpPr>
        <p:spPr>
          <a:xfrm>
            <a:off x="10492065" y="3503294"/>
            <a:ext cx="180000" cy="1800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9" name="椭圆 108">
            <a:extLst>
              <a:ext uri="{FF2B5EF4-FFF2-40B4-BE49-F238E27FC236}">
                <a16:creationId xmlns:a16="http://schemas.microsoft.com/office/drawing/2014/main" id="{EAFC5C28-48B1-60D5-E36E-5569FE7E0429}"/>
              </a:ext>
            </a:extLst>
          </p:cNvPr>
          <p:cNvSpPr/>
          <p:nvPr/>
        </p:nvSpPr>
        <p:spPr>
          <a:xfrm>
            <a:off x="9138195" y="3066273"/>
            <a:ext cx="180000" cy="1800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0" name="椭圆 109">
            <a:extLst>
              <a:ext uri="{FF2B5EF4-FFF2-40B4-BE49-F238E27FC236}">
                <a16:creationId xmlns:a16="http://schemas.microsoft.com/office/drawing/2014/main" id="{4348DFF9-A7BC-3FB8-611E-D1A8914C51E6}"/>
              </a:ext>
            </a:extLst>
          </p:cNvPr>
          <p:cNvSpPr/>
          <p:nvPr/>
        </p:nvSpPr>
        <p:spPr>
          <a:xfrm>
            <a:off x="7702377" y="2258378"/>
            <a:ext cx="180000" cy="1800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68344978-9953-6702-435B-BA0B2E9703E1}"/>
              </a:ext>
            </a:extLst>
          </p:cNvPr>
          <p:cNvSpPr txBox="1"/>
          <p:nvPr/>
        </p:nvSpPr>
        <p:spPr>
          <a:xfrm>
            <a:off x="4983721" y="3366421"/>
            <a:ext cx="181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hit floating strip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4" name="矩形: 圆角 113">
            <a:extLst>
              <a:ext uri="{FF2B5EF4-FFF2-40B4-BE49-F238E27FC236}">
                <a16:creationId xmlns:a16="http://schemas.microsoft.com/office/drawing/2014/main" id="{9432FE69-6A01-28A5-7B74-FE3544BDE603}"/>
              </a:ext>
            </a:extLst>
          </p:cNvPr>
          <p:cNvSpPr/>
          <p:nvPr/>
        </p:nvSpPr>
        <p:spPr>
          <a:xfrm>
            <a:off x="5038252" y="3352850"/>
            <a:ext cx="1634993" cy="435045"/>
          </a:xfrm>
          <a:prstGeom prst="round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852FFD0-33C0-FA58-A210-ACF53177E12D}"/>
              </a:ext>
            </a:extLst>
          </p:cNvPr>
          <p:cNvSpPr txBox="1"/>
          <p:nvPr/>
        </p:nvSpPr>
        <p:spPr>
          <a:xfrm>
            <a:off x="568068" y="395399"/>
            <a:ext cx="321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Signal amplitude of the cluster: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CBC14A3-D88F-9C86-DDBF-BA97F1AC4950}"/>
                  </a:ext>
                </a:extLst>
              </p:cNvPr>
              <p:cNvSpPr txBox="1"/>
              <p:nvPr/>
            </p:nvSpPr>
            <p:spPr>
              <a:xfrm>
                <a:off x="231032" y="941143"/>
                <a:ext cx="5328240" cy="1050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𝑓𝑟𝑎𝑐𝑡𝑖𝑜𝑛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US" altLang="zh-CN"/>
                  <a:t> =</a:t>
                </a:r>
              </a:p>
              <a:p>
                <a:endParaRPr lang="en-US" altLang="zh-CN" sz="1600"/>
              </a:p>
              <a:p>
                <a:r>
                  <a:rPr lang="en-US" altLang="zh-CN" sz="16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𝑚𝑒𝑎𝑛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𝑠𝑖𝑔𝑛𝑎𝑙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𝑎𝑚𝑝𝑙𝑖𝑡𝑢𝑑𝑒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𝑡𝑤𝑜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1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𝑠𝑡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𝑐h𝑎𝑛𝑛𝑒𝑙𝑠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𝑠𝑢𝑚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𝑔𝑛𝑎𝑙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𝑎𝑚𝑝𝑙𝑖𝑡𝑢𝑑𝑒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9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𝑐h𝑎𝑛𝑛𝑒𝑙𝑠</m:t>
                        </m:r>
                      </m:den>
                    </m:f>
                  </m:oMath>
                </a14:m>
                <a:endParaRPr lang="zh-CN" altLang="en-US" sz="16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CBC14A3-D88F-9C86-DDBF-BA97F1AC4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32" y="941143"/>
                <a:ext cx="5328240" cy="1050096"/>
              </a:xfrm>
              <a:prstGeom prst="rect">
                <a:avLst/>
              </a:prstGeom>
              <a:blipFill>
                <a:blip r:embed="rId2"/>
                <a:stretch>
                  <a:fillRect l="-343" t="-2890" b="-23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: 圆角 3">
            <a:extLst>
              <a:ext uri="{FF2B5EF4-FFF2-40B4-BE49-F238E27FC236}">
                <a16:creationId xmlns:a16="http://schemas.microsoft.com/office/drawing/2014/main" id="{30B9EA60-BDFC-9A2C-496F-BE48BA1E2FA4}"/>
              </a:ext>
            </a:extLst>
          </p:cNvPr>
          <p:cNvSpPr/>
          <p:nvPr/>
        </p:nvSpPr>
        <p:spPr>
          <a:xfrm>
            <a:off x="231032" y="862781"/>
            <a:ext cx="4610122" cy="1186599"/>
          </a:xfrm>
          <a:prstGeom prst="roundRect">
            <a:avLst/>
          </a:prstGeom>
          <a:noFill/>
          <a:ln>
            <a:solidFill>
              <a:srgbClr val="00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367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92C6D87C-7E50-C91F-CC10-8A7CE54994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" t="4079" r="15192"/>
          <a:stretch/>
        </p:blipFill>
        <p:spPr>
          <a:xfrm>
            <a:off x="1741723" y="1823830"/>
            <a:ext cx="4252660" cy="334198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D35F8A0-6366-D161-E0AA-A37C0C8B4E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" t="6209" r="15028"/>
          <a:stretch/>
        </p:blipFill>
        <p:spPr>
          <a:xfrm>
            <a:off x="6117517" y="1865745"/>
            <a:ext cx="4256589" cy="329970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9005F74-9E34-2022-A6C0-19B32DCA9DA2}"/>
              </a:ext>
            </a:extLst>
          </p:cNvPr>
          <p:cNvSpPr txBox="1"/>
          <p:nvPr/>
        </p:nvSpPr>
        <p:spPr>
          <a:xfrm>
            <a:off x="737910" y="396125"/>
            <a:ext cx="326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floating</a:t>
            </a:r>
            <a:r>
              <a:rPr lang="zh-CN" altLang="en-US"/>
              <a:t> </a:t>
            </a:r>
            <a:r>
              <a:rPr lang="en-US" altLang="zh-CN"/>
              <a:t>strip:</a:t>
            </a:r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2DFD112-1E1D-A17E-F716-E90ED4242523}"/>
              </a:ext>
            </a:extLst>
          </p:cNvPr>
          <p:cNvSpPr txBox="1"/>
          <p:nvPr/>
        </p:nvSpPr>
        <p:spPr>
          <a:xfrm>
            <a:off x="2100945" y="1013490"/>
            <a:ext cx="8378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for example:  silicon microstrip width is 25um, capacitance is 20pF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750D066-5B5D-D9A7-9F2F-5A6B56D230C2}"/>
              </a:ext>
            </a:extLst>
          </p:cNvPr>
          <p:cNvSpPr txBox="1"/>
          <p:nvPr/>
        </p:nvSpPr>
        <p:spPr>
          <a:xfrm>
            <a:off x="4936016" y="2123834"/>
            <a:ext cx="67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1st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C3A3F24-ED13-CBF0-5806-6841E2FB513F}"/>
              </a:ext>
            </a:extLst>
          </p:cNvPr>
          <p:cNvSpPr txBox="1"/>
          <p:nvPr/>
        </p:nvSpPr>
        <p:spPr>
          <a:xfrm>
            <a:off x="4896692" y="3669960"/>
            <a:ext cx="67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2nd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491F94F-B03D-A4FC-9670-0CAE67204954}"/>
              </a:ext>
            </a:extLst>
          </p:cNvPr>
          <p:cNvSpPr txBox="1"/>
          <p:nvPr/>
        </p:nvSpPr>
        <p:spPr>
          <a:xfrm>
            <a:off x="9291707" y="2740809"/>
            <a:ext cx="67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3rd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F302E36-3EE9-4B93-8530-D7D9D331262A}"/>
              </a:ext>
            </a:extLst>
          </p:cNvPr>
          <p:cNvSpPr txBox="1"/>
          <p:nvPr/>
        </p:nvSpPr>
        <p:spPr>
          <a:xfrm>
            <a:off x="9318749" y="4404919"/>
            <a:ext cx="67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4th</a:t>
            </a:r>
            <a:endParaRPr lang="zh-CN" alt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97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E1CDED4-054B-5F74-B7ED-1FEFE6E2A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915" y="784921"/>
            <a:ext cx="5186267" cy="3457511"/>
          </a:xfrm>
          <a:prstGeom prst="rect">
            <a:avLst/>
          </a:prstGeom>
        </p:spPr>
      </p:pic>
      <p:cxnSp>
        <p:nvCxnSpPr>
          <p:cNvPr id="30" name="连接符: 肘形 29">
            <a:extLst>
              <a:ext uri="{FF2B5EF4-FFF2-40B4-BE49-F238E27FC236}">
                <a16:creationId xmlns:a16="http://schemas.microsoft.com/office/drawing/2014/main" id="{C91AAF05-ADBC-3F90-2532-FF3B525AA851}"/>
              </a:ext>
            </a:extLst>
          </p:cNvPr>
          <p:cNvCxnSpPr/>
          <p:nvPr/>
        </p:nvCxnSpPr>
        <p:spPr>
          <a:xfrm flipV="1">
            <a:off x="4918941" y="4368425"/>
            <a:ext cx="789709" cy="14832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FBA0A7FC-D119-E73E-E040-10BB0CDD70F9}"/>
              </a:ext>
            </a:extLst>
          </p:cNvPr>
          <p:cNvSpPr/>
          <p:nvPr/>
        </p:nvSpPr>
        <p:spPr>
          <a:xfrm>
            <a:off x="641307" y="1492928"/>
            <a:ext cx="4392000" cy="604800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prepare advanced data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E2B8585-DB63-FDBC-F227-18839E4DA8E5}"/>
              </a:ext>
            </a:extLst>
          </p:cNvPr>
          <p:cNvSpPr/>
          <p:nvPr/>
        </p:nvSpPr>
        <p:spPr>
          <a:xfrm>
            <a:off x="641307" y="2867680"/>
            <a:ext cx="4392000" cy="604800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/>
              <a:t>filter for 10 hit positions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943D595-6F1B-C7F9-192C-4687235B390B}"/>
              </a:ext>
            </a:extLst>
          </p:cNvPr>
          <p:cNvSpPr/>
          <p:nvPr/>
        </p:nvSpPr>
        <p:spPr>
          <a:xfrm>
            <a:off x="641306" y="4242432"/>
            <a:ext cx="4392517" cy="604800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/>
              <a:t>filter ETA and particle types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38EBCC0-4797-35A7-15AF-D5F7F6CCEB6E}"/>
              </a:ext>
            </a:extLst>
          </p:cNvPr>
          <p:cNvSpPr/>
          <p:nvPr/>
        </p:nvSpPr>
        <p:spPr>
          <a:xfrm>
            <a:off x="641307" y="5617185"/>
            <a:ext cx="4392000" cy="604800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/>
              <a:t>post-processing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D62B4786-D094-976C-E2E1-BE8BA553E46A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>
            <a:off x="2837307" y="2097728"/>
            <a:ext cx="0" cy="769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8D513D5F-7449-E1E5-DDF8-DF48986E3F3E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2837307" y="3472480"/>
            <a:ext cx="258" cy="769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6FE70BD2-38A7-88C5-84A7-E2209D90B169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2837307" y="4847232"/>
            <a:ext cx="258" cy="769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 1">
            <a:extLst>
              <a:ext uri="{FF2B5EF4-FFF2-40B4-BE49-F238E27FC236}">
                <a16:creationId xmlns:a16="http://schemas.microsoft.com/office/drawing/2014/main" id="{7AEE7952-401A-362A-DAF0-245A653F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8" y="6686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/>
              <a:t>Data processing workflow</a:t>
            </a:r>
            <a:endParaRPr lang="zh-CN" altLang="en-US" sz="400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27C847D-62E4-1048-4AD9-044E570AF6AB}"/>
              </a:ext>
            </a:extLst>
          </p:cNvPr>
          <p:cNvSpPr/>
          <p:nvPr/>
        </p:nvSpPr>
        <p:spPr>
          <a:xfrm>
            <a:off x="5745471" y="5056510"/>
            <a:ext cx="2982884" cy="604800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Get the mean value and sigma value corresponding to different detector, section, Z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52D7BA1-6711-AF2D-600E-9D1E7932AADA}"/>
              </a:ext>
            </a:extLst>
          </p:cNvPr>
          <p:cNvSpPr/>
          <p:nvPr/>
        </p:nvSpPr>
        <p:spPr>
          <a:xfrm>
            <a:off x="5776264" y="6073776"/>
            <a:ext cx="2952091" cy="604800"/>
          </a:xfrm>
          <a:prstGeom prst="rect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through error transfer function, obtain the final charge sharing ratio that doesn’t distinguish between Z </a:t>
            </a: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75B30FCD-150E-C529-2041-0650FBF866C9}"/>
              </a:ext>
            </a:extLst>
          </p:cNvPr>
          <p:cNvCxnSpPr>
            <a:cxnSpLocks/>
          </p:cNvCxnSpPr>
          <p:nvPr/>
        </p:nvCxnSpPr>
        <p:spPr>
          <a:xfrm>
            <a:off x="7061825" y="5704149"/>
            <a:ext cx="0" cy="3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1569F980-CCD8-7E01-CF75-110BA6F85889}"/>
              </a:ext>
            </a:extLst>
          </p:cNvPr>
          <p:cNvSpPr/>
          <p:nvPr/>
        </p:nvSpPr>
        <p:spPr>
          <a:xfrm>
            <a:off x="5776267" y="4084497"/>
            <a:ext cx="2951830" cy="604800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gaussian fit for the accumulated histogram of the filtered</a:t>
            </a:r>
          </a:p>
          <a:p>
            <a:pPr algn="ctr"/>
            <a:r>
              <a:rPr lang="en-US" altLang="zh-CN" sz="1400"/>
              <a:t> charge sharing ratio</a:t>
            </a: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FD697879-984C-874E-EFFE-633148118417}"/>
              </a:ext>
            </a:extLst>
          </p:cNvPr>
          <p:cNvCxnSpPr/>
          <p:nvPr/>
        </p:nvCxnSpPr>
        <p:spPr>
          <a:xfrm>
            <a:off x="7060482" y="4716237"/>
            <a:ext cx="0" cy="28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432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32BD699-34F1-A84C-280F-7213D0D93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596" y="475034"/>
            <a:ext cx="5651098" cy="3767398"/>
          </a:xfrm>
          <a:prstGeom prst="rect">
            <a:avLst/>
          </a:prstGeom>
        </p:spPr>
      </p:pic>
      <p:cxnSp>
        <p:nvCxnSpPr>
          <p:cNvPr id="27" name="连接符: 肘形 26">
            <a:extLst>
              <a:ext uri="{FF2B5EF4-FFF2-40B4-BE49-F238E27FC236}">
                <a16:creationId xmlns:a16="http://schemas.microsoft.com/office/drawing/2014/main" id="{047D7466-2E31-4C6A-FAFC-3B57D0B6ACC0}"/>
              </a:ext>
            </a:extLst>
          </p:cNvPr>
          <p:cNvCxnSpPr/>
          <p:nvPr/>
        </p:nvCxnSpPr>
        <p:spPr>
          <a:xfrm flipV="1">
            <a:off x="4918941" y="4368425"/>
            <a:ext cx="789709" cy="14832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FDE5C69F-6DD8-17BC-2B48-3309B18EB7F8}"/>
              </a:ext>
            </a:extLst>
          </p:cNvPr>
          <p:cNvSpPr/>
          <p:nvPr/>
        </p:nvSpPr>
        <p:spPr>
          <a:xfrm>
            <a:off x="641307" y="1492928"/>
            <a:ext cx="4392000" cy="604800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prepare advanced data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9F71643-1CC2-907F-ACDC-A9AE868B9832}"/>
              </a:ext>
            </a:extLst>
          </p:cNvPr>
          <p:cNvSpPr/>
          <p:nvPr/>
        </p:nvSpPr>
        <p:spPr>
          <a:xfrm>
            <a:off x="641307" y="2867680"/>
            <a:ext cx="4392000" cy="604800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/>
              <a:t>filter for 10 hit positions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DFAA004-6D95-ACD3-E523-35E243FE5172}"/>
              </a:ext>
            </a:extLst>
          </p:cNvPr>
          <p:cNvSpPr/>
          <p:nvPr/>
        </p:nvSpPr>
        <p:spPr>
          <a:xfrm>
            <a:off x="641306" y="4242432"/>
            <a:ext cx="4392517" cy="604800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/>
              <a:t>filter ETA and particle types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EDC5360-5B51-09D1-A7AC-5D6E20E55190}"/>
              </a:ext>
            </a:extLst>
          </p:cNvPr>
          <p:cNvSpPr/>
          <p:nvPr/>
        </p:nvSpPr>
        <p:spPr>
          <a:xfrm>
            <a:off x="641307" y="5617185"/>
            <a:ext cx="4392000" cy="604800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/>
              <a:t>post-processing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F05A4F10-DFB7-4331-5582-C83907FEFB8D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>
            <a:off x="2837307" y="2097728"/>
            <a:ext cx="0" cy="769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E195E90D-F96F-1ABA-03FE-EE3ADB8507DC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2837307" y="3472480"/>
            <a:ext cx="258" cy="769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4853604D-FFD6-B51B-87A3-7528DF8B912D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flipH="1">
            <a:off x="2837307" y="4847232"/>
            <a:ext cx="258" cy="769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标题 1">
            <a:extLst>
              <a:ext uri="{FF2B5EF4-FFF2-40B4-BE49-F238E27FC236}">
                <a16:creationId xmlns:a16="http://schemas.microsoft.com/office/drawing/2014/main" id="{32B46840-C957-0D9A-E79A-7ED587A6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8" y="6686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/>
              <a:t>Data processing workflow</a:t>
            </a:r>
            <a:endParaRPr lang="zh-CN" altLang="en-US" sz="400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4C3F513-A9ED-DA27-D4F1-CD705F5BD9AB}"/>
              </a:ext>
            </a:extLst>
          </p:cNvPr>
          <p:cNvSpPr/>
          <p:nvPr/>
        </p:nvSpPr>
        <p:spPr>
          <a:xfrm>
            <a:off x="5745471" y="5056510"/>
            <a:ext cx="2982884" cy="604800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Get the mean value and sigma value corresponding to different detector, section, Z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9C56A5E-48FC-16AD-DBEB-3D8BEF47EB38}"/>
              </a:ext>
            </a:extLst>
          </p:cNvPr>
          <p:cNvSpPr/>
          <p:nvPr/>
        </p:nvSpPr>
        <p:spPr>
          <a:xfrm>
            <a:off x="5776264" y="6073776"/>
            <a:ext cx="2952091" cy="604800"/>
          </a:xfrm>
          <a:prstGeom prst="rect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through error transfer function, obtain the final charge sharing ratio that doesn’t distinguish between Z </a:t>
            </a: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A78D0E14-9FDB-7741-AA50-4BAC34DC3588}"/>
              </a:ext>
            </a:extLst>
          </p:cNvPr>
          <p:cNvCxnSpPr>
            <a:cxnSpLocks/>
          </p:cNvCxnSpPr>
          <p:nvPr/>
        </p:nvCxnSpPr>
        <p:spPr>
          <a:xfrm>
            <a:off x="7061825" y="5704149"/>
            <a:ext cx="0" cy="3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DE1389BC-A48C-8F84-9A8C-A6497FC0D0D1}"/>
              </a:ext>
            </a:extLst>
          </p:cNvPr>
          <p:cNvSpPr/>
          <p:nvPr/>
        </p:nvSpPr>
        <p:spPr>
          <a:xfrm>
            <a:off x="5776267" y="4084497"/>
            <a:ext cx="2951830" cy="604800"/>
          </a:xfrm>
          <a:prstGeom prst="rect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gaussian fit for the accumulated histogram of the filtered</a:t>
            </a:r>
          </a:p>
          <a:p>
            <a:pPr algn="ctr"/>
            <a:r>
              <a:rPr lang="en-US" altLang="zh-CN" sz="1400"/>
              <a:t> charge sharing ratio</a:t>
            </a: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D06AA970-9ED5-6E69-8864-2FD68B477CC6}"/>
              </a:ext>
            </a:extLst>
          </p:cNvPr>
          <p:cNvCxnSpPr/>
          <p:nvPr/>
        </p:nvCxnSpPr>
        <p:spPr>
          <a:xfrm>
            <a:off x="7060482" y="4716237"/>
            <a:ext cx="0" cy="28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6D0A9FF6-8D69-18DE-DC99-5215DBB36382}"/>
              </a:ext>
            </a:extLst>
          </p:cNvPr>
          <p:cNvSpPr txBox="1"/>
          <p:nvPr/>
        </p:nvSpPr>
        <p:spPr>
          <a:xfrm>
            <a:off x="10336879" y="3109159"/>
            <a:ext cx="67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1st</a:t>
            </a:r>
            <a:endParaRPr lang="zh-CN" alt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87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AF9ABE8-7E41-55EA-5AC3-3FD8C49D4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18" y="3704440"/>
            <a:ext cx="4320000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3E610BB-93B9-6C5E-FC3F-51883C3E1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22" y="858074"/>
            <a:ext cx="4320001" cy="28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819DA0A-C38D-C4C0-4D57-830DD7D86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001" y="858074"/>
            <a:ext cx="4320000" cy="288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B89597E-E66F-DDB1-C4FB-DB3FBA0E80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22" y="3704440"/>
            <a:ext cx="4320000" cy="2880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E83AE2D-38A0-BB16-7D0E-ED6119FAC0E7}"/>
              </a:ext>
            </a:extLst>
          </p:cNvPr>
          <p:cNvSpPr txBox="1"/>
          <p:nvPr/>
        </p:nvSpPr>
        <p:spPr>
          <a:xfrm>
            <a:off x="737909" y="441612"/>
            <a:ext cx="10433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/>
              <a:t>through error transfer function, obtain the final charge sharing ratio that doesn’t distinguish between Z: </a:t>
            </a:r>
          </a:p>
          <a:p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73F286C-500B-5032-59DD-C065DF734E00}"/>
              </a:ext>
            </a:extLst>
          </p:cNvPr>
          <p:cNvSpPr txBox="1"/>
          <p:nvPr/>
        </p:nvSpPr>
        <p:spPr>
          <a:xfrm>
            <a:off x="5051097" y="2298074"/>
            <a:ext cx="67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1st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232E06C-1A05-EC02-A3C3-3F3CCFAC26B3}"/>
              </a:ext>
            </a:extLst>
          </p:cNvPr>
          <p:cNvSpPr txBox="1"/>
          <p:nvPr/>
        </p:nvSpPr>
        <p:spPr>
          <a:xfrm>
            <a:off x="9386927" y="5406665"/>
            <a:ext cx="67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4th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89C7AB4-B636-D749-2732-885FEB531B08}"/>
              </a:ext>
            </a:extLst>
          </p:cNvPr>
          <p:cNvSpPr txBox="1"/>
          <p:nvPr/>
        </p:nvSpPr>
        <p:spPr>
          <a:xfrm>
            <a:off x="5027338" y="5249485"/>
            <a:ext cx="67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3rd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DA922A8-8D75-45E5-9B3B-3BAEBD2C4C5E}"/>
              </a:ext>
            </a:extLst>
          </p:cNvPr>
          <p:cNvSpPr txBox="1"/>
          <p:nvPr/>
        </p:nvSpPr>
        <p:spPr>
          <a:xfrm>
            <a:off x="9303883" y="2202629"/>
            <a:ext cx="67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2nd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34D09E0-C69C-3CDE-CC2F-7E8980E4EFF3}"/>
              </a:ext>
            </a:extLst>
          </p:cNvPr>
          <p:cNvSpPr txBox="1"/>
          <p:nvPr/>
        </p:nvSpPr>
        <p:spPr>
          <a:xfrm>
            <a:off x="10132291" y="4082473"/>
            <a:ext cx="1607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</a:rPr>
              <a:t>red:60um</a:t>
            </a:r>
          </a:p>
          <a:p>
            <a:r>
              <a:rPr lang="en-US" altLang="zh-CN" sz="2000" b="1">
                <a:solidFill>
                  <a:srgbClr val="0835DC"/>
                </a:solidFill>
              </a:rPr>
              <a:t>blue:25um</a:t>
            </a:r>
            <a:endParaRPr lang="zh-CN" altLang="en-US" sz="2000" b="1">
              <a:solidFill>
                <a:srgbClr val="083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5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69584E-0AC1-7A13-58D0-F7F704924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0" i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conclusion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48B3B5-952F-A10F-C687-93BBDBF7C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Analyse the relationship between charge sharing ratio and external capacitance 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58652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0EABD4-434B-5388-E89A-D5DE8D1F3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60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6000" dirty="0"/>
              <a:t>Thanks!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268729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8AF7D3-763E-CC16-ED28-458387850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C14CA3-E9DA-96A8-5A73-86816E1BA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Analysis of particle hitting readout strip </a:t>
            </a:r>
          </a:p>
          <a:p>
            <a:r>
              <a:rPr lang="en-US" altLang="zh-CN"/>
              <a:t>Analysis of particle hitting floating strip 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0668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7AF516-F801-73A7-59A1-834B454D0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8" y="6686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/>
              <a:t>Data processing workflow</a:t>
            </a:r>
            <a:endParaRPr lang="zh-CN" altLang="en-US" sz="400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20DFC81-01B4-0BFC-0C6F-04F745B90DBE}"/>
              </a:ext>
            </a:extLst>
          </p:cNvPr>
          <p:cNvSpPr/>
          <p:nvPr/>
        </p:nvSpPr>
        <p:spPr>
          <a:xfrm>
            <a:off x="641307" y="1492928"/>
            <a:ext cx="4392000" cy="604800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prepare advanced data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2F68560-A27C-D82E-8BBD-A9148CC51CA6}"/>
              </a:ext>
            </a:extLst>
          </p:cNvPr>
          <p:cNvSpPr/>
          <p:nvPr/>
        </p:nvSpPr>
        <p:spPr>
          <a:xfrm>
            <a:off x="641307" y="2867680"/>
            <a:ext cx="4392000" cy="604800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/>
              <a:t>filter for 10 hit positions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A1C73EB-94FB-94D7-54A8-7CA193331F19}"/>
              </a:ext>
            </a:extLst>
          </p:cNvPr>
          <p:cNvSpPr/>
          <p:nvPr/>
        </p:nvSpPr>
        <p:spPr>
          <a:xfrm>
            <a:off x="641306" y="4242432"/>
            <a:ext cx="4392517" cy="604800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/>
              <a:t>filter ETA and particle types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A84F14E-B49C-BB3C-3193-E8595E027143}"/>
              </a:ext>
            </a:extLst>
          </p:cNvPr>
          <p:cNvSpPr/>
          <p:nvPr/>
        </p:nvSpPr>
        <p:spPr>
          <a:xfrm>
            <a:off x="641307" y="5617185"/>
            <a:ext cx="4392000" cy="604800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/>
              <a:t>post-processing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2D24EAE9-8957-C7CF-D1C3-DB2B8784DBC9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2837307" y="2097728"/>
            <a:ext cx="0" cy="769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273C8179-AB18-0059-24B5-18FA39E99C84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2837307" y="3472480"/>
            <a:ext cx="258" cy="769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F9257300-7850-9FB5-28FC-6CB2726AE394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2837307" y="4847232"/>
            <a:ext cx="258" cy="769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D0ECEA8F-221E-D730-986E-C382D7B07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661588"/>
              </p:ext>
            </p:extLst>
          </p:nvPr>
        </p:nvGraphicFramePr>
        <p:xfrm>
          <a:off x="6454505" y="1492928"/>
          <a:ext cx="4100148" cy="31307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0148">
                  <a:extLst>
                    <a:ext uri="{9D8B030D-6E8A-4147-A177-3AD203B41FA5}">
                      <a16:colId xmlns:a16="http://schemas.microsoft.com/office/drawing/2014/main" val="3547717864"/>
                    </a:ext>
                  </a:extLst>
                </a:gridCol>
              </a:tblGrid>
              <a:tr h="36267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0" kern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elements</a:t>
                      </a:r>
                      <a:endParaRPr lang="zh-CN" alt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646796"/>
                  </a:ext>
                </a:extLst>
              </a:tr>
              <a:tr h="3022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/>
                        <a:t>amplitude of each channel  in Cluster(</a:t>
                      </a:r>
                      <a:r>
                        <a:rPr lang="en-US" altLang="zh-CN" sz="1400" dirty="0"/>
                        <a:t>ADC)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026841"/>
                  </a:ext>
                </a:extLst>
              </a:tr>
              <a:tr h="5137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sequence number of maximum amplitude channel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335485"/>
                  </a:ext>
                </a:extLst>
              </a:tr>
              <a:tr h="5137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/>
                        <a:t>the number of maximum amplitude channel in the cluster</a:t>
                      </a:r>
                      <a:endParaRPr lang="en-US" altLang="zh-C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675083"/>
                  </a:ext>
                </a:extLst>
              </a:tr>
              <a:tr h="3022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/>
                        <a:t>Maximum channel amplitude(</a:t>
                      </a:r>
                      <a:r>
                        <a:rPr lang="en-US" altLang="zh-CN" sz="1400" dirty="0"/>
                        <a:t>ADC)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725610"/>
                  </a:ext>
                </a:extLst>
              </a:tr>
              <a:tr h="5137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/>
                        <a:t>the sum of amplitudes of all channels in the Cluster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538988"/>
                  </a:ext>
                </a:extLst>
              </a:tr>
              <a:tr h="3022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/>
                        <a:t>ETA</a:t>
                      </a:r>
                      <a:r>
                        <a:rPr lang="zh-CN" altLang="en-US" sz="1400"/>
                        <a:t> </a:t>
                      </a:r>
                      <a:r>
                        <a:rPr lang="en-US" altLang="zh-CN" sz="1400"/>
                        <a:t>valu</a:t>
                      </a:r>
                      <a:r>
                        <a:rPr lang="en-US" altLang="zh-CN" sz="1400" dirty="0"/>
                        <a:t>e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449790"/>
                  </a:ext>
                </a:extLst>
              </a:tr>
              <a:tr h="3022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/>
                        <a:t>and so on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06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980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矩形 260">
            <a:extLst>
              <a:ext uri="{FF2B5EF4-FFF2-40B4-BE49-F238E27FC236}">
                <a16:creationId xmlns:a16="http://schemas.microsoft.com/office/drawing/2014/main" id="{0359D426-3409-6926-EEDF-758F1862B782}"/>
              </a:ext>
            </a:extLst>
          </p:cNvPr>
          <p:cNvSpPr/>
          <p:nvPr/>
        </p:nvSpPr>
        <p:spPr>
          <a:xfrm>
            <a:off x="6292638" y="2932052"/>
            <a:ext cx="1606625" cy="172448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2" name="矩形 261">
            <a:extLst>
              <a:ext uri="{FF2B5EF4-FFF2-40B4-BE49-F238E27FC236}">
                <a16:creationId xmlns:a16="http://schemas.microsoft.com/office/drawing/2014/main" id="{964A69AC-41BB-B12B-817B-1FDA66D5777B}"/>
              </a:ext>
            </a:extLst>
          </p:cNvPr>
          <p:cNvSpPr/>
          <p:nvPr/>
        </p:nvSpPr>
        <p:spPr>
          <a:xfrm>
            <a:off x="7921055" y="2932052"/>
            <a:ext cx="1606624" cy="172448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3" name="组合 262">
            <a:extLst>
              <a:ext uri="{FF2B5EF4-FFF2-40B4-BE49-F238E27FC236}">
                <a16:creationId xmlns:a16="http://schemas.microsoft.com/office/drawing/2014/main" id="{824C168D-D6DA-467F-AF56-9E35A8D31871}"/>
              </a:ext>
            </a:extLst>
          </p:cNvPr>
          <p:cNvGrpSpPr/>
          <p:nvPr/>
        </p:nvGrpSpPr>
        <p:grpSpPr>
          <a:xfrm>
            <a:off x="6659196" y="2382234"/>
            <a:ext cx="170754" cy="527635"/>
            <a:chOff x="1567836" y="1224157"/>
            <a:chExt cx="360000" cy="957943"/>
          </a:xfrm>
        </p:grpSpPr>
        <p:cxnSp>
          <p:nvCxnSpPr>
            <p:cNvPr id="264" name="直接连接符 263">
              <a:extLst>
                <a:ext uri="{FF2B5EF4-FFF2-40B4-BE49-F238E27FC236}">
                  <a16:creationId xmlns:a16="http://schemas.microsoft.com/office/drawing/2014/main" id="{ED54A33F-3AF6-A4B3-A5F1-D39EE9AC1BAB}"/>
                </a:ext>
              </a:extLst>
            </p:cNvPr>
            <p:cNvCxnSpPr/>
            <p:nvPr/>
          </p:nvCxnSpPr>
          <p:spPr>
            <a:xfrm flipV="1">
              <a:off x="1747836" y="1426320"/>
              <a:ext cx="0" cy="7557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5" name="组合 264">
              <a:extLst>
                <a:ext uri="{FF2B5EF4-FFF2-40B4-BE49-F238E27FC236}">
                  <a16:creationId xmlns:a16="http://schemas.microsoft.com/office/drawing/2014/main" id="{D681634A-BC15-9966-2236-6A3B4D6988D0}"/>
                </a:ext>
              </a:extLst>
            </p:cNvPr>
            <p:cNvGrpSpPr/>
            <p:nvPr/>
          </p:nvGrpSpPr>
          <p:grpSpPr>
            <a:xfrm>
              <a:off x="1567836" y="1706239"/>
              <a:ext cx="360000" cy="139959"/>
              <a:chOff x="1567836" y="1706239"/>
              <a:chExt cx="360000" cy="139959"/>
            </a:xfrm>
          </p:grpSpPr>
          <p:sp>
            <p:nvSpPr>
              <p:cNvPr id="267" name="矩形 266">
                <a:extLst>
                  <a:ext uri="{FF2B5EF4-FFF2-40B4-BE49-F238E27FC236}">
                    <a16:creationId xmlns:a16="http://schemas.microsoft.com/office/drawing/2014/main" id="{2A4DFB68-85A1-29A2-2189-EE08A3DD660E}"/>
                  </a:ext>
                </a:extLst>
              </p:cNvPr>
              <p:cNvSpPr/>
              <p:nvPr/>
            </p:nvSpPr>
            <p:spPr>
              <a:xfrm>
                <a:off x="1567836" y="1706239"/>
                <a:ext cx="360000" cy="1399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68" name="直接连接符 267">
                <a:extLst>
                  <a:ext uri="{FF2B5EF4-FFF2-40B4-BE49-F238E27FC236}">
                    <a16:creationId xmlns:a16="http://schemas.microsoft.com/office/drawing/2014/main" id="{F73CCC4E-6D94-9294-CC8B-7C7682F372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7836" y="1706239"/>
                <a:ext cx="360000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直接连接符 268">
                <a:extLst>
                  <a:ext uri="{FF2B5EF4-FFF2-40B4-BE49-F238E27FC236}">
                    <a16:creationId xmlns:a16="http://schemas.microsoft.com/office/drawing/2014/main" id="{D5E8F10B-FFAA-B675-C00B-59CA7BC076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7836" y="1846198"/>
                <a:ext cx="360000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6" name="等腰三角形 265">
              <a:extLst>
                <a:ext uri="{FF2B5EF4-FFF2-40B4-BE49-F238E27FC236}">
                  <a16:creationId xmlns:a16="http://schemas.microsoft.com/office/drawing/2014/main" id="{302C74A5-D361-EA86-65B0-3ABA1737FC70}"/>
                </a:ext>
              </a:extLst>
            </p:cNvPr>
            <p:cNvSpPr/>
            <p:nvPr/>
          </p:nvSpPr>
          <p:spPr>
            <a:xfrm>
              <a:off x="1619822" y="1224157"/>
              <a:ext cx="256028" cy="20216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0" name="组合 269">
            <a:extLst>
              <a:ext uri="{FF2B5EF4-FFF2-40B4-BE49-F238E27FC236}">
                <a16:creationId xmlns:a16="http://schemas.microsoft.com/office/drawing/2014/main" id="{B8E8780D-A9B1-1671-E8D0-C38287EBBA91}"/>
              </a:ext>
            </a:extLst>
          </p:cNvPr>
          <p:cNvGrpSpPr/>
          <p:nvPr/>
        </p:nvGrpSpPr>
        <p:grpSpPr>
          <a:xfrm>
            <a:off x="6989430" y="2382234"/>
            <a:ext cx="170754" cy="527635"/>
            <a:chOff x="1567836" y="1224157"/>
            <a:chExt cx="360000" cy="957943"/>
          </a:xfrm>
        </p:grpSpPr>
        <p:cxnSp>
          <p:nvCxnSpPr>
            <p:cNvPr id="271" name="直接连接符 270">
              <a:extLst>
                <a:ext uri="{FF2B5EF4-FFF2-40B4-BE49-F238E27FC236}">
                  <a16:creationId xmlns:a16="http://schemas.microsoft.com/office/drawing/2014/main" id="{C8373C02-380C-AC46-2E85-C9B1DAF243C8}"/>
                </a:ext>
              </a:extLst>
            </p:cNvPr>
            <p:cNvCxnSpPr/>
            <p:nvPr/>
          </p:nvCxnSpPr>
          <p:spPr>
            <a:xfrm flipV="1">
              <a:off x="1747836" y="1426320"/>
              <a:ext cx="0" cy="7557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2" name="组合 271">
              <a:extLst>
                <a:ext uri="{FF2B5EF4-FFF2-40B4-BE49-F238E27FC236}">
                  <a16:creationId xmlns:a16="http://schemas.microsoft.com/office/drawing/2014/main" id="{A724396A-FC0F-F98D-AB05-ED33C8DC26B5}"/>
                </a:ext>
              </a:extLst>
            </p:cNvPr>
            <p:cNvGrpSpPr/>
            <p:nvPr/>
          </p:nvGrpSpPr>
          <p:grpSpPr>
            <a:xfrm>
              <a:off x="1567836" y="1706239"/>
              <a:ext cx="360000" cy="139959"/>
              <a:chOff x="1567836" y="1706239"/>
              <a:chExt cx="360000" cy="139959"/>
            </a:xfrm>
          </p:grpSpPr>
          <p:sp>
            <p:nvSpPr>
              <p:cNvPr id="274" name="矩形 273">
                <a:extLst>
                  <a:ext uri="{FF2B5EF4-FFF2-40B4-BE49-F238E27FC236}">
                    <a16:creationId xmlns:a16="http://schemas.microsoft.com/office/drawing/2014/main" id="{ED19C60C-A8F4-D17C-FE63-828A2466AB63}"/>
                  </a:ext>
                </a:extLst>
              </p:cNvPr>
              <p:cNvSpPr/>
              <p:nvPr/>
            </p:nvSpPr>
            <p:spPr>
              <a:xfrm>
                <a:off x="1567836" y="1706239"/>
                <a:ext cx="360000" cy="1399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75" name="直接连接符 274">
                <a:extLst>
                  <a:ext uri="{FF2B5EF4-FFF2-40B4-BE49-F238E27FC236}">
                    <a16:creationId xmlns:a16="http://schemas.microsoft.com/office/drawing/2014/main" id="{062DF89D-C6EA-C90D-0C57-B970729A6A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7836" y="1706239"/>
                <a:ext cx="360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直接连接符 275">
                <a:extLst>
                  <a:ext uri="{FF2B5EF4-FFF2-40B4-BE49-F238E27FC236}">
                    <a16:creationId xmlns:a16="http://schemas.microsoft.com/office/drawing/2014/main" id="{AC123684-1321-D9E2-7DD6-2745E47E4F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7836" y="1846198"/>
                <a:ext cx="360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3" name="等腰三角形 272">
              <a:extLst>
                <a:ext uri="{FF2B5EF4-FFF2-40B4-BE49-F238E27FC236}">
                  <a16:creationId xmlns:a16="http://schemas.microsoft.com/office/drawing/2014/main" id="{40699209-7D04-6131-452F-3A2B03D99540}"/>
                </a:ext>
              </a:extLst>
            </p:cNvPr>
            <p:cNvSpPr/>
            <p:nvPr/>
          </p:nvSpPr>
          <p:spPr>
            <a:xfrm>
              <a:off x="1619822" y="1224157"/>
              <a:ext cx="256028" cy="20216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7" name="组合 276">
            <a:extLst>
              <a:ext uri="{FF2B5EF4-FFF2-40B4-BE49-F238E27FC236}">
                <a16:creationId xmlns:a16="http://schemas.microsoft.com/office/drawing/2014/main" id="{539D9157-3BD3-73A5-FD73-80EEA7C018D9}"/>
              </a:ext>
            </a:extLst>
          </p:cNvPr>
          <p:cNvGrpSpPr/>
          <p:nvPr/>
        </p:nvGrpSpPr>
        <p:grpSpPr>
          <a:xfrm>
            <a:off x="7310493" y="2383242"/>
            <a:ext cx="170754" cy="527635"/>
            <a:chOff x="1567836" y="1224157"/>
            <a:chExt cx="360000" cy="957943"/>
          </a:xfrm>
        </p:grpSpPr>
        <p:cxnSp>
          <p:nvCxnSpPr>
            <p:cNvPr id="278" name="直接连接符 277">
              <a:extLst>
                <a:ext uri="{FF2B5EF4-FFF2-40B4-BE49-F238E27FC236}">
                  <a16:creationId xmlns:a16="http://schemas.microsoft.com/office/drawing/2014/main" id="{2784E414-1EAF-6AEA-82C1-A53F5BFB211B}"/>
                </a:ext>
              </a:extLst>
            </p:cNvPr>
            <p:cNvCxnSpPr/>
            <p:nvPr/>
          </p:nvCxnSpPr>
          <p:spPr>
            <a:xfrm flipV="1">
              <a:off x="1747836" y="1426320"/>
              <a:ext cx="0" cy="7557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9" name="组合 278">
              <a:extLst>
                <a:ext uri="{FF2B5EF4-FFF2-40B4-BE49-F238E27FC236}">
                  <a16:creationId xmlns:a16="http://schemas.microsoft.com/office/drawing/2014/main" id="{B0744AD3-A544-1BEC-6B80-EEFEC03E3FB0}"/>
                </a:ext>
              </a:extLst>
            </p:cNvPr>
            <p:cNvGrpSpPr/>
            <p:nvPr/>
          </p:nvGrpSpPr>
          <p:grpSpPr>
            <a:xfrm>
              <a:off x="1567836" y="1706239"/>
              <a:ext cx="360000" cy="139959"/>
              <a:chOff x="1567836" y="1706239"/>
              <a:chExt cx="360000" cy="139959"/>
            </a:xfrm>
          </p:grpSpPr>
          <p:sp>
            <p:nvSpPr>
              <p:cNvPr id="281" name="矩形 280">
                <a:extLst>
                  <a:ext uri="{FF2B5EF4-FFF2-40B4-BE49-F238E27FC236}">
                    <a16:creationId xmlns:a16="http://schemas.microsoft.com/office/drawing/2014/main" id="{984DAA6F-BF4A-7789-0B38-91F702908819}"/>
                  </a:ext>
                </a:extLst>
              </p:cNvPr>
              <p:cNvSpPr/>
              <p:nvPr/>
            </p:nvSpPr>
            <p:spPr>
              <a:xfrm>
                <a:off x="1567836" y="1706239"/>
                <a:ext cx="360000" cy="1399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82" name="直接连接符 281">
                <a:extLst>
                  <a:ext uri="{FF2B5EF4-FFF2-40B4-BE49-F238E27FC236}">
                    <a16:creationId xmlns:a16="http://schemas.microsoft.com/office/drawing/2014/main" id="{FF33962F-6F19-2299-2591-2E33935FAB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7836" y="1706239"/>
                <a:ext cx="360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直接连接符 282">
                <a:extLst>
                  <a:ext uri="{FF2B5EF4-FFF2-40B4-BE49-F238E27FC236}">
                    <a16:creationId xmlns:a16="http://schemas.microsoft.com/office/drawing/2014/main" id="{1CC3FA59-3101-3710-CD52-57A8BFF421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7836" y="1846198"/>
                <a:ext cx="360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0" name="等腰三角形 279">
              <a:extLst>
                <a:ext uri="{FF2B5EF4-FFF2-40B4-BE49-F238E27FC236}">
                  <a16:creationId xmlns:a16="http://schemas.microsoft.com/office/drawing/2014/main" id="{52D675EB-8A49-DF24-5FAD-FA44C2F263DD}"/>
                </a:ext>
              </a:extLst>
            </p:cNvPr>
            <p:cNvSpPr/>
            <p:nvPr/>
          </p:nvSpPr>
          <p:spPr>
            <a:xfrm>
              <a:off x="1619822" y="1224157"/>
              <a:ext cx="256028" cy="20216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4" name="组合 283">
            <a:extLst>
              <a:ext uri="{FF2B5EF4-FFF2-40B4-BE49-F238E27FC236}">
                <a16:creationId xmlns:a16="http://schemas.microsoft.com/office/drawing/2014/main" id="{17CF9246-2723-28EC-E4F5-86EC98652701}"/>
              </a:ext>
            </a:extLst>
          </p:cNvPr>
          <p:cNvGrpSpPr/>
          <p:nvPr/>
        </p:nvGrpSpPr>
        <p:grpSpPr>
          <a:xfrm>
            <a:off x="7678251" y="2384446"/>
            <a:ext cx="170754" cy="527635"/>
            <a:chOff x="1567836" y="1224157"/>
            <a:chExt cx="360000" cy="957943"/>
          </a:xfrm>
        </p:grpSpPr>
        <p:cxnSp>
          <p:nvCxnSpPr>
            <p:cNvPr id="285" name="直接连接符 284">
              <a:extLst>
                <a:ext uri="{FF2B5EF4-FFF2-40B4-BE49-F238E27FC236}">
                  <a16:creationId xmlns:a16="http://schemas.microsoft.com/office/drawing/2014/main" id="{DD2D7948-FF35-D3E9-80A4-8D4A9C30ABA5}"/>
                </a:ext>
              </a:extLst>
            </p:cNvPr>
            <p:cNvCxnSpPr/>
            <p:nvPr/>
          </p:nvCxnSpPr>
          <p:spPr>
            <a:xfrm flipV="1">
              <a:off x="1747836" y="1426320"/>
              <a:ext cx="0" cy="7557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" name="组合 285">
              <a:extLst>
                <a:ext uri="{FF2B5EF4-FFF2-40B4-BE49-F238E27FC236}">
                  <a16:creationId xmlns:a16="http://schemas.microsoft.com/office/drawing/2014/main" id="{67D722B5-E35A-2949-E007-84C13D0AE553}"/>
                </a:ext>
              </a:extLst>
            </p:cNvPr>
            <p:cNvGrpSpPr/>
            <p:nvPr/>
          </p:nvGrpSpPr>
          <p:grpSpPr>
            <a:xfrm>
              <a:off x="1567836" y="1706239"/>
              <a:ext cx="360000" cy="139959"/>
              <a:chOff x="1567836" y="1706239"/>
              <a:chExt cx="360000" cy="139959"/>
            </a:xfrm>
          </p:grpSpPr>
          <p:sp>
            <p:nvSpPr>
              <p:cNvPr id="288" name="矩形 287">
                <a:extLst>
                  <a:ext uri="{FF2B5EF4-FFF2-40B4-BE49-F238E27FC236}">
                    <a16:creationId xmlns:a16="http://schemas.microsoft.com/office/drawing/2014/main" id="{89C2CE4A-118C-C908-2F82-B29674EB0CB9}"/>
                  </a:ext>
                </a:extLst>
              </p:cNvPr>
              <p:cNvSpPr/>
              <p:nvPr/>
            </p:nvSpPr>
            <p:spPr>
              <a:xfrm>
                <a:off x="1567836" y="1706239"/>
                <a:ext cx="360000" cy="1399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89" name="直接连接符 288">
                <a:extLst>
                  <a:ext uri="{FF2B5EF4-FFF2-40B4-BE49-F238E27FC236}">
                    <a16:creationId xmlns:a16="http://schemas.microsoft.com/office/drawing/2014/main" id="{69F4E4DD-E16F-7FCF-3217-9B393133E9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7836" y="1706239"/>
                <a:ext cx="360000" cy="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直接连接符 289">
                <a:extLst>
                  <a:ext uri="{FF2B5EF4-FFF2-40B4-BE49-F238E27FC236}">
                    <a16:creationId xmlns:a16="http://schemas.microsoft.com/office/drawing/2014/main" id="{2DF551D7-3B5B-7DF0-ED6B-AABFAC5563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7836" y="1846198"/>
                <a:ext cx="360000" cy="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7" name="等腰三角形 286">
              <a:extLst>
                <a:ext uri="{FF2B5EF4-FFF2-40B4-BE49-F238E27FC236}">
                  <a16:creationId xmlns:a16="http://schemas.microsoft.com/office/drawing/2014/main" id="{CAAB9238-5612-8377-C7D0-9EF833101507}"/>
                </a:ext>
              </a:extLst>
            </p:cNvPr>
            <p:cNvSpPr/>
            <p:nvPr/>
          </p:nvSpPr>
          <p:spPr>
            <a:xfrm>
              <a:off x="1619822" y="1224157"/>
              <a:ext cx="256028" cy="20216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1" name="组合 290">
            <a:extLst>
              <a:ext uri="{FF2B5EF4-FFF2-40B4-BE49-F238E27FC236}">
                <a16:creationId xmlns:a16="http://schemas.microsoft.com/office/drawing/2014/main" id="{99D25A73-DAE6-CB7B-F7A1-BF10A8C8D777}"/>
              </a:ext>
            </a:extLst>
          </p:cNvPr>
          <p:cNvGrpSpPr/>
          <p:nvPr/>
        </p:nvGrpSpPr>
        <p:grpSpPr>
          <a:xfrm>
            <a:off x="8037245" y="2391431"/>
            <a:ext cx="170754" cy="527635"/>
            <a:chOff x="1567836" y="1224157"/>
            <a:chExt cx="360000" cy="957943"/>
          </a:xfrm>
        </p:grpSpPr>
        <p:cxnSp>
          <p:nvCxnSpPr>
            <p:cNvPr id="292" name="直接连接符 291">
              <a:extLst>
                <a:ext uri="{FF2B5EF4-FFF2-40B4-BE49-F238E27FC236}">
                  <a16:creationId xmlns:a16="http://schemas.microsoft.com/office/drawing/2014/main" id="{7574EC62-9F93-EA0D-A64A-DAF3A8D66C90}"/>
                </a:ext>
              </a:extLst>
            </p:cNvPr>
            <p:cNvCxnSpPr/>
            <p:nvPr/>
          </p:nvCxnSpPr>
          <p:spPr>
            <a:xfrm flipV="1">
              <a:off x="1747836" y="1426320"/>
              <a:ext cx="0" cy="7557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3" name="组合 292">
              <a:extLst>
                <a:ext uri="{FF2B5EF4-FFF2-40B4-BE49-F238E27FC236}">
                  <a16:creationId xmlns:a16="http://schemas.microsoft.com/office/drawing/2014/main" id="{F4BB1273-C006-9499-2A9C-9EA71EB8630E}"/>
                </a:ext>
              </a:extLst>
            </p:cNvPr>
            <p:cNvGrpSpPr/>
            <p:nvPr/>
          </p:nvGrpSpPr>
          <p:grpSpPr>
            <a:xfrm>
              <a:off x="1567836" y="1706239"/>
              <a:ext cx="360000" cy="139959"/>
              <a:chOff x="1567836" y="1706239"/>
              <a:chExt cx="360000" cy="139959"/>
            </a:xfrm>
          </p:grpSpPr>
          <p:sp>
            <p:nvSpPr>
              <p:cNvPr id="295" name="矩形 294">
                <a:extLst>
                  <a:ext uri="{FF2B5EF4-FFF2-40B4-BE49-F238E27FC236}">
                    <a16:creationId xmlns:a16="http://schemas.microsoft.com/office/drawing/2014/main" id="{B6354CE5-447B-14E8-4D52-D95E65EB740C}"/>
                  </a:ext>
                </a:extLst>
              </p:cNvPr>
              <p:cNvSpPr/>
              <p:nvPr/>
            </p:nvSpPr>
            <p:spPr>
              <a:xfrm>
                <a:off x="1567836" y="1706239"/>
                <a:ext cx="360000" cy="1399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96" name="直接连接符 295">
                <a:extLst>
                  <a:ext uri="{FF2B5EF4-FFF2-40B4-BE49-F238E27FC236}">
                    <a16:creationId xmlns:a16="http://schemas.microsoft.com/office/drawing/2014/main" id="{4A6DB97D-2267-84EF-2F46-1E308F8A1A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7836" y="1706239"/>
                <a:ext cx="360000" cy="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直接连接符 296">
                <a:extLst>
                  <a:ext uri="{FF2B5EF4-FFF2-40B4-BE49-F238E27FC236}">
                    <a16:creationId xmlns:a16="http://schemas.microsoft.com/office/drawing/2014/main" id="{3D2D4C24-985A-F49F-2EC6-61A4705EC9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7836" y="1846198"/>
                <a:ext cx="360000" cy="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4" name="等腰三角形 293">
              <a:extLst>
                <a:ext uri="{FF2B5EF4-FFF2-40B4-BE49-F238E27FC236}">
                  <a16:creationId xmlns:a16="http://schemas.microsoft.com/office/drawing/2014/main" id="{61977C27-1E39-3395-1EEE-869FC5C77E74}"/>
                </a:ext>
              </a:extLst>
            </p:cNvPr>
            <p:cNvSpPr/>
            <p:nvPr/>
          </p:nvSpPr>
          <p:spPr>
            <a:xfrm>
              <a:off x="1619822" y="1224157"/>
              <a:ext cx="256028" cy="20216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8" name="组合 297">
            <a:extLst>
              <a:ext uri="{FF2B5EF4-FFF2-40B4-BE49-F238E27FC236}">
                <a16:creationId xmlns:a16="http://schemas.microsoft.com/office/drawing/2014/main" id="{87A6BCCC-A4B0-E219-B4B3-399EA1AD757C}"/>
              </a:ext>
            </a:extLst>
          </p:cNvPr>
          <p:cNvGrpSpPr/>
          <p:nvPr/>
        </p:nvGrpSpPr>
        <p:grpSpPr>
          <a:xfrm>
            <a:off x="8339727" y="2391431"/>
            <a:ext cx="170754" cy="527635"/>
            <a:chOff x="1567836" y="1224157"/>
            <a:chExt cx="360000" cy="957943"/>
          </a:xfrm>
        </p:grpSpPr>
        <p:cxnSp>
          <p:nvCxnSpPr>
            <p:cNvPr id="299" name="直接连接符 298">
              <a:extLst>
                <a:ext uri="{FF2B5EF4-FFF2-40B4-BE49-F238E27FC236}">
                  <a16:creationId xmlns:a16="http://schemas.microsoft.com/office/drawing/2014/main" id="{C759584E-AACD-C84B-AB55-3EB90D313867}"/>
                </a:ext>
              </a:extLst>
            </p:cNvPr>
            <p:cNvCxnSpPr/>
            <p:nvPr/>
          </p:nvCxnSpPr>
          <p:spPr>
            <a:xfrm flipV="1">
              <a:off x="1747836" y="1426320"/>
              <a:ext cx="0" cy="7557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0" name="组合 299">
              <a:extLst>
                <a:ext uri="{FF2B5EF4-FFF2-40B4-BE49-F238E27FC236}">
                  <a16:creationId xmlns:a16="http://schemas.microsoft.com/office/drawing/2014/main" id="{DC1CC800-29D6-DF49-8686-2F1860974E59}"/>
                </a:ext>
              </a:extLst>
            </p:cNvPr>
            <p:cNvGrpSpPr/>
            <p:nvPr/>
          </p:nvGrpSpPr>
          <p:grpSpPr>
            <a:xfrm>
              <a:off x="1567836" y="1706239"/>
              <a:ext cx="360000" cy="139959"/>
              <a:chOff x="1567836" y="1706239"/>
              <a:chExt cx="360000" cy="139959"/>
            </a:xfrm>
          </p:grpSpPr>
          <p:sp>
            <p:nvSpPr>
              <p:cNvPr id="302" name="矩形 301">
                <a:extLst>
                  <a:ext uri="{FF2B5EF4-FFF2-40B4-BE49-F238E27FC236}">
                    <a16:creationId xmlns:a16="http://schemas.microsoft.com/office/drawing/2014/main" id="{34081EDB-A3D8-F639-71D4-9189EFE85094}"/>
                  </a:ext>
                </a:extLst>
              </p:cNvPr>
              <p:cNvSpPr/>
              <p:nvPr/>
            </p:nvSpPr>
            <p:spPr>
              <a:xfrm>
                <a:off x="1567836" y="1706239"/>
                <a:ext cx="360000" cy="1399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303" name="直接连接符 302">
                <a:extLst>
                  <a:ext uri="{FF2B5EF4-FFF2-40B4-BE49-F238E27FC236}">
                    <a16:creationId xmlns:a16="http://schemas.microsoft.com/office/drawing/2014/main" id="{D1E9CC28-5AEE-8E4A-4C47-7ED4419364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7836" y="1706239"/>
                <a:ext cx="360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直接连接符 303">
                <a:extLst>
                  <a:ext uri="{FF2B5EF4-FFF2-40B4-BE49-F238E27FC236}">
                    <a16:creationId xmlns:a16="http://schemas.microsoft.com/office/drawing/2014/main" id="{8B77FDBA-8E91-A5E6-D1F5-644C2223D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7836" y="1846198"/>
                <a:ext cx="360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1" name="等腰三角形 300">
              <a:extLst>
                <a:ext uri="{FF2B5EF4-FFF2-40B4-BE49-F238E27FC236}">
                  <a16:creationId xmlns:a16="http://schemas.microsoft.com/office/drawing/2014/main" id="{3BB63AD1-0B04-F7E6-3DC6-A22DBE090797}"/>
                </a:ext>
              </a:extLst>
            </p:cNvPr>
            <p:cNvSpPr/>
            <p:nvPr/>
          </p:nvSpPr>
          <p:spPr>
            <a:xfrm>
              <a:off x="1619822" y="1224157"/>
              <a:ext cx="256028" cy="20216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5" name="组合 304">
            <a:extLst>
              <a:ext uri="{FF2B5EF4-FFF2-40B4-BE49-F238E27FC236}">
                <a16:creationId xmlns:a16="http://schemas.microsoft.com/office/drawing/2014/main" id="{BA5C39E7-D8EC-F406-F6A2-7A075C32F301}"/>
              </a:ext>
            </a:extLst>
          </p:cNvPr>
          <p:cNvGrpSpPr/>
          <p:nvPr/>
        </p:nvGrpSpPr>
        <p:grpSpPr>
          <a:xfrm>
            <a:off x="8651749" y="2391445"/>
            <a:ext cx="170754" cy="527635"/>
            <a:chOff x="1567836" y="1224157"/>
            <a:chExt cx="360000" cy="957943"/>
          </a:xfrm>
        </p:grpSpPr>
        <p:cxnSp>
          <p:nvCxnSpPr>
            <p:cNvPr id="306" name="直接连接符 305">
              <a:extLst>
                <a:ext uri="{FF2B5EF4-FFF2-40B4-BE49-F238E27FC236}">
                  <a16:creationId xmlns:a16="http://schemas.microsoft.com/office/drawing/2014/main" id="{A186076A-9D43-57CC-F998-7A11005F9088}"/>
                </a:ext>
              </a:extLst>
            </p:cNvPr>
            <p:cNvCxnSpPr/>
            <p:nvPr/>
          </p:nvCxnSpPr>
          <p:spPr>
            <a:xfrm flipV="1">
              <a:off x="1747836" y="1426320"/>
              <a:ext cx="0" cy="7557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7" name="组合 306">
              <a:extLst>
                <a:ext uri="{FF2B5EF4-FFF2-40B4-BE49-F238E27FC236}">
                  <a16:creationId xmlns:a16="http://schemas.microsoft.com/office/drawing/2014/main" id="{5FCDF747-33B3-233E-9395-53A22895853A}"/>
                </a:ext>
              </a:extLst>
            </p:cNvPr>
            <p:cNvGrpSpPr/>
            <p:nvPr/>
          </p:nvGrpSpPr>
          <p:grpSpPr>
            <a:xfrm>
              <a:off x="1567836" y="1706239"/>
              <a:ext cx="360000" cy="139959"/>
              <a:chOff x="1567836" y="1706239"/>
              <a:chExt cx="360000" cy="139959"/>
            </a:xfrm>
          </p:grpSpPr>
          <p:sp>
            <p:nvSpPr>
              <p:cNvPr id="309" name="矩形 308">
                <a:extLst>
                  <a:ext uri="{FF2B5EF4-FFF2-40B4-BE49-F238E27FC236}">
                    <a16:creationId xmlns:a16="http://schemas.microsoft.com/office/drawing/2014/main" id="{1A0BA5BA-A445-8083-E863-39CB5A65BD92}"/>
                  </a:ext>
                </a:extLst>
              </p:cNvPr>
              <p:cNvSpPr/>
              <p:nvPr/>
            </p:nvSpPr>
            <p:spPr>
              <a:xfrm>
                <a:off x="1567836" y="1706239"/>
                <a:ext cx="360000" cy="1399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310" name="直接连接符 309">
                <a:extLst>
                  <a:ext uri="{FF2B5EF4-FFF2-40B4-BE49-F238E27FC236}">
                    <a16:creationId xmlns:a16="http://schemas.microsoft.com/office/drawing/2014/main" id="{E71C3239-FA71-F8C4-1A1D-10A53407F9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7836" y="1706239"/>
                <a:ext cx="360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直接连接符 310">
                <a:extLst>
                  <a:ext uri="{FF2B5EF4-FFF2-40B4-BE49-F238E27FC236}">
                    <a16:creationId xmlns:a16="http://schemas.microsoft.com/office/drawing/2014/main" id="{6C70C9E6-AAB1-E7FE-86C5-1A43669B61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7836" y="1846198"/>
                <a:ext cx="360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8" name="等腰三角形 307">
              <a:extLst>
                <a:ext uri="{FF2B5EF4-FFF2-40B4-BE49-F238E27FC236}">
                  <a16:creationId xmlns:a16="http://schemas.microsoft.com/office/drawing/2014/main" id="{9DF722E6-E171-0AD3-B494-08FC78C47217}"/>
                </a:ext>
              </a:extLst>
            </p:cNvPr>
            <p:cNvSpPr/>
            <p:nvPr/>
          </p:nvSpPr>
          <p:spPr>
            <a:xfrm>
              <a:off x="1619822" y="1224157"/>
              <a:ext cx="256028" cy="20216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2" name="组合 311">
            <a:extLst>
              <a:ext uri="{FF2B5EF4-FFF2-40B4-BE49-F238E27FC236}">
                <a16:creationId xmlns:a16="http://schemas.microsoft.com/office/drawing/2014/main" id="{F187C866-8EB0-4CC9-BB07-2A7732B79A88}"/>
              </a:ext>
            </a:extLst>
          </p:cNvPr>
          <p:cNvGrpSpPr/>
          <p:nvPr/>
        </p:nvGrpSpPr>
        <p:grpSpPr>
          <a:xfrm>
            <a:off x="8974101" y="2400667"/>
            <a:ext cx="170754" cy="527635"/>
            <a:chOff x="1567836" y="1224157"/>
            <a:chExt cx="360000" cy="957943"/>
          </a:xfrm>
        </p:grpSpPr>
        <p:cxnSp>
          <p:nvCxnSpPr>
            <p:cNvPr id="313" name="直接连接符 312">
              <a:extLst>
                <a:ext uri="{FF2B5EF4-FFF2-40B4-BE49-F238E27FC236}">
                  <a16:creationId xmlns:a16="http://schemas.microsoft.com/office/drawing/2014/main" id="{DE847B01-9564-A28C-784B-EB0E83828E45}"/>
                </a:ext>
              </a:extLst>
            </p:cNvPr>
            <p:cNvCxnSpPr/>
            <p:nvPr/>
          </p:nvCxnSpPr>
          <p:spPr>
            <a:xfrm flipV="1">
              <a:off x="1747836" y="1426320"/>
              <a:ext cx="0" cy="7557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4" name="组合 313">
              <a:extLst>
                <a:ext uri="{FF2B5EF4-FFF2-40B4-BE49-F238E27FC236}">
                  <a16:creationId xmlns:a16="http://schemas.microsoft.com/office/drawing/2014/main" id="{28082229-00DF-7B29-9CC1-AB743BE162B5}"/>
                </a:ext>
              </a:extLst>
            </p:cNvPr>
            <p:cNvGrpSpPr/>
            <p:nvPr/>
          </p:nvGrpSpPr>
          <p:grpSpPr>
            <a:xfrm>
              <a:off x="1567836" y="1706239"/>
              <a:ext cx="360000" cy="139959"/>
              <a:chOff x="1567836" y="1706239"/>
              <a:chExt cx="360000" cy="139959"/>
            </a:xfrm>
          </p:grpSpPr>
          <p:sp>
            <p:nvSpPr>
              <p:cNvPr id="316" name="矩形 315">
                <a:extLst>
                  <a:ext uri="{FF2B5EF4-FFF2-40B4-BE49-F238E27FC236}">
                    <a16:creationId xmlns:a16="http://schemas.microsoft.com/office/drawing/2014/main" id="{D64C62EE-366B-3668-E066-D438F651F5FF}"/>
                  </a:ext>
                </a:extLst>
              </p:cNvPr>
              <p:cNvSpPr/>
              <p:nvPr/>
            </p:nvSpPr>
            <p:spPr>
              <a:xfrm>
                <a:off x="1567836" y="1706239"/>
                <a:ext cx="360000" cy="1399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317" name="直接连接符 316">
                <a:extLst>
                  <a:ext uri="{FF2B5EF4-FFF2-40B4-BE49-F238E27FC236}">
                    <a16:creationId xmlns:a16="http://schemas.microsoft.com/office/drawing/2014/main" id="{CD035FF7-CA41-E7A8-2DF4-DF6D3F18B1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7836" y="1706239"/>
                <a:ext cx="360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直接连接符 317">
                <a:extLst>
                  <a:ext uri="{FF2B5EF4-FFF2-40B4-BE49-F238E27FC236}">
                    <a16:creationId xmlns:a16="http://schemas.microsoft.com/office/drawing/2014/main" id="{6FD0C22B-15F9-B56E-9641-E65993BAD4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7836" y="1846198"/>
                <a:ext cx="360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5" name="等腰三角形 314">
              <a:extLst>
                <a:ext uri="{FF2B5EF4-FFF2-40B4-BE49-F238E27FC236}">
                  <a16:creationId xmlns:a16="http://schemas.microsoft.com/office/drawing/2014/main" id="{C60FE5D0-5971-E3C8-3FBC-718023EB82DA}"/>
                </a:ext>
              </a:extLst>
            </p:cNvPr>
            <p:cNvSpPr/>
            <p:nvPr/>
          </p:nvSpPr>
          <p:spPr>
            <a:xfrm>
              <a:off x="1619822" y="1224157"/>
              <a:ext cx="256028" cy="20216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21" name="直接连接符 320">
            <a:extLst>
              <a:ext uri="{FF2B5EF4-FFF2-40B4-BE49-F238E27FC236}">
                <a16:creationId xmlns:a16="http://schemas.microsoft.com/office/drawing/2014/main" id="{DFDF8C86-8009-0430-E0D4-7A7D9CDA71B8}"/>
              </a:ext>
            </a:extLst>
          </p:cNvPr>
          <p:cNvCxnSpPr>
            <a:cxnSpLocks/>
          </p:cNvCxnSpPr>
          <p:nvPr/>
        </p:nvCxnSpPr>
        <p:spPr>
          <a:xfrm flipV="1">
            <a:off x="9375710" y="2521254"/>
            <a:ext cx="2371" cy="38610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2" name="等腰三角形 321">
            <a:extLst>
              <a:ext uri="{FF2B5EF4-FFF2-40B4-BE49-F238E27FC236}">
                <a16:creationId xmlns:a16="http://schemas.microsoft.com/office/drawing/2014/main" id="{08740C0C-24F7-6B62-3753-0DE250810854}"/>
              </a:ext>
            </a:extLst>
          </p:cNvPr>
          <p:cNvSpPr/>
          <p:nvPr/>
        </p:nvSpPr>
        <p:spPr>
          <a:xfrm>
            <a:off x="9307024" y="2409903"/>
            <a:ext cx="121435" cy="11135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4" name="文本框 323">
            <a:extLst>
              <a:ext uri="{FF2B5EF4-FFF2-40B4-BE49-F238E27FC236}">
                <a16:creationId xmlns:a16="http://schemas.microsoft.com/office/drawing/2014/main" id="{4FD32163-8C3B-D152-5441-8FBC88D3CC6A}"/>
              </a:ext>
            </a:extLst>
          </p:cNvPr>
          <p:cNvSpPr txBox="1"/>
          <p:nvPr/>
        </p:nvSpPr>
        <p:spPr>
          <a:xfrm>
            <a:off x="5869160" y="2531828"/>
            <a:ext cx="648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0ohm</a:t>
            </a:r>
            <a:endParaRPr lang="zh-CN" altLang="en-US" sz="1400" b="1" dirty="0"/>
          </a:p>
        </p:txBody>
      </p:sp>
      <p:cxnSp>
        <p:nvCxnSpPr>
          <p:cNvPr id="325" name="直接连接符 324">
            <a:extLst>
              <a:ext uri="{FF2B5EF4-FFF2-40B4-BE49-F238E27FC236}">
                <a16:creationId xmlns:a16="http://schemas.microsoft.com/office/drawing/2014/main" id="{4B396673-AF7C-57DC-52A9-491A10B62E18}"/>
              </a:ext>
            </a:extLst>
          </p:cNvPr>
          <p:cNvCxnSpPr>
            <a:cxnSpLocks/>
          </p:cNvCxnSpPr>
          <p:nvPr/>
        </p:nvCxnSpPr>
        <p:spPr>
          <a:xfrm>
            <a:off x="6594599" y="2934742"/>
            <a:ext cx="0" cy="1739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直接连接符 325">
            <a:extLst>
              <a:ext uri="{FF2B5EF4-FFF2-40B4-BE49-F238E27FC236}">
                <a16:creationId xmlns:a16="http://schemas.microsoft.com/office/drawing/2014/main" id="{A3C70DF3-A4BB-E25F-DAFA-FC0B00C83A6B}"/>
              </a:ext>
            </a:extLst>
          </p:cNvPr>
          <p:cNvCxnSpPr>
            <a:cxnSpLocks/>
          </p:cNvCxnSpPr>
          <p:nvPr/>
        </p:nvCxnSpPr>
        <p:spPr>
          <a:xfrm>
            <a:off x="6898566" y="2950214"/>
            <a:ext cx="0" cy="1724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接连接符 326">
            <a:extLst>
              <a:ext uri="{FF2B5EF4-FFF2-40B4-BE49-F238E27FC236}">
                <a16:creationId xmlns:a16="http://schemas.microsoft.com/office/drawing/2014/main" id="{EB0081BA-147C-09C1-AFE6-44017F945A37}"/>
              </a:ext>
            </a:extLst>
          </p:cNvPr>
          <p:cNvCxnSpPr>
            <a:cxnSpLocks/>
          </p:cNvCxnSpPr>
          <p:nvPr/>
        </p:nvCxnSpPr>
        <p:spPr>
          <a:xfrm>
            <a:off x="7220757" y="2950214"/>
            <a:ext cx="0" cy="1739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直接连接符 327">
            <a:extLst>
              <a:ext uri="{FF2B5EF4-FFF2-40B4-BE49-F238E27FC236}">
                <a16:creationId xmlns:a16="http://schemas.microsoft.com/office/drawing/2014/main" id="{2E077600-8155-055B-D37A-1EC6B5FD3271}"/>
              </a:ext>
            </a:extLst>
          </p:cNvPr>
          <p:cNvCxnSpPr>
            <a:cxnSpLocks/>
          </p:cNvCxnSpPr>
          <p:nvPr/>
        </p:nvCxnSpPr>
        <p:spPr>
          <a:xfrm>
            <a:off x="7586807" y="2939789"/>
            <a:ext cx="2865" cy="1724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直接连接符 328">
            <a:extLst>
              <a:ext uri="{FF2B5EF4-FFF2-40B4-BE49-F238E27FC236}">
                <a16:creationId xmlns:a16="http://schemas.microsoft.com/office/drawing/2014/main" id="{C6A18975-DA23-D4E4-1B0D-59F00E797956}"/>
              </a:ext>
            </a:extLst>
          </p:cNvPr>
          <p:cNvCxnSpPr>
            <a:cxnSpLocks/>
          </p:cNvCxnSpPr>
          <p:nvPr/>
        </p:nvCxnSpPr>
        <p:spPr>
          <a:xfrm>
            <a:off x="8243868" y="2939789"/>
            <a:ext cx="0" cy="1724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接连接符 329">
            <a:extLst>
              <a:ext uri="{FF2B5EF4-FFF2-40B4-BE49-F238E27FC236}">
                <a16:creationId xmlns:a16="http://schemas.microsoft.com/office/drawing/2014/main" id="{33F950DD-08C0-CA8C-2B63-EBD61FAFEC7C}"/>
              </a:ext>
            </a:extLst>
          </p:cNvPr>
          <p:cNvCxnSpPr>
            <a:cxnSpLocks/>
          </p:cNvCxnSpPr>
          <p:nvPr/>
        </p:nvCxnSpPr>
        <p:spPr>
          <a:xfrm>
            <a:off x="8568285" y="2908845"/>
            <a:ext cx="0" cy="1724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直接连接符 330">
            <a:extLst>
              <a:ext uri="{FF2B5EF4-FFF2-40B4-BE49-F238E27FC236}">
                <a16:creationId xmlns:a16="http://schemas.microsoft.com/office/drawing/2014/main" id="{9BE3C380-BFDA-8A54-AA82-EDA2DA42C4F1}"/>
              </a:ext>
            </a:extLst>
          </p:cNvPr>
          <p:cNvCxnSpPr>
            <a:cxnSpLocks/>
          </p:cNvCxnSpPr>
          <p:nvPr/>
        </p:nvCxnSpPr>
        <p:spPr>
          <a:xfrm>
            <a:off x="9219887" y="2908845"/>
            <a:ext cx="0" cy="1724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直接连接符 331">
            <a:extLst>
              <a:ext uri="{FF2B5EF4-FFF2-40B4-BE49-F238E27FC236}">
                <a16:creationId xmlns:a16="http://schemas.microsoft.com/office/drawing/2014/main" id="{42254081-7025-FEA3-47E6-152D8FB6548C}"/>
              </a:ext>
            </a:extLst>
          </p:cNvPr>
          <p:cNvCxnSpPr>
            <a:cxnSpLocks/>
          </p:cNvCxnSpPr>
          <p:nvPr/>
        </p:nvCxnSpPr>
        <p:spPr>
          <a:xfrm>
            <a:off x="8900233" y="2934742"/>
            <a:ext cx="0" cy="1739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直接连接符 355">
            <a:extLst>
              <a:ext uri="{FF2B5EF4-FFF2-40B4-BE49-F238E27FC236}">
                <a16:creationId xmlns:a16="http://schemas.microsoft.com/office/drawing/2014/main" id="{E58CA3EE-CDFF-8816-88E6-7F385C3C0737}"/>
              </a:ext>
            </a:extLst>
          </p:cNvPr>
          <p:cNvCxnSpPr>
            <a:cxnSpLocks/>
          </p:cNvCxnSpPr>
          <p:nvPr/>
        </p:nvCxnSpPr>
        <p:spPr>
          <a:xfrm flipV="1">
            <a:off x="6444524" y="2526740"/>
            <a:ext cx="2371" cy="38610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7" name="等腰三角形 356">
            <a:extLst>
              <a:ext uri="{FF2B5EF4-FFF2-40B4-BE49-F238E27FC236}">
                <a16:creationId xmlns:a16="http://schemas.microsoft.com/office/drawing/2014/main" id="{A6230154-5BB0-A3F5-76A8-250AC73E9329}"/>
              </a:ext>
            </a:extLst>
          </p:cNvPr>
          <p:cNvSpPr/>
          <p:nvPr/>
        </p:nvSpPr>
        <p:spPr>
          <a:xfrm>
            <a:off x="6375838" y="2415389"/>
            <a:ext cx="121435" cy="11135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8" name="文本框 357">
            <a:extLst>
              <a:ext uri="{FF2B5EF4-FFF2-40B4-BE49-F238E27FC236}">
                <a16:creationId xmlns:a16="http://schemas.microsoft.com/office/drawing/2014/main" id="{BA6BC990-C428-D1A1-2586-9CAF12E04B5E}"/>
              </a:ext>
            </a:extLst>
          </p:cNvPr>
          <p:cNvSpPr txBox="1"/>
          <p:nvPr/>
        </p:nvSpPr>
        <p:spPr>
          <a:xfrm>
            <a:off x="6300028" y="3693227"/>
            <a:ext cx="24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lang="zh-CN" alt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9" name="文本框 358">
            <a:extLst>
              <a:ext uri="{FF2B5EF4-FFF2-40B4-BE49-F238E27FC236}">
                <a16:creationId xmlns:a16="http://schemas.microsoft.com/office/drawing/2014/main" id="{09829524-A3C5-E788-4C24-41556B90C8A0}"/>
              </a:ext>
            </a:extLst>
          </p:cNvPr>
          <p:cNvSpPr txBox="1"/>
          <p:nvPr/>
        </p:nvSpPr>
        <p:spPr>
          <a:xfrm>
            <a:off x="6603995" y="3693227"/>
            <a:ext cx="24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zh-CN" alt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0" name="文本框 359">
            <a:extLst>
              <a:ext uri="{FF2B5EF4-FFF2-40B4-BE49-F238E27FC236}">
                <a16:creationId xmlns:a16="http://schemas.microsoft.com/office/drawing/2014/main" id="{63731D98-F30D-CFC9-FD90-DFD386CF9147}"/>
              </a:ext>
            </a:extLst>
          </p:cNvPr>
          <p:cNvSpPr txBox="1"/>
          <p:nvPr/>
        </p:nvSpPr>
        <p:spPr>
          <a:xfrm>
            <a:off x="6919630" y="3694982"/>
            <a:ext cx="24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zh-CN" alt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1" name="文本框 360">
            <a:extLst>
              <a:ext uri="{FF2B5EF4-FFF2-40B4-BE49-F238E27FC236}">
                <a16:creationId xmlns:a16="http://schemas.microsoft.com/office/drawing/2014/main" id="{386554FA-3116-60FF-08EB-8B5B8ECD249B}"/>
              </a:ext>
            </a:extLst>
          </p:cNvPr>
          <p:cNvSpPr txBox="1"/>
          <p:nvPr/>
        </p:nvSpPr>
        <p:spPr>
          <a:xfrm>
            <a:off x="7246414" y="3690760"/>
            <a:ext cx="24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zh-CN" alt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2" name="文本框 361">
            <a:extLst>
              <a:ext uri="{FF2B5EF4-FFF2-40B4-BE49-F238E27FC236}">
                <a16:creationId xmlns:a16="http://schemas.microsoft.com/office/drawing/2014/main" id="{64016E94-C882-88AD-1C67-4728ED987432}"/>
              </a:ext>
            </a:extLst>
          </p:cNvPr>
          <p:cNvSpPr txBox="1"/>
          <p:nvPr/>
        </p:nvSpPr>
        <p:spPr>
          <a:xfrm>
            <a:off x="7585691" y="3686216"/>
            <a:ext cx="24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lang="zh-CN" alt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3" name="文本框 362">
            <a:extLst>
              <a:ext uri="{FF2B5EF4-FFF2-40B4-BE49-F238E27FC236}">
                <a16:creationId xmlns:a16="http://schemas.microsoft.com/office/drawing/2014/main" id="{0832D712-9B7D-FF16-E92B-9912C83D09D6}"/>
              </a:ext>
            </a:extLst>
          </p:cNvPr>
          <p:cNvSpPr txBox="1"/>
          <p:nvPr/>
        </p:nvSpPr>
        <p:spPr>
          <a:xfrm>
            <a:off x="7933833" y="3694689"/>
            <a:ext cx="24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lang="zh-CN" alt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4" name="文本框 363">
            <a:extLst>
              <a:ext uri="{FF2B5EF4-FFF2-40B4-BE49-F238E27FC236}">
                <a16:creationId xmlns:a16="http://schemas.microsoft.com/office/drawing/2014/main" id="{99CD50CB-CA84-3DC9-8798-06ECE72BEC3D}"/>
              </a:ext>
            </a:extLst>
          </p:cNvPr>
          <p:cNvSpPr txBox="1"/>
          <p:nvPr/>
        </p:nvSpPr>
        <p:spPr>
          <a:xfrm>
            <a:off x="8270009" y="3692927"/>
            <a:ext cx="24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lang="zh-CN" alt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5" name="文本框 364">
            <a:extLst>
              <a:ext uri="{FF2B5EF4-FFF2-40B4-BE49-F238E27FC236}">
                <a16:creationId xmlns:a16="http://schemas.microsoft.com/office/drawing/2014/main" id="{88C1C9ED-5D02-A9B7-3BC6-3DE44B59861F}"/>
              </a:ext>
            </a:extLst>
          </p:cNvPr>
          <p:cNvSpPr txBox="1"/>
          <p:nvPr/>
        </p:nvSpPr>
        <p:spPr>
          <a:xfrm>
            <a:off x="8594425" y="3690760"/>
            <a:ext cx="24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lang="zh-CN" alt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6" name="文本框 365">
            <a:extLst>
              <a:ext uri="{FF2B5EF4-FFF2-40B4-BE49-F238E27FC236}">
                <a16:creationId xmlns:a16="http://schemas.microsoft.com/office/drawing/2014/main" id="{3BD2448C-E801-AB22-3217-91882A1B13DC}"/>
              </a:ext>
            </a:extLst>
          </p:cNvPr>
          <p:cNvSpPr txBox="1"/>
          <p:nvPr/>
        </p:nvSpPr>
        <p:spPr>
          <a:xfrm>
            <a:off x="8900323" y="3696125"/>
            <a:ext cx="24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lang="zh-CN" alt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7" name="文本框 366">
            <a:extLst>
              <a:ext uri="{FF2B5EF4-FFF2-40B4-BE49-F238E27FC236}">
                <a16:creationId xmlns:a16="http://schemas.microsoft.com/office/drawing/2014/main" id="{052B3D6A-EA8A-4D57-2332-304D3003657C}"/>
              </a:ext>
            </a:extLst>
          </p:cNvPr>
          <p:cNvSpPr txBox="1"/>
          <p:nvPr/>
        </p:nvSpPr>
        <p:spPr>
          <a:xfrm>
            <a:off x="9227072" y="3690760"/>
            <a:ext cx="24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lang="zh-CN" alt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68" name="直接连接符 367">
            <a:extLst>
              <a:ext uri="{FF2B5EF4-FFF2-40B4-BE49-F238E27FC236}">
                <a16:creationId xmlns:a16="http://schemas.microsoft.com/office/drawing/2014/main" id="{EF9FF26C-C354-F15F-A8EB-A724307A2007}"/>
              </a:ext>
            </a:extLst>
          </p:cNvPr>
          <p:cNvCxnSpPr>
            <a:cxnSpLocks/>
          </p:cNvCxnSpPr>
          <p:nvPr/>
        </p:nvCxnSpPr>
        <p:spPr>
          <a:xfrm>
            <a:off x="10254894" y="3322723"/>
            <a:ext cx="360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直接连接符 368">
            <a:extLst>
              <a:ext uri="{FF2B5EF4-FFF2-40B4-BE49-F238E27FC236}">
                <a16:creationId xmlns:a16="http://schemas.microsoft.com/office/drawing/2014/main" id="{BBC7BEF0-4618-A5CD-0765-CE4AC0D9631B}"/>
              </a:ext>
            </a:extLst>
          </p:cNvPr>
          <p:cNvCxnSpPr>
            <a:cxnSpLocks/>
          </p:cNvCxnSpPr>
          <p:nvPr/>
        </p:nvCxnSpPr>
        <p:spPr>
          <a:xfrm>
            <a:off x="10254894" y="3578362"/>
            <a:ext cx="36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直接连接符 369">
            <a:extLst>
              <a:ext uri="{FF2B5EF4-FFF2-40B4-BE49-F238E27FC236}">
                <a16:creationId xmlns:a16="http://schemas.microsoft.com/office/drawing/2014/main" id="{93647BF5-15D5-4179-9A00-B3E98B69C977}"/>
              </a:ext>
            </a:extLst>
          </p:cNvPr>
          <p:cNvCxnSpPr>
            <a:cxnSpLocks/>
          </p:cNvCxnSpPr>
          <p:nvPr/>
        </p:nvCxnSpPr>
        <p:spPr>
          <a:xfrm>
            <a:off x="10254894" y="3856123"/>
            <a:ext cx="360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接连接符 370">
            <a:extLst>
              <a:ext uri="{FF2B5EF4-FFF2-40B4-BE49-F238E27FC236}">
                <a16:creationId xmlns:a16="http://schemas.microsoft.com/office/drawing/2014/main" id="{E67C9B0B-5D82-0B29-AD85-DB0C5CA52EA1}"/>
              </a:ext>
            </a:extLst>
          </p:cNvPr>
          <p:cNvCxnSpPr>
            <a:cxnSpLocks/>
          </p:cNvCxnSpPr>
          <p:nvPr/>
        </p:nvCxnSpPr>
        <p:spPr>
          <a:xfrm>
            <a:off x="10254894" y="4141258"/>
            <a:ext cx="360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2" name="矩形: 圆角 371">
            <a:extLst>
              <a:ext uri="{FF2B5EF4-FFF2-40B4-BE49-F238E27FC236}">
                <a16:creationId xmlns:a16="http://schemas.microsoft.com/office/drawing/2014/main" id="{BFA6F21D-607D-5B93-60A6-EC03FB5610F6}"/>
              </a:ext>
            </a:extLst>
          </p:cNvPr>
          <p:cNvSpPr/>
          <p:nvPr/>
        </p:nvSpPr>
        <p:spPr>
          <a:xfrm>
            <a:off x="10145540" y="3047728"/>
            <a:ext cx="1376085" cy="151171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3" name="文本框 372">
            <a:extLst>
              <a:ext uri="{FF2B5EF4-FFF2-40B4-BE49-F238E27FC236}">
                <a16:creationId xmlns:a16="http://schemas.microsoft.com/office/drawing/2014/main" id="{97488FD6-5319-E482-0501-DBB1FED9441A}"/>
              </a:ext>
            </a:extLst>
          </p:cNvPr>
          <p:cNvSpPr txBox="1"/>
          <p:nvPr/>
        </p:nvSpPr>
        <p:spPr>
          <a:xfrm>
            <a:off x="10744200" y="3170711"/>
            <a:ext cx="626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/>
              <a:t>68pF</a:t>
            </a:r>
            <a:endParaRPr lang="zh-CN" altLang="en-US" sz="1400" b="1"/>
          </a:p>
        </p:txBody>
      </p:sp>
      <p:sp>
        <p:nvSpPr>
          <p:cNvPr id="374" name="文本框 373">
            <a:extLst>
              <a:ext uri="{FF2B5EF4-FFF2-40B4-BE49-F238E27FC236}">
                <a16:creationId xmlns:a16="http://schemas.microsoft.com/office/drawing/2014/main" id="{0E12A7D8-41BC-88CC-87A0-3516701B4B57}"/>
              </a:ext>
            </a:extLst>
          </p:cNvPr>
          <p:cNvSpPr txBox="1"/>
          <p:nvPr/>
        </p:nvSpPr>
        <p:spPr>
          <a:xfrm>
            <a:off x="10741191" y="3421698"/>
            <a:ext cx="626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/>
              <a:t>47pF</a:t>
            </a:r>
            <a:endParaRPr lang="zh-CN" altLang="en-US" sz="1400" b="1"/>
          </a:p>
        </p:txBody>
      </p:sp>
      <p:sp>
        <p:nvSpPr>
          <p:cNvPr id="375" name="文本框 374">
            <a:extLst>
              <a:ext uri="{FF2B5EF4-FFF2-40B4-BE49-F238E27FC236}">
                <a16:creationId xmlns:a16="http://schemas.microsoft.com/office/drawing/2014/main" id="{3C44B3E8-F634-BC29-7929-760F5B8C162D}"/>
              </a:ext>
            </a:extLst>
          </p:cNvPr>
          <p:cNvSpPr txBox="1"/>
          <p:nvPr/>
        </p:nvSpPr>
        <p:spPr>
          <a:xfrm>
            <a:off x="10734844" y="3693191"/>
            <a:ext cx="626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/>
              <a:t>20pF</a:t>
            </a:r>
            <a:endParaRPr lang="zh-CN" altLang="en-US" sz="1400" b="1"/>
          </a:p>
        </p:txBody>
      </p:sp>
      <p:sp>
        <p:nvSpPr>
          <p:cNvPr id="376" name="文本框 375">
            <a:extLst>
              <a:ext uri="{FF2B5EF4-FFF2-40B4-BE49-F238E27FC236}">
                <a16:creationId xmlns:a16="http://schemas.microsoft.com/office/drawing/2014/main" id="{A4217F7D-41CB-6607-9E2A-3646D501D17E}"/>
              </a:ext>
            </a:extLst>
          </p:cNvPr>
          <p:cNvSpPr txBox="1"/>
          <p:nvPr/>
        </p:nvSpPr>
        <p:spPr>
          <a:xfrm>
            <a:off x="10716081" y="3975570"/>
            <a:ext cx="816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/>
              <a:t>100pF</a:t>
            </a:r>
            <a:endParaRPr lang="zh-CN" altLang="en-US" sz="1400" b="1"/>
          </a:p>
        </p:txBody>
      </p:sp>
      <p:sp>
        <p:nvSpPr>
          <p:cNvPr id="377" name="文本框 376">
            <a:extLst>
              <a:ext uri="{FF2B5EF4-FFF2-40B4-BE49-F238E27FC236}">
                <a16:creationId xmlns:a16="http://schemas.microsoft.com/office/drawing/2014/main" id="{EF54FA4E-6764-884E-BB9B-5D2C8FDBD9DC}"/>
              </a:ext>
            </a:extLst>
          </p:cNvPr>
          <p:cNvSpPr txBox="1"/>
          <p:nvPr/>
        </p:nvSpPr>
        <p:spPr>
          <a:xfrm>
            <a:off x="9345097" y="2521254"/>
            <a:ext cx="648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0ohm</a:t>
            </a:r>
            <a:endParaRPr lang="zh-CN" altLang="en-US" sz="1400" b="1" dirty="0"/>
          </a:p>
        </p:txBody>
      </p:sp>
      <p:sp>
        <p:nvSpPr>
          <p:cNvPr id="378" name="文本框 377">
            <a:extLst>
              <a:ext uri="{FF2B5EF4-FFF2-40B4-BE49-F238E27FC236}">
                <a16:creationId xmlns:a16="http://schemas.microsoft.com/office/drawing/2014/main" id="{C5426123-4003-1DE1-C3F1-2F985788E0AE}"/>
              </a:ext>
            </a:extLst>
          </p:cNvPr>
          <p:cNvSpPr txBox="1"/>
          <p:nvPr/>
        </p:nvSpPr>
        <p:spPr>
          <a:xfrm>
            <a:off x="5614090" y="1469515"/>
            <a:ext cx="5924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/>
              <a:t>d</a:t>
            </a:r>
            <a:r>
              <a:rPr lang="en-US" altLang="zh-CN"/>
              <a:t>istinguish 10 different sections :</a:t>
            </a: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938F1A0E-DC51-E850-8044-0323DD07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8" y="6686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/>
              <a:t>Data processing workflow</a:t>
            </a:r>
            <a:endParaRPr lang="zh-CN" altLang="en-US" sz="400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C528FE0-FED0-226E-322A-A3D4756A5929}"/>
              </a:ext>
            </a:extLst>
          </p:cNvPr>
          <p:cNvSpPr/>
          <p:nvPr/>
        </p:nvSpPr>
        <p:spPr>
          <a:xfrm>
            <a:off x="641307" y="1492928"/>
            <a:ext cx="4392000" cy="604800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prepare advanced data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FCC8E5C-0DF5-7A83-A42B-8AD8D36E4DD6}"/>
              </a:ext>
            </a:extLst>
          </p:cNvPr>
          <p:cNvSpPr/>
          <p:nvPr/>
        </p:nvSpPr>
        <p:spPr>
          <a:xfrm>
            <a:off x="641307" y="2867680"/>
            <a:ext cx="4392000" cy="604800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/>
              <a:t>filter for 10 hit positions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03900A7-34CC-A62A-73C2-C9A5B42B80E0}"/>
              </a:ext>
            </a:extLst>
          </p:cNvPr>
          <p:cNvSpPr/>
          <p:nvPr/>
        </p:nvSpPr>
        <p:spPr>
          <a:xfrm>
            <a:off x="641306" y="4242432"/>
            <a:ext cx="4392517" cy="604800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/>
              <a:t>filter ETA and particle types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F36AB81-581D-3B9D-C268-DBCC7C041870}"/>
              </a:ext>
            </a:extLst>
          </p:cNvPr>
          <p:cNvSpPr/>
          <p:nvPr/>
        </p:nvSpPr>
        <p:spPr>
          <a:xfrm>
            <a:off x="641307" y="5617185"/>
            <a:ext cx="4392000" cy="604800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/>
              <a:t>post-processing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2FC1847F-B91E-B184-D37C-8DA194EFDD82}"/>
              </a:ext>
            </a:extLst>
          </p:cNvPr>
          <p:cNvCxnSpPr>
            <a:stCxn id="16" idx="2"/>
            <a:endCxn id="17" idx="0"/>
          </p:cNvCxnSpPr>
          <p:nvPr/>
        </p:nvCxnSpPr>
        <p:spPr>
          <a:xfrm>
            <a:off x="2837307" y="2097728"/>
            <a:ext cx="0" cy="769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4EAC1222-32D1-12F1-61B2-FBC26D6E2E16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2837307" y="3472480"/>
            <a:ext cx="258" cy="769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F845726B-CCFC-F5B7-F321-C1199995AC12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flipH="1">
            <a:off x="2837307" y="4847232"/>
            <a:ext cx="258" cy="769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BABB8676-5F30-7E1A-00A5-2E25A4118435}"/>
              </a:ext>
            </a:extLst>
          </p:cNvPr>
          <p:cNvSpPr txBox="1"/>
          <p:nvPr/>
        </p:nvSpPr>
        <p:spPr>
          <a:xfrm>
            <a:off x="6402833" y="4664372"/>
            <a:ext cx="1438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60um width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8209715-EF10-67C7-AA04-5011FAF42CF1}"/>
              </a:ext>
            </a:extLst>
          </p:cNvPr>
          <p:cNvSpPr txBox="1"/>
          <p:nvPr/>
        </p:nvSpPr>
        <p:spPr>
          <a:xfrm>
            <a:off x="7959157" y="4668996"/>
            <a:ext cx="1438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25um width</a:t>
            </a:r>
            <a:endParaRPr lang="zh-CN" alt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74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9A762E7D-899B-0085-4CFD-749650C15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67" y="1492928"/>
            <a:ext cx="5400001" cy="3600000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44916C02-72A3-BA47-5802-6BAE1B77FBC7}"/>
              </a:ext>
            </a:extLst>
          </p:cNvPr>
          <p:cNvSpPr>
            <a:spLocks noChangeAspect="1"/>
          </p:cNvSpPr>
          <p:nvPr/>
        </p:nvSpPr>
        <p:spPr>
          <a:xfrm>
            <a:off x="6579039" y="1565213"/>
            <a:ext cx="775854" cy="32400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FB301A2A-F135-EC0B-81D0-9C970E943AD5}"/>
              </a:ext>
            </a:extLst>
          </p:cNvPr>
          <p:cNvSpPr>
            <a:spLocks noChangeAspect="1"/>
          </p:cNvSpPr>
          <p:nvPr/>
        </p:nvSpPr>
        <p:spPr>
          <a:xfrm>
            <a:off x="10271729" y="1564972"/>
            <a:ext cx="775854" cy="32400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79B59B8B-9226-A49A-E93E-1AF691D19796}"/>
              </a:ext>
            </a:extLst>
          </p:cNvPr>
          <p:cNvSpPr>
            <a:spLocks noChangeAspect="1"/>
          </p:cNvSpPr>
          <p:nvPr/>
        </p:nvSpPr>
        <p:spPr>
          <a:xfrm>
            <a:off x="8431729" y="1537436"/>
            <a:ext cx="775854" cy="3240000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6D6293B-F2E3-9659-6045-EF49B3C0B42B}"/>
              </a:ext>
            </a:extLst>
          </p:cNvPr>
          <p:cNvSpPr txBox="1"/>
          <p:nvPr/>
        </p:nvSpPr>
        <p:spPr>
          <a:xfrm>
            <a:off x="6326757" y="4912579"/>
            <a:ext cx="167229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readout strip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BC8EB4F-A2AD-FDD7-D0DB-0715B15D8DFC}"/>
              </a:ext>
            </a:extLst>
          </p:cNvPr>
          <p:cNvSpPr txBox="1"/>
          <p:nvPr/>
        </p:nvSpPr>
        <p:spPr>
          <a:xfrm>
            <a:off x="10080046" y="4914887"/>
            <a:ext cx="167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readout strip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061B504-A078-A8D6-EC40-B0B565F85BEE}"/>
              </a:ext>
            </a:extLst>
          </p:cNvPr>
          <p:cNvSpPr txBox="1"/>
          <p:nvPr/>
        </p:nvSpPr>
        <p:spPr>
          <a:xfrm>
            <a:off x="8055541" y="4912567"/>
            <a:ext cx="167229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00B050"/>
                </a:solidFill>
              </a:rPr>
              <a:t>floating strip</a:t>
            </a:r>
            <a:endParaRPr lang="zh-CN" altLang="en-US" b="1">
              <a:solidFill>
                <a:srgbClr val="00B050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AA75C2A-ABBC-099C-BD26-B3B64D7EEDD9}"/>
              </a:ext>
            </a:extLst>
          </p:cNvPr>
          <p:cNvSpPr/>
          <p:nvPr/>
        </p:nvSpPr>
        <p:spPr>
          <a:xfrm>
            <a:off x="641307" y="1492928"/>
            <a:ext cx="4392000" cy="604800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prepare advanced data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E380588-BCE1-7B00-D3BC-E7BDF97465E4}"/>
              </a:ext>
            </a:extLst>
          </p:cNvPr>
          <p:cNvSpPr/>
          <p:nvPr/>
        </p:nvSpPr>
        <p:spPr>
          <a:xfrm>
            <a:off x="641307" y="2867680"/>
            <a:ext cx="4392000" cy="604800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/>
              <a:t>filter for 10 hit positions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2FCA8C3-B73F-29EE-CAA9-6111574BBFA8}"/>
              </a:ext>
            </a:extLst>
          </p:cNvPr>
          <p:cNvSpPr/>
          <p:nvPr/>
        </p:nvSpPr>
        <p:spPr>
          <a:xfrm>
            <a:off x="641306" y="4242432"/>
            <a:ext cx="4392517" cy="604800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/>
              <a:t>filter ETA and particle types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86A1BB6-679C-032D-6C4E-63444C211421}"/>
              </a:ext>
            </a:extLst>
          </p:cNvPr>
          <p:cNvSpPr/>
          <p:nvPr/>
        </p:nvSpPr>
        <p:spPr>
          <a:xfrm>
            <a:off x="641307" y="5617185"/>
            <a:ext cx="4392000" cy="604800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/>
              <a:t>post-processing</a:t>
            </a: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4CC76368-1A90-81D4-9018-625F9F720937}"/>
              </a:ext>
            </a:extLst>
          </p:cNvPr>
          <p:cNvCxnSpPr>
            <a:stCxn id="21" idx="2"/>
            <a:endCxn id="22" idx="0"/>
          </p:cNvCxnSpPr>
          <p:nvPr/>
        </p:nvCxnSpPr>
        <p:spPr>
          <a:xfrm>
            <a:off x="2837307" y="2097728"/>
            <a:ext cx="0" cy="769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249E975A-4C22-1BFC-3C59-A31A557D584E}"/>
              </a:ext>
            </a:extLst>
          </p:cNvPr>
          <p:cNvCxnSpPr>
            <a:cxnSpLocks/>
            <a:stCxn id="22" idx="2"/>
            <a:endCxn id="23" idx="0"/>
          </p:cNvCxnSpPr>
          <p:nvPr/>
        </p:nvCxnSpPr>
        <p:spPr>
          <a:xfrm>
            <a:off x="2837307" y="3472480"/>
            <a:ext cx="258" cy="769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3F74868A-FCFC-38AD-E260-8368E7C5A0EA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 flipH="1">
            <a:off x="2837307" y="4847232"/>
            <a:ext cx="258" cy="769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标题 1">
            <a:extLst>
              <a:ext uri="{FF2B5EF4-FFF2-40B4-BE49-F238E27FC236}">
                <a16:creationId xmlns:a16="http://schemas.microsoft.com/office/drawing/2014/main" id="{BCD28BCB-0559-D66B-4492-2DC2D754F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8" y="6686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/>
              <a:t>Data processing workflow</a:t>
            </a:r>
            <a:endParaRPr lang="zh-CN" altLang="en-US" sz="4000"/>
          </a:p>
        </p:txBody>
      </p:sp>
    </p:spTree>
    <p:extLst>
      <p:ext uri="{BB962C8B-B14F-4D97-AF65-F5344CB8AC3E}">
        <p14:creationId xmlns:p14="http://schemas.microsoft.com/office/powerpoint/2010/main" val="571383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F9064D4-7046-DC6C-5A11-501305ECAB07}"/>
              </a:ext>
            </a:extLst>
          </p:cNvPr>
          <p:cNvSpPr/>
          <p:nvPr/>
        </p:nvSpPr>
        <p:spPr>
          <a:xfrm>
            <a:off x="5742639" y="4809808"/>
            <a:ext cx="576672" cy="2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Ch46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13B9074-121F-ED7D-ACEF-7F8CB7A47D70}"/>
              </a:ext>
            </a:extLst>
          </p:cNvPr>
          <p:cNvSpPr/>
          <p:nvPr/>
        </p:nvSpPr>
        <p:spPr>
          <a:xfrm>
            <a:off x="7112489" y="4809808"/>
            <a:ext cx="581890" cy="2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Ch47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9574178-3F50-62F2-141A-7A5E1912C820}"/>
              </a:ext>
            </a:extLst>
          </p:cNvPr>
          <p:cNvSpPr/>
          <p:nvPr/>
        </p:nvSpPr>
        <p:spPr>
          <a:xfrm>
            <a:off x="6443890" y="4809808"/>
            <a:ext cx="504000" cy="25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float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6F68667-F7DF-6B7B-4C49-3E30EEB863C5}"/>
              </a:ext>
            </a:extLst>
          </p:cNvPr>
          <p:cNvSpPr/>
          <p:nvPr/>
        </p:nvSpPr>
        <p:spPr>
          <a:xfrm>
            <a:off x="5078983" y="4809808"/>
            <a:ext cx="504000" cy="25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float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E0639BA-21FC-776E-B2A6-6A65843057FA}"/>
              </a:ext>
            </a:extLst>
          </p:cNvPr>
          <p:cNvSpPr/>
          <p:nvPr/>
        </p:nvSpPr>
        <p:spPr>
          <a:xfrm>
            <a:off x="7850677" y="4809808"/>
            <a:ext cx="504000" cy="25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float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24F7E738-C8EE-C512-40A5-8384FAF1D00A}"/>
              </a:ext>
            </a:extLst>
          </p:cNvPr>
          <p:cNvSpPr/>
          <p:nvPr/>
        </p:nvSpPr>
        <p:spPr>
          <a:xfrm flipV="1">
            <a:off x="5913167" y="3834076"/>
            <a:ext cx="235616" cy="83699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1388011-F38C-8CDC-D565-F8916383063F}"/>
              </a:ext>
            </a:extLst>
          </p:cNvPr>
          <p:cNvSpPr/>
          <p:nvPr/>
        </p:nvSpPr>
        <p:spPr>
          <a:xfrm>
            <a:off x="4356195" y="4814432"/>
            <a:ext cx="552033" cy="2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schemeClr val="tx1"/>
                </a:solidFill>
              </a:rPr>
              <a:t>Ch45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C02252E-191D-C739-32C3-ABDFD543AD30}"/>
              </a:ext>
            </a:extLst>
          </p:cNvPr>
          <p:cNvSpPr/>
          <p:nvPr/>
        </p:nvSpPr>
        <p:spPr>
          <a:xfrm>
            <a:off x="3707384" y="4814432"/>
            <a:ext cx="504000" cy="25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float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635E7FD-A2BC-103A-BE1F-CD1CC72AEF7F}"/>
              </a:ext>
            </a:extLst>
          </p:cNvPr>
          <p:cNvSpPr/>
          <p:nvPr/>
        </p:nvSpPr>
        <p:spPr>
          <a:xfrm>
            <a:off x="2956887" y="4819056"/>
            <a:ext cx="579751" cy="2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schemeClr val="tx1"/>
                </a:solidFill>
              </a:rPr>
              <a:t>Ch44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F71AF5E-447D-DFA1-35DF-3D6B3931D5BF}"/>
              </a:ext>
            </a:extLst>
          </p:cNvPr>
          <p:cNvSpPr/>
          <p:nvPr/>
        </p:nvSpPr>
        <p:spPr>
          <a:xfrm>
            <a:off x="2280363" y="4819056"/>
            <a:ext cx="504000" cy="25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float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4963BBE-8895-D931-717D-1454F7CD5DFF}"/>
              </a:ext>
            </a:extLst>
          </p:cNvPr>
          <p:cNvSpPr/>
          <p:nvPr/>
        </p:nvSpPr>
        <p:spPr>
          <a:xfrm>
            <a:off x="1640700" y="4823680"/>
            <a:ext cx="576670" cy="2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schemeClr val="tx1"/>
                </a:solidFill>
              </a:rPr>
              <a:t>Ch43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E390278-7082-25FD-4C83-AF3F9E3FB1E1}"/>
              </a:ext>
            </a:extLst>
          </p:cNvPr>
          <p:cNvSpPr/>
          <p:nvPr/>
        </p:nvSpPr>
        <p:spPr>
          <a:xfrm>
            <a:off x="8502552" y="4805196"/>
            <a:ext cx="525255" cy="2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schemeClr val="tx1"/>
                </a:solidFill>
              </a:rPr>
              <a:t>Ch48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C93E4A2-FAEC-0D30-516D-69175063DDB3}"/>
              </a:ext>
            </a:extLst>
          </p:cNvPr>
          <p:cNvSpPr/>
          <p:nvPr/>
        </p:nvSpPr>
        <p:spPr>
          <a:xfrm>
            <a:off x="9194561" y="4805196"/>
            <a:ext cx="504000" cy="25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float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D6F88CE-49B8-81C3-C89C-581D745DDF37}"/>
              </a:ext>
            </a:extLst>
          </p:cNvPr>
          <p:cNvSpPr/>
          <p:nvPr/>
        </p:nvSpPr>
        <p:spPr>
          <a:xfrm>
            <a:off x="9874154" y="4814432"/>
            <a:ext cx="576671" cy="2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schemeClr val="tx1"/>
                </a:solidFill>
              </a:rPr>
              <a:t>Ch49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31411E6-7A67-C87B-C391-47AAD50E71E1}"/>
              </a:ext>
            </a:extLst>
          </p:cNvPr>
          <p:cNvSpPr/>
          <p:nvPr/>
        </p:nvSpPr>
        <p:spPr>
          <a:xfrm>
            <a:off x="10603098" y="4809820"/>
            <a:ext cx="504000" cy="25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float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D9CE074-DDCA-5598-FF5B-69CA2BD74CC6}"/>
              </a:ext>
            </a:extLst>
          </p:cNvPr>
          <p:cNvSpPr/>
          <p:nvPr/>
        </p:nvSpPr>
        <p:spPr>
          <a:xfrm>
            <a:off x="991917" y="4823679"/>
            <a:ext cx="504000" cy="25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float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1804FB6-173C-A044-3360-89F0B89CEEBD}"/>
              </a:ext>
            </a:extLst>
          </p:cNvPr>
          <p:cNvSpPr/>
          <p:nvPr/>
        </p:nvSpPr>
        <p:spPr>
          <a:xfrm>
            <a:off x="250657" y="4828303"/>
            <a:ext cx="575011" cy="2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schemeClr val="tx1"/>
                </a:solidFill>
              </a:rPr>
              <a:t>Ch42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1C829AE-F063-89F0-5DD5-4217D6F65469}"/>
              </a:ext>
            </a:extLst>
          </p:cNvPr>
          <p:cNvSpPr/>
          <p:nvPr/>
        </p:nvSpPr>
        <p:spPr>
          <a:xfrm>
            <a:off x="11259272" y="4811468"/>
            <a:ext cx="576670" cy="2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schemeClr val="tx1"/>
                </a:solidFill>
              </a:rPr>
              <a:t>Ch50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B7D9C3C-A856-F037-4CC4-0B56EB92FC39}"/>
              </a:ext>
            </a:extLst>
          </p:cNvPr>
          <p:cNvSpPr txBox="1"/>
          <p:nvPr/>
        </p:nvSpPr>
        <p:spPr>
          <a:xfrm>
            <a:off x="5742638" y="5329382"/>
            <a:ext cx="701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rgbClr val="FF0000"/>
                </a:solidFill>
              </a:rPr>
              <a:t>seed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8ADDB80-3C23-2B61-AB81-8E1C0E625A45}"/>
              </a:ext>
            </a:extLst>
          </p:cNvPr>
          <p:cNvSpPr txBox="1"/>
          <p:nvPr/>
        </p:nvSpPr>
        <p:spPr>
          <a:xfrm>
            <a:off x="2995469" y="5329382"/>
            <a:ext cx="701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rgbClr val="FF0000"/>
                </a:solidFill>
              </a:rPr>
              <a:t>2nd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8A29045-AB51-A84C-C3BC-6B946E60290C}"/>
              </a:ext>
            </a:extLst>
          </p:cNvPr>
          <p:cNvSpPr txBox="1"/>
          <p:nvPr/>
        </p:nvSpPr>
        <p:spPr>
          <a:xfrm>
            <a:off x="7175618" y="5329382"/>
            <a:ext cx="701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rgbClr val="FF0000"/>
                </a:solidFill>
              </a:rPr>
              <a:t>1st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867FB04-7B8E-24F4-978D-FF45327177EA}"/>
              </a:ext>
            </a:extLst>
          </p:cNvPr>
          <p:cNvSpPr txBox="1"/>
          <p:nvPr/>
        </p:nvSpPr>
        <p:spPr>
          <a:xfrm>
            <a:off x="4356195" y="5329382"/>
            <a:ext cx="701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rgbClr val="FF0000"/>
                </a:solidFill>
              </a:rPr>
              <a:t>1st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7C0733D-20DF-4C2C-62ED-05F27B99B4E7}"/>
              </a:ext>
            </a:extLst>
          </p:cNvPr>
          <p:cNvSpPr txBox="1"/>
          <p:nvPr/>
        </p:nvSpPr>
        <p:spPr>
          <a:xfrm>
            <a:off x="1667520" y="5353071"/>
            <a:ext cx="701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rgbClr val="FF0000"/>
                </a:solidFill>
              </a:rPr>
              <a:t>3rd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A8878DE-9447-AF67-B771-302A37CF34C5}"/>
              </a:ext>
            </a:extLst>
          </p:cNvPr>
          <p:cNvSpPr txBox="1"/>
          <p:nvPr/>
        </p:nvSpPr>
        <p:spPr>
          <a:xfrm>
            <a:off x="316844" y="5329382"/>
            <a:ext cx="701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rgbClr val="FF0000"/>
                </a:solidFill>
              </a:rPr>
              <a:t>4th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D794826-B1F6-E157-0E43-FB303D03EEB5}"/>
              </a:ext>
            </a:extLst>
          </p:cNvPr>
          <p:cNvSpPr txBox="1"/>
          <p:nvPr/>
        </p:nvSpPr>
        <p:spPr>
          <a:xfrm>
            <a:off x="8557434" y="5353071"/>
            <a:ext cx="701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rgbClr val="FF0000"/>
                </a:solidFill>
              </a:rPr>
              <a:t>2nd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D814428-0371-2719-A2BA-DC39C66DCB92}"/>
              </a:ext>
            </a:extLst>
          </p:cNvPr>
          <p:cNvSpPr txBox="1"/>
          <p:nvPr/>
        </p:nvSpPr>
        <p:spPr>
          <a:xfrm>
            <a:off x="9949215" y="5353071"/>
            <a:ext cx="701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rgbClr val="FF0000"/>
                </a:solidFill>
              </a:rPr>
              <a:t>3rd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1632CF5A-8689-4FF3-EB18-13F511FFFBC3}"/>
              </a:ext>
            </a:extLst>
          </p:cNvPr>
          <p:cNvSpPr txBox="1"/>
          <p:nvPr/>
        </p:nvSpPr>
        <p:spPr>
          <a:xfrm>
            <a:off x="11259272" y="5353071"/>
            <a:ext cx="701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rgbClr val="FF0000"/>
                </a:solidFill>
              </a:rPr>
              <a:t>4th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33FD70EB-3F59-533A-FCA1-F972491028C6}"/>
              </a:ext>
            </a:extLst>
          </p:cNvPr>
          <p:cNvCxnSpPr>
            <a:cxnSpLocks/>
          </p:cNvCxnSpPr>
          <p:nvPr/>
        </p:nvCxnSpPr>
        <p:spPr>
          <a:xfrm flipH="1">
            <a:off x="4676016" y="310849"/>
            <a:ext cx="1263511" cy="182183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DA8B4BB3-0E20-583C-123F-01125CB980FE}"/>
              </a:ext>
            </a:extLst>
          </p:cNvPr>
          <p:cNvCxnSpPr>
            <a:cxnSpLocks/>
          </p:cNvCxnSpPr>
          <p:nvPr/>
        </p:nvCxnSpPr>
        <p:spPr>
          <a:xfrm flipH="1">
            <a:off x="3287587" y="2233265"/>
            <a:ext cx="1234789" cy="52838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B8863DBB-1470-DA1D-CF05-873DD0098006}"/>
              </a:ext>
            </a:extLst>
          </p:cNvPr>
          <p:cNvCxnSpPr>
            <a:cxnSpLocks/>
          </p:cNvCxnSpPr>
          <p:nvPr/>
        </p:nvCxnSpPr>
        <p:spPr>
          <a:xfrm flipH="1">
            <a:off x="1929035" y="2824274"/>
            <a:ext cx="1231272" cy="47584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D255F551-1F16-EF28-E458-A8CE5920ED85}"/>
              </a:ext>
            </a:extLst>
          </p:cNvPr>
          <p:cNvCxnSpPr>
            <a:cxnSpLocks/>
          </p:cNvCxnSpPr>
          <p:nvPr/>
        </p:nvCxnSpPr>
        <p:spPr>
          <a:xfrm flipH="1">
            <a:off x="628162" y="3354526"/>
            <a:ext cx="1147233" cy="32638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4DD677C4-83C9-FA1F-51A8-B42166246B11}"/>
              </a:ext>
            </a:extLst>
          </p:cNvPr>
          <p:cNvCxnSpPr>
            <a:cxnSpLocks/>
          </p:cNvCxnSpPr>
          <p:nvPr/>
        </p:nvCxnSpPr>
        <p:spPr>
          <a:xfrm>
            <a:off x="6066807" y="310849"/>
            <a:ext cx="1182987" cy="154471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8A2C927C-146C-C575-F9AE-5853D2EF2671}"/>
              </a:ext>
            </a:extLst>
          </p:cNvPr>
          <p:cNvCxnSpPr>
            <a:cxnSpLocks/>
          </p:cNvCxnSpPr>
          <p:nvPr/>
        </p:nvCxnSpPr>
        <p:spPr>
          <a:xfrm>
            <a:off x="7403434" y="1965385"/>
            <a:ext cx="1298105" cy="42851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F46D329F-6D49-0AB0-A5D1-8D346978E3E9}"/>
              </a:ext>
            </a:extLst>
          </p:cNvPr>
          <p:cNvCxnSpPr>
            <a:cxnSpLocks/>
          </p:cNvCxnSpPr>
          <p:nvPr/>
        </p:nvCxnSpPr>
        <p:spPr>
          <a:xfrm>
            <a:off x="8828819" y="2474998"/>
            <a:ext cx="1186190" cy="60919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BCABAE7F-48CD-1EE3-655C-692C62E5BB1E}"/>
              </a:ext>
            </a:extLst>
          </p:cNvPr>
          <p:cNvCxnSpPr>
            <a:cxnSpLocks/>
          </p:cNvCxnSpPr>
          <p:nvPr/>
        </p:nvCxnSpPr>
        <p:spPr>
          <a:xfrm>
            <a:off x="10168649" y="3147830"/>
            <a:ext cx="1288958" cy="28117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4" name="椭圆 93">
            <a:extLst>
              <a:ext uri="{FF2B5EF4-FFF2-40B4-BE49-F238E27FC236}">
                <a16:creationId xmlns:a16="http://schemas.microsoft.com/office/drawing/2014/main" id="{30B1FB7E-24A8-2520-BA70-B9EE1EDF1909}"/>
              </a:ext>
            </a:extLst>
          </p:cNvPr>
          <p:cNvSpPr/>
          <p:nvPr/>
        </p:nvSpPr>
        <p:spPr>
          <a:xfrm>
            <a:off x="5885631" y="192207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C1A9F726-E7A9-8642-5CDE-36B1038AF5E3}"/>
              </a:ext>
            </a:extLst>
          </p:cNvPr>
          <p:cNvSpPr/>
          <p:nvPr/>
        </p:nvSpPr>
        <p:spPr>
          <a:xfrm>
            <a:off x="10027770" y="3036997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22465C2C-DFAF-3483-0BCA-778267AD8405}"/>
              </a:ext>
            </a:extLst>
          </p:cNvPr>
          <p:cNvSpPr/>
          <p:nvPr/>
        </p:nvSpPr>
        <p:spPr>
          <a:xfrm>
            <a:off x="8642230" y="2335231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73424B79-4905-6A7F-28C0-F5483B6EFF00}"/>
              </a:ext>
            </a:extLst>
          </p:cNvPr>
          <p:cNvSpPr/>
          <p:nvPr/>
        </p:nvSpPr>
        <p:spPr>
          <a:xfrm>
            <a:off x="7247249" y="1822362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4F89411D-CE53-E543-E633-889F6FC86C9C}"/>
              </a:ext>
            </a:extLst>
          </p:cNvPr>
          <p:cNvSpPr/>
          <p:nvPr/>
        </p:nvSpPr>
        <p:spPr>
          <a:xfrm>
            <a:off x="1775395" y="322590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0BF7DD74-D3A1-B6AD-19CF-DD687A95D025}"/>
              </a:ext>
            </a:extLst>
          </p:cNvPr>
          <p:cNvSpPr/>
          <p:nvPr/>
        </p:nvSpPr>
        <p:spPr>
          <a:xfrm>
            <a:off x="3133947" y="271080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>
            <a:extLst>
              <a:ext uri="{FF2B5EF4-FFF2-40B4-BE49-F238E27FC236}">
                <a16:creationId xmlns:a16="http://schemas.microsoft.com/office/drawing/2014/main" id="{4853273D-FC6D-F18D-C35E-7587B24BD4B2}"/>
              </a:ext>
            </a:extLst>
          </p:cNvPr>
          <p:cNvSpPr/>
          <p:nvPr/>
        </p:nvSpPr>
        <p:spPr>
          <a:xfrm>
            <a:off x="4529882" y="2106321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5A99F670-679C-3B86-E85A-7AF634371C8D}"/>
              </a:ext>
            </a:extLst>
          </p:cNvPr>
          <p:cNvSpPr/>
          <p:nvPr/>
        </p:nvSpPr>
        <p:spPr>
          <a:xfrm>
            <a:off x="11473838" y="3357852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椭圆 101">
            <a:extLst>
              <a:ext uri="{FF2B5EF4-FFF2-40B4-BE49-F238E27FC236}">
                <a16:creationId xmlns:a16="http://schemas.microsoft.com/office/drawing/2014/main" id="{2071630B-72E2-5C3E-F37D-90BC52A42406}"/>
              </a:ext>
            </a:extLst>
          </p:cNvPr>
          <p:cNvSpPr/>
          <p:nvPr/>
        </p:nvSpPr>
        <p:spPr>
          <a:xfrm>
            <a:off x="469460" y="3627852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69CBAE32-0F6F-28C9-5BDF-DC77F86B3C95}"/>
              </a:ext>
            </a:extLst>
          </p:cNvPr>
          <p:cNvSpPr txBox="1"/>
          <p:nvPr/>
        </p:nvSpPr>
        <p:spPr>
          <a:xfrm>
            <a:off x="568068" y="395399"/>
            <a:ext cx="321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Signal amplitude of the cluster:</a:t>
            </a:r>
            <a:endParaRPr lang="zh-CN" altLang="en-US"/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3FAD439D-0BD6-4B51-2177-C81231DB9FD3}"/>
              </a:ext>
            </a:extLst>
          </p:cNvPr>
          <p:cNvSpPr txBox="1"/>
          <p:nvPr/>
        </p:nvSpPr>
        <p:spPr>
          <a:xfrm>
            <a:off x="5104860" y="3387426"/>
            <a:ext cx="181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hit readout strip</a:t>
            </a:r>
            <a:endParaRPr lang="zh-CN" altLang="en-US"/>
          </a:p>
        </p:txBody>
      </p:sp>
      <p:sp>
        <p:nvSpPr>
          <p:cNvPr id="115" name="矩形: 圆角 114">
            <a:extLst>
              <a:ext uri="{FF2B5EF4-FFF2-40B4-BE49-F238E27FC236}">
                <a16:creationId xmlns:a16="http://schemas.microsoft.com/office/drawing/2014/main" id="{6B2BE813-F359-298C-B6BB-A6918B5EE0D1}"/>
              </a:ext>
            </a:extLst>
          </p:cNvPr>
          <p:cNvSpPr/>
          <p:nvPr/>
        </p:nvSpPr>
        <p:spPr>
          <a:xfrm>
            <a:off x="5183208" y="3348236"/>
            <a:ext cx="1634993" cy="4350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C7BB8B7-DA40-E00B-C689-2800086E4BC0}"/>
                  </a:ext>
                </a:extLst>
              </p:cNvPr>
              <p:cNvSpPr txBox="1"/>
              <p:nvPr/>
            </p:nvSpPr>
            <p:spPr>
              <a:xfrm>
                <a:off x="-20469" y="957698"/>
                <a:ext cx="5328240" cy="115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𝑓𝑟𝑎𝑐𝑡𝑖𝑜𝑛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US" altLang="zh-CN"/>
                  <a:t> =</a:t>
                </a:r>
              </a:p>
              <a:p>
                <a:endParaRPr lang="en-US" altLang="zh-CN" i="1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𝑠𝑖𝑔𝑛𝑎𝑙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𝑎𝑚𝑝𝑙𝑖𝑡𝑢𝑑𝑒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𝑡𝑤𝑜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 1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𝑠𝑡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𝑐h𝑎𝑛𝑛𝑒𝑙𝑠</m:t>
                          </m:r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𝑠𝑢𝑚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𝑠𝑖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𝑔𝑛𝑎𝑙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𝑎𝑚𝑝𝑙𝑖𝑡𝑢𝑑𝑒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 9 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𝑐h𝑎𝑛𝑛𝑒𝑙𝑠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C7BB8B7-DA40-E00B-C689-2800086E4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469" y="957698"/>
                <a:ext cx="5328240" cy="1157689"/>
              </a:xfrm>
              <a:prstGeom prst="rect">
                <a:avLst/>
              </a:prstGeom>
              <a:blipFill>
                <a:blip r:embed="rId2"/>
                <a:stretch>
                  <a:fillRect t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: 圆角 3">
            <a:extLst>
              <a:ext uri="{FF2B5EF4-FFF2-40B4-BE49-F238E27FC236}">
                <a16:creationId xmlns:a16="http://schemas.microsoft.com/office/drawing/2014/main" id="{29E01761-3B6D-D773-CEBC-95C2768DEABD}"/>
              </a:ext>
            </a:extLst>
          </p:cNvPr>
          <p:cNvSpPr/>
          <p:nvPr/>
        </p:nvSpPr>
        <p:spPr>
          <a:xfrm>
            <a:off x="132735" y="957698"/>
            <a:ext cx="5175036" cy="1249044"/>
          </a:xfrm>
          <a:prstGeom prst="round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66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C187293-9491-0D70-DCE2-1115A3135A7B}"/>
              </a:ext>
            </a:extLst>
          </p:cNvPr>
          <p:cNvSpPr txBox="1"/>
          <p:nvPr/>
        </p:nvSpPr>
        <p:spPr>
          <a:xfrm>
            <a:off x="737910" y="441612"/>
            <a:ext cx="326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readout</a:t>
            </a:r>
            <a:r>
              <a:rPr lang="zh-CN" altLang="en-US"/>
              <a:t> </a:t>
            </a:r>
            <a:r>
              <a:rPr lang="en-US" altLang="zh-CN"/>
              <a:t>strip:</a:t>
            </a:r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3A42FA9-8343-AB0C-225E-1C99ED7E9B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" r="15122"/>
          <a:stretch/>
        </p:blipFill>
        <p:spPr>
          <a:xfrm>
            <a:off x="4267697" y="2307240"/>
            <a:ext cx="3694546" cy="311341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93F668C-B20E-FC48-F7B5-982D19213D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" t="-327" r="15351" b="327"/>
          <a:stretch/>
        </p:blipFill>
        <p:spPr>
          <a:xfrm>
            <a:off x="8156711" y="2307240"/>
            <a:ext cx="3638120" cy="309985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E9761D-EF17-8A11-4A5B-CB2F9F4995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" r="14442"/>
          <a:stretch/>
        </p:blipFill>
        <p:spPr>
          <a:xfrm>
            <a:off x="341739" y="2307240"/>
            <a:ext cx="3694546" cy="306815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AA9E201-815E-FBDC-55D8-84528E4BE5A0}"/>
              </a:ext>
            </a:extLst>
          </p:cNvPr>
          <p:cNvSpPr txBox="1"/>
          <p:nvPr/>
        </p:nvSpPr>
        <p:spPr>
          <a:xfrm>
            <a:off x="2567709" y="3232732"/>
            <a:ext cx="67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seed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E2299D5-3CD6-08EB-B320-4A7D0CD37918}"/>
              </a:ext>
            </a:extLst>
          </p:cNvPr>
          <p:cNvSpPr txBox="1"/>
          <p:nvPr/>
        </p:nvSpPr>
        <p:spPr>
          <a:xfrm>
            <a:off x="6816435" y="4248703"/>
            <a:ext cx="67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2nd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B65FA9E-579F-D2FF-C8A6-822A9ECA18F4}"/>
              </a:ext>
            </a:extLst>
          </p:cNvPr>
          <p:cNvSpPr txBox="1"/>
          <p:nvPr/>
        </p:nvSpPr>
        <p:spPr>
          <a:xfrm>
            <a:off x="6816436" y="3200466"/>
            <a:ext cx="67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1st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5D8DB2F-4276-96B4-2080-925A97980DE0}"/>
              </a:ext>
            </a:extLst>
          </p:cNvPr>
          <p:cNvSpPr txBox="1"/>
          <p:nvPr/>
        </p:nvSpPr>
        <p:spPr>
          <a:xfrm>
            <a:off x="10811157" y="2660139"/>
            <a:ext cx="67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3rd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47C5223-8BE4-8434-8880-629AA7946A9C}"/>
              </a:ext>
            </a:extLst>
          </p:cNvPr>
          <p:cNvSpPr txBox="1"/>
          <p:nvPr/>
        </p:nvSpPr>
        <p:spPr>
          <a:xfrm>
            <a:off x="10783447" y="4064037"/>
            <a:ext cx="67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4th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DD1A0C8-B750-52F6-C302-A83830BFDDC1}"/>
              </a:ext>
            </a:extLst>
          </p:cNvPr>
          <p:cNvSpPr txBox="1"/>
          <p:nvPr/>
        </p:nvSpPr>
        <p:spPr>
          <a:xfrm>
            <a:off x="664363" y="1720863"/>
            <a:ext cx="8378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for example:  silicon microstrip width is 25um, capacitance is 20pF</a:t>
            </a:r>
            <a:endParaRPr lang="zh-CN" alt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2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1D4F3657-BBD2-9B42-C2F5-BA41180D46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00"/>
          <a:stretch/>
        </p:blipFill>
        <p:spPr>
          <a:xfrm>
            <a:off x="5381786" y="1330382"/>
            <a:ext cx="6040428" cy="44699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BF246B8-CF26-9BED-F1F0-58A19D8389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63"/>
          <a:stretch/>
        </p:blipFill>
        <p:spPr>
          <a:xfrm>
            <a:off x="5171926" y="1863886"/>
            <a:ext cx="6697016" cy="2033080"/>
          </a:xfrm>
          <a:prstGeom prst="rect">
            <a:avLst/>
          </a:prstGeom>
        </p:spPr>
      </p:pic>
      <p:cxnSp>
        <p:nvCxnSpPr>
          <p:cNvPr id="30" name="连接符: 肘形 29">
            <a:extLst>
              <a:ext uri="{FF2B5EF4-FFF2-40B4-BE49-F238E27FC236}">
                <a16:creationId xmlns:a16="http://schemas.microsoft.com/office/drawing/2014/main" id="{C91AAF05-ADBC-3F90-2532-FF3B525AA851}"/>
              </a:ext>
            </a:extLst>
          </p:cNvPr>
          <p:cNvCxnSpPr/>
          <p:nvPr/>
        </p:nvCxnSpPr>
        <p:spPr>
          <a:xfrm flipV="1">
            <a:off x="4918941" y="4368425"/>
            <a:ext cx="789709" cy="14832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FBA0A7FC-D119-E73E-E040-10BB0CDD70F9}"/>
              </a:ext>
            </a:extLst>
          </p:cNvPr>
          <p:cNvSpPr/>
          <p:nvPr/>
        </p:nvSpPr>
        <p:spPr>
          <a:xfrm>
            <a:off x="641307" y="1492928"/>
            <a:ext cx="4392000" cy="604800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prepare advanced data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E2B8585-DB63-FDBC-F227-18839E4DA8E5}"/>
              </a:ext>
            </a:extLst>
          </p:cNvPr>
          <p:cNvSpPr/>
          <p:nvPr/>
        </p:nvSpPr>
        <p:spPr>
          <a:xfrm>
            <a:off x="641307" y="2867680"/>
            <a:ext cx="4392000" cy="604800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/>
              <a:t>filter for 10 hit positions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943D595-6F1B-C7F9-192C-4687235B390B}"/>
              </a:ext>
            </a:extLst>
          </p:cNvPr>
          <p:cNvSpPr/>
          <p:nvPr/>
        </p:nvSpPr>
        <p:spPr>
          <a:xfrm>
            <a:off x="641306" y="4242432"/>
            <a:ext cx="4392517" cy="604800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/>
              <a:t>filter ETA and particle types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38EBCC0-4797-35A7-15AF-D5F7F6CCEB6E}"/>
              </a:ext>
            </a:extLst>
          </p:cNvPr>
          <p:cNvSpPr/>
          <p:nvPr/>
        </p:nvSpPr>
        <p:spPr>
          <a:xfrm>
            <a:off x="641307" y="5617185"/>
            <a:ext cx="4392000" cy="604800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/>
              <a:t>post-processing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D62B4786-D094-976C-E2E1-BE8BA553E46A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>
            <a:off x="2837307" y="2097728"/>
            <a:ext cx="0" cy="769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8D513D5F-7449-E1E5-DDF8-DF48986E3F3E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2837307" y="3472480"/>
            <a:ext cx="258" cy="769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6FE70BD2-38A7-88C5-84A7-E2209D90B169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2837307" y="4847232"/>
            <a:ext cx="258" cy="769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 1">
            <a:extLst>
              <a:ext uri="{FF2B5EF4-FFF2-40B4-BE49-F238E27FC236}">
                <a16:creationId xmlns:a16="http://schemas.microsoft.com/office/drawing/2014/main" id="{7AEE7952-401A-362A-DAF0-245A653F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8" y="6686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/>
              <a:t>Data processing workflow</a:t>
            </a:r>
            <a:endParaRPr lang="zh-CN" altLang="en-US" sz="400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27C847D-62E4-1048-4AD9-044E570AF6AB}"/>
              </a:ext>
            </a:extLst>
          </p:cNvPr>
          <p:cNvSpPr/>
          <p:nvPr/>
        </p:nvSpPr>
        <p:spPr>
          <a:xfrm>
            <a:off x="5745471" y="5056510"/>
            <a:ext cx="2982884" cy="604800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Get the mean value and sigma value corresponding to different detector, section, Z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52D7BA1-6711-AF2D-600E-9D1E7932AADA}"/>
              </a:ext>
            </a:extLst>
          </p:cNvPr>
          <p:cNvSpPr/>
          <p:nvPr/>
        </p:nvSpPr>
        <p:spPr>
          <a:xfrm>
            <a:off x="5776264" y="6073776"/>
            <a:ext cx="2952091" cy="604800"/>
          </a:xfrm>
          <a:prstGeom prst="rect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through error transfer function, obtain the final charge sharing ratio that doesn’t distinguish between Z </a:t>
            </a: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75B30FCD-150E-C529-2041-0650FBF866C9}"/>
              </a:ext>
            </a:extLst>
          </p:cNvPr>
          <p:cNvCxnSpPr>
            <a:cxnSpLocks/>
          </p:cNvCxnSpPr>
          <p:nvPr/>
        </p:nvCxnSpPr>
        <p:spPr>
          <a:xfrm>
            <a:off x="7061825" y="5704149"/>
            <a:ext cx="0" cy="3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1569F980-CCD8-7E01-CF75-110BA6F85889}"/>
              </a:ext>
            </a:extLst>
          </p:cNvPr>
          <p:cNvSpPr/>
          <p:nvPr/>
        </p:nvSpPr>
        <p:spPr>
          <a:xfrm>
            <a:off x="5776267" y="4084497"/>
            <a:ext cx="2951830" cy="604800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gaussian fit for the accumulated histogram of the filtered</a:t>
            </a:r>
          </a:p>
          <a:p>
            <a:pPr algn="ctr"/>
            <a:r>
              <a:rPr lang="en-US" altLang="zh-CN" sz="1400"/>
              <a:t> charge sharing ratio</a:t>
            </a: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FD697879-984C-874E-EFFE-633148118417}"/>
              </a:ext>
            </a:extLst>
          </p:cNvPr>
          <p:cNvCxnSpPr/>
          <p:nvPr/>
        </p:nvCxnSpPr>
        <p:spPr>
          <a:xfrm>
            <a:off x="7060482" y="4716237"/>
            <a:ext cx="0" cy="28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60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连接符: 肘形 26">
            <a:extLst>
              <a:ext uri="{FF2B5EF4-FFF2-40B4-BE49-F238E27FC236}">
                <a16:creationId xmlns:a16="http://schemas.microsoft.com/office/drawing/2014/main" id="{047D7466-2E31-4C6A-FAFC-3B57D0B6ACC0}"/>
              </a:ext>
            </a:extLst>
          </p:cNvPr>
          <p:cNvCxnSpPr/>
          <p:nvPr/>
        </p:nvCxnSpPr>
        <p:spPr>
          <a:xfrm flipV="1">
            <a:off x="4918941" y="4368425"/>
            <a:ext cx="789709" cy="14832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FDE5C69F-6DD8-17BC-2B48-3309B18EB7F8}"/>
              </a:ext>
            </a:extLst>
          </p:cNvPr>
          <p:cNvSpPr/>
          <p:nvPr/>
        </p:nvSpPr>
        <p:spPr>
          <a:xfrm>
            <a:off x="641307" y="1492928"/>
            <a:ext cx="4392000" cy="604800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prepare advanced data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9F71643-1CC2-907F-ACDC-A9AE868B9832}"/>
              </a:ext>
            </a:extLst>
          </p:cNvPr>
          <p:cNvSpPr/>
          <p:nvPr/>
        </p:nvSpPr>
        <p:spPr>
          <a:xfrm>
            <a:off x="641307" y="2867680"/>
            <a:ext cx="4392000" cy="604800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/>
              <a:t>filter for 10 hit positions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DFAA004-6D95-ACD3-E523-35E243FE5172}"/>
              </a:ext>
            </a:extLst>
          </p:cNvPr>
          <p:cNvSpPr/>
          <p:nvPr/>
        </p:nvSpPr>
        <p:spPr>
          <a:xfrm>
            <a:off x="641306" y="4242432"/>
            <a:ext cx="4392517" cy="604800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/>
              <a:t>filter ETA and particle types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EDC5360-5B51-09D1-A7AC-5D6E20E55190}"/>
              </a:ext>
            </a:extLst>
          </p:cNvPr>
          <p:cNvSpPr/>
          <p:nvPr/>
        </p:nvSpPr>
        <p:spPr>
          <a:xfrm>
            <a:off x="641307" y="5617185"/>
            <a:ext cx="4392000" cy="604800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/>
              <a:t>post-processing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F05A4F10-DFB7-4331-5582-C83907FEFB8D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>
            <a:off x="2837307" y="2097728"/>
            <a:ext cx="0" cy="769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E195E90D-F96F-1ABA-03FE-EE3ADB8507DC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2837307" y="3472480"/>
            <a:ext cx="258" cy="769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4853604D-FFD6-B51B-87A3-7528DF8B912D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flipH="1">
            <a:off x="2837307" y="4847232"/>
            <a:ext cx="258" cy="769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标题 1">
            <a:extLst>
              <a:ext uri="{FF2B5EF4-FFF2-40B4-BE49-F238E27FC236}">
                <a16:creationId xmlns:a16="http://schemas.microsoft.com/office/drawing/2014/main" id="{32B46840-C957-0D9A-E79A-7ED587A6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8" y="6686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/>
              <a:t>Data processing workflow</a:t>
            </a:r>
            <a:endParaRPr lang="zh-CN" altLang="en-US" sz="400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4C3F513-A9ED-DA27-D4F1-CD705F5BD9AB}"/>
              </a:ext>
            </a:extLst>
          </p:cNvPr>
          <p:cNvSpPr/>
          <p:nvPr/>
        </p:nvSpPr>
        <p:spPr>
          <a:xfrm>
            <a:off x="5745471" y="5056510"/>
            <a:ext cx="2982884" cy="604800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Get the mean value and sigma value corresponding to different detector, section, Z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9C56A5E-48FC-16AD-DBEB-3D8BEF47EB38}"/>
              </a:ext>
            </a:extLst>
          </p:cNvPr>
          <p:cNvSpPr/>
          <p:nvPr/>
        </p:nvSpPr>
        <p:spPr>
          <a:xfrm>
            <a:off x="5776264" y="6073776"/>
            <a:ext cx="2952091" cy="604800"/>
          </a:xfrm>
          <a:prstGeom prst="rect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through error transfer function, obtain the final charge sharing ratio that doesn’t distinguish between Z </a:t>
            </a: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A78D0E14-9FDB-7741-AA50-4BAC34DC3588}"/>
              </a:ext>
            </a:extLst>
          </p:cNvPr>
          <p:cNvCxnSpPr>
            <a:cxnSpLocks/>
          </p:cNvCxnSpPr>
          <p:nvPr/>
        </p:nvCxnSpPr>
        <p:spPr>
          <a:xfrm>
            <a:off x="7061825" y="5704149"/>
            <a:ext cx="0" cy="3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DE1389BC-A48C-8F84-9A8C-A6497FC0D0D1}"/>
              </a:ext>
            </a:extLst>
          </p:cNvPr>
          <p:cNvSpPr/>
          <p:nvPr/>
        </p:nvSpPr>
        <p:spPr>
          <a:xfrm>
            <a:off x="5776267" y="4084497"/>
            <a:ext cx="2951830" cy="604800"/>
          </a:xfrm>
          <a:prstGeom prst="rect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gaussian fit for the accumulated histogram of the filtered</a:t>
            </a:r>
          </a:p>
          <a:p>
            <a:pPr algn="ctr"/>
            <a:r>
              <a:rPr lang="en-US" altLang="zh-CN" sz="1400"/>
              <a:t> charge sharing ratio</a:t>
            </a: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D06AA970-9ED5-6E69-8864-2FD68B477CC6}"/>
              </a:ext>
            </a:extLst>
          </p:cNvPr>
          <p:cNvCxnSpPr/>
          <p:nvPr/>
        </p:nvCxnSpPr>
        <p:spPr>
          <a:xfrm>
            <a:off x="7060482" y="4716237"/>
            <a:ext cx="0" cy="28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45427F08-1D22-7977-5EB0-327A34765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574" y="1698418"/>
            <a:ext cx="5886807" cy="196470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004F3A5-FED5-51CB-5C45-8EEA72748542}"/>
              </a:ext>
            </a:extLst>
          </p:cNvPr>
          <p:cNvSpPr txBox="1"/>
          <p:nvPr/>
        </p:nvSpPr>
        <p:spPr>
          <a:xfrm>
            <a:off x="10065774" y="2890425"/>
            <a:ext cx="117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1st</a:t>
            </a:r>
            <a:endParaRPr lang="zh-CN" alt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77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584</Words>
  <Application>Microsoft Office PowerPoint</Application>
  <PresentationFormat>宽屏</PresentationFormat>
  <Paragraphs>178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等线</vt:lpstr>
      <vt:lpstr>等线 Light</vt:lpstr>
      <vt:lpstr>Arial</vt:lpstr>
      <vt:lpstr>Cambria Math</vt:lpstr>
      <vt:lpstr>Office 主题​​</vt:lpstr>
      <vt:lpstr>Report of charge sharing results for beam test</vt:lpstr>
      <vt:lpstr>outline</vt:lpstr>
      <vt:lpstr>Data processing workflow</vt:lpstr>
      <vt:lpstr>Data processing workflow</vt:lpstr>
      <vt:lpstr>Data processing workflow</vt:lpstr>
      <vt:lpstr>PowerPoint 演示文稿</vt:lpstr>
      <vt:lpstr>PowerPoint 演示文稿</vt:lpstr>
      <vt:lpstr>Data processing workflow</vt:lpstr>
      <vt:lpstr>Data processing workflow</vt:lpstr>
      <vt:lpstr>PowerPoint 演示文稿</vt:lpstr>
      <vt:lpstr>PowerPoint 演示文稿</vt:lpstr>
      <vt:lpstr>PowerPoint 演示文稿</vt:lpstr>
      <vt:lpstr>Data processing workflow</vt:lpstr>
      <vt:lpstr>Data processing workflow</vt:lpstr>
      <vt:lpstr>PowerPoint 演示文稿</vt:lpstr>
      <vt:lpstr>conclusion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TCT&amp;宇宙线测试结果</dc:title>
  <dc:creator>15222899163@163.com</dc:creator>
  <cp:lastModifiedBy>15222899163@163.com</cp:lastModifiedBy>
  <cp:revision>77</cp:revision>
  <dcterms:created xsi:type="dcterms:W3CDTF">2022-10-09T06:39:37Z</dcterms:created>
  <dcterms:modified xsi:type="dcterms:W3CDTF">2023-01-15T11:45:47Z</dcterms:modified>
</cp:coreProperties>
</file>