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7" r:id="rId4"/>
    <p:sldId id="261" r:id="rId5"/>
    <p:sldId id="263" r:id="rId6"/>
    <p:sldId id="258" r:id="rId7"/>
    <p:sldId id="272" r:id="rId8"/>
    <p:sldId id="266" r:id="rId9"/>
    <p:sldId id="267" r:id="rId10"/>
    <p:sldId id="265" r:id="rId11"/>
    <p:sldId id="268" r:id="rId12"/>
    <p:sldId id="260" r:id="rId13"/>
    <p:sldId id="273" r:id="rId14"/>
    <p:sldId id="274" r:id="rId15"/>
    <p:sldId id="269" r:id="rId16"/>
    <p:sldId id="270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74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7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A3C54-0557-EE96-5BF2-AE79A6DBB5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6CE05C-331C-AC2D-AE30-8DC58E26D0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F256E-ED92-DB98-6DE1-90D13F241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1E45-B6A8-4DC1-949E-CB7EE28DA5C4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4E5031-59E1-5B78-C040-DAE2EB262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90158-15DD-B82F-5790-87DAD8EF0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97C0-B86E-410C-AACE-B22B55E19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79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56501-FAE6-D4DC-8559-74872110B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10221B-E37B-29F8-E32A-645CEA1655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3CFA93-C200-6F50-80FD-3BE301442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1E45-B6A8-4DC1-949E-CB7EE28DA5C4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D500-6210-FEEF-523E-B68C871DA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051A58-4131-B8CA-0672-001DC4CE1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97C0-B86E-410C-AACE-B22B55E19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72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2665E0-CFA3-EA4B-40BC-81BBBDF30E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E809CA-35C6-4BAF-D34C-35AE8B55FA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0BC42-537D-729F-EEFD-62FC211E9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1E45-B6A8-4DC1-949E-CB7EE28DA5C4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B7EA1A-DA0D-21AB-072E-EB013E729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BE1496-9418-3665-1AF9-2BE299849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97C0-B86E-410C-AACE-B22B55E19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92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75A34-948E-2F3C-777A-8C14EB1DA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DF8017-8872-CA04-8F1E-2C7140438C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97F8CE-14AC-F42B-E198-6CB0C6C71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1E45-B6A8-4DC1-949E-CB7EE28DA5C4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2C7552-BFFF-5ECE-50B5-9B35286B6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7C6D71-9A18-8338-7639-55436BF27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97C0-B86E-410C-AACE-B22B55E19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435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AD181-F1AF-5506-48BF-F83991402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0A9365-1E59-1785-872A-B7A57884E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0969CE-A436-429A-5D3D-419D019FB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1E45-B6A8-4DC1-949E-CB7EE28DA5C4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3FF72-07EC-B46D-1B78-0A89131BB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1ADD0-1831-4CF8-C7A3-785AD0B3F2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97C0-B86E-410C-AACE-B22B55E19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91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B95EF-713C-3E05-B210-1954F60B6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360EB5-1EF2-7288-6156-827C4A4A8C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CF9E43-7536-47E2-4EEA-E32221C06A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879215-5AC6-227A-4669-A806BA4C4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1E45-B6A8-4DC1-949E-CB7EE28DA5C4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36402-FA78-68AE-EA03-09B90D8B0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0E4D44-1701-97BF-026E-945B326C8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97C0-B86E-410C-AACE-B22B55E19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581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1865CD-B367-4E8F-2AF4-0248FF55C5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D6C4D9-3612-22EB-A332-B1111DA013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656BB5-D2BD-34B3-5B61-9182871C8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F901AF-A6E3-6235-DD65-58F03B9AE1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01B61D-D4EE-0B31-6C65-9A0678B170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A1C8700-2A12-8DD7-0D0F-C9E0277F5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1E45-B6A8-4DC1-949E-CB7EE28DA5C4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7B788C-C1FA-9791-D7DF-5DC60C661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0B060C-6B81-D102-0705-B16680682A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97C0-B86E-410C-AACE-B22B55E19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349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917F1-07ED-9BFE-336D-BE6AAADE76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5921F2-3145-5E31-4530-E92CA687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1E45-B6A8-4DC1-949E-CB7EE28DA5C4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B93FE7-E5F8-ED55-4A8A-AE3119566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16F0AE-58F2-C6B4-02FE-4684663CC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97C0-B86E-410C-AACE-B22B55E19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919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B69D194-F4C2-0391-0673-31F8DECD4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1E45-B6A8-4DC1-949E-CB7EE28DA5C4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211CCF-65B0-6E1D-98D2-BCDD3C0BD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9BF79F-D918-4606-4471-DC2030D04A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97C0-B86E-410C-AACE-B22B55E19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453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A24CD-08CE-BEE1-35BA-EB165FE33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72F39C-9D59-B326-4439-5684C4BDD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8DB260-6740-0020-AA13-24649DCC78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345A87-6E30-1469-8334-BE952CC7B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1E45-B6A8-4DC1-949E-CB7EE28DA5C4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40625B-D199-1E42-EC79-A42943ADB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D812E2-BB51-154D-6A4B-907D9FF11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97C0-B86E-410C-AACE-B22B55E19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71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39C16-00BB-4634-844B-50D4BE5CDD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754D76-3BCC-F741-9464-EFD355D025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5AEF29-4579-1734-580A-84380F0290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64017D-6404-1DB9-F129-E9E005E4F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D1E45-B6A8-4DC1-949E-CB7EE28DA5C4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321A1-9E85-0FBD-6741-3165A01E9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B6622B-AFC5-EC77-512A-151A7730E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C97C0-B86E-410C-AACE-B22B55E19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66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384241-4A36-AB57-455E-2F0FBE0F2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D68D04-E2D3-C787-C5AE-19AFC2B190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F68B14-7481-DCEC-36AA-A6F8692C62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D1E45-B6A8-4DC1-949E-CB7EE28DA5C4}" type="datetimeFigureOut">
              <a:rPr lang="en-US" smtClean="0"/>
              <a:t>7/5/2023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A3450A-BD98-C6E9-BE98-F8B1CB91B2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C102CF-2A11-312C-E0AA-B9785303DD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C97C0-B86E-410C-AACE-B22B55E195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10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A322061-85D1-053C-5725-DBBBADEFFFE8}"/>
              </a:ext>
            </a:extLst>
          </p:cNvPr>
          <p:cNvSpPr txBox="1"/>
          <p:nvPr/>
        </p:nvSpPr>
        <p:spPr>
          <a:xfrm>
            <a:off x="5021026" y="3429000"/>
            <a:ext cx="2274982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News dal CD di </a:t>
            </a:r>
            <a:r>
              <a:rPr lang="en-US" dirty="0" err="1">
                <a:solidFill>
                  <a:schemeClr val="bg1"/>
                </a:solidFill>
              </a:rPr>
              <a:t>giugno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EAAE74-860B-1CB4-DC48-FCBE0C0F406A}"/>
              </a:ext>
            </a:extLst>
          </p:cNvPr>
          <p:cNvSpPr txBox="1"/>
          <p:nvPr/>
        </p:nvSpPr>
        <p:spPr>
          <a:xfrm>
            <a:off x="9074426" y="655983"/>
            <a:ext cx="2092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Eugenio Scapparone</a:t>
            </a:r>
          </a:p>
          <a:p>
            <a:r>
              <a:rPr lang="en-US" dirty="0">
                <a:solidFill>
                  <a:schemeClr val="bg1"/>
                </a:solidFill>
              </a:rPr>
              <a:t>6 </a:t>
            </a:r>
            <a:r>
              <a:rPr lang="en-US" dirty="0" err="1">
                <a:solidFill>
                  <a:schemeClr val="bg1"/>
                </a:solidFill>
              </a:rPr>
              <a:t>luglio</a:t>
            </a:r>
            <a:r>
              <a:rPr lang="en-US" dirty="0">
                <a:solidFill>
                  <a:schemeClr val="bg1"/>
                </a:solidFill>
              </a:rPr>
              <a:t>, 2023</a:t>
            </a:r>
          </a:p>
        </p:txBody>
      </p:sp>
    </p:spTree>
    <p:extLst>
      <p:ext uri="{BB962C8B-B14F-4D97-AF65-F5344CB8AC3E}">
        <p14:creationId xmlns:p14="http://schemas.microsoft.com/office/powerpoint/2010/main" val="1195725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79E5345-C077-D615-A110-4CDF1B354FD4}"/>
              </a:ext>
            </a:extLst>
          </p:cNvPr>
          <p:cNvSpPr txBox="1"/>
          <p:nvPr/>
        </p:nvSpPr>
        <p:spPr>
          <a:xfrm>
            <a:off x="149087" y="571930"/>
            <a:ext cx="908436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Non ci sono </a:t>
            </a:r>
            <a:r>
              <a:rPr lang="en-US" dirty="0" err="1">
                <a:solidFill>
                  <a:schemeClr val="bg1"/>
                </a:solidFill>
              </a:rPr>
              <a:t>pensionamenti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nel</a:t>
            </a:r>
            <a:r>
              <a:rPr lang="en-US" dirty="0">
                <a:solidFill>
                  <a:schemeClr val="bg1"/>
                </a:solidFill>
              </a:rPr>
              <a:t> 2023.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 err="1">
                <a:solidFill>
                  <a:schemeClr val="bg1"/>
                </a:solidFill>
              </a:rPr>
              <a:t>Pensionamenti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nel</a:t>
            </a:r>
            <a:r>
              <a:rPr lang="en-US" dirty="0">
                <a:solidFill>
                  <a:schemeClr val="bg1"/>
                </a:solidFill>
              </a:rPr>
              <a:t> 2024: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Un </a:t>
            </a:r>
            <a:r>
              <a:rPr lang="en-US" dirty="0" err="1">
                <a:solidFill>
                  <a:schemeClr val="bg1"/>
                </a:solidFill>
              </a:rPr>
              <a:t>pensionamento</a:t>
            </a:r>
            <a:r>
              <a:rPr lang="en-US" dirty="0">
                <a:solidFill>
                  <a:schemeClr val="bg1"/>
                </a:solidFill>
              </a:rPr>
              <a:t> STG 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 da </a:t>
            </a:r>
            <a:r>
              <a:rPr lang="en-US" dirty="0" err="1">
                <a:solidFill>
                  <a:schemeClr val="bg1"/>
                </a:solidFill>
                <a:sym typeface="Wingdings" panose="05000000000000000000" pitchFamily="2" charset="2"/>
              </a:rPr>
              <a:t>bandire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Coll. Amm. 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 da </a:t>
            </a:r>
            <a:r>
              <a:rPr lang="en-US" dirty="0" err="1">
                <a:solidFill>
                  <a:schemeClr val="bg1"/>
                </a:solidFill>
                <a:sym typeface="Wingdings" panose="05000000000000000000" pitchFamily="2" charset="2"/>
              </a:rPr>
              <a:t>bandire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Tecnologo</a:t>
            </a:r>
            <a:r>
              <a:rPr lang="en-US" dirty="0">
                <a:solidFill>
                  <a:schemeClr val="bg1"/>
                </a:solidFill>
              </a:rPr>
              <a:t> (RSPP) 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US" dirty="0" err="1">
                <a:solidFill>
                  <a:schemeClr val="bg1"/>
                </a:solidFill>
                <a:sym typeface="Wingdings" panose="05000000000000000000" pitchFamily="2" charset="2"/>
              </a:rPr>
              <a:t>già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 bandito.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- Un </a:t>
            </a:r>
            <a:r>
              <a:rPr lang="en-US" dirty="0" err="1">
                <a:solidFill>
                  <a:schemeClr val="bg1"/>
                </a:solidFill>
              </a:rPr>
              <a:t>decesso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nell’officina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meccanica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Situazione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complessa</a:t>
            </a:r>
            <a:r>
              <a:rPr lang="en-US" dirty="0">
                <a:solidFill>
                  <a:schemeClr val="bg1"/>
                </a:solidFill>
              </a:rPr>
              <a:t> per STG: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1 </a:t>
            </a:r>
            <a:r>
              <a:rPr lang="en-US" dirty="0" err="1">
                <a:solidFill>
                  <a:schemeClr val="bg1"/>
                </a:solidFill>
              </a:rPr>
              <a:t>pensionamento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luglio</a:t>
            </a:r>
            <a:r>
              <a:rPr lang="en-US" dirty="0">
                <a:solidFill>
                  <a:schemeClr val="bg1"/>
                </a:solidFill>
              </a:rPr>
              <a:t> 2024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Richieste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degli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esperimenti</a:t>
            </a:r>
            <a:r>
              <a:rPr lang="en-US" dirty="0">
                <a:solidFill>
                  <a:schemeClr val="bg1"/>
                </a:solidFill>
              </a:rPr>
              <a:t> in </a:t>
            </a:r>
            <a:r>
              <a:rPr lang="en-US" dirty="0" err="1">
                <a:solidFill>
                  <a:schemeClr val="bg1"/>
                </a:solidFill>
              </a:rPr>
              <a:t>aumento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Colloquio</a:t>
            </a:r>
            <a:r>
              <a:rPr lang="en-US" dirty="0">
                <a:solidFill>
                  <a:schemeClr val="bg1"/>
                </a:solidFill>
              </a:rPr>
              <a:t> con 2 </a:t>
            </a:r>
            <a:r>
              <a:rPr lang="en-US" dirty="0" err="1">
                <a:solidFill>
                  <a:schemeClr val="bg1"/>
                </a:solidFill>
              </a:rPr>
              <a:t>candidati</a:t>
            </a:r>
            <a:r>
              <a:rPr lang="en-US" dirty="0">
                <a:solidFill>
                  <a:schemeClr val="bg1"/>
                </a:solidFill>
              </a:rPr>
              <a:t> l’11 </a:t>
            </a:r>
            <a:r>
              <a:rPr lang="en-US" dirty="0" err="1">
                <a:solidFill>
                  <a:schemeClr val="bg1"/>
                </a:solidFill>
              </a:rPr>
              <a:t>luglio</a:t>
            </a:r>
            <a:r>
              <a:rPr lang="en-US" dirty="0">
                <a:solidFill>
                  <a:schemeClr val="bg1"/>
                </a:solidFill>
              </a:rPr>
              <a:t> + in </a:t>
            </a:r>
            <a:r>
              <a:rPr lang="en-US" dirty="0" err="1">
                <a:solidFill>
                  <a:schemeClr val="bg1"/>
                </a:solidFill>
              </a:rPr>
              <a:t>trattativa</a:t>
            </a:r>
            <a:r>
              <a:rPr lang="en-US" dirty="0">
                <a:solidFill>
                  <a:schemeClr val="bg1"/>
                </a:solidFill>
              </a:rPr>
              <a:t> con un </a:t>
            </a:r>
            <a:r>
              <a:rPr lang="en-US" dirty="0" err="1">
                <a:solidFill>
                  <a:schemeClr val="bg1"/>
                </a:solidFill>
              </a:rPr>
              <a:t>altro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candidato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084F42-2E29-1F51-AD8B-A41B2E8E890A}"/>
              </a:ext>
            </a:extLst>
          </p:cNvPr>
          <p:cNvSpPr txBox="1"/>
          <p:nvPr/>
        </p:nvSpPr>
        <p:spPr>
          <a:xfrm>
            <a:off x="4067563" y="4907263"/>
            <a:ext cx="3244093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Stato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dirty="0" err="1">
                <a:solidFill>
                  <a:schemeClr val="bg1"/>
                </a:solidFill>
              </a:rPr>
              <a:t>dei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dirty="0" err="1">
                <a:solidFill>
                  <a:schemeClr val="bg1"/>
                </a:solidFill>
              </a:rPr>
              <a:t>laboratori</a:t>
            </a:r>
            <a:r>
              <a:rPr lang="en-US" dirty="0">
                <a:solidFill>
                  <a:schemeClr val="bg1"/>
                </a:solidFill>
              </a:rPr>
              <a:t> per il PNRR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57777B-3B6E-130D-A69E-224E82449ED0}"/>
              </a:ext>
            </a:extLst>
          </p:cNvPr>
          <p:cNvSpPr txBox="1"/>
          <p:nvPr/>
        </p:nvSpPr>
        <p:spPr>
          <a:xfrm>
            <a:off x="3764777" y="164713"/>
            <a:ext cx="4301947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Situazione</a:t>
            </a:r>
            <a:r>
              <a:rPr lang="en-US" dirty="0">
                <a:solidFill>
                  <a:schemeClr val="bg1"/>
                </a:solidFill>
              </a:rPr>
              <a:t> del </a:t>
            </a:r>
            <a:r>
              <a:rPr lang="en-US" dirty="0" err="1">
                <a:solidFill>
                  <a:schemeClr val="bg1"/>
                </a:solidFill>
              </a:rPr>
              <a:t>personale</a:t>
            </a:r>
            <a:r>
              <a:rPr lang="en-US" dirty="0">
                <a:solidFill>
                  <a:schemeClr val="bg1"/>
                </a:solidFill>
              </a:rPr>
              <a:t> (</a:t>
            </a:r>
            <a:r>
              <a:rPr lang="en-US" dirty="0" err="1">
                <a:solidFill>
                  <a:schemeClr val="bg1"/>
                </a:solidFill>
              </a:rPr>
              <a:t>esclusi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ricercatori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EA0C96-2527-D6BC-37E8-1CF3A77F01F5}"/>
              </a:ext>
            </a:extLst>
          </p:cNvPr>
          <p:cNvSpPr txBox="1"/>
          <p:nvPr/>
        </p:nvSpPr>
        <p:spPr>
          <a:xfrm>
            <a:off x="347870" y="5478045"/>
            <a:ext cx="66466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km3: </a:t>
            </a:r>
            <a:r>
              <a:rPr lang="en-US" dirty="0" err="1">
                <a:solidFill>
                  <a:schemeClr val="bg1"/>
                </a:solidFill>
              </a:rPr>
              <a:t>Partito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l’ordine</a:t>
            </a:r>
            <a:r>
              <a:rPr lang="en-US" dirty="0">
                <a:solidFill>
                  <a:schemeClr val="bg1"/>
                </a:solidFill>
              </a:rPr>
              <a:t> per le scatole di </a:t>
            </a:r>
            <a:r>
              <a:rPr lang="en-US" dirty="0" err="1">
                <a:solidFill>
                  <a:schemeClr val="bg1"/>
                </a:solidFill>
              </a:rPr>
              <a:t>imballaggio</a:t>
            </a:r>
            <a:r>
              <a:rPr lang="en-US" dirty="0">
                <a:solidFill>
                  <a:schemeClr val="bg1"/>
                </a:solidFill>
              </a:rPr>
              <a:t> del </a:t>
            </a:r>
            <a:r>
              <a:rPr lang="en-US" dirty="0" err="1">
                <a:solidFill>
                  <a:schemeClr val="bg1"/>
                </a:solidFill>
              </a:rPr>
              <a:t>tubo</a:t>
            </a:r>
            <a:r>
              <a:rPr lang="en-US" dirty="0">
                <a:solidFill>
                  <a:schemeClr val="bg1"/>
                </a:solidFill>
              </a:rPr>
              <a:t> a </a:t>
            </a:r>
            <a:r>
              <a:rPr lang="en-US" dirty="0" err="1">
                <a:solidFill>
                  <a:schemeClr val="bg1"/>
                </a:solidFill>
              </a:rPr>
              <a:t>vuoto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ETIC: </a:t>
            </a:r>
            <a:r>
              <a:rPr lang="en-US" dirty="0" err="1">
                <a:solidFill>
                  <a:schemeClr val="bg1"/>
                </a:solidFill>
              </a:rPr>
              <a:t>manifestzione</a:t>
            </a:r>
            <a:r>
              <a:rPr lang="en-US" dirty="0">
                <a:solidFill>
                  <a:schemeClr val="bg1"/>
                </a:solidFill>
              </a:rPr>
              <a:t> di interesse per </a:t>
            </a:r>
            <a:r>
              <a:rPr lang="en-US" dirty="0" err="1">
                <a:solidFill>
                  <a:schemeClr val="bg1"/>
                </a:solidFill>
              </a:rPr>
              <a:t>gli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spazi</a:t>
            </a:r>
            <a:r>
              <a:rPr lang="en-US" dirty="0">
                <a:solidFill>
                  <a:schemeClr val="bg1"/>
                </a:solidFill>
              </a:rPr>
              <a:t> ex  Tier 1</a:t>
            </a:r>
          </a:p>
        </p:txBody>
      </p:sp>
    </p:spTree>
    <p:extLst>
      <p:ext uri="{BB962C8B-B14F-4D97-AF65-F5344CB8AC3E}">
        <p14:creationId xmlns:p14="http://schemas.microsoft.com/office/powerpoint/2010/main" val="18183286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0FB33B-4F4D-2889-0B4D-9B81023B1B17}"/>
              </a:ext>
            </a:extLst>
          </p:cNvPr>
          <p:cNvSpPr txBox="1"/>
          <p:nvPr/>
        </p:nvSpPr>
        <p:spPr>
          <a:xfrm>
            <a:off x="434396" y="1128957"/>
            <a:ext cx="1164600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>
                <a:solidFill>
                  <a:schemeClr val="bg1"/>
                </a:solidFill>
              </a:rPr>
              <a:t>G. </a:t>
            </a:r>
            <a:r>
              <a:rPr lang="en-US" dirty="0" err="1">
                <a:solidFill>
                  <a:schemeClr val="bg1"/>
                </a:solidFill>
              </a:rPr>
              <a:t>Masetti</a:t>
            </a:r>
            <a:r>
              <a:rPr lang="en-US" dirty="0">
                <a:solidFill>
                  <a:schemeClr val="bg1"/>
                </a:solidFill>
              </a:rPr>
              <a:t> è </a:t>
            </a:r>
            <a:r>
              <a:rPr lang="en-US" dirty="0" err="1">
                <a:solidFill>
                  <a:schemeClr val="bg1"/>
                </a:solidFill>
              </a:rPr>
              <a:t>passato</a:t>
            </a:r>
            <a:r>
              <a:rPr lang="en-US" dirty="0">
                <a:solidFill>
                  <a:schemeClr val="bg1"/>
                </a:solidFill>
              </a:rPr>
              <a:t> al </a:t>
            </a:r>
            <a:r>
              <a:rPr lang="en-US" dirty="0" err="1">
                <a:solidFill>
                  <a:schemeClr val="bg1"/>
                </a:solidFill>
              </a:rPr>
              <a:t>ruolo</a:t>
            </a:r>
            <a:r>
              <a:rPr lang="en-US" dirty="0">
                <a:solidFill>
                  <a:schemeClr val="bg1"/>
                </a:solidFill>
              </a:rPr>
              <a:t> di </a:t>
            </a:r>
            <a:r>
              <a:rPr lang="en-US" dirty="0" err="1">
                <a:solidFill>
                  <a:schemeClr val="bg1"/>
                </a:solidFill>
              </a:rPr>
              <a:t>Ricercatore</a:t>
            </a:r>
            <a:r>
              <a:rPr lang="en-US" dirty="0">
                <a:solidFill>
                  <a:schemeClr val="bg1"/>
                </a:solidFill>
              </a:rPr>
              <a:t> (III) con il </a:t>
            </a:r>
            <a:r>
              <a:rPr lang="en-US" dirty="0" err="1">
                <a:solidFill>
                  <a:schemeClr val="bg1"/>
                </a:solidFill>
              </a:rPr>
              <a:t>concorso</a:t>
            </a:r>
            <a:r>
              <a:rPr lang="en-US" dirty="0">
                <a:solidFill>
                  <a:schemeClr val="bg1"/>
                </a:solidFill>
              </a:rPr>
              <a:t> art. 65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solidFill>
                  <a:schemeClr val="bg1"/>
                </a:solidFill>
              </a:rPr>
              <a:t>Richiesti</a:t>
            </a:r>
            <a:r>
              <a:rPr lang="en-US" dirty="0">
                <a:solidFill>
                  <a:schemeClr val="bg1"/>
                </a:solidFill>
              </a:rPr>
              <a:t> due </a:t>
            </a:r>
            <a:r>
              <a:rPr lang="en-US" dirty="0" err="1">
                <a:solidFill>
                  <a:schemeClr val="bg1"/>
                </a:solidFill>
              </a:rPr>
              <a:t>posti</a:t>
            </a:r>
            <a:r>
              <a:rPr lang="en-US" dirty="0">
                <a:solidFill>
                  <a:schemeClr val="bg1"/>
                </a:solidFill>
              </a:rPr>
              <a:t> a tempo </a:t>
            </a:r>
            <a:r>
              <a:rPr lang="en-US" dirty="0" err="1">
                <a:solidFill>
                  <a:schemeClr val="bg1"/>
                </a:solidFill>
              </a:rPr>
              <a:t>determinato</a:t>
            </a:r>
            <a:r>
              <a:rPr lang="en-US" dirty="0">
                <a:solidFill>
                  <a:schemeClr val="bg1"/>
                </a:solidFill>
              </a:rPr>
              <a:t> per </a:t>
            </a:r>
            <a:r>
              <a:rPr lang="en-US" dirty="0" err="1">
                <a:solidFill>
                  <a:schemeClr val="bg1"/>
                </a:solidFill>
              </a:rPr>
              <a:t>l’amministrazione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principalmente</a:t>
            </a:r>
            <a:r>
              <a:rPr lang="en-US" dirty="0">
                <a:solidFill>
                  <a:schemeClr val="bg1"/>
                </a:solidFill>
              </a:rPr>
              <a:t> per la </a:t>
            </a:r>
            <a:r>
              <a:rPr lang="en-US" dirty="0" err="1">
                <a:solidFill>
                  <a:schemeClr val="bg1"/>
                </a:solidFill>
              </a:rPr>
              <a:t>rendicontazione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dei</a:t>
            </a:r>
            <a:r>
              <a:rPr lang="en-US" dirty="0">
                <a:solidFill>
                  <a:schemeClr val="bg1"/>
                </a:solidFill>
              </a:rPr>
              <a:t> fondi </a:t>
            </a:r>
            <a:r>
              <a:rPr lang="en-US" dirty="0" err="1">
                <a:solidFill>
                  <a:schemeClr val="bg1"/>
                </a:solidFill>
              </a:rPr>
              <a:t>esterni</a:t>
            </a:r>
            <a:r>
              <a:rPr lang="en-US" dirty="0">
                <a:solidFill>
                  <a:schemeClr val="bg1"/>
                </a:solidFill>
              </a:rPr>
              <a:t>;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solidFill>
                  <a:schemeClr val="bg1"/>
                </a:solidFill>
              </a:rPr>
              <a:t>Domanda</a:t>
            </a:r>
            <a:r>
              <a:rPr lang="en-US" dirty="0">
                <a:solidFill>
                  <a:schemeClr val="bg1"/>
                </a:solidFill>
              </a:rPr>
              <a:t> per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PR e PT: se </a:t>
            </a:r>
            <a:r>
              <a:rPr lang="en-US" dirty="0" err="1">
                <a:solidFill>
                  <a:schemeClr val="bg1"/>
                </a:solidFill>
              </a:rPr>
              <a:t>avete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requisiti</a:t>
            </a:r>
            <a:r>
              <a:rPr lang="en-US" dirty="0">
                <a:solidFill>
                  <a:schemeClr val="bg1"/>
                </a:solidFill>
              </a:rPr>
              <a:t> per </a:t>
            </a:r>
            <a:r>
              <a:rPr lang="en-US" dirty="0" err="1">
                <a:solidFill>
                  <a:schemeClr val="bg1"/>
                </a:solidFill>
              </a:rPr>
              <a:t>partecipare</a:t>
            </a:r>
            <a:r>
              <a:rPr lang="en-US" dirty="0">
                <a:solidFill>
                  <a:schemeClr val="bg1"/>
                </a:solidFill>
              </a:rPr>
              <a:t> fate </a:t>
            </a:r>
            <a:r>
              <a:rPr lang="en-US" dirty="0" err="1">
                <a:solidFill>
                  <a:schemeClr val="bg1"/>
                </a:solidFill>
              </a:rPr>
              <a:t>domanda</a:t>
            </a:r>
            <a:r>
              <a:rPr lang="en-US" dirty="0">
                <a:solidFill>
                  <a:schemeClr val="bg1"/>
                </a:solidFill>
              </a:rPr>
              <a:t> ! </a:t>
            </a: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Tx/>
              <a:buChar char="-"/>
            </a:pP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Performance 2022. In media il 34% del </a:t>
            </a:r>
            <a:r>
              <a:rPr lang="en-US" dirty="0" err="1">
                <a:solidFill>
                  <a:schemeClr val="bg1"/>
                </a:solidFill>
              </a:rPr>
              <a:t>personale</a:t>
            </a:r>
            <a:r>
              <a:rPr lang="en-US" dirty="0">
                <a:solidFill>
                  <a:schemeClr val="bg1"/>
                </a:solidFill>
              </a:rPr>
              <a:t> IV-VIII è </a:t>
            </a:r>
            <a:r>
              <a:rPr lang="en-US" dirty="0" err="1">
                <a:solidFill>
                  <a:schemeClr val="bg1"/>
                </a:solidFill>
              </a:rPr>
              <a:t>valutato</a:t>
            </a:r>
            <a:r>
              <a:rPr lang="en-US" dirty="0">
                <a:solidFill>
                  <a:schemeClr val="bg1"/>
                </a:solidFill>
              </a:rPr>
              <a:t> “</a:t>
            </a:r>
            <a:r>
              <a:rPr lang="en-US" dirty="0" err="1">
                <a:solidFill>
                  <a:schemeClr val="bg1"/>
                </a:solidFill>
              </a:rPr>
              <a:t>eccellente</a:t>
            </a:r>
            <a:r>
              <a:rPr lang="en-US" dirty="0">
                <a:solidFill>
                  <a:schemeClr val="bg1"/>
                </a:solidFill>
              </a:rPr>
              <a:t>”;  Bologna è in </a:t>
            </a:r>
            <a:r>
              <a:rPr lang="en-US" dirty="0" err="1">
                <a:solidFill>
                  <a:schemeClr val="bg1"/>
                </a:solidFill>
              </a:rPr>
              <a:t>linea</a:t>
            </a:r>
            <a:r>
              <a:rPr lang="en-US" dirty="0">
                <a:solidFill>
                  <a:schemeClr val="bg1"/>
                </a:solidFill>
              </a:rPr>
              <a:t>.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FDCEBA2-04F4-227B-465B-201B1A49A138}"/>
              </a:ext>
            </a:extLst>
          </p:cNvPr>
          <p:cNvSpPr txBox="1"/>
          <p:nvPr/>
        </p:nvSpPr>
        <p:spPr>
          <a:xfrm>
            <a:off x="5287617" y="178904"/>
            <a:ext cx="988284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Concorsi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F65D37-8EB5-4DA3-7801-FC772997D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197" y="3828149"/>
            <a:ext cx="10963407" cy="259873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C99B107-ACDA-925D-F09F-F59CCD9FF03A}"/>
              </a:ext>
            </a:extLst>
          </p:cNvPr>
          <p:cNvSpPr txBox="1"/>
          <p:nvPr/>
        </p:nvSpPr>
        <p:spPr>
          <a:xfrm>
            <a:off x="5287617" y="2375452"/>
            <a:ext cx="737702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SMVP</a:t>
            </a:r>
          </a:p>
        </p:txBody>
      </p:sp>
    </p:spTree>
    <p:extLst>
      <p:ext uri="{BB962C8B-B14F-4D97-AF65-F5344CB8AC3E}">
        <p14:creationId xmlns:p14="http://schemas.microsoft.com/office/powerpoint/2010/main" val="786861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0A1BE57-BE94-64D1-3C9F-832E398BDA77}"/>
              </a:ext>
            </a:extLst>
          </p:cNvPr>
          <p:cNvSpPr txBox="1"/>
          <p:nvPr/>
        </p:nvSpPr>
        <p:spPr>
          <a:xfrm>
            <a:off x="3804379" y="2353987"/>
            <a:ext cx="4583242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 volte ci </a:t>
            </a:r>
            <a:r>
              <a:rPr lang="en-US" dirty="0" err="1">
                <a:solidFill>
                  <a:schemeClr val="bg1"/>
                </a:solidFill>
              </a:rPr>
              <a:t>lamentiamo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della</a:t>
            </a:r>
            <a:r>
              <a:rPr lang="en-US" dirty="0">
                <a:solidFill>
                  <a:schemeClr val="bg1"/>
                </a:solidFill>
              </a:rPr>
              <a:t> nostra </a:t>
            </a:r>
            <a:r>
              <a:rPr lang="en-US" dirty="0" err="1">
                <a:solidFill>
                  <a:schemeClr val="bg1"/>
                </a:solidFill>
              </a:rPr>
              <a:t>burocrazia</a:t>
            </a:r>
            <a:r>
              <a:rPr lang="en-US" dirty="0">
                <a:solidFill>
                  <a:schemeClr val="bg1"/>
                </a:solidFill>
              </a:rPr>
              <a:t>…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37E4198-B0EE-CD98-D969-D6B66227184F}"/>
              </a:ext>
            </a:extLst>
          </p:cNvPr>
          <p:cNvGrpSpPr/>
          <p:nvPr/>
        </p:nvGrpSpPr>
        <p:grpSpPr>
          <a:xfrm>
            <a:off x="268035" y="2999920"/>
            <a:ext cx="11509512" cy="3559906"/>
            <a:chOff x="238539" y="1240694"/>
            <a:chExt cx="11509512" cy="355990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4D2ABEF-676D-D469-953F-505EF62597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38539" y="1240694"/>
              <a:ext cx="11280913" cy="3283305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F5E23FE5-E303-2872-38C7-5833C69424CF}"/>
                </a:ext>
              </a:extLst>
            </p:cNvPr>
            <p:cNvSpPr/>
            <p:nvPr/>
          </p:nvSpPr>
          <p:spPr>
            <a:xfrm>
              <a:off x="308113" y="4154557"/>
              <a:ext cx="7235687" cy="64604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905F514-9388-A7EE-B24B-C9A6CC99E5D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068878" y="1802255"/>
              <a:ext cx="679173" cy="60301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31C6B61-87D4-36E0-5D5A-025E36744812}"/>
              </a:ext>
            </a:extLst>
          </p:cNvPr>
          <p:cNvSpPr txBox="1"/>
          <p:nvPr/>
        </p:nvSpPr>
        <p:spPr>
          <a:xfrm>
            <a:off x="5308715" y="205443"/>
            <a:ext cx="1403910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Deposito </a:t>
            </a:r>
            <a:r>
              <a:rPr lang="en-US" dirty="0" err="1">
                <a:solidFill>
                  <a:schemeClr val="bg1"/>
                </a:solidFill>
              </a:rPr>
              <a:t>bici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995FCBC-753B-2CD2-1B71-80C86E697173}"/>
              </a:ext>
            </a:extLst>
          </p:cNvPr>
          <p:cNvSpPr txBox="1"/>
          <p:nvPr/>
        </p:nvSpPr>
        <p:spPr>
          <a:xfrm>
            <a:off x="337609" y="1455174"/>
            <a:ext cx="5071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Arrivate</a:t>
            </a:r>
            <a:r>
              <a:rPr lang="en-US" dirty="0">
                <a:solidFill>
                  <a:schemeClr val="bg1"/>
                </a:solidFill>
              </a:rPr>
              <a:t> le </a:t>
            </a:r>
            <a:r>
              <a:rPr lang="en-US" dirty="0" err="1">
                <a:solidFill>
                  <a:schemeClr val="bg1"/>
                </a:solidFill>
              </a:rPr>
              <a:t>rastrelliere</a:t>
            </a:r>
            <a:r>
              <a:rPr lang="en-US" dirty="0">
                <a:solidFill>
                  <a:schemeClr val="bg1"/>
                </a:solidFill>
              </a:rPr>
              <a:t> (grazie a Domenico e Stefano)</a:t>
            </a:r>
          </a:p>
        </p:txBody>
      </p:sp>
    </p:spTree>
    <p:extLst>
      <p:ext uri="{BB962C8B-B14F-4D97-AF65-F5344CB8AC3E}">
        <p14:creationId xmlns:p14="http://schemas.microsoft.com/office/powerpoint/2010/main" val="4146178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3D9BB9-8BE4-AB70-33D0-989D01390C57}"/>
              </a:ext>
            </a:extLst>
          </p:cNvPr>
          <p:cNvSpPr txBox="1"/>
          <p:nvPr/>
        </p:nvSpPr>
        <p:spPr>
          <a:xfrm>
            <a:off x="5279751" y="98759"/>
            <a:ext cx="816249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@BNL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33D022-8A4C-75EE-4D3E-530AD4769A81}"/>
              </a:ext>
            </a:extLst>
          </p:cNvPr>
          <p:cNvSpPr txBox="1"/>
          <p:nvPr/>
        </p:nvSpPr>
        <p:spPr>
          <a:xfrm>
            <a:off x="68826" y="5374246"/>
            <a:ext cx="114612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Laser microscope: </a:t>
            </a:r>
            <a:r>
              <a:rPr lang="en-US" dirty="0" err="1">
                <a:solidFill>
                  <a:schemeClr val="bg1"/>
                </a:solidFill>
              </a:rPr>
              <a:t>decideremo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insieme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nelle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prossime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settimane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Discussione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all’università</a:t>
            </a:r>
            <a:r>
              <a:rPr lang="en-US" dirty="0">
                <a:solidFill>
                  <a:schemeClr val="bg1"/>
                </a:solidFill>
              </a:rPr>
              <a:t> del Kansas (KU) </a:t>
            </a:r>
            <a:r>
              <a:rPr lang="en-US" dirty="0" err="1">
                <a:solidFill>
                  <a:schemeClr val="bg1"/>
                </a:solidFill>
              </a:rPr>
              <a:t>su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possibili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sinergie</a:t>
            </a:r>
            <a:r>
              <a:rPr lang="en-US" dirty="0">
                <a:solidFill>
                  <a:schemeClr val="bg1"/>
                </a:solidFill>
              </a:rPr>
              <a:t> con la Sezione per ALICE, CMS e EIC (fondi </a:t>
            </a:r>
            <a:r>
              <a:rPr lang="en-US" dirty="0" err="1">
                <a:solidFill>
                  <a:schemeClr val="bg1"/>
                </a:solidFill>
              </a:rPr>
              <a:t>Maeci</a:t>
            </a:r>
            <a:r>
              <a:rPr lang="en-US" dirty="0">
                <a:solidFill>
                  <a:schemeClr val="bg1"/>
                </a:solidFill>
              </a:rPr>
              <a:t>, DOE etc.)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E6B94B-EB3E-6894-4134-B8291FE5D76D}"/>
              </a:ext>
            </a:extLst>
          </p:cNvPr>
          <p:cNvSpPr txBox="1"/>
          <p:nvPr/>
        </p:nvSpPr>
        <p:spPr>
          <a:xfrm>
            <a:off x="13874" y="468091"/>
            <a:ext cx="113249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Situazione</a:t>
            </a:r>
            <a:r>
              <a:rPr lang="en-US" dirty="0">
                <a:solidFill>
                  <a:schemeClr val="bg1"/>
                </a:solidFill>
              </a:rPr>
              <a:t> molto </a:t>
            </a:r>
            <a:r>
              <a:rPr lang="en-US" dirty="0" err="1">
                <a:solidFill>
                  <a:schemeClr val="bg1"/>
                </a:solidFill>
              </a:rPr>
              <a:t>diversa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laboratori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europei</a:t>
            </a:r>
            <a:r>
              <a:rPr lang="en-US" dirty="0">
                <a:solidFill>
                  <a:schemeClr val="bg1"/>
                </a:solidFill>
              </a:rPr>
              <a:t> (CERN) e </a:t>
            </a:r>
            <a:r>
              <a:rPr lang="en-US" dirty="0" err="1">
                <a:solidFill>
                  <a:schemeClr val="bg1"/>
                </a:solidFill>
              </a:rPr>
              <a:t>statunitensi</a:t>
            </a:r>
            <a:r>
              <a:rPr lang="en-US" dirty="0">
                <a:solidFill>
                  <a:schemeClr val="bg1"/>
                </a:solidFill>
              </a:rPr>
              <a:t>. Siamo </a:t>
            </a:r>
            <a:r>
              <a:rPr lang="en-US" dirty="0" err="1">
                <a:solidFill>
                  <a:schemeClr val="bg1"/>
                </a:solidFill>
              </a:rPr>
              <a:t>ancora</a:t>
            </a:r>
            <a:r>
              <a:rPr lang="en-US" dirty="0">
                <a:solidFill>
                  <a:schemeClr val="bg1"/>
                </a:solidFill>
              </a:rPr>
              <a:t> in </a:t>
            </a:r>
            <a:r>
              <a:rPr lang="en-US" dirty="0" err="1">
                <a:solidFill>
                  <a:schemeClr val="bg1"/>
                </a:solidFill>
              </a:rPr>
              <a:t>fase</a:t>
            </a:r>
            <a:r>
              <a:rPr lang="en-US" dirty="0">
                <a:solidFill>
                  <a:schemeClr val="bg1"/>
                </a:solidFill>
              </a:rPr>
              <a:t> post-covid: poche </a:t>
            </a:r>
            <a:r>
              <a:rPr lang="en-US" dirty="0" err="1">
                <a:solidFill>
                  <a:schemeClr val="bg1"/>
                </a:solidFill>
              </a:rPr>
              <a:t>persone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r>
              <a:rPr lang="en-US" dirty="0" err="1">
                <a:solidFill>
                  <a:schemeClr val="bg1"/>
                </a:solidFill>
              </a:rPr>
              <a:t>presenti</a:t>
            </a:r>
            <a:r>
              <a:rPr lang="en-US" dirty="0">
                <a:solidFill>
                  <a:schemeClr val="bg1"/>
                </a:solidFill>
              </a:rPr>
              <a:t>.  A BNL è </a:t>
            </a:r>
            <a:r>
              <a:rPr lang="en-US" dirty="0" err="1">
                <a:solidFill>
                  <a:schemeClr val="bg1"/>
                </a:solidFill>
              </a:rPr>
              <a:t>ancora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chiusa</a:t>
            </a:r>
            <a:r>
              <a:rPr lang="en-US" dirty="0">
                <a:solidFill>
                  <a:schemeClr val="bg1"/>
                </a:solidFill>
              </a:rPr>
              <a:t> la </a:t>
            </a:r>
            <a:r>
              <a:rPr lang="en-US" dirty="0" err="1">
                <a:solidFill>
                  <a:schemeClr val="bg1"/>
                </a:solidFill>
              </a:rPr>
              <a:t>mensa</a:t>
            </a:r>
            <a:r>
              <a:rPr lang="en-US" dirty="0">
                <a:solidFill>
                  <a:schemeClr val="bg1"/>
                </a:solidFill>
              </a:rPr>
              <a:t>...</a:t>
            </a:r>
          </a:p>
          <a:p>
            <a:r>
              <a:rPr lang="en-US" dirty="0">
                <a:solidFill>
                  <a:schemeClr val="bg1"/>
                </a:solidFill>
              </a:rPr>
              <a:t>Visita ai </a:t>
            </a:r>
            <a:r>
              <a:rPr lang="en-US" dirty="0" err="1">
                <a:solidFill>
                  <a:schemeClr val="bg1"/>
                </a:solidFill>
              </a:rPr>
              <a:t>laboratori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dell’Instrumentation</a:t>
            </a:r>
            <a:r>
              <a:rPr lang="en-US" dirty="0">
                <a:solidFill>
                  <a:schemeClr val="bg1"/>
                </a:solidFill>
              </a:rPr>
              <a:t> Division.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09B596-A34E-A78C-DEB9-14814C3006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31484" b="4990"/>
          <a:stretch/>
        </p:blipFill>
        <p:spPr>
          <a:xfrm>
            <a:off x="6096000" y="1880762"/>
            <a:ext cx="2286000" cy="23774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3E41BA4-AACC-BDBA-0BAC-DCC81466DE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6777" b="32771"/>
          <a:stretch/>
        </p:blipFill>
        <p:spPr>
          <a:xfrm>
            <a:off x="8580828" y="1807510"/>
            <a:ext cx="2586841" cy="2450691"/>
          </a:xfrm>
          <a:prstGeom prst="rect">
            <a:avLst/>
          </a:prstGeom>
        </p:spPr>
      </p:pic>
      <p:pic>
        <p:nvPicPr>
          <p:cNvPr id="8" name="Picture 7" descr="A machine on a table&#10;&#10;Description automatically generated">
            <a:extLst>
              <a:ext uri="{FF2B5EF4-FFF2-40B4-BE49-F238E27FC236}">
                <a16:creationId xmlns:a16="http://schemas.microsoft.com/office/drawing/2014/main" id="{90F58D06-CCB4-A2F9-03D4-E2A693D0106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6" y="1499997"/>
            <a:ext cx="2775950" cy="37012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B338247-604B-1A41-39DF-F4B372CAFD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2910167" y="1925843"/>
            <a:ext cx="3413718" cy="256028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7D6B774-55D6-201E-9C9A-A638D22088C7}"/>
              </a:ext>
            </a:extLst>
          </p:cNvPr>
          <p:cNvSpPr txBox="1"/>
          <p:nvPr/>
        </p:nvSpPr>
        <p:spPr>
          <a:xfrm>
            <a:off x="6017342" y="4595486"/>
            <a:ext cx="4072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Tempi di </a:t>
            </a:r>
            <a:r>
              <a:rPr lang="en-US" dirty="0" err="1">
                <a:solidFill>
                  <a:schemeClr val="bg1"/>
                </a:solidFill>
              </a:rPr>
              <a:t>scansione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dell’ordine</a:t>
            </a:r>
            <a:r>
              <a:rPr lang="en-US" dirty="0">
                <a:solidFill>
                  <a:schemeClr val="bg1"/>
                </a:solidFill>
              </a:rPr>
              <a:t> del </a:t>
            </a:r>
            <a:r>
              <a:rPr lang="en-US" dirty="0" err="1">
                <a:solidFill>
                  <a:schemeClr val="bg1"/>
                </a:solidFill>
              </a:rPr>
              <a:t>minuto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2011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D7D234A-DCAC-4056-C321-311E38C68573}"/>
              </a:ext>
            </a:extLst>
          </p:cNvPr>
          <p:cNvSpPr txBox="1"/>
          <p:nvPr/>
        </p:nvSpPr>
        <p:spPr>
          <a:xfrm>
            <a:off x="467139" y="864704"/>
            <a:ext cx="1049572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Parere</a:t>
            </a:r>
            <a:r>
              <a:rPr lang="en-US" dirty="0">
                <a:solidFill>
                  <a:schemeClr val="bg1"/>
                </a:solidFill>
              </a:rPr>
              <a:t> positive </a:t>
            </a:r>
            <a:r>
              <a:rPr lang="en-US" dirty="0" err="1">
                <a:solidFill>
                  <a:schemeClr val="bg1"/>
                </a:solidFill>
              </a:rPr>
              <a:t>della</a:t>
            </a:r>
            <a:r>
              <a:rPr lang="en-US" dirty="0">
                <a:solidFill>
                  <a:schemeClr val="bg1"/>
                </a:solidFill>
              </a:rPr>
              <a:t> GE </a:t>
            </a:r>
            <a:r>
              <a:rPr lang="en-US" dirty="0" err="1">
                <a:solidFill>
                  <a:schemeClr val="bg1"/>
                </a:solidFill>
              </a:rPr>
              <a:t>all’istituzione</a:t>
            </a:r>
            <a:r>
              <a:rPr lang="en-US" dirty="0">
                <a:solidFill>
                  <a:schemeClr val="bg1"/>
                </a:solidFill>
              </a:rPr>
              <a:t> di un </a:t>
            </a:r>
            <a:r>
              <a:rPr lang="en-US" dirty="0" err="1">
                <a:solidFill>
                  <a:schemeClr val="bg1"/>
                </a:solidFill>
              </a:rPr>
              <a:t>dottorato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teorico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sulla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fenomenologia</a:t>
            </a:r>
            <a:r>
              <a:rPr lang="en-US" dirty="0">
                <a:solidFill>
                  <a:schemeClr val="bg1"/>
                </a:solidFill>
              </a:rPr>
              <a:t>: 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International Doctoral School in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Theory and Phenomenology of Fundamental Interactions </a:t>
            </a:r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Prima </a:t>
            </a:r>
            <a:r>
              <a:rPr lang="en-US" dirty="0" err="1">
                <a:solidFill>
                  <a:schemeClr val="bg1"/>
                </a:solidFill>
              </a:rPr>
              <a:t>fase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2 </a:t>
            </a:r>
            <a:r>
              <a:rPr lang="en-US" dirty="0" err="1">
                <a:solidFill>
                  <a:schemeClr val="bg1"/>
                </a:solidFill>
              </a:rPr>
              <a:t>borse</a:t>
            </a:r>
            <a:r>
              <a:rPr lang="en-US" dirty="0">
                <a:solidFill>
                  <a:schemeClr val="bg1"/>
                </a:solidFill>
              </a:rPr>
              <a:t> a Bo e 2 </a:t>
            </a:r>
            <a:r>
              <a:rPr lang="en-US" dirty="0" err="1">
                <a:solidFill>
                  <a:schemeClr val="bg1"/>
                </a:solidFill>
              </a:rPr>
              <a:t>borse</a:t>
            </a:r>
            <a:r>
              <a:rPr lang="en-US" dirty="0">
                <a:solidFill>
                  <a:schemeClr val="bg1"/>
                </a:solidFill>
              </a:rPr>
              <a:t> a PD, </a:t>
            </a:r>
            <a:r>
              <a:rPr lang="en-US" dirty="0" err="1">
                <a:solidFill>
                  <a:schemeClr val="bg1"/>
                </a:solidFill>
              </a:rPr>
              <a:t>cofinanziate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dall’INFN</a:t>
            </a:r>
            <a:r>
              <a:rPr lang="en-US" dirty="0">
                <a:solidFill>
                  <a:schemeClr val="bg1"/>
                </a:solidFill>
              </a:rPr>
              <a:t> 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18D645F-FBAC-4F6A-58DB-B8868790D1C3}"/>
              </a:ext>
            </a:extLst>
          </p:cNvPr>
          <p:cNvSpPr txBox="1"/>
          <p:nvPr/>
        </p:nvSpPr>
        <p:spPr>
          <a:xfrm>
            <a:off x="4870174" y="188844"/>
            <a:ext cx="2674322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Scuola</a:t>
            </a:r>
            <a:r>
              <a:rPr lang="en-US" dirty="0">
                <a:solidFill>
                  <a:schemeClr val="bg1"/>
                </a:solidFill>
              </a:rPr>
              <a:t> di </a:t>
            </a:r>
            <a:r>
              <a:rPr lang="en-US" dirty="0" err="1">
                <a:solidFill>
                  <a:schemeClr val="bg1"/>
                </a:solidFill>
              </a:rPr>
              <a:t>dottorato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teorica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DE5D0E-69BE-1786-F761-79D1E88520F2}"/>
              </a:ext>
            </a:extLst>
          </p:cNvPr>
          <p:cNvSpPr txBox="1"/>
          <p:nvPr/>
        </p:nvSpPr>
        <p:spPr>
          <a:xfrm>
            <a:off x="4870174" y="4125887"/>
            <a:ext cx="70243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PNRR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A24784-2C1E-E8B2-06B5-307256DE2748}"/>
              </a:ext>
            </a:extLst>
          </p:cNvPr>
          <p:cNvSpPr txBox="1"/>
          <p:nvPr/>
        </p:nvSpPr>
        <p:spPr>
          <a:xfrm>
            <a:off x="536713" y="4959625"/>
            <a:ext cx="95964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La sezione </a:t>
            </a:r>
            <a:r>
              <a:rPr lang="en-US" dirty="0" err="1">
                <a:solidFill>
                  <a:schemeClr val="bg1"/>
                </a:solidFill>
              </a:rPr>
              <a:t>partecipa</a:t>
            </a:r>
            <a:r>
              <a:rPr lang="en-US" dirty="0">
                <a:solidFill>
                  <a:schemeClr val="bg1"/>
                </a:solidFill>
              </a:rPr>
              <a:t> con due </a:t>
            </a:r>
            <a:r>
              <a:rPr lang="en-US" dirty="0" err="1">
                <a:solidFill>
                  <a:schemeClr val="bg1"/>
                </a:solidFill>
              </a:rPr>
              <a:t>progetti</a:t>
            </a:r>
            <a:r>
              <a:rPr lang="en-US" dirty="0">
                <a:solidFill>
                  <a:schemeClr val="bg1"/>
                </a:solidFill>
              </a:rPr>
              <a:t> (ETIC e km3); </a:t>
            </a:r>
            <a:r>
              <a:rPr lang="en-US" dirty="0" err="1">
                <a:solidFill>
                  <a:schemeClr val="bg1"/>
                </a:solidFill>
              </a:rPr>
              <a:t>buono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stato</a:t>
            </a:r>
            <a:r>
              <a:rPr lang="en-US" dirty="0">
                <a:solidFill>
                  <a:schemeClr val="bg1"/>
                </a:solidFill>
              </a:rPr>
              <a:t> di </a:t>
            </a:r>
            <a:r>
              <a:rPr lang="en-US" dirty="0" err="1">
                <a:solidFill>
                  <a:schemeClr val="bg1"/>
                </a:solidFill>
              </a:rPr>
              <a:t>avanzamento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delle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gare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Rendicontazione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altri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progetti</a:t>
            </a:r>
            <a:r>
              <a:rPr lang="en-US" dirty="0">
                <a:solidFill>
                  <a:schemeClr val="bg1"/>
                </a:solidFill>
              </a:rPr>
              <a:t> INFN con </a:t>
            </a:r>
            <a:r>
              <a:rPr lang="en-US" dirty="0" err="1">
                <a:solidFill>
                  <a:schemeClr val="bg1"/>
                </a:solidFill>
              </a:rPr>
              <a:t>coinvolgimento</a:t>
            </a:r>
            <a:r>
              <a:rPr lang="en-US" dirty="0">
                <a:solidFill>
                  <a:schemeClr val="bg1"/>
                </a:solidFill>
              </a:rPr>
              <a:t> del </a:t>
            </a:r>
            <a:r>
              <a:rPr lang="en-US" dirty="0" err="1">
                <a:solidFill>
                  <a:schemeClr val="bg1"/>
                </a:solidFill>
              </a:rPr>
              <a:t>personale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amministrativo</a:t>
            </a:r>
            <a:r>
              <a:rPr lang="en-US" dirty="0">
                <a:solidFill>
                  <a:schemeClr val="bg1"/>
                </a:solidFill>
              </a:rPr>
              <a:t> e </a:t>
            </a:r>
            <a:r>
              <a:rPr lang="en-US" dirty="0" err="1">
                <a:solidFill>
                  <a:schemeClr val="bg1"/>
                </a:solidFill>
              </a:rPr>
              <a:t>ricercatori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2076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C935429-9133-2D23-CE19-E0364019F9E2}"/>
              </a:ext>
            </a:extLst>
          </p:cNvPr>
          <p:cNvSpPr txBox="1"/>
          <p:nvPr/>
        </p:nvSpPr>
        <p:spPr>
          <a:xfrm>
            <a:off x="422172" y="0"/>
            <a:ext cx="11347655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it-IT" dirty="0">
                <a:solidFill>
                  <a:schemeClr val="bg1"/>
                </a:solidFill>
              </a:rPr>
            </a:br>
            <a:r>
              <a:rPr lang="it-IT" dirty="0">
                <a:solidFill>
                  <a:schemeClr val="bg1"/>
                </a:solidFill>
              </a:rPr>
              <a:t>1) </a:t>
            </a:r>
            <a:r>
              <a:rPr lang="it-IT" b="1" dirty="0">
                <a:solidFill>
                  <a:schemeClr val="bg1"/>
                </a:solidFill>
              </a:rPr>
              <a:t>Anagrafica del personale PNRR. </a:t>
            </a:r>
            <a:br>
              <a:rPr lang="it-IT" dirty="0">
                <a:solidFill>
                  <a:schemeClr val="bg1"/>
                </a:solidFill>
              </a:rPr>
            </a:br>
            <a:br>
              <a:rPr lang="it-IT" dirty="0">
                <a:solidFill>
                  <a:schemeClr val="bg1"/>
                </a:solidFill>
              </a:rPr>
            </a:br>
            <a:r>
              <a:rPr lang="it-IT" dirty="0">
                <a:solidFill>
                  <a:schemeClr val="bg1"/>
                </a:solidFill>
              </a:rPr>
              <a:t>Le persone assunte TD sul PNRR sono al 100% sul PNRR , possono comparire nell’anagrafica delle sigle solo allo 0% e i presidenti con i referee devono valutare quanto l'attività in quel programma PNRR è sinergica con la sigla, per eventuali attività che si decida di finanziare comunque su fondi di commissione. Missioni e spese di dotazione per queste persone dovrebbero essere rendicontabili sui fondi della sigla PNRR. </a:t>
            </a:r>
            <a:br>
              <a:rPr lang="it-IT" dirty="0">
                <a:solidFill>
                  <a:schemeClr val="bg1"/>
                </a:solidFill>
              </a:rPr>
            </a:br>
            <a:br>
              <a:rPr lang="it-IT" dirty="0">
                <a:solidFill>
                  <a:schemeClr val="bg1"/>
                </a:solidFill>
              </a:rPr>
            </a:br>
            <a:r>
              <a:rPr lang="it-IT" dirty="0">
                <a:solidFill>
                  <a:schemeClr val="bg1"/>
                </a:solidFill>
              </a:rPr>
              <a:t>Inoltre anche per le persone staff che mettono una % sul PNRR , l 'attività PNRR deve essere fattivamente svolta e quindi  le missioni devono, di norma, essere pagate sui fondi PNRR (con opportuni storni interni). 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dirty="0">
                <a:solidFill>
                  <a:schemeClr val="bg1"/>
                </a:solidFill>
              </a:rPr>
              <a:t>Questo vale anche per gli associati che hanno fondi PNRR presso la loro università. </a:t>
            </a:r>
            <a:br>
              <a:rPr lang="it-IT" dirty="0">
                <a:solidFill>
                  <a:schemeClr val="bg1"/>
                </a:solidFill>
              </a:rPr>
            </a:br>
            <a:endParaRPr lang="it-IT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Si sottolinea  che l'attività di persone pagate sul PNRR mal si concilia con attività di presa dati , conferenze o altro all'interno del loro tempo PNRR. </a:t>
            </a:r>
            <a:br>
              <a:rPr lang="it-IT" dirty="0">
                <a:solidFill>
                  <a:schemeClr val="bg1"/>
                </a:solidFill>
              </a:rPr>
            </a:br>
            <a:endParaRPr lang="it-IT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rgbClr val="FFFF00"/>
                </a:solidFill>
              </a:rPr>
              <a:t>Situazione simile per i PRIN ! </a:t>
            </a:r>
          </a:p>
          <a:p>
            <a:r>
              <a:rPr lang="it-IT" dirty="0">
                <a:solidFill>
                  <a:schemeClr val="bg1"/>
                </a:solidFill>
              </a:rPr>
              <a:t>2) </a:t>
            </a:r>
            <a:r>
              <a:rPr lang="it-IT" b="1" dirty="0">
                <a:solidFill>
                  <a:schemeClr val="bg1"/>
                </a:solidFill>
              </a:rPr>
              <a:t>Afferenza a una commissione scientifica </a:t>
            </a:r>
            <a:br>
              <a:rPr lang="it-IT" b="1" dirty="0">
                <a:solidFill>
                  <a:schemeClr val="bg1"/>
                </a:solidFill>
              </a:rPr>
            </a:br>
            <a:br>
              <a:rPr lang="it-IT" dirty="0">
                <a:solidFill>
                  <a:schemeClr val="bg1"/>
                </a:solidFill>
              </a:rPr>
            </a:br>
            <a:r>
              <a:rPr lang="it-IT" dirty="0">
                <a:solidFill>
                  <a:schemeClr val="bg1"/>
                </a:solidFill>
              </a:rPr>
              <a:t>Si ricorda l’importanza di verificare che il campo afferenza sia stato obbligatoriamente compilato dal personale e dagli incaricati.  Tale scelta è vincolante per poter esercitare il diritto di voto per tutto il 2024.  Va da </a:t>
            </a:r>
            <a:r>
              <a:rPr lang="it-IT" dirty="0" err="1">
                <a:solidFill>
                  <a:schemeClr val="bg1"/>
                </a:solidFill>
              </a:rPr>
              <a:t>sè</a:t>
            </a:r>
            <a:r>
              <a:rPr lang="it-IT" dirty="0">
                <a:solidFill>
                  <a:schemeClr val="bg1"/>
                </a:solidFill>
              </a:rPr>
              <a:t> che un cambio di</a:t>
            </a:r>
          </a:p>
          <a:p>
            <a:endParaRPr lang="it-IT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afferenza da un anno a un altro deve essere motivato da un cambio di linea scientifica. </a:t>
            </a:r>
            <a:br>
              <a:rPr lang="it-IT" dirty="0">
                <a:solidFill>
                  <a:schemeClr val="bg1"/>
                </a:solidFill>
              </a:rPr>
            </a:br>
            <a:br>
              <a:rPr lang="it-IT" dirty="0">
                <a:solidFill>
                  <a:schemeClr val="bg1"/>
                </a:solidFill>
              </a:rPr>
            </a:br>
            <a:r>
              <a:rPr lang="it-IT" dirty="0">
                <a:solidFill>
                  <a:schemeClr val="bg1"/>
                </a:solidFill>
              </a:rPr>
              <a:t>Quindi tutti i partecipanti Dune e </a:t>
            </a:r>
            <a:r>
              <a:rPr lang="it-IT" dirty="0" err="1">
                <a:solidFill>
                  <a:schemeClr val="bg1"/>
                </a:solidFill>
              </a:rPr>
              <a:t>Icarus</a:t>
            </a:r>
            <a:r>
              <a:rPr lang="it-IT" dirty="0">
                <a:solidFill>
                  <a:schemeClr val="bg1"/>
                </a:solidFill>
              </a:rPr>
              <a:t> dovranno decidere sulla loro attività scientifica prevalente.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5E6BF2-F34B-4C35-200F-67AE4DDCBEA3}"/>
              </a:ext>
            </a:extLst>
          </p:cNvPr>
          <p:cNvSpPr txBox="1"/>
          <p:nvPr/>
        </p:nvSpPr>
        <p:spPr>
          <a:xfrm>
            <a:off x="5142270" y="150027"/>
            <a:ext cx="149752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Input </a:t>
            </a:r>
            <a:r>
              <a:rPr lang="en-US" dirty="0" err="1">
                <a:solidFill>
                  <a:schemeClr val="bg1"/>
                </a:solidFill>
              </a:rPr>
              <a:t>dalla</a:t>
            </a:r>
            <a:r>
              <a:rPr lang="en-US" dirty="0">
                <a:solidFill>
                  <a:schemeClr val="bg1"/>
                </a:solidFill>
              </a:rPr>
              <a:t> GE</a:t>
            </a:r>
          </a:p>
        </p:txBody>
      </p:sp>
    </p:spTree>
    <p:extLst>
      <p:ext uri="{BB962C8B-B14F-4D97-AF65-F5344CB8AC3E}">
        <p14:creationId xmlns:p14="http://schemas.microsoft.com/office/powerpoint/2010/main" val="29651637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24CC28A-5D7B-0DB8-3F22-65CC9369716E}"/>
              </a:ext>
            </a:extLst>
          </p:cNvPr>
          <p:cNvSpPr txBox="1"/>
          <p:nvPr/>
        </p:nvSpPr>
        <p:spPr>
          <a:xfrm>
            <a:off x="137651" y="0"/>
            <a:ext cx="11916697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3) </a:t>
            </a:r>
            <a:r>
              <a:rPr lang="it-IT" b="1" dirty="0">
                <a:solidFill>
                  <a:schemeClr val="bg1"/>
                </a:solidFill>
              </a:rPr>
              <a:t>Inserimento dati utili per consuntivi e preparazione tabelle Piano Triennale attività PTA 2024-2026 </a:t>
            </a:r>
            <a:br>
              <a:rPr lang="it-IT" dirty="0">
                <a:solidFill>
                  <a:schemeClr val="bg1"/>
                </a:solidFill>
              </a:rPr>
            </a:br>
            <a:br>
              <a:rPr lang="it-IT" dirty="0">
                <a:solidFill>
                  <a:schemeClr val="bg1"/>
                </a:solidFill>
              </a:rPr>
            </a:br>
            <a:r>
              <a:rPr lang="it-IT" dirty="0">
                <a:solidFill>
                  <a:schemeClr val="bg1"/>
                </a:solidFill>
              </a:rPr>
              <a:t>Vi abbiamo anticipato che </a:t>
            </a:r>
            <a:r>
              <a:rPr lang="it-IT" dirty="0" err="1">
                <a:solidFill>
                  <a:schemeClr val="bg1"/>
                </a:solidFill>
              </a:rPr>
              <a:t>e'</a:t>
            </a:r>
            <a:r>
              <a:rPr lang="it-IT" dirty="0">
                <a:solidFill>
                  <a:schemeClr val="bg1"/>
                </a:solidFill>
              </a:rPr>
              <a:t> stato digitalizzato il travaso automatico delle informazioni inserite nei preventivi  nelle schede tecniche chieste dal MUR , come allegati al PTA 2024-2026.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dirty="0">
                <a:solidFill>
                  <a:schemeClr val="bg1"/>
                </a:solidFill>
              </a:rPr>
              <a:t>Vorremo quindi ribadire l' importanza che la tabella EC6 (previsioni spesa anni futuri) sia compilata con delle cifre ragionevoli , </a:t>
            </a:r>
            <a:r>
              <a:rPr lang="it-IT" dirty="0" err="1">
                <a:solidFill>
                  <a:schemeClr val="bg1"/>
                </a:solidFill>
              </a:rPr>
              <a:t>referate</a:t>
            </a:r>
            <a:r>
              <a:rPr lang="it-IT" dirty="0">
                <a:solidFill>
                  <a:schemeClr val="bg1"/>
                </a:solidFill>
              </a:rPr>
              <a:t> alla riunione di settembre. 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dirty="0">
                <a:solidFill>
                  <a:schemeClr val="bg1"/>
                </a:solidFill>
              </a:rPr>
              <a:t>Anche per le schede generali di descrizione </a:t>
            </a:r>
            <a:r>
              <a:rPr lang="it-IT" dirty="0" err="1">
                <a:solidFill>
                  <a:schemeClr val="bg1"/>
                </a:solidFill>
              </a:rPr>
              <a:t>dell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attivita'</a:t>
            </a:r>
            <a:r>
              <a:rPr lang="it-IT" dirty="0">
                <a:solidFill>
                  <a:schemeClr val="bg1"/>
                </a:solidFill>
              </a:rPr>
              <a:t> si raccomanda di verificare che la descrizione sia aggiornata e non sia troppo autoreferenziale e possa essere capita almeno come linea generale. </a:t>
            </a:r>
            <a:br>
              <a:rPr lang="it-IT" dirty="0">
                <a:solidFill>
                  <a:schemeClr val="bg1"/>
                </a:solidFill>
              </a:rPr>
            </a:br>
            <a:endParaRPr lang="it-IT" dirty="0">
              <a:solidFill>
                <a:schemeClr val="bg1"/>
              </a:solidFill>
            </a:endParaRPr>
          </a:p>
          <a:p>
            <a:r>
              <a:rPr lang="it-IT" dirty="0">
                <a:solidFill>
                  <a:schemeClr val="bg1"/>
                </a:solidFill>
              </a:rPr>
              <a:t>4) </a:t>
            </a:r>
            <a:r>
              <a:rPr lang="it-IT" b="1" dirty="0" err="1">
                <a:solidFill>
                  <a:schemeClr val="bg1"/>
                </a:solidFill>
              </a:rPr>
              <a:t>European</a:t>
            </a:r>
            <a:r>
              <a:rPr lang="it-IT" b="1" dirty="0">
                <a:solidFill>
                  <a:schemeClr val="bg1"/>
                </a:solidFill>
              </a:rPr>
              <a:t> strategy e DRD </a:t>
            </a:r>
            <a:br>
              <a:rPr lang="it-IT" dirty="0">
                <a:solidFill>
                  <a:schemeClr val="bg1"/>
                </a:solidFill>
              </a:rPr>
            </a:br>
            <a:br>
              <a:rPr lang="it-IT" dirty="0">
                <a:solidFill>
                  <a:schemeClr val="bg1"/>
                </a:solidFill>
              </a:rPr>
            </a:br>
            <a:r>
              <a:rPr lang="it-IT" dirty="0">
                <a:solidFill>
                  <a:schemeClr val="bg1"/>
                </a:solidFill>
              </a:rPr>
              <a:t>In questa fase di transizione verso la definizione dei programmi delle future collaborazioni internazionali  DRD* è importante che le attività di R&amp;D avviate o giudicate importanti possano proseguire e possano essere riconosciute come un contributo INFN alla Roadmap dei detectors </a:t>
            </a:r>
            <a:br>
              <a:rPr lang="it-IT" dirty="0">
                <a:solidFill>
                  <a:schemeClr val="bg1"/>
                </a:solidFill>
              </a:rPr>
            </a:br>
            <a:br>
              <a:rPr lang="it-IT" dirty="0">
                <a:solidFill>
                  <a:schemeClr val="bg1"/>
                </a:solidFill>
              </a:rPr>
            </a:br>
            <a:r>
              <a:rPr lang="it-IT" dirty="0">
                <a:solidFill>
                  <a:schemeClr val="bg1"/>
                </a:solidFill>
              </a:rPr>
              <a:t>invitiamo quindi tutti a sottomettere le richieste nei preventivi come in precedenza, rispettando la pertinenza delle linee scientifica di ricerca interessate nelle commissioni scientifiche CSN. </a:t>
            </a:r>
            <a:br>
              <a:rPr lang="it-IT" dirty="0">
                <a:solidFill>
                  <a:schemeClr val="bg1"/>
                </a:solidFill>
              </a:rPr>
            </a:br>
            <a:br>
              <a:rPr lang="it-IT" dirty="0">
                <a:solidFill>
                  <a:schemeClr val="bg1"/>
                </a:solidFill>
              </a:rPr>
            </a:br>
            <a:r>
              <a:rPr lang="it-IT" dirty="0">
                <a:solidFill>
                  <a:schemeClr val="bg1"/>
                </a:solidFill>
              </a:rPr>
              <a:t>In particolare per tener traccia di quanto sarà avviato nelle collaborazioni DRD dal 2024, si chiede di specificare nella</a:t>
            </a:r>
          </a:p>
          <a:p>
            <a:r>
              <a:rPr lang="it-IT" dirty="0">
                <a:solidFill>
                  <a:schemeClr val="bg1"/>
                </a:solidFill>
              </a:rPr>
              <a:t>afferenza da un anno a un altro deve essere motivato da un cambio di linea scientifica. </a:t>
            </a:r>
            <a:br>
              <a:rPr lang="it-IT" dirty="0">
                <a:solidFill>
                  <a:schemeClr val="bg1"/>
                </a:solidFill>
              </a:rPr>
            </a:br>
            <a:endParaRPr lang="it-IT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9F511E-7081-2703-8121-7C872B896831}"/>
              </a:ext>
            </a:extLst>
          </p:cNvPr>
          <p:cNvSpPr txBox="1"/>
          <p:nvPr/>
        </p:nvSpPr>
        <p:spPr>
          <a:xfrm>
            <a:off x="202095" y="6170756"/>
            <a:ext cx="69360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Dal 22 </a:t>
            </a:r>
            <a:r>
              <a:rPr lang="en-US" dirty="0" err="1">
                <a:solidFill>
                  <a:schemeClr val="bg1"/>
                </a:solidFill>
              </a:rPr>
              <a:t>agosto</a:t>
            </a:r>
            <a:r>
              <a:rPr lang="en-US" dirty="0">
                <a:solidFill>
                  <a:schemeClr val="bg1"/>
                </a:solidFill>
              </a:rPr>
              <a:t> al 10 </a:t>
            </a:r>
            <a:r>
              <a:rPr lang="en-US" dirty="0" err="1">
                <a:solidFill>
                  <a:schemeClr val="bg1"/>
                </a:solidFill>
              </a:rPr>
              <a:t>settembre</a:t>
            </a:r>
            <a:r>
              <a:rPr lang="en-US" dirty="0">
                <a:solidFill>
                  <a:schemeClr val="bg1"/>
                </a:solidFill>
              </a:rPr>
              <a:t>; </a:t>
            </a:r>
            <a:r>
              <a:rPr lang="en-US" dirty="0" err="1">
                <a:solidFill>
                  <a:schemeClr val="bg1"/>
                </a:solidFill>
              </a:rPr>
              <a:t>regolatevi</a:t>
            </a:r>
            <a:r>
              <a:rPr lang="en-US" dirty="0">
                <a:solidFill>
                  <a:schemeClr val="bg1"/>
                </a:solidFill>
              </a:rPr>
              <a:t> per le </a:t>
            </a:r>
            <a:r>
              <a:rPr lang="en-US" dirty="0" err="1">
                <a:solidFill>
                  <a:schemeClr val="bg1"/>
                </a:solidFill>
              </a:rPr>
              <a:t>missioni</a:t>
            </a:r>
            <a:r>
              <a:rPr lang="en-US" dirty="0">
                <a:solidFill>
                  <a:schemeClr val="bg1"/>
                </a:solidFill>
              </a:rPr>
              <a:t>…</a:t>
            </a:r>
          </a:p>
          <a:p>
            <a:r>
              <a:rPr lang="en-US" dirty="0" err="1">
                <a:solidFill>
                  <a:schemeClr val="bg1"/>
                </a:solidFill>
              </a:rPr>
              <a:t>Copertura</a:t>
            </a:r>
            <a:r>
              <a:rPr lang="en-US" dirty="0">
                <a:solidFill>
                  <a:schemeClr val="bg1"/>
                </a:solidFill>
              </a:rPr>
              <a:t> di rete </a:t>
            </a:r>
            <a:r>
              <a:rPr lang="en-US" dirty="0" err="1">
                <a:solidFill>
                  <a:schemeClr val="bg1"/>
                </a:solidFill>
              </a:rPr>
              <a:t>prevista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>
                <a:solidFill>
                  <a:schemeClr val="bg1"/>
                </a:solidFill>
              </a:rPr>
              <a:t>scarsa: </a:t>
            </a:r>
            <a:r>
              <a:rPr lang="en-US" dirty="0">
                <a:solidFill>
                  <a:schemeClr val="bg1"/>
                </a:solidFill>
              </a:rPr>
              <a:t>Elena </a:t>
            </a:r>
            <a:r>
              <a:rPr lang="en-US" dirty="0" err="1">
                <a:solidFill>
                  <a:schemeClr val="bg1"/>
                </a:solidFill>
              </a:rPr>
              <a:t>centralizza</a:t>
            </a:r>
            <a:r>
              <a:rPr lang="en-US" dirty="0">
                <a:solidFill>
                  <a:schemeClr val="bg1"/>
                </a:solidFill>
              </a:rPr>
              <a:t> le </a:t>
            </a:r>
            <a:r>
              <a:rPr lang="en-US" dirty="0" err="1">
                <a:solidFill>
                  <a:schemeClr val="bg1"/>
                </a:solidFill>
              </a:rPr>
              <a:t>eventuali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urgenze</a:t>
            </a:r>
            <a:r>
              <a:rPr lang="en-US" dirty="0">
                <a:solidFill>
                  <a:schemeClr val="bg1"/>
                </a:solidFill>
              </a:rPr>
              <a:t> 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A3E0A0F-440E-CF5B-E77D-5EF640184C06}"/>
              </a:ext>
            </a:extLst>
          </p:cNvPr>
          <p:cNvSpPr txBox="1"/>
          <p:nvPr/>
        </p:nvSpPr>
        <p:spPr>
          <a:xfrm>
            <a:off x="5257800" y="5724644"/>
            <a:ext cx="1084592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Mie </a:t>
            </a:r>
            <a:r>
              <a:rPr lang="en-US" dirty="0" err="1">
                <a:solidFill>
                  <a:schemeClr val="bg1"/>
                </a:solidFill>
              </a:rPr>
              <a:t>ferie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632964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C6F146-E513-603A-2486-4FA38A8AF76B}"/>
              </a:ext>
            </a:extLst>
          </p:cNvPr>
          <p:cNvSpPr txBox="1"/>
          <p:nvPr/>
        </p:nvSpPr>
        <p:spPr>
          <a:xfrm>
            <a:off x="194033" y="-283281"/>
            <a:ext cx="1150528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it-IT" dirty="0">
                <a:solidFill>
                  <a:schemeClr val="bg1"/>
                </a:solidFill>
              </a:rPr>
            </a:br>
            <a:br>
              <a:rPr lang="it-IT" dirty="0">
                <a:solidFill>
                  <a:schemeClr val="bg1"/>
                </a:solidFill>
              </a:rPr>
            </a:br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3CE4A16-9D27-46F3-EBBB-31A9B83DC03A}"/>
              </a:ext>
            </a:extLst>
          </p:cNvPr>
          <p:cNvSpPr txBox="1"/>
          <p:nvPr/>
        </p:nvSpPr>
        <p:spPr>
          <a:xfrm>
            <a:off x="194033" y="2340044"/>
            <a:ext cx="10931775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Posso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prendere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l’aereo</a:t>
            </a:r>
            <a:r>
              <a:rPr lang="en-US" dirty="0">
                <a:solidFill>
                  <a:schemeClr val="bg1"/>
                </a:solidFill>
              </a:rPr>
              <a:t> per </a:t>
            </a:r>
            <a:r>
              <a:rPr lang="en-US" dirty="0" err="1">
                <a:solidFill>
                  <a:schemeClr val="bg1"/>
                </a:solidFill>
              </a:rPr>
              <a:t>andare</a:t>
            </a:r>
            <a:r>
              <a:rPr lang="en-US" dirty="0">
                <a:solidFill>
                  <a:schemeClr val="bg1"/>
                </a:solidFill>
              </a:rPr>
              <a:t> al CERN ?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Riposta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err="1">
                <a:solidFill>
                  <a:schemeClr val="bg1"/>
                </a:solidFill>
              </a:rPr>
              <a:t>l’aereo</a:t>
            </a:r>
            <a:r>
              <a:rPr lang="en-US" dirty="0">
                <a:solidFill>
                  <a:schemeClr val="bg1"/>
                </a:solidFill>
              </a:rPr>
              <a:t> non  è un mezzo </a:t>
            </a:r>
            <a:r>
              <a:rPr lang="en-US" dirty="0" err="1">
                <a:solidFill>
                  <a:schemeClr val="bg1"/>
                </a:solidFill>
              </a:rPr>
              <a:t>straordinario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quindi</a:t>
            </a:r>
            <a:r>
              <a:rPr lang="en-US" dirty="0">
                <a:solidFill>
                  <a:schemeClr val="bg1"/>
                </a:solidFill>
              </a:rPr>
              <a:t> non </a:t>
            </a:r>
            <a:r>
              <a:rPr lang="en-US" dirty="0" err="1">
                <a:solidFill>
                  <a:schemeClr val="bg1"/>
                </a:solidFill>
              </a:rPr>
              <a:t>necessita</a:t>
            </a:r>
            <a:r>
              <a:rPr lang="en-US" dirty="0">
                <a:solidFill>
                  <a:schemeClr val="bg1"/>
                </a:solidFill>
              </a:rPr>
              <a:t> di pre-</a:t>
            </a:r>
            <a:r>
              <a:rPr lang="en-US" dirty="0" err="1">
                <a:solidFill>
                  <a:schemeClr val="bg1"/>
                </a:solidFill>
              </a:rPr>
              <a:t>autorizzazione</a:t>
            </a:r>
            <a:r>
              <a:rPr lang="en-US" dirty="0">
                <a:solidFill>
                  <a:schemeClr val="bg1"/>
                </a:solidFill>
              </a:rPr>
              <a:t> da </a:t>
            </a:r>
            <a:r>
              <a:rPr lang="en-US" dirty="0" err="1">
                <a:solidFill>
                  <a:schemeClr val="bg1"/>
                </a:solidFill>
              </a:rPr>
              <a:t>parte</a:t>
            </a:r>
            <a:r>
              <a:rPr lang="en-US" dirty="0">
                <a:solidFill>
                  <a:schemeClr val="bg1"/>
                </a:solidFill>
              </a:rPr>
              <a:t> del </a:t>
            </a:r>
            <a:r>
              <a:rPr lang="en-US" dirty="0" err="1">
                <a:solidFill>
                  <a:schemeClr val="bg1"/>
                </a:solidFill>
              </a:rPr>
              <a:t>Direttore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 err="1">
                <a:solidFill>
                  <a:schemeClr val="bg1"/>
                </a:solidFill>
              </a:rPr>
              <a:t>Ovviamente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dipende</a:t>
            </a:r>
            <a:r>
              <a:rPr lang="en-US" dirty="0">
                <a:solidFill>
                  <a:schemeClr val="bg1"/>
                </a:solidFill>
              </a:rPr>
              <a:t> dal </a:t>
            </a:r>
            <a:r>
              <a:rPr lang="en-US" dirty="0" err="1">
                <a:solidFill>
                  <a:schemeClr val="bg1"/>
                </a:solidFill>
              </a:rPr>
              <a:t>costo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r>
              <a:rPr lang="en-US" dirty="0">
                <a:solidFill>
                  <a:schemeClr val="bg1"/>
                </a:solidFill>
              </a:rPr>
              <a:t>Il </a:t>
            </a:r>
            <a:r>
              <a:rPr lang="en-US" dirty="0" err="1">
                <a:solidFill>
                  <a:schemeClr val="bg1"/>
                </a:solidFill>
              </a:rPr>
              <a:t>buglietto</a:t>
            </a:r>
            <a:r>
              <a:rPr lang="en-US" dirty="0">
                <a:solidFill>
                  <a:schemeClr val="bg1"/>
                </a:solidFill>
              </a:rPr>
              <a:t> A/R in </a:t>
            </a:r>
            <a:r>
              <a:rPr lang="en-US" dirty="0" err="1">
                <a:solidFill>
                  <a:schemeClr val="bg1"/>
                </a:solidFill>
              </a:rPr>
              <a:t>treno</a:t>
            </a:r>
            <a:r>
              <a:rPr lang="en-US" dirty="0">
                <a:solidFill>
                  <a:schemeClr val="bg1"/>
                </a:solidFill>
              </a:rPr>
              <a:t> (business)  costa circa 450 </a:t>
            </a:r>
            <a:r>
              <a:rPr lang="en-US" dirty="0" err="1">
                <a:solidFill>
                  <a:schemeClr val="bg1"/>
                </a:solidFill>
              </a:rPr>
              <a:t>eur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 per </a:t>
            </a:r>
            <a:r>
              <a:rPr lang="en-US" dirty="0" err="1">
                <a:solidFill>
                  <a:schemeClr val="bg1"/>
                </a:solidFill>
                <a:sym typeface="Wingdings" panose="05000000000000000000" pitchFamily="2" charset="2"/>
              </a:rPr>
              <a:t>l’aereo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 di </a:t>
            </a:r>
            <a:r>
              <a:rPr lang="en-US" dirty="0" err="1">
                <a:solidFill>
                  <a:schemeClr val="bg1"/>
                </a:solidFill>
                <a:sym typeface="Wingdings" panose="05000000000000000000" pitchFamily="2" charset="2"/>
              </a:rPr>
              <a:t>pari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bg1"/>
                </a:solidFill>
                <a:sym typeface="Wingdings" panose="05000000000000000000" pitchFamily="2" charset="2"/>
              </a:rPr>
              <a:t>importo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 non </a:t>
            </a:r>
            <a:r>
              <a:rPr lang="en-US" dirty="0" err="1">
                <a:solidFill>
                  <a:schemeClr val="bg1"/>
                </a:solidFill>
                <a:sym typeface="Wingdings" panose="05000000000000000000" pitchFamily="2" charset="2"/>
              </a:rPr>
              <a:t>vedo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bg1"/>
                </a:solidFill>
                <a:sym typeface="Wingdings" panose="05000000000000000000" pitchFamily="2" charset="2"/>
              </a:rPr>
              <a:t>problemi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bg1"/>
                </a:solidFill>
                <a:sym typeface="Wingdings" panose="05000000000000000000" pitchFamily="2" charset="2"/>
              </a:rPr>
              <a:t>particolari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.</a:t>
            </a:r>
          </a:p>
          <a:p>
            <a:r>
              <a:rPr lang="en-US" dirty="0" err="1">
                <a:solidFill>
                  <a:schemeClr val="bg1"/>
                </a:solidFill>
                <a:sym typeface="Wingdings" panose="05000000000000000000" pitchFamily="2" charset="2"/>
              </a:rPr>
              <a:t>Ovvio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bg1"/>
                </a:solidFill>
                <a:sym typeface="Wingdings" panose="05000000000000000000" pitchFamily="2" charset="2"/>
              </a:rPr>
              <a:t>che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 se </a:t>
            </a:r>
            <a:r>
              <a:rPr lang="en-US" dirty="0" err="1">
                <a:solidFill>
                  <a:schemeClr val="bg1"/>
                </a:solidFill>
                <a:sym typeface="Wingdings" panose="05000000000000000000" pitchFamily="2" charset="2"/>
              </a:rPr>
              <a:t>una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 persona vuole </a:t>
            </a:r>
            <a:r>
              <a:rPr lang="en-US" dirty="0" err="1">
                <a:solidFill>
                  <a:schemeClr val="bg1"/>
                </a:solidFill>
                <a:sym typeface="Wingdings" panose="05000000000000000000" pitchFamily="2" charset="2"/>
              </a:rPr>
              <a:t>spendere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 700 </a:t>
            </a:r>
            <a:r>
              <a:rPr lang="en-US" dirty="0" err="1">
                <a:solidFill>
                  <a:schemeClr val="bg1"/>
                </a:solidFill>
                <a:sym typeface="Wingdings" panose="05000000000000000000" pitchFamily="2" charset="2"/>
              </a:rPr>
              <a:t>eur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 per </a:t>
            </a:r>
            <a:r>
              <a:rPr lang="en-US" dirty="0" err="1">
                <a:solidFill>
                  <a:schemeClr val="bg1"/>
                </a:solidFill>
                <a:sym typeface="Wingdings" panose="05000000000000000000" pitchFamily="2" charset="2"/>
              </a:rPr>
              <a:t>l’aereo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 a GVA </a:t>
            </a:r>
            <a:r>
              <a:rPr lang="en-US" dirty="0" err="1">
                <a:solidFill>
                  <a:schemeClr val="bg1"/>
                </a:solidFill>
                <a:sym typeface="Wingdings" panose="05000000000000000000" pitchFamily="2" charset="2"/>
              </a:rPr>
              <a:t>deve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bg1"/>
                </a:solidFill>
                <a:sym typeface="Wingdings" panose="05000000000000000000" pitchFamily="2" charset="2"/>
              </a:rPr>
              <a:t>giustificarlo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:</a:t>
            </a:r>
          </a:p>
          <a:p>
            <a:endParaRPr lang="en-US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en-US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endParaRPr lang="en-US" dirty="0">
              <a:solidFill>
                <a:schemeClr val="bg1"/>
              </a:solidFill>
              <a:sym typeface="Wingdings" panose="05000000000000000000" pitchFamily="2" charset="2"/>
            </a:endParaRPr>
          </a:p>
          <a:p>
            <a:r>
              <a:rPr lang="en-US" dirty="0" err="1">
                <a:solidFill>
                  <a:schemeClr val="bg1"/>
                </a:solidFill>
                <a:sym typeface="Wingdings" panose="05000000000000000000" pitchFamily="2" charset="2"/>
              </a:rPr>
              <a:t>Esempi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solidFill>
                  <a:schemeClr val="bg1"/>
                </a:solidFill>
                <a:sym typeface="Wingdings" panose="05000000000000000000" pitchFamily="2" charset="2"/>
              </a:rPr>
              <a:t>Treni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 non </a:t>
            </a:r>
            <a:r>
              <a:rPr lang="en-US" dirty="0" err="1">
                <a:solidFill>
                  <a:schemeClr val="bg1"/>
                </a:solidFill>
                <a:sym typeface="Wingdings" panose="05000000000000000000" pitchFamily="2" charset="2"/>
              </a:rPr>
              <a:t>disponibili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 in quelle date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solidFill>
                  <a:schemeClr val="bg1"/>
                </a:solidFill>
                <a:sym typeface="Wingdings" panose="05000000000000000000" pitchFamily="2" charset="2"/>
              </a:rPr>
              <a:t>Necessità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 di </a:t>
            </a:r>
            <a:r>
              <a:rPr lang="en-US" dirty="0" err="1">
                <a:solidFill>
                  <a:schemeClr val="bg1"/>
                </a:solidFill>
                <a:sym typeface="Wingdings" panose="05000000000000000000" pitchFamily="2" charset="2"/>
              </a:rPr>
              <a:t>rientrare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 </a:t>
            </a:r>
            <a:r>
              <a:rPr lang="en-US" dirty="0" err="1">
                <a:solidFill>
                  <a:schemeClr val="bg1"/>
                </a:solidFill>
                <a:sym typeface="Wingdings" panose="05000000000000000000" pitchFamily="2" charset="2"/>
              </a:rPr>
              <a:t>nel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 tardo </a:t>
            </a:r>
            <a:r>
              <a:rPr lang="en-US" dirty="0" err="1">
                <a:solidFill>
                  <a:schemeClr val="bg1"/>
                </a:solidFill>
                <a:sym typeface="Wingdings" panose="05000000000000000000" pitchFamily="2" charset="2"/>
              </a:rPr>
              <a:t>pomeriggio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 per </a:t>
            </a:r>
            <a:r>
              <a:rPr lang="en-US" dirty="0" err="1">
                <a:solidFill>
                  <a:schemeClr val="bg1"/>
                </a:solidFill>
                <a:sym typeface="Wingdings" panose="05000000000000000000" pitchFamily="2" charset="2"/>
              </a:rPr>
              <a:t>impegni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 (SPECIFICATI) il </a:t>
            </a:r>
            <a:r>
              <a:rPr lang="en-US" dirty="0" err="1">
                <a:solidFill>
                  <a:schemeClr val="bg1"/>
                </a:solidFill>
                <a:sym typeface="Wingdings" panose="05000000000000000000" pitchFamily="2" charset="2"/>
              </a:rPr>
              <a:t>giorno</a:t>
            </a:r>
            <a:r>
              <a:rPr lang="en-US" dirty="0">
                <a:solidFill>
                  <a:schemeClr val="bg1"/>
                </a:solidFill>
                <a:sym typeface="Wingdings" panose="05000000000000000000" pitchFamily="2" charset="2"/>
              </a:rPr>
              <a:t> dopo.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680D5B-4D18-B028-FA4C-5BEB4552059F}"/>
              </a:ext>
            </a:extLst>
          </p:cNvPr>
          <p:cNvSpPr txBox="1"/>
          <p:nvPr/>
        </p:nvSpPr>
        <p:spPr>
          <a:xfrm>
            <a:off x="4695953" y="1804340"/>
            <a:ext cx="270022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Chiarimento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sulle</a:t>
            </a:r>
            <a:r>
              <a:rPr lang="en-US" dirty="0">
                <a:solidFill>
                  <a:schemeClr val="bg1"/>
                </a:solidFill>
              </a:rPr>
              <a:t>  </a:t>
            </a:r>
            <a:r>
              <a:rPr lang="en-US" dirty="0" err="1">
                <a:solidFill>
                  <a:schemeClr val="bg1"/>
                </a:solidFill>
              </a:rPr>
              <a:t>missioni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25F116E-780A-F603-3EE8-94EFD156E5D4}"/>
              </a:ext>
            </a:extLst>
          </p:cNvPr>
          <p:cNvSpPr txBox="1"/>
          <p:nvPr/>
        </p:nvSpPr>
        <p:spPr>
          <a:xfrm>
            <a:off x="5560896" y="206422"/>
            <a:ext cx="1398140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Ferie</a:t>
            </a:r>
            <a:r>
              <a:rPr lang="en-US" dirty="0">
                <a:solidFill>
                  <a:schemeClr val="bg1"/>
                </a:solidFill>
              </a:rPr>
              <a:t> residue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5DCC47-CA90-55F7-B891-244C44AF3AD5}"/>
              </a:ext>
            </a:extLst>
          </p:cNvPr>
          <p:cNvSpPr txBox="1"/>
          <p:nvPr/>
        </p:nvSpPr>
        <p:spPr>
          <a:xfrm>
            <a:off x="41505" y="787524"/>
            <a:ext cx="117409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 Da </a:t>
            </a:r>
            <a:r>
              <a:rPr lang="en-US" dirty="0" err="1">
                <a:solidFill>
                  <a:schemeClr val="bg1"/>
                </a:solidFill>
              </a:rPr>
              <a:t>finire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entro</a:t>
            </a:r>
            <a:r>
              <a:rPr lang="en-US" dirty="0">
                <a:solidFill>
                  <a:schemeClr val="bg1"/>
                </a:solidFill>
              </a:rPr>
              <a:t> il 31 Agosto; </a:t>
            </a:r>
            <a:r>
              <a:rPr lang="en-US" dirty="0" err="1">
                <a:solidFill>
                  <a:schemeClr val="bg1"/>
                </a:solidFill>
              </a:rPr>
              <a:t>deroga</a:t>
            </a:r>
            <a:r>
              <a:rPr lang="en-US" dirty="0">
                <a:solidFill>
                  <a:schemeClr val="bg1"/>
                </a:solidFill>
              </a:rPr>
              <a:t> solo per </a:t>
            </a:r>
            <a:r>
              <a:rPr lang="en-US" dirty="0" err="1">
                <a:solidFill>
                  <a:schemeClr val="bg1"/>
                </a:solidFill>
              </a:rPr>
              <a:t>malattia</a:t>
            </a:r>
            <a:r>
              <a:rPr lang="en-US" dirty="0">
                <a:solidFill>
                  <a:schemeClr val="bg1"/>
                </a:solidFill>
              </a:rPr>
              <a:t>.  </a:t>
            </a:r>
            <a:r>
              <a:rPr lang="en-US" dirty="0" err="1">
                <a:solidFill>
                  <a:schemeClr val="bg1"/>
                </a:solidFill>
              </a:rPr>
              <a:t>Autorizzazione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alla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missione</a:t>
            </a:r>
            <a:r>
              <a:rPr lang="en-US" dirty="0">
                <a:solidFill>
                  <a:schemeClr val="bg1"/>
                </a:solidFill>
              </a:rPr>
              <a:t> dopo </a:t>
            </a:r>
            <a:r>
              <a:rPr lang="en-US" dirty="0" err="1">
                <a:solidFill>
                  <a:schemeClr val="bg1"/>
                </a:solidFill>
              </a:rPr>
              <a:t>agosto</a:t>
            </a:r>
            <a:r>
              <a:rPr lang="en-US" dirty="0">
                <a:solidFill>
                  <a:schemeClr val="bg1"/>
                </a:solidFill>
              </a:rPr>
              <a:t> sub </a:t>
            </a:r>
            <a:r>
              <a:rPr lang="en-US" dirty="0" err="1">
                <a:solidFill>
                  <a:schemeClr val="bg1"/>
                </a:solidFill>
              </a:rPr>
              <a:t>iudice</a:t>
            </a:r>
            <a:r>
              <a:rPr lang="en-US" dirty="0">
                <a:solidFill>
                  <a:schemeClr val="bg1"/>
                </a:solidFill>
              </a:rPr>
              <a:t> al consume </a:t>
            </a:r>
            <a:r>
              <a:rPr lang="en-US" dirty="0" err="1">
                <a:solidFill>
                  <a:schemeClr val="bg1"/>
                </a:solidFill>
              </a:rPr>
              <a:t>delle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ferie</a:t>
            </a:r>
            <a:r>
              <a:rPr lang="en-US" dirty="0">
                <a:solidFill>
                  <a:schemeClr val="bg1"/>
                </a:solidFill>
              </a:rPr>
              <a:t> residue.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992341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C32B4B-6D31-BF2A-E87B-6C022C78742F}"/>
              </a:ext>
            </a:extLst>
          </p:cNvPr>
          <p:cNvSpPr txBox="1"/>
          <p:nvPr/>
        </p:nvSpPr>
        <p:spPr>
          <a:xfrm>
            <a:off x="206646" y="0"/>
            <a:ext cx="11985354" cy="68955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it-IT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Intervento (precedente CD)  sulla partecipazione del Presidente al  Comitato per cultura della Difesa </a:t>
            </a:r>
          </a:p>
          <a:p>
            <a:pPr marR="0" lv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it-IT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dell’omonimo Ministero.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it-IT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it-IT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Benvenuto del CD al nuovo Direttore di Firenze, Prof. Giovanni </a:t>
            </a:r>
            <a:r>
              <a:rPr lang="it-IT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Passaleva</a:t>
            </a:r>
            <a:r>
              <a:rPr lang="it-IT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it-IT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Ultima riunione del CD 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il Direttore di Roma1 (L.</a:t>
            </a:r>
            <a:r>
              <a:rPr lang="it-IT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Nisati</a:t>
            </a:r>
            <a:r>
              <a:rPr lang="it-IT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 per la Direttrice di Roma 2 (A. Di Ciaccio)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it-IT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Call aperta per il rappresentante del MUR in CD;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it-IT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FOE approvato in comm. parlamentare. Aumento rispetto 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 </a:t>
            </a:r>
            <a:r>
              <a:rPr lang="it-IT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2023. Siamo passati dai 230 M€ di alcuni anni fa a 290 M€.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it-IT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Ricevuti fondi dell’articolo 310 comma lettera b), leggermente superiori alle attese: 3.86 M€ invece di 3.6 M€. Quindi 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possiamo </a:t>
            </a:r>
            <a:r>
              <a:rPr lang="it-IT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bandire 120 posti a PR a luglio e 100 PT per tecnologi;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Ricevuti</a:t>
            </a:r>
            <a:r>
              <a:rPr lang="it-IT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31.8M per fondi  infrastrutture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it-IT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it-IT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Nuovo presidente dell’</a:t>
            </a:r>
            <a:r>
              <a:rPr lang="it-IT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Asi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è </a:t>
            </a:r>
            <a:r>
              <a:rPr lang="it-IT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Teodoro Valente ;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it-IT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Nuovo contratto CCNL: interlocuzioni con una Dirigente ARAN, Marongiu;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it-IT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PNRR: stiamo scorrendo le graduatorie. Le stanno scorrendo di nuovo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it-IT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it-IT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 ha deliberato sul concorso Comma 2. 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Accolto il ricorso dei ricorrenti; s</a:t>
            </a:r>
            <a:r>
              <a:rPr lang="it-IT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va in Consiglio di Stato. 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7849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6922D10-021A-9681-8CAC-E390BB077781}"/>
              </a:ext>
            </a:extLst>
          </p:cNvPr>
          <p:cNvSpPr txBox="1"/>
          <p:nvPr/>
        </p:nvSpPr>
        <p:spPr>
          <a:xfrm>
            <a:off x="332509" y="498764"/>
            <a:ext cx="11416145" cy="57100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it-IT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ET: si è svolta il 6 giugno la conferenza stampa con l’On. Meloni a Monte Mario: presenti Meloni, Bernini, Tajani, il Presidente della Regione Sardegna, Presidente INFN.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it-IT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Incontro ai LNGS con il commissario per il Gran Sasso. Rispiegata posizione su captazione acqua. Richiesta di un intervento normativo.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it-IT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Council</a:t>
            </a:r>
            <a:r>
              <a:rPr lang="it-IT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CERN: finanziamento extra di 75 MCHF per coprire l’aumento delle spese energetiche. Fabiola scade 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it-IT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fine 2025. La procedura parte a marzo 2024.  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it-IT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ELI: il giudice ha accettato la transazione. Udienza 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</a:t>
            </a:r>
            <a:r>
              <a:rPr lang="it-IT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ok finale l’8 agosto.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it-IT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Erice scuola di fisica subnucleare, riuscita bene. A ottobre celebrazione 80 anni di Erice.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r>
              <a:rPr lang="it-IT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Premio Galileo 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assegnato</a:t>
            </a:r>
            <a:r>
              <a:rPr lang="it-IT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Firenze al GGI a  </a:t>
            </a:r>
            <a:r>
              <a:rPr lang="it-IT" b="1" i="0" dirty="0">
                <a:solidFill>
                  <a:schemeClr val="bg1"/>
                </a:solidFill>
                <a:effectLst/>
                <a:latin typeface="Titillium Web" panose="00000500000000000000" pitchFamily="2" charset="0"/>
              </a:rPr>
              <a:t>Zvi Bern</a:t>
            </a:r>
            <a:r>
              <a:rPr lang="it-IT" b="0" i="0" dirty="0">
                <a:solidFill>
                  <a:schemeClr val="bg1"/>
                </a:solidFill>
                <a:effectLst/>
                <a:latin typeface="Titillium Web" panose="00000500000000000000" pitchFamily="2" charset="0"/>
              </a:rPr>
              <a:t>,</a:t>
            </a:r>
            <a:r>
              <a:rPr lang="it-IT" b="1" i="0" dirty="0">
                <a:solidFill>
                  <a:schemeClr val="bg1"/>
                </a:solidFill>
                <a:effectLst/>
                <a:latin typeface="Titillium Web" panose="00000500000000000000" pitchFamily="2" charset="0"/>
              </a:rPr>
              <a:t> Lance Dixon </a:t>
            </a:r>
            <a:r>
              <a:rPr lang="it-IT" b="0" i="0" dirty="0">
                <a:solidFill>
                  <a:schemeClr val="bg1"/>
                </a:solidFill>
                <a:effectLst/>
                <a:latin typeface="Titillium Web" panose="00000500000000000000" pitchFamily="2" charset="0"/>
              </a:rPr>
              <a:t>e </a:t>
            </a:r>
            <a:r>
              <a:rPr lang="it-IT" b="1" i="0" dirty="0">
                <a:solidFill>
                  <a:schemeClr val="bg1"/>
                </a:solidFill>
                <a:effectLst/>
                <a:latin typeface="Titillium Web" panose="00000500000000000000" pitchFamily="2" charset="0"/>
              </a:rPr>
              <a:t>David </a:t>
            </a:r>
            <a:r>
              <a:rPr lang="it-IT" b="1" i="0" dirty="0" err="1">
                <a:solidFill>
                  <a:schemeClr val="bg1"/>
                </a:solidFill>
                <a:effectLst/>
                <a:latin typeface="Titillium Web" panose="00000500000000000000" pitchFamily="2" charset="0"/>
              </a:rPr>
              <a:t>Kosower</a:t>
            </a:r>
            <a:r>
              <a:rPr lang="it-IT" b="0" i="0" dirty="0">
                <a:solidFill>
                  <a:schemeClr val="bg1"/>
                </a:solidFill>
                <a:effectLst/>
                <a:latin typeface="Titillium Web" panose="00000500000000000000" pitchFamily="2" charset="0"/>
              </a:rPr>
              <a:t> “per lo sviluppo di potenti metodi per il calcolo perturbativo di alto ordine nella teoria quantistica dei campi”</a:t>
            </a:r>
            <a:endParaRPr lang="it-IT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Calibri" panose="020F0502020204030204" pitchFamily="34" charset="0"/>
              <a:buChar char="-"/>
            </a:pP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Calibri" panose="020F0502020204030204" pitchFamily="34" charset="0"/>
              <a:buChar char="-"/>
            </a:pP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E’ probabile che nel prossimo futuro la </a:t>
            </a:r>
            <a:r>
              <a:rPr lang="it-IT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VQR sarà usata per distribuire il FOE. Forse anche per i fondi relativi alle infrastrutture di ricerca. 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513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0288CD5-CB2B-9745-54A4-2F23740ABD0F}"/>
              </a:ext>
            </a:extLst>
          </p:cNvPr>
          <p:cNvSpPr txBox="1"/>
          <p:nvPr/>
        </p:nvSpPr>
        <p:spPr>
          <a:xfrm>
            <a:off x="226141" y="993058"/>
            <a:ext cx="11083636" cy="63370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Spesi 26 M€ su 29.1 € di fondi per personale.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it-IT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Presentazione dei progetti DRD per sviluppo dei rivelatori (Roadmap detector ECFA). 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Fondi</a:t>
            </a:r>
            <a:r>
              <a:rPr lang="it-IT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? I presidenti delle commissioni chiedono fondi aggiuntivi: non possono gravare sul budget delle CSN. 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dirty="0">
                <a:solidFill>
                  <a:schemeClr val="bg1"/>
                </a:solidFill>
              </a:rPr>
              <a:t>DRD1 gas detectors 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dirty="0">
                <a:solidFill>
                  <a:schemeClr val="bg1"/>
                </a:solidFill>
              </a:rPr>
              <a:t>DRD2 </a:t>
            </a:r>
            <a:r>
              <a:rPr lang="it-IT" dirty="0" err="1">
                <a:solidFill>
                  <a:schemeClr val="bg1"/>
                </a:solidFill>
              </a:rPr>
              <a:t>liquid</a:t>
            </a:r>
            <a:r>
              <a:rPr lang="it-IT" dirty="0">
                <a:solidFill>
                  <a:schemeClr val="bg1"/>
                </a:solidFill>
              </a:rPr>
              <a:t> 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dirty="0">
                <a:solidFill>
                  <a:schemeClr val="bg1"/>
                </a:solidFill>
              </a:rPr>
              <a:t>DRD3 </a:t>
            </a:r>
            <a:r>
              <a:rPr lang="it-IT" dirty="0" err="1">
                <a:solidFill>
                  <a:schemeClr val="bg1"/>
                </a:solidFill>
              </a:rPr>
              <a:t>solid</a:t>
            </a:r>
            <a:r>
              <a:rPr lang="it-IT" dirty="0">
                <a:solidFill>
                  <a:schemeClr val="bg1"/>
                </a:solidFill>
              </a:rPr>
              <a:t> state 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dirty="0">
                <a:solidFill>
                  <a:schemeClr val="bg1"/>
                </a:solidFill>
              </a:rPr>
              <a:t>DRD4 </a:t>
            </a:r>
            <a:r>
              <a:rPr lang="it-IT" dirty="0" err="1">
                <a:solidFill>
                  <a:schemeClr val="bg1"/>
                </a:solidFill>
              </a:rPr>
              <a:t>photon</a:t>
            </a:r>
            <a:r>
              <a:rPr lang="it-IT" dirty="0">
                <a:solidFill>
                  <a:schemeClr val="bg1"/>
                </a:solidFill>
              </a:rPr>
              <a:t> &amp; PID 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dirty="0">
                <a:solidFill>
                  <a:schemeClr val="bg1"/>
                </a:solidFill>
              </a:rPr>
              <a:t>DRD5 quantum &amp; </a:t>
            </a:r>
            <a:r>
              <a:rPr lang="it-IT" dirty="0" err="1">
                <a:solidFill>
                  <a:schemeClr val="bg1"/>
                </a:solidFill>
              </a:rPr>
              <a:t>emerging</a:t>
            </a:r>
            <a:r>
              <a:rPr lang="it-IT" dirty="0">
                <a:solidFill>
                  <a:schemeClr val="bg1"/>
                </a:solidFill>
              </a:rPr>
              <a:t> </a:t>
            </a:r>
            <a:r>
              <a:rPr lang="it-IT" dirty="0" err="1">
                <a:solidFill>
                  <a:schemeClr val="bg1"/>
                </a:solidFill>
              </a:rPr>
              <a:t>technologies</a:t>
            </a:r>
            <a:r>
              <a:rPr lang="it-IT" dirty="0">
                <a:solidFill>
                  <a:schemeClr val="bg1"/>
                </a:solidFill>
              </a:rPr>
              <a:t> 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dirty="0">
                <a:solidFill>
                  <a:schemeClr val="bg1"/>
                </a:solidFill>
              </a:rPr>
              <a:t>DRD6 </a:t>
            </a:r>
            <a:r>
              <a:rPr lang="it-IT" dirty="0" err="1">
                <a:solidFill>
                  <a:schemeClr val="bg1"/>
                </a:solidFill>
              </a:rPr>
              <a:t>calorimetry</a:t>
            </a:r>
            <a:r>
              <a:rPr lang="it-IT" dirty="0">
                <a:solidFill>
                  <a:schemeClr val="bg1"/>
                </a:solidFill>
              </a:rPr>
              <a:t> </a:t>
            </a:r>
            <a:br>
              <a:rPr lang="it-IT" dirty="0">
                <a:solidFill>
                  <a:schemeClr val="bg1"/>
                </a:solidFill>
              </a:rPr>
            </a:br>
            <a:r>
              <a:rPr lang="it-IT" dirty="0">
                <a:solidFill>
                  <a:schemeClr val="bg1"/>
                </a:solidFill>
              </a:rPr>
              <a:t>DRD7 </a:t>
            </a:r>
            <a:r>
              <a:rPr lang="it-IT" dirty="0" err="1">
                <a:solidFill>
                  <a:schemeClr val="bg1"/>
                </a:solidFill>
              </a:rPr>
              <a:t>electronics</a:t>
            </a:r>
            <a:r>
              <a:rPr lang="it-IT" dirty="0">
                <a:solidFill>
                  <a:schemeClr val="bg1"/>
                </a:solidFill>
              </a:rPr>
              <a:t> </a:t>
            </a:r>
            <a:br>
              <a:rPr lang="it-IT" dirty="0">
                <a:solidFill>
                  <a:schemeClr val="bg1"/>
                </a:solidFill>
              </a:rPr>
            </a:b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Volontà della GE di spostare il settore neutrini dalla CSN2 alla CSN1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Pro: 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it-IT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Allineamento alle principali funding </a:t>
            </a:r>
            <a:r>
              <a:rPr lang="it-IT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agencies</a:t>
            </a:r>
            <a:r>
              <a:rPr lang="it-IT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internazionali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it-IT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Rende meno monocromatica la CSN1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Bilancio delle commissioni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A4D2AC-7A19-BFDE-735A-AF80FD6C7FEE}"/>
              </a:ext>
            </a:extLst>
          </p:cNvPr>
          <p:cNvSpPr txBox="1"/>
          <p:nvPr/>
        </p:nvSpPr>
        <p:spPr>
          <a:xfrm>
            <a:off x="4050890" y="220261"/>
            <a:ext cx="4090220" cy="37555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ggiornamento sul PNRR (V. Valsecchi)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61D0EA3-4CF3-09EF-BC1B-5A7DB7D5B7D5}"/>
              </a:ext>
            </a:extLst>
          </p:cNvPr>
          <p:cNvSpPr txBox="1"/>
          <p:nvPr/>
        </p:nvSpPr>
        <p:spPr>
          <a:xfrm>
            <a:off x="4591663" y="1365721"/>
            <a:ext cx="3008673" cy="37555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rogetti DRD (N. Pastrone)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ED46A9-BB4E-55D4-9353-9D3092A8BF3A}"/>
              </a:ext>
            </a:extLst>
          </p:cNvPr>
          <p:cNvSpPr txBox="1"/>
          <p:nvPr/>
        </p:nvSpPr>
        <p:spPr>
          <a:xfrm>
            <a:off x="4591663" y="4495264"/>
            <a:ext cx="2585884" cy="37555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Neutrini &amp; commissioni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09799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D9B6747-7642-37F6-0E95-5D12B24AB60E}"/>
              </a:ext>
            </a:extLst>
          </p:cNvPr>
          <p:cNvSpPr txBox="1"/>
          <p:nvPr/>
        </p:nvSpPr>
        <p:spPr>
          <a:xfrm>
            <a:off x="348342" y="350284"/>
            <a:ext cx="10929258" cy="5356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Contro:</a:t>
            </a:r>
            <a:endParaRPr lang="it-IT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it-IT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parte degli esperimenti con neutrini da fascio (</a:t>
            </a:r>
            <a:r>
              <a:rPr lang="it-IT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HyperK</a:t>
            </a:r>
            <a:r>
              <a:rPr lang="it-IT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DUNE) </a:t>
            </a:r>
            <a:r>
              <a:rPr lang="it-IT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contiente</a:t>
            </a:r>
            <a:r>
              <a:rPr lang="it-IT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una parte </a:t>
            </a:r>
            <a:r>
              <a:rPr lang="it-IT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astroparticle</a:t>
            </a:r>
            <a:r>
              <a:rPr lang="it-IT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che si   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inse</a:t>
            </a:r>
            <a:r>
              <a:rPr lang="it-IT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risce a fatica in CSN1.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In alcune strutture il gruppo 2 rischia di 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essere fortemente ridimensionato 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Coordinatori ch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avrebbero percentuale maggiore in CSN1. Soluzione tampone</a:t>
            </a:r>
            <a:r>
              <a:rPr lang="it-IT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?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it-IT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Proprietà dei neutrini 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studiata metà in CSN1 metà in CSN2</a:t>
            </a: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Proposta di bandire due concorsi per 100 PT e 120 PR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Per il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concorso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 PT ci sono d</a:t>
            </a:r>
            <a:r>
              <a:rPr lang="it-IT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ue</a:t>
            </a:r>
            <a:r>
              <a:rPr lang="it-IT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«codici diversi», se ne può scegliere uno solo (tecnologi dei servizi/fondi esterni/RSPP oppure di esperimento). Cerchiamo di risolvere un noto problema che vede penalizzati i tecnologi dei servizi con uno scarso numero di pubblicazioni.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it-IT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it-IT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GDL sui verbali delle commissioni di concorso e sul disciplinare concorsi (che al momento prevede voti) :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Calabrese, 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it-IT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ramegna , 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it-IT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itterio, Ciuchini, 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it-IT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allavicini, </a:t>
            </a:r>
            <a:r>
              <a:rPr lang="it-IT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18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godi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792BEB-45B2-8A64-822C-5DB30A239B07}"/>
              </a:ext>
            </a:extLst>
          </p:cNvPr>
          <p:cNvSpPr txBox="1"/>
          <p:nvPr/>
        </p:nvSpPr>
        <p:spPr>
          <a:xfrm>
            <a:off x="3991897" y="2789605"/>
            <a:ext cx="3215148" cy="37555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Concorsi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PT e PR (M. </a:t>
            </a:r>
            <a:r>
              <a:rPr lang="en-US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Ciuchini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500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93ED5F9-5658-195F-EEE9-227BA7C4709D}"/>
              </a:ext>
            </a:extLst>
          </p:cNvPr>
          <p:cNvSpPr txBox="1"/>
          <p:nvPr/>
        </p:nvSpPr>
        <p:spPr>
          <a:xfrm>
            <a:off x="284922" y="770484"/>
            <a:ext cx="11065565" cy="1173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it-IT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Salario accessorio livelli IV-VIII bloccato da mesi </a:t>
            </a:r>
            <a:r>
              <a:rPr lang="it-IT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 MEF, per questioni tecniche (modalità di conteggio del fondo) 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</a:pPr>
            <a:r>
              <a:rPr lang="it-IT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Salario accessorio dei livelli I-III fermo in attesa del parere dei revisori dal 15 marzo. 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   Art. 53: accordo per bloccare il concorso a fronte del rinnovo.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029363-2456-8CE8-54AA-910E28BD9B74}"/>
              </a:ext>
            </a:extLst>
          </p:cNvPr>
          <p:cNvSpPr txBox="1"/>
          <p:nvPr/>
        </p:nvSpPr>
        <p:spPr>
          <a:xfrm>
            <a:off x="4937263" y="170033"/>
            <a:ext cx="2238789" cy="37555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Relazioni sindacali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BD6D1E-F640-5032-32C5-863B4F99FB0A}"/>
              </a:ext>
            </a:extLst>
          </p:cNvPr>
          <p:cNvSpPr txBox="1"/>
          <p:nvPr/>
        </p:nvSpPr>
        <p:spPr>
          <a:xfrm>
            <a:off x="4976605" y="2908316"/>
            <a:ext cx="1964969" cy="375552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it-IT" sz="18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Cisalpina</a:t>
            </a:r>
            <a:endParaRPr lang="en-US" sz="1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CF2A6A-F9EB-A910-F501-E8338B74B491}"/>
              </a:ext>
            </a:extLst>
          </p:cNvPr>
          <p:cNvSpPr txBox="1"/>
          <p:nvPr/>
        </p:nvSpPr>
        <p:spPr>
          <a:xfrm>
            <a:off x="619432" y="4070555"/>
            <a:ext cx="861364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dirty="0" err="1">
                <a:solidFill>
                  <a:schemeClr val="bg1"/>
                </a:solidFill>
              </a:rPr>
              <a:t>Contratto</a:t>
            </a:r>
            <a:r>
              <a:rPr lang="en-US" dirty="0">
                <a:solidFill>
                  <a:schemeClr val="bg1"/>
                </a:solidFill>
              </a:rPr>
              <a:t> con </a:t>
            </a:r>
            <a:r>
              <a:rPr lang="en-US" dirty="0" err="1">
                <a:solidFill>
                  <a:schemeClr val="bg1"/>
                </a:solidFill>
              </a:rPr>
              <a:t>Cisalpina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scaduto</a:t>
            </a:r>
            <a:r>
              <a:rPr lang="en-US" dirty="0">
                <a:solidFill>
                  <a:schemeClr val="bg1"/>
                </a:solidFill>
              </a:rPr>
              <a:t>: </a:t>
            </a:r>
            <a:r>
              <a:rPr lang="en-US" dirty="0" err="1">
                <a:solidFill>
                  <a:schemeClr val="bg1"/>
                </a:solidFill>
              </a:rPr>
              <a:t>proroga</a:t>
            </a:r>
            <a:r>
              <a:rPr lang="en-US" dirty="0">
                <a:solidFill>
                  <a:schemeClr val="bg1"/>
                </a:solidFill>
              </a:rPr>
              <a:t> “</a:t>
            </a:r>
            <a:r>
              <a:rPr lang="en-US" dirty="0" err="1">
                <a:solidFill>
                  <a:schemeClr val="bg1"/>
                </a:solidFill>
              </a:rPr>
              <a:t>tecnica</a:t>
            </a:r>
            <a:r>
              <a:rPr lang="en-US" dirty="0">
                <a:solidFill>
                  <a:schemeClr val="bg1"/>
                </a:solidFill>
              </a:rPr>
              <a:t>” </a:t>
            </a:r>
            <a:r>
              <a:rPr lang="en-US" dirty="0" err="1">
                <a:solidFill>
                  <a:schemeClr val="bg1"/>
                </a:solidFill>
              </a:rPr>
              <a:t>fino</a:t>
            </a:r>
            <a:r>
              <a:rPr lang="en-US" dirty="0">
                <a:solidFill>
                  <a:schemeClr val="bg1"/>
                </a:solidFill>
              </a:rPr>
              <a:t> al 30/10/23. </a:t>
            </a:r>
          </a:p>
          <a:p>
            <a:r>
              <a:rPr lang="en-US" dirty="0">
                <a:solidFill>
                  <a:schemeClr val="bg1"/>
                </a:solidFill>
              </a:rPr>
              <a:t>     Diversi </a:t>
            </a:r>
            <a:r>
              <a:rPr lang="en-US" dirty="0" err="1">
                <a:solidFill>
                  <a:schemeClr val="bg1"/>
                </a:solidFill>
              </a:rPr>
              <a:t>problemi</a:t>
            </a:r>
            <a:r>
              <a:rPr lang="en-US" dirty="0">
                <a:solidFill>
                  <a:schemeClr val="bg1"/>
                </a:solidFill>
              </a:rPr>
              <a:t> con </a:t>
            </a:r>
            <a:r>
              <a:rPr lang="en-US" dirty="0" err="1">
                <a:solidFill>
                  <a:schemeClr val="bg1"/>
                </a:solidFill>
              </a:rPr>
              <a:t>l’agenzia</a:t>
            </a:r>
            <a:r>
              <a:rPr lang="en-US" dirty="0">
                <a:solidFill>
                  <a:schemeClr val="bg1"/>
                </a:solidFill>
              </a:rPr>
              <a:t> sono </a:t>
            </a:r>
            <a:r>
              <a:rPr lang="en-US" dirty="0" err="1">
                <a:solidFill>
                  <a:schemeClr val="bg1"/>
                </a:solidFill>
              </a:rPr>
              <a:t>stati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segnalati</a:t>
            </a:r>
            <a:r>
              <a:rPr lang="en-US" dirty="0">
                <a:solidFill>
                  <a:schemeClr val="bg1"/>
                </a:solidFill>
              </a:rPr>
              <a:t>. </a:t>
            </a:r>
            <a:r>
              <a:rPr lang="en-US" dirty="0" err="1">
                <a:solidFill>
                  <a:schemeClr val="bg1"/>
                </a:solidFill>
              </a:rPr>
              <a:t>Cisalpina</a:t>
            </a:r>
            <a:r>
              <a:rPr lang="en-US" dirty="0">
                <a:solidFill>
                  <a:schemeClr val="bg1"/>
                </a:solidFill>
              </a:rPr>
              <a:t> è </a:t>
            </a:r>
            <a:r>
              <a:rPr lang="en-US" dirty="0" err="1">
                <a:solidFill>
                  <a:schemeClr val="bg1"/>
                </a:solidFill>
              </a:rPr>
              <a:t>conscia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dei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  <a:p>
            <a:r>
              <a:rPr lang="en-US" dirty="0">
                <a:solidFill>
                  <a:schemeClr val="bg1"/>
                </a:solidFill>
              </a:rPr>
              <a:t>     </a:t>
            </a:r>
            <a:r>
              <a:rPr lang="en-US" dirty="0" err="1">
                <a:solidFill>
                  <a:schemeClr val="bg1"/>
                </a:solidFill>
              </a:rPr>
              <a:t>limiti</a:t>
            </a:r>
            <a:r>
              <a:rPr lang="en-US" dirty="0">
                <a:solidFill>
                  <a:schemeClr val="bg1"/>
                </a:solidFill>
              </a:rPr>
              <a:t> del proprio </a:t>
            </a:r>
            <a:r>
              <a:rPr lang="en-US" dirty="0" err="1">
                <a:solidFill>
                  <a:schemeClr val="bg1"/>
                </a:solidFill>
              </a:rPr>
              <a:t>servizio</a:t>
            </a:r>
            <a:r>
              <a:rPr lang="en-US" dirty="0">
                <a:solidFill>
                  <a:schemeClr val="bg1"/>
                </a:solidFill>
              </a:rPr>
              <a:t> ma non sono </a:t>
            </a:r>
            <a:r>
              <a:rPr lang="en-US" dirty="0" err="1">
                <a:solidFill>
                  <a:schemeClr val="bg1"/>
                </a:solidFill>
              </a:rPr>
              <a:t>possibili</a:t>
            </a:r>
            <a:r>
              <a:rPr lang="en-US" dirty="0">
                <a:solidFill>
                  <a:schemeClr val="bg1"/>
                </a:solidFill>
              </a:rPr>
              <a:t> al </a:t>
            </a:r>
            <a:r>
              <a:rPr lang="en-US" dirty="0" err="1">
                <a:solidFill>
                  <a:schemeClr val="bg1"/>
                </a:solidFill>
              </a:rPr>
              <a:t>momento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miglioramenti</a:t>
            </a:r>
            <a:r>
              <a:rPr lang="en-US" dirty="0">
                <a:solidFill>
                  <a:schemeClr val="bg1"/>
                </a:solidFill>
              </a:rPr>
              <a:t>. Tre </a:t>
            </a:r>
            <a:r>
              <a:rPr lang="en-US" dirty="0" err="1">
                <a:solidFill>
                  <a:schemeClr val="bg1"/>
                </a:solidFill>
              </a:rPr>
              <a:t>opzioni</a:t>
            </a:r>
            <a:r>
              <a:rPr lang="en-US" dirty="0">
                <a:solidFill>
                  <a:schemeClr val="bg1"/>
                </a:solidFill>
              </a:rPr>
              <a:t>: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Non </a:t>
            </a:r>
            <a:r>
              <a:rPr lang="en-US" dirty="0" err="1">
                <a:solidFill>
                  <a:schemeClr val="bg1"/>
                </a:solidFill>
              </a:rPr>
              <a:t>rinnoviamo</a:t>
            </a:r>
            <a:r>
              <a:rPr lang="en-US" dirty="0">
                <a:solidFill>
                  <a:schemeClr val="bg1"/>
                </a:solidFill>
              </a:rPr>
              <a:t> il </a:t>
            </a:r>
            <a:r>
              <a:rPr lang="en-US" dirty="0" err="1">
                <a:solidFill>
                  <a:schemeClr val="bg1"/>
                </a:solidFill>
              </a:rPr>
              <a:t>contratto</a:t>
            </a:r>
            <a:r>
              <a:rPr lang="en-US" dirty="0">
                <a:solidFill>
                  <a:schemeClr val="bg1"/>
                </a:solidFill>
              </a:rPr>
              <a:t> e Andiamo il “self-service”;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Lo </a:t>
            </a:r>
            <a:r>
              <a:rPr lang="en-US" dirty="0" err="1">
                <a:solidFill>
                  <a:schemeClr val="bg1"/>
                </a:solidFill>
              </a:rPr>
              <a:t>rinnoviamo</a:t>
            </a:r>
            <a:r>
              <a:rPr lang="en-US" dirty="0">
                <a:solidFill>
                  <a:schemeClr val="bg1"/>
                </a:solidFill>
              </a:rPr>
              <a:t> e ci </a:t>
            </a:r>
            <a:r>
              <a:rPr lang="en-US" dirty="0" err="1">
                <a:solidFill>
                  <a:schemeClr val="bg1"/>
                </a:solidFill>
              </a:rPr>
              <a:t>teniamo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Cisalpina</a:t>
            </a:r>
            <a:r>
              <a:rPr lang="en-US" dirty="0">
                <a:solidFill>
                  <a:schemeClr val="bg1"/>
                </a:solidFill>
              </a:rPr>
              <a:t> 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/>
                </a:solidFill>
              </a:rPr>
              <a:t>Contratti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locali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101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B126655-35C2-3E67-67EF-FEDAFCD5940A}"/>
              </a:ext>
            </a:extLst>
          </p:cNvPr>
          <p:cNvSpPr txBox="1"/>
          <p:nvPr/>
        </p:nvSpPr>
        <p:spPr>
          <a:xfrm>
            <a:off x="5107107" y="3429000"/>
            <a:ext cx="1977786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News </a:t>
            </a:r>
            <a:r>
              <a:rPr lang="en-US" dirty="0" err="1">
                <a:solidFill>
                  <a:schemeClr val="bg1"/>
                </a:solidFill>
              </a:rPr>
              <a:t>dalla</a:t>
            </a:r>
            <a:r>
              <a:rPr lang="en-US" dirty="0">
                <a:solidFill>
                  <a:schemeClr val="bg1"/>
                </a:solidFill>
              </a:rPr>
              <a:t> Sezione</a:t>
            </a:r>
          </a:p>
        </p:txBody>
      </p:sp>
    </p:spTree>
    <p:extLst>
      <p:ext uri="{BB962C8B-B14F-4D97-AF65-F5344CB8AC3E}">
        <p14:creationId xmlns:p14="http://schemas.microsoft.com/office/powerpoint/2010/main" val="20941008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D86135-F749-08A2-531A-8A366A4C8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29758"/>
            <a:ext cx="12192000" cy="44917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355C49-7CFC-6E7E-470A-55926025EE4A}"/>
              </a:ext>
            </a:extLst>
          </p:cNvPr>
          <p:cNvSpPr txBox="1"/>
          <p:nvPr/>
        </p:nvSpPr>
        <p:spPr>
          <a:xfrm>
            <a:off x="4805275" y="307226"/>
            <a:ext cx="2406684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Richieste</a:t>
            </a:r>
            <a:r>
              <a:rPr lang="en-US" dirty="0">
                <a:solidFill>
                  <a:schemeClr val="bg1"/>
                </a:solidFill>
              </a:rPr>
              <a:t> ai </a:t>
            </a:r>
            <a:r>
              <a:rPr lang="en-US" dirty="0" err="1">
                <a:solidFill>
                  <a:schemeClr val="bg1"/>
                </a:solidFill>
              </a:rPr>
              <a:t>servizi</a:t>
            </a:r>
            <a:r>
              <a:rPr lang="en-US" dirty="0">
                <a:solidFill>
                  <a:schemeClr val="bg1"/>
                </a:solidFill>
              </a:rPr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1175540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DE5379-9451-A755-9F51-9755C052A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11954"/>
            <a:ext cx="12192000" cy="18928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7BCAAA7-8731-E129-C2C8-73F0D232B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13379"/>
            <a:ext cx="12192000" cy="372533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ADEBCEE-2B22-B97B-1397-D6E2C6989D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889491"/>
            <a:ext cx="12192000" cy="5455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2351ED1-0417-203A-1260-A75D355ACCFE}"/>
              </a:ext>
            </a:extLst>
          </p:cNvPr>
          <p:cNvSpPr txBox="1"/>
          <p:nvPr/>
        </p:nvSpPr>
        <p:spPr>
          <a:xfrm>
            <a:off x="1918253" y="5512486"/>
            <a:ext cx="621400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LABELE                  STG        PR.MECC.        OFFICINA                    CCL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85B938-8DD3-8C4F-EBBD-973D06769410}"/>
              </a:ext>
            </a:extLst>
          </p:cNvPr>
          <p:cNvSpPr txBox="1"/>
          <p:nvPr/>
        </p:nvSpPr>
        <p:spPr>
          <a:xfrm>
            <a:off x="0" y="6503021"/>
            <a:ext cx="2591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Richiesta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iniziale</a:t>
            </a:r>
            <a:r>
              <a:rPr lang="en-US" dirty="0">
                <a:solidFill>
                  <a:schemeClr val="bg1"/>
                </a:solidFill>
              </a:rPr>
              <a:t> STG 120 </a:t>
            </a:r>
          </a:p>
        </p:txBody>
      </p:sp>
    </p:spTree>
    <p:extLst>
      <p:ext uri="{BB962C8B-B14F-4D97-AF65-F5344CB8AC3E}">
        <p14:creationId xmlns:p14="http://schemas.microsoft.com/office/powerpoint/2010/main" val="23643145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4481</TotalTime>
  <Words>1810</Words>
  <Application>Microsoft Office PowerPoint</Application>
  <PresentationFormat>Widescreen</PresentationFormat>
  <Paragraphs>168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Titillium Web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eugenio scapparone</dc:creator>
  <cp:lastModifiedBy>eugenio scapparone</cp:lastModifiedBy>
  <cp:revision>79</cp:revision>
  <dcterms:created xsi:type="dcterms:W3CDTF">2023-06-29T10:28:45Z</dcterms:created>
  <dcterms:modified xsi:type="dcterms:W3CDTF">2023-07-06T10:12:06Z</dcterms:modified>
</cp:coreProperties>
</file>