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75" r:id="rId5"/>
    <p:sldId id="258" r:id="rId6"/>
    <p:sldId id="260" r:id="rId7"/>
    <p:sldId id="264" r:id="rId8"/>
    <p:sldId id="274" r:id="rId9"/>
    <p:sldId id="276" r:id="rId10"/>
    <p:sldId id="259" r:id="rId11"/>
    <p:sldId id="261" r:id="rId12"/>
    <p:sldId id="262" r:id="rId13"/>
    <p:sldId id="263" r:id="rId14"/>
    <p:sldId id="266" r:id="rId15"/>
    <p:sldId id="277" r:id="rId16"/>
    <p:sldId id="265" r:id="rId17"/>
    <p:sldId id="301" r:id="rId18"/>
    <p:sldId id="302" r:id="rId19"/>
    <p:sldId id="267" r:id="rId20"/>
    <p:sldId id="273" r:id="rId21"/>
    <p:sldId id="278" r:id="rId22"/>
    <p:sldId id="281" r:id="rId23"/>
    <p:sldId id="298" r:id="rId24"/>
    <p:sldId id="299" r:id="rId25"/>
    <p:sldId id="300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4" y="1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6T17:27:42.932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0 387 24575,'9'-5'0,"24"-13"0,20-13 0,26-15 0,48-11 0,27-1 0,92-4 0,65 9 0,56 14-1509,66 21 1509,-10 19-1902,17 13 1902,-32 9 0,-58 0 0,-85-3-453,-88-2 453,-73-3-4327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42:07.969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0 21 1345,'0'0'6290,"0"-21"-2490,3 43-3747,0-1 0,1 1 0,1-1 0,1 0 1,12 29-1,2 7-26,-5-6-7,46 130 414,-53-159-557,-7-17-338,0 0-1,1 0 1,0 0-1,0 0 1,1 0-1,-1 0 0,1-1 1,0 1-1,7 7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42:19.484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32 2 1761,'-32'-1'13492,"49"4"-13258,23 5 200,64 24 0,-24-6-24,-44-17-174,-1 2 1,0 2-1,-1 1 1,63 36-1,-66-35-6965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42:38.736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0 576 1921,'0'-13'11672,"111"16"-11845,-68 0 420,1-2 0,0-2 0,0-1 0,74-16 0,-26-5 168,0-5 0,92-41 0,-154 56-370,-1-1 0,-1-2 0,0 0 0,-1-2-1,0-2 1,-2 0 0,0-1 0,-2-2 0,38-46 0,-54 60-209,0-1 0,-1 0 0,0-1 0,-1 0 0,0 0 1,-1 0-1,0 0 0,-1-1 0,0 1 0,-1-1 0,0 0 0,-1 1 0,0-14 0,-5-6-2794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42:40.055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7 247 704,'-6'2'9108,"26"-3"-8898,1 0 0,-1-2-1,0 0 1,1-2 0,-1 0-1,-1-1 1,1-1-1,-1-1 1,-1 0 0,1-2-1,-1 0 1,-1-1 0,22-17-1,-21 15-263,0-1 1,-1 0-1,-1-1 0,0 0 1,-1-2-1,-1 0 0,13-19 1,-27 34-74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42:43.794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46 26 464,'0'0'1878,"0"-25"1367,-5 76 1682,-11 31-3398,8-48-1673,1 0 0,-1 35 0,9 106 86,1-43-1088,-6-44-2487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6T17:27:53.601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0 0 24575,'0'4'0,"0"7"0,9 4 0,7 5 0,5-1 0,8 5 0,3-2 0,9 8 0,10 4 0,11 0 0,2 3 0,-5-5 0,-9-8 0,-11-12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6T17:27:59.768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481 0 24575,'-4'0'0,"-6"0"0,-14 0 0,-16 4 0,-14 11 0,-11 10 0,-3 2 0,1 5 0,8 0 0,10-4 0,9-7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17:22.664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7 184 4562,'-7'0'7030,"46"-2"-7089,0-3 0,-1-1 1,75-23-1,-13 4 291,110-17 376,1 9-1,425-9 0,876 120 1901,-883 2-1772,-366-42-482,-182-29-880,100-2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17:29.152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44 0 1024,'0'0'6235,"-7"0"-5320,-19 0-200,25 0-677,1 0-1,0 0 0,-1 0 0,1 0 0,0 0 0,-1 0 0,1 0 1,0 0-1,-1 0 0,1 0 0,0 0 0,-1 0 0,1 0 0,0 1 1,-1-1-1,1 0 0,0 0 0,-1 0 0,1 0 0,0 0 0,0 1 0,-1-1 1,1 0-1,0 0 0,0 1 0,-1-1 0,1 0 0,0 0 0,0 1 1,0-1-1,-1 0 0,1 1 0,0-1 0,0 0 0,0 0 0,0 1 1,0-1-1,0 0 0,0 1 0,0-1 0,0 0 0,0 1 0,0-1 1,0 0-1,0 1 0,0-1 0,0 0 0,0 1 0,0-1 0,0 0 1,0 1-1,0-1 0,1 0 0,-1 1 0,0-1 0,0 0 0,0 0 1,0 1-1,1-1 0,-1 0 0,0 0 0,0 1 0,1-1 0,-1 0 1,0 0-1,1 1 0,14 15-541,442 253 2448,-346-209-1948,-98-52 31,-3-2 82,0 0 1,1-1-1,-1 0 0,1 0 1,0-1-1,0 0 0,1-1 1,15 2 207,-27-5-285,0 2-37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17:30.117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1 302 512,'2'-13'9634,"142"-44"-7984,28-13 91,-110 42-1441,1 3 1,1 2-1,1 3 0,113-18 1,-154 35-237,34-7-1564,-55 9 1107,-1 1 1,0-1-1,0 0 1,-1 1-1,1-1 0,0 0 1,0 0-1,8-8-1569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18:10.444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21 23 144,'0'0'7457,"-2"-5"-6611,-10-12 1672,7 420-2439,6-146 1083,-3-161-618,12 110 0,-7-115-1317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18:12.767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1 1 1169,'16'1'7838,"60"8"-6854,14 10 275,1-5 0,150 4 1,-37-4-185,102-4-20,-292-10-1115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5T10:41:56.171"/>
    </inkml:context>
    <inkml:brush xml:id="br0">
      <inkml:brushProperty name="width" value="0.2" units="cm"/>
      <inkml:brushProperty name="height" value="0.2" units="cm"/>
      <inkml:brushProperty name="color" value="#990000"/>
    </inkml:brush>
  </inkml:definitions>
  <inkml:trace contextRef="#ctx0" brushRef="#br0">9 55 2865,'-8'-9'12676,"7"9"-12626,23-8-65,0 0 0,1 2 0,-1 0 0,1 2 0,31-3 0,120 1 228,-134 8-176,-1 2 1,0 1-1,0 2 1,0 2-1,-1 2 0,0 1 1,-1 2-1,0 1 1,-2 2-1,67 43 0,-22-4 165,-2 3 0,-2 4 0,85 91 0,-111-102 516,-1 2 1,-3 2-1,75 123 0,-120-179-614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50B28-F7FC-4FF2-9A0A-7B5CD5431A08}" type="datetimeFigureOut">
              <a:rPr lang="it-IT" smtClean="0"/>
              <a:t>26/02/2023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0D3BA-7EC3-4F4D-A59D-A898896FA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50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D8A5F-B9A0-47FC-BF68-00DA775737C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1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DFA661-E037-1F5B-EAB1-B45AB3790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B5D96C-45AB-6099-FA6B-45D239B35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B87C0A-6E54-41FC-ED52-7FB2D2EFB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B975EE-4052-07D8-9A54-8D5F1105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CC837F-5A62-4FAF-462D-994B635E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138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F44E1C-AAB8-18DC-AC5E-35094C23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9E5313-3F35-FE19-7A1F-DA79B2F25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014B2C-753B-0352-8A40-D56FB158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4A16A7-3EB2-23E9-CD15-B06FE7F6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219FF4-0404-AC8C-D8ED-C8C87494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332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F371BD3-9AA3-F035-D469-AB4DAF537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D548C6-CE36-159A-4708-1DE2A117E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72224B-F835-BEAA-893F-2328EEFD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0D8638-B20D-6FF5-5C2F-27451238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1EF6AA-7556-828A-A400-CAAACF36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25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8F7E6B-8387-C129-210B-8950F5D33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666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8B696BD-A992-78D0-CCC3-21EBABEF4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666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120E1A-6B50-B886-531C-CE3D316A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F42CF5-97B5-8CCC-C4F2-9683AA15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99F1D2-9B6D-CCB2-63C0-DB528552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35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81DF98-B27D-BF10-2CAD-8B325004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024527-631B-2447-BA5B-75BDCF636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EC4F92-B9B8-823D-5DFF-F759ECFD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F766BB-1F76-6114-CB19-9C599146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E73589-D118-F1AF-1FDA-360E88B80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93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5280F6-3381-4676-43C7-78437D27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172667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1AB165-1664-8A00-D52F-3A81D0003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460639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48E187-C2E6-299A-4D37-8F62FA66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1975FD-05E0-89B2-1FF0-950297CD6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A4843D-45D6-733D-0644-EF1EECC3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026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53B4BB-64BA-4B1B-0C01-42C38341B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56234A-311D-68ED-9641-F2BF26A6A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C5B590-7359-78F1-ABCE-574048D34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34F899-589E-39BD-41D8-A47DC955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330E16-1629-20AF-3971-76E3B156F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A9C686-0722-496A-AE14-582CB3BD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801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C56D94-367A-B6B4-EAD7-96792AB2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6E434C-1E7B-71E8-A158-F7812A1D2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B10BD2-5325-672A-929D-CABA0B29E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FBF44FB-2127-5443-E2C3-A7A717E6B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56D21DD-0EF9-8E95-49B4-49070227C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8249F0-CDCE-AD35-A79E-6A77AF4E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2DF1D1E-9B10-AC73-BF68-2A1F4CD2A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85B0B2A-58EB-AF93-346C-5717E711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955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CFEE15-76BA-ABDE-53F1-531EB368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5464C3-5F2E-45A7-B98F-438CBDE0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A0C1D9-0BEB-D1B1-A9D4-C20CDD70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C5C050-6622-7F89-58EC-AE2764A6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510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1495518-9F2C-56A8-808B-353D606F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05B321-BB62-8726-3EE5-706440F8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78519A-978E-4952-E678-097BF1DB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2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799271-4239-60AB-A048-EEF8E9EA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4D24B3-CDF4-D801-E051-925311D5A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37294B-A904-D08B-4AED-8CFA166E6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49E2F8-B5E7-DC8D-07A1-B7A41723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68F353-4F82-9173-55E1-657963E2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63F557-8E74-3CC5-42E1-B2CA1DF2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33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7FE7F9-AEF4-47EE-2CD3-99AD45B6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A966E-8D24-8714-0CF5-9A8F3AF09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FC3296-4656-0B89-CE4E-33166F6B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372D2C-31DF-4032-8E20-C7DD39F5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93FDCB-36A4-EEBE-2F20-915CC1A6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349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7B3A0-A188-79AC-7A8E-F19CB8717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F4A6363-01D9-DF14-221C-72E8E12FD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9D4C14-31FA-3A03-C42A-E82D351BA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2723C9-1BDE-FA79-7D5C-A314F501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16D745-24EB-177C-D01B-9749EC4D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F9BB78-09D8-E8A3-C660-743539710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373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577805-1060-86A4-7407-9FC093C7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4388A5-D843-C11D-7B57-736203858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3F7238-E279-8351-FE99-62424DDF6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FAED3F-D948-243F-2BF2-AE9ADEDE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728DE1-DFC6-2066-3F76-2434F56A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410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0AA84DC-5541-89F5-6889-041D232BE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EC4D24-9276-4515-4374-654ADE5DA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0CD577-AD82-D36F-F4A9-F0B5327B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DBBD66-74F1-88F8-9B45-E8B90364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9A5C3A-A322-16F4-2AC0-DE5F86B7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1194-CA08-40AD-942D-8112B3127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2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0C004-F911-1C42-2385-CA7C77E05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A8D331-A21D-11F1-2CF2-4C0657CC4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63917E-095D-4060-10BE-FD0DAC511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692269-F315-1D5A-6368-1590CDC1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2D7630-E4CD-198D-D0E2-DB00BC3B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00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EE208-309B-0E6E-69C8-E6FB388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5DA144-13AB-D998-0053-AA03BDE3C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C11C3D-327A-C34E-3F63-B346B1B7C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0FE81E-0F83-D221-5954-F02AE7BA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C98265-32AC-CE19-87BD-73E09C60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8B96FF-7AFA-E460-9960-350B7F124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00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17BF9C-5896-F468-19EF-B8CBADFB5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9C8699-B509-C5F7-CA3F-C2AB39DBA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511CA2-F219-5E46-4230-7EB430B1E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66F9BD-F9D3-2A0E-5261-CDB7B61DB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3C58BB-AF9F-6573-BCFF-626EC0B65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AB175F1-CF69-CF65-7BF6-8A5CE8F6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49469D-E72A-3A44-217C-7045BF6F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1B49F6A-7E71-AB02-172F-6F924C95D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97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A5637-F019-B18A-C834-7F0400C4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F0BE5B-AE60-19B5-4375-EB528615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1E0F69-4496-9058-8A47-38CD9444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0B05B6-5FA5-351E-D67C-81BE2A7B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57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FA232AB-1C47-8EC8-0122-F452B3096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4A40FF-8F15-FBBA-986A-70A19BFF1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B7544D-89C3-4614-9D63-74E9543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8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FC5FE-7881-E38D-FA5F-B5953B6C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4F07DB-79BE-BA74-A1AF-B361D724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32D24E-FA10-82F6-6032-7DB58F074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22CAA7-C99E-D642-ED85-EA4D5199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5658A8-FDD6-DCBF-0CD0-48F69ECC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38A4A9-8005-FBE9-108B-7E61B9EA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84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8576D-6883-1CEB-AC3C-B0C92853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C564D80-7C3D-B376-1DC2-C61C378BA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9A1C85F-DC51-9842-3A78-56B02F065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375605-B8F6-0963-D099-0E1EB5F9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B3356B-B58C-AC22-7EC6-8FCB8B59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E78E87-EE56-7AD8-5325-0F6DBA6D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78BD3AC-3EE8-B712-3959-982E85731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FE6B3D-2422-243D-729C-AE0C04EC8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802E98-C672-E619-9F57-25D1872EE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3BD914-CBFB-08C0-6D6A-3333175EA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2F9F3B-1EC8-454E-EB6F-F640236D6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2983A-B624-415C-8A08-1810FA6824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00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232" userDrawn="1">
          <p15:clr>
            <a:srgbClr val="F26B43"/>
          </p15:clr>
        </p15:guide>
        <p15:guide id="8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06C25E-B5D3-23F1-D63E-9DAF6035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7" y="365126"/>
            <a:ext cx="10811933" cy="718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E16C75-F167-BBC7-6EC9-7A0CD8570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267" y="1261533"/>
            <a:ext cx="10811933" cy="5231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	Secondo livello</a:t>
            </a:r>
          </a:p>
          <a:p>
            <a:pPr lvl="2"/>
            <a:r>
              <a:rPr lang="it-IT" dirty="0"/>
              <a:t>		Terzo livello</a:t>
            </a:r>
          </a:p>
          <a:p>
            <a:pPr lvl="3"/>
            <a:r>
              <a:rPr lang="it-IT" dirty="0"/>
              <a:t>			Quarto livello</a:t>
            </a:r>
          </a:p>
          <a:p>
            <a:pPr lvl="4"/>
            <a:r>
              <a:rPr lang="it-IT" dirty="0"/>
              <a:t>				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055FD9-422E-0D39-4848-17C41C72C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" y="6646333"/>
            <a:ext cx="4038599" cy="211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it-IT"/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87CDCE-C0AF-88A7-48AA-8C6E853CC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46333"/>
            <a:ext cx="4114800" cy="211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it-IT"/>
              <a:t>Stefano Gramigna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2DE59-7677-4059-AD7C-16551B38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646333"/>
            <a:ext cx="2743200" cy="211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fld id="{4BBC1194-CA08-40AD-942D-8112B31278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63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360000" rtl="0" eaLnBrk="1" latinLnBrk="0" hangingPunct="1">
        <a:lnSpc>
          <a:spcPct val="100000"/>
        </a:lnSpc>
        <a:spcBef>
          <a:spcPts val="0"/>
        </a:spcBef>
        <a:buFont typeface="Lato" panose="020F0502020204030203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360000" rtl="0" eaLnBrk="1" latinLnBrk="0" hangingPunct="1">
        <a:lnSpc>
          <a:spcPct val="100000"/>
        </a:lnSpc>
        <a:spcBef>
          <a:spcPts val="0"/>
        </a:spcBef>
        <a:buFont typeface="Lato" panose="020F0502020204030203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360000" rtl="0" eaLnBrk="1" latinLnBrk="0" hangingPunct="1">
        <a:lnSpc>
          <a:spcPct val="100000"/>
        </a:lnSpc>
        <a:spcBef>
          <a:spcPts val="0"/>
        </a:spcBef>
        <a:buFont typeface="Lato" panose="020F0502020204030203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360000" rtl="0" eaLnBrk="1" latinLnBrk="0" hangingPunct="1">
        <a:lnSpc>
          <a:spcPct val="100000"/>
        </a:lnSpc>
        <a:spcBef>
          <a:spcPts val="0"/>
        </a:spcBef>
        <a:buFont typeface="Lato" panose="020F0502020204030203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360000" rtl="0" eaLnBrk="1" latinLnBrk="0" hangingPunct="1">
        <a:lnSpc>
          <a:spcPct val="100000"/>
        </a:lnSpc>
        <a:spcBef>
          <a:spcPts val="0"/>
        </a:spcBef>
        <a:buFont typeface="Lato" panose="020F0502020204030203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150.png"/><Relationship Id="rId3" Type="http://schemas.openxmlformats.org/officeDocument/2006/relationships/image" Target="../media/image17.png"/><Relationship Id="rId7" Type="http://schemas.openxmlformats.org/officeDocument/2006/relationships/image" Target="../media/image120.png"/><Relationship Id="rId12" Type="http://schemas.openxmlformats.org/officeDocument/2006/relationships/customXml" Target="../ink/ink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140.png"/><Relationship Id="rId5" Type="http://schemas.openxmlformats.org/officeDocument/2006/relationships/image" Target="../media/image19.jpeg"/><Relationship Id="rId15" Type="http://schemas.openxmlformats.org/officeDocument/2006/relationships/image" Target="../media/image160.png"/><Relationship Id="rId10" Type="http://schemas.openxmlformats.org/officeDocument/2006/relationships/customXml" Target="../ink/ink6.xml"/><Relationship Id="rId4" Type="http://schemas.openxmlformats.org/officeDocument/2006/relationships/image" Target="../media/image18.jpg"/><Relationship Id="rId9" Type="http://schemas.openxmlformats.org/officeDocument/2006/relationships/image" Target="../media/image130.png"/><Relationship Id="rId1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customXml" Target="../ink/ink13.xml"/><Relationship Id="rId3" Type="http://schemas.openxmlformats.org/officeDocument/2006/relationships/image" Target="../media/image21.png"/><Relationship Id="rId7" Type="http://schemas.openxmlformats.org/officeDocument/2006/relationships/customXml" Target="../ink/ink10.xml"/><Relationship Id="rId12" Type="http://schemas.openxmlformats.org/officeDocument/2006/relationships/image" Target="../media/image230.png"/><Relationship Id="rId2" Type="http://schemas.openxmlformats.org/officeDocument/2006/relationships/image" Target="../media/image20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10" Type="http://schemas.openxmlformats.org/officeDocument/2006/relationships/image" Target="../media/image220.png"/><Relationship Id="rId4" Type="http://schemas.openxmlformats.org/officeDocument/2006/relationships/image" Target="../media/image22.png"/><Relationship Id="rId9" Type="http://schemas.openxmlformats.org/officeDocument/2006/relationships/customXml" Target="../ink/ink11.xml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wkYFg-5dbc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hSi1_yMF_Q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customXml" Target="../ink/ink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1.xml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1ECF8F-317E-4EDA-6C5F-4C17B5F3D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Allineamento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B7F9CA-E59F-BC53-BC8E-7E492539E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Stato, problemi, soluzioni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D4736920-DF37-63CC-F80B-FF04E34C9580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glow rad="50800">
              <a:srgbClr val="FF0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11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CAEC7-70EB-082E-838F-F9D4D235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Centraggio con spine di calibrazione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7BF949-479B-D808-9050-5233B9C5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BB6D51-A937-E1CB-51BE-FC0B08EE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C57E94-DA3B-416F-FB6C-F8076914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10</a:t>
            </a:fld>
            <a:endParaRPr lang="it-IT"/>
          </a:p>
        </p:txBody>
      </p:sp>
      <p:grpSp>
        <p:nvGrpSpPr>
          <p:cNvPr id="124" name="Gruppo 123">
            <a:extLst>
              <a:ext uri="{FF2B5EF4-FFF2-40B4-BE49-F238E27FC236}">
                <a16:creationId xmlns:a16="http://schemas.microsoft.com/office/drawing/2014/main" id="{D9656009-FFF2-F169-114F-EE5636F2E25A}"/>
              </a:ext>
            </a:extLst>
          </p:cNvPr>
          <p:cNvGrpSpPr/>
          <p:nvPr/>
        </p:nvGrpSpPr>
        <p:grpSpPr>
          <a:xfrm>
            <a:off x="1653760" y="1855298"/>
            <a:ext cx="2128689" cy="4261636"/>
            <a:chOff x="1653760" y="1855298"/>
            <a:chExt cx="2128689" cy="4261636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C569B16D-619D-3881-89E4-2DEC6124B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760" y="1855298"/>
              <a:ext cx="2128689" cy="4261636"/>
            </a:xfrm>
            <a:prstGeom prst="rect">
              <a:avLst/>
            </a:prstGeom>
          </p:spPr>
        </p:pic>
        <p:pic>
          <p:nvPicPr>
            <p:cNvPr id="9" name="Immagine 8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D37102BE-7721-5EFB-2336-DA8079CB4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394" y="2257943"/>
              <a:ext cx="1029717" cy="993650"/>
            </a:xfrm>
            <a:prstGeom prst="rect">
              <a:avLst/>
            </a:prstGeom>
          </p:spPr>
        </p:pic>
      </p:grpSp>
      <p:pic>
        <p:nvPicPr>
          <p:cNvPr id="78" name="Immagine 77" descr="Immagine che contiene testo, interni, tavolo&#10;&#10;Descrizione generata automaticamente">
            <a:extLst>
              <a:ext uri="{FF2B5EF4-FFF2-40B4-BE49-F238E27FC236}">
                <a16:creationId xmlns:a16="http://schemas.microsoft.com/office/drawing/2014/main" id="{10B67B58-3C4C-34A7-10F7-704F0DB89E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7" t="43487" r="25548" b="1"/>
          <a:stretch/>
        </p:blipFill>
        <p:spPr>
          <a:xfrm rot="60000">
            <a:off x="5911558" y="1850815"/>
            <a:ext cx="4909879" cy="253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6" name="Immagine 75" descr="Immagine che contiene parete, dispositivo, interni, calibro&#10;&#10;Descrizione generata automaticamente">
            <a:extLst>
              <a:ext uri="{FF2B5EF4-FFF2-40B4-BE49-F238E27FC236}">
                <a16:creationId xmlns:a16="http://schemas.microsoft.com/office/drawing/2014/main" id="{1CA5F1E9-65FB-5B0D-5C59-1BAB33727E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19576" r="12246" b="9221"/>
          <a:stretch/>
        </p:blipFill>
        <p:spPr>
          <a:xfrm rot="5340000">
            <a:off x="7691329" y="3031265"/>
            <a:ext cx="2015343" cy="442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2" name="Rettangolo ad angolo ripiegato 81">
            <a:extLst>
              <a:ext uri="{FF2B5EF4-FFF2-40B4-BE49-F238E27FC236}">
                <a16:creationId xmlns:a16="http://schemas.microsoft.com/office/drawing/2014/main" id="{1E3E5572-8178-4511-8BA3-F4F2D9EA28A8}"/>
              </a:ext>
            </a:extLst>
          </p:cNvPr>
          <p:cNvSpPr/>
          <p:nvPr/>
        </p:nvSpPr>
        <p:spPr>
          <a:xfrm rot="60000">
            <a:off x="8455239" y="1990994"/>
            <a:ext cx="2244193" cy="44306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21E00D53-DD68-4162-488E-2E2082BA2E18}"/>
              </a:ext>
            </a:extLst>
          </p:cNvPr>
          <p:cNvSpPr txBox="1"/>
          <p:nvPr/>
        </p:nvSpPr>
        <p:spPr>
          <a:xfrm rot="60000">
            <a:off x="8436991" y="2028519"/>
            <a:ext cx="228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Spine di calibrazione</a:t>
            </a:r>
          </a:p>
        </p:txBody>
      </p:sp>
      <p:sp>
        <p:nvSpPr>
          <p:cNvPr id="83" name="Rettangolo ad angolo ripiegato 82">
            <a:extLst>
              <a:ext uri="{FF2B5EF4-FFF2-40B4-BE49-F238E27FC236}">
                <a16:creationId xmlns:a16="http://schemas.microsoft.com/office/drawing/2014/main" id="{7D58F9FE-6EF8-4AE0-0504-C906744BB153}"/>
              </a:ext>
            </a:extLst>
          </p:cNvPr>
          <p:cNvSpPr/>
          <p:nvPr/>
        </p:nvSpPr>
        <p:spPr>
          <a:xfrm rot="-60000">
            <a:off x="6543081" y="4339154"/>
            <a:ext cx="3403058" cy="44306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0D676D29-C85F-ECB0-AB92-0904D5FE3688}"/>
              </a:ext>
            </a:extLst>
          </p:cNvPr>
          <p:cNvSpPr txBox="1"/>
          <p:nvPr/>
        </p:nvSpPr>
        <p:spPr>
          <a:xfrm rot="-60000">
            <a:off x="6506063" y="4375606"/>
            <a:ext cx="351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Comparatore a bracci per interni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BE8DD5DD-FD4E-40B8-AD69-814872664A3E}"/>
                  </a:ext>
                </a:extLst>
              </p14:cNvPr>
              <p14:cNvContentPartPr/>
              <p14:nvPr/>
            </p14:nvContentPartPr>
            <p14:xfrm>
              <a:off x="3923999" y="2731832"/>
              <a:ext cx="1459080" cy="7632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BE8DD5DD-FD4E-40B8-AD69-814872664A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87999" y="2695832"/>
                <a:ext cx="1530720" cy="14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uppo 111">
            <a:extLst>
              <a:ext uri="{FF2B5EF4-FFF2-40B4-BE49-F238E27FC236}">
                <a16:creationId xmlns:a16="http://schemas.microsoft.com/office/drawing/2014/main" id="{CA795898-7C53-B0F4-DD26-6F329F7CBEF3}"/>
              </a:ext>
            </a:extLst>
          </p:cNvPr>
          <p:cNvGrpSpPr/>
          <p:nvPr/>
        </p:nvGrpSpPr>
        <p:grpSpPr>
          <a:xfrm>
            <a:off x="5158079" y="2667233"/>
            <a:ext cx="309240" cy="264759"/>
            <a:chOff x="5233491" y="3836157"/>
            <a:chExt cx="309240" cy="26475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DC3AEDD1-B301-4687-3CC2-1B0D94A73169}"/>
                    </a:ext>
                  </a:extLst>
                </p14:cNvPr>
                <p14:cNvContentPartPr/>
                <p14:nvPr/>
              </p14:nvContentPartPr>
              <p14:xfrm>
                <a:off x="5254664" y="3836157"/>
                <a:ext cx="257400" cy="14904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DC3AEDD1-B301-4687-3CC2-1B0D94A7316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19024" y="3800157"/>
                  <a:ext cx="3290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854071B1-7542-3FA4-037C-BFA388EE96E8}"/>
                    </a:ext>
                  </a:extLst>
                </p14:cNvPr>
                <p14:cNvContentPartPr/>
                <p14:nvPr/>
              </p14:nvContentPartPr>
              <p14:xfrm>
                <a:off x="5233491" y="3991836"/>
                <a:ext cx="309240" cy="10908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854071B1-7542-3FA4-037C-BFA388EE96E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97851" y="3955836"/>
                  <a:ext cx="38088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C1E593CE-F464-E05D-E340-C8C72C8D72CF}"/>
              </a:ext>
            </a:extLst>
          </p:cNvPr>
          <p:cNvGrpSpPr/>
          <p:nvPr/>
        </p:nvGrpSpPr>
        <p:grpSpPr>
          <a:xfrm>
            <a:off x="5671794" y="5135184"/>
            <a:ext cx="374040" cy="379497"/>
            <a:chOff x="6084891" y="4984356"/>
            <a:chExt cx="37404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56349A03-930B-7724-C548-395AA7C736C4}"/>
                    </a:ext>
                  </a:extLst>
                </p14:cNvPr>
                <p14:cNvContentPartPr/>
                <p14:nvPr/>
              </p14:nvContentPartPr>
              <p14:xfrm>
                <a:off x="6262731" y="4984356"/>
                <a:ext cx="7560" cy="38052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56349A03-930B-7724-C548-395AA7C736C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27091" y="4948615"/>
                  <a:ext cx="79200" cy="452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3BBB059C-51D7-74F9-E42A-963E041B6DC0}"/>
                    </a:ext>
                  </a:extLst>
                </p14:cNvPr>
                <p14:cNvContentPartPr/>
                <p14:nvPr/>
              </p14:nvContentPartPr>
              <p14:xfrm>
                <a:off x="6084891" y="5140236"/>
                <a:ext cx="374040" cy="3132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3BBB059C-51D7-74F9-E42A-963E041B6DC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49251" y="5104596"/>
                  <a:ext cx="445680" cy="102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9791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584A8C0-ADD4-F3E7-3A7A-7932E00EA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4100660"/>
            <a:ext cx="3643055" cy="20651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5DC9B4A-B2A9-71CC-0483-907539D8E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Modifica dell’interfaccia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5BCB33-DDC4-29C9-072F-837570FC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C6C8C3-43BF-0FA8-680A-6883505D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583DAC-BB76-D38F-920A-7B2F3D7C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11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6E9567C-F1C7-13AA-D95E-2053BD5CB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1808164"/>
            <a:ext cx="3619090" cy="20516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4E15F53-B356-E9A3-137F-D2D6C5D64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48" y="1902432"/>
            <a:ext cx="6555965" cy="41684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3C2F43-C9DA-C48D-AFFD-8D1DBD38F08D}"/>
              </a:ext>
            </a:extLst>
          </p:cNvPr>
          <p:cNvSpPr txBox="1"/>
          <p:nvPr/>
        </p:nvSpPr>
        <p:spPr>
          <a:xfrm>
            <a:off x="763571" y="1642351"/>
            <a:ext cx="15343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Allineamento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C89F522-B4C3-4A74-CB16-9AFEC6298AEF}"/>
              </a:ext>
            </a:extLst>
          </p:cNvPr>
          <p:cNvSpPr txBox="1"/>
          <p:nvPr/>
        </p:nvSpPr>
        <p:spPr>
          <a:xfrm>
            <a:off x="755714" y="3917083"/>
            <a:ext cx="264527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Monitoraggio del profilo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68F73192-6083-2449-7D7D-602A4036C6E6}"/>
                  </a:ext>
                </a:extLst>
              </p14:cNvPr>
              <p14:cNvContentPartPr/>
              <p14:nvPr/>
            </p14:nvContentPartPr>
            <p14:xfrm>
              <a:off x="4271211" y="2809236"/>
              <a:ext cx="534600" cy="29880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68F73192-6083-2449-7D7D-602A4036C6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35211" y="2773596"/>
                <a:ext cx="6062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8CF3B6F2-6803-1DCC-19E5-A71A7D7801FF}"/>
                  </a:ext>
                </a:extLst>
              </p14:cNvPr>
              <p14:cNvContentPartPr/>
              <p14:nvPr/>
            </p14:nvContentPartPr>
            <p14:xfrm>
              <a:off x="4764411" y="2900676"/>
              <a:ext cx="62280" cy="18900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8CF3B6F2-6803-1DCC-19E5-A71A7D7801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28411" y="2864676"/>
                <a:ext cx="1339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6" name="Input penna 105">
                <a:extLst>
                  <a:ext uri="{FF2B5EF4-FFF2-40B4-BE49-F238E27FC236}">
                    <a16:creationId xmlns:a16="http://schemas.microsoft.com/office/drawing/2014/main" id="{009D2F80-30B6-FBAD-EB81-2D04EC68601A}"/>
                  </a:ext>
                </a:extLst>
              </p14:cNvPr>
              <p14:cNvContentPartPr/>
              <p14:nvPr/>
            </p14:nvContentPartPr>
            <p14:xfrm>
              <a:off x="4639131" y="3041796"/>
              <a:ext cx="183600" cy="65880"/>
            </p14:xfrm>
          </p:contentPart>
        </mc:Choice>
        <mc:Fallback xmlns="">
          <p:pic>
            <p:nvPicPr>
              <p:cNvPr id="106" name="Input penna 105">
                <a:extLst>
                  <a:ext uri="{FF2B5EF4-FFF2-40B4-BE49-F238E27FC236}">
                    <a16:creationId xmlns:a16="http://schemas.microsoft.com/office/drawing/2014/main" id="{009D2F80-30B6-FBAD-EB81-2D04EC68601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03131" y="3006156"/>
                <a:ext cx="255240" cy="13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" name="Gruppo 112">
            <a:extLst>
              <a:ext uri="{FF2B5EF4-FFF2-40B4-BE49-F238E27FC236}">
                <a16:creationId xmlns:a16="http://schemas.microsoft.com/office/drawing/2014/main" id="{464D0D30-11C4-D985-3466-72AC731869B5}"/>
              </a:ext>
            </a:extLst>
          </p:cNvPr>
          <p:cNvGrpSpPr/>
          <p:nvPr/>
        </p:nvGrpSpPr>
        <p:grpSpPr>
          <a:xfrm>
            <a:off x="4436091" y="5071476"/>
            <a:ext cx="459360" cy="292320"/>
            <a:chOff x="4436091" y="5071476"/>
            <a:chExt cx="459360" cy="29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8451DB97-267E-7E81-CED5-7C64086C09B5}"/>
                    </a:ext>
                  </a:extLst>
                </p14:cNvPr>
                <p14:cNvContentPartPr/>
                <p14:nvPr/>
              </p14:nvContentPartPr>
              <p14:xfrm>
                <a:off x="4436091" y="5156436"/>
                <a:ext cx="407520" cy="20736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8451DB97-267E-7E81-CED5-7C64086C09B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00091" y="5120796"/>
                  <a:ext cx="4791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F89CD9E4-3674-06FE-7B87-91FFB44F02D2}"/>
                    </a:ext>
                  </a:extLst>
                </p14:cNvPr>
                <p14:cNvContentPartPr/>
                <p14:nvPr/>
              </p14:nvContentPartPr>
              <p14:xfrm>
                <a:off x="4712571" y="5077956"/>
                <a:ext cx="155880" cy="9000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F89CD9E4-3674-06FE-7B87-91FFB44F02D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76931" y="5041956"/>
                  <a:ext cx="2275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1F93CEEA-7D3F-64F2-211B-56F41D7A511D}"/>
                    </a:ext>
                  </a:extLst>
                </p14:cNvPr>
                <p14:cNvContentPartPr/>
                <p14:nvPr/>
              </p14:nvContentPartPr>
              <p14:xfrm>
                <a:off x="4878891" y="5071476"/>
                <a:ext cx="16560" cy="2397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1F93CEEA-7D3F-64F2-211B-56F41D7A511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43251" y="5035836"/>
                  <a:ext cx="88200" cy="311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1D6FBFDA-3400-2205-CA93-185124AB1A22}"/>
              </a:ext>
            </a:extLst>
          </p:cNvPr>
          <p:cNvSpPr txBox="1"/>
          <p:nvPr/>
        </p:nvSpPr>
        <p:spPr>
          <a:xfrm>
            <a:off x="5412557" y="1623497"/>
            <a:ext cx="535755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Allineamento con medie e monitoraggio del profilo</a:t>
            </a:r>
          </a:p>
        </p:txBody>
      </p:sp>
    </p:spTree>
    <p:extLst>
      <p:ext uri="{BB962C8B-B14F-4D97-AF65-F5344CB8AC3E}">
        <p14:creationId xmlns:p14="http://schemas.microsoft.com/office/powerpoint/2010/main" val="133219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8E4904-9816-831E-7242-A38400787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Ripetibilità dei posizionamenti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1070A2-3115-F9B3-1E62-52D0BDA3C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540000">
              <a:buNone/>
            </a:pPr>
            <a:r>
              <a:rPr lang="it-IT" sz="2400" dirty="0"/>
              <a:t>Errore di riposizionamento:</a:t>
            </a:r>
          </a:p>
          <a:p>
            <a:pPr marL="0" indent="0" defTabSz="540000">
              <a:buNone/>
            </a:pPr>
            <a:r>
              <a:rPr lang="it-IT" sz="1800" dirty="0"/>
              <a:t>	Centraggio	</a:t>
            </a:r>
            <a:r>
              <a:rPr lang="it-IT" sz="1800" dirty="0">
                <a:cs typeface="Segoe UI" panose="020B0502040204020203" pitchFamily="34" charset="0"/>
              </a:rPr>
              <a:t>→	</a:t>
            </a:r>
            <a:r>
              <a:rPr lang="it-IT" sz="1800" dirty="0"/>
              <a:t>fino a 50 </a:t>
            </a:r>
            <a:r>
              <a:rPr lang="it-IT" sz="1800" dirty="0" err="1"/>
              <a:t>μm</a:t>
            </a:r>
            <a:r>
              <a:rPr lang="it-IT" sz="1800" dirty="0"/>
              <a:t> (in media ~ 30 </a:t>
            </a:r>
            <a:r>
              <a:rPr lang="it-IT" sz="1800" dirty="0" err="1"/>
              <a:t>μm</a:t>
            </a:r>
            <a:r>
              <a:rPr lang="it-IT" sz="1800" dirty="0"/>
              <a:t>) per ciascun asse</a:t>
            </a:r>
          </a:p>
          <a:p>
            <a:pPr marL="0" indent="0" defTabSz="540000">
              <a:buNone/>
            </a:pPr>
            <a:r>
              <a:rPr lang="it-IT" sz="1800" dirty="0"/>
              <a:t>	Inclinazione	</a:t>
            </a:r>
            <a:r>
              <a:rPr lang="it-IT" sz="1800" dirty="0">
                <a:cs typeface="Segoe UI" panose="020B0502040204020203" pitchFamily="34" charset="0"/>
              </a:rPr>
              <a:t>→	fino</a:t>
            </a:r>
            <a:r>
              <a:rPr lang="it-IT" sz="1800" dirty="0"/>
              <a:t> a 50 </a:t>
            </a:r>
            <a:r>
              <a:rPr lang="it-IT" sz="1800" dirty="0" err="1"/>
              <a:t>μm</a:t>
            </a:r>
            <a:r>
              <a:rPr lang="it-IT" sz="1800" dirty="0"/>
              <a:t>/m (in media ~ 25 </a:t>
            </a:r>
            <a:r>
              <a:rPr lang="it-IT" sz="1800" dirty="0" err="1"/>
              <a:t>μm</a:t>
            </a:r>
            <a:r>
              <a:rPr lang="it-IT" sz="1800" dirty="0"/>
              <a:t>/m) per ciascun asse</a:t>
            </a:r>
          </a:p>
          <a:p>
            <a:pPr marL="0" indent="0" defTabSz="540000">
              <a:buNone/>
            </a:pPr>
            <a:endParaRPr lang="it-IT" dirty="0"/>
          </a:p>
          <a:p>
            <a:pPr marL="0" indent="0" defTabSz="540000">
              <a:buNone/>
            </a:pPr>
            <a:r>
              <a:rPr lang="it-IT" sz="2400" dirty="0"/>
              <a:t>Errore di posizionamento:</a:t>
            </a:r>
          </a:p>
          <a:p>
            <a:pPr marL="0" indent="0" defTabSz="540000">
              <a:buNone/>
            </a:pPr>
            <a:r>
              <a:rPr lang="it-IT" sz="2000" dirty="0"/>
              <a:t>	</a:t>
            </a:r>
            <a:r>
              <a:rPr lang="it-IT" sz="1800" dirty="0"/>
              <a:t>Centraggio	</a:t>
            </a:r>
            <a:r>
              <a:rPr lang="it-IT" sz="1800" dirty="0">
                <a:cs typeface="Segoe UI" panose="020B0502040204020203" pitchFamily="34" charset="0"/>
              </a:rPr>
              <a:t>→	</a:t>
            </a:r>
            <a:r>
              <a:rPr lang="it-IT" sz="1800" dirty="0"/>
              <a:t>&gt; 100 </a:t>
            </a:r>
            <a:r>
              <a:rPr lang="it-IT" sz="1800" dirty="0" err="1"/>
              <a:t>μm</a:t>
            </a:r>
            <a:r>
              <a:rPr lang="it-IT" sz="1800" dirty="0"/>
              <a:t> per ciascun asse</a:t>
            </a:r>
          </a:p>
          <a:p>
            <a:pPr marL="0" indent="0" defTabSz="540000">
              <a:buNone/>
            </a:pPr>
            <a:r>
              <a:rPr lang="it-IT" sz="1800" dirty="0"/>
              <a:t>	Inclinazione	</a:t>
            </a:r>
            <a:r>
              <a:rPr lang="it-IT" sz="1800" dirty="0">
                <a:cs typeface="Segoe UI" panose="020B0502040204020203" pitchFamily="34" charset="0"/>
              </a:rPr>
              <a:t>→	(Disallineamento residuo + errore di riposizionamento) per ciascun asse</a:t>
            </a:r>
          </a:p>
          <a:p>
            <a:pPr marL="0" indent="0" defTabSz="540000">
              <a:buNone/>
            </a:pPr>
            <a:endParaRPr lang="it-IT" sz="1800" dirty="0">
              <a:cs typeface="Segoe UI" panose="020B0502040204020203" pitchFamily="34" charset="0"/>
            </a:endParaRPr>
          </a:p>
          <a:p>
            <a:pPr marL="0" indent="0" algn="ctr" defTabSz="540000">
              <a:buNone/>
            </a:pPr>
            <a:r>
              <a:rPr lang="it-IT" sz="2400" dirty="0">
                <a:solidFill>
                  <a:srgbClr val="C00000"/>
                </a:solidFill>
                <a:cs typeface="Segoe UI" panose="020B0502040204020203" pitchFamily="34" charset="0"/>
              </a:rPr>
              <a:t>Necessario centraggio in opera con i sensori in basso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AFAB02-0763-CAD9-6C41-A0247BC6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392F11-5CFC-867F-94EC-388F3AD3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DCEF95-E2EA-DBB1-5551-0B7DBE29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12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EEF592-73E4-DD21-1DC0-2696D79961DA}"/>
              </a:ext>
            </a:extLst>
          </p:cNvPr>
          <p:cNvSpPr txBox="1"/>
          <p:nvPr/>
        </p:nvSpPr>
        <p:spPr>
          <a:xfrm>
            <a:off x="5614744" y="1826451"/>
            <a:ext cx="5737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dirty="0">
                <a:solidFill>
                  <a:schemeClr val="accent1"/>
                </a:solidFill>
              </a:rPr>
              <a:t>(rimuovo il mandrino, monto lo stesso mandrino)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D463AD-4569-2744-680F-FC1D91F4A9F1}"/>
              </a:ext>
            </a:extLst>
          </p:cNvPr>
          <p:cNvSpPr txBox="1"/>
          <p:nvPr/>
        </p:nvSpPr>
        <p:spPr>
          <a:xfrm>
            <a:off x="5787869" y="3565215"/>
            <a:ext cx="5564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dirty="0">
                <a:solidFill>
                  <a:schemeClr val="accent1"/>
                </a:solidFill>
              </a:rPr>
              <a:t>(rimuovo il mandrino, monto un altro mandrino)</a:t>
            </a:r>
          </a:p>
        </p:txBody>
      </p:sp>
      <p:pic>
        <p:nvPicPr>
          <p:cNvPr id="12" name="Elemento grafico 11" descr="Sirena con riempimento a tinta unita">
            <a:extLst>
              <a:ext uri="{FF2B5EF4-FFF2-40B4-BE49-F238E27FC236}">
                <a16:creationId xmlns:a16="http://schemas.microsoft.com/office/drawing/2014/main" id="{1200015E-778A-E21F-7703-A5BCEC518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3155" y="2577084"/>
            <a:ext cx="448056" cy="448056"/>
          </a:xfrm>
          <a:prstGeom prst="rect">
            <a:avLst/>
          </a:prstGeom>
        </p:spPr>
      </p:pic>
      <p:pic>
        <p:nvPicPr>
          <p:cNvPr id="13" name="Elemento grafico 12" descr="Sirena con riempimento a tinta unita">
            <a:extLst>
              <a:ext uri="{FF2B5EF4-FFF2-40B4-BE49-F238E27FC236}">
                <a16:creationId xmlns:a16="http://schemas.microsoft.com/office/drawing/2014/main" id="{2F59E810-0108-E0C6-38A4-413A7222B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5747" y="2199132"/>
            <a:ext cx="448056" cy="448056"/>
          </a:xfrm>
          <a:prstGeom prst="rect">
            <a:avLst/>
          </a:prstGeom>
        </p:spPr>
      </p:pic>
      <p:pic>
        <p:nvPicPr>
          <p:cNvPr id="15" name="Elemento grafico 14" descr="Sirena con riempimento a tinta unita">
            <a:extLst>
              <a:ext uri="{FF2B5EF4-FFF2-40B4-BE49-F238E27FC236}">
                <a16:creationId xmlns:a16="http://schemas.microsoft.com/office/drawing/2014/main" id="{AFE50A50-5551-E3BB-1592-211619680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4027" y="3936492"/>
            <a:ext cx="448056" cy="448056"/>
          </a:xfrm>
          <a:prstGeom prst="rect">
            <a:avLst/>
          </a:prstGeom>
        </p:spPr>
      </p:pic>
      <p:pic>
        <p:nvPicPr>
          <p:cNvPr id="16" name="Elemento grafico 15" descr="Sirena con riempimento a tinta unita">
            <a:extLst>
              <a:ext uri="{FF2B5EF4-FFF2-40B4-BE49-F238E27FC236}">
                <a16:creationId xmlns:a16="http://schemas.microsoft.com/office/drawing/2014/main" id="{366AC0A8-E73D-E12F-2723-B9A7281B7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4157" y="4311396"/>
            <a:ext cx="448056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6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4EF07-B8F3-66AE-5952-237D4504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Interdipendenza dei gradi di libertà e giochi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67DE9C-AA9D-0F38-93B1-8F8B7C8A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5F57B1-2B85-5A22-E657-A11A63F7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21D506-5498-F4EF-763C-C9C566C3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13</a:t>
            </a:fld>
            <a:endParaRPr lang="it-IT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E2C39ED7-0CBB-E13D-BE5A-05A38E935AB2}"/>
              </a:ext>
            </a:extLst>
          </p:cNvPr>
          <p:cNvGrpSpPr/>
          <p:nvPr/>
        </p:nvGrpSpPr>
        <p:grpSpPr>
          <a:xfrm>
            <a:off x="6096000" y="1596518"/>
            <a:ext cx="5256213" cy="3142694"/>
            <a:chOff x="6096000" y="3023156"/>
            <a:chExt cx="5256213" cy="3142694"/>
          </a:xfrm>
        </p:grpSpPr>
        <p:pic>
          <p:nvPicPr>
            <p:cNvPr id="12" name="Immagine 11" descr="Immagine che contiene interni, dilegno&#10;&#10;Descrizione generata automaticamente">
              <a:extLst>
                <a:ext uri="{FF2B5EF4-FFF2-40B4-BE49-F238E27FC236}">
                  <a16:creationId xmlns:a16="http://schemas.microsoft.com/office/drawing/2014/main" id="{01B15692-E9D5-FE06-49AF-318071578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5" r="12890"/>
            <a:stretch/>
          </p:blipFill>
          <p:spPr>
            <a:xfrm rot="60000">
              <a:off x="6096000" y="3023156"/>
              <a:ext cx="5256213" cy="31426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F7270A78-A678-0B6A-319F-1BA3AB835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8375" y="4276725"/>
              <a:ext cx="152400" cy="39052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F1D78B83-5D43-8044-9648-70390772B270}"/>
                </a:ext>
              </a:extLst>
            </p:cNvPr>
            <p:cNvSpPr txBox="1"/>
            <p:nvPr/>
          </p:nvSpPr>
          <p:spPr>
            <a:xfrm>
              <a:off x="9039225" y="4648200"/>
              <a:ext cx="1175322" cy="3693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54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Comanda</a:t>
              </a: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BAC1CA54-BE09-7245-86B6-D557DD18E5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800" y="4248150"/>
              <a:ext cx="133350" cy="1905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FF3ADF9F-D743-DB9A-C074-2B58FBB67671}"/>
                </a:ext>
              </a:extLst>
            </p:cNvPr>
            <p:cNvSpPr txBox="1"/>
            <p:nvPr/>
          </p:nvSpPr>
          <p:spPr>
            <a:xfrm>
              <a:off x="7505700" y="4438650"/>
              <a:ext cx="821059" cy="3693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54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Segue</a:t>
              </a:r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5568ECEA-8E4F-DB2C-FB57-7F1799B7F4D0}"/>
              </a:ext>
            </a:extLst>
          </p:cNvPr>
          <p:cNvGrpSpPr/>
          <p:nvPr/>
        </p:nvGrpSpPr>
        <p:grpSpPr>
          <a:xfrm>
            <a:off x="688960" y="1243993"/>
            <a:ext cx="5570775" cy="3422652"/>
            <a:chOff x="839788" y="1338261"/>
            <a:chExt cx="5570775" cy="3422652"/>
          </a:xfrm>
        </p:grpSpPr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9FAAA11F-3465-4F95-EA11-C86553B0F62E}"/>
                </a:ext>
              </a:extLst>
            </p:cNvPr>
            <p:cNvGrpSpPr/>
            <p:nvPr/>
          </p:nvGrpSpPr>
          <p:grpSpPr>
            <a:xfrm>
              <a:off x="839788" y="1700211"/>
              <a:ext cx="5570775" cy="3060702"/>
              <a:chOff x="839788" y="1700211"/>
              <a:chExt cx="5570775" cy="3060702"/>
            </a:xfrm>
          </p:grpSpPr>
          <p:pic>
            <p:nvPicPr>
              <p:cNvPr id="8" name="Immagine 7" descr="Immagine che contiene terra&#10;&#10;Descrizione generata automaticamente">
                <a:extLst>
                  <a:ext uri="{FF2B5EF4-FFF2-40B4-BE49-F238E27FC236}">
                    <a16:creationId xmlns:a16="http://schemas.microsoft.com/office/drawing/2014/main" id="{9AE4BE1E-E15D-2E03-C4D8-3078BD48BE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23" t="22212" r="32970" b="34890"/>
              <a:stretch/>
            </p:blipFill>
            <p:spPr>
              <a:xfrm rot="21540000">
                <a:off x="839788" y="1808163"/>
                <a:ext cx="5570775" cy="295275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1" name="Arco 20">
                <a:extLst>
                  <a:ext uri="{FF2B5EF4-FFF2-40B4-BE49-F238E27FC236}">
                    <a16:creationId xmlns:a16="http://schemas.microsoft.com/office/drawing/2014/main" id="{999455BE-828D-5F98-FB64-24D874C999F6}"/>
                  </a:ext>
                </a:extLst>
              </p:cNvPr>
              <p:cNvSpPr/>
              <p:nvPr/>
            </p:nvSpPr>
            <p:spPr>
              <a:xfrm flipV="1">
                <a:off x="1576388" y="1812924"/>
                <a:ext cx="3929061" cy="2644775"/>
              </a:xfrm>
              <a:prstGeom prst="arc">
                <a:avLst>
                  <a:gd name="adj1" fmla="val 10980767"/>
                  <a:gd name="adj2" fmla="val 11756723"/>
                </a:avLst>
              </a:prstGeom>
              <a:ln w="254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Arco 21">
                <a:extLst>
                  <a:ext uri="{FF2B5EF4-FFF2-40B4-BE49-F238E27FC236}">
                    <a16:creationId xmlns:a16="http://schemas.microsoft.com/office/drawing/2014/main" id="{439B9AED-35D4-58DD-6994-5CFB1AF13D73}"/>
                  </a:ext>
                </a:extLst>
              </p:cNvPr>
              <p:cNvSpPr/>
              <p:nvPr/>
            </p:nvSpPr>
            <p:spPr>
              <a:xfrm flipV="1">
                <a:off x="1581150" y="1808163"/>
                <a:ext cx="3929061" cy="2644775"/>
              </a:xfrm>
              <a:prstGeom prst="arc">
                <a:avLst>
                  <a:gd name="adj1" fmla="val 17563335"/>
                  <a:gd name="adj2" fmla="val 20283712"/>
                </a:avLst>
              </a:prstGeom>
              <a:ln w="254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3" name="Arco 22">
                <a:extLst>
                  <a:ext uri="{FF2B5EF4-FFF2-40B4-BE49-F238E27FC236}">
                    <a16:creationId xmlns:a16="http://schemas.microsoft.com/office/drawing/2014/main" id="{D78C213E-F8C9-37F5-FF1B-24EEC9877858}"/>
                  </a:ext>
                </a:extLst>
              </p:cNvPr>
              <p:cNvSpPr/>
              <p:nvPr/>
            </p:nvSpPr>
            <p:spPr>
              <a:xfrm flipV="1">
                <a:off x="1571625" y="1808163"/>
                <a:ext cx="3929061" cy="2644775"/>
              </a:xfrm>
              <a:prstGeom prst="arc">
                <a:avLst>
                  <a:gd name="adj1" fmla="val 13517155"/>
                  <a:gd name="adj2" fmla="val 15343446"/>
                </a:avLst>
              </a:prstGeom>
              <a:ln w="254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Arco 29">
                <a:extLst>
                  <a:ext uri="{FF2B5EF4-FFF2-40B4-BE49-F238E27FC236}">
                    <a16:creationId xmlns:a16="http://schemas.microsoft.com/office/drawing/2014/main" id="{00D33D9F-CF67-F6C6-D2A7-7289F5FEA58C}"/>
                  </a:ext>
                </a:extLst>
              </p:cNvPr>
              <p:cNvSpPr/>
              <p:nvPr/>
            </p:nvSpPr>
            <p:spPr>
              <a:xfrm flipV="1">
                <a:off x="1571625" y="1700211"/>
                <a:ext cx="3938588" cy="2614614"/>
              </a:xfrm>
              <a:prstGeom prst="arc">
                <a:avLst>
                  <a:gd name="adj1" fmla="val 11198373"/>
                  <a:gd name="adj2" fmla="val 11804050"/>
                </a:avLst>
              </a:prstGeom>
              <a:ln w="254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Arco 30">
                <a:extLst>
                  <a:ext uri="{FF2B5EF4-FFF2-40B4-BE49-F238E27FC236}">
                    <a16:creationId xmlns:a16="http://schemas.microsoft.com/office/drawing/2014/main" id="{BCE54859-BC1E-2B3E-1AC4-390E2A165915}"/>
                  </a:ext>
                </a:extLst>
              </p:cNvPr>
              <p:cNvSpPr/>
              <p:nvPr/>
            </p:nvSpPr>
            <p:spPr>
              <a:xfrm flipV="1">
                <a:off x="1576388" y="1704976"/>
                <a:ext cx="3938588" cy="2614614"/>
              </a:xfrm>
              <a:prstGeom prst="arc">
                <a:avLst>
                  <a:gd name="adj1" fmla="val 13530857"/>
                  <a:gd name="adj2" fmla="val 15122433"/>
                </a:avLst>
              </a:prstGeom>
              <a:ln w="254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Arco 31">
                <a:extLst>
                  <a:ext uri="{FF2B5EF4-FFF2-40B4-BE49-F238E27FC236}">
                    <a16:creationId xmlns:a16="http://schemas.microsoft.com/office/drawing/2014/main" id="{EBB28DCE-2918-6336-0905-43D7199C5F14}"/>
                  </a:ext>
                </a:extLst>
              </p:cNvPr>
              <p:cNvSpPr/>
              <p:nvPr/>
            </p:nvSpPr>
            <p:spPr>
              <a:xfrm flipV="1">
                <a:off x="1566863" y="1700213"/>
                <a:ext cx="3938588" cy="2614614"/>
              </a:xfrm>
              <a:prstGeom prst="arc">
                <a:avLst>
                  <a:gd name="adj1" fmla="val 17774916"/>
                  <a:gd name="adj2" fmla="val 19977708"/>
                </a:avLst>
              </a:prstGeom>
              <a:ln w="254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1" name="Arco 40">
              <a:extLst>
                <a:ext uri="{FF2B5EF4-FFF2-40B4-BE49-F238E27FC236}">
                  <a16:creationId xmlns:a16="http://schemas.microsoft.com/office/drawing/2014/main" id="{E50F9469-8720-31F7-E7FC-37CB209F2D0E}"/>
                </a:ext>
              </a:extLst>
            </p:cNvPr>
            <p:cNvSpPr/>
            <p:nvPr/>
          </p:nvSpPr>
          <p:spPr>
            <a:xfrm flipV="1">
              <a:off x="1500188" y="1343023"/>
              <a:ext cx="4100512" cy="2614614"/>
            </a:xfrm>
            <a:prstGeom prst="arc">
              <a:avLst>
                <a:gd name="adj1" fmla="val 11198373"/>
                <a:gd name="adj2" fmla="val 12138879"/>
              </a:avLst>
            </a:prstGeom>
            <a:ln w="254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Arco 41">
              <a:extLst>
                <a:ext uri="{FF2B5EF4-FFF2-40B4-BE49-F238E27FC236}">
                  <a16:creationId xmlns:a16="http://schemas.microsoft.com/office/drawing/2014/main" id="{03454BB9-1081-9AB8-BB8B-34C29E4A21D4}"/>
                </a:ext>
              </a:extLst>
            </p:cNvPr>
            <p:cNvSpPr/>
            <p:nvPr/>
          </p:nvSpPr>
          <p:spPr>
            <a:xfrm flipV="1">
              <a:off x="1504951" y="1338261"/>
              <a:ext cx="4100512" cy="2614614"/>
            </a:xfrm>
            <a:prstGeom prst="arc">
              <a:avLst>
                <a:gd name="adj1" fmla="val 13689782"/>
                <a:gd name="adj2" fmla="val 15236857"/>
              </a:avLst>
            </a:prstGeom>
            <a:ln w="254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Arco 42">
              <a:extLst>
                <a:ext uri="{FF2B5EF4-FFF2-40B4-BE49-F238E27FC236}">
                  <a16:creationId xmlns:a16="http://schemas.microsoft.com/office/drawing/2014/main" id="{B973E8EA-76BD-3E05-FEA0-7A8CE40DDF34}"/>
                </a:ext>
              </a:extLst>
            </p:cNvPr>
            <p:cNvSpPr/>
            <p:nvPr/>
          </p:nvSpPr>
          <p:spPr>
            <a:xfrm flipV="1">
              <a:off x="1504951" y="1343023"/>
              <a:ext cx="4100512" cy="2614614"/>
            </a:xfrm>
            <a:prstGeom prst="arc">
              <a:avLst>
                <a:gd name="adj1" fmla="val 17540516"/>
                <a:gd name="adj2" fmla="val 19600969"/>
              </a:avLst>
            </a:prstGeom>
            <a:ln w="254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Arco 43">
              <a:extLst>
                <a:ext uri="{FF2B5EF4-FFF2-40B4-BE49-F238E27FC236}">
                  <a16:creationId xmlns:a16="http://schemas.microsoft.com/office/drawing/2014/main" id="{325A11AE-D435-F4AE-3BD5-3FB049E48055}"/>
                </a:ext>
              </a:extLst>
            </p:cNvPr>
            <p:cNvSpPr/>
            <p:nvPr/>
          </p:nvSpPr>
          <p:spPr>
            <a:xfrm flipV="1">
              <a:off x="1504951" y="1343819"/>
              <a:ext cx="4100512" cy="2614614"/>
            </a:xfrm>
            <a:prstGeom prst="arc">
              <a:avLst>
                <a:gd name="adj1" fmla="val 20363053"/>
                <a:gd name="adj2" fmla="val 21487581"/>
              </a:avLst>
            </a:prstGeom>
            <a:ln w="254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5" name="Arco 44">
            <a:extLst>
              <a:ext uri="{FF2B5EF4-FFF2-40B4-BE49-F238E27FC236}">
                <a16:creationId xmlns:a16="http://schemas.microsoft.com/office/drawing/2014/main" id="{C3E7B319-4753-5DD1-461A-E37F15E61C29}"/>
              </a:ext>
            </a:extLst>
          </p:cNvPr>
          <p:cNvSpPr/>
          <p:nvPr/>
        </p:nvSpPr>
        <p:spPr>
          <a:xfrm flipV="1">
            <a:off x="1282686" y="882042"/>
            <a:ext cx="4229100" cy="2595566"/>
          </a:xfrm>
          <a:prstGeom prst="arc">
            <a:avLst>
              <a:gd name="adj1" fmla="val 11093375"/>
              <a:gd name="adj2" fmla="val 12746440"/>
            </a:avLst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Arco 45">
            <a:extLst>
              <a:ext uri="{FF2B5EF4-FFF2-40B4-BE49-F238E27FC236}">
                <a16:creationId xmlns:a16="http://schemas.microsoft.com/office/drawing/2014/main" id="{C6485F6E-4884-124D-14C3-C339AAE40FDF}"/>
              </a:ext>
            </a:extLst>
          </p:cNvPr>
          <p:cNvSpPr/>
          <p:nvPr/>
        </p:nvSpPr>
        <p:spPr>
          <a:xfrm flipV="1">
            <a:off x="1268398" y="882042"/>
            <a:ext cx="4229100" cy="2595566"/>
          </a:xfrm>
          <a:prstGeom prst="arc">
            <a:avLst>
              <a:gd name="adj1" fmla="val 13811134"/>
              <a:gd name="adj2" fmla="val 21476841"/>
            </a:avLst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36E9A7B5-78CD-269E-F859-94FA6D1905AA}"/>
              </a:ext>
            </a:extLst>
          </p:cNvPr>
          <p:cNvGrpSpPr/>
          <p:nvPr/>
        </p:nvGrpSpPr>
        <p:grpSpPr>
          <a:xfrm>
            <a:off x="336968" y="3429000"/>
            <a:ext cx="1482405" cy="464270"/>
            <a:chOff x="1567894" y="6096785"/>
            <a:chExt cx="1482405" cy="464270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5646F153-DBBE-178F-83FA-B6EB98623147}"/>
                </a:ext>
              </a:extLst>
            </p:cNvPr>
            <p:cNvCxnSpPr>
              <a:cxnSpLocks/>
            </p:cNvCxnSpPr>
            <p:nvPr/>
          </p:nvCxnSpPr>
          <p:spPr>
            <a:xfrm>
              <a:off x="2754690" y="6324306"/>
              <a:ext cx="295609" cy="23674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831454F-87C1-CBE9-AA90-1AA90884A115}"/>
                </a:ext>
              </a:extLst>
            </p:cNvPr>
            <p:cNvSpPr txBox="1"/>
            <p:nvPr/>
          </p:nvSpPr>
          <p:spPr>
            <a:xfrm>
              <a:off x="1567894" y="6096785"/>
              <a:ext cx="1175322" cy="3693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54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Comanda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998F659-EDD7-6A90-3BDC-364396EC8DC1}"/>
              </a:ext>
            </a:extLst>
          </p:cNvPr>
          <p:cNvCxnSpPr>
            <a:cxnSpLocks/>
          </p:cNvCxnSpPr>
          <p:nvPr/>
        </p:nvCxnSpPr>
        <p:spPr>
          <a:xfrm>
            <a:off x="4854804" y="2828041"/>
            <a:ext cx="122549" cy="49962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AE0B59-E40F-79D7-9E0F-B05442532BB0}"/>
              </a:ext>
            </a:extLst>
          </p:cNvPr>
          <p:cNvSpPr txBox="1"/>
          <p:nvPr/>
        </p:nvSpPr>
        <p:spPr>
          <a:xfrm>
            <a:off x="4304515" y="2450002"/>
            <a:ext cx="821059" cy="369332"/>
          </a:xfrm>
          <a:prstGeom prst="rect">
            <a:avLst/>
          </a:prstGeom>
          <a:solidFill>
            <a:srgbClr val="FFFFFF">
              <a:shade val="85000"/>
            </a:srgbClr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Segue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C1E9F25-776F-88CB-EDEC-5D0630C7AC2E}"/>
              </a:ext>
            </a:extLst>
          </p:cNvPr>
          <p:cNvSpPr txBox="1"/>
          <p:nvPr/>
        </p:nvSpPr>
        <p:spPr>
          <a:xfrm>
            <a:off x="1191408" y="4288392"/>
            <a:ext cx="1407758" cy="369332"/>
          </a:xfrm>
          <a:prstGeom prst="rect">
            <a:avLst/>
          </a:prstGeom>
          <a:solidFill>
            <a:schemeClr val="tx1"/>
          </a:solidFill>
          <a:ln w="254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Inclinazione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B2BC9AD-87B4-5F04-1AF8-570A4F2D8B52}"/>
              </a:ext>
            </a:extLst>
          </p:cNvPr>
          <p:cNvSpPr txBox="1"/>
          <p:nvPr/>
        </p:nvSpPr>
        <p:spPr>
          <a:xfrm>
            <a:off x="4674045" y="4083318"/>
            <a:ext cx="1505540" cy="369332"/>
          </a:xfrm>
          <a:prstGeom prst="rect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Centraggio Y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E2D6FC8-5DAD-388E-182C-5FE3B4746A60}"/>
              </a:ext>
            </a:extLst>
          </p:cNvPr>
          <p:cNvSpPr txBox="1"/>
          <p:nvPr/>
        </p:nvSpPr>
        <p:spPr>
          <a:xfrm>
            <a:off x="2435729" y="2889985"/>
            <a:ext cx="1505540" cy="369332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Centraggio X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D7A9FAF-018B-C53D-87BF-37643DAD76EB}"/>
              </a:ext>
            </a:extLst>
          </p:cNvPr>
          <p:cNvSpPr txBox="1"/>
          <p:nvPr/>
        </p:nvSpPr>
        <p:spPr>
          <a:xfrm>
            <a:off x="839788" y="5203596"/>
            <a:ext cx="54573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dirty="0"/>
              <a:t>Aggiustare l’inclinazione impatta il centraggio</a:t>
            </a:r>
          </a:p>
          <a:p>
            <a:pPr>
              <a:spcBef>
                <a:spcPts val="1200"/>
              </a:spcBef>
            </a:pPr>
            <a:r>
              <a:rPr lang="it-IT" dirty="0"/>
              <a:t>Aggiustare il centraggio impatta l’inclinazione 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1BB332F-D62D-C966-4F5A-441AE1D8EF8D}"/>
              </a:ext>
            </a:extLst>
          </p:cNvPr>
          <p:cNvSpPr txBox="1"/>
          <p:nvPr/>
        </p:nvSpPr>
        <p:spPr>
          <a:xfrm>
            <a:off x="6197290" y="5382706"/>
            <a:ext cx="515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solidFill>
                  <a:srgbClr val="C00000"/>
                </a:solidFill>
              </a:rPr>
              <a:t>Necessario un allineamento iterativo</a:t>
            </a:r>
          </a:p>
        </p:txBody>
      </p:sp>
      <p:sp>
        <p:nvSpPr>
          <p:cNvPr id="59" name="Freccia a destra 58">
            <a:extLst>
              <a:ext uri="{FF2B5EF4-FFF2-40B4-BE49-F238E27FC236}">
                <a16:creationId xmlns:a16="http://schemas.microsoft.com/office/drawing/2014/main" id="{B7E0926B-3FDA-5561-9141-394EBEE4C1AC}"/>
              </a:ext>
            </a:extLst>
          </p:cNvPr>
          <p:cNvSpPr/>
          <p:nvPr/>
        </p:nvSpPr>
        <p:spPr>
          <a:xfrm>
            <a:off x="5740925" y="5448693"/>
            <a:ext cx="452484" cy="339365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8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7C998AB-4976-0EEE-AD76-E3A21540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Operazioni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C0F2DC28-D98A-3317-CDA1-14804767D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C0DEF2-ED59-5BC1-F690-08CB7BA6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DF9EBA-8D70-B06C-2DB3-A7BEF7DF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D33D63-1271-AFCF-46D9-638A968C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930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F52CFB-96F0-C04C-DBB2-6BC8A1AB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Procedura di allineamento iterativa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7CC2A6-C2A4-F852-BCC4-8427AEA4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0C1E43-0155-8B0E-5004-602A402F6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1650E2-8FE9-FB69-256E-17DBEE73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15</a:t>
            </a:fld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EA195698-267D-AC6E-F667-99B3636397DD}"/>
              </a:ext>
            </a:extLst>
          </p:cNvPr>
          <p:cNvSpPr/>
          <p:nvPr/>
        </p:nvSpPr>
        <p:spPr>
          <a:xfrm>
            <a:off x="4253879" y="1808163"/>
            <a:ext cx="3690594" cy="59567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Misura dell’inclinazione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" name="Rombo 16">
            <a:extLst>
              <a:ext uri="{FF2B5EF4-FFF2-40B4-BE49-F238E27FC236}">
                <a16:creationId xmlns:a16="http://schemas.microsoft.com/office/drawing/2014/main" id="{88166B5D-E048-9CE1-7BE9-65EE1DDB106C}"/>
              </a:ext>
            </a:extLst>
          </p:cNvPr>
          <p:cNvSpPr/>
          <p:nvPr/>
        </p:nvSpPr>
        <p:spPr>
          <a:xfrm>
            <a:off x="4656000" y="2889000"/>
            <a:ext cx="2880000" cy="1080000"/>
          </a:xfrm>
          <a:prstGeom prst="diamon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E’ da correggere?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65C8B89-F992-F4F0-F698-3EEE4BFF546E}"/>
              </a:ext>
            </a:extLst>
          </p:cNvPr>
          <p:cNvSpPr/>
          <p:nvPr/>
        </p:nvSpPr>
        <p:spPr>
          <a:xfrm>
            <a:off x="1640254" y="3057620"/>
            <a:ext cx="2159559" cy="7447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Aggiustamento dell’inclinazione</a:t>
            </a:r>
          </a:p>
        </p:txBody>
      </p:sp>
      <p:sp>
        <p:nvSpPr>
          <p:cNvPr id="26" name="Rombo 25">
            <a:extLst>
              <a:ext uri="{FF2B5EF4-FFF2-40B4-BE49-F238E27FC236}">
                <a16:creationId xmlns:a16="http://schemas.microsoft.com/office/drawing/2014/main" id="{ED7B5987-8E54-A97A-0591-8C9B93F9E2AC}"/>
              </a:ext>
            </a:extLst>
          </p:cNvPr>
          <p:cNvSpPr/>
          <p:nvPr/>
        </p:nvSpPr>
        <p:spPr>
          <a:xfrm>
            <a:off x="4296000" y="4300765"/>
            <a:ext cx="3600000" cy="1440000"/>
          </a:xfrm>
          <a:prstGeom prst="diamon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Il centraggio è appena stato corretto?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61F39CC-367C-81D7-EF97-5A916073205C}"/>
              </a:ext>
            </a:extLst>
          </p:cNvPr>
          <p:cNvSpPr/>
          <p:nvPr/>
        </p:nvSpPr>
        <p:spPr>
          <a:xfrm>
            <a:off x="8175413" y="4650456"/>
            <a:ext cx="2874373" cy="7447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Misura e aggiustamento del centraggio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D265B02B-3018-4AFA-6DC9-F2798B4A0B20}"/>
              </a:ext>
            </a:extLst>
          </p:cNvPr>
          <p:cNvSpPr/>
          <p:nvPr/>
        </p:nvSpPr>
        <p:spPr>
          <a:xfrm>
            <a:off x="2657574" y="5674936"/>
            <a:ext cx="1188563" cy="49091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Finito!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80" name="Connettore a gomito 79">
            <a:extLst>
              <a:ext uri="{FF2B5EF4-FFF2-40B4-BE49-F238E27FC236}">
                <a16:creationId xmlns:a16="http://schemas.microsoft.com/office/drawing/2014/main" id="{46B10E15-7BAC-E60A-4B72-2BE885CD62D6}"/>
              </a:ext>
            </a:extLst>
          </p:cNvPr>
          <p:cNvCxnSpPr>
            <a:stCxn id="16" idx="4"/>
            <a:endCxn id="17" idx="0"/>
          </p:cNvCxnSpPr>
          <p:nvPr/>
        </p:nvCxnSpPr>
        <p:spPr>
          <a:xfrm rot="5400000">
            <a:off x="5855006" y="2644829"/>
            <a:ext cx="485165" cy="3176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a gomito 80">
            <a:extLst>
              <a:ext uri="{FF2B5EF4-FFF2-40B4-BE49-F238E27FC236}">
                <a16:creationId xmlns:a16="http://schemas.microsoft.com/office/drawing/2014/main" id="{D36BD6FE-6CC6-8294-610F-EB071DF9FC6A}"/>
              </a:ext>
            </a:extLst>
          </p:cNvPr>
          <p:cNvCxnSpPr>
            <a:cxnSpLocks/>
            <a:stCxn id="17" idx="1"/>
            <a:endCxn id="18" idx="3"/>
          </p:cNvCxnSpPr>
          <p:nvPr/>
        </p:nvCxnSpPr>
        <p:spPr>
          <a:xfrm rot="10800000" flipV="1">
            <a:off x="3799814" y="3428999"/>
            <a:ext cx="856187" cy="979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a gomito 83">
            <a:extLst>
              <a:ext uri="{FF2B5EF4-FFF2-40B4-BE49-F238E27FC236}">
                <a16:creationId xmlns:a16="http://schemas.microsoft.com/office/drawing/2014/main" id="{E2305401-6A14-3312-D4E3-EF35CD989245}"/>
              </a:ext>
            </a:extLst>
          </p:cNvPr>
          <p:cNvCxnSpPr>
            <a:cxnSpLocks/>
            <a:stCxn id="18" idx="2"/>
            <a:endCxn id="16" idx="2"/>
          </p:cNvCxnSpPr>
          <p:nvPr/>
        </p:nvCxnSpPr>
        <p:spPr>
          <a:xfrm rot="5400000" flipH="1" flipV="1">
            <a:off x="2638786" y="2187246"/>
            <a:ext cx="1696339" cy="1533845"/>
          </a:xfrm>
          <a:prstGeom prst="bentConnector4">
            <a:avLst>
              <a:gd name="adj1" fmla="val -20484"/>
              <a:gd name="adj2" fmla="val -93051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a gomito 89">
            <a:extLst>
              <a:ext uri="{FF2B5EF4-FFF2-40B4-BE49-F238E27FC236}">
                <a16:creationId xmlns:a16="http://schemas.microsoft.com/office/drawing/2014/main" id="{BF177BED-3453-3E05-8974-8DAB3C4EAAB6}"/>
              </a:ext>
            </a:extLst>
          </p:cNvPr>
          <p:cNvCxnSpPr>
            <a:cxnSpLocks/>
            <a:stCxn id="17" idx="3"/>
            <a:endCxn id="26" idx="0"/>
          </p:cNvCxnSpPr>
          <p:nvPr/>
        </p:nvCxnSpPr>
        <p:spPr>
          <a:xfrm flipH="1">
            <a:off x="6096000" y="3429000"/>
            <a:ext cx="1440000" cy="871765"/>
          </a:xfrm>
          <a:prstGeom prst="bentConnector4">
            <a:avLst>
              <a:gd name="adj1" fmla="val -24474"/>
              <a:gd name="adj2" fmla="val 79879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a gomito 92">
            <a:extLst>
              <a:ext uri="{FF2B5EF4-FFF2-40B4-BE49-F238E27FC236}">
                <a16:creationId xmlns:a16="http://schemas.microsoft.com/office/drawing/2014/main" id="{F0B26114-9664-DAEC-C437-49F28CA67891}"/>
              </a:ext>
            </a:extLst>
          </p:cNvPr>
          <p:cNvCxnSpPr>
            <a:cxnSpLocks/>
            <a:stCxn id="26" idx="3"/>
            <a:endCxn id="28" idx="1"/>
          </p:cNvCxnSpPr>
          <p:nvPr/>
        </p:nvCxnSpPr>
        <p:spPr>
          <a:xfrm>
            <a:off x="7896000" y="5020765"/>
            <a:ext cx="279413" cy="205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a gomito 106">
            <a:extLst>
              <a:ext uri="{FF2B5EF4-FFF2-40B4-BE49-F238E27FC236}">
                <a16:creationId xmlns:a16="http://schemas.microsoft.com/office/drawing/2014/main" id="{0972CCF9-C46F-DED5-7FF0-D0C25C7178B1}"/>
              </a:ext>
            </a:extLst>
          </p:cNvPr>
          <p:cNvCxnSpPr>
            <a:cxnSpLocks/>
            <a:stCxn id="28" idx="2"/>
            <a:endCxn id="16" idx="6"/>
          </p:cNvCxnSpPr>
          <p:nvPr/>
        </p:nvCxnSpPr>
        <p:spPr>
          <a:xfrm rot="5400000" flipH="1">
            <a:off x="7133949" y="2916524"/>
            <a:ext cx="3289175" cy="1668127"/>
          </a:xfrm>
          <a:prstGeom prst="bentConnector4">
            <a:avLst>
              <a:gd name="adj1" fmla="val -9556"/>
              <a:gd name="adj2" fmla="val -104488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a gomito 110">
            <a:extLst>
              <a:ext uri="{FF2B5EF4-FFF2-40B4-BE49-F238E27FC236}">
                <a16:creationId xmlns:a16="http://schemas.microsoft.com/office/drawing/2014/main" id="{9CE94811-EAB7-231B-22DF-95113D0E8DE7}"/>
              </a:ext>
            </a:extLst>
          </p:cNvPr>
          <p:cNvCxnSpPr>
            <a:cxnSpLocks/>
            <a:stCxn id="26" idx="1"/>
            <a:endCxn id="29" idx="0"/>
          </p:cNvCxnSpPr>
          <p:nvPr/>
        </p:nvCxnSpPr>
        <p:spPr>
          <a:xfrm rot="10800000" flipV="1">
            <a:off x="3251856" y="5020764"/>
            <a:ext cx="1044144" cy="654171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AB13AF97-082B-2CAD-91A4-D8A25DA30109}"/>
              </a:ext>
            </a:extLst>
          </p:cNvPr>
          <p:cNvSpPr txBox="1"/>
          <p:nvPr/>
        </p:nvSpPr>
        <p:spPr>
          <a:xfrm>
            <a:off x="4476750" y="3028890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Sì</a:t>
            </a:r>
          </a:p>
        </p:txBody>
      </p: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F38018F5-680A-8783-FD9C-7ADEDEB7C8CD}"/>
              </a:ext>
            </a:extLst>
          </p:cNvPr>
          <p:cNvSpPr txBox="1"/>
          <p:nvPr/>
        </p:nvSpPr>
        <p:spPr>
          <a:xfrm>
            <a:off x="4124325" y="4629090"/>
            <a:ext cx="40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Sì</a:t>
            </a:r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2781D426-9521-3BDF-3008-5193FAB827DC}"/>
              </a:ext>
            </a:extLst>
          </p:cNvPr>
          <p:cNvSpPr txBox="1"/>
          <p:nvPr/>
        </p:nvSpPr>
        <p:spPr>
          <a:xfrm>
            <a:off x="7286625" y="3028890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No</a:t>
            </a:r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4DBDC92B-4649-DF39-2EA0-C53BBFE104F3}"/>
              </a:ext>
            </a:extLst>
          </p:cNvPr>
          <p:cNvSpPr txBox="1"/>
          <p:nvPr/>
        </p:nvSpPr>
        <p:spPr>
          <a:xfrm>
            <a:off x="7620000" y="4629090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449390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9F7E925-8FFB-1CE6-376A-DA65CDED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Misura e correzione dell’inclinazione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D4FC3A8-A91F-6727-25CB-585E81ADF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it-IT" dirty="0">
                <a:hlinkClick r:id="rId2"/>
              </a:rPr>
              <a:t>https://www.youtube.com/watch?v=rwkYFg-5dbc</a:t>
            </a:r>
            <a:r>
              <a:rPr lang="it-IT" dirty="0"/>
              <a:t>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293F31-AEA9-CFDB-BFF1-B255483F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50B28A-621B-6469-1A4F-BB7708EC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5E776-E434-E90B-6F65-98E3F174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990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9F7E925-8FFB-1CE6-376A-DA65CDED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Misura e correzione del centraggio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D4FC3A8-A91F-6727-25CB-585E81ADF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it-IT" dirty="0">
                <a:hlinkClick r:id="rId2"/>
              </a:rPr>
              <a:t>https://www.youtube.com/watch?v=VhSi1_yMF_Q</a:t>
            </a:r>
            <a:r>
              <a:rPr lang="it-IT" dirty="0"/>
              <a:t>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293F31-AEA9-CFDB-BFF1-B255483F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50B28A-621B-6469-1A4F-BB7708EC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5E776-E434-E90B-6F65-98E3F174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818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4D4AB6-1DD5-1B9E-A25B-26DF56CD7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Strategia di allineamento a Pechino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A9DD41-2EAC-C304-00C8-3025A1F72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it-IT" sz="2400" dirty="0"/>
              <a:t>Prima dell’assemblaggio: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it-IT" sz="1800" dirty="0"/>
              <a:t>Verificare la macchina (usando il mandrino di L2 e comparatori) 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it-IT" sz="1800" dirty="0"/>
              <a:t>Allineare e centrare un mandrino di riferimento (inclinando e muovendo la base)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it-IT" sz="1800" dirty="0"/>
              <a:t>Allineare e centrare i restanti mandrini (</a:t>
            </a:r>
            <a:r>
              <a:rPr lang="it-IT" sz="1800" dirty="0" err="1"/>
              <a:t>spessorando</a:t>
            </a:r>
            <a:r>
              <a:rPr lang="it-IT" sz="1800" dirty="0"/>
              <a:t> i mandrini e muovendo la base)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it-IT" sz="2400" dirty="0"/>
              <a:t>Durante l’assemblaggio: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it-IT" sz="1800" dirty="0"/>
              <a:t>Ricentrare i mandrini in opera (leggendo i sensori in basso e muovendo la base)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it-IT" sz="1800" dirty="0"/>
              <a:t>Monitorare l’allineamento dei mandrini (leggendo i sensori in basso durante gli infilaggi)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it-IT" sz="1800" dirty="0"/>
              <a:t>Monitorare la posizione dell’anodo (leggendo i sensori in alto)</a:t>
            </a:r>
          </a:p>
          <a:p>
            <a:pPr marL="0" indent="0">
              <a:spcBef>
                <a:spcPts val="1800"/>
              </a:spcBef>
              <a:buNone/>
            </a:pPr>
            <a:endParaRPr lang="it-IT" sz="24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4D46BA-2707-B108-E259-836EA6E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59A960-226B-3485-3E63-1EE839BA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38383D-03DE-81BD-4012-8C326A04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18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752F06-2ED7-4378-A456-E1FA93388E12}"/>
              </a:ext>
            </a:extLst>
          </p:cNvPr>
          <p:cNvSpPr txBox="1"/>
          <p:nvPr/>
        </p:nvSpPr>
        <p:spPr>
          <a:xfrm>
            <a:off x="7828867" y="238498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Segoe Print" panose="02000600000000000000" pitchFamily="2" charset="0"/>
              </a:rPr>
              <a:t>2-3 gg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E8FFADB-D29F-428E-5843-B9C46501DDB5}"/>
              </a:ext>
            </a:extLst>
          </p:cNvPr>
          <p:cNvSpPr txBox="1"/>
          <p:nvPr/>
        </p:nvSpPr>
        <p:spPr>
          <a:xfrm>
            <a:off x="9434410" y="2867603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Segoe Print" panose="02000600000000000000" pitchFamily="2" charset="0"/>
              </a:rPr>
              <a:t>4-5 gg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5A77E2C-451C-0B2F-A8E9-123947B4B1F9}"/>
              </a:ext>
            </a:extLst>
          </p:cNvPr>
          <p:cNvSpPr txBox="1"/>
          <p:nvPr/>
        </p:nvSpPr>
        <p:spPr>
          <a:xfrm>
            <a:off x="9876497" y="3329579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Segoe Print" panose="02000600000000000000" pitchFamily="2" charset="0"/>
              </a:rPr>
              <a:t>1-2 </a:t>
            </a:r>
            <a:r>
              <a:rPr lang="it-IT" dirty="0" err="1">
                <a:solidFill>
                  <a:srgbClr val="C00000"/>
                </a:solidFill>
                <a:latin typeface="Segoe Print" panose="02000600000000000000" pitchFamily="2" charset="0"/>
              </a:rPr>
              <a:t>sett</a:t>
            </a:r>
            <a:r>
              <a:rPr lang="it-IT" dirty="0">
                <a:solidFill>
                  <a:srgbClr val="C00000"/>
                </a:solidFill>
                <a:latin typeface="Segoe Print" panose="02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110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DB2AE4-7405-0CC3-6F11-7FB7BC2AD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52A913-204A-19B7-EA5E-FF520DF0B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it-IT" sz="2400" dirty="0"/>
              <a:t>La risoluzione dei laser e i limiti della macchina hanno reso necessario modificare procedura e interfaccia di allineamento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it-IT" sz="2400" dirty="0"/>
              <a:t>Si è definita una procedura per un allineamento iterativo che alterna correzioni dell’inclinazione e centraggi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it-IT" sz="2400" dirty="0"/>
              <a:t>Un test dell’allineamento è attualmente in corso, 3 mandrini su 5 sono già stati allineati e centrati con questa nuova procedura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it-IT" sz="2400" dirty="0"/>
              <a:t>L’errore che si commette posizionando i mandrini in clessidra renderà necessario un centraggio ‘‘in opera’’ durante l’assemblaggio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F6FBD5-F3C1-9F44-4A13-421CD9E30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1784D2-DD26-88EF-EF09-3A610C48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DC1ACD-8AF7-DAD3-DC45-D28DA8CA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05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0A3AB-2C32-882A-87EA-920FADD5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1FFD7A-2562-D5F5-D346-AEC412B49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endParaRPr lang="it-IT" dirty="0"/>
          </a:p>
          <a:p>
            <a:pPr>
              <a:spcBef>
                <a:spcPts val="2400"/>
              </a:spcBef>
            </a:pPr>
            <a:r>
              <a:rPr lang="it-IT" dirty="0"/>
              <a:t>Installazione</a:t>
            </a:r>
          </a:p>
          <a:p>
            <a:pPr>
              <a:spcBef>
                <a:spcPts val="2400"/>
              </a:spcBef>
            </a:pPr>
            <a:r>
              <a:rPr lang="it-IT" dirty="0"/>
              <a:t>Sviluppo</a:t>
            </a:r>
          </a:p>
          <a:p>
            <a:pPr>
              <a:spcBef>
                <a:spcPts val="2400"/>
              </a:spcBef>
            </a:pPr>
            <a:r>
              <a:rPr lang="it-IT" dirty="0"/>
              <a:t>Operazioni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327476-A33A-F439-97B6-8FE4224C3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AF6A9F-C4B8-F69F-89F8-56FD0E140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78E3E1-7037-0BE0-B5B5-3FAA9E19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2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BD4A923-9B38-248B-C4B7-E76F7C357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4310" b="5629"/>
          <a:stretch/>
        </p:blipFill>
        <p:spPr>
          <a:xfrm rot="60000">
            <a:off x="8636237" y="496681"/>
            <a:ext cx="2667785" cy="554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magine 17" descr="Immagine che contiene testo, piastrellato&#10;&#10;Descrizione generata automaticamente">
            <a:extLst>
              <a:ext uri="{FF2B5EF4-FFF2-40B4-BE49-F238E27FC236}">
                <a16:creationId xmlns:a16="http://schemas.microsoft.com/office/drawing/2014/main" id="{5E6188D2-FD79-97ED-1E2D-75E4DAAD9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6957" r="14421" b="10730"/>
          <a:stretch/>
        </p:blipFill>
        <p:spPr>
          <a:xfrm rot="180000">
            <a:off x="4177364" y="1007680"/>
            <a:ext cx="4312118" cy="2310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magine 1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B1C4C8BD-FC62-DF18-C44D-89AEBE95A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r="25000"/>
          <a:stretch/>
        </p:blipFill>
        <p:spPr>
          <a:xfrm rot="-180000">
            <a:off x="4709731" y="3435418"/>
            <a:ext cx="3599848" cy="2535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8090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C09397-6E09-FE8D-5C02-DF302AAB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3265F1-2350-55F3-8C5F-484FD036B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795AF8-F06A-A9D9-2666-5AF440B3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20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00404F-2445-52D7-E43D-CEBA0E7432FF}"/>
              </a:ext>
            </a:extLst>
          </p:cNvPr>
          <p:cNvSpPr txBox="1"/>
          <p:nvPr/>
        </p:nvSpPr>
        <p:spPr>
          <a:xfrm>
            <a:off x="2778425" y="3044279"/>
            <a:ext cx="6635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latin typeface="Segoe Print" panose="02000600000000000000" pitchFamily="2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540341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41553FA-5D40-5B5E-364E-2A6E7336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8B3BA5-1CDE-306B-95C0-3BD5DD6CE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53D2E-A838-425D-4785-0375F353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CC612-6B11-1AE4-23E1-21BFC0BB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785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09813-258A-7476-1669-FDE1B7CC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clessidra – ripasso della nomenclatura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EB537F4-4831-87C7-7244-C98B33920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4925" r="9532" b="22615"/>
          <a:stretch/>
        </p:blipFill>
        <p:spPr>
          <a:xfrm>
            <a:off x="8137772" y="365126"/>
            <a:ext cx="2984044" cy="6136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3544AF-CBD0-C6E2-230A-3A26194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1F78BF-CDEE-4C17-51DB-0F219917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84F394-4CF7-31C7-0508-0EF1A5CD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BC1194-CA08-40AD-942D-8112B312787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ECA1B9-BD82-0475-037B-85648C186EFF}"/>
              </a:ext>
            </a:extLst>
          </p:cNvPr>
          <p:cNvSpPr txBox="1"/>
          <p:nvPr/>
        </p:nvSpPr>
        <p:spPr>
          <a:xfrm>
            <a:off x="6922420" y="568306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BASE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179359C-246A-98CB-1D17-F2CF6DDB9CD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7733861" y="5883115"/>
            <a:ext cx="12303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9704AD-3EF7-3850-8BE8-FAA766E9ED06}"/>
              </a:ext>
            </a:extLst>
          </p:cNvPr>
          <p:cNvSpPr txBox="1"/>
          <p:nvPr/>
        </p:nvSpPr>
        <p:spPr>
          <a:xfrm>
            <a:off x="6250763" y="2516758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CARRELLO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7F7C39D-8AB5-5214-A4CC-30BA3E425A86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733861" y="2716813"/>
            <a:ext cx="1120970" cy="1185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B5902944-B2EC-5695-0371-92A4A08C0BBE}"/>
              </a:ext>
            </a:extLst>
          </p:cNvPr>
          <p:cNvSpPr/>
          <p:nvPr/>
        </p:nvSpPr>
        <p:spPr>
          <a:xfrm>
            <a:off x="8796567" y="850064"/>
            <a:ext cx="1722941" cy="2290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689995C-9D03-DCEA-E787-7B273D482FA0}"/>
              </a:ext>
            </a:extLst>
          </p:cNvPr>
          <p:cNvSpPr txBox="1"/>
          <p:nvPr/>
        </p:nvSpPr>
        <p:spPr>
          <a:xfrm>
            <a:off x="6717236" y="3712031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GUIDE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8D39F4B-A835-4096-42AA-D3FFE919F91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96991" y="3912086"/>
            <a:ext cx="1267257" cy="203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C257385-8AA2-841E-FF52-4F71F92377F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7696991" y="3712031"/>
            <a:ext cx="2642765" cy="200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1818E2B-F8CC-094F-07AC-8250B8CA5AE9}"/>
              </a:ext>
            </a:extLst>
          </p:cNvPr>
          <p:cNvCxnSpPr>
            <a:cxnSpLocks/>
          </p:cNvCxnSpPr>
          <p:nvPr/>
        </p:nvCxnSpPr>
        <p:spPr>
          <a:xfrm>
            <a:off x="11580709" y="1207361"/>
            <a:ext cx="0" cy="171399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DB69AB19-9893-56BF-600D-A6224A58D736}"/>
              </a:ext>
            </a:extLst>
          </p:cNvPr>
          <p:cNvCxnSpPr>
            <a:cxnSpLocks/>
          </p:cNvCxnSpPr>
          <p:nvPr/>
        </p:nvCxnSpPr>
        <p:spPr>
          <a:xfrm flipH="1">
            <a:off x="11400693" y="5851650"/>
            <a:ext cx="339969" cy="53926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F0F6E948-8771-05EA-B769-D9FA7ADB28CE}"/>
              </a:ext>
            </a:extLst>
          </p:cNvPr>
          <p:cNvCxnSpPr>
            <a:cxnSpLocks/>
          </p:cNvCxnSpPr>
          <p:nvPr/>
        </p:nvCxnSpPr>
        <p:spPr>
          <a:xfrm flipH="1">
            <a:off x="11205309" y="6121281"/>
            <a:ext cx="760046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CCE4E3F0-6458-B9C8-D612-D4A93F2B7836}"/>
              </a:ext>
            </a:extLst>
          </p:cNvPr>
          <p:cNvCxnSpPr>
            <a:cxnSpLocks/>
          </p:cNvCxnSpPr>
          <p:nvPr/>
        </p:nvCxnSpPr>
        <p:spPr>
          <a:xfrm flipH="1" flipV="1">
            <a:off x="11259279" y="4475128"/>
            <a:ext cx="321430" cy="1608246"/>
          </a:xfrm>
          <a:prstGeom prst="straightConnector1">
            <a:avLst/>
          </a:prstGeom>
          <a:ln w="38100">
            <a:solidFill>
              <a:schemeClr val="bg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A244AE3C-95E0-74D9-967B-6FBAB6C0C649}"/>
              </a:ext>
            </a:extLst>
          </p:cNvPr>
          <p:cNvCxnSpPr>
            <a:cxnSpLocks/>
          </p:cNvCxnSpPr>
          <p:nvPr/>
        </p:nvCxnSpPr>
        <p:spPr>
          <a:xfrm flipV="1">
            <a:off x="11570677" y="4354006"/>
            <a:ext cx="25186" cy="1767274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rco 64">
            <a:extLst>
              <a:ext uri="{FF2B5EF4-FFF2-40B4-BE49-F238E27FC236}">
                <a16:creationId xmlns:a16="http://schemas.microsoft.com/office/drawing/2014/main" id="{FCA823FB-19B1-94DD-83B3-495885998BBC}"/>
              </a:ext>
            </a:extLst>
          </p:cNvPr>
          <p:cNvSpPr/>
          <p:nvPr/>
        </p:nvSpPr>
        <p:spPr>
          <a:xfrm rot="17205587">
            <a:off x="11207253" y="4491612"/>
            <a:ext cx="636948" cy="539259"/>
          </a:xfrm>
          <a:prstGeom prst="arc">
            <a:avLst>
              <a:gd name="adj1" fmla="val 17418085"/>
              <a:gd name="adj2" fmla="val 21537216"/>
            </a:avLst>
          </a:prstGeom>
          <a:ln w="38100">
            <a:solidFill>
              <a:schemeClr val="bg1"/>
            </a:solidFill>
            <a:headEnd type="triangle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13661 w 636948"/>
                      <a:gd name="connsiteY0" fmla="*/ 12325 h 539259"/>
                      <a:gd name="connsiteX1" fmla="*/ 636874 w 636948"/>
                      <a:gd name="connsiteY1" fmla="*/ 263814 h 539259"/>
                      <a:gd name="connsiteX2" fmla="*/ 318474 w 636948"/>
                      <a:gd name="connsiteY2" fmla="*/ 269630 h 539259"/>
                      <a:gd name="connsiteX3" fmla="*/ 413661 w 636948"/>
                      <a:gd name="connsiteY3" fmla="*/ 12325 h 539259"/>
                      <a:gd name="connsiteX0" fmla="*/ 413661 w 636948"/>
                      <a:gd name="connsiteY0" fmla="*/ 12325 h 539259"/>
                      <a:gd name="connsiteX1" fmla="*/ 636874 w 636948"/>
                      <a:gd name="connsiteY1" fmla="*/ 263814 h 539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36948" h="539259" stroke="0" extrusionOk="0">
                        <a:moveTo>
                          <a:pt x="413661" y="12325"/>
                        </a:moveTo>
                        <a:cubicBezTo>
                          <a:pt x="516777" y="30059"/>
                          <a:pt x="602518" y="159903"/>
                          <a:pt x="636874" y="263814"/>
                        </a:cubicBezTo>
                        <a:cubicBezTo>
                          <a:pt x="482779" y="277242"/>
                          <a:pt x="454820" y="252118"/>
                          <a:pt x="318474" y="269630"/>
                        </a:cubicBezTo>
                        <a:cubicBezTo>
                          <a:pt x="331538" y="177322"/>
                          <a:pt x="399509" y="117421"/>
                          <a:pt x="413661" y="12325"/>
                        </a:cubicBezTo>
                        <a:close/>
                      </a:path>
                      <a:path w="636948" h="539259" fill="none" extrusionOk="0">
                        <a:moveTo>
                          <a:pt x="413661" y="12325"/>
                        </a:moveTo>
                        <a:cubicBezTo>
                          <a:pt x="569573" y="59084"/>
                          <a:pt x="653456" y="150433"/>
                          <a:pt x="636874" y="2638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6F734DF6-9291-5ACA-3A05-1D834DE2B291}"/>
              </a:ext>
            </a:extLst>
          </p:cNvPr>
          <p:cNvGrpSpPr/>
          <p:nvPr/>
        </p:nvGrpSpPr>
        <p:grpSpPr>
          <a:xfrm>
            <a:off x="596137" y="3989489"/>
            <a:ext cx="5240904" cy="2573605"/>
            <a:chOff x="596137" y="3731582"/>
            <a:chExt cx="5240904" cy="2573605"/>
          </a:xfrm>
        </p:grpSpPr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52339E8E-3625-4DE6-BECA-10B406284BA5}"/>
                </a:ext>
              </a:extLst>
            </p:cNvPr>
            <p:cNvGrpSpPr/>
            <p:nvPr/>
          </p:nvGrpSpPr>
          <p:grpSpPr>
            <a:xfrm>
              <a:off x="596137" y="3731582"/>
              <a:ext cx="5240904" cy="1931306"/>
              <a:chOff x="556843" y="3728309"/>
              <a:chExt cx="5240904" cy="1931306"/>
            </a:xfrm>
          </p:grpSpPr>
          <p:pic>
            <p:nvPicPr>
              <p:cNvPr id="71" name="Immagine 70" descr="Immagine che contiene interni, finestra, dilegno, arredamento&#10;&#10;Descrizione generata automaticamente">
                <a:extLst>
                  <a:ext uri="{FF2B5EF4-FFF2-40B4-BE49-F238E27FC236}">
                    <a16:creationId xmlns:a16="http://schemas.microsoft.com/office/drawing/2014/main" id="{390D3451-27F2-84F5-3E49-0188E156BB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31" t="28374" r="20320" b="22106"/>
              <a:stretch/>
            </p:blipFill>
            <p:spPr>
              <a:xfrm>
                <a:off x="556843" y="3728309"/>
                <a:ext cx="5240904" cy="193130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B7ADBB34-6FB5-8CB6-0E3D-EDE7816796F6}"/>
                  </a:ext>
                </a:extLst>
              </p:cNvPr>
              <p:cNvSpPr txBox="1"/>
              <p:nvPr/>
            </p:nvSpPr>
            <p:spPr>
              <a:xfrm>
                <a:off x="595918" y="5259505"/>
                <a:ext cx="265168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FLANGIA INFERIORE</a:t>
                </a:r>
              </a:p>
            </p:txBody>
          </p:sp>
        </p:grp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F8A13EE8-0F99-3392-EF08-9A9DDCD2689F}"/>
                </a:ext>
              </a:extLst>
            </p:cNvPr>
            <p:cNvSpPr txBox="1"/>
            <p:nvPr/>
          </p:nvSpPr>
          <p:spPr>
            <a:xfrm>
              <a:off x="4410069" y="5905077"/>
              <a:ext cx="1350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SPINTORI</a:t>
              </a:r>
            </a:p>
          </p:txBody>
        </p:sp>
        <p:cxnSp>
          <p:nvCxnSpPr>
            <p:cNvPr id="78" name="Connettore 2 77">
              <a:extLst>
                <a:ext uri="{FF2B5EF4-FFF2-40B4-BE49-F238E27FC236}">
                  <a16:creationId xmlns:a16="http://schemas.microsoft.com/office/drawing/2014/main" id="{FA58F1A7-2511-3915-AF02-22428FEE80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2431" y="4536856"/>
              <a:ext cx="324623" cy="13682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2 80">
              <a:extLst>
                <a:ext uri="{FF2B5EF4-FFF2-40B4-BE49-F238E27FC236}">
                  <a16:creationId xmlns:a16="http://schemas.microsoft.com/office/drawing/2014/main" id="{9F22012B-1EBB-FEE8-7EEA-BD729BCADF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1700" y="5081497"/>
              <a:ext cx="2217238" cy="8201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Arco 89">
            <a:extLst>
              <a:ext uri="{FF2B5EF4-FFF2-40B4-BE49-F238E27FC236}">
                <a16:creationId xmlns:a16="http://schemas.microsoft.com/office/drawing/2014/main" id="{E9EF1E55-4D09-7E7F-CA99-284913921930}"/>
              </a:ext>
            </a:extLst>
          </p:cNvPr>
          <p:cNvSpPr/>
          <p:nvPr/>
        </p:nvSpPr>
        <p:spPr>
          <a:xfrm>
            <a:off x="11488224" y="3141655"/>
            <a:ext cx="215278" cy="779944"/>
          </a:xfrm>
          <a:prstGeom prst="arc">
            <a:avLst>
              <a:gd name="adj1" fmla="val 12356910"/>
              <a:gd name="adj2" fmla="val 8772727"/>
            </a:avLst>
          </a:prstGeom>
          <a:ln w="381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107" name="Gruppo 106">
            <a:extLst>
              <a:ext uri="{FF2B5EF4-FFF2-40B4-BE49-F238E27FC236}">
                <a16:creationId xmlns:a16="http://schemas.microsoft.com/office/drawing/2014/main" id="{12F41414-3B43-C519-822C-AA358AB0C460}"/>
              </a:ext>
            </a:extLst>
          </p:cNvPr>
          <p:cNvGrpSpPr/>
          <p:nvPr/>
        </p:nvGrpSpPr>
        <p:grpSpPr>
          <a:xfrm>
            <a:off x="609024" y="1329906"/>
            <a:ext cx="5266826" cy="2323083"/>
            <a:chOff x="609024" y="1064180"/>
            <a:chExt cx="5266826" cy="2323083"/>
          </a:xfrm>
        </p:grpSpPr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AF9C8BA1-B117-C6AE-305F-20AEEA2558B4}"/>
                </a:ext>
              </a:extLst>
            </p:cNvPr>
            <p:cNvGrpSpPr/>
            <p:nvPr/>
          </p:nvGrpSpPr>
          <p:grpSpPr>
            <a:xfrm>
              <a:off x="634946" y="1064180"/>
              <a:ext cx="5240904" cy="1849385"/>
              <a:chOff x="556843" y="1585620"/>
              <a:chExt cx="5240904" cy="1849385"/>
            </a:xfrm>
          </p:grpSpPr>
          <p:pic>
            <p:nvPicPr>
              <p:cNvPr id="70" name="Immagine 69" descr="Immagine che contiene interni, dilegno&#10;&#10;Descrizione generata automaticamente">
                <a:extLst>
                  <a:ext uri="{FF2B5EF4-FFF2-40B4-BE49-F238E27FC236}">
                    <a16:creationId xmlns:a16="http://schemas.microsoft.com/office/drawing/2014/main" id="{0D72FE22-592B-61F9-0A26-4EA04C22FE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35" b="11773"/>
              <a:stretch/>
            </p:blipFill>
            <p:spPr>
              <a:xfrm>
                <a:off x="556843" y="1585620"/>
                <a:ext cx="5240904" cy="184338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DD8B4B5B-C073-5F90-EF8C-235F09503180}"/>
                  </a:ext>
                </a:extLst>
              </p:cNvPr>
              <p:cNvSpPr txBox="1"/>
              <p:nvPr/>
            </p:nvSpPr>
            <p:spPr>
              <a:xfrm>
                <a:off x="595918" y="3034895"/>
                <a:ext cx="271420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FLANGIA SUPERIORE</a:t>
                </a:r>
              </a:p>
            </p:txBody>
          </p:sp>
        </p:grp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5A79643F-41AA-A368-5BBD-4FA03D5C5907}"/>
                </a:ext>
              </a:extLst>
            </p:cNvPr>
            <p:cNvSpPr txBox="1"/>
            <p:nvPr/>
          </p:nvSpPr>
          <p:spPr>
            <a:xfrm>
              <a:off x="609024" y="2987153"/>
              <a:ext cx="5153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Sorregge il rivelatore durante l’assemblaggio</a:t>
              </a:r>
            </a:p>
          </p:txBody>
        </p:sp>
      </p:grp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42653437-BFBE-E3F0-064A-350475755BD9}"/>
              </a:ext>
            </a:extLst>
          </p:cNvPr>
          <p:cNvSpPr txBox="1"/>
          <p:nvPr/>
        </p:nvSpPr>
        <p:spPr>
          <a:xfrm>
            <a:off x="6566279" y="1192904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PATTINI</a:t>
            </a:r>
          </a:p>
        </p:txBody>
      </p: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71C617DE-04BE-96F2-8576-21A9C4CEE33A}"/>
              </a:ext>
            </a:extLst>
          </p:cNvPr>
          <p:cNvCxnSpPr>
            <a:cxnSpLocks/>
          </p:cNvCxnSpPr>
          <p:nvPr/>
        </p:nvCxnSpPr>
        <p:spPr>
          <a:xfrm>
            <a:off x="7733861" y="1417052"/>
            <a:ext cx="2605895" cy="1516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A580FA05-A174-848D-2A28-63F1107935F7}"/>
              </a:ext>
            </a:extLst>
          </p:cNvPr>
          <p:cNvCxnSpPr>
            <a:cxnSpLocks/>
            <a:stCxn id="110" idx="3"/>
          </p:cNvCxnSpPr>
          <p:nvPr/>
        </p:nvCxnSpPr>
        <p:spPr>
          <a:xfrm flipV="1">
            <a:off x="7735189" y="1329906"/>
            <a:ext cx="1283184" cy="630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477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09813-258A-7476-1669-FDE1B7CC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clessidra – ripasso della nomenclatura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EB537F4-4831-87C7-7244-C98B33920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4925" r="9532" b="22615"/>
          <a:stretch/>
        </p:blipFill>
        <p:spPr>
          <a:xfrm>
            <a:off x="8137772" y="365126"/>
            <a:ext cx="2984044" cy="6136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3544AF-CBD0-C6E2-230A-3A26194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1F78BF-CDEE-4C17-51DB-0F219917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84F394-4CF7-31C7-0508-0EF1A5CD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BC1194-CA08-40AD-942D-8112B312787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ECA1B9-BD82-0475-037B-85648C186EFF}"/>
              </a:ext>
            </a:extLst>
          </p:cNvPr>
          <p:cNvSpPr txBox="1"/>
          <p:nvPr/>
        </p:nvSpPr>
        <p:spPr>
          <a:xfrm>
            <a:off x="6922420" y="568306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BASE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179359C-246A-98CB-1D17-F2CF6DDB9CD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7733861" y="5883115"/>
            <a:ext cx="12303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9704AD-3EF7-3850-8BE8-FAA766E9ED06}"/>
              </a:ext>
            </a:extLst>
          </p:cNvPr>
          <p:cNvSpPr txBox="1"/>
          <p:nvPr/>
        </p:nvSpPr>
        <p:spPr>
          <a:xfrm>
            <a:off x="6250763" y="2516758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CARRELLO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7F7C39D-8AB5-5214-A4CC-30BA3E425A86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733861" y="2716813"/>
            <a:ext cx="1120970" cy="1185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B5902944-B2EC-5695-0371-92A4A08C0BBE}"/>
              </a:ext>
            </a:extLst>
          </p:cNvPr>
          <p:cNvSpPr/>
          <p:nvPr/>
        </p:nvSpPr>
        <p:spPr>
          <a:xfrm>
            <a:off x="8796567" y="850064"/>
            <a:ext cx="1722941" cy="2290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689995C-9D03-DCEA-E787-7B273D482FA0}"/>
              </a:ext>
            </a:extLst>
          </p:cNvPr>
          <p:cNvSpPr txBox="1"/>
          <p:nvPr/>
        </p:nvSpPr>
        <p:spPr>
          <a:xfrm>
            <a:off x="6717236" y="3712031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GUIDE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8D39F4B-A835-4096-42AA-D3FFE919F91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96991" y="3912086"/>
            <a:ext cx="1267257" cy="203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C257385-8AA2-841E-FF52-4F71F92377F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7696991" y="3712031"/>
            <a:ext cx="2642765" cy="200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1818E2B-F8CC-094F-07AC-8250B8CA5AE9}"/>
              </a:ext>
            </a:extLst>
          </p:cNvPr>
          <p:cNvCxnSpPr>
            <a:cxnSpLocks/>
          </p:cNvCxnSpPr>
          <p:nvPr/>
        </p:nvCxnSpPr>
        <p:spPr>
          <a:xfrm>
            <a:off x="11580709" y="1207361"/>
            <a:ext cx="0" cy="171399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DB69AB19-9893-56BF-600D-A6224A58D736}"/>
              </a:ext>
            </a:extLst>
          </p:cNvPr>
          <p:cNvCxnSpPr>
            <a:cxnSpLocks/>
          </p:cNvCxnSpPr>
          <p:nvPr/>
        </p:nvCxnSpPr>
        <p:spPr>
          <a:xfrm flipH="1">
            <a:off x="11400693" y="5851650"/>
            <a:ext cx="339969" cy="53926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F0F6E948-8771-05EA-B769-D9FA7ADB28CE}"/>
              </a:ext>
            </a:extLst>
          </p:cNvPr>
          <p:cNvCxnSpPr>
            <a:cxnSpLocks/>
          </p:cNvCxnSpPr>
          <p:nvPr/>
        </p:nvCxnSpPr>
        <p:spPr>
          <a:xfrm flipH="1">
            <a:off x="11205309" y="6121281"/>
            <a:ext cx="760046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CCE4E3F0-6458-B9C8-D612-D4A93F2B7836}"/>
              </a:ext>
            </a:extLst>
          </p:cNvPr>
          <p:cNvCxnSpPr>
            <a:cxnSpLocks/>
          </p:cNvCxnSpPr>
          <p:nvPr/>
        </p:nvCxnSpPr>
        <p:spPr>
          <a:xfrm flipH="1" flipV="1">
            <a:off x="11259279" y="4475128"/>
            <a:ext cx="321430" cy="1608246"/>
          </a:xfrm>
          <a:prstGeom prst="straightConnector1">
            <a:avLst/>
          </a:prstGeom>
          <a:ln w="38100">
            <a:solidFill>
              <a:schemeClr val="bg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A244AE3C-95E0-74D9-967B-6FBAB6C0C649}"/>
              </a:ext>
            </a:extLst>
          </p:cNvPr>
          <p:cNvCxnSpPr>
            <a:cxnSpLocks/>
          </p:cNvCxnSpPr>
          <p:nvPr/>
        </p:nvCxnSpPr>
        <p:spPr>
          <a:xfrm flipV="1">
            <a:off x="11570677" y="4354006"/>
            <a:ext cx="25186" cy="1767274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rco 64">
            <a:extLst>
              <a:ext uri="{FF2B5EF4-FFF2-40B4-BE49-F238E27FC236}">
                <a16:creationId xmlns:a16="http://schemas.microsoft.com/office/drawing/2014/main" id="{FCA823FB-19B1-94DD-83B3-495885998BBC}"/>
              </a:ext>
            </a:extLst>
          </p:cNvPr>
          <p:cNvSpPr/>
          <p:nvPr/>
        </p:nvSpPr>
        <p:spPr>
          <a:xfrm rot="17205587">
            <a:off x="11207253" y="4491612"/>
            <a:ext cx="636948" cy="539259"/>
          </a:xfrm>
          <a:prstGeom prst="arc">
            <a:avLst>
              <a:gd name="adj1" fmla="val 17418085"/>
              <a:gd name="adj2" fmla="val 21537216"/>
            </a:avLst>
          </a:prstGeom>
          <a:ln w="38100">
            <a:solidFill>
              <a:schemeClr val="bg1"/>
            </a:solidFill>
            <a:headEnd type="triangle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13661 w 636948"/>
                      <a:gd name="connsiteY0" fmla="*/ 12325 h 539259"/>
                      <a:gd name="connsiteX1" fmla="*/ 636874 w 636948"/>
                      <a:gd name="connsiteY1" fmla="*/ 263814 h 539259"/>
                      <a:gd name="connsiteX2" fmla="*/ 318474 w 636948"/>
                      <a:gd name="connsiteY2" fmla="*/ 269630 h 539259"/>
                      <a:gd name="connsiteX3" fmla="*/ 413661 w 636948"/>
                      <a:gd name="connsiteY3" fmla="*/ 12325 h 539259"/>
                      <a:gd name="connsiteX0" fmla="*/ 413661 w 636948"/>
                      <a:gd name="connsiteY0" fmla="*/ 12325 h 539259"/>
                      <a:gd name="connsiteX1" fmla="*/ 636874 w 636948"/>
                      <a:gd name="connsiteY1" fmla="*/ 263814 h 539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36948" h="539259" stroke="0" extrusionOk="0">
                        <a:moveTo>
                          <a:pt x="413661" y="12325"/>
                        </a:moveTo>
                        <a:cubicBezTo>
                          <a:pt x="516777" y="30059"/>
                          <a:pt x="602518" y="159903"/>
                          <a:pt x="636874" y="263814"/>
                        </a:cubicBezTo>
                        <a:cubicBezTo>
                          <a:pt x="482779" y="277242"/>
                          <a:pt x="454820" y="252118"/>
                          <a:pt x="318474" y="269630"/>
                        </a:cubicBezTo>
                        <a:cubicBezTo>
                          <a:pt x="331538" y="177322"/>
                          <a:pt x="399509" y="117421"/>
                          <a:pt x="413661" y="12325"/>
                        </a:cubicBezTo>
                        <a:close/>
                      </a:path>
                      <a:path w="636948" h="539259" fill="none" extrusionOk="0">
                        <a:moveTo>
                          <a:pt x="413661" y="12325"/>
                        </a:moveTo>
                        <a:cubicBezTo>
                          <a:pt x="569573" y="59084"/>
                          <a:pt x="653456" y="150433"/>
                          <a:pt x="636874" y="2638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390D3451-27F2-84F5-3E49-0188E156B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25370" r="31743" b="28116"/>
          <a:stretch/>
        </p:blipFill>
        <p:spPr>
          <a:xfrm>
            <a:off x="637666" y="3199529"/>
            <a:ext cx="5240903" cy="288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B7ADBB34-6FB5-8CB6-0E3D-EDE7816796F6}"/>
              </a:ext>
            </a:extLst>
          </p:cNvPr>
          <p:cNvSpPr txBox="1"/>
          <p:nvPr/>
        </p:nvSpPr>
        <p:spPr>
          <a:xfrm>
            <a:off x="674021" y="5651595"/>
            <a:ext cx="15888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VOLANTINI</a:t>
            </a:r>
          </a:p>
        </p:txBody>
      </p:sp>
      <p:sp>
        <p:nvSpPr>
          <p:cNvPr id="90" name="Arco 89">
            <a:extLst>
              <a:ext uri="{FF2B5EF4-FFF2-40B4-BE49-F238E27FC236}">
                <a16:creationId xmlns:a16="http://schemas.microsoft.com/office/drawing/2014/main" id="{E9EF1E55-4D09-7E7F-CA99-284913921930}"/>
              </a:ext>
            </a:extLst>
          </p:cNvPr>
          <p:cNvSpPr/>
          <p:nvPr/>
        </p:nvSpPr>
        <p:spPr>
          <a:xfrm>
            <a:off x="11488224" y="3141655"/>
            <a:ext cx="215278" cy="779944"/>
          </a:xfrm>
          <a:prstGeom prst="arc">
            <a:avLst>
              <a:gd name="adj1" fmla="val 12356910"/>
              <a:gd name="adj2" fmla="val 8772727"/>
            </a:avLst>
          </a:prstGeom>
          <a:ln w="381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AF9C8BA1-B117-C6AE-305F-20AEEA2558B4}"/>
              </a:ext>
            </a:extLst>
          </p:cNvPr>
          <p:cNvGrpSpPr/>
          <p:nvPr/>
        </p:nvGrpSpPr>
        <p:grpSpPr>
          <a:xfrm>
            <a:off x="634946" y="1187230"/>
            <a:ext cx="5240904" cy="1849385"/>
            <a:chOff x="556843" y="1585620"/>
            <a:chExt cx="5240904" cy="1849385"/>
          </a:xfrm>
        </p:grpSpPr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0D72FE22-592B-61F9-0A26-4EA04C22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04" b="10904"/>
            <a:stretch/>
          </p:blipFill>
          <p:spPr>
            <a:xfrm>
              <a:off x="556843" y="1585620"/>
              <a:ext cx="5240904" cy="18433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DD8B4B5B-C073-5F90-EF8C-235F09503180}"/>
                </a:ext>
              </a:extLst>
            </p:cNvPr>
            <p:cNvSpPr txBox="1"/>
            <p:nvPr/>
          </p:nvSpPr>
          <p:spPr>
            <a:xfrm>
              <a:off x="595918" y="3034895"/>
              <a:ext cx="466666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VITI PER CONTROLLO INCLINAZIONE</a:t>
              </a:r>
            </a:p>
          </p:txBody>
        </p:sp>
      </p:grp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42653437-BFBE-E3F0-064A-350475755BD9}"/>
              </a:ext>
            </a:extLst>
          </p:cNvPr>
          <p:cNvSpPr txBox="1"/>
          <p:nvPr/>
        </p:nvSpPr>
        <p:spPr>
          <a:xfrm>
            <a:off x="6566279" y="1192904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PATTINI</a:t>
            </a:r>
          </a:p>
        </p:txBody>
      </p: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71C617DE-04BE-96F2-8576-21A9C4CEE33A}"/>
              </a:ext>
            </a:extLst>
          </p:cNvPr>
          <p:cNvCxnSpPr>
            <a:cxnSpLocks/>
          </p:cNvCxnSpPr>
          <p:nvPr/>
        </p:nvCxnSpPr>
        <p:spPr>
          <a:xfrm>
            <a:off x="7733861" y="1417052"/>
            <a:ext cx="2605895" cy="1516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A580FA05-A174-848D-2A28-63F1107935F7}"/>
              </a:ext>
            </a:extLst>
          </p:cNvPr>
          <p:cNvCxnSpPr>
            <a:cxnSpLocks/>
            <a:stCxn id="110" idx="3"/>
          </p:cNvCxnSpPr>
          <p:nvPr/>
        </p:nvCxnSpPr>
        <p:spPr>
          <a:xfrm flipV="1">
            <a:off x="7735189" y="1329906"/>
            <a:ext cx="1283184" cy="630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BB2A4B-E04F-63EC-659D-C43382FF3F2E}"/>
              </a:ext>
            </a:extLst>
          </p:cNvPr>
          <p:cNvSpPr txBox="1"/>
          <p:nvPr/>
        </p:nvSpPr>
        <p:spPr>
          <a:xfrm>
            <a:off x="546501" y="6164696"/>
            <a:ext cx="5073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Bloccaggio mandrino e controllo traslazione</a:t>
            </a:r>
          </a:p>
        </p:txBody>
      </p:sp>
    </p:spTree>
    <p:extLst>
      <p:ext uri="{BB962C8B-B14F-4D97-AF65-F5344CB8AC3E}">
        <p14:creationId xmlns:p14="http://schemas.microsoft.com/office/powerpoint/2010/main" val="2731815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571BAB-9EA0-77C8-6606-5213E6D7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Rimessa in opera della clessidra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DD5BDC-17C4-8131-DAAF-09887095F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7" y="1261533"/>
            <a:ext cx="8569374" cy="523134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it-IT" sz="2000" dirty="0"/>
              <a:t>- Messa in bolla del basamento item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- Controllo di: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	</a:t>
            </a:r>
            <a:r>
              <a:rPr lang="it-IT" sz="1800" dirty="0"/>
              <a:t>Linearità delle guide	</a:t>
            </a:r>
          </a:p>
          <a:p>
            <a:pPr>
              <a:spcAft>
                <a:spcPts val="600"/>
              </a:spcAft>
            </a:pPr>
            <a:r>
              <a:rPr lang="it-IT" sz="1800" dirty="0"/>
              <a:t>	Parallelismo delle guide</a:t>
            </a:r>
          </a:p>
          <a:p>
            <a:pPr>
              <a:spcAft>
                <a:spcPts val="1200"/>
              </a:spcAft>
            </a:pPr>
            <a:r>
              <a:rPr lang="it-IT" sz="1800" dirty="0"/>
              <a:t>	Squadro fra carrello e guide</a:t>
            </a:r>
          </a:p>
          <a:p>
            <a:pPr>
              <a:spcAft>
                <a:spcPts val="1200"/>
              </a:spcAft>
            </a:pPr>
            <a:r>
              <a:rPr lang="it-IT" sz="2000" dirty="0"/>
              <a:t>- Allineamento con comparatori su mandrino G3 nudo</a:t>
            </a:r>
            <a:endParaRPr lang="it-IT" sz="2400" dirty="0"/>
          </a:p>
          <a:p>
            <a:pPr>
              <a:spcAft>
                <a:spcPts val="600"/>
              </a:spcAft>
            </a:pPr>
            <a:r>
              <a:rPr lang="it-IT" sz="2000" dirty="0"/>
              <a:t>Osservazioni: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	</a:t>
            </a:r>
            <a:r>
              <a:rPr lang="it-IT" sz="1800" dirty="0"/>
              <a:t>Il carrello è solidale a una sola guida</a:t>
            </a:r>
          </a:p>
          <a:p>
            <a:pPr>
              <a:spcAft>
                <a:spcPts val="600"/>
              </a:spcAft>
            </a:pPr>
            <a:r>
              <a:rPr lang="it-IT" sz="1800" dirty="0"/>
              <a:t>	In alto il carrello si accoppia alla seconda guida tramite </a:t>
            </a:r>
          </a:p>
          <a:p>
            <a:pPr>
              <a:spcAft>
                <a:spcPts val="600"/>
              </a:spcAft>
            </a:pPr>
            <a:r>
              <a:rPr lang="it-IT" sz="1800" dirty="0"/>
              <a:t>	due piccole guide lineari</a:t>
            </a:r>
          </a:p>
          <a:p>
            <a:r>
              <a:rPr lang="it-IT" sz="1800" dirty="0"/>
              <a:t>	Le guide non sono parallele fra loro	</a:t>
            </a:r>
          </a:p>
          <a:p>
            <a:pPr>
              <a:spcAft>
                <a:spcPts val="600"/>
              </a:spcAft>
            </a:pPr>
            <a:r>
              <a:rPr lang="it-IT" sz="1800" dirty="0"/>
              <a:t>		da cui le deformazioni osservate sulla flangia inferiore</a:t>
            </a:r>
          </a:p>
          <a:p>
            <a:r>
              <a:rPr lang="it-IT" sz="1800" dirty="0"/>
              <a:t>	è necessario disaccoppiare dalla seconda guida</a:t>
            </a:r>
          </a:p>
          <a:p>
            <a:pPr>
              <a:spcAft>
                <a:spcPts val="600"/>
              </a:spcAft>
            </a:pPr>
            <a:r>
              <a:rPr lang="it-IT" sz="1800" dirty="0"/>
              <a:t>		anche la flangia inferiore</a:t>
            </a:r>
            <a:endParaRPr lang="it-IT" sz="1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8E68DD-DC1E-C590-F862-47C74633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Torino, 29 Settembre 2022 - BESIII Italia Meeting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65BD28-FBEB-7D7B-2C99-54F77EBD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F1ECFA-18D3-E53C-193C-5020B67E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BC1194-CA08-40AD-942D-8112B312787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pic>
        <p:nvPicPr>
          <p:cNvPr id="8" name="Immagine 7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5902D66C-D807-827F-3B46-7FD402037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" b="3551"/>
          <a:stretch/>
        </p:blipFill>
        <p:spPr>
          <a:xfrm>
            <a:off x="8357044" y="381098"/>
            <a:ext cx="3402156" cy="608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67C7A81-E5AB-AD5F-CE73-F1AC1C6EA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01" y="965551"/>
            <a:ext cx="770464" cy="5919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F20FC4A-76E4-3FA7-3290-875E44691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8" y="2157940"/>
            <a:ext cx="770464" cy="59196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5B549F7-1EE8-C8B6-82EC-743901627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77" y="2983035"/>
            <a:ext cx="770464" cy="591964"/>
          </a:xfrm>
          <a:prstGeom prst="rect">
            <a:avLst/>
          </a:prstGeom>
        </p:spPr>
      </p:pic>
      <p:pic>
        <p:nvPicPr>
          <p:cNvPr id="7" name="Immagine 6" descr="Immagine che contiene testo, edificio&#10;&#10;Descrizione generata automaticamente">
            <a:extLst>
              <a:ext uri="{FF2B5EF4-FFF2-40B4-BE49-F238E27FC236}">
                <a16:creationId xmlns:a16="http://schemas.microsoft.com/office/drawing/2014/main" id="{8CAC6EB7-8689-3B28-AA22-982B1CB321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0" r="8510" b="10904"/>
          <a:stretch/>
        </p:blipFill>
        <p:spPr>
          <a:xfrm>
            <a:off x="6670360" y="287460"/>
            <a:ext cx="2457450" cy="269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576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2159041-5C03-497F-EAB5-7EDA5859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Installazione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D986AC9-2117-DCA0-3CED-1334B678E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A6054F-1FF3-4958-9C05-D6419F4D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3AB4E3-B617-22FA-10A6-00283263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875DDC-CD27-9C74-357D-52567B2B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30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CAEC7-70EB-082E-838F-F9D4D235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Nelle puntate precedenti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7BF949-479B-D808-9050-5233B9C5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BB6D51-A937-E1CB-51BE-FC0B08EE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C57E94-DA3B-416F-FB6C-F8076914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4</a:t>
            </a:fld>
            <a:endParaRPr lang="it-IT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73B1661F-1AA9-257E-DAC1-2BA358A3E860}"/>
              </a:ext>
            </a:extLst>
          </p:cNvPr>
          <p:cNvGrpSpPr>
            <a:grpSpLocks noChangeAspect="1"/>
          </p:cNvGrpSpPr>
          <p:nvPr/>
        </p:nvGrpSpPr>
        <p:grpSpPr>
          <a:xfrm>
            <a:off x="1314943" y="1937130"/>
            <a:ext cx="7249194" cy="4109847"/>
            <a:chOff x="495592" y="1452937"/>
            <a:chExt cx="8427814" cy="4778051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93A79F2F-1F32-435E-D0FF-FFA8F49B5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92" y="1452937"/>
              <a:ext cx="8427814" cy="4778051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36E89F5B-D8EE-FE62-E816-EE35F8A48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581" y="4649362"/>
              <a:ext cx="2761372" cy="1335239"/>
            </a:xfrm>
            <a:prstGeom prst="rect">
              <a:avLst/>
            </a:prstGeom>
          </p:spPr>
        </p:pic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C569B16D-619D-3881-89E4-2DEC6124B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266" y="1855298"/>
            <a:ext cx="2128689" cy="4261636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6997CEEB-C981-8A10-7CEA-F9FBCED4D88E}"/>
              </a:ext>
            </a:extLst>
          </p:cNvPr>
          <p:cNvSpPr/>
          <p:nvPr/>
        </p:nvSpPr>
        <p:spPr>
          <a:xfrm>
            <a:off x="839788" y="1808163"/>
            <a:ext cx="8115676" cy="4357687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A42A552-C36C-F65F-F339-44B503268107}"/>
              </a:ext>
            </a:extLst>
          </p:cNvPr>
          <p:cNvSpPr/>
          <p:nvPr/>
        </p:nvSpPr>
        <p:spPr>
          <a:xfrm>
            <a:off x="9068586" y="1808163"/>
            <a:ext cx="2283627" cy="4357687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53667247-7128-2446-862D-551ABEA87830}"/>
              </a:ext>
            </a:extLst>
          </p:cNvPr>
          <p:cNvSpPr>
            <a:spLocks noChangeAspect="1"/>
          </p:cNvSpPr>
          <p:nvPr/>
        </p:nvSpPr>
        <p:spPr>
          <a:xfrm>
            <a:off x="2066513" y="1903286"/>
            <a:ext cx="252000" cy="252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9F9EFB3-A152-D80B-C1CA-76A53B0614B4}"/>
              </a:ext>
            </a:extLst>
          </p:cNvPr>
          <p:cNvSpPr/>
          <p:nvPr/>
        </p:nvSpPr>
        <p:spPr>
          <a:xfrm>
            <a:off x="11031596" y="2034376"/>
            <a:ext cx="180000" cy="18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7B486825-3CBF-1487-7E35-2A8846B4FB59}"/>
              </a:ext>
            </a:extLst>
          </p:cNvPr>
          <p:cNvSpPr/>
          <p:nvPr/>
        </p:nvSpPr>
        <p:spPr>
          <a:xfrm>
            <a:off x="4657917" y="1896395"/>
            <a:ext cx="252000" cy="252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6A3A734B-3C21-E693-F056-38FAB04A050C}"/>
              </a:ext>
            </a:extLst>
          </p:cNvPr>
          <p:cNvSpPr/>
          <p:nvPr/>
        </p:nvSpPr>
        <p:spPr>
          <a:xfrm>
            <a:off x="10002494" y="3532321"/>
            <a:ext cx="180000" cy="18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B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1ACC504D-673B-C864-2EE9-B6A92B54C7A4}"/>
              </a:ext>
            </a:extLst>
          </p:cNvPr>
          <p:cNvCxnSpPr>
            <a:cxnSpLocks/>
          </p:cNvCxnSpPr>
          <p:nvPr/>
        </p:nvCxnSpPr>
        <p:spPr>
          <a:xfrm flipV="1">
            <a:off x="10661239" y="3429000"/>
            <a:ext cx="90905" cy="11504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e 35">
            <a:extLst>
              <a:ext uri="{FF2B5EF4-FFF2-40B4-BE49-F238E27FC236}">
                <a16:creationId xmlns:a16="http://schemas.microsoft.com/office/drawing/2014/main" id="{54611518-5D88-0351-7BFF-1FAC8B798A37}"/>
              </a:ext>
            </a:extLst>
          </p:cNvPr>
          <p:cNvSpPr/>
          <p:nvPr/>
        </p:nvSpPr>
        <p:spPr>
          <a:xfrm>
            <a:off x="10541393" y="3517287"/>
            <a:ext cx="180000" cy="18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A0EF46B8-5378-3251-70C3-6852190863DE}"/>
              </a:ext>
            </a:extLst>
          </p:cNvPr>
          <p:cNvSpPr/>
          <p:nvPr/>
        </p:nvSpPr>
        <p:spPr>
          <a:xfrm>
            <a:off x="9994638" y="5136449"/>
            <a:ext cx="180000" cy="18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35A1D27E-836A-11BD-3C1E-D6979C72C1DC}"/>
              </a:ext>
            </a:extLst>
          </p:cNvPr>
          <p:cNvSpPr/>
          <p:nvPr/>
        </p:nvSpPr>
        <p:spPr>
          <a:xfrm>
            <a:off x="10871331" y="5013901"/>
            <a:ext cx="180000" cy="18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9820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9224D4CB-F6C4-C66A-8A3D-B336AB370544}"/>
              </a:ext>
            </a:extLst>
          </p:cNvPr>
          <p:cNvSpPr/>
          <p:nvPr/>
        </p:nvSpPr>
        <p:spPr>
          <a:xfrm>
            <a:off x="9068586" y="1808163"/>
            <a:ext cx="2283627" cy="4357687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ACAEC7-70EB-082E-838F-F9D4D235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Installazione del sistema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7BF949-479B-D808-9050-5233B9C5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BB6D51-A937-E1CB-51BE-FC0B08EE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C57E94-DA3B-416F-FB6C-F8076914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5</a:t>
            </a:fld>
            <a:endParaRPr lang="it-IT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73B1661F-1AA9-257E-DAC1-2BA358A3E860}"/>
              </a:ext>
            </a:extLst>
          </p:cNvPr>
          <p:cNvGrpSpPr>
            <a:grpSpLocks noChangeAspect="1"/>
          </p:cNvGrpSpPr>
          <p:nvPr/>
        </p:nvGrpSpPr>
        <p:grpSpPr>
          <a:xfrm>
            <a:off x="1314943" y="1937130"/>
            <a:ext cx="7249194" cy="4109847"/>
            <a:chOff x="495592" y="1452937"/>
            <a:chExt cx="8427814" cy="4778051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93A79F2F-1F32-435E-D0FF-FFA8F49B5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92" y="1452937"/>
              <a:ext cx="8427814" cy="4778051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36E89F5B-D8EE-FE62-E816-EE35F8A48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581" y="4649362"/>
              <a:ext cx="2761372" cy="1335239"/>
            </a:xfrm>
            <a:prstGeom prst="rect">
              <a:avLst/>
            </a:prstGeom>
          </p:spPr>
        </p:pic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6997CEEB-C981-8A10-7CEA-F9FBCED4D88E}"/>
              </a:ext>
            </a:extLst>
          </p:cNvPr>
          <p:cNvSpPr/>
          <p:nvPr/>
        </p:nvSpPr>
        <p:spPr>
          <a:xfrm>
            <a:off x="839788" y="1808163"/>
            <a:ext cx="8115676" cy="4357687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53667247-7128-2446-862D-551ABEA87830}"/>
              </a:ext>
            </a:extLst>
          </p:cNvPr>
          <p:cNvSpPr>
            <a:spLocks noChangeAspect="1"/>
          </p:cNvSpPr>
          <p:nvPr/>
        </p:nvSpPr>
        <p:spPr>
          <a:xfrm>
            <a:off x="2066513" y="1903286"/>
            <a:ext cx="252000" cy="252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7B486825-3CBF-1487-7E35-2A8846B4FB59}"/>
              </a:ext>
            </a:extLst>
          </p:cNvPr>
          <p:cNvSpPr/>
          <p:nvPr/>
        </p:nvSpPr>
        <p:spPr>
          <a:xfrm>
            <a:off x="4657917" y="1896395"/>
            <a:ext cx="252000" cy="252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B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52E4A37-B8BE-268A-7093-90EF977F246A}"/>
              </a:ext>
            </a:extLst>
          </p:cNvPr>
          <p:cNvGrpSpPr/>
          <p:nvPr/>
        </p:nvGrpSpPr>
        <p:grpSpPr>
          <a:xfrm rot="-60000">
            <a:off x="8907927" y="707504"/>
            <a:ext cx="2507770" cy="5574966"/>
            <a:chOff x="8738245" y="452487"/>
            <a:chExt cx="2507770" cy="557496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535ED01-AF8D-BA09-4C04-836E2949E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8245" y="452487"/>
              <a:ext cx="2507770" cy="55749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E9F9EFB3-A152-D80B-C1CA-76A53B0614B4}"/>
                </a:ext>
              </a:extLst>
            </p:cNvPr>
            <p:cNvSpPr/>
            <p:nvPr/>
          </p:nvSpPr>
          <p:spPr>
            <a:xfrm>
              <a:off x="10211463" y="1110549"/>
              <a:ext cx="252000" cy="25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A0EF46B8-5378-3251-70C3-6852190863DE}"/>
                </a:ext>
              </a:extLst>
            </p:cNvPr>
            <p:cNvSpPr/>
            <p:nvPr/>
          </p:nvSpPr>
          <p:spPr>
            <a:xfrm>
              <a:off x="8930254" y="4453276"/>
              <a:ext cx="252000" cy="25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616DB475-4D8D-86A5-954A-0C4B7467888C}"/>
                </a:ext>
              </a:extLst>
            </p:cNvPr>
            <p:cNvSpPr/>
            <p:nvPr/>
          </p:nvSpPr>
          <p:spPr>
            <a:xfrm>
              <a:off x="9598896" y="4057713"/>
              <a:ext cx="252000" cy="25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F761A627-BE4C-1BBD-4A06-69FF475CD224}"/>
                </a:ext>
              </a:extLst>
            </p:cNvPr>
            <p:cNvSpPr/>
            <p:nvPr/>
          </p:nvSpPr>
          <p:spPr>
            <a:xfrm>
              <a:off x="8872902" y="1752194"/>
              <a:ext cx="252000" cy="25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81A56533-D24A-F468-DDB2-11346E4FCD34}"/>
                </a:ext>
              </a:extLst>
            </p:cNvPr>
            <p:cNvSpPr/>
            <p:nvPr/>
          </p:nvSpPr>
          <p:spPr>
            <a:xfrm>
              <a:off x="9621907" y="1745465"/>
              <a:ext cx="252000" cy="25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B</a:t>
              </a:r>
            </a:p>
          </p:txBody>
        </p:sp>
      </p:grp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1916873-9AA0-B1CA-71D8-D1378D000EDB}"/>
              </a:ext>
            </a:extLst>
          </p:cNvPr>
          <p:cNvCxnSpPr>
            <a:cxnSpLocks/>
          </p:cNvCxnSpPr>
          <p:nvPr/>
        </p:nvCxnSpPr>
        <p:spPr>
          <a:xfrm flipV="1">
            <a:off x="9245189" y="1971675"/>
            <a:ext cx="98836" cy="9917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622382C-B2F3-8B46-D81F-480403F1FFBE}"/>
              </a:ext>
            </a:extLst>
          </p:cNvPr>
          <p:cNvCxnSpPr>
            <a:cxnSpLocks/>
          </p:cNvCxnSpPr>
          <p:nvPr/>
        </p:nvCxnSpPr>
        <p:spPr>
          <a:xfrm flipH="1">
            <a:off x="9639300" y="2165350"/>
            <a:ext cx="127000" cy="2857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69AC082C-B1D9-DFAD-6BF4-EB4F8C178439}"/>
              </a:ext>
            </a:extLst>
          </p:cNvPr>
          <p:cNvCxnSpPr>
            <a:cxnSpLocks/>
          </p:cNvCxnSpPr>
          <p:nvPr/>
        </p:nvCxnSpPr>
        <p:spPr>
          <a:xfrm flipH="1" flipV="1">
            <a:off x="9696450" y="4311650"/>
            <a:ext cx="121444" cy="7461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3DD0E42-0CE0-F4CD-FE05-B40B3702EB8C}"/>
              </a:ext>
            </a:extLst>
          </p:cNvPr>
          <p:cNvCxnSpPr>
            <a:cxnSpLocks/>
          </p:cNvCxnSpPr>
          <p:nvPr/>
        </p:nvCxnSpPr>
        <p:spPr>
          <a:xfrm flipV="1">
            <a:off x="9324975" y="4633119"/>
            <a:ext cx="102394" cy="1246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4582CAAB-7E9B-CD2D-C551-2D602CE43EC1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10301287" y="1576480"/>
            <a:ext cx="83314" cy="10071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39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A635FB-ED13-C269-F7DD-1F70013B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Piccole modifiche fatte alla clessidra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D0041D-1B50-F783-C56A-173DBF89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60731D-12C1-6CB2-1560-150F173D3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F563DA-F491-0E0A-F741-12C6605C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6</a:t>
            </a:fld>
            <a:endParaRPr lang="it-IT"/>
          </a:p>
        </p:txBody>
      </p:sp>
      <p:pic>
        <p:nvPicPr>
          <p:cNvPr id="7" name="Segnaposto contenuto 22">
            <a:extLst>
              <a:ext uri="{FF2B5EF4-FFF2-40B4-BE49-F238E27FC236}">
                <a16:creationId xmlns:a16="http://schemas.microsoft.com/office/drawing/2014/main" id="{ED203E42-ECA1-2880-6E8F-D380BD747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4" r="31706"/>
          <a:stretch/>
        </p:blipFill>
        <p:spPr>
          <a:xfrm>
            <a:off x="839788" y="2124322"/>
            <a:ext cx="4072380" cy="361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ECA23C-2676-252C-5610-569ACFB1EC6D}"/>
              </a:ext>
            </a:extLst>
          </p:cNvPr>
          <p:cNvSpPr txBox="1"/>
          <p:nvPr/>
        </p:nvSpPr>
        <p:spPr>
          <a:xfrm>
            <a:off x="1075539" y="5421265"/>
            <a:ext cx="3231285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Misura dello spostamento del montante rispetto alla guida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FE8A0D-08E2-5ECB-638D-62327CA467EA}"/>
              </a:ext>
            </a:extLst>
          </p:cNvPr>
          <p:cNvSpPr txBox="1"/>
          <p:nvPr/>
        </p:nvSpPr>
        <p:spPr>
          <a:xfrm>
            <a:off x="717908" y="1975519"/>
            <a:ext cx="3442612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Misura della deformazione della flangia rispetto al montante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4FBAEE-91A2-D97A-E477-74EFD1D6955A}"/>
              </a:ext>
            </a:extLst>
          </p:cNvPr>
          <p:cNvSpPr txBox="1"/>
          <p:nvPr/>
        </p:nvSpPr>
        <p:spPr>
          <a:xfrm>
            <a:off x="6707268" y="2009614"/>
            <a:ext cx="332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it-IT" dirty="0"/>
              <a:t>Deformazioni fino a 0.08 mm Spostamenti fino a 0.06 mm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89FB3B0-D2F9-7448-8A1D-38D7FD7AE833}"/>
              </a:ext>
            </a:extLst>
          </p:cNvPr>
          <p:cNvCxnSpPr>
            <a:cxnSpLocks/>
          </p:cNvCxnSpPr>
          <p:nvPr/>
        </p:nvCxnSpPr>
        <p:spPr>
          <a:xfrm>
            <a:off x="3749040" y="2624328"/>
            <a:ext cx="137160" cy="44272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BCEEE2B-5A48-19D6-D277-5A4DCA8FD179}"/>
              </a:ext>
            </a:extLst>
          </p:cNvPr>
          <p:cNvCxnSpPr>
            <a:cxnSpLocks/>
          </p:cNvCxnSpPr>
          <p:nvPr/>
        </p:nvCxnSpPr>
        <p:spPr>
          <a:xfrm flipV="1">
            <a:off x="3890963" y="5200650"/>
            <a:ext cx="119062" cy="21431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Segnaposto contenuto 11">
            <a:extLst>
              <a:ext uri="{FF2B5EF4-FFF2-40B4-BE49-F238E27FC236}">
                <a16:creationId xmlns:a16="http://schemas.microsoft.com/office/drawing/2014/main" id="{2C557DEE-D2F2-166B-A4B3-565A82919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20269" r="31157" b="6673"/>
          <a:stretch/>
        </p:blipFill>
        <p:spPr>
          <a:xfrm>
            <a:off x="8477985" y="2871143"/>
            <a:ext cx="2874228" cy="1775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Segnaposto contenuto 17">
            <a:extLst>
              <a:ext uri="{FF2B5EF4-FFF2-40B4-BE49-F238E27FC236}">
                <a16:creationId xmlns:a16="http://schemas.microsoft.com/office/drawing/2014/main" id="{88F7A474-E804-AAC7-4B04-C3868EF8D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r="26463" b="27300"/>
          <a:stretch/>
        </p:blipFill>
        <p:spPr>
          <a:xfrm>
            <a:off x="5393442" y="2871241"/>
            <a:ext cx="2874228" cy="1775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78C5B3F-6421-5643-A1EF-26BAB001B29F}"/>
              </a:ext>
            </a:extLst>
          </p:cNvPr>
          <p:cNvSpPr txBox="1"/>
          <p:nvPr/>
        </p:nvSpPr>
        <p:spPr>
          <a:xfrm>
            <a:off x="5618376" y="4899281"/>
            <a:ext cx="5517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dirty="0"/>
              <a:t>Ulteriormente vincolato il lato fisso con spine H7</a:t>
            </a:r>
          </a:p>
          <a:p>
            <a:pPr>
              <a:spcBef>
                <a:spcPts val="600"/>
              </a:spcBef>
            </a:pPr>
            <a:r>
              <a:rPr lang="it-IT" dirty="0"/>
              <a:t>Aggiunti spessori in Teflon e lubrificato il lato libero</a:t>
            </a:r>
          </a:p>
          <a:p>
            <a:pPr>
              <a:spcBef>
                <a:spcPts val="600"/>
              </a:spcBef>
            </a:pPr>
            <a:r>
              <a:rPr lang="it-IT" dirty="0"/>
              <a:t>Problema non del tutto risolto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8CBE7562-1765-DD3F-C671-0CA51E567F25}"/>
              </a:ext>
            </a:extLst>
          </p:cNvPr>
          <p:cNvGrpSpPr/>
          <p:nvPr/>
        </p:nvGrpSpPr>
        <p:grpSpPr>
          <a:xfrm>
            <a:off x="5102136" y="2203416"/>
            <a:ext cx="1459440" cy="219600"/>
            <a:chOff x="5138712" y="2267424"/>
            <a:chExt cx="145944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BB883D6C-6C45-6322-BF78-674ECC2544FC}"/>
                    </a:ext>
                  </a:extLst>
                </p14:cNvPr>
                <p14:cNvContentPartPr/>
                <p14:nvPr/>
              </p14:nvContentPartPr>
              <p14:xfrm>
                <a:off x="5138712" y="2347704"/>
                <a:ext cx="1432440" cy="1393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BB883D6C-6C45-6322-BF78-674ECC2544F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02712" y="2311704"/>
                  <a:ext cx="15040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3DC7F41E-639C-FE94-681B-61307B44CD9F}"/>
                    </a:ext>
                  </a:extLst>
                </p14:cNvPr>
                <p14:cNvContentPartPr/>
                <p14:nvPr/>
              </p14:nvContentPartPr>
              <p14:xfrm>
                <a:off x="6427872" y="2267424"/>
                <a:ext cx="170280" cy="1148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3DC7F41E-639C-FE94-681B-61307B44CD9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91872" y="2231424"/>
                  <a:ext cx="2419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9B978D9B-FFB1-737F-C339-71B7A65B3095}"/>
                    </a:ext>
                  </a:extLst>
                </p14:cNvPr>
                <p14:cNvContentPartPr/>
                <p14:nvPr/>
              </p14:nvContentPartPr>
              <p14:xfrm>
                <a:off x="6410232" y="2395584"/>
                <a:ext cx="173520" cy="666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9B978D9B-FFB1-737F-C339-71B7A65B309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74592" y="2359584"/>
                  <a:ext cx="245160" cy="138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8016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2C02A4-5645-338E-AF8B-560C0FEE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Limiti al monitoraggio dell’allineamento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54A48E5-2C66-DF40-B33D-DF29941CC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16396" r="35895"/>
          <a:stretch/>
        </p:blipFill>
        <p:spPr>
          <a:xfrm>
            <a:off x="839788" y="1808163"/>
            <a:ext cx="5024964" cy="4357687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3E8CC0-80DB-94D5-36E4-385A29D1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4C2C81-6F68-00C8-6FBF-AD773C5D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546F7A-F817-A97C-C93E-53CAE51B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7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B802FC-878F-EB94-2FAE-F14887161E68}"/>
              </a:ext>
            </a:extLst>
          </p:cNvPr>
          <p:cNvSpPr txBox="1"/>
          <p:nvPr/>
        </p:nvSpPr>
        <p:spPr>
          <a:xfrm>
            <a:off x="6096000" y="1808163"/>
            <a:ext cx="52562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it-IT" dirty="0"/>
              <a:t>Imbarcamento del profilo in X non riscontrato nelle misure con </a:t>
            </a:r>
            <a:r>
              <a:rPr lang="it-IT" dirty="0" err="1"/>
              <a:t>LaserArm</a:t>
            </a:r>
            <a:endParaRPr lang="it-IT" dirty="0"/>
          </a:p>
          <a:p>
            <a:pPr>
              <a:spcBef>
                <a:spcPts val="1800"/>
              </a:spcBef>
            </a:pPr>
            <a:r>
              <a:rPr lang="it-IT" dirty="0"/>
              <a:t>Probabile che la flangia stia continuando a flettere attorno alla metà della corsa del carrello</a:t>
            </a:r>
          </a:p>
          <a:p>
            <a:pPr>
              <a:spcBef>
                <a:spcPts val="1800"/>
              </a:spcBef>
            </a:pPr>
            <a:r>
              <a:rPr lang="it-IT" dirty="0"/>
              <a:t>Per correggere questo comportamento servirebbe rifare flangia o intervenire sulle guide (forse)</a:t>
            </a:r>
          </a:p>
        </p:txBody>
      </p:sp>
      <p:pic>
        <p:nvPicPr>
          <p:cNvPr id="12" name="Immagine 11" descr="Immagine che contiene testo, oggetto da esterni, bicicletta&#10;&#10;Descrizione generata automaticamente">
            <a:extLst>
              <a:ext uri="{FF2B5EF4-FFF2-40B4-BE49-F238E27FC236}">
                <a16:creationId xmlns:a16="http://schemas.microsoft.com/office/drawing/2014/main" id="{C9120FBB-1DC2-FFCF-935A-BD5C3AA0E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1186" y="4127268"/>
            <a:ext cx="2669943" cy="21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5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B64385C-F7E8-DEE3-508A-74752046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BA9182C-657C-F3D6-1777-44545B0B2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C1C357-AAE3-B763-884D-607B5131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7A1F9B-8D26-254F-244A-EC36C464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4770E4-BFDC-5D71-D10B-94B245B0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44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egnaposto contenuto 22">
            <a:extLst>
              <a:ext uri="{FF2B5EF4-FFF2-40B4-BE49-F238E27FC236}">
                <a16:creationId xmlns:a16="http://schemas.microsoft.com/office/drawing/2014/main" id="{D0E867F8-21F0-A35D-EBC1-CCF259D1C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808163"/>
            <a:ext cx="5801784" cy="4351338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ECE4D54-43C9-7D23-9A1C-3D6BF8757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Ripetibilità e risoluzione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7A00E1-C3F6-D13C-B424-FF5D8210D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27/02/2023 Perugia, BESIII Italia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540BA1-5730-3B1D-FC10-B2F838EA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EDDFC4-784D-D42B-6B20-19DD29B4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2983A-B624-415C-8A08-1810FA68240B}" type="slidenum">
              <a:rPr lang="it-IT" smtClean="0"/>
              <a:t>9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594E01-95E4-0F6B-16E9-2290743D87F1}"/>
              </a:ext>
            </a:extLst>
          </p:cNvPr>
          <p:cNvSpPr txBox="1"/>
          <p:nvPr/>
        </p:nvSpPr>
        <p:spPr>
          <a:xfrm>
            <a:off x="6570482" y="2494960"/>
            <a:ext cx="45837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it-IT" dirty="0"/>
              <a:t>Ottima ripetibilità (~ 3 - 4 </a:t>
            </a:r>
            <a:r>
              <a:rPr lang="el-GR" dirty="0">
                <a:latin typeface="Georgia" panose="02040502050405020303" pitchFamily="18" charset="0"/>
              </a:rPr>
              <a:t>μ</a:t>
            </a:r>
            <a:r>
              <a:rPr lang="it-IT" dirty="0">
                <a:latin typeface="Georgia" panose="02040502050405020303" pitchFamily="18" charset="0"/>
              </a:rPr>
              <a:t>m)</a:t>
            </a:r>
            <a:endParaRPr lang="it-IT" dirty="0"/>
          </a:p>
          <a:p>
            <a:pPr>
              <a:spcBef>
                <a:spcPts val="1800"/>
              </a:spcBef>
            </a:pPr>
            <a:r>
              <a:rPr lang="it-IT" dirty="0"/>
              <a:t>Risoluzione molto inferiore alle aspettative (~ 100 </a:t>
            </a:r>
            <a:r>
              <a:rPr lang="el-GR" dirty="0">
                <a:latin typeface="Georgia" panose="02040502050405020303" pitchFamily="18" charset="0"/>
              </a:rPr>
              <a:t>μ</a:t>
            </a:r>
            <a:r>
              <a:rPr lang="it-IT" dirty="0">
                <a:latin typeface="Georgia" panose="02040502050405020303" pitchFamily="18" charset="0"/>
              </a:rPr>
              <a:t>m)</a:t>
            </a:r>
          </a:p>
          <a:p>
            <a:pPr>
              <a:spcBef>
                <a:spcPts val="1800"/>
              </a:spcBef>
            </a:pPr>
            <a:r>
              <a:rPr lang="it-IT" dirty="0">
                <a:latin typeface="Georgia" panose="02040502050405020303" pitchFamily="18" charset="0"/>
              </a:rPr>
              <a:t>Indipendente dai parametri di funzionamento dei sensori</a:t>
            </a:r>
            <a:endParaRPr lang="it-IT" dirty="0"/>
          </a:p>
          <a:p>
            <a:pPr>
              <a:spcBef>
                <a:spcPts val="1800"/>
              </a:spcBef>
            </a:pPr>
            <a:r>
              <a:rPr lang="it-IT" dirty="0"/>
              <a:t>Necessario cambiare approccio</a:t>
            </a:r>
          </a:p>
          <a:p>
            <a:pPr>
              <a:spcBef>
                <a:spcPts val="1800"/>
              </a:spcBef>
            </a:pPr>
            <a:r>
              <a:rPr lang="it-IT" dirty="0"/>
              <a:t>Media su piccoli tratti anziché singoli punti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DAB7E8-50D4-06ED-B7C4-679EFE2BEADD}"/>
              </a:ext>
            </a:extLst>
          </p:cNvPr>
          <p:cNvSpPr txBox="1"/>
          <p:nvPr/>
        </p:nvSpPr>
        <p:spPr>
          <a:xfrm>
            <a:off x="2177592" y="3506772"/>
            <a:ext cx="639919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AVG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9FC59A4-A524-B6ED-570B-27101D3D977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497552" y="3876104"/>
            <a:ext cx="0" cy="23398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5B05EE5-8651-0502-8801-FE8082CB0214}"/>
              </a:ext>
            </a:extLst>
          </p:cNvPr>
          <p:cNvCxnSpPr>
            <a:cxnSpLocks/>
          </p:cNvCxnSpPr>
          <p:nvPr/>
        </p:nvCxnSpPr>
        <p:spPr>
          <a:xfrm>
            <a:off x="4469325" y="3270250"/>
            <a:ext cx="0" cy="1647190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17B0D90-B52B-5091-B8AA-D9DD2B41FF65}"/>
              </a:ext>
            </a:extLst>
          </p:cNvPr>
          <p:cNvSpPr txBox="1"/>
          <p:nvPr/>
        </p:nvSpPr>
        <p:spPr>
          <a:xfrm>
            <a:off x="3983532" y="4959652"/>
            <a:ext cx="966931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0.1 mm</a:t>
            </a:r>
          </a:p>
        </p:txBody>
      </p:sp>
    </p:spTree>
    <p:extLst>
      <p:ext uri="{BB962C8B-B14F-4D97-AF65-F5344CB8AC3E}">
        <p14:creationId xmlns:p14="http://schemas.microsoft.com/office/powerpoint/2010/main" val="24357590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15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osis-Lato">
      <a:majorFont>
        <a:latin typeface="Dosis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920</Words>
  <Application>Microsoft Office PowerPoint</Application>
  <PresentationFormat>Widescreen</PresentationFormat>
  <Paragraphs>211</Paragraphs>
  <Slides>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5" baseType="lpstr">
      <vt:lpstr>Arial</vt:lpstr>
      <vt:lpstr>Calibri</vt:lpstr>
      <vt:lpstr>Dosis</vt:lpstr>
      <vt:lpstr>Georgia</vt:lpstr>
      <vt:lpstr>Lato</vt:lpstr>
      <vt:lpstr>Lato Light</vt:lpstr>
      <vt:lpstr>Roboto</vt:lpstr>
      <vt:lpstr>Roboto Medium</vt:lpstr>
      <vt:lpstr>Segoe Print</vt:lpstr>
      <vt:lpstr>Tema di Office</vt:lpstr>
      <vt:lpstr>1_Tema di Office</vt:lpstr>
      <vt:lpstr>Allineamento</vt:lpstr>
      <vt:lpstr>Outline</vt:lpstr>
      <vt:lpstr>Installazione</vt:lpstr>
      <vt:lpstr>Nelle puntate precedenti</vt:lpstr>
      <vt:lpstr>Installazione del sistema</vt:lpstr>
      <vt:lpstr>Piccole modifiche fatte alla clessidra</vt:lpstr>
      <vt:lpstr>Limiti al monitoraggio dell’allineamento</vt:lpstr>
      <vt:lpstr>Sviluppo</vt:lpstr>
      <vt:lpstr>Ripetibilità e risoluzione</vt:lpstr>
      <vt:lpstr>Centraggio con spine di calibrazione</vt:lpstr>
      <vt:lpstr>Modifica dell’interfaccia</vt:lpstr>
      <vt:lpstr>Ripetibilità dei posizionamenti</vt:lpstr>
      <vt:lpstr>Interdipendenza dei gradi di libertà e giochi</vt:lpstr>
      <vt:lpstr>Operazioni</vt:lpstr>
      <vt:lpstr>Procedura di allineamento iterativa</vt:lpstr>
      <vt:lpstr>Misura e correzione dell’inclinazione</vt:lpstr>
      <vt:lpstr>Misura e correzione del centraggio</vt:lpstr>
      <vt:lpstr>Strategia di allineamento a Pechino</vt:lpstr>
      <vt:lpstr>Conclusioni</vt:lpstr>
      <vt:lpstr>Presentazione standard di PowerPoint</vt:lpstr>
      <vt:lpstr>Backup</vt:lpstr>
      <vt:lpstr>La clessidra – ripasso della nomenclatura</vt:lpstr>
      <vt:lpstr>La clessidra – ripasso della nomenclatura</vt:lpstr>
      <vt:lpstr>Rimessa in opera della clessidra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Allineamento Laser</dc:title>
  <dc:creator>Stefano Gramigna</dc:creator>
  <cp:lastModifiedBy>Stefano Gramigna</cp:lastModifiedBy>
  <cp:revision>27</cp:revision>
  <dcterms:created xsi:type="dcterms:W3CDTF">2023-02-23T19:43:42Z</dcterms:created>
  <dcterms:modified xsi:type="dcterms:W3CDTF">2023-02-26T19:43:31Z</dcterms:modified>
</cp:coreProperties>
</file>