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906000"/>
  <p:notesSz cx="6669075" cy="9926625"/>
  <p:embeddedFontLst>
    <p:embeddedFont>
      <p:font typeface="Corbe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8a+Oo1AyrBScqpM+qSMYLlQNp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regular.fntdata"/><Relationship Id="rId10" Type="http://schemas.openxmlformats.org/officeDocument/2006/relationships/slide" Target="slides/slide5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5988" y="1241425"/>
            <a:ext cx="48371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f14f84808_0_55:notes"/>
          <p:cNvSpPr/>
          <p:nvPr>
            <p:ph idx="2" type="sldImg"/>
          </p:nvPr>
        </p:nvSpPr>
        <p:spPr>
          <a:xfrm>
            <a:off x="926552" y="744497"/>
            <a:ext cx="48165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bf14f84808_0_55:notes"/>
          <p:cNvSpPr txBox="1"/>
          <p:nvPr>
            <p:ph idx="1" type="body"/>
          </p:nvPr>
        </p:nvSpPr>
        <p:spPr>
          <a:xfrm>
            <a:off x="666907" y="4715147"/>
            <a:ext cx="53352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f14f84808_0_106:notes"/>
          <p:cNvSpPr/>
          <p:nvPr>
            <p:ph idx="2" type="sldImg"/>
          </p:nvPr>
        </p:nvSpPr>
        <p:spPr>
          <a:xfrm>
            <a:off x="926552" y="744497"/>
            <a:ext cx="48165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f14f84808_0_106:notes"/>
          <p:cNvSpPr txBox="1"/>
          <p:nvPr>
            <p:ph idx="1" type="body"/>
          </p:nvPr>
        </p:nvSpPr>
        <p:spPr>
          <a:xfrm>
            <a:off x="666907" y="4715147"/>
            <a:ext cx="53352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f14f84808_0_126:notes"/>
          <p:cNvSpPr/>
          <p:nvPr>
            <p:ph idx="2" type="sldImg"/>
          </p:nvPr>
        </p:nvSpPr>
        <p:spPr>
          <a:xfrm>
            <a:off x="926552" y="744497"/>
            <a:ext cx="48165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bf14f84808_0_126:notes"/>
          <p:cNvSpPr txBox="1"/>
          <p:nvPr>
            <p:ph idx="1" type="body"/>
          </p:nvPr>
        </p:nvSpPr>
        <p:spPr>
          <a:xfrm>
            <a:off x="666907" y="4715147"/>
            <a:ext cx="53352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f14f84808_0_132:notes"/>
          <p:cNvSpPr/>
          <p:nvPr>
            <p:ph idx="2" type="sldImg"/>
          </p:nvPr>
        </p:nvSpPr>
        <p:spPr>
          <a:xfrm>
            <a:off x="926552" y="744497"/>
            <a:ext cx="48165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f14f84808_0_132:notes"/>
          <p:cNvSpPr txBox="1"/>
          <p:nvPr>
            <p:ph idx="1" type="body"/>
          </p:nvPr>
        </p:nvSpPr>
        <p:spPr>
          <a:xfrm>
            <a:off x="666907" y="4715147"/>
            <a:ext cx="53352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f14f84808_0_138:notes"/>
          <p:cNvSpPr/>
          <p:nvPr>
            <p:ph idx="2" type="sldImg"/>
          </p:nvPr>
        </p:nvSpPr>
        <p:spPr>
          <a:xfrm>
            <a:off x="926552" y="744497"/>
            <a:ext cx="48165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f14f84808_0_138:notes"/>
          <p:cNvSpPr txBox="1"/>
          <p:nvPr>
            <p:ph idx="1" type="body"/>
          </p:nvPr>
        </p:nvSpPr>
        <p:spPr>
          <a:xfrm>
            <a:off x="666907" y="4715147"/>
            <a:ext cx="53352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733"/>
              </a:spcBef>
              <a:spcAft>
                <a:spcPts val="17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8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wo Content" showMasterSp="0">
  <p:cSld name="10_Two Content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 rot="-5400000">
            <a:off x="-2860675" y="3724275"/>
            <a:ext cx="58674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February 25, 2013  CSC Planning Workshop       J. Hauser	    UCLA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29628" l="18205" r="17238" t="23021"/>
          <a:stretch/>
        </p:blipFill>
        <p:spPr>
          <a:xfrm>
            <a:off x="0" y="1"/>
            <a:ext cx="990600" cy="868679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sp>
        <p:nvSpPr>
          <p:cNvPr id="68" name="Google Shape;68;p13"/>
          <p:cNvSpPr txBox="1"/>
          <p:nvPr>
            <p:ph type="title"/>
          </p:nvPr>
        </p:nvSpPr>
        <p:spPr>
          <a:xfrm>
            <a:off x="990600" y="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495300" y="990600"/>
            <a:ext cx="9245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261C"/>
              </a:buClr>
              <a:buSzPts val="2000"/>
              <a:buChar char="•"/>
              <a:defRPr sz="2000">
                <a:solidFill>
                  <a:srgbClr val="00261C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wo Content" showMasterSp="0">
  <p:cSld name="11_Two Content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 rot="-5400000">
            <a:off x="-2860675" y="3724275"/>
            <a:ext cx="58674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February 25, 2013  CSC Planning Workshop   	    J. Hauser	    UCLA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29628" l="18205" r="17238" t="23021"/>
          <a:stretch/>
        </p:blipFill>
        <p:spPr>
          <a:xfrm>
            <a:off x="0" y="1"/>
            <a:ext cx="990600" cy="868679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sp>
        <p:nvSpPr>
          <p:cNvPr id="75" name="Google Shape;75;p14"/>
          <p:cNvSpPr txBox="1"/>
          <p:nvPr>
            <p:ph type="title"/>
          </p:nvPr>
        </p:nvSpPr>
        <p:spPr>
          <a:xfrm>
            <a:off x="990600" y="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30200" y="990600"/>
            <a:ext cx="44577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261C"/>
              </a:buClr>
              <a:buSzPts val="2000"/>
              <a:buChar char="•"/>
              <a:defRPr sz="2000">
                <a:solidFill>
                  <a:srgbClr val="00261C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4953000" y="990600"/>
            <a:ext cx="44577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261C"/>
              </a:buClr>
              <a:buSzPts val="2000"/>
              <a:buChar char="•"/>
              <a:defRPr sz="2000">
                <a:solidFill>
                  <a:srgbClr val="00261C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f14f84808_0_65"/>
          <p:cNvSpPr txBox="1"/>
          <p:nvPr>
            <p:ph type="ctrTitle"/>
          </p:nvPr>
        </p:nvSpPr>
        <p:spPr>
          <a:xfrm>
            <a:off x="337684" y="992767"/>
            <a:ext cx="9230700" cy="27369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86" name="Google Shape;86;g1bf14f84808_0_65"/>
          <p:cNvSpPr txBox="1"/>
          <p:nvPr>
            <p:ph idx="1" type="subTitle"/>
          </p:nvPr>
        </p:nvSpPr>
        <p:spPr>
          <a:xfrm>
            <a:off x="337675" y="3778833"/>
            <a:ext cx="9230700" cy="10569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87" name="Google Shape;87;g1bf14f84808_0_65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f14f84808_0_69"/>
          <p:cNvSpPr txBox="1"/>
          <p:nvPr>
            <p:ph type="title"/>
          </p:nvPr>
        </p:nvSpPr>
        <p:spPr>
          <a:xfrm>
            <a:off x="337675" y="2867800"/>
            <a:ext cx="9230700" cy="11223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g1bf14f84808_0_69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f14f84808_0_72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3" name="Google Shape;93;g1bf14f84808_0_72"/>
          <p:cNvSpPr txBox="1"/>
          <p:nvPr>
            <p:ph idx="1" type="body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4" name="Google Shape;94;g1bf14f84808_0_72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f14f84808_0_76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7" name="Google Shape;97;g1bf14f84808_0_76"/>
          <p:cNvSpPr txBox="1"/>
          <p:nvPr>
            <p:ph idx="1" type="body"/>
          </p:nvPr>
        </p:nvSpPr>
        <p:spPr>
          <a:xfrm>
            <a:off x="337675" y="1536633"/>
            <a:ext cx="4333200" cy="45552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8" name="Google Shape;98;g1bf14f84808_0_76"/>
          <p:cNvSpPr txBox="1"/>
          <p:nvPr>
            <p:ph idx="2" type="body"/>
          </p:nvPr>
        </p:nvSpPr>
        <p:spPr>
          <a:xfrm>
            <a:off x="5235100" y="1536633"/>
            <a:ext cx="4333200" cy="45552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9" name="Google Shape;99;g1bf14f84808_0_76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f14f84808_0_81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2" name="Google Shape;102;g1bf14f84808_0_81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f14f84808_0_84"/>
          <p:cNvSpPr txBox="1"/>
          <p:nvPr>
            <p:ph type="title"/>
          </p:nvPr>
        </p:nvSpPr>
        <p:spPr>
          <a:xfrm>
            <a:off x="337675" y="740800"/>
            <a:ext cx="3042000" cy="10077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g1bf14f84808_0_84"/>
          <p:cNvSpPr txBox="1"/>
          <p:nvPr>
            <p:ph idx="1" type="body"/>
          </p:nvPr>
        </p:nvSpPr>
        <p:spPr>
          <a:xfrm>
            <a:off x="337675" y="1852800"/>
            <a:ext cx="3042000" cy="42393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6" name="Google Shape;106;g1bf14f84808_0_84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f14f84808_0_88"/>
          <p:cNvSpPr txBox="1"/>
          <p:nvPr>
            <p:ph type="title"/>
          </p:nvPr>
        </p:nvSpPr>
        <p:spPr>
          <a:xfrm>
            <a:off x="531104" y="600200"/>
            <a:ext cx="6898500" cy="54543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9" name="Google Shape;109;g1bf14f84808_0_88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bf14f84808_0_91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bf14f84808_0_91"/>
          <p:cNvSpPr txBox="1"/>
          <p:nvPr>
            <p:ph type="title"/>
          </p:nvPr>
        </p:nvSpPr>
        <p:spPr>
          <a:xfrm>
            <a:off x="287625" y="1644233"/>
            <a:ext cx="4382400" cy="19764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13" name="Google Shape;113;g1bf14f84808_0_91"/>
          <p:cNvSpPr txBox="1"/>
          <p:nvPr>
            <p:ph idx="1" type="subTitle"/>
          </p:nvPr>
        </p:nvSpPr>
        <p:spPr>
          <a:xfrm>
            <a:off x="287625" y="3737433"/>
            <a:ext cx="4382400" cy="16467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g1bf14f84808_0_91"/>
          <p:cNvSpPr txBox="1"/>
          <p:nvPr>
            <p:ph idx="2" type="body"/>
          </p:nvPr>
        </p:nvSpPr>
        <p:spPr>
          <a:xfrm>
            <a:off x="5351125" y="965433"/>
            <a:ext cx="4156800" cy="49269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15" name="Google Shape;115;g1bf14f84808_0_91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366051" y="125760"/>
            <a:ext cx="8044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  <a:defRPr>
                <a:solidFill>
                  <a:srgbClr val="000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f14f84808_0_97"/>
          <p:cNvSpPr txBox="1"/>
          <p:nvPr>
            <p:ph idx="1" type="body"/>
          </p:nvPr>
        </p:nvSpPr>
        <p:spPr>
          <a:xfrm>
            <a:off x="337675" y="5640767"/>
            <a:ext cx="6498600" cy="806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/>
        </p:txBody>
      </p:sp>
      <p:sp>
        <p:nvSpPr>
          <p:cNvPr id="118" name="Google Shape;118;g1bf14f84808_0_97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f14f84808_0_100"/>
          <p:cNvSpPr txBox="1"/>
          <p:nvPr>
            <p:ph hasCustomPrompt="1" type="title"/>
          </p:nvPr>
        </p:nvSpPr>
        <p:spPr>
          <a:xfrm>
            <a:off x="337675" y="1474833"/>
            <a:ext cx="9230700" cy="26181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121" name="Google Shape;121;g1bf14f84808_0_100"/>
          <p:cNvSpPr txBox="1"/>
          <p:nvPr>
            <p:ph idx="1" type="body"/>
          </p:nvPr>
        </p:nvSpPr>
        <p:spPr>
          <a:xfrm>
            <a:off x="337675" y="4202967"/>
            <a:ext cx="9230700" cy="17343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2" name="Google Shape;122;g1bf14f84808_0_100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f14f84808_0_104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366051" y="125760"/>
            <a:ext cx="8044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  <a:defRPr>
                <a:solidFill>
                  <a:srgbClr val="000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C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366051" y="125760"/>
            <a:ext cx="8044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  <a:defRPr>
                <a:solidFill>
                  <a:srgbClr val="000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" type="body"/>
          </p:nvPr>
        </p:nvSpPr>
        <p:spPr>
          <a:xfrm>
            <a:off x="247650" y="990600"/>
            <a:ext cx="9410700" cy="294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Char char="–"/>
              <a:defRPr>
                <a:solidFill>
                  <a:srgbClr val="800000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>
                <a:solidFill>
                  <a:srgbClr val="000090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Calibri"/>
              <a:buNone/>
              <a:defRPr sz="4400">
                <a:solidFill>
                  <a:srgbClr val="0D0D0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228600" y="4077072"/>
            <a:ext cx="9410700" cy="278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 sz="2000">
                <a:solidFill>
                  <a:srgbClr val="000090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247650" y="990600"/>
            <a:ext cx="94107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Char char="–"/>
              <a:defRPr>
                <a:solidFill>
                  <a:srgbClr val="800000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>
                <a:solidFill>
                  <a:srgbClr val="000090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Calibri"/>
              <a:buNone/>
              <a:defRPr sz="4400">
                <a:solidFill>
                  <a:srgbClr val="0D0D0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247650" y="990600"/>
            <a:ext cx="9410700" cy="294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Char char="–"/>
              <a:defRPr>
                <a:solidFill>
                  <a:srgbClr val="800000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>
                <a:solidFill>
                  <a:srgbClr val="000090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Calibri"/>
              <a:buNone/>
              <a:defRPr sz="4400">
                <a:solidFill>
                  <a:srgbClr val="0D0D0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228600" y="4077072"/>
            <a:ext cx="9410700" cy="278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 sz="2000">
                <a:solidFill>
                  <a:srgbClr val="000090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247653" y="990600"/>
            <a:ext cx="4629151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 sz="2000">
                <a:solidFill>
                  <a:srgbClr val="000090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Calibri"/>
              <a:buNone/>
              <a:defRPr sz="4400">
                <a:solidFill>
                  <a:srgbClr val="0D0D0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953003" y="990600"/>
            <a:ext cx="4629151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Char char="–"/>
              <a:defRPr sz="2400">
                <a:solidFill>
                  <a:srgbClr val="800000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–"/>
              <a:defRPr sz="2000">
                <a:solidFill>
                  <a:srgbClr val="000090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9245600" y="6492875"/>
            <a:ext cx="66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1366051" y="125760"/>
            <a:ext cx="8044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1">
            <a:alphaModFix amt="27000"/>
          </a:blip>
          <a:srcRect b="26070" l="14697" r="0" t="46840"/>
          <a:stretch/>
        </p:blipFill>
        <p:spPr>
          <a:xfrm>
            <a:off x="1364601" y="-6198"/>
            <a:ext cx="8543925" cy="118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71" y="-46434"/>
            <a:ext cx="1330730" cy="12574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f14f84808_0_61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g1bf14f84808_0_61"/>
          <p:cNvSpPr txBox="1"/>
          <p:nvPr>
            <p:ph idx="1" type="body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g1bf14f84808_0_61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openinnovation.regione.lombardia.it/it/b/633/a-milano-torna-campus-party-cinque-giorni-di-full-immersion-nellinno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f14f84808_0_55"/>
          <p:cNvSpPr txBox="1"/>
          <p:nvPr>
            <p:ph type="ctrTitle"/>
          </p:nvPr>
        </p:nvSpPr>
        <p:spPr>
          <a:xfrm>
            <a:off x="337684" y="992767"/>
            <a:ext cx="9230700" cy="27369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Art&amp;Science IV ed.</a:t>
            </a:r>
            <a:endParaRPr/>
          </a:p>
        </p:txBody>
      </p:sp>
      <p:sp>
        <p:nvSpPr>
          <p:cNvPr id="130" name="Google Shape;130;g1bf14f84808_0_55"/>
          <p:cNvSpPr txBox="1"/>
          <p:nvPr>
            <p:ph idx="1" type="subTitle"/>
          </p:nvPr>
        </p:nvSpPr>
        <p:spPr>
          <a:xfrm>
            <a:off x="337675" y="3778833"/>
            <a:ext cx="9230700" cy="10569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Tappa di Bari</a:t>
            </a:r>
            <a:endParaRPr/>
          </a:p>
        </p:txBody>
      </p:sp>
      <p:pic>
        <p:nvPicPr>
          <p:cNvPr id="131" name="Google Shape;131;g1bf14f84808_0_55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1816479" y="0"/>
            <a:ext cx="65297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f14f84808_0_106"/>
          <p:cNvSpPr txBox="1"/>
          <p:nvPr>
            <p:ph idx="4294967295" type="title"/>
          </p:nvPr>
        </p:nvSpPr>
        <p:spPr>
          <a:xfrm>
            <a:off x="1341527" y="241399"/>
            <a:ext cx="9230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Arial"/>
              <a:buNone/>
            </a:pPr>
            <a:r>
              <a:rPr lang="en"/>
              <a:t>Criticità emerse III edizione di A&amp;S</a:t>
            </a:r>
            <a:endParaRPr/>
          </a:p>
        </p:txBody>
      </p:sp>
      <p:sp>
        <p:nvSpPr>
          <p:cNvPr id="137" name="Google Shape;137;g1bf14f84808_0_106"/>
          <p:cNvSpPr txBox="1"/>
          <p:nvPr>
            <p:ph idx="4294967295" type="body"/>
          </p:nvPr>
        </p:nvSpPr>
        <p:spPr>
          <a:xfrm>
            <a:off x="66450" y="922250"/>
            <a:ext cx="9773100" cy="5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733"/>
              <a:t>Fase formativa (2023):</a:t>
            </a:r>
            <a:endParaRPr b="1" sz="1733"/>
          </a:p>
          <a:p>
            <a:pPr indent="-350827" lvl="0" marL="495284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1500"/>
              <a:buChar char="●"/>
            </a:pPr>
            <a:r>
              <a:rPr lang="en" sz="1625"/>
              <a:t>Partecipazione ai seminari di un alto numero di studenti ha richiesto attenzione nell’organizzazione</a:t>
            </a:r>
            <a:endParaRPr sz="1625"/>
          </a:p>
          <a:p>
            <a:pPr indent="-331787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-"/>
            </a:pPr>
            <a:r>
              <a:rPr lang="en" sz="1625"/>
              <a:t>Seminari online talvolta inficiati da disturbatori</a:t>
            </a:r>
            <a:endParaRPr sz="1625"/>
          </a:p>
          <a:p>
            <a:pPr indent="-369887" lvl="0" marL="533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Preparazione locandine (contributo notevole di Salvatore Nuzzo ⇒ per questa edizione?</a:t>
            </a:r>
            <a:endParaRPr sz="1625"/>
          </a:p>
          <a:p>
            <a:pPr indent="-350827" lvl="0" marL="495284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25"/>
              <a:t>Modalità online: una piccola frazione ha partecipato attivamente con domande.</a:t>
            </a:r>
            <a:endParaRPr sz="1625"/>
          </a:p>
          <a:p>
            <a:pPr indent="0" lvl="0" marL="533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25"/>
              <a:t>Si torna alla partecipazione in presenza: </a:t>
            </a:r>
            <a:endParaRPr sz="1625"/>
          </a:p>
          <a:p>
            <a:pPr indent="0" lvl="0" marL="533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25"/>
              <a:t>⇒ organizzare seminari  ed eventi presso le scuole partecipanti  (vedi presentazione Federica)</a:t>
            </a:r>
            <a:endParaRPr sz="1625"/>
          </a:p>
          <a:p>
            <a:pPr indent="0" lvl="0" marL="533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Alcuni seminari troppo complessi per alcuni studenti (es. seminari musica troppo tecnici).</a:t>
            </a:r>
            <a:endParaRPr sz="1625"/>
          </a:p>
          <a:p>
            <a:pPr indent="-331787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Nota:</a:t>
            </a:r>
            <a:r>
              <a:rPr lang="en" sz="1625"/>
              <a:t> PCTO non piu’ obbligatorio per ammissione alla maturita’ </a:t>
            </a:r>
            <a:endParaRPr sz="1625"/>
          </a:p>
          <a:p>
            <a:pPr indent="-331787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Dobbiamo avere una capacita’ attrattiva’ non legata al PCTO </a:t>
            </a:r>
            <a:endParaRPr b="1" sz="1625"/>
          </a:p>
          <a:p>
            <a:pPr indent="0" lvl="0" marL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rPr b="1" lang="en" sz="1625"/>
              <a:t>Fase creativa (2023-2024):</a:t>
            </a:r>
            <a:endParaRPr b="1" sz="1625"/>
          </a:p>
          <a:p>
            <a:pPr indent="-331787" lvl="0" marL="45720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Approvazione abstract proposte studenti ⇒ necessario definire meglio i criteri per la selezione</a:t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E’ necessario seguire lo sviluppo dell’opera⇒ Incontrare gli studenti. Non e’ stato possibile causa covid e gran numero di scuole. Talvolta la qualità delle opere è stata scarsa e abbiamo dovuto lavorare sulle opere per poterle esporre.</a:t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Coordinamento tutor/scuole ha richiesto un grosso sforzo organizzativo ⇒ necessità di organizzare per tempo. </a:t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Difficile comunicare con gli studenti via email, ideale forum/chat di lavoro</a:t>
            </a:r>
            <a:endParaRPr sz="1625"/>
          </a:p>
          <a:p>
            <a:pPr indent="-255577" lvl="0" marL="495284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f14f84808_0_126"/>
          <p:cNvSpPr txBox="1"/>
          <p:nvPr>
            <p:ph idx="4294967295" type="title"/>
          </p:nvPr>
        </p:nvSpPr>
        <p:spPr>
          <a:xfrm>
            <a:off x="1341527" y="241399"/>
            <a:ext cx="9230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Arial"/>
              <a:buNone/>
            </a:pPr>
            <a:r>
              <a:rPr lang="en"/>
              <a:t>Criticità emerse III edizione di A&amp;S</a:t>
            </a:r>
            <a:endParaRPr/>
          </a:p>
        </p:txBody>
      </p:sp>
      <p:sp>
        <p:nvSpPr>
          <p:cNvPr id="143" name="Google Shape;143;g1bf14f84808_0_126"/>
          <p:cNvSpPr txBox="1"/>
          <p:nvPr/>
        </p:nvSpPr>
        <p:spPr>
          <a:xfrm>
            <a:off x="0" y="1229100"/>
            <a:ext cx="9906000" cy="5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Esposizione (2024):</a:t>
            </a:r>
            <a:endParaRPr sz="2000">
              <a:solidFill>
                <a:schemeClr val="dk1"/>
              </a:solidFill>
            </a:endParaRPr>
          </a:p>
          <a:p>
            <a:pPr indent="-357177" lvl="0" marL="495284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Costi per allestimento mostra troppo alti</a:t>
            </a:r>
            <a:r>
              <a:rPr lang="en" sz="1600">
                <a:solidFill>
                  <a:schemeClr val="dk1"/>
                </a:solidFill>
              </a:rPr>
              <a:t> e qualita’ dei materiali scarsa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</a:rPr>
              <a:t> 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utilizzare le risorse di sezione INFN per costruzione strutture</a:t>
            </a:r>
            <a:r>
              <a:rPr lang="en" sz="1600">
                <a:solidFill>
                  <a:schemeClr val="dk1"/>
                </a:solidFill>
              </a:rPr>
              <a:t>?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sponsor?</a:t>
            </a:r>
            <a:endParaRPr sz="1600">
              <a:solidFill>
                <a:schemeClr val="dk1"/>
              </a:solidFill>
            </a:endParaRPr>
          </a:p>
          <a:p>
            <a:pPr indent="-357177" lvl="0" marL="495284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Qualche soluzioni espositive errata: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</a:rPr>
              <a:t>esempio: utilizzare rete per esporre i quadri</a:t>
            </a:r>
            <a:endParaRPr sz="1600">
              <a:solidFill>
                <a:schemeClr val="dk1"/>
              </a:solidFill>
            </a:endParaRPr>
          </a:p>
          <a:p>
            <a:pPr indent="-357177" lvl="0" marL="495284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Dalla IV edizione, ufficio comunicazione INFN richiede che c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iascuna mostra rispett</a:t>
            </a:r>
            <a:r>
              <a:rPr lang="en" sz="1600">
                <a:solidFill>
                  <a:schemeClr val="dk1"/>
                </a:solidFill>
              </a:rPr>
              <a:t>i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</a:t>
            </a:r>
            <a:r>
              <a:rPr lang="en" sz="1600">
                <a:solidFill>
                  <a:schemeClr val="dk1"/>
                </a:solidFill>
              </a:rPr>
              <a:t> alto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livello </a:t>
            </a:r>
            <a:r>
              <a:rPr lang="en" sz="1600">
                <a:solidFill>
                  <a:schemeClr val="dk1"/>
                </a:solidFill>
              </a:rPr>
              <a:t>qualitativo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</a:rPr>
              <a:t>Pagare un professionista che ci faccia il design espositivo? Costi?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</a:rPr>
              <a:t>Affidare all’A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ccademia delle Belle Arti</a:t>
            </a:r>
            <a:r>
              <a:rPr lang="en" sz="1600">
                <a:solidFill>
                  <a:schemeClr val="dk1"/>
                </a:solidFill>
              </a:rPr>
              <a:t> la progettazione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Vedi Roma</a:t>
            </a:r>
            <a:r>
              <a:rPr lang="en" sz="1600">
                <a:solidFill>
                  <a:schemeClr val="dk1"/>
                </a:solidFill>
              </a:rPr>
              <a:t>: progettazione e realizzazione strutture da parte degli studenti dell’Accademia, su budget del progetto.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Va deciso per poter prendere accordi con l’Accademia delle Belle Arti </a:t>
            </a:r>
            <a:endParaRPr sz="16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57177" lvl="0" marL="495284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Individuazione dello spazio espositivo non facile. Abbiamo un lin</a:t>
            </a:r>
            <a:r>
              <a:rPr lang="en" sz="1600">
                <a:solidFill>
                  <a:schemeClr val="dk1"/>
                </a:solidFill>
              </a:rPr>
              <a:t>k adesso con la Citta’ metropolitana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</a:rPr>
              <a:t>Confermiamo esposizione presso il Colonnato (gratis)?</a:t>
            </a:r>
            <a:endParaRPr sz="16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Evitare la sovrapposizione delle mostre: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Dobbiamo decidere il  mese: Marzo?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bf14f84808_0_132"/>
          <p:cNvSpPr txBox="1"/>
          <p:nvPr>
            <p:ph idx="4294967295" type="title"/>
          </p:nvPr>
        </p:nvSpPr>
        <p:spPr>
          <a:xfrm>
            <a:off x="1341527" y="241399"/>
            <a:ext cx="9230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Arial"/>
              <a:buNone/>
            </a:pPr>
            <a:r>
              <a:rPr lang="en"/>
              <a:t>Criticità emerse III edizione di A&amp;S</a:t>
            </a:r>
            <a:endParaRPr/>
          </a:p>
        </p:txBody>
      </p:sp>
      <p:sp>
        <p:nvSpPr>
          <p:cNvPr id="149" name="Google Shape;149;g1bf14f84808_0_132"/>
          <p:cNvSpPr txBox="1"/>
          <p:nvPr/>
        </p:nvSpPr>
        <p:spPr>
          <a:xfrm>
            <a:off x="0" y="1246350"/>
            <a:ext cx="9906000" cy="5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Evento finale e premiazione (2024)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57177" lvl="0" marL="495284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Costo affitto del teatro Piccinni elevato, nonostante supporto del comune e universita’  (spazi, assicurazione, pompieri, ripresa video etc). 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 generale il patrocinio dell’Universita’ (e Anna Catalano) aiuta a risolvere alcuni problemi seri (esempio assicurazione)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Sponsor? 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Altra sede? ⇒ idee?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57177" lvl="0" marL="495284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Alcuni problemi burocratici impongono di contattare le strutture con largo anticipo.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57177" lvl="0" marL="495284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L’INFN si affida ad agenzie (a pagamento) ⇒ potrebbe essere una soluzione.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f14f84808_0_138"/>
          <p:cNvSpPr txBox="1"/>
          <p:nvPr>
            <p:ph idx="4294967295" type="title"/>
          </p:nvPr>
        </p:nvSpPr>
        <p:spPr>
          <a:xfrm>
            <a:off x="1341527" y="241399"/>
            <a:ext cx="9230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Arial"/>
              <a:buNone/>
            </a:pPr>
            <a:r>
              <a:rPr lang="en"/>
              <a:t>Criticita’ generali e Opportunita’ </a:t>
            </a:r>
            <a:endParaRPr/>
          </a:p>
        </p:txBody>
      </p:sp>
      <p:sp>
        <p:nvSpPr>
          <p:cNvPr id="155" name="Google Shape;155;g1bf14f84808_0_138"/>
          <p:cNvSpPr txBox="1"/>
          <p:nvPr/>
        </p:nvSpPr>
        <p:spPr>
          <a:xfrm>
            <a:off x="0" y="1226450"/>
            <a:ext cx="9906000" cy="5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Progetto molto faticoso per i docenti. Alcune scuole hanno preferito non partecipare (non tutte le scuole partecipanto alla III edizione hanno aderito)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Scarsa visibilita’ ai docenti? Idee per ovviare?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Numero di borse troppo esiguo.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Ministra Bernini molto interessata al connubio Arte e Scienza (talk in parlamento  riguardo le linee guida del MIUR e avendo messo al primo punto il connubio tra arte e scienza).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Contattata da Paolucci: incontro ieri 21 dicembre con sottosegretari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Abbiamo presentato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l’idea di un campus nazionale su Arte e Scienza (sulla falsariga di </a:t>
            </a:r>
            <a:r>
              <a:rPr b="1" lang="en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Campus Party -Milano cinque giorni di full immersion nell’innovazione per giovani talenti</a:t>
            </a:r>
            <a:r>
              <a:rPr b="1" lang="en" sz="1600">
                <a:solidFill>
                  <a:srgbClr val="333333"/>
                </a:solidFill>
                <a:highlight>
                  <a:srgbClr val="FFFFFF"/>
                </a:highlight>
              </a:rPr>
              <a:t>)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per tutti i vincitori locali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⇒ Grande entusiasmo del ministero: proposta area Bologna o Roma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Invito alla ministra di presenziare ad alcuni eventi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Idee su come coinvolgere Uniba/Poliba?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Rettore Uniba in un incontro privato aveva mostrato grande interesse per il progetto.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Se c’e’ supporto della ministra potremmo proporre alcune iniziative future ambizione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2022-12-21T17:05:16Z</dcterms:created>
  <dc:creator>Anna Colaleo</dc:creator>
</cp:coreProperties>
</file>