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5" r:id="rId2"/>
  </p:sldMasterIdLst>
  <p:notesMasterIdLst>
    <p:notesMasterId r:id="rId24"/>
  </p:notesMasterIdLst>
  <p:sldIdLst>
    <p:sldId id="257" r:id="rId3"/>
    <p:sldId id="256" r:id="rId4"/>
    <p:sldId id="288" r:id="rId5"/>
    <p:sldId id="259" r:id="rId6"/>
    <p:sldId id="262" r:id="rId7"/>
    <p:sldId id="263" r:id="rId8"/>
    <p:sldId id="267" r:id="rId9"/>
    <p:sldId id="268" r:id="rId10"/>
    <p:sldId id="270" r:id="rId11"/>
    <p:sldId id="271" r:id="rId12"/>
    <p:sldId id="4766" r:id="rId13"/>
    <p:sldId id="4764" r:id="rId14"/>
    <p:sldId id="269" r:id="rId15"/>
    <p:sldId id="273" r:id="rId16"/>
    <p:sldId id="4767" r:id="rId17"/>
    <p:sldId id="258" r:id="rId18"/>
    <p:sldId id="289" r:id="rId19"/>
    <p:sldId id="275" r:id="rId20"/>
    <p:sldId id="4765" r:id="rId21"/>
    <p:sldId id="276" r:id="rId22"/>
    <p:sldId id="277" r:id="rId23"/>
  </p:sldIdLst>
  <p:sldSz cx="9906000" cy="6858000" type="A4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Karla" pitchFamily="2" charset="77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/WyYLKvHocp+sphBWXLdfvfzI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8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19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597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1104875b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1104875b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Calibri"/>
              <a:buNone/>
            </a:pPr>
            <a:endParaRPr/>
          </a:p>
        </p:txBody>
      </p:sp>
      <p:sp>
        <p:nvSpPr>
          <p:cNvPr id="332" name="Google Shape;3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Calibri"/>
              <a:buNone/>
            </a:pPr>
            <a:endParaRPr/>
          </a:p>
        </p:txBody>
      </p:sp>
      <p:sp>
        <p:nvSpPr>
          <p:cNvPr id="332" name="Google Shape;3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3239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41104875b7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41104875b7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517aac1a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2517aac1a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1104875b7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1104875b7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Calibri"/>
              <a:buNone/>
            </a:pPr>
            <a:endParaRPr/>
          </a:p>
        </p:txBody>
      </p:sp>
      <p:sp>
        <p:nvSpPr>
          <p:cNvPr id="358" name="Google Shape;3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Calibri"/>
              <a:buNone/>
            </a:pPr>
            <a:endParaRPr/>
          </a:p>
        </p:txBody>
      </p:sp>
      <p:sp>
        <p:nvSpPr>
          <p:cNvPr id="138" name="Google Shape;1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1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2"/>
          <p:cNvSpPr txBox="1">
            <a:spLocks noGrp="1"/>
          </p:cNvSpPr>
          <p:nvPr>
            <p:ph type="title"/>
          </p:nvPr>
        </p:nvSpPr>
        <p:spPr>
          <a:xfrm>
            <a:off x="6705" y="224378"/>
            <a:ext cx="9873167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  <a:defRPr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body" idx="1"/>
          </p:nvPr>
        </p:nvSpPr>
        <p:spPr>
          <a:xfrm>
            <a:off x="593999" y="1542553"/>
            <a:ext cx="8475151" cy="442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62795" y="6275212"/>
            <a:ext cx="514605" cy="51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5489" y="6275211"/>
            <a:ext cx="923662" cy="51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2"/>
          <p:cNvSpPr txBox="1">
            <a:spLocks noGrp="1"/>
          </p:cNvSpPr>
          <p:nvPr>
            <p:ph type="ftr" idx="11"/>
          </p:nvPr>
        </p:nvSpPr>
        <p:spPr>
          <a:xfrm>
            <a:off x="2347182" y="6326496"/>
            <a:ext cx="4748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sldNum" idx="12"/>
          </p:nvPr>
        </p:nvSpPr>
        <p:spPr>
          <a:xfrm>
            <a:off x="7342632" y="6326496"/>
            <a:ext cx="7927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3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733"/>
              </a:spcBef>
              <a:spcAft>
                <a:spcPts val="17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517"/>
            </a:lvl1pPr>
            <a:lvl2pPr marL="914400" lvl="1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300"/>
            </a:lvl2pPr>
            <a:lvl3pPr marL="1371600" lvl="2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300"/>
            </a:lvl3pPr>
            <a:lvl4pPr marL="1828800" lvl="3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300"/>
            </a:lvl4pPr>
            <a:lvl5pPr marL="2286000" lvl="4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300"/>
            </a:lvl5pPr>
            <a:lvl6pPr marL="2743200" lvl="5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300"/>
            </a:lvl6pPr>
            <a:lvl7pPr marL="3200400" lvl="6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300"/>
            </a:lvl7pPr>
            <a:lvl8pPr marL="3657600" lvl="7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300"/>
            </a:lvl8pPr>
            <a:lvl9pPr marL="4114800" lvl="8" indent="-304800" algn="l">
              <a:lnSpc>
                <a:spcPct val="115000"/>
              </a:lnSpc>
              <a:spcBef>
                <a:spcPts val="1733"/>
              </a:spcBef>
              <a:spcAft>
                <a:spcPts val="1733"/>
              </a:spcAft>
              <a:buClr>
                <a:schemeClr val="dk1"/>
              </a:buClr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517"/>
            </a:lvl1pPr>
            <a:lvl2pPr marL="914400" lvl="1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300"/>
            </a:lvl2pPr>
            <a:lvl3pPr marL="1371600" lvl="2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300"/>
            </a:lvl3pPr>
            <a:lvl4pPr marL="1828800" lvl="3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300"/>
            </a:lvl4pPr>
            <a:lvl5pPr marL="2286000" lvl="4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300"/>
            </a:lvl5pPr>
            <a:lvl6pPr marL="2743200" lvl="5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300"/>
            </a:lvl6pPr>
            <a:lvl7pPr marL="3200400" lvl="6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300"/>
            </a:lvl7pPr>
            <a:lvl8pPr marL="3657600" lvl="7" indent="-304800" algn="l">
              <a:lnSpc>
                <a:spcPct val="115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300"/>
            </a:lvl8pPr>
            <a:lvl9pPr marL="4114800" lvl="8" indent="-304800" algn="l">
              <a:lnSpc>
                <a:spcPct val="115000"/>
              </a:lnSpc>
              <a:spcBef>
                <a:spcPts val="1733"/>
              </a:spcBef>
              <a:spcAft>
                <a:spcPts val="1733"/>
              </a:spcAft>
              <a:buClr>
                <a:schemeClr val="dk1"/>
              </a:buClr>
              <a:buSzPts val="1200"/>
              <a:buChar char="■"/>
              <a:defRPr sz="1300"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8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>
            <a:spLocks noGrp="1"/>
          </p:cNvSpPr>
          <p:nvPr>
            <p:ph type="title"/>
          </p:nvPr>
        </p:nvSpPr>
        <p:spPr>
          <a:xfrm>
            <a:off x="6705" y="224378"/>
            <a:ext cx="9873167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  <a:defRPr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body" idx="1"/>
          </p:nvPr>
        </p:nvSpPr>
        <p:spPr>
          <a:xfrm>
            <a:off x="593999" y="1542553"/>
            <a:ext cx="8475151" cy="442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2" name="Google Shape;5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62795" y="6275212"/>
            <a:ext cx="514605" cy="51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5489" y="6275211"/>
            <a:ext cx="923662" cy="51263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2347182" y="6326496"/>
            <a:ext cx="47485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7342632" y="6326496"/>
            <a:ext cx="7927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204395" y="365127"/>
            <a:ext cx="9466729" cy="102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>
            <a:spLocks noGrp="1"/>
          </p:cNvSpPr>
          <p:nvPr>
            <p:ph type="title"/>
          </p:nvPr>
        </p:nvSpPr>
        <p:spPr>
          <a:xfrm>
            <a:off x="204395" y="365127"/>
            <a:ext cx="9466729" cy="102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4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andscience.infn.i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neQV1p0lpxnDO3GWgSF8tv1_hU2KfWM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be.com/playlist?list=PLneQV1p0lpxlFV8I6PJjpCWO2x09_EFM6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://cern.ch/go/vtT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fsimone.web.cern.ch/art_and_science/catalogo_opere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hyperlink" Target="https://app.lapentor.com/sphere/mostra-infn" TargetMode="External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hyperlink" Target="https://www.ba.infn.it/it/la-mostra-colori-e-immagini-della-scienza-apre-a-bari-sino-al-15-aprile/" TargetMode="External"/><Relationship Id="rId4" Type="http://schemas.openxmlformats.org/officeDocument/2006/relationships/hyperlink" Target="https://www.uniba.it/ricerca/dipartimenti/fisica/notizie-avvisi/colori-e-immagini-della-scienza" TargetMode="Externa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tandscience.infn.it/opera/colori-nucleari/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hyperlink" Target="https://artandscience.infn.it/opera/lastrattismo-di-magnet/" TargetMode="External"/><Relationship Id="rId4" Type="http://schemas.openxmlformats.org/officeDocument/2006/relationships/image" Target="../media/image39.jpeg"/><Relationship Id="rId9" Type="http://schemas.openxmlformats.org/officeDocument/2006/relationships/hyperlink" Target="https://artandscience.infn.it/opera/sapore-di-scienz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ainews.it/tgr/puglia/video/2022/10/pug-cern-infn-master-a76bceb2-bbf9-43f8-bfd1-7043ce4cd940.html?wt_mc=2.www.wzp.tgrpuglia_ContentItem-a76bceb2-bbf9-43f8-bfd1-7043ce4cd940.&amp;wt" TargetMode="Externa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genda.infn.it/event/24727/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 descr="isultati immagini per Logo EAV campania"/>
          <p:cNvSpPr/>
          <p:nvPr/>
        </p:nvSpPr>
        <p:spPr>
          <a:xfrm>
            <a:off x="381001" y="3177381"/>
            <a:ext cx="667016" cy="94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8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>
            <a:hlinkClick r:id="rId3"/>
          </p:cNvPr>
          <p:cNvSpPr/>
          <p:nvPr/>
        </p:nvSpPr>
        <p:spPr>
          <a:xfrm>
            <a:off x="7226863" y="6394499"/>
            <a:ext cx="2240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https://artandscience.infn.it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255963" y="4620527"/>
            <a:ext cx="451391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of the strongest arguments for STEAM derives from the view that creativity is the most important ability in the 21st century (</a:t>
            </a:r>
            <a:r>
              <a:rPr lang="en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Trilling &amp; Fadel, 2009)</a:t>
            </a:r>
            <a:endParaRPr sz="2000" i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FA5AB1D-4B0E-2A9A-8AB8-FE598F444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39" y="146082"/>
            <a:ext cx="4737492" cy="6767845"/>
          </a:xfrm>
          <a:prstGeom prst="rect">
            <a:avLst/>
          </a:prstGeom>
        </p:spPr>
      </p:pic>
      <p:pic>
        <p:nvPicPr>
          <p:cNvPr id="9" name="Google Shape;66;p2">
            <a:extLst>
              <a:ext uri="{FF2B5EF4-FFF2-40B4-BE49-F238E27FC236}">
                <a16:creationId xmlns:a16="http://schemas.microsoft.com/office/drawing/2014/main" id="{C217164F-2C6E-8424-34D2-834D42CED4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2393" y="1074405"/>
            <a:ext cx="4016568" cy="245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30D523-F904-122A-4EA0-05A38E76D49C}"/>
              </a:ext>
            </a:extLst>
          </p:cNvPr>
          <p:cNvSpPr txBox="1"/>
          <p:nvPr/>
        </p:nvSpPr>
        <p:spPr>
          <a:xfrm>
            <a:off x="5477395" y="3976003"/>
            <a:ext cx="4513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002060"/>
                </a:solidFill>
              </a:rPr>
              <a:t>Consuntivo</a:t>
            </a:r>
            <a:r>
              <a:rPr lang="en-GB" sz="40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4000" b="1" dirty="0">
                <a:solidFill>
                  <a:srgbClr val="002060"/>
                </a:solidFill>
              </a:rPr>
              <a:t>III</a:t>
            </a:r>
            <a:r>
              <a:rPr lang="en-IT" sz="4000" b="1" dirty="0">
                <a:solidFill>
                  <a:srgbClr val="002060"/>
                </a:solidFill>
              </a:rPr>
              <a:t> EDIZIONE</a:t>
            </a:r>
          </a:p>
          <a:p>
            <a:endParaRPr lang="en-IT" sz="4000" b="1" dirty="0">
              <a:solidFill>
                <a:srgbClr val="002060"/>
              </a:solidFill>
            </a:endParaRPr>
          </a:p>
          <a:p>
            <a:r>
              <a:rPr lang="en-IT" sz="3000" dirty="0">
                <a:solidFill>
                  <a:srgbClr val="002060"/>
                </a:solidFill>
              </a:rPr>
              <a:t>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A09F-9007-FF65-2B22-89578AB2EEAC}"/>
              </a:ext>
            </a:extLst>
          </p:cNvPr>
          <p:cNvSpPr txBox="1"/>
          <p:nvPr/>
        </p:nvSpPr>
        <p:spPr>
          <a:xfrm>
            <a:off x="2477814" y="3304015"/>
            <a:ext cx="4955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dirty="0">
                <a:solidFill>
                  <a:srgbClr val="002060"/>
                </a:solidFill>
              </a:rPr>
              <a:t>SdS 25-Novembre,2022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>
            <a:spLocks noGrp="1"/>
          </p:cNvSpPr>
          <p:nvPr>
            <p:ph type="title"/>
          </p:nvPr>
        </p:nvSpPr>
        <p:spPr>
          <a:xfrm>
            <a:off x="0" y="469847"/>
            <a:ext cx="9873167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lang="en" dirty="0" err="1">
                <a:solidFill>
                  <a:srgbClr val="002060"/>
                </a:solidFill>
              </a:rPr>
              <a:t>Vincitori</a:t>
            </a:r>
            <a:r>
              <a:rPr lang="en" dirty="0">
                <a:solidFill>
                  <a:srgbClr val="002060"/>
                </a:solidFill>
              </a:rPr>
              <a:t> del </a:t>
            </a:r>
            <a:r>
              <a:rPr lang="en" dirty="0" err="1">
                <a:solidFill>
                  <a:srgbClr val="002060"/>
                </a:solidFill>
              </a:rPr>
              <a:t>campionato</a:t>
            </a:r>
            <a:r>
              <a:rPr lang="en" dirty="0">
                <a:solidFill>
                  <a:srgbClr val="002060"/>
                </a:solidFill>
              </a:rPr>
              <a:t> di </a:t>
            </a:r>
            <a:r>
              <a:rPr lang="en" dirty="0" err="1">
                <a:solidFill>
                  <a:srgbClr val="002060"/>
                </a:solidFill>
              </a:rPr>
              <a:t>creatività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11" name="Google Shape;311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416" y="1146691"/>
            <a:ext cx="9873167" cy="5128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9"/>
          <p:cNvSpPr txBox="1"/>
          <p:nvPr/>
        </p:nvSpPr>
        <p:spPr>
          <a:xfrm>
            <a:off x="1803065" y="-37944"/>
            <a:ext cx="745654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Campionato</a:t>
            </a:r>
            <a:r>
              <a:rPr lang="en" sz="3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" sz="30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Creatività</a:t>
            </a:r>
            <a:r>
              <a:rPr lang="en" sz="3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in 4 </a:t>
            </a:r>
            <a:r>
              <a:rPr lang="en" sz="30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tappe</a:t>
            </a:r>
            <a:endParaRPr sz="3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/>
          <p:nvPr/>
        </p:nvSpPr>
        <p:spPr>
          <a:xfrm>
            <a:off x="0" y="-73572"/>
            <a:ext cx="9906000" cy="69698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pRT</a:t>
            </a: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>
            <a:off x="0" y="6558977"/>
            <a:ext cx="6917872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84" dirty="0">
                <a:solidFill>
                  <a:srgbClr val="121429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" sz="1584" dirty="0" err="1">
                <a:solidFill>
                  <a:srgbClr val="121429"/>
                </a:solidFill>
                <a:latin typeface="Calibri"/>
                <a:ea typeface="Calibri"/>
                <a:cs typeface="Calibri"/>
                <a:sym typeface="Calibri"/>
              </a:rPr>
              <a:t>www.youtube.com</a:t>
            </a:r>
            <a:r>
              <a:rPr lang="en" sz="1584" dirty="0">
                <a:solidFill>
                  <a:srgbClr val="121429"/>
                </a:solidFill>
                <a:latin typeface="Calibri"/>
                <a:ea typeface="Calibri"/>
                <a:cs typeface="Calibri"/>
                <a:sym typeface="Calibri"/>
              </a:rPr>
              <a:t>/channel/UCXc2-O9622GSY-LrID8j7pQ/featured</a:t>
            </a:r>
            <a:endParaRPr dirty="0"/>
          </a:p>
        </p:txBody>
      </p:sp>
      <p:sp>
        <p:nvSpPr>
          <p:cNvPr id="2" name="Google Shape;265;p15">
            <a:extLst>
              <a:ext uri="{FF2B5EF4-FFF2-40B4-BE49-F238E27FC236}">
                <a16:creationId xmlns:a16="http://schemas.microsoft.com/office/drawing/2014/main" id="{C9518B80-5CF8-B2AB-05CB-10EF502B0BB9}"/>
              </a:ext>
            </a:extLst>
          </p:cNvPr>
          <p:cNvSpPr txBox="1">
            <a:spLocks/>
          </p:cNvSpPr>
          <p:nvPr/>
        </p:nvSpPr>
        <p:spPr>
          <a:xfrm>
            <a:off x="1400557" y="65758"/>
            <a:ext cx="7101037" cy="65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 err="1">
                <a:solidFill>
                  <a:srgbClr val="002060"/>
                </a:solidFill>
              </a:rPr>
              <a:t>Opportunita</a:t>
            </a:r>
            <a:r>
              <a:rPr lang="en-GB" dirty="0">
                <a:solidFill>
                  <a:srgbClr val="002060"/>
                </a:solidFill>
              </a:rPr>
              <a:t>’ per </a:t>
            </a:r>
            <a:r>
              <a:rPr lang="en-GB" dirty="0" err="1">
                <a:solidFill>
                  <a:srgbClr val="002060"/>
                </a:solidFill>
              </a:rPr>
              <a:t>nostri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ricercatori</a:t>
            </a:r>
            <a:r>
              <a:rPr lang="en-GB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EAD8C6-CD65-1958-58DA-ED2493C68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89" y="1237539"/>
            <a:ext cx="7432605" cy="4832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7A934-B21D-A89A-A9EA-45666E464077}"/>
              </a:ext>
            </a:extLst>
          </p:cNvPr>
          <p:cNvSpPr txBox="1"/>
          <p:nvPr/>
        </p:nvSpPr>
        <p:spPr>
          <a:xfrm>
            <a:off x="148639" y="805030"/>
            <a:ext cx="9634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Presentazione Outreach ad ICHEP2022:  conferenza interazionale di fisica delle alte energie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0DBBF-245F-E6B4-8713-B8A6F85A0DF0}"/>
              </a:ext>
            </a:extLst>
          </p:cNvPr>
          <p:cNvSpPr txBox="1"/>
          <p:nvPr/>
        </p:nvSpPr>
        <p:spPr>
          <a:xfrm>
            <a:off x="2837793" y="6148552"/>
            <a:ext cx="292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Presentazione di Federica Simone</a:t>
            </a:r>
          </a:p>
        </p:txBody>
      </p:sp>
    </p:spTree>
    <p:extLst>
      <p:ext uri="{BB962C8B-B14F-4D97-AF65-F5344CB8AC3E}">
        <p14:creationId xmlns:p14="http://schemas.microsoft.com/office/powerpoint/2010/main" val="106788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37675" y="140154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 fontScale="90000"/>
          </a:bodyPr>
          <a:lstStyle/>
          <a:p>
            <a:r>
              <a:rPr lang="en" dirty="0" err="1">
                <a:solidFill>
                  <a:srgbClr val="002060"/>
                </a:solidFill>
              </a:rPr>
              <a:t>Formazione</a:t>
            </a:r>
            <a:r>
              <a:rPr lang="en" dirty="0">
                <a:solidFill>
                  <a:srgbClr val="002060"/>
                </a:solidFill>
              </a:rPr>
              <a:t>: Numeri/</a:t>
            </a:r>
            <a:r>
              <a:rPr lang="en" dirty="0" err="1">
                <a:solidFill>
                  <a:srgbClr val="002060"/>
                </a:solidFill>
              </a:rPr>
              <a:t>eventi</a:t>
            </a:r>
            <a:r>
              <a:rPr lang="en" dirty="0">
                <a:solidFill>
                  <a:srgbClr val="002060"/>
                </a:solidFill>
              </a:rPr>
              <a:t> III </a:t>
            </a:r>
            <a:r>
              <a:rPr lang="en" dirty="0" err="1">
                <a:solidFill>
                  <a:srgbClr val="002060"/>
                </a:solidFill>
              </a:rPr>
              <a:t>edizione</a:t>
            </a:r>
            <a:r>
              <a:rPr lang="en" dirty="0">
                <a:solidFill>
                  <a:srgbClr val="002060"/>
                </a:solidFill>
              </a:rPr>
              <a:t> tappa Bari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68837" y="807015"/>
            <a:ext cx="9568325" cy="1937650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/>
          </a:bodyPr>
          <a:lstStyle/>
          <a:p>
            <a:pPr marL="495285" indent="-389089">
              <a:buSzPts val="2056"/>
            </a:pPr>
            <a:r>
              <a:rPr lang="en" sz="2227" dirty="0"/>
              <a:t>2021: </a:t>
            </a:r>
            <a:r>
              <a:rPr lang="en" sz="2227" dirty="0" err="1"/>
              <a:t>Fase</a:t>
            </a:r>
            <a:r>
              <a:rPr lang="en" sz="2227" dirty="0"/>
              <a:t> </a:t>
            </a:r>
            <a:r>
              <a:rPr lang="en" sz="2227" dirty="0" err="1"/>
              <a:t>formativa</a:t>
            </a:r>
            <a:r>
              <a:rPr lang="en" sz="2227" dirty="0"/>
              <a:t> → </a:t>
            </a:r>
            <a:r>
              <a:rPr lang="en" sz="2227" dirty="0" err="1"/>
              <a:t>offerta</a:t>
            </a:r>
            <a:r>
              <a:rPr lang="en" sz="2227" dirty="0"/>
              <a:t> di </a:t>
            </a:r>
            <a:r>
              <a:rPr lang="en" sz="2227" dirty="0" err="1"/>
              <a:t>seminari</a:t>
            </a:r>
            <a:r>
              <a:rPr lang="en" sz="2227" dirty="0"/>
              <a:t>  22 </a:t>
            </a:r>
            <a:r>
              <a:rPr lang="en" sz="2227" dirty="0" err="1"/>
              <a:t>locali</a:t>
            </a:r>
            <a:r>
              <a:rPr lang="en" sz="2227" dirty="0"/>
              <a:t> </a:t>
            </a:r>
            <a:endParaRPr sz="2227" dirty="0"/>
          </a:p>
          <a:p>
            <a:pPr marL="990570" lvl="1" indent="-352040">
              <a:spcBef>
                <a:spcPts val="0"/>
              </a:spcBef>
              <a:buSzPts val="1518"/>
            </a:pPr>
            <a:r>
              <a:rPr lang="en" sz="1643" u="sng" dirty="0">
                <a:solidFill>
                  <a:schemeClr val="hlink"/>
                </a:solidFill>
                <a:hlinkClick r:id="rId3"/>
              </a:rPr>
              <a:t>Link al canale you tube</a:t>
            </a:r>
            <a:r>
              <a:rPr lang="en" sz="1643" dirty="0"/>
              <a:t> per </a:t>
            </a:r>
            <a:r>
              <a:rPr lang="en" sz="1643" dirty="0" err="1"/>
              <a:t>seminari</a:t>
            </a:r>
            <a:r>
              <a:rPr lang="en" sz="1643" dirty="0"/>
              <a:t> </a:t>
            </a:r>
            <a:r>
              <a:rPr lang="en" sz="1643" dirty="0" err="1"/>
              <a:t>locali</a:t>
            </a:r>
            <a:r>
              <a:rPr lang="en" sz="1643" dirty="0"/>
              <a:t> </a:t>
            </a:r>
            <a:r>
              <a:rPr lang="en" sz="1643" dirty="0" err="1"/>
              <a:t>offerti</a:t>
            </a:r>
            <a:r>
              <a:rPr lang="en" sz="1643" dirty="0"/>
              <a:t> via zoom per via </a:t>
            </a:r>
            <a:r>
              <a:rPr lang="en" sz="1643" dirty="0" err="1"/>
              <a:t>dell’emergenza</a:t>
            </a:r>
            <a:r>
              <a:rPr lang="en" sz="1643" dirty="0"/>
              <a:t> COVID</a:t>
            </a:r>
            <a:endParaRPr sz="1643" dirty="0"/>
          </a:p>
        </p:txBody>
      </p:sp>
      <p:sp>
        <p:nvSpPr>
          <p:cNvPr id="62" name="Google Shape;62;p14"/>
          <p:cNvSpPr txBox="1"/>
          <p:nvPr/>
        </p:nvSpPr>
        <p:spPr>
          <a:xfrm>
            <a:off x="168837" y="1661718"/>
            <a:ext cx="8018722" cy="89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spAutoFit/>
          </a:bodyPr>
          <a:lstStyle/>
          <a:p>
            <a:pPr marL="495285" indent="-371464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en" sz="1950" dirty="0">
                <a:solidFill>
                  <a:schemeClr val="dk2"/>
                </a:solidFill>
              </a:rPr>
              <a:t>19 </a:t>
            </a:r>
            <a:r>
              <a:rPr lang="en" sz="1950" dirty="0" err="1">
                <a:solidFill>
                  <a:schemeClr val="dk2"/>
                </a:solidFill>
              </a:rPr>
              <a:t>scuole</a:t>
            </a:r>
            <a:r>
              <a:rPr lang="en" sz="1950" dirty="0">
                <a:solidFill>
                  <a:schemeClr val="dk2"/>
                </a:solidFill>
              </a:rPr>
              <a:t> </a:t>
            </a:r>
            <a:r>
              <a:rPr lang="en" sz="1950" dirty="0" err="1">
                <a:solidFill>
                  <a:schemeClr val="dk2"/>
                </a:solidFill>
              </a:rPr>
              <a:t>partecipanti</a:t>
            </a:r>
            <a:r>
              <a:rPr lang="en" sz="1950" dirty="0">
                <a:solidFill>
                  <a:schemeClr val="dk2"/>
                </a:solidFill>
              </a:rPr>
              <a:t> </a:t>
            </a:r>
            <a:r>
              <a:rPr lang="en" sz="1950" dirty="0" err="1">
                <a:solidFill>
                  <a:schemeClr val="dk2"/>
                </a:solidFill>
              </a:rPr>
              <a:t>alla</a:t>
            </a:r>
            <a:r>
              <a:rPr lang="en" sz="1950" dirty="0">
                <a:solidFill>
                  <a:schemeClr val="dk2"/>
                </a:solidFill>
              </a:rPr>
              <a:t> </a:t>
            </a:r>
            <a:r>
              <a:rPr lang="en" sz="1950" dirty="0" err="1">
                <a:solidFill>
                  <a:schemeClr val="dk2"/>
                </a:solidFill>
              </a:rPr>
              <a:t>fase</a:t>
            </a:r>
            <a:r>
              <a:rPr lang="en" sz="1950" dirty="0">
                <a:solidFill>
                  <a:schemeClr val="dk2"/>
                </a:solidFill>
              </a:rPr>
              <a:t> </a:t>
            </a:r>
            <a:r>
              <a:rPr lang="en" sz="1950" dirty="0" err="1">
                <a:solidFill>
                  <a:schemeClr val="dk2"/>
                </a:solidFill>
              </a:rPr>
              <a:t>formativ</a:t>
            </a:r>
            <a:r>
              <a:rPr lang="en-GB" sz="1950" dirty="0">
                <a:solidFill>
                  <a:schemeClr val="dk2"/>
                </a:solidFill>
              </a:rPr>
              <a:t>e ~ 700 </a:t>
            </a:r>
            <a:r>
              <a:rPr lang="en-GB" sz="1950" dirty="0" err="1">
                <a:solidFill>
                  <a:schemeClr val="dk2"/>
                </a:solidFill>
              </a:rPr>
              <a:t>studenti</a:t>
            </a:r>
            <a:endParaRPr lang="en-GB" sz="1950" dirty="0">
              <a:solidFill>
                <a:schemeClr val="dk2"/>
              </a:solidFill>
            </a:endParaRPr>
          </a:p>
          <a:p>
            <a:pPr marL="123821">
              <a:lnSpc>
                <a:spcPct val="115000"/>
              </a:lnSpc>
              <a:buClr>
                <a:schemeClr val="dk2"/>
              </a:buClr>
              <a:buSzPts val="1800"/>
            </a:pPr>
            <a:endParaRPr lang="en" sz="1950" dirty="0">
              <a:solidFill>
                <a:schemeClr val="dk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20D9ED-B595-E8D2-4511-E56FECF8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37" y="2598365"/>
            <a:ext cx="5730023" cy="4119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39FB4-F2A2-AD6F-7529-FDE545006138}"/>
              </a:ext>
            </a:extLst>
          </p:cNvPr>
          <p:cNvSpPr txBox="1"/>
          <p:nvPr/>
        </p:nvSpPr>
        <p:spPr>
          <a:xfrm>
            <a:off x="5088962" y="2972938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570" lvl="1" indent="-352040">
              <a:spcBef>
                <a:spcPts val="0"/>
              </a:spcBef>
              <a:buSzPts val="1518"/>
            </a:pPr>
            <a:r>
              <a:rPr lang="en-GB" sz="1400" dirty="0">
                <a:solidFill>
                  <a:srgbClr val="FF0000"/>
                </a:solidFill>
              </a:rPr>
              <a:t>Tour </a:t>
            </a:r>
            <a:r>
              <a:rPr lang="en-GB" sz="1400" dirty="0" err="1">
                <a:solidFill>
                  <a:srgbClr val="FF0000"/>
                </a:solidFill>
              </a:rPr>
              <a:t>virtuale</a:t>
            </a:r>
            <a:r>
              <a:rPr lang="en-GB" sz="1400" dirty="0">
                <a:solidFill>
                  <a:srgbClr val="FF0000"/>
                </a:solidFill>
              </a:rPr>
              <a:t> DIF e </a:t>
            </a:r>
            <a:r>
              <a:rPr lang="en-GB" sz="1400" dirty="0" err="1">
                <a:solidFill>
                  <a:srgbClr val="FF0000"/>
                </a:solidFill>
              </a:rPr>
              <a:t>sezione</a:t>
            </a:r>
            <a:r>
              <a:rPr lang="en-GB" sz="1400" dirty="0">
                <a:solidFill>
                  <a:srgbClr val="FF0000"/>
                </a:solidFill>
              </a:rPr>
              <a:t> INFN Bari (</a:t>
            </a:r>
            <a:r>
              <a:rPr lang="en-GB" sz="1400" u="sng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400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0318" y="2277908"/>
            <a:ext cx="7235114" cy="453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1984" y="228600"/>
            <a:ext cx="7342936" cy="204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 descr="Profile pi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69444"/>
            <a:ext cx="1687286" cy="157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3143" y="5371586"/>
            <a:ext cx="1634683" cy="14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/>
          <p:nvPr/>
        </p:nvSpPr>
        <p:spPr>
          <a:xfrm>
            <a:off x="-354713" y="1916050"/>
            <a:ext cx="302980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4649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 i="0" u="none" strike="noStrike" cap="none">
                <a:solidFill>
                  <a:srgbClr val="0E57C4"/>
                </a:solidFill>
                <a:latin typeface="Calibri"/>
                <a:ea typeface="Calibri"/>
                <a:cs typeface="Calibri"/>
                <a:sym typeface="Calibri"/>
              </a:rPr>
              <a:t>Tutti gli eventi locali  trasmessi sono visibili su youtube</a:t>
            </a:r>
            <a:endParaRPr sz="2200" b="0" i="0" u="none" strike="noStrike" cap="none">
              <a:solidFill>
                <a:srgbClr val="0E57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0" y="3631735"/>
            <a:ext cx="2269660" cy="3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716" u="sng" dirty="0">
                <a:solidFill>
                  <a:schemeClr val="accent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http://cern.ch/go/vtT8</a:t>
            </a:r>
            <a:endParaRPr sz="1716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5AAAE-266A-EBE4-196E-EBD0A002CCD3}"/>
              </a:ext>
            </a:extLst>
          </p:cNvPr>
          <p:cNvSpPr txBox="1"/>
          <p:nvPr/>
        </p:nvSpPr>
        <p:spPr>
          <a:xfrm>
            <a:off x="123627" y="4167187"/>
            <a:ext cx="2551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Interconnessioni fra arte 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Fisica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Chimica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Biologia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Geologia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Matematica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Intelligenza artificiale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Musica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Architettura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"/>
          <p:cNvSpPr txBox="1">
            <a:spLocks noGrp="1"/>
          </p:cNvSpPr>
          <p:nvPr>
            <p:ph type="title"/>
          </p:nvPr>
        </p:nvSpPr>
        <p:spPr>
          <a:xfrm>
            <a:off x="1277382" y="256847"/>
            <a:ext cx="43179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3683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Fase</a:t>
            </a:r>
            <a:r>
              <a:rPr lang="en" sz="368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683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creativa</a:t>
            </a:r>
            <a:endParaRPr sz="3683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1"/>
          <p:cNvSpPr/>
          <p:nvPr/>
        </p:nvSpPr>
        <p:spPr>
          <a:xfrm>
            <a:off x="0" y="2579519"/>
            <a:ext cx="5478300" cy="1524900"/>
          </a:xfrm>
          <a:prstGeom prst="roundRect">
            <a:avLst>
              <a:gd name="adj" fmla="val 16667"/>
            </a:avLst>
          </a:prstGeom>
          <a:solidFill>
            <a:srgbClr val="134F5C"/>
          </a:solidFill>
          <a:ln w="12700" cap="flat" cmpd="sng">
            <a:solidFill>
              <a:srgbClr val="1D7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309553" marR="0" lvl="0" indent="-3095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9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Tutte le tecniche artistiche sono consentite.</a:t>
            </a:r>
            <a:endParaRPr sz="17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9553" marR="0" lvl="0" indent="-3095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9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Ogni gruppo può consegnare una sola opera</a:t>
            </a:r>
            <a:endParaRPr sz="17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9553" marR="0" lvl="0" indent="-30955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9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 servono soldi ma solo: creatività, dedizione e un po’ di precisione</a:t>
            </a:r>
            <a:endParaRPr sz="171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1"/>
          <p:cNvSpPr/>
          <p:nvPr/>
        </p:nvSpPr>
        <p:spPr>
          <a:xfrm>
            <a:off x="8750" y="1231546"/>
            <a:ext cx="4646400" cy="1317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1D7F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9025" tIns="49500" rIns="99025" bIns="49500" anchor="ctr" anchorCtr="0">
            <a:noAutofit/>
          </a:bodyPr>
          <a:lstStyle/>
          <a:p>
            <a:pPr marL="380062" marR="0" lvl="1" indent="-37146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AutoNum type="arabicPeriod"/>
            </a:pPr>
            <a:r>
              <a:rPr lang="en"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Gruppi di 3 studenti</a:t>
            </a:r>
            <a:endParaRPr sz="171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062" marR="0" lvl="1" indent="-37146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AutoNum type="arabicPeriod"/>
            </a:pPr>
            <a:r>
              <a:rPr lang="en"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Scelta di un tema scientifico</a:t>
            </a:r>
            <a:endParaRPr sz="171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062" marR="0" lvl="1" indent="-37146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AutoNum type="arabicPeriod"/>
            </a:pPr>
            <a:r>
              <a:rPr lang="en"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Proposta progetto da realizzare</a:t>
            </a:r>
            <a:endParaRPr sz="171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062" marR="0" lvl="1" indent="-37146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AutoNum type="arabicPeriod"/>
            </a:pPr>
            <a:r>
              <a:rPr lang="en"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Realizzazione Composizione Artistica</a:t>
            </a:r>
            <a:endParaRPr sz="171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7472" y="51172"/>
            <a:ext cx="2874750" cy="367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1"/>
          <p:cNvSpPr txBox="1"/>
          <p:nvPr/>
        </p:nvSpPr>
        <p:spPr>
          <a:xfrm>
            <a:off x="6573750" y="3818600"/>
            <a:ext cx="589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Sapore di scienza</a:t>
            </a:r>
            <a:endParaRPr/>
          </a:p>
        </p:txBody>
      </p:sp>
      <p:pic>
        <p:nvPicPr>
          <p:cNvPr id="340" name="Google Shape;3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2837" y="4218800"/>
            <a:ext cx="3931622" cy="2334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1"/>
          <p:cNvSpPr txBox="1"/>
          <p:nvPr/>
        </p:nvSpPr>
        <p:spPr>
          <a:xfrm>
            <a:off x="6107475" y="6477000"/>
            <a:ext cx="200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Colori nucleari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"/>
          <p:cNvSpPr txBox="1">
            <a:spLocks noGrp="1"/>
          </p:cNvSpPr>
          <p:nvPr>
            <p:ph type="title"/>
          </p:nvPr>
        </p:nvSpPr>
        <p:spPr>
          <a:xfrm>
            <a:off x="1277382" y="122966"/>
            <a:ext cx="43179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3683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Fase</a:t>
            </a:r>
            <a:r>
              <a:rPr lang="en" sz="368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683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creativa</a:t>
            </a:r>
            <a:endParaRPr sz="3683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C5A25F-2EF3-6635-6457-9B98BDB39EA2}"/>
              </a:ext>
            </a:extLst>
          </p:cNvPr>
          <p:cNvSpPr txBox="1"/>
          <p:nvPr/>
        </p:nvSpPr>
        <p:spPr>
          <a:xfrm>
            <a:off x="0" y="773666"/>
            <a:ext cx="5254166" cy="360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285" indent="-371464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en-GB" sz="2000" dirty="0">
                <a:solidFill>
                  <a:schemeClr val="dk2"/>
                </a:solidFill>
              </a:rPr>
              <a:t>2022 </a:t>
            </a:r>
            <a:r>
              <a:rPr lang="en-GB" sz="2000" dirty="0" err="1">
                <a:solidFill>
                  <a:schemeClr val="dk2"/>
                </a:solidFill>
              </a:rPr>
              <a:t>Fase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creativa</a:t>
            </a:r>
            <a:r>
              <a:rPr lang="en-GB" sz="2000" dirty="0">
                <a:solidFill>
                  <a:schemeClr val="dk2"/>
                </a:solidFill>
              </a:rPr>
              <a:t>: </a:t>
            </a:r>
          </a:p>
          <a:p>
            <a:pPr marL="990570" indent="-343948">
              <a:lnSpc>
                <a:spcPct val="115000"/>
              </a:lnSpc>
              <a:buClr>
                <a:schemeClr val="dk2"/>
              </a:buClr>
              <a:buSzPts val="1400"/>
              <a:buChar char="○"/>
            </a:pPr>
            <a:r>
              <a:rPr lang="en-GB" sz="2000" dirty="0" err="1">
                <a:solidFill>
                  <a:schemeClr val="dk2"/>
                </a:solidFill>
              </a:rPr>
              <a:t>Supporto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dai</a:t>
            </a:r>
            <a:r>
              <a:rPr lang="en-GB" sz="2000" dirty="0">
                <a:solidFill>
                  <a:schemeClr val="dk2"/>
                </a:solidFill>
              </a:rPr>
              <a:t> tutor (INFN, </a:t>
            </a:r>
            <a:r>
              <a:rPr lang="en-GB" sz="2000" dirty="0" err="1">
                <a:solidFill>
                  <a:schemeClr val="dk2"/>
                </a:solidFill>
              </a:rPr>
              <a:t>Scuola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Scienze</a:t>
            </a:r>
            <a:r>
              <a:rPr lang="en-GB" sz="2000" dirty="0">
                <a:solidFill>
                  <a:schemeClr val="dk2"/>
                </a:solidFill>
              </a:rPr>
              <a:t> e Accademia belle arti)</a:t>
            </a:r>
          </a:p>
          <a:p>
            <a:pPr marL="990570" indent="-343948">
              <a:lnSpc>
                <a:spcPct val="115000"/>
              </a:lnSpc>
              <a:buClr>
                <a:schemeClr val="dk2"/>
              </a:buClr>
              <a:buSzPts val="1400"/>
              <a:buChar char="○"/>
            </a:pPr>
            <a:endParaRPr lang="en-GB" sz="2000" dirty="0">
              <a:solidFill>
                <a:schemeClr val="dk2"/>
              </a:solidFill>
            </a:endParaRPr>
          </a:p>
          <a:p>
            <a:pPr marL="990570" indent="-343948">
              <a:lnSpc>
                <a:spcPct val="115000"/>
              </a:lnSpc>
              <a:buClr>
                <a:schemeClr val="dk2"/>
              </a:buClr>
              <a:buSzPts val="1400"/>
              <a:buChar char="○"/>
            </a:pPr>
            <a:r>
              <a:rPr lang="en-GB" sz="2000" dirty="0">
                <a:solidFill>
                  <a:schemeClr val="dk2"/>
                </a:solidFill>
              </a:rPr>
              <a:t>300 </a:t>
            </a:r>
            <a:r>
              <a:rPr lang="en-GB" sz="2000" dirty="0" err="1">
                <a:solidFill>
                  <a:schemeClr val="dk2"/>
                </a:solidFill>
              </a:rPr>
              <a:t>opere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presentate</a:t>
            </a:r>
            <a:r>
              <a:rPr lang="en-GB" sz="2000" dirty="0">
                <a:solidFill>
                  <a:schemeClr val="dk2"/>
                </a:solidFill>
              </a:rPr>
              <a:t>, ~150 </a:t>
            </a:r>
            <a:r>
              <a:rPr lang="en-GB" sz="2000" dirty="0" err="1">
                <a:solidFill>
                  <a:schemeClr val="dk2"/>
                </a:solidFill>
              </a:rPr>
              <a:t>ammesse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alla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mostra</a:t>
            </a:r>
            <a:r>
              <a:rPr lang="en-GB" sz="2000" dirty="0">
                <a:solidFill>
                  <a:schemeClr val="dk2"/>
                </a:solidFill>
              </a:rPr>
              <a:t> (</a:t>
            </a:r>
            <a:r>
              <a:rPr lang="en-GB" sz="2000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catalogo</a:t>
            </a:r>
            <a:r>
              <a:rPr lang="en-GB" sz="2000" dirty="0">
                <a:solidFill>
                  <a:schemeClr val="dk2"/>
                </a:solidFill>
              </a:rPr>
              <a:t>)</a:t>
            </a:r>
          </a:p>
          <a:p>
            <a:pPr marL="990570" indent="-343948">
              <a:lnSpc>
                <a:spcPct val="115000"/>
              </a:lnSpc>
              <a:buClr>
                <a:schemeClr val="dk2"/>
              </a:buClr>
              <a:buSzPts val="1400"/>
              <a:buChar char="○"/>
            </a:pPr>
            <a:endParaRPr lang="en-GB" sz="2000" dirty="0">
              <a:solidFill>
                <a:schemeClr val="dk2"/>
              </a:solidFill>
            </a:endParaRPr>
          </a:p>
          <a:p>
            <a:pPr marL="990570" indent="-343948">
              <a:lnSpc>
                <a:spcPct val="115000"/>
              </a:lnSpc>
              <a:buClr>
                <a:schemeClr val="dk2"/>
              </a:buClr>
              <a:buSzPts val="1400"/>
              <a:buChar char="○"/>
            </a:pPr>
            <a:r>
              <a:rPr lang="en-GB" sz="2000" dirty="0">
                <a:solidFill>
                  <a:schemeClr val="dk2"/>
                </a:solidFill>
              </a:rPr>
              <a:t>1-15 </a:t>
            </a:r>
            <a:r>
              <a:rPr lang="en-GB" sz="2000" dirty="0" err="1">
                <a:solidFill>
                  <a:schemeClr val="dk2"/>
                </a:solidFill>
              </a:rPr>
              <a:t>Aprile</a:t>
            </a:r>
            <a:r>
              <a:rPr lang="en-GB" sz="2000" dirty="0">
                <a:solidFill>
                  <a:schemeClr val="dk2"/>
                </a:solidFill>
              </a:rPr>
              <a:t>: </a:t>
            </a:r>
            <a:r>
              <a:rPr lang="en-GB" sz="2000" dirty="0" err="1">
                <a:solidFill>
                  <a:schemeClr val="dk2"/>
                </a:solidFill>
              </a:rPr>
              <a:t>Esposizione</a:t>
            </a:r>
            <a:r>
              <a:rPr lang="en-GB" sz="2000" dirty="0">
                <a:solidFill>
                  <a:schemeClr val="dk2"/>
                </a:solidFill>
              </a:rPr>
              <a:t> finale </a:t>
            </a:r>
            <a:r>
              <a:rPr lang="en-GB" sz="2000" dirty="0" err="1">
                <a:solidFill>
                  <a:schemeClr val="dk2"/>
                </a:solidFill>
              </a:rPr>
              <a:t>alla</a:t>
            </a:r>
            <a:r>
              <a:rPr lang="en-GB" sz="2000" dirty="0">
                <a:solidFill>
                  <a:schemeClr val="dk2"/>
                </a:solidFill>
              </a:rPr>
              <a:t> Sala del </a:t>
            </a:r>
            <a:r>
              <a:rPr lang="en-GB" sz="2000" dirty="0" err="1">
                <a:solidFill>
                  <a:schemeClr val="dk2"/>
                </a:solidFill>
              </a:rPr>
              <a:t>colonnato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della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città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  <a:r>
              <a:rPr lang="en-GB" sz="2000" dirty="0" err="1">
                <a:solidFill>
                  <a:schemeClr val="dk2"/>
                </a:solidFill>
              </a:rPr>
              <a:t>metropolitana</a:t>
            </a:r>
            <a:r>
              <a:rPr lang="en-GB" sz="2000" dirty="0">
                <a:solidFill>
                  <a:schemeClr val="dk2"/>
                </a:solidFill>
              </a:rPr>
              <a:t> </a:t>
            </a: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C9677B63-93ED-20FF-DA43-64EA0C582E8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9254" y="-157024"/>
            <a:ext cx="3526746" cy="2999653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EC130E56-DF73-4692-4EA3-15495CB3E2E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2655" y="3663697"/>
            <a:ext cx="2264139" cy="3194303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8821B52E-3D98-4A70-6B26-8A82CA1F7FE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08065" y="2474768"/>
            <a:ext cx="3297935" cy="44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37675" y="22498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 fontScale="90000"/>
          </a:bodyPr>
          <a:lstStyle/>
          <a:p>
            <a:r>
              <a:rPr lang="en" dirty="0" err="1">
                <a:solidFill>
                  <a:srgbClr val="002060"/>
                </a:solidFill>
              </a:rPr>
              <a:t>Fase</a:t>
            </a:r>
            <a:r>
              <a:rPr lang="en" dirty="0">
                <a:solidFill>
                  <a:srgbClr val="002060"/>
                </a:solidFill>
              </a:rPr>
              <a:t> </a:t>
            </a:r>
            <a:r>
              <a:rPr lang="en" dirty="0" err="1">
                <a:solidFill>
                  <a:srgbClr val="002060"/>
                </a:solidFill>
              </a:rPr>
              <a:t>Espositiva</a:t>
            </a:r>
            <a:r>
              <a:rPr lang="en" dirty="0">
                <a:solidFill>
                  <a:srgbClr val="002060"/>
                </a:solidFill>
              </a:rPr>
              <a:t>: Colori e </a:t>
            </a:r>
            <a:r>
              <a:rPr lang="en" dirty="0" err="1">
                <a:solidFill>
                  <a:srgbClr val="002060"/>
                </a:solidFill>
              </a:rPr>
              <a:t>Immagini</a:t>
            </a:r>
            <a:r>
              <a:rPr lang="en" dirty="0">
                <a:solidFill>
                  <a:srgbClr val="002060"/>
                </a:solidFill>
              </a:rPr>
              <a:t> </a:t>
            </a:r>
            <a:r>
              <a:rPr lang="en" dirty="0" err="1">
                <a:solidFill>
                  <a:srgbClr val="002060"/>
                </a:solidFill>
              </a:rPr>
              <a:t>della</a:t>
            </a:r>
            <a:r>
              <a:rPr lang="en" dirty="0">
                <a:solidFill>
                  <a:srgbClr val="002060"/>
                </a:solidFill>
              </a:rPr>
              <a:t> </a:t>
            </a:r>
            <a:r>
              <a:rPr lang="en" dirty="0" err="1">
                <a:solidFill>
                  <a:srgbClr val="002060"/>
                </a:solidFill>
              </a:rPr>
              <a:t>scienza</a:t>
            </a:r>
            <a:endParaRPr sz="2431" dirty="0">
              <a:solidFill>
                <a:srgbClr val="002060"/>
              </a:solidFill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165101" y="540666"/>
            <a:ext cx="9685975" cy="27940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1300"/>
              </a:spcBef>
              <a:buNone/>
            </a:pPr>
            <a:r>
              <a:rPr lang="en" sz="1800" b="1" dirty="0" err="1"/>
              <a:t>Esposizione</a:t>
            </a:r>
            <a:r>
              <a:rPr lang="en" sz="1800" b="1" dirty="0"/>
              <a:t> al </a:t>
            </a:r>
            <a:r>
              <a:rPr lang="en" sz="1800" b="1" dirty="0" err="1"/>
              <a:t>pubblico</a:t>
            </a:r>
            <a:r>
              <a:rPr lang="en" sz="1800" b="1" dirty="0"/>
              <a:t> 1-15 </a:t>
            </a:r>
            <a:r>
              <a:rPr lang="en" sz="1800" b="1" dirty="0" err="1"/>
              <a:t>Aprile</a:t>
            </a:r>
            <a:r>
              <a:rPr lang="en" sz="1800" b="1" dirty="0"/>
              <a:t>, tour </a:t>
            </a:r>
            <a:r>
              <a:rPr lang="en" sz="1800" b="1" dirty="0" err="1"/>
              <a:t>virtuale</a:t>
            </a:r>
            <a:r>
              <a:rPr lang="en" sz="1800" b="1" dirty="0"/>
              <a:t> </a:t>
            </a:r>
            <a:r>
              <a:rPr lang="en" sz="1800" b="1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sz="1800" b="1" dirty="0"/>
          </a:p>
          <a:p>
            <a:pPr marL="495285" indent="-323311">
              <a:lnSpc>
                <a:spcPct val="95000"/>
              </a:lnSpc>
              <a:spcBef>
                <a:spcPts val="1300"/>
              </a:spcBef>
              <a:buSzPts val="1100"/>
            </a:pPr>
            <a:r>
              <a:rPr lang="en" sz="1800" dirty="0" err="1"/>
              <a:t>Visite</a:t>
            </a:r>
            <a:r>
              <a:rPr lang="en" sz="1800" dirty="0"/>
              <a:t> da 11 </a:t>
            </a:r>
            <a:r>
              <a:rPr lang="en" sz="1800" dirty="0" err="1"/>
              <a:t>scuole</a:t>
            </a:r>
            <a:r>
              <a:rPr lang="en" sz="1800" dirty="0"/>
              <a:t> (4 non </a:t>
            </a:r>
            <a:r>
              <a:rPr lang="en" sz="1800" dirty="0" err="1"/>
              <a:t>partecipanti</a:t>
            </a:r>
            <a:r>
              <a:rPr lang="en" sz="1800" dirty="0"/>
              <a:t> al </a:t>
            </a:r>
            <a:r>
              <a:rPr lang="en" sz="1800" dirty="0" err="1"/>
              <a:t>progetto</a:t>
            </a:r>
            <a:r>
              <a:rPr lang="en" sz="1800" dirty="0"/>
              <a:t>), ~350 </a:t>
            </a:r>
            <a:r>
              <a:rPr lang="en" sz="1800" dirty="0" err="1"/>
              <a:t>visitatori</a:t>
            </a:r>
            <a:endParaRPr sz="1800" dirty="0"/>
          </a:p>
          <a:p>
            <a:pPr marL="495285" indent="-323311">
              <a:lnSpc>
                <a:spcPct val="95000"/>
              </a:lnSpc>
              <a:buSzPts val="1100"/>
            </a:pPr>
            <a:r>
              <a:rPr lang="en" sz="1800" dirty="0"/>
              <a:t>+ 50 </a:t>
            </a:r>
            <a:r>
              <a:rPr lang="en" sz="1800" dirty="0" err="1"/>
              <a:t>visite</a:t>
            </a:r>
            <a:r>
              <a:rPr lang="en" sz="1800" dirty="0"/>
              <a:t> al </a:t>
            </a:r>
            <a:r>
              <a:rPr lang="en" sz="1800" dirty="0" err="1"/>
              <a:t>giorno</a:t>
            </a:r>
            <a:r>
              <a:rPr lang="en" sz="1800" dirty="0"/>
              <a:t>, </a:t>
            </a:r>
            <a:r>
              <a:rPr lang="en" sz="1800" dirty="0" err="1"/>
              <a:t>anche</a:t>
            </a:r>
            <a:r>
              <a:rPr lang="en" sz="1800" dirty="0"/>
              <a:t> </a:t>
            </a:r>
            <a:r>
              <a:rPr lang="en" sz="1800" dirty="0" err="1"/>
              <a:t>stranieri</a:t>
            </a:r>
            <a:r>
              <a:rPr lang="en" sz="1800" dirty="0"/>
              <a:t>, per un </a:t>
            </a:r>
            <a:r>
              <a:rPr lang="en" sz="1800" dirty="0" err="1"/>
              <a:t>totale</a:t>
            </a:r>
            <a:r>
              <a:rPr lang="en" sz="1800" dirty="0"/>
              <a:t> di circa 1000 </a:t>
            </a:r>
            <a:r>
              <a:rPr lang="en" sz="1800" dirty="0" err="1"/>
              <a:t>visite</a:t>
            </a:r>
            <a:r>
              <a:rPr lang="en" sz="1800" dirty="0"/>
              <a:t> in </a:t>
            </a:r>
            <a:r>
              <a:rPr lang="en" sz="1800" dirty="0" err="1"/>
              <a:t>totale</a:t>
            </a:r>
            <a:endParaRPr sz="1800" dirty="0"/>
          </a:p>
          <a:p>
            <a:pPr marL="495285" indent="-334317">
              <a:buSzPct val="100000"/>
            </a:pPr>
            <a:r>
              <a:rPr lang="en-GB" sz="1600" dirty="0"/>
              <a:t>Eco </a:t>
            </a:r>
            <a:r>
              <a:rPr lang="en-GB" sz="1600" dirty="0" err="1"/>
              <a:t>sulla</a:t>
            </a:r>
            <a:r>
              <a:rPr lang="en-GB" sz="1600" dirty="0"/>
              <a:t> </a:t>
            </a:r>
            <a:r>
              <a:rPr lang="en-GB" sz="1600" dirty="0" err="1"/>
              <a:t>stampa</a:t>
            </a:r>
            <a:r>
              <a:rPr lang="en-GB" sz="1600" dirty="0"/>
              <a:t> </a:t>
            </a:r>
          </a:p>
          <a:p>
            <a:pPr marL="495285" indent="-334317">
              <a:buSzPct val="100000"/>
            </a:pPr>
            <a:r>
              <a:rPr lang="en-GB" sz="1600" dirty="0"/>
              <a:t>per </a:t>
            </a:r>
            <a:r>
              <a:rPr lang="en-GB" sz="1600" dirty="0" err="1"/>
              <a:t>citarne</a:t>
            </a:r>
            <a:r>
              <a:rPr lang="en-GB" sz="1600" dirty="0"/>
              <a:t> </a:t>
            </a:r>
            <a:r>
              <a:rPr lang="en-GB" sz="1600" dirty="0" err="1"/>
              <a:t>alcuni</a:t>
            </a:r>
            <a:r>
              <a:rPr lang="en-GB" sz="1600" dirty="0"/>
              <a:t>: la Repubblica Bari, </a:t>
            </a:r>
            <a:r>
              <a:rPr lang="en-GB" sz="1600" dirty="0" err="1"/>
              <a:t>Quotidiano</a:t>
            </a:r>
            <a:r>
              <a:rPr lang="en-GB" sz="1600" dirty="0"/>
              <a:t> del Sud, Bari today </a:t>
            </a:r>
          </a:p>
          <a:p>
            <a:pPr marL="990570" lvl="1" indent="-315056">
              <a:spcBef>
                <a:spcPts val="0"/>
              </a:spcBef>
              <a:buSzPct val="100000"/>
            </a:pPr>
            <a:r>
              <a:rPr lang="en-GB" sz="1600" dirty="0"/>
              <a:t>Canali </a:t>
            </a:r>
            <a:r>
              <a:rPr lang="en-GB" sz="1600" dirty="0" err="1"/>
              <a:t>canonici</a:t>
            </a:r>
            <a:r>
              <a:rPr lang="en-GB" sz="1600" dirty="0"/>
              <a:t>: </a:t>
            </a:r>
            <a:r>
              <a:rPr lang="en-GB" sz="1600" u="sng" dirty="0">
                <a:solidFill>
                  <a:schemeClr val="hlink"/>
                </a:solidFill>
                <a:hlinkClick r:id="rId4"/>
              </a:rPr>
              <a:t>dipartimento</a:t>
            </a:r>
            <a:r>
              <a:rPr lang="en-GB" sz="1600" dirty="0"/>
              <a:t>, </a:t>
            </a:r>
            <a:r>
              <a:rPr lang="en-GB" sz="1600" u="sng" dirty="0">
                <a:solidFill>
                  <a:schemeClr val="hlink"/>
                </a:solidFill>
                <a:hlinkClick r:id="rId5"/>
              </a:rPr>
              <a:t>INFN-Bari</a:t>
            </a:r>
            <a:endParaRPr sz="1800" dirty="0"/>
          </a:p>
          <a:p>
            <a:pPr marL="0" indent="0">
              <a:spcBef>
                <a:spcPts val="1300"/>
              </a:spcBef>
              <a:buNone/>
            </a:pPr>
            <a:r>
              <a:rPr lang="en" sz="1800" b="1" dirty="0" err="1"/>
              <a:t>Premiazione</a:t>
            </a:r>
            <a:r>
              <a:rPr lang="en" sz="1800" b="1" dirty="0"/>
              <a:t> </a:t>
            </a:r>
            <a:r>
              <a:rPr lang="en" sz="1800" b="1" dirty="0" err="1"/>
              <a:t>della</a:t>
            </a:r>
            <a:r>
              <a:rPr lang="en" sz="1800" b="1" dirty="0"/>
              <a:t> tappa di Bari: 26 </a:t>
            </a:r>
            <a:r>
              <a:rPr lang="en" sz="1800" b="1" dirty="0" err="1"/>
              <a:t>Aprile</a:t>
            </a:r>
            <a:r>
              <a:rPr lang="en" sz="1800" b="1" dirty="0"/>
              <a:t> al </a:t>
            </a:r>
            <a:r>
              <a:rPr lang="en" sz="1800" b="1" dirty="0" err="1"/>
              <a:t>teatro</a:t>
            </a:r>
            <a:r>
              <a:rPr lang="en" sz="1800" b="1" dirty="0"/>
              <a:t> </a:t>
            </a:r>
            <a:r>
              <a:rPr lang="en" sz="1800" b="1" dirty="0" err="1"/>
              <a:t>Piccinni</a:t>
            </a:r>
            <a:endParaRPr sz="1800" b="1" dirty="0"/>
          </a:p>
          <a:p>
            <a:pPr marL="495285" indent="-323311">
              <a:spcBef>
                <a:spcPts val="1300"/>
              </a:spcBef>
              <a:buSzPts val="1100"/>
            </a:pPr>
            <a:r>
              <a:rPr lang="en" sz="1800" dirty="0" err="1"/>
              <a:t>Giuria</a:t>
            </a:r>
            <a:r>
              <a:rPr lang="en" sz="1800" dirty="0"/>
              <a:t>: 11 </a:t>
            </a:r>
            <a:r>
              <a:rPr lang="en" sz="1800" dirty="0" err="1"/>
              <a:t>membri</a:t>
            </a:r>
            <a:r>
              <a:rPr lang="en" sz="1800" dirty="0"/>
              <a:t> (</a:t>
            </a:r>
            <a:r>
              <a:rPr lang="en" sz="1800" dirty="0" err="1"/>
              <a:t>accademici</a:t>
            </a:r>
            <a:r>
              <a:rPr lang="en" sz="1800" dirty="0"/>
              <a:t>, </a:t>
            </a:r>
            <a:r>
              <a:rPr lang="en" sz="1800" dirty="0" err="1"/>
              <a:t>ricercatori</a:t>
            </a:r>
            <a:r>
              <a:rPr lang="en" sz="1800" dirty="0"/>
              <a:t>, </a:t>
            </a:r>
            <a:r>
              <a:rPr lang="en" sz="1800" dirty="0" err="1"/>
              <a:t>esperti</a:t>
            </a:r>
            <a:r>
              <a:rPr lang="en" sz="1800" dirty="0"/>
              <a:t> </a:t>
            </a:r>
            <a:r>
              <a:rPr lang="en" sz="1800" dirty="0" err="1"/>
              <a:t>d’arte</a:t>
            </a:r>
            <a:r>
              <a:rPr lang="en" sz="1800" dirty="0"/>
              <a:t>), 5 </a:t>
            </a:r>
            <a:r>
              <a:rPr lang="en" sz="1800" dirty="0" err="1"/>
              <a:t>opere</a:t>
            </a:r>
            <a:r>
              <a:rPr lang="en" sz="1800" dirty="0"/>
              <a:t> </a:t>
            </a:r>
            <a:r>
              <a:rPr lang="en" sz="1800" dirty="0" err="1"/>
              <a:t>premiate</a:t>
            </a:r>
            <a:r>
              <a:rPr lang="en" sz="1800" dirty="0"/>
              <a:t> </a:t>
            </a:r>
            <a:r>
              <a:rPr lang="en" sz="1800" dirty="0" err="1"/>
              <a:t>esposte</a:t>
            </a:r>
            <a:r>
              <a:rPr lang="en" sz="1800" dirty="0"/>
              <a:t> a Maggio al MAN-Napoli per la </a:t>
            </a:r>
            <a:r>
              <a:rPr lang="en" sz="1800" dirty="0" err="1"/>
              <a:t>competizione</a:t>
            </a:r>
            <a:r>
              <a:rPr lang="en" sz="1800" dirty="0"/>
              <a:t> </a:t>
            </a:r>
            <a:r>
              <a:rPr lang="en" sz="1800" dirty="0" err="1"/>
              <a:t>nazionale</a:t>
            </a:r>
            <a:r>
              <a:rPr lang="en" sz="1800" dirty="0"/>
              <a:t>, 10 </a:t>
            </a:r>
            <a:r>
              <a:rPr lang="en" sz="1800" dirty="0" err="1"/>
              <a:t>opere</a:t>
            </a:r>
            <a:r>
              <a:rPr lang="en" sz="1800" dirty="0"/>
              <a:t> </a:t>
            </a:r>
            <a:r>
              <a:rPr lang="en" sz="1800" dirty="0" err="1"/>
              <a:t>meritevoli</a:t>
            </a:r>
            <a:r>
              <a:rPr lang="en" sz="1800" dirty="0"/>
              <a:t> di </a:t>
            </a:r>
            <a:r>
              <a:rPr lang="en" sz="1800" dirty="0" err="1"/>
              <a:t>menzione</a:t>
            </a:r>
            <a:endParaRPr sz="1800" dirty="0"/>
          </a:p>
          <a:p>
            <a:pPr marL="495285" indent="-323311">
              <a:buSzPts val="1100"/>
            </a:pPr>
            <a:r>
              <a:rPr lang="en" sz="1800" dirty="0" err="1"/>
              <a:t>Evento</a:t>
            </a:r>
            <a:r>
              <a:rPr lang="en" sz="1800" dirty="0"/>
              <a:t> </a:t>
            </a:r>
            <a:r>
              <a:rPr lang="en" sz="1800" dirty="0" err="1"/>
              <a:t>culturale</a:t>
            </a:r>
            <a:r>
              <a:rPr lang="en" sz="1800" dirty="0"/>
              <a:t> e di </a:t>
            </a:r>
            <a:r>
              <a:rPr lang="en" sz="1800" dirty="0" err="1"/>
              <a:t>divulgazione</a:t>
            </a:r>
            <a:r>
              <a:rPr lang="en" sz="1800" dirty="0"/>
              <a:t> </a:t>
            </a:r>
            <a:r>
              <a:rPr lang="en" sz="1800" dirty="0" err="1"/>
              <a:t>scientifica</a:t>
            </a:r>
            <a:r>
              <a:rPr lang="en" sz="1800" dirty="0"/>
              <a:t> </a:t>
            </a:r>
            <a:endParaRPr sz="1800" dirty="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101" y="4462475"/>
            <a:ext cx="2336777" cy="175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1878" y="4462500"/>
            <a:ext cx="2336777" cy="175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2539" y="4209133"/>
            <a:ext cx="1504451" cy="200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10869" y="4238794"/>
            <a:ext cx="2595152" cy="200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5649275F-67A5-5C37-C73C-653B30A0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98" y="30627"/>
            <a:ext cx="3820010" cy="28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E6ACACF-FD1D-C9EB-E39F-84BC12C9C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37" y="565484"/>
            <a:ext cx="3820010" cy="286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CEA893D-1549-41A4-4DD2-2B4D8CAD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84" y="2894309"/>
            <a:ext cx="3076126" cy="410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70267AF-303C-B70D-C6AB-6182BA91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74" y="2906341"/>
            <a:ext cx="3051469" cy="40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94DBA8F7-384B-D04B-6234-D9F58E4E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0" y="2894309"/>
            <a:ext cx="3076127" cy="41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E4179D-1DE5-A883-7483-BB7ED2F24CDC}"/>
              </a:ext>
            </a:extLst>
          </p:cNvPr>
          <p:cNvSpPr txBox="1"/>
          <p:nvPr/>
        </p:nvSpPr>
        <p:spPr>
          <a:xfrm>
            <a:off x="857747" y="6380946"/>
            <a:ext cx="32307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Christian De </a:t>
            </a:r>
            <a:r>
              <a:rPr lang="en-GB" b="0" i="0" dirty="0" err="1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Nicolò</a:t>
            </a:r>
            <a:r>
              <a:rPr lang="en-GB" b="0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, Carla Somma, Marco Carli</a:t>
            </a:r>
          </a:p>
          <a:p>
            <a:br>
              <a:rPr lang="en-GB" dirty="0">
                <a:solidFill>
                  <a:schemeClr val="bg1">
                    <a:lumMod val="95000"/>
                  </a:schemeClr>
                </a:solidFill>
              </a:rPr>
            </a:br>
            <a:endParaRPr lang="en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94A4F-4356-3D23-73EF-2771C85859E1}"/>
              </a:ext>
            </a:extLst>
          </p:cNvPr>
          <p:cNvSpPr txBox="1"/>
          <p:nvPr/>
        </p:nvSpPr>
        <p:spPr>
          <a:xfrm>
            <a:off x="7162414" y="6133188"/>
            <a:ext cx="25493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Andrea </a:t>
            </a:r>
            <a:r>
              <a:rPr lang="en-GB" b="1" i="0" dirty="0" err="1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Lisco</a:t>
            </a:r>
            <a:r>
              <a:rPr lang="en-GB" b="1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 , Marika De </a:t>
            </a:r>
            <a:r>
              <a:rPr lang="en-GB" b="1" i="0" dirty="0" err="1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Benedictis</a:t>
            </a:r>
            <a:r>
              <a:rPr lang="en-GB" b="1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 , Gianluca Grimaldi</a:t>
            </a:r>
            <a:endParaRPr lang="en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01C54D-E267-5C5C-59D0-5ABC8BAF3D48}"/>
              </a:ext>
            </a:extLst>
          </p:cNvPr>
          <p:cNvSpPr txBox="1"/>
          <p:nvPr/>
        </p:nvSpPr>
        <p:spPr>
          <a:xfrm>
            <a:off x="3897967" y="6059125"/>
            <a:ext cx="28537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Colori Nucleari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b="0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Rocco </a:t>
            </a:r>
            <a:r>
              <a:rPr lang="en-GB" b="0" i="0" dirty="0" err="1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Cucci</a:t>
            </a:r>
            <a:r>
              <a:rPr lang="en-GB" b="0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, Dario </a:t>
            </a:r>
            <a:r>
              <a:rPr lang="en-GB" b="0" i="0" dirty="0" err="1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Satalino</a:t>
            </a:r>
            <a:r>
              <a:rPr lang="en-GB" b="0" i="0" dirty="0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, Giuseppe </a:t>
            </a:r>
            <a:r>
              <a:rPr lang="en-GB" b="0" i="0" dirty="0" err="1">
                <a:solidFill>
                  <a:schemeClr val="bg1">
                    <a:lumMod val="95000"/>
                  </a:schemeClr>
                </a:solidFill>
                <a:effectLst/>
                <a:latin typeface="Karla" pitchFamily="2" charset="77"/>
              </a:rPr>
              <a:t>Rubino</a:t>
            </a:r>
            <a:endParaRPr lang="en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8E7EB5-F637-A55E-DF9A-F3C6DDEEC600}"/>
              </a:ext>
            </a:extLst>
          </p:cNvPr>
          <p:cNvSpPr txBox="1"/>
          <p:nvPr/>
        </p:nvSpPr>
        <p:spPr>
          <a:xfrm>
            <a:off x="782084" y="6059125"/>
            <a:ext cx="4979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ubi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Sapore di scienza</a:t>
            </a:r>
            <a:endParaRPr lang="en-GB" b="0" i="0" dirty="0">
              <a:solidFill>
                <a:schemeClr val="bg1">
                  <a:lumMod val="95000"/>
                </a:schemeClr>
              </a:solidFill>
              <a:effectLst/>
              <a:latin typeface="Rubik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2D88F5-C296-5A01-E1E1-0889FC55A1D0}"/>
              </a:ext>
            </a:extLst>
          </p:cNvPr>
          <p:cNvSpPr txBox="1"/>
          <p:nvPr/>
        </p:nvSpPr>
        <p:spPr>
          <a:xfrm>
            <a:off x="7162414" y="5866612"/>
            <a:ext cx="5019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sng" dirty="0">
                <a:solidFill>
                  <a:schemeClr val="bg1">
                    <a:lumMod val="95000"/>
                  </a:schemeClr>
                </a:solidFill>
                <a:effectLst/>
                <a:latin typeface="Rubik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 futurismo di “Magnet”</a:t>
            </a:r>
            <a:endParaRPr lang="en-GB" b="0" i="0" dirty="0">
              <a:solidFill>
                <a:schemeClr val="bg1">
                  <a:lumMod val="95000"/>
                </a:schemeClr>
              </a:solidFill>
              <a:effectLst/>
              <a:latin typeface="Rubik"/>
            </a:endParaRPr>
          </a:p>
        </p:txBody>
      </p:sp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DF6C2B12-A0D2-D743-3C95-06165571F8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675" y="22498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/>
          </a:bodyPr>
          <a:lstStyle/>
          <a:p>
            <a:r>
              <a:rPr lang="en-US" sz="2431" dirty="0" err="1">
                <a:solidFill>
                  <a:srgbClr val="002060"/>
                </a:solidFill>
              </a:rPr>
              <a:t>Premiazione</a:t>
            </a:r>
            <a:r>
              <a:rPr lang="en-US" sz="2431" dirty="0">
                <a:solidFill>
                  <a:srgbClr val="002060"/>
                </a:solidFill>
              </a:rPr>
              <a:t> locale</a:t>
            </a:r>
            <a:endParaRPr sz="243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0" y="1356199"/>
            <a:ext cx="4808410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lang="en" dirty="0" err="1">
                <a:solidFill>
                  <a:srgbClr val="002060"/>
                </a:solidFill>
              </a:rPr>
              <a:t>Mostra</a:t>
            </a:r>
            <a:r>
              <a:rPr lang="en" dirty="0">
                <a:solidFill>
                  <a:srgbClr val="002060"/>
                </a:solidFill>
              </a:rPr>
              <a:t> Nazionale al MANN di Napoli</a:t>
            </a:r>
            <a:br>
              <a:rPr lang="en" dirty="0">
                <a:solidFill>
                  <a:srgbClr val="002060"/>
                </a:solidFill>
              </a:rPr>
            </a:br>
            <a:br>
              <a:rPr lang="en" dirty="0">
                <a:solidFill>
                  <a:srgbClr val="002060"/>
                </a:solidFill>
              </a:rPr>
            </a:br>
            <a:br>
              <a:rPr lang="en" dirty="0">
                <a:solidFill>
                  <a:srgbClr val="002060"/>
                </a:solidFill>
              </a:rPr>
            </a:br>
            <a:br>
              <a:rPr lang="en" dirty="0">
                <a:solidFill>
                  <a:schemeClr val="tx1"/>
                </a:solidFill>
              </a:rPr>
            </a:br>
            <a:r>
              <a:rPr lang="en" dirty="0"/>
              <a:t>14/5/2022- 30/5/2022</a:t>
            </a:r>
            <a:endParaRPr dirty="0"/>
          </a:p>
        </p:txBody>
      </p:sp>
      <p:pic>
        <p:nvPicPr>
          <p:cNvPr id="3" name="Picture 2" descr="A room with art on the walls&#10;&#10;Description automatically generated with low confidence">
            <a:extLst>
              <a:ext uri="{FF2B5EF4-FFF2-40B4-BE49-F238E27FC236}">
                <a16:creationId xmlns:a16="http://schemas.microsoft.com/office/drawing/2014/main" id="{4F25D8EC-B53D-8EB4-0C56-2997DF680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5" y="3525512"/>
            <a:ext cx="4808409" cy="3209519"/>
          </a:xfrm>
          <a:prstGeom prst="rect">
            <a:avLst/>
          </a:prstGeom>
        </p:spPr>
      </p:pic>
      <p:pic>
        <p:nvPicPr>
          <p:cNvPr id="5" name="Picture 4" descr="A picture containing indoor, floor, ceiling, furniture&#10;&#10;Description automatically generated">
            <a:extLst>
              <a:ext uri="{FF2B5EF4-FFF2-40B4-BE49-F238E27FC236}">
                <a16:creationId xmlns:a16="http://schemas.microsoft.com/office/drawing/2014/main" id="{9780C5CB-C86A-A57E-B8EA-74263C6B7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34" y="3510455"/>
            <a:ext cx="4830966" cy="3224576"/>
          </a:xfrm>
          <a:prstGeom prst="rect">
            <a:avLst/>
          </a:prstGeom>
        </p:spPr>
      </p:pic>
      <p:pic>
        <p:nvPicPr>
          <p:cNvPr id="9" name="Picture 8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B0F05B75-C2E3-8DB6-CE3A-6A325AE88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034" y="72182"/>
            <a:ext cx="4952999" cy="33568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337675" y="1936575"/>
            <a:ext cx="3250000" cy="253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spAutoFit/>
          </a:bodyPr>
          <a:lstStyle/>
          <a:p>
            <a:r>
              <a:rPr lang="en" sz="3033">
                <a:solidFill>
                  <a:schemeClr val="lt1"/>
                </a:solidFill>
              </a:rPr>
              <a:t>Opera della Tappa barese vincitrice della competizione nazionale</a:t>
            </a:r>
            <a:endParaRPr sz="1517">
              <a:solidFill>
                <a:schemeClr val="lt1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750955" y="5967902"/>
            <a:ext cx="8563472" cy="43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spAutoFit/>
          </a:bodyPr>
          <a:lstStyle/>
          <a:p>
            <a:r>
              <a:rPr lang="en" sz="15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Purtroppo</a:t>
            </a:r>
            <a:r>
              <a:rPr lang="en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" sz="15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vincitrici</a:t>
            </a:r>
            <a:r>
              <a:rPr lang="en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" sz="15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hanno</a:t>
            </a:r>
            <a:r>
              <a:rPr lang="en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5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partecipato</a:t>
            </a:r>
            <a:r>
              <a:rPr lang="en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Master→ </a:t>
            </a:r>
            <a:r>
              <a:rPr lang="en" sz="15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sostituite</a:t>
            </a:r>
            <a:r>
              <a:rPr lang="en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2 </a:t>
            </a:r>
            <a:r>
              <a:rPr lang="en" sz="15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vincitori</a:t>
            </a:r>
            <a:r>
              <a:rPr lang="en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5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" sz="15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tappa locale</a:t>
            </a:r>
            <a:endParaRPr sz="15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2663" y="1251924"/>
            <a:ext cx="5150274" cy="386270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2433060" y="5194512"/>
            <a:ext cx="5150275" cy="43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4" tIns="99044" rIns="99044" bIns="99044" anchor="t" anchorCtr="0">
            <a:spAutoFit/>
          </a:bodyPr>
          <a:lstStyle/>
          <a:p>
            <a:r>
              <a:rPr lang="en" sz="1517" dirty="0" err="1"/>
              <a:t>Vincitrici</a:t>
            </a:r>
            <a:r>
              <a:rPr lang="en" sz="1517" dirty="0"/>
              <a:t> </a:t>
            </a:r>
            <a:r>
              <a:rPr lang="en" sz="1517" dirty="0" err="1"/>
              <a:t>nazionali</a:t>
            </a:r>
            <a:r>
              <a:rPr lang="en" sz="1517" dirty="0"/>
              <a:t>: 2 </a:t>
            </a:r>
            <a:r>
              <a:rPr lang="en" sz="1517" dirty="0" err="1"/>
              <a:t>posto</a:t>
            </a:r>
            <a:r>
              <a:rPr lang="en" sz="1517" dirty="0"/>
              <a:t> - “La </a:t>
            </a:r>
            <a:r>
              <a:rPr lang="en" sz="1517" dirty="0" err="1"/>
              <a:t>melodia</a:t>
            </a:r>
            <a:r>
              <a:rPr lang="en" sz="1517" dirty="0"/>
              <a:t> del </a:t>
            </a:r>
            <a:r>
              <a:rPr lang="en" sz="1517" dirty="0" err="1"/>
              <a:t>caos</a:t>
            </a:r>
            <a:r>
              <a:rPr lang="en" sz="1517" dirty="0"/>
              <a:t>”  </a:t>
            </a:r>
            <a:endParaRPr sz="151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CE271-06A6-4A9A-2B83-256E67189530}"/>
              </a:ext>
            </a:extLst>
          </p:cNvPr>
          <p:cNvSpPr txBox="1"/>
          <p:nvPr/>
        </p:nvSpPr>
        <p:spPr>
          <a:xfrm>
            <a:off x="504515" y="690599"/>
            <a:ext cx="4955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/>
              <a:t>14/5/2022  Teatro Acacia Napoli </a:t>
            </a:r>
            <a:endParaRPr lang="en-IT" sz="2400" dirty="0"/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5888258D-13A8-2AB0-4DAD-8D19EA7EB3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777" y="41951"/>
            <a:ext cx="9230650" cy="620425"/>
          </a:xfrm>
          <a:prstGeom prst="rect">
            <a:avLst/>
          </a:prstGeom>
        </p:spPr>
        <p:txBody>
          <a:bodyPr spcFirstLastPara="1" wrap="square" lIns="99044" tIns="99044" rIns="99044" bIns="99044" anchor="t" anchorCtr="0">
            <a:normAutofit fontScale="90000"/>
          </a:bodyPr>
          <a:lstStyle/>
          <a:p>
            <a:r>
              <a:rPr lang="en" dirty="0" err="1">
                <a:solidFill>
                  <a:srgbClr val="002060"/>
                </a:solidFill>
              </a:rPr>
              <a:t>Premiazione</a:t>
            </a:r>
            <a:r>
              <a:rPr lang="en" dirty="0">
                <a:solidFill>
                  <a:srgbClr val="002060"/>
                </a:solidFill>
              </a:rPr>
              <a:t> </a:t>
            </a:r>
            <a:r>
              <a:rPr lang="en" dirty="0" err="1">
                <a:solidFill>
                  <a:srgbClr val="002060"/>
                </a:solidFill>
              </a:rPr>
              <a:t>nazionale</a:t>
            </a:r>
            <a:r>
              <a:rPr lang="en" dirty="0">
                <a:solidFill>
                  <a:srgbClr val="002060"/>
                </a:solidFill>
              </a:rPr>
              <a:t> </a:t>
            </a:r>
            <a:endParaRPr sz="243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3161" y="3157806"/>
            <a:ext cx="6879678" cy="3403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A2028-4537-A558-013C-BAC770CEDD9A}"/>
              </a:ext>
            </a:extLst>
          </p:cNvPr>
          <p:cNvSpPr txBox="1"/>
          <p:nvPr/>
        </p:nvSpPr>
        <p:spPr>
          <a:xfrm>
            <a:off x="102572" y="2026086"/>
            <a:ext cx="10134504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it-IT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edizione: </a:t>
            </a:r>
            <a:r>
              <a:rPr lang="it-IT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Dipartimento </a:t>
            </a:r>
            <a:r>
              <a:rPr lang="it-IT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Interateneo</a:t>
            </a:r>
            <a:r>
              <a:rPr lang="it-IT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Fisica, l’INFN sezione Bari,  Scuola di Scienze e Tecnologie, Conservatorio Niccolò Piccinni e l’Accademia delle Belle Arti.</a:t>
            </a:r>
            <a:endParaRPr lang="en-IT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87672-5B21-875A-761C-5C933D1B3A31}"/>
              </a:ext>
            </a:extLst>
          </p:cNvPr>
          <p:cNvSpPr txBox="1"/>
          <p:nvPr/>
        </p:nvSpPr>
        <p:spPr>
          <a:xfrm>
            <a:off x="139920" y="1254272"/>
            <a:ext cx="9766080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it-IT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progetto europeo di durata biennale “</a:t>
            </a:r>
            <a:r>
              <a:rPr lang="it-IT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 &amp; Science </a:t>
            </a:r>
            <a:r>
              <a:rPr lang="it-IT" sz="20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across</a:t>
            </a:r>
            <a:r>
              <a:rPr lang="it-IT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Italy</a:t>
            </a:r>
            <a:r>
              <a:rPr lang="it-IT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organizzato, a livello internazionale dall’</a:t>
            </a:r>
            <a:r>
              <a:rPr lang="it-IT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Istituto Nazionale di Fisica Nucleare (INFN) e </a:t>
            </a:r>
            <a:r>
              <a:rPr lang="it-IT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 </a:t>
            </a:r>
            <a:r>
              <a:rPr lang="it-IT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CERN </a:t>
            </a:r>
            <a:r>
              <a:rPr lang="it-IT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Ginevra</a:t>
            </a:r>
          </a:p>
        </p:txBody>
      </p:sp>
      <p:sp>
        <p:nvSpPr>
          <p:cNvPr id="6" name="Google Shape;68;p2">
            <a:extLst>
              <a:ext uri="{FF2B5EF4-FFF2-40B4-BE49-F238E27FC236}">
                <a16:creationId xmlns:a16="http://schemas.microsoft.com/office/drawing/2014/main" id="{24E39AD5-E8CC-B128-D4D8-B596DC725CB8}"/>
              </a:ext>
            </a:extLst>
          </p:cNvPr>
          <p:cNvSpPr txBox="1"/>
          <p:nvPr/>
        </p:nvSpPr>
        <p:spPr>
          <a:xfrm>
            <a:off x="1137349" y="0"/>
            <a:ext cx="7305675" cy="1264762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Un progetto STEAM di divulgazione scientifica attraverso il linguaggio dell'arte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9EF78-2043-3F47-DED7-EF6EC102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046" y="492749"/>
            <a:ext cx="2940203" cy="3915371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7685C9-DD17-8B8F-7CD2-4CDE304B5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915" y="813267"/>
            <a:ext cx="4508500" cy="3441700"/>
          </a:xfrm>
          <a:prstGeom prst="rect">
            <a:avLst/>
          </a:prstGeom>
        </p:spPr>
      </p:pic>
      <p:sp>
        <p:nvSpPr>
          <p:cNvPr id="360" name="Google Shape;360;p32"/>
          <p:cNvSpPr txBox="1">
            <a:spLocks noGrp="1"/>
          </p:cNvSpPr>
          <p:nvPr>
            <p:ph type="title"/>
          </p:nvPr>
        </p:nvSpPr>
        <p:spPr>
          <a:xfrm>
            <a:off x="3481374" y="4561273"/>
            <a:ext cx="6218875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vincitori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nazionali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accedono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 un Master di </a:t>
            </a:r>
            <a:r>
              <a:rPr lang="en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settimana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 CERN di Ginevra</a:t>
            </a:r>
            <a:endParaRPr dirty="0"/>
          </a:p>
        </p:txBody>
      </p:sp>
      <p:pic>
        <p:nvPicPr>
          <p:cNvPr id="361" name="Google Shape;361;p32"/>
          <p:cNvPicPr preferRelativeResize="0"/>
          <p:nvPr/>
        </p:nvPicPr>
        <p:blipFill rotWithShape="1">
          <a:blip r:embed="rId5">
            <a:alphaModFix/>
          </a:blip>
          <a:srcRect l="8589" r="1932"/>
          <a:stretch/>
        </p:blipFill>
        <p:spPr>
          <a:xfrm>
            <a:off x="28" y="978636"/>
            <a:ext cx="3536818" cy="4571817"/>
          </a:xfrm>
          <a:custGeom>
            <a:avLst/>
            <a:gdLst/>
            <a:ahLst/>
            <a:cxnLst/>
            <a:rect l="l" t="t" r="r" b="b"/>
            <a:pathLst>
              <a:path w="3933440" h="5861304" extrusionOk="0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64" name="Google Shape;364;p32"/>
          <p:cNvSpPr txBox="1"/>
          <p:nvPr/>
        </p:nvSpPr>
        <p:spPr>
          <a:xfrm>
            <a:off x="1503395" y="24484"/>
            <a:ext cx="6436136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900"/>
              <a:buFont typeface="Arial"/>
              <a:buNone/>
            </a:pPr>
            <a:r>
              <a:rPr lang="en" sz="39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Master al CERN</a:t>
            </a: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 txBox="1">
            <a:spLocks noGrp="1"/>
          </p:cNvSpPr>
          <p:nvPr>
            <p:ph type="body" idx="1"/>
          </p:nvPr>
        </p:nvSpPr>
        <p:spPr>
          <a:xfrm>
            <a:off x="125276" y="1192440"/>
            <a:ext cx="8508999" cy="513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 dirty="0" err="1"/>
              <a:t>Gli</a:t>
            </a:r>
            <a:r>
              <a:rPr lang="en" sz="2000" dirty="0"/>
              <a:t> </a:t>
            </a:r>
            <a:r>
              <a:rPr lang="en" sz="2000" dirty="0" err="1"/>
              <a:t>studenti</a:t>
            </a:r>
            <a:r>
              <a:rPr lang="en" sz="2000" dirty="0"/>
              <a:t> </a:t>
            </a:r>
            <a:r>
              <a:rPr lang="en" sz="2000" dirty="0" err="1"/>
              <a:t>vincitori</a:t>
            </a:r>
            <a:r>
              <a:rPr lang="en" sz="2000" dirty="0"/>
              <a:t> </a:t>
            </a:r>
            <a:r>
              <a:rPr lang="en" sz="2000" dirty="0" err="1"/>
              <a:t>trascorrono</a:t>
            </a:r>
            <a:r>
              <a:rPr lang="en" sz="2000" dirty="0"/>
              <a:t> </a:t>
            </a:r>
            <a:r>
              <a:rPr lang="en" sz="2000" dirty="0" err="1"/>
              <a:t>una</a:t>
            </a:r>
            <a:r>
              <a:rPr lang="en" sz="2000" dirty="0"/>
              <a:t> </a:t>
            </a:r>
            <a:r>
              <a:rPr lang="en" sz="2000" dirty="0" err="1"/>
              <a:t>settimana</a:t>
            </a:r>
            <a:r>
              <a:rPr lang="en" sz="2000" dirty="0"/>
              <a:t> al CERN di Ginevra.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F9F"/>
              </a:buClr>
              <a:buSzPts val="2000"/>
              <a:buFont typeface="Calibri"/>
              <a:buAutoNum type="arabicPeriod"/>
            </a:pPr>
            <a:r>
              <a:rPr lang="en" sz="2000" dirty="0" err="1">
                <a:solidFill>
                  <a:srgbClr val="1E5F9F"/>
                </a:solidFill>
              </a:rPr>
              <a:t>Visita</a:t>
            </a:r>
            <a:r>
              <a:rPr lang="en" sz="2000" dirty="0">
                <a:solidFill>
                  <a:srgbClr val="1E5F9F"/>
                </a:solidFill>
              </a:rPr>
              <a:t> </a:t>
            </a:r>
            <a:r>
              <a:rPr lang="en" sz="2000" dirty="0" err="1">
                <a:solidFill>
                  <a:srgbClr val="1E5F9F"/>
                </a:solidFill>
              </a:rPr>
              <a:t>agli</a:t>
            </a:r>
            <a:r>
              <a:rPr lang="en" sz="2000" dirty="0">
                <a:solidFill>
                  <a:srgbClr val="1E5F9F"/>
                </a:solidFill>
              </a:rPr>
              <a:t> </a:t>
            </a:r>
            <a:r>
              <a:rPr lang="en" sz="2000" dirty="0" err="1">
                <a:solidFill>
                  <a:srgbClr val="1E5F9F"/>
                </a:solidFill>
              </a:rPr>
              <a:t>esperimenti</a:t>
            </a:r>
            <a:r>
              <a:rPr lang="en" sz="2000" dirty="0">
                <a:solidFill>
                  <a:srgbClr val="1E5F9F"/>
                </a:solidFill>
              </a:rPr>
              <a:t> e </a:t>
            </a:r>
            <a:r>
              <a:rPr lang="en" sz="2000" dirty="0" err="1">
                <a:solidFill>
                  <a:srgbClr val="1E5F9F"/>
                </a:solidFill>
              </a:rPr>
              <a:t>acceleratori</a:t>
            </a:r>
            <a:r>
              <a:rPr lang="en" sz="2000" dirty="0">
                <a:solidFill>
                  <a:srgbClr val="1E5F9F"/>
                </a:solidFill>
              </a:rPr>
              <a:t> 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AutoNum type="arabicPeriod"/>
            </a:pPr>
            <a:r>
              <a:rPr lang="en" sz="2000" dirty="0" err="1">
                <a:solidFill>
                  <a:srgbClr val="FF0000"/>
                </a:solidFill>
              </a:rPr>
              <a:t>Incontri</a:t>
            </a:r>
            <a:r>
              <a:rPr lang="en" sz="2000" dirty="0">
                <a:solidFill>
                  <a:srgbClr val="FF0000"/>
                </a:solidFill>
              </a:rPr>
              <a:t> con </a:t>
            </a:r>
            <a:r>
              <a:rPr lang="en" sz="2000" dirty="0" err="1">
                <a:solidFill>
                  <a:srgbClr val="FF0000"/>
                </a:solidFill>
              </a:rPr>
              <a:t>gli</a:t>
            </a:r>
            <a:r>
              <a:rPr lang="en" sz="2000" dirty="0">
                <a:solidFill>
                  <a:srgbClr val="FF0000"/>
                </a:solidFill>
              </a:rPr>
              <a:t> </a:t>
            </a:r>
            <a:r>
              <a:rPr lang="en" sz="2000" dirty="0" err="1">
                <a:solidFill>
                  <a:srgbClr val="FF0000"/>
                </a:solidFill>
              </a:rPr>
              <a:t>scienziati</a:t>
            </a:r>
            <a:r>
              <a:rPr lang="en" sz="2000" dirty="0">
                <a:solidFill>
                  <a:srgbClr val="FF0000"/>
                </a:solidFill>
              </a:rPr>
              <a:t> del CERN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alibri"/>
              <a:buAutoNum type="arabicPeriod"/>
            </a:pPr>
            <a:r>
              <a:rPr lang="en" sz="2000" dirty="0" err="1">
                <a:solidFill>
                  <a:srgbClr val="002060"/>
                </a:solidFill>
              </a:rPr>
              <a:t>Giornata</a:t>
            </a:r>
            <a:r>
              <a:rPr lang="en" sz="2000" dirty="0">
                <a:solidFill>
                  <a:srgbClr val="002060"/>
                </a:solidFill>
              </a:rPr>
              <a:t> in </a:t>
            </a:r>
            <a:r>
              <a:rPr lang="en" sz="2000" dirty="0" err="1">
                <a:solidFill>
                  <a:srgbClr val="002060"/>
                </a:solidFill>
              </a:rPr>
              <a:t>laboratorio</a:t>
            </a:r>
            <a:r>
              <a:rPr lang="en" sz="2000" dirty="0">
                <a:solidFill>
                  <a:srgbClr val="002060"/>
                </a:solidFill>
              </a:rPr>
              <a:t> (</a:t>
            </a:r>
            <a:r>
              <a:rPr lang="en" sz="2000" dirty="0" err="1">
                <a:solidFill>
                  <a:srgbClr val="002060"/>
                </a:solidFill>
              </a:rPr>
              <a:t>S’cool</a:t>
            </a:r>
            <a:r>
              <a:rPr lang="en" sz="2000" dirty="0">
                <a:solidFill>
                  <a:srgbClr val="002060"/>
                </a:solidFill>
              </a:rPr>
              <a:t> lab)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2000"/>
              <a:buFont typeface="Calibri"/>
              <a:buAutoNum type="arabicPeriod"/>
            </a:pPr>
            <a:r>
              <a:rPr lang="en" sz="2000" dirty="0" err="1">
                <a:solidFill>
                  <a:srgbClr val="7030A0"/>
                </a:solidFill>
              </a:rPr>
              <a:t>Seminari</a:t>
            </a:r>
            <a:r>
              <a:rPr lang="en" sz="2000" dirty="0">
                <a:solidFill>
                  <a:srgbClr val="7030A0"/>
                </a:solidFill>
              </a:rPr>
              <a:t> di </a:t>
            </a:r>
            <a:r>
              <a:rPr lang="en" sz="2000" dirty="0" err="1">
                <a:solidFill>
                  <a:srgbClr val="7030A0"/>
                </a:solidFill>
              </a:rPr>
              <a:t>scienza</a:t>
            </a:r>
            <a:r>
              <a:rPr lang="en" sz="2000" dirty="0">
                <a:solidFill>
                  <a:srgbClr val="7030A0"/>
                </a:solidFill>
              </a:rPr>
              <a:t> ed </a:t>
            </a:r>
            <a:r>
              <a:rPr lang="en" sz="2000" dirty="0" err="1">
                <a:solidFill>
                  <a:srgbClr val="7030A0"/>
                </a:solidFill>
              </a:rPr>
              <a:t>arte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libri"/>
              <a:buAutoNum type="arabicPeriod"/>
            </a:pPr>
            <a:r>
              <a:rPr lang="en" sz="2000" dirty="0" err="1">
                <a:solidFill>
                  <a:srgbClr val="C00000"/>
                </a:solidFill>
              </a:rPr>
              <a:t>Mostra</a:t>
            </a:r>
            <a:r>
              <a:rPr lang="en" sz="2000" dirty="0">
                <a:solidFill>
                  <a:srgbClr val="C00000"/>
                </a:solidFill>
              </a:rPr>
              <a:t> con le </a:t>
            </a:r>
            <a:r>
              <a:rPr lang="en" sz="2000" dirty="0" err="1">
                <a:solidFill>
                  <a:srgbClr val="C00000"/>
                </a:solidFill>
              </a:rPr>
              <a:t>loro</a:t>
            </a:r>
            <a:r>
              <a:rPr lang="en" sz="2000" dirty="0">
                <a:solidFill>
                  <a:srgbClr val="C00000"/>
                </a:solidFill>
              </a:rPr>
              <a:t> </a:t>
            </a:r>
            <a:r>
              <a:rPr lang="en" sz="2000" dirty="0" err="1">
                <a:solidFill>
                  <a:srgbClr val="C00000"/>
                </a:solidFill>
              </a:rPr>
              <a:t>composizioni</a:t>
            </a:r>
            <a:endParaRPr dirty="0"/>
          </a:p>
        </p:txBody>
      </p:sp>
      <p:sp>
        <p:nvSpPr>
          <p:cNvPr id="370" name="Google Shape;370;p33" descr="isultati immagini per s'cool lab summer camp"/>
          <p:cNvSpPr/>
          <p:nvPr/>
        </p:nvSpPr>
        <p:spPr>
          <a:xfrm>
            <a:off x="381000" y="1"/>
            <a:ext cx="11430000" cy="660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8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3" descr="isultati immagini per s'cool lab summer camp"/>
          <p:cNvSpPr/>
          <p:nvPr/>
        </p:nvSpPr>
        <p:spPr>
          <a:xfrm>
            <a:off x="685800" y="304801"/>
            <a:ext cx="11430000" cy="660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8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849" y="4732565"/>
            <a:ext cx="3563373" cy="205784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3"/>
          <p:cNvSpPr/>
          <p:nvPr/>
        </p:nvSpPr>
        <p:spPr>
          <a:xfrm>
            <a:off x="5041603" y="2472843"/>
            <a:ext cx="2380267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8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https://scool.web.cern.ch/</a:t>
            </a: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5184227" y="2005706"/>
            <a:ext cx="1647310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8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https://visit.cern/</a:t>
            </a:r>
            <a:endParaRPr/>
          </a:p>
        </p:txBody>
      </p:sp>
      <p:pic>
        <p:nvPicPr>
          <p:cNvPr id="375" name="Google Shape;375;p33" descr="isultati immagini per carlo rubbia nobel prize tal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320" y="4897821"/>
            <a:ext cx="2017306" cy="149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1700" y="4003079"/>
            <a:ext cx="2028075" cy="270643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 txBox="1">
            <a:spLocks noGrp="1"/>
          </p:cNvSpPr>
          <p:nvPr>
            <p:ph type="title"/>
          </p:nvPr>
        </p:nvSpPr>
        <p:spPr>
          <a:xfrm>
            <a:off x="1503395" y="24484"/>
            <a:ext cx="6436136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900"/>
              <a:buFont typeface="Arial"/>
              <a:buNone/>
            </a:pPr>
            <a:r>
              <a:rPr lang="en" sz="3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Master al CERN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2" name="Picture 1" descr="Graphical user interface, text, applicati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486637E-175D-7574-9950-B7FB3A461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499" y="3155090"/>
            <a:ext cx="5038225" cy="14192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2938"/>
            <a:ext cx="3500636" cy="5572125"/>
            <a:chOff x="0" y="0"/>
            <a:chExt cx="43084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0802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613" y="696145"/>
              <a:ext cx="1702384" cy="18288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7441" y="3064541"/>
            <a:ext cx="2818051" cy="760625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spcBef>
                <a:spcPts val="81"/>
              </a:spcBef>
            </a:pPr>
            <a:r>
              <a:rPr sz="4875" spc="288" dirty="0">
                <a:solidFill>
                  <a:srgbClr val="FF0000"/>
                </a:solidFill>
              </a:rPr>
              <a:t>Comitato</a:t>
            </a:r>
            <a:endParaRPr sz="4875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7709" y="5200477"/>
            <a:ext cx="887409" cy="44896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64911" y="933"/>
            <a:ext cx="6412071" cy="923490"/>
          </a:xfrm>
          <a:prstGeom prst="rect">
            <a:avLst/>
          </a:prstGeom>
        </p:spPr>
        <p:txBody>
          <a:bodyPr spcFirstLastPara="1" vert="horz" wrap="square" lIns="0" tIns="10319" rIns="0" bIns="0" rtlCol="0" anchor="ctr" anchorCtr="0">
            <a:spAutoFit/>
          </a:bodyPr>
          <a:lstStyle/>
          <a:p>
            <a:pPr marL="10319">
              <a:lnSpc>
                <a:spcPct val="100000"/>
              </a:lnSpc>
              <a:spcBef>
                <a:spcPts val="81"/>
              </a:spcBef>
            </a:pPr>
            <a:r>
              <a:rPr sz="2925" spc="65" dirty="0">
                <a:solidFill>
                  <a:srgbClr val="002060"/>
                </a:solidFill>
              </a:rPr>
              <a:t>Il</a:t>
            </a:r>
            <a:r>
              <a:rPr sz="2925" spc="130" dirty="0">
                <a:solidFill>
                  <a:srgbClr val="002060"/>
                </a:solidFill>
              </a:rPr>
              <a:t> </a:t>
            </a:r>
            <a:r>
              <a:rPr sz="2925" spc="301" dirty="0">
                <a:solidFill>
                  <a:srgbClr val="002060"/>
                </a:solidFill>
              </a:rPr>
              <a:t>Comitato</a:t>
            </a:r>
            <a:r>
              <a:rPr sz="2925" spc="130" dirty="0">
                <a:solidFill>
                  <a:srgbClr val="002060"/>
                </a:solidFill>
              </a:rPr>
              <a:t> </a:t>
            </a:r>
            <a:r>
              <a:rPr sz="2925" spc="244" dirty="0" err="1">
                <a:solidFill>
                  <a:srgbClr val="002060"/>
                </a:solidFill>
              </a:rPr>
              <a:t>Organizzatore</a:t>
            </a:r>
            <a:r>
              <a:rPr sz="2925" spc="130" dirty="0">
                <a:solidFill>
                  <a:srgbClr val="002060"/>
                </a:solidFill>
              </a:rPr>
              <a:t> </a:t>
            </a:r>
            <a:r>
              <a:rPr sz="2925" spc="219" dirty="0">
                <a:solidFill>
                  <a:srgbClr val="002060"/>
                </a:solidFill>
              </a:rPr>
              <a:t>Locale</a:t>
            </a:r>
            <a:r>
              <a:rPr lang="en-US" sz="2925" spc="219" dirty="0">
                <a:solidFill>
                  <a:srgbClr val="002060"/>
                </a:solidFill>
              </a:rPr>
              <a:t> III </a:t>
            </a:r>
            <a:r>
              <a:rPr lang="en-US" sz="2925" spc="219" dirty="0" err="1">
                <a:solidFill>
                  <a:srgbClr val="002060"/>
                </a:solidFill>
              </a:rPr>
              <a:t>edizione</a:t>
            </a:r>
            <a:endParaRPr sz="2925" dirty="0">
              <a:solidFill>
                <a:srgbClr val="00206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6386" y="1372680"/>
            <a:ext cx="6366669" cy="4485964"/>
          </a:xfrm>
          <a:prstGeom prst="rect">
            <a:avLst/>
          </a:prstGeom>
        </p:spPr>
        <p:txBody>
          <a:bodyPr vert="horz" wrap="square" lIns="0" tIns="7739" rIns="0" bIns="0" rtlCol="0">
            <a:spAutoFit/>
          </a:bodyPr>
          <a:lstStyle/>
          <a:p>
            <a:pPr marL="241975" marR="1462683" indent="-231656">
              <a:lnSpc>
                <a:spcPct val="101099"/>
              </a:lnSpc>
              <a:spcBef>
                <a:spcPts val="61"/>
              </a:spcBef>
              <a:buChar char="•"/>
              <a:tabLst>
                <a:tab pos="241975" algn="l"/>
                <a:tab pos="242491" algn="l"/>
              </a:tabLst>
            </a:pPr>
            <a:r>
              <a:rPr sz="1544" spc="142" dirty="0"/>
              <a:t>Giovanna</a:t>
            </a:r>
            <a:r>
              <a:rPr sz="1544" spc="81" dirty="0"/>
              <a:t> </a:t>
            </a:r>
            <a:r>
              <a:rPr sz="1544" spc="114" dirty="0"/>
              <a:t>Agrosì</a:t>
            </a:r>
            <a:r>
              <a:rPr sz="1544" spc="81" dirty="0"/>
              <a:t> </a:t>
            </a:r>
            <a:r>
              <a:rPr sz="1544" dirty="0"/>
              <a:t>(Dip.</a:t>
            </a:r>
            <a:r>
              <a:rPr sz="1544" spc="85" dirty="0"/>
              <a:t> </a:t>
            </a:r>
            <a:r>
              <a:rPr sz="1544" spc="154" dirty="0"/>
              <a:t>di</a:t>
            </a:r>
            <a:r>
              <a:rPr sz="1544" spc="77" dirty="0"/>
              <a:t> </a:t>
            </a:r>
            <a:r>
              <a:rPr sz="1544" spc="102" dirty="0"/>
              <a:t>Scienza</a:t>
            </a:r>
            <a:r>
              <a:rPr sz="1544" spc="85" dirty="0"/>
              <a:t> </a:t>
            </a:r>
            <a:r>
              <a:rPr sz="1544" spc="114" dirty="0"/>
              <a:t>della</a:t>
            </a:r>
            <a:r>
              <a:rPr sz="1544" spc="85" dirty="0"/>
              <a:t> </a:t>
            </a:r>
            <a:r>
              <a:rPr sz="1544" spc="98" dirty="0"/>
              <a:t>Terra</a:t>
            </a:r>
            <a:r>
              <a:rPr sz="1544" spc="85" dirty="0"/>
              <a:t> </a:t>
            </a:r>
            <a:r>
              <a:rPr sz="1544" spc="102" dirty="0"/>
              <a:t>e </a:t>
            </a:r>
            <a:r>
              <a:rPr sz="1544" spc="126" dirty="0"/>
              <a:t>Geoambientali,</a:t>
            </a:r>
            <a:r>
              <a:rPr sz="1544" spc="53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lnSpc>
                <a:spcPts val="1824"/>
              </a:lnSpc>
              <a:buChar char="•"/>
              <a:tabLst>
                <a:tab pos="241975" algn="l"/>
                <a:tab pos="242491" algn="l"/>
                <a:tab pos="3974783" algn="l"/>
              </a:tabLst>
            </a:pPr>
            <a:r>
              <a:rPr sz="1544" spc="142" dirty="0"/>
              <a:t>Roberto</a:t>
            </a:r>
            <a:r>
              <a:rPr sz="1544" spc="89" dirty="0"/>
              <a:t> </a:t>
            </a:r>
            <a:r>
              <a:rPr sz="1544" spc="110" dirty="0"/>
              <a:t>Bellotti</a:t>
            </a:r>
            <a:r>
              <a:rPr sz="1544" spc="93" dirty="0"/>
              <a:t> </a:t>
            </a:r>
            <a:r>
              <a:rPr sz="1544" dirty="0"/>
              <a:t>(Dip.</a:t>
            </a:r>
            <a:r>
              <a:rPr sz="1544" spc="93" dirty="0"/>
              <a:t> </a:t>
            </a:r>
            <a:r>
              <a:rPr sz="1544" spc="146" dirty="0"/>
              <a:t>Interateneo</a:t>
            </a:r>
            <a:r>
              <a:rPr sz="1544" spc="93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1" dirty="0"/>
              <a:t> </a:t>
            </a:r>
            <a:r>
              <a:rPr sz="1544" spc="154" dirty="0"/>
              <a:t>di</a:t>
            </a:r>
            <a:r>
              <a:rPr sz="1544" spc="65" dirty="0"/>
              <a:t> </a:t>
            </a:r>
            <a:r>
              <a:rPr sz="1544" spc="49" dirty="0"/>
              <a:t>Bari,</a:t>
            </a:r>
            <a:r>
              <a:rPr sz="1544" spc="65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lnSpc>
                <a:spcPts val="1824"/>
              </a:lnSpc>
              <a:buChar char="•"/>
              <a:tabLst>
                <a:tab pos="241975" algn="l"/>
                <a:tab pos="242491" algn="l"/>
              </a:tabLst>
            </a:pPr>
            <a:r>
              <a:rPr sz="1544" spc="126" dirty="0"/>
              <a:t>Francesco</a:t>
            </a:r>
            <a:r>
              <a:rPr sz="1544" spc="158" dirty="0"/>
              <a:t> </a:t>
            </a:r>
            <a:r>
              <a:rPr sz="1544" spc="142" dirty="0"/>
              <a:t>Cafagna</a:t>
            </a:r>
            <a:r>
              <a:rPr sz="1544" spc="163" dirty="0"/>
              <a:t> </a:t>
            </a:r>
            <a:r>
              <a:rPr sz="1544" dirty="0"/>
              <a:t>(INFN-</a:t>
            </a:r>
            <a:r>
              <a:rPr sz="1544" spc="37" dirty="0"/>
              <a:t>Bari)</a:t>
            </a:r>
            <a:endParaRPr sz="1544"/>
          </a:p>
          <a:p>
            <a:pPr marL="241975" indent="-231656">
              <a:spcBef>
                <a:spcPts val="16"/>
              </a:spcBef>
              <a:buChar char="•"/>
              <a:tabLst>
                <a:tab pos="241975" algn="l"/>
                <a:tab pos="242491" algn="l"/>
                <a:tab pos="3751898" algn="l"/>
              </a:tabLst>
            </a:pPr>
            <a:r>
              <a:rPr sz="1544" spc="154" dirty="0"/>
              <a:t>Anna</a:t>
            </a:r>
            <a:r>
              <a:rPr sz="1544" spc="85" dirty="0"/>
              <a:t> </a:t>
            </a:r>
            <a:r>
              <a:rPr sz="1544" spc="118" dirty="0"/>
              <a:t>Colaleo</a:t>
            </a:r>
            <a:r>
              <a:rPr sz="1544" spc="81" dirty="0"/>
              <a:t> </a:t>
            </a:r>
            <a:r>
              <a:rPr sz="1544" dirty="0"/>
              <a:t>(Dip.</a:t>
            </a:r>
            <a:r>
              <a:rPr sz="1544" spc="85" dirty="0"/>
              <a:t> </a:t>
            </a:r>
            <a:r>
              <a:rPr sz="1544" spc="146" dirty="0"/>
              <a:t>Interateneo</a:t>
            </a:r>
            <a:r>
              <a:rPr sz="1544" spc="81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1" dirty="0"/>
              <a:t> </a:t>
            </a:r>
            <a:r>
              <a:rPr sz="1544" spc="154" dirty="0"/>
              <a:t>di</a:t>
            </a:r>
            <a:r>
              <a:rPr sz="1544" spc="65" dirty="0"/>
              <a:t> </a:t>
            </a:r>
            <a:r>
              <a:rPr sz="1544" spc="49" dirty="0"/>
              <a:t>Bari,</a:t>
            </a:r>
            <a:r>
              <a:rPr sz="1544" spc="65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spcBef>
                <a:spcPts val="20"/>
              </a:spcBef>
              <a:buChar char="•"/>
              <a:tabLst>
                <a:tab pos="241975" algn="l"/>
                <a:tab pos="242491" algn="l"/>
              </a:tabLst>
            </a:pPr>
            <a:r>
              <a:rPr sz="1544" spc="126" dirty="0"/>
              <a:t>Claudia</a:t>
            </a:r>
            <a:r>
              <a:rPr sz="1544" spc="89" dirty="0"/>
              <a:t> </a:t>
            </a:r>
            <a:r>
              <a:rPr sz="1544" spc="122" dirty="0"/>
              <a:t>D'Amato</a:t>
            </a:r>
            <a:r>
              <a:rPr sz="1544" spc="93" dirty="0"/>
              <a:t> </a:t>
            </a:r>
            <a:r>
              <a:rPr sz="1544" dirty="0"/>
              <a:t>(Dip.</a:t>
            </a:r>
            <a:r>
              <a:rPr sz="1544" spc="85" dirty="0"/>
              <a:t> </a:t>
            </a:r>
            <a:r>
              <a:rPr sz="1544" spc="118" dirty="0"/>
              <a:t>d'Informatica,</a:t>
            </a:r>
            <a:r>
              <a:rPr sz="1544" spc="85" dirty="0"/>
              <a:t> Uniba)</a:t>
            </a:r>
            <a:endParaRPr sz="1544"/>
          </a:p>
          <a:p>
            <a:pPr marL="241975" indent="-231656">
              <a:spcBef>
                <a:spcPts val="20"/>
              </a:spcBef>
              <a:buChar char="•"/>
              <a:tabLst>
                <a:tab pos="241975" algn="l"/>
                <a:tab pos="242491" algn="l"/>
                <a:tab pos="4070231" algn="l"/>
              </a:tabLst>
            </a:pPr>
            <a:r>
              <a:rPr sz="1544" spc="158" dirty="0"/>
              <a:t>Mauro</a:t>
            </a:r>
            <a:r>
              <a:rPr sz="1544" spc="85" dirty="0"/>
              <a:t> </a:t>
            </a:r>
            <a:r>
              <a:rPr sz="1544" spc="98" dirty="0"/>
              <a:t>De</a:t>
            </a:r>
            <a:r>
              <a:rPr sz="1544" spc="85" dirty="0"/>
              <a:t> </a:t>
            </a:r>
            <a:r>
              <a:rPr sz="1544" spc="110" dirty="0"/>
              <a:t>Palma</a:t>
            </a:r>
            <a:r>
              <a:rPr sz="1544" spc="89" dirty="0"/>
              <a:t> </a:t>
            </a:r>
            <a:r>
              <a:rPr sz="1544" dirty="0"/>
              <a:t>(Dip.</a:t>
            </a:r>
            <a:r>
              <a:rPr sz="1544" spc="81" dirty="0"/>
              <a:t> </a:t>
            </a:r>
            <a:r>
              <a:rPr sz="1544" spc="146" dirty="0"/>
              <a:t>Interateneo</a:t>
            </a:r>
            <a:r>
              <a:rPr sz="1544" spc="85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1" dirty="0"/>
              <a:t> </a:t>
            </a:r>
            <a:r>
              <a:rPr sz="1544" spc="154" dirty="0"/>
              <a:t>di</a:t>
            </a:r>
            <a:r>
              <a:rPr sz="1544" spc="65" dirty="0"/>
              <a:t> </a:t>
            </a:r>
            <a:r>
              <a:rPr sz="1544" spc="49" dirty="0"/>
              <a:t>Bari,</a:t>
            </a:r>
            <a:r>
              <a:rPr sz="1544" spc="65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lnSpc>
                <a:spcPts val="1824"/>
              </a:lnSpc>
              <a:buChar char="•"/>
              <a:tabLst>
                <a:tab pos="241975" algn="l"/>
                <a:tab pos="242491" algn="l"/>
                <a:tab pos="4169807" algn="l"/>
              </a:tabLst>
            </a:pPr>
            <a:r>
              <a:rPr sz="1544" spc="166" dirty="0"/>
              <a:t>Domenico</a:t>
            </a:r>
            <a:r>
              <a:rPr sz="1544" spc="89" dirty="0"/>
              <a:t> </a:t>
            </a:r>
            <a:r>
              <a:rPr sz="1544" spc="77" dirty="0"/>
              <a:t>Di</a:t>
            </a:r>
            <a:r>
              <a:rPr sz="1544" spc="89" dirty="0"/>
              <a:t> </a:t>
            </a:r>
            <a:r>
              <a:rPr sz="1544" spc="98" dirty="0"/>
              <a:t>Bari</a:t>
            </a:r>
            <a:r>
              <a:rPr sz="1544" spc="85" dirty="0"/>
              <a:t> </a:t>
            </a:r>
            <a:r>
              <a:rPr sz="1544" dirty="0"/>
              <a:t>(Dip.</a:t>
            </a:r>
            <a:r>
              <a:rPr sz="1544" spc="89" dirty="0"/>
              <a:t> </a:t>
            </a:r>
            <a:r>
              <a:rPr sz="1544" spc="146" dirty="0"/>
              <a:t>Interateneo</a:t>
            </a:r>
            <a:r>
              <a:rPr sz="1544" spc="85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1" dirty="0"/>
              <a:t> </a:t>
            </a:r>
            <a:r>
              <a:rPr sz="1544" spc="154" dirty="0"/>
              <a:t>di</a:t>
            </a:r>
            <a:r>
              <a:rPr sz="1544" spc="65" dirty="0"/>
              <a:t> </a:t>
            </a:r>
            <a:r>
              <a:rPr sz="1544" spc="49" dirty="0"/>
              <a:t>Bari,</a:t>
            </a:r>
            <a:r>
              <a:rPr sz="1544" spc="65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lnSpc>
                <a:spcPts val="1824"/>
              </a:lnSpc>
              <a:buChar char="•"/>
              <a:tabLst>
                <a:tab pos="241975" algn="l"/>
                <a:tab pos="242491" algn="l"/>
              </a:tabLst>
            </a:pPr>
            <a:r>
              <a:rPr sz="1544" spc="130" dirty="0"/>
              <a:t>Nicoletta</a:t>
            </a:r>
            <a:r>
              <a:rPr sz="1544" spc="85" dirty="0"/>
              <a:t> </a:t>
            </a:r>
            <a:r>
              <a:rPr sz="1544" spc="138" dirty="0"/>
              <a:t>Ditaranto</a:t>
            </a:r>
            <a:r>
              <a:rPr sz="1544" spc="85" dirty="0"/>
              <a:t> </a:t>
            </a:r>
            <a:r>
              <a:rPr sz="1544" dirty="0"/>
              <a:t>(Dip.</a:t>
            </a:r>
            <a:r>
              <a:rPr sz="1544" spc="89" dirty="0"/>
              <a:t> </a:t>
            </a:r>
            <a:r>
              <a:rPr sz="1544" spc="154" dirty="0"/>
              <a:t>di</a:t>
            </a:r>
            <a:r>
              <a:rPr sz="1544" spc="81" dirty="0"/>
              <a:t> </a:t>
            </a:r>
            <a:r>
              <a:rPr sz="1544" spc="110" dirty="0"/>
              <a:t>Chimica,</a:t>
            </a:r>
            <a:r>
              <a:rPr sz="1544" spc="81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spcBef>
                <a:spcPts val="20"/>
              </a:spcBef>
              <a:buChar char="•"/>
              <a:tabLst>
                <a:tab pos="241975" algn="l"/>
                <a:tab pos="242491" algn="l"/>
              </a:tabLst>
            </a:pPr>
            <a:r>
              <a:rPr sz="1544" spc="98" dirty="0"/>
              <a:t>Silvana</a:t>
            </a:r>
            <a:r>
              <a:rPr sz="1544" spc="20" dirty="0"/>
              <a:t> </a:t>
            </a:r>
            <a:r>
              <a:rPr sz="1544" spc="130" dirty="0"/>
              <a:t>Kuhtz</a:t>
            </a:r>
            <a:r>
              <a:rPr sz="1544" spc="20" dirty="0"/>
              <a:t> </a:t>
            </a:r>
            <a:r>
              <a:rPr sz="1544" dirty="0"/>
              <a:t>(DICEM,</a:t>
            </a:r>
            <a:r>
              <a:rPr sz="1544" spc="12" dirty="0"/>
              <a:t> </a:t>
            </a:r>
            <a:r>
              <a:rPr sz="1544" spc="81" dirty="0"/>
              <a:t>Unibas)</a:t>
            </a:r>
            <a:endParaRPr sz="1544"/>
          </a:p>
          <a:p>
            <a:pPr marL="241975" indent="-231656">
              <a:spcBef>
                <a:spcPts val="20"/>
              </a:spcBef>
              <a:buChar char="•"/>
              <a:tabLst>
                <a:tab pos="241975" algn="l"/>
                <a:tab pos="242491" algn="l"/>
                <a:tab pos="3706495" algn="l"/>
              </a:tabLst>
            </a:pPr>
            <a:r>
              <a:rPr sz="1544" spc="114" dirty="0"/>
              <a:t>Salvatore</a:t>
            </a:r>
            <a:r>
              <a:rPr sz="1544" spc="89" dirty="0"/>
              <a:t> </a:t>
            </a:r>
            <a:r>
              <a:rPr sz="1544" spc="146" dirty="0"/>
              <a:t>My</a:t>
            </a:r>
            <a:r>
              <a:rPr sz="1544" spc="93" dirty="0"/>
              <a:t> </a:t>
            </a:r>
            <a:r>
              <a:rPr sz="1544" dirty="0"/>
              <a:t>(Dip.</a:t>
            </a:r>
            <a:r>
              <a:rPr sz="1544" spc="93" dirty="0"/>
              <a:t> </a:t>
            </a:r>
            <a:r>
              <a:rPr sz="1544" spc="146" dirty="0"/>
              <a:t>Interateneo</a:t>
            </a:r>
            <a:r>
              <a:rPr sz="1544" spc="93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1" dirty="0"/>
              <a:t> </a:t>
            </a:r>
            <a:r>
              <a:rPr sz="1544" spc="154" dirty="0"/>
              <a:t>di</a:t>
            </a:r>
            <a:r>
              <a:rPr sz="1544" spc="65" dirty="0"/>
              <a:t> </a:t>
            </a:r>
            <a:r>
              <a:rPr sz="1544" spc="49" dirty="0"/>
              <a:t>Bari,</a:t>
            </a:r>
            <a:r>
              <a:rPr sz="1544" spc="65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spcBef>
                <a:spcPts val="16"/>
              </a:spcBef>
              <a:buChar char="•"/>
              <a:tabLst>
                <a:tab pos="241975" algn="l"/>
                <a:tab pos="242491" algn="l"/>
              </a:tabLst>
            </a:pPr>
            <a:r>
              <a:rPr sz="1544" spc="166" dirty="0"/>
              <a:t>Domenico</a:t>
            </a:r>
            <a:r>
              <a:rPr sz="1544" spc="65" dirty="0"/>
              <a:t> </a:t>
            </a:r>
            <a:r>
              <a:rPr sz="1544" spc="134" dirty="0"/>
              <a:t>Molinini</a:t>
            </a:r>
            <a:r>
              <a:rPr sz="1544" spc="65" dirty="0"/>
              <a:t> </a:t>
            </a:r>
            <a:r>
              <a:rPr sz="1544" dirty="0"/>
              <a:t>(Dip.</a:t>
            </a:r>
            <a:r>
              <a:rPr sz="1544" spc="73" dirty="0"/>
              <a:t> </a:t>
            </a:r>
            <a:r>
              <a:rPr sz="1544" spc="81" dirty="0"/>
              <a:t>TADec</a:t>
            </a:r>
            <a:r>
              <a:rPr sz="1544" spc="65" dirty="0"/>
              <a:t> </a:t>
            </a:r>
            <a:r>
              <a:rPr sz="1544" spc="146" dirty="0"/>
              <a:t>-</a:t>
            </a:r>
            <a:r>
              <a:rPr sz="1544" spc="73" dirty="0"/>
              <a:t> </a:t>
            </a:r>
            <a:r>
              <a:rPr sz="1544" spc="142" dirty="0"/>
              <a:t>Conservatorio</a:t>
            </a:r>
            <a:r>
              <a:rPr sz="1544" spc="65" dirty="0"/>
              <a:t> </a:t>
            </a:r>
            <a:r>
              <a:rPr sz="1544" dirty="0"/>
              <a:t>N.</a:t>
            </a:r>
            <a:r>
              <a:rPr sz="1544" spc="73" dirty="0"/>
              <a:t> </a:t>
            </a:r>
            <a:r>
              <a:rPr sz="1544" spc="89" dirty="0"/>
              <a:t>Piccinni)</a:t>
            </a:r>
            <a:endParaRPr sz="1544"/>
          </a:p>
          <a:p>
            <a:pPr marL="241975" indent="-231656">
              <a:lnSpc>
                <a:spcPts val="1824"/>
              </a:lnSpc>
              <a:buChar char="•"/>
              <a:tabLst>
                <a:tab pos="241975" algn="l"/>
                <a:tab pos="242491" algn="l"/>
              </a:tabLst>
            </a:pPr>
            <a:r>
              <a:rPr sz="1544" spc="106" dirty="0"/>
              <a:t>Mirella</a:t>
            </a:r>
            <a:r>
              <a:rPr sz="1544" spc="93" dirty="0"/>
              <a:t> </a:t>
            </a:r>
            <a:r>
              <a:rPr sz="1544" spc="126" dirty="0"/>
              <a:t>Cappelletti</a:t>
            </a:r>
            <a:r>
              <a:rPr sz="1544" spc="89" dirty="0"/>
              <a:t> </a:t>
            </a:r>
            <a:r>
              <a:rPr sz="1544" spc="166" dirty="0"/>
              <a:t>Montano</a:t>
            </a:r>
            <a:r>
              <a:rPr sz="1544" spc="93" dirty="0"/>
              <a:t> </a:t>
            </a:r>
            <a:r>
              <a:rPr sz="1544" dirty="0"/>
              <a:t>(Dip.</a:t>
            </a:r>
            <a:r>
              <a:rPr sz="1544" spc="93" dirty="0"/>
              <a:t> </a:t>
            </a:r>
            <a:r>
              <a:rPr sz="1544" spc="154" dirty="0"/>
              <a:t>di</a:t>
            </a:r>
            <a:r>
              <a:rPr sz="1544" spc="85" dirty="0"/>
              <a:t> </a:t>
            </a:r>
            <a:r>
              <a:rPr sz="1544" spc="118" dirty="0"/>
              <a:t>Matematica,</a:t>
            </a:r>
            <a:r>
              <a:rPr sz="1544" spc="85" dirty="0"/>
              <a:t> Uniba)</a:t>
            </a:r>
            <a:endParaRPr sz="1544"/>
          </a:p>
          <a:p>
            <a:pPr marL="241975" indent="-231656">
              <a:lnSpc>
                <a:spcPts val="1824"/>
              </a:lnSpc>
              <a:buChar char="•"/>
              <a:tabLst>
                <a:tab pos="241975" algn="l"/>
                <a:tab pos="242491" algn="l"/>
                <a:tab pos="4035663" algn="l"/>
              </a:tabLst>
            </a:pPr>
            <a:r>
              <a:rPr sz="1544" spc="114" dirty="0"/>
              <a:t>Salvatore</a:t>
            </a:r>
            <a:r>
              <a:rPr sz="1544" spc="93" dirty="0"/>
              <a:t> </a:t>
            </a:r>
            <a:r>
              <a:rPr sz="1544" spc="110" dirty="0"/>
              <a:t>Nuzzo</a:t>
            </a:r>
            <a:r>
              <a:rPr sz="1544" spc="98" dirty="0"/>
              <a:t> </a:t>
            </a:r>
            <a:r>
              <a:rPr sz="1544" dirty="0"/>
              <a:t>(Dip.</a:t>
            </a:r>
            <a:r>
              <a:rPr sz="1544" spc="89" dirty="0"/>
              <a:t> </a:t>
            </a:r>
            <a:r>
              <a:rPr sz="1544" spc="146" dirty="0"/>
              <a:t>Interateneo</a:t>
            </a:r>
            <a:r>
              <a:rPr sz="1544" spc="98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1" dirty="0"/>
              <a:t> </a:t>
            </a:r>
            <a:r>
              <a:rPr sz="1544" spc="154" dirty="0"/>
              <a:t>di</a:t>
            </a:r>
            <a:r>
              <a:rPr sz="1544" spc="65" dirty="0"/>
              <a:t> </a:t>
            </a:r>
            <a:r>
              <a:rPr sz="1544" spc="49" dirty="0"/>
              <a:t>Bari,</a:t>
            </a:r>
            <a:r>
              <a:rPr sz="1544" spc="65" dirty="0"/>
              <a:t> </a:t>
            </a:r>
            <a:r>
              <a:rPr sz="1544" spc="85" dirty="0"/>
              <a:t>Uniba)</a:t>
            </a:r>
            <a:endParaRPr sz="1544"/>
          </a:p>
          <a:p>
            <a:pPr marL="241975" indent="-231656">
              <a:spcBef>
                <a:spcPts val="20"/>
              </a:spcBef>
              <a:buChar char="•"/>
              <a:tabLst>
                <a:tab pos="241975" algn="l"/>
                <a:tab pos="242491" algn="l"/>
              </a:tabLst>
            </a:pPr>
            <a:r>
              <a:rPr sz="1544" spc="142" dirty="0"/>
              <a:t>Vincenzo</a:t>
            </a:r>
            <a:r>
              <a:rPr sz="1544" spc="69" dirty="0"/>
              <a:t> </a:t>
            </a:r>
            <a:r>
              <a:rPr sz="1544" spc="118" dirty="0"/>
              <a:t>Pannarale</a:t>
            </a:r>
            <a:r>
              <a:rPr sz="1544" spc="69" dirty="0"/>
              <a:t> </a:t>
            </a:r>
            <a:r>
              <a:rPr sz="1544" dirty="0"/>
              <a:t>(Dip.</a:t>
            </a:r>
            <a:r>
              <a:rPr sz="1544" spc="69" dirty="0"/>
              <a:t> </a:t>
            </a:r>
            <a:r>
              <a:rPr sz="1544" spc="81" dirty="0"/>
              <a:t>TADec</a:t>
            </a:r>
            <a:r>
              <a:rPr sz="1544" spc="69" dirty="0"/>
              <a:t> </a:t>
            </a:r>
            <a:r>
              <a:rPr sz="1544" spc="146" dirty="0"/>
              <a:t>-</a:t>
            </a:r>
            <a:r>
              <a:rPr sz="1544" spc="73" dirty="0"/>
              <a:t> </a:t>
            </a:r>
            <a:r>
              <a:rPr sz="1544" spc="142" dirty="0"/>
              <a:t>Conservatorio</a:t>
            </a:r>
            <a:r>
              <a:rPr sz="1544" spc="65" dirty="0"/>
              <a:t> </a:t>
            </a:r>
            <a:r>
              <a:rPr sz="1544" dirty="0"/>
              <a:t>N.</a:t>
            </a:r>
            <a:r>
              <a:rPr sz="1544" spc="73" dirty="0"/>
              <a:t> </a:t>
            </a:r>
            <a:r>
              <a:rPr sz="1544" spc="89" dirty="0"/>
              <a:t>Piccinni)</a:t>
            </a:r>
            <a:endParaRPr sz="1544"/>
          </a:p>
          <a:p>
            <a:pPr marL="241975" indent="-231656">
              <a:spcBef>
                <a:spcPts val="20"/>
              </a:spcBef>
              <a:buChar char="•"/>
              <a:tabLst>
                <a:tab pos="241975" algn="l"/>
                <a:tab pos="242491" algn="l"/>
                <a:tab pos="4234299" algn="l"/>
              </a:tabLst>
            </a:pPr>
            <a:r>
              <a:rPr sz="1544" spc="118" dirty="0"/>
              <a:t>Gabriella</a:t>
            </a:r>
            <a:r>
              <a:rPr sz="1544" spc="89" dirty="0"/>
              <a:t> </a:t>
            </a:r>
            <a:r>
              <a:rPr sz="1544" spc="114" dirty="0"/>
              <a:t>Pugliese</a:t>
            </a:r>
            <a:r>
              <a:rPr sz="1544" spc="85" dirty="0"/>
              <a:t> </a:t>
            </a:r>
            <a:r>
              <a:rPr sz="1544" dirty="0"/>
              <a:t>(Dip.</a:t>
            </a:r>
            <a:r>
              <a:rPr sz="1544" spc="93" dirty="0"/>
              <a:t> </a:t>
            </a:r>
            <a:r>
              <a:rPr sz="1544" spc="146" dirty="0"/>
              <a:t>Interateneo</a:t>
            </a:r>
            <a:r>
              <a:rPr sz="1544" spc="89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1" dirty="0"/>
              <a:t> </a:t>
            </a:r>
            <a:r>
              <a:rPr sz="1544" spc="154" dirty="0"/>
              <a:t>di</a:t>
            </a:r>
            <a:r>
              <a:rPr sz="1544" spc="65" dirty="0"/>
              <a:t> </a:t>
            </a:r>
            <a:r>
              <a:rPr sz="1544" spc="49" dirty="0"/>
              <a:t>Bari,</a:t>
            </a:r>
            <a:r>
              <a:rPr sz="1544" spc="65" dirty="0"/>
              <a:t> Poliba)</a:t>
            </a:r>
            <a:endParaRPr sz="1544"/>
          </a:p>
          <a:p>
            <a:pPr marL="241975" indent="-231656">
              <a:spcBef>
                <a:spcPts val="20"/>
              </a:spcBef>
              <a:buChar char="•"/>
              <a:tabLst>
                <a:tab pos="241975" algn="l"/>
                <a:tab pos="242491" algn="l"/>
              </a:tabLst>
            </a:pPr>
            <a:r>
              <a:rPr sz="1544" spc="126" dirty="0"/>
              <a:t>Lucia</a:t>
            </a:r>
            <a:r>
              <a:rPr sz="1544" spc="150" dirty="0"/>
              <a:t> </a:t>
            </a:r>
            <a:r>
              <a:rPr sz="1544" spc="93" dirty="0"/>
              <a:t>Silvestris</a:t>
            </a:r>
            <a:r>
              <a:rPr sz="1544" spc="146" dirty="0"/>
              <a:t> </a:t>
            </a:r>
            <a:r>
              <a:rPr sz="1544" dirty="0"/>
              <a:t>(INFN-</a:t>
            </a:r>
            <a:r>
              <a:rPr sz="1544" spc="37" dirty="0"/>
              <a:t>Bari)</a:t>
            </a:r>
            <a:endParaRPr sz="1544"/>
          </a:p>
          <a:p>
            <a:pPr marL="241975" marR="336907" indent="-231656">
              <a:lnSpc>
                <a:spcPts val="1796"/>
              </a:lnSpc>
              <a:spcBef>
                <a:spcPts val="106"/>
              </a:spcBef>
              <a:buChar char="•"/>
              <a:tabLst>
                <a:tab pos="241975" algn="l"/>
                <a:tab pos="242491" algn="l"/>
                <a:tab pos="4690904" algn="l"/>
              </a:tabLst>
            </a:pPr>
            <a:r>
              <a:rPr sz="1544" spc="122" dirty="0"/>
              <a:t>Sebastiano</a:t>
            </a:r>
            <a:r>
              <a:rPr sz="1544" spc="93" dirty="0"/>
              <a:t> </a:t>
            </a:r>
            <a:r>
              <a:rPr sz="1544" spc="126" dirty="0"/>
              <a:t>Stramaglia</a:t>
            </a:r>
            <a:r>
              <a:rPr sz="1544" spc="93" dirty="0"/>
              <a:t> </a:t>
            </a:r>
            <a:r>
              <a:rPr sz="1544" dirty="0"/>
              <a:t>(Dip.</a:t>
            </a:r>
            <a:r>
              <a:rPr sz="1544" spc="102" dirty="0"/>
              <a:t> </a:t>
            </a:r>
            <a:r>
              <a:rPr sz="1544" spc="146" dirty="0"/>
              <a:t>Interateneo</a:t>
            </a:r>
            <a:r>
              <a:rPr sz="1544" spc="93" dirty="0"/>
              <a:t> </a:t>
            </a:r>
            <a:r>
              <a:rPr sz="1544" spc="134" dirty="0"/>
              <a:t>di</a:t>
            </a:r>
            <a:r>
              <a:rPr sz="1544" dirty="0"/>
              <a:t>	</a:t>
            </a:r>
            <a:r>
              <a:rPr sz="1544" spc="77" dirty="0"/>
              <a:t>Fisica</a:t>
            </a:r>
            <a:r>
              <a:rPr sz="1544" spc="65" dirty="0"/>
              <a:t> </a:t>
            </a:r>
            <a:r>
              <a:rPr sz="1544" spc="154" dirty="0"/>
              <a:t>di</a:t>
            </a:r>
            <a:r>
              <a:rPr sz="1544" spc="69" dirty="0"/>
              <a:t> </a:t>
            </a:r>
            <a:r>
              <a:rPr sz="1544" spc="41" dirty="0"/>
              <a:t>Bari, </a:t>
            </a:r>
            <a:r>
              <a:rPr sz="1544" spc="85" dirty="0"/>
              <a:t>Uniba)</a:t>
            </a:r>
            <a:endParaRPr sz="1544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16386" y="905713"/>
            <a:ext cx="3593344" cy="427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57C4"/>
              </a:buClr>
              <a:buSzPct val="100000"/>
              <a:buFont typeface="Arial"/>
              <a:buNone/>
            </a:pPr>
            <a:r>
              <a:rPr lang="en" sz="3900" dirty="0" err="1">
                <a:solidFill>
                  <a:srgbClr val="002060"/>
                </a:solidFill>
              </a:rPr>
              <a:t>Gli</a:t>
            </a:r>
            <a:r>
              <a:rPr lang="en" sz="3900" dirty="0">
                <a:solidFill>
                  <a:srgbClr val="002060"/>
                </a:solidFill>
              </a:rPr>
              <a:t> </a:t>
            </a:r>
            <a:r>
              <a:rPr lang="en" sz="3900" dirty="0" err="1">
                <a:solidFill>
                  <a:srgbClr val="002060"/>
                </a:solidFill>
              </a:rPr>
              <a:t>obiettivi</a:t>
            </a:r>
            <a:r>
              <a:rPr lang="en" sz="3900" dirty="0">
                <a:solidFill>
                  <a:srgbClr val="002060"/>
                </a:solidFill>
              </a:rPr>
              <a:t> del </a:t>
            </a:r>
            <a:r>
              <a:rPr lang="en" sz="3900" dirty="0" err="1">
                <a:solidFill>
                  <a:srgbClr val="002060"/>
                </a:solidFill>
              </a:rPr>
              <a:t>progetto</a:t>
            </a:r>
            <a:br>
              <a:rPr lang="en" sz="3900" b="1" dirty="0">
                <a:solidFill>
                  <a:schemeClr val="dk1"/>
                </a:solidFill>
              </a:rPr>
            </a:br>
            <a:br>
              <a:rPr lang="en" sz="3900" b="1" dirty="0">
                <a:solidFill>
                  <a:schemeClr val="dk1"/>
                </a:solidFill>
              </a:rPr>
            </a:br>
            <a:br>
              <a:rPr lang="en" sz="3900" b="1" dirty="0">
                <a:solidFill>
                  <a:schemeClr val="dk1"/>
                </a:solidFill>
              </a:rPr>
            </a:br>
            <a:br>
              <a:rPr lang="en" sz="3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" sz="3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39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indirizzato</a:t>
            </a:r>
            <a:r>
              <a:rPr lang="en" sz="39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" sz="39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studenti</a:t>
            </a:r>
            <a:r>
              <a:rPr lang="en" sz="39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9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scuole</a:t>
            </a:r>
            <a:r>
              <a:rPr lang="en" sz="39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9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superiori</a:t>
            </a:r>
            <a:r>
              <a:rPr lang="en" sz="39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III e IV anno</a:t>
            </a:r>
            <a:endParaRPr sz="3900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9730" y="816539"/>
            <a:ext cx="6005188" cy="522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/>
        </p:nvSpPr>
        <p:spPr>
          <a:xfrm>
            <a:off x="1465475" y="4782711"/>
            <a:ext cx="6975049" cy="126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lungo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viaggio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attraverso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Scienza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l’Arte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None/>
            </a:pP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cercare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passione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None/>
            </a:pP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</a:t>
            </a:r>
            <a:r>
              <a:rPr lang="en" sz="21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vincere</a:t>
            </a:r>
            <a:r>
              <a:rPr lang="en" sz="21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Master al CERN </a:t>
            </a:r>
            <a:endParaRPr dirty="0"/>
          </a:p>
        </p:txBody>
      </p:sp>
      <p:pic>
        <p:nvPicPr>
          <p:cNvPr id="126" name="Google Shape;126;p8" descr="Immagine che contiene interni, pavimento, soffitto, stanz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12444" r="12560" b="6"/>
          <a:stretch/>
        </p:blipFill>
        <p:spPr>
          <a:xfrm>
            <a:off x="-3158" y="972123"/>
            <a:ext cx="3481403" cy="3481403"/>
          </a:xfrm>
          <a:custGeom>
            <a:avLst/>
            <a:gdLst/>
            <a:ahLst/>
            <a:cxnLst/>
            <a:rect l="l" t="t" r="r" b="b"/>
            <a:pathLst>
              <a:path w="2971800" h="2971800" extrusionOk="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4">
            <a:alphaModFix/>
          </a:blip>
          <a:srcRect l="4017" r="20987" b="6"/>
          <a:stretch/>
        </p:blipFill>
        <p:spPr>
          <a:xfrm>
            <a:off x="3375954" y="1045526"/>
            <a:ext cx="3408000" cy="3408000"/>
          </a:xfrm>
          <a:custGeom>
            <a:avLst/>
            <a:gdLst/>
            <a:ahLst/>
            <a:cxnLst/>
            <a:rect l="l" t="t" r="r" b="b"/>
            <a:pathLst>
              <a:path w="2971800" h="2971800" extrusionOk="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5">
            <a:alphaModFix/>
          </a:blip>
          <a:srcRect l="10962" r="22289" b="3"/>
          <a:stretch/>
        </p:blipFill>
        <p:spPr>
          <a:xfrm>
            <a:off x="6522862" y="1206041"/>
            <a:ext cx="3247485" cy="3247485"/>
          </a:xfrm>
          <a:custGeom>
            <a:avLst/>
            <a:gdLst/>
            <a:ahLst/>
            <a:cxnLst/>
            <a:rect l="l" t="t" r="r" b="b"/>
            <a:pathLst>
              <a:path w="2971800" h="2971800" extrusionOk="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9" name="Google Shape;129;p8"/>
          <p:cNvSpPr txBox="1"/>
          <p:nvPr/>
        </p:nvSpPr>
        <p:spPr>
          <a:xfrm>
            <a:off x="1082753" y="642938"/>
            <a:ext cx="1828613" cy="35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Formazione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30" name="Google Shape;130;p8"/>
          <p:cNvSpPr txBox="1"/>
          <p:nvPr/>
        </p:nvSpPr>
        <p:spPr>
          <a:xfrm>
            <a:off x="4494516" y="642937"/>
            <a:ext cx="1541664" cy="35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Creazione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7264385" y="642938"/>
            <a:ext cx="2314871" cy="35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Master al CERN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134" name="Google Shape;134;p8"/>
          <p:cNvSpPr txBox="1"/>
          <p:nvPr/>
        </p:nvSpPr>
        <p:spPr>
          <a:xfrm>
            <a:off x="7807733" y="4079267"/>
            <a:ext cx="671979" cy="35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CERN</a:t>
            </a:r>
            <a:endParaRPr/>
          </a:p>
        </p:txBody>
      </p:sp>
      <p:sp>
        <p:nvSpPr>
          <p:cNvPr id="135" name="Google Shape;135;p8"/>
          <p:cNvSpPr txBox="1"/>
          <p:nvPr/>
        </p:nvSpPr>
        <p:spPr>
          <a:xfrm>
            <a:off x="16415" y="-57391"/>
            <a:ext cx="9873167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Arial"/>
              <a:buNone/>
            </a:pPr>
            <a:r>
              <a:rPr lang="en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 </a:t>
            </a:r>
            <a:r>
              <a:rPr lang="en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fasi</a:t>
            </a:r>
            <a:r>
              <a:rPr lang="en" sz="4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" sz="4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progetto</a:t>
            </a:r>
            <a:endParaRPr sz="4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 txBox="1">
            <a:spLocks noGrp="1"/>
          </p:cNvSpPr>
          <p:nvPr>
            <p:ph type="title"/>
          </p:nvPr>
        </p:nvSpPr>
        <p:spPr>
          <a:xfrm>
            <a:off x="-115973" y="196670"/>
            <a:ext cx="5955664" cy="7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57C4"/>
              </a:buClr>
              <a:buSzPts val="4000"/>
              <a:buFont typeface="Arial"/>
              <a:buNone/>
            </a:pPr>
            <a:r>
              <a:rPr lang="en" sz="4000" dirty="0">
                <a:solidFill>
                  <a:srgbClr val="002060"/>
                </a:solidFill>
              </a:rPr>
              <a:t>I numeri </a:t>
            </a:r>
            <a:r>
              <a:rPr lang="en" sz="4000" dirty="0" err="1">
                <a:solidFill>
                  <a:srgbClr val="002060"/>
                </a:solidFill>
              </a:rPr>
              <a:t>della</a:t>
            </a:r>
            <a:r>
              <a:rPr lang="en" sz="4000" dirty="0">
                <a:solidFill>
                  <a:srgbClr val="002060"/>
                </a:solidFill>
              </a:rPr>
              <a:t> III </a:t>
            </a:r>
            <a:r>
              <a:rPr lang="en" sz="4000" dirty="0" err="1">
                <a:solidFill>
                  <a:srgbClr val="002060"/>
                </a:solidFill>
              </a:rPr>
              <a:t>edizione</a:t>
            </a:r>
            <a:endParaRPr dirty="0">
              <a:solidFill>
                <a:srgbClr val="002060"/>
              </a:solidFill>
            </a:endParaRPr>
          </a:p>
        </p:txBody>
      </p:sp>
      <p:grpSp>
        <p:nvGrpSpPr>
          <p:cNvPr id="141" name="Google Shape;141;p10"/>
          <p:cNvGrpSpPr/>
          <p:nvPr/>
        </p:nvGrpSpPr>
        <p:grpSpPr>
          <a:xfrm>
            <a:off x="265401" y="1694132"/>
            <a:ext cx="8543925" cy="4350274"/>
            <a:chOff x="0" y="531"/>
            <a:chExt cx="8543925" cy="4350274"/>
          </a:xfrm>
        </p:grpSpPr>
        <p:cxnSp>
          <p:nvCxnSpPr>
            <p:cNvPr id="142" name="Google Shape;142;p10"/>
            <p:cNvCxnSpPr/>
            <p:nvPr/>
          </p:nvCxnSpPr>
          <p:spPr>
            <a:xfrm>
              <a:off x="0" y="531"/>
              <a:ext cx="8543925" cy="0"/>
            </a:xfrm>
            <a:prstGeom prst="straightConnector1">
              <a:avLst/>
            </a:prstGeom>
            <a:gradFill>
              <a:gsLst>
                <a:gs pos="0">
                  <a:srgbClr val="A79BA9"/>
                </a:gs>
                <a:gs pos="50000">
                  <a:srgbClr val="9C8EA0"/>
                </a:gs>
                <a:gs pos="100000">
                  <a:srgbClr val="8B7D8E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3" name="Google Shape;143;p10"/>
            <p:cNvSpPr/>
            <p:nvPr/>
          </p:nvSpPr>
          <p:spPr>
            <a:xfrm>
              <a:off x="0" y="531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0"/>
            <p:cNvSpPr txBox="1"/>
            <p:nvPr/>
          </p:nvSpPr>
          <p:spPr>
            <a:xfrm>
              <a:off x="0" y="531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13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città</a:t>
              </a: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coinvolte</a:t>
              </a:r>
              <a:endParaRPr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5" name="Google Shape;145;p10"/>
            <p:cNvCxnSpPr/>
            <p:nvPr/>
          </p:nvCxnSpPr>
          <p:spPr>
            <a:xfrm>
              <a:off x="0" y="621999"/>
              <a:ext cx="8543925" cy="0"/>
            </a:xfrm>
            <a:prstGeom prst="straightConnector1">
              <a:avLst/>
            </a:prstGeom>
            <a:gradFill>
              <a:gsLst>
                <a:gs pos="0">
                  <a:srgbClr val="A79BA9"/>
                </a:gs>
                <a:gs pos="50000">
                  <a:srgbClr val="9C8EA0"/>
                </a:gs>
                <a:gs pos="100000">
                  <a:srgbClr val="8B7D8E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6" name="Google Shape;146;p10"/>
            <p:cNvSpPr/>
            <p:nvPr/>
          </p:nvSpPr>
          <p:spPr>
            <a:xfrm>
              <a:off x="0" y="621999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0"/>
            <p:cNvSpPr txBox="1"/>
            <p:nvPr/>
          </p:nvSpPr>
          <p:spPr>
            <a:xfrm>
              <a:off x="0" y="621999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143 scuole registrate (80% PCTO)</a:t>
              </a:r>
              <a:endParaRPr/>
            </a:p>
          </p:txBody>
        </p:sp>
        <p:cxnSp>
          <p:nvCxnSpPr>
            <p:cNvPr id="148" name="Google Shape;148;p10"/>
            <p:cNvCxnSpPr/>
            <p:nvPr/>
          </p:nvCxnSpPr>
          <p:spPr>
            <a:xfrm>
              <a:off x="0" y="1243467"/>
              <a:ext cx="8543925" cy="0"/>
            </a:xfrm>
            <a:prstGeom prst="straightConnector1">
              <a:avLst/>
            </a:prstGeom>
            <a:gradFill>
              <a:gsLst>
                <a:gs pos="0">
                  <a:srgbClr val="A79BA9"/>
                </a:gs>
                <a:gs pos="50000">
                  <a:srgbClr val="9C8EA0"/>
                </a:gs>
                <a:gs pos="100000">
                  <a:srgbClr val="8B7D8E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9" name="Google Shape;149;p10"/>
            <p:cNvSpPr/>
            <p:nvPr/>
          </p:nvSpPr>
          <p:spPr>
            <a:xfrm>
              <a:off x="0" y="1243467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0"/>
            <p:cNvSpPr txBox="1"/>
            <p:nvPr/>
          </p:nvSpPr>
          <p:spPr>
            <a:xfrm>
              <a:off x="0" y="1243467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Studenti 5.800 – 213 docenti</a:t>
              </a:r>
              <a:endParaRPr/>
            </a:p>
          </p:txBody>
        </p:sp>
        <p:cxnSp>
          <p:nvCxnSpPr>
            <p:cNvPr id="151" name="Google Shape;151;p10"/>
            <p:cNvCxnSpPr/>
            <p:nvPr/>
          </p:nvCxnSpPr>
          <p:spPr>
            <a:xfrm>
              <a:off x="0" y="1864935"/>
              <a:ext cx="8543925" cy="0"/>
            </a:xfrm>
            <a:prstGeom prst="straightConnector1">
              <a:avLst/>
            </a:prstGeom>
            <a:gradFill>
              <a:gsLst>
                <a:gs pos="0">
                  <a:srgbClr val="A79BA9"/>
                </a:gs>
                <a:gs pos="50000">
                  <a:srgbClr val="9C8EA0"/>
                </a:gs>
                <a:gs pos="100000">
                  <a:srgbClr val="8B7D8E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2" name="Google Shape;152;p10"/>
            <p:cNvSpPr/>
            <p:nvPr/>
          </p:nvSpPr>
          <p:spPr>
            <a:xfrm>
              <a:off x="0" y="1864935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0"/>
            <p:cNvSpPr txBox="1"/>
            <p:nvPr/>
          </p:nvSpPr>
          <p:spPr>
            <a:xfrm>
              <a:off x="0" y="1864935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40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seminari</a:t>
              </a: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nazionali</a:t>
              </a: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+ 22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locali</a:t>
              </a: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(Bari)</a:t>
              </a:r>
              <a:endParaRPr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4" name="Google Shape;154;p10"/>
            <p:cNvCxnSpPr/>
            <p:nvPr/>
          </p:nvCxnSpPr>
          <p:spPr>
            <a:xfrm>
              <a:off x="0" y="2486402"/>
              <a:ext cx="8543925" cy="0"/>
            </a:xfrm>
            <a:prstGeom prst="straightConnector1">
              <a:avLst/>
            </a:prstGeom>
            <a:gradFill>
              <a:gsLst>
                <a:gs pos="0">
                  <a:srgbClr val="A79BA9"/>
                </a:gs>
                <a:gs pos="50000">
                  <a:srgbClr val="9C8EA0"/>
                </a:gs>
                <a:gs pos="100000">
                  <a:srgbClr val="8B7D8E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2486402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0"/>
            <p:cNvSpPr txBox="1"/>
            <p:nvPr/>
          </p:nvSpPr>
          <p:spPr>
            <a:xfrm>
              <a:off x="0" y="2486402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Campionato di Art &amp; Science (gennaio-maggio 2021)</a:t>
              </a:r>
              <a:endParaRPr/>
            </a:p>
          </p:txBody>
        </p:sp>
        <p:cxnSp>
          <p:nvCxnSpPr>
            <p:cNvPr id="157" name="Google Shape;157;p10"/>
            <p:cNvCxnSpPr/>
            <p:nvPr/>
          </p:nvCxnSpPr>
          <p:spPr>
            <a:xfrm>
              <a:off x="0" y="3107870"/>
              <a:ext cx="8543925" cy="0"/>
            </a:xfrm>
            <a:prstGeom prst="straightConnector1">
              <a:avLst/>
            </a:prstGeom>
            <a:gradFill>
              <a:gsLst>
                <a:gs pos="0">
                  <a:srgbClr val="A79BA9"/>
                </a:gs>
                <a:gs pos="50000">
                  <a:srgbClr val="9C8EA0"/>
                </a:gs>
                <a:gs pos="100000">
                  <a:srgbClr val="8B7D8E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8" name="Google Shape;158;p10"/>
            <p:cNvSpPr/>
            <p:nvPr/>
          </p:nvSpPr>
          <p:spPr>
            <a:xfrm>
              <a:off x="0" y="3107870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 txBox="1"/>
            <p:nvPr/>
          </p:nvSpPr>
          <p:spPr>
            <a:xfrm>
              <a:off x="0" y="3107870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Fase Creativa iniziata ad ottobre 2021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0" name="Google Shape;160;p10"/>
            <p:cNvCxnSpPr/>
            <p:nvPr/>
          </p:nvCxnSpPr>
          <p:spPr>
            <a:xfrm>
              <a:off x="0" y="3729338"/>
              <a:ext cx="8543925" cy="0"/>
            </a:xfrm>
            <a:prstGeom prst="straightConnector1">
              <a:avLst/>
            </a:prstGeom>
            <a:gradFill>
              <a:gsLst>
                <a:gs pos="0">
                  <a:srgbClr val="A79BA9"/>
                </a:gs>
                <a:gs pos="50000">
                  <a:srgbClr val="9C8EA0"/>
                </a:gs>
                <a:gs pos="100000">
                  <a:srgbClr val="8B7D8E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1" name="Google Shape;161;p10"/>
            <p:cNvSpPr/>
            <p:nvPr/>
          </p:nvSpPr>
          <p:spPr>
            <a:xfrm>
              <a:off x="0" y="3729338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0"/>
            <p:cNvSpPr txBox="1"/>
            <p:nvPr/>
          </p:nvSpPr>
          <p:spPr>
            <a:xfrm>
              <a:off x="0" y="3729338"/>
              <a:ext cx="8543925" cy="621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160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ricercatori</a:t>
              </a: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coinvolti</a:t>
              </a: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in </a:t>
              </a:r>
              <a:r>
                <a:rPr lang="en" sz="2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tutta</a:t>
              </a:r>
              <a:r>
                <a:rPr lang="en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Italia</a:t>
              </a:r>
              <a:endParaRPr dirty="0"/>
            </a:p>
          </p:txBody>
        </p:sp>
      </p:grpSp>
      <p:pic>
        <p:nvPicPr>
          <p:cNvPr id="163" name="Google Shape;163;p10" descr="Immagine che contiene mapp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7983" y="196670"/>
            <a:ext cx="3181889" cy="399150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8627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 txBox="1">
            <a:spLocks noGrp="1"/>
          </p:cNvSpPr>
          <p:nvPr>
            <p:ph type="title"/>
          </p:nvPr>
        </p:nvSpPr>
        <p:spPr>
          <a:xfrm>
            <a:off x="600542" y="317570"/>
            <a:ext cx="4318061" cy="65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lang="en" sz="3500" dirty="0" err="1">
                <a:solidFill>
                  <a:srgbClr val="002060"/>
                </a:solidFill>
              </a:rPr>
              <a:t>F</a:t>
            </a:r>
            <a:r>
              <a:rPr lang="en" sz="35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ormazione</a:t>
            </a:r>
            <a:endParaRPr sz="3500" dirty="0">
              <a:solidFill>
                <a:srgbClr val="002060"/>
              </a:solidFill>
            </a:endParaRPr>
          </a:p>
        </p:txBody>
      </p:sp>
      <p:pic>
        <p:nvPicPr>
          <p:cNvPr id="266" name="Google Shape;266;p15"/>
          <p:cNvPicPr preferRelativeResize="0"/>
          <p:nvPr/>
        </p:nvPicPr>
        <p:blipFill rotWithShape="1">
          <a:blip r:embed="rId3">
            <a:alphaModFix/>
          </a:blip>
          <a:srcRect l="9983" r="5334" b="1"/>
          <a:stretch/>
        </p:blipFill>
        <p:spPr>
          <a:xfrm>
            <a:off x="5484489" y="642936"/>
            <a:ext cx="4421511" cy="4594638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7" name="Google Shape;267;p15"/>
          <p:cNvSpPr/>
          <p:nvPr/>
        </p:nvSpPr>
        <p:spPr>
          <a:xfrm>
            <a:off x="265521" y="3571975"/>
            <a:ext cx="5105265" cy="252402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2700" cap="flat" cmpd="sng">
            <a:solidFill>
              <a:srgbClr val="364A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Dicembre</a:t>
            </a:r>
            <a:r>
              <a:rPr lang="en" sz="1716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2022 – </a:t>
            </a:r>
            <a:r>
              <a:rPr lang="en" sz="1716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maggio</a:t>
            </a:r>
            <a:r>
              <a:rPr lang="en" sz="1716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2023</a:t>
            </a:r>
            <a:endParaRPr b="1" dirty="0">
              <a:solidFill>
                <a:srgbClr val="00206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1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Programma</a:t>
            </a:r>
            <a:r>
              <a:rPr lang="en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Nazionale (online)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Seminari</a:t>
            </a:r>
            <a:r>
              <a:rPr lang="en-US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nazionali</a:t>
            </a:r>
            <a:endParaRPr lang="en-US" sz="171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Seminari</a:t>
            </a:r>
            <a:r>
              <a:rPr lang="en-US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locali</a:t>
            </a:r>
            <a:r>
              <a:rPr lang="en-US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1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Visite</a:t>
            </a:r>
            <a:r>
              <a:rPr lang="en-US" sz="171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71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laboratori</a:t>
            </a:r>
            <a:r>
              <a:rPr lang="en-US" sz="171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1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Visite</a:t>
            </a:r>
            <a:r>
              <a:rPr lang="en-US" sz="171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71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musei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Campionato</a:t>
            </a:r>
            <a:r>
              <a:rPr lang="en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Artistico-Scientifico</a:t>
            </a:r>
            <a:r>
              <a:rPr lang="en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4 </a:t>
            </a:r>
            <a:r>
              <a:rPr lang="en" sz="171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tappe</a:t>
            </a:r>
            <a:r>
              <a:rPr lang="en" sz="171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68" name="Google Shape;268;p15"/>
          <p:cNvSpPr/>
          <p:nvPr/>
        </p:nvSpPr>
        <p:spPr>
          <a:xfrm>
            <a:off x="600542" y="1960335"/>
            <a:ext cx="4352457" cy="131739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364A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42484" marR="0" lvl="1" indent="-2338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3"/>
              <a:buFont typeface="Arial"/>
              <a:buChar char="•"/>
            </a:pPr>
            <a:r>
              <a:rPr lang="en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Divulgazione scientifica e artistica</a:t>
            </a:r>
            <a:endParaRPr/>
          </a:p>
          <a:p>
            <a:pPr marL="242484" marR="0" lvl="1" indent="-2338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3"/>
              <a:buFont typeface="Arial"/>
              <a:buChar char="•"/>
            </a:pPr>
            <a:r>
              <a:rPr lang="en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Visite virtuale Musei e Laboratori</a:t>
            </a:r>
            <a:endParaRPr/>
          </a:p>
          <a:p>
            <a:pPr marL="242484" marR="0" lvl="1" indent="-2338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3"/>
              <a:buFont typeface="Arial"/>
              <a:buChar char="•"/>
            </a:pPr>
            <a:r>
              <a:rPr lang="en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Film e spettacoli teatrali</a:t>
            </a:r>
            <a:endParaRPr/>
          </a:p>
          <a:p>
            <a:pPr marL="242484" marR="0" lvl="1" indent="-2338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33"/>
              <a:buFont typeface="Arial"/>
              <a:buChar char="•"/>
            </a:pPr>
            <a:r>
              <a:rPr lang="en" sz="1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Incontri con scienziati ed artisti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6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21" y="716491"/>
            <a:ext cx="2547073" cy="220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 descr="Immagine che contiene test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9243" y="889420"/>
            <a:ext cx="2284307" cy="176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 descr="Immagine che contiene testo, libr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989" y="628330"/>
            <a:ext cx="2103710" cy="241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 descr="Immagine che contiene testo, persona, tuta, uomo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4132" y="635911"/>
            <a:ext cx="2090482" cy="239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0386" y="3642568"/>
            <a:ext cx="4462397" cy="249894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6"/>
          <p:cNvSpPr/>
          <p:nvPr/>
        </p:nvSpPr>
        <p:spPr>
          <a:xfrm>
            <a:off x="5009148" y="2714303"/>
            <a:ext cx="4912449" cy="3602414"/>
          </a:xfrm>
          <a:prstGeom prst="rect">
            <a:avLst/>
          </a:prstGeom>
          <a:solidFill>
            <a:srgbClr val="244D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 txBox="1">
            <a:spLocks noGrp="1"/>
          </p:cNvSpPr>
          <p:nvPr>
            <p:ph type="title"/>
          </p:nvPr>
        </p:nvSpPr>
        <p:spPr>
          <a:xfrm>
            <a:off x="5304694" y="2711056"/>
            <a:ext cx="4219920" cy="63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Calibri"/>
              <a:buNone/>
            </a:pPr>
            <a:r>
              <a:rPr lang="en" sz="29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Conferenze</a:t>
            </a:r>
            <a:r>
              <a:rPr lang="en" sz="2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" sz="29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Eventi</a:t>
            </a:r>
            <a:endParaRPr sz="2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 txBox="1"/>
          <p:nvPr/>
        </p:nvSpPr>
        <p:spPr>
          <a:xfrm>
            <a:off x="5234469" y="3039459"/>
            <a:ext cx="4360370" cy="175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787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8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40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seminari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nazionali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+ 22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locali</a:t>
            </a:r>
            <a:endParaRPr lang="en" sz="16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10 </a:t>
            </a:r>
            <a:r>
              <a:rPr lang="en-GB" sz="1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visite</a:t>
            </a:r>
            <a:r>
              <a:rPr lang="en-GB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laboratori</a:t>
            </a:r>
            <a:r>
              <a:rPr lang="en-GB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 film + 1 </a:t>
            </a:r>
            <a:r>
              <a:rPr lang="en-GB" sz="1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spettacolo</a:t>
            </a:r>
            <a:r>
              <a:rPr lang="en-GB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teatrale</a:t>
            </a:r>
            <a:endParaRPr lang="en-GB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presentazioni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Conferenze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Internazionali</a:t>
            </a:r>
            <a:endParaRPr sz="16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articoli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rivista</a:t>
            </a:r>
            <a:endParaRPr sz="16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Seminari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per il MIUR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Seminario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Festival di Atene</a:t>
            </a:r>
            <a:endParaRPr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Seminario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Festival di Roma</a:t>
            </a:r>
            <a:endParaRPr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Seminario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Futuro</a:t>
            </a:r>
            <a:r>
              <a:rPr lang="en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Remoto</a:t>
            </a:r>
            <a:endParaRPr sz="16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787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/>
          <p:cNvSpPr txBox="1"/>
          <p:nvPr/>
        </p:nvSpPr>
        <p:spPr>
          <a:xfrm>
            <a:off x="663677" y="877529"/>
            <a:ext cx="184731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>
            <a:off x="0" y="6558977"/>
            <a:ext cx="6917872" cy="3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84" dirty="0">
                <a:solidFill>
                  <a:srgbClr val="121429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" sz="1584" dirty="0" err="1">
                <a:solidFill>
                  <a:srgbClr val="121429"/>
                </a:solidFill>
                <a:latin typeface="Calibri"/>
                <a:ea typeface="Calibri"/>
                <a:cs typeface="Calibri"/>
                <a:sym typeface="Calibri"/>
              </a:rPr>
              <a:t>www.youtube.com</a:t>
            </a:r>
            <a:r>
              <a:rPr lang="en" sz="1584" dirty="0">
                <a:solidFill>
                  <a:srgbClr val="121429"/>
                </a:solidFill>
                <a:latin typeface="Calibri"/>
                <a:ea typeface="Calibri"/>
                <a:cs typeface="Calibri"/>
                <a:sym typeface="Calibri"/>
              </a:rPr>
              <a:t>/channel/UCXc2-O9622GSY-LrID8j7pQ/featured</a:t>
            </a:r>
            <a:endParaRPr dirty="0"/>
          </a:p>
        </p:txBody>
      </p:sp>
      <p:sp>
        <p:nvSpPr>
          <p:cNvPr id="2" name="Google Shape;265;p15">
            <a:extLst>
              <a:ext uri="{FF2B5EF4-FFF2-40B4-BE49-F238E27FC236}">
                <a16:creationId xmlns:a16="http://schemas.microsoft.com/office/drawing/2014/main" id="{C9518B80-5CF8-B2AB-05CB-10EF502B0BB9}"/>
              </a:ext>
            </a:extLst>
          </p:cNvPr>
          <p:cNvSpPr txBox="1">
            <a:spLocks/>
          </p:cNvSpPr>
          <p:nvPr/>
        </p:nvSpPr>
        <p:spPr>
          <a:xfrm>
            <a:off x="1400557" y="65758"/>
            <a:ext cx="5241981" cy="65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 err="1">
                <a:solidFill>
                  <a:srgbClr val="002060"/>
                </a:solidFill>
              </a:rPr>
              <a:t>Formazione</a:t>
            </a:r>
            <a:r>
              <a:rPr lang="en-GB" dirty="0">
                <a:solidFill>
                  <a:srgbClr val="002060"/>
                </a:solidFill>
              </a:rPr>
              <a:t> 2020- 2022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/>
          <p:nvPr/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8"/>
          <p:cNvSpPr/>
          <p:nvPr/>
        </p:nvSpPr>
        <p:spPr>
          <a:xfrm>
            <a:off x="0" y="0"/>
            <a:ext cx="6267283" cy="6858000"/>
          </a:xfrm>
          <a:custGeom>
            <a:avLst/>
            <a:gdLst/>
            <a:ahLst/>
            <a:cxnLst/>
            <a:rect l="l" t="t" r="r" b="b"/>
            <a:pathLst>
              <a:path w="7713579" h="6858000" extrusionOk="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6004222" y="0"/>
            <a:ext cx="3901778" cy="6858000"/>
          </a:xfrm>
          <a:custGeom>
            <a:avLst/>
            <a:gdLst/>
            <a:ahLst/>
            <a:cxnLst/>
            <a:rect l="l" t="t" r="r" b="b"/>
            <a:pathLst>
              <a:path w="4802188" h="6858000" extrusionOk="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rgbClr val="253356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6492424" y="83489"/>
            <a:ext cx="3185957" cy="97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Fase</a:t>
            </a:r>
            <a:r>
              <a:rPr lang="en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Formativa</a:t>
            </a:r>
            <a:r>
              <a:rPr lang="en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della</a:t>
            </a:r>
            <a:r>
              <a:rPr lang="en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III </a:t>
            </a:r>
            <a:r>
              <a:rPr lang="en" sz="32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edizione</a:t>
            </a:r>
            <a:endParaRPr sz="32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59" y="68352"/>
            <a:ext cx="2488424" cy="54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2041" y="70974"/>
            <a:ext cx="3456300" cy="3961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8"/>
          <p:cNvSpPr txBox="1">
            <a:spLocks noGrp="1"/>
          </p:cNvSpPr>
          <p:nvPr>
            <p:ph type="body" idx="1"/>
          </p:nvPr>
        </p:nvSpPr>
        <p:spPr>
          <a:xfrm>
            <a:off x="6325900" y="1454399"/>
            <a:ext cx="3431742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7C4"/>
              </a:buClr>
              <a:buSzPts val="1800"/>
              <a:buChar char="•"/>
            </a:pPr>
            <a:r>
              <a:rPr lang="en" sz="2000" dirty="0">
                <a:solidFill>
                  <a:srgbClr val="0E57C4"/>
                </a:solidFill>
              </a:rPr>
              <a:t>3 film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7C4"/>
              </a:buClr>
              <a:buSzPts val="1800"/>
              <a:buChar char="•"/>
            </a:pPr>
            <a:r>
              <a:rPr lang="en" sz="2000" dirty="0">
                <a:solidFill>
                  <a:srgbClr val="0E57C4"/>
                </a:solidFill>
              </a:rPr>
              <a:t>1 </a:t>
            </a:r>
            <a:r>
              <a:rPr lang="en" sz="2000" dirty="0" err="1">
                <a:solidFill>
                  <a:srgbClr val="0E57C4"/>
                </a:solidFill>
              </a:rPr>
              <a:t>spettacolo</a:t>
            </a:r>
            <a:r>
              <a:rPr lang="en" sz="2000" dirty="0">
                <a:solidFill>
                  <a:srgbClr val="0E57C4"/>
                </a:solidFill>
              </a:rPr>
              <a:t> </a:t>
            </a:r>
            <a:r>
              <a:rPr lang="en" sz="2000" dirty="0" err="1">
                <a:solidFill>
                  <a:srgbClr val="0E57C4"/>
                </a:solidFill>
              </a:rPr>
              <a:t>teatrale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7C4"/>
              </a:buClr>
              <a:buSzPts val="1800"/>
              <a:buChar char="•"/>
            </a:pPr>
            <a:r>
              <a:rPr lang="en" sz="2000" dirty="0" err="1">
                <a:solidFill>
                  <a:srgbClr val="0E57C4"/>
                </a:solidFill>
              </a:rPr>
              <a:t>Campionato</a:t>
            </a:r>
            <a:r>
              <a:rPr lang="en" sz="2000" dirty="0">
                <a:solidFill>
                  <a:srgbClr val="0E57C4"/>
                </a:solidFill>
              </a:rPr>
              <a:t> di </a:t>
            </a:r>
            <a:r>
              <a:rPr lang="en" sz="2000" dirty="0" err="1">
                <a:solidFill>
                  <a:srgbClr val="0E57C4"/>
                </a:solidFill>
              </a:rPr>
              <a:t>Creatività</a:t>
            </a:r>
            <a:r>
              <a:rPr lang="en" sz="2000" dirty="0">
                <a:solidFill>
                  <a:srgbClr val="0E57C4"/>
                </a:solidFill>
              </a:rPr>
              <a:t> in 4 </a:t>
            </a:r>
            <a:r>
              <a:rPr lang="en" sz="2000" dirty="0" err="1">
                <a:solidFill>
                  <a:srgbClr val="0E57C4"/>
                </a:solidFill>
              </a:rPr>
              <a:t>tappe</a:t>
            </a:r>
            <a:r>
              <a:rPr lang="en" sz="2000" dirty="0">
                <a:solidFill>
                  <a:srgbClr val="0E57C4"/>
                </a:solidFill>
              </a:rPr>
              <a:t> (</a:t>
            </a:r>
            <a:r>
              <a:rPr lang="en" sz="2000" dirty="0" err="1">
                <a:solidFill>
                  <a:srgbClr val="0E57C4"/>
                </a:solidFill>
              </a:rPr>
              <a:t>foto</a:t>
            </a:r>
            <a:r>
              <a:rPr lang="en" sz="2000" dirty="0">
                <a:solidFill>
                  <a:srgbClr val="0E57C4"/>
                </a:solidFill>
              </a:rPr>
              <a:t>, video, collage e testo)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57C4"/>
              </a:buClr>
              <a:buSzPts val="1800"/>
              <a:buChar char="•"/>
            </a:pPr>
            <a:endParaRPr sz="2000" dirty="0">
              <a:solidFill>
                <a:srgbClr val="0E57C4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57C4"/>
              </a:buClr>
              <a:buSzPts val="1800"/>
              <a:buChar char="•"/>
            </a:pPr>
            <a:r>
              <a:rPr lang="en" sz="2000" dirty="0">
                <a:solidFill>
                  <a:srgbClr val="0E57C4"/>
                </a:solidFill>
              </a:rPr>
              <a:t>3843 </a:t>
            </a:r>
            <a:r>
              <a:rPr lang="en" sz="2000" dirty="0" err="1">
                <a:solidFill>
                  <a:srgbClr val="0E57C4"/>
                </a:solidFill>
              </a:rPr>
              <a:t>partecipanti</a:t>
            </a:r>
            <a:endParaRPr sz="20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379589" y="5795777"/>
            <a:ext cx="7927605" cy="579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84" u="sng">
                <a:solidFill>
                  <a:srgbClr val="9454C3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Biblioteca: </a:t>
            </a:r>
            <a:r>
              <a:rPr lang="en" sz="1400" u="sng">
                <a:solidFill>
                  <a:srgbClr val="9454C3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https://agenda.infn.it/event/24727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8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Video: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https://www.youtube.com/channel/UCXc2-O9622GSY-LrID8j7pQ/featured</a:t>
            </a:r>
            <a:endParaRPr sz="158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1088</Words>
  <Application>Microsoft Macintosh PowerPoint</Application>
  <PresentationFormat>A4 Paper (210x297 mm)</PresentationFormat>
  <Paragraphs>155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Times New Roman</vt:lpstr>
      <vt:lpstr>Rubik</vt:lpstr>
      <vt:lpstr>Calibri</vt:lpstr>
      <vt:lpstr>Karla</vt:lpstr>
      <vt:lpstr>Tema di Office</vt:lpstr>
      <vt:lpstr>Tema di Office</vt:lpstr>
      <vt:lpstr>PowerPoint Presentation</vt:lpstr>
      <vt:lpstr>PowerPoint Presentation</vt:lpstr>
      <vt:lpstr>Il Comitato Organizzatore Locale III edizione</vt:lpstr>
      <vt:lpstr>Gli obiettivi del progetto     indirizzato a studenti scuole superiori III e IV anno</vt:lpstr>
      <vt:lpstr>PowerPoint Presentation</vt:lpstr>
      <vt:lpstr>I numeri della III edizione</vt:lpstr>
      <vt:lpstr>Formazione</vt:lpstr>
      <vt:lpstr>Conferenze e Eventi</vt:lpstr>
      <vt:lpstr>PowerPoint Presentation</vt:lpstr>
      <vt:lpstr>Vincitori del campionato di creatività</vt:lpstr>
      <vt:lpstr>PowerPoint Presentation</vt:lpstr>
      <vt:lpstr>Formazione: Numeri/eventi III edizione tappa Bari</vt:lpstr>
      <vt:lpstr>PowerPoint Presentation</vt:lpstr>
      <vt:lpstr>Fase creativa</vt:lpstr>
      <vt:lpstr>Fase creativa</vt:lpstr>
      <vt:lpstr>Fase Espositiva: Colori e Immagini della scienza</vt:lpstr>
      <vt:lpstr>Premiazione locale</vt:lpstr>
      <vt:lpstr>Mostra Nazionale al MANN di Napoli    14/5/2022- 30/5/2022</vt:lpstr>
      <vt:lpstr>Premiazione nazionale </vt:lpstr>
      <vt:lpstr>I vincitori nazionali accedono ad un Master di una settimana al CERN di Ginevra</vt:lpstr>
      <vt:lpstr>Master al CERN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ppierluigi2000@gmail.com</dc:creator>
  <cp:lastModifiedBy>Anna Colaleo</cp:lastModifiedBy>
  <cp:revision>38</cp:revision>
  <dcterms:created xsi:type="dcterms:W3CDTF">2020-10-01T08:57:39Z</dcterms:created>
  <dcterms:modified xsi:type="dcterms:W3CDTF">2022-12-22T08:07:10Z</dcterms:modified>
</cp:coreProperties>
</file>