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0"/>
  </p:notesMasterIdLst>
  <p:sldIdLst>
    <p:sldId id="257" r:id="rId2"/>
    <p:sldId id="256" r:id="rId3"/>
    <p:sldId id="258" r:id="rId4"/>
    <p:sldId id="266" r:id="rId5"/>
    <p:sldId id="273" r:id="rId6"/>
    <p:sldId id="274" r:id="rId7"/>
    <p:sldId id="272" r:id="rId8"/>
    <p:sldId id="265" r:id="rId9"/>
  </p:sldIdLst>
  <p:sldSz cx="9144000" cy="6858000" type="screen4x3"/>
  <p:notesSz cx="66929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826F11-B24C-4C52-BD85-88130668FEF9}" v="1150" dt="2023-07-04T06:50:40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25" autoAdjust="0"/>
    <p:restoredTop sz="94660" autoAdjust="0"/>
  </p:normalViewPr>
  <p:slideViewPr>
    <p:cSldViewPr>
      <p:cViewPr varScale="1">
        <p:scale>
          <a:sx n="163" d="100"/>
          <a:sy n="163" d="100"/>
        </p:scale>
        <p:origin x="14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388" y="-90"/>
      </p:cViewPr>
      <p:guideLst>
        <p:guide orient="horz" pos="3108"/>
        <p:guide pos="21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berto D'Alesio" userId="c25386d6-e741-4908-b816-c5a6b48563be" providerId="ADAL" clId="{4F826F11-B24C-4C52-BD85-88130668FEF9}"/>
    <pc:docChg chg="custSel modSld">
      <pc:chgData name="Umberto D'Alesio" userId="c25386d6-e741-4908-b816-c5a6b48563be" providerId="ADAL" clId="{4F826F11-B24C-4C52-BD85-88130668FEF9}" dt="2023-07-04T06:50:40.808" v="1277" actId="20577"/>
      <pc:docMkLst>
        <pc:docMk/>
      </pc:docMkLst>
      <pc:sldChg chg="modSp mod modAnim">
        <pc:chgData name="Umberto D'Alesio" userId="c25386d6-e741-4908-b816-c5a6b48563be" providerId="ADAL" clId="{4F826F11-B24C-4C52-BD85-88130668FEF9}" dt="2023-07-03T19:35:19.874" v="1082" actId="207"/>
        <pc:sldMkLst>
          <pc:docMk/>
          <pc:sldMk cId="1022865277" sldId="256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022865277" sldId="256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022865277" sldId="256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6-30T07:53:18.924" v="139" actId="20577"/>
          <ac:spMkLst>
            <pc:docMk/>
            <pc:sldMk cId="1022865277" sldId="256"/>
            <ac:spMk id="4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3T19:35:19.874" v="1082" actId="207"/>
          <ac:spMkLst>
            <pc:docMk/>
            <pc:sldMk cId="1022865277" sldId="256"/>
            <ac:spMk id="5" creationId="{00000000-0000-0000-0000-000000000000}"/>
          </ac:spMkLst>
        </pc:spChg>
      </pc:sldChg>
      <pc:sldChg chg="modSp mod">
        <pc:chgData name="Umberto D'Alesio" userId="c25386d6-e741-4908-b816-c5a6b48563be" providerId="ADAL" clId="{4F826F11-B24C-4C52-BD85-88130668FEF9}" dt="2023-07-02T13:59:50.220" v="505"/>
        <pc:sldMkLst>
          <pc:docMk/>
          <pc:sldMk cId="1999008745" sldId="257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999008745" sldId="257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999008745" sldId="257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6-30T07:48:17.396" v="6" actId="20577"/>
          <ac:spMkLst>
            <pc:docMk/>
            <pc:sldMk cId="1999008745" sldId="257"/>
            <ac:spMk id="4" creationId="{00000000-0000-0000-0000-000000000000}"/>
          </ac:spMkLst>
        </pc:spChg>
      </pc:sldChg>
      <pc:sldChg chg="modSp modAnim">
        <pc:chgData name="Umberto D'Alesio" userId="c25386d6-e741-4908-b816-c5a6b48563be" providerId="ADAL" clId="{4F826F11-B24C-4C52-BD85-88130668FEF9}" dt="2023-07-03T19:36:18.720" v="1085"/>
        <pc:sldMkLst>
          <pc:docMk/>
          <pc:sldMk cId="4041100114" sldId="258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4041100114" sldId="258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4041100114" sldId="258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3T19:01:54.778" v="1077" actId="20577"/>
          <ac:spMkLst>
            <pc:docMk/>
            <pc:sldMk cId="4041100114" sldId="258"/>
            <ac:spMk id="4" creationId="{00000000-0000-0000-0000-000000000000}"/>
          </ac:spMkLst>
        </pc:spChg>
      </pc:sldChg>
      <pc:sldChg chg="addSp modSp mod modAnim">
        <pc:chgData name="Umberto D'Alesio" userId="c25386d6-e741-4908-b816-c5a6b48563be" providerId="ADAL" clId="{4F826F11-B24C-4C52-BD85-88130668FEF9}" dt="2023-07-03T19:45:59.921" v="1175" actId="207"/>
        <pc:sldMkLst>
          <pc:docMk/>
          <pc:sldMk cId="4186604065" sldId="265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4186604065" sldId="265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4186604065" sldId="265"/>
            <ac:spMk id="3" creationId="{00000000-0000-0000-0000-000000000000}"/>
          </ac:spMkLst>
        </pc:spChg>
        <pc:spChg chg="add mod">
          <ac:chgData name="Umberto D'Alesio" userId="c25386d6-e741-4908-b816-c5a6b48563be" providerId="ADAL" clId="{4F826F11-B24C-4C52-BD85-88130668FEF9}" dt="2023-07-03T19:45:59.921" v="1175" actId="207"/>
          <ac:spMkLst>
            <pc:docMk/>
            <pc:sldMk cId="4186604065" sldId="265"/>
            <ac:spMk id="5" creationId="{9BEE6E96-A998-FF3C-FEA4-8C6CFD5648B0}"/>
          </ac:spMkLst>
        </pc:spChg>
      </pc:sldChg>
      <pc:sldChg chg="modSp modAnim">
        <pc:chgData name="Umberto D'Alesio" userId="c25386d6-e741-4908-b816-c5a6b48563be" providerId="ADAL" clId="{4F826F11-B24C-4C52-BD85-88130668FEF9}" dt="2023-07-04T06:50:40.808" v="1277" actId="20577"/>
        <pc:sldMkLst>
          <pc:docMk/>
          <pc:sldMk cId="2962691553" sldId="266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2962691553" sldId="266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2962691553" sldId="266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4T06:50:40.808" v="1277" actId="20577"/>
          <ac:spMkLst>
            <pc:docMk/>
            <pc:sldMk cId="2962691553" sldId="266"/>
            <ac:spMk id="4" creationId="{00000000-0000-0000-0000-000000000000}"/>
          </ac:spMkLst>
        </pc:spChg>
      </pc:sldChg>
      <pc:sldChg chg="addSp delSp modSp mod">
        <pc:chgData name="Umberto D'Alesio" userId="c25386d6-e741-4908-b816-c5a6b48563be" providerId="ADAL" clId="{4F826F11-B24C-4C52-BD85-88130668FEF9}" dt="2023-07-03T19:42:09.441" v="1125" actId="20577"/>
        <pc:sldMkLst>
          <pc:docMk/>
          <pc:sldMk cId="1416183484" sldId="272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416183484" sldId="272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416183484" sldId="272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6-30T08:13:28.938" v="390" actId="20577"/>
          <ac:spMkLst>
            <pc:docMk/>
            <pc:sldMk cId="1416183484" sldId="272"/>
            <ac:spMk id="4" creationId="{00000000-0000-0000-0000-000000000000}"/>
          </ac:spMkLst>
        </pc:spChg>
        <pc:spChg chg="add del mod">
          <ac:chgData name="Umberto D'Alesio" userId="c25386d6-e741-4908-b816-c5a6b48563be" providerId="ADAL" clId="{4F826F11-B24C-4C52-BD85-88130668FEF9}" dt="2023-07-03T19:42:06.294" v="1124" actId="478"/>
          <ac:spMkLst>
            <pc:docMk/>
            <pc:sldMk cId="1416183484" sldId="272"/>
            <ac:spMk id="5" creationId="{56F6FF4C-593D-9C79-476B-33120CF139A4}"/>
          </ac:spMkLst>
        </pc:spChg>
        <pc:graphicFrameChg chg="mod modGraphic">
          <ac:chgData name="Umberto D'Alesio" userId="c25386d6-e741-4908-b816-c5a6b48563be" providerId="ADAL" clId="{4F826F11-B24C-4C52-BD85-88130668FEF9}" dt="2023-07-03T19:42:09.441" v="1125" actId="20577"/>
          <ac:graphicFrameMkLst>
            <pc:docMk/>
            <pc:sldMk cId="1416183484" sldId="272"/>
            <ac:graphicFrameMk id="7" creationId="{00000000-0000-0000-0000-000000000000}"/>
          </ac:graphicFrameMkLst>
        </pc:graphicFrameChg>
      </pc:sldChg>
      <pc:sldChg chg="modSp modAnim">
        <pc:chgData name="Umberto D'Alesio" userId="c25386d6-e741-4908-b816-c5a6b48563be" providerId="ADAL" clId="{4F826F11-B24C-4C52-BD85-88130668FEF9}" dt="2023-07-03T15:47:52.815" v="1074"/>
        <pc:sldMkLst>
          <pc:docMk/>
          <pc:sldMk cId="1838914450" sldId="273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838914450" sldId="273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1838914450" sldId="273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3T15:45:11.977" v="1066" actId="20577"/>
          <ac:spMkLst>
            <pc:docMk/>
            <pc:sldMk cId="1838914450" sldId="273"/>
            <ac:spMk id="4" creationId="{00000000-0000-0000-0000-000000000000}"/>
          </ac:spMkLst>
        </pc:spChg>
      </pc:sldChg>
      <pc:sldChg chg="modSp modAnim">
        <pc:chgData name="Umberto D'Alesio" userId="c25386d6-e741-4908-b816-c5a6b48563be" providerId="ADAL" clId="{4F826F11-B24C-4C52-BD85-88130668FEF9}" dt="2023-07-03T19:38:49.001" v="1092" actId="20577"/>
        <pc:sldMkLst>
          <pc:docMk/>
          <pc:sldMk cId="252066920" sldId="274"/>
        </pc:sldMkLst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252066920" sldId="274"/>
            <ac:spMk id="2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2T13:59:50.220" v="505"/>
          <ac:spMkLst>
            <pc:docMk/>
            <pc:sldMk cId="252066920" sldId="274"/>
            <ac:spMk id="3" creationId="{00000000-0000-0000-0000-000000000000}"/>
          </ac:spMkLst>
        </pc:spChg>
        <pc:spChg chg="mod">
          <ac:chgData name="Umberto D'Alesio" userId="c25386d6-e741-4908-b816-c5a6b48563be" providerId="ADAL" clId="{4F826F11-B24C-4C52-BD85-88130668FEF9}" dt="2023-07-03T19:38:49.001" v="1092" actId="20577"/>
          <ac:spMkLst>
            <pc:docMk/>
            <pc:sldMk cId="252066920" sldId="27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91095" y="1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F4A82FB2-C57D-4D19-BB68-4C08A655B068}" type="datetimeFigureOut">
              <a:rPr lang="it-IT" smtClean="0"/>
              <a:t>03/07/2023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3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91095" y="9372793"/>
            <a:ext cx="2900257" cy="493395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DF79A5BA-CA0B-4005-AEAB-281C8D82E74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338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A5BA-CA0B-4005-AEAB-281C8D82E74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41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DEF7-8049-4B03-AA07-0C35753DA0D3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4173-5ED3-4B93-ADF5-484018AA68C0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D18B6-2BF2-497A-B3AF-CE1766430429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53DCD-A77B-4B87-99AA-3C0F848275D4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E0D8B-2C8A-4E69-B386-8D801C8CBC06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AE14-1A9D-49A7-A55D-F32D57B066A7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C473-94C8-480C-8CEE-7471F21BBCB8}" type="datetime1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EED1-2C35-4390-95F2-0BB29CD2A15C}" type="datetime1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C019-ECA6-4173-8589-0F03B842FD76}" type="datetime1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E3D6-A04B-4655-82BC-871C0BC9C4D9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7D01-3EB3-4D24-8B01-56EA33055EA9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884C7A8-4BC2-4E6C-8BAC-6CFCC41EA94F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CdS - Preventivi 2024 Gr4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54446" y="1676400"/>
            <a:ext cx="705763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</a:rPr>
              <a:t>Gruppo 4 CA – Preventivi 2024</a:t>
            </a:r>
          </a:p>
          <a:p>
            <a:pPr algn="ctr"/>
            <a:endParaRPr lang="it-IT" sz="4000" b="1" dirty="0">
              <a:solidFill>
                <a:srgbClr val="C00000"/>
              </a:solidFill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</a:rPr>
              <a:t>Consiglio di Sezione –  4 Luglio 2023</a:t>
            </a:r>
          </a:p>
          <a:p>
            <a:pPr algn="ctr"/>
            <a:endParaRPr lang="it-IT" sz="3200" b="1" dirty="0">
              <a:solidFill>
                <a:srgbClr val="C00000"/>
              </a:solidFill>
            </a:endParaRPr>
          </a:p>
          <a:p>
            <a:pPr algn="ctr"/>
            <a:endParaRPr lang="it-IT" sz="3200" b="1" dirty="0">
              <a:solidFill>
                <a:srgbClr val="C00000"/>
              </a:solidFill>
            </a:endParaRP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Umberto D’Alesio </a:t>
            </a:r>
          </a:p>
        </p:txBody>
      </p:sp>
    </p:spTree>
    <p:extLst>
      <p:ext uri="{BB962C8B-B14F-4D97-AF65-F5344CB8AC3E}">
        <p14:creationId xmlns:p14="http://schemas.microsoft.com/office/powerpoint/2010/main" val="199900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09203" y="533400"/>
            <a:ext cx="5605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Composizione del gruppo di ricerca (16)  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685359"/>
            <a:ext cx="853440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9 Staff – Università</a:t>
            </a:r>
          </a:p>
          <a:p>
            <a:r>
              <a:rPr lang="it-IT" sz="1600" dirty="0"/>
              <a:t>      	</a:t>
            </a:r>
            <a:r>
              <a:rPr lang="it-IT" sz="1600" b="1" dirty="0"/>
              <a:t>G. Bozzi</a:t>
            </a:r>
            <a:r>
              <a:rPr lang="it-IT" sz="1600" dirty="0"/>
              <a:t>, L. Burderi [90% Gr4, 10% Gr2], </a:t>
            </a:r>
            <a:r>
              <a:rPr lang="it-IT" sz="1600" b="1" dirty="0"/>
              <a:t>M. Cadoni </a:t>
            </a:r>
            <a:r>
              <a:rPr lang="it-IT" sz="1600" dirty="0"/>
              <a:t>[60% Gr4, 40%  Gr2], </a:t>
            </a:r>
          </a:p>
          <a:p>
            <a:r>
              <a:rPr lang="it-IT" sz="1600" b="1" dirty="0"/>
              <a:t>                  U. D’Alesio</a:t>
            </a:r>
            <a:r>
              <a:rPr lang="it-IT" sz="1600" dirty="0"/>
              <a:t>,  G. D’</a:t>
            </a:r>
            <a:r>
              <a:rPr lang="it-IT" sz="1600" dirty="0" err="1"/>
              <a:t>Appollonio</a:t>
            </a:r>
            <a:r>
              <a:rPr lang="it-IT" sz="1600" dirty="0"/>
              <a:t>, T. Di Salvo (50% Gr4), </a:t>
            </a:r>
            <a:r>
              <a:rPr lang="it-IT" sz="1600" b="1" dirty="0"/>
              <a:t>S. Mignemi</a:t>
            </a:r>
            <a:r>
              <a:rPr lang="it-IT" sz="1600" dirty="0"/>
              <a:t>, </a:t>
            </a:r>
            <a:r>
              <a:rPr lang="it-IT" sz="1600" b="1" dirty="0">
                <a:solidFill>
                  <a:srgbClr val="0070C0"/>
                </a:solidFill>
              </a:rPr>
              <a:t>L. Modesto</a:t>
            </a:r>
            <a:r>
              <a:rPr lang="it-IT" sz="1600" dirty="0"/>
              <a:t>, </a:t>
            </a:r>
          </a:p>
          <a:p>
            <a:r>
              <a:rPr lang="it-IT" sz="1600" b="1" dirty="0"/>
              <a:t>	C. Pisano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900" dirty="0">
              <a:solidFill>
                <a:srgbClr val="3366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2  Staff -  INFN</a:t>
            </a:r>
          </a:p>
          <a:p>
            <a:r>
              <a:rPr lang="it-IT" sz="1600" dirty="0"/>
              <a:t>      	M. Lissia [40% Gr4, 60% Gr2], </a:t>
            </a:r>
            <a:r>
              <a:rPr lang="it-IT" sz="1600" b="1" dirty="0"/>
              <a:t>F. Murgia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1 Staff – CNR</a:t>
            </a:r>
          </a:p>
          <a:p>
            <a:r>
              <a:rPr lang="it-IT" sz="1600" dirty="0"/>
              <a:t>      	P. Olla [40% Gr4, 10% Gr2]</a:t>
            </a:r>
            <a:endParaRPr lang="it-IT" sz="16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16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C00000"/>
                </a:solidFill>
              </a:rPr>
              <a:t>4 Dottorandi</a:t>
            </a:r>
          </a:p>
          <a:p>
            <a:r>
              <a:rPr lang="it-IT" sz="1600" dirty="0"/>
              <a:t>      	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Z.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Belkhadria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Oi [80% Gr4, 20% Gr2]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(XXXVI – fino a luglio 2024) </a:t>
            </a:r>
          </a:p>
          <a:p>
            <a:r>
              <a:rPr lang="it-IT" sz="1600" dirty="0"/>
              <a:t>	A. Sanna [80% Gr4, 20% Gr2] (XXXVII – III anno)</a:t>
            </a:r>
          </a:p>
          <a:p>
            <a:r>
              <a:rPr lang="it-IT" sz="1600" dirty="0"/>
              <a:t>	S. Anedda (XXXVIII – II anno)</a:t>
            </a:r>
          </a:p>
          <a:p>
            <a:endParaRPr lang="it-IT" sz="1600" b="1" dirty="0">
              <a:solidFill>
                <a:srgbClr val="C00000"/>
              </a:solidFill>
            </a:endParaRP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02286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33400"/>
            <a:ext cx="8229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Progetti di ricerca</a:t>
            </a:r>
          </a:p>
          <a:p>
            <a:pPr>
              <a:lnSpc>
                <a:spcPts val="2400"/>
              </a:lnSpc>
            </a:pPr>
            <a:endParaRPr lang="it-IT" sz="800" b="1" dirty="0">
              <a:solidFill>
                <a:srgbClr val="C00000"/>
              </a:solidFill>
            </a:endParaRPr>
          </a:p>
          <a:p>
            <a:pPr algn="ctr">
              <a:lnSpc>
                <a:spcPts val="2400"/>
              </a:lnSpc>
            </a:pPr>
            <a:r>
              <a:rPr lang="it-IT" sz="2800" b="1" dirty="0">
                <a:solidFill>
                  <a:srgbClr val="C00000"/>
                </a:solidFill>
              </a:rPr>
              <a:t>2023/24 </a:t>
            </a:r>
            <a:endParaRPr lang="it-IT" sz="8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8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QUAGRAP</a:t>
            </a:r>
            <a:r>
              <a:rPr lang="it-IT" sz="2000" dirty="0"/>
              <a:t> (RL  </a:t>
            </a:r>
            <a:r>
              <a:rPr lang="it-IT" sz="2000" i="1" dirty="0"/>
              <a:t>S. Mignemi</a:t>
            </a:r>
            <a:r>
              <a:rPr lang="it-IT" sz="2000" dirty="0"/>
              <a:t>, 2023: 8p/6.0 FTE – </a:t>
            </a:r>
            <a:r>
              <a:rPr lang="it-IT" sz="2000" b="1" dirty="0"/>
              <a:t>2024: 9p/5.2 FTE</a:t>
            </a:r>
            <a:r>
              <a:rPr lang="it-IT" sz="2000" dirty="0"/>
              <a:t>) </a:t>
            </a: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NINPHA     </a:t>
            </a:r>
            <a:r>
              <a:rPr lang="it-IT" sz="2000" dirty="0"/>
              <a:t> (RL</a:t>
            </a:r>
            <a:r>
              <a:rPr lang="it-IT" sz="2000" i="1" dirty="0"/>
              <a:t> </a:t>
            </a:r>
            <a:r>
              <a:rPr lang="it-IT" sz="2000" i="1" dirty="0">
                <a:solidFill>
                  <a:srgbClr val="0070C0"/>
                </a:solidFill>
              </a:rPr>
              <a:t>U. D’Alesio</a:t>
            </a:r>
            <a:r>
              <a:rPr lang="it-IT" sz="2000" dirty="0"/>
              <a:t>, 2023: 5p/3.6 FTE – </a:t>
            </a:r>
            <a:r>
              <a:rPr lang="it-IT" sz="2000" b="1" dirty="0"/>
              <a:t>2024: 5p/4.6 FTE</a:t>
            </a:r>
            <a:r>
              <a:rPr lang="it-IT" sz="2000" dirty="0"/>
              <a:t>)</a:t>
            </a:r>
          </a:p>
          <a:p>
            <a:pPr algn="just">
              <a:lnSpc>
                <a:spcPts val="2400"/>
              </a:lnSpc>
            </a:pPr>
            <a:endParaRPr lang="it-IT" sz="2000" dirty="0"/>
          </a:p>
          <a:p>
            <a:pPr algn="just">
              <a:lnSpc>
                <a:spcPts val="2400"/>
              </a:lnSpc>
            </a:pPr>
            <a:r>
              <a:rPr lang="it-IT" sz="2000" dirty="0"/>
              <a:t>1 Progetto esterno UE</a:t>
            </a: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STRONG2020: </a:t>
            </a:r>
            <a:r>
              <a:rPr lang="it-IT" sz="2000" dirty="0"/>
              <a:t>(RL </a:t>
            </a:r>
            <a:r>
              <a:rPr lang="it-IT" sz="2000" i="1" dirty="0">
                <a:solidFill>
                  <a:prstClr val="black"/>
                </a:solidFill>
              </a:rPr>
              <a:t>U. D’Alesio</a:t>
            </a:r>
            <a:r>
              <a:rPr lang="it-IT" sz="2000" dirty="0">
                <a:solidFill>
                  <a:prstClr val="black"/>
                </a:solidFill>
              </a:rPr>
              <a:t>, 2023: 3p/0.3 FTE </a:t>
            </a:r>
            <a:r>
              <a:rPr lang="it-IT" sz="2000" dirty="0"/>
              <a:t>– </a:t>
            </a:r>
            <a:r>
              <a:rPr lang="it-IT" sz="2000" b="1" dirty="0"/>
              <a:t>2024: 4p/0.4 FTE</a:t>
            </a:r>
            <a:r>
              <a:rPr lang="it-IT" sz="2000" dirty="0"/>
              <a:t>)</a:t>
            </a:r>
          </a:p>
          <a:p>
            <a:pPr algn="just">
              <a:lnSpc>
                <a:spcPts val="2400"/>
              </a:lnSpc>
            </a:pPr>
            <a:endParaRPr lang="it-IT" sz="2000" dirty="0"/>
          </a:p>
          <a:p>
            <a:pPr algn="just">
              <a:lnSpc>
                <a:spcPts val="2400"/>
              </a:lnSpc>
            </a:pPr>
            <a:r>
              <a:rPr lang="it-IT" sz="2000" b="1" dirty="0"/>
              <a:t>Regole CSN4: FTE staff  &gt; 1 stabilmente per attivare sigla IS in una sede</a:t>
            </a:r>
          </a:p>
          <a:p>
            <a:pPr algn="just">
              <a:lnSpc>
                <a:spcPts val="2400"/>
              </a:lnSpc>
            </a:pPr>
            <a:endParaRPr lang="it-IT" sz="2000" b="1" dirty="0"/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TASP:</a:t>
            </a:r>
            <a:r>
              <a:rPr lang="it-IT" sz="2000" dirty="0"/>
              <a:t> M. Lissia al 40%, nodo di Ferrara [60% Gr2 CA] (0.4 FTE) </a:t>
            </a:r>
          </a:p>
          <a:p>
            <a:pPr algn="just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ST&amp;FI:</a:t>
            </a:r>
            <a:r>
              <a:rPr lang="it-IT" sz="2000" dirty="0"/>
              <a:t> G. D’</a:t>
            </a:r>
            <a:r>
              <a:rPr lang="it-IT" sz="2000" dirty="0" err="1"/>
              <a:t>Appollonio</a:t>
            </a:r>
            <a:r>
              <a:rPr lang="it-IT" sz="2000" dirty="0"/>
              <a:t> al 100%, nodo di RM2 (1 FTE)</a:t>
            </a:r>
          </a:p>
          <a:p>
            <a:pPr algn="just">
              <a:lnSpc>
                <a:spcPts val="2400"/>
              </a:lnSpc>
            </a:pPr>
            <a:endParaRPr lang="it-IT" sz="2000" dirty="0"/>
          </a:p>
          <a:p>
            <a:pPr algn="just">
              <a:lnSpc>
                <a:spcPts val="2400"/>
              </a:lnSpc>
            </a:pPr>
            <a:r>
              <a:rPr lang="it-IT" sz="2000" dirty="0"/>
              <a:t>Note: Rimangono comunque su Gr4-CA per le dotazioni.</a:t>
            </a:r>
          </a:p>
          <a:p>
            <a:pPr algn="just">
              <a:lnSpc>
                <a:spcPts val="2400"/>
              </a:lnSpc>
            </a:pPr>
            <a:r>
              <a:rPr lang="it-IT" sz="2000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04110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news</a:t>
            </a: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Leonardo Modesto: nuovo PA da ottobre 2023 [chiamata diretta]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Francesco Murgia: nuovo RN di NINPHA 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Luca Maxia: post-doc (2y) a </a:t>
            </a:r>
            <a:r>
              <a:rPr lang="it-IT" sz="2000" b="1" dirty="0" err="1">
                <a:solidFill>
                  <a:srgbClr val="C00000"/>
                </a:solidFill>
              </a:rPr>
              <a:t>Groeningen</a:t>
            </a:r>
            <a:r>
              <a:rPr lang="it-IT" sz="2000" b="1" dirty="0">
                <a:solidFill>
                  <a:srgbClr val="C00000"/>
                </a:solidFill>
              </a:rPr>
              <a:t> da gennaio 2023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Marco Zaccheddu: </a:t>
            </a:r>
            <a:r>
              <a:rPr lang="it-IT" sz="2000" b="1">
                <a:solidFill>
                  <a:srgbClr val="C00000"/>
                </a:solidFill>
              </a:rPr>
              <a:t>post-doc (2+1y) </a:t>
            </a:r>
            <a:r>
              <a:rPr lang="it-IT" sz="2000" b="1" dirty="0">
                <a:solidFill>
                  <a:srgbClr val="C00000"/>
                </a:solidFill>
              </a:rPr>
              <a:t>a </a:t>
            </a:r>
            <a:r>
              <a:rPr lang="it-IT" sz="2000" b="1" dirty="0" err="1">
                <a:solidFill>
                  <a:srgbClr val="C00000"/>
                </a:solidFill>
              </a:rPr>
              <a:t>Jlab</a:t>
            </a:r>
            <a:r>
              <a:rPr lang="it-IT" sz="2000" b="1" dirty="0">
                <a:solidFill>
                  <a:srgbClr val="C00000"/>
                </a:solidFill>
              </a:rPr>
              <a:t> da ottobre 2023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C00000"/>
                </a:solidFill>
              </a:rPr>
              <a:t>PRIN 2022: </a:t>
            </a:r>
            <a:r>
              <a:rPr lang="it-IT" sz="2000" b="1" dirty="0" err="1">
                <a:solidFill>
                  <a:srgbClr val="C00000"/>
                </a:solidFill>
              </a:rPr>
              <a:t>ProtoTaste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Tasting the flavor of the proton in its full dimensions </a:t>
            </a:r>
            <a:r>
              <a:rPr lang="it-IT" sz="2000" b="1" dirty="0">
                <a:solidFill>
                  <a:srgbClr val="C00000"/>
                </a:solidFill>
              </a:rPr>
              <a:t>[RL C. Pisano]</a:t>
            </a: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4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ts val="2400"/>
              </a:lnSpc>
              <a:buFont typeface="Wingdings" panose="05000000000000000000" pitchFamily="2" charset="2"/>
              <a:buChar char="§"/>
            </a:pPr>
            <a:endParaRPr lang="it-IT" sz="2400" dirty="0">
              <a:solidFill>
                <a:prstClr val="black"/>
              </a:solidFill>
            </a:endParaRPr>
          </a:p>
          <a:p>
            <a:pPr algn="just">
              <a:lnSpc>
                <a:spcPts val="2400"/>
              </a:lnSpc>
            </a:pP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69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704195"/>
                <a:ext cx="8229600" cy="597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it-IT" sz="14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it-IT" sz="2800" b="1" dirty="0">
                    <a:solidFill>
                      <a:srgbClr val="C00000"/>
                    </a:solidFill>
                  </a:rPr>
                  <a:t>Gr4 – attività di ricerca</a:t>
                </a:r>
              </a:p>
              <a:p>
                <a:pPr algn="just">
                  <a:lnSpc>
                    <a:spcPts val="2400"/>
                  </a:lnSpc>
                </a:pPr>
                <a:endParaRPr lang="it-IT" sz="2000" b="1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Struttura 3D del nucleone; analisi globali di asimmetrie per processi (semi-) inclusivi; estrazione di TMD e ruolo dell’evoluzione; studi per l’EIC</a:t>
                </a: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Produzione e polarizzazione del quarkonio; 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shape</a:t>
                </a:r>
                <a:r>
                  <a:rPr lang="it-IT" sz="2000" dirty="0">
                    <a:solidFill>
                      <a:srgbClr val="C00000"/>
                    </a:solidFill>
                  </a:rPr>
                  <a:t> 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functions</a:t>
                </a:r>
                <a:endParaRPr lang="it-IT" sz="2000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 err="1">
                    <a:solidFill>
                      <a:srgbClr val="C00000"/>
                    </a:solidFill>
                  </a:rPr>
                  <a:t>Impatto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della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struttura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adronica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sulla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fisica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di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precisione</a:t>
                </a:r>
                <a:r>
                  <a:rPr lang="en-US" sz="2000" dirty="0">
                    <a:solidFill>
                      <a:srgbClr val="C00000"/>
                    </a:solidFill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it-IT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&amp; Higgs)</a:t>
                </a:r>
                <a:endParaRPr lang="it-IT" sz="2000" b="1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Studio del paradosso dell’informazione per buchi neri regolari in 2D</a:t>
                </a: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Studio dell’accoppiamento cosmologico dei buchi neri regolari</a:t>
                </a: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Studio di stelle 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bosoniche</a:t>
                </a:r>
                <a:r>
                  <a:rPr lang="it-IT" sz="2000" dirty="0">
                    <a:solidFill>
                      <a:srgbClr val="C00000"/>
                    </a:solidFill>
                  </a:rPr>
                  <a:t> con core di de Sitter</a:t>
                </a: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Informazione e reversibilità nella termodinamica di sistemi microscopici</a:t>
                </a: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 err="1">
                    <a:solidFill>
                      <a:srgbClr val="C00000"/>
                    </a:solidFill>
                  </a:rPr>
                  <a:t>Modelli</a:t>
                </a:r>
                <a:r>
                  <a:rPr lang="en-US" sz="2000" dirty="0">
                    <a:solidFill>
                      <a:srgbClr val="C00000"/>
                    </a:solidFill>
                  </a:rPr>
                  <a:t> di Yang e Snyder in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spazitempo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curvi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 err="1">
                    <a:solidFill>
                      <a:srgbClr val="C00000"/>
                    </a:solidFill>
                  </a:rPr>
                  <a:t>Scalarizzazione</a:t>
                </a:r>
                <a:r>
                  <a:rPr lang="en-US" sz="2000" dirty="0">
                    <a:solidFill>
                      <a:srgbClr val="C00000"/>
                    </a:solidFill>
                  </a:rPr>
                  <a:t> di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buchi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neri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carichi</a:t>
                </a:r>
                <a:r>
                  <a:rPr lang="en-US" sz="2000" dirty="0">
                    <a:solidFill>
                      <a:srgbClr val="C00000"/>
                    </a:solidFill>
                  </a:rPr>
                  <a:t> in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gravità</a:t>
                </a:r>
                <a:r>
                  <a:rPr lang="en-US" sz="2000" dirty="0">
                    <a:solidFill>
                      <a:srgbClr val="C00000"/>
                    </a:solidFill>
                  </a:rPr>
                  <a:t> con derivate di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ordine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superiore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Arial" panose="020B0604020202020204" pitchFamily="34" charset="0"/>
                  <a:buChar char="•"/>
                </a:pPr>
                <a:r>
                  <a:rPr lang="it-IT" sz="2000" dirty="0">
                    <a:solidFill>
                      <a:srgbClr val="C00000"/>
                    </a:solidFill>
                  </a:rPr>
                  <a:t>Teoria delle stringhe in </a:t>
                </a:r>
                <a:r>
                  <a:rPr lang="it-IT" sz="2000" dirty="0" err="1">
                    <a:solidFill>
                      <a:srgbClr val="C00000"/>
                    </a:solidFill>
                  </a:rPr>
                  <a:t>spazitempo</a:t>
                </a:r>
                <a:r>
                  <a:rPr lang="it-IT" sz="2000" dirty="0">
                    <a:solidFill>
                      <a:srgbClr val="C00000"/>
                    </a:solidFill>
                  </a:rPr>
                  <a:t> curvi e ad alta energia</a:t>
                </a:r>
              </a:p>
              <a:p>
                <a:pPr algn="just">
                  <a:lnSpc>
                    <a:spcPts val="2400"/>
                  </a:lnSpc>
                </a:pPr>
                <a:endParaRPr lang="it-IT" sz="2000" b="1" dirty="0">
                  <a:solidFill>
                    <a:srgbClr val="C00000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Wingdings" panose="05000000000000000000" pitchFamily="2" charset="2"/>
                  <a:buChar char="§"/>
                </a:pPr>
                <a:endParaRPr lang="it-IT" sz="2400" dirty="0">
                  <a:solidFill>
                    <a:prstClr val="black"/>
                  </a:solidFill>
                </a:endParaRPr>
              </a:p>
              <a:p>
                <a:pPr marL="342900" indent="-342900" algn="just">
                  <a:lnSpc>
                    <a:spcPts val="2400"/>
                  </a:lnSpc>
                  <a:buFont typeface="Wingdings" panose="05000000000000000000" pitchFamily="2" charset="2"/>
                  <a:buChar char="§"/>
                </a:pPr>
                <a:endParaRPr lang="it-IT" sz="2400" dirty="0">
                  <a:solidFill>
                    <a:prstClr val="black"/>
                  </a:solidFill>
                </a:endParaRPr>
              </a:p>
              <a:p>
                <a:pPr algn="just">
                  <a:lnSpc>
                    <a:spcPts val="2400"/>
                  </a:lnSpc>
                </a:pPr>
                <a:endParaRPr lang="it-IT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704195"/>
                <a:ext cx="8229600" cy="5970865"/>
              </a:xfrm>
              <a:prstGeom prst="rect">
                <a:avLst/>
              </a:prstGeom>
              <a:blipFill>
                <a:blip r:embed="rId2"/>
                <a:stretch>
                  <a:fillRect l="-667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91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303030">
                    <a:lumMod val="90000"/>
                    <a:lumOff val="10000"/>
                  </a:srgbClr>
                </a:solidFill>
              </a:rPr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704195"/>
            <a:ext cx="822960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Gr4 – attività di ricerca (2)</a:t>
            </a: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Partecipazione su invito a numerose conferenze internazionali</a:t>
            </a: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Coinvolgimento in collaborazioni internazionali, teoriche e sperimentali: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EIC </a:t>
            </a:r>
            <a:r>
              <a:rPr lang="it-IT" sz="2000" dirty="0" err="1">
                <a:solidFill>
                  <a:srgbClr val="C00000"/>
                </a:solidFill>
              </a:rPr>
              <a:t>Institutional</a:t>
            </a:r>
            <a:r>
              <a:rPr lang="it-IT" sz="2000" dirty="0">
                <a:solidFill>
                  <a:srgbClr val="C00000"/>
                </a:solidFill>
              </a:rPr>
              <a:t> Board &amp; User Group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LHC EWWG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ThAG</a:t>
            </a:r>
            <a:r>
              <a:rPr lang="it-IT" sz="2000" dirty="0">
                <a:solidFill>
                  <a:srgbClr val="C00000"/>
                </a:solidFill>
              </a:rPr>
              <a:t>-PANDA@GSI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LHCSpin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C00000"/>
                </a:solidFill>
              </a:rPr>
              <a:t>Studi di fattibilità, proposte (22-23):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Quarkonium@EIC</a:t>
            </a:r>
            <a:r>
              <a:rPr lang="it-IT" sz="2000" dirty="0">
                <a:solidFill>
                  <a:srgbClr val="C00000"/>
                </a:solidFill>
              </a:rPr>
              <a:t>			</a:t>
            </a:r>
            <a:r>
              <a:rPr lang="it-IT" sz="2000" i="1" dirty="0">
                <a:solidFill>
                  <a:srgbClr val="C00000"/>
                </a:solidFill>
              </a:rPr>
              <a:t>in </a:t>
            </a:r>
            <a:r>
              <a:rPr lang="it-IT" sz="2000" i="1" dirty="0" err="1">
                <a:solidFill>
                  <a:srgbClr val="C00000"/>
                </a:solidFill>
              </a:rPr>
              <a:t>preparation</a:t>
            </a:r>
            <a:endParaRPr lang="it-IT" sz="2000" i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The case for an EIC Theory Alliance   2305.14572 [hep-</a:t>
            </a:r>
            <a:r>
              <a:rPr lang="en-US" sz="2000" dirty="0" err="1">
                <a:solidFill>
                  <a:srgbClr val="C00000"/>
                </a:solidFill>
              </a:rPr>
              <a:t>ph</a:t>
            </a:r>
            <a:r>
              <a:rPr lang="en-US" sz="2000" dirty="0">
                <a:solidFill>
                  <a:srgbClr val="C00000"/>
                </a:solidFill>
              </a:rPr>
              <a:t>]</a:t>
            </a:r>
          </a:p>
          <a:p>
            <a:pPr algn="just">
              <a:lnSpc>
                <a:spcPts val="2400"/>
              </a:lnSpc>
            </a:pPr>
            <a:r>
              <a:rPr lang="en-US" sz="2000" dirty="0">
                <a:solidFill>
                  <a:srgbClr val="C00000"/>
                </a:solidFill>
              </a:rPr>
              <a:t>	The Present and Future of QCD           2303.02579 [hep-</a:t>
            </a:r>
            <a:r>
              <a:rPr lang="en-US" sz="2000" dirty="0" err="1">
                <a:solidFill>
                  <a:srgbClr val="C00000"/>
                </a:solidFill>
              </a:rPr>
              <a:t>ph</a:t>
            </a:r>
            <a:r>
              <a:rPr lang="en-US" sz="2000" dirty="0">
                <a:solidFill>
                  <a:srgbClr val="C00000"/>
                </a:solidFill>
              </a:rPr>
              <a:t>]</a:t>
            </a:r>
          </a:p>
          <a:p>
            <a:pPr algn="just">
              <a:lnSpc>
                <a:spcPts val="2400"/>
              </a:lnSpc>
            </a:pPr>
            <a:r>
              <a:rPr lang="en-US" sz="2000" dirty="0">
                <a:solidFill>
                  <a:srgbClr val="C00000"/>
                </a:solidFill>
              </a:rPr>
              <a:t>	Snowmass 2021: EIC for HEP             2203.13199 [hep-</a:t>
            </a:r>
            <a:r>
              <a:rPr lang="en-US" sz="2000" dirty="0" err="1">
                <a:solidFill>
                  <a:srgbClr val="C00000"/>
                </a:solidFill>
              </a:rPr>
              <a:t>ph</a:t>
            </a:r>
            <a:r>
              <a:rPr lang="en-US" sz="2000" dirty="0">
                <a:solidFill>
                  <a:srgbClr val="C00000"/>
                </a:solidFill>
              </a:rPr>
              <a:t>]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 err="1">
                <a:solidFill>
                  <a:srgbClr val="C00000"/>
                </a:solidFill>
              </a:rPr>
              <a:t>Quarkonium@HL-LHC</a:t>
            </a:r>
            <a:r>
              <a:rPr lang="it-IT" sz="2000" dirty="0">
                <a:solidFill>
                  <a:srgbClr val="C00000"/>
                </a:solidFill>
              </a:rPr>
              <a:t>                </a:t>
            </a:r>
            <a:r>
              <a:rPr lang="it-IT" sz="2000" dirty="0" err="1">
                <a:solidFill>
                  <a:srgbClr val="C00000"/>
                </a:solidFill>
              </a:rPr>
              <a:t>Prog.Part.Nucl.Phys</a:t>
            </a:r>
            <a:r>
              <a:rPr lang="it-IT" sz="2000" dirty="0">
                <a:solidFill>
                  <a:srgbClr val="C00000"/>
                </a:solidFill>
              </a:rPr>
              <a:t>. (2022) </a:t>
            </a: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Yellow report per EIC                   </a:t>
            </a:r>
            <a:r>
              <a:rPr lang="it-IT" sz="2000" dirty="0" err="1">
                <a:solidFill>
                  <a:srgbClr val="C00000"/>
                </a:solidFill>
              </a:rPr>
              <a:t>Nucl</a:t>
            </a:r>
            <a:r>
              <a:rPr lang="it-IT" sz="2000" dirty="0">
                <a:solidFill>
                  <a:srgbClr val="C00000"/>
                </a:solidFill>
              </a:rPr>
              <a:t>. </a:t>
            </a:r>
            <a:r>
              <a:rPr lang="it-IT" sz="2000" dirty="0" err="1">
                <a:solidFill>
                  <a:srgbClr val="C00000"/>
                </a:solidFill>
              </a:rPr>
              <a:t>Phys</a:t>
            </a:r>
            <a:r>
              <a:rPr lang="it-IT" sz="2000" dirty="0">
                <a:solidFill>
                  <a:srgbClr val="C00000"/>
                </a:solidFill>
              </a:rPr>
              <a:t>. A (2022)</a:t>
            </a:r>
          </a:p>
          <a:p>
            <a:pPr algn="just">
              <a:lnSpc>
                <a:spcPts val="24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r>
              <a:rPr lang="it-IT" sz="2000" dirty="0">
                <a:solidFill>
                  <a:srgbClr val="C00000"/>
                </a:solidFill>
              </a:rPr>
              <a:t>	</a:t>
            </a:r>
          </a:p>
          <a:p>
            <a:pPr algn="just">
              <a:lnSpc>
                <a:spcPts val="24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Arial" panose="020B0604020202020204" pitchFamily="34" charset="0"/>
              <a:buChar char="•"/>
            </a:pPr>
            <a:endParaRPr lang="it-IT" sz="2000" b="1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en-US" sz="2000" dirty="0">
              <a:solidFill>
                <a:srgbClr val="C00000"/>
              </a:solidFill>
            </a:endParaRPr>
          </a:p>
          <a:p>
            <a:pPr algn="just">
              <a:lnSpc>
                <a:spcPts val="2400"/>
              </a:lnSpc>
            </a:pPr>
            <a:endParaRPr lang="it-IT" sz="2000" b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ts val="2400"/>
              </a:lnSpc>
              <a:buFont typeface="Wingdings" panose="05000000000000000000" pitchFamily="2" charset="2"/>
              <a:buChar char="§"/>
            </a:pPr>
            <a:endParaRPr lang="it-IT" sz="2400" dirty="0">
              <a:solidFill>
                <a:prstClr val="black"/>
              </a:solidFill>
            </a:endParaRPr>
          </a:p>
          <a:p>
            <a:pPr marL="342900" indent="-342900" algn="just">
              <a:lnSpc>
                <a:spcPts val="2400"/>
              </a:lnSpc>
              <a:buFont typeface="Wingdings" panose="05000000000000000000" pitchFamily="2" charset="2"/>
              <a:buChar char="§"/>
            </a:pPr>
            <a:endParaRPr lang="it-IT" sz="2400" dirty="0">
              <a:solidFill>
                <a:prstClr val="black"/>
              </a:solidFill>
            </a:endParaRPr>
          </a:p>
          <a:p>
            <a:pPr algn="just">
              <a:lnSpc>
                <a:spcPts val="2400"/>
              </a:lnSpc>
            </a:pP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19954" y="381000"/>
            <a:ext cx="47041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Richieste finanziarie Gr4-CA 2024</a:t>
            </a:r>
          </a:p>
          <a:p>
            <a:pPr algn="ctr"/>
            <a:r>
              <a:rPr lang="it-IT" sz="1600" b="1" dirty="0">
                <a:solidFill>
                  <a:srgbClr val="C00000"/>
                </a:solidFill>
              </a:rPr>
              <a:t>[In corso di inserimento, dati provvisori]</a:t>
            </a:r>
          </a:p>
        </p:txBody>
      </p:sp>
      <p:graphicFrame>
        <p:nvGraphicFramePr>
          <p:cNvPr id="7" name="Group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90640"/>
              </p:ext>
            </p:extLst>
          </p:nvPr>
        </p:nvGraphicFramePr>
        <p:xfrm>
          <a:off x="457200" y="1219200"/>
          <a:ext cx="8305800" cy="4464855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26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Missioni</a:t>
                      </a: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Inviti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Licenze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Consumo</a:t>
                      </a:r>
                      <a:endParaRPr kumimoji="0" lang="en-US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Semin</a:t>
                      </a: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Invent.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TOT</a:t>
                      </a:r>
                      <a:endParaRPr kumimoji="0" lang="en-GB" altLang="it-IT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3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DOT4 (10.9)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6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QUAGRAP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(5.0)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8.5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6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NINPHA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(4.5)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5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ST&amp;FI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(1.0)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1.5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7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TASP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(0.4)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it-IT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0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269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kumimoji="0" lang="en-GB" altLang="it-IT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1.0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alt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</a:rPr>
                        <a:t>35.5</a:t>
                      </a:r>
                      <a:endParaRPr kumimoji="0" lang="en-GB" altLang="it-IT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18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CdS - Preventivi 2024 Gr4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647263"/>
            <a:ext cx="7315200" cy="3899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Richieste supporto Sezione/servizi</a:t>
            </a: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b="1" dirty="0">
              <a:solidFill>
                <a:srgbClr val="C00000"/>
              </a:solidFill>
            </a:endParaRPr>
          </a:p>
          <a:p>
            <a:endParaRPr lang="it-IT" b="1" dirty="0">
              <a:solidFill>
                <a:srgbClr val="C00000"/>
              </a:solidFill>
            </a:endParaRPr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r>
              <a:rPr lang="it-IT" sz="2000" dirty="0"/>
              <a:t>Conferenze (attrezzature, stampanti, proiettori, etc. supporto informatico; finanziario da valutare)</a:t>
            </a:r>
          </a:p>
          <a:p>
            <a:pPr algn="just">
              <a:lnSpc>
                <a:spcPts val="2800"/>
              </a:lnSpc>
            </a:pPr>
            <a:endParaRPr lang="it-IT" sz="800" dirty="0"/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r>
              <a:rPr lang="it-IT" sz="2000" dirty="0"/>
              <a:t>Acquisto/upgrade licenze software</a:t>
            </a:r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endParaRPr lang="it-IT" sz="800" dirty="0"/>
          </a:p>
          <a:p>
            <a:pPr marL="285750" indent="-285750" algn="just">
              <a:lnSpc>
                <a:spcPts val="2800"/>
              </a:lnSpc>
              <a:buBlip>
                <a:blip r:embed="rId2"/>
              </a:buBlip>
            </a:pPr>
            <a:r>
              <a:rPr lang="it-IT" sz="2000" dirty="0"/>
              <a:t>Supporto servizio calcolo per gestione hardware/software cluster PC e 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EE6E96-A998-FF3C-FEA4-8C6CFD5648B0}"/>
              </a:ext>
            </a:extLst>
          </p:cNvPr>
          <p:cNvSpPr txBox="1"/>
          <p:nvPr/>
        </p:nvSpPr>
        <p:spPr>
          <a:xfrm>
            <a:off x="5791200" y="518160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Grazie</a:t>
            </a:r>
            <a:r>
              <a:rPr lang="en-US" dirty="0">
                <a:solidFill>
                  <a:srgbClr val="C00000"/>
                </a:solidFill>
              </a:rPr>
              <a:t> per </a:t>
            </a:r>
            <a:r>
              <a:rPr lang="en-US" dirty="0" err="1">
                <a:solidFill>
                  <a:srgbClr val="C00000"/>
                </a:solidFill>
              </a:rPr>
              <a:t>l’attenzione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60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27071</TotalTime>
  <Words>781</Words>
  <Application>Microsoft Office PowerPoint</Application>
  <PresentationFormat>On-screen Show (4:3)</PresentationFormat>
  <Paragraphs>155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Impact</vt:lpstr>
      <vt:lpstr>Tahoma</vt:lpstr>
      <vt:lpstr>Times New Roman</vt:lpstr>
      <vt:lpstr>Wingdings</vt:lpstr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</dc:creator>
  <cp:lastModifiedBy>Umberto D'Alesio</cp:lastModifiedBy>
  <cp:revision>215</cp:revision>
  <cp:lastPrinted>2017-07-12T10:58:33Z</cp:lastPrinted>
  <dcterms:created xsi:type="dcterms:W3CDTF">2006-08-16T00:00:00Z</dcterms:created>
  <dcterms:modified xsi:type="dcterms:W3CDTF">2023-07-04T06:50:41Z</dcterms:modified>
</cp:coreProperties>
</file>