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1.jpg" ContentType="image/jpeg"/>
  <Override PartName="/ppt/media/image52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</p:sldMasterIdLst>
  <p:notesMasterIdLst>
    <p:notesMasterId r:id="rId43"/>
  </p:notesMasterIdLst>
  <p:sldIdLst>
    <p:sldId id="256" r:id="rId11"/>
    <p:sldId id="258" r:id="rId12"/>
    <p:sldId id="259" r:id="rId13"/>
    <p:sldId id="257" r:id="rId14"/>
    <p:sldId id="339" r:id="rId15"/>
    <p:sldId id="260" r:id="rId16"/>
    <p:sldId id="363" r:id="rId17"/>
    <p:sldId id="365" r:id="rId18"/>
    <p:sldId id="279" r:id="rId19"/>
    <p:sldId id="280" r:id="rId20"/>
    <p:sldId id="282" r:id="rId21"/>
    <p:sldId id="322" r:id="rId22"/>
    <p:sldId id="368" r:id="rId23"/>
    <p:sldId id="313" r:id="rId24"/>
    <p:sldId id="369" r:id="rId25"/>
    <p:sldId id="370" r:id="rId26"/>
    <p:sldId id="371" r:id="rId27"/>
    <p:sldId id="372" r:id="rId28"/>
    <p:sldId id="373" r:id="rId29"/>
    <p:sldId id="467" r:id="rId30"/>
    <p:sldId id="602" r:id="rId31"/>
    <p:sldId id="539" r:id="rId32"/>
    <p:sldId id="1193" r:id="rId33"/>
    <p:sldId id="1195" r:id="rId34"/>
    <p:sldId id="1200" r:id="rId35"/>
    <p:sldId id="542" r:id="rId36"/>
    <p:sldId id="600" r:id="rId37"/>
    <p:sldId id="532" r:id="rId38"/>
    <p:sldId id="556" r:id="rId39"/>
    <p:sldId id="554" r:id="rId40"/>
    <p:sldId id="1188" r:id="rId41"/>
    <p:sldId id="1189" r:id="rId42"/>
  </p:sldIdLst>
  <p:sldSz cx="10080625" cy="7559675"/>
  <p:notesSz cx="7772400" cy="10058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5"/>
    <p:restoredTop sz="94712"/>
  </p:normalViewPr>
  <p:slideViewPr>
    <p:cSldViewPr snapToGrid="0">
      <p:cViewPr varScale="1">
        <p:scale>
          <a:sx n="56" d="100"/>
          <a:sy n="56" d="100"/>
        </p:scale>
        <p:origin x="14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BEE51-FA03-2B45-B024-A9A3135BF511}" type="datetimeFigureOut">
              <a:rPr lang="it-IT" smtClean="0"/>
              <a:t>04/07/2023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52F50-9553-344A-9FA9-29D1AF9536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34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B4F6E-C47E-D543-8E35-90FE7529E50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283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4A54E-60FF-4A68-B768-9ECB5845F023}" type="slidenum">
              <a:rPr lang="it-IT" altLang="it-IT" smtClean="0"/>
              <a:pPr/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751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4A54E-60FF-4A68-B768-9ECB5845F023}" type="slidenum">
              <a:rPr lang="it-IT" altLang="it-IT" smtClean="0"/>
              <a:pPr/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223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8F02A60-29D9-4508-AC76-05F49BF7A282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2200C9B-8E53-489A-BED3-AEEB264DF929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BD1818D1-14D0-447F-82F1-CD7618909983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0E19FD27-3E8A-466F-882B-966ED3E4A681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A14C7714-C5A8-479B-A272-F78492BF7689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A350BB21-5AAC-4C5E-B1B5-2F5266AD2E00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72A0974A-74A0-4971-A394-DFCB0772503E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3EED27E7-FFAC-462E-A719-ECCFA0A52FA3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2AC06689-DF1F-4C51-A1EF-B2E589605629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91C6A4CA-47D8-4670-839E-3B99EF3FAF93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DFAD038F-F9AC-4137-B9E9-1ADF251B0DEE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B2542EE0-098C-4F77-B198-D590885996B8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1D6DB86-3A42-4786-AE1D-BAB64020BBAB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F877E834-1B07-4B6D-8026-8BE2D9FE2C05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71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72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AD4541E9-E321-487E-86F1-00525D38606A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473EBAEE-DE9F-46F5-AFB8-1EE1062CE4D7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344A6942-D683-4810-BEB6-6C27F87DF26B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BC4FC512-FABB-4B9A-BCEB-39B08994F4AA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F460B2C6-2AC5-46C3-811E-8EC8C3D78E3C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2EE4AE99-69DD-4440-A068-7DEFC8EDD8B2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6FA83975-FFCB-4910-9CA7-37FA6F9AAB58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86DF9791-3EE4-47C8-AE4E-CE3226FFC948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14FADB8F-8ACC-4540-91F8-18B2161DB51B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6400A8-8951-482D-A44B-21D73B2C5994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00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E21B2741-0C2B-425A-8F57-18AE00920518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5BD9FCD6-1788-45D1-9A92-263FE8C51218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93EF8AD4-3D5F-47D5-A5FC-4F5DF3855849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13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14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15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5"/>
          </p:nvPr>
        </p:nvSpPr>
        <p:spPr/>
        <p:txBody>
          <a:bodyPr/>
          <a:lstStyle/>
          <a:p>
            <a:fld id="{A7AFE774-4E3E-4D71-AA01-E0F607F03B3B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914007F-D025-48CE-9308-542346265AE2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E26CB80-A4C0-4AD3-AB06-455C005C3060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E86C6AB-1EEF-48DE-92CB-FD34F286217C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8F5DDA0-0B3F-430B-A0E2-35706E664780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B2AA772-E084-4AAC-932F-25FDFE453C96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3DC7DD8-B899-4EAE-8B90-EFADC537D75A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214BAE3-61F3-4E02-A777-CF22E0A3DE80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7B63444-E6D4-4967-BF96-29E1146BEAC0}" type="slidenum">
              <a:t>‹N›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9A8108C-26DE-439E-92D8-89E5137C7C33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FF6622C-CBCB-44BE-8C6A-97FE21B2CFF2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DAEF8CE-28CB-4C94-970E-BB3293EF0186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0B06D30-4897-4032-BF0F-43869AD4675F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A649DA7-7FEE-4D1A-BE86-9FAACBDCB7B8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4360398-713F-4F99-AAD0-B25DF0D11575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B9A7F82-E9A6-4FB3-9A85-D7FF983FF5F8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A84E6A6-F2E7-454F-BA23-D80109058EC7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DC401E8-21A4-49BB-A934-CEB38A82F9AA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04124ED-F8B3-4DA8-9FE7-70AB525552F4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8B3031B-EFA5-4D7A-9CA3-EE295460688E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10B9635-3718-49E7-90A0-88FED81E3072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AEABB6A-49A6-4D10-BFB7-13683598DD38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A9DB8CB-3E66-4D8B-A420-E2C94A4B7662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55B95F9-EC94-493D-B892-7E535BB31E7E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8663CB2-C3A9-456F-B35D-4A9767B83F08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089EEEF-1789-4C44-BC82-1CB2BF740FF8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0EA81E2-44B9-4FC1-A238-F656B56091A7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3604E51-BE09-4E04-A57F-26EA627CF5A9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1CF107A-5F5F-413F-AF8E-A3D647665730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9BC40B6-5C60-4752-9894-4F50224429B4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C9AE3D6-6C01-4E7E-8F6A-1B2D775F8E67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A12BB91-3699-416F-9B0E-5AFD207DC4C6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1468837-0AC6-421B-AE58-76635E3FC6AF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6A7551C-A19B-457A-9840-9C6663033DD0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76C2381-7044-4452-B09A-1BEB29486B9B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D76BF34-DC39-4CF3-ACAA-DC571828429C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6229A5A-AE0C-4185-826F-582CA600CB4C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9B88E71-8100-4E47-B042-9FBC911D917F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525F66E-B91C-4EB9-B5D0-7B1FE0FB3A39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C0CFA60-FD41-4220-8452-0664E74DEE33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331AF0-5668-4F9C-8F8A-E15AF8B9AC48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F4369D4-3993-449A-A23E-CC655FB17B98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76957"/>
            <a:ext cx="7415017" cy="304175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76" y="4678053"/>
            <a:ext cx="2544223" cy="3052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855081"/>
            <a:ext cx="7415018" cy="183020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533775" y="2855081"/>
            <a:ext cx="2544225" cy="1830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663" y="3377065"/>
            <a:ext cx="6690946" cy="714379"/>
          </a:xfrm>
        </p:spPr>
        <p:txBody>
          <a:bodyPr anchor="b">
            <a:noAutofit/>
          </a:bodyPr>
          <a:lstStyle>
            <a:lvl1pPr algn="r"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506" y="4843616"/>
            <a:ext cx="6733757" cy="1232043"/>
          </a:xfrm>
        </p:spPr>
        <p:txBody>
          <a:bodyPr>
            <a:normAutofit/>
          </a:bodyPr>
          <a:lstStyle>
            <a:lvl1pPr marL="0" indent="0" algn="r">
              <a:buNone/>
              <a:defRPr sz="2205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2293" y="6543548"/>
            <a:ext cx="2268141" cy="40248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8038" y="6543549"/>
            <a:ext cx="4433607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28479" y="3031737"/>
            <a:ext cx="1510653" cy="1495226"/>
          </a:xfrm>
        </p:spPr>
        <p:txBody>
          <a:bodyPr/>
          <a:lstStyle/>
          <a:p>
            <a:fld id="{B2B6F711-2372-084D-92BF-2E2CB99E7B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320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197899" y="1081071"/>
            <a:ext cx="8144347" cy="3540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7899" y="140616"/>
            <a:ext cx="8144347" cy="94045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984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83" y="207941"/>
            <a:ext cx="7903621" cy="79375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00" y="1254253"/>
            <a:ext cx="9730892" cy="538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5494" y="6967778"/>
            <a:ext cx="681137" cy="405703"/>
          </a:xfrm>
        </p:spPr>
        <p:txBody>
          <a:bodyPr/>
          <a:lstStyle>
            <a:lvl1pPr algn="r">
              <a:defRPr sz="2205"/>
            </a:lvl1pPr>
          </a:lstStyle>
          <a:p>
            <a:fld id="{B2B6F711-2372-084D-92BF-2E2CB99E7B09}" type="slidenum">
              <a:rPr lang="en-US" smtClean="0"/>
              <a:t>‹N›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090713" y="7034923"/>
            <a:ext cx="1680104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2" dirty="0"/>
              <a:t>4 </a:t>
            </a:r>
            <a:r>
              <a:rPr lang="en-US" sz="1102" dirty="0" err="1"/>
              <a:t>luglio</a:t>
            </a:r>
            <a:r>
              <a:rPr lang="en-US" sz="1102" dirty="0"/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439591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gradFill rotWithShape="1">
          <a:gsLst>
            <a:gs pos="10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4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1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197899" y="1081071"/>
            <a:ext cx="8144347" cy="3540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7899" y="140616"/>
            <a:ext cx="8144347" cy="94045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984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283" y="207941"/>
            <a:ext cx="7903621" cy="79375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00" y="1254253"/>
            <a:ext cx="9730892" cy="538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00" y="6967779"/>
            <a:ext cx="5720028" cy="40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5494" y="6967778"/>
            <a:ext cx="681137" cy="405703"/>
          </a:xfrm>
        </p:spPr>
        <p:txBody>
          <a:bodyPr/>
          <a:lstStyle>
            <a:lvl1pPr algn="r">
              <a:defRPr sz="2205"/>
            </a:lvl1pPr>
          </a:lstStyle>
          <a:p>
            <a:fld id="{B2B6F711-2372-084D-92BF-2E2CB99E7B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00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A8E2651-2FAA-49F2-B643-776A496CF4B4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36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42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43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BCC79AE0-EB6B-4A8A-A6B7-88C6F18C038C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62EBFF8A-1AC1-43DD-8C7D-92091B46F7A9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64B0C038-9184-4842-8C60-4BFC07ECDD25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BF6E5312-2199-47F4-830D-A51E457546B9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EA2DC49-CB7E-4AC5-9EB8-A82FC2E9A613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57448B9A-0760-4850-9AEC-42DF35851105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3990EB90-EDCB-47F5-9344-19FF98AEF922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B1C4E629-4021-447D-A1FF-8FA4DEA91010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55C81269-637F-4124-9826-24DAB529BED7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3BE30546-0615-4B25-92B9-88CFC7D768F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50C25EF-CD37-41E3-94F4-2DE92FA717CF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33A03512-0896-4221-AD5D-1459478C642D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F05FCC9E-BFF7-417A-8E6B-7208096A0C84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5A3EEDBD-7002-4B90-A031-B32B68282B29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639053EF-E6B8-4C00-B984-F4CECF5C71EB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93F96F7-14AE-4173-A290-4B4E07073D10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1FC29A5D-B9CD-4060-9609-EBD9679FEB68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8A5DF615-14E9-45F1-B2E8-C48F4D58C260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C3AFB8DE-16A1-43A4-B465-4D25D47040D7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0" y="-3960"/>
            <a:ext cx="10080000" cy="291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2D5EC0EE-CF6A-4DD2-8AB5-EEEB55C1C496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ECEA320D-0151-4092-A941-7EE9C0004791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560511C3-2730-485E-9176-DE938EC86FFF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BE4C30C6-AFBD-4D31-AC75-886ABC7CF213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228240" y="3247560"/>
            <a:ext cx="960120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1C86B362-9B68-44F1-AE70-13165EF9ED1B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5148000" y="979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/>
          </p:nvPr>
        </p:nvSpPr>
        <p:spPr>
          <a:xfrm>
            <a:off x="22824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/>
          </p:nvPr>
        </p:nvSpPr>
        <p:spPr>
          <a:xfrm>
            <a:off x="5148000" y="3247560"/>
            <a:ext cx="468504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86995327-A07D-4580-8AAB-D46418588828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17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2282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/>
          </p:nvPr>
        </p:nvSpPr>
        <p:spPr>
          <a:xfrm>
            <a:off x="347436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/>
          </p:nvPr>
        </p:nvSpPr>
        <p:spPr>
          <a:xfrm>
            <a:off x="6720840" y="979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/>
          </p:nvPr>
        </p:nvSpPr>
        <p:spPr>
          <a:xfrm>
            <a:off x="2282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/>
          </p:nvPr>
        </p:nvSpPr>
        <p:spPr>
          <a:xfrm>
            <a:off x="347436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/>
          </p:nvPr>
        </p:nvSpPr>
        <p:spPr>
          <a:xfrm>
            <a:off x="6720840" y="3247560"/>
            <a:ext cx="3091320" cy="207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219"/>
              </a:spcAft>
              <a:buNone/>
            </a:pPr>
            <a:endParaRPr lang="en-US" sz="2180" b="0" strike="noStrike" spc="-1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A4DAFFEB-F26D-43F1-83AA-4C89E59F3C0A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25880" y="156960"/>
            <a:ext cx="9262080" cy="602640"/>
          </a:xfrm>
          <a:prstGeom prst="rect">
            <a:avLst/>
          </a:prstGeom>
          <a:solidFill>
            <a:srgbClr val="E6E6FF"/>
          </a:solidFill>
          <a:ln w="0">
            <a:noFill/>
          </a:ln>
          <a:effectLst>
            <a:outerShdw dist="25455" dir="2700000" rotWithShape="0">
              <a:srgbClr val="CCCCCC"/>
            </a:outerShdw>
          </a:effectLst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0148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Aft>
                <a:spcPts val="1412"/>
              </a:spcAft>
              <a:buSzPct val="100000"/>
              <a:buBlip>
                <a:blip r:embed="rId14"/>
              </a:buBlip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</a:rPr>
              <a:t>Fate clic per modificare il formato del testo della struttura</a:t>
            </a:r>
          </a:p>
          <a:p>
            <a:pPr marL="864000" lvl="1" indent="-324000">
              <a:spcAft>
                <a:spcPts val="112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FF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80008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Aft>
                <a:spcPts val="56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Settimo livello struttura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7240320"/>
            <a:ext cx="1212840" cy="23940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1716840" y="7240320"/>
            <a:ext cx="6780240" cy="23940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Alessandro De Falco           Università/INFN Cagliari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422200" y="7240320"/>
            <a:ext cx="1153440" cy="23940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BADF101-FE48-4E11-A90B-2168E2FA3A7E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838080" y="36468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dt" idx="23"/>
          </p:nvPr>
        </p:nvSpPr>
        <p:spPr>
          <a:xfrm>
            <a:off x="838080" y="63561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ftr" idx="24"/>
          </p:nvPr>
        </p:nvSpPr>
        <p:spPr>
          <a:xfrm>
            <a:off x="4038480" y="635616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it-IT" sz="12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rgbClr val="FFFFFF"/>
                </a:solidFill>
                <a:latin typeface="Calibri"/>
              </a:rPr>
              <a:t>G. Usai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sldNum" idx="25"/>
          </p:nvPr>
        </p:nvSpPr>
        <p:spPr>
          <a:xfrm>
            <a:off x="9336240" y="6447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136E134-F75A-42EE-8D7C-DA429113382D}" type="slidenum">
              <a:rPr lang="it-IT" sz="1200" b="0" strike="noStrike" spc="-1">
                <a:solidFill>
                  <a:srgbClr val="FFFFFF"/>
                </a:solidFill>
                <a:latin typeface="Calibri"/>
              </a:rPr>
              <a:t>‹N›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7" name="Rectangle 5"/>
          <p:cNvSpPr/>
          <p:nvPr/>
        </p:nvSpPr>
        <p:spPr>
          <a:xfrm>
            <a:off x="870120" y="6463800"/>
            <a:ext cx="609552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</a:rPr>
              <a:t>NA60+  – INFN CA meeting, July 2022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Straight Connector 8"/>
          <p:cNvSpPr/>
          <p:nvPr/>
        </p:nvSpPr>
        <p:spPr>
          <a:xfrm>
            <a:off x="380880" y="6441840"/>
            <a:ext cx="11475720" cy="0"/>
          </a:xfrm>
          <a:prstGeom prst="line">
            <a:avLst/>
          </a:prstGeom>
          <a:ln w="64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5"/>
          <p:cNvSpPr>
            <a:spLocks noGrp="1"/>
          </p:cNvSpPr>
          <p:nvPr>
            <p:ph type="body"/>
          </p:nvPr>
        </p:nvSpPr>
        <p:spPr>
          <a:xfrm>
            <a:off x="609480" y="160416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25880" y="194400"/>
            <a:ext cx="9262080" cy="599400"/>
          </a:xfrm>
          <a:prstGeom prst="rect">
            <a:avLst/>
          </a:prstGeom>
          <a:solidFill>
            <a:srgbClr val="E6E6FF"/>
          </a:solidFill>
          <a:ln w="0">
            <a:noFill/>
          </a:ln>
          <a:effectLst>
            <a:outerShdw dist="25455" dir="2700000" rotWithShape="0">
              <a:srgbClr val="CCCCCC"/>
            </a:outerShdw>
          </a:effectLst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3190" b="1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047960"/>
            <a:ext cx="9071640" cy="436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Aft>
                <a:spcPts val="140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90" b="0" strike="noStrike" spc="-1">
                <a:solidFill>
                  <a:srgbClr val="000000"/>
                </a:solidFill>
                <a:latin typeface="Arial"/>
              </a:rPr>
              <a:t>Fate clic per modificare il formato del testo della struttura</a:t>
            </a:r>
          </a:p>
          <a:p>
            <a:pPr marL="864000" lvl="1" indent="-324000">
              <a:spcAft>
                <a:spcPts val="112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0" b="0" strike="noStrike" spc="-1">
                <a:solidFill>
                  <a:srgbClr val="0000FF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Aft>
                <a:spcPts val="83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90" b="0" strike="noStrike" spc="-1">
                <a:solidFill>
                  <a:srgbClr val="80008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Aft>
                <a:spcPts val="55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790" b="0" strike="noStrike" spc="-1">
                <a:solidFill>
                  <a:srgbClr val="00808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90" b="0" strike="noStrike" spc="-1">
                <a:solidFill>
                  <a:srgbClr val="00808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90" b="0" strike="noStrike" spc="-1">
                <a:solidFill>
                  <a:srgbClr val="00808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90" b="0" strike="noStrike" spc="-1">
                <a:solidFill>
                  <a:srgbClr val="008080"/>
                </a:solidFill>
                <a:latin typeface="Arial"/>
              </a:rPr>
              <a:t>Settimo livello struttura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504000" y="7241760"/>
            <a:ext cx="1212840" cy="23796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1716840" y="7241760"/>
            <a:ext cx="6780240" cy="23796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Alessandro De Falco           Università/INFN Cagliari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422200" y="7241760"/>
            <a:ext cx="1153440" cy="23796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0B3F3D6-7C90-43F9-8B94-DAA5ED152C56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25880" y="230040"/>
            <a:ext cx="9262080" cy="596520"/>
          </a:xfrm>
          <a:prstGeom prst="rect">
            <a:avLst/>
          </a:prstGeom>
          <a:solidFill>
            <a:srgbClr val="E6E6FF"/>
          </a:solidFill>
          <a:ln w="0">
            <a:noFill/>
          </a:ln>
          <a:effectLst>
            <a:outerShdw dist="25455" dir="2700000" rotWithShape="0">
              <a:srgbClr val="CCCCCC"/>
            </a:outerShdw>
          </a:effectLst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079280"/>
            <a:ext cx="907164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Aft>
                <a:spcPts val="1403"/>
              </a:spcAft>
              <a:buSzPct val="100000"/>
              <a:buBlip>
                <a:blip r:embed="rId14"/>
              </a:buBlip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</a:rPr>
              <a:t>Fate clic per modificare il formato del testo della struttura</a:t>
            </a:r>
          </a:p>
          <a:p>
            <a:pPr marL="864000" lvl="1" indent="-324000">
              <a:spcAft>
                <a:spcPts val="112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FF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Aft>
                <a:spcPts val="83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80008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Aft>
                <a:spcPts val="55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Settimo livello struttura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504000" y="7243200"/>
            <a:ext cx="1212840" cy="23652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1716840" y="7243200"/>
            <a:ext cx="6780240" cy="23652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Alessandro De Falco           Università/INFN Cagliari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422200" y="7243200"/>
            <a:ext cx="1153440" cy="23652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F131FD7-7534-48F9-9B8B-C7AA24193699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25880" y="156600"/>
            <a:ext cx="9262080" cy="602640"/>
          </a:xfrm>
          <a:prstGeom prst="rect">
            <a:avLst/>
          </a:prstGeom>
          <a:solidFill>
            <a:srgbClr val="E6E6FF"/>
          </a:solidFill>
          <a:ln w="0">
            <a:noFill/>
          </a:ln>
          <a:effectLst>
            <a:outerShdw dist="25455" dir="2700000" rotWithShape="0">
              <a:srgbClr val="CCCCCC"/>
            </a:outerShdw>
          </a:effectLst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01412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Aft>
                <a:spcPts val="1403"/>
              </a:spcAft>
              <a:buSzPct val="100000"/>
              <a:buBlip>
                <a:blip r:embed="rId14"/>
              </a:buBlip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</a:rPr>
              <a:t>Fate clic per modificare il formato del testo della struttura</a:t>
            </a:r>
          </a:p>
          <a:p>
            <a:pPr marL="864000" lvl="1" indent="-324000">
              <a:spcAft>
                <a:spcPts val="112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FF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Aft>
                <a:spcPts val="83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80008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Aft>
                <a:spcPts val="55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080"/>
                </a:solidFill>
                <a:latin typeface="Arial"/>
              </a:rPr>
              <a:t>Settimo livello struttura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dt" idx="10"/>
          </p:nvPr>
        </p:nvSpPr>
        <p:spPr>
          <a:xfrm>
            <a:off x="504000" y="7240320"/>
            <a:ext cx="1212840" cy="23940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 idx="11"/>
          </p:nvPr>
        </p:nvSpPr>
        <p:spPr>
          <a:xfrm>
            <a:off x="1716840" y="7240320"/>
            <a:ext cx="6780240" cy="23940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Alessandro De Falco           Università/INFN Cagliari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sldNum" idx="12"/>
          </p:nvPr>
        </p:nvSpPr>
        <p:spPr>
          <a:xfrm>
            <a:off x="8422200" y="7240320"/>
            <a:ext cx="1153440" cy="239400"/>
          </a:xfrm>
          <a:prstGeom prst="rect">
            <a:avLst/>
          </a:prstGeom>
          <a:solidFill>
            <a:srgbClr val="E6E6FF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417F6957-4557-4A0D-9D29-947F9350202D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ftr" idx="13"/>
          </p:nvPr>
        </p:nvSpPr>
        <p:spPr>
          <a:xfrm>
            <a:off x="0" y="7381080"/>
            <a:ext cx="10080000" cy="1861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2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pPr indent="0" algn="ctr">
              <a:buNone/>
            </a:pPr>
            <a:r>
              <a:rPr lang="en-US" sz="1200" b="0" strike="noStrike" spc="-1">
                <a:solidFill>
                  <a:srgbClr val="FFFFFF"/>
                </a:solidFill>
                <a:latin typeface="Arial"/>
              </a:rPr>
              <a:t>&lt;footer&gt;</a:t>
            </a:r>
          </a:p>
        </p:txBody>
      </p:sp>
      <p:sp>
        <p:nvSpPr>
          <p:cNvPr id="165" name="CasellaDiTesto 164"/>
          <p:cNvSpPr txBox="1"/>
          <p:nvPr/>
        </p:nvSpPr>
        <p:spPr>
          <a:xfrm>
            <a:off x="9212760" y="7345440"/>
            <a:ext cx="875880" cy="344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fld id="{8297B00B-2CC8-40AF-B396-DD42E8CCB925}" type="slidenum">
              <a:rPr lang="en-US" sz="1200" b="0" strike="noStrike" spc="-1">
                <a:solidFill>
                  <a:srgbClr val="FFFFFF"/>
                </a:solidFill>
                <a:latin typeface="Arial"/>
              </a:rPr>
              <a:t>‹N›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Connettore 1 165"/>
          <p:cNvSpPr/>
          <p:nvPr/>
        </p:nvSpPr>
        <p:spPr>
          <a:xfrm>
            <a:off x="718920" y="7291800"/>
            <a:ext cx="8775000" cy="0"/>
          </a:xfrm>
          <a:prstGeom prst="line">
            <a:avLst/>
          </a:prstGeom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endParaRPr lang="en-US" sz="2400" b="0" strike="noStrike" spc="-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3170" b="1" strike="noStrike" spc="-1">
                <a:solidFill>
                  <a:srgbClr val="FFFFFF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228240" y="979560"/>
            <a:ext cx="9601200" cy="434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Aft>
                <a:spcPts val="1219"/>
              </a:spcAft>
              <a:buSzPct val="100000"/>
              <a:buBlip>
                <a:blip r:embed="rId17"/>
              </a:buBlip>
            </a:pPr>
            <a:r>
              <a:rPr lang="en-US" sz="2180" b="0" strike="noStrike" spc="-1">
                <a:solidFill>
                  <a:srgbClr val="0000FF"/>
                </a:solidFill>
                <a:latin typeface="Arial"/>
              </a:rPr>
              <a:t>Click to edit the outline text format</a:t>
            </a: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18"/>
              </a:buBlip>
            </a:pPr>
            <a:r>
              <a:rPr lang="en-US" sz="1979" b="0" strike="noStrike" spc="-1">
                <a:solidFill>
                  <a:srgbClr val="0066FF"/>
                </a:solidFill>
                <a:latin typeface="Arial"/>
              </a:rPr>
              <a:t>Second Outline Level</a:t>
            </a:r>
          </a:p>
          <a:p>
            <a:pPr marL="1296000" lvl="2" indent="-216000">
              <a:spcAft>
                <a:spcPts val="833"/>
              </a:spcAft>
              <a:buClr>
                <a:srgbClr val="47B8B8"/>
              </a:buClr>
              <a:buSzPct val="45000"/>
              <a:buFont typeface="Wingdings" charset="2"/>
              <a:buChar char=""/>
            </a:pPr>
            <a:r>
              <a:rPr lang="en-US" sz="1779" b="0" strike="noStrike" spc="-1">
                <a:solidFill>
                  <a:srgbClr val="009999"/>
                </a:solidFill>
                <a:latin typeface="Arial"/>
              </a:rPr>
              <a:t>Third Outline Level</a:t>
            </a:r>
          </a:p>
          <a:p>
            <a:pPr marL="1705680" lvl="3" indent="-212760">
              <a:spcAft>
                <a:spcPts val="556"/>
              </a:spcAft>
              <a:buClr>
                <a:srgbClr val="008000"/>
              </a:buClr>
              <a:buSzPct val="45000"/>
              <a:buFont typeface="Wingdings" charset="2"/>
              <a:buChar char=""/>
            </a:pPr>
            <a:r>
              <a:rPr lang="en-US" sz="1779" b="0" strike="noStrike" spc="-1">
                <a:solidFill>
                  <a:srgbClr val="9966CC"/>
                </a:solidFill>
                <a:latin typeface="Arial"/>
              </a:rPr>
              <a:t>Fourth Outline Level</a:t>
            </a:r>
          </a:p>
          <a:p>
            <a:pPr marL="2131560" lvl="4" indent="-21276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1779" b="0" strike="noStrike" spc="-1">
                <a:solidFill>
                  <a:srgbClr val="47B8B8"/>
                </a:solidFill>
                <a:latin typeface="Arial"/>
              </a:rPr>
              <a:t>Fifth Outline Level</a:t>
            </a:r>
          </a:p>
          <a:p>
            <a:pPr marL="2561040" lvl="5" indent="-2124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2380" b="0" strike="noStrike" spc="-1">
                <a:solidFill>
                  <a:srgbClr val="47B8B8"/>
                </a:solidFill>
                <a:latin typeface="Arial"/>
              </a:rPr>
              <a:t>Sixth Outline Level</a:t>
            </a:r>
          </a:p>
          <a:p>
            <a:pPr marL="2987280" lvl="6" indent="-212400">
              <a:spcAft>
                <a:spcPts val="275"/>
              </a:spcAft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2380" b="0" strike="noStrike" spc="-1">
                <a:solidFill>
                  <a:srgbClr val="47B8B8"/>
                </a:solidFill>
                <a:latin typeface="Arial"/>
              </a:rPr>
              <a:t>Seventh Outline Level</a:t>
            </a:r>
          </a:p>
        </p:txBody>
      </p:sp>
      <p:sp>
        <p:nvSpPr>
          <p:cNvPr id="169" name="PlaceHolder 4"/>
          <p:cNvSpPr>
            <a:spLocks noGrp="1"/>
          </p:cNvSpPr>
          <p:nvPr>
            <p:ph type="dt" idx="14"/>
          </p:nvPr>
        </p:nvSpPr>
        <p:spPr>
          <a:xfrm>
            <a:off x="251640" y="7396200"/>
            <a:ext cx="1980000" cy="13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it-IT" sz="12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pPr indent="0">
              <a:buNone/>
            </a:pPr>
            <a:r>
              <a:rPr lang="it-IT" sz="1200" b="0" strike="noStrike" spc="-1">
                <a:solidFill>
                  <a:srgbClr val="FFFFFF"/>
                </a:solidFill>
                <a:latin typeface="Arial"/>
              </a:rPr>
              <a:t>&lt;date/time&gt;</a:t>
            </a:r>
            <a:endParaRPr lang="en-US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78" r:id="rId13"/>
    <p:sldLayoutId id="2147483779" r:id="rId14"/>
    <p:sldLayoutId id="21474837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72600"/>
            <a:ext cx="9071640" cy="124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825920"/>
            <a:ext cx="9071640" cy="434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7E2E"/>
            </a:gs>
            <a:gs pos="100000">
              <a:srgbClr val="D44208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3" descr="C:\Users\James\Desktop\msft\Berlin\build Assets\hashOverlaySD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74880"/>
            <a:ext cx="10079640" cy="74847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7" descr="HD-ShadowLong.png"/>
          <p:cNvPicPr/>
          <p:nvPr/>
        </p:nvPicPr>
        <p:blipFill>
          <a:blip r:embed="rId15"/>
          <a:srcRect l="30921" r="-248"/>
          <a:stretch/>
        </p:blipFill>
        <p:spPr>
          <a:xfrm>
            <a:off x="198000" y="1144800"/>
            <a:ext cx="8143200" cy="349920"/>
          </a:xfrm>
          <a:prstGeom prst="rect">
            <a:avLst/>
          </a:prstGeom>
          <a:ln w="0">
            <a:noFill/>
          </a:ln>
        </p:spPr>
      </p:pic>
      <p:sp>
        <p:nvSpPr>
          <p:cNvPr id="246" name="Rectangle 29"/>
          <p:cNvSpPr/>
          <p:nvPr/>
        </p:nvSpPr>
        <p:spPr>
          <a:xfrm>
            <a:off x="198000" y="213480"/>
            <a:ext cx="8143200" cy="930960"/>
          </a:xfrm>
          <a:prstGeom prst="rect">
            <a:avLst/>
          </a:prstGeom>
          <a:solidFill>
            <a:srgbClr val="26262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277200" y="280080"/>
            <a:ext cx="7902720" cy="785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3600" b="1" strike="noStrike" spc="-1">
                <a:solidFill>
                  <a:srgbClr val="FFFFFF"/>
                </a:solidFill>
                <a:latin typeface="Trebuchet MS"/>
              </a:rPr>
              <a:t>Click to edit Master title style</a:t>
            </a:r>
            <a:endParaRPr lang="it-IT" sz="3600" b="0" strike="noStrike" spc="-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198000" y="1316520"/>
            <a:ext cx="9730080" cy="5329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latin typeface="Trebuchet MS"/>
              </a:rPr>
              <a:t>Click to edit Master text styles</a:t>
            </a:r>
            <a:endParaRPr lang="it-IT" sz="2400" b="0" strike="noStrike" spc="-1">
              <a:solidFill>
                <a:srgbClr val="FFFFFF"/>
              </a:solidFill>
              <a:latin typeface="Trebuchet MS"/>
            </a:endParaRPr>
          </a:p>
          <a:p>
            <a:pPr marL="864000" lvl="1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FFFFFF"/>
                </a:solidFill>
                <a:latin typeface="Trebuchet MS"/>
              </a:rPr>
              <a:t>Second level</a:t>
            </a:r>
            <a:endParaRPr lang="it-IT" sz="2000" b="0" strike="noStrike" spc="-1">
              <a:solidFill>
                <a:srgbClr val="FFFFFF"/>
              </a:solidFill>
              <a:latin typeface="Trebuchet MS"/>
            </a:endParaRPr>
          </a:p>
          <a:p>
            <a:pPr marL="1296000" lvl="2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FFFFFF"/>
                </a:solidFill>
                <a:latin typeface="Trebuchet MS"/>
              </a:rPr>
              <a:t>Third level</a:t>
            </a:r>
            <a:endParaRPr lang="it-IT" sz="1800" b="0" strike="noStrike" spc="-1">
              <a:solidFill>
                <a:srgbClr val="FFFFFF"/>
              </a:solidFill>
              <a:latin typeface="Trebuchet MS"/>
            </a:endParaRPr>
          </a:p>
          <a:p>
            <a:pPr marL="1728000" lvl="3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FFFFFF"/>
                </a:solidFill>
                <a:latin typeface="Trebuchet MS"/>
              </a:rPr>
              <a:t>Fourth level</a:t>
            </a:r>
            <a:endParaRPr lang="it-IT" sz="1600" b="0" strike="noStrike" spc="-1">
              <a:solidFill>
                <a:srgbClr val="FFFFFF"/>
              </a:solidFill>
              <a:latin typeface="Trebuchet MS"/>
            </a:endParaRPr>
          </a:p>
          <a:p>
            <a:pPr marL="2160000" lvl="4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FFFFFF"/>
                </a:solidFill>
                <a:latin typeface="Trebuchet MS"/>
              </a:rPr>
              <a:t>Fifth level</a:t>
            </a:r>
            <a:endParaRPr lang="it-IT" sz="1600" b="0" strike="noStrike" spc="-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ftr" idx="15"/>
          </p:nvPr>
        </p:nvSpPr>
        <p:spPr>
          <a:xfrm>
            <a:off x="198000" y="6973200"/>
            <a:ext cx="2097720" cy="401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00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FFFFFF"/>
                </a:solidFill>
                <a:latin typeface="Trebuchet MS"/>
              </a:rPr>
              <a:t>Corrado Cicalò -  Cagliari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sldNum" idx="16"/>
          </p:nvPr>
        </p:nvSpPr>
        <p:spPr>
          <a:xfrm>
            <a:off x="9244800" y="6973200"/>
            <a:ext cx="680760" cy="401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200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BFF230D-3B75-453F-9560-08A21AA91C84}" type="slidenum">
              <a:rPr lang="en-US" sz="2000" b="0" strike="noStrike" spc="-1">
                <a:solidFill>
                  <a:srgbClr val="FFFFFF"/>
                </a:solidFill>
                <a:latin typeface="Trebuchet MS"/>
              </a:rPr>
              <a:t>‹N›</a:t>
            </a:fld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92640" y="472320"/>
            <a:ext cx="8693640" cy="1446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dt" idx="17"/>
          </p:nvPr>
        </p:nvSpPr>
        <p:spPr>
          <a:xfrm>
            <a:off x="692640" y="7011720"/>
            <a:ext cx="2267640" cy="39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ftr" idx="18"/>
          </p:nvPr>
        </p:nvSpPr>
        <p:spPr>
          <a:xfrm>
            <a:off x="3338640" y="7011720"/>
            <a:ext cx="3401640" cy="39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it-IT" sz="12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rgbClr val="FFFFFF"/>
                </a:solidFill>
                <a:latin typeface="Calibri"/>
              </a:rPr>
              <a:t>G. Usai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sldNum" idx="19"/>
          </p:nvPr>
        </p:nvSpPr>
        <p:spPr>
          <a:xfrm>
            <a:off x="7718760" y="7112160"/>
            <a:ext cx="2267640" cy="39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7133B13-1B65-40B3-A0B1-5ED68EAE5E27}" type="slidenum">
              <a:rPr lang="it-IT" sz="1200" b="0" strike="noStrike" spc="-1">
                <a:solidFill>
                  <a:srgbClr val="FFFFFF"/>
                </a:solidFill>
                <a:latin typeface="Calibri"/>
              </a:rPr>
              <a:t>‹N›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Rectangle 5"/>
          <p:cNvSpPr/>
          <p:nvPr/>
        </p:nvSpPr>
        <p:spPr>
          <a:xfrm>
            <a:off x="719280" y="7130160"/>
            <a:ext cx="50396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</a:rPr>
              <a:t>NA60+  – INFN CA meeting, July 2022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Straight Connector 8"/>
          <p:cNvSpPr/>
          <p:nvPr/>
        </p:nvSpPr>
        <p:spPr>
          <a:xfrm>
            <a:off x="314640" y="7105680"/>
            <a:ext cx="9487800" cy="0"/>
          </a:xfrm>
          <a:prstGeom prst="line">
            <a:avLst/>
          </a:prstGeom>
          <a:ln w="64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 type="body"/>
          </p:nvPr>
        </p:nvSpPr>
        <p:spPr>
          <a:xfrm>
            <a:off x="503640" y="1825560"/>
            <a:ext cx="9071640" cy="434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53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06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23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18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92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96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60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96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30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8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30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8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30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8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92640" y="472320"/>
            <a:ext cx="8693640" cy="1446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dt" idx="20"/>
          </p:nvPr>
        </p:nvSpPr>
        <p:spPr>
          <a:xfrm>
            <a:off x="692640" y="7011720"/>
            <a:ext cx="2267640" cy="39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ftr" idx="21"/>
          </p:nvPr>
        </p:nvSpPr>
        <p:spPr>
          <a:xfrm>
            <a:off x="3338640" y="7011720"/>
            <a:ext cx="3401640" cy="39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lang="it-IT" sz="12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rgbClr val="FFFFFF"/>
                </a:solidFill>
                <a:latin typeface="Calibri"/>
              </a:rPr>
              <a:t>G. Usai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22"/>
          </p:nvPr>
        </p:nvSpPr>
        <p:spPr>
          <a:xfrm>
            <a:off x="7718760" y="7112160"/>
            <a:ext cx="2267640" cy="39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ACC1BEB-52B1-4AB2-A136-DDB2DFC9DD63}" type="slidenum">
              <a:rPr lang="it-IT" sz="1200" b="0" strike="noStrike" spc="-1">
                <a:solidFill>
                  <a:srgbClr val="FFFFFF"/>
                </a:solidFill>
                <a:latin typeface="Calibri"/>
              </a:rPr>
              <a:t>‹N›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Rectangle 5"/>
          <p:cNvSpPr/>
          <p:nvPr/>
        </p:nvSpPr>
        <p:spPr>
          <a:xfrm>
            <a:off x="719280" y="7130160"/>
            <a:ext cx="50396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</a:rPr>
              <a:t>NA60+  – INFN CA meeting, July 2022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Straight Connector 8"/>
          <p:cNvSpPr/>
          <p:nvPr/>
        </p:nvSpPr>
        <p:spPr>
          <a:xfrm>
            <a:off x="314640" y="7105680"/>
            <a:ext cx="9487800" cy="0"/>
          </a:xfrm>
          <a:prstGeom prst="line">
            <a:avLst/>
          </a:prstGeom>
          <a:ln w="64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 type="body"/>
          </p:nvPr>
        </p:nvSpPr>
        <p:spPr>
          <a:xfrm>
            <a:off x="503640" y="1825560"/>
            <a:ext cx="9071640" cy="434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53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06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23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18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92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96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60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96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30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8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30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8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30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8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hyperlink" Target="https://na60plus.ca.infn.it/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45241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1440000" y="1658880"/>
            <a:ext cx="7272000" cy="172800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3170" b="1" strike="noStrike" spc="-1">
                <a:solidFill>
                  <a:srgbClr val="FFFFFF"/>
                </a:solidFill>
                <a:latin typeface="Arial"/>
              </a:rPr>
              <a:t>Il Gruppo 3 nel 2023</a:t>
            </a:r>
            <a:br>
              <a:rPr sz="3170"/>
            </a:br>
            <a:r>
              <a:rPr lang="en-US" sz="3170" b="1" strike="noStrike" spc="-1">
                <a:solidFill>
                  <a:srgbClr val="FFFFFF"/>
                </a:solidFill>
                <a:latin typeface="Arial"/>
              </a:rPr>
              <a:t>composizione e attività</a:t>
            </a:r>
          </a:p>
        </p:txBody>
      </p:sp>
      <p:pic>
        <p:nvPicPr>
          <p:cNvPr id="417" name="Immagine 416"/>
          <p:cNvPicPr/>
          <p:nvPr/>
        </p:nvPicPr>
        <p:blipFill>
          <a:blip r:embed="rId2"/>
          <a:stretch/>
        </p:blipFill>
        <p:spPr>
          <a:xfrm>
            <a:off x="1719720" y="4394880"/>
            <a:ext cx="6649920" cy="2493360"/>
          </a:xfrm>
          <a:prstGeom prst="rect">
            <a:avLst/>
          </a:prstGeom>
          <a:ln w="0">
            <a:noFill/>
          </a:ln>
        </p:spPr>
      </p:pic>
      <p:sp>
        <p:nvSpPr>
          <p:cNvPr id="418" name="CasellaDiTesto 417"/>
          <p:cNvSpPr txBox="1"/>
          <p:nvPr/>
        </p:nvSpPr>
        <p:spPr>
          <a:xfrm>
            <a:off x="2124000" y="6986880"/>
            <a:ext cx="5832000" cy="374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000" b="0" i="1" strike="noStrike" spc="-1">
                <a:solidFill>
                  <a:srgbClr val="000000"/>
                </a:solidFill>
                <a:latin typeface="Arial"/>
              </a:rPr>
              <a:t>Da dove veniamo? Chi siamo? Dove andiamo?</a:t>
            </a:r>
            <a:r>
              <a:rPr lang="en-US" sz="1000" b="0" strike="noStrike" spc="-1">
                <a:solidFill>
                  <a:srgbClr val="000000"/>
                </a:solidFill>
                <a:latin typeface="Arial"/>
              </a:rPr>
              <a:t> Paul Gauguin (1897) Museum of Fine Arts, Boston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Alessandro De Falco   Università/INFN Cagliari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89DBFE49-8E75-4498-A8C5-2C3C828B2933}" type="datetime1">
              <a:rPr lang="it-IT"/>
              <a:t>04/07/2023</a:t>
            </a:fld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358" y="263665"/>
            <a:ext cx="7965488" cy="691244"/>
          </a:xfrm>
          <a:prstGeom prst="rect">
            <a:avLst/>
          </a:prstGeom>
        </p:spPr>
        <p:txBody>
          <a:bodyPr vert="horz" wrap="square" lIns="0" tIns="13999" rIns="0" bIns="0" rtlCol="0" anchor="ctr">
            <a:spAutoFit/>
          </a:bodyPr>
          <a:lstStyle/>
          <a:p>
            <a:pPr marL="13999">
              <a:lnSpc>
                <a:spcPct val="100000"/>
              </a:lnSpc>
              <a:spcBef>
                <a:spcPts val="110"/>
              </a:spcBef>
            </a:pPr>
            <a:r>
              <a:rPr spc="-138" dirty="0">
                <a:solidFill>
                  <a:schemeClr val="bg1"/>
                </a:solidFill>
              </a:rPr>
              <a:t>Current</a:t>
            </a:r>
            <a:r>
              <a:rPr spc="-182" dirty="0">
                <a:solidFill>
                  <a:schemeClr val="bg1"/>
                </a:solidFill>
              </a:rPr>
              <a:t> </a:t>
            </a:r>
            <a:r>
              <a:rPr spc="-336" dirty="0">
                <a:solidFill>
                  <a:schemeClr val="bg1"/>
                </a:solidFill>
              </a:rPr>
              <a:t>MCH</a:t>
            </a:r>
            <a:r>
              <a:rPr spc="-182" dirty="0">
                <a:solidFill>
                  <a:schemeClr val="bg1"/>
                </a:solidFill>
              </a:rPr>
              <a:t> </a:t>
            </a:r>
            <a:r>
              <a:rPr spc="-94" dirty="0">
                <a:solidFill>
                  <a:schemeClr val="bg1"/>
                </a:solidFill>
              </a:rPr>
              <a:t>readout</a:t>
            </a:r>
            <a:r>
              <a:rPr spc="-193" dirty="0">
                <a:solidFill>
                  <a:schemeClr val="bg1"/>
                </a:solidFill>
              </a:rPr>
              <a:t> </a:t>
            </a:r>
            <a:r>
              <a:rPr spc="-105" dirty="0">
                <a:solidFill>
                  <a:schemeClr val="bg1"/>
                </a:solidFill>
              </a:rPr>
              <a:t>status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076" y="1147921"/>
            <a:ext cx="126695" cy="353459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2205" dirty="0">
                <a:latin typeface="Arial"/>
                <a:cs typeface="Arial"/>
              </a:rPr>
              <a:t>•</a:t>
            </a:r>
            <a:endParaRPr sz="2205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256" y="1162999"/>
            <a:ext cx="8740524" cy="353459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2205" dirty="0">
                <a:latin typeface="Arial"/>
                <a:cs typeface="Arial"/>
              </a:rPr>
              <a:t>Non-bending</a:t>
            </a:r>
            <a:r>
              <a:rPr sz="2205" spc="-11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Run 537546 4 June 2023 at</a:t>
            </a:r>
            <a:r>
              <a:rPr sz="2205" spc="-17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21:28:49 CEST</a:t>
            </a:r>
            <a:r>
              <a:rPr sz="2205" spc="-44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:</a:t>
            </a:r>
            <a:r>
              <a:rPr sz="2205" spc="-6" dirty="0">
                <a:latin typeface="Arial"/>
                <a:cs typeface="Arial"/>
              </a:rPr>
              <a:t> </a:t>
            </a:r>
            <a:r>
              <a:rPr sz="2205" spc="-11" dirty="0">
                <a:latin typeface="Arial"/>
                <a:cs typeface="Arial"/>
              </a:rPr>
              <a:t>occupancy</a:t>
            </a:r>
            <a:endParaRPr sz="2205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5" y="2182183"/>
            <a:ext cx="10071222" cy="45135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37443" y="6900428"/>
            <a:ext cx="2228004" cy="251573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LV</a:t>
            </a:r>
            <a:r>
              <a:rPr sz="1543" b="1" spc="11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connection</a:t>
            </a:r>
            <a:r>
              <a:rPr sz="1543" b="1" spc="-39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to</a:t>
            </a:r>
            <a:r>
              <a:rPr sz="1543" b="1" spc="-33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spc="-11" dirty="0">
                <a:solidFill>
                  <a:srgbClr val="FF7F00"/>
                </a:solidFill>
                <a:latin typeface="Arial"/>
                <a:cs typeface="Arial"/>
              </a:rPr>
              <a:t>check</a:t>
            </a:r>
            <a:endParaRPr sz="1543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921122" y="4206426"/>
            <a:ext cx="749668" cy="2794280"/>
            <a:chOff x="7185418" y="3815994"/>
            <a:chExt cx="680085" cy="2534920"/>
          </a:xfrm>
        </p:grpSpPr>
        <p:sp>
          <p:nvSpPr>
            <p:cNvPr id="9" name="object 9"/>
            <p:cNvSpPr/>
            <p:nvPr/>
          </p:nvSpPr>
          <p:spPr>
            <a:xfrm>
              <a:off x="7199998" y="4026242"/>
              <a:ext cx="594360" cy="2310130"/>
            </a:xfrm>
            <a:custGeom>
              <a:avLst/>
              <a:gdLst/>
              <a:ahLst/>
              <a:cxnLst/>
              <a:rect l="l" t="t" r="r" b="b"/>
              <a:pathLst>
                <a:path w="594359" h="2310129">
                  <a:moveTo>
                    <a:pt x="0" y="2309761"/>
                  </a:moveTo>
                  <a:lnTo>
                    <a:pt x="594004" y="0"/>
                  </a:lnTo>
                </a:path>
              </a:pathLst>
            </a:custGeom>
            <a:ln w="29159">
              <a:solidFill>
                <a:srgbClr val="FF7F00"/>
              </a:solidFill>
            </a:ln>
          </p:spPr>
          <p:txBody>
            <a:bodyPr wrap="square" lIns="0" tIns="0" rIns="0" bIns="0" rtlCol="0"/>
            <a:lstStyle/>
            <a:p>
              <a:endParaRPr sz="1984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18044" y="3815994"/>
              <a:ext cx="147320" cy="239395"/>
            </a:xfrm>
            <a:custGeom>
              <a:avLst/>
              <a:gdLst/>
              <a:ahLst/>
              <a:cxnLst/>
              <a:rect l="l" t="t" r="r" b="b"/>
              <a:pathLst>
                <a:path w="147320" h="239395">
                  <a:moveTo>
                    <a:pt x="129959" y="0"/>
                  </a:moveTo>
                  <a:lnTo>
                    <a:pt x="0" y="201244"/>
                  </a:lnTo>
                  <a:lnTo>
                    <a:pt x="146875" y="239039"/>
                  </a:lnTo>
                  <a:lnTo>
                    <a:pt x="129959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 sz="1984"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6B18B66-938C-AF6B-D233-F1C8C62B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F711-2372-084D-92BF-2E2CB99E7B0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358" y="239899"/>
            <a:ext cx="7965488" cy="556913"/>
          </a:xfrm>
          <a:prstGeom prst="rect">
            <a:avLst/>
          </a:prstGeom>
        </p:spPr>
        <p:txBody>
          <a:bodyPr vert="horz" wrap="square" lIns="0" tIns="13999" rIns="0" bIns="0" rtlCol="0" anchor="ctr">
            <a:spAutoFit/>
          </a:bodyPr>
          <a:lstStyle/>
          <a:p>
            <a:pPr marL="13999">
              <a:lnSpc>
                <a:spcPct val="100000"/>
              </a:lnSpc>
              <a:spcBef>
                <a:spcPts val="110"/>
              </a:spcBef>
            </a:pPr>
            <a:r>
              <a:rPr sz="3527" spc="-358" dirty="0">
                <a:solidFill>
                  <a:schemeClr val="bg1"/>
                </a:solidFill>
              </a:rPr>
              <a:t>HV</a:t>
            </a:r>
            <a:r>
              <a:rPr sz="3527" spc="-176" dirty="0">
                <a:solidFill>
                  <a:schemeClr val="bg1"/>
                </a:solidFill>
              </a:rPr>
              <a:t> </a:t>
            </a:r>
            <a:r>
              <a:rPr sz="3527" spc="-143" dirty="0">
                <a:solidFill>
                  <a:schemeClr val="bg1"/>
                </a:solidFill>
              </a:rPr>
              <a:t>status:</a:t>
            </a:r>
            <a:r>
              <a:rPr sz="3527" spc="-171" dirty="0">
                <a:solidFill>
                  <a:schemeClr val="bg1"/>
                </a:solidFill>
              </a:rPr>
              <a:t> </a:t>
            </a:r>
            <a:r>
              <a:rPr sz="3527" spc="-116" dirty="0">
                <a:solidFill>
                  <a:schemeClr val="bg1"/>
                </a:solidFill>
              </a:rPr>
              <a:t>everything</a:t>
            </a:r>
            <a:r>
              <a:rPr sz="3527" spc="-160" dirty="0">
                <a:solidFill>
                  <a:schemeClr val="bg1"/>
                </a:solidFill>
              </a:rPr>
              <a:t> </a:t>
            </a:r>
            <a:r>
              <a:rPr sz="3527" spc="-66" dirty="0">
                <a:solidFill>
                  <a:schemeClr val="bg1"/>
                </a:solidFill>
              </a:rPr>
              <a:t>nominal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77" y="1190900"/>
            <a:ext cx="10034712" cy="41476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80598" y="2262624"/>
            <a:ext cx="121794" cy="217718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1323" b="1" dirty="0">
                <a:latin typeface="Arial"/>
                <a:cs typeface="Arial"/>
              </a:rPr>
              <a:t>1</a:t>
            </a:r>
            <a:endParaRPr sz="1323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1316" y="4286866"/>
            <a:ext cx="121794" cy="217718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1323" b="1" dirty="0">
                <a:latin typeface="Arial"/>
                <a:cs typeface="Arial"/>
              </a:rPr>
              <a:t>5</a:t>
            </a:r>
            <a:endParaRPr sz="1323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87090" y="4263068"/>
            <a:ext cx="214891" cy="217718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1323" b="1" spc="-28" dirty="0">
                <a:latin typeface="Arial"/>
                <a:cs typeface="Arial"/>
              </a:rPr>
              <a:t>10</a:t>
            </a:r>
            <a:endParaRPr sz="132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8842" y="5487693"/>
            <a:ext cx="108495" cy="135778"/>
          </a:xfrm>
          <a:prstGeom prst="rect">
            <a:avLst/>
          </a:prstGeom>
        </p:spPr>
        <p:txBody>
          <a:bodyPr vert="horz" wrap="square" lIns="0" tIns="16799" rIns="0" bIns="0" rtlCol="0">
            <a:spAutoFit/>
          </a:bodyPr>
          <a:lstStyle/>
          <a:p>
            <a:pPr marL="13999">
              <a:spcBef>
                <a:spcPts val="132"/>
              </a:spcBef>
            </a:pPr>
            <a:r>
              <a:rPr sz="772" spc="160" dirty="0">
                <a:latin typeface="Arial"/>
                <a:cs typeface="Arial"/>
              </a:rPr>
              <a:t>●</a:t>
            </a:r>
            <a:endParaRPr sz="772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6537" y="5430561"/>
            <a:ext cx="3306658" cy="284913"/>
          </a:xfrm>
          <a:prstGeom prst="rect">
            <a:avLst/>
          </a:prstGeom>
        </p:spPr>
        <p:txBody>
          <a:bodyPr vert="horz" wrap="square" lIns="0" tIns="13299" rIns="0" bIns="0" rtlCol="0">
            <a:spAutoFit/>
          </a:bodyPr>
          <a:lstStyle/>
          <a:p>
            <a:pPr marL="13999">
              <a:spcBef>
                <a:spcPts val="105"/>
              </a:spcBef>
            </a:pPr>
            <a:r>
              <a:rPr sz="1764" dirty="0">
                <a:latin typeface="Arial"/>
                <a:cs typeface="Arial"/>
              </a:rPr>
              <a:t>HV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are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very</a:t>
            </a:r>
            <a:r>
              <a:rPr sz="1764" spc="-39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stable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at</a:t>
            </a:r>
            <a:r>
              <a:rPr sz="1764" spc="-39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pp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500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spc="-28" dirty="0">
                <a:latin typeface="Arial"/>
                <a:cs typeface="Arial"/>
              </a:rPr>
              <a:t>kHz</a:t>
            </a:r>
            <a:endParaRPr sz="1764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6538" y="5756747"/>
            <a:ext cx="108495" cy="135778"/>
          </a:xfrm>
          <a:prstGeom prst="rect">
            <a:avLst/>
          </a:prstGeom>
        </p:spPr>
        <p:txBody>
          <a:bodyPr vert="horz" wrap="square" lIns="0" tIns="16799" rIns="0" bIns="0" rtlCol="0">
            <a:spAutoFit/>
          </a:bodyPr>
          <a:lstStyle/>
          <a:p>
            <a:pPr marL="13999">
              <a:spcBef>
                <a:spcPts val="132"/>
              </a:spcBef>
            </a:pPr>
            <a:r>
              <a:rPr sz="772" spc="160" dirty="0">
                <a:latin typeface="Arial"/>
                <a:cs typeface="Arial"/>
              </a:rPr>
              <a:t>●</a:t>
            </a:r>
            <a:endParaRPr sz="772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4639" y="5699210"/>
            <a:ext cx="3068668" cy="284913"/>
          </a:xfrm>
          <a:prstGeom prst="rect">
            <a:avLst/>
          </a:prstGeom>
        </p:spPr>
        <p:txBody>
          <a:bodyPr vert="horz" wrap="square" lIns="0" tIns="13299" rIns="0" bIns="0" rtlCol="0">
            <a:spAutoFit/>
          </a:bodyPr>
          <a:lstStyle/>
          <a:p>
            <a:pPr marL="13999">
              <a:spcBef>
                <a:spcPts val="105"/>
              </a:spcBef>
            </a:pPr>
            <a:r>
              <a:rPr sz="1764" spc="-11" dirty="0">
                <a:latin typeface="Arial"/>
                <a:cs typeface="Arial"/>
              </a:rPr>
              <a:t>Chambers</a:t>
            </a:r>
            <a:r>
              <a:rPr sz="1764" spc="-39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1,3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and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4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at</a:t>
            </a:r>
            <a:r>
              <a:rPr sz="1764" spc="-39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1675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spc="-55" dirty="0">
                <a:latin typeface="Arial"/>
                <a:cs typeface="Arial"/>
              </a:rPr>
              <a:t>V</a:t>
            </a:r>
            <a:endParaRPr sz="1764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4640" y="6023814"/>
            <a:ext cx="108495" cy="135778"/>
          </a:xfrm>
          <a:prstGeom prst="rect">
            <a:avLst/>
          </a:prstGeom>
        </p:spPr>
        <p:txBody>
          <a:bodyPr vert="horz" wrap="square" lIns="0" tIns="16799" rIns="0" bIns="0" rtlCol="0">
            <a:spAutoFit/>
          </a:bodyPr>
          <a:lstStyle/>
          <a:p>
            <a:pPr marL="13999">
              <a:spcBef>
                <a:spcPts val="132"/>
              </a:spcBef>
            </a:pPr>
            <a:r>
              <a:rPr sz="772" spc="160" dirty="0">
                <a:latin typeface="Arial"/>
                <a:cs typeface="Arial"/>
              </a:rPr>
              <a:t>●</a:t>
            </a:r>
            <a:endParaRPr sz="77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2740" y="5966682"/>
            <a:ext cx="8001355" cy="284913"/>
          </a:xfrm>
          <a:prstGeom prst="rect">
            <a:avLst/>
          </a:prstGeom>
        </p:spPr>
        <p:txBody>
          <a:bodyPr vert="horz" wrap="square" lIns="0" tIns="13299" rIns="0" bIns="0" rtlCol="0">
            <a:spAutoFit/>
          </a:bodyPr>
          <a:lstStyle/>
          <a:p>
            <a:pPr marL="13999">
              <a:spcBef>
                <a:spcPts val="105"/>
              </a:spcBef>
            </a:pPr>
            <a:r>
              <a:rPr sz="1764" spc="-11" dirty="0">
                <a:latin typeface="Arial"/>
                <a:cs typeface="Arial"/>
              </a:rPr>
              <a:t>Chamber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1</a:t>
            </a:r>
            <a:r>
              <a:rPr sz="1764" spc="-39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gain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is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high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enough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so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we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will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probably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operate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it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at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1650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V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(as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spc="-22" dirty="0">
                <a:latin typeface="Arial"/>
                <a:cs typeface="Arial"/>
              </a:rPr>
              <a:t>Ch2)</a:t>
            </a:r>
            <a:endParaRPr sz="1764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6538" y="6292869"/>
            <a:ext cx="108495" cy="135778"/>
          </a:xfrm>
          <a:prstGeom prst="rect">
            <a:avLst/>
          </a:prstGeom>
        </p:spPr>
        <p:txBody>
          <a:bodyPr vert="horz" wrap="square" lIns="0" tIns="16799" rIns="0" bIns="0" rtlCol="0">
            <a:spAutoFit/>
          </a:bodyPr>
          <a:lstStyle/>
          <a:p>
            <a:pPr marL="13999">
              <a:spcBef>
                <a:spcPts val="132"/>
              </a:spcBef>
            </a:pPr>
            <a:r>
              <a:rPr sz="772" spc="160" dirty="0">
                <a:latin typeface="Arial"/>
                <a:cs typeface="Arial"/>
              </a:rPr>
              <a:t>●</a:t>
            </a:r>
            <a:endParaRPr sz="772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4640" y="6235330"/>
            <a:ext cx="8298842" cy="825703"/>
          </a:xfrm>
          <a:prstGeom prst="rect">
            <a:avLst/>
          </a:prstGeom>
        </p:spPr>
        <p:txBody>
          <a:bodyPr vert="horz" wrap="square" lIns="0" tIns="13299" rIns="0" bIns="0" rtlCol="0">
            <a:spAutoFit/>
          </a:bodyPr>
          <a:lstStyle/>
          <a:p>
            <a:pPr marL="13999" marR="5600">
              <a:spcBef>
                <a:spcPts val="105"/>
              </a:spcBef>
            </a:pPr>
            <a:r>
              <a:rPr sz="1764" dirty="0">
                <a:latin typeface="Arial"/>
                <a:cs typeface="Arial"/>
              </a:rPr>
              <a:t>Chambers</a:t>
            </a:r>
            <a:r>
              <a:rPr sz="1764" spc="369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2</a:t>
            </a:r>
            <a:r>
              <a:rPr sz="1764" spc="-66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at</a:t>
            </a:r>
            <a:r>
              <a:rPr sz="1764" spc="-61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1650V,</a:t>
            </a:r>
            <a:r>
              <a:rPr sz="1764" spc="11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one</a:t>
            </a:r>
            <a:r>
              <a:rPr sz="1764" spc="-66" dirty="0">
                <a:latin typeface="Arial"/>
                <a:cs typeface="Arial"/>
              </a:rPr>
              <a:t> </a:t>
            </a:r>
            <a:r>
              <a:rPr sz="1764" spc="-11" dirty="0">
                <a:latin typeface="Arial"/>
                <a:cs typeface="Arial"/>
              </a:rPr>
              <a:t>quadrant</a:t>
            </a:r>
            <a:r>
              <a:rPr sz="1764" spc="-61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with</a:t>
            </a:r>
            <a:r>
              <a:rPr sz="1764" spc="-61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large</a:t>
            </a:r>
            <a:r>
              <a:rPr sz="1764" spc="-66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gain</a:t>
            </a:r>
            <a:r>
              <a:rPr sz="1764" spc="-66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has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custom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HV</a:t>
            </a:r>
            <a:r>
              <a:rPr sz="1764" spc="-61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settings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spc="-11" dirty="0">
                <a:latin typeface="Arial"/>
                <a:cs typeface="Arial"/>
              </a:rPr>
              <a:t>(same </a:t>
            </a:r>
            <a:r>
              <a:rPr sz="1764" dirty="0">
                <a:latin typeface="Arial"/>
                <a:cs typeface="Arial"/>
              </a:rPr>
              <a:t>efficiency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as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the</a:t>
            </a:r>
            <a:r>
              <a:rPr sz="1764" spc="-66" dirty="0">
                <a:latin typeface="Arial"/>
                <a:cs typeface="Arial"/>
              </a:rPr>
              <a:t> </a:t>
            </a:r>
            <a:r>
              <a:rPr sz="1764" spc="-11" dirty="0">
                <a:latin typeface="Arial"/>
                <a:cs typeface="Arial"/>
              </a:rPr>
              <a:t>other)</a:t>
            </a:r>
            <a:endParaRPr sz="1764">
              <a:latin typeface="Arial"/>
              <a:cs typeface="Arial"/>
            </a:endParaRPr>
          </a:p>
          <a:p>
            <a:pPr marL="13999">
              <a:lnSpc>
                <a:spcPts val="2110"/>
              </a:lnSpc>
            </a:pPr>
            <a:r>
              <a:rPr sz="1764" spc="-11" dirty="0">
                <a:latin typeface="Arial"/>
                <a:cs typeface="Arial"/>
              </a:rPr>
              <a:t>Chambers</a:t>
            </a:r>
            <a:r>
              <a:rPr sz="1764" spc="-28" dirty="0">
                <a:latin typeface="Arial"/>
                <a:cs typeface="Arial"/>
              </a:rPr>
              <a:t> 5-</a:t>
            </a:r>
            <a:r>
              <a:rPr sz="1764" dirty="0">
                <a:latin typeface="Arial"/>
                <a:cs typeface="Arial"/>
              </a:rPr>
              <a:t>10</a:t>
            </a:r>
            <a:r>
              <a:rPr sz="1764" spc="-22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at</a:t>
            </a:r>
            <a:r>
              <a:rPr sz="1764" spc="-28" dirty="0">
                <a:latin typeface="Arial"/>
                <a:cs typeface="Arial"/>
              </a:rPr>
              <a:t> </a:t>
            </a:r>
            <a:r>
              <a:rPr sz="1764" spc="-22" dirty="0">
                <a:latin typeface="Arial"/>
                <a:cs typeface="Arial"/>
              </a:rPr>
              <a:t>1650V</a:t>
            </a:r>
            <a:endParaRPr sz="1764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6538" y="6828990"/>
            <a:ext cx="108495" cy="135778"/>
          </a:xfrm>
          <a:prstGeom prst="rect">
            <a:avLst/>
          </a:prstGeom>
        </p:spPr>
        <p:txBody>
          <a:bodyPr vert="horz" wrap="square" lIns="0" tIns="16799" rIns="0" bIns="0" rtlCol="0">
            <a:spAutoFit/>
          </a:bodyPr>
          <a:lstStyle/>
          <a:p>
            <a:pPr marL="13999">
              <a:spcBef>
                <a:spcPts val="132"/>
              </a:spcBef>
            </a:pPr>
            <a:r>
              <a:rPr sz="772" spc="160" dirty="0">
                <a:latin typeface="Arial"/>
                <a:cs typeface="Arial"/>
              </a:rPr>
              <a:t>●</a:t>
            </a:r>
            <a:endParaRPr sz="772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8842" y="7097653"/>
            <a:ext cx="108495" cy="135778"/>
          </a:xfrm>
          <a:prstGeom prst="rect">
            <a:avLst/>
          </a:prstGeom>
        </p:spPr>
        <p:txBody>
          <a:bodyPr vert="horz" wrap="square" lIns="0" tIns="16799" rIns="0" bIns="0" rtlCol="0">
            <a:spAutoFit/>
          </a:bodyPr>
          <a:lstStyle/>
          <a:p>
            <a:pPr marL="13999">
              <a:spcBef>
                <a:spcPts val="132"/>
              </a:spcBef>
            </a:pPr>
            <a:r>
              <a:rPr sz="772" spc="160" dirty="0">
                <a:latin typeface="Arial"/>
                <a:cs typeface="Arial"/>
              </a:rPr>
              <a:t>●</a:t>
            </a:r>
            <a:endParaRPr sz="772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8539" y="7040506"/>
            <a:ext cx="8858119" cy="284913"/>
          </a:xfrm>
          <a:prstGeom prst="rect">
            <a:avLst/>
          </a:prstGeom>
        </p:spPr>
        <p:txBody>
          <a:bodyPr vert="horz" wrap="square" lIns="0" tIns="13299" rIns="0" bIns="0" rtlCol="0">
            <a:spAutoFit/>
          </a:bodyPr>
          <a:lstStyle/>
          <a:p>
            <a:pPr marL="41998">
              <a:spcBef>
                <a:spcPts val="105"/>
              </a:spcBef>
            </a:pPr>
            <a:r>
              <a:rPr sz="1764" dirty="0">
                <a:latin typeface="Arial"/>
                <a:cs typeface="Arial"/>
              </a:rPr>
              <a:t>No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trips</a:t>
            </a:r>
            <a:r>
              <a:rPr sz="1764" spc="-39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observed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so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far</a:t>
            </a:r>
            <a:r>
              <a:rPr sz="1764" spc="-55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(8.7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spc="-11" dirty="0">
                <a:latin typeface="Arial"/>
                <a:cs typeface="Arial"/>
              </a:rPr>
              <a:t>Hz/μb</a:t>
            </a:r>
            <a:r>
              <a:rPr sz="1488" spc="-17" baseline="33950" dirty="0">
                <a:latin typeface="Arial"/>
                <a:cs typeface="Arial"/>
              </a:rPr>
              <a:t>-</a:t>
            </a:r>
            <a:r>
              <a:rPr sz="1488" baseline="33950" dirty="0">
                <a:latin typeface="Arial"/>
                <a:cs typeface="Arial"/>
              </a:rPr>
              <a:t>1</a:t>
            </a:r>
            <a:r>
              <a:rPr sz="1764" dirty="0">
                <a:latin typeface="Arial"/>
                <a:cs typeface="Arial"/>
              </a:rPr>
              <a:t>,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~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500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kHz</a:t>
            </a:r>
            <a:r>
              <a:rPr sz="1764" spc="-39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FT0VX)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but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few</a:t>
            </a:r>
            <a:r>
              <a:rPr sz="1764" spc="-50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DE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have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dirty="0">
                <a:latin typeface="Arial"/>
                <a:cs typeface="Arial"/>
              </a:rPr>
              <a:t>current</a:t>
            </a:r>
            <a:r>
              <a:rPr sz="1764" spc="-44" dirty="0">
                <a:latin typeface="Arial"/>
                <a:cs typeface="Arial"/>
              </a:rPr>
              <a:t> </a:t>
            </a:r>
            <a:r>
              <a:rPr sz="1764" spc="-11" dirty="0">
                <a:latin typeface="Arial"/>
                <a:cs typeface="Arial"/>
              </a:rPr>
              <a:t>spikes.</a:t>
            </a:r>
            <a:endParaRPr sz="1764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85791" y="2262624"/>
            <a:ext cx="121794" cy="217718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1323" b="1" dirty="0">
                <a:latin typeface="Arial"/>
                <a:cs typeface="Arial"/>
              </a:rPr>
              <a:t>2</a:t>
            </a:r>
            <a:endParaRPr sz="1323">
              <a:latin typeface="Arial"/>
              <a:cs typeface="Arial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C04C263-0CF8-CE55-219C-AEEF7987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F711-2372-084D-92BF-2E2CB99E7B0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517" y="223990"/>
            <a:ext cx="8021655" cy="699970"/>
          </a:xfrm>
        </p:spPr>
        <p:txBody>
          <a:bodyPr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Richieste</a:t>
            </a:r>
            <a:r>
              <a:rPr lang="en-GB" dirty="0">
                <a:solidFill>
                  <a:schemeClr val="bg1"/>
                </a:solidFill>
              </a:rPr>
              <a:t> per il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517" y="1203948"/>
            <a:ext cx="9099609" cy="3220289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Composizione del gruppo ALICE Cagliari</a:t>
            </a:r>
            <a:r>
              <a:rPr lang="it-IT" b="1">
                <a:solidFill>
                  <a:srgbClr val="FF0000"/>
                </a:solidFill>
              </a:rPr>
              <a:t>: 9.2 </a:t>
            </a:r>
            <a:r>
              <a:rPr lang="it-IT" b="1" dirty="0">
                <a:solidFill>
                  <a:srgbClr val="FF0000"/>
                </a:solidFill>
              </a:rPr>
              <a:t>FTE</a:t>
            </a:r>
          </a:p>
          <a:p>
            <a:r>
              <a:rPr lang="it-IT" b="1" dirty="0">
                <a:solidFill>
                  <a:srgbClr val="FF0000"/>
                </a:solidFill>
              </a:rPr>
              <a:t>Richieste specifiche Missioni</a:t>
            </a:r>
            <a:r>
              <a:rPr lang="it-IT" dirty="0">
                <a:solidFill>
                  <a:srgbClr val="FF0000"/>
                </a:solidFill>
              </a:rPr>
              <a:t>: </a:t>
            </a:r>
          </a:p>
          <a:p>
            <a:pPr lvl="1"/>
            <a:r>
              <a:rPr lang="it-IT" sz="2646" dirty="0">
                <a:solidFill>
                  <a:schemeClr val="bg1"/>
                </a:solidFill>
              </a:rPr>
              <a:t>Per interventi sull’apparato: 10 </a:t>
            </a:r>
            <a:r>
              <a:rPr lang="it-IT" sz="2646" dirty="0" err="1">
                <a:solidFill>
                  <a:schemeClr val="bg1"/>
                </a:solidFill>
              </a:rPr>
              <a:t>kEuro</a:t>
            </a:r>
            <a:endParaRPr lang="it-IT" sz="2646" dirty="0">
              <a:solidFill>
                <a:schemeClr val="bg1"/>
              </a:solidFill>
            </a:endParaRPr>
          </a:p>
          <a:p>
            <a:r>
              <a:rPr lang="it-IT" sz="3086" b="1" dirty="0">
                <a:solidFill>
                  <a:srgbClr val="FF0000"/>
                </a:solidFill>
                <a:sym typeface="Wingdings"/>
              </a:rPr>
              <a:t>Richieste specifiche consumo</a:t>
            </a:r>
            <a:r>
              <a:rPr lang="it-IT" sz="3086" dirty="0">
                <a:solidFill>
                  <a:srgbClr val="FF0000"/>
                </a:solidFill>
                <a:sym typeface="Wingdings"/>
              </a:rPr>
              <a:t>: </a:t>
            </a:r>
          </a:p>
          <a:p>
            <a:pPr lvl="1"/>
            <a:r>
              <a:rPr lang="it-IT" sz="2646" dirty="0">
                <a:solidFill>
                  <a:schemeClr val="bg1"/>
                </a:solidFill>
                <a:sym typeface="Wingdings" pitchFamily="2" charset="2"/>
              </a:rPr>
              <a:t>4.5 </a:t>
            </a:r>
            <a:r>
              <a:rPr lang="it-IT" sz="2646" dirty="0" err="1">
                <a:solidFill>
                  <a:schemeClr val="bg1"/>
                </a:solidFill>
                <a:sym typeface="Wingdings" pitchFamily="2" charset="2"/>
              </a:rPr>
              <a:t>keuro</a:t>
            </a:r>
            <a:r>
              <a:rPr lang="it-IT" sz="2646" dirty="0">
                <a:solidFill>
                  <a:schemeClr val="bg1"/>
                </a:solidFill>
                <a:sym typeface="Wingdings" pitchFamily="2" charset="2"/>
              </a:rPr>
              <a:t> auto CERN x turni e </a:t>
            </a:r>
            <a:r>
              <a:rPr lang="it-IT" sz="2646" dirty="0" err="1">
                <a:solidFill>
                  <a:schemeClr val="bg1"/>
                </a:solidFill>
                <a:sym typeface="Wingdings" pitchFamily="2" charset="2"/>
              </a:rPr>
              <a:t>oncall</a:t>
            </a:r>
            <a:endParaRPr lang="it-IT" sz="2646" dirty="0">
              <a:solidFill>
                <a:schemeClr val="bg1"/>
              </a:solidFill>
              <a:sym typeface="Wingdings" pitchFamily="2" charset="2"/>
            </a:endParaRPr>
          </a:p>
          <a:p>
            <a:pPr lvl="1"/>
            <a:r>
              <a:rPr lang="it-IT" sz="2646" dirty="0">
                <a:solidFill>
                  <a:schemeClr val="bg1"/>
                </a:solidFill>
                <a:sym typeface="Wingdings" pitchFamily="2" charset="2"/>
              </a:rPr>
              <a:t>1.5 </a:t>
            </a:r>
            <a:r>
              <a:rPr lang="it-IT" sz="2646" dirty="0" err="1">
                <a:solidFill>
                  <a:schemeClr val="bg1"/>
                </a:solidFill>
                <a:sym typeface="Wingdings" pitchFamily="2" charset="2"/>
              </a:rPr>
              <a:t>keuro</a:t>
            </a:r>
            <a:r>
              <a:rPr lang="it-IT" sz="2646" dirty="0">
                <a:solidFill>
                  <a:schemeClr val="bg1"/>
                </a:solidFill>
                <a:sym typeface="Wingdings" pitchFamily="2" charset="2"/>
              </a:rPr>
              <a:t> consumo per interventi su MCH (e ZDC) </a:t>
            </a:r>
            <a:endParaRPr lang="it-IT" sz="2646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F711-2372-084D-92BF-2E2CB99E7B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63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4F5C1-0EF9-EC73-0531-811A2A51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72" y="227111"/>
            <a:ext cx="9072166" cy="944563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ZDC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C41288-5A30-72F7-3CF4-C2E10C239E1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31" y="2646263"/>
            <a:ext cx="9072166" cy="3741738"/>
          </a:xfrm>
          <a:noFill/>
        </p:spPr>
        <p:txBody>
          <a:bodyPr/>
          <a:lstStyle/>
          <a:p>
            <a:r>
              <a:rPr lang="it-IT" sz="1984" dirty="0"/>
              <a:t>Carlo Puggioni si è occupato dello sviluppo del monitoraggio dello ZDC (QC Quality Control)</a:t>
            </a:r>
          </a:p>
          <a:p>
            <a:r>
              <a:rPr lang="it-IT" sz="1984" dirty="0" err="1"/>
              <a:t>Commissioning</a:t>
            </a:r>
            <a:r>
              <a:rPr lang="it-IT" sz="1984" dirty="0"/>
              <a:t> ZDC :</a:t>
            </a:r>
          </a:p>
          <a:p>
            <a:pPr lvl="1"/>
            <a:r>
              <a:rPr lang="it-IT" sz="1764" dirty="0"/>
              <a:t>Sono stati validati la QC, la ricostruzione dei dati, nuova elettronica di </a:t>
            </a:r>
            <a:r>
              <a:rPr lang="it-IT" sz="1764" dirty="0" err="1"/>
              <a:t>readout</a:t>
            </a:r>
            <a:r>
              <a:rPr lang="it-IT" sz="1764" dirty="0"/>
              <a:t>, l’uso dello ZDC come </a:t>
            </a:r>
            <a:r>
              <a:rPr lang="it-IT" sz="1764" dirty="0" err="1"/>
              <a:t>luminometro</a:t>
            </a:r>
            <a:endParaRPr lang="it-IT" sz="1764" dirty="0"/>
          </a:p>
          <a:p>
            <a:pPr lvl="1"/>
            <a:r>
              <a:rPr lang="it-IT" sz="1764" dirty="0" err="1"/>
              <a:t>proton-proton</a:t>
            </a:r>
            <a:r>
              <a:rPr lang="it-IT" sz="1764" dirty="0"/>
              <a:t> </a:t>
            </a:r>
            <a:r>
              <a:rPr lang="it-IT" sz="1764" dirty="0" err="1"/>
              <a:t>LHCf</a:t>
            </a:r>
            <a:r>
              <a:rPr lang="it-IT" sz="1764" dirty="0"/>
              <a:t> Settembre 2022</a:t>
            </a:r>
          </a:p>
          <a:p>
            <a:pPr lvl="1"/>
            <a:r>
              <a:rPr lang="it-IT" sz="1764" dirty="0" err="1"/>
              <a:t>proton-proton</a:t>
            </a:r>
            <a:r>
              <a:rPr lang="it-IT" sz="1764" dirty="0"/>
              <a:t> </a:t>
            </a:r>
            <a:r>
              <a:rPr lang="it-IT" sz="1764" dirty="0" err="1"/>
              <a:t>VdM</a:t>
            </a:r>
            <a:r>
              <a:rPr lang="it-IT" sz="1764" dirty="0"/>
              <a:t> </a:t>
            </a:r>
            <a:r>
              <a:rPr lang="it-IT" sz="1764" dirty="0" err="1"/>
              <a:t>scan</a:t>
            </a:r>
            <a:r>
              <a:rPr lang="it-IT" sz="1764" dirty="0"/>
              <a:t> Novembre 2022</a:t>
            </a:r>
          </a:p>
          <a:p>
            <a:pPr lvl="1"/>
            <a:r>
              <a:rPr lang="en-US" sz="1764" dirty="0"/>
              <a:t>Pb-Pb pilot run in Novembre 2022</a:t>
            </a:r>
          </a:p>
          <a:p>
            <a:pPr lvl="1"/>
            <a:r>
              <a:rPr lang="it-IT" sz="1764" dirty="0" err="1"/>
              <a:t>proton-proton</a:t>
            </a:r>
            <a:r>
              <a:rPr lang="it-IT" sz="1764" dirty="0"/>
              <a:t> </a:t>
            </a:r>
            <a:r>
              <a:rPr lang="it-IT" sz="1764" dirty="0" err="1"/>
              <a:t>VdM</a:t>
            </a:r>
            <a:r>
              <a:rPr lang="it-IT" sz="1764" dirty="0"/>
              <a:t> </a:t>
            </a:r>
            <a:r>
              <a:rPr lang="it-IT" sz="1764" dirty="0" err="1"/>
              <a:t>scan</a:t>
            </a:r>
            <a:r>
              <a:rPr lang="it-IT" sz="1764" dirty="0"/>
              <a:t> Giugno 2023</a:t>
            </a:r>
          </a:p>
          <a:p>
            <a:r>
              <a:rPr lang="it-IT" sz="1984" dirty="0"/>
              <a:t>Presenza durante il periodo di presa dati Pb-Pb a ottobre 2023</a:t>
            </a:r>
          </a:p>
          <a:p>
            <a:endParaRPr lang="it-IT" sz="1984" dirty="0"/>
          </a:p>
          <a:p>
            <a:r>
              <a:rPr lang="it-IT" sz="1984" b="1" dirty="0"/>
              <a:t>Richiesta 2024 per Carlo Puggioni</a:t>
            </a:r>
          </a:p>
          <a:p>
            <a:pPr lvl="1"/>
            <a:endParaRPr lang="it-IT" sz="1764" dirty="0"/>
          </a:p>
          <a:p>
            <a:pPr lvl="1"/>
            <a:r>
              <a:rPr lang="it-IT" sz="1764" dirty="0"/>
              <a:t>Manutenzione e aggiunta di nuove funzionalità per la QC dello ZDC</a:t>
            </a:r>
          </a:p>
          <a:p>
            <a:pPr lvl="1"/>
            <a:r>
              <a:rPr lang="it-IT" sz="1764" dirty="0"/>
              <a:t>Presenza presa dati </a:t>
            </a:r>
            <a:r>
              <a:rPr lang="it-IT" sz="1764" dirty="0" err="1"/>
              <a:t>run</a:t>
            </a:r>
            <a:r>
              <a:rPr lang="it-IT" sz="1764" dirty="0"/>
              <a:t> speciali protone-protone (VDM)</a:t>
            </a:r>
          </a:p>
          <a:p>
            <a:pPr lvl="1"/>
            <a:r>
              <a:rPr lang="it-IT" sz="1764" dirty="0"/>
              <a:t>Presenza presa dati Pb-Pb fine anno 2024</a:t>
            </a:r>
          </a:p>
          <a:p>
            <a:pPr lvl="1"/>
            <a:endParaRPr lang="it-IT" sz="1543" dirty="0"/>
          </a:p>
          <a:p>
            <a:endParaRPr lang="it-IT" sz="2646" dirty="0"/>
          </a:p>
        </p:txBody>
      </p:sp>
    </p:spTree>
    <p:extLst>
      <p:ext uri="{BB962C8B-B14F-4D97-AF65-F5344CB8AC3E}">
        <p14:creationId xmlns:p14="http://schemas.microsoft.com/office/powerpoint/2010/main" val="3301310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4">
            <a:extLst>
              <a:ext uri="{FF2B5EF4-FFF2-40B4-BE49-F238E27FC236}">
                <a16:creationId xmlns:a16="http://schemas.microsoft.com/office/drawing/2014/main" id="{FA24E066-C6BA-B704-719B-C0220B05BFF4}"/>
              </a:ext>
            </a:extLst>
          </p:cNvPr>
          <p:cNvSpPr txBox="1"/>
          <p:nvPr/>
        </p:nvSpPr>
        <p:spPr>
          <a:xfrm>
            <a:off x="1122493" y="1190218"/>
            <a:ext cx="5896005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43" b="1" dirty="0">
                <a:solidFill>
                  <a:srgbClr val="0000FF"/>
                </a:solidFill>
                <a:latin typeface="Comic Sans MS" panose="030F0702030302020204" pitchFamily="66" charset="0"/>
              </a:rPr>
              <a:t>Energy resolution in Pb-Pb pilot run</a:t>
            </a:r>
          </a:p>
        </p:txBody>
      </p:sp>
      <p:grpSp>
        <p:nvGrpSpPr>
          <p:cNvPr id="17" name="Group 34">
            <a:extLst>
              <a:ext uri="{FF2B5EF4-FFF2-40B4-BE49-F238E27FC236}">
                <a16:creationId xmlns:a16="http://schemas.microsoft.com/office/drawing/2014/main" id="{E821A30B-E112-C6F8-3FE1-F6C23212BA25}"/>
              </a:ext>
            </a:extLst>
          </p:cNvPr>
          <p:cNvGrpSpPr/>
          <p:nvPr/>
        </p:nvGrpSpPr>
        <p:grpSpPr>
          <a:xfrm>
            <a:off x="2184286" y="1579801"/>
            <a:ext cx="4107522" cy="2722086"/>
            <a:chOff x="5722012" y="2866408"/>
            <a:chExt cx="2697480" cy="2198370"/>
          </a:xfrm>
        </p:grpSpPr>
        <p:pic>
          <p:nvPicPr>
            <p:cNvPr id="18" name="Picture 25">
              <a:extLst>
                <a:ext uri="{FF2B5EF4-FFF2-40B4-BE49-F238E27FC236}">
                  <a16:creationId xmlns:a16="http://schemas.microsoft.com/office/drawing/2014/main" id="{2B474028-E96D-7BCA-75DA-C8542F4F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012" y="2866408"/>
              <a:ext cx="2697480" cy="2198370"/>
            </a:xfrm>
            <a:prstGeom prst="rect">
              <a:avLst/>
            </a:prstGeom>
          </p:spPr>
        </p:pic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FBBBC-D311-53E5-D5A0-3163240B4A3B}"/>
                </a:ext>
              </a:extLst>
            </p:cNvPr>
            <p:cNvSpPr/>
            <p:nvPr/>
          </p:nvSpPr>
          <p:spPr>
            <a:xfrm>
              <a:off x="6012344" y="3015335"/>
              <a:ext cx="363498" cy="363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102" dirty="0">
                  <a:latin typeface="Comic Sans MS" panose="030F0702030302020204" pitchFamily="66" charset="0"/>
                </a:rPr>
                <a:t>1n</a:t>
              </a:r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5D2FFFD-6E43-5262-5962-DB7334AA2166}"/>
                </a:ext>
              </a:extLst>
            </p:cNvPr>
            <p:cNvSpPr/>
            <p:nvPr/>
          </p:nvSpPr>
          <p:spPr>
            <a:xfrm>
              <a:off x="6211399" y="3326358"/>
              <a:ext cx="388791" cy="363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102">
                  <a:latin typeface="Comic Sans MS" panose="030F0702030302020204" pitchFamily="66" charset="0"/>
                </a:rPr>
                <a:t>2n</a:t>
              </a:r>
              <a:endParaRPr lang="it-IT" sz="1102" dirty="0">
                <a:latin typeface="Comic Sans MS" panose="030F0702030302020204" pitchFamily="66" charset="0"/>
              </a:endParaRPr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B2F9152-CB67-EC7C-3DD1-97434F6A0393}"/>
                </a:ext>
              </a:extLst>
            </p:cNvPr>
            <p:cNvSpPr/>
            <p:nvPr/>
          </p:nvSpPr>
          <p:spPr>
            <a:xfrm>
              <a:off x="6419782" y="3581396"/>
              <a:ext cx="388791" cy="363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102" dirty="0">
                  <a:latin typeface="Comic Sans MS" panose="030F0702030302020204" pitchFamily="66" charset="0"/>
                </a:rPr>
                <a:t>3n</a:t>
              </a:r>
            </a:p>
          </p:txBody>
        </p:sp>
        <p:sp>
          <p:nvSpPr>
            <p:cNvPr id="22" name="Rectangle 30">
              <a:extLst>
                <a:ext uri="{FF2B5EF4-FFF2-40B4-BE49-F238E27FC236}">
                  <a16:creationId xmlns:a16="http://schemas.microsoft.com/office/drawing/2014/main" id="{D592F2C7-1CC5-2BAC-88CB-7BBAE2D8FB69}"/>
                </a:ext>
              </a:extLst>
            </p:cNvPr>
            <p:cNvSpPr/>
            <p:nvPr/>
          </p:nvSpPr>
          <p:spPr>
            <a:xfrm>
              <a:off x="6609503" y="3687143"/>
              <a:ext cx="388791" cy="363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102" dirty="0">
                  <a:latin typeface="Comic Sans MS" panose="030F0702030302020204" pitchFamily="66" charset="0"/>
                </a:rPr>
                <a:t>4n</a:t>
              </a:r>
            </a:p>
          </p:txBody>
        </p:sp>
        <p:sp>
          <p:nvSpPr>
            <p:cNvPr id="23" name="Rectangle 31">
              <a:extLst>
                <a:ext uri="{FF2B5EF4-FFF2-40B4-BE49-F238E27FC236}">
                  <a16:creationId xmlns:a16="http://schemas.microsoft.com/office/drawing/2014/main" id="{F29652FD-B052-4A25-8F5B-F5420CCA2FA2}"/>
                </a:ext>
              </a:extLst>
            </p:cNvPr>
            <p:cNvSpPr/>
            <p:nvPr/>
          </p:nvSpPr>
          <p:spPr>
            <a:xfrm>
              <a:off x="6799229" y="3736904"/>
              <a:ext cx="388791" cy="363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102" dirty="0">
                  <a:latin typeface="Comic Sans MS" panose="030F0702030302020204" pitchFamily="66" charset="0"/>
                </a:rPr>
                <a:t>5n</a:t>
              </a:r>
            </a:p>
          </p:txBody>
        </p:sp>
      </p:grpSp>
      <p:sp>
        <p:nvSpPr>
          <p:cNvPr id="24" name="CasellaDiTesto 44">
            <a:extLst>
              <a:ext uri="{FF2B5EF4-FFF2-40B4-BE49-F238E27FC236}">
                <a16:creationId xmlns:a16="http://schemas.microsoft.com/office/drawing/2014/main" id="{FE7D77FE-3EEE-E9E9-B7E7-2A62769259CB}"/>
              </a:ext>
            </a:extLst>
          </p:cNvPr>
          <p:cNvSpPr txBox="1"/>
          <p:nvPr/>
        </p:nvSpPr>
        <p:spPr>
          <a:xfrm>
            <a:off x="1040719" y="4283011"/>
            <a:ext cx="5798759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3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1n peak resolution 15-16%!</a:t>
            </a:r>
          </a:p>
          <a:p>
            <a:r>
              <a:rPr lang="en-US" sz="1323" spc="-1" dirty="0">
                <a:solidFill>
                  <a:srgbClr val="FF0000"/>
                </a:solidFill>
                <a:latin typeface="Comic Sans MS" panose="030F0702030302020204" pitchFamily="66" charset="0"/>
              </a:rPr>
              <a:t>It was 20% in run1 and run2</a:t>
            </a:r>
            <a:endParaRPr lang="it-IT" sz="1323" dirty="0">
              <a:latin typeface="Comic Sans MS" panose="030F0702030302020204" pitchFamily="66" charset="0"/>
            </a:endParaRPr>
          </a:p>
        </p:txBody>
      </p:sp>
      <p:sp>
        <p:nvSpPr>
          <p:cNvPr id="26" name="Titolo 25">
            <a:extLst>
              <a:ext uri="{FF2B5EF4-FFF2-40B4-BE49-F238E27FC236}">
                <a16:creationId xmlns:a16="http://schemas.microsoft.com/office/drawing/2014/main" id="{0D88976E-BE1D-B4DC-D06D-8C45CAD4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ZDC Performance</a:t>
            </a:r>
          </a:p>
        </p:txBody>
      </p:sp>
      <p:pic>
        <p:nvPicPr>
          <p:cNvPr id="48" name="Picture 40">
            <a:extLst>
              <a:ext uri="{FF2B5EF4-FFF2-40B4-BE49-F238E27FC236}">
                <a16:creationId xmlns:a16="http://schemas.microsoft.com/office/drawing/2014/main" id="{03E3A114-493B-929A-1D85-981BD3CC1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83" y="5080734"/>
            <a:ext cx="3968622" cy="2198731"/>
          </a:xfrm>
          <a:prstGeom prst="rect">
            <a:avLst/>
          </a:prstGeom>
        </p:spPr>
      </p:pic>
      <p:sp>
        <p:nvSpPr>
          <p:cNvPr id="49" name="TextBox 42">
            <a:extLst>
              <a:ext uri="{FF2B5EF4-FFF2-40B4-BE49-F238E27FC236}">
                <a16:creationId xmlns:a16="http://schemas.microsoft.com/office/drawing/2014/main" id="{E7B5C170-26E1-4AC7-C534-94A42AEDA1FC}"/>
              </a:ext>
            </a:extLst>
          </p:cNvPr>
          <p:cNvSpPr txBox="1"/>
          <p:nvPr/>
        </p:nvSpPr>
        <p:spPr>
          <a:xfrm>
            <a:off x="1978835" y="5585528"/>
            <a:ext cx="2799228" cy="1042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543" b="1" dirty="0">
                <a:solidFill>
                  <a:srgbClr val="0000FF"/>
                </a:solidFill>
                <a:latin typeface="Comic Sans MS" panose="030F0702030302020204" pitchFamily="66" charset="0"/>
              </a:rPr>
              <a:t>Luminosity estimation in Pb-Pb pilot run</a:t>
            </a:r>
          </a:p>
          <a:p>
            <a:r>
              <a:rPr lang="it-IT" sz="1543" dirty="0">
                <a:solidFill>
                  <a:srgbClr val="0000FF"/>
                </a:solidFill>
                <a:latin typeface="Comic Sans MS" panose="030F0702030302020204" pitchFamily="66" charset="0"/>
              </a:rPr>
              <a:t>ZNC operated as the ALICE luminometer</a:t>
            </a:r>
          </a:p>
        </p:txBody>
      </p:sp>
      <p:cxnSp>
        <p:nvCxnSpPr>
          <p:cNvPr id="50" name="Straight Arrow Connector 59">
            <a:extLst>
              <a:ext uri="{FF2B5EF4-FFF2-40B4-BE49-F238E27FC236}">
                <a16:creationId xmlns:a16="http://schemas.microsoft.com/office/drawing/2014/main" id="{2381F4CF-F576-862E-4795-C435346189B1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4778063" y="6081124"/>
            <a:ext cx="1150039" cy="254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olo 24">
            <a:extLst>
              <a:ext uri="{FF2B5EF4-FFF2-40B4-BE49-F238E27FC236}">
                <a16:creationId xmlns:a16="http://schemas.microsoft.com/office/drawing/2014/main" id="{22C65F67-EF11-46EF-A3D5-DB4539F1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ZDC performances in Pb-Pb pilot </a:t>
            </a:r>
            <a:r>
              <a:rPr lang="it-IT" dirty="0" err="1">
                <a:solidFill>
                  <a:schemeClr val="bg1"/>
                </a:solidFill>
              </a:rPr>
              <a:t>run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1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/>
          <p:cNvPicPr/>
          <p:nvPr/>
        </p:nvPicPr>
        <p:blipFill>
          <a:blip r:embed="rId2"/>
          <a:stretch/>
        </p:blipFill>
        <p:spPr>
          <a:xfrm>
            <a:off x="55440" y="4326402"/>
            <a:ext cx="5556240" cy="210312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7720" y="963642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Separation of prompt and non-prompt  J/𝜓 in Pb-Pb collisions at 5.02 TeV </a:t>
            </a:r>
            <a:endParaRPr lang="en-US" sz="28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Immagine 42"/>
          <p:cNvPicPr/>
          <p:nvPr/>
        </p:nvPicPr>
        <p:blipFill>
          <a:blip r:embed="rId3"/>
          <a:srcRect l="2131" r="4123"/>
          <a:stretch/>
        </p:blipFill>
        <p:spPr>
          <a:xfrm>
            <a:off x="5394960" y="1825842"/>
            <a:ext cx="4480200" cy="3047760"/>
          </a:xfrm>
          <a:prstGeom prst="rect">
            <a:avLst/>
          </a:prstGeom>
          <a:ln w="0">
            <a:noFill/>
          </a:ln>
        </p:spPr>
      </p:pic>
      <p:pic>
        <p:nvPicPr>
          <p:cNvPr id="44" name="Immagine 43"/>
          <p:cNvPicPr/>
          <p:nvPr/>
        </p:nvPicPr>
        <p:blipFill>
          <a:blip r:embed="rId4"/>
          <a:stretch/>
        </p:blipFill>
        <p:spPr>
          <a:xfrm>
            <a:off x="387360" y="2451882"/>
            <a:ext cx="4831920" cy="1526760"/>
          </a:xfrm>
          <a:prstGeom prst="rect">
            <a:avLst/>
          </a:prstGeom>
          <a:ln w="0">
            <a:noFill/>
          </a:ln>
        </p:spPr>
      </p:pic>
      <p:sp>
        <p:nvSpPr>
          <p:cNvPr id="45" name="Google Shape;206;p24_0"/>
          <p:cNvSpPr/>
          <p:nvPr/>
        </p:nvSpPr>
        <p:spPr>
          <a:xfrm>
            <a:off x="132840" y="1913322"/>
            <a:ext cx="585252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spc="-1">
                <a:solidFill>
                  <a:srgbClr val="C9211E"/>
                </a:solidFill>
                <a:latin typeface="Arial"/>
                <a:ea typeface="Arial"/>
              </a:rPr>
              <a:t>Paper in preparation, under CR, </a:t>
            </a:r>
            <a:r>
              <a:rPr lang="en-US" sz="1400" b="1" spc="-1">
                <a:solidFill>
                  <a:srgbClr val="C9211E"/>
                </a:solidFill>
                <a:latin typeface="Arial"/>
                <a:ea typeface="Arial"/>
              </a:rPr>
              <a:t>targeting QM2023</a:t>
            </a:r>
            <a:endParaRPr lang="en-US" sz="1400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6" name="Google Shape;220;p25_0"/>
          <p:cNvSpPr/>
          <p:nvPr/>
        </p:nvSpPr>
        <p:spPr>
          <a:xfrm>
            <a:off x="5542200" y="4701882"/>
            <a:ext cx="4441320" cy="171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Prompt and non-prompt separated at midrapidity down to very low p</a:t>
            </a:r>
            <a:r>
              <a:rPr lang="en-US" sz="1400" spc="-1" baseline="-33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 (1.5 GeV/c) at midrapidity → unique kinematic coverage of ALICE at the LHC !</a:t>
            </a: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Non-prompt J/ψ fraction show similar trends vs pT in pp and Pb-Pb collisions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Google Shape;208;p24"/>
          <p:cNvSpPr/>
          <p:nvPr/>
        </p:nvSpPr>
        <p:spPr>
          <a:xfrm>
            <a:off x="5689800" y="1492842"/>
            <a:ext cx="610236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b="1" u="sng" spc="-1">
                <a:solidFill>
                  <a:srgbClr val="000000"/>
                </a:solidFill>
                <a:latin typeface="Arial"/>
                <a:ea typeface="Arial"/>
              </a:rPr>
              <a:t>F. Fionda (Cagliari), J.A. Saetre (PhD, Bergen)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" name="Immagine 47"/>
          <p:cNvPicPr/>
          <p:nvPr/>
        </p:nvPicPr>
        <p:blipFill>
          <a:blip r:embed="rId5"/>
          <a:stretch/>
        </p:blipFill>
        <p:spPr>
          <a:xfrm>
            <a:off x="3823920" y="3607842"/>
            <a:ext cx="1388160" cy="53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7360" y="963642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Prompt J/𝜓 R</a:t>
            </a:r>
            <a:r>
              <a:rPr lang="en-US" sz="2800" spc="-1" baseline="-33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 in Pb-Pb collisions at midrapidity</a:t>
            </a:r>
            <a:endParaRPr lang="en-US" sz="28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Google Shape;207;p24"/>
          <p:cNvSpPr/>
          <p:nvPr/>
        </p:nvSpPr>
        <p:spPr>
          <a:xfrm>
            <a:off x="487800" y="4538802"/>
            <a:ext cx="8375400" cy="220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 indent="-310680">
              <a:buClr>
                <a:srgbClr val="000000"/>
              </a:buClr>
              <a:buFont typeface="Arial"/>
              <a:buChar char="●"/>
            </a:pP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0680">
              <a:buClr>
                <a:srgbClr val="000000"/>
              </a:buClr>
              <a:buFont typeface="Arial"/>
              <a:buChar char="●"/>
            </a:pPr>
            <a:r>
              <a:rPr lang="en-US" sz="1300" spc="-1">
                <a:solidFill>
                  <a:srgbClr val="000000"/>
                </a:solidFill>
                <a:latin typeface="Arial"/>
                <a:ea typeface="Arial"/>
              </a:rPr>
              <a:t>ALICE R</a:t>
            </a:r>
            <a:r>
              <a:rPr lang="en-US" sz="1300" spc="-1" baseline="-33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1300" spc="-1">
                <a:solidFill>
                  <a:srgbClr val="000000"/>
                </a:solidFill>
                <a:latin typeface="Arial"/>
                <a:ea typeface="Arial"/>
              </a:rPr>
              <a:t> measurements extend down to pT = 1.5 GeV/c and show an overall good agreement with similar measurements from other experiments at higher pT </a:t>
            </a: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0680">
              <a:buClr>
                <a:srgbClr val="000000"/>
              </a:buClr>
              <a:buFont typeface="Arial"/>
              <a:buChar char="●"/>
            </a:pP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0680">
              <a:buClr>
                <a:srgbClr val="000000"/>
              </a:buClr>
              <a:buFont typeface="Arial"/>
              <a:buChar char="●"/>
            </a:pPr>
            <a:r>
              <a:rPr lang="en-US" sz="1300" spc="-1">
                <a:solidFill>
                  <a:srgbClr val="000000"/>
                </a:solidFill>
                <a:latin typeface="Arial"/>
                <a:ea typeface="Arial"/>
              </a:rPr>
              <a:t>Boltzmann transport model can describe within uncertainties pT-differential RAA in central collisions; SHMc provides a good description below 5 GeV/c; collisional dissociation model by Vitev et al in agreement with data for pT &gt; 5 GeV/c (CNM effects assumed negligible)</a:t>
            </a: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0680">
              <a:buClr>
                <a:srgbClr val="000000"/>
              </a:buClr>
              <a:buFont typeface="Arial"/>
              <a:buChar char="●"/>
            </a:pPr>
            <a:r>
              <a:rPr lang="en-US" sz="1300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0680">
              <a:buClr>
                <a:srgbClr val="000000"/>
              </a:buClr>
              <a:buFont typeface="Arial"/>
              <a:buChar char="●"/>
            </a:pPr>
            <a:r>
              <a:rPr lang="en-US" sz="1300" spc="-1">
                <a:solidFill>
                  <a:srgbClr val="000000"/>
                </a:solidFill>
                <a:latin typeface="Arial"/>
                <a:ea typeface="Arial"/>
              </a:rPr>
              <a:t>=&gt; </a:t>
            </a:r>
            <a:r>
              <a:rPr lang="en-US" sz="1300" b="1" spc="-1">
                <a:solidFill>
                  <a:srgbClr val="000000"/>
                </a:solidFill>
                <a:latin typeface="Arial"/>
                <a:ea typeface="Arial"/>
              </a:rPr>
              <a:t>models including regeneration can describe within uncertainties the rising trend at low pT !</a:t>
            </a: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0680">
              <a:buClr>
                <a:srgbClr val="000000"/>
              </a:buClr>
              <a:buFont typeface="Arial"/>
              <a:buChar char="●"/>
            </a:pPr>
            <a:endParaRPr lang="en-US" sz="13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" name="Immagine 50"/>
          <p:cNvPicPr/>
          <p:nvPr/>
        </p:nvPicPr>
        <p:blipFill>
          <a:blip r:embed="rId2"/>
          <a:stretch/>
        </p:blipFill>
        <p:spPr>
          <a:xfrm>
            <a:off x="847080" y="1853202"/>
            <a:ext cx="3688920" cy="2822040"/>
          </a:xfrm>
          <a:prstGeom prst="rect">
            <a:avLst/>
          </a:prstGeom>
          <a:ln w="0">
            <a:noFill/>
          </a:ln>
        </p:spPr>
      </p:pic>
      <p:pic>
        <p:nvPicPr>
          <p:cNvPr id="52" name="Immagine 51"/>
          <p:cNvPicPr/>
          <p:nvPr/>
        </p:nvPicPr>
        <p:blipFill>
          <a:blip r:embed="rId3"/>
          <a:stretch/>
        </p:blipFill>
        <p:spPr>
          <a:xfrm>
            <a:off x="4839840" y="1849962"/>
            <a:ext cx="3793680" cy="2990520"/>
          </a:xfrm>
          <a:prstGeom prst="rect">
            <a:avLst/>
          </a:prstGeom>
          <a:ln w="0">
            <a:noFill/>
          </a:ln>
        </p:spPr>
      </p:pic>
      <p:sp>
        <p:nvSpPr>
          <p:cNvPr id="53" name="Google Shape;208;p24_0"/>
          <p:cNvSpPr/>
          <p:nvPr/>
        </p:nvSpPr>
        <p:spPr>
          <a:xfrm>
            <a:off x="5689800" y="1492842"/>
            <a:ext cx="610236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b="1" u="sng" spc="-1">
                <a:solidFill>
                  <a:srgbClr val="000000"/>
                </a:solidFill>
                <a:latin typeface="Arial"/>
                <a:ea typeface="Arial"/>
              </a:rPr>
              <a:t>F. Fionda (Cagliari), J.A. Saetre (PhD, Bergen)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Google Shape;206;p24_1"/>
          <p:cNvSpPr/>
          <p:nvPr/>
        </p:nvSpPr>
        <p:spPr>
          <a:xfrm>
            <a:off x="132840" y="1517322"/>
            <a:ext cx="585252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spc="-1">
                <a:solidFill>
                  <a:srgbClr val="C9211E"/>
                </a:solidFill>
                <a:latin typeface="Arial"/>
                <a:ea typeface="Arial"/>
              </a:rPr>
              <a:t>Paper in preparation, under CR, </a:t>
            </a:r>
            <a:r>
              <a:rPr lang="en-US" sz="1400" b="1" spc="-1">
                <a:solidFill>
                  <a:srgbClr val="C9211E"/>
                </a:solidFill>
                <a:latin typeface="Arial"/>
                <a:ea typeface="Arial"/>
              </a:rPr>
              <a:t>targeting QM2023</a:t>
            </a:r>
            <a:endParaRPr lang="en-US" sz="1400" spc="-1">
              <a:solidFill>
                <a:srgbClr val="C9211E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7360" y="963642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Non-prompt J/𝜓 R</a:t>
            </a:r>
            <a:r>
              <a:rPr lang="en-US" sz="2800" spc="-1" baseline="-33000">
                <a:solidFill>
                  <a:srgbClr val="000000"/>
                </a:solidFill>
                <a:latin typeface="Arial"/>
                <a:ea typeface="Arial"/>
              </a:rPr>
              <a:t>AA </a:t>
            </a: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in Pb-Pb collisions at midrapidity</a:t>
            </a:r>
            <a:endParaRPr lang="en-US" sz="28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Immagine 55"/>
          <p:cNvPicPr/>
          <p:nvPr/>
        </p:nvPicPr>
        <p:blipFill>
          <a:blip r:embed="rId2"/>
          <a:stretch/>
        </p:blipFill>
        <p:spPr>
          <a:xfrm>
            <a:off x="4785840" y="1848522"/>
            <a:ext cx="3668400" cy="2811960"/>
          </a:xfrm>
          <a:prstGeom prst="rect">
            <a:avLst/>
          </a:prstGeom>
          <a:ln w="0">
            <a:noFill/>
          </a:ln>
        </p:spPr>
      </p:pic>
      <p:pic>
        <p:nvPicPr>
          <p:cNvPr id="57" name="Immagine 56"/>
          <p:cNvPicPr/>
          <p:nvPr/>
        </p:nvPicPr>
        <p:blipFill>
          <a:blip r:embed="rId3"/>
          <a:stretch/>
        </p:blipFill>
        <p:spPr>
          <a:xfrm>
            <a:off x="714960" y="1733322"/>
            <a:ext cx="3749040" cy="2999160"/>
          </a:xfrm>
          <a:prstGeom prst="rect">
            <a:avLst/>
          </a:prstGeom>
          <a:ln w="0">
            <a:noFill/>
          </a:ln>
        </p:spPr>
      </p:pic>
      <p:sp>
        <p:nvSpPr>
          <p:cNvPr id="58" name="Google Shape;220;p25"/>
          <p:cNvSpPr/>
          <p:nvPr/>
        </p:nvSpPr>
        <p:spPr>
          <a:xfrm>
            <a:off x="455760" y="4534482"/>
            <a:ext cx="9236880" cy="205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Good proxy of beauty quark energy loss inside the medium </a:t>
            </a:r>
            <a:endParaRPr lang="en-US" sz="1300" spc="-1" dirty="0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endParaRPr lang="en-US" sz="1400" spc="-1" dirty="0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Good agreement with non-prompt D</a:t>
            </a:r>
            <a:r>
              <a:rPr lang="en-US" sz="1300" spc="-1" baseline="33000" dirty="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 R</a:t>
            </a:r>
            <a:r>
              <a:rPr lang="en-US" sz="1300" spc="-1" baseline="-33000" dirty="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 at low </a:t>
            </a:r>
            <a:r>
              <a:rPr lang="en-US" sz="1300" spc="-1" dirty="0" err="1">
                <a:solidFill>
                  <a:srgbClr val="000000"/>
                </a:solidFill>
                <a:latin typeface="Arial"/>
                <a:ea typeface="Arial"/>
              </a:rPr>
              <a:t>pT</a:t>
            </a: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 and with non-prompt J/psi R</a:t>
            </a:r>
            <a:r>
              <a:rPr lang="en-US" sz="1300" spc="-1" baseline="-33000" dirty="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 measurements from CMS / ATLAS at high </a:t>
            </a:r>
            <a:r>
              <a:rPr lang="en-US" sz="1300" spc="-1" dirty="0" err="1">
                <a:solidFill>
                  <a:srgbClr val="000000"/>
                </a:solidFill>
                <a:latin typeface="Arial"/>
                <a:ea typeface="Arial"/>
              </a:rPr>
              <a:t>pT</a:t>
            </a: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US" sz="1300" spc="-1" dirty="0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endParaRPr lang="en-US" sz="1400" spc="-1" dirty="0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Models predict similar RAA at higher </a:t>
            </a:r>
            <a:r>
              <a:rPr lang="en-US" sz="1300" spc="-1" dirty="0" err="1">
                <a:solidFill>
                  <a:srgbClr val="000000"/>
                </a:solidFill>
                <a:latin typeface="Arial"/>
                <a:ea typeface="Arial"/>
              </a:rPr>
              <a:t>pT</a:t>
            </a: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, in agreement with data within uncertainties → larger uncertainties at low </a:t>
            </a:r>
            <a:r>
              <a:rPr lang="en-US" sz="1300" spc="-1" dirty="0" err="1">
                <a:solidFill>
                  <a:srgbClr val="000000"/>
                </a:solidFill>
                <a:latin typeface="Arial"/>
                <a:ea typeface="Arial"/>
              </a:rPr>
              <a:t>pT</a:t>
            </a:r>
            <a:endParaRPr lang="en-US" sz="1300" spc="-1" dirty="0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endParaRPr lang="en-US" sz="1400" spc="-1" dirty="0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All models include both collisional and radiative energy loss →  can describe data within uncertainties</a:t>
            </a:r>
            <a:endParaRPr lang="en-US" sz="1300" spc="-1" dirty="0">
              <a:solidFill>
                <a:srgbClr val="000000"/>
              </a:solidFill>
              <a:latin typeface="Arial"/>
            </a:endParaRPr>
          </a:p>
          <a:p>
            <a:pPr marL="914400" lvl="1" indent="-317160">
              <a:buClr>
                <a:srgbClr val="000000"/>
              </a:buClr>
              <a:buFont typeface="Arial"/>
              <a:buChar char="○"/>
            </a:pPr>
            <a:r>
              <a:rPr lang="en-US" sz="1300" spc="-1" dirty="0">
                <a:solidFill>
                  <a:srgbClr val="000000"/>
                </a:solidFill>
                <a:latin typeface="Arial"/>
                <a:ea typeface="Arial"/>
              </a:rPr>
              <a:t>Model including only collisional processes overestimates data at high-pt in central collisions</a:t>
            </a:r>
            <a:endParaRPr lang="en-US" sz="13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Google Shape;208;p24_1"/>
          <p:cNvSpPr/>
          <p:nvPr/>
        </p:nvSpPr>
        <p:spPr>
          <a:xfrm>
            <a:off x="5689800" y="1492842"/>
            <a:ext cx="610236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b="1" u="sng" spc="-1">
                <a:solidFill>
                  <a:srgbClr val="000000"/>
                </a:solidFill>
                <a:latin typeface="Arial"/>
                <a:ea typeface="Arial"/>
              </a:rPr>
              <a:t>F. Fionda (Cagliari), J.A. Saetre (PhD, Bergen)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Google Shape;206;p24_2"/>
          <p:cNvSpPr/>
          <p:nvPr/>
        </p:nvSpPr>
        <p:spPr>
          <a:xfrm>
            <a:off x="132840" y="1481322"/>
            <a:ext cx="585252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spc="-1">
                <a:solidFill>
                  <a:srgbClr val="C9211E"/>
                </a:solidFill>
                <a:latin typeface="Arial"/>
                <a:ea typeface="Arial"/>
              </a:rPr>
              <a:t>Paper in preparation, under CR, </a:t>
            </a:r>
            <a:r>
              <a:rPr lang="en-US" sz="1400" b="1" spc="-1">
                <a:solidFill>
                  <a:srgbClr val="C9211E"/>
                </a:solidFill>
                <a:latin typeface="Arial"/>
                <a:ea typeface="Arial"/>
              </a:rPr>
              <a:t>targeting QM2023</a:t>
            </a:r>
            <a:endParaRPr lang="en-US" sz="1400" spc="-1">
              <a:solidFill>
                <a:srgbClr val="C9211E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7720" y="966162"/>
            <a:ext cx="10122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Non-prompt J/𝜓 vs charged particle multiplicity in pp at 13 TeV </a:t>
            </a:r>
            <a:endParaRPr lang="en-US" sz="28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Google Shape;206;p24_3"/>
          <p:cNvSpPr/>
          <p:nvPr/>
        </p:nvSpPr>
        <p:spPr>
          <a:xfrm>
            <a:off x="132840" y="1517322"/>
            <a:ext cx="585252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b="1" spc="-1">
                <a:solidFill>
                  <a:srgbClr val="C9211E"/>
                </a:solidFill>
                <a:latin typeface="Arial"/>
                <a:ea typeface="Arial"/>
              </a:rPr>
              <a:t>Aiming at preliminary for QM2023</a:t>
            </a:r>
            <a:endParaRPr lang="en-US" sz="1400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63" name="Google Shape;208;p24_2"/>
          <p:cNvSpPr/>
          <p:nvPr/>
        </p:nvSpPr>
        <p:spPr>
          <a:xfrm>
            <a:off x="5221800" y="1492842"/>
            <a:ext cx="610236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b="1" u="sng" spc="-1">
                <a:solidFill>
                  <a:srgbClr val="000000"/>
                </a:solidFill>
                <a:latin typeface="Arial"/>
                <a:ea typeface="Arial"/>
              </a:rPr>
              <a:t>F. Fionda (Cagliari), Wenda Guo (PhD, Bergen &amp; CCNU)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Immagine 63"/>
          <p:cNvPicPr/>
          <p:nvPr/>
        </p:nvPicPr>
        <p:blipFill>
          <a:blip r:embed="rId2"/>
          <a:stretch/>
        </p:blipFill>
        <p:spPr>
          <a:xfrm>
            <a:off x="142920" y="3052722"/>
            <a:ext cx="5601600" cy="3383280"/>
          </a:xfrm>
          <a:prstGeom prst="rect">
            <a:avLst/>
          </a:prstGeom>
          <a:ln w="0">
            <a:noFill/>
          </a:ln>
        </p:spPr>
      </p:pic>
      <p:sp>
        <p:nvSpPr>
          <p:cNvPr id="65" name="Google Shape;220;p25_1"/>
          <p:cNvSpPr/>
          <p:nvPr/>
        </p:nvSpPr>
        <p:spPr>
          <a:xfrm>
            <a:off x="59760" y="1942482"/>
            <a:ext cx="9907200" cy="11849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300" spc="-1">
                <a:solidFill>
                  <a:srgbClr val="000000"/>
                </a:solidFill>
                <a:latin typeface="Arial"/>
                <a:ea typeface="Arial"/>
              </a:rPr>
              <a:t>Non-prompt J/psi fraction measured in Run2 up to very high multiplicities (thanks to HM triggered data)</a:t>
            </a: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300" spc="-1">
                <a:solidFill>
                  <a:srgbClr val="000000"/>
                </a:solidFill>
                <a:latin typeface="Arial"/>
                <a:ea typeface="Arial"/>
              </a:rPr>
              <a:t>Higher multiplicity reach compared to Run 1 with significantly improved precision</a:t>
            </a: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endParaRPr lang="en-US" sz="13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300" spc="-1">
                <a:solidFill>
                  <a:srgbClr val="000000"/>
                </a:solidFill>
                <a:latin typeface="Arial"/>
                <a:ea typeface="Arial"/>
              </a:rPr>
              <a:t>Not significant multiplicity dependence observed for the non-prompt J/psi fraction → similar observation in PYTHIA simulations</a:t>
            </a:r>
            <a:endParaRPr lang="en-US" sz="1300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6" name="Gruppo 65"/>
          <p:cNvGrpSpPr/>
          <p:nvPr/>
        </p:nvGrpSpPr>
        <p:grpSpPr>
          <a:xfrm>
            <a:off x="5486400" y="3194562"/>
            <a:ext cx="4079520" cy="2925720"/>
            <a:chOff x="5486400" y="2250000"/>
            <a:chExt cx="4079520" cy="2925720"/>
          </a:xfrm>
        </p:grpSpPr>
        <p:pic>
          <p:nvPicPr>
            <p:cNvPr id="67" name="Immagine 66"/>
            <p:cNvPicPr/>
            <p:nvPr/>
          </p:nvPicPr>
          <p:blipFill>
            <a:blip r:embed="rId3"/>
            <a:stretch/>
          </p:blipFill>
          <p:spPr>
            <a:xfrm>
              <a:off x="5486400" y="2250000"/>
              <a:ext cx="4079520" cy="2925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Rettangolo 67"/>
            <p:cNvSpPr/>
            <p:nvPr/>
          </p:nvSpPr>
          <p:spPr>
            <a:xfrm>
              <a:off x="6694560" y="3768480"/>
              <a:ext cx="1005840" cy="274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en-US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6946560" y="3624480"/>
              <a:ext cx="1005840" cy="274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en-US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7162560" y="3444480"/>
              <a:ext cx="1005840" cy="274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en-US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" name="Rettangolo 70"/>
            <p:cNvSpPr/>
            <p:nvPr/>
          </p:nvSpPr>
          <p:spPr>
            <a:xfrm>
              <a:off x="7378560" y="3372480"/>
              <a:ext cx="1005840" cy="274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en-US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Rettangolo 71"/>
            <p:cNvSpPr/>
            <p:nvPr/>
          </p:nvSpPr>
          <p:spPr>
            <a:xfrm>
              <a:off x="7450560" y="3264480"/>
              <a:ext cx="1005840" cy="274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en-US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Rettangolo 72"/>
            <p:cNvSpPr/>
            <p:nvPr/>
          </p:nvSpPr>
          <p:spPr>
            <a:xfrm>
              <a:off x="7450560" y="3156480"/>
              <a:ext cx="1005840" cy="274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en-US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7498080" y="3538800"/>
              <a:ext cx="16027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US" b="1" spc="-1">
                  <a:solidFill>
                    <a:srgbClr val="000000"/>
                  </a:solidFill>
                  <a:latin typeface="Arial"/>
                </a:rPr>
                <a:t>PYTHIA8 sim</a:t>
              </a:r>
              <a:endParaRPr lang="en-US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206;p24_4"/>
          <p:cNvSpPr/>
          <p:nvPr/>
        </p:nvSpPr>
        <p:spPr>
          <a:xfrm>
            <a:off x="24840" y="1517322"/>
            <a:ext cx="585252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b="1" spc="-1">
                <a:solidFill>
                  <a:srgbClr val="C9211E"/>
                </a:solidFill>
                <a:latin typeface="Arial"/>
                <a:ea typeface="Arial"/>
              </a:rPr>
              <a:t>Aiming at perfomance for QM2023</a:t>
            </a:r>
            <a:endParaRPr lang="en-US" sz="1400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76" name="Google Shape;208;p24_3"/>
          <p:cNvSpPr/>
          <p:nvPr/>
        </p:nvSpPr>
        <p:spPr>
          <a:xfrm>
            <a:off x="3399840" y="1429843"/>
            <a:ext cx="7279200" cy="6155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b="1" u="sng" spc="-1">
                <a:solidFill>
                  <a:srgbClr val="000000"/>
                </a:solidFill>
                <a:latin typeface="Arial"/>
                <a:ea typeface="Arial"/>
              </a:rPr>
              <a:t>F. Fionda (Cagliari) , F. Quartu (master st., Cagliari), G. Alocco (PhD, Cagliari)</a:t>
            </a: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400" b="1" u="sng" spc="-1">
                <a:solidFill>
                  <a:srgbClr val="000000"/>
                </a:solidFill>
                <a:latin typeface="Arial"/>
                <a:ea typeface="Arial"/>
              </a:rPr>
              <a:t>I. Arsene (Oslo), Ida Storehaugh (PhD, Oslo)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6694560" y="4749042"/>
            <a:ext cx="1005840" cy="2743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6946560" y="4605042"/>
            <a:ext cx="1005840" cy="2743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7162560" y="4425042"/>
            <a:ext cx="1005840" cy="2743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Rettangolo 79"/>
          <p:cNvSpPr/>
          <p:nvPr/>
        </p:nvSpPr>
        <p:spPr>
          <a:xfrm>
            <a:off x="7378560" y="4353042"/>
            <a:ext cx="1005840" cy="2743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Rettangolo 80"/>
          <p:cNvSpPr/>
          <p:nvPr/>
        </p:nvSpPr>
        <p:spPr>
          <a:xfrm>
            <a:off x="7450560" y="4245042"/>
            <a:ext cx="1005840" cy="2743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Rettangolo 81"/>
          <p:cNvSpPr/>
          <p:nvPr/>
        </p:nvSpPr>
        <p:spPr>
          <a:xfrm>
            <a:off x="7450560" y="4137042"/>
            <a:ext cx="1005840" cy="2743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27360" y="963642"/>
            <a:ext cx="9756720" cy="5724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Exclusive B+→J/ψ(→ee) K</a:t>
            </a:r>
            <a:r>
              <a:rPr lang="en-US" sz="2800" spc="-1" baseline="33000">
                <a:solidFill>
                  <a:srgbClr val="000000"/>
                </a:solidFill>
                <a:latin typeface="Arial"/>
                <a:ea typeface="Arial"/>
              </a:rPr>
              <a:t>+</a:t>
            </a: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 meson reconstruction in Run3</a:t>
            </a:r>
            <a:endParaRPr lang="en-US" sz="28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Google Shape;287;p31"/>
          <p:cNvPicPr/>
          <p:nvPr/>
        </p:nvPicPr>
        <p:blipFill>
          <a:blip r:embed="rId2"/>
          <a:stretch/>
        </p:blipFill>
        <p:spPr>
          <a:xfrm>
            <a:off x="208440" y="2018802"/>
            <a:ext cx="2790360" cy="2605320"/>
          </a:xfrm>
          <a:prstGeom prst="rect">
            <a:avLst/>
          </a:prstGeom>
          <a:ln w="0">
            <a:noFill/>
          </a:ln>
        </p:spPr>
      </p:pic>
      <p:sp>
        <p:nvSpPr>
          <p:cNvPr id="85" name="Google Shape;288;p31"/>
          <p:cNvSpPr/>
          <p:nvPr/>
        </p:nvSpPr>
        <p:spPr>
          <a:xfrm>
            <a:off x="1916640" y="2589403"/>
            <a:ext cx="1558080" cy="8002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b="1" spc="-1">
                <a:solidFill>
                  <a:srgbClr val="FF00FF"/>
                </a:solidFill>
                <a:latin typeface="Arial"/>
                <a:ea typeface="Arial"/>
              </a:rPr>
              <a:t>Run2</a:t>
            </a:r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, pp 13 TeV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INT7 + TRD 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triggered data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(no pT selection)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Google Shape;289;p31"/>
          <p:cNvPicPr/>
          <p:nvPr/>
        </p:nvPicPr>
        <p:blipFill>
          <a:blip r:embed="rId3"/>
          <a:srcRect l="4363" t="2235" r="4594" b="2420"/>
          <a:stretch/>
        </p:blipFill>
        <p:spPr>
          <a:xfrm>
            <a:off x="427320" y="4602522"/>
            <a:ext cx="2945160" cy="1919880"/>
          </a:xfrm>
          <a:prstGeom prst="rect">
            <a:avLst/>
          </a:prstGeom>
          <a:ln w="0">
            <a:noFill/>
          </a:ln>
        </p:spPr>
      </p:pic>
      <p:sp>
        <p:nvSpPr>
          <p:cNvPr id="87" name="Google Shape;290;p31"/>
          <p:cNvSpPr/>
          <p:nvPr/>
        </p:nvSpPr>
        <p:spPr>
          <a:xfrm>
            <a:off x="1553040" y="4602523"/>
            <a:ext cx="1739520" cy="8002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F. Quartu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000" b="1" spc="-1">
                <a:solidFill>
                  <a:srgbClr val="FF00FF"/>
                </a:solidFill>
                <a:latin typeface="Arial"/>
                <a:ea typeface="Arial"/>
              </a:rPr>
              <a:t>Run2</a:t>
            </a:r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, pp 13 TeV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EMCal triggered data</a:t>
            </a:r>
            <a:endParaRPr lang="en-US" sz="1000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1000" b="1" spc="-1">
                <a:solidFill>
                  <a:srgbClr val="000000"/>
                </a:solidFill>
                <a:latin typeface="Arial"/>
                <a:ea typeface="Arial"/>
              </a:rPr>
              <a:t>(pT &gt; 10 GeV/c)</a:t>
            </a:r>
            <a:endParaRPr lang="en-US" sz="10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Google Shape;291;p31"/>
          <p:cNvSpPr/>
          <p:nvPr/>
        </p:nvSpPr>
        <p:spPr>
          <a:xfrm>
            <a:off x="641880" y="3909162"/>
            <a:ext cx="241488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spc="-1">
                <a:solidFill>
                  <a:srgbClr val="0000FF"/>
                </a:solidFill>
                <a:latin typeface="Arial"/>
                <a:ea typeface="Arial"/>
              </a:rPr>
              <a:t>Low pT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Google Shape;292;p31"/>
          <p:cNvSpPr/>
          <p:nvPr/>
        </p:nvSpPr>
        <p:spPr>
          <a:xfrm>
            <a:off x="616320" y="5953242"/>
            <a:ext cx="244080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1400" spc="-1">
                <a:solidFill>
                  <a:srgbClr val="0000FF"/>
                </a:solidFill>
                <a:latin typeface="Arial"/>
                <a:ea typeface="Arial"/>
              </a:rPr>
              <a:t>High pT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Google Shape;295;p31"/>
          <p:cNvPicPr/>
          <p:nvPr/>
        </p:nvPicPr>
        <p:blipFill>
          <a:blip r:embed="rId4"/>
          <a:srcRect l="57262"/>
          <a:stretch/>
        </p:blipFill>
        <p:spPr>
          <a:xfrm>
            <a:off x="3049920" y="2041842"/>
            <a:ext cx="3345120" cy="2425680"/>
          </a:xfrm>
          <a:prstGeom prst="rect">
            <a:avLst/>
          </a:prstGeom>
          <a:ln w="0">
            <a:noFill/>
          </a:ln>
        </p:spPr>
      </p:pic>
      <p:sp>
        <p:nvSpPr>
          <p:cNvPr id="91" name="Google Shape;297;p31"/>
          <p:cNvSpPr/>
          <p:nvPr/>
        </p:nvSpPr>
        <p:spPr>
          <a:xfrm>
            <a:off x="3679200" y="4246482"/>
            <a:ext cx="6232320" cy="23391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 indent="-317160">
              <a:buClr>
                <a:srgbClr val="000000"/>
              </a:buClr>
              <a:buFont typeface="Arial"/>
              <a:buChar char="●"/>
            </a:pP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3 prongs vertexing algorithm implemented In the ALICE Run3 data analysis framework </a:t>
            </a: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Setup &amp; validation of dedicated MC simulations performed</a:t>
            </a: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Signal peak not clearly visible yet with Run3 data (but very small sample inspected so far) </a:t>
            </a: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Topological selections investigated and compared with corresponding Run2 distributions</a:t>
            </a: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 marL="457200" indent="-317160">
              <a:buClr>
                <a:srgbClr val="000000"/>
              </a:buClr>
              <a:buFont typeface="Arial"/>
              <a:buChar char="●"/>
            </a:pP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Outlook:</a:t>
            </a:r>
            <a:endParaRPr lang="en-US" sz="1400" spc="-1">
              <a:solidFill>
                <a:srgbClr val="000000"/>
              </a:solidFill>
              <a:latin typeface="Arial"/>
            </a:endParaRPr>
          </a:p>
          <a:p>
            <a:pPr marL="914400" lvl="1" indent="-317160">
              <a:buClr>
                <a:srgbClr val="000000"/>
              </a:buClr>
              <a:buFont typeface="Arial"/>
              <a:buChar char="○"/>
            </a:pPr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Look at full 2022 (skimmed) pp sample</a:t>
            </a:r>
            <a:endParaRPr lang="en-US" sz="14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Immagine 91"/>
          <p:cNvPicPr/>
          <p:nvPr/>
        </p:nvPicPr>
        <p:blipFill>
          <a:blip r:embed="rId5"/>
          <a:srcRect l="3289" r="6080"/>
          <a:stretch/>
        </p:blipFill>
        <p:spPr>
          <a:xfrm>
            <a:off x="6333480" y="2074602"/>
            <a:ext cx="3613680" cy="152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1" name="Tabella 420"/>
          <p:cNvGraphicFramePr/>
          <p:nvPr/>
        </p:nvGraphicFramePr>
        <p:xfrm>
          <a:off x="239040" y="824760"/>
          <a:ext cx="3654000" cy="5486040"/>
        </p:xfrm>
        <a:graphic>
          <a:graphicData uri="http://schemas.openxmlformats.org/drawingml/2006/table">
            <a:tbl>
              <a:tblPr/>
              <a:tblGrid>
                <a:gridCol w="238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400">
                <a:tc>
                  <a:txBody>
                    <a:bodyPr/>
                    <a:lstStyle/>
                    <a:p>
                      <a:pPr algn="ctr"/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Composizione Gruppo 2023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 algn="ctr"/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Ricercatori 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76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Nome 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ALICE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NA60+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Alocco Giacomo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Aresti Mauro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Boi Stefano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1,0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Bosin Andrea 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Cicalò Corrado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0,1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De Falco Alessandro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0,7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Fionda Fiorella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Masoni Alberto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0,1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Paul Biswarup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0,9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C9211E"/>
                          </a:solidFill>
                          <a:latin typeface="Arial"/>
                        </a:rPr>
                        <a:t>0,1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Sarritzu Valerio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Usai Gianluca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0,7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Totale FTE Ricercatori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9,3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1,4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422" name="Tabella 421"/>
          <p:cNvGraphicFramePr/>
          <p:nvPr/>
        </p:nvGraphicFramePr>
        <p:xfrm>
          <a:off x="6243480" y="823320"/>
          <a:ext cx="3654000" cy="5486040"/>
        </p:xfrm>
        <a:graphic>
          <a:graphicData uri="http://schemas.openxmlformats.org/drawingml/2006/table">
            <a:tbl>
              <a:tblPr/>
              <a:tblGrid>
                <a:gridCol w="238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400">
                <a:tc>
                  <a:txBody>
                    <a:bodyPr/>
                    <a:lstStyle/>
                    <a:p>
                      <a:pPr algn="ctr"/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Composizione Gruppo 2024</a:t>
                      </a:r>
                      <a:endParaRPr lang="en-US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 algn="ctr"/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Ricercatori 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76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Nome 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ALICE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NA60+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Alocco Giacomo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Bosin Andrea 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Cicalò Corrado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0,7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0,1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De Falco Alessandro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0,7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Fionda Fiorella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Masoni Alberto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0,7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0,1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A933"/>
                          </a:solidFill>
                          <a:latin typeface="Arial"/>
                        </a:rPr>
                        <a:t>Mulliri Alice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A933"/>
                          </a:solidFill>
                          <a:latin typeface="Arial"/>
                        </a:rPr>
                        <a:t>0,7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A933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Sarritzu Valerio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Usai Gianluca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0,7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Totale FTE Ricercatori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7,1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1,4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23" name="CasellaDiTesto 422"/>
          <p:cNvSpPr txBox="1"/>
          <p:nvPr/>
        </p:nvSpPr>
        <p:spPr>
          <a:xfrm>
            <a:off x="3960000" y="2126880"/>
            <a:ext cx="1812150" cy="27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300" b="0" strike="noStrike" spc="-1">
                <a:solidFill>
                  <a:srgbClr val="000000"/>
                </a:solidFill>
                <a:latin typeface="Arial"/>
              </a:rPr>
              <a:t>Contratto terminato</a:t>
            </a:r>
          </a:p>
        </p:txBody>
      </p:sp>
      <p:sp>
        <p:nvSpPr>
          <p:cNvPr id="424" name="CasellaDiTesto 423"/>
          <p:cNvSpPr txBox="1"/>
          <p:nvPr/>
        </p:nvSpPr>
        <p:spPr>
          <a:xfrm>
            <a:off x="3960000" y="2487240"/>
            <a:ext cx="1812150" cy="315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300" b="0" strike="noStrike" spc="-1" dirty="0" err="1">
                <a:solidFill>
                  <a:srgbClr val="000000"/>
                </a:solidFill>
                <a:latin typeface="Arial"/>
              </a:rPr>
              <a:t>Dottorato</a:t>
            </a:r>
            <a:r>
              <a:rPr lang="en-US" sz="13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300" b="0" strike="noStrike" spc="-1" dirty="0" err="1">
                <a:solidFill>
                  <a:srgbClr val="000000"/>
                </a:solidFill>
                <a:latin typeface="Arial"/>
              </a:rPr>
              <a:t>conseguito</a:t>
            </a:r>
            <a:endParaRPr lang="en-US" sz="13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CasellaDiTesto 424"/>
          <p:cNvSpPr txBox="1"/>
          <p:nvPr/>
        </p:nvSpPr>
        <p:spPr>
          <a:xfrm>
            <a:off x="4068000" y="3531600"/>
            <a:ext cx="1972800" cy="6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300" b="0" strike="noStrike" spc="-1">
                <a:solidFill>
                  <a:srgbClr val="000000"/>
                </a:solidFill>
                <a:latin typeface="Arial"/>
              </a:rPr>
              <a:t>Piccole variazioni per </a:t>
            </a:r>
            <a:br>
              <a:rPr sz="1300"/>
            </a:br>
            <a:r>
              <a:rPr lang="en-US" sz="1300" b="0" strike="noStrike" spc="-1">
                <a:solidFill>
                  <a:srgbClr val="000000"/>
                </a:solidFill>
                <a:latin typeface="Arial"/>
              </a:rPr>
              <a:t>compatibilità con attività </a:t>
            </a:r>
            <a:br>
              <a:rPr sz="1300"/>
            </a:br>
            <a:r>
              <a:rPr lang="en-US" sz="1300" b="0" strike="noStrike" spc="-1">
                <a:solidFill>
                  <a:srgbClr val="000000"/>
                </a:solidFill>
                <a:latin typeface="Arial"/>
              </a:rPr>
              <a:t>in ET/Virgo</a:t>
            </a:r>
          </a:p>
        </p:txBody>
      </p:sp>
      <p:sp>
        <p:nvSpPr>
          <p:cNvPr id="426" name="Connettore 1 425"/>
          <p:cNvSpPr/>
          <p:nvPr/>
        </p:nvSpPr>
        <p:spPr>
          <a:xfrm flipV="1">
            <a:off x="5904000" y="3386880"/>
            <a:ext cx="339480" cy="28800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Connettore 1 426"/>
          <p:cNvSpPr/>
          <p:nvPr/>
        </p:nvSpPr>
        <p:spPr>
          <a:xfrm>
            <a:off x="5904000" y="3675240"/>
            <a:ext cx="339480" cy="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Connettore 1 427"/>
          <p:cNvSpPr/>
          <p:nvPr/>
        </p:nvSpPr>
        <p:spPr>
          <a:xfrm>
            <a:off x="5904000" y="3675240"/>
            <a:ext cx="339480" cy="64764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CasellaDiTesto 428"/>
          <p:cNvSpPr txBox="1"/>
          <p:nvPr/>
        </p:nvSpPr>
        <p:spPr>
          <a:xfrm>
            <a:off x="5688000" y="4575600"/>
            <a:ext cx="500760" cy="27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300" b="0" strike="noStrike" spc="-1">
                <a:solidFill>
                  <a:srgbClr val="000000"/>
                </a:solidFill>
                <a:latin typeface="Arial"/>
              </a:rPr>
              <a:t>AdR</a:t>
            </a:r>
          </a:p>
        </p:txBody>
      </p:sp>
      <p:sp>
        <p:nvSpPr>
          <p:cNvPr id="430" name="CasellaDiTesto 429"/>
          <p:cNvSpPr txBox="1"/>
          <p:nvPr/>
        </p:nvSpPr>
        <p:spPr>
          <a:xfrm>
            <a:off x="3960000" y="4935240"/>
            <a:ext cx="2366280" cy="261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 err="1">
                <a:solidFill>
                  <a:srgbClr val="000000"/>
                </a:solidFill>
                <a:latin typeface="Arial"/>
              </a:rPr>
              <a:t>Contratto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Arial"/>
              </a:rPr>
              <a:t>terminato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CasellaDiTesto 430"/>
          <p:cNvSpPr txBox="1"/>
          <p:nvPr/>
        </p:nvSpPr>
        <p:spPr>
          <a:xfrm>
            <a:off x="0" y="-360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170" b="1" strike="noStrike" spc="-1">
                <a:solidFill>
                  <a:srgbClr val="FFFFFF"/>
                </a:solidFill>
                <a:latin typeface="Arial"/>
              </a:rPr>
              <a:t>Anagrafica ricercatori nel 2023 e 2024</a:t>
            </a:r>
          </a:p>
        </p:txBody>
      </p:sp>
      <p:sp>
        <p:nvSpPr>
          <p:cNvPr id="432" name="CasellaDiTesto 431"/>
          <p:cNvSpPr txBox="1"/>
          <p:nvPr/>
        </p:nvSpPr>
        <p:spPr>
          <a:xfrm>
            <a:off x="648000" y="6554880"/>
            <a:ext cx="8629920" cy="685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100" b="0" strike="noStrike" spc="-1">
                <a:solidFill>
                  <a:srgbClr val="000000"/>
                </a:solidFill>
                <a:latin typeface="Arial"/>
              </a:rPr>
              <a:t>Riduzione FTE dovuta alle variazioni dei numeri di dottorandi/assegnisti</a:t>
            </a:r>
          </a:p>
          <a:p>
            <a:r>
              <a:rPr lang="en-US" sz="2100" b="0" strike="noStrike" spc="-1">
                <a:solidFill>
                  <a:srgbClr val="000000"/>
                </a:solidFill>
                <a:latin typeface="Arial"/>
              </a:rPr>
              <a:t>Borsa di ricerca nel prossimo futuro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Alessandro De Falco   Università/INFN Cagliari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A7BDB2FC-94FE-4CB6-9B98-E31C47A9B570}" type="datetime1">
              <a:rPr lang="it-IT"/>
              <a:t>04/07/2023</a:t>
            </a:fld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455D-1D54-4790-88D0-9915A287D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7" y="2728059"/>
            <a:ext cx="2999772" cy="2624735"/>
          </a:xfrm>
        </p:spPr>
        <p:txBody>
          <a:bodyPr vert="horz" lIns="75605" tIns="37802" rIns="75605" bIns="37802" rtlCol="0" anchor="t">
            <a:normAutofit/>
          </a:bodyPr>
          <a:lstStyle/>
          <a:p>
            <a:r>
              <a:rPr lang="en-US" sz="3059" b="1" dirty="0">
                <a:solidFill>
                  <a:schemeClr val="bg1"/>
                </a:solidFill>
              </a:rPr>
              <a:t>NA60+: Study of rare probes of the quark-gluon plasma at SPS energies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E3D61-11EA-06D0-3FC6-AB4EAF38D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248" y="959513"/>
            <a:ext cx="6696377" cy="37620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6BA23-5C9C-436D-9C3C-E93CA32C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496"/>
              </a:spcAft>
            </a:pPr>
            <a:fld id="{26197F19-BEC5-48C5-8FA4-09A3E3B166BD}" type="slidenum">
              <a:rPr lang="it-IT" altLang="it-IT" smtClean="0"/>
              <a:pPr>
                <a:spcAft>
                  <a:spcPts val="496"/>
                </a:spcAft>
              </a:pPr>
              <a:t>20</a:t>
            </a:fld>
            <a:endParaRPr lang="en-US" altLang="it-IT" sz="909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magine 8" descr="Immagine che contiene logo&#10;&#10;Descrizione generata automaticamente">
            <a:extLst>
              <a:ext uri="{FF2B5EF4-FFF2-40B4-BE49-F238E27FC236}">
                <a16:creationId xmlns:a16="http://schemas.microsoft.com/office/drawing/2014/main" id="{826D544F-9265-4DB6-6EC8-181C4FF3F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16" y="4642563"/>
            <a:ext cx="4640511" cy="135481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BAADE37-3A03-4A75-A380-118BF2B8638F}"/>
              </a:ext>
            </a:extLst>
          </p:cNvPr>
          <p:cNvSpPr/>
          <p:nvPr/>
        </p:nvSpPr>
        <p:spPr>
          <a:xfrm>
            <a:off x="5040312" y="4553829"/>
            <a:ext cx="1190757" cy="26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FE6E255-D346-4A2E-D7EE-9656B16BD974}"/>
              </a:ext>
            </a:extLst>
          </p:cNvPr>
          <p:cNvSpPr/>
          <p:nvPr/>
        </p:nvSpPr>
        <p:spPr>
          <a:xfrm>
            <a:off x="6573790" y="4635664"/>
            <a:ext cx="1860180" cy="26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5E96B31-B205-7944-86E1-D469C6AFE824}"/>
              </a:ext>
            </a:extLst>
          </p:cNvPr>
          <p:cNvSpPr/>
          <p:nvPr/>
        </p:nvSpPr>
        <p:spPr>
          <a:xfrm>
            <a:off x="6871480" y="4494292"/>
            <a:ext cx="1860180" cy="171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/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CDC73B66-6F0C-6E16-01E2-4A46C07FB47F}"/>
              </a:ext>
            </a:extLst>
          </p:cNvPr>
          <p:cNvSpPr txBox="1"/>
          <p:nvPr/>
        </p:nvSpPr>
        <p:spPr>
          <a:xfrm>
            <a:off x="3397974" y="1279247"/>
            <a:ext cx="2343911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>
                <a:hlinkClick r:id="rId5"/>
              </a:rPr>
              <a:t>https://na60plus.ca.infn.it/</a:t>
            </a:r>
            <a:endParaRPr lang="en-US" sz="1488" dirty="0"/>
          </a:p>
        </p:txBody>
      </p:sp>
    </p:spTree>
    <p:extLst>
      <p:ext uri="{BB962C8B-B14F-4D97-AF65-F5344CB8AC3E}">
        <p14:creationId xmlns:p14="http://schemas.microsoft.com/office/powerpoint/2010/main" val="472716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DCDD00-C660-DADD-D9D1-774D20DE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21</a:t>
            </a:fld>
            <a:endParaRPr lang="it-IT" alt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A737C1-6907-17EB-89A0-F5938310C1FC}"/>
              </a:ext>
            </a:extLst>
          </p:cNvPr>
          <p:cNvSpPr txBox="1"/>
          <p:nvPr/>
        </p:nvSpPr>
        <p:spPr>
          <a:xfrm>
            <a:off x="158207" y="1898949"/>
            <a:ext cx="4248618" cy="3553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6258" indent="-236258">
              <a:buFont typeface="Wingdings" pitchFamily="2" charset="2"/>
              <a:buChar char="q"/>
            </a:pPr>
            <a:r>
              <a:rPr lang="it-IT" sz="1323" dirty="0"/>
              <a:t>The MEP48 </a:t>
            </a:r>
            <a:r>
              <a:rPr lang="it-IT" sz="1323" dirty="0" err="1"/>
              <a:t>magnet</a:t>
            </a:r>
            <a:r>
              <a:rPr lang="it-IT" sz="1323" dirty="0"/>
              <a:t> </a:t>
            </a:r>
            <a:r>
              <a:rPr lang="it-IT" sz="1323" dirty="0" err="1"/>
              <a:t>was</a:t>
            </a:r>
            <a:r>
              <a:rPr lang="it-IT" sz="1323" dirty="0"/>
              <a:t> </a:t>
            </a:r>
            <a:r>
              <a:rPr lang="it-IT" sz="1323" dirty="0" err="1"/>
              <a:t>originally</a:t>
            </a:r>
            <a:r>
              <a:rPr lang="it-IT" sz="1323" dirty="0"/>
              <a:t> </a:t>
            </a:r>
            <a:r>
              <a:rPr lang="it-IT" sz="1323" dirty="0" err="1"/>
              <a:t>built</a:t>
            </a:r>
            <a:r>
              <a:rPr lang="it-IT" sz="1323" dirty="0"/>
              <a:t> for the PS170 </a:t>
            </a:r>
            <a:r>
              <a:rPr lang="it-IT" sz="1323" dirty="0" err="1"/>
              <a:t>experiment</a:t>
            </a:r>
            <a:r>
              <a:rPr lang="it-IT" sz="1323" dirty="0"/>
              <a:t>. </a:t>
            </a:r>
            <a:r>
              <a:rPr lang="it-IT" sz="1323" dirty="0" err="1"/>
              <a:t>It</a:t>
            </a:r>
            <a:r>
              <a:rPr lang="it-IT" sz="1323" dirty="0"/>
              <a:t> </a:t>
            </a:r>
            <a:r>
              <a:rPr lang="it-IT" sz="1323" dirty="0" err="1"/>
              <a:t>is</a:t>
            </a:r>
            <a:r>
              <a:rPr lang="it-IT" sz="1323" dirty="0"/>
              <a:t> </a:t>
            </a:r>
            <a:r>
              <a:rPr lang="it-IT" sz="1323" dirty="0" err="1"/>
              <a:t>now</a:t>
            </a:r>
            <a:r>
              <a:rPr lang="it-IT" sz="1323" dirty="0"/>
              <a:t> </a:t>
            </a:r>
            <a:r>
              <a:rPr lang="it-IT" sz="1323" dirty="0" err="1"/>
              <a:t>stored</a:t>
            </a:r>
            <a:r>
              <a:rPr lang="it-IT" sz="1323" dirty="0"/>
              <a:t> in building 190</a:t>
            </a:r>
          </a:p>
          <a:p>
            <a:endParaRPr lang="it-IT" sz="1323" dirty="0"/>
          </a:p>
          <a:p>
            <a:pPr marL="236258" indent="-236258">
              <a:buFont typeface="Wingdings" pitchFamily="2" charset="2"/>
              <a:buChar char="q"/>
            </a:pPr>
            <a:r>
              <a:rPr lang="it-IT" sz="1323" dirty="0"/>
              <a:t>The </a:t>
            </a:r>
            <a:r>
              <a:rPr lang="it-IT" sz="1323" dirty="0" err="1"/>
              <a:t>lower</a:t>
            </a:r>
            <a:r>
              <a:rPr lang="it-IT" sz="1323" dirty="0"/>
              <a:t> coil </a:t>
            </a:r>
            <a:r>
              <a:rPr lang="it-IT" sz="1323" dirty="0" err="1"/>
              <a:t>needs</a:t>
            </a:r>
            <a:r>
              <a:rPr lang="it-IT" sz="1323" dirty="0"/>
              <a:t> to be </a:t>
            </a:r>
            <a:r>
              <a:rPr lang="it-IT" sz="1323" dirty="0" err="1"/>
              <a:t>repaired</a:t>
            </a:r>
            <a:r>
              <a:rPr lang="it-IT" sz="1323" dirty="0"/>
              <a:t>, </a:t>
            </a:r>
            <a:r>
              <a:rPr lang="it-IT" sz="1323" b="1" dirty="0">
                <a:solidFill>
                  <a:srgbClr val="FFC000"/>
                </a:solidFill>
              </a:rPr>
              <a:t>a work </a:t>
            </a:r>
            <a:r>
              <a:rPr lang="it-IT" sz="1323" b="1" dirty="0" err="1">
                <a:solidFill>
                  <a:srgbClr val="FFC000"/>
                </a:solidFill>
              </a:rPr>
              <a:t>that</a:t>
            </a:r>
            <a:r>
              <a:rPr lang="it-IT" sz="1323" b="1" dirty="0">
                <a:solidFill>
                  <a:srgbClr val="FFC000"/>
                </a:solidFill>
              </a:rPr>
              <a:t> can be </a:t>
            </a:r>
            <a:r>
              <a:rPr lang="it-IT" sz="1323" b="1" dirty="0" err="1">
                <a:solidFill>
                  <a:srgbClr val="FFC000"/>
                </a:solidFill>
              </a:rPr>
              <a:t>taken</a:t>
            </a:r>
            <a:r>
              <a:rPr lang="it-IT" sz="1323" b="1" dirty="0">
                <a:solidFill>
                  <a:srgbClr val="FFC000"/>
                </a:solidFill>
              </a:rPr>
              <a:t> care of by the EP-DT group </a:t>
            </a:r>
            <a:r>
              <a:rPr lang="it-IT" sz="1323" dirty="0"/>
              <a:t>(</a:t>
            </a:r>
            <a:r>
              <a:rPr lang="it-IT" sz="1323" dirty="0" err="1"/>
              <a:t>it</a:t>
            </a:r>
            <a:r>
              <a:rPr lang="it-IT" sz="1323" dirty="0"/>
              <a:t> </a:t>
            </a:r>
            <a:r>
              <a:rPr lang="it-IT" sz="1323" dirty="0" err="1"/>
              <a:t>is</a:t>
            </a:r>
            <a:r>
              <a:rPr lang="it-IT" sz="1323" dirty="0"/>
              <a:t> </a:t>
            </a:r>
            <a:r>
              <a:rPr lang="it-IT" sz="1323" dirty="0" err="1"/>
              <a:t>agreed</a:t>
            </a:r>
            <a:r>
              <a:rPr lang="it-IT" sz="1323" dirty="0"/>
              <a:t> </a:t>
            </a:r>
            <a:r>
              <a:rPr lang="it-IT" sz="1323" dirty="0" err="1"/>
              <a:t>that</a:t>
            </a:r>
            <a:r>
              <a:rPr lang="it-IT" sz="1323" dirty="0"/>
              <a:t> </a:t>
            </a:r>
            <a:r>
              <a:rPr lang="it-IT" sz="1323" dirty="0" err="1"/>
              <a:t>this</a:t>
            </a:r>
            <a:r>
              <a:rPr lang="it-IT" sz="1323" dirty="0"/>
              <a:t> </a:t>
            </a:r>
            <a:r>
              <a:rPr lang="it-IT" sz="1323" dirty="0" err="1"/>
              <a:t>will</a:t>
            </a:r>
            <a:r>
              <a:rPr lang="it-IT" sz="1323" dirty="0"/>
              <a:t> be </a:t>
            </a:r>
            <a:r>
              <a:rPr lang="it-IT" sz="1323" dirty="0" err="1"/>
              <a:t>done</a:t>
            </a:r>
            <a:r>
              <a:rPr lang="it-IT" sz="1323" dirty="0"/>
              <a:t> </a:t>
            </a:r>
            <a:r>
              <a:rPr lang="it-IT" sz="1323" dirty="0" err="1"/>
              <a:t>only</a:t>
            </a:r>
            <a:r>
              <a:rPr lang="it-IT" sz="1323" dirty="0"/>
              <a:t> after </a:t>
            </a:r>
            <a:r>
              <a:rPr lang="it-IT" sz="1323" dirty="0" err="1"/>
              <a:t>approval</a:t>
            </a:r>
            <a:r>
              <a:rPr lang="it-IT" sz="1323" dirty="0"/>
              <a:t>)</a:t>
            </a:r>
            <a:br>
              <a:rPr lang="it-IT" sz="1323" dirty="0"/>
            </a:br>
            <a:endParaRPr lang="it-IT" sz="1323" dirty="0"/>
          </a:p>
          <a:p>
            <a:pPr marL="236258" indent="-236258">
              <a:buFont typeface="Wingdings" pitchFamily="2" charset="2"/>
              <a:buChar char="q"/>
            </a:pPr>
            <a:r>
              <a:rPr lang="it-IT" sz="1323" dirty="0" err="1"/>
              <a:t>It</a:t>
            </a:r>
            <a:r>
              <a:rPr lang="it-IT" sz="1323" dirty="0"/>
              <a:t> </a:t>
            </a:r>
            <a:r>
              <a:rPr lang="it-IT" sz="1323" dirty="0" err="1"/>
              <a:t>is</a:t>
            </a:r>
            <a:r>
              <a:rPr lang="it-IT" sz="1323" dirty="0"/>
              <a:t> </a:t>
            </a:r>
            <a:r>
              <a:rPr lang="it-IT" sz="1323" dirty="0" err="1"/>
              <a:t>not</a:t>
            </a:r>
            <a:r>
              <a:rPr lang="it-IT" sz="1323" dirty="0"/>
              <a:t> clear </a:t>
            </a:r>
            <a:r>
              <a:rPr lang="it-IT" sz="1323" dirty="0" err="1"/>
              <a:t>if</a:t>
            </a:r>
            <a:r>
              <a:rPr lang="it-IT" sz="1323" dirty="0"/>
              <a:t> a power supply </a:t>
            </a:r>
            <a:r>
              <a:rPr lang="it-IT" sz="1323" dirty="0" err="1"/>
              <a:t>is</a:t>
            </a:r>
            <a:r>
              <a:rPr lang="it-IT" sz="1323" dirty="0"/>
              <a:t> (</a:t>
            </a:r>
            <a:r>
              <a:rPr lang="it-IT" sz="1323" dirty="0" err="1"/>
              <a:t>still</a:t>
            </a:r>
            <a:r>
              <a:rPr lang="it-IT" sz="1323" dirty="0"/>
              <a:t>) </a:t>
            </a:r>
            <a:r>
              <a:rPr lang="it-IT" sz="1323" dirty="0" err="1"/>
              <a:t>available</a:t>
            </a:r>
            <a:r>
              <a:rPr lang="it-IT" sz="1323" dirty="0"/>
              <a:t>. A rough cost estimate </a:t>
            </a:r>
            <a:r>
              <a:rPr lang="it-IT" sz="1323" dirty="0" err="1"/>
              <a:t>is</a:t>
            </a:r>
            <a:r>
              <a:rPr lang="it-IT" sz="1323" dirty="0"/>
              <a:t> 100-150 </a:t>
            </a:r>
            <a:r>
              <a:rPr lang="it-IT" sz="1323" dirty="0" err="1"/>
              <a:t>kCHF</a:t>
            </a:r>
            <a:r>
              <a:rPr lang="it-IT" sz="1323" dirty="0"/>
              <a:t> </a:t>
            </a:r>
            <a:r>
              <a:rPr lang="it-IT" sz="1323" b="1" dirty="0">
                <a:solidFill>
                  <a:srgbClr val="FFC000"/>
                </a:solidFill>
              </a:rPr>
              <a:t>(CERN </a:t>
            </a:r>
            <a:r>
              <a:rPr lang="it-IT" sz="1323" b="1" dirty="0" err="1">
                <a:solidFill>
                  <a:srgbClr val="FFC000"/>
                </a:solidFill>
              </a:rPr>
              <a:t>contribution</a:t>
            </a:r>
            <a:r>
              <a:rPr lang="it-IT" sz="1323" b="1" dirty="0">
                <a:solidFill>
                  <a:srgbClr val="FFC000"/>
                </a:solidFill>
              </a:rPr>
              <a:t>)</a:t>
            </a:r>
            <a:br>
              <a:rPr lang="it-IT" sz="1323" dirty="0">
                <a:solidFill>
                  <a:srgbClr val="FFC000"/>
                </a:solidFill>
              </a:rPr>
            </a:br>
            <a:endParaRPr lang="it-IT" sz="1323" dirty="0">
              <a:solidFill>
                <a:srgbClr val="FFC000"/>
              </a:solidFill>
            </a:endParaRPr>
          </a:p>
          <a:p>
            <a:pPr marL="236258" indent="-236258">
              <a:buFont typeface="Wingdings" pitchFamily="2" charset="2"/>
              <a:buChar char="q"/>
            </a:pPr>
            <a:r>
              <a:rPr lang="it-IT" sz="1323" dirty="0" err="1"/>
              <a:t>Possibility</a:t>
            </a:r>
            <a:r>
              <a:rPr lang="it-IT" sz="1323" dirty="0"/>
              <a:t> to </a:t>
            </a:r>
            <a:r>
              <a:rPr lang="it-IT" sz="1323" dirty="0" err="1"/>
              <a:t>increase</a:t>
            </a:r>
            <a:r>
              <a:rPr lang="it-IT" sz="1323" dirty="0"/>
              <a:t> the maximum B-field (</a:t>
            </a:r>
            <a:r>
              <a:rPr lang="it-IT" sz="1323" dirty="0" err="1"/>
              <a:t>currently</a:t>
            </a:r>
            <a:r>
              <a:rPr lang="it-IT" sz="1323" dirty="0"/>
              <a:t> 1.5 T) </a:t>
            </a:r>
            <a:r>
              <a:rPr lang="it-IT" sz="1323" dirty="0" err="1"/>
              <a:t>being</a:t>
            </a:r>
            <a:r>
              <a:rPr lang="it-IT" sz="1323" dirty="0"/>
              <a:t> </a:t>
            </a:r>
            <a:r>
              <a:rPr lang="it-IT" sz="1323" dirty="0" err="1"/>
              <a:t>investigated</a:t>
            </a:r>
            <a:br>
              <a:rPr lang="it-IT" sz="1323" dirty="0"/>
            </a:br>
            <a:endParaRPr lang="it-IT" sz="1323" dirty="0"/>
          </a:p>
          <a:p>
            <a:pPr marL="236258" indent="-236258">
              <a:buClr>
                <a:schemeClr val="bg1"/>
              </a:buClr>
              <a:buFont typeface="Wingdings" pitchFamily="2" charset="2"/>
              <a:buChar char="q"/>
            </a:pPr>
            <a:r>
              <a:rPr lang="it-IT" sz="1323" b="1" dirty="0">
                <a:solidFill>
                  <a:srgbClr val="FFC000"/>
                </a:solidFill>
              </a:rPr>
              <a:t>An </a:t>
            </a:r>
            <a:r>
              <a:rPr lang="it-IT" sz="1323" b="1" dirty="0" err="1">
                <a:solidFill>
                  <a:srgbClr val="FFC000"/>
                </a:solidFill>
              </a:rPr>
              <a:t>increase</a:t>
            </a:r>
            <a:r>
              <a:rPr lang="it-IT" sz="1323" b="1" dirty="0">
                <a:solidFill>
                  <a:srgbClr val="FFC000"/>
                </a:solidFill>
              </a:rPr>
              <a:t> up to ~2T </a:t>
            </a:r>
            <a:r>
              <a:rPr lang="it-IT" sz="1323" dirty="0" err="1"/>
              <a:t>would</a:t>
            </a:r>
            <a:r>
              <a:rPr lang="it-IT" sz="1323" dirty="0"/>
              <a:t> </a:t>
            </a:r>
            <a:r>
              <a:rPr lang="it-IT" sz="1323" dirty="0" err="1"/>
              <a:t>represent</a:t>
            </a:r>
            <a:r>
              <a:rPr lang="it-IT" sz="1323" dirty="0"/>
              <a:t> a </a:t>
            </a:r>
            <a:r>
              <a:rPr lang="it-IT" sz="1323" dirty="0" err="1"/>
              <a:t>significant</a:t>
            </a:r>
            <a:r>
              <a:rPr lang="it-IT" sz="1323" dirty="0"/>
              <a:t> </a:t>
            </a:r>
            <a:r>
              <a:rPr lang="it-IT" sz="1323" dirty="0" err="1"/>
              <a:t>improvement</a:t>
            </a:r>
            <a:r>
              <a:rPr lang="it-IT" sz="1323" dirty="0"/>
              <a:t> for </a:t>
            </a:r>
            <a:r>
              <a:rPr lang="it-IT" sz="1323" dirty="0" err="1"/>
              <a:t>various</a:t>
            </a:r>
            <a:r>
              <a:rPr lang="it-IT" sz="1323" dirty="0"/>
              <a:t> performance </a:t>
            </a:r>
            <a:r>
              <a:rPr lang="it-IT" sz="1323" dirty="0" err="1"/>
              <a:t>aspects</a:t>
            </a:r>
            <a:endParaRPr lang="it-IT" sz="1323" dirty="0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6C184AEA-DD62-CFB6-1212-89E47BBA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570" y="1467734"/>
            <a:ext cx="2640014" cy="27923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4A4CD6-B63C-F35F-3213-B636D024C85E}"/>
              </a:ext>
            </a:extLst>
          </p:cNvPr>
          <p:cNvSpPr txBox="1"/>
          <p:nvPr/>
        </p:nvSpPr>
        <p:spPr>
          <a:xfrm>
            <a:off x="4828537" y="4313278"/>
            <a:ext cx="4785057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6258" indent="-236258">
              <a:buFont typeface="Wingdings" pitchFamily="2" charset="2"/>
              <a:buChar char="q"/>
            </a:pPr>
            <a:r>
              <a:rPr lang="en-US" sz="1323" dirty="0"/>
              <a:t>Discrepancy between simulated and expected field (1.32 vs 1.47 T) - Core / Yoke material exact composition not well known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333AED-E95F-3668-4E59-CFB5AE6C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43" y="64166"/>
            <a:ext cx="8694539" cy="1096006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MEP48 dipole magnet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4F0479-7429-78A3-03D6-9BBEC4FEEC2D}"/>
              </a:ext>
            </a:extLst>
          </p:cNvPr>
          <p:cNvSpPr txBox="1"/>
          <p:nvPr/>
        </p:nvSpPr>
        <p:spPr>
          <a:xfrm>
            <a:off x="6111994" y="1160172"/>
            <a:ext cx="212109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23" dirty="0" err="1"/>
              <a:t>Ansys</a:t>
            </a:r>
            <a:r>
              <a:rPr lang="it-IT" sz="1323" dirty="0"/>
              <a:t>/Maxwell </a:t>
            </a:r>
            <a:r>
              <a:rPr lang="it-IT" sz="1323" dirty="0" err="1"/>
              <a:t>simulation</a:t>
            </a:r>
            <a:endParaRPr lang="it-IT" sz="1323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3167CC-63DD-3E3A-32DF-DCB21A86295A}"/>
              </a:ext>
            </a:extLst>
          </p:cNvPr>
          <p:cNvSpPr txBox="1"/>
          <p:nvPr/>
        </p:nvSpPr>
        <p:spPr>
          <a:xfrm>
            <a:off x="4805184" y="5067102"/>
            <a:ext cx="5117233" cy="1110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6258" indent="-236258">
              <a:buFont typeface="Wingdings" pitchFamily="2" charset="2"/>
              <a:buChar char="q"/>
            </a:pPr>
            <a:r>
              <a:rPr lang="it-IT" sz="1323" dirty="0"/>
              <a:t>Once </a:t>
            </a:r>
            <a:r>
              <a:rPr lang="it-IT" sz="1323" dirty="0" err="1"/>
              <a:t>validated</a:t>
            </a:r>
            <a:r>
              <a:rPr lang="it-IT" sz="1323" dirty="0"/>
              <a:t>, </a:t>
            </a:r>
            <a:r>
              <a:rPr lang="it-IT" sz="1323" dirty="0" err="1"/>
              <a:t>parametrically</a:t>
            </a:r>
            <a:r>
              <a:rPr lang="it-IT" sz="1323" dirty="0"/>
              <a:t> </a:t>
            </a:r>
            <a:r>
              <a:rPr lang="it-IT" sz="1323" dirty="0" err="1"/>
              <a:t>assess</a:t>
            </a:r>
            <a:r>
              <a:rPr lang="it-IT" sz="1323" dirty="0"/>
              <a:t> </a:t>
            </a:r>
            <a:r>
              <a:rPr lang="it-IT" sz="1323" dirty="0" err="1"/>
              <a:t>possibility</a:t>
            </a:r>
            <a:r>
              <a:rPr lang="it-IT" sz="1323" dirty="0"/>
              <a:t> to </a:t>
            </a:r>
            <a:r>
              <a:rPr lang="it-IT" sz="1323" dirty="0" err="1"/>
              <a:t>increase</a:t>
            </a:r>
            <a:r>
              <a:rPr lang="it-IT" sz="1323" dirty="0"/>
              <a:t> field </a:t>
            </a:r>
            <a:r>
              <a:rPr lang="it-IT" sz="1323" dirty="0" err="1"/>
              <a:t>intensity</a:t>
            </a:r>
            <a:r>
              <a:rPr lang="it-IT" sz="1323" dirty="0"/>
              <a:t>, options are:</a:t>
            </a:r>
          </a:p>
          <a:p>
            <a:pPr marL="614271" lvl="1" indent="-236258">
              <a:buFont typeface="Wingdings" pitchFamily="2" charset="2"/>
              <a:buChar char="q"/>
            </a:pPr>
            <a:r>
              <a:rPr lang="it-IT" sz="1323" dirty="0"/>
              <a:t>Minor </a:t>
            </a:r>
            <a:r>
              <a:rPr lang="it-IT" sz="1323" dirty="0" err="1"/>
              <a:t>increase</a:t>
            </a:r>
            <a:r>
              <a:rPr lang="it-IT" sz="1323" dirty="0"/>
              <a:t> in </a:t>
            </a:r>
            <a:r>
              <a:rPr lang="it-IT" sz="1323" dirty="0" err="1"/>
              <a:t>current</a:t>
            </a:r>
            <a:endParaRPr lang="it-IT" sz="1323" dirty="0"/>
          </a:p>
          <a:p>
            <a:pPr marL="614271" lvl="1" indent="-236258">
              <a:buFont typeface="Wingdings" pitchFamily="2" charset="2"/>
              <a:buChar char="q"/>
            </a:pPr>
            <a:r>
              <a:rPr lang="it-IT" sz="1323" dirty="0" err="1"/>
              <a:t>Different</a:t>
            </a:r>
            <a:r>
              <a:rPr lang="it-IT" sz="1323" dirty="0"/>
              <a:t> </a:t>
            </a:r>
            <a:r>
              <a:rPr lang="it-IT" sz="1323" dirty="0" err="1"/>
              <a:t>winding</a:t>
            </a:r>
            <a:r>
              <a:rPr lang="it-IT" sz="1323" dirty="0"/>
              <a:t> (</a:t>
            </a:r>
            <a:r>
              <a:rPr lang="it-IT" sz="1323" dirty="0" err="1"/>
              <a:t>as</a:t>
            </a:r>
            <a:r>
              <a:rPr lang="it-IT" sz="1323" dirty="0"/>
              <a:t> the coils </a:t>
            </a:r>
            <a:r>
              <a:rPr lang="it-IT" sz="1323" dirty="0" err="1"/>
              <a:t>need</a:t>
            </a:r>
            <a:r>
              <a:rPr lang="it-IT" sz="1323" dirty="0"/>
              <a:t> to be </a:t>
            </a:r>
            <a:r>
              <a:rPr lang="it-IT" sz="1323" dirty="0" err="1"/>
              <a:t>replaced</a:t>
            </a:r>
            <a:endParaRPr lang="it-IT" sz="1323" dirty="0"/>
          </a:p>
          <a:p>
            <a:pPr marL="614271" lvl="1" indent="-236258">
              <a:buFont typeface="Wingdings" pitchFamily="2" charset="2"/>
              <a:buChar char="q"/>
            </a:pPr>
            <a:r>
              <a:rPr lang="it-IT" sz="1323" dirty="0" err="1"/>
              <a:t>Change</a:t>
            </a:r>
            <a:r>
              <a:rPr lang="it-IT" sz="1323" dirty="0"/>
              <a:t> core metal for </a:t>
            </a:r>
            <a:r>
              <a:rPr lang="it-IT" sz="1323" dirty="0" err="1"/>
              <a:t>higher</a:t>
            </a:r>
            <a:r>
              <a:rPr lang="it-IT" sz="1323" dirty="0"/>
              <a:t> </a:t>
            </a:r>
            <a:r>
              <a:rPr lang="it-IT" sz="1323" dirty="0" err="1"/>
              <a:t>saturation</a:t>
            </a:r>
            <a:endParaRPr lang="it-IT" sz="1323" dirty="0"/>
          </a:p>
        </p:txBody>
      </p:sp>
    </p:spTree>
    <p:extLst>
      <p:ext uri="{BB962C8B-B14F-4D97-AF65-F5344CB8AC3E}">
        <p14:creationId xmlns:p14="http://schemas.microsoft.com/office/powerpoint/2010/main" val="2671975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C817-C6B5-0DCB-239A-4F41956E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2" y="148190"/>
            <a:ext cx="8694539" cy="1096006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The NA60+ vertex telescope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3BE14-0950-B880-B70B-05AA4411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22</a:t>
            </a:fld>
            <a:endParaRPr lang="it-IT" altLang="it-IT"/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F5F897C7-5210-E359-9F4C-B2C8C35E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88"/>
          <a:stretch/>
        </p:blipFill>
        <p:spPr>
          <a:xfrm>
            <a:off x="92423" y="2172315"/>
            <a:ext cx="5743437" cy="1159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61C6BF-D01B-7F8D-FC06-201AC39ECB88}"/>
              </a:ext>
            </a:extLst>
          </p:cNvPr>
          <p:cNvSpPr txBox="1"/>
          <p:nvPr/>
        </p:nvSpPr>
        <p:spPr>
          <a:xfrm>
            <a:off x="71221" y="1578375"/>
            <a:ext cx="7767371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6026">
              <a:defRPr/>
            </a:pPr>
            <a:r>
              <a:rPr lang="en-US" sz="1323" dirty="0">
                <a:ea typeface="Verdana" panose="020B0604030504040204" pitchFamily="34" charset="0"/>
              </a:rPr>
              <a:t>Sensor based on 25 mm long units, replicated several times through stitching  </a:t>
            </a:r>
          </a:p>
          <a:p>
            <a:pPr defTabSz="756026">
              <a:defRPr/>
            </a:pPr>
            <a:r>
              <a:rPr lang="en-US" sz="1323" dirty="0"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1323" dirty="0">
                <a:ea typeface="Verdana" panose="020B0604030504040204" pitchFamily="34" charset="0"/>
              </a:rPr>
              <a:t>up to 15 cm length for NA60+</a:t>
            </a:r>
            <a:r>
              <a:rPr lang="it-IT" sz="1323" dirty="0">
                <a:ea typeface="Verdana" panose="020B0604030504040204" pitchFamily="34" charset="0"/>
              </a:rPr>
              <a:t> </a:t>
            </a:r>
            <a:endParaRPr lang="it-IT" sz="1323" b="1" dirty="0">
              <a:ea typeface="Verdan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3C065B-874C-03EA-81BB-235CCFE25A0D}"/>
              </a:ext>
            </a:extLst>
          </p:cNvPr>
          <p:cNvGrpSpPr/>
          <p:nvPr/>
        </p:nvGrpSpPr>
        <p:grpSpPr>
          <a:xfrm>
            <a:off x="1132714" y="3453784"/>
            <a:ext cx="2895455" cy="2826644"/>
            <a:chOff x="911424" y="3080792"/>
            <a:chExt cx="3575869" cy="3575869"/>
          </a:xfrm>
        </p:grpSpPr>
        <p:sp>
          <p:nvSpPr>
            <p:cNvPr id="7" name="Ovale 2">
              <a:extLst>
                <a:ext uri="{FF2B5EF4-FFF2-40B4-BE49-F238E27FC236}">
                  <a16:creationId xmlns:a16="http://schemas.microsoft.com/office/drawing/2014/main" id="{2588888C-60DB-3221-A0A7-8AFBB59399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424" y="3080792"/>
              <a:ext cx="3575869" cy="357586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>
                <a:defRPr/>
              </a:pPr>
              <a:endParaRPr lang="it-IT" sz="1488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4D1504-4555-C69E-438D-5851601BBF7C}"/>
                </a:ext>
              </a:extLst>
            </p:cNvPr>
            <p:cNvGrpSpPr/>
            <p:nvPr/>
          </p:nvGrpSpPr>
          <p:grpSpPr>
            <a:xfrm>
              <a:off x="1631504" y="3756788"/>
              <a:ext cx="2126183" cy="2175807"/>
              <a:chOff x="1631504" y="3314801"/>
              <a:chExt cx="2126183" cy="2175807"/>
            </a:xfrm>
          </p:grpSpPr>
          <p:grpSp>
            <p:nvGrpSpPr>
              <p:cNvPr id="10" name="Gruppo 34">
                <a:extLst>
                  <a:ext uri="{FF2B5EF4-FFF2-40B4-BE49-F238E27FC236}">
                    <a16:creationId xmlns:a16="http://schemas.microsoft.com/office/drawing/2014/main" id="{6175FBA9-E6E4-4926-02F1-059C96B66A10}"/>
                  </a:ext>
                </a:extLst>
              </p:cNvPr>
              <p:cNvGrpSpPr/>
              <p:nvPr/>
            </p:nvGrpSpPr>
            <p:grpSpPr>
              <a:xfrm flipV="1">
                <a:off x="1631504" y="5281330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47" name="Immagine 35">
                  <a:extLst>
                    <a:ext uri="{FF2B5EF4-FFF2-40B4-BE49-F238E27FC236}">
                      <a16:creationId xmlns:a16="http://schemas.microsoft.com/office/drawing/2014/main" id="{11EEF083-4A5E-FDA3-F412-7E6BC66E7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48" name="Immagine 36">
                  <a:extLst>
                    <a:ext uri="{FF2B5EF4-FFF2-40B4-BE49-F238E27FC236}">
                      <a16:creationId xmlns:a16="http://schemas.microsoft.com/office/drawing/2014/main" id="{9B879F38-4C76-BC34-80D7-6AF856679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49" name="Immagine 37">
                  <a:extLst>
                    <a:ext uri="{FF2B5EF4-FFF2-40B4-BE49-F238E27FC236}">
                      <a16:creationId xmlns:a16="http://schemas.microsoft.com/office/drawing/2014/main" id="{EF93045B-4A33-8044-1B4F-D9D5449616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uppo 38">
                <a:extLst>
                  <a:ext uri="{FF2B5EF4-FFF2-40B4-BE49-F238E27FC236}">
                    <a16:creationId xmlns:a16="http://schemas.microsoft.com/office/drawing/2014/main" id="{971D8A18-C2B4-E691-186B-D81A5E5CFD65}"/>
                  </a:ext>
                </a:extLst>
              </p:cNvPr>
              <p:cNvGrpSpPr/>
              <p:nvPr/>
            </p:nvGrpSpPr>
            <p:grpSpPr>
              <a:xfrm flipV="1">
                <a:off x="1631504" y="5055367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44" name="Immagine 39">
                  <a:extLst>
                    <a:ext uri="{FF2B5EF4-FFF2-40B4-BE49-F238E27FC236}">
                      <a16:creationId xmlns:a16="http://schemas.microsoft.com/office/drawing/2014/main" id="{81F6D0ED-038A-9848-6A84-47B55B636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45" name="Immagine 40">
                  <a:extLst>
                    <a:ext uri="{FF2B5EF4-FFF2-40B4-BE49-F238E27FC236}">
                      <a16:creationId xmlns:a16="http://schemas.microsoft.com/office/drawing/2014/main" id="{77810312-1DAC-1545-0313-8A1E60F2DF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46" name="Immagine 41">
                  <a:extLst>
                    <a:ext uri="{FF2B5EF4-FFF2-40B4-BE49-F238E27FC236}">
                      <a16:creationId xmlns:a16="http://schemas.microsoft.com/office/drawing/2014/main" id="{52BBE0A1-7680-D65A-4300-49408CCBCB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uppo 42">
                <a:extLst>
                  <a:ext uri="{FF2B5EF4-FFF2-40B4-BE49-F238E27FC236}">
                    <a16:creationId xmlns:a16="http://schemas.microsoft.com/office/drawing/2014/main" id="{F8176343-0777-FD94-D692-486CD460BC00}"/>
                  </a:ext>
                </a:extLst>
              </p:cNvPr>
              <p:cNvGrpSpPr/>
              <p:nvPr/>
            </p:nvGrpSpPr>
            <p:grpSpPr>
              <a:xfrm flipV="1">
                <a:off x="1631504" y="4841778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41" name="Immagine 43">
                  <a:extLst>
                    <a:ext uri="{FF2B5EF4-FFF2-40B4-BE49-F238E27FC236}">
                      <a16:creationId xmlns:a16="http://schemas.microsoft.com/office/drawing/2014/main" id="{C98C2529-4CAC-2621-FBFB-ECFFB3947E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42" name="Immagine 44">
                  <a:extLst>
                    <a:ext uri="{FF2B5EF4-FFF2-40B4-BE49-F238E27FC236}">
                      <a16:creationId xmlns:a16="http://schemas.microsoft.com/office/drawing/2014/main" id="{DFF91285-7D83-AF04-24B2-455A9D84CA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43" name="Immagine 45">
                  <a:extLst>
                    <a:ext uri="{FF2B5EF4-FFF2-40B4-BE49-F238E27FC236}">
                      <a16:creationId xmlns:a16="http://schemas.microsoft.com/office/drawing/2014/main" id="{2DC2A156-D3F4-8787-2D42-DBB2D1C5B2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uppo 46">
                <a:extLst>
                  <a:ext uri="{FF2B5EF4-FFF2-40B4-BE49-F238E27FC236}">
                    <a16:creationId xmlns:a16="http://schemas.microsoft.com/office/drawing/2014/main" id="{1F81D9EC-6FDA-3836-24C6-A42920CA366B}"/>
                  </a:ext>
                </a:extLst>
              </p:cNvPr>
              <p:cNvGrpSpPr/>
              <p:nvPr/>
            </p:nvGrpSpPr>
            <p:grpSpPr>
              <a:xfrm flipV="1">
                <a:off x="1631504" y="4620126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38" name="Immagine 47">
                  <a:extLst>
                    <a:ext uri="{FF2B5EF4-FFF2-40B4-BE49-F238E27FC236}">
                      <a16:creationId xmlns:a16="http://schemas.microsoft.com/office/drawing/2014/main" id="{950C8517-8F3C-BE3D-FB5E-64D51EB21A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39" name="Immagine 78">
                  <a:extLst>
                    <a:ext uri="{FF2B5EF4-FFF2-40B4-BE49-F238E27FC236}">
                      <a16:creationId xmlns:a16="http://schemas.microsoft.com/office/drawing/2014/main" id="{8095AF65-A302-FEC8-0930-C9B30B34C6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40" name="Immagine 81">
                  <a:extLst>
                    <a:ext uri="{FF2B5EF4-FFF2-40B4-BE49-F238E27FC236}">
                      <a16:creationId xmlns:a16="http://schemas.microsoft.com/office/drawing/2014/main" id="{B45F109D-CC8F-04DF-AD29-FBB697A461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uppo 82">
                <a:extLst>
                  <a:ext uri="{FF2B5EF4-FFF2-40B4-BE49-F238E27FC236}">
                    <a16:creationId xmlns:a16="http://schemas.microsoft.com/office/drawing/2014/main" id="{E41D150F-AAC7-B525-EA80-A6FD90E765D5}"/>
                  </a:ext>
                </a:extLst>
              </p:cNvPr>
              <p:cNvGrpSpPr/>
              <p:nvPr/>
            </p:nvGrpSpPr>
            <p:grpSpPr>
              <a:xfrm flipV="1">
                <a:off x="1631504" y="4407295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35" name="Immagine 83">
                  <a:extLst>
                    <a:ext uri="{FF2B5EF4-FFF2-40B4-BE49-F238E27FC236}">
                      <a16:creationId xmlns:a16="http://schemas.microsoft.com/office/drawing/2014/main" id="{9E0A5D50-E23B-F0A5-3AA6-F910A57C68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36" name="Immagine 84">
                  <a:extLst>
                    <a:ext uri="{FF2B5EF4-FFF2-40B4-BE49-F238E27FC236}">
                      <a16:creationId xmlns:a16="http://schemas.microsoft.com/office/drawing/2014/main" id="{D9636387-9ECA-7608-E875-216221E222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37" name="Immagine 85">
                  <a:extLst>
                    <a:ext uri="{FF2B5EF4-FFF2-40B4-BE49-F238E27FC236}">
                      <a16:creationId xmlns:a16="http://schemas.microsoft.com/office/drawing/2014/main" id="{628BF780-C27E-EBBF-4BA8-DF856D4F72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uppo 86">
                <a:extLst>
                  <a:ext uri="{FF2B5EF4-FFF2-40B4-BE49-F238E27FC236}">
                    <a16:creationId xmlns:a16="http://schemas.microsoft.com/office/drawing/2014/main" id="{57D99408-6907-ADA8-B89B-B68D059C4839}"/>
                  </a:ext>
                </a:extLst>
              </p:cNvPr>
              <p:cNvGrpSpPr/>
              <p:nvPr/>
            </p:nvGrpSpPr>
            <p:grpSpPr>
              <a:xfrm flipV="1">
                <a:off x="1631504" y="4187795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32" name="Immagine 87">
                  <a:extLst>
                    <a:ext uri="{FF2B5EF4-FFF2-40B4-BE49-F238E27FC236}">
                      <a16:creationId xmlns:a16="http://schemas.microsoft.com/office/drawing/2014/main" id="{B2237111-6CE2-B3BB-651A-53C8BEA2B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33" name="Immagine 88">
                  <a:extLst>
                    <a:ext uri="{FF2B5EF4-FFF2-40B4-BE49-F238E27FC236}">
                      <a16:creationId xmlns:a16="http://schemas.microsoft.com/office/drawing/2014/main" id="{AB7755F9-AED8-664A-8273-03FBB12C4E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34" name="Immagine 89">
                  <a:extLst>
                    <a:ext uri="{FF2B5EF4-FFF2-40B4-BE49-F238E27FC236}">
                      <a16:creationId xmlns:a16="http://schemas.microsoft.com/office/drawing/2014/main" id="{7082EF73-1DA5-1EA7-6C56-A9518FC3F1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uppo 90">
                <a:extLst>
                  <a:ext uri="{FF2B5EF4-FFF2-40B4-BE49-F238E27FC236}">
                    <a16:creationId xmlns:a16="http://schemas.microsoft.com/office/drawing/2014/main" id="{F8335094-1C39-9BCD-0AE6-F2FB903C8FF0}"/>
                  </a:ext>
                </a:extLst>
              </p:cNvPr>
              <p:cNvGrpSpPr/>
              <p:nvPr/>
            </p:nvGrpSpPr>
            <p:grpSpPr>
              <a:xfrm flipV="1">
                <a:off x="1631504" y="3965184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29" name="Immagine 91">
                  <a:extLst>
                    <a:ext uri="{FF2B5EF4-FFF2-40B4-BE49-F238E27FC236}">
                      <a16:creationId xmlns:a16="http://schemas.microsoft.com/office/drawing/2014/main" id="{348C987F-98B4-AC34-C3DB-549ACBADEC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30" name="Immagine 92">
                  <a:extLst>
                    <a:ext uri="{FF2B5EF4-FFF2-40B4-BE49-F238E27FC236}">
                      <a16:creationId xmlns:a16="http://schemas.microsoft.com/office/drawing/2014/main" id="{6BBB390F-43A3-AB41-98F2-D0A04ABE2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31" name="Immagine 93">
                  <a:extLst>
                    <a:ext uri="{FF2B5EF4-FFF2-40B4-BE49-F238E27FC236}">
                      <a16:creationId xmlns:a16="http://schemas.microsoft.com/office/drawing/2014/main" id="{A27939DC-0243-2D38-080F-A756F987A1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uppo 94">
                <a:extLst>
                  <a:ext uri="{FF2B5EF4-FFF2-40B4-BE49-F238E27FC236}">
                    <a16:creationId xmlns:a16="http://schemas.microsoft.com/office/drawing/2014/main" id="{45D6F275-6E92-B08E-7874-F9A3A80FF616}"/>
                  </a:ext>
                </a:extLst>
              </p:cNvPr>
              <p:cNvGrpSpPr/>
              <p:nvPr/>
            </p:nvGrpSpPr>
            <p:grpSpPr>
              <a:xfrm flipV="1">
                <a:off x="1631504" y="3759223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26" name="Immagine 95">
                  <a:extLst>
                    <a:ext uri="{FF2B5EF4-FFF2-40B4-BE49-F238E27FC236}">
                      <a16:creationId xmlns:a16="http://schemas.microsoft.com/office/drawing/2014/main" id="{9843BEF9-2C74-3267-B6F8-0A433DC168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27" name="Immagine 96">
                  <a:extLst>
                    <a:ext uri="{FF2B5EF4-FFF2-40B4-BE49-F238E27FC236}">
                      <a16:creationId xmlns:a16="http://schemas.microsoft.com/office/drawing/2014/main" id="{AADBA220-1A07-88E6-1E55-87868BA3A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28" name="Immagine 97">
                  <a:extLst>
                    <a:ext uri="{FF2B5EF4-FFF2-40B4-BE49-F238E27FC236}">
                      <a16:creationId xmlns:a16="http://schemas.microsoft.com/office/drawing/2014/main" id="{173095D2-4BD0-81C9-1219-29A79E9F4D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uppo 98">
                <a:extLst>
                  <a:ext uri="{FF2B5EF4-FFF2-40B4-BE49-F238E27FC236}">
                    <a16:creationId xmlns:a16="http://schemas.microsoft.com/office/drawing/2014/main" id="{BE1C6DED-2EB6-32D0-EAE6-9745DA0F4397}"/>
                  </a:ext>
                </a:extLst>
              </p:cNvPr>
              <p:cNvGrpSpPr/>
              <p:nvPr/>
            </p:nvGrpSpPr>
            <p:grpSpPr>
              <a:xfrm flipV="1">
                <a:off x="1631504" y="3534856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23" name="Immagine 99">
                  <a:extLst>
                    <a:ext uri="{FF2B5EF4-FFF2-40B4-BE49-F238E27FC236}">
                      <a16:creationId xmlns:a16="http://schemas.microsoft.com/office/drawing/2014/main" id="{8875D5BE-A01A-542E-B46C-CF60DB8467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24" name="Immagine 100">
                  <a:extLst>
                    <a:ext uri="{FF2B5EF4-FFF2-40B4-BE49-F238E27FC236}">
                      <a16:creationId xmlns:a16="http://schemas.microsoft.com/office/drawing/2014/main" id="{8C98CF00-3033-E1A3-A265-A2A53C533D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25" name="Immagine 101">
                  <a:extLst>
                    <a:ext uri="{FF2B5EF4-FFF2-40B4-BE49-F238E27FC236}">
                      <a16:creationId xmlns:a16="http://schemas.microsoft.com/office/drawing/2014/main" id="{9AE7977C-8474-72F4-485F-E6B6A6A681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uppo 102">
                <a:extLst>
                  <a:ext uri="{FF2B5EF4-FFF2-40B4-BE49-F238E27FC236}">
                    <a16:creationId xmlns:a16="http://schemas.microsoft.com/office/drawing/2014/main" id="{00631A4C-9206-5D66-9B08-1CC062FAF18E}"/>
                  </a:ext>
                </a:extLst>
              </p:cNvPr>
              <p:cNvGrpSpPr/>
              <p:nvPr/>
            </p:nvGrpSpPr>
            <p:grpSpPr>
              <a:xfrm flipV="1">
                <a:off x="1631504" y="3314801"/>
                <a:ext cx="2126183" cy="209278"/>
                <a:chOff x="445138" y="5159147"/>
                <a:chExt cx="10672160" cy="1086248"/>
              </a:xfrm>
            </p:grpSpPr>
            <p:pic>
              <p:nvPicPr>
                <p:cNvPr id="20" name="Immagine 103">
                  <a:extLst>
                    <a:ext uri="{FF2B5EF4-FFF2-40B4-BE49-F238E27FC236}">
                      <a16:creationId xmlns:a16="http://schemas.microsoft.com/office/drawing/2014/main" id="{8895662A-CB8A-173D-8AC8-7FE2C21B08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5138" y="5159147"/>
                  <a:ext cx="6595080" cy="1086248"/>
                </a:xfrm>
                <a:prstGeom prst="rect">
                  <a:avLst/>
                </a:prstGeom>
              </p:spPr>
            </p:pic>
            <p:pic>
              <p:nvPicPr>
                <p:cNvPr id="21" name="Immagine 104">
                  <a:extLst>
                    <a:ext uri="{FF2B5EF4-FFF2-40B4-BE49-F238E27FC236}">
                      <a16:creationId xmlns:a16="http://schemas.microsoft.com/office/drawing/2014/main" id="{CAF6E39B-C87B-671B-3604-3006AF85E0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0340" y="5159148"/>
                  <a:ext cx="2048479" cy="1086247"/>
                </a:xfrm>
                <a:prstGeom prst="rect">
                  <a:avLst/>
                </a:prstGeom>
              </p:spPr>
            </p:pic>
            <p:pic>
              <p:nvPicPr>
                <p:cNvPr id="22" name="Immagine 105">
                  <a:extLst>
                    <a:ext uri="{FF2B5EF4-FFF2-40B4-BE49-F238E27FC236}">
                      <a16:creationId xmlns:a16="http://schemas.microsoft.com/office/drawing/2014/main" id="{DB7192A4-82C1-7284-ED91-4C3EDE8E0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8819" y="5159147"/>
                  <a:ext cx="2048479" cy="1086247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9FA3A1-131F-330A-3E0E-BF47EC1CE83A}"/>
                </a:ext>
              </a:extLst>
            </p:cNvPr>
            <p:cNvSpPr txBox="1"/>
            <p:nvPr/>
          </p:nvSpPr>
          <p:spPr>
            <a:xfrm>
              <a:off x="1904679" y="6002222"/>
              <a:ext cx="1718775" cy="374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23" dirty="0"/>
                <a:t>12 inch Si wafer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87CEDE0-D4F7-5D17-34D7-AB083F98CC30}"/>
              </a:ext>
            </a:extLst>
          </p:cNvPr>
          <p:cNvSpPr txBox="1"/>
          <p:nvPr/>
        </p:nvSpPr>
        <p:spPr>
          <a:xfrm>
            <a:off x="6412910" y="1993701"/>
            <a:ext cx="3328732" cy="2738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23" dirty="0"/>
              <a:t>R&amp;D in progress</a:t>
            </a:r>
          </a:p>
          <a:p>
            <a:pPr algn="ctr"/>
            <a:r>
              <a:rPr lang="en-US" sz="1323" dirty="0"/>
              <a:t>Common development</a:t>
            </a:r>
          </a:p>
          <a:p>
            <a:pPr algn="ctr"/>
            <a:r>
              <a:rPr lang="en-US" sz="1323" b="1" dirty="0">
                <a:solidFill>
                  <a:schemeClr val="accent4"/>
                </a:solidFill>
              </a:rPr>
              <a:t>ALICE </a:t>
            </a:r>
            <a:r>
              <a:rPr lang="en-US" sz="1323" b="1" dirty="0">
                <a:solidFill>
                  <a:schemeClr val="accent4"/>
                </a:solidFill>
                <a:sym typeface="Wingdings" panose="05000000000000000000" pitchFamily="2" charset="2"/>
              </a:rPr>
              <a:t></a:t>
            </a:r>
            <a:r>
              <a:rPr lang="en-US" sz="1323" b="1" dirty="0">
                <a:solidFill>
                  <a:schemeClr val="accent4"/>
                </a:solidFill>
              </a:rPr>
              <a:t> NA60+</a:t>
            </a:r>
          </a:p>
          <a:p>
            <a:pPr algn="ctr"/>
            <a:r>
              <a:rPr lang="en-US" sz="1323" b="1" dirty="0">
                <a:solidFill>
                  <a:schemeClr val="accent4"/>
                </a:solidFill>
              </a:rPr>
              <a:t>(same timeline!)</a:t>
            </a:r>
          </a:p>
          <a:p>
            <a:pPr algn="ctr"/>
            <a:endParaRPr lang="en-US" sz="1323" dirty="0"/>
          </a:p>
          <a:p>
            <a:pPr algn="ctr"/>
            <a:r>
              <a:rPr lang="en-US" sz="1323" dirty="0"/>
              <a:t>S</a:t>
            </a:r>
            <a:r>
              <a:rPr lang="en-US" sz="1323" dirty="0">
                <a:latin typeface="Verdana" panose="020B0604030504040204" pitchFamily="34" charset="0"/>
              </a:rPr>
              <a:t>tate-of-the-art imaging technology </a:t>
            </a:r>
          </a:p>
          <a:p>
            <a:pPr algn="ctr"/>
            <a:r>
              <a:rPr lang="en-US" sz="1323" dirty="0" err="1">
                <a:latin typeface="Verdana" panose="020B0604030504040204" pitchFamily="34" charset="0"/>
              </a:rPr>
              <a:t>TowerJazz</a:t>
            </a:r>
            <a:r>
              <a:rPr lang="en-US" sz="1323" dirty="0">
                <a:latin typeface="Verdana" panose="020B0604030504040204" pitchFamily="34" charset="0"/>
              </a:rPr>
              <a:t> 65 nm</a:t>
            </a:r>
          </a:p>
          <a:p>
            <a:pPr algn="ctr"/>
            <a:endParaRPr lang="en-US" sz="1323" dirty="0">
              <a:latin typeface="Verdana" panose="020B0604030504040204" pitchFamily="34" charset="0"/>
            </a:endParaRPr>
          </a:p>
          <a:p>
            <a:pPr algn="ctr"/>
            <a:r>
              <a:rPr lang="en-US" sz="1323" dirty="0">
                <a:latin typeface="Verdana" panose="020B0604030504040204" pitchFamily="34" charset="0"/>
              </a:rPr>
              <a:t>Sensor thickness:</a:t>
            </a:r>
          </a:p>
          <a:p>
            <a:pPr algn="ctr"/>
            <a:r>
              <a:rPr lang="en-US" sz="1323" dirty="0">
                <a:latin typeface="Verdana" panose="020B0604030504040204" pitchFamily="34" charset="0"/>
              </a:rPr>
              <a:t> few tens of microns of silicon</a:t>
            </a:r>
            <a:endParaRPr lang="en-US" sz="1323" dirty="0"/>
          </a:p>
          <a:p>
            <a:pPr algn="ctr"/>
            <a:r>
              <a:rPr lang="en-US" sz="1323" dirty="0">
                <a:latin typeface="ArialMT"/>
              </a:rPr>
              <a:t>→ </a:t>
            </a:r>
            <a:r>
              <a:rPr lang="en-US" sz="1323" dirty="0">
                <a:latin typeface="Verdana" panose="020B0604030504040204" pitchFamily="34" charset="0"/>
              </a:rPr>
              <a:t>material budget </a:t>
            </a:r>
            <a:r>
              <a:rPr lang="en-US" sz="1323" b="1" dirty="0">
                <a:solidFill>
                  <a:schemeClr val="accent4"/>
                </a:solidFill>
                <a:latin typeface="Verdana" panose="020B0604030504040204" pitchFamily="34" charset="0"/>
              </a:rPr>
              <a:t>&lt;0.1% X</a:t>
            </a:r>
            <a:r>
              <a:rPr lang="en-US" sz="1323" b="1" baseline="-25000" dirty="0">
                <a:solidFill>
                  <a:schemeClr val="accent4"/>
                </a:solidFill>
                <a:latin typeface="Verdana" panose="020B0604030504040204" pitchFamily="34" charset="0"/>
              </a:rPr>
              <a:t>0</a:t>
            </a:r>
          </a:p>
          <a:p>
            <a:pPr algn="ctr"/>
            <a:endParaRPr lang="en-US" sz="1323" dirty="0">
              <a:latin typeface="Verdana" panose="020B0604030504040204" pitchFamily="34" charset="0"/>
            </a:endParaRPr>
          </a:p>
          <a:p>
            <a:pPr algn="ctr"/>
            <a:r>
              <a:rPr lang="en-US" sz="1323" dirty="0">
                <a:latin typeface="Verdana" panose="020B0604030504040204" pitchFamily="34" charset="0"/>
              </a:rPr>
              <a:t>Spatial resolution  </a:t>
            </a:r>
            <a:r>
              <a:rPr lang="en-US" sz="1323" b="1" dirty="0">
                <a:solidFill>
                  <a:schemeClr val="accent4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 </a:t>
            </a:r>
            <a:r>
              <a:rPr lang="en-US" sz="1323" b="1" dirty="0">
                <a:solidFill>
                  <a:schemeClr val="accent4"/>
                </a:solidFill>
                <a:latin typeface="Verdana" panose="020B0604030504040204" pitchFamily="34" charset="0"/>
              </a:rPr>
              <a:t>5 </a:t>
            </a:r>
            <a:r>
              <a:rPr lang="en-US" sz="1323" b="1" dirty="0" err="1">
                <a:solidFill>
                  <a:schemeClr val="accent4"/>
                </a:solidFill>
                <a:latin typeface="SymbolMT"/>
              </a:rPr>
              <a:t>μ</a:t>
            </a:r>
            <a:r>
              <a:rPr lang="en-US" sz="1323" b="1" dirty="0" err="1">
                <a:solidFill>
                  <a:schemeClr val="accent4"/>
                </a:solidFill>
                <a:latin typeface="Verdana" panose="020B0604030504040204" pitchFamily="34" charset="0"/>
              </a:rPr>
              <a:t>m</a:t>
            </a:r>
            <a:r>
              <a:rPr lang="en-US" sz="1323" b="1" dirty="0">
                <a:solidFill>
                  <a:schemeClr val="accent4"/>
                </a:solidFill>
                <a:latin typeface="Verdana" panose="020B0604030504040204" pitchFamily="34" charset="0"/>
              </a:rPr>
              <a:t> </a:t>
            </a:r>
            <a:endParaRPr lang="en-US" sz="1323" b="1" dirty="0">
              <a:solidFill>
                <a:schemeClr val="accent4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4E68BE-CD7C-F114-DC42-F4BE71A1F938}"/>
              </a:ext>
            </a:extLst>
          </p:cNvPr>
          <p:cNvSpPr txBox="1"/>
          <p:nvPr/>
        </p:nvSpPr>
        <p:spPr>
          <a:xfrm>
            <a:off x="6766982" y="4670228"/>
            <a:ext cx="2783134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23" dirty="0"/>
              <a:t>Cooling studies (NA60+ geometry)</a:t>
            </a:r>
          </a:p>
          <a:p>
            <a:pPr algn="ctr"/>
            <a:r>
              <a:rPr lang="en-US" sz="1323" dirty="0">
                <a:sym typeface="Wingdings" panose="05000000000000000000" pitchFamily="2" charset="2"/>
              </a:rPr>
              <a:t> </a:t>
            </a:r>
            <a:r>
              <a:rPr lang="en-US" sz="1323" b="1" dirty="0" err="1">
                <a:solidFill>
                  <a:srgbClr val="FFC000"/>
                </a:solidFill>
                <a:sym typeface="Wingdings" panose="05000000000000000000" pitchFamily="2" charset="2"/>
              </a:rPr>
              <a:t>airflow+water</a:t>
            </a:r>
            <a:r>
              <a:rPr lang="en-US" sz="1323" b="1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endParaRPr lang="en-US" sz="1323" b="1" dirty="0">
              <a:solidFill>
                <a:srgbClr val="FFC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91DF96F-CD83-DFC7-5535-F15723B621B7}"/>
              </a:ext>
            </a:extLst>
          </p:cNvPr>
          <p:cNvSpPr txBox="1"/>
          <p:nvPr/>
        </p:nvSpPr>
        <p:spPr>
          <a:xfrm>
            <a:off x="4112583" y="3318224"/>
            <a:ext cx="704039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/>
              <a:t>30 cm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4E5E689-7DBA-42B9-F30C-E34128DB48A7}"/>
              </a:ext>
            </a:extLst>
          </p:cNvPr>
          <p:cNvSpPr txBox="1"/>
          <p:nvPr/>
        </p:nvSpPr>
        <p:spPr>
          <a:xfrm>
            <a:off x="5740523" y="5356024"/>
            <a:ext cx="5038927" cy="90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6258" indent="-236258">
              <a:buFont typeface="Wingdings" panose="05000000000000000000" pitchFamily="2" charset="2"/>
              <a:buChar char="q"/>
            </a:pPr>
            <a:r>
              <a:rPr lang="en-US" sz="1323" dirty="0">
                <a:ea typeface="Verdana" panose="020B0604030504040204" pitchFamily="34" charset="0"/>
                <a:sym typeface="Wingdings" panose="05000000000000000000" pitchFamily="2" charset="2"/>
              </a:rPr>
              <a:t>E</a:t>
            </a:r>
            <a:r>
              <a:rPr lang="en-US" sz="1323" dirty="0">
                <a:ea typeface="Verdana" panose="020B0604030504040204" pitchFamily="34" charset="0"/>
              </a:rPr>
              <a:t>ngineering run for a fully functional prototype </a:t>
            </a:r>
          </a:p>
          <a:p>
            <a:pPr marL="236258" indent="-236258">
              <a:buFont typeface="Wingdings" panose="05000000000000000000" pitchFamily="2" charset="2"/>
              <a:buChar char="q"/>
            </a:pPr>
            <a:r>
              <a:rPr lang="en-US" sz="1323" dirty="0">
                <a:ea typeface="Verdana" panose="020B0604030504040204" pitchFamily="34" charset="0"/>
              </a:rPr>
              <a:t>Possibility of a second run if optimizations </a:t>
            </a:r>
          </a:p>
          <a:p>
            <a:r>
              <a:rPr lang="en-US" sz="1323" dirty="0">
                <a:ea typeface="Verdana" panose="020B0604030504040204" pitchFamily="34" charset="0"/>
              </a:rPr>
              <a:t>    needed</a:t>
            </a:r>
            <a:br>
              <a:rPr lang="en-US" sz="1323" dirty="0">
                <a:ea typeface="Verdana" panose="020B0604030504040204" pitchFamily="34" charset="0"/>
              </a:rPr>
            </a:br>
            <a:endParaRPr lang="en-US" sz="1323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88B9398-42BC-08B5-202B-B039A763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23</a:t>
            </a:fld>
            <a:endParaRPr lang="it-IT" altLang="it-IT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E4FD1C3-7E36-CC50-0153-529E1358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80" y="3913394"/>
            <a:ext cx="4205774" cy="247075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hinning/Dicing/Picking">
            <a:extLst>
              <a:ext uri="{FF2B5EF4-FFF2-40B4-BE49-F238E27FC236}">
                <a16:creationId xmlns:a16="http://schemas.microsoft.com/office/drawing/2014/main" id="{7D68C141-4387-F105-6DD7-0AF73AFEA2BC}"/>
              </a:ext>
            </a:extLst>
          </p:cNvPr>
          <p:cNvSpPr txBox="1">
            <a:spLocks/>
          </p:cNvSpPr>
          <p:nvPr/>
        </p:nvSpPr>
        <p:spPr>
          <a:xfrm>
            <a:off x="461720" y="2150574"/>
            <a:ext cx="4042751" cy="3864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Thinning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Dicing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/Picking</a:t>
            </a:r>
          </a:p>
        </p:txBody>
      </p:sp>
      <p:sp>
        <p:nvSpPr>
          <p:cNvPr id="6" name="Two pad wafers thinned (50 µm) and diced for handling tests…">
            <a:extLst>
              <a:ext uri="{FF2B5EF4-FFF2-40B4-BE49-F238E27FC236}">
                <a16:creationId xmlns:a16="http://schemas.microsoft.com/office/drawing/2014/main" id="{077F0CF4-EBE1-F7CD-F877-EA1EA000EEEA}"/>
              </a:ext>
            </a:extLst>
          </p:cNvPr>
          <p:cNvSpPr txBox="1">
            <a:spLocks/>
          </p:cNvSpPr>
          <p:nvPr/>
        </p:nvSpPr>
        <p:spPr>
          <a:xfrm>
            <a:off x="461720" y="2656481"/>
            <a:ext cx="4042751" cy="20164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6568">
              <a:spcBef>
                <a:spcPts val="1488"/>
              </a:spcBef>
              <a:buFont typeface="Wingdings" pitchFamily="2" charset="2"/>
              <a:buChar char="q"/>
              <a:defRPr sz="3936"/>
            </a:pP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pad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wafers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thinned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(50 µm) and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diced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handling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endParaRPr lang="it-IT" sz="1488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826568">
              <a:spcBef>
                <a:spcPts val="1488"/>
              </a:spcBef>
              <a:buFont typeface="Wingdings" pitchFamily="2" charset="2"/>
              <a:buChar char="q"/>
              <a:defRPr sz="3936"/>
            </a:pP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Chips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picked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wafer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custom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tooling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glued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bonded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carrier card</a:t>
            </a:r>
          </a:p>
          <a:p>
            <a:pPr defTabSz="826568">
              <a:spcBef>
                <a:spcPts val="1488"/>
              </a:spcBef>
              <a:buFont typeface="Wingdings" pitchFamily="2" charset="2"/>
              <a:buChar char="q"/>
              <a:defRPr sz="3936">
                <a:solidFill>
                  <a:srgbClr val="FFFFFF"/>
                </a:solidFill>
              </a:defRPr>
            </a:pPr>
            <a:r>
              <a:rPr lang="it-IT" sz="148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Procedure </a:t>
            </a:r>
            <a:r>
              <a:rPr lang="it-IT" sz="1488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pad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wafers and on the first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MOSS!</a:t>
            </a:r>
          </a:p>
        </p:txBody>
      </p:sp>
      <p:pic>
        <p:nvPicPr>
          <p:cNvPr id="7" name="Bowl of pappardelle pasta with parsley butter, roasted hazelnuts, and shaved parmesan cheese" descr="Bowl of pappardelle pasta with parsley butter, roasted hazelnuts, and shaved parmesan cheese">
            <a:extLst>
              <a:ext uri="{FF2B5EF4-FFF2-40B4-BE49-F238E27FC236}">
                <a16:creationId xmlns:a16="http://schemas.microsoft.com/office/drawing/2014/main" id="{40E7CC9C-AA9B-66A6-8E2B-BC9AEBA04F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6" r="4926"/>
          <a:stretch>
            <a:fillRect/>
          </a:stretch>
        </p:blipFill>
        <p:spPr>
          <a:xfrm>
            <a:off x="5040312" y="1467151"/>
            <a:ext cx="4513161" cy="4625333"/>
          </a:xfrm>
          <a:prstGeom prst="rect">
            <a:avLst/>
          </a:prstGeom>
        </p:spPr>
      </p:pic>
      <p:sp>
        <p:nvSpPr>
          <p:cNvPr id="8" name="ER1 Pad Wafer">
            <a:extLst>
              <a:ext uri="{FF2B5EF4-FFF2-40B4-BE49-F238E27FC236}">
                <a16:creationId xmlns:a16="http://schemas.microsoft.com/office/drawing/2014/main" id="{95CC3CC1-A613-5339-467A-D6FB2D3A3B81}"/>
              </a:ext>
            </a:extLst>
          </p:cNvPr>
          <p:cNvSpPr/>
          <p:nvPr/>
        </p:nvSpPr>
        <p:spPr>
          <a:xfrm>
            <a:off x="5218925" y="1582006"/>
            <a:ext cx="4513162" cy="211152"/>
          </a:xfrm>
          <a:prstGeom prst="roundRect">
            <a:avLst>
              <a:gd name="adj" fmla="val 0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001" tIns="21001" rIns="21001" bIns="21001" anchor="ctr"/>
          <a:lstStyle>
            <a:lvl1pPr defTabSz="825500">
              <a:defRPr sz="2700" b="1">
                <a:solidFill>
                  <a:srgbClr val="000000"/>
                </a:solidFill>
              </a:defRPr>
            </a:lvl1pPr>
          </a:lstStyle>
          <a:p>
            <a:r>
              <a:rPr sz="1116" dirty="0">
                <a:solidFill>
                  <a:schemeClr val="tx1"/>
                </a:solidFill>
              </a:rPr>
              <a:t>ER1 Pad Wafer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EB239F1B-82A4-01D0-0FFB-F27CB58FD38A}"/>
              </a:ext>
            </a:extLst>
          </p:cNvPr>
          <p:cNvSpPr/>
          <p:nvPr/>
        </p:nvSpPr>
        <p:spPr>
          <a:xfrm>
            <a:off x="7968305" y="1467150"/>
            <a:ext cx="1585155" cy="274441"/>
          </a:xfrm>
          <a:prstGeom prst="rect">
            <a:avLst/>
          </a:prstGeom>
          <a:solidFill>
            <a:srgbClr val="393C3E"/>
          </a:solidFill>
          <a:ln w="12700">
            <a:miter lim="400000"/>
          </a:ln>
        </p:spPr>
        <p:txBody>
          <a:bodyPr lIns="21001" tIns="21001" rIns="21001" bIns="21001" anchor="ctr"/>
          <a:lstStyle/>
          <a:p>
            <a:pPr defTabSz="34126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323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BBA5E4C-FEA2-8CF7-4E4D-857FF7483CEB}"/>
              </a:ext>
            </a:extLst>
          </p:cNvPr>
          <p:cNvSpPr/>
          <p:nvPr/>
        </p:nvSpPr>
        <p:spPr>
          <a:xfrm>
            <a:off x="8541047" y="1604371"/>
            <a:ext cx="493685" cy="274441"/>
          </a:xfrm>
          <a:prstGeom prst="rect">
            <a:avLst/>
          </a:prstGeom>
          <a:solidFill>
            <a:srgbClr val="393C3E"/>
          </a:solidFill>
          <a:ln w="12700">
            <a:miter lim="400000"/>
          </a:ln>
        </p:spPr>
        <p:txBody>
          <a:bodyPr lIns="21001" tIns="21001" rIns="21001" bIns="21001" anchor="ctr"/>
          <a:lstStyle/>
          <a:p>
            <a:pPr defTabSz="34126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323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D6E529-76E0-1B38-0317-BBBCA9C7F279}"/>
              </a:ext>
            </a:extLst>
          </p:cNvPr>
          <p:cNvSpPr txBox="1">
            <a:spLocks/>
          </p:cNvSpPr>
          <p:nvPr/>
        </p:nvSpPr>
        <p:spPr>
          <a:xfrm>
            <a:off x="217745" y="778620"/>
            <a:ext cx="8694539" cy="1096006"/>
          </a:xfrm>
          <a:prstGeom prst="rect">
            <a:avLst/>
          </a:prstGeom>
        </p:spPr>
        <p:txBody>
          <a:bodyPr vert="horz" lIns="75605" tIns="37802" rIns="75605" bIns="3780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38" dirty="0"/>
              <a:t>MOSS: ER1 wafer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490DC6-EFFE-26ED-D857-180C101640F2}"/>
              </a:ext>
            </a:extLst>
          </p:cNvPr>
          <p:cNvSpPr txBox="1"/>
          <p:nvPr/>
        </p:nvSpPr>
        <p:spPr>
          <a:xfrm rot="5155255">
            <a:off x="6684265" y="3127133"/>
            <a:ext cx="1582484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88" dirty="0"/>
              <a:t>ALICE </a:t>
            </a:r>
            <a:r>
              <a:rPr lang="it-IT" sz="1488" dirty="0" err="1"/>
              <a:t>geometry</a:t>
            </a:r>
            <a:endParaRPr lang="it-IT" sz="1488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1A03491-833E-E99F-A855-CB3AF99B1693}"/>
              </a:ext>
            </a:extLst>
          </p:cNvPr>
          <p:cNvSpPr txBox="1"/>
          <p:nvPr/>
        </p:nvSpPr>
        <p:spPr>
          <a:xfrm>
            <a:off x="158207" y="1741591"/>
            <a:ext cx="396038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3510" indent="-283510">
              <a:buFont typeface="Wingdings" pitchFamily="2" charset="2"/>
              <a:buChar char="q"/>
            </a:pPr>
            <a:r>
              <a:rPr lang="it-IT" sz="1488" b="1" dirty="0"/>
              <a:t>MOSS: first </a:t>
            </a:r>
            <a:r>
              <a:rPr lang="it-IT" sz="1488" b="1" dirty="0" err="1"/>
              <a:t>stitched</a:t>
            </a:r>
            <a:r>
              <a:rPr lang="it-IT" sz="1488" b="1" dirty="0"/>
              <a:t> </a:t>
            </a:r>
            <a:r>
              <a:rPr lang="it-IT" sz="1488" b="1" dirty="0" err="1"/>
              <a:t>sensor</a:t>
            </a:r>
            <a:r>
              <a:rPr lang="it-IT" sz="1488" b="1" dirty="0"/>
              <a:t> </a:t>
            </a:r>
            <a:r>
              <a:rPr lang="it-IT" sz="1488" b="1" dirty="0" err="1"/>
              <a:t>produced</a:t>
            </a:r>
            <a:r>
              <a:rPr lang="it-IT" sz="1488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3967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F28C45-6C0F-AE6E-A6CD-FD9A0F0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24</a:t>
            </a:fld>
            <a:endParaRPr lang="it-IT" altLang="it-IT"/>
          </a:p>
        </p:txBody>
      </p:sp>
      <p:sp>
        <p:nvSpPr>
          <p:cNvPr id="4" name="Probe station &amp; bonded">
            <a:extLst>
              <a:ext uri="{FF2B5EF4-FFF2-40B4-BE49-F238E27FC236}">
                <a16:creationId xmlns:a16="http://schemas.microsoft.com/office/drawing/2014/main" id="{34BF244C-4BE7-7B9F-C580-51B9D97097AF}"/>
              </a:ext>
            </a:extLst>
          </p:cNvPr>
          <p:cNvSpPr txBox="1">
            <a:spLocks/>
          </p:cNvSpPr>
          <p:nvPr/>
        </p:nvSpPr>
        <p:spPr>
          <a:xfrm>
            <a:off x="490505" y="2173904"/>
            <a:ext cx="4042751" cy="3864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Probe station &amp;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bonded</a:t>
            </a:r>
            <a:endParaRPr lang="it-IT" sz="1488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sts ongoing on wafers via probe card and in the lab on bonded chip">
            <a:extLst>
              <a:ext uri="{FF2B5EF4-FFF2-40B4-BE49-F238E27FC236}">
                <a16:creationId xmlns:a16="http://schemas.microsoft.com/office/drawing/2014/main" id="{5E782AC5-0608-E0E8-7C3E-940CDB04E2B3}"/>
              </a:ext>
            </a:extLst>
          </p:cNvPr>
          <p:cNvSpPr txBox="1">
            <a:spLocks/>
          </p:cNvSpPr>
          <p:nvPr/>
        </p:nvSpPr>
        <p:spPr>
          <a:xfrm>
            <a:off x="498780" y="2701042"/>
            <a:ext cx="4042751" cy="6437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579119" indent="-579119" algn="l" defTabSz="2316421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Char char="•"/>
              <a:defRPr sz="4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ongoing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wafers via probe card and in the lab on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bonded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chip</a:t>
            </a:r>
          </a:p>
        </p:txBody>
      </p:sp>
      <p:pic>
        <p:nvPicPr>
          <p:cNvPr id="6" name="Bowl of pappardelle pasta with parsley butter, roasted hazelnuts, and shaved parmesan cheese" descr="Bowl of pappardelle pasta with parsley butter, roasted hazelnuts, and shaved parmesan cheese">
            <a:extLst>
              <a:ext uri="{FF2B5EF4-FFF2-40B4-BE49-F238E27FC236}">
                <a16:creationId xmlns:a16="http://schemas.microsoft.com/office/drawing/2014/main" id="{D54A8272-B349-1019-7F70-9CB7A87BF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75" r="16575"/>
          <a:stretch>
            <a:fillRect/>
          </a:stretch>
        </p:blipFill>
        <p:spPr>
          <a:xfrm>
            <a:off x="5040312" y="1467151"/>
            <a:ext cx="4513161" cy="4625333"/>
          </a:xfrm>
          <a:prstGeom prst="rect">
            <a:avLst/>
          </a:prstGeom>
        </p:spPr>
      </p:pic>
      <p:sp>
        <p:nvSpPr>
          <p:cNvPr id="7" name="Probe card…">
            <a:extLst>
              <a:ext uri="{FF2B5EF4-FFF2-40B4-BE49-F238E27FC236}">
                <a16:creationId xmlns:a16="http://schemas.microsoft.com/office/drawing/2014/main" id="{543794A6-7D3B-48EA-8424-E28611C13E56}"/>
              </a:ext>
            </a:extLst>
          </p:cNvPr>
          <p:cNvSpPr txBox="1"/>
          <p:nvPr/>
        </p:nvSpPr>
        <p:spPr>
          <a:xfrm>
            <a:off x="7581339" y="2307439"/>
            <a:ext cx="1371302" cy="653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1001" tIns="21001" rIns="21001" bIns="21001" anchor="ctr">
            <a:spAutoFit/>
          </a:bodyPr>
          <a:lstStyle/>
          <a:p>
            <a:pPr>
              <a:defRPr sz="4800" b="1">
                <a:solidFill>
                  <a:srgbClr val="FFFFFF"/>
                </a:solidFill>
              </a:defRPr>
            </a:pPr>
            <a:r>
              <a:rPr sz="1984"/>
              <a:t>Probe card</a:t>
            </a:r>
          </a:p>
          <a:p>
            <a:pPr algn="l">
              <a:defRPr sz="4800" b="1">
                <a:solidFill>
                  <a:srgbClr val="FFFFFF"/>
                </a:solidFill>
              </a:defRPr>
            </a:pPr>
            <a:r>
              <a:rPr sz="1984"/>
              <a:t>   |</a:t>
            </a:r>
          </a:p>
        </p:txBody>
      </p:sp>
      <p:sp>
        <p:nvSpPr>
          <p:cNvPr id="8" name="ER1 Wafer…">
            <a:extLst>
              <a:ext uri="{FF2B5EF4-FFF2-40B4-BE49-F238E27FC236}">
                <a16:creationId xmlns:a16="http://schemas.microsoft.com/office/drawing/2014/main" id="{4A6E3556-749B-3815-DB55-6F1E4F66DB7E}"/>
              </a:ext>
            </a:extLst>
          </p:cNvPr>
          <p:cNvSpPr txBox="1"/>
          <p:nvPr/>
        </p:nvSpPr>
        <p:spPr>
          <a:xfrm>
            <a:off x="7883871" y="3855111"/>
            <a:ext cx="1305771" cy="653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1001" tIns="21001" rIns="21001" bIns="21001" anchor="ctr">
            <a:spAutoFit/>
          </a:bodyPr>
          <a:lstStyle/>
          <a:p>
            <a:pPr>
              <a:defRPr sz="4800" b="1">
                <a:solidFill>
                  <a:srgbClr val="FFFFFF"/>
                </a:solidFill>
              </a:defRPr>
            </a:pPr>
            <a:r>
              <a:rPr sz="1984"/>
              <a:t>ER1 Wafer</a:t>
            </a:r>
          </a:p>
          <a:p>
            <a:pPr algn="l">
              <a:defRPr sz="4800" b="1">
                <a:solidFill>
                  <a:srgbClr val="FFFFFF"/>
                </a:solidFill>
              </a:defRPr>
            </a:pPr>
            <a:r>
              <a:rPr sz="1984"/>
              <a:t>   |</a:t>
            </a:r>
          </a:p>
        </p:txBody>
      </p:sp>
      <p:graphicFrame>
        <p:nvGraphicFramePr>
          <p:cNvPr id="9" name="Table 1">
            <a:extLst>
              <a:ext uri="{FF2B5EF4-FFF2-40B4-BE49-F238E27FC236}">
                <a16:creationId xmlns:a16="http://schemas.microsoft.com/office/drawing/2014/main" id="{0A664CCF-CB4D-215E-9D83-57862B465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8892868"/>
              </p:ext>
            </p:extLst>
          </p:nvPr>
        </p:nvGraphicFramePr>
        <p:xfrm>
          <a:off x="498781" y="3440235"/>
          <a:ext cx="4042749" cy="2863440"/>
        </p:xfrm>
        <a:graphic>
          <a:graphicData uri="http://schemas.openxmlformats.org/drawingml/2006/table">
            <a:tbl>
              <a:tblPr firstRow="1" firstCol="1"/>
              <a:tblGrid>
                <a:gridCol w="840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04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1300" b="1" dirty="0">
                          <a:solidFill>
                            <a:schemeClr val="tx1"/>
                          </a:solidFill>
                        </a:rPr>
                        <a:t>Probe station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1300" b="1" dirty="0">
                          <a:solidFill>
                            <a:schemeClr val="tx1"/>
                          </a:solidFill>
                        </a:rPr>
                        <a:t>Bonded</a:t>
                      </a:r>
                    </a:p>
                  </a:txBody>
                  <a:tcPr marL="21001" marR="21001" marT="21001" marB="21001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04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1300" b="1" dirty="0">
                          <a:solidFill>
                            <a:schemeClr val="tx1"/>
                          </a:solidFill>
                        </a:rPr>
                        <a:t>Power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300" b="1" dirty="0">
                          <a:solidFill>
                            <a:srgbClr val="FFC000"/>
                          </a:solidFill>
                        </a:rPr>
                        <a:t>Successful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300" b="1" dirty="0">
                          <a:solidFill>
                            <a:srgbClr val="FFC000"/>
                          </a:solidFill>
                        </a:rPr>
                        <a:t>Successful</a:t>
                      </a:r>
                    </a:p>
                  </a:txBody>
                  <a:tcPr marL="21001" marR="21001" marT="21001" marB="2100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22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1300" b="1" dirty="0">
                          <a:solidFill>
                            <a:schemeClr val="tx1"/>
                          </a:solidFill>
                        </a:rPr>
                        <a:t>Slow control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300" b="1" dirty="0">
                          <a:solidFill>
                            <a:srgbClr val="FFC000"/>
                          </a:solidFill>
                        </a:rPr>
                        <a:t>Works as expected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300" b="1" dirty="0">
                          <a:solidFill>
                            <a:srgbClr val="FFC000"/>
                          </a:solidFill>
                        </a:rPr>
                        <a:t>Works as expected</a:t>
                      </a:r>
                    </a:p>
                  </a:txBody>
                  <a:tcPr marL="21001" marR="21001" marT="21001" marB="2100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84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1300" b="1" dirty="0">
                          <a:solidFill>
                            <a:schemeClr val="tx1"/>
                          </a:solidFill>
                        </a:rPr>
                        <a:t>Pulsing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r>
                        <a:rPr sz="1300" b="1" dirty="0">
                          <a:solidFill>
                            <a:srgbClr val="FFC000"/>
                          </a:solidFill>
                        </a:rPr>
                        <a:t>Digital: first tests OK</a:t>
                      </a:r>
                      <a:br>
                        <a:rPr sz="1300" dirty="0">
                          <a:solidFill>
                            <a:schemeClr val="accent3">
                              <a:hueOff val="914338"/>
                              <a:satOff val="31515"/>
                              <a:lumOff val="-30790"/>
                            </a:schemeClr>
                          </a:solidFill>
                        </a:rPr>
                      </a:br>
                      <a:r>
                        <a:rPr sz="1300" dirty="0">
                          <a:solidFill>
                            <a:srgbClr val="FF0000"/>
                          </a:solidFill>
                        </a:rPr>
                        <a:t>Analog: TODO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r>
                        <a:rPr sz="1300" b="1" dirty="0">
                          <a:solidFill>
                            <a:srgbClr val="FFC000"/>
                          </a:solidFill>
                        </a:rPr>
                        <a:t>Digital: first tests OK</a:t>
                      </a:r>
                      <a:br>
                        <a:rPr sz="1300" dirty="0">
                          <a:solidFill>
                            <a:schemeClr val="accent3">
                              <a:hueOff val="914338"/>
                              <a:satOff val="31515"/>
                              <a:lumOff val="-30790"/>
                            </a:schemeClr>
                          </a:solidFill>
                        </a:rPr>
                      </a:br>
                      <a:r>
                        <a:rPr sz="1300" dirty="0">
                          <a:solidFill>
                            <a:srgbClr val="FF0000"/>
                          </a:solidFill>
                        </a:rPr>
                        <a:t>Analog: TODO</a:t>
                      </a:r>
                    </a:p>
                  </a:txBody>
                  <a:tcPr marL="21001" marR="21001" marT="21001" marB="2100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04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1300" b="1" dirty="0">
                          <a:solidFill>
                            <a:schemeClr val="tx1"/>
                          </a:solidFill>
                        </a:rPr>
                        <a:t>Fe55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300" dirty="0">
                          <a:solidFill>
                            <a:srgbClr val="FF0000"/>
                          </a:solidFill>
                        </a:rPr>
                        <a:t>/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300" dirty="0">
                          <a:solidFill>
                            <a:srgbClr val="FF0000"/>
                          </a:solidFill>
                        </a:rPr>
                        <a:t>TODO</a:t>
                      </a:r>
                    </a:p>
                  </a:txBody>
                  <a:tcPr marL="21001" marR="21001" marT="21001" marB="21001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22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1300" b="1" dirty="0">
                          <a:solidFill>
                            <a:schemeClr val="tx1"/>
                          </a:solidFill>
                        </a:rPr>
                        <a:t>Beam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300" dirty="0">
                          <a:solidFill>
                            <a:srgbClr val="FF0000"/>
                          </a:solidFill>
                        </a:rPr>
                        <a:t>/</a:t>
                      </a:r>
                    </a:p>
                  </a:txBody>
                  <a:tcPr marL="21001" marR="21001" marT="21001" marB="21001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300" dirty="0">
                          <a:solidFill>
                            <a:srgbClr val="FF0000"/>
                          </a:solidFill>
                        </a:rPr>
                        <a:t>Developing mechanics, FW, SW</a:t>
                      </a:r>
                    </a:p>
                  </a:txBody>
                  <a:tcPr marL="21001" marR="21001" marT="21001" marB="2100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757CDB3-C8FC-7EA8-6887-7A3DA1A2AB44}"/>
              </a:ext>
            </a:extLst>
          </p:cNvPr>
          <p:cNvSpPr txBox="1">
            <a:spLocks/>
          </p:cNvSpPr>
          <p:nvPr/>
        </p:nvSpPr>
        <p:spPr>
          <a:xfrm>
            <a:off x="217745" y="778620"/>
            <a:ext cx="8694539" cy="1096006"/>
          </a:xfrm>
          <a:prstGeom prst="rect">
            <a:avLst/>
          </a:prstGeom>
        </p:spPr>
        <p:txBody>
          <a:bodyPr vert="horz" lIns="75605" tIns="37802" rIns="75605" bIns="3780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38" b="1" dirty="0"/>
              <a:t>MOSS testing</a:t>
            </a:r>
          </a:p>
        </p:txBody>
      </p:sp>
    </p:spTree>
    <p:extLst>
      <p:ext uri="{BB962C8B-B14F-4D97-AF65-F5344CB8AC3E}">
        <p14:creationId xmlns:p14="http://schemas.microsoft.com/office/powerpoint/2010/main" val="267877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D8A347-9447-3D17-F740-E3814E0B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972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>
                <a:solidFill>
                  <a:schemeClr val="tx1"/>
                </a:solidFill>
              </a:rPr>
              <a:pPr/>
              <a:t>25</a:t>
            </a:fld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9A1E0-5FA2-D58C-1DE3-FBEE0ED86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65" y="52488"/>
            <a:ext cx="9422584" cy="109600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R&amp;D steps for silicon vertex tracker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FCFBBA-3295-2956-D551-7E6D0529E014}"/>
              </a:ext>
            </a:extLst>
          </p:cNvPr>
          <p:cNvSpPr txBox="1"/>
          <p:nvPr/>
        </p:nvSpPr>
        <p:spPr>
          <a:xfrm>
            <a:off x="39132" y="1636474"/>
            <a:ext cx="10839918" cy="306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3510" indent="-283510">
              <a:buFont typeface="Wingdings" pitchFamily="2" charset="2"/>
              <a:buChar char="q"/>
            </a:pP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3510" indent="-283510">
              <a:buFont typeface="Wingdings" pitchFamily="2" charset="2"/>
              <a:buChar char="q"/>
            </a:pP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2023: 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production of first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stitched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sensor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on-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going</a:t>
            </a: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Simulation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cooling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system with air-flow and water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pipes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done</a:t>
            </a: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Measurements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to validate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cooling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started</a:t>
            </a: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Construction of first frames;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tooling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for positioning and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gluing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of dummy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sensors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 on-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going</a:t>
            </a: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Design of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flex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coupled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sensors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distribution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power and data lines on-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going</a:t>
            </a: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3510" indent="-283510">
              <a:buFont typeface="Wingdings" pitchFamily="2" charset="2"/>
              <a:buChar char="q"/>
            </a:pP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2024: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continuation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of 2023 R&amp;D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Consolidation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of R&amp;D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towards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the of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construction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of a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mock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-up of full tracker (5 stations)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Bonding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tests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flex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to dummy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sensors</a:t>
            </a: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validation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flex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for high-speed data transmission</a:t>
            </a:r>
          </a:p>
          <a:p>
            <a:pPr marL="283510" indent="-283510">
              <a:buFont typeface="Wingdings" pitchFamily="2" charset="2"/>
              <a:buChar char="q"/>
            </a:pP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BF96B6-829A-F326-0564-2D2E5246D570}"/>
              </a:ext>
            </a:extLst>
          </p:cNvPr>
          <p:cNvSpPr txBox="1"/>
          <p:nvPr/>
        </p:nvSpPr>
        <p:spPr>
          <a:xfrm>
            <a:off x="39131" y="4723073"/>
            <a:ext cx="10496319" cy="1237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3510" indent="-283510">
              <a:buFont typeface="Wingdings" pitchFamily="2" charset="2"/>
              <a:buChar char="q"/>
            </a:pP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R&amp;D with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several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complex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aspects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and some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difficulties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Difficult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define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clear steps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defined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on a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yearly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basis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similar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milestones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across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different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years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)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Difficulties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buying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materials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, in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particular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during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pandemics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Exploiting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ALICE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experience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for ITS3 (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similar</a:t>
            </a: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 time-scale)</a:t>
            </a:r>
          </a:p>
          <a:p>
            <a:pPr lvl="1"/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44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C3AF-5085-3C14-3FFB-1AFEEB01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45" y="198296"/>
            <a:ext cx="9535983" cy="1096006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The NA60+ muon spectrometer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5A196A-CA89-EAE3-EB01-7E8D1EC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26</a:t>
            </a:fld>
            <a:endParaRPr lang="it-IT" alt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23C90-20B7-662B-340C-2570B9A64F22}"/>
              </a:ext>
            </a:extLst>
          </p:cNvPr>
          <p:cNvSpPr txBox="1"/>
          <p:nvPr/>
        </p:nvSpPr>
        <p:spPr>
          <a:xfrm>
            <a:off x="217745" y="1696012"/>
            <a:ext cx="583243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258" indent="-236258">
              <a:buFont typeface="Wingdings" panose="05000000000000000000" pitchFamily="2" charset="2"/>
              <a:buChar char="q"/>
            </a:pPr>
            <a:r>
              <a:rPr lang="en-US" sz="1488" dirty="0"/>
              <a:t>Two prototypes of a </a:t>
            </a:r>
            <a:r>
              <a:rPr lang="en-US" sz="1488" b="1" dirty="0"/>
              <a:t>MWPC module built and tested in the 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C5BF8-3B96-4C5E-E003-62E7D9B9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5" y="2470004"/>
            <a:ext cx="1688040" cy="2271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68777-10A6-6F37-E5D6-75611333A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563" y="2454952"/>
            <a:ext cx="1550704" cy="2243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1BCEA9-0FD3-F4EE-0FC5-70AE8A5B9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631" y="2440676"/>
            <a:ext cx="2635921" cy="247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EBD55A-0C87-F121-235D-013293BC68CD}"/>
              </a:ext>
            </a:extLst>
          </p:cNvPr>
          <p:cNvSpPr txBox="1"/>
          <p:nvPr/>
        </p:nvSpPr>
        <p:spPr>
          <a:xfrm>
            <a:off x="4206782" y="3958450"/>
            <a:ext cx="922047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dirty="0"/>
              <a:t>120 </a:t>
            </a:r>
            <a:r>
              <a:rPr lang="en-US" sz="1323" dirty="0">
                <a:sym typeface="Symbol" panose="05050102010706020507" pitchFamily="18" charset="2"/>
              </a:rPr>
              <a:t>m </a:t>
            </a:r>
          </a:p>
          <a:p>
            <a:r>
              <a:rPr lang="en-US" sz="1323" dirty="0">
                <a:sym typeface="Symbol" panose="05050102010706020507" pitchFamily="18" charset="2"/>
              </a:rPr>
              <a:t>resolution</a:t>
            </a:r>
            <a:endParaRPr lang="en-US" sz="1323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4A66F5-597F-216B-82A6-AC8958FF591C}"/>
              </a:ext>
            </a:extLst>
          </p:cNvPr>
          <p:cNvSpPr txBox="1"/>
          <p:nvPr/>
        </p:nvSpPr>
        <p:spPr>
          <a:xfrm>
            <a:off x="574972" y="4791981"/>
            <a:ext cx="910827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dirty="0"/>
              <a:t>Prototype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C88C74-329D-837E-34C5-D480BE3399E1}"/>
              </a:ext>
            </a:extLst>
          </p:cNvPr>
          <p:cNvSpPr txBox="1"/>
          <p:nvPr/>
        </p:nvSpPr>
        <p:spPr>
          <a:xfrm>
            <a:off x="2246884" y="4750209"/>
            <a:ext cx="1532792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dirty="0"/>
              <a:t>Cosmic testbench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47FCE-846C-D101-FF0E-BEDAC1BC35EF}"/>
              </a:ext>
            </a:extLst>
          </p:cNvPr>
          <p:cNvSpPr txBox="1"/>
          <p:nvPr/>
        </p:nvSpPr>
        <p:spPr>
          <a:xfrm>
            <a:off x="217745" y="5168892"/>
            <a:ext cx="5539978" cy="1008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258" indent="-236258">
              <a:buFont typeface="Wingdings" panose="05000000000000000000" pitchFamily="2" charset="2"/>
              <a:buChar char="q"/>
            </a:pPr>
            <a:r>
              <a:rPr lang="en-US" sz="1488" dirty="0"/>
              <a:t>Ongoing discussions on the final set-up of the spectrometer,</a:t>
            </a:r>
          </a:p>
          <a:p>
            <a:r>
              <a:rPr lang="en-US" sz="1488" dirty="0"/>
              <a:t>   various possible solutions, as</a:t>
            </a:r>
          </a:p>
          <a:p>
            <a:pPr marL="614271" lvl="1" indent="-236258">
              <a:buFont typeface="Wingdings" panose="05000000000000000000" pitchFamily="2" charset="2"/>
              <a:buChar char="q"/>
            </a:pPr>
            <a:r>
              <a:rPr lang="en-US" sz="1488" dirty="0"/>
              <a:t>GEM technology for upstream stations (MS0-MS1)</a:t>
            </a:r>
          </a:p>
          <a:p>
            <a:pPr marL="614271" lvl="1" indent="-236258">
              <a:buFont typeface="Wingdings" panose="05000000000000000000" pitchFamily="2" charset="2"/>
              <a:buChar char="q"/>
            </a:pPr>
            <a:r>
              <a:rPr lang="en-US" sz="1488" dirty="0"/>
              <a:t>MWPC technology for downstream stations (MS2-MS5)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C4D17C-0DA3-DDBA-8288-2D6A5BE09EF5}"/>
              </a:ext>
            </a:extLst>
          </p:cNvPr>
          <p:cNvSpPr txBox="1"/>
          <p:nvPr/>
        </p:nvSpPr>
        <p:spPr>
          <a:xfrm>
            <a:off x="6688948" y="2053239"/>
            <a:ext cx="3379451" cy="1237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88" dirty="0" err="1">
                <a:latin typeface="Verdana" panose="020B0604030504040204" pitchFamily="34" charset="0"/>
              </a:rPr>
              <a:t>Collaborating</a:t>
            </a:r>
            <a:r>
              <a:rPr lang="it-IT" sz="1488" dirty="0">
                <a:latin typeface="Verdana" panose="020B0604030504040204" pitchFamily="34" charset="0"/>
              </a:rPr>
              <a:t> institutes </a:t>
            </a:r>
            <a:r>
              <a:rPr lang="it-IT" sz="1488" dirty="0" err="1">
                <a:latin typeface="Verdana" panose="020B0604030504040204" pitchFamily="34" charset="0"/>
              </a:rPr>
              <a:t>have</a:t>
            </a:r>
            <a:r>
              <a:rPr lang="it-IT" sz="1488" dirty="0">
                <a:latin typeface="Verdana" panose="020B0604030504040204" pitchFamily="34" charset="0"/>
              </a:rPr>
              <a:t> </a:t>
            </a:r>
          </a:p>
          <a:p>
            <a:r>
              <a:rPr lang="it-IT" sz="1488" dirty="0" err="1">
                <a:latin typeface="Verdana" panose="020B0604030504040204" pitchFamily="34" charset="0"/>
              </a:rPr>
              <a:t>availability</a:t>
            </a:r>
            <a:r>
              <a:rPr lang="it-IT" sz="1488" dirty="0">
                <a:latin typeface="Verdana" panose="020B0604030504040204" pitchFamily="34" charset="0"/>
              </a:rPr>
              <a:t> of large facilities for </a:t>
            </a:r>
          </a:p>
          <a:p>
            <a:r>
              <a:rPr lang="it-IT" sz="1488" b="1" dirty="0">
                <a:latin typeface="Verdana" panose="020B0604030504040204" pitchFamily="34" charset="0"/>
              </a:rPr>
              <a:t>the  production </a:t>
            </a:r>
            <a:r>
              <a:rPr lang="it-IT" sz="1488" dirty="0">
                <a:latin typeface="Verdana" panose="020B0604030504040204" pitchFamily="34" charset="0"/>
              </a:rPr>
              <a:t>of the detector </a:t>
            </a:r>
          </a:p>
          <a:p>
            <a:r>
              <a:rPr lang="it-IT" sz="1488" dirty="0" err="1">
                <a:latin typeface="Verdana" panose="020B0604030504040204" pitchFamily="34" charset="0"/>
              </a:rPr>
              <a:t>modules</a:t>
            </a:r>
            <a:r>
              <a:rPr lang="it-IT" sz="1488" dirty="0">
                <a:latin typeface="Verdana" panose="020B0604030504040204" pitchFamily="34" charset="0"/>
              </a:rPr>
              <a:t> for the NA60+ </a:t>
            </a:r>
            <a:r>
              <a:rPr lang="it-IT" sz="1488" dirty="0" err="1">
                <a:latin typeface="Verdana" panose="020B0604030504040204" pitchFamily="34" charset="0"/>
              </a:rPr>
              <a:t>muon</a:t>
            </a:r>
            <a:r>
              <a:rPr lang="it-IT" sz="1488" dirty="0">
                <a:latin typeface="Verdana" panose="020B0604030504040204" pitchFamily="34" charset="0"/>
              </a:rPr>
              <a:t> </a:t>
            </a:r>
          </a:p>
          <a:p>
            <a:r>
              <a:rPr lang="it-IT" sz="1488" dirty="0" err="1">
                <a:latin typeface="Verdana" panose="020B0604030504040204" pitchFamily="34" charset="0"/>
              </a:rPr>
              <a:t>spectrometer</a:t>
            </a:r>
            <a:endParaRPr lang="it-IT" sz="1488" dirty="0">
              <a:latin typeface="Verdana" panose="020B0604030504040204" pitchFamily="34" charset="0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A2225178-4833-0290-5854-3A99D676796C}"/>
              </a:ext>
            </a:extLst>
          </p:cNvPr>
          <p:cNvSpPr/>
          <p:nvPr/>
        </p:nvSpPr>
        <p:spPr>
          <a:xfrm rot="10800000">
            <a:off x="7540903" y="3601224"/>
            <a:ext cx="1187132" cy="1043479"/>
          </a:xfrm>
          <a:prstGeom prst="trapezoid">
            <a:avLst>
              <a:gd name="adj" fmla="val 33758"/>
            </a:avLst>
          </a:prstGeom>
          <a:solidFill>
            <a:schemeClr val="bg1">
              <a:lumMod val="65000"/>
            </a:schemeClr>
          </a:solidFill>
          <a:ln>
            <a:solidFill>
              <a:srgbClr val="BF1F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519EA9-B4B2-DFCD-EF9B-9509C4209AF5}"/>
              </a:ext>
            </a:extLst>
          </p:cNvPr>
          <p:cNvCxnSpPr/>
          <p:nvPr/>
        </p:nvCxnSpPr>
        <p:spPr>
          <a:xfrm>
            <a:off x="7541474" y="3541686"/>
            <a:ext cx="1165271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A0C31A-02BC-017A-98AC-F3B0B3716CD9}"/>
              </a:ext>
            </a:extLst>
          </p:cNvPr>
          <p:cNvSpPr txBox="1"/>
          <p:nvPr/>
        </p:nvSpPr>
        <p:spPr>
          <a:xfrm>
            <a:off x="7817147" y="3303534"/>
            <a:ext cx="590226" cy="270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8" dirty="0"/>
              <a:t>70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01029-C935-AD26-A51E-ED06F87ED5F0}"/>
              </a:ext>
            </a:extLst>
          </p:cNvPr>
          <p:cNvSpPr txBox="1"/>
          <p:nvPr/>
        </p:nvSpPr>
        <p:spPr>
          <a:xfrm>
            <a:off x="8017205" y="4954269"/>
            <a:ext cx="590226" cy="270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8" dirty="0"/>
              <a:t>30 cm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6DF8A0-89F8-AD19-B0CF-4B3B320A3759}"/>
              </a:ext>
            </a:extLst>
          </p:cNvPr>
          <p:cNvCxnSpPr>
            <a:cxnSpLocks/>
          </p:cNvCxnSpPr>
          <p:nvPr/>
        </p:nvCxnSpPr>
        <p:spPr>
          <a:xfrm>
            <a:off x="7906446" y="4732443"/>
            <a:ext cx="476303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3E7BCF-4D5E-FDC3-A886-2F034BEE80BB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 flipV="1">
            <a:off x="8134468" y="3601224"/>
            <a:ext cx="0" cy="104347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E02CD7E-B0C6-B7FB-3444-125B5F926A7B}"/>
              </a:ext>
            </a:extLst>
          </p:cNvPr>
          <p:cNvSpPr txBox="1"/>
          <p:nvPr/>
        </p:nvSpPr>
        <p:spPr>
          <a:xfrm rot="16200000">
            <a:off x="7955003" y="3993640"/>
            <a:ext cx="590226" cy="270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8" dirty="0"/>
              <a:t>90 cm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73C843A-7C4F-DDE6-1804-4F9562DE57C9}"/>
              </a:ext>
            </a:extLst>
          </p:cNvPr>
          <p:cNvSpPr txBox="1"/>
          <p:nvPr/>
        </p:nvSpPr>
        <p:spPr>
          <a:xfrm>
            <a:off x="6688948" y="5278846"/>
            <a:ext cx="3173931" cy="77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88" dirty="0" err="1">
                <a:latin typeface="Verdana" panose="020B0604030504040204" pitchFamily="34" charset="0"/>
              </a:rPr>
              <a:t>R</a:t>
            </a:r>
            <a:r>
              <a:rPr lang="it-IT" sz="1488" dirty="0">
                <a:latin typeface="Verdana" panose="020B0604030504040204" pitchFamily="34" charset="0"/>
              </a:rPr>
              <a:t>/O </a:t>
            </a:r>
            <a:r>
              <a:rPr lang="it-IT" sz="1488" dirty="0" err="1">
                <a:latin typeface="Verdana" panose="020B0604030504040204" pitchFamily="34" charset="0"/>
              </a:rPr>
              <a:t>electronics</a:t>
            </a:r>
            <a:r>
              <a:rPr lang="it-IT" sz="1488" dirty="0">
                <a:latin typeface="Verdana" panose="020B0604030504040204" pitchFamily="34" charset="0"/>
              </a:rPr>
              <a:t> </a:t>
            </a:r>
            <a:r>
              <a:rPr lang="it-IT" sz="1488" dirty="0" err="1">
                <a:latin typeface="Verdana" panose="020B0604030504040204" pitchFamily="34" charset="0"/>
              </a:rPr>
              <a:t>likely</a:t>
            </a:r>
            <a:r>
              <a:rPr lang="it-IT" sz="1488" dirty="0">
                <a:latin typeface="Verdana" panose="020B0604030504040204" pitchFamily="34" charset="0"/>
              </a:rPr>
              <a:t> to be </a:t>
            </a:r>
          </a:p>
          <a:p>
            <a:r>
              <a:rPr lang="it-IT" sz="1488" dirty="0" err="1">
                <a:latin typeface="Verdana" panose="020B0604030504040204" pitchFamily="34" charset="0"/>
              </a:rPr>
              <a:t>based</a:t>
            </a:r>
            <a:r>
              <a:rPr lang="it-IT" sz="1488" dirty="0">
                <a:latin typeface="Verdana" panose="020B0604030504040204" pitchFamily="34" charset="0"/>
              </a:rPr>
              <a:t> on the </a:t>
            </a:r>
            <a:r>
              <a:rPr lang="it-IT" sz="1488" b="1" dirty="0">
                <a:latin typeface="Verdana" panose="020B0604030504040204" pitchFamily="34" charset="0"/>
              </a:rPr>
              <a:t>VMM3a ASIC,</a:t>
            </a:r>
            <a:endParaRPr lang="it-IT" sz="1488" dirty="0">
              <a:latin typeface="Verdana" panose="020B0604030504040204" pitchFamily="34" charset="0"/>
            </a:endParaRPr>
          </a:p>
          <a:p>
            <a:r>
              <a:rPr lang="it-IT" sz="1488" dirty="0" err="1">
                <a:latin typeface="Verdana" panose="020B0604030504040204" pitchFamily="34" charset="0"/>
              </a:rPr>
              <a:t>interface</a:t>
            </a:r>
            <a:r>
              <a:rPr lang="it-IT" sz="1488" dirty="0">
                <a:latin typeface="Verdana" panose="020B0604030504040204" pitchFamily="34" charset="0"/>
              </a:rPr>
              <a:t> card to be </a:t>
            </a:r>
            <a:r>
              <a:rPr lang="it-IT" sz="1488" dirty="0" err="1">
                <a:latin typeface="Verdana" panose="020B0604030504040204" pitchFamily="34" charset="0"/>
              </a:rPr>
              <a:t>designed</a:t>
            </a:r>
            <a:endParaRPr lang="it-IT" sz="1488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03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7C2E-1BE2-BC75-D996-4734C418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1" y="743406"/>
            <a:ext cx="8694539" cy="1096006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NA60+ toroid prototype: mechanics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328EA-2CA4-E1EA-519E-29145E96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27</a:t>
            </a:fld>
            <a:endParaRPr lang="it-IT" alt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A4111-92F7-C6AA-0777-6FEBF30AEF66}"/>
              </a:ext>
            </a:extLst>
          </p:cNvPr>
          <p:cNvSpPr txBox="1"/>
          <p:nvPr/>
        </p:nvSpPr>
        <p:spPr>
          <a:xfrm>
            <a:off x="193308" y="5507875"/>
            <a:ext cx="5596559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88" b="1" dirty="0">
                <a:solidFill>
                  <a:srgbClr val="FFC000"/>
                </a:solidFill>
                <a:sym typeface="Wingdings" panose="05000000000000000000" pitchFamily="2" charset="2"/>
              </a:rPr>
              <a:t> </a:t>
            </a:r>
            <a:r>
              <a:rPr lang="en-US" sz="1488" b="1" dirty="0">
                <a:solidFill>
                  <a:srgbClr val="FFC000"/>
                </a:solidFill>
              </a:rPr>
              <a:t>end of 2022: installation and validation of mechanics designed by INFN CA-TO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04609-080F-D507-33D6-5228C3A908EE}"/>
              </a:ext>
            </a:extLst>
          </p:cNvPr>
          <p:cNvSpPr txBox="1"/>
          <p:nvPr/>
        </p:nvSpPr>
        <p:spPr>
          <a:xfrm>
            <a:off x="5986038" y="5031572"/>
            <a:ext cx="4094587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2262" indent="-236258"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488" dirty="0"/>
              <a:t>B measurement </a:t>
            </a:r>
          </a:p>
          <a:p>
            <a:pPr marL="126004">
              <a:buClr>
                <a:schemeClr val="bg1"/>
              </a:buClr>
              <a:buSzPct val="100000"/>
            </a:pPr>
            <a:r>
              <a:rPr lang="en-US" sz="1488" dirty="0">
                <a:sym typeface="Wingdings" panose="05000000000000000000" pitchFamily="2" charset="2"/>
              </a:rPr>
              <a:t>    </a:t>
            </a:r>
            <a:r>
              <a:rPr lang="en-US" sz="1488" dirty="0"/>
              <a:t>agreement with simulations by 3%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14CDB9-E36D-0063-1961-8F72F959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079" y="2784729"/>
            <a:ext cx="2794503" cy="2187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0B1B40-4738-DF31-0E9B-DAE6B9086B44}"/>
              </a:ext>
            </a:extLst>
          </p:cNvPr>
          <p:cNvSpPr txBox="1"/>
          <p:nvPr/>
        </p:nvSpPr>
        <p:spPr>
          <a:xfrm>
            <a:off x="6231070" y="2005703"/>
            <a:ext cx="3360215" cy="77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258" indent="-236258">
              <a:buFont typeface="Wingdings" panose="05000000000000000000" pitchFamily="2" charset="2"/>
              <a:buChar char="q"/>
            </a:pPr>
            <a:r>
              <a:rPr lang="en-US" sz="1488" dirty="0"/>
              <a:t>Measurements of resistance, </a:t>
            </a:r>
          </a:p>
          <a:p>
            <a:r>
              <a:rPr lang="en-US" sz="1488" dirty="0"/>
              <a:t>    inductance, cooling performance </a:t>
            </a:r>
          </a:p>
          <a:p>
            <a:r>
              <a:rPr lang="en-US" sz="1488" dirty="0"/>
              <a:t>    and magnetic field were carried out</a:t>
            </a:r>
          </a:p>
        </p:txBody>
      </p:sp>
      <p:pic>
        <p:nvPicPr>
          <p:cNvPr id="14" name="Immagine 13" descr="Immagine che contiene acciaio, macchina, interno&#10;&#10;Descrizione generata automaticamente">
            <a:extLst>
              <a:ext uri="{FF2B5EF4-FFF2-40B4-BE49-F238E27FC236}">
                <a16:creationId xmlns:a16="http://schemas.microsoft.com/office/drawing/2014/main" id="{B5C879F1-A896-89F5-1E10-8679A740B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8983" r="-924" b="893"/>
          <a:stretch/>
        </p:blipFill>
        <p:spPr>
          <a:xfrm>
            <a:off x="3160236" y="2167921"/>
            <a:ext cx="2629631" cy="3159901"/>
          </a:xfrm>
          <a:prstGeom prst="rect">
            <a:avLst/>
          </a:prstGeom>
        </p:spPr>
      </p:pic>
      <p:pic>
        <p:nvPicPr>
          <p:cNvPr id="16" name="Immagine 15" descr="Immagine che contiene vestiti, calzature, persona, interno&#10;&#10;Descrizione generata automaticamente">
            <a:extLst>
              <a:ext uri="{FF2B5EF4-FFF2-40B4-BE49-F238E27FC236}">
                <a16:creationId xmlns:a16="http://schemas.microsoft.com/office/drawing/2014/main" id="{F93CC2E4-F639-7510-95BB-95B53DA173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" t="16357" r="522" b="7140"/>
          <a:stretch/>
        </p:blipFill>
        <p:spPr>
          <a:xfrm>
            <a:off x="84210" y="2168661"/>
            <a:ext cx="3050891" cy="31120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511A1DD-8538-1A61-D22B-B622B5156F92}"/>
              </a:ext>
            </a:extLst>
          </p:cNvPr>
          <p:cNvSpPr txBox="1"/>
          <p:nvPr/>
        </p:nvSpPr>
        <p:spPr>
          <a:xfrm>
            <a:off x="154406" y="4872936"/>
            <a:ext cx="5164544" cy="34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4" b="1" dirty="0"/>
              <a:t>prototype (1:5 scale)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31E6B6-87C4-CC0B-E526-8009CDF9FD3E}"/>
              </a:ext>
            </a:extLst>
          </p:cNvPr>
          <p:cNvSpPr txBox="1"/>
          <p:nvPr/>
        </p:nvSpPr>
        <p:spPr>
          <a:xfrm>
            <a:off x="193308" y="6222569"/>
            <a:ext cx="6293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Towards</a:t>
            </a:r>
            <a:r>
              <a:rPr lang="it-IT" dirty="0"/>
              <a:t> the design of a full-scale </a:t>
            </a:r>
            <a:r>
              <a:rPr lang="it-IT" dirty="0" err="1"/>
              <a:t>toroid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Project leader from CERN </a:t>
            </a:r>
            <a:r>
              <a:rPr lang="it-IT" dirty="0" err="1"/>
              <a:t>magnet</a:t>
            </a:r>
            <a:r>
              <a:rPr lang="it-IT" dirty="0"/>
              <a:t>/</a:t>
            </a:r>
            <a:r>
              <a:rPr lang="it-IT" dirty="0" err="1"/>
              <a:t>accelerator</a:t>
            </a:r>
            <a:r>
              <a:rPr lang="it-IT" dirty="0"/>
              <a:t> group </a:t>
            </a:r>
            <a:r>
              <a:rPr lang="it-IT" dirty="0" err="1"/>
              <a:t>found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Required</a:t>
            </a:r>
            <a:r>
              <a:rPr lang="it-IT" dirty="0"/>
              <a:t> design activity for the TP </a:t>
            </a:r>
            <a:r>
              <a:rPr lang="it-IT" dirty="0" err="1"/>
              <a:t>seems</a:t>
            </a:r>
            <a:r>
              <a:rPr lang="it-IT" dirty="0"/>
              <a:t> on the </a:t>
            </a:r>
            <a:r>
              <a:rPr lang="it-IT" dirty="0" err="1"/>
              <a:t>right</a:t>
            </a:r>
            <a:r>
              <a:rPr lang="it-IT" dirty="0"/>
              <a:t> track </a:t>
            </a:r>
          </a:p>
          <a:p>
            <a:r>
              <a:rPr lang="it-IT" dirty="0"/>
              <a:t>Funding of the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construction</a:t>
            </a:r>
            <a:r>
              <a:rPr lang="it-IT" dirty="0"/>
              <a:t>: </a:t>
            </a:r>
            <a:r>
              <a:rPr lang="it-IT" dirty="0" err="1"/>
              <a:t>still</a:t>
            </a:r>
            <a:r>
              <a:rPr lang="it-IT" dirty="0"/>
              <a:t> an </a:t>
            </a:r>
            <a:r>
              <a:rPr lang="it-IT" dirty="0" err="1"/>
              <a:t>issue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5715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D1E7-1355-2D83-E0E6-FBB9623D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4" y="94534"/>
            <a:ext cx="9799495" cy="1096006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</a:rPr>
              <a:t>The pillars of the NA60+ physics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50A32-E402-1E89-BC4E-A133B49E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28</a:t>
            </a:fld>
            <a:endParaRPr lang="it-IT" altLang="it-IT" sz="132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48FF3-4A3E-2B44-0AC6-A75F36B23768}"/>
              </a:ext>
            </a:extLst>
          </p:cNvPr>
          <p:cNvSpPr txBox="1"/>
          <p:nvPr/>
        </p:nvSpPr>
        <p:spPr>
          <a:xfrm>
            <a:off x="1867200" y="1500063"/>
            <a:ext cx="5894562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>
                <a:solidFill>
                  <a:srgbClr val="FFC000"/>
                </a:solidFill>
              </a:rPr>
              <a:t>All physics performance studies reworked in detail for H8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638A9-16BC-A9D2-2E3E-19147E31C802}"/>
              </a:ext>
            </a:extLst>
          </p:cNvPr>
          <p:cNvSpPr txBox="1"/>
          <p:nvPr/>
        </p:nvSpPr>
        <p:spPr>
          <a:xfrm>
            <a:off x="226450" y="2827231"/>
            <a:ext cx="1673856" cy="906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23" dirty="0"/>
              <a:t>Measurement of </a:t>
            </a:r>
          </a:p>
          <a:p>
            <a:pPr algn="ctr"/>
            <a:r>
              <a:rPr lang="en-US" sz="1323" dirty="0"/>
              <a:t>temperature </a:t>
            </a:r>
          </a:p>
          <a:p>
            <a:pPr algn="ctr"/>
            <a:r>
              <a:rPr lang="en-US" sz="1323" dirty="0"/>
              <a:t>of thermal dimuons </a:t>
            </a:r>
          </a:p>
          <a:p>
            <a:pPr algn="ctr"/>
            <a:r>
              <a:rPr lang="en-US" sz="1323" dirty="0"/>
              <a:t>vs </a:t>
            </a:r>
            <a:r>
              <a:rPr lang="en-US" sz="1323" dirty="0">
                <a:sym typeface="Symbol" panose="05050102010706020507" pitchFamily="18" charset="2"/>
              </a:rPr>
              <a:t></a:t>
            </a:r>
            <a:r>
              <a:rPr lang="en-US" sz="1323" dirty="0" err="1">
                <a:sym typeface="Symbol" panose="05050102010706020507" pitchFamily="18" charset="2"/>
              </a:rPr>
              <a:t>s</a:t>
            </a:r>
            <a:r>
              <a:rPr lang="en-US" sz="1323" baseline="-25000" dirty="0" err="1">
                <a:sym typeface="Symbol" panose="05050102010706020507" pitchFamily="18" charset="2"/>
              </a:rPr>
              <a:t>NN</a:t>
            </a:r>
            <a:r>
              <a:rPr lang="en-US" sz="1323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2ED6C-0CE5-2097-AE96-C4A26711FABC}"/>
              </a:ext>
            </a:extLst>
          </p:cNvPr>
          <p:cNvSpPr txBox="1"/>
          <p:nvPr/>
        </p:nvSpPr>
        <p:spPr>
          <a:xfrm>
            <a:off x="8399262" y="2165112"/>
            <a:ext cx="1558440" cy="499496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23" b="1" dirty="0"/>
              <a:t>Chiral symmetry </a:t>
            </a:r>
          </a:p>
          <a:p>
            <a:pPr algn="ctr"/>
            <a:r>
              <a:rPr lang="en-US" sz="1323" b="1" dirty="0"/>
              <a:t>restoration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FDA83-46AE-8931-04FD-825CAA59D568}"/>
              </a:ext>
            </a:extLst>
          </p:cNvPr>
          <p:cNvSpPr txBox="1"/>
          <p:nvPr/>
        </p:nvSpPr>
        <p:spPr>
          <a:xfrm>
            <a:off x="8500259" y="2767693"/>
            <a:ext cx="1385316" cy="70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23" dirty="0">
                <a:sym typeface="Symbol" panose="05050102010706020507" pitchFamily="18" charset="2"/>
              </a:rPr>
              <a:t>-a</a:t>
            </a:r>
            <a:r>
              <a:rPr lang="en-US" sz="1323" baseline="-25000" dirty="0">
                <a:sym typeface="Symbol" panose="05050102010706020507" pitchFamily="18" charset="2"/>
              </a:rPr>
              <a:t>1</a:t>
            </a:r>
            <a:r>
              <a:rPr lang="en-US" sz="1323" dirty="0">
                <a:sym typeface="Symbol" panose="05050102010706020507" pitchFamily="18" charset="2"/>
              </a:rPr>
              <a:t> mixing </a:t>
            </a:r>
          </a:p>
          <a:p>
            <a:pPr algn="ctr"/>
            <a:r>
              <a:rPr lang="en-US" sz="1323" dirty="0">
                <a:sym typeface="Symbol" panose="05050102010706020507" pitchFamily="18" charset="2"/>
              </a:rPr>
              <a:t>in the </a:t>
            </a:r>
          </a:p>
          <a:p>
            <a:pPr algn="ctr"/>
            <a:r>
              <a:rPr lang="en-US" sz="1323" dirty="0">
                <a:sym typeface="Symbol" panose="05050102010706020507" pitchFamily="18" charset="2"/>
              </a:rPr>
              <a:t>dimuon channel</a:t>
            </a:r>
            <a:endParaRPr lang="en-US" sz="132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339DEB-E099-24A5-37AD-36BFAAFDEC7C}"/>
              </a:ext>
            </a:extLst>
          </p:cNvPr>
          <p:cNvSpPr txBox="1"/>
          <p:nvPr/>
        </p:nvSpPr>
        <p:spPr>
          <a:xfrm>
            <a:off x="660949" y="4375216"/>
            <a:ext cx="1231427" cy="70307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23" b="1" dirty="0"/>
              <a:t>Charmonium</a:t>
            </a:r>
          </a:p>
          <a:p>
            <a:pPr algn="ctr"/>
            <a:r>
              <a:rPr lang="en-US" sz="1323" b="1" dirty="0"/>
              <a:t>melting </a:t>
            </a:r>
          </a:p>
          <a:p>
            <a:pPr algn="ctr"/>
            <a:r>
              <a:rPr lang="en-US" sz="1323" b="1" dirty="0"/>
              <a:t>in the QGP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D18A9-B5F0-3571-66F2-63DBBCCF531A}"/>
              </a:ext>
            </a:extLst>
          </p:cNvPr>
          <p:cNvSpPr txBox="1"/>
          <p:nvPr/>
        </p:nvSpPr>
        <p:spPr>
          <a:xfrm>
            <a:off x="219964" y="5236113"/>
            <a:ext cx="2140330" cy="70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23" dirty="0"/>
              <a:t>Charmonium  (J/</a:t>
            </a:r>
            <a:r>
              <a:rPr lang="en-US" sz="1323" dirty="0">
                <a:latin typeface="Symbol" pitchFamily="2" charset="2"/>
              </a:rPr>
              <a:t>y</a:t>
            </a:r>
            <a:r>
              <a:rPr lang="en-US" sz="1323" dirty="0"/>
              <a:t>, </a:t>
            </a:r>
            <a:r>
              <a:rPr lang="en-US" sz="1323" dirty="0">
                <a:latin typeface="Symbol" pitchFamily="2" charset="2"/>
              </a:rPr>
              <a:t>y</a:t>
            </a:r>
            <a:r>
              <a:rPr lang="en-US" sz="1323" dirty="0"/>
              <a:t>(2S))</a:t>
            </a:r>
          </a:p>
          <a:p>
            <a:pPr algn="ctr"/>
            <a:r>
              <a:rPr lang="en-US" sz="1323" dirty="0"/>
              <a:t>suppression vs </a:t>
            </a:r>
            <a:r>
              <a:rPr lang="en-US" sz="1323" dirty="0">
                <a:sym typeface="Symbol" panose="05050102010706020507" pitchFamily="18" charset="2"/>
              </a:rPr>
              <a:t></a:t>
            </a:r>
            <a:r>
              <a:rPr lang="en-US" sz="1323" dirty="0" err="1">
                <a:sym typeface="Symbol" panose="05050102010706020507" pitchFamily="18" charset="2"/>
              </a:rPr>
              <a:t>s</a:t>
            </a:r>
            <a:r>
              <a:rPr lang="en-US" sz="1323" baseline="-25000" dirty="0" err="1">
                <a:sym typeface="Symbol" panose="05050102010706020507" pitchFamily="18" charset="2"/>
              </a:rPr>
              <a:t>NN</a:t>
            </a:r>
            <a:r>
              <a:rPr lang="en-US" sz="1323" dirty="0"/>
              <a:t> </a:t>
            </a:r>
          </a:p>
          <a:p>
            <a:pPr algn="ctr"/>
            <a:r>
              <a:rPr lang="en-US" sz="1323" dirty="0"/>
              <a:t>(dimuon decay channel)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08CA61-5B84-F6DD-B0F1-A935050BC602}"/>
              </a:ext>
            </a:extLst>
          </p:cNvPr>
          <p:cNvSpPr txBox="1"/>
          <p:nvPr/>
        </p:nvSpPr>
        <p:spPr>
          <a:xfrm>
            <a:off x="8048905" y="4521658"/>
            <a:ext cx="1854995" cy="70307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23" b="1" dirty="0"/>
              <a:t>QGP transport </a:t>
            </a:r>
          </a:p>
          <a:p>
            <a:pPr algn="ctr"/>
            <a:r>
              <a:rPr lang="en-US" sz="1323" b="1" dirty="0"/>
              <a:t>coefficients and </a:t>
            </a:r>
          </a:p>
          <a:p>
            <a:pPr algn="ctr"/>
            <a:r>
              <a:rPr lang="en-US" sz="1323" b="1" dirty="0"/>
              <a:t>charm hadronization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812B0-1E67-FDD3-8830-7FF88716ACA5}"/>
              </a:ext>
            </a:extLst>
          </p:cNvPr>
          <p:cNvSpPr txBox="1"/>
          <p:nvPr/>
        </p:nvSpPr>
        <p:spPr>
          <a:xfrm>
            <a:off x="8226990" y="5327821"/>
            <a:ext cx="1683474" cy="70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23" dirty="0"/>
              <a:t>Hadronic decays of </a:t>
            </a:r>
          </a:p>
          <a:p>
            <a:pPr algn="ctr"/>
            <a:r>
              <a:rPr lang="en-US" sz="1323" dirty="0"/>
              <a:t>open HF </a:t>
            </a:r>
          </a:p>
          <a:p>
            <a:pPr algn="ctr"/>
            <a:r>
              <a:rPr lang="en-US" sz="1323" dirty="0"/>
              <a:t>mesons/baryons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E42D38-D2A5-CEC4-A34A-6D8263F54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312" y="1874626"/>
            <a:ext cx="3125473" cy="2076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DCC547-D0D8-C868-62BA-DF1929DD6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12" y="4008367"/>
            <a:ext cx="2104526" cy="2161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8B0C08-10C7-4477-7DC3-2151E7B45A98}"/>
              </a:ext>
            </a:extLst>
          </p:cNvPr>
          <p:cNvSpPr txBox="1"/>
          <p:nvPr/>
        </p:nvSpPr>
        <p:spPr>
          <a:xfrm>
            <a:off x="257328" y="2224651"/>
            <a:ext cx="1567939" cy="4994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23" b="1" dirty="0"/>
              <a:t>Caloric curve of QGP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1D336A-DA89-BB87-F9B6-87B3DAE80ACE}"/>
              </a:ext>
            </a:extLst>
          </p:cNvPr>
          <p:cNvGrpSpPr/>
          <p:nvPr/>
        </p:nvGrpSpPr>
        <p:grpSpPr>
          <a:xfrm>
            <a:off x="5040312" y="4025543"/>
            <a:ext cx="2500590" cy="2161576"/>
            <a:chOff x="6096000" y="3726169"/>
            <a:chExt cx="3024336" cy="26143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A2ABBA-27AA-33F9-445B-F2484C76D427}"/>
                </a:ext>
              </a:extLst>
            </p:cNvPr>
            <p:cNvSpPr/>
            <p:nvPr/>
          </p:nvSpPr>
          <p:spPr>
            <a:xfrm>
              <a:off x="6096000" y="3726169"/>
              <a:ext cx="3024336" cy="2593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A41435-510E-5EF4-C1AB-88B1900B5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726533"/>
              <a:ext cx="2910336" cy="261395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BE8CE23-546D-AD00-61E2-B4D8C6833A5E}"/>
              </a:ext>
            </a:extLst>
          </p:cNvPr>
          <p:cNvGrpSpPr/>
          <p:nvPr/>
        </p:nvGrpSpPr>
        <p:grpSpPr>
          <a:xfrm>
            <a:off x="2063419" y="1882366"/>
            <a:ext cx="2879531" cy="2076085"/>
            <a:chOff x="1341803" y="93307"/>
            <a:chExt cx="9253215" cy="667138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DF38D5D-555B-739D-17F4-2AE6E57C2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1803" y="93307"/>
              <a:ext cx="9253215" cy="6671388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CDB3891-57A9-50B4-651E-45102FDCC22D}"/>
                </a:ext>
              </a:extLst>
            </p:cNvPr>
            <p:cNvSpPr/>
            <p:nvPr/>
          </p:nvSpPr>
          <p:spPr>
            <a:xfrm>
              <a:off x="3909125" y="3260898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2218400-3060-B33D-8DE1-630F845D82A4}"/>
                </a:ext>
              </a:extLst>
            </p:cNvPr>
            <p:cNvSpPr/>
            <p:nvPr/>
          </p:nvSpPr>
          <p:spPr>
            <a:xfrm>
              <a:off x="4120518" y="3079002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86A09C-BE32-A58F-E2A1-7C1CB0D5935B}"/>
                </a:ext>
              </a:extLst>
            </p:cNvPr>
            <p:cNvSpPr/>
            <p:nvPr/>
          </p:nvSpPr>
          <p:spPr>
            <a:xfrm>
              <a:off x="4302414" y="2926602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E7FAEF1-D3BA-7F01-A728-D8FC14A359D4}"/>
                </a:ext>
              </a:extLst>
            </p:cNvPr>
            <p:cNvSpPr/>
            <p:nvPr/>
          </p:nvSpPr>
          <p:spPr>
            <a:xfrm>
              <a:off x="4562971" y="2823363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34FC645-8EC7-CDB7-D29C-E5E4E6E3B9C3}"/>
                </a:ext>
              </a:extLst>
            </p:cNvPr>
            <p:cNvCxnSpPr>
              <a:cxnSpLocks/>
            </p:cNvCxnSpPr>
            <p:nvPr/>
          </p:nvCxnSpPr>
          <p:spPr>
            <a:xfrm rot="-900000" flipH="1">
              <a:off x="4630974" y="2920181"/>
              <a:ext cx="1188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EE56803-E659-FB69-DFFB-64471C60EA29}"/>
                </a:ext>
              </a:extLst>
            </p:cNvPr>
            <p:cNvCxnSpPr>
              <a:cxnSpLocks/>
            </p:cNvCxnSpPr>
            <p:nvPr/>
          </p:nvCxnSpPr>
          <p:spPr>
            <a:xfrm rot="-1380000" flipH="1">
              <a:off x="4291760" y="3052917"/>
              <a:ext cx="1188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D4EDC12-10F3-0DD2-B6EC-28015ECDEB4F}"/>
                </a:ext>
              </a:extLst>
            </p:cNvPr>
            <p:cNvCxnSpPr>
              <a:cxnSpLocks/>
            </p:cNvCxnSpPr>
            <p:nvPr/>
          </p:nvCxnSpPr>
          <p:spPr>
            <a:xfrm rot="-1980000" flipH="1">
              <a:off x="4139360" y="3146325"/>
              <a:ext cx="1188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E914193-66A2-517E-580D-8236E85A5C2F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3918131" y="3338053"/>
              <a:ext cx="1188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6424315-6CEC-C9B3-FBE1-9D9A5F5D93FF}"/>
                </a:ext>
              </a:extLst>
            </p:cNvPr>
            <p:cNvSpPr/>
            <p:nvPr/>
          </p:nvSpPr>
          <p:spPr>
            <a:xfrm>
              <a:off x="7148052" y="5102941"/>
              <a:ext cx="2015613" cy="314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54F4CB8-23EA-A6DB-1E5D-04532BAB34E4}"/>
                </a:ext>
              </a:extLst>
            </p:cNvPr>
            <p:cNvCxnSpPr/>
            <p:nvPr/>
          </p:nvCxnSpPr>
          <p:spPr>
            <a:xfrm>
              <a:off x="7285703" y="5102941"/>
              <a:ext cx="0" cy="3146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A4EF840-CE57-CDDC-9703-A753E7E9A094}"/>
                </a:ext>
              </a:extLst>
            </p:cNvPr>
            <p:cNvCxnSpPr/>
            <p:nvPr/>
          </p:nvCxnSpPr>
          <p:spPr>
            <a:xfrm>
              <a:off x="7733070" y="5127520"/>
              <a:ext cx="0" cy="3146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34B0B58-3AB3-1F28-D377-1C48C2D96456}"/>
                </a:ext>
              </a:extLst>
            </p:cNvPr>
            <p:cNvCxnSpPr/>
            <p:nvPr/>
          </p:nvCxnSpPr>
          <p:spPr>
            <a:xfrm>
              <a:off x="8067367" y="5137356"/>
              <a:ext cx="0" cy="3146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D11FDFF-DD72-D444-9DB1-B9704EAF77CC}"/>
                </a:ext>
              </a:extLst>
            </p:cNvPr>
            <p:cNvCxnSpPr/>
            <p:nvPr/>
          </p:nvCxnSpPr>
          <p:spPr>
            <a:xfrm>
              <a:off x="8332841" y="5117691"/>
              <a:ext cx="0" cy="3146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2CD1101-B931-60AE-CB20-DB89B0A3EC4B}"/>
                </a:ext>
              </a:extLst>
            </p:cNvPr>
            <p:cNvCxnSpPr/>
            <p:nvPr/>
          </p:nvCxnSpPr>
          <p:spPr>
            <a:xfrm>
              <a:off x="8558983" y="5127523"/>
              <a:ext cx="0" cy="3146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8AF9973-A0DA-BCEE-0E0C-2DFB75726947}"/>
                </a:ext>
              </a:extLst>
            </p:cNvPr>
            <p:cNvCxnSpPr/>
            <p:nvPr/>
          </p:nvCxnSpPr>
          <p:spPr>
            <a:xfrm>
              <a:off x="8765459" y="5107859"/>
              <a:ext cx="0" cy="3146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0F0AA1-EC41-B375-3D12-1DE1B0958634}"/>
                </a:ext>
              </a:extLst>
            </p:cNvPr>
            <p:cNvCxnSpPr/>
            <p:nvPr/>
          </p:nvCxnSpPr>
          <p:spPr>
            <a:xfrm>
              <a:off x="8942443" y="5137354"/>
              <a:ext cx="0" cy="3146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E9147FB-F33B-4A01-B14A-FE00F1C51C45}"/>
                </a:ext>
              </a:extLst>
            </p:cNvPr>
            <p:cNvCxnSpPr/>
            <p:nvPr/>
          </p:nvCxnSpPr>
          <p:spPr>
            <a:xfrm>
              <a:off x="9089927" y="5117689"/>
              <a:ext cx="0" cy="3146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0617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351E-A5B9-FE66-AC17-42344BD2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2" y="220118"/>
            <a:ext cx="8694539" cy="1096006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NA60+ LOI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8E885A-3B8A-628B-F37B-295271D0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29</a:t>
            </a:fld>
            <a:endParaRPr lang="it-IT" alt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56F56-F847-183A-0A2E-95404393095F}"/>
              </a:ext>
            </a:extLst>
          </p:cNvPr>
          <p:cNvSpPr txBox="1"/>
          <p:nvPr/>
        </p:nvSpPr>
        <p:spPr>
          <a:xfrm>
            <a:off x="5014403" y="2536072"/>
            <a:ext cx="4807486" cy="306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510" indent="-283510">
              <a:buFont typeface="Wingdings" panose="05000000000000000000" pitchFamily="2" charset="2"/>
              <a:buChar char="q"/>
            </a:pPr>
            <a:r>
              <a:rPr lang="en-US" sz="1488" dirty="0"/>
              <a:t>The </a:t>
            </a:r>
            <a:r>
              <a:rPr lang="en-US" sz="1488" dirty="0" err="1"/>
              <a:t>LoI</a:t>
            </a:r>
            <a:r>
              <a:rPr lang="en-US" sz="1488" dirty="0"/>
              <a:t> was signed by 62 physicists/engineers/technicians representing institutions in </a:t>
            </a:r>
          </a:p>
          <a:p>
            <a:pPr marL="661523" lvl="1" indent="-283510">
              <a:buFont typeface="Wingdings" panose="05000000000000000000" pitchFamily="2" charset="2"/>
              <a:buChar char="q"/>
            </a:pPr>
            <a:r>
              <a:rPr lang="en-US" sz="1488" b="1" dirty="0">
                <a:solidFill>
                  <a:srgbClr val="FFC000"/>
                </a:solidFill>
              </a:rPr>
              <a:t>Italy</a:t>
            </a:r>
            <a:r>
              <a:rPr lang="en-US" sz="1488" dirty="0"/>
              <a:t> (Cagliari, Padova, Torino)</a:t>
            </a:r>
          </a:p>
          <a:p>
            <a:pPr marL="661523" lvl="1" indent="-283510">
              <a:buFont typeface="Wingdings" panose="05000000000000000000" pitchFamily="2" charset="2"/>
              <a:buChar char="q"/>
            </a:pPr>
            <a:r>
              <a:rPr lang="en-US" sz="1488" b="1" dirty="0">
                <a:solidFill>
                  <a:srgbClr val="FFC000"/>
                </a:solidFill>
              </a:rPr>
              <a:t>Israel </a:t>
            </a:r>
            <a:r>
              <a:rPr lang="en-US" sz="1488" dirty="0"/>
              <a:t>(Weizmann)</a:t>
            </a:r>
          </a:p>
          <a:p>
            <a:pPr marL="661523" lvl="1" indent="-283510">
              <a:buFont typeface="Wingdings" panose="05000000000000000000" pitchFamily="2" charset="2"/>
              <a:buChar char="q"/>
            </a:pPr>
            <a:r>
              <a:rPr lang="en-US" sz="1488" b="1" dirty="0">
                <a:solidFill>
                  <a:srgbClr val="FFC000"/>
                </a:solidFill>
              </a:rPr>
              <a:t>USA</a:t>
            </a:r>
            <a:r>
              <a:rPr lang="en-US" sz="1488" dirty="0"/>
              <a:t> (</a:t>
            </a:r>
            <a:r>
              <a:rPr lang="en-US" sz="1488" dirty="0" err="1"/>
              <a:t>StonyBrook</a:t>
            </a:r>
            <a:r>
              <a:rPr lang="en-US" sz="1488" dirty="0"/>
              <a:t>, Rice)</a:t>
            </a:r>
          </a:p>
          <a:p>
            <a:pPr marL="661523" lvl="1" indent="-283510">
              <a:buFont typeface="Wingdings" panose="05000000000000000000" pitchFamily="2" charset="2"/>
              <a:buChar char="q"/>
            </a:pPr>
            <a:r>
              <a:rPr lang="en-US" sz="1488" b="1" dirty="0">
                <a:solidFill>
                  <a:srgbClr val="FFC000"/>
                </a:solidFill>
              </a:rPr>
              <a:t>France</a:t>
            </a:r>
            <a:r>
              <a:rPr lang="en-US" sz="1488" dirty="0"/>
              <a:t> (Lyon)</a:t>
            </a:r>
          </a:p>
          <a:p>
            <a:pPr marL="661523" lvl="1" indent="-283510">
              <a:buFont typeface="Wingdings" panose="05000000000000000000" pitchFamily="2" charset="2"/>
              <a:buChar char="q"/>
            </a:pPr>
            <a:r>
              <a:rPr lang="en-US" sz="1488" dirty="0"/>
              <a:t>and </a:t>
            </a:r>
            <a:r>
              <a:rPr lang="en-US" sz="1488" b="1" dirty="0">
                <a:solidFill>
                  <a:srgbClr val="FFC000"/>
                </a:solidFill>
              </a:rPr>
              <a:t>CERN</a:t>
            </a:r>
          </a:p>
          <a:p>
            <a:pPr lvl="1"/>
            <a:endParaRPr lang="en-US" sz="1488" b="1" dirty="0">
              <a:solidFill>
                <a:srgbClr val="FFC000"/>
              </a:solidFill>
            </a:endParaRPr>
          </a:p>
          <a:p>
            <a:pPr marL="283510" indent="-283510">
              <a:buFont typeface="Wingdings" panose="05000000000000000000" pitchFamily="2" charset="2"/>
              <a:buChar char="q"/>
            </a:pPr>
            <a:r>
              <a:rPr lang="en-US" sz="1488" dirty="0"/>
              <a:t>Support also from prominent members of the QGP theory community</a:t>
            </a:r>
          </a:p>
          <a:p>
            <a:endParaRPr lang="en-US" sz="1488" dirty="0"/>
          </a:p>
          <a:p>
            <a:pPr marL="283510" indent="-283510">
              <a:buFont typeface="Wingdings" panose="05000000000000000000" pitchFamily="2" charset="2"/>
              <a:buChar char="q"/>
            </a:pPr>
            <a:endParaRPr lang="en-US" sz="1488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949A0-F876-A9DF-785F-9E224CDB1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9" y="1694100"/>
            <a:ext cx="4465340" cy="43716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353EFD-A9CB-E3F3-0EAF-F4437E3C504F}"/>
              </a:ext>
            </a:extLst>
          </p:cNvPr>
          <p:cNvSpPr txBox="1"/>
          <p:nvPr/>
        </p:nvSpPr>
        <p:spPr>
          <a:xfrm>
            <a:off x="5040312" y="1737722"/>
            <a:ext cx="3354380" cy="57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88" dirty="0"/>
              <a:t>LOI </a:t>
            </a:r>
            <a:r>
              <a:rPr lang="it-IT" sz="1488" dirty="0" err="1"/>
              <a:t>submitted</a:t>
            </a:r>
            <a:r>
              <a:rPr lang="it-IT" sz="1488" dirty="0"/>
              <a:t> in </a:t>
            </a:r>
            <a:r>
              <a:rPr lang="it-IT" sz="1488" dirty="0" err="1"/>
              <a:t>december</a:t>
            </a:r>
            <a:r>
              <a:rPr lang="it-IT" sz="1488" dirty="0"/>
              <a:t> 2022:</a:t>
            </a:r>
          </a:p>
          <a:p>
            <a:r>
              <a:rPr lang="en-US" sz="1654" dirty="0">
                <a:solidFill>
                  <a:srgbClr val="FFC000"/>
                </a:solidFill>
                <a:latin typeface="PT Sans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CERN-SPSC-2022-036 ; SPSC-I-259</a:t>
            </a:r>
            <a:endParaRPr lang="it-IT" sz="1488" dirty="0"/>
          </a:p>
        </p:txBody>
      </p:sp>
    </p:spTree>
    <p:extLst>
      <p:ext uri="{BB962C8B-B14F-4D97-AF65-F5344CB8AC3E}">
        <p14:creationId xmlns:p14="http://schemas.microsoft.com/office/powerpoint/2010/main" val="152864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0" y="-3960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3170" b="1" strike="noStrike" spc="-1">
                <a:solidFill>
                  <a:srgbClr val="FFFFFF"/>
                </a:solidFill>
                <a:latin typeface="Arial"/>
              </a:rPr>
              <a:t>Richieste impegno servizi</a:t>
            </a:r>
          </a:p>
        </p:txBody>
      </p:sp>
      <p:graphicFrame>
        <p:nvGraphicFramePr>
          <p:cNvPr id="434" name="Tabella 433"/>
          <p:cNvGraphicFramePr/>
          <p:nvPr>
            <p:extLst>
              <p:ext uri="{D42A27DB-BD31-4B8C-83A1-F6EECF244321}">
                <p14:modId xmlns:p14="http://schemas.microsoft.com/office/powerpoint/2010/main" val="4209879072"/>
              </p:ext>
            </p:extLst>
          </p:nvPr>
        </p:nvGraphicFramePr>
        <p:xfrm>
          <a:off x="2160000" y="758877"/>
          <a:ext cx="5744880" cy="2255520"/>
        </p:xfrm>
        <a:graphic>
          <a:graphicData uri="http://schemas.openxmlformats.org/drawingml/2006/table">
            <a:tbl>
              <a:tblPr/>
              <a:tblGrid>
                <a:gridCol w="310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463"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Tecnici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ALICE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NA60+</a:t>
                      </a:r>
                    </a:p>
                    <a:p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Tot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537">
                <a:tc>
                  <a:txBody>
                    <a:bodyPr/>
                    <a:lstStyle/>
                    <a:p>
                      <a:r>
                        <a:rPr lang="en-US" sz="16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Arba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Mauro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537">
                <a:tc>
                  <a:txBody>
                    <a:bodyPr/>
                    <a:lstStyle/>
                    <a:p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La </a:t>
                      </a:r>
                      <a:r>
                        <a:rPr lang="en-US" sz="16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Delfa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Luigi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537">
                <a:tc>
                  <a:txBody>
                    <a:bodyPr/>
                    <a:lstStyle/>
                    <a:p>
                      <a:r>
                        <a:rPr lang="en-US" sz="16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Marras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Davide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537">
                <a:tc>
                  <a:txBody>
                    <a:bodyPr/>
                    <a:lstStyle/>
                    <a:p>
                      <a:r>
                        <a:rPr lang="en-US" sz="16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Tuveri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Marcellino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47">
                <a:tc>
                  <a:txBody>
                    <a:bodyPr/>
                    <a:lstStyle/>
                    <a:p>
                      <a:r>
                        <a:rPr lang="en-US" sz="16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Totale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FTE </a:t>
                      </a:r>
                      <a:r>
                        <a:rPr lang="en-US" sz="16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Tecnici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35" name="Tabella 434"/>
          <p:cNvGraphicFramePr/>
          <p:nvPr>
            <p:extLst>
              <p:ext uri="{D42A27DB-BD31-4B8C-83A1-F6EECF244321}">
                <p14:modId xmlns:p14="http://schemas.microsoft.com/office/powerpoint/2010/main" val="1075922253"/>
              </p:ext>
            </p:extLst>
          </p:nvPr>
        </p:nvGraphicFramePr>
        <p:xfrm>
          <a:off x="2160000" y="3093477"/>
          <a:ext cx="5744160" cy="2259360"/>
        </p:xfrm>
        <a:graphic>
          <a:graphicData uri="http://schemas.openxmlformats.org/drawingml/2006/table">
            <a:tbl>
              <a:tblPr/>
              <a:tblGrid>
                <a:gridCol w="310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18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Tecnologi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ALICE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NA60+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Tot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800">
                <a:tc>
                  <a:txBody>
                    <a:bodyPr/>
                    <a:lstStyle/>
                    <a:p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Mura Daniele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800">
                <a:tc>
                  <a:txBody>
                    <a:bodyPr/>
                    <a:lstStyle/>
                    <a:p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Siddhanta Sabyasachi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800">
                <a:tc>
                  <a:txBody>
                    <a:bodyPr/>
                    <a:lstStyle/>
                    <a:p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Puggioni Carlo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160">
                <a:tc>
                  <a:txBody>
                    <a:bodyPr/>
                    <a:lstStyle/>
                    <a:p>
                      <a:r>
                        <a:rPr lang="en-US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Totale FTE  Tecnologi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2,1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0,6</a:t>
                      </a:r>
                      <a:endParaRPr lang="en-U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2,8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6" name="CasellaDiTesto 435"/>
          <p:cNvSpPr txBox="1"/>
          <p:nvPr/>
        </p:nvSpPr>
        <p:spPr>
          <a:xfrm>
            <a:off x="1172990" y="5431917"/>
            <a:ext cx="8064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Richieste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per 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tecnici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e 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tecnologi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sostanzialmente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immutate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CasellaDiTesto 436"/>
          <p:cNvSpPr txBox="1"/>
          <p:nvPr/>
        </p:nvSpPr>
        <p:spPr>
          <a:xfrm>
            <a:off x="7975526" y="3512217"/>
            <a:ext cx="1656000" cy="556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-0.1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Arial"/>
              </a:rPr>
              <a:t>su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 ALICE </a:t>
            </a:r>
            <a:br>
              <a:rPr sz="1200" dirty="0"/>
            </a:br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(comp. con ET)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Alessandro De Falco   Università/INFN Cagliari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EC53455D-7EC5-4F63-AC03-DCD399CE4EE7}" type="datetime1">
              <a:rPr lang="it-IT"/>
              <a:t>04/07/2023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947C5D1-B780-56F5-99BA-37DA99DDE579}"/>
              </a:ext>
            </a:extLst>
          </p:cNvPr>
          <p:cNvSpPr txBox="1">
            <a:spLocks/>
          </p:cNvSpPr>
          <p:nvPr/>
        </p:nvSpPr>
        <p:spPr>
          <a:xfrm>
            <a:off x="625" y="5857737"/>
            <a:ext cx="10080000" cy="6289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    Totale FTE (Ricercatori + tecnologi)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BB91E4-C93C-CEB3-D7A0-7F7BBC9E7971}"/>
              </a:ext>
            </a:extLst>
          </p:cNvPr>
          <p:cNvSpPr txBox="1"/>
          <p:nvPr/>
        </p:nvSpPr>
        <p:spPr>
          <a:xfrm>
            <a:off x="3700220" y="6620303"/>
            <a:ext cx="504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ALICE:   9.2 FTE </a:t>
            </a:r>
          </a:p>
          <a:p>
            <a:r>
              <a:rPr lang="it-IT" dirty="0"/>
              <a:t>NA60+:   2 FTE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17DC-3528-3E5A-BC7F-472E975B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55" y="246715"/>
            <a:ext cx="9466227" cy="1096006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NA60+ presentation to SPSC and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1256CC-5A67-1F0E-DD78-001804C8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/>
              <a:pPr/>
              <a:t>30</a:t>
            </a:fld>
            <a:endParaRPr lang="it-IT" alt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F23DD-42CE-DD92-8363-E68C3ED3AE0E}"/>
              </a:ext>
            </a:extLst>
          </p:cNvPr>
          <p:cNvSpPr txBox="1"/>
          <p:nvPr/>
        </p:nvSpPr>
        <p:spPr>
          <a:xfrm>
            <a:off x="277577" y="1803300"/>
            <a:ext cx="666432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Feb 2023: project discussed by SPSC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CE2F0F-E6C5-6AFA-73D4-CA401FC0F194}"/>
              </a:ext>
            </a:extLst>
          </p:cNvPr>
          <p:cNvSpPr txBox="1"/>
          <p:nvPr/>
        </p:nvSpPr>
        <p:spPr>
          <a:xfrm>
            <a:off x="292108" y="2146064"/>
            <a:ext cx="9564723" cy="321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88" dirty="0"/>
              <a:t>The plan discussed with SPSC is to have the experiment on the floor by the end of LS3 </a:t>
            </a:r>
            <a:r>
              <a:rPr lang="en-US" sz="1488" dirty="0">
                <a:sym typeface="Wingdings" panose="05000000000000000000" pitchFamily="2" charset="2"/>
              </a:rPr>
              <a:t> </a:t>
            </a:r>
            <a:r>
              <a:rPr lang="en-US" sz="1488" b="1" dirty="0">
                <a:sym typeface="Wingdings" panose="05000000000000000000" pitchFamily="2" charset="2"/>
              </a:rPr>
              <a:t>2029</a:t>
            </a:r>
            <a:endParaRPr lang="en-US" sz="1488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7AD7D-2678-A235-16BA-25F964272AC9}"/>
              </a:ext>
            </a:extLst>
          </p:cNvPr>
          <p:cNvSpPr txBox="1"/>
          <p:nvPr/>
        </p:nvSpPr>
        <p:spPr>
          <a:xfrm>
            <a:off x="4385396" y="5107436"/>
            <a:ext cx="439544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b="1" dirty="0"/>
              <a:t>yr1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CFC86-45F7-BBE6-6F53-15C05D0109F6}"/>
              </a:ext>
            </a:extLst>
          </p:cNvPr>
          <p:cNvSpPr txBox="1"/>
          <p:nvPr/>
        </p:nvSpPr>
        <p:spPr>
          <a:xfrm>
            <a:off x="4921236" y="5107436"/>
            <a:ext cx="439544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b="1" dirty="0"/>
              <a:t>yr2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DAA75-5427-B00E-A570-24F7A0490838}"/>
              </a:ext>
            </a:extLst>
          </p:cNvPr>
          <p:cNvSpPr txBox="1"/>
          <p:nvPr/>
        </p:nvSpPr>
        <p:spPr>
          <a:xfrm>
            <a:off x="5524786" y="5091969"/>
            <a:ext cx="439544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b="1" dirty="0"/>
              <a:t>yr3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58FE93-98BF-A7E3-8E13-5DFCCF080557}"/>
              </a:ext>
            </a:extLst>
          </p:cNvPr>
          <p:cNvSpPr txBox="1"/>
          <p:nvPr/>
        </p:nvSpPr>
        <p:spPr>
          <a:xfrm>
            <a:off x="6052456" y="5099128"/>
            <a:ext cx="439544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b="1" dirty="0"/>
              <a:t>yr4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1E0965-0CE1-A3C0-91F9-3F5886C08234}"/>
              </a:ext>
            </a:extLst>
          </p:cNvPr>
          <p:cNvSpPr txBox="1"/>
          <p:nvPr/>
        </p:nvSpPr>
        <p:spPr>
          <a:xfrm>
            <a:off x="8025377" y="5107436"/>
            <a:ext cx="439544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b="1" dirty="0"/>
              <a:t>yr5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78808B-956F-2F8C-81BD-9C265C244A53}"/>
              </a:ext>
            </a:extLst>
          </p:cNvPr>
          <p:cNvSpPr txBox="1"/>
          <p:nvPr/>
        </p:nvSpPr>
        <p:spPr>
          <a:xfrm>
            <a:off x="8612447" y="5107436"/>
            <a:ext cx="439544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b="1" dirty="0"/>
              <a:t>yr6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63BC7D-78B7-1600-2AC2-EE9E04C923EF}"/>
              </a:ext>
            </a:extLst>
          </p:cNvPr>
          <p:cNvSpPr txBox="1"/>
          <p:nvPr/>
        </p:nvSpPr>
        <p:spPr>
          <a:xfrm>
            <a:off x="9207963" y="5107436"/>
            <a:ext cx="439544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3" b="1" dirty="0"/>
              <a:t>yr7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3738172C-9FDD-0015-4826-AB07428D7F44}"/>
              </a:ext>
            </a:extLst>
          </p:cNvPr>
          <p:cNvSpPr/>
          <p:nvPr/>
        </p:nvSpPr>
        <p:spPr>
          <a:xfrm rot="16200000">
            <a:off x="6841185" y="2320864"/>
            <a:ext cx="251874" cy="541794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41CF6F-708A-56CD-BF04-5218F5C8EA11}"/>
              </a:ext>
            </a:extLst>
          </p:cNvPr>
          <p:cNvSpPr txBox="1"/>
          <p:nvPr/>
        </p:nvSpPr>
        <p:spPr>
          <a:xfrm>
            <a:off x="6052456" y="4605684"/>
            <a:ext cx="1845377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b="1" dirty="0"/>
              <a:t>NA60+ data taking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A62B9E-ED29-64FC-FC91-EB1C1866A807}"/>
              </a:ext>
            </a:extLst>
          </p:cNvPr>
          <p:cNvSpPr txBox="1"/>
          <p:nvPr/>
        </p:nvSpPr>
        <p:spPr>
          <a:xfrm>
            <a:off x="309375" y="4326240"/>
            <a:ext cx="4212692" cy="77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258" indent="-236258">
              <a:buFont typeface="Wingdings" panose="05000000000000000000" pitchFamily="2" charset="2"/>
              <a:buChar char="q"/>
            </a:pPr>
            <a:r>
              <a:rPr lang="en-US" sz="1488" dirty="0"/>
              <a:t>Roadmap</a:t>
            </a:r>
          </a:p>
          <a:p>
            <a:pPr marL="614271" lvl="1" indent="-236258">
              <a:buFont typeface="Wingdings" panose="05000000000000000000" pitchFamily="2" charset="2"/>
              <a:buChar char="q"/>
            </a:pPr>
            <a:r>
              <a:rPr lang="en-US" sz="1488" dirty="0"/>
              <a:t>Technical proposal: </a:t>
            </a:r>
            <a:r>
              <a:rPr lang="en-US" sz="1488" b="1" dirty="0"/>
              <a:t>2024-2025</a:t>
            </a:r>
          </a:p>
          <a:p>
            <a:pPr marL="614271" lvl="1" indent="-236258">
              <a:buFont typeface="Wingdings" panose="05000000000000000000" pitchFamily="2" charset="2"/>
              <a:buChar char="q"/>
            </a:pPr>
            <a:r>
              <a:rPr lang="en-US" sz="1488" dirty="0"/>
              <a:t>Construction and installation: </a:t>
            </a:r>
            <a:r>
              <a:rPr lang="en-US" sz="1488" b="1" dirty="0"/>
              <a:t>2026-2028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ACF40-A3A1-F5D1-386D-6CC02D2CE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164"/>
          <a:stretch/>
        </p:blipFill>
        <p:spPr>
          <a:xfrm>
            <a:off x="127217" y="5420131"/>
            <a:ext cx="3669512" cy="560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BE1C8-2098-6811-34DB-68736209F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9" t="33569" b="31595"/>
          <a:stretch/>
        </p:blipFill>
        <p:spPr>
          <a:xfrm>
            <a:off x="3789364" y="5421975"/>
            <a:ext cx="3369388" cy="5607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21B93F-3727-B6D6-06D1-AFE066D0F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26" r="29779" b="10883"/>
          <a:stretch/>
        </p:blipFill>
        <p:spPr>
          <a:xfrm>
            <a:off x="7150443" y="5421975"/>
            <a:ext cx="2576744" cy="3572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CA7081-BEC6-B865-11E8-128E96D9AEBA}"/>
              </a:ext>
            </a:extLst>
          </p:cNvPr>
          <p:cNvSpPr txBox="1"/>
          <p:nvPr/>
        </p:nvSpPr>
        <p:spPr>
          <a:xfrm>
            <a:off x="4325858" y="5982739"/>
            <a:ext cx="794250" cy="29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3" b="1" dirty="0"/>
              <a:t>2029</a:t>
            </a:r>
            <a:endParaRPr lang="en-US" sz="1323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E5F579-45D9-7947-B60D-F432321BB24F}"/>
              </a:ext>
            </a:extLst>
          </p:cNvPr>
          <p:cNvSpPr txBox="1"/>
          <p:nvPr/>
        </p:nvSpPr>
        <p:spPr>
          <a:xfrm>
            <a:off x="4874673" y="5982739"/>
            <a:ext cx="794250" cy="29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3" b="1" dirty="0"/>
              <a:t>2030</a:t>
            </a:r>
            <a:endParaRPr lang="en-US" sz="1323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297FE0-A9EC-5BEB-CC8E-06FECF0B50B5}"/>
              </a:ext>
            </a:extLst>
          </p:cNvPr>
          <p:cNvSpPr txBox="1"/>
          <p:nvPr/>
        </p:nvSpPr>
        <p:spPr>
          <a:xfrm>
            <a:off x="5430771" y="5982739"/>
            <a:ext cx="794250" cy="29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3" b="1" dirty="0"/>
              <a:t>2031</a:t>
            </a:r>
            <a:endParaRPr lang="en-US" sz="1323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01EF0E-4FCE-DEA0-D63B-FD8DC8868933}"/>
              </a:ext>
            </a:extLst>
          </p:cNvPr>
          <p:cNvSpPr txBox="1"/>
          <p:nvPr/>
        </p:nvSpPr>
        <p:spPr>
          <a:xfrm>
            <a:off x="5984610" y="5982739"/>
            <a:ext cx="794250" cy="29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3" b="1" dirty="0"/>
              <a:t>2032</a:t>
            </a:r>
            <a:endParaRPr lang="en-US" sz="1323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2D4714-5EFB-7458-61C9-A1D1184DD813}"/>
              </a:ext>
            </a:extLst>
          </p:cNvPr>
          <p:cNvSpPr txBox="1"/>
          <p:nvPr/>
        </p:nvSpPr>
        <p:spPr>
          <a:xfrm>
            <a:off x="7957668" y="6000504"/>
            <a:ext cx="794250" cy="29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3" b="1" dirty="0"/>
              <a:t>2035</a:t>
            </a:r>
            <a:endParaRPr lang="en-US" sz="1323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77979F-906E-DC51-8606-584F2B9ED0CD}"/>
              </a:ext>
            </a:extLst>
          </p:cNvPr>
          <p:cNvSpPr txBox="1"/>
          <p:nvPr/>
        </p:nvSpPr>
        <p:spPr>
          <a:xfrm>
            <a:off x="8506482" y="6000504"/>
            <a:ext cx="794250" cy="29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3" b="1" dirty="0"/>
              <a:t>2036</a:t>
            </a:r>
            <a:endParaRPr lang="en-US" sz="1323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1BB99-A33F-21CF-A8F9-BAFE19599E6B}"/>
              </a:ext>
            </a:extLst>
          </p:cNvPr>
          <p:cNvSpPr txBox="1"/>
          <p:nvPr/>
        </p:nvSpPr>
        <p:spPr>
          <a:xfrm>
            <a:off x="9062581" y="6000504"/>
            <a:ext cx="794250" cy="29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3" b="1" dirty="0"/>
              <a:t>2037</a:t>
            </a:r>
            <a:endParaRPr lang="en-US" sz="1323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220002-C98F-6316-59CD-54DDD3B09976}"/>
              </a:ext>
            </a:extLst>
          </p:cNvPr>
          <p:cNvSpPr txBox="1"/>
          <p:nvPr/>
        </p:nvSpPr>
        <p:spPr>
          <a:xfrm>
            <a:off x="244126" y="2975114"/>
            <a:ext cx="9581333" cy="1008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88" dirty="0"/>
              <a:t>The SPSC </a:t>
            </a:r>
            <a:r>
              <a:rPr lang="it-IT" sz="1488" b="1" dirty="0" err="1"/>
              <a:t>recognizes</a:t>
            </a:r>
            <a:r>
              <a:rPr lang="it-IT" sz="1488" b="1" dirty="0"/>
              <a:t> the</a:t>
            </a:r>
            <a:r>
              <a:rPr lang="it-IT" sz="1488" dirty="0"/>
              <a:t> </a:t>
            </a:r>
            <a:r>
              <a:rPr lang="it-IT" sz="1488" b="1" dirty="0" err="1"/>
              <a:t>fundamental</a:t>
            </a:r>
            <a:r>
              <a:rPr lang="it-IT" sz="1488" b="1" dirty="0"/>
              <a:t> </a:t>
            </a:r>
            <a:r>
              <a:rPr lang="it-IT" sz="1488" b="1" dirty="0" err="1"/>
              <a:t>interest</a:t>
            </a:r>
            <a:r>
              <a:rPr lang="it-IT" sz="1488" b="1" dirty="0"/>
              <a:t> of the </a:t>
            </a:r>
            <a:r>
              <a:rPr lang="it-IT" sz="1488" b="1" dirty="0" err="1"/>
              <a:t>measurements</a:t>
            </a:r>
            <a:r>
              <a:rPr lang="it-IT" sz="1488" b="1" dirty="0"/>
              <a:t> </a:t>
            </a:r>
            <a:r>
              <a:rPr lang="it-IT" sz="1488" b="1" dirty="0" err="1"/>
              <a:t>proposed</a:t>
            </a:r>
            <a:r>
              <a:rPr lang="it-IT" sz="1488" b="1" dirty="0"/>
              <a:t> by the NA60+ </a:t>
            </a:r>
            <a:r>
              <a:rPr lang="it-IT" sz="1488" b="1" dirty="0" err="1"/>
              <a:t>collaboration</a:t>
            </a:r>
            <a:r>
              <a:rPr lang="it-IT" sz="1488" dirty="0"/>
              <a:t>, </a:t>
            </a:r>
            <a:r>
              <a:rPr lang="it-IT" sz="1488" dirty="0" err="1"/>
              <a:t>which</a:t>
            </a:r>
            <a:r>
              <a:rPr lang="it-IT" sz="1488" dirty="0"/>
              <a:t> are </a:t>
            </a:r>
            <a:r>
              <a:rPr lang="it-IT" sz="1488" dirty="0" err="1"/>
              <a:t>focused</a:t>
            </a:r>
            <a:r>
              <a:rPr lang="it-IT" sz="1488" dirty="0"/>
              <a:t> on </a:t>
            </a:r>
            <a:r>
              <a:rPr lang="it-IT" sz="1488" dirty="0" err="1"/>
              <a:t>electromagnetic</a:t>
            </a:r>
            <a:r>
              <a:rPr lang="it-IT" sz="1488" dirty="0"/>
              <a:t> and hard probes of the quark </a:t>
            </a:r>
            <a:r>
              <a:rPr lang="it-IT" sz="1488" dirty="0" err="1"/>
              <a:t>gluon</a:t>
            </a:r>
            <a:r>
              <a:rPr lang="it-IT" sz="1488" dirty="0"/>
              <a:t> plasma </a:t>
            </a:r>
            <a:r>
              <a:rPr lang="it-IT" sz="1488" dirty="0" err="1"/>
              <a:t>at</a:t>
            </a:r>
            <a:r>
              <a:rPr lang="it-IT" sz="1488" dirty="0"/>
              <a:t> high </a:t>
            </a:r>
            <a:r>
              <a:rPr lang="it-IT" sz="1488" dirty="0" err="1"/>
              <a:t>baryochemical</a:t>
            </a:r>
            <a:r>
              <a:rPr lang="it-IT" sz="1488" dirty="0"/>
              <a:t> </a:t>
            </a:r>
            <a:r>
              <a:rPr lang="it-IT" sz="1488" dirty="0" err="1"/>
              <a:t>potential</a:t>
            </a:r>
            <a:r>
              <a:rPr lang="it-IT" sz="1488" dirty="0"/>
              <a:t>. In order for the project to </a:t>
            </a:r>
            <a:r>
              <a:rPr lang="it-IT" sz="1488" dirty="0" err="1"/>
              <a:t>proceed</a:t>
            </a:r>
            <a:r>
              <a:rPr lang="it-IT" sz="1488" dirty="0"/>
              <a:t> with the </a:t>
            </a:r>
            <a:r>
              <a:rPr lang="it-IT" sz="1488" dirty="0" err="1"/>
              <a:t>suggested</a:t>
            </a:r>
            <a:r>
              <a:rPr lang="it-IT" sz="1488" dirty="0"/>
              <a:t> roadmap (</a:t>
            </a:r>
            <a:r>
              <a:rPr lang="it-IT" sz="1488" dirty="0" err="1"/>
              <a:t>starting</a:t>
            </a:r>
            <a:r>
              <a:rPr lang="it-IT" sz="1488" dirty="0"/>
              <a:t> </a:t>
            </a:r>
            <a:r>
              <a:rPr lang="it-IT" sz="1488" dirty="0" err="1"/>
              <a:t>construction</a:t>
            </a:r>
            <a:r>
              <a:rPr lang="it-IT" sz="1488" dirty="0"/>
              <a:t> in 2026 and data </a:t>
            </a:r>
            <a:r>
              <a:rPr lang="it-IT" sz="1488" dirty="0" err="1"/>
              <a:t>taking</a:t>
            </a:r>
            <a:r>
              <a:rPr lang="it-IT" sz="1488" dirty="0"/>
              <a:t> in 2029), </a:t>
            </a:r>
            <a:r>
              <a:rPr lang="it-IT" sz="1488" b="1" dirty="0"/>
              <a:t>the SPSC </a:t>
            </a:r>
            <a:r>
              <a:rPr lang="it-IT" sz="1488" b="1" dirty="0" err="1"/>
              <a:t>would</a:t>
            </a:r>
            <a:r>
              <a:rPr lang="it-IT" sz="1488" b="1" dirty="0"/>
              <a:t> </a:t>
            </a:r>
            <a:r>
              <a:rPr lang="it-IT" sz="1488" b="1" dirty="0" err="1"/>
              <a:t>expect</a:t>
            </a:r>
            <a:r>
              <a:rPr lang="it-IT" sz="1488" b="1" dirty="0"/>
              <a:t> to start </a:t>
            </a:r>
            <a:r>
              <a:rPr lang="it-IT" sz="1488" b="1" dirty="0" err="1"/>
              <a:t>examining</a:t>
            </a:r>
            <a:r>
              <a:rPr lang="it-IT" sz="1488" b="1" dirty="0"/>
              <a:t> a </a:t>
            </a:r>
            <a:r>
              <a:rPr lang="it-IT" sz="1488" b="1" dirty="0" err="1"/>
              <a:t>proposal</a:t>
            </a:r>
            <a:r>
              <a:rPr lang="it-IT" sz="1488" b="1" dirty="0"/>
              <a:t> by 2024</a:t>
            </a:r>
          </a:p>
        </p:txBody>
      </p:sp>
    </p:spTree>
    <p:extLst>
      <p:ext uri="{BB962C8B-B14F-4D97-AF65-F5344CB8AC3E}">
        <p14:creationId xmlns:p14="http://schemas.microsoft.com/office/powerpoint/2010/main" val="2338002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610825-5823-43C8-3E9D-D5B5AED4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>
                <a:solidFill>
                  <a:schemeClr val="tx1"/>
                </a:solidFill>
              </a:rPr>
              <a:pPr/>
              <a:t>31</a:t>
            </a:fld>
            <a:endParaRPr lang="it-IT" altLang="it-IT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0747C5-ED7C-D062-7C45-C79F2C87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08" y="172830"/>
            <a:ext cx="9769586" cy="109600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Manpower and preliminary financial requests 2024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AEB3ADA-BF86-E7A3-6228-68499DC3031E}"/>
              </a:ext>
            </a:extLst>
          </p:cNvPr>
          <p:cNvSpPr txBox="1"/>
          <p:nvPr/>
        </p:nvSpPr>
        <p:spPr>
          <a:xfrm>
            <a:off x="152830" y="2452638"/>
            <a:ext cx="256749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88" dirty="0">
                <a:latin typeface="Verdana" panose="020B0604030504040204" pitchFamily="34" charset="0"/>
              </a:rPr>
              <a:t>FTE: about 4 (similar to 2023)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BD716-CCD7-2DA3-EA9B-EC7BB99976B6}"/>
              </a:ext>
            </a:extLst>
          </p:cNvPr>
          <p:cNvSpPr txBox="1"/>
          <p:nvPr/>
        </p:nvSpPr>
        <p:spPr>
          <a:xfrm>
            <a:off x="158207" y="3124921"/>
            <a:ext cx="9922417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510" indent="-283510" defTabSz="756026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488" dirty="0" err="1">
                <a:latin typeface="Verdana" panose="020B0604030504040204" pitchFamily="34" charset="0"/>
              </a:rPr>
              <a:t>Missioni</a:t>
            </a:r>
            <a:r>
              <a:rPr lang="en-US" sz="1488" dirty="0"/>
              <a:t>:</a:t>
            </a:r>
            <a:endParaRPr lang="en-US" sz="1488" dirty="0">
              <a:latin typeface="Verdana" panose="020B0604030504040204" pitchFamily="34" charset="0"/>
            </a:endParaRPr>
          </a:p>
          <a:p>
            <a:pPr marL="661523" lvl="1" indent="-283510" defTabSz="756026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</a:rPr>
              <a:t>test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</a:rPr>
              <a:t>beams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</a:rPr>
              <a:t> per prototipi GEM, MWPC, MAPS (SJ ottenimento fascio)</a:t>
            </a:r>
          </a:p>
          <a:p>
            <a:pPr marL="661523" lvl="1" indent="-283510" defTabSz="756026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</a:rPr>
              <a:t>/D prototipi piani con sistema di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</a:rPr>
              <a:t>cooling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</a:rPr>
              <a:t> (collaborazione CA-TO e sinergia con CERN)</a:t>
            </a:r>
          </a:p>
          <a:p>
            <a:pPr marL="661523" lvl="1" indent="-283510" defTabSz="756026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sz="1488" dirty="0">
                <a:ea typeface="Verdana" panose="020B0604030504040204" pitchFamily="34" charset="0"/>
              </a:rPr>
              <a:t>Collaborazione CERN per design magnete</a:t>
            </a:r>
            <a:endParaRPr lang="it-IT" sz="1488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61523" lvl="1" indent="-283510" defTabSz="756026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</a:rPr>
              <a:t>Riunioni comitati CERN </a:t>
            </a:r>
          </a:p>
          <a:p>
            <a:pPr marL="661523" lvl="1" indent="-283510" defTabSz="756026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sz="1488" dirty="0">
                <a:ea typeface="Verdana" panose="020B0604030504040204" pitchFamily="34" charset="0"/>
              </a:rPr>
              <a:t>C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</a:rPr>
              <a:t>ollaborazione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88" dirty="0" err="1">
                <a:latin typeface="Verdana" panose="020B0604030504040204" pitchFamily="34" charset="0"/>
                <a:ea typeface="Verdana" panose="020B0604030504040204" pitchFamily="34" charset="0"/>
              </a:rPr>
              <a:t>Weiszmann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</a:rPr>
              <a:t> Institute (Israele), Stony Brook (</a:t>
            </a:r>
            <a:r>
              <a:rPr lang="it-IT" sz="1488" dirty="0">
                <a:ea typeface="Verdana" panose="020B0604030504040204" pitchFamily="34" charset="0"/>
              </a:rPr>
              <a:t>USA)</a:t>
            </a:r>
            <a:r>
              <a:rPr lang="it-IT" sz="1488" dirty="0">
                <a:latin typeface="Verdana" panose="020B0604030504040204" pitchFamily="34" charset="0"/>
                <a:ea typeface="Verdana" panose="020B0604030504040204" pitchFamily="34" charset="0"/>
              </a:rPr>
              <a:t>, Hefei (Cina)</a:t>
            </a:r>
          </a:p>
          <a:p>
            <a:pPr marL="661523" lvl="1" indent="-283510" defTabSz="756026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sz="1488" dirty="0">
                <a:ea typeface="Verdana" panose="020B0604030504040204" pitchFamily="34" charset="0"/>
              </a:rPr>
              <a:t>Workshop dedicato fisica NA60+ </a:t>
            </a:r>
            <a:endParaRPr lang="it-IT" sz="1488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defTabSz="75602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88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96771-D207-00CD-56A5-9657DFF6D3D8}"/>
              </a:ext>
            </a:extLst>
          </p:cNvPr>
          <p:cNvSpPr txBox="1"/>
          <p:nvPr/>
        </p:nvSpPr>
        <p:spPr>
          <a:xfrm>
            <a:off x="158207" y="4911057"/>
            <a:ext cx="9769587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510" indent="-283510" defTabSz="756026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488" dirty="0" err="1">
                <a:latin typeface="Verdana" panose="020B0604030504040204" pitchFamily="34" charset="0"/>
              </a:rPr>
              <a:t>Consumo</a:t>
            </a:r>
            <a:r>
              <a:rPr lang="en-US" sz="1488" dirty="0"/>
              <a:t>, </a:t>
            </a:r>
            <a:r>
              <a:rPr lang="en-US" sz="1488" dirty="0" err="1">
                <a:latin typeface="Verdana" panose="020B0604030504040204" pitchFamily="34" charset="0"/>
              </a:rPr>
              <a:t>inventariabile</a:t>
            </a:r>
            <a:r>
              <a:rPr lang="en-US" sz="1488" dirty="0">
                <a:latin typeface="Verdana" panose="020B0604030504040204" pitchFamily="34" charset="0"/>
              </a:rPr>
              <a:t>, </a:t>
            </a:r>
            <a:r>
              <a:rPr lang="en-US" sz="1488" dirty="0" err="1">
                <a:latin typeface="Verdana" panose="020B0604030504040204" pitchFamily="34" charset="0"/>
              </a:rPr>
              <a:t>licenze</a:t>
            </a:r>
            <a:r>
              <a:rPr lang="en-US" sz="1488" dirty="0">
                <a:latin typeface="Verdana" panose="020B0604030504040204" pitchFamily="34" charset="0"/>
              </a:rPr>
              <a:t>: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/>
              <a:t>Componentistica necessaria per il sistema di </a:t>
            </a:r>
            <a:r>
              <a:rPr lang="it-IT" sz="1488" dirty="0" err="1"/>
              <a:t>cooling</a:t>
            </a:r>
            <a:r>
              <a:rPr lang="it-IT" sz="1488" dirty="0"/>
              <a:t> 10 </a:t>
            </a:r>
            <a:r>
              <a:rPr lang="it-IT" sz="1488" dirty="0" err="1"/>
              <a:t>keuro</a:t>
            </a:r>
            <a:endParaRPr lang="it-IT" sz="1488" dirty="0"/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/>
              <a:t>Completamento del sistema di movimentazione –incollaggio dei sensori 5 </a:t>
            </a:r>
            <a:r>
              <a:rPr lang="it-IT" sz="1488" dirty="0" err="1"/>
              <a:t>keuro</a:t>
            </a:r>
            <a:endParaRPr lang="it-IT" sz="1488" dirty="0"/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/>
              <a:t>Prototipazione </a:t>
            </a:r>
            <a:r>
              <a:rPr lang="it-IT" sz="1488" dirty="0" err="1"/>
              <a:t>flex</a:t>
            </a:r>
            <a:r>
              <a:rPr lang="it-IT" sz="1488" dirty="0"/>
              <a:t> per studi trasmissione segnali, fibre ottiche, scheda di </a:t>
            </a:r>
            <a:r>
              <a:rPr lang="it-IT" sz="1488" dirty="0" err="1"/>
              <a:t>readout</a:t>
            </a:r>
            <a:r>
              <a:rPr lang="it-IT" sz="1488" dirty="0"/>
              <a:t> 5 </a:t>
            </a:r>
            <a:r>
              <a:rPr lang="it-IT" sz="1488" dirty="0" err="1"/>
              <a:t>keuro</a:t>
            </a:r>
            <a:endParaRPr lang="it-IT" sz="1488" dirty="0"/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/>
              <a:t>Licenza software COMSOL 7 </a:t>
            </a:r>
            <a:r>
              <a:rPr lang="it-IT" sz="1488" dirty="0" err="1"/>
              <a:t>keuro</a:t>
            </a:r>
            <a:endParaRPr lang="it-IT" sz="1488" dirty="0"/>
          </a:p>
          <a:p>
            <a:pPr marL="661523" lvl="1" indent="-283510">
              <a:buFont typeface="Wingdings" pitchFamily="2" charset="2"/>
              <a:buChar char="q"/>
            </a:pPr>
            <a:endParaRPr lang="it-IT" sz="1488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2072B2CC-6608-CA1F-7C2E-B5456E5EACF8}"/>
              </a:ext>
            </a:extLst>
          </p:cNvPr>
          <p:cNvGraphicFramePr>
            <a:graphicFrameLocks noGrp="1"/>
          </p:cNvGraphicFramePr>
          <p:nvPr/>
        </p:nvGraphicFramePr>
        <p:xfrm>
          <a:off x="2963849" y="1714380"/>
          <a:ext cx="6720415" cy="153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40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4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6619">
                <a:tc>
                  <a:txBody>
                    <a:bodyPr/>
                    <a:lstStyle/>
                    <a:p>
                      <a:r>
                        <a:rPr lang="en-US" sz="1500" dirty="0" err="1"/>
                        <a:t>Strutture</a:t>
                      </a:r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Missioni</a:t>
                      </a:r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Consumo</a:t>
                      </a:r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Inventario</a:t>
                      </a:r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Totali</a:t>
                      </a:r>
                      <a:endParaRPr lang="en-US" sz="1500" dirty="0"/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619">
                <a:tc>
                  <a:txBody>
                    <a:bodyPr/>
                    <a:lstStyle/>
                    <a:p>
                      <a:r>
                        <a:rPr lang="en-US" sz="1500" dirty="0"/>
                        <a:t>CA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14.5 + 8.5 SJ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22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37.5 + 8.5 SJ</a:t>
                      </a:r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619">
                <a:tc>
                  <a:txBody>
                    <a:bodyPr/>
                    <a:lstStyle/>
                    <a:p>
                      <a:r>
                        <a:rPr lang="en-US" sz="1500" dirty="0"/>
                        <a:t>PD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2.5+1.5 SJ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2.5+1.5 SJ</a:t>
                      </a:r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619">
                <a:tc>
                  <a:txBody>
                    <a:bodyPr/>
                    <a:lstStyle/>
                    <a:p>
                      <a:r>
                        <a:rPr lang="en-US" sz="1500" dirty="0"/>
                        <a:t>TO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14 + 7 SJ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19 + 7 SJ</a:t>
                      </a:r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619">
                <a:tc>
                  <a:txBody>
                    <a:bodyPr/>
                    <a:lstStyle/>
                    <a:p>
                      <a:r>
                        <a:rPr lang="en-US" sz="1500" dirty="0" err="1"/>
                        <a:t>Totali</a:t>
                      </a:r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31 + 17 SJ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20</a:t>
                      </a: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58 + 17 SJ</a:t>
                      </a:r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281582-6310-9D3E-1D77-247CCF0D705B}"/>
              </a:ext>
            </a:extLst>
          </p:cNvPr>
          <p:cNvSpPr txBox="1"/>
          <p:nvPr/>
        </p:nvSpPr>
        <p:spPr>
          <a:xfrm>
            <a:off x="158207" y="1714379"/>
            <a:ext cx="244105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88" dirty="0"/>
              <a:t>Richieste ancora preliminari</a:t>
            </a:r>
          </a:p>
        </p:txBody>
      </p:sp>
    </p:spTree>
    <p:extLst>
      <p:ext uri="{BB962C8B-B14F-4D97-AF65-F5344CB8AC3E}">
        <p14:creationId xmlns:p14="http://schemas.microsoft.com/office/powerpoint/2010/main" val="2073850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A37692-355D-DEF0-FA55-EEC63725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26197F19-BEC5-48C5-8FA4-09A3E3B166BD}" type="slidenum">
              <a:rPr lang="it-IT" altLang="it-IT" smtClean="0">
                <a:solidFill>
                  <a:schemeClr val="tx1"/>
                </a:solidFill>
              </a:rPr>
              <a:pPr/>
              <a:t>32</a:t>
            </a:fld>
            <a:endParaRPr lang="it-IT" altLang="it-IT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3EB50A-D140-1471-6A4F-A60A19E4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10" y="778620"/>
            <a:ext cx="9349456" cy="1096006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Milestones 2024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AAD639-4622-A2B7-ADC4-1C08CD84098F}"/>
              </a:ext>
            </a:extLst>
          </p:cNvPr>
          <p:cNvSpPr txBox="1"/>
          <p:nvPr/>
        </p:nvSpPr>
        <p:spPr>
          <a:xfrm>
            <a:off x="26703" y="1993701"/>
            <a:ext cx="10053922" cy="126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510" indent="-283510" defTabSz="756026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it-IT" sz="1654" dirty="0">
                <a:latin typeface="Verdana" panose="020B0604030504040204" pitchFamily="34" charset="0"/>
              </a:rPr>
              <a:t>Proposta milestones 2024: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Preparazione technical </a:t>
            </a:r>
            <a:r>
              <a:rPr lang="it-IT" sz="1488" dirty="0" err="1">
                <a:ea typeface="Verdana" panose="020B0604030504040204" pitchFamily="34" charset="0"/>
                <a:cs typeface="Verdana" panose="020B0604030504040204" pitchFamily="34" charset="0"/>
              </a:rPr>
              <a:t>proposal</a:t>
            </a:r>
            <a:endParaRPr lang="it-IT" sz="1488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>
                <a:ea typeface="Verdana" panose="020B0604030504040204" pitchFamily="34" charset="0"/>
                <a:cs typeface="Verdana" panose="020B0604030504040204" pitchFamily="34" charset="0"/>
              </a:rPr>
              <a:t>Sviluppo del tracking nel rivelatore di vertice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>
                <a:latin typeface="Verdana" panose="020B0604030504040204" pitchFamily="34" charset="0"/>
              </a:rPr>
              <a:t>Analisi dati test </a:t>
            </a:r>
            <a:r>
              <a:rPr lang="it-IT" sz="1488" dirty="0" err="1">
                <a:latin typeface="Verdana" panose="020B0604030504040204" pitchFamily="34" charset="0"/>
              </a:rPr>
              <a:t>beam</a:t>
            </a:r>
            <a:r>
              <a:rPr lang="it-IT" sz="1488" dirty="0">
                <a:latin typeface="Verdana" panose="020B0604030504040204" pitchFamily="34" charset="0"/>
              </a:rPr>
              <a:t> ioni e prototipi rivelatori 2022-23</a:t>
            </a:r>
          </a:p>
          <a:p>
            <a:pPr marL="661523" lvl="1" indent="-283510">
              <a:buFont typeface="Wingdings" pitchFamily="2" charset="2"/>
              <a:buChar char="q"/>
            </a:pPr>
            <a:r>
              <a:rPr lang="it-IT" sz="1488" dirty="0" err="1"/>
              <a:t>R</a:t>
            </a:r>
            <a:r>
              <a:rPr lang="it-IT" sz="1488" dirty="0"/>
              <a:t>/D meccanica/</a:t>
            </a:r>
            <a:r>
              <a:rPr lang="it-IT" sz="1488" dirty="0" err="1"/>
              <a:t>cooling</a:t>
            </a:r>
            <a:r>
              <a:rPr lang="it-IT" sz="1488" dirty="0"/>
              <a:t> pixel (lungo le linee discusse in dettaglio nella parte del rivelatore di vertice)</a:t>
            </a:r>
          </a:p>
        </p:txBody>
      </p:sp>
    </p:spTree>
    <p:extLst>
      <p:ext uri="{BB962C8B-B14F-4D97-AF65-F5344CB8AC3E}">
        <p14:creationId xmlns:p14="http://schemas.microsoft.com/office/powerpoint/2010/main" val="3068650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0" y="9180"/>
            <a:ext cx="10080000" cy="90522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204A87"/>
              </a:gs>
            </a:gsLst>
            <a:lin ang="3600000"/>
          </a:gra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br>
              <a:rPr sz="3170" dirty="0"/>
            </a:br>
            <a:r>
              <a:rPr lang="en-US" sz="3170" b="1" strike="noStrike" spc="-1" dirty="0" err="1">
                <a:solidFill>
                  <a:srgbClr val="FFFFFF"/>
                </a:solidFill>
                <a:latin typeface="Arial"/>
              </a:rPr>
              <a:t>Attività</a:t>
            </a:r>
            <a:r>
              <a:rPr lang="en-US" sz="3170" b="1" strike="noStrike" spc="-1" dirty="0">
                <a:solidFill>
                  <a:srgbClr val="FFFFFF"/>
                </a:solidFill>
                <a:latin typeface="Arial"/>
              </a:rPr>
              <a:t> del Gruppo 3  2022-2023</a:t>
            </a:r>
            <a:br>
              <a:rPr sz="3170" dirty="0"/>
            </a:br>
            <a:endParaRPr lang="en-US" sz="3170" b="1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228240" y="1144530"/>
            <a:ext cx="9601200" cy="546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Aft>
                <a:spcPts val="1219"/>
              </a:spcAft>
              <a:buSzPct val="100000"/>
              <a:buBlip>
                <a:blip r:embed="rId2"/>
              </a:buBlip>
            </a:pPr>
            <a:r>
              <a:rPr lang="en-US" sz="2180" b="0" strike="noStrike" spc="-1" dirty="0">
                <a:solidFill>
                  <a:srgbClr val="0000FF"/>
                </a:solidFill>
                <a:latin typeface="Arial"/>
              </a:rPr>
              <a:t>ALICE</a:t>
            </a: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3"/>
              </a:buBlip>
            </a:pP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Sistema di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tracciamento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dello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spettrometro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per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muoni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3"/>
              </a:buBlip>
            </a:pPr>
            <a:r>
              <a:rPr lang="en-US" sz="1979" spc="-1" dirty="0">
                <a:solidFill>
                  <a:srgbClr val="0066FF"/>
                </a:solidFill>
                <a:latin typeface="Arial"/>
              </a:rPr>
              <a:t>ZDC</a:t>
            </a:r>
            <a:endParaRPr lang="en-US" sz="1979" b="0" strike="noStrike" spc="-1" dirty="0">
              <a:solidFill>
                <a:srgbClr val="0066FF"/>
              </a:solidFill>
              <a:latin typeface="Arial"/>
            </a:endParaRP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3"/>
              </a:buBlip>
            </a:pP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Elettronica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per ITS3 e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sinergia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con NA60+</a:t>
            </a: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3"/>
              </a:buBlip>
            </a:pP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Analisi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dati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: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dileptoni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e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quarkonia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  <a:br>
              <a:rPr sz="1980" dirty="0"/>
            </a:b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</a:p>
          <a:p>
            <a:pPr marL="432000" indent="-324000">
              <a:spcAft>
                <a:spcPts val="1219"/>
              </a:spcAft>
              <a:buSzPct val="100000"/>
              <a:buBlip>
                <a:blip r:embed="rId4"/>
              </a:buBlip>
            </a:pPr>
            <a:r>
              <a:rPr lang="en-US" sz="2180" b="0" strike="noStrike" spc="-1" dirty="0">
                <a:solidFill>
                  <a:srgbClr val="0000FF"/>
                </a:solidFill>
                <a:latin typeface="Arial"/>
              </a:rPr>
              <a:t>NA60+</a:t>
            </a: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3"/>
              </a:buBlip>
            </a:pP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R&amp;D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su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magneti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,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rivelatori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di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vertice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,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camere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traccianti</a:t>
            </a:r>
            <a:endParaRPr lang="en-US" sz="1979" b="0" strike="noStrike" spc="-1" dirty="0">
              <a:solidFill>
                <a:srgbClr val="0066FF"/>
              </a:solidFill>
              <a:latin typeface="Arial"/>
            </a:endParaRP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3"/>
              </a:buBlip>
            </a:pP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Studi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sull’apparato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e test sotto fascio </a:t>
            </a:r>
          </a:p>
          <a:p>
            <a:pPr marL="1296000" lvl="2" indent="-216000">
              <a:spcAft>
                <a:spcPts val="833"/>
              </a:spcAft>
              <a:buClr>
                <a:srgbClr val="47B8B8"/>
              </a:buClr>
              <a:buSzPct val="45000"/>
              <a:buFont typeface="Wingdings" charset="2"/>
              <a:buChar char=""/>
            </a:pPr>
            <a:r>
              <a:rPr lang="en-US" sz="1779" b="0" strike="noStrike" spc="-1" dirty="0" err="1">
                <a:solidFill>
                  <a:srgbClr val="009999"/>
                </a:solidFill>
                <a:latin typeface="Arial"/>
              </a:rPr>
              <a:t>tracciamento</a:t>
            </a:r>
            <a:r>
              <a:rPr lang="en-US" sz="1779" b="0" strike="noStrike" spc="-1" dirty="0">
                <a:solidFill>
                  <a:srgbClr val="009999"/>
                </a:solidFill>
                <a:latin typeface="Arial"/>
              </a:rPr>
              <a:t> per </a:t>
            </a:r>
            <a:r>
              <a:rPr lang="en-US" sz="1779" b="0" strike="noStrike" spc="-1" dirty="0" err="1">
                <a:solidFill>
                  <a:srgbClr val="009999"/>
                </a:solidFill>
                <a:latin typeface="Arial"/>
              </a:rPr>
              <a:t>i</a:t>
            </a:r>
            <a:r>
              <a:rPr lang="en-US" sz="1779" b="0" strike="noStrike" spc="-1" dirty="0">
                <a:solidFill>
                  <a:srgbClr val="009999"/>
                </a:solidFill>
                <a:latin typeface="Arial"/>
              </a:rPr>
              <a:t> </a:t>
            </a:r>
            <a:r>
              <a:rPr lang="en-US" sz="1779" b="0" strike="noStrike" spc="-1" dirty="0" err="1">
                <a:solidFill>
                  <a:srgbClr val="009999"/>
                </a:solidFill>
                <a:latin typeface="Arial"/>
              </a:rPr>
              <a:t>muoni</a:t>
            </a:r>
            <a:endParaRPr lang="en-US" sz="1779" b="0" strike="noStrike" spc="-1" dirty="0">
              <a:solidFill>
                <a:srgbClr val="009999"/>
              </a:solidFill>
              <a:latin typeface="Arial"/>
            </a:endParaRPr>
          </a:p>
          <a:p>
            <a:pPr marL="1296000" lvl="2" indent="-216000">
              <a:spcAft>
                <a:spcPts val="833"/>
              </a:spcAft>
              <a:buClr>
                <a:srgbClr val="47B8B8"/>
              </a:buClr>
              <a:buSzPct val="45000"/>
              <a:buFont typeface="Wingdings" charset="2"/>
              <a:buChar char=""/>
            </a:pPr>
            <a:r>
              <a:rPr lang="en-US" sz="1779" b="0" strike="noStrike" spc="-1" dirty="0" err="1">
                <a:solidFill>
                  <a:srgbClr val="009999"/>
                </a:solidFill>
                <a:latin typeface="Arial"/>
              </a:rPr>
              <a:t>spettrometro</a:t>
            </a:r>
            <a:r>
              <a:rPr lang="en-US" sz="1779" b="0" strike="noStrike" spc="-1" dirty="0">
                <a:solidFill>
                  <a:srgbClr val="009999"/>
                </a:solidFill>
                <a:latin typeface="Arial"/>
              </a:rPr>
              <a:t> di </a:t>
            </a:r>
            <a:r>
              <a:rPr lang="en-US" sz="1779" b="0" strike="noStrike" spc="-1" dirty="0" err="1">
                <a:solidFill>
                  <a:srgbClr val="009999"/>
                </a:solidFill>
                <a:latin typeface="Arial"/>
              </a:rPr>
              <a:t>vertice</a:t>
            </a:r>
            <a:endParaRPr lang="en-US" sz="1779" b="0" strike="noStrike" spc="-1" dirty="0">
              <a:solidFill>
                <a:srgbClr val="009999"/>
              </a:solidFill>
              <a:latin typeface="Arial"/>
            </a:endParaRPr>
          </a:p>
          <a:p>
            <a:pPr marL="1296000" lvl="2" indent="-216000">
              <a:spcAft>
                <a:spcPts val="833"/>
              </a:spcAft>
              <a:buClr>
                <a:srgbClr val="47B8B8"/>
              </a:buClr>
              <a:buSzPct val="45000"/>
              <a:buFont typeface="Wingdings" charset="2"/>
              <a:buChar char=""/>
            </a:pPr>
            <a:r>
              <a:rPr lang="en-US" sz="1779" b="0" strike="noStrike" spc="-1" dirty="0" err="1">
                <a:solidFill>
                  <a:srgbClr val="009999"/>
                </a:solidFill>
                <a:latin typeface="Arial"/>
              </a:rPr>
              <a:t>Magnete</a:t>
            </a:r>
            <a:r>
              <a:rPr lang="en-US" sz="1779" b="0" strike="noStrike" spc="-1" dirty="0">
                <a:solidFill>
                  <a:srgbClr val="009999"/>
                </a:solidFill>
                <a:latin typeface="Arial"/>
              </a:rPr>
              <a:t> </a:t>
            </a:r>
            <a:r>
              <a:rPr lang="en-US" sz="1779" b="0" strike="noStrike" spc="-1" dirty="0" err="1">
                <a:solidFill>
                  <a:srgbClr val="009999"/>
                </a:solidFill>
                <a:latin typeface="Arial"/>
              </a:rPr>
              <a:t>toroidale</a:t>
            </a:r>
            <a:endParaRPr lang="en-US" sz="1779" b="0" strike="noStrike" spc="-1" dirty="0">
              <a:solidFill>
                <a:srgbClr val="009999"/>
              </a:solidFill>
              <a:latin typeface="Arial"/>
            </a:endParaRP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3"/>
              </a:buBlip>
            </a:pP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Studi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di physics performances: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dimuoni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termici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,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produzione</a:t>
            </a:r>
            <a:r>
              <a:rPr lang="en-US" sz="1979" b="0" strike="noStrike" spc="-1" dirty="0">
                <a:solidFill>
                  <a:srgbClr val="0066FF"/>
                </a:solidFill>
                <a:latin typeface="Arial"/>
              </a:rPr>
              <a:t> di </a:t>
            </a: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stranezza</a:t>
            </a:r>
            <a:endParaRPr lang="en-US" sz="1979" b="0" strike="noStrike" spc="-1" dirty="0">
              <a:solidFill>
                <a:srgbClr val="0066FF"/>
              </a:solidFill>
              <a:latin typeface="Arial"/>
            </a:endParaRPr>
          </a:p>
          <a:p>
            <a:pPr marL="864000" lvl="1" indent="-288000">
              <a:spcAft>
                <a:spcPts val="1114"/>
              </a:spcAft>
              <a:buSzPct val="100000"/>
              <a:buBlip>
                <a:blip r:embed="rId3"/>
              </a:buBlip>
            </a:pPr>
            <a:r>
              <a:rPr lang="en-US" sz="1979" b="0" strike="noStrike" spc="-1" dirty="0" err="1">
                <a:solidFill>
                  <a:srgbClr val="0066FF"/>
                </a:solidFill>
                <a:latin typeface="Arial"/>
              </a:rPr>
              <a:t>LoI</a:t>
            </a:r>
            <a:endParaRPr lang="en-US" sz="1979" b="0" strike="noStrike" spc="-1" dirty="0">
              <a:solidFill>
                <a:srgbClr val="0066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Alessandro De Falco   Università/INFN Cagliari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F5638CEC-9474-4F38-9B06-AA57E4AAF2A3}" type="datetime1">
              <a:rPr lang="it-IT"/>
              <a:t>04/07/2023</a:t>
            </a:fld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" y="-1229"/>
            <a:ext cx="10077928" cy="75609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04356" y="5504973"/>
            <a:ext cx="5866930" cy="714379"/>
          </a:xfrm>
          <a:solidFill>
            <a:srgbClr val="D5FC79">
              <a:alpha val="34000"/>
            </a:srgb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MCH status</a:t>
            </a:r>
            <a:endParaRPr lang="it-IT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216261" y="6469572"/>
            <a:ext cx="3655025" cy="426327"/>
          </a:xfrm>
          <a:solidFill>
            <a:srgbClr val="D5FC79">
              <a:alpha val="49000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04 </a:t>
            </a:r>
            <a:r>
              <a:rPr lang="en-US" dirty="0" err="1"/>
              <a:t>luglio</a:t>
            </a:r>
            <a:r>
              <a:rPr lang="en-US" dirty="0"/>
              <a:t>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E8328-94DB-9C54-9906-376F540D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F711-2372-084D-92BF-2E2CB99E7B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7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34870" y="1385940"/>
            <a:ext cx="9660676" cy="52212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MCH upgrade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F711-2372-084D-92BF-2E2CB99E7B09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7551" y="1796736"/>
            <a:ext cx="7091738" cy="4691986"/>
            <a:chOff x="1000332" y="2154293"/>
            <a:chExt cx="6433496" cy="4256485"/>
          </a:xfrm>
        </p:grpSpPr>
        <p:sp>
          <p:nvSpPr>
            <p:cNvPr id="6" name="Rounded Rectangle 5"/>
            <p:cNvSpPr/>
            <p:nvPr/>
          </p:nvSpPr>
          <p:spPr>
            <a:xfrm>
              <a:off x="6551039" y="4040230"/>
              <a:ext cx="712870" cy="80120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FLP</a:t>
              </a:r>
            </a:p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(O2)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000332" y="3187948"/>
              <a:ext cx="2783949" cy="17965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  <p:sp>
          <p:nvSpPr>
            <p:cNvPr id="8" name="ZoneTexte 742"/>
            <p:cNvSpPr txBox="1"/>
            <p:nvPr/>
          </p:nvSpPr>
          <p:spPr>
            <a:xfrm>
              <a:off x="3773029" y="3588152"/>
              <a:ext cx="933903" cy="54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2" dirty="0">
                  <a:solidFill>
                    <a:srgbClr val="002060"/>
                  </a:solidFill>
                </a:rPr>
                <a:t>1.2V </a:t>
              </a:r>
              <a:r>
                <a:rPr lang="fr-FR" sz="1102" dirty="0" err="1">
                  <a:solidFill>
                    <a:srgbClr val="002060"/>
                  </a:solidFill>
                </a:rPr>
                <a:t>analog</a:t>
              </a:r>
              <a:endParaRPr lang="fr-FR" sz="1102" dirty="0">
                <a:solidFill>
                  <a:srgbClr val="002060"/>
                </a:solidFill>
              </a:endParaRPr>
            </a:p>
            <a:p>
              <a:r>
                <a:rPr lang="fr-FR" sz="1102" dirty="0">
                  <a:solidFill>
                    <a:srgbClr val="002060"/>
                  </a:solidFill>
                </a:rPr>
                <a:t>1.2V digital</a:t>
              </a:r>
            </a:p>
            <a:p>
              <a:r>
                <a:rPr lang="fr-FR" sz="1102" dirty="0">
                  <a:solidFill>
                    <a:srgbClr val="002060"/>
                  </a:solidFill>
                </a:rPr>
                <a:t>GND</a:t>
              </a:r>
            </a:p>
          </p:txBody>
        </p:sp>
        <p:grpSp>
          <p:nvGrpSpPr>
            <p:cNvPr id="9" name="Grouper 773"/>
            <p:cNvGrpSpPr/>
            <p:nvPr/>
          </p:nvGrpSpPr>
          <p:grpSpPr>
            <a:xfrm>
              <a:off x="1032908" y="2154293"/>
              <a:ext cx="6343617" cy="4256485"/>
              <a:chOff x="1085448" y="329089"/>
              <a:chExt cx="7107662" cy="5726531"/>
            </a:xfrm>
          </p:grpSpPr>
          <p:sp>
            <p:nvSpPr>
              <p:cNvPr id="31" name="ZoneTexte 33"/>
              <p:cNvSpPr txBox="1"/>
              <p:nvPr/>
            </p:nvSpPr>
            <p:spPr>
              <a:xfrm>
                <a:off x="1359643" y="961056"/>
                <a:ext cx="2664091" cy="85810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23" b="1" dirty="0">
                    <a:solidFill>
                      <a:srgbClr val="002060"/>
                    </a:solidFill>
                  </a:rPr>
                  <a:t>1 FEC = 2 SAMPA = </a:t>
                </a:r>
                <a:r>
                  <a:rPr lang="en-US" sz="1323" b="1" dirty="0" err="1">
                    <a:solidFill>
                      <a:srgbClr val="002060"/>
                    </a:solidFill>
                  </a:rPr>
                  <a:t>DualSAMPA</a:t>
                </a:r>
                <a:br>
                  <a:rPr lang="en-US" sz="1323" b="1" dirty="0">
                    <a:solidFill>
                      <a:srgbClr val="002060"/>
                    </a:solidFill>
                  </a:rPr>
                </a:br>
                <a:r>
                  <a:rPr lang="en-US" sz="1323" b="1" dirty="0">
                    <a:solidFill>
                      <a:srgbClr val="002060"/>
                    </a:solidFill>
                  </a:rPr>
                  <a:t>        16500 + 2500 (spares)</a:t>
                </a:r>
              </a:p>
            </p:txBody>
          </p:sp>
          <p:sp>
            <p:nvSpPr>
              <p:cNvPr id="32" name="ZoneTexte 52"/>
              <p:cNvSpPr txBox="1"/>
              <p:nvPr/>
            </p:nvSpPr>
            <p:spPr>
              <a:xfrm>
                <a:off x="1118011" y="4294849"/>
                <a:ext cx="3081144" cy="11065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23" b="1" dirty="0">
                    <a:solidFill>
                      <a:srgbClr val="002060"/>
                    </a:solidFill>
                  </a:rPr>
                  <a:t>FE link: </a:t>
                </a:r>
              </a:p>
              <a:p>
                <a:pPr algn="ctr"/>
                <a:r>
                  <a:rPr lang="en-US" sz="1323" b="1" dirty="0">
                    <a:solidFill>
                      <a:srgbClr val="002060"/>
                    </a:solidFill>
                  </a:rPr>
                  <a:t>FLEX (slats) /PCB(quadrants)</a:t>
                </a:r>
              </a:p>
              <a:p>
                <a:pPr algn="ctr"/>
                <a:r>
                  <a:rPr lang="en-US" sz="1323" b="1" dirty="0">
                    <a:solidFill>
                      <a:srgbClr val="002060"/>
                    </a:solidFill>
                  </a:rPr>
                  <a:t>+ flat cable</a:t>
                </a:r>
              </a:p>
              <a:p>
                <a:pPr algn="ctr"/>
                <a:r>
                  <a:rPr lang="en-US" sz="1323" b="1" dirty="0">
                    <a:solidFill>
                      <a:srgbClr val="002060"/>
                    </a:solidFill>
                  </a:rPr>
                  <a:t>~3000</a:t>
                </a:r>
              </a:p>
            </p:txBody>
          </p:sp>
          <p:sp>
            <p:nvSpPr>
              <p:cNvPr id="33" name="ZoneTexte 8"/>
              <p:cNvSpPr txBox="1"/>
              <p:nvPr/>
            </p:nvSpPr>
            <p:spPr>
              <a:xfrm>
                <a:off x="5914057" y="3471586"/>
                <a:ext cx="832931" cy="547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57" dirty="0">
                    <a:solidFill>
                      <a:srgbClr val="002060"/>
                    </a:solidFill>
                  </a:rPr>
                  <a:t>GBT link</a:t>
                </a:r>
              </a:p>
              <a:p>
                <a:pPr algn="ctr"/>
                <a:r>
                  <a:rPr lang="en-US" sz="1157" dirty="0">
                    <a:solidFill>
                      <a:srgbClr val="002060"/>
                    </a:solidFill>
                  </a:rPr>
                  <a:t>3.2 </a:t>
                </a:r>
                <a:r>
                  <a:rPr lang="en-US" sz="1157" dirty="0" err="1">
                    <a:solidFill>
                      <a:srgbClr val="002060"/>
                    </a:solidFill>
                  </a:rPr>
                  <a:t>Gbit</a:t>
                </a:r>
                <a:r>
                  <a:rPr lang="en-US" sz="1157" dirty="0">
                    <a:solidFill>
                      <a:srgbClr val="002060"/>
                    </a:solidFill>
                  </a:rPr>
                  <a:t>/s</a:t>
                </a:r>
              </a:p>
            </p:txBody>
          </p:sp>
          <p:cxnSp>
            <p:nvCxnSpPr>
              <p:cNvPr id="34" name="Connecteur droit 23"/>
              <p:cNvCxnSpPr/>
              <p:nvPr/>
            </p:nvCxnSpPr>
            <p:spPr>
              <a:xfrm>
                <a:off x="5934973" y="329089"/>
                <a:ext cx="32303" cy="5385913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2145117" y="5660225"/>
                <a:ext cx="914400" cy="39539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23" dirty="0">
                    <a:solidFill>
                      <a:schemeClr val="bg1"/>
                    </a:solidFill>
                  </a:rPr>
                  <a:t>Cavern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625953" y="5656209"/>
                <a:ext cx="1567157" cy="39539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23" dirty="0">
                    <a:solidFill>
                      <a:schemeClr val="bg1"/>
                    </a:solidFill>
                  </a:rPr>
                  <a:t>Control room</a:t>
                </a:r>
              </a:p>
            </p:txBody>
          </p:sp>
          <p:grpSp>
            <p:nvGrpSpPr>
              <p:cNvPr id="37" name="Grouper 647"/>
              <p:cNvGrpSpPr/>
              <p:nvPr/>
            </p:nvGrpSpPr>
            <p:grpSpPr>
              <a:xfrm>
                <a:off x="1085448" y="2279437"/>
                <a:ext cx="3241317" cy="1573511"/>
                <a:chOff x="987899" y="710563"/>
                <a:chExt cx="3241317" cy="1573511"/>
              </a:xfrm>
            </p:grpSpPr>
            <p:sp>
              <p:nvSpPr>
                <p:cNvPr id="39" name="ZoneTexte 44"/>
                <p:cNvSpPr txBox="1"/>
                <p:nvPr/>
              </p:nvSpPr>
              <p:spPr>
                <a:xfrm>
                  <a:off x="1333507" y="1964389"/>
                  <a:ext cx="2895709" cy="3196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2" b="1" dirty="0">
                      <a:solidFill>
                        <a:srgbClr val="002060"/>
                      </a:solidFill>
                    </a:rPr>
                    <a:t>FE link 80 Mbit/s  (Data, Trigger, </a:t>
                  </a:r>
                  <a:r>
                    <a:rPr lang="en-US" sz="1102" b="1" dirty="0" err="1">
                      <a:solidFill>
                        <a:srgbClr val="002060"/>
                      </a:solidFill>
                    </a:rPr>
                    <a:t>Config</a:t>
                  </a:r>
                  <a:r>
                    <a:rPr lang="en-US" sz="1102" b="1" dirty="0">
                      <a:solidFill>
                        <a:srgbClr val="002060"/>
                      </a:solidFill>
                    </a:rPr>
                    <a:t>)</a:t>
                  </a:r>
                </a:p>
              </p:txBody>
            </p:sp>
            <p:cxnSp>
              <p:nvCxnSpPr>
                <p:cNvPr id="40" name="Connecteur droit 468"/>
                <p:cNvCxnSpPr/>
                <p:nvPr/>
              </p:nvCxnSpPr>
              <p:spPr>
                <a:xfrm flipV="1">
                  <a:off x="987899" y="715928"/>
                  <a:ext cx="3106650" cy="11898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ZoneTexte 469"/>
                <p:cNvSpPr txBox="1"/>
                <p:nvPr/>
              </p:nvSpPr>
              <p:spPr>
                <a:xfrm>
                  <a:off x="2852156" y="710563"/>
                  <a:ext cx="1070819" cy="3196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2" dirty="0">
                      <a:solidFill>
                        <a:srgbClr val="002060"/>
                      </a:solidFill>
                    </a:rPr>
                    <a:t>LV  3 </a:t>
                  </a:r>
                  <a:r>
                    <a:rPr lang="fr-FR" sz="1102" dirty="0" err="1">
                      <a:solidFill>
                        <a:srgbClr val="002060"/>
                      </a:solidFill>
                    </a:rPr>
                    <a:t>busbars</a:t>
                  </a:r>
                  <a:endParaRPr lang="fr-FR" sz="1102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8" name="ZoneTexte 741"/>
              <p:cNvSpPr txBox="1"/>
              <p:nvPr/>
            </p:nvSpPr>
            <p:spPr>
              <a:xfrm>
                <a:off x="5413390" y="2637554"/>
                <a:ext cx="508688" cy="526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2" dirty="0">
                    <a:solidFill>
                      <a:srgbClr val="002060"/>
                    </a:solidFill>
                  </a:rPr>
                  <a:t>2.5V</a:t>
                </a:r>
              </a:p>
              <a:p>
                <a:r>
                  <a:rPr lang="fr-FR" sz="1102" dirty="0">
                    <a:solidFill>
                      <a:srgbClr val="002060"/>
                    </a:solidFill>
                  </a:rPr>
                  <a:t>GND</a:t>
                </a:r>
              </a:p>
            </p:txBody>
          </p:sp>
        </p:grpSp>
        <p:sp>
          <p:nvSpPr>
            <p:cNvPr id="10" name="Left-Up Arrow 9"/>
            <p:cNvSpPr/>
            <p:nvPr/>
          </p:nvSpPr>
          <p:spPr>
            <a:xfrm flipH="1">
              <a:off x="1196455" y="4121017"/>
              <a:ext cx="3347655" cy="482798"/>
            </a:xfrm>
            <a:prstGeom prst="leftUpArrow">
              <a:avLst>
                <a:gd name="adj1" fmla="val 16047"/>
                <a:gd name="adj2" fmla="val 25000"/>
                <a:gd name="adj3" fmla="val 23508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912355" y="3756885"/>
              <a:ext cx="5211" cy="5489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4559305" y="2507959"/>
              <a:ext cx="717357" cy="57593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LVPS</a:t>
              </a:r>
            </a:p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WIENER PL512</a:t>
              </a:r>
              <a:endParaRPr lang="en-US" sz="1984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553676" y="3470652"/>
              <a:ext cx="717357" cy="28623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 err="1">
                  <a:solidFill>
                    <a:srgbClr val="002060"/>
                  </a:solidFill>
                </a:rPr>
                <a:t>Filter</a:t>
              </a:r>
              <a:r>
                <a:rPr lang="fr-FR" sz="1102" b="1" dirty="0">
                  <a:solidFill>
                    <a:srgbClr val="002060"/>
                  </a:solidFill>
                </a:rPr>
                <a:t> box</a:t>
              </a:r>
              <a:endParaRPr lang="en-US" sz="1984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773030" y="3612381"/>
              <a:ext cx="780646" cy="1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5754438" y="2695073"/>
              <a:ext cx="858469" cy="52682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HVPS</a:t>
              </a:r>
            </a:p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No change</a:t>
              </a:r>
              <a:endParaRPr lang="en-US" sz="1984" b="1" dirty="0"/>
            </a:p>
          </p:txBody>
        </p:sp>
        <p:cxnSp>
          <p:nvCxnSpPr>
            <p:cNvPr id="16" name="Elbow Connector 15"/>
            <p:cNvCxnSpPr/>
            <p:nvPr/>
          </p:nvCxnSpPr>
          <p:spPr>
            <a:xfrm rot="5400000">
              <a:off x="4936829" y="2069346"/>
              <a:ext cx="94296" cy="2399392"/>
            </a:xfrm>
            <a:prstGeom prst="bentConnector2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4558887" y="4305791"/>
              <a:ext cx="717357" cy="39723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SOLAR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75540" y="3654146"/>
              <a:ext cx="450751" cy="44950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23" dirty="0">
                  <a:solidFill>
                    <a:srgbClr val="002060"/>
                  </a:solidFill>
                </a:rPr>
                <a:t>FEC</a:t>
              </a:r>
              <a:endParaRPr lang="en-US" sz="1323" dirty="0">
                <a:solidFill>
                  <a:srgbClr val="002060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597102" y="3648623"/>
              <a:ext cx="450751" cy="44950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323" dirty="0">
                  <a:solidFill>
                    <a:srgbClr val="002060"/>
                  </a:solidFill>
                </a:rPr>
                <a:t>FEC</a:t>
              </a:r>
              <a:endParaRPr lang="en-US" sz="1323" dirty="0">
                <a:solidFill>
                  <a:srgbClr val="002060"/>
                </a:solidFill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16200000">
              <a:off x="1654773" y="4212990"/>
              <a:ext cx="368370" cy="168575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30484" y="4763122"/>
              <a:ext cx="424922" cy="2684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sz="1323" b="1" dirty="0">
                  <a:solidFill>
                    <a:srgbClr val="002060"/>
                  </a:solidFill>
                </a:rPr>
                <a:t>700</a:t>
              </a:r>
              <a:endParaRPr lang="en-US" sz="1323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119111" y="4293164"/>
              <a:ext cx="525648" cy="39723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CRU</a:t>
              </a:r>
            </a:p>
          </p:txBody>
        </p:sp>
        <p:sp>
          <p:nvSpPr>
            <p:cNvPr id="23" name="Left-Right Arrow 22"/>
            <p:cNvSpPr/>
            <p:nvPr/>
          </p:nvSpPr>
          <p:spPr>
            <a:xfrm>
              <a:off x="5322334" y="4384473"/>
              <a:ext cx="728516" cy="190853"/>
            </a:xfrm>
            <a:prstGeom prst="left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19111" y="5048699"/>
              <a:ext cx="525648" cy="39723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LTU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908180" y="5046054"/>
              <a:ext cx="525648" cy="39723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CTP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646975" y="3379384"/>
              <a:ext cx="525648" cy="39723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2" b="1" dirty="0">
                  <a:solidFill>
                    <a:srgbClr val="002060"/>
                  </a:solidFill>
                </a:rPr>
                <a:t>DCS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381935" y="4690397"/>
              <a:ext cx="0" cy="35830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644759" y="5244671"/>
              <a:ext cx="263421" cy="264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907474" y="3776617"/>
              <a:ext cx="2325" cy="263613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123460" y="3973107"/>
              <a:ext cx="339123" cy="2684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sz="1323" b="1" dirty="0">
                  <a:solidFill>
                    <a:srgbClr val="002060"/>
                  </a:solidFill>
                </a:rPr>
                <a:t>30</a:t>
              </a:r>
              <a:endParaRPr lang="en-US" sz="1323" dirty="0"/>
            </a:p>
          </p:txBody>
        </p:sp>
      </p:grpSp>
      <p:sp>
        <p:nvSpPr>
          <p:cNvPr id="42" name="ZoneTexte 63"/>
          <p:cNvSpPr txBox="1"/>
          <p:nvPr/>
        </p:nvSpPr>
        <p:spPr>
          <a:xfrm>
            <a:off x="7733610" y="3187571"/>
            <a:ext cx="1772511" cy="12371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88" b="1" dirty="0">
                <a:solidFill>
                  <a:srgbClr val="002060"/>
                </a:solidFill>
              </a:rPr>
              <a:t>FEC:</a:t>
            </a:r>
            <a:r>
              <a:rPr lang="en-US" sz="1488" dirty="0">
                <a:solidFill>
                  <a:srgbClr val="002060"/>
                </a:solidFill>
              </a:rPr>
              <a:t> </a:t>
            </a:r>
            <a:r>
              <a:rPr lang="en-US" sz="1488" dirty="0" err="1">
                <a:solidFill>
                  <a:srgbClr val="002060"/>
                </a:solidFill>
              </a:rPr>
              <a:t>Orsay</a:t>
            </a:r>
            <a:endParaRPr lang="en-US" sz="1488" dirty="0">
              <a:solidFill>
                <a:srgbClr val="002060"/>
              </a:solidFill>
            </a:endParaRPr>
          </a:p>
          <a:p>
            <a:r>
              <a:rPr lang="en-US" sz="1488" b="1" dirty="0">
                <a:solidFill>
                  <a:srgbClr val="002060"/>
                </a:solidFill>
              </a:rPr>
              <a:t>FLEX:</a:t>
            </a:r>
            <a:r>
              <a:rPr lang="en-US" sz="1488" dirty="0">
                <a:solidFill>
                  <a:srgbClr val="002060"/>
                </a:solidFill>
              </a:rPr>
              <a:t> Cagliari</a:t>
            </a:r>
          </a:p>
          <a:p>
            <a:r>
              <a:rPr lang="en-US" sz="1488" b="1" dirty="0">
                <a:solidFill>
                  <a:srgbClr val="002060"/>
                </a:solidFill>
              </a:rPr>
              <a:t>SOLAR : </a:t>
            </a:r>
            <a:r>
              <a:rPr lang="en-US" sz="1488" dirty="0" err="1">
                <a:solidFill>
                  <a:srgbClr val="002060"/>
                </a:solidFill>
              </a:rPr>
              <a:t>Saclay</a:t>
            </a:r>
            <a:endParaRPr lang="en-US" sz="1488" dirty="0">
              <a:solidFill>
                <a:srgbClr val="002060"/>
              </a:solidFill>
            </a:endParaRPr>
          </a:p>
          <a:p>
            <a:r>
              <a:rPr lang="en-US" sz="1488" b="1" dirty="0">
                <a:solidFill>
                  <a:srgbClr val="002060"/>
                </a:solidFill>
              </a:rPr>
              <a:t>CRU:</a:t>
            </a:r>
            <a:r>
              <a:rPr lang="en-US" sz="1488" dirty="0">
                <a:solidFill>
                  <a:srgbClr val="002060"/>
                </a:solidFill>
              </a:rPr>
              <a:t> India (</a:t>
            </a:r>
            <a:r>
              <a:rPr lang="en-US" sz="1488" dirty="0" err="1">
                <a:solidFill>
                  <a:srgbClr val="002060"/>
                </a:solidFill>
              </a:rPr>
              <a:t>Kolkata,Aligarh</a:t>
            </a:r>
            <a:r>
              <a:rPr lang="en-US" sz="1488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3" name="ZoneTexte 2"/>
          <p:cNvSpPr txBox="1"/>
          <p:nvPr/>
        </p:nvSpPr>
        <p:spPr>
          <a:xfrm>
            <a:off x="7733609" y="2260613"/>
            <a:ext cx="1822358" cy="4994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323" b="1" dirty="0">
                <a:solidFill>
                  <a:srgbClr val="002060"/>
                </a:solidFill>
              </a:rPr>
              <a:t>SAMPA</a:t>
            </a:r>
            <a:r>
              <a:rPr lang="en-GB" sz="1323" dirty="0">
                <a:solidFill>
                  <a:srgbClr val="002060"/>
                </a:solidFill>
              </a:rPr>
              <a:t>: Brazil</a:t>
            </a:r>
            <a:br>
              <a:rPr lang="en-GB" sz="1323" dirty="0">
                <a:solidFill>
                  <a:srgbClr val="002060"/>
                </a:solidFill>
              </a:rPr>
            </a:br>
            <a:r>
              <a:rPr lang="en-GB" sz="1323" b="1" dirty="0">
                <a:solidFill>
                  <a:srgbClr val="002060"/>
                </a:solidFill>
              </a:rPr>
              <a:t>CRU:</a:t>
            </a:r>
            <a:r>
              <a:rPr lang="en-GB" sz="1323" dirty="0">
                <a:solidFill>
                  <a:srgbClr val="002060"/>
                </a:solidFill>
              </a:rPr>
              <a:t> Hungary, India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799833" y="2821450"/>
            <a:ext cx="6205" cy="4263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1359152" y="2923943"/>
            <a:ext cx="1414170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2" b="1" dirty="0">
                <a:solidFill>
                  <a:srgbClr val="002060"/>
                </a:solidFill>
              </a:rPr>
              <a:t>Detection Element</a:t>
            </a:r>
          </a:p>
        </p:txBody>
      </p:sp>
      <p:sp>
        <p:nvSpPr>
          <p:cNvPr id="47" name="Ovale 46"/>
          <p:cNvSpPr/>
          <p:nvPr/>
        </p:nvSpPr>
        <p:spPr>
          <a:xfrm>
            <a:off x="555497" y="3688157"/>
            <a:ext cx="4046399" cy="122836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pic>
        <p:nvPicPr>
          <p:cNvPr id="48" name="Image" descr="Image">
            <a:extLst>
              <a:ext uri="{FF2B5EF4-FFF2-40B4-BE49-F238E27FC236}">
                <a16:creationId xmlns:a16="http://schemas.microsoft.com/office/drawing/2014/main" id="{D3457FA3-50ED-5A4B-A793-87A02E1AD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817" y="174074"/>
            <a:ext cx="2932304" cy="1621651"/>
          </a:xfrm>
          <a:prstGeom prst="rect">
            <a:avLst/>
          </a:prstGeom>
          <a:ln w="25400">
            <a:solidFill>
              <a:srgbClr val="0433FF"/>
            </a:solidFill>
            <a:miter lim="400000"/>
          </a:ln>
        </p:spPr>
      </p:pic>
      <p:pic>
        <p:nvPicPr>
          <p:cNvPr id="49" name="Image" descr="Image">
            <a:extLst>
              <a:ext uri="{FF2B5EF4-FFF2-40B4-BE49-F238E27FC236}">
                <a16:creationId xmlns:a16="http://schemas.microsoft.com/office/drawing/2014/main" id="{B216524A-937B-CA4E-A2F2-A1371CA0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5"/>
          <a:stretch>
            <a:fillRect/>
          </a:stretch>
        </p:blipFill>
        <p:spPr>
          <a:xfrm>
            <a:off x="7806497" y="5355883"/>
            <a:ext cx="2027819" cy="121237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1"/>
            </a:solidFill>
            <a:miter lim="400000"/>
          </a:ln>
        </p:spPr>
      </p:pic>
      <p:pic>
        <p:nvPicPr>
          <p:cNvPr id="50" name="IMG_1218_CH7R.jpeg" descr="IMG_1218_CH7R.jpeg">
            <a:extLst>
              <a:ext uri="{FF2B5EF4-FFF2-40B4-BE49-F238E27FC236}">
                <a16:creationId xmlns:a16="http://schemas.microsoft.com/office/drawing/2014/main" id="{2C37FF3D-B491-5043-8757-1AD96397E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48" t="55129" r="4371" b="7019"/>
          <a:stretch>
            <a:fillRect/>
          </a:stretch>
        </p:blipFill>
        <p:spPr>
          <a:xfrm>
            <a:off x="277782" y="1422079"/>
            <a:ext cx="2293312" cy="726759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</p:pic>
      <p:pic>
        <p:nvPicPr>
          <p:cNvPr id="51" name="page3image1800256.png" descr="page3image1800256.png">
            <a:extLst>
              <a:ext uri="{FF2B5EF4-FFF2-40B4-BE49-F238E27FC236}">
                <a16:creationId xmlns:a16="http://schemas.microsoft.com/office/drawing/2014/main" id="{DB77D42C-6399-8E4A-A295-7A8C9C2196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134" t="8223" r="4092" b="4739"/>
          <a:stretch>
            <a:fillRect/>
          </a:stretch>
        </p:blipFill>
        <p:spPr>
          <a:xfrm>
            <a:off x="2702557" y="1166942"/>
            <a:ext cx="1016947" cy="985897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</p:pic>
      <p:sp>
        <p:nvSpPr>
          <p:cNvPr id="52" name="Flex for slats">
            <a:extLst>
              <a:ext uri="{FF2B5EF4-FFF2-40B4-BE49-F238E27FC236}">
                <a16:creationId xmlns:a16="http://schemas.microsoft.com/office/drawing/2014/main" id="{E2D3435F-1106-2A46-BFEA-B18A6D0D331B}"/>
              </a:ext>
            </a:extLst>
          </p:cNvPr>
          <p:cNvSpPr txBox="1"/>
          <p:nvPr/>
        </p:nvSpPr>
        <p:spPr>
          <a:xfrm>
            <a:off x="252171" y="1818077"/>
            <a:ext cx="1502894" cy="38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5998" tIns="55998" rIns="55998" bIns="55998" anchor="ctr">
            <a:spAutoFit/>
          </a:bodyPr>
          <a:lstStyle>
            <a:lvl1pPr>
              <a:defRPr sz="1600" b="1">
                <a:solidFill>
                  <a:srgbClr val="00F9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sz="1764" dirty="0">
                <a:solidFill>
                  <a:schemeClr val="tx1"/>
                </a:solidFill>
              </a:rPr>
              <a:t>Flex for slats</a:t>
            </a:r>
          </a:p>
        </p:txBody>
      </p:sp>
      <p:sp>
        <p:nvSpPr>
          <p:cNvPr id="53" name="PCB St 1/2">
            <a:extLst>
              <a:ext uri="{FF2B5EF4-FFF2-40B4-BE49-F238E27FC236}">
                <a16:creationId xmlns:a16="http://schemas.microsoft.com/office/drawing/2014/main" id="{F6D76F64-B53C-3F4C-9330-103A1C24B60D}"/>
              </a:ext>
            </a:extLst>
          </p:cNvPr>
          <p:cNvSpPr txBox="1"/>
          <p:nvPr/>
        </p:nvSpPr>
        <p:spPr>
          <a:xfrm>
            <a:off x="2676534" y="1851266"/>
            <a:ext cx="1111761" cy="350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5998" tIns="55998" rIns="55998" bIns="55998" anchor="ctr">
            <a:spAutoFit/>
          </a:bodyPr>
          <a:lstStyle>
            <a:lvl1pPr>
              <a:defRPr sz="1600" b="1">
                <a:solidFill>
                  <a:srgbClr val="00F9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sz="1543" dirty="0">
                <a:solidFill>
                  <a:schemeClr val="tx1"/>
                </a:solidFill>
              </a:rPr>
              <a:t>PCB St 1/2</a:t>
            </a:r>
          </a:p>
        </p:txBody>
      </p:sp>
      <p:sp>
        <p:nvSpPr>
          <p:cNvPr id="54" name="DualSampa FEC">
            <a:extLst>
              <a:ext uri="{FF2B5EF4-FFF2-40B4-BE49-F238E27FC236}">
                <a16:creationId xmlns:a16="http://schemas.microsoft.com/office/drawing/2014/main" id="{3E28714B-618A-5742-B223-132472E36E51}"/>
              </a:ext>
            </a:extLst>
          </p:cNvPr>
          <p:cNvSpPr txBox="1"/>
          <p:nvPr/>
        </p:nvSpPr>
        <p:spPr>
          <a:xfrm>
            <a:off x="6884391" y="1753532"/>
            <a:ext cx="1855554" cy="38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5998" tIns="55998" rIns="55998" bIns="55998" anchor="ctr">
            <a:spAutoFit/>
          </a:bodyPr>
          <a:lstStyle>
            <a:lvl1pPr algn="l">
              <a:spcBef>
                <a:spcPts val="2000"/>
              </a:spcBef>
              <a:defRPr sz="1600" b="1">
                <a:solidFill>
                  <a:srgbClr val="0433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sz="1764" dirty="0" err="1"/>
              <a:t>DualSampa</a:t>
            </a:r>
            <a:r>
              <a:rPr sz="1764" dirty="0"/>
              <a:t> FEC</a:t>
            </a:r>
          </a:p>
        </p:txBody>
      </p:sp>
      <p:sp>
        <p:nvSpPr>
          <p:cNvPr id="55" name="SOLAR board">
            <a:extLst>
              <a:ext uri="{FF2B5EF4-FFF2-40B4-BE49-F238E27FC236}">
                <a16:creationId xmlns:a16="http://schemas.microsoft.com/office/drawing/2014/main" id="{72A51B37-2F98-D648-800C-AC4044BBA13D}"/>
              </a:ext>
            </a:extLst>
          </p:cNvPr>
          <p:cNvSpPr txBox="1"/>
          <p:nvPr/>
        </p:nvSpPr>
        <p:spPr>
          <a:xfrm>
            <a:off x="7806497" y="6633856"/>
            <a:ext cx="2027819" cy="38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5998" tIns="55998" rIns="55998" bIns="55998" anchor="ctr">
            <a:spAutoFit/>
          </a:bodyPr>
          <a:lstStyle>
            <a:lvl1pPr>
              <a:defRPr sz="1600" b="1">
                <a:solidFill>
                  <a:srgbClr val="FF40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sz="1764" dirty="0">
                <a:solidFill>
                  <a:schemeClr val="tx1"/>
                </a:solidFill>
              </a:rPr>
              <a:t>SOLAR board</a:t>
            </a:r>
          </a:p>
        </p:txBody>
      </p:sp>
    </p:spTree>
    <p:extLst>
      <p:ext uri="{BB962C8B-B14F-4D97-AF65-F5344CB8AC3E}">
        <p14:creationId xmlns:p14="http://schemas.microsoft.com/office/powerpoint/2010/main" val="1750433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359" y="239899"/>
            <a:ext cx="8011654" cy="556913"/>
          </a:xfrm>
          <a:prstGeom prst="rect">
            <a:avLst/>
          </a:prstGeom>
        </p:spPr>
        <p:txBody>
          <a:bodyPr vert="horz" wrap="square" lIns="0" tIns="13999" rIns="0" bIns="0" rtlCol="0" anchor="ctr">
            <a:spAutoFit/>
          </a:bodyPr>
          <a:lstStyle/>
          <a:p>
            <a:pPr marL="13999">
              <a:lnSpc>
                <a:spcPct val="100000"/>
              </a:lnSpc>
              <a:spcBef>
                <a:spcPts val="110"/>
              </a:spcBef>
            </a:pPr>
            <a:r>
              <a:rPr sz="3527" spc="-336" dirty="0">
                <a:solidFill>
                  <a:schemeClr val="bg1"/>
                </a:solidFill>
              </a:rPr>
              <a:t>MCH</a:t>
            </a:r>
            <a:r>
              <a:rPr sz="3527" spc="-171" dirty="0">
                <a:solidFill>
                  <a:schemeClr val="bg1"/>
                </a:solidFill>
              </a:rPr>
              <a:t> </a:t>
            </a:r>
            <a:r>
              <a:rPr sz="3527" spc="-149" dirty="0">
                <a:solidFill>
                  <a:schemeClr val="bg1"/>
                </a:solidFill>
              </a:rPr>
              <a:t>data</a:t>
            </a:r>
            <a:r>
              <a:rPr sz="3527" spc="-165" dirty="0">
                <a:solidFill>
                  <a:schemeClr val="bg1"/>
                </a:solidFill>
              </a:rPr>
              <a:t> </a:t>
            </a:r>
            <a:r>
              <a:rPr sz="3527" spc="-132" dirty="0">
                <a:solidFill>
                  <a:schemeClr val="bg1"/>
                </a:solidFill>
              </a:rPr>
              <a:t>taking</a:t>
            </a:r>
            <a:r>
              <a:rPr sz="3527" spc="-165" dirty="0">
                <a:solidFill>
                  <a:schemeClr val="bg1"/>
                </a:solidFill>
              </a:rPr>
              <a:t> </a:t>
            </a:r>
            <a:r>
              <a:rPr sz="3527" spc="-50" dirty="0">
                <a:solidFill>
                  <a:schemeClr val="bg1"/>
                </a:solidFill>
              </a:rPr>
              <a:t>in</a:t>
            </a:r>
            <a:r>
              <a:rPr sz="3527" spc="-165" dirty="0">
                <a:solidFill>
                  <a:schemeClr val="bg1"/>
                </a:solidFill>
              </a:rPr>
              <a:t> </a:t>
            </a:r>
            <a:r>
              <a:rPr sz="3527" spc="-126" dirty="0">
                <a:solidFill>
                  <a:schemeClr val="bg1"/>
                </a:solidFill>
              </a:rPr>
              <a:t>pp</a:t>
            </a:r>
            <a:r>
              <a:rPr sz="3527" spc="-171" dirty="0">
                <a:solidFill>
                  <a:schemeClr val="bg1"/>
                </a:solidFill>
              </a:rPr>
              <a:t> </a:t>
            </a:r>
            <a:r>
              <a:rPr sz="3527" spc="-116" dirty="0">
                <a:solidFill>
                  <a:schemeClr val="bg1"/>
                </a:solidFill>
              </a:rPr>
              <a:t>(2023)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076" y="1147921"/>
            <a:ext cx="126695" cy="353459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2205" dirty="0">
                <a:latin typeface="Arial"/>
                <a:cs typeface="Arial"/>
              </a:rPr>
              <a:t>•</a:t>
            </a:r>
            <a:endParaRPr sz="2205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076" y="1162999"/>
            <a:ext cx="9759076" cy="352046"/>
          </a:xfrm>
          <a:prstGeom prst="rect">
            <a:avLst/>
          </a:prstGeom>
        </p:spPr>
        <p:txBody>
          <a:bodyPr vert="horz" wrap="square" lIns="0" tIns="12599" rIns="0" bIns="0" rtlCol="0">
            <a:spAutoFit/>
          </a:bodyPr>
          <a:lstStyle/>
          <a:p>
            <a:pPr marL="13999" marR="5600">
              <a:lnSpc>
                <a:spcPct val="100499"/>
              </a:lnSpc>
              <a:spcBef>
                <a:spcPts val="99"/>
              </a:spcBef>
            </a:pPr>
            <a:r>
              <a:rPr sz="2205" dirty="0">
                <a:latin typeface="Arial"/>
                <a:cs typeface="Arial"/>
              </a:rPr>
              <a:t>Dimuons</a:t>
            </a:r>
            <a:r>
              <a:rPr sz="2205" spc="-17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are still</a:t>
            </a:r>
            <a:r>
              <a:rPr sz="2205" spc="-17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here at</a:t>
            </a:r>
            <a:r>
              <a:rPr sz="2205" spc="-6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low rate….</a:t>
            </a:r>
            <a:r>
              <a:rPr sz="2205" spc="-17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Run </a:t>
            </a:r>
            <a:r>
              <a:rPr sz="2205" spc="-11" dirty="0">
                <a:latin typeface="Arial"/>
                <a:cs typeface="Arial"/>
              </a:rPr>
              <a:t>535022 (Single_12b_8_8_8_2018)</a:t>
            </a:r>
            <a:endParaRPr sz="2205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04" y="2089325"/>
            <a:ext cx="10063284" cy="513026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D0475-2CAC-6686-780C-F98DE911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26" y="7081064"/>
            <a:ext cx="681065" cy="405703"/>
          </a:xfrm>
        </p:spPr>
        <p:txBody>
          <a:bodyPr/>
          <a:lstStyle/>
          <a:p>
            <a:fld id="{B2B6F711-2372-084D-92BF-2E2CB99E7B09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77596" y="72908"/>
            <a:ext cx="215591" cy="183734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1102" spc="-28" dirty="0">
                <a:latin typeface="Arial Black"/>
                <a:cs typeface="Arial Black"/>
              </a:rPr>
              <a:t>13</a:t>
            </a:r>
            <a:endParaRPr sz="1102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358" y="358550"/>
            <a:ext cx="8011654" cy="556913"/>
          </a:xfrm>
          <a:prstGeom prst="rect">
            <a:avLst/>
          </a:prstGeom>
        </p:spPr>
        <p:txBody>
          <a:bodyPr vert="horz" wrap="square" lIns="0" tIns="13999" rIns="0" bIns="0" rtlCol="0" anchor="ctr">
            <a:spAutoFit/>
          </a:bodyPr>
          <a:lstStyle/>
          <a:p>
            <a:pPr marL="13999">
              <a:lnSpc>
                <a:spcPct val="100000"/>
              </a:lnSpc>
              <a:spcBef>
                <a:spcPts val="110"/>
              </a:spcBef>
            </a:pPr>
            <a:r>
              <a:rPr sz="3527" spc="-336" dirty="0">
                <a:solidFill>
                  <a:schemeClr val="bg1"/>
                </a:solidFill>
              </a:rPr>
              <a:t>MCH</a:t>
            </a:r>
            <a:r>
              <a:rPr sz="3527" spc="-160" dirty="0">
                <a:solidFill>
                  <a:schemeClr val="bg1"/>
                </a:solidFill>
              </a:rPr>
              <a:t> </a:t>
            </a:r>
            <a:r>
              <a:rPr sz="3527" spc="-209" dirty="0">
                <a:solidFill>
                  <a:schemeClr val="bg1"/>
                </a:solidFill>
              </a:rPr>
              <a:t>General</a:t>
            </a:r>
            <a:r>
              <a:rPr sz="3527" spc="-149" dirty="0">
                <a:solidFill>
                  <a:schemeClr val="bg1"/>
                </a:solidFill>
              </a:rPr>
              <a:t> </a:t>
            </a:r>
            <a:r>
              <a:rPr sz="3527" spc="-160" dirty="0">
                <a:solidFill>
                  <a:schemeClr val="bg1"/>
                </a:solidFill>
              </a:rPr>
              <a:t>status</a:t>
            </a:r>
            <a:r>
              <a:rPr sz="3527" spc="-171" dirty="0">
                <a:solidFill>
                  <a:schemeClr val="bg1"/>
                </a:solidFill>
              </a:rPr>
              <a:t> </a:t>
            </a:r>
            <a:r>
              <a:rPr sz="3527" spc="-193" dirty="0">
                <a:solidFill>
                  <a:schemeClr val="bg1"/>
                </a:solidFill>
              </a:rPr>
              <a:t>(since</a:t>
            </a:r>
            <a:r>
              <a:rPr sz="3527" spc="-143" dirty="0">
                <a:solidFill>
                  <a:schemeClr val="bg1"/>
                </a:solidFill>
              </a:rPr>
              <a:t> </a:t>
            </a:r>
            <a:r>
              <a:rPr sz="3527" spc="-126" dirty="0">
                <a:solidFill>
                  <a:schemeClr val="bg1"/>
                </a:solidFill>
              </a:rPr>
              <a:t>january</a:t>
            </a:r>
            <a:r>
              <a:rPr sz="3527" spc="-154" dirty="0">
                <a:solidFill>
                  <a:schemeClr val="bg1"/>
                </a:solidFill>
              </a:rPr>
              <a:t> </a:t>
            </a:r>
            <a:r>
              <a:rPr sz="3527" spc="-94" dirty="0">
                <a:solidFill>
                  <a:schemeClr val="bg1"/>
                </a:solidFill>
              </a:rPr>
              <a:t>2023)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076" y="1185267"/>
            <a:ext cx="9370497" cy="54461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83996" rIns="0" bIns="0" rtlCol="0">
            <a:spAutoFit/>
          </a:bodyPr>
          <a:lstStyle/>
          <a:p>
            <a:pPr marL="391978" indent="-378679">
              <a:spcBef>
                <a:spcPts val="661"/>
              </a:spcBef>
              <a:buFont typeface="Arial"/>
              <a:buChar char="•"/>
              <a:tabLst>
                <a:tab pos="391978" algn="l"/>
                <a:tab pos="392678" algn="l"/>
              </a:tabLst>
            </a:pPr>
            <a:r>
              <a:rPr sz="2205" b="1" dirty="0">
                <a:solidFill>
                  <a:schemeClr val="bg1"/>
                </a:solidFill>
                <a:latin typeface="Arial"/>
                <a:cs typeface="Arial"/>
              </a:rPr>
              <a:t>MCH</a:t>
            </a:r>
            <a:r>
              <a:rPr sz="2205" b="1" spc="-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b="1" dirty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sz="2205" b="1" spc="-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b="1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sz="2205" b="1" spc="-1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b="1" dirty="0">
                <a:solidFill>
                  <a:schemeClr val="bg1"/>
                </a:solidFill>
                <a:latin typeface="Arial"/>
                <a:cs typeface="Arial"/>
              </a:rPr>
              <a:t>good</a:t>
            </a:r>
            <a:r>
              <a:rPr sz="2205" b="1" spc="-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b="1" spc="-22" dirty="0">
                <a:solidFill>
                  <a:schemeClr val="bg1"/>
                </a:solidFill>
                <a:latin typeface="Arial"/>
                <a:cs typeface="Arial"/>
              </a:rPr>
              <a:t>shape</a:t>
            </a:r>
            <a:endParaRPr sz="2205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2953" lvl="1" indent="-315682">
              <a:spcBef>
                <a:spcPts val="496"/>
              </a:spcBef>
              <a:buChar char="–"/>
              <a:tabLst>
                <a:tab pos="832953" algn="l"/>
                <a:tab pos="833653" algn="l"/>
              </a:tabLst>
            </a:pP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HV</a:t>
            </a:r>
            <a:r>
              <a:rPr sz="1984" spc="-39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+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spc="-22" dirty="0">
                <a:solidFill>
                  <a:schemeClr val="bg1"/>
                </a:solidFill>
                <a:latin typeface="Arial"/>
                <a:cs typeface="Arial"/>
              </a:rPr>
              <a:t>LV</a:t>
            </a:r>
            <a:r>
              <a:rPr sz="1984" spc="-3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are</a:t>
            </a:r>
            <a:r>
              <a:rPr sz="1984" spc="-4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spc="-11" dirty="0">
                <a:solidFill>
                  <a:schemeClr val="bg1"/>
                </a:solidFill>
                <a:latin typeface="Arial"/>
                <a:cs typeface="Arial"/>
              </a:rPr>
              <a:t>stable</a:t>
            </a:r>
            <a:endParaRPr sz="1984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3228" marR="652363" lvl="2" indent="-251286">
              <a:spcBef>
                <a:spcPts val="441"/>
              </a:spcBef>
              <a:buChar char="•"/>
              <a:tabLst>
                <a:tab pos="1273228" algn="l"/>
                <a:tab pos="1273928" algn="l"/>
              </a:tabLst>
            </a:pP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Few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spc="-11" dirty="0">
                <a:solidFill>
                  <a:schemeClr val="bg1"/>
                </a:solidFill>
                <a:latin typeface="Arial"/>
                <a:cs typeface="Arial"/>
              </a:rPr>
              <a:t>hardware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issues</a:t>
            </a:r>
            <a:r>
              <a:rPr sz="1764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spc="-22" dirty="0">
                <a:solidFill>
                  <a:schemeClr val="bg1"/>
                </a:solidFill>
                <a:latin typeface="Arial"/>
                <a:cs typeface="Arial"/>
              </a:rPr>
              <a:t>LVPS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but</a:t>
            </a:r>
            <a:r>
              <a:rPr sz="1764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it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should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improve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sz="1764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1764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arrival</a:t>
            </a:r>
            <a:r>
              <a:rPr sz="1764" spc="-4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spc="-28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sz="1764" dirty="0">
                <a:solidFill>
                  <a:schemeClr val="bg1"/>
                </a:solidFill>
                <a:latin typeface="Arial"/>
                <a:cs typeface="Arial"/>
              </a:rPr>
              <a:t>repaired</a:t>
            </a:r>
            <a:r>
              <a:rPr sz="1764" spc="-11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764" spc="-22" dirty="0">
                <a:solidFill>
                  <a:schemeClr val="bg1"/>
                </a:solidFill>
                <a:latin typeface="Arial"/>
                <a:cs typeface="Arial"/>
              </a:rPr>
              <a:t>ones.</a:t>
            </a:r>
            <a:endParaRPr sz="1764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2953" lvl="1" indent="-315682">
              <a:spcBef>
                <a:spcPts val="485"/>
              </a:spcBef>
              <a:buChar char="–"/>
              <a:tabLst>
                <a:tab pos="832953" algn="l"/>
                <a:tab pos="833653" algn="l"/>
              </a:tabLst>
            </a:pP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Physics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pp</a:t>
            </a:r>
            <a:r>
              <a:rPr sz="1984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data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taking</a:t>
            </a:r>
            <a:r>
              <a:rPr sz="1984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at</a:t>
            </a:r>
            <a:r>
              <a:rPr sz="1984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chemeClr val="bg1"/>
                </a:solidFill>
                <a:latin typeface="Arial"/>
                <a:cs typeface="Arial"/>
              </a:rPr>
              <a:t>500</a:t>
            </a:r>
            <a:r>
              <a:rPr sz="1984" b="1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chemeClr val="bg1"/>
                </a:solidFill>
                <a:latin typeface="Arial"/>
                <a:cs typeface="Arial"/>
              </a:rPr>
              <a:t>kHz</a:t>
            </a:r>
            <a:r>
              <a:rPr sz="1984" b="1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sz="1984" b="1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chemeClr val="bg1"/>
                </a:solidFill>
                <a:latin typeface="Arial"/>
                <a:cs typeface="Arial"/>
              </a:rPr>
              <a:t>very</a:t>
            </a:r>
            <a:r>
              <a:rPr sz="1984" b="1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b="1" spc="-11" dirty="0">
                <a:solidFill>
                  <a:schemeClr val="bg1"/>
                </a:solidFill>
                <a:latin typeface="Arial"/>
                <a:cs typeface="Arial"/>
              </a:rPr>
              <a:t>smooth</a:t>
            </a:r>
            <a:endParaRPr sz="1984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spcBef>
                <a:spcPts val="6"/>
              </a:spcBef>
              <a:buFont typeface="Arial"/>
              <a:buChar char="–"/>
            </a:pPr>
            <a:endParaRPr sz="2976" dirty="0">
              <a:solidFill>
                <a:schemeClr val="bg1"/>
              </a:solidFill>
              <a:latin typeface="Arial"/>
              <a:cs typeface="Arial"/>
            </a:endParaRPr>
          </a:p>
          <a:p>
            <a:pPr marL="391978" indent="-378679">
              <a:buFont typeface="Arial"/>
              <a:buChar char="•"/>
              <a:tabLst>
                <a:tab pos="391978" algn="l"/>
                <a:tab pos="392678" algn="l"/>
              </a:tabLst>
            </a:pPr>
            <a:r>
              <a:rPr sz="2205" b="1" dirty="0">
                <a:solidFill>
                  <a:schemeClr val="bg1"/>
                </a:solidFill>
                <a:latin typeface="Arial"/>
                <a:cs typeface="Arial"/>
              </a:rPr>
              <a:t>Many</a:t>
            </a:r>
            <a:r>
              <a:rPr sz="2205" b="1" spc="-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b="1" dirty="0">
                <a:solidFill>
                  <a:schemeClr val="bg1"/>
                </a:solidFill>
                <a:latin typeface="Arial"/>
                <a:cs typeface="Arial"/>
              </a:rPr>
              <a:t>cavern</a:t>
            </a:r>
            <a:r>
              <a:rPr sz="2205" b="1" spc="-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b="1" dirty="0">
                <a:solidFill>
                  <a:schemeClr val="bg1"/>
                </a:solidFill>
                <a:latin typeface="Arial"/>
                <a:cs typeface="Arial"/>
              </a:rPr>
              <a:t>activities</a:t>
            </a:r>
            <a:r>
              <a:rPr sz="2205" b="1" spc="1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dirty="0">
                <a:solidFill>
                  <a:schemeClr val="bg1"/>
                </a:solidFill>
                <a:latin typeface="Arial"/>
                <a:cs typeface="Arial"/>
              </a:rPr>
              <a:t>since</a:t>
            </a:r>
            <a:r>
              <a:rPr sz="2205" spc="-1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2205" spc="-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dirty="0">
                <a:solidFill>
                  <a:schemeClr val="bg1"/>
                </a:solidFill>
                <a:latin typeface="Arial"/>
                <a:cs typeface="Arial"/>
              </a:rPr>
              <a:t>beginning of</a:t>
            </a:r>
            <a:r>
              <a:rPr sz="2205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5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sz="2205" spc="-22" dirty="0">
                <a:solidFill>
                  <a:schemeClr val="bg1"/>
                </a:solidFill>
                <a:latin typeface="Arial"/>
                <a:cs typeface="Arial"/>
              </a:rPr>
              <a:t>year</a:t>
            </a:r>
            <a:endParaRPr sz="2205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2953" marR="5600" lvl="1" indent="-315682">
              <a:spcBef>
                <a:spcPts val="485"/>
              </a:spcBef>
              <a:buChar char="–"/>
              <a:tabLst>
                <a:tab pos="832953" algn="l"/>
                <a:tab pos="833653" algn="l"/>
                <a:tab pos="2037585" algn="l"/>
              </a:tabLst>
            </a:pP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Station</a:t>
            </a:r>
            <a:r>
              <a:rPr sz="1984" spc="-39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2,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	Indian</a:t>
            </a:r>
            <a:r>
              <a:rPr sz="1984" spc="-6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spc="-33" dirty="0">
                <a:solidFill>
                  <a:schemeClr val="bg1"/>
                </a:solidFill>
                <a:latin typeface="Arial"/>
                <a:cs typeface="Arial"/>
              </a:rPr>
              <a:t>Team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(5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people)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came</a:t>
            </a:r>
            <a:r>
              <a:rPr sz="1984" spc="49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sz="1984" spc="-1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more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than</a:t>
            </a:r>
            <a:r>
              <a:rPr sz="1984" spc="-3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one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month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sz="1984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spc="-11" dirty="0">
                <a:solidFill>
                  <a:schemeClr val="bg1"/>
                </a:solidFill>
                <a:latin typeface="Arial"/>
                <a:cs typeface="Arial"/>
              </a:rPr>
              <a:t>change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1984" spc="-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spc="-11" dirty="0">
                <a:solidFill>
                  <a:schemeClr val="bg1"/>
                </a:solidFill>
                <a:latin typeface="Arial"/>
                <a:cs typeface="Arial"/>
              </a:rPr>
              <a:t>quadrants</a:t>
            </a:r>
            <a:endParaRPr sz="1984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2953" lvl="1" indent="-315682">
              <a:spcBef>
                <a:spcPts val="496"/>
              </a:spcBef>
              <a:buChar char="–"/>
              <a:tabLst>
                <a:tab pos="832953" algn="l"/>
                <a:tab pos="833653" algn="l"/>
                <a:tab pos="3752488" algn="l"/>
              </a:tabLst>
            </a:pP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Station</a:t>
            </a:r>
            <a:r>
              <a:rPr sz="1984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sz="1984" spc="-2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spc="-11" dirty="0">
                <a:solidFill>
                  <a:schemeClr val="bg1"/>
                </a:solidFill>
                <a:latin typeface="Arial"/>
                <a:cs typeface="Arial"/>
              </a:rPr>
              <a:t>cabling/readout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sz="1984" spc="-11" dirty="0">
                <a:solidFill>
                  <a:schemeClr val="bg1"/>
                </a:solidFill>
                <a:latin typeface="Arial"/>
                <a:cs typeface="Arial"/>
              </a:rPr>
              <a:t>improvements</a:t>
            </a:r>
            <a:endParaRPr sz="1984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2953" lvl="1" indent="-315682">
              <a:spcBef>
                <a:spcPts val="496"/>
              </a:spcBef>
              <a:buChar char="–"/>
              <a:tabLst>
                <a:tab pos="832953" algn="l"/>
                <a:tab pos="833653" algn="l"/>
              </a:tabLst>
            </a:pP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Station</a:t>
            </a:r>
            <a:r>
              <a:rPr sz="1984" spc="-4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345</a:t>
            </a:r>
            <a:r>
              <a:rPr sz="1984" spc="-3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noise</a:t>
            </a:r>
            <a:r>
              <a:rPr sz="1984" spc="-3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sz="1984" spc="-3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gas</a:t>
            </a:r>
            <a:r>
              <a:rPr sz="1984" spc="-3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dirty="0">
                <a:solidFill>
                  <a:schemeClr val="bg1"/>
                </a:solidFill>
                <a:latin typeface="Arial"/>
                <a:cs typeface="Arial"/>
              </a:rPr>
              <a:t>leak</a:t>
            </a:r>
            <a:r>
              <a:rPr sz="1984" spc="-1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84" spc="-11" dirty="0">
                <a:solidFill>
                  <a:schemeClr val="bg1"/>
                </a:solidFill>
                <a:latin typeface="Arial"/>
                <a:cs typeface="Arial"/>
              </a:rPr>
              <a:t>fixes</a:t>
            </a:r>
            <a:endParaRPr lang="en-US" sz="1984" spc="-11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2953" lvl="1" indent="-315682">
              <a:spcBef>
                <a:spcPts val="496"/>
              </a:spcBef>
              <a:buChar char="–"/>
              <a:tabLst>
                <a:tab pos="832953" algn="l"/>
                <a:tab pos="833653" algn="l"/>
              </a:tabLst>
            </a:pPr>
            <a:endParaRPr lang="en-IT" sz="1984" spc="-11" dirty="0">
              <a:solidFill>
                <a:schemeClr val="bg1"/>
              </a:solidFill>
              <a:latin typeface="Arial"/>
              <a:cs typeface="Arial"/>
            </a:endParaRPr>
          </a:p>
          <a:p>
            <a:pPr marL="517271" lvl="1">
              <a:spcBef>
                <a:spcPts val="496"/>
              </a:spcBef>
              <a:tabLst>
                <a:tab pos="832953" algn="l"/>
                <a:tab pos="833653" algn="l"/>
              </a:tabLst>
            </a:pPr>
            <a:endParaRPr lang="en-IT" sz="1984" spc="-11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2953" lvl="1" indent="-315682">
              <a:spcBef>
                <a:spcPts val="496"/>
              </a:spcBef>
              <a:buChar char="–"/>
              <a:tabLst>
                <a:tab pos="832953" algn="l"/>
                <a:tab pos="833653" algn="l"/>
              </a:tabLst>
            </a:pPr>
            <a:endParaRPr lang="en-US" sz="1984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2953" lvl="1" indent="-315682">
              <a:spcBef>
                <a:spcPts val="496"/>
              </a:spcBef>
              <a:buChar char="–"/>
              <a:tabLst>
                <a:tab pos="832953" algn="l"/>
                <a:tab pos="833653" algn="l"/>
              </a:tabLst>
            </a:pPr>
            <a:endParaRPr sz="1984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076" y="5368642"/>
            <a:ext cx="126695" cy="353459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2205" dirty="0">
                <a:latin typeface="Arial"/>
                <a:cs typeface="Arial"/>
              </a:rPr>
              <a:t>•</a:t>
            </a:r>
            <a:endParaRPr sz="2205">
              <a:latin typeface="Arial"/>
              <a:cs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C313BB-ADA3-4642-0F96-FC619E3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F711-2372-084D-92BF-2E2CB99E7B0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7783" y="360314"/>
            <a:ext cx="7902791" cy="489009"/>
          </a:xfrm>
          <a:prstGeom prst="rect">
            <a:avLst/>
          </a:prstGeom>
        </p:spPr>
        <p:txBody>
          <a:bodyPr vert="horz" wrap="square" lIns="0" tIns="13999" rIns="0" bIns="0" rtlCol="0" anchor="ctr">
            <a:spAutoFit/>
          </a:bodyPr>
          <a:lstStyle/>
          <a:p>
            <a:pPr marL="13999">
              <a:lnSpc>
                <a:spcPct val="100000"/>
              </a:lnSpc>
              <a:spcBef>
                <a:spcPts val="110"/>
              </a:spcBef>
            </a:pPr>
            <a:r>
              <a:rPr sz="3086" spc="-138" dirty="0">
                <a:solidFill>
                  <a:schemeClr val="bg1"/>
                </a:solidFill>
              </a:rPr>
              <a:t>Current</a:t>
            </a:r>
            <a:r>
              <a:rPr sz="3086" spc="-171" dirty="0">
                <a:solidFill>
                  <a:schemeClr val="bg1"/>
                </a:solidFill>
              </a:rPr>
              <a:t> </a:t>
            </a:r>
            <a:r>
              <a:rPr sz="3086" spc="-336" dirty="0">
                <a:solidFill>
                  <a:schemeClr val="bg1"/>
                </a:solidFill>
              </a:rPr>
              <a:t>MCH</a:t>
            </a:r>
            <a:r>
              <a:rPr sz="3086" spc="-165" dirty="0">
                <a:solidFill>
                  <a:schemeClr val="bg1"/>
                </a:solidFill>
              </a:rPr>
              <a:t> </a:t>
            </a:r>
            <a:r>
              <a:rPr sz="3086" spc="-94" dirty="0">
                <a:solidFill>
                  <a:schemeClr val="bg1"/>
                </a:solidFill>
              </a:rPr>
              <a:t>readout</a:t>
            </a:r>
            <a:r>
              <a:rPr sz="3086" spc="-182" dirty="0">
                <a:solidFill>
                  <a:schemeClr val="bg1"/>
                </a:solidFill>
              </a:rPr>
              <a:t> </a:t>
            </a:r>
            <a:r>
              <a:rPr sz="3086" spc="-165" dirty="0">
                <a:solidFill>
                  <a:schemeClr val="bg1"/>
                </a:solidFill>
              </a:rPr>
              <a:t>status</a:t>
            </a:r>
            <a:r>
              <a:rPr sz="3086" spc="-176" dirty="0">
                <a:solidFill>
                  <a:schemeClr val="bg1"/>
                </a:solidFill>
              </a:rPr>
              <a:t> </a:t>
            </a:r>
            <a:r>
              <a:rPr sz="3086" spc="-193" dirty="0">
                <a:solidFill>
                  <a:schemeClr val="bg1"/>
                </a:solidFill>
              </a:rPr>
              <a:t>(occupancy</a:t>
            </a:r>
            <a:r>
              <a:rPr sz="3086" spc="-171" dirty="0">
                <a:solidFill>
                  <a:schemeClr val="bg1"/>
                </a:solidFill>
              </a:rPr>
              <a:t> </a:t>
            </a:r>
            <a:r>
              <a:rPr sz="3086" spc="-11" dirty="0">
                <a:solidFill>
                  <a:schemeClr val="bg1"/>
                </a:solidFill>
              </a:rPr>
              <a:t>plot)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076" y="1147921"/>
            <a:ext cx="126695" cy="353459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2205" dirty="0">
                <a:latin typeface="Arial"/>
                <a:cs typeface="Arial"/>
              </a:rPr>
              <a:t>•</a:t>
            </a:r>
            <a:endParaRPr sz="2205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466" y="1907347"/>
            <a:ext cx="10071867" cy="5053083"/>
            <a:chOff x="7200" y="1730311"/>
            <a:chExt cx="9137015" cy="458406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0" y="1979637"/>
              <a:ext cx="9136430" cy="409464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50719" y="5303164"/>
              <a:ext cx="358775" cy="996315"/>
            </a:xfrm>
            <a:custGeom>
              <a:avLst/>
              <a:gdLst/>
              <a:ahLst/>
              <a:cxnLst/>
              <a:rect l="l" t="t" r="r" b="b"/>
              <a:pathLst>
                <a:path w="358775" h="996314">
                  <a:moveTo>
                    <a:pt x="358559" y="996111"/>
                  </a:moveTo>
                  <a:lnTo>
                    <a:pt x="0" y="0"/>
                  </a:lnTo>
                </a:path>
              </a:pathLst>
            </a:custGeom>
            <a:ln w="29159">
              <a:solidFill>
                <a:srgbClr val="FF7F00"/>
              </a:solidFill>
            </a:ln>
          </p:spPr>
          <p:txBody>
            <a:bodyPr wrap="square" lIns="0" tIns="0" rIns="0" bIns="0" rtlCol="0"/>
            <a:lstStyle/>
            <a:p>
              <a:endParaRPr sz="1984"/>
            </a:p>
          </p:txBody>
        </p:sp>
        <p:sp>
          <p:nvSpPr>
            <p:cNvPr id="8" name="object 8"/>
            <p:cNvSpPr/>
            <p:nvPr/>
          </p:nvSpPr>
          <p:spPr>
            <a:xfrm>
              <a:off x="2177275" y="5098681"/>
              <a:ext cx="148590" cy="239395"/>
            </a:xfrm>
            <a:custGeom>
              <a:avLst/>
              <a:gdLst/>
              <a:ahLst/>
              <a:cxnLst/>
              <a:rect l="l" t="t" r="r" b="b"/>
              <a:pathLst>
                <a:path w="148589" h="239395">
                  <a:moveTo>
                    <a:pt x="0" y="0"/>
                  </a:moveTo>
                  <a:lnTo>
                    <a:pt x="5765" y="239394"/>
                  </a:lnTo>
                  <a:lnTo>
                    <a:pt x="148323" y="188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 sz="1984"/>
            </a:p>
          </p:txBody>
        </p:sp>
        <p:sp>
          <p:nvSpPr>
            <p:cNvPr id="9" name="object 9"/>
            <p:cNvSpPr/>
            <p:nvPr/>
          </p:nvSpPr>
          <p:spPr>
            <a:xfrm>
              <a:off x="2833560" y="1744916"/>
              <a:ext cx="869950" cy="1269365"/>
            </a:xfrm>
            <a:custGeom>
              <a:avLst/>
              <a:gdLst/>
              <a:ahLst/>
              <a:cxnLst/>
              <a:rect l="l" t="t" r="r" b="b"/>
              <a:pathLst>
                <a:path w="869950" h="1269364">
                  <a:moveTo>
                    <a:pt x="0" y="0"/>
                  </a:moveTo>
                  <a:lnTo>
                    <a:pt x="869759" y="1269365"/>
                  </a:lnTo>
                </a:path>
              </a:pathLst>
            </a:custGeom>
            <a:ln w="29159">
              <a:solidFill>
                <a:srgbClr val="FF7F00"/>
              </a:solidFill>
            </a:ln>
          </p:spPr>
          <p:txBody>
            <a:bodyPr wrap="square" lIns="0" tIns="0" rIns="0" bIns="0" rtlCol="0"/>
            <a:lstStyle/>
            <a:p>
              <a:endParaRPr sz="1984"/>
            </a:p>
          </p:txBody>
        </p:sp>
        <p:sp>
          <p:nvSpPr>
            <p:cNvPr id="10" name="object 10"/>
            <p:cNvSpPr/>
            <p:nvPr/>
          </p:nvSpPr>
          <p:spPr>
            <a:xfrm>
              <a:off x="3634917" y="2963163"/>
              <a:ext cx="191770" cy="230504"/>
            </a:xfrm>
            <a:custGeom>
              <a:avLst/>
              <a:gdLst/>
              <a:ahLst/>
              <a:cxnLst/>
              <a:rect l="l" t="t" r="r" b="b"/>
              <a:pathLst>
                <a:path w="191770" h="230505">
                  <a:moveTo>
                    <a:pt x="125285" y="0"/>
                  </a:moveTo>
                  <a:lnTo>
                    <a:pt x="0" y="85674"/>
                  </a:lnTo>
                  <a:lnTo>
                    <a:pt x="191160" y="230390"/>
                  </a:lnTo>
                  <a:lnTo>
                    <a:pt x="125285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 sz="1984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2255" y="1163000"/>
            <a:ext cx="8161649" cy="744785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2205" dirty="0">
                <a:latin typeface="Arial"/>
                <a:cs typeface="Arial"/>
              </a:rPr>
              <a:t>Bending</a:t>
            </a:r>
            <a:r>
              <a:rPr sz="2205" spc="-11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Run</a:t>
            </a:r>
            <a:r>
              <a:rPr sz="2205" spc="-11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537546</a:t>
            </a:r>
            <a:r>
              <a:rPr sz="2205" spc="-11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4 June 2023</a:t>
            </a:r>
            <a:r>
              <a:rPr sz="2205" spc="-11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at</a:t>
            </a:r>
            <a:r>
              <a:rPr sz="2205" spc="-6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21:28:49 CEST</a:t>
            </a:r>
            <a:r>
              <a:rPr sz="2205" spc="-44" dirty="0">
                <a:latin typeface="Arial"/>
                <a:cs typeface="Arial"/>
              </a:rPr>
              <a:t> </a:t>
            </a:r>
            <a:r>
              <a:rPr sz="2205" dirty="0">
                <a:latin typeface="Arial"/>
                <a:cs typeface="Arial"/>
              </a:rPr>
              <a:t>: </a:t>
            </a:r>
            <a:r>
              <a:rPr sz="2205" spc="-11" dirty="0">
                <a:latin typeface="Arial"/>
                <a:cs typeface="Arial"/>
              </a:rPr>
              <a:t>occupancy</a:t>
            </a:r>
            <a:endParaRPr sz="2205">
              <a:latin typeface="Arial"/>
              <a:cs typeface="Arial"/>
            </a:endParaRPr>
          </a:p>
          <a:p>
            <a:pPr marL="245686">
              <a:spcBef>
                <a:spcPts val="1157"/>
              </a:spcBef>
            </a:pP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FEE</a:t>
            </a:r>
            <a:r>
              <a:rPr sz="1543" b="1" spc="-17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does</a:t>
            </a:r>
            <a:r>
              <a:rPr sz="1543" b="1" spc="-17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not</a:t>
            </a:r>
            <a:r>
              <a:rPr sz="1543" b="1" spc="-6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spc="-11" dirty="0">
                <a:solidFill>
                  <a:srgbClr val="FF7F00"/>
                </a:solidFill>
                <a:latin typeface="Arial"/>
                <a:cs typeface="Arial"/>
              </a:rPr>
              <a:t>configure</a:t>
            </a:r>
            <a:endParaRPr sz="1543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35457" y="5000094"/>
            <a:ext cx="8032155" cy="2000514"/>
            <a:chOff x="575995" y="4535995"/>
            <a:chExt cx="7286625" cy="1814830"/>
          </a:xfrm>
        </p:grpSpPr>
        <p:sp>
          <p:nvSpPr>
            <p:cNvPr id="13" name="object 13"/>
            <p:cNvSpPr/>
            <p:nvPr/>
          </p:nvSpPr>
          <p:spPr>
            <a:xfrm>
              <a:off x="7273442" y="4740478"/>
              <a:ext cx="574675" cy="1595755"/>
            </a:xfrm>
            <a:custGeom>
              <a:avLst/>
              <a:gdLst/>
              <a:ahLst/>
              <a:cxnLst/>
              <a:rect l="l" t="t" r="r" b="b"/>
              <a:pathLst>
                <a:path w="574675" h="1595754">
                  <a:moveTo>
                    <a:pt x="574560" y="1595526"/>
                  </a:moveTo>
                  <a:lnTo>
                    <a:pt x="0" y="0"/>
                  </a:lnTo>
                </a:path>
              </a:pathLst>
            </a:custGeom>
            <a:ln w="29159">
              <a:solidFill>
                <a:srgbClr val="FF7F00"/>
              </a:solidFill>
            </a:ln>
          </p:spPr>
          <p:txBody>
            <a:bodyPr wrap="square" lIns="0" tIns="0" rIns="0" bIns="0" rtlCol="0"/>
            <a:lstStyle/>
            <a:p>
              <a:endParaRPr sz="1984"/>
            </a:p>
          </p:txBody>
        </p:sp>
        <p:sp>
          <p:nvSpPr>
            <p:cNvPr id="14" name="object 14"/>
            <p:cNvSpPr/>
            <p:nvPr/>
          </p:nvSpPr>
          <p:spPr>
            <a:xfrm>
              <a:off x="7199998" y="4535995"/>
              <a:ext cx="148590" cy="240029"/>
            </a:xfrm>
            <a:custGeom>
              <a:avLst/>
              <a:gdLst/>
              <a:ahLst/>
              <a:cxnLst/>
              <a:rect l="l" t="t" r="r" b="b"/>
              <a:pathLst>
                <a:path w="148590" h="240029">
                  <a:moveTo>
                    <a:pt x="0" y="0"/>
                  </a:moveTo>
                  <a:lnTo>
                    <a:pt x="5765" y="239407"/>
                  </a:lnTo>
                  <a:lnTo>
                    <a:pt x="148323" y="188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 sz="198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52322" y="5243398"/>
              <a:ext cx="356235" cy="948690"/>
            </a:xfrm>
            <a:custGeom>
              <a:avLst/>
              <a:gdLst/>
              <a:ahLst/>
              <a:cxnLst/>
              <a:rect l="l" t="t" r="r" b="b"/>
              <a:pathLst>
                <a:path w="356234" h="948689">
                  <a:moveTo>
                    <a:pt x="355676" y="948601"/>
                  </a:moveTo>
                  <a:lnTo>
                    <a:pt x="0" y="0"/>
                  </a:lnTo>
                </a:path>
              </a:pathLst>
            </a:custGeom>
            <a:ln w="29159">
              <a:solidFill>
                <a:srgbClr val="FF7F00"/>
              </a:solidFill>
            </a:ln>
          </p:spPr>
          <p:txBody>
            <a:bodyPr wrap="square" lIns="0" tIns="0" rIns="0" bIns="0" rtlCol="0"/>
            <a:lstStyle/>
            <a:p>
              <a:endParaRPr sz="1984"/>
            </a:p>
          </p:txBody>
        </p:sp>
        <p:sp>
          <p:nvSpPr>
            <p:cNvPr id="16" name="object 16"/>
            <p:cNvSpPr/>
            <p:nvPr/>
          </p:nvSpPr>
          <p:spPr>
            <a:xfrm>
              <a:off x="575995" y="5039995"/>
              <a:ext cx="151130" cy="240029"/>
            </a:xfrm>
            <a:custGeom>
              <a:avLst/>
              <a:gdLst/>
              <a:ahLst/>
              <a:cxnLst/>
              <a:rect l="l" t="t" r="r" b="b"/>
              <a:pathLst>
                <a:path w="151129" h="240029">
                  <a:moveTo>
                    <a:pt x="0" y="0"/>
                  </a:moveTo>
                  <a:lnTo>
                    <a:pt x="9004" y="239407"/>
                  </a:lnTo>
                  <a:lnTo>
                    <a:pt x="150837" y="186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/>
            </a:solidFill>
          </p:spPr>
          <p:txBody>
            <a:bodyPr wrap="square" lIns="0" tIns="0" rIns="0" bIns="0" rtlCol="0"/>
            <a:lstStyle/>
            <a:p>
              <a:endParaRPr sz="1984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27858" y="6820659"/>
            <a:ext cx="1173150" cy="251573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Faulty</a:t>
            </a:r>
            <a:r>
              <a:rPr sz="1543" b="1" spc="-28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spc="-22" dirty="0">
                <a:solidFill>
                  <a:srgbClr val="FF7F00"/>
                </a:solidFill>
                <a:latin typeface="Arial"/>
                <a:cs typeface="Arial"/>
              </a:rPr>
              <a:t>LVPS</a:t>
            </a:r>
            <a:endParaRPr sz="1543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62096" y="7019073"/>
            <a:ext cx="561376" cy="251573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>
              <a:spcBef>
                <a:spcPts val="110"/>
              </a:spcBef>
            </a:pPr>
            <a:r>
              <a:rPr sz="1543" b="1" spc="-11" dirty="0">
                <a:solidFill>
                  <a:srgbClr val="FF7F00"/>
                </a:solidFill>
                <a:latin typeface="Arial"/>
                <a:cs typeface="Arial"/>
              </a:rPr>
              <a:t>Noise</a:t>
            </a:r>
            <a:endParaRPr sz="1543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742" y="6861147"/>
            <a:ext cx="2074710" cy="489009"/>
          </a:xfrm>
          <a:prstGeom prst="rect">
            <a:avLst/>
          </a:prstGeom>
        </p:spPr>
        <p:txBody>
          <a:bodyPr vert="horz" wrap="square" lIns="0" tIns="13999" rIns="0" bIns="0" rtlCol="0">
            <a:spAutoFit/>
          </a:bodyPr>
          <a:lstStyle/>
          <a:p>
            <a:pPr marL="13999" marR="5600">
              <a:spcBef>
                <a:spcPts val="110"/>
              </a:spcBef>
            </a:pP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Check</a:t>
            </a:r>
            <a:r>
              <a:rPr sz="1543" b="1" spc="-33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LV</a:t>
            </a:r>
            <a:r>
              <a:rPr sz="1543" b="1" spc="22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and</a:t>
            </a:r>
            <a:r>
              <a:rPr sz="1543" b="1" spc="-28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spc="-11" dirty="0">
                <a:solidFill>
                  <a:srgbClr val="FF7F00"/>
                </a:solidFill>
                <a:latin typeface="Arial"/>
                <a:cs typeface="Arial"/>
              </a:rPr>
              <a:t>contact </a:t>
            </a: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with</a:t>
            </a:r>
            <a:r>
              <a:rPr sz="1543" b="1" spc="-6" dirty="0">
                <a:solidFill>
                  <a:srgbClr val="FF7F00"/>
                </a:solidFill>
                <a:latin typeface="Arial"/>
                <a:cs typeface="Arial"/>
              </a:rPr>
              <a:t> </a:t>
            </a:r>
            <a:r>
              <a:rPr sz="1543" b="1" dirty="0">
                <a:solidFill>
                  <a:srgbClr val="FF7F00"/>
                </a:solidFill>
                <a:latin typeface="Arial"/>
                <a:cs typeface="Arial"/>
              </a:rPr>
              <a:t>pipe </a:t>
            </a:r>
            <a:r>
              <a:rPr sz="1543" b="1" spc="-11" dirty="0">
                <a:solidFill>
                  <a:srgbClr val="FF7F00"/>
                </a:solidFill>
                <a:latin typeface="Arial"/>
                <a:cs typeface="Arial"/>
              </a:rPr>
              <a:t>absorber.</a:t>
            </a:r>
            <a:endParaRPr sz="1543">
              <a:latin typeface="Arial"/>
              <a:cs typeface="Arial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A06A76F-AF1D-1E05-36F3-1985CF6D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F711-2372-084D-92BF-2E2CB99E7B0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2810</Words>
  <Application>Microsoft Office PowerPoint</Application>
  <PresentationFormat>Personalizzato</PresentationFormat>
  <Paragraphs>577</Paragraphs>
  <Slides>32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10</vt:i4>
      </vt:variant>
      <vt:variant>
        <vt:lpstr>Titoli diapositive</vt:lpstr>
      </vt:variant>
      <vt:variant>
        <vt:i4>32</vt:i4>
      </vt:variant>
    </vt:vector>
  </HeadingPairs>
  <TitlesOfParts>
    <vt:vector size="56" baseType="lpstr">
      <vt:lpstr>Arial</vt:lpstr>
      <vt:lpstr>Arial Black</vt:lpstr>
      <vt:lpstr>ArialMT</vt:lpstr>
      <vt:lpstr>Calibri</vt:lpstr>
      <vt:lpstr>Calibri Light</vt:lpstr>
      <vt:lpstr>Comic Sans MS</vt:lpstr>
      <vt:lpstr>Helvetica Neue Medium</vt:lpstr>
      <vt:lpstr>PT Sans</vt:lpstr>
      <vt:lpstr>Symbol</vt:lpstr>
      <vt:lpstr>SymbolMT</vt:lpstr>
      <vt:lpstr>Times New Roman</vt:lpstr>
      <vt:lpstr>Trebuchet MS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Il Gruppo 3 nel 2023 composizione e attività</vt:lpstr>
      <vt:lpstr>Presentazione standard di PowerPoint</vt:lpstr>
      <vt:lpstr>Richieste impegno servizi</vt:lpstr>
      <vt:lpstr> Attività del Gruppo 3  2022-2023 </vt:lpstr>
      <vt:lpstr>MCH status</vt:lpstr>
      <vt:lpstr>MCH upgrade project</vt:lpstr>
      <vt:lpstr>MCH data taking in pp (2023)</vt:lpstr>
      <vt:lpstr>MCH General status (since january 2023)</vt:lpstr>
      <vt:lpstr>Current MCH readout status (occupancy plot)</vt:lpstr>
      <vt:lpstr>Current MCH readout status</vt:lpstr>
      <vt:lpstr>HV status: everything nominal</vt:lpstr>
      <vt:lpstr>Richieste per il 2024</vt:lpstr>
      <vt:lpstr>ZDC</vt:lpstr>
      <vt:lpstr>ZDC Performance</vt:lpstr>
      <vt:lpstr>Separation of prompt and non-prompt  J/𝜓 in Pb-Pb collisions at 5.02 TeV </vt:lpstr>
      <vt:lpstr>Prompt J/𝜓 RAA in Pb-Pb collisions at midrapidity</vt:lpstr>
      <vt:lpstr>Non-prompt J/𝜓 RAA in Pb-Pb collisions at midrapidity</vt:lpstr>
      <vt:lpstr>Non-prompt J/𝜓 vs charged particle multiplicity in pp at 13 TeV </vt:lpstr>
      <vt:lpstr>Exclusive B+→J/ψ(→ee) K+ meson reconstruction in Run3</vt:lpstr>
      <vt:lpstr>NA60+: Study of rare probes of the quark-gluon plasma at SPS energies</vt:lpstr>
      <vt:lpstr>MEP48 dipole magnet</vt:lpstr>
      <vt:lpstr>The NA60+ vertex telescope</vt:lpstr>
      <vt:lpstr>Presentazione standard di PowerPoint</vt:lpstr>
      <vt:lpstr>Presentazione standard di PowerPoint</vt:lpstr>
      <vt:lpstr>R&amp;D steps for silicon vertex tracker</vt:lpstr>
      <vt:lpstr>The NA60+ muon spectrometer R&amp;D</vt:lpstr>
      <vt:lpstr>NA60+ toroid prototype: mechanics</vt:lpstr>
      <vt:lpstr>The pillars of the NA60+ physics program</vt:lpstr>
      <vt:lpstr>NA60+ LOI</vt:lpstr>
      <vt:lpstr>NA60+ presentation to SPSC and timeline</vt:lpstr>
      <vt:lpstr>Manpower and preliminary financial requests 2024</vt:lpstr>
      <vt:lpstr>Milestones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Gruppo 3 nel 2023 composizione e attività</dc:title>
  <cp:lastModifiedBy>Alessandro De Falco</cp:lastModifiedBy>
  <cp:revision>12</cp:revision>
  <dcterms:modified xsi:type="dcterms:W3CDTF">2023-07-04T08:30:49Z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2022-07-12T12:17:36Z</dcterms:created>
  <dc:creator/>
  <dc:description/>
  <dc:language>it-IT</dc:language>
  <cp:lastModifiedBy/>
  <dcterms:modified xsi:type="dcterms:W3CDTF">2023-07-03T17:15:38Z</dcterms:modified>
  <cp:revision>12</cp:revision>
  <dc:subject/>
  <dc:title>adffns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xMathsIgnorePreamble">
    <vt:lpwstr>FALSE</vt:lpwstr>
  </property>
  <property fmtid="{D5CDD505-2E9C-101B-9397-08002B2CF9AE}" pid="3" name="TexMathsPreamble">
    <vt:lpwstr>\usepackage{amsmath}§\usepackage{amssymb}§\usepackage{physics}§\usepackage{mathtools}§\usepackage[usenames]{color}§§% Uncomment this line for sans-serif font§%\everymath{\mathsf{\xdef\mysf{\mathgroup\the\mathgroup\relax}}\mysf}§§% Uncomment these lines for colored equations§% Caution! Background color breaks transparency!§%\definecolor{fgcolor}{RGB}{0,0,255}§%\definecolor{bgcolor}{RGB}{255,0,0}§%\pagecolor{bgcolor}\color{fgcolor}§</vt:lpwstr>
  </property>
</Properties>
</file>