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8" r:id="rId3"/>
    <p:sldId id="290" r:id="rId4"/>
    <p:sldId id="292" r:id="rId5"/>
    <p:sldId id="293" r:id="rId6"/>
    <p:sldId id="294" r:id="rId7"/>
    <p:sldId id="295" r:id="rId8"/>
    <p:sldId id="296" r:id="rId9"/>
    <p:sldId id="300" r:id="rId10"/>
    <p:sldId id="301" r:id="rId11"/>
    <p:sldId id="302" r:id="rId12"/>
    <p:sldId id="303" r:id="rId13"/>
    <p:sldId id="304" r:id="rId14"/>
    <p:sldId id="291" r:id="rId15"/>
    <p:sldId id="287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BFF"/>
    <a:srgbClr val="041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2630E-210B-49F1-8F0E-D7EDE5FABA3D}" v="1" dt="2023-08-23T12:39:20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0" autoAdjust="0"/>
    <p:restoredTop sz="95717" autoAdjust="0"/>
  </p:normalViewPr>
  <p:slideViewPr>
    <p:cSldViewPr snapToGrid="0">
      <p:cViewPr varScale="1">
        <p:scale>
          <a:sx n="85" d="100"/>
          <a:sy n="85" d="100"/>
        </p:scale>
        <p:origin x="64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Capizzi" userId="06534720-6879-49aa-a924-02897ec5de72" providerId="ADAL" clId="{4BE2630E-210B-49F1-8F0E-D7EDE5FABA3D}"/>
    <pc:docChg chg="modSld">
      <pc:chgData name="Luca Capizzi" userId="06534720-6879-49aa-a924-02897ec5de72" providerId="ADAL" clId="{4BE2630E-210B-49F1-8F0E-D7EDE5FABA3D}" dt="2023-08-23T12:39:20.563" v="0" actId="114"/>
      <pc:docMkLst>
        <pc:docMk/>
      </pc:docMkLst>
      <pc:sldChg chg="modSp">
        <pc:chgData name="Luca Capizzi" userId="06534720-6879-49aa-a924-02897ec5de72" providerId="ADAL" clId="{4BE2630E-210B-49F1-8F0E-D7EDE5FABA3D}" dt="2023-08-23T12:39:20.563" v="0" actId="114"/>
        <pc:sldMkLst>
          <pc:docMk/>
          <pc:sldMk cId="1598013102" sldId="290"/>
        </pc:sldMkLst>
        <pc:spChg chg="mod">
          <ac:chgData name="Luca Capizzi" userId="06534720-6879-49aa-a924-02897ec5de72" providerId="ADAL" clId="{4BE2630E-210B-49F1-8F0E-D7EDE5FABA3D}" dt="2023-08-23T12:39:20.563" v="0" actId="114"/>
          <ac:spMkLst>
            <pc:docMk/>
            <pc:sldMk cId="1598013102" sldId="290"/>
            <ac:spMk id="5" creationId="{FBFB1601-02D6-3A33-1995-A59ECE231C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EE14387-8A25-FF4E-77AA-000788055E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036346-AE30-6795-1CE3-E0D88799D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8FE37-F35F-4ED5-82E0-7C4B88C0538C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0F0D285-1B34-43B8-2389-4AD59CB3D4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287415-68E7-149B-078E-FA615BB9ED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AEB3E-FD6B-44A9-82D5-B1E07877E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426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A09A4-A122-4220-A183-DB30B4CA25A3}" type="datetimeFigureOut">
              <a:rPr lang="it-IT" smtClean="0"/>
              <a:t>23/08/2023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5F290-7916-49AE-807F-2378E64D73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0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5F290-7916-49AE-807F-2378E64D73A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58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5F290-7916-49AE-807F-2378E64D73A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96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0" baseline="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3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August 23,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Immagine 7" descr="Immagine che contiene testo, esterni, segnale, alcool&#10;&#10;Descrizione generata automaticamente">
            <a:extLst>
              <a:ext uri="{FF2B5EF4-FFF2-40B4-BE49-F238E27FC236}">
                <a16:creationId xmlns:a16="http://schemas.microsoft.com/office/drawing/2014/main" id="{2C089BE4-6334-FADA-313B-569B066CF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9" y="3429000"/>
            <a:ext cx="1694691" cy="26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3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-apple-system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August 23,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3287DF-DE06-9A43-0AB4-1F958CFB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F22E505-D840-9B67-B632-6F1B47AD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Wednesday, August 23, 2023</a:t>
            </a:fld>
            <a:endParaRPr lang="en-US" cap="all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D3E113-7DD4-16C4-D6A6-CAF855C5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35AEB3-22C4-FF06-788B-C2095063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1640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August 23,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435E2-5BDB-CD12-74D8-260FCC7BE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4080"/>
            <a:ext cx="9144000" cy="2478024"/>
          </a:xfrm>
        </p:spPr>
        <p:txBody>
          <a:bodyPr/>
          <a:lstStyle/>
          <a:p>
            <a:r>
              <a:rPr lang="en-US" sz="3200" b="1" i="0" spc="300" dirty="0">
                <a:solidFill>
                  <a:srgbClr val="000000"/>
                </a:solidFill>
                <a:effectLst/>
                <a:latin typeface="-apple-system"/>
              </a:rPr>
              <a:t>Entanglement asymmetry in the ordered phase of many-body systems: the </a:t>
            </a:r>
            <a:r>
              <a:rPr lang="en-US" sz="3200" b="1" i="0" spc="300" dirty="0" err="1">
                <a:solidFill>
                  <a:srgbClr val="000000"/>
                </a:solidFill>
                <a:effectLst/>
                <a:latin typeface="-apple-system"/>
              </a:rPr>
              <a:t>Ising</a:t>
            </a:r>
            <a:r>
              <a:rPr lang="en-US" sz="3200" b="1" i="0" spc="300" dirty="0">
                <a:solidFill>
                  <a:srgbClr val="000000"/>
                </a:solidFill>
                <a:effectLst/>
                <a:latin typeface="-apple-system"/>
              </a:rPr>
              <a:t> Field Theory</a:t>
            </a:r>
            <a:b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it-IT" dirty="0">
              <a:latin typeface="-apple-system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7FEC05-353C-81A9-C8F1-425955711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5405"/>
            <a:ext cx="9144000" cy="1435608"/>
          </a:xfrm>
        </p:spPr>
        <p:txBody>
          <a:bodyPr/>
          <a:lstStyle/>
          <a:p>
            <a:r>
              <a:rPr lang="it-IT" b="1" cap="none" spc="0" dirty="0">
                <a:latin typeface="-apple-system"/>
              </a:rPr>
              <a:t>LC, </a:t>
            </a:r>
            <a:r>
              <a:rPr lang="it-IT" cap="none" spc="0" dirty="0">
                <a:latin typeface="-apple-system"/>
              </a:rPr>
              <a:t>Michele Mazzoni</a:t>
            </a:r>
            <a:r>
              <a:rPr lang="fr-FR" cap="none" spc="0" dirty="0">
                <a:latin typeface="-apple-system"/>
              </a:rPr>
              <a:t>, arXiv:2307.12127  (2023) </a:t>
            </a:r>
            <a:r>
              <a:rPr lang="it-IT" cap="none" spc="0" dirty="0">
                <a:latin typeface="-apple-system"/>
              </a:rPr>
              <a:t>  </a:t>
            </a:r>
            <a:endParaRPr lang="it-IT" i="1" cap="none" spc="0" dirty="0">
              <a:latin typeface="-apple-system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2EE3DF-B3AB-B543-B8A9-EAC24A6832A1}"/>
              </a:ext>
            </a:extLst>
          </p:cNvPr>
          <p:cNvSpPr txBox="1"/>
          <p:nvPr/>
        </p:nvSpPr>
        <p:spPr>
          <a:xfrm>
            <a:off x="3048000" y="383259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1800" b="1" dirty="0">
              <a:latin typeface="-apple-system"/>
            </a:endParaRPr>
          </a:p>
          <a:p>
            <a:pPr algn="ctr"/>
            <a:r>
              <a:rPr lang="it-IT" sz="1800" dirty="0">
                <a:latin typeface="-apple-system"/>
              </a:rPr>
              <a:t>PhD in Statistical </a:t>
            </a:r>
            <a:r>
              <a:rPr lang="it-IT" sz="1800" dirty="0" err="1">
                <a:latin typeface="-apple-system"/>
              </a:rPr>
              <a:t>Physics</a:t>
            </a:r>
            <a:r>
              <a:rPr lang="it-IT" sz="1800" dirty="0">
                <a:latin typeface="-apple-system"/>
              </a:rPr>
              <a:t> </a:t>
            </a:r>
            <a:r>
              <a:rPr lang="it-IT" sz="1800" dirty="0" err="1">
                <a:latin typeface="-apple-system"/>
              </a:rPr>
              <a:t>at</a:t>
            </a:r>
            <a:r>
              <a:rPr lang="it-IT" sz="1800" dirty="0">
                <a:latin typeface="-apple-system"/>
              </a:rPr>
              <a:t> SISSA (Trieste, </a:t>
            </a:r>
            <a:r>
              <a:rPr lang="it-IT" sz="1800" dirty="0" err="1">
                <a:latin typeface="-apple-system"/>
              </a:rPr>
              <a:t>Italy</a:t>
            </a:r>
            <a:r>
              <a:rPr lang="it-IT" sz="1800" dirty="0">
                <a:latin typeface="-apple-system"/>
              </a:rPr>
              <a:t>),</a:t>
            </a:r>
          </a:p>
          <a:p>
            <a:pPr algn="ctr"/>
            <a:endParaRPr lang="it-IT" b="1" dirty="0">
              <a:latin typeface="-apple-system"/>
            </a:endParaRPr>
          </a:p>
          <a:p>
            <a:pPr algn="ctr"/>
            <a:endParaRPr lang="it-IT" b="1" dirty="0">
              <a:latin typeface="-apple-system"/>
            </a:endParaRPr>
          </a:p>
          <a:p>
            <a:pPr algn="ctr"/>
            <a:r>
              <a:rPr lang="en-US" dirty="0">
                <a:latin typeface="-apple-system"/>
              </a:rPr>
              <a:t>10th Bologna Workshop on Conformal Field Theory and Integrable Models (Bologna, 05/09/2023)</a:t>
            </a:r>
            <a:endParaRPr lang="it-IT" dirty="0">
              <a:latin typeface="-apple-system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FEE6C20-0418-62E2-9801-AF6A34DA8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66" y="3980035"/>
            <a:ext cx="2018435" cy="20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pPr algn="ctr"/>
            <a:r>
              <a:rPr lang="it-IT" spc="300" dirty="0"/>
              <a:t>REPLICA </a:t>
            </a:r>
            <a:r>
              <a:rPr lang="it-IT" spc="300" dirty="0" err="1"/>
              <a:t>Ising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F450EA0-B244-F172-7723-A343ABE3BD3E}"/>
                  </a:ext>
                </a:extLst>
              </p:cNvPr>
              <p:cNvSpPr txBox="1"/>
              <p:nvPr/>
            </p:nvSpPr>
            <p:spPr>
              <a:xfrm>
                <a:off x="1011840" y="1087320"/>
                <a:ext cx="9665936" cy="5077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latin typeface="-apple-system"/>
                  </a:rPr>
                  <a:t>Take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solidFill>
                      <a:schemeClr val="accent4"/>
                    </a:solidFill>
                    <a:latin typeface="-apple-system"/>
                  </a:rPr>
                  <a:t>decoupled</a:t>
                </a:r>
                <a:r>
                  <a:rPr lang="it-IT" sz="2400" dirty="0">
                    <a:solidFill>
                      <a:schemeClr val="accent4"/>
                    </a:solidFill>
                    <a:latin typeface="-apple-system"/>
                  </a:rPr>
                  <a:t> copies </a:t>
                </a:r>
                <a:r>
                  <a:rPr lang="it-IT" sz="2400" dirty="0">
                    <a:latin typeface="-apple-system"/>
                  </a:rPr>
                  <a:t>of the </a:t>
                </a:r>
                <a:r>
                  <a:rPr lang="it-IT" sz="2400" dirty="0" err="1">
                    <a:latin typeface="-apple-system"/>
                  </a:rPr>
                  <a:t>Ising</a:t>
                </a:r>
                <a:r>
                  <a:rPr lang="it-IT" sz="2400" dirty="0">
                    <a:latin typeface="-apple-system"/>
                  </a:rPr>
                  <a:t> field theory: no interactions </a:t>
                </a:r>
                <a:r>
                  <a:rPr lang="it-IT" sz="2400" dirty="0" err="1">
                    <a:latin typeface="-apple-system"/>
                  </a:rPr>
                  <a:t>between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distinct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replicas</a:t>
                </a:r>
                <a:r>
                  <a:rPr lang="it-IT" sz="2400" dirty="0">
                    <a:latin typeface="-apple-system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sz="2400" dirty="0">
                    <a:latin typeface="-apple-system"/>
                  </a:rPr>
                  <a:t> vacua: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…+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 +…+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,…</m:t>
                    </m:r>
                    <m:d>
                      <m:dPr>
                        <m:begChr m:val="|"/>
                        <m:endChr m:val="⟩"/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 −…−</m:t>
                        </m:r>
                      </m:e>
                    </m:d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Kinks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have</a:t>
                </a:r>
                <a:r>
                  <a:rPr lang="it-IT" sz="2400" dirty="0">
                    <a:latin typeface="-apple-system"/>
                  </a:rPr>
                  <a:t> and </a:t>
                </a:r>
                <a:r>
                  <a:rPr lang="it-IT" sz="2400" dirty="0" err="1">
                    <a:latin typeface="-apple-system"/>
                  </a:rPr>
                  <a:t>additional</a:t>
                </a:r>
                <a:r>
                  <a:rPr lang="it-IT" sz="2400" dirty="0">
                    <a:latin typeface="-apple-system"/>
                  </a:rPr>
                  <a:t> replica index.</a:t>
                </a:r>
              </a:p>
              <a:p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latin typeface="-apple-system"/>
                  </a:rPr>
                  <a:t>Twist fields: </a:t>
                </a:r>
                <a:r>
                  <a:rPr lang="it-IT" sz="2400" dirty="0" err="1">
                    <a:latin typeface="-apple-system"/>
                  </a:rPr>
                  <a:t>semilocal</a:t>
                </a:r>
                <a:r>
                  <a:rPr lang="it-IT" sz="2400" dirty="0">
                    <a:latin typeface="-apple-system"/>
                  </a:rPr>
                  <a:t> fields </a:t>
                </a:r>
                <a:r>
                  <a:rPr lang="it-IT" sz="2400" dirty="0" err="1">
                    <a:latin typeface="-apple-system"/>
                  </a:rPr>
                  <a:t>reconstrucing</a:t>
                </a:r>
                <a:r>
                  <a:rPr lang="it-IT" sz="2400" dirty="0">
                    <a:latin typeface="-apple-system"/>
                  </a:rPr>
                  <a:t> twist </a:t>
                </a:r>
                <a:r>
                  <a:rPr lang="it-IT" sz="2400" dirty="0" err="1">
                    <a:latin typeface="-apple-system"/>
                  </a:rPr>
                  <a:t>operators</a:t>
                </a:r>
                <a:r>
                  <a:rPr lang="it-IT" sz="2400" dirty="0">
                    <a:latin typeface="-apple-system"/>
                  </a:rPr>
                  <a:t>.</a:t>
                </a:r>
              </a:p>
              <a:p>
                <a:pPr algn="ctr"/>
                <a:endParaRPr lang="it-IT" sz="2400" dirty="0">
                  <a:latin typeface="-apple-system"/>
                </a:endParaRPr>
              </a:p>
              <a:p>
                <a:pPr algn="ctr"/>
                <a:endParaRPr lang="it-IT" sz="2400" dirty="0">
                  <a:latin typeface="-apple-system"/>
                </a:endParaRPr>
              </a:p>
              <a:p>
                <a:pPr algn="ctr"/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latin typeface="-apple-system"/>
                  </a:rPr>
                  <a:t>Form </a:t>
                </a:r>
                <a:r>
                  <a:rPr lang="it-IT" sz="2400" dirty="0" err="1">
                    <a:latin typeface="-apple-system"/>
                  </a:rPr>
                  <a:t>factor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expansion</a:t>
                </a:r>
                <a:r>
                  <a:rPr lang="it-IT" sz="2400" dirty="0">
                    <a:latin typeface="-apple-system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d>
                                    <m:d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acc>
                                    <m:accPr>
                                      <m:chr m:val="̃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multi</m:t>
                          </m:r>
                          <m: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kink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/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d>
                                        <m:d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begChr m:val="|"/>
                                          <m:endChr m:val="⟩"/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multi</m:t>
                                          </m:r>
                                          <m:r>
                                            <a:rPr lang="it-IT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kink</m:t>
                                          </m:r>
                                        </m:e>
                                      </m:d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⟨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it-IT" sz="2400" b="0" i="0" smtClean="0">
                                          <a:latin typeface="Cambria Math" panose="02040503050406030204" pitchFamily="18" charset="0"/>
                                        </a:rPr>
                                        <m:t>multi</m:t>
                                      </m:r>
                                      <m:r>
                                        <a:rPr lang="it-IT" sz="2400" b="0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it-IT" sz="2400" b="0" i="0" smtClean="0">
                                          <a:latin typeface="Cambria Math" panose="02040503050406030204" pitchFamily="18" charset="0"/>
                                        </a:rPr>
                                        <m:t>kink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it-IT" sz="2400" dirty="0">
                  <a:latin typeface="-apple-system"/>
                </a:endParaRPr>
              </a:p>
              <a:p>
                <a:pPr algn="r"/>
                <a:r>
                  <a:rPr lang="it-IT" sz="2400" dirty="0">
                    <a:latin typeface="-apple-system"/>
                  </a:rPr>
                  <a:t>…</a:t>
                </a:r>
                <a:r>
                  <a:rPr lang="it-IT" sz="2400" dirty="0" err="1">
                    <a:latin typeface="-apple-system"/>
                  </a:rPr>
                  <a:t>Similarly</a:t>
                </a:r>
                <a:r>
                  <a:rPr lang="it-IT" sz="2400" dirty="0">
                    <a:latin typeface="-apple-system"/>
                  </a:rPr>
                  <a:t>, for </a:t>
                </a:r>
                <a:r>
                  <a:rPr lang="it-IT" sz="2400" dirty="0" err="1">
                    <a:latin typeface="-apple-system"/>
                  </a:rPr>
                  <a:t>charged</a:t>
                </a:r>
                <a:r>
                  <a:rPr lang="it-IT" sz="2400" dirty="0">
                    <a:latin typeface="-apple-system"/>
                  </a:rPr>
                  <a:t> twist fields…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F450EA0-B244-F172-7723-A343ABE3B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40" y="1087320"/>
                <a:ext cx="9665936" cy="5077608"/>
              </a:xfrm>
              <a:prstGeom prst="rect">
                <a:avLst/>
              </a:prstGeom>
              <a:blipFill>
                <a:blip r:embed="rId2"/>
                <a:stretch>
                  <a:fillRect l="-883" t="-960" r="-883" b="-18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A50B812-E543-2EAE-D63C-A5B25AF9C7B2}"/>
              </a:ext>
            </a:extLst>
          </p:cNvPr>
          <p:cNvCxnSpPr/>
          <p:nvPr/>
        </p:nvCxnSpPr>
        <p:spPr>
          <a:xfrm>
            <a:off x="5012960" y="3466475"/>
            <a:ext cx="2166079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E1FCDE64-4C19-46E7-BCD0-A42C6A1B9A61}"/>
              </a:ext>
            </a:extLst>
          </p:cNvPr>
          <p:cNvSpPr/>
          <p:nvPr/>
        </p:nvSpPr>
        <p:spPr>
          <a:xfrm>
            <a:off x="7135881" y="3419691"/>
            <a:ext cx="86315" cy="863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738AEE65-0A5B-8158-7E41-5BB77C2F1A7A}"/>
              </a:ext>
            </a:extLst>
          </p:cNvPr>
          <p:cNvSpPr/>
          <p:nvPr/>
        </p:nvSpPr>
        <p:spPr>
          <a:xfrm>
            <a:off x="4969805" y="3419691"/>
            <a:ext cx="86315" cy="863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D5019DFF-8333-E23F-5B80-5A0343396678}"/>
                  </a:ext>
                </a:extLst>
              </p:cNvPr>
              <p:cNvSpPr txBox="1"/>
              <p:nvPr/>
            </p:nvSpPr>
            <p:spPr>
              <a:xfrm>
                <a:off x="1964336" y="3017620"/>
                <a:ext cx="60972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it-IT" sz="1800" dirty="0">
                  <a:latin typeface="-apple-system"/>
                </a:endParaRP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D5019DFF-8333-E23F-5B80-5A0343396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336" y="3017620"/>
                <a:ext cx="6097248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D1A32A15-F1BC-A32C-3B77-24594048DC32}"/>
                  </a:ext>
                </a:extLst>
              </p:cNvPr>
              <p:cNvSpPr txBox="1"/>
              <p:nvPr/>
            </p:nvSpPr>
            <p:spPr>
              <a:xfrm>
                <a:off x="6867055" y="3043152"/>
                <a:ext cx="623966" cy="382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(ℓ)</m:t>
                      </m:r>
                    </m:oMath>
                  </m:oMathPara>
                </a14:m>
                <a:endParaRPr lang="it-IT" sz="1800" dirty="0">
                  <a:latin typeface="-apple-system"/>
                </a:endParaRP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D1A32A15-F1BC-A32C-3B77-24594048D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055" y="3043152"/>
                <a:ext cx="623966" cy="382028"/>
              </a:xfrm>
              <a:prstGeom prst="rect">
                <a:avLst/>
              </a:prstGeom>
              <a:blipFill>
                <a:blip r:embed="rId4"/>
                <a:stretch>
                  <a:fillRect r="-971" b="-95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510FFFA-9126-4D56-A567-98B389F99C17}"/>
                  </a:ext>
                </a:extLst>
              </p:cNvPr>
              <p:cNvSpPr txBox="1"/>
              <p:nvPr/>
            </p:nvSpPr>
            <p:spPr>
              <a:xfrm>
                <a:off x="5896332" y="3435964"/>
                <a:ext cx="616471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[0,ℓ]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510FFFA-9126-4D56-A567-98B389F99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332" y="3435964"/>
                <a:ext cx="616471" cy="396519"/>
              </a:xfrm>
              <a:prstGeom prst="rect">
                <a:avLst/>
              </a:prstGeom>
              <a:blipFill>
                <a:blip r:embed="rId5"/>
                <a:stretch>
                  <a:fillRect r="-990" b="-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21DB883-D9FB-F055-099F-FCE7460D29A0}"/>
              </a:ext>
            </a:extLst>
          </p:cNvPr>
          <p:cNvSpPr txBox="1"/>
          <p:nvPr/>
        </p:nvSpPr>
        <p:spPr>
          <a:xfrm>
            <a:off x="9049724" y="2628843"/>
            <a:ext cx="294561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Beyond</a:t>
            </a:r>
          </a:p>
          <a:p>
            <a:r>
              <a:rPr lang="it-IT" dirty="0" err="1">
                <a:latin typeface="+mj-lt"/>
              </a:rPr>
              <a:t>B.Doyon</a:t>
            </a:r>
            <a:r>
              <a:rPr lang="it-IT" dirty="0">
                <a:latin typeface="+mj-lt"/>
              </a:rPr>
              <a:t>, </a:t>
            </a:r>
            <a:r>
              <a:rPr lang="it-IT" i="1" dirty="0">
                <a:latin typeface="+mj-lt"/>
              </a:rPr>
              <a:t>Bi-partite entanglement </a:t>
            </a:r>
            <a:r>
              <a:rPr lang="it-IT" i="1" dirty="0" err="1">
                <a:latin typeface="+mj-lt"/>
              </a:rPr>
              <a:t>entropy</a:t>
            </a:r>
            <a:r>
              <a:rPr lang="it-IT" i="1" dirty="0">
                <a:latin typeface="+mj-lt"/>
              </a:rPr>
              <a:t> in massive </a:t>
            </a:r>
            <a:r>
              <a:rPr lang="it-IT" i="1" dirty="0" err="1">
                <a:latin typeface="+mj-lt"/>
              </a:rPr>
              <a:t>two-dimensional</a:t>
            </a:r>
            <a:r>
              <a:rPr lang="it-IT" i="1" dirty="0">
                <a:latin typeface="+mj-lt"/>
              </a:rPr>
              <a:t> quantum field theory Benjamin </a:t>
            </a:r>
            <a:r>
              <a:rPr lang="it-IT" i="1" dirty="0" err="1">
                <a:latin typeface="+mj-lt"/>
              </a:rPr>
              <a:t>Doyon</a:t>
            </a:r>
            <a:r>
              <a:rPr lang="it-IT" dirty="0">
                <a:latin typeface="+mj-lt"/>
              </a:rPr>
              <a:t>, PRL (2008).</a:t>
            </a:r>
          </a:p>
        </p:txBody>
      </p:sp>
    </p:spTree>
    <p:extLst>
      <p:ext uri="{BB962C8B-B14F-4D97-AF65-F5344CB8AC3E}">
        <p14:creationId xmlns:p14="http://schemas.microsoft.com/office/powerpoint/2010/main" val="51371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pPr algn="ctr"/>
            <a:r>
              <a:rPr lang="it-IT" spc="300" dirty="0"/>
              <a:t>(UNCHARGED) TWIST FIELDS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E4B2A5-3D93-1269-BDD8-FF3B68D2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9" t="31803" r="13669" b="8087"/>
          <a:stretch/>
        </p:blipFill>
        <p:spPr>
          <a:xfrm>
            <a:off x="1821304" y="1367852"/>
            <a:ext cx="7240250" cy="4122296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DF3D8C86-24EF-CF2F-840D-10978B9D2CE4}"/>
              </a:ext>
            </a:extLst>
          </p:cNvPr>
          <p:cNvCxnSpPr/>
          <p:nvPr/>
        </p:nvCxnSpPr>
        <p:spPr>
          <a:xfrm>
            <a:off x="4077325" y="2181069"/>
            <a:ext cx="0" cy="209862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74CA059-CEF0-680D-22F1-3D6D3E938742}"/>
              </a:ext>
            </a:extLst>
          </p:cNvPr>
          <p:cNvCxnSpPr/>
          <p:nvPr/>
        </p:nvCxnSpPr>
        <p:spPr>
          <a:xfrm>
            <a:off x="5831174" y="2390931"/>
            <a:ext cx="0" cy="209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72FE33B-5099-F23E-3120-EC227B427D55}"/>
              </a:ext>
            </a:extLst>
          </p:cNvPr>
          <p:cNvGrpSpPr/>
          <p:nvPr/>
        </p:nvGrpSpPr>
        <p:grpSpPr>
          <a:xfrm flipH="1">
            <a:off x="3775223" y="1987571"/>
            <a:ext cx="302102" cy="399055"/>
            <a:chOff x="1149068" y="4173805"/>
            <a:chExt cx="922493" cy="914400"/>
          </a:xfrm>
        </p:grpSpPr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78FC302E-B02C-A1CF-F71C-588F10183726}"/>
                </a:ext>
              </a:extLst>
            </p:cNvPr>
            <p:cNvSpPr/>
            <p:nvPr/>
          </p:nvSpPr>
          <p:spPr>
            <a:xfrm rot="16200000">
              <a:off x="1157161" y="4173805"/>
              <a:ext cx="914400" cy="914400"/>
            </a:xfrm>
            <a:prstGeom prst="arc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16BFF"/>
                </a:solidFill>
              </a:endParaRPr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1DD1DD7D-2C13-58C8-4B3C-80B4172B7E88}"/>
                </a:ext>
              </a:extLst>
            </p:cNvPr>
            <p:cNvSpPr/>
            <p:nvPr/>
          </p:nvSpPr>
          <p:spPr>
            <a:xfrm>
              <a:off x="1149068" y="4173805"/>
              <a:ext cx="914400" cy="914400"/>
            </a:xfrm>
            <a:prstGeom prst="arc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16BFF"/>
                </a:solidFill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9672C91-596D-F161-3596-05DED797EAD0}"/>
              </a:ext>
            </a:extLst>
          </p:cNvPr>
          <p:cNvSpPr txBox="1"/>
          <p:nvPr/>
        </p:nvSpPr>
        <p:spPr>
          <a:xfrm>
            <a:off x="2640143" y="5539512"/>
            <a:ext cx="6046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solidFill>
                  <a:schemeClr val="accent4"/>
                </a:solidFill>
                <a:latin typeface="-apple-system"/>
              </a:rPr>
              <a:t>Topological</a:t>
            </a:r>
            <a:r>
              <a:rPr lang="it-IT" sz="1800" dirty="0">
                <a:solidFill>
                  <a:schemeClr val="accent4"/>
                </a:solidFill>
                <a:latin typeface="-apple-system"/>
              </a:rPr>
              <a:t> </a:t>
            </a:r>
            <a:r>
              <a:rPr lang="it-IT" sz="1800" dirty="0" err="1">
                <a:solidFill>
                  <a:schemeClr val="accent4"/>
                </a:solidFill>
                <a:latin typeface="-apple-system"/>
              </a:rPr>
              <a:t>constraint</a:t>
            </a:r>
            <a:r>
              <a:rPr lang="it-IT" sz="1800" dirty="0">
                <a:latin typeface="-apple-system"/>
              </a:rPr>
              <a:t>:  </a:t>
            </a:r>
            <a:r>
              <a:rPr lang="it-IT" sz="1800" dirty="0" err="1">
                <a:latin typeface="-apple-system"/>
              </a:rPr>
              <a:t>even</a:t>
            </a:r>
            <a:r>
              <a:rPr lang="it-IT" sz="1800" dirty="0">
                <a:latin typeface="-apple-system"/>
              </a:rPr>
              <a:t> </a:t>
            </a:r>
            <a:r>
              <a:rPr lang="it-IT" sz="1800" dirty="0" err="1">
                <a:latin typeface="-apple-system"/>
              </a:rPr>
              <a:t>number</a:t>
            </a:r>
            <a:r>
              <a:rPr lang="it-IT" sz="1800" dirty="0">
                <a:latin typeface="-apple-system"/>
              </a:rPr>
              <a:t> of </a:t>
            </a:r>
            <a:r>
              <a:rPr lang="it-IT" sz="1800" dirty="0" err="1">
                <a:latin typeface="-apple-system"/>
              </a:rPr>
              <a:t>kinks</a:t>
            </a:r>
            <a:r>
              <a:rPr lang="it-IT" sz="1800" dirty="0">
                <a:latin typeface="-apple-system"/>
              </a:rPr>
              <a:t> for </a:t>
            </a:r>
            <a:r>
              <a:rPr lang="it-IT" sz="1800" dirty="0" err="1">
                <a:latin typeface="-apple-system"/>
              </a:rPr>
              <a:t>each</a:t>
            </a:r>
            <a:r>
              <a:rPr lang="it-IT" sz="1800" dirty="0">
                <a:latin typeface="-apple-system"/>
              </a:rPr>
              <a:t> replica (in </a:t>
            </a:r>
            <a:r>
              <a:rPr lang="it-IT" sz="1800" dirty="0" err="1">
                <a:latin typeface="-apple-system"/>
              </a:rPr>
              <a:t>contrast</a:t>
            </a:r>
            <a:r>
              <a:rPr lang="it-IT" sz="1800" dirty="0">
                <a:latin typeface="-apple-system"/>
              </a:rPr>
              <a:t> </a:t>
            </a:r>
            <a:r>
              <a:rPr lang="it-IT" sz="1800" dirty="0" err="1">
                <a:latin typeface="-apple-system"/>
              </a:rPr>
              <a:t>wrt</a:t>
            </a:r>
            <a:r>
              <a:rPr lang="it-IT" sz="1800" dirty="0">
                <a:latin typeface="-apple-system"/>
              </a:rPr>
              <a:t> the </a:t>
            </a:r>
            <a:r>
              <a:rPr lang="it-IT" sz="1800" dirty="0" err="1">
                <a:latin typeface="-apple-system"/>
              </a:rPr>
              <a:t>paramagnetic</a:t>
            </a:r>
            <a:r>
              <a:rPr lang="it-IT" sz="1800" dirty="0">
                <a:latin typeface="-apple-system"/>
              </a:rPr>
              <a:t> </a:t>
            </a:r>
            <a:r>
              <a:rPr lang="it-IT" sz="1800" dirty="0" err="1">
                <a:latin typeface="-apple-system"/>
              </a:rPr>
              <a:t>phase</a:t>
            </a:r>
            <a:r>
              <a:rPr lang="it-IT" sz="1800" dirty="0">
                <a:latin typeface="-apple-system"/>
              </a:rPr>
              <a:t>!).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3D87C7B-524E-405A-DC72-CFD071359CDB}"/>
              </a:ext>
            </a:extLst>
          </p:cNvPr>
          <p:cNvSpPr txBox="1"/>
          <p:nvPr/>
        </p:nvSpPr>
        <p:spPr>
          <a:xfrm>
            <a:off x="8934139" y="3753105"/>
            <a:ext cx="294561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Same </a:t>
            </a:r>
            <a:r>
              <a:rPr lang="it-IT" dirty="0" err="1">
                <a:latin typeface="+mj-lt"/>
              </a:rPr>
              <a:t>expressions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obtained</a:t>
            </a:r>
            <a:r>
              <a:rPr lang="it-IT" dirty="0">
                <a:latin typeface="+mj-lt"/>
              </a:rPr>
              <a:t> in</a:t>
            </a:r>
          </a:p>
          <a:p>
            <a:pPr algn="ctr"/>
            <a:r>
              <a:rPr lang="it-IT" dirty="0">
                <a:latin typeface="+mj-lt"/>
              </a:rPr>
              <a:t> </a:t>
            </a:r>
          </a:p>
          <a:p>
            <a:pPr algn="ctr"/>
            <a:r>
              <a:rPr lang="it-IT" dirty="0" err="1">
                <a:latin typeface="+mj-lt"/>
              </a:rPr>
              <a:t>Olalla</a:t>
            </a:r>
            <a:r>
              <a:rPr lang="it-IT" dirty="0">
                <a:latin typeface="+mj-lt"/>
              </a:rPr>
              <a:t> A. Castro-</a:t>
            </a:r>
            <a:r>
              <a:rPr lang="it-IT" dirty="0" err="1">
                <a:latin typeface="+mj-lt"/>
              </a:rPr>
              <a:t>Alvaredo</a:t>
            </a:r>
            <a:r>
              <a:rPr lang="it-IT" dirty="0">
                <a:latin typeface="+mj-lt"/>
              </a:rPr>
              <a:t>, Benjamin </a:t>
            </a:r>
            <a:r>
              <a:rPr lang="it-IT" dirty="0" err="1">
                <a:latin typeface="+mj-lt"/>
              </a:rPr>
              <a:t>Doyon</a:t>
            </a:r>
            <a:r>
              <a:rPr lang="it-IT" dirty="0">
                <a:latin typeface="+mj-lt"/>
              </a:rPr>
              <a:t>, </a:t>
            </a:r>
            <a:r>
              <a:rPr lang="en-US" i="1" dirty="0">
                <a:latin typeface="+mj-lt"/>
              </a:rPr>
              <a:t>Bi-partite entanglement entropy in massive QFT with a boundary: the </a:t>
            </a:r>
            <a:r>
              <a:rPr lang="en-US" i="1" dirty="0" err="1">
                <a:latin typeface="+mj-lt"/>
              </a:rPr>
              <a:t>Ising</a:t>
            </a:r>
            <a:r>
              <a:rPr lang="en-US" i="1" dirty="0">
                <a:latin typeface="+mj-lt"/>
              </a:rPr>
              <a:t> model</a:t>
            </a:r>
            <a:r>
              <a:rPr lang="en-US" dirty="0">
                <a:latin typeface="+mj-lt"/>
              </a:rPr>
              <a:t>, JSTAT (2008).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7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pPr algn="ctr"/>
            <a:r>
              <a:rPr lang="it-IT" spc="300" dirty="0"/>
              <a:t>CHARGED TWIST FIELDS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67B576-8996-03BD-AF02-9A0919660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8" t="44771" r="18983" b="31180"/>
          <a:stretch/>
        </p:blipFill>
        <p:spPr>
          <a:xfrm>
            <a:off x="945381" y="3429000"/>
            <a:ext cx="9080086" cy="2308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CA613A5-E0B1-1BCC-CF85-3FA83B608069}"/>
                  </a:ext>
                </a:extLst>
              </p:cNvPr>
              <p:cNvSpPr txBox="1"/>
              <p:nvPr/>
            </p:nvSpPr>
            <p:spPr>
              <a:xfrm>
                <a:off x="603666" y="1213049"/>
                <a:ext cx="10119609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latin typeface="-apple-system"/>
                  </a:rPr>
                  <a:t>Additional </a:t>
                </a:r>
                <a:r>
                  <a:rPr lang="it-IT" sz="2400" dirty="0" err="1">
                    <a:latin typeface="-apple-system"/>
                  </a:rPr>
                  <a:t>insertion</a:t>
                </a:r>
                <a:r>
                  <a:rPr lang="it-IT" sz="2400" dirty="0">
                    <a:latin typeface="-apple-system"/>
                  </a:rPr>
                  <a:t> of an </a:t>
                </a:r>
                <a:r>
                  <a:rPr lang="it-IT" sz="2400" dirty="0" err="1">
                    <a:solidFill>
                      <a:schemeClr val="accent4"/>
                    </a:solidFill>
                    <a:latin typeface="-apple-system"/>
                  </a:rPr>
                  <a:t>even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number</a:t>
                </a:r>
                <a:r>
                  <a:rPr lang="it-IT" sz="2400" dirty="0">
                    <a:latin typeface="-apple-system"/>
                  </a:rPr>
                  <a:t> of </a:t>
                </a:r>
                <a:r>
                  <a:rPr lang="it-IT" sz="2400" dirty="0">
                    <a:solidFill>
                      <a:schemeClr val="accent4"/>
                    </a:solidFill>
                    <a:latin typeface="-apple-system"/>
                  </a:rPr>
                  <a:t>spin-flips </a:t>
                </a:r>
                <a:r>
                  <a:rPr lang="it-IT" sz="2400" dirty="0">
                    <a:solidFill>
                      <a:schemeClr val="tx1"/>
                    </a:solidFill>
                    <a:latin typeface="-apple-system"/>
                  </a:rPr>
                  <a:t>(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  <a:latin typeface="-apple-system"/>
                  </a:rPr>
                  <a:t>) </a:t>
                </a:r>
                <a:r>
                  <a:rPr lang="it-IT" sz="2400" dirty="0" err="1">
                    <a:latin typeface="-apple-system"/>
                  </a:rPr>
                  <a:t>among</a:t>
                </a:r>
                <a:r>
                  <a:rPr lang="it-IT" sz="2400" dirty="0">
                    <a:latin typeface="-apple-system"/>
                  </a:rPr>
                  <a:t> consecutive </a:t>
                </a:r>
                <a:r>
                  <a:rPr lang="it-IT" sz="2400" dirty="0" err="1">
                    <a:latin typeface="-apple-system"/>
                  </a:rPr>
                  <a:t>replicas</a:t>
                </a:r>
                <a:r>
                  <a:rPr lang="it-IT" sz="2400" dirty="0">
                    <a:latin typeface="-apple-system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 err="1">
                    <a:latin typeface="-apple-system"/>
                  </a:rPr>
                  <a:t>Vanishing</a:t>
                </a:r>
                <a:r>
                  <a:rPr lang="it-IT" sz="2400" dirty="0">
                    <a:latin typeface="-apple-system"/>
                  </a:rPr>
                  <a:t> vacuum </a:t>
                </a:r>
                <a:r>
                  <a:rPr lang="it-IT" sz="2400" dirty="0" err="1">
                    <a:latin typeface="-apple-system"/>
                  </a:rPr>
                  <a:t>exp</a:t>
                </a:r>
                <a:r>
                  <a:rPr lang="it-IT" sz="2400" dirty="0">
                    <a:latin typeface="-apple-system"/>
                  </a:rPr>
                  <a:t>. </a:t>
                </a:r>
                <a:r>
                  <a:rPr lang="it-IT" sz="2400" dirty="0" err="1">
                    <a:latin typeface="-apple-system"/>
                  </a:rPr>
                  <a:t>values</a:t>
                </a:r>
                <a:r>
                  <a:rPr lang="it-IT" sz="2400" dirty="0">
                    <a:latin typeface="-apple-system"/>
                  </a:rPr>
                  <a:t>!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latin typeface="-apple-system"/>
                  </a:rPr>
                  <a:t>Non-</a:t>
                </a:r>
                <a:r>
                  <a:rPr lang="it-IT" sz="2400" dirty="0" err="1">
                    <a:latin typeface="-apple-system"/>
                  </a:rPr>
                  <a:t>vanishing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two-particle</a:t>
                </a:r>
                <a:r>
                  <a:rPr lang="it-IT" sz="2400" dirty="0">
                    <a:latin typeface="-apple-system"/>
                  </a:rPr>
                  <a:t>(kink) </a:t>
                </a:r>
                <a:r>
                  <a:rPr lang="it-IT" sz="2400" dirty="0" err="1">
                    <a:latin typeface="-apple-system"/>
                  </a:rPr>
                  <a:t>form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factors</a:t>
                </a:r>
                <a:r>
                  <a:rPr lang="it-IT" sz="2400" dirty="0">
                    <a:latin typeface="-apple-system"/>
                  </a:rPr>
                  <a:t>.</a:t>
                </a:r>
              </a:p>
              <a:p>
                <a:endParaRPr lang="it-IT" sz="2400" dirty="0">
                  <a:latin typeface="-apple-system"/>
                </a:endParaRPr>
              </a:p>
              <a:p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  <a:p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CA613A5-E0B1-1BCC-CF85-3FA83B608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66" y="1213049"/>
                <a:ext cx="10119609" cy="4154984"/>
              </a:xfrm>
              <a:prstGeom prst="rect">
                <a:avLst/>
              </a:prstGeom>
              <a:blipFill>
                <a:blip r:embed="rId3"/>
                <a:stretch>
                  <a:fillRect l="-783" t="-11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39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pPr algn="ctr"/>
            <a:r>
              <a:rPr lang="it-IT" spc="300" dirty="0"/>
              <a:t>ENTANGLEMENT ASYMMETRY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D16F98-6512-D524-1BAE-DFC19D565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1" t="56095" r="12125" b="32323"/>
          <a:stretch/>
        </p:blipFill>
        <p:spPr>
          <a:xfrm>
            <a:off x="1421912" y="2173574"/>
            <a:ext cx="9348175" cy="95937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D46C1C-7C4A-3874-93E4-70AEE2BE191D}"/>
              </a:ext>
            </a:extLst>
          </p:cNvPr>
          <p:cNvSpPr txBox="1"/>
          <p:nvPr/>
        </p:nvSpPr>
        <p:spPr>
          <a:xfrm>
            <a:off x="943189" y="1531868"/>
            <a:ext cx="6097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 err="1">
                <a:latin typeface="-apple-system"/>
              </a:rPr>
              <a:t>Putting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everything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together</a:t>
            </a:r>
            <a:r>
              <a:rPr lang="it-IT" sz="2400" dirty="0">
                <a:latin typeface="-apple-system"/>
              </a:rPr>
              <a:t>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D37CCA-A791-985A-3C0C-6EB6FB4E22C2}"/>
              </a:ext>
            </a:extLst>
          </p:cNvPr>
          <p:cNvSpPr txBox="1"/>
          <p:nvPr/>
        </p:nvSpPr>
        <p:spPr>
          <a:xfrm>
            <a:off x="1242311" y="3355724"/>
            <a:ext cx="220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accent4"/>
                </a:solidFill>
                <a:latin typeface="-apple-system"/>
              </a:rPr>
              <a:t>Universal </a:t>
            </a:r>
            <a:r>
              <a:rPr lang="it-IT" sz="1800" dirty="0" err="1">
                <a:solidFill>
                  <a:schemeClr val="accent4"/>
                </a:solidFill>
                <a:latin typeface="-apple-system"/>
              </a:rPr>
              <a:t>conjecture</a:t>
            </a:r>
            <a:endParaRPr lang="it-IT" dirty="0">
              <a:solidFill>
                <a:schemeClr val="accent4"/>
              </a:solidFill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31D40B0-CC7A-A9E6-B62C-183A91332F28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345025" y="2840636"/>
            <a:ext cx="293244" cy="51508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1FDDCA1B-7C4A-FDA7-477F-A3A8BB715467}"/>
                  </a:ext>
                </a:extLst>
              </p:cNvPr>
              <p:cNvSpPr txBox="1"/>
              <p:nvPr/>
            </p:nvSpPr>
            <p:spPr>
              <a:xfrm>
                <a:off x="4852441" y="3600350"/>
                <a:ext cx="6097248" cy="379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dirty="0">
                    <a:solidFill>
                      <a:schemeClr val="accent4"/>
                    </a:solidFill>
                    <a:latin typeface="+mj-lt"/>
                  </a:rPr>
                  <a:t>Exponentially </a:t>
                </a:r>
                <a:r>
                  <a:rPr lang="it-IT" dirty="0" err="1">
                    <a:solidFill>
                      <a:schemeClr val="accent4"/>
                    </a:solidFill>
                    <a:latin typeface="+mj-lt"/>
                  </a:rPr>
                  <a:t>decaying</a:t>
                </a:r>
                <a:r>
                  <a:rPr lang="it-IT" dirty="0">
                    <a:solidFill>
                      <a:schemeClr val="accent4"/>
                    </a:solidFill>
                    <a:latin typeface="+mj-lt"/>
                  </a:rPr>
                  <a:t> (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it-I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chemeClr val="accent4"/>
                    </a:solidFill>
                    <a:latin typeface="+mj-lt"/>
                  </a:rPr>
                  <a:t>) </a:t>
                </a:r>
                <a:r>
                  <a:rPr lang="it-IT" dirty="0" err="1">
                    <a:solidFill>
                      <a:schemeClr val="accent4"/>
                    </a:solidFill>
                    <a:latin typeface="+mj-lt"/>
                  </a:rPr>
                  <a:t>correction</a:t>
                </a:r>
                <a:endParaRPr lang="it-IT" dirty="0">
                  <a:solidFill>
                    <a:schemeClr val="accent4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1FDDCA1B-7C4A-FDA7-477F-A3A8BB715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441" y="3600350"/>
                <a:ext cx="6097248" cy="379656"/>
              </a:xfrm>
              <a:prstGeom prst="rect">
                <a:avLst/>
              </a:prstGeom>
              <a:blipFill>
                <a:blip r:embed="rId3"/>
                <a:stretch>
                  <a:fillRect l="-800" t="-6452" b="-258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8ACA257-AB0D-5D96-689F-094DBB126BA5}"/>
              </a:ext>
            </a:extLst>
          </p:cNvPr>
          <p:cNvCxnSpPr>
            <a:cxnSpLocks/>
          </p:cNvCxnSpPr>
          <p:nvPr/>
        </p:nvCxnSpPr>
        <p:spPr>
          <a:xfrm flipV="1">
            <a:off x="6955436" y="3261657"/>
            <a:ext cx="0" cy="44091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E7CA4B9-5BD6-6052-8607-98307A9E8B60}"/>
              </a:ext>
            </a:extLst>
          </p:cNvPr>
          <p:cNvCxnSpPr/>
          <p:nvPr/>
        </p:nvCxnSpPr>
        <p:spPr>
          <a:xfrm>
            <a:off x="4489554" y="3192905"/>
            <a:ext cx="612348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B5043FFC-18C4-B2B1-1694-8BCF3B5D68F8}"/>
                  </a:ext>
                </a:extLst>
              </p:cNvPr>
              <p:cNvSpPr txBox="1"/>
              <p:nvPr/>
            </p:nvSpPr>
            <p:spPr>
              <a:xfrm>
                <a:off x="943189" y="4387450"/>
                <a:ext cx="10449336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latin typeface="-apple-system"/>
                  </a:rPr>
                  <a:t>Topological </a:t>
                </a:r>
                <a:r>
                  <a:rPr lang="it-IT" sz="2400" dirty="0" err="1">
                    <a:latin typeface="-apple-system"/>
                  </a:rPr>
                  <a:t>constraints</a:t>
                </a:r>
                <a:r>
                  <a:rPr lang="it-IT" sz="2400" dirty="0">
                    <a:latin typeface="-apple-system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vanishing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VEVs</a:t>
                </a:r>
                <a:r>
                  <a:rPr lang="it-IT" sz="2400" dirty="0">
                    <a:latin typeface="-apple-system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solidFill>
                      <a:schemeClr val="accent4"/>
                    </a:solidFill>
                    <a:latin typeface="-apple-system"/>
                  </a:rPr>
                  <a:t>main</a:t>
                </a:r>
                <a:r>
                  <a:rPr lang="it-IT" sz="2400" dirty="0">
                    <a:solidFill>
                      <a:schemeClr val="accent4"/>
                    </a:solidFill>
                    <a:latin typeface="-apple-system"/>
                  </a:rPr>
                  <a:t> </a:t>
                </a:r>
                <a:r>
                  <a:rPr lang="it-IT" sz="2400" dirty="0" err="1">
                    <a:solidFill>
                      <a:schemeClr val="accent4"/>
                    </a:solidFill>
                    <a:latin typeface="-apple-system"/>
                  </a:rPr>
                  <a:t>conjecture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at</a:t>
                </a:r>
                <a:r>
                  <a:rPr lang="it-IT" sz="2400" dirty="0">
                    <a:latin typeface="-apple-system"/>
                  </a:rPr>
                  <a:t> large </a:t>
                </a:r>
                <a:r>
                  <a:rPr lang="it-IT" sz="2400" dirty="0" err="1">
                    <a:latin typeface="-apple-system"/>
                  </a:rPr>
                  <a:t>distances</a:t>
                </a:r>
                <a:r>
                  <a:rPr lang="it-IT" sz="2400" dirty="0">
                    <a:latin typeface="-apple-system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 err="1">
                    <a:latin typeface="-apple-system"/>
                  </a:rPr>
                  <a:t>Exponential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corrections</a:t>
                </a:r>
                <a:r>
                  <a:rPr lang="it-IT" sz="2400" dirty="0">
                    <a:latin typeface="-apple-system"/>
                  </a:rPr>
                  <a:t>: </a:t>
                </a:r>
                <a:r>
                  <a:rPr lang="it-IT" sz="2400" dirty="0" err="1">
                    <a:latin typeface="-apple-system"/>
                  </a:rPr>
                  <a:t>depending</a:t>
                </a:r>
                <a:r>
                  <a:rPr lang="it-IT" sz="2400" dirty="0">
                    <a:latin typeface="-apple-system"/>
                  </a:rPr>
                  <a:t> on the scattering </a:t>
                </a:r>
                <a:r>
                  <a:rPr lang="it-IT" sz="2400" dirty="0" err="1">
                    <a:latin typeface="-apple-system"/>
                  </a:rPr>
                  <a:t>matrix</a:t>
                </a:r>
                <a:r>
                  <a:rPr lang="it-IT" sz="2400" dirty="0">
                    <a:latin typeface="-apple-system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  <a:p>
                <a:endParaRPr lang="it-IT" sz="2400" dirty="0">
                  <a:latin typeface="-apple-system"/>
                </a:endParaRPr>
              </a:p>
              <a:p>
                <a:endParaRPr lang="it-IT" sz="2400" dirty="0">
                  <a:latin typeface="-apple-system"/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B5043FFC-18C4-B2B1-1694-8BCF3B5D6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89" y="4387450"/>
                <a:ext cx="10449336" cy="1938992"/>
              </a:xfrm>
              <a:prstGeom prst="rect">
                <a:avLst/>
              </a:prstGeom>
              <a:blipFill>
                <a:blip r:embed="rId4"/>
                <a:stretch>
                  <a:fillRect l="-817" t="-25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52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r>
              <a:rPr lang="it-IT" spc="300" dirty="0" err="1"/>
              <a:t>Conclusions</a:t>
            </a:r>
            <a:r>
              <a:rPr lang="it-IT" spc="300" dirty="0"/>
              <a:t> and outlook</a:t>
            </a:r>
            <a:r>
              <a:rPr lang="it-IT" dirty="0"/>
              <a:t>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FB1601-02D6-3A33-1995-A59ECE231C96}"/>
              </a:ext>
            </a:extLst>
          </p:cNvPr>
          <p:cNvSpPr txBox="1"/>
          <p:nvPr/>
        </p:nvSpPr>
        <p:spPr>
          <a:xfrm>
            <a:off x="966866" y="1077769"/>
            <a:ext cx="875962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-apple-system"/>
              </a:rPr>
              <a:t>Powerful</a:t>
            </a:r>
            <a:r>
              <a:rPr lang="it-IT" sz="2400" dirty="0">
                <a:latin typeface="-apple-system"/>
              </a:rPr>
              <a:t> framework to </a:t>
            </a:r>
            <a:r>
              <a:rPr lang="it-IT" sz="2400" dirty="0" err="1">
                <a:latin typeface="-apple-system"/>
              </a:rPr>
              <a:t>characterize</a:t>
            </a:r>
            <a:r>
              <a:rPr lang="it-IT" sz="2400" dirty="0">
                <a:latin typeface="-apple-system"/>
              </a:rPr>
              <a:t> the entanglement </a:t>
            </a:r>
            <a:r>
              <a:rPr lang="it-IT" sz="2400" dirty="0" err="1">
                <a:latin typeface="-apple-system"/>
              </a:rPr>
              <a:t>content</a:t>
            </a:r>
            <a:r>
              <a:rPr lang="it-IT" sz="2400" dirty="0">
                <a:latin typeface="-apple-system"/>
              </a:rPr>
              <a:t> in the </a:t>
            </a:r>
            <a:r>
              <a:rPr lang="it-IT" sz="2400" dirty="0" err="1">
                <a:latin typeface="-apple-system"/>
              </a:rPr>
              <a:t>ordered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phase</a:t>
            </a:r>
            <a:r>
              <a:rPr lang="it-IT" sz="2400" dirty="0">
                <a:latin typeface="-apple-system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-apple-system"/>
              </a:rPr>
              <a:t>Possible</a:t>
            </a:r>
            <a:r>
              <a:rPr lang="it-IT" sz="2400" dirty="0">
                <a:latin typeface="-apple-system"/>
              </a:rPr>
              <a:t> extensions:  q-state Potts model, </a:t>
            </a:r>
            <a:r>
              <a:rPr lang="it-IT" sz="2400" dirty="0" err="1">
                <a:latin typeface="-apple-system"/>
              </a:rPr>
              <a:t>massless</a:t>
            </a:r>
            <a:r>
              <a:rPr lang="it-IT" sz="2400" dirty="0">
                <a:latin typeface="-apple-system"/>
              </a:rPr>
              <a:t> flows,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-apple-system"/>
              </a:rPr>
              <a:t>Asymmetry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at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criticality</a:t>
            </a:r>
            <a:r>
              <a:rPr lang="it-IT" sz="2400" dirty="0">
                <a:latin typeface="-apple-system"/>
              </a:rPr>
              <a:t>: </a:t>
            </a:r>
            <a:r>
              <a:rPr lang="it-IT" sz="2400" dirty="0" err="1">
                <a:latin typeface="-apple-system"/>
              </a:rPr>
              <a:t>exp</a:t>
            </a:r>
            <a:r>
              <a:rPr lang="it-IT" sz="2400" dirty="0">
                <a:latin typeface="-apple-system"/>
              </a:rPr>
              <a:t>. </a:t>
            </a:r>
            <a:r>
              <a:rPr lang="it-IT" sz="2400" dirty="0" err="1">
                <a:latin typeface="-apple-system"/>
              </a:rPr>
              <a:t>corrections</a:t>
            </a:r>
            <a:r>
              <a:rPr lang="it-IT" sz="2400" dirty="0">
                <a:latin typeface="-apple-system"/>
              </a:rPr>
              <a:t>??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-apple-system"/>
            </a:endParaRPr>
          </a:p>
          <a:p>
            <a:pPr algn="ctr"/>
            <a:r>
              <a:rPr lang="it-IT" sz="2400" b="1" dirty="0">
                <a:latin typeface="-apple-system"/>
              </a:rPr>
              <a:t>OPEN QUESTIONS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err="1">
                <a:latin typeface="-apple-system"/>
              </a:rPr>
              <a:t>Proof</a:t>
            </a:r>
            <a:r>
              <a:rPr lang="it-IT" sz="2400" dirty="0">
                <a:latin typeface="-apple-system"/>
              </a:rPr>
              <a:t> of the </a:t>
            </a:r>
            <a:r>
              <a:rPr lang="it-IT" sz="2400" dirty="0" err="1">
                <a:latin typeface="-apple-system"/>
              </a:rPr>
              <a:t>conjecture</a:t>
            </a:r>
            <a:r>
              <a:rPr lang="it-IT" sz="2400" dirty="0">
                <a:latin typeface="-apple-system"/>
              </a:rPr>
              <a:t>: general </a:t>
            </a:r>
            <a:r>
              <a:rPr lang="it-IT" sz="2400" dirty="0" err="1">
                <a:latin typeface="-apple-system"/>
              </a:rPr>
              <a:t>property</a:t>
            </a:r>
            <a:r>
              <a:rPr lang="it-IT" sz="2400" dirty="0">
                <a:latin typeface="-apple-system"/>
              </a:rPr>
              <a:t> of clustering </a:t>
            </a:r>
            <a:r>
              <a:rPr lang="it-IT" sz="2400" dirty="0" err="1">
                <a:latin typeface="-apple-system"/>
              </a:rPr>
              <a:t>states</a:t>
            </a:r>
            <a:r>
              <a:rPr lang="it-IT" sz="2400" dirty="0">
                <a:latin typeface="-apple-system"/>
              </a:rPr>
              <a:t>? (Ground </a:t>
            </a:r>
            <a:r>
              <a:rPr lang="it-IT" sz="2400" dirty="0" err="1">
                <a:latin typeface="-apple-system"/>
              </a:rPr>
              <a:t>states</a:t>
            </a:r>
            <a:r>
              <a:rPr lang="it-IT" sz="2400" dirty="0">
                <a:latin typeface="-apple-system"/>
              </a:rPr>
              <a:t>, Gibbs ensembles, MPS, </a:t>
            </a:r>
            <a:r>
              <a:rPr lang="it-IT" sz="2400" dirty="0" err="1">
                <a:latin typeface="-apple-system"/>
              </a:rPr>
              <a:t>Cardy’s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states</a:t>
            </a:r>
            <a:r>
              <a:rPr lang="it-IT" sz="2400" dirty="0">
                <a:latin typeface="-apple-system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-apple-system"/>
              </a:rPr>
              <a:t>Extension to compact </a:t>
            </a:r>
            <a:r>
              <a:rPr lang="it-IT" sz="2400" dirty="0" err="1">
                <a:latin typeface="-apple-system"/>
              </a:rPr>
              <a:t>Lie</a:t>
            </a:r>
            <a:r>
              <a:rPr lang="it-IT" sz="2400" dirty="0">
                <a:latin typeface="-apple-system"/>
              </a:rPr>
              <a:t>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-apple-system"/>
              </a:rPr>
              <a:t>Are the </a:t>
            </a:r>
            <a:r>
              <a:rPr lang="it-IT" sz="2400" dirty="0" err="1">
                <a:latin typeface="-apple-system"/>
              </a:rPr>
              <a:t>ent</a:t>
            </a:r>
            <a:r>
              <a:rPr lang="it-IT" sz="2400" dirty="0">
                <a:latin typeface="-apple-system"/>
              </a:rPr>
              <a:t>. </a:t>
            </a:r>
            <a:r>
              <a:rPr lang="it-IT" sz="2400" dirty="0" err="1">
                <a:latin typeface="-apple-system"/>
              </a:rPr>
              <a:t>entropies</a:t>
            </a:r>
            <a:r>
              <a:rPr lang="it-IT" sz="2400" dirty="0">
                <a:latin typeface="-apple-system"/>
              </a:rPr>
              <a:t> in the </a:t>
            </a:r>
            <a:r>
              <a:rPr lang="it-IT" sz="2400" dirty="0" err="1">
                <a:latin typeface="-apple-system"/>
              </a:rPr>
              <a:t>paramagnetic</a:t>
            </a:r>
            <a:r>
              <a:rPr lang="it-IT" sz="2400" dirty="0">
                <a:latin typeface="-apple-system"/>
              </a:rPr>
              <a:t>/</a:t>
            </a:r>
            <a:r>
              <a:rPr lang="it-IT" sz="2400" dirty="0" err="1">
                <a:latin typeface="-apple-system"/>
              </a:rPr>
              <a:t>ferromagnetic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phases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related</a:t>
            </a:r>
            <a:r>
              <a:rPr lang="it-IT" sz="2400" dirty="0">
                <a:latin typeface="-apple-system"/>
              </a:rPr>
              <a:t>?? </a:t>
            </a:r>
          </a:p>
          <a:p>
            <a:endParaRPr lang="it-IT" sz="2400" dirty="0">
              <a:latin typeface="-apple-system"/>
            </a:endParaRPr>
          </a:p>
          <a:p>
            <a:r>
              <a:rPr lang="it-IT" sz="2400" dirty="0">
                <a:latin typeface="-apple-system"/>
              </a:rPr>
              <a:t>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-apple-system"/>
            </a:endParaRPr>
          </a:p>
          <a:p>
            <a:endParaRPr lang="it-IT" sz="2400" dirty="0">
              <a:latin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-apple-system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B64EA0-BE66-0899-6BEA-2568D1A6B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49" t="25683" r="6236" b="46995"/>
          <a:stretch/>
        </p:blipFill>
        <p:spPr>
          <a:xfrm>
            <a:off x="9628683" y="4757016"/>
            <a:ext cx="2338464" cy="14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0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3F3EAC-15D7-860D-8692-0258823BF3D8}"/>
              </a:ext>
            </a:extLst>
          </p:cNvPr>
          <p:cNvSpPr txBox="1"/>
          <p:nvPr/>
        </p:nvSpPr>
        <p:spPr>
          <a:xfrm>
            <a:off x="3048000" y="281067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dirty="0">
                <a:latin typeface="-apple-system"/>
              </a:rPr>
              <a:t>Thank </a:t>
            </a:r>
            <a:r>
              <a:rPr lang="it-IT" sz="4800" dirty="0" err="1">
                <a:latin typeface="-apple-system"/>
              </a:rPr>
              <a:t>You</a:t>
            </a:r>
            <a:r>
              <a:rPr lang="it-IT" sz="4800" dirty="0">
                <a:latin typeface="-apple-system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661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>
            <a:normAutofit fontScale="90000"/>
          </a:bodyPr>
          <a:lstStyle/>
          <a:p>
            <a:r>
              <a:rPr lang="it-IT" spc="300" dirty="0"/>
              <a:t>RELATION BETWEEN (Un)</a:t>
            </a:r>
            <a:r>
              <a:rPr lang="it-IT" spc="300" dirty="0" err="1"/>
              <a:t>Charged</a:t>
            </a:r>
            <a:r>
              <a:rPr lang="it-IT" spc="300" dirty="0"/>
              <a:t> TWIST FIELDS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2FBE34-178E-DF2A-DA24-4D3C01F865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35" t="40798" r="17047" b="7287"/>
          <a:stretch/>
        </p:blipFill>
        <p:spPr>
          <a:xfrm>
            <a:off x="2158583" y="1374585"/>
            <a:ext cx="7600014" cy="41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r>
              <a:rPr lang="it-IT" spc="300" dirty="0" err="1"/>
              <a:t>Motivations</a:t>
            </a:r>
            <a:r>
              <a:rPr lang="it-IT" dirty="0"/>
              <a:t>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FB1601-02D6-3A33-1995-A59ECE231C96}"/>
              </a:ext>
            </a:extLst>
          </p:cNvPr>
          <p:cNvSpPr txBox="1"/>
          <p:nvPr/>
        </p:nvSpPr>
        <p:spPr>
          <a:xfrm>
            <a:off x="1371600" y="995322"/>
            <a:ext cx="87596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-apple-system"/>
              </a:rPr>
              <a:t>Initially </a:t>
            </a:r>
            <a:r>
              <a:rPr lang="it-IT" sz="2400" dirty="0" err="1">
                <a:latin typeface="-apple-system"/>
              </a:rPr>
              <a:t>introduced</a:t>
            </a:r>
            <a:r>
              <a:rPr lang="it-IT" sz="2400" dirty="0">
                <a:latin typeface="-apple-system"/>
              </a:rPr>
              <a:t> to tackle the </a:t>
            </a:r>
            <a:r>
              <a:rPr lang="it-IT" sz="2400" dirty="0" err="1">
                <a:latin typeface="-apple-system"/>
              </a:rPr>
              <a:t>restoration</a:t>
            </a:r>
            <a:r>
              <a:rPr lang="it-IT" sz="2400" dirty="0">
                <a:latin typeface="-apple-system"/>
              </a:rPr>
              <a:t> (or </a:t>
            </a:r>
            <a:r>
              <a:rPr lang="it-IT" sz="2400" dirty="0" err="1">
                <a:latin typeface="-apple-system"/>
              </a:rPr>
              <a:t>its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lack</a:t>
            </a:r>
            <a:r>
              <a:rPr lang="it-IT" sz="2400" dirty="0">
                <a:latin typeface="-apple-system"/>
              </a:rPr>
              <a:t>) of global </a:t>
            </a:r>
            <a:r>
              <a:rPr lang="it-IT" sz="2400" dirty="0" err="1">
                <a:latin typeface="-apple-system"/>
              </a:rPr>
              <a:t>symmetries</a:t>
            </a:r>
            <a:r>
              <a:rPr lang="it-IT" sz="2400" dirty="0">
                <a:latin typeface="-apple-system"/>
              </a:rPr>
              <a:t> after quantum </a:t>
            </a:r>
            <a:r>
              <a:rPr lang="it-IT" sz="2400" dirty="0" err="1">
                <a:latin typeface="-apple-system"/>
              </a:rPr>
              <a:t>quenches</a:t>
            </a:r>
            <a:r>
              <a:rPr lang="it-IT" sz="2400" dirty="0">
                <a:latin typeface="-apple-system"/>
              </a:rPr>
              <a:t>.</a:t>
            </a:r>
          </a:p>
          <a:p>
            <a:endParaRPr lang="it-IT" sz="2400" dirty="0">
              <a:latin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-apple-system"/>
              </a:rPr>
              <a:t>Probe of </a:t>
            </a:r>
            <a:r>
              <a:rPr lang="it-IT" sz="2400" dirty="0" err="1">
                <a:latin typeface="-apple-system"/>
              </a:rPr>
              <a:t>symmetry</a:t>
            </a:r>
            <a:r>
              <a:rPr lang="it-IT" sz="2400" dirty="0">
                <a:latin typeface="-apple-system"/>
              </a:rPr>
              <a:t> breaking, via entanglement </a:t>
            </a:r>
            <a:r>
              <a:rPr lang="it-IT" sz="2400" dirty="0" err="1">
                <a:latin typeface="-apple-system"/>
              </a:rPr>
              <a:t>measures</a:t>
            </a:r>
            <a:r>
              <a:rPr lang="it-IT" sz="2400" dirty="0">
                <a:latin typeface="-apple-system"/>
              </a:rPr>
              <a:t> of  finite </a:t>
            </a:r>
            <a:r>
              <a:rPr lang="it-IT" sz="2400" dirty="0" err="1">
                <a:latin typeface="-apple-system"/>
              </a:rPr>
              <a:t>regions</a:t>
            </a:r>
            <a:r>
              <a:rPr lang="it-IT" sz="2400" dirty="0">
                <a:latin typeface="-apple-system"/>
              </a:rPr>
              <a:t>.</a:t>
            </a:r>
          </a:p>
          <a:p>
            <a:endParaRPr lang="it-IT" sz="2400" dirty="0">
              <a:latin typeface="-apple-system"/>
            </a:endParaRPr>
          </a:p>
          <a:p>
            <a:pPr lvl="1"/>
            <a:r>
              <a:rPr lang="it-IT" dirty="0">
                <a:latin typeface="-apple-system"/>
              </a:rPr>
              <a:t>Filiberto Ares, Sara Murciano, Pasquale Calabrese, </a:t>
            </a:r>
            <a:r>
              <a:rPr lang="en-US" i="1" dirty="0">
                <a:solidFill>
                  <a:srgbClr val="000000"/>
                </a:solidFill>
                <a:effectLst/>
                <a:latin typeface="Lucida Grande"/>
              </a:rPr>
              <a:t>Entanglement asymmetry as a probe of symmetry breaking </a:t>
            </a:r>
            <a:r>
              <a:rPr lang="it-IT" dirty="0">
                <a:latin typeface="-apple-system"/>
              </a:rPr>
              <a:t>[</a:t>
            </a:r>
            <a:r>
              <a:rPr lang="fr-FR" dirty="0">
                <a:latin typeface="-apple-system"/>
              </a:rPr>
              <a:t>Nature Communications</a:t>
            </a:r>
            <a:r>
              <a:rPr lang="fr-FR" b="1" dirty="0">
                <a:latin typeface="-apple-system"/>
              </a:rPr>
              <a:t> 14</a:t>
            </a:r>
            <a:r>
              <a:rPr lang="fr-FR" dirty="0">
                <a:latin typeface="-apple-system"/>
              </a:rPr>
              <a:t>, 2036 (2023)</a:t>
            </a:r>
            <a:r>
              <a:rPr lang="it-IT" dirty="0">
                <a:latin typeface="-apple-system"/>
              </a:rPr>
              <a:t>].</a:t>
            </a:r>
          </a:p>
          <a:p>
            <a:pPr lvl="1"/>
            <a:endParaRPr lang="it-IT" dirty="0">
              <a:latin typeface="-apple-system"/>
            </a:endParaRPr>
          </a:p>
          <a:p>
            <a:pPr lvl="1"/>
            <a:r>
              <a:rPr lang="it-IT" dirty="0">
                <a:latin typeface="-apple-system"/>
              </a:rPr>
              <a:t>Filiberto Ares, Sara Murciano, Eric Vernier, Pasquale Calabrese, </a:t>
            </a:r>
            <a:r>
              <a:rPr lang="en-US" i="1" dirty="0">
                <a:latin typeface="-apple-system"/>
              </a:rPr>
              <a:t>Lack of symmetry restoration after a quantum quench: an entanglement asymmetry study. </a:t>
            </a:r>
            <a:r>
              <a:rPr lang="en-US" dirty="0">
                <a:latin typeface="-apple-system"/>
              </a:rPr>
              <a:t>[arXiv:2302.03330].</a:t>
            </a:r>
          </a:p>
          <a:p>
            <a:pPr lvl="1"/>
            <a:endParaRPr lang="en-US" dirty="0">
              <a:latin typeface="-apple-system"/>
            </a:endParaRPr>
          </a:p>
          <a:p>
            <a:pPr lvl="1"/>
            <a:r>
              <a:rPr lang="it-IT" dirty="0">
                <a:latin typeface="-apple-system"/>
              </a:rPr>
              <a:t>Bruno Bertini, Katja </a:t>
            </a:r>
            <a:r>
              <a:rPr lang="it-IT" dirty="0" err="1">
                <a:latin typeface="-apple-system"/>
              </a:rPr>
              <a:t>Klobas</a:t>
            </a:r>
            <a:r>
              <a:rPr lang="it-IT" dirty="0">
                <a:latin typeface="-apple-system"/>
              </a:rPr>
              <a:t>, Mario Collura, Pasquale Calabrese, Colin </a:t>
            </a:r>
            <a:r>
              <a:rPr lang="it-IT" dirty="0" err="1">
                <a:latin typeface="-apple-system"/>
              </a:rPr>
              <a:t>Rylands</a:t>
            </a:r>
            <a:r>
              <a:rPr lang="it-IT" dirty="0">
                <a:latin typeface="-apple-system"/>
              </a:rPr>
              <a:t>, </a:t>
            </a:r>
            <a:r>
              <a:rPr lang="en-US" i="1" dirty="0">
                <a:latin typeface="-apple-system"/>
              </a:rPr>
              <a:t>Dynamics of charge fluctuations from asymmetric initial states</a:t>
            </a:r>
            <a:r>
              <a:rPr lang="en-US" dirty="0">
                <a:latin typeface="-apple-system"/>
              </a:rPr>
              <a:t>. [arXiv:2306.12404].</a:t>
            </a:r>
            <a:endParaRPr lang="it-IT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12672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r>
              <a:rPr lang="it-IT" spc="300" dirty="0"/>
              <a:t>OUR GOAL</a:t>
            </a:r>
            <a:r>
              <a:rPr lang="it-IT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BFB1601-02D6-3A33-1995-A59ECE231C96}"/>
                  </a:ext>
                </a:extLst>
              </p:cNvPr>
              <p:cNvSpPr txBox="1"/>
              <p:nvPr/>
            </p:nvSpPr>
            <p:spPr>
              <a:xfrm>
                <a:off x="1371600" y="995322"/>
                <a:ext cx="8759628" cy="600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latin typeface="-apple-system"/>
                  </a:rPr>
                  <a:t>Show </a:t>
                </a:r>
                <a:r>
                  <a:rPr lang="it-IT" sz="2400" dirty="0" err="1">
                    <a:latin typeface="-apple-system"/>
                  </a:rPr>
                  <a:t>that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i="1" dirty="0">
                    <a:latin typeface="-apple-system"/>
                  </a:rPr>
                  <a:t>entanglement </a:t>
                </a:r>
                <a:r>
                  <a:rPr lang="it-IT" sz="2400" i="1" dirty="0" err="1">
                    <a:latin typeface="-apple-system"/>
                  </a:rPr>
                  <a:t>asymmetry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might</a:t>
                </a:r>
                <a:r>
                  <a:rPr lang="it-IT" sz="2400" dirty="0">
                    <a:latin typeface="-apple-system"/>
                  </a:rPr>
                  <a:t> be a good (</a:t>
                </a:r>
                <a:r>
                  <a:rPr lang="it-IT" sz="2400" dirty="0" err="1">
                    <a:latin typeface="-apple-system"/>
                  </a:rPr>
                  <a:t>unambiguous</a:t>
                </a:r>
                <a:r>
                  <a:rPr lang="it-IT" sz="2400" dirty="0">
                    <a:latin typeface="-apple-system"/>
                  </a:rPr>
                  <a:t>) </a:t>
                </a:r>
                <a:r>
                  <a:rPr lang="it-IT" sz="2400" dirty="0" err="1">
                    <a:latin typeface="-apple-system"/>
                  </a:rPr>
                  <a:t>measure</a:t>
                </a:r>
                <a:r>
                  <a:rPr lang="it-IT" sz="2400" dirty="0">
                    <a:latin typeface="-apple-system"/>
                  </a:rPr>
                  <a:t> to </a:t>
                </a:r>
                <a:r>
                  <a:rPr lang="it-IT" sz="2400" dirty="0" err="1">
                    <a:latin typeface="-apple-system"/>
                  </a:rPr>
                  <a:t>detect</a:t>
                </a:r>
                <a:r>
                  <a:rPr lang="it-IT" sz="2400" dirty="0">
                    <a:latin typeface="-apple-system"/>
                  </a:rPr>
                  <a:t> a </a:t>
                </a:r>
                <a:r>
                  <a:rPr lang="it-IT" sz="2400" dirty="0" err="1">
                    <a:latin typeface="-apple-system"/>
                  </a:rPr>
                  <a:t>symmetry</a:t>
                </a:r>
                <a:r>
                  <a:rPr lang="it-IT" sz="2400" dirty="0">
                    <a:latin typeface="-apple-system"/>
                  </a:rPr>
                  <a:t> breaking pattern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it-IT" sz="2400" dirty="0">
                    <a:latin typeface="-apple-system"/>
                  </a:rPr>
                  <a:t>.</a:t>
                </a:r>
              </a:p>
              <a:p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 err="1">
                    <a:latin typeface="-apple-system"/>
                  </a:rPr>
                  <a:t>Paradigmatic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example</a:t>
                </a:r>
                <a:r>
                  <a:rPr lang="it-IT" sz="2400" dirty="0">
                    <a:latin typeface="-apple-system"/>
                  </a:rPr>
                  <a:t> of the </a:t>
                </a:r>
                <a:r>
                  <a:rPr lang="it-IT" sz="2400" dirty="0" err="1">
                    <a:latin typeface="-apple-system"/>
                  </a:rPr>
                  <a:t>Ising</a:t>
                </a:r>
                <a:r>
                  <a:rPr lang="it-IT" sz="2400" dirty="0">
                    <a:latin typeface="-apple-system"/>
                  </a:rPr>
                  <a:t> Field theory: </a:t>
                </a:r>
                <a:r>
                  <a:rPr lang="it-IT" sz="2400" dirty="0" err="1">
                    <a:latin typeface="-apple-system"/>
                  </a:rPr>
                  <a:t>Spontaneous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symmetry</a:t>
                </a:r>
                <a:r>
                  <a:rPr lang="it-IT" sz="2400" dirty="0">
                    <a:latin typeface="-apple-system"/>
                  </a:rPr>
                  <a:t> breaking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it-IT" sz="2400" dirty="0">
                    <a:latin typeface="-apple-system"/>
                  </a:rPr>
                  <a:t>), </a:t>
                </a:r>
                <a:r>
                  <a:rPr lang="it-IT" sz="2400" dirty="0" err="1">
                    <a:latin typeface="-apple-system"/>
                  </a:rPr>
                  <a:t>integrable</a:t>
                </a:r>
                <a:r>
                  <a:rPr lang="it-IT" sz="2400" dirty="0">
                    <a:latin typeface="-apple-system"/>
                  </a:rPr>
                  <a:t> bootstrap </a:t>
                </a:r>
                <a:r>
                  <a:rPr lang="it-IT" sz="2400" dirty="0" err="1">
                    <a:latin typeface="-apple-system"/>
                  </a:rPr>
                  <a:t>approach</a:t>
                </a:r>
                <a:r>
                  <a:rPr lang="it-IT" sz="2400" dirty="0">
                    <a:latin typeface="-apple-system"/>
                  </a:rPr>
                  <a:t> to </a:t>
                </a:r>
                <a:r>
                  <a:rPr lang="it-IT" sz="2400" dirty="0" err="1">
                    <a:latin typeface="-apple-system"/>
                  </a:rPr>
                  <a:t>correlation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functions</a:t>
                </a:r>
                <a:r>
                  <a:rPr lang="it-IT" sz="2400" dirty="0">
                    <a:latin typeface="-apple-system"/>
                  </a:rPr>
                  <a:t> </a:t>
                </a:r>
              </a:p>
              <a:p>
                <a:r>
                  <a:rPr lang="it-IT" sz="2400" dirty="0">
                    <a:latin typeface="-apple-system"/>
                  </a:rPr>
                  <a:t>		</a:t>
                </a:r>
              </a:p>
              <a:p>
                <a:pPr algn="ctr"/>
                <a:r>
                  <a:rPr lang="it-IT" sz="2400" dirty="0" err="1">
                    <a:solidFill>
                      <a:schemeClr val="accent4"/>
                    </a:solidFill>
                    <a:latin typeface="-apple-system"/>
                  </a:rPr>
                  <a:t>Ordered</a:t>
                </a:r>
                <a:r>
                  <a:rPr lang="it-IT" sz="2400" dirty="0">
                    <a:solidFill>
                      <a:schemeClr val="accent4"/>
                    </a:solidFill>
                    <a:latin typeface="-apple-system"/>
                  </a:rPr>
                  <a:t> </a:t>
                </a:r>
                <a:r>
                  <a:rPr lang="it-IT" sz="2400" dirty="0" err="1">
                    <a:solidFill>
                      <a:schemeClr val="accent4"/>
                    </a:solidFill>
                    <a:latin typeface="-apple-system"/>
                  </a:rPr>
                  <a:t>phase</a:t>
                </a:r>
                <a:r>
                  <a:rPr lang="it-IT" sz="2400" dirty="0">
                    <a:latin typeface="-apple-system"/>
                  </a:rPr>
                  <a:t>, close to </a:t>
                </a:r>
                <a:r>
                  <a:rPr lang="it-IT" sz="2400" dirty="0" err="1">
                    <a:latin typeface="-apple-system"/>
                  </a:rPr>
                  <a:t>criticality</a:t>
                </a:r>
                <a:r>
                  <a:rPr lang="it-IT" sz="2400" dirty="0">
                    <a:latin typeface="-apple-system"/>
                  </a:rPr>
                  <a:t> (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latin typeface="-apple-system"/>
                  </a:rPr>
                  <a:t> of the quantum </a:t>
                </a:r>
                <a:r>
                  <a:rPr lang="it-IT" sz="2400" dirty="0" err="1">
                    <a:latin typeface="-apple-system"/>
                  </a:rPr>
                  <a:t>Ising</a:t>
                </a:r>
                <a:r>
                  <a:rPr lang="it-IT" sz="2400" dirty="0">
                    <a:latin typeface="-apple-system"/>
                  </a:rPr>
                  <a:t> chain</a:t>
                </a:r>
              </a:p>
              <a:p>
                <a:endParaRPr lang="it-IT" sz="2400" dirty="0">
                  <a:latin typeface="-apple-system"/>
                </a:endParaRPr>
              </a:p>
              <a:p>
                <a:endParaRPr lang="it-IT" sz="2400" dirty="0">
                  <a:latin typeface="-apple-system"/>
                </a:endParaRPr>
              </a:p>
              <a:p>
                <a:r>
                  <a:rPr lang="it-IT" sz="2400" dirty="0">
                    <a:latin typeface="-apple-system"/>
                  </a:rPr>
                  <a:t>			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  <a:p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BFB1601-02D6-3A33-1995-A59ECE231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995322"/>
                <a:ext cx="8759628" cy="6001643"/>
              </a:xfrm>
              <a:prstGeom prst="rect">
                <a:avLst/>
              </a:prstGeom>
              <a:blipFill>
                <a:blip r:embed="rId2"/>
                <a:stretch>
                  <a:fillRect l="-905" t="-8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7CFD5B24-2709-B23F-1F29-25A390D1D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72" t="48277" r="38964" b="42838"/>
          <a:stretch/>
        </p:blipFill>
        <p:spPr>
          <a:xfrm>
            <a:off x="3933337" y="4377790"/>
            <a:ext cx="3636153" cy="9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r>
              <a:rPr lang="it-IT" spc="300" dirty="0" err="1"/>
              <a:t>Outline</a:t>
            </a:r>
            <a:r>
              <a:rPr lang="it-IT" dirty="0"/>
              <a:t>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16D761-384B-CA85-4C81-9FEF2319FDBF}"/>
              </a:ext>
            </a:extLst>
          </p:cNvPr>
          <p:cNvSpPr txBox="1"/>
          <p:nvPr/>
        </p:nvSpPr>
        <p:spPr>
          <a:xfrm>
            <a:off x="1798819" y="1145224"/>
            <a:ext cx="8759628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-apple-system"/>
              </a:rPr>
              <a:t>Definition of entanglement </a:t>
            </a:r>
            <a:r>
              <a:rPr lang="it-IT" sz="2400" dirty="0" err="1">
                <a:latin typeface="-apple-system"/>
              </a:rPr>
              <a:t>asymmetry</a:t>
            </a:r>
            <a:r>
              <a:rPr lang="it-IT" sz="2400" dirty="0">
                <a:latin typeface="-apple-system"/>
              </a:rPr>
              <a:t>, </a:t>
            </a:r>
            <a:r>
              <a:rPr lang="it-IT" sz="2400" dirty="0">
                <a:solidFill>
                  <a:schemeClr val="accent4"/>
                </a:solidFill>
                <a:latin typeface="-apple-system"/>
              </a:rPr>
              <a:t>general </a:t>
            </a:r>
            <a:r>
              <a:rPr lang="it-IT" sz="2400" dirty="0" err="1">
                <a:solidFill>
                  <a:schemeClr val="accent4"/>
                </a:solidFill>
                <a:latin typeface="-apple-system"/>
              </a:rPr>
              <a:t>conjecture</a:t>
            </a:r>
            <a:r>
              <a:rPr lang="it-IT" sz="2400" dirty="0">
                <a:latin typeface="-apple-system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>
              <a:latin typeface="-apple-system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-apple-system"/>
              </a:rPr>
              <a:t>Replica </a:t>
            </a:r>
            <a:r>
              <a:rPr lang="it-IT" sz="2400" dirty="0" err="1">
                <a:latin typeface="-apple-system"/>
              </a:rPr>
              <a:t>trick</a:t>
            </a:r>
            <a:r>
              <a:rPr lang="it-IT" sz="2400" dirty="0">
                <a:latin typeface="-apple-system"/>
              </a:rPr>
              <a:t>: computing moments via </a:t>
            </a:r>
            <a:r>
              <a:rPr lang="it-IT" sz="2400" dirty="0" err="1">
                <a:latin typeface="-apple-system"/>
              </a:rPr>
              <a:t>exp</a:t>
            </a:r>
            <a:r>
              <a:rPr lang="it-IT" sz="2400" dirty="0">
                <a:latin typeface="-apple-system"/>
              </a:rPr>
              <a:t>. </a:t>
            </a:r>
            <a:r>
              <a:rPr lang="it-IT" sz="2400" dirty="0" err="1">
                <a:latin typeface="-apple-system"/>
              </a:rPr>
              <a:t>values</a:t>
            </a:r>
            <a:r>
              <a:rPr lang="it-IT" sz="2400" dirty="0">
                <a:latin typeface="-apple-system"/>
              </a:rPr>
              <a:t> of </a:t>
            </a:r>
            <a:r>
              <a:rPr lang="it-IT" sz="2400" dirty="0">
                <a:solidFill>
                  <a:schemeClr val="accent4"/>
                </a:solidFill>
                <a:latin typeface="-apple-system"/>
              </a:rPr>
              <a:t>twist </a:t>
            </a:r>
            <a:r>
              <a:rPr lang="it-IT" sz="2400" dirty="0" err="1">
                <a:solidFill>
                  <a:schemeClr val="accent4"/>
                </a:solidFill>
                <a:latin typeface="-apple-system"/>
              </a:rPr>
              <a:t>operators</a:t>
            </a:r>
            <a:r>
              <a:rPr lang="it-IT" sz="2400" dirty="0">
                <a:latin typeface="-apple-system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>
              <a:latin typeface="-apple-system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-apple-system"/>
              </a:rPr>
              <a:t> </a:t>
            </a:r>
            <a:r>
              <a:rPr lang="it-IT" sz="2400" b="1" dirty="0" err="1">
                <a:solidFill>
                  <a:schemeClr val="accent4"/>
                </a:solidFill>
                <a:latin typeface="-apple-system"/>
              </a:rPr>
              <a:t>Ising</a:t>
            </a:r>
            <a:r>
              <a:rPr lang="it-IT" sz="2400" b="1" dirty="0">
                <a:solidFill>
                  <a:schemeClr val="accent4"/>
                </a:solidFill>
                <a:latin typeface="-apple-system"/>
              </a:rPr>
              <a:t> Field theory</a:t>
            </a:r>
            <a:r>
              <a:rPr lang="it-IT" sz="2400" dirty="0">
                <a:latin typeface="-apple-system"/>
              </a:rPr>
              <a:t>: </a:t>
            </a:r>
            <a:r>
              <a:rPr lang="it-IT" sz="2400" dirty="0" err="1">
                <a:latin typeface="-apple-system"/>
              </a:rPr>
              <a:t>Integrable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form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factors</a:t>
            </a:r>
            <a:r>
              <a:rPr lang="it-IT" sz="2400" dirty="0">
                <a:latin typeface="-apple-system"/>
              </a:rPr>
              <a:t>, </a:t>
            </a:r>
            <a:r>
              <a:rPr lang="it-IT" sz="2400" dirty="0" err="1">
                <a:latin typeface="-apple-system"/>
              </a:rPr>
              <a:t>exact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results</a:t>
            </a:r>
            <a:r>
              <a:rPr lang="it-IT" sz="2400" dirty="0">
                <a:latin typeface="-apple-system"/>
              </a:rPr>
              <a:t>, </a:t>
            </a:r>
            <a:r>
              <a:rPr lang="it-IT" sz="2400" dirty="0" err="1">
                <a:latin typeface="-apple-system"/>
              </a:rPr>
              <a:t>exponential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corrections</a:t>
            </a:r>
            <a:r>
              <a:rPr lang="it-IT" sz="2400" dirty="0">
                <a:latin typeface="-apple-system"/>
              </a:rPr>
              <a:t> to </a:t>
            </a:r>
            <a:r>
              <a:rPr lang="it-IT" sz="2400" dirty="0" err="1">
                <a:latin typeface="-apple-system"/>
              </a:rPr>
              <a:t>our</a:t>
            </a:r>
            <a:r>
              <a:rPr lang="it-IT" sz="2400" dirty="0">
                <a:latin typeface="-apple-system"/>
              </a:rPr>
              <a:t> </a:t>
            </a:r>
            <a:r>
              <a:rPr lang="it-IT" sz="2400" dirty="0" err="1">
                <a:latin typeface="-apple-system"/>
              </a:rPr>
              <a:t>conjecture</a:t>
            </a:r>
            <a:r>
              <a:rPr lang="it-IT" sz="2400" dirty="0">
                <a:latin typeface="-apple-system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>
              <a:latin typeface="-apple-system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err="1">
                <a:latin typeface="-apple-system"/>
              </a:rPr>
              <a:t>Conclusions</a:t>
            </a:r>
            <a:r>
              <a:rPr lang="it-IT" sz="2400" dirty="0">
                <a:latin typeface="-apple-system"/>
              </a:rPr>
              <a:t>, </a:t>
            </a:r>
            <a:r>
              <a:rPr lang="it-IT" sz="2400" dirty="0" err="1">
                <a:latin typeface="-apple-system"/>
              </a:rPr>
              <a:t>outlook</a:t>
            </a:r>
            <a:r>
              <a:rPr lang="it-IT" sz="2400" dirty="0">
                <a:latin typeface="-apple-system"/>
              </a:rPr>
              <a:t> and open </a:t>
            </a:r>
            <a:r>
              <a:rPr lang="it-IT" sz="2400" dirty="0" err="1">
                <a:latin typeface="-apple-system"/>
              </a:rPr>
              <a:t>questions</a:t>
            </a:r>
            <a:r>
              <a:rPr lang="it-IT" sz="2400" dirty="0">
                <a:latin typeface="-apple-system"/>
              </a:rPr>
              <a:t>.</a:t>
            </a:r>
          </a:p>
          <a:p>
            <a:pPr>
              <a:lnSpc>
                <a:spcPct val="150000"/>
              </a:lnSpc>
            </a:pPr>
            <a:endParaRPr lang="it-IT" sz="2400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80747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r>
              <a:rPr lang="it-IT" spc="300" dirty="0"/>
              <a:t>Entanglement </a:t>
            </a:r>
            <a:r>
              <a:rPr lang="it-IT" spc="300" dirty="0" err="1"/>
              <a:t>asymmetry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FB1601-02D6-3A33-1995-A59ECE231C96}"/>
              </a:ext>
            </a:extLst>
          </p:cNvPr>
          <p:cNvSpPr txBox="1"/>
          <p:nvPr/>
        </p:nvSpPr>
        <p:spPr>
          <a:xfrm>
            <a:off x="1371600" y="1335187"/>
            <a:ext cx="87596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latin typeface="-apple-system"/>
            </a:endParaRPr>
          </a:p>
          <a:p>
            <a:endParaRPr lang="it-IT" sz="2400" dirty="0">
              <a:latin typeface="-apple-system"/>
            </a:endParaRPr>
          </a:p>
          <a:p>
            <a:r>
              <a:rPr lang="it-IT" sz="2400" dirty="0">
                <a:latin typeface="-apple-system"/>
              </a:rPr>
              <a:t>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-apple-system"/>
            </a:endParaRPr>
          </a:p>
          <a:p>
            <a:endParaRPr lang="it-IT" sz="2400" dirty="0">
              <a:latin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-apple-syste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14320C9-E9EE-A0A6-876B-672B8C10E13A}"/>
                  </a:ext>
                </a:extLst>
              </p:cNvPr>
              <p:cNvSpPr txBox="1"/>
              <p:nvPr/>
            </p:nvSpPr>
            <p:spPr>
              <a:xfrm>
                <a:off x="1371600" y="1124795"/>
                <a:ext cx="8759628" cy="5453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latin typeface="-apple-system"/>
                  </a:rPr>
                  <a:t>Pick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it-IT" sz="2400" dirty="0">
                    <a:latin typeface="-apple-system"/>
                  </a:rPr>
                  <a:t> of a quantum </a:t>
                </a:r>
                <a:r>
                  <a:rPr lang="it-IT" sz="2400" dirty="0" err="1">
                    <a:latin typeface="-apple-system"/>
                  </a:rPr>
                  <a:t>many</a:t>
                </a:r>
                <a:r>
                  <a:rPr lang="it-IT" sz="2400" dirty="0">
                    <a:latin typeface="-apple-system"/>
                  </a:rPr>
                  <a:t>-body system.</a:t>
                </a:r>
              </a:p>
              <a:p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 err="1">
                    <a:latin typeface="-apple-system"/>
                  </a:rPr>
                  <a:t>Choose</a:t>
                </a:r>
                <a:r>
                  <a:rPr lang="it-IT" sz="2400" dirty="0">
                    <a:latin typeface="-apple-system"/>
                  </a:rPr>
                  <a:t> a </a:t>
                </a:r>
                <a:r>
                  <a:rPr lang="it-IT" sz="2400" dirty="0" err="1">
                    <a:latin typeface="-apple-system"/>
                  </a:rPr>
                  <a:t>region</a:t>
                </a:r>
                <a:r>
                  <a:rPr lang="it-IT" sz="2400" dirty="0">
                    <a:latin typeface="-apple-system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it-IT" sz="2400" dirty="0">
                    <a:latin typeface="-apple-system"/>
                  </a:rPr>
                  <a:t>, </a:t>
                </a:r>
                <a:r>
                  <a:rPr lang="it-IT" sz="2400" dirty="0" err="1">
                    <a:latin typeface="-apple-system"/>
                  </a:rPr>
                  <a:t>construct</a:t>
                </a:r>
                <a:r>
                  <a:rPr lang="it-IT" sz="2400" dirty="0">
                    <a:latin typeface="-apple-system"/>
                  </a:rPr>
                  <a:t> the </a:t>
                </a:r>
                <a:r>
                  <a:rPr lang="it-IT" sz="2400" dirty="0" err="1">
                    <a:latin typeface="-apple-system"/>
                  </a:rPr>
                  <a:t>reduced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density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matrix</a:t>
                </a:r>
                <a:endParaRPr lang="it-IT" sz="2400" dirty="0">
                  <a:latin typeface="-apple-system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2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it-IT" sz="2400" b="0" dirty="0">
                  <a:latin typeface="-apple-system"/>
                </a:endParaRPr>
              </a:p>
              <a:p>
                <a:pPr algn="ctr"/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 err="1">
                    <a:latin typeface="-apple-system"/>
                  </a:rPr>
                  <a:t>Construct</a:t>
                </a:r>
                <a:r>
                  <a:rPr lang="it-IT" sz="2400" dirty="0">
                    <a:latin typeface="-apple-system"/>
                  </a:rPr>
                  <a:t> a</a:t>
                </a:r>
                <a:r>
                  <a:rPr lang="it-IT" sz="2400" i="1" dirty="0">
                    <a:latin typeface="-apple-system"/>
                  </a:rPr>
                  <a:t> </a:t>
                </a:r>
                <a:r>
                  <a:rPr lang="it-IT" sz="2400" i="1" dirty="0" err="1">
                    <a:latin typeface="-apple-system"/>
                  </a:rPr>
                  <a:t>fictitious</a:t>
                </a:r>
                <a:r>
                  <a:rPr lang="it-IT" sz="2400" i="1" dirty="0">
                    <a:latin typeface="-apple-system"/>
                  </a:rPr>
                  <a:t> </a:t>
                </a:r>
                <a:r>
                  <a:rPr lang="it-IT" sz="2400" dirty="0">
                    <a:latin typeface="-apple-system"/>
                  </a:rPr>
                  <a:t>state, </a:t>
                </a:r>
                <a:r>
                  <a:rPr lang="it-IT" sz="2400" dirty="0" err="1">
                    <a:latin typeface="-apple-system"/>
                  </a:rPr>
                  <a:t>symmetric</a:t>
                </a:r>
                <a:r>
                  <a:rPr lang="it-IT" sz="2400" dirty="0">
                    <a:latin typeface="-apple-system"/>
                  </a:rPr>
                  <a:t> under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  <m:sup/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it-IT" sz="2400" dirty="0">
                    <a:latin typeface="-apple-system"/>
                  </a:rPr>
                  <a:t>. </a:t>
                </a:r>
              </a:p>
              <a:p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 err="1">
                    <a:latin typeface="-apple-system"/>
                  </a:rPr>
                  <a:t>Comparison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between</a:t>
                </a:r>
                <a:r>
                  <a:rPr lang="it-IT" sz="2400" dirty="0">
                    <a:latin typeface="-apple-syste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2400" dirty="0">
                    <a:latin typeface="-apple-syste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dirty="0">
                    <a:latin typeface="-apple-system"/>
                  </a:rPr>
                  <a:t>:  «The more </a:t>
                </a:r>
                <a:r>
                  <a:rPr lang="it-IT" sz="2400" dirty="0" err="1">
                    <a:latin typeface="-apple-system"/>
                  </a:rPr>
                  <a:t>they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differ</a:t>
                </a:r>
                <a:r>
                  <a:rPr lang="it-IT" sz="2400" dirty="0">
                    <a:latin typeface="-apple-system"/>
                  </a:rPr>
                  <a:t>, the more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it-IT" sz="2400" dirty="0">
                    <a:latin typeface="-apple-system"/>
                  </a:rPr>
                  <a:t> is </a:t>
                </a:r>
                <a:r>
                  <a:rPr lang="it-IT" sz="2400" dirty="0" err="1">
                    <a:latin typeface="-apple-system"/>
                  </a:rPr>
                  <a:t>asymmetric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at</a:t>
                </a:r>
                <a:r>
                  <a:rPr lang="it-IT" sz="2400" dirty="0">
                    <a:latin typeface="-apple-system"/>
                  </a:rPr>
                  <a:t> the </a:t>
                </a:r>
                <a:r>
                  <a:rPr lang="it-IT" sz="2400" dirty="0" err="1">
                    <a:latin typeface="-apple-system"/>
                  </a:rPr>
                  <a:t>level</a:t>
                </a:r>
                <a:r>
                  <a:rPr lang="it-IT" sz="2400" dirty="0">
                    <a:latin typeface="-apple-system"/>
                  </a:rPr>
                  <a:t> of </a:t>
                </a:r>
                <a:r>
                  <a:rPr lang="it-IT" sz="2400" dirty="0" err="1">
                    <a:latin typeface="-apple-system"/>
                  </a:rPr>
                  <a:t>region</a:t>
                </a:r>
                <a:r>
                  <a:rPr lang="it-IT" sz="2400" dirty="0">
                    <a:latin typeface="-apple-system"/>
                  </a:rPr>
                  <a:t> A»			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  <a:p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14320C9-E9EE-A0A6-876B-672B8C10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124795"/>
                <a:ext cx="8759628" cy="5453159"/>
              </a:xfrm>
              <a:prstGeom prst="rect">
                <a:avLst/>
              </a:prstGeom>
              <a:blipFill>
                <a:blip r:embed="rId2"/>
                <a:stretch>
                  <a:fillRect l="-905" t="-895" r="-14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F444AFA-1870-891E-AA28-6E9641CD9ABF}"/>
                  </a:ext>
                </a:extLst>
              </p:cNvPr>
              <p:cNvSpPr txBox="1"/>
              <p:nvPr/>
            </p:nvSpPr>
            <p:spPr>
              <a:xfrm>
                <a:off x="7994931" y="3065098"/>
                <a:ext cx="3617949" cy="7353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it-IT" sz="2000" dirty="0">
                    <a:latin typeface="+mj-lt"/>
                  </a:rPr>
                  <a:t> global </a:t>
                </a:r>
                <a:r>
                  <a:rPr lang="it-IT" sz="2000" dirty="0" err="1">
                    <a:latin typeface="+mj-lt"/>
                  </a:rPr>
                  <a:t>symmetry</a:t>
                </a:r>
                <a:endParaRPr lang="it-IT" sz="20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it-IT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F444AFA-1870-891E-AA28-6E9641CD9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931" y="3065098"/>
                <a:ext cx="3617949" cy="735394"/>
              </a:xfrm>
              <a:prstGeom prst="rect">
                <a:avLst/>
              </a:prstGeom>
              <a:blipFill>
                <a:blip r:embed="rId3"/>
                <a:stretch>
                  <a:fillRect t="-40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92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r>
              <a:rPr lang="it-IT" spc="300" dirty="0"/>
              <a:t>Entanglement </a:t>
            </a:r>
            <a:r>
              <a:rPr lang="it-IT" spc="300" dirty="0" err="1"/>
              <a:t>asymmetry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FB1601-02D6-3A33-1995-A59ECE231C96}"/>
              </a:ext>
            </a:extLst>
          </p:cNvPr>
          <p:cNvSpPr txBox="1"/>
          <p:nvPr/>
        </p:nvSpPr>
        <p:spPr>
          <a:xfrm>
            <a:off x="1371600" y="1335187"/>
            <a:ext cx="87596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latin typeface="-apple-system"/>
            </a:endParaRPr>
          </a:p>
          <a:p>
            <a:endParaRPr lang="it-IT" sz="2400" dirty="0">
              <a:latin typeface="-apple-system"/>
            </a:endParaRPr>
          </a:p>
          <a:p>
            <a:r>
              <a:rPr lang="it-IT" sz="2400" dirty="0">
                <a:latin typeface="-apple-system"/>
              </a:rPr>
              <a:t>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-apple-system"/>
            </a:endParaRPr>
          </a:p>
          <a:p>
            <a:endParaRPr lang="it-IT" sz="2400" dirty="0">
              <a:latin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-apple-syste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14320C9-E9EE-A0A6-876B-672B8C10E13A}"/>
                  </a:ext>
                </a:extLst>
              </p:cNvPr>
              <p:cNvSpPr txBox="1"/>
              <p:nvPr/>
            </p:nvSpPr>
            <p:spPr>
              <a:xfrm>
                <a:off x="1371600" y="1124795"/>
                <a:ext cx="8759628" cy="3570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b="0" dirty="0">
                    <a:solidFill>
                      <a:schemeClr val="accent4"/>
                    </a:solidFill>
                    <a:latin typeface="-apple-system"/>
                  </a:rPr>
                  <a:t>Entanglement</a:t>
                </a:r>
                <a:r>
                  <a:rPr lang="it-IT" sz="2400" b="0" dirty="0">
                    <a:latin typeface="-apple-system"/>
                  </a:rPr>
                  <a:t> (</a:t>
                </a:r>
                <a:r>
                  <a:rPr lang="it-IT" sz="2400" b="0" dirty="0" err="1">
                    <a:latin typeface="-apple-system"/>
                  </a:rPr>
                  <a:t>Rényi</a:t>
                </a:r>
                <a:r>
                  <a:rPr lang="it-IT" sz="2400" b="0" dirty="0">
                    <a:latin typeface="-apple-system"/>
                  </a:rPr>
                  <a:t>) </a:t>
                </a:r>
                <a:r>
                  <a:rPr lang="it-IT" sz="2400" b="0" dirty="0" err="1">
                    <a:solidFill>
                      <a:schemeClr val="accent4"/>
                    </a:solidFill>
                    <a:latin typeface="-apple-system"/>
                  </a:rPr>
                  <a:t>asymmetry</a:t>
                </a:r>
                <a:r>
                  <a:rPr lang="it-IT" sz="2400" b="0" dirty="0">
                    <a:latin typeface="-apple-system"/>
                  </a:rPr>
                  <a:t>: </a:t>
                </a:r>
              </a:p>
              <a:p>
                <a:pPr algn="ctr"/>
                <a:endParaRPr lang="it-IT" sz="2400" b="0" i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it-IT" sz="2400" b="0" i="0" dirty="0" err="1">
                    <a:latin typeface="+mj-lt"/>
                  </a:rPr>
                  <a:t>Difference</a:t>
                </a:r>
                <a:r>
                  <a:rPr lang="it-IT" sz="2400" b="0" i="0" dirty="0">
                    <a:latin typeface="+mj-lt"/>
                  </a:rPr>
                  <a:t> of </a:t>
                </a:r>
                <a:r>
                  <a:rPr lang="it-IT" sz="2400" b="0" i="0" dirty="0" err="1">
                    <a:latin typeface="+mj-lt"/>
                  </a:rPr>
                  <a:t>Rényi</a:t>
                </a:r>
                <a:r>
                  <a:rPr lang="it-IT" sz="2400" b="0" i="0" dirty="0">
                    <a:latin typeface="+mj-lt"/>
                  </a:rPr>
                  <a:t> </a:t>
                </a:r>
                <a:r>
                  <a:rPr lang="it-IT" sz="2400" b="0" i="0" dirty="0" err="1">
                    <a:latin typeface="+mj-lt"/>
                  </a:rPr>
                  <a:t>entropies</a:t>
                </a:r>
                <a:r>
                  <a:rPr lang="it-IT" sz="2400" b="0" i="0" dirty="0">
                    <a:latin typeface="+mj-lt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≡ </m:t>
                    </m:r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it-I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it-IT" sz="2400" dirty="0">
                    <a:latin typeface="-apple-system"/>
                  </a:rPr>
                  <a:t>.  		</a:t>
                </a:r>
              </a:p>
              <a:p>
                <a:pPr algn="ctr"/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latin typeface="-apple-system"/>
                  </a:rPr>
                  <a:t>Mathematical </a:t>
                </a:r>
                <a:r>
                  <a:rPr lang="it-IT" sz="2400" dirty="0" err="1">
                    <a:latin typeface="-apple-system"/>
                  </a:rPr>
                  <a:t>properties</a:t>
                </a:r>
                <a:r>
                  <a:rPr lang="it-IT" sz="2400" dirty="0">
                    <a:latin typeface="-apple-system"/>
                  </a:rPr>
                  <a:t>: </a:t>
                </a:r>
                <a:endParaRPr lang="it-IT" sz="2400" b="0" i="0" dirty="0">
                  <a:latin typeface="Cambria Math" panose="02040503050406030204" pitchFamily="18" charset="0"/>
                </a:endParaRPr>
              </a:p>
              <a:p>
                <a:pPr lvl="4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it-IT" sz="2400" dirty="0">
                    <a:latin typeface="-apple-system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it-IT" sz="2400" dirty="0">
                    <a:latin typeface="-apple-system"/>
                  </a:rPr>
                  <a:t>iff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it-IT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2400" dirty="0">
                    <a:solidFill>
                      <a:schemeClr val="tx1"/>
                    </a:solidFill>
                    <a:latin typeface="-apple-system"/>
                  </a:rPr>
                  <a:t>,</a:t>
                </a:r>
              </a:p>
              <a:p>
                <a:pPr lvl="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m:rPr>
                          <m:sty m:val="p"/>
                        </m:rPr>
                        <a:rPr lang="it-IT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| </m:t>
                      </m:r>
                    </m:oMath>
                  </m:oMathPara>
                </a14:m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14320C9-E9EE-A0A6-876B-672B8C10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124795"/>
                <a:ext cx="8759628" cy="3570529"/>
              </a:xfrm>
              <a:prstGeom prst="rect">
                <a:avLst/>
              </a:prstGeom>
              <a:blipFill>
                <a:blip r:embed="rId2"/>
                <a:stretch>
                  <a:fillRect l="-905" t="-13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9F9788-F536-AA53-284F-13C18FE6CE11}"/>
              </a:ext>
            </a:extLst>
          </p:cNvPr>
          <p:cNvSpPr txBox="1"/>
          <p:nvPr/>
        </p:nvSpPr>
        <p:spPr>
          <a:xfrm>
            <a:off x="4471861" y="4528733"/>
            <a:ext cx="2559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dirty="0">
                <a:solidFill>
                  <a:schemeClr val="accent4"/>
                </a:solidFill>
                <a:latin typeface="-apple-system"/>
              </a:rPr>
              <a:t>OUR CONJECTURE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D211A63-A9B0-F773-7454-760C444FF683}"/>
                  </a:ext>
                </a:extLst>
              </p:cNvPr>
              <p:cNvSpPr txBox="1"/>
              <p:nvPr/>
            </p:nvSpPr>
            <p:spPr>
              <a:xfrm>
                <a:off x="2702740" y="5088495"/>
                <a:ext cx="6097348" cy="868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≃ </m:t>
                      </m:r>
                      <m:r>
                        <m:rPr>
                          <m:sty m:val="p"/>
                        </m:rPr>
                        <a:rPr lang="it-IT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2400" dirty="0">
                  <a:latin typeface="-apple-system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D211A63-A9B0-F773-7454-760C444FF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40" y="5088495"/>
                <a:ext cx="6097348" cy="868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3009442-AE52-3177-1C04-27BE6070F635}"/>
                  </a:ext>
                </a:extLst>
              </p:cNvPr>
              <p:cNvSpPr txBox="1"/>
              <p:nvPr/>
            </p:nvSpPr>
            <p:spPr>
              <a:xfrm>
                <a:off x="7994931" y="5168870"/>
                <a:ext cx="361794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2000" dirty="0" smtClean="0"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it-IT" sz="2000" b="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it-IT" sz="2000" dirty="0">
                    <a:latin typeface="+mj-lt"/>
                  </a:rPr>
                  <a:t> the </a:t>
                </a:r>
                <a:r>
                  <a:rPr lang="it-IT" sz="2000" b="1" dirty="0" err="1">
                    <a:solidFill>
                      <a:schemeClr val="accent1"/>
                    </a:solidFill>
                    <a:latin typeface="+mj-lt"/>
                  </a:rPr>
                  <a:t>invariant</a:t>
                </a:r>
                <a:r>
                  <a:rPr lang="it-IT" sz="2000" b="1" dirty="0">
                    <a:solidFill>
                      <a:schemeClr val="accent1"/>
                    </a:solidFill>
                    <a:latin typeface="+mj-lt"/>
                  </a:rPr>
                  <a:t> </a:t>
                </a:r>
                <a:r>
                  <a:rPr lang="it-IT" sz="2000" b="1" dirty="0" err="1">
                    <a:solidFill>
                      <a:schemeClr val="accent1"/>
                    </a:solidFill>
                    <a:latin typeface="+mj-lt"/>
                  </a:rPr>
                  <a:t>subgroup</a:t>
                </a:r>
                <a:endParaRPr lang="it-IT" sz="2000" b="1" dirty="0">
                  <a:solidFill>
                    <a:schemeClr val="accent1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|"/>
                        <m:endChr m:val="⟩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∝</m:t>
                    </m:r>
                    <m:d>
                      <m:dPr>
                        <m:begChr m:val="|"/>
                        <m:endChr m:val="⟩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it-IT" sz="20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D3009442-AE52-3177-1C04-27BE6070F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931" y="5168870"/>
                <a:ext cx="3617949" cy="707886"/>
              </a:xfrm>
              <a:prstGeom prst="rect">
                <a:avLst/>
              </a:prstGeom>
              <a:blipFill>
                <a:blip r:embed="rId4"/>
                <a:stretch>
                  <a:fillRect t="-4237" b="-67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48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ma 11">
            <a:extLst>
              <a:ext uri="{FF2B5EF4-FFF2-40B4-BE49-F238E27FC236}">
                <a16:creationId xmlns:a16="http://schemas.microsoft.com/office/drawing/2014/main" id="{4F8B02D0-9457-A0E6-2C39-D79C5DCE8D02}"/>
              </a:ext>
            </a:extLst>
          </p:cNvPr>
          <p:cNvSpPr/>
          <p:nvPr/>
        </p:nvSpPr>
        <p:spPr>
          <a:xfrm>
            <a:off x="3547008" y="4906470"/>
            <a:ext cx="6036658" cy="865847"/>
          </a:xfrm>
          <a:prstGeom prst="parallelogram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allelogramma 10">
            <a:extLst>
              <a:ext uri="{FF2B5EF4-FFF2-40B4-BE49-F238E27FC236}">
                <a16:creationId xmlns:a16="http://schemas.microsoft.com/office/drawing/2014/main" id="{50D8001A-AE4A-6A85-113A-E5CCB8E3A699}"/>
              </a:ext>
            </a:extLst>
          </p:cNvPr>
          <p:cNvSpPr/>
          <p:nvPr/>
        </p:nvSpPr>
        <p:spPr>
          <a:xfrm>
            <a:off x="3547008" y="4781718"/>
            <a:ext cx="6036658" cy="865847"/>
          </a:xfrm>
          <a:prstGeom prst="parallelogram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r>
              <a:rPr lang="it-IT" spc="300" dirty="0"/>
              <a:t>Replica </a:t>
            </a:r>
            <a:r>
              <a:rPr lang="it-IT" spc="300" dirty="0" err="1"/>
              <a:t>trick</a:t>
            </a:r>
            <a:r>
              <a:rPr lang="it-IT" spc="300" dirty="0"/>
              <a:t> and twist </a:t>
            </a:r>
            <a:r>
              <a:rPr lang="it-IT" spc="300" dirty="0" err="1"/>
              <a:t>operators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FB1601-02D6-3A33-1995-A59ECE231C96}"/>
              </a:ext>
            </a:extLst>
          </p:cNvPr>
          <p:cNvSpPr txBox="1"/>
          <p:nvPr/>
        </p:nvSpPr>
        <p:spPr>
          <a:xfrm>
            <a:off x="1371600" y="1335187"/>
            <a:ext cx="87596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latin typeface="-apple-system"/>
            </a:endParaRPr>
          </a:p>
          <a:p>
            <a:endParaRPr lang="it-IT" sz="2400" dirty="0">
              <a:latin typeface="-apple-system"/>
            </a:endParaRPr>
          </a:p>
          <a:p>
            <a:r>
              <a:rPr lang="it-IT" sz="2400" dirty="0">
                <a:latin typeface="-apple-system"/>
              </a:rPr>
              <a:t>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-apple-system"/>
            </a:endParaRPr>
          </a:p>
          <a:p>
            <a:endParaRPr lang="it-IT" sz="2400" dirty="0">
              <a:latin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-apple-syste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14320C9-E9EE-A0A6-876B-672B8C10E13A}"/>
                  </a:ext>
                </a:extLst>
              </p:cNvPr>
              <p:cNvSpPr txBox="1"/>
              <p:nvPr/>
            </p:nvSpPr>
            <p:spPr>
              <a:xfrm>
                <a:off x="1371600" y="1124795"/>
                <a:ext cx="8759628" cy="3019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b="0" dirty="0">
                    <a:solidFill>
                      <a:schemeClr val="accent4"/>
                    </a:solidFill>
                    <a:latin typeface="-apple-system"/>
                  </a:rPr>
                  <a:t>Moments</a:t>
                </a:r>
                <a:endParaRPr lang="it-IT" sz="2400" b="0" dirty="0">
                  <a:latin typeface="-apple-system"/>
                </a:endParaRPr>
              </a:p>
              <a:p>
                <a:pPr algn="ctr"/>
                <a:endParaRPr lang="it-IT" sz="2400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/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it-IT" sz="2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sz="2400" dirty="0">
                    <a:latin typeface="-apple-system"/>
                  </a:rPr>
                  <a:t>  		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 err="1">
                    <a:solidFill>
                      <a:schemeClr val="accent4"/>
                    </a:solidFill>
                    <a:latin typeface="-apple-system"/>
                  </a:rPr>
                  <a:t>Charged</a:t>
                </a:r>
                <a:r>
                  <a:rPr lang="it-IT" sz="2400" dirty="0">
                    <a:solidFill>
                      <a:schemeClr val="accent4"/>
                    </a:solidFill>
                    <a:latin typeface="-apple-system"/>
                  </a:rPr>
                  <a:t> moments</a:t>
                </a:r>
              </a:p>
              <a:p>
                <a:pPr lvl="4"/>
                <a:endParaRPr lang="it-IT" sz="2400" b="0" i="0" dirty="0">
                  <a:latin typeface="Cambria Math" panose="02040503050406030204" pitchFamily="18" charset="0"/>
                </a:endParaRPr>
              </a:p>
              <a:p>
                <a:pPr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/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⟩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| 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sup>
                              </m:sSub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it-IT" sz="2400" dirty="0">
                  <a:latin typeface="-apple-system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14320C9-E9EE-A0A6-876B-672B8C10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124795"/>
                <a:ext cx="8759628" cy="3019673"/>
              </a:xfrm>
              <a:prstGeom prst="rect">
                <a:avLst/>
              </a:prstGeom>
              <a:blipFill>
                <a:blip r:embed="rId2"/>
                <a:stretch>
                  <a:fillRect l="-905" t="-16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allelogramma 3">
            <a:extLst>
              <a:ext uri="{FF2B5EF4-FFF2-40B4-BE49-F238E27FC236}">
                <a16:creationId xmlns:a16="http://schemas.microsoft.com/office/drawing/2014/main" id="{334C9DD7-E7F0-B07E-34B8-C45BD1C9EB5E}"/>
              </a:ext>
            </a:extLst>
          </p:cNvPr>
          <p:cNvSpPr/>
          <p:nvPr/>
        </p:nvSpPr>
        <p:spPr>
          <a:xfrm>
            <a:off x="3547008" y="4656966"/>
            <a:ext cx="6036658" cy="865847"/>
          </a:xfrm>
          <a:prstGeom prst="parallelogram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E6A052B-A025-5223-FF3D-35455771BAED}"/>
              </a:ext>
            </a:extLst>
          </p:cNvPr>
          <p:cNvSpPr/>
          <p:nvPr/>
        </p:nvSpPr>
        <p:spPr>
          <a:xfrm>
            <a:off x="5262520" y="4826898"/>
            <a:ext cx="2168665" cy="50979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7D10F20-5513-44A4-5E10-491E5A8648B9}"/>
                  </a:ext>
                </a:extLst>
              </p:cNvPr>
              <p:cNvSpPr txBox="1"/>
              <p:nvPr/>
            </p:nvSpPr>
            <p:spPr>
              <a:xfrm>
                <a:off x="7571447" y="4937642"/>
                <a:ext cx="205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7D10F20-5513-44A4-5E10-491E5A864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447" y="4937642"/>
                <a:ext cx="205826" cy="276999"/>
              </a:xfrm>
              <a:prstGeom prst="rect">
                <a:avLst/>
              </a:prstGeom>
              <a:blipFill>
                <a:blip r:embed="rId3"/>
                <a:stretch>
                  <a:fillRect l="-23529" r="-26471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po 28">
            <a:extLst>
              <a:ext uri="{FF2B5EF4-FFF2-40B4-BE49-F238E27FC236}">
                <a16:creationId xmlns:a16="http://schemas.microsoft.com/office/drawing/2014/main" id="{4C45333E-F3C6-9828-9264-0B56E2C502D6}"/>
              </a:ext>
            </a:extLst>
          </p:cNvPr>
          <p:cNvGrpSpPr/>
          <p:nvPr/>
        </p:nvGrpSpPr>
        <p:grpSpPr>
          <a:xfrm>
            <a:off x="5056172" y="4855373"/>
            <a:ext cx="412695" cy="399055"/>
            <a:chOff x="9872282" y="4489468"/>
            <a:chExt cx="412695" cy="598812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693171EC-35B1-A198-2F9B-C9A02D49AB35}"/>
                </a:ext>
              </a:extLst>
            </p:cNvPr>
            <p:cNvGrpSpPr/>
            <p:nvPr/>
          </p:nvGrpSpPr>
          <p:grpSpPr>
            <a:xfrm>
              <a:off x="9872282" y="4489468"/>
              <a:ext cx="412695" cy="598812"/>
              <a:chOff x="1149068" y="4173805"/>
              <a:chExt cx="922493" cy="914400"/>
            </a:xfrm>
          </p:grpSpPr>
          <p:sp>
            <p:nvSpPr>
              <p:cNvPr id="22" name="Arco 21">
                <a:extLst>
                  <a:ext uri="{FF2B5EF4-FFF2-40B4-BE49-F238E27FC236}">
                    <a16:creationId xmlns:a16="http://schemas.microsoft.com/office/drawing/2014/main" id="{4385D636-CEE9-9F69-6F80-2DC5F9B1D963}"/>
                  </a:ext>
                </a:extLst>
              </p:cNvPr>
              <p:cNvSpPr/>
              <p:nvPr/>
            </p:nvSpPr>
            <p:spPr>
              <a:xfrm rot="16200000">
                <a:off x="1157161" y="4173805"/>
                <a:ext cx="914400" cy="914400"/>
              </a:xfrm>
              <a:prstGeom prst="arc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Arco 23">
                <a:extLst>
                  <a:ext uri="{FF2B5EF4-FFF2-40B4-BE49-F238E27FC236}">
                    <a16:creationId xmlns:a16="http://schemas.microsoft.com/office/drawing/2014/main" id="{0351F076-861A-E237-3677-12508551A94D}"/>
                  </a:ext>
                </a:extLst>
              </p:cNvPr>
              <p:cNvSpPr/>
              <p:nvPr/>
            </p:nvSpPr>
            <p:spPr>
              <a:xfrm>
                <a:off x="1149068" y="4173805"/>
                <a:ext cx="914400" cy="914400"/>
              </a:xfrm>
              <a:prstGeom prst="arc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9EE4B127-B65E-AF9A-E98C-BE8C5846FAC8}"/>
                </a:ext>
              </a:extLst>
            </p:cNvPr>
            <p:cNvCxnSpPr>
              <a:cxnSpLocks/>
            </p:cNvCxnSpPr>
            <p:nvPr/>
          </p:nvCxnSpPr>
          <p:spPr>
            <a:xfrm>
              <a:off x="10284977" y="4745305"/>
              <a:ext cx="0" cy="1699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EECCDA19-AAB7-99E6-2657-DEDED5F8F547}"/>
                  </a:ext>
                </a:extLst>
              </p:cNvPr>
              <p:cNvSpPr txBox="1"/>
              <p:nvPr/>
            </p:nvSpPr>
            <p:spPr>
              <a:xfrm>
                <a:off x="355797" y="4682910"/>
                <a:ext cx="2769635" cy="7325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>
                    <a:latin typeface="+mj-lt"/>
                  </a:rPr>
                  <a:t>Replica shift: 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it-IT" sz="2000" dirty="0">
                  <a:latin typeface="+mj-lt"/>
                </a:endParaRPr>
              </a:p>
              <a:p>
                <a:r>
                  <a:rPr lang="it-IT" sz="2000" dirty="0" err="1">
                    <a:latin typeface="+mj-lt"/>
                  </a:rPr>
                  <a:t>Aharonov</a:t>
                </a:r>
                <a:r>
                  <a:rPr lang="it-IT" sz="2000" dirty="0">
                    <a:latin typeface="+mj-lt"/>
                  </a:rPr>
                  <a:t>-Bohm </a:t>
                </a:r>
                <a:r>
                  <a:rPr lang="it-IT" sz="2000" dirty="0" err="1">
                    <a:latin typeface="+mj-lt"/>
                  </a:rPr>
                  <a:t>flux</a:t>
                </a:r>
                <a:r>
                  <a:rPr lang="it-IT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20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EECCDA19-AAB7-99E6-2657-DEDED5F8F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97" y="4682910"/>
                <a:ext cx="2769635" cy="732573"/>
              </a:xfrm>
              <a:prstGeom prst="rect">
                <a:avLst/>
              </a:prstGeom>
              <a:blipFill>
                <a:blip r:embed="rId4"/>
                <a:stretch>
                  <a:fillRect l="-1969" t="-3279" b="-106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98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r>
              <a:rPr lang="it-IT" spc="300" dirty="0"/>
              <a:t>Replica </a:t>
            </a:r>
            <a:r>
              <a:rPr lang="it-IT" spc="300" dirty="0" err="1"/>
              <a:t>trick</a:t>
            </a:r>
            <a:r>
              <a:rPr lang="it-IT" spc="300" dirty="0"/>
              <a:t> and twist </a:t>
            </a:r>
            <a:r>
              <a:rPr lang="it-IT" spc="300" dirty="0" err="1"/>
              <a:t>operators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BFB1601-02D6-3A33-1995-A59ECE231C96}"/>
                  </a:ext>
                </a:extLst>
              </p:cNvPr>
              <p:cNvSpPr txBox="1"/>
              <p:nvPr/>
            </p:nvSpPr>
            <p:spPr>
              <a:xfrm>
                <a:off x="576373" y="1471526"/>
                <a:ext cx="7594771" cy="1777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/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24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| </m:t>
                                      </m:r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,…,</m:t>
                                      </m:r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−1 </m:t>
                                          </m:r>
                                        </m:sub>
                                      </m:s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it-I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…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it-I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</m:sup>
                                  </m:sSub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24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2400" dirty="0">
                  <a:latin typeface="-apple-system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BFB1601-02D6-3A33-1995-A59ECE231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73" y="1471526"/>
                <a:ext cx="7594771" cy="17776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270FAC66-6054-2FF5-9065-7E8DF9EB3903}"/>
              </a:ext>
            </a:extLst>
          </p:cNvPr>
          <p:cNvGrpSpPr/>
          <p:nvPr/>
        </p:nvGrpSpPr>
        <p:grpSpPr>
          <a:xfrm>
            <a:off x="7584934" y="1909258"/>
            <a:ext cx="4125590" cy="865847"/>
            <a:chOff x="682428" y="3228693"/>
            <a:chExt cx="6036658" cy="865847"/>
          </a:xfrm>
        </p:grpSpPr>
        <p:sp>
          <p:nvSpPr>
            <p:cNvPr id="4" name="Parallelogramma 3">
              <a:extLst>
                <a:ext uri="{FF2B5EF4-FFF2-40B4-BE49-F238E27FC236}">
                  <a16:creationId xmlns:a16="http://schemas.microsoft.com/office/drawing/2014/main" id="{334C9DD7-E7F0-B07E-34B8-C45BD1C9EB5E}"/>
                </a:ext>
              </a:extLst>
            </p:cNvPr>
            <p:cNvSpPr/>
            <p:nvPr/>
          </p:nvSpPr>
          <p:spPr>
            <a:xfrm>
              <a:off x="682428" y="3228693"/>
              <a:ext cx="6036658" cy="865847"/>
            </a:xfrm>
            <a:prstGeom prst="parallelogram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3E6A052B-A025-5223-FF3D-35455771BAED}"/>
                </a:ext>
              </a:extLst>
            </p:cNvPr>
            <p:cNvSpPr/>
            <p:nvPr/>
          </p:nvSpPr>
          <p:spPr>
            <a:xfrm>
              <a:off x="2397940" y="3398625"/>
              <a:ext cx="2168665" cy="50979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B2F60DAC-6C1F-0F10-4F0F-78B20258431F}"/>
              </a:ext>
            </a:extLst>
          </p:cNvPr>
          <p:cNvGrpSpPr/>
          <p:nvPr/>
        </p:nvGrpSpPr>
        <p:grpSpPr>
          <a:xfrm>
            <a:off x="7584934" y="3063420"/>
            <a:ext cx="4125590" cy="865847"/>
            <a:chOff x="682428" y="4454637"/>
            <a:chExt cx="6036658" cy="865847"/>
          </a:xfrm>
        </p:grpSpPr>
        <p:sp>
          <p:nvSpPr>
            <p:cNvPr id="8" name="Parallelogramma 7">
              <a:extLst>
                <a:ext uri="{FF2B5EF4-FFF2-40B4-BE49-F238E27FC236}">
                  <a16:creationId xmlns:a16="http://schemas.microsoft.com/office/drawing/2014/main" id="{6527B768-3C0A-9E41-1694-095C65C6F5FB}"/>
                </a:ext>
              </a:extLst>
            </p:cNvPr>
            <p:cNvSpPr/>
            <p:nvPr/>
          </p:nvSpPr>
          <p:spPr>
            <a:xfrm>
              <a:off x="682428" y="4454637"/>
              <a:ext cx="6036658" cy="865847"/>
            </a:xfrm>
            <a:prstGeom prst="parallelogram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30C96875-F75A-9D92-DCB5-68649D8C5F73}"/>
                </a:ext>
              </a:extLst>
            </p:cNvPr>
            <p:cNvSpPr/>
            <p:nvPr/>
          </p:nvSpPr>
          <p:spPr>
            <a:xfrm>
              <a:off x="2397940" y="4624569"/>
              <a:ext cx="2168665" cy="50979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9C9ED423-6D2C-5D24-D41C-08C62F1C9A8B}"/>
              </a:ext>
            </a:extLst>
          </p:cNvPr>
          <p:cNvSpPr/>
          <p:nvPr/>
        </p:nvSpPr>
        <p:spPr>
          <a:xfrm>
            <a:off x="7584934" y="4217582"/>
            <a:ext cx="4125590" cy="865847"/>
          </a:xfrm>
          <a:prstGeom prst="parallelogram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8D168005-1D02-EDEC-A076-61D55A35D984}"/>
              </a:ext>
            </a:extLst>
          </p:cNvPr>
          <p:cNvGrpSpPr/>
          <p:nvPr/>
        </p:nvGrpSpPr>
        <p:grpSpPr>
          <a:xfrm flipH="1">
            <a:off x="10088418" y="2083465"/>
            <a:ext cx="302102" cy="399055"/>
            <a:chOff x="9872282" y="4489468"/>
            <a:chExt cx="412695" cy="598812"/>
          </a:xfrm>
        </p:grpSpPr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F5F717AA-97B3-1D6F-E83C-DB247B1A4CA0}"/>
                </a:ext>
              </a:extLst>
            </p:cNvPr>
            <p:cNvGrpSpPr/>
            <p:nvPr/>
          </p:nvGrpSpPr>
          <p:grpSpPr>
            <a:xfrm>
              <a:off x="9872282" y="4489468"/>
              <a:ext cx="412695" cy="598812"/>
              <a:chOff x="1149068" y="4173805"/>
              <a:chExt cx="922493" cy="914400"/>
            </a:xfrm>
          </p:grpSpPr>
          <p:sp>
            <p:nvSpPr>
              <p:cNvPr id="37" name="Arco 36">
                <a:extLst>
                  <a:ext uri="{FF2B5EF4-FFF2-40B4-BE49-F238E27FC236}">
                    <a16:creationId xmlns:a16="http://schemas.microsoft.com/office/drawing/2014/main" id="{3568E028-8B2E-4947-4364-6E9140ABD6E4}"/>
                  </a:ext>
                </a:extLst>
              </p:cNvPr>
              <p:cNvSpPr/>
              <p:nvPr/>
            </p:nvSpPr>
            <p:spPr>
              <a:xfrm rot="16200000">
                <a:off x="1157161" y="4173805"/>
                <a:ext cx="914400" cy="914400"/>
              </a:xfrm>
              <a:prstGeom prst="arc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Arco 37">
                <a:extLst>
                  <a:ext uri="{FF2B5EF4-FFF2-40B4-BE49-F238E27FC236}">
                    <a16:creationId xmlns:a16="http://schemas.microsoft.com/office/drawing/2014/main" id="{E047B327-4397-7A25-FBF2-709D385C13D2}"/>
                  </a:ext>
                </a:extLst>
              </p:cNvPr>
              <p:cNvSpPr/>
              <p:nvPr/>
            </p:nvSpPr>
            <p:spPr>
              <a:xfrm>
                <a:off x="1149068" y="4173805"/>
                <a:ext cx="914400" cy="914400"/>
              </a:xfrm>
              <a:prstGeom prst="arc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88CFC9A7-0830-5CAE-264A-DEF5385D87A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4977" y="4745305"/>
              <a:ext cx="0" cy="1699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BD4C2892-4D90-327C-8833-25F601501C82}"/>
              </a:ext>
            </a:extLst>
          </p:cNvPr>
          <p:cNvCxnSpPr/>
          <p:nvPr/>
        </p:nvCxnSpPr>
        <p:spPr>
          <a:xfrm>
            <a:off x="10398265" y="2334089"/>
            <a:ext cx="0" cy="23595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74EBC0DE-1998-C75D-3541-1AC3483D4429}"/>
              </a:ext>
            </a:extLst>
          </p:cNvPr>
          <p:cNvGrpSpPr/>
          <p:nvPr/>
        </p:nvGrpSpPr>
        <p:grpSpPr>
          <a:xfrm rot="10800000" flipH="1">
            <a:off x="10096163" y="4498258"/>
            <a:ext cx="302102" cy="399055"/>
            <a:chOff x="1149068" y="4173805"/>
            <a:chExt cx="922493" cy="914400"/>
          </a:xfrm>
        </p:grpSpPr>
        <p:sp>
          <p:nvSpPr>
            <p:cNvPr id="44" name="Arco 43">
              <a:extLst>
                <a:ext uri="{FF2B5EF4-FFF2-40B4-BE49-F238E27FC236}">
                  <a16:creationId xmlns:a16="http://schemas.microsoft.com/office/drawing/2014/main" id="{D515AA8F-DE17-7434-5A9E-EB68F920A24B}"/>
                </a:ext>
              </a:extLst>
            </p:cNvPr>
            <p:cNvSpPr/>
            <p:nvPr/>
          </p:nvSpPr>
          <p:spPr>
            <a:xfrm rot="16200000">
              <a:off x="1157161" y="4173805"/>
              <a:ext cx="914400" cy="914400"/>
            </a:xfrm>
            <a:prstGeom prst="arc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Arco 44">
              <a:extLst>
                <a:ext uri="{FF2B5EF4-FFF2-40B4-BE49-F238E27FC236}">
                  <a16:creationId xmlns:a16="http://schemas.microsoft.com/office/drawing/2014/main" id="{432AAD28-4309-6DD3-3781-4C148D3D3E8D}"/>
                </a:ext>
              </a:extLst>
            </p:cNvPr>
            <p:cNvSpPr/>
            <p:nvPr/>
          </p:nvSpPr>
          <p:spPr>
            <a:xfrm>
              <a:off x="1149068" y="4173805"/>
              <a:ext cx="914400" cy="914400"/>
            </a:xfrm>
            <a:prstGeom prst="arc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Ovale 13">
            <a:extLst>
              <a:ext uri="{FF2B5EF4-FFF2-40B4-BE49-F238E27FC236}">
                <a16:creationId xmlns:a16="http://schemas.microsoft.com/office/drawing/2014/main" id="{BB902047-2A41-9402-5142-C677258C31D1}"/>
              </a:ext>
            </a:extLst>
          </p:cNvPr>
          <p:cNvSpPr/>
          <p:nvPr/>
        </p:nvSpPr>
        <p:spPr>
          <a:xfrm>
            <a:off x="8757354" y="4387514"/>
            <a:ext cx="1482115" cy="50979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6881929-D560-10A4-BEFF-BBFADDBCAC56}"/>
              </a:ext>
            </a:extLst>
          </p:cNvPr>
          <p:cNvCxnSpPr/>
          <p:nvPr/>
        </p:nvCxnSpPr>
        <p:spPr>
          <a:xfrm>
            <a:off x="10078977" y="3735644"/>
            <a:ext cx="0" cy="906769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0BB9BE4E-4FA5-6629-0C99-BE481A057DD3}"/>
              </a:ext>
            </a:extLst>
          </p:cNvPr>
          <p:cNvCxnSpPr/>
          <p:nvPr/>
        </p:nvCxnSpPr>
        <p:spPr>
          <a:xfrm>
            <a:off x="10078977" y="2581482"/>
            <a:ext cx="0" cy="906769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07920B-A297-7E3D-0525-3806E92A9681}"/>
                  </a:ext>
                </a:extLst>
              </p:cNvPr>
              <p:cNvSpPr txBox="1"/>
              <p:nvPr/>
            </p:nvSpPr>
            <p:spPr>
              <a:xfrm>
                <a:off x="9759690" y="2738804"/>
                <a:ext cx="2929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207920B-A297-7E3D-0525-3806E92A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690" y="2738804"/>
                <a:ext cx="292901" cy="276999"/>
              </a:xfrm>
              <a:prstGeom prst="rect">
                <a:avLst/>
              </a:prstGeom>
              <a:blipFill>
                <a:blip r:embed="rId3"/>
                <a:stretch>
                  <a:fillRect l="-18750" r="-6250" b="-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8ED451-F91C-FC9F-AC56-CCB961BD11FD}"/>
                  </a:ext>
                </a:extLst>
              </p:cNvPr>
              <p:cNvSpPr txBox="1"/>
              <p:nvPr/>
            </p:nvSpPr>
            <p:spPr>
              <a:xfrm>
                <a:off x="9753534" y="3880548"/>
                <a:ext cx="2982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8ED451-F91C-FC9F-AC56-CCB961BD1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534" y="3880548"/>
                <a:ext cx="298222" cy="276999"/>
              </a:xfrm>
              <a:prstGeom prst="rect">
                <a:avLst/>
              </a:prstGeom>
              <a:blipFill>
                <a:blip r:embed="rId4"/>
                <a:stretch>
                  <a:fillRect l="-18367" r="-6122" b="-2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BDB70164-8C94-1DFC-B26A-2A8FA1AE4AA1}"/>
                  </a:ext>
                </a:extLst>
              </p:cNvPr>
              <p:cNvSpPr txBox="1"/>
              <p:nvPr/>
            </p:nvSpPr>
            <p:spPr>
              <a:xfrm>
                <a:off x="10442205" y="2755549"/>
                <a:ext cx="14960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BDB70164-8C94-1DFC-B26A-2A8FA1AE4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05" y="2755549"/>
                <a:ext cx="1496051" cy="276999"/>
              </a:xfrm>
              <a:prstGeom prst="rect">
                <a:avLst/>
              </a:prstGeom>
              <a:blipFill>
                <a:blip r:embed="rId5"/>
                <a:stretch>
                  <a:fillRect l="-3265" t="-2222" r="-1224" b="-2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39CADC9-E721-11D3-3D6A-65EE38304479}"/>
              </a:ext>
            </a:extLst>
          </p:cNvPr>
          <p:cNvSpPr txBox="1"/>
          <p:nvPr/>
        </p:nvSpPr>
        <p:spPr>
          <a:xfrm>
            <a:off x="1793734" y="3686787"/>
            <a:ext cx="4790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chemeClr val="accent2"/>
                </a:solidFill>
                <a:latin typeface="-apple-system"/>
              </a:rPr>
              <a:t>Vanishing</a:t>
            </a:r>
            <a:r>
              <a:rPr lang="it-IT" sz="2400" dirty="0">
                <a:solidFill>
                  <a:schemeClr val="accent2"/>
                </a:solidFill>
                <a:latin typeface="-apple-system"/>
              </a:rPr>
              <a:t> net (</a:t>
            </a:r>
            <a:r>
              <a:rPr lang="it-IT" sz="2400" dirty="0" err="1">
                <a:solidFill>
                  <a:schemeClr val="accent2"/>
                </a:solidFill>
                <a:latin typeface="-apple-system"/>
              </a:rPr>
              <a:t>Aharonov</a:t>
            </a:r>
            <a:r>
              <a:rPr lang="it-IT" sz="2400" dirty="0">
                <a:solidFill>
                  <a:schemeClr val="accent2"/>
                </a:solidFill>
                <a:latin typeface="-apple-system"/>
              </a:rPr>
              <a:t>-Bohm) </a:t>
            </a:r>
            <a:r>
              <a:rPr lang="it-IT" sz="2400" dirty="0" err="1">
                <a:solidFill>
                  <a:schemeClr val="accent2"/>
                </a:solidFill>
                <a:latin typeface="-apple-system"/>
              </a:rPr>
              <a:t>flux</a:t>
            </a:r>
            <a:r>
              <a:rPr lang="it-IT" sz="2400" dirty="0">
                <a:solidFill>
                  <a:schemeClr val="accent2"/>
                </a:solidFill>
                <a:latin typeface="-apple-system"/>
              </a:rPr>
              <a:t>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0E8C6773-4A01-A76E-AC60-E5B915A3E970}"/>
                  </a:ext>
                </a:extLst>
              </p:cNvPr>
              <p:cNvSpPr txBox="1"/>
              <p:nvPr/>
            </p:nvSpPr>
            <p:spPr>
              <a:xfrm>
                <a:off x="1650774" y="5067245"/>
                <a:ext cx="9265381" cy="1342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400" dirty="0" err="1">
                    <a:solidFill>
                      <a:schemeClr val="accent4"/>
                    </a:solidFill>
                    <a:latin typeface="+mj-lt"/>
                  </a:rPr>
                  <a:t>Fundamental</a:t>
                </a:r>
                <a:r>
                  <a:rPr lang="it-IT" sz="2400" dirty="0">
                    <a:solidFill>
                      <a:schemeClr val="accent4"/>
                    </a:solidFill>
                    <a:latin typeface="+mj-lt"/>
                  </a:rPr>
                  <a:t> </a:t>
                </a:r>
                <a:r>
                  <a:rPr lang="it-IT" sz="2400" dirty="0" err="1">
                    <a:solidFill>
                      <a:schemeClr val="accent4"/>
                    </a:solidFill>
                    <a:latin typeface="+mj-lt"/>
                  </a:rPr>
                  <a:t>property</a:t>
                </a:r>
                <a:endParaRPr lang="it-IT" sz="2400" b="0" i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Sup>
                          <m:sSub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p>
                    </m:sSub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⊗…</m:t>
                        </m:r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⊗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⊗…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lit/>
                                  </m:r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⊗ 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t-IT" sz="240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Sup>
                      <m:sSubSupPr>
                        <m:ctrlPr>
                          <a:rPr lang="it-IT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it-IT" sz="2400" dirty="0"/>
              </a:p>
              <a:p>
                <a:endParaRPr lang="it-IT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0E8C6773-4A01-A76E-AC60-E5B915A3E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74" y="5067245"/>
                <a:ext cx="9265381" cy="1342612"/>
              </a:xfrm>
              <a:prstGeom prst="rect">
                <a:avLst/>
              </a:prstGeom>
              <a:blipFill>
                <a:blip r:embed="rId6"/>
                <a:stretch>
                  <a:fillRect l="-1053" t="-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3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BE2B9-DB9D-2D67-F3FB-6F94FD60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387"/>
            <a:ext cx="10241280" cy="563935"/>
          </a:xfrm>
        </p:spPr>
        <p:txBody>
          <a:bodyPr/>
          <a:lstStyle/>
          <a:p>
            <a:pPr algn="ctr"/>
            <a:r>
              <a:rPr lang="it-IT" spc="300" dirty="0" err="1"/>
              <a:t>Ising</a:t>
            </a:r>
            <a:r>
              <a:rPr lang="it-IT" spc="300" dirty="0"/>
              <a:t> Field Theory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F450EA0-B244-F172-7723-A343ABE3BD3E}"/>
                  </a:ext>
                </a:extLst>
              </p:cNvPr>
              <p:cNvSpPr txBox="1"/>
              <p:nvPr/>
            </p:nvSpPr>
            <p:spPr>
              <a:xfrm>
                <a:off x="1371600" y="1124795"/>
                <a:ext cx="9665936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latin typeface="-apple-system"/>
                  </a:rPr>
                  <a:t>1+1 </a:t>
                </a:r>
                <a:r>
                  <a:rPr lang="it-IT" sz="2400" dirty="0" err="1">
                    <a:latin typeface="-apple-system"/>
                  </a:rPr>
                  <a:t>Integrable</a:t>
                </a:r>
                <a:r>
                  <a:rPr lang="it-IT" sz="2400" dirty="0">
                    <a:latin typeface="-apple-system"/>
                  </a:rPr>
                  <a:t> Field theory: (</a:t>
                </a:r>
                <a:r>
                  <a:rPr lang="it-IT" sz="2400" dirty="0" err="1">
                    <a:latin typeface="-apple-system"/>
                  </a:rPr>
                  <a:t>Asymptotic</a:t>
                </a:r>
                <a:r>
                  <a:rPr lang="it-IT" sz="2400" dirty="0">
                    <a:latin typeface="-apple-system"/>
                  </a:rPr>
                  <a:t>) </a:t>
                </a:r>
                <a:r>
                  <a:rPr lang="it-IT" sz="2400" dirty="0" err="1">
                    <a:latin typeface="-apple-system"/>
                  </a:rPr>
                  <a:t>spectrum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given</a:t>
                </a:r>
                <a:r>
                  <a:rPr lang="it-IT" sz="2400" dirty="0">
                    <a:latin typeface="-apple-system"/>
                  </a:rPr>
                  <a:t> by </a:t>
                </a:r>
                <a:r>
                  <a:rPr lang="it-IT" sz="2400" dirty="0" err="1">
                    <a:latin typeface="-apple-system"/>
                  </a:rPr>
                  <a:t>multiparticle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states</a:t>
                </a:r>
                <a:r>
                  <a:rPr lang="it-IT" sz="2400" dirty="0">
                    <a:latin typeface="-apple-system"/>
                  </a:rPr>
                  <a:t>.</a:t>
                </a:r>
              </a:p>
              <a:p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latin typeface="-apple-system"/>
                  </a:rPr>
                  <a:t>Two </a:t>
                </a:r>
                <a:r>
                  <a:rPr lang="it-IT" sz="2400" dirty="0">
                    <a:solidFill>
                      <a:schemeClr val="accent4"/>
                    </a:solidFill>
                    <a:latin typeface="-apple-system"/>
                  </a:rPr>
                  <a:t>degenerate vacua 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|+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it-IT" sz="2400" b="0" dirty="0">
                    <a:latin typeface="-apple-system"/>
                  </a:rPr>
                  <a:t> and </a:t>
                </a:r>
                <a14:m>
                  <m:oMath xmlns:m="http://schemas.openxmlformats.org/officeDocument/2006/math">
                    <m:r>
                      <a:rPr lang="it-IT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it-IT" sz="2400" b="0" dirty="0">
                    <a:latin typeface="-apple-system"/>
                  </a:rPr>
                  <a:t>, </a:t>
                </a:r>
                <a:r>
                  <a:rPr lang="it-IT" sz="2400" dirty="0" err="1">
                    <a:latin typeface="-apple-system"/>
                  </a:rPr>
                  <a:t>related</a:t>
                </a:r>
                <a:r>
                  <a:rPr lang="it-IT" sz="2400" dirty="0">
                    <a:latin typeface="-apple-system"/>
                  </a:rPr>
                  <a:t> by a global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400" b="0" dirty="0">
                    <a:latin typeface="-apple-system"/>
                  </a:rPr>
                  <a:t> </a:t>
                </a:r>
                <a:r>
                  <a:rPr lang="it-IT" sz="2400" b="0" dirty="0" err="1">
                    <a:latin typeface="-apple-system"/>
                  </a:rPr>
                  <a:t>symmetry</a:t>
                </a:r>
                <a:r>
                  <a:rPr lang="it-IT" sz="2400" b="0" dirty="0">
                    <a:latin typeface="-apple-system"/>
                  </a:rPr>
                  <a:t>. </a:t>
                </a:r>
                <a:r>
                  <a:rPr lang="it-IT" sz="2400" b="0" dirty="0" err="1">
                    <a:latin typeface="-apple-system"/>
                  </a:rPr>
                  <a:t>Elementary</a:t>
                </a:r>
                <a:r>
                  <a:rPr lang="it-IT" sz="2400" b="0" dirty="0">
                    <a:latin typeface="-apple-system"/>
                  </a:rPr>
                  <a:t> </a:t>
                </a:r>
                <a:r>
                  <a:rPr lang="it-IT" sz="2400" b="0" dirty="0" err="1">
                    <a:latin typeface="-apple-system"/>
                  </a:rPr>
                  <a:t>excitations</a:t>
                </a:r>
                <a:r>
                  <a:rPr lang="it-IT" sz="2400" b="0" dirty="0">
                    <a:latin typeface="-apple-system"/>
                  </a:rPr>
                  <a:t> are </a:t>
                </a:r>
                <a:r>
                  <a:rPr lang="it-IT" sz="2400" b="0" dirty="0" err="1">
                    <a:latin typeface="-apple-system"/>
                  </a:rPr>
                  <a:t>kinks</a:t>
                </a:r>
                <a:r>
                  <a:rPr lang="it-IT" sz="2400" b="0" dirty="0">
                    <a:latin typeface="-apple-system"/>
                  </a:rPr>
                  <a:t> </a:t>
                </a:r>
                <a:r>
                  <a:rPr lang="it-IT" sz="2400" b="0" dirty="0" err="1">
                    <a:latin typeface="-apple-system"/>
                  </a:rPr>
                  <a:t>interpolating</a:t>
                </a:r>
                <a:r>
                  <a:rPr lang="it-IT" sz="2400" b="0" dirty="0">
                    <a:latin typeface="-apple-system"/>
                  </a:rPr>
                  <a:t> </a:t>
                </a:r>
                <a:r>
                  <a:rPr lang="it-IT" sz="2400" b="0" dirty="0" err="1">
                    <a:latin typeface="-apple-system"/>
                  </a:rPr>
                  <a:t>between</a:t>
                </a:r>
                <a:r>
                  <a:rPr lang="it-IT" sz="2400" b="0" dirty="0">
                    <a:latin typeface="-apple-system"/>
                  </a:rPr>
                  <a:t> </a:t>
                </a:r>
                <a:r>
                  <a:rPr lang="it-IT" sz="2400" b="0" dirty="0" err="1">
                    <a:latin typeface="-apple-system"/>
                  </a:rPr>
                  <a:t>them</a:t>
                </a:r>
                <a:r>
                  <a:rPr lang="it-IT" sz="2400" b="0" dirty="0">
                    <a:latin typeface="-apple-system"/>
                  </a:rPr>
                  <a:t>.</a:t>
                </a:r>
              </a:p>
              <a:p>
                <a:pPr algn="ctr"/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 err="1">
                    <a:latin typeface="-apple-system"/>
                  </a:rPr>
                  <a:t>Integrable</a:t>
                </a:r>
                <a:r>
                  <a:rPr lang="it-IT" sz="2400" dirty="0">
                    <a:latin typeface="-apple-system"/>
                  </a:rPr>
                  <a:t> bootstrap: Scattering </a:t>
                </a:r>
                <a:r>
                  <a:rPr lang="it-IT" sz="2400" dirty="0" err="1">
                    <a:latin typeface="-apple-system"/>
                  </a:rPr>
                  <a:t>matrix</a:t>
                </a:r>
                <a:r>
                  <a:rPr lang="it-IT" sz="2400" dirty="0">
                    <a:latin typeface="-apple-system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it-IT" sz="2400" dirty="0">
                    <a:latin typeface="-apple-system"/>
                  </a:rPr>
                  <a:t> + </a:t>
                </a:r>
                <a:r>
                  <a:rPr lang="it-IT" sz="2400" dirty="0" err="1">
                    <a:latin typeface="-apple-system"/>
                  </a:rPr>
                  <a:t>Monodromy</a:t>
                </a:r>
                <a:r>
                  <a:rPr lang="it-IT" sz="2400" dirty="0">
                    <a:latin typeface="-apple-system"/>
                  </a:rPr>
                  <a:t> of fields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Correlation</a:t>
                </a:r>
                <a:r>
                  <a:rPr lang="it-IT" sz="2400" dirty="0">
                    <a:latin typeface="-apple-system"/>
                  </a:rPr>
                  <a:t> </a:t>
                </a:r>
                <a:r>
                  <a:rPr lang="it-IT" sz="2400" dirty="0" err="1">
                    <a:latin typeface="-apple-system"/>
                  </a:rPr>
                  <a:t>functions</a:t>
                </a:r>
                <a:r>
                  <a:rPr lang="it-IT" sz="2400" dirty="0">
                    <a:latin typeface="-apple-system"/>
                  </a:rPr>
                  <a:t>.			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  <a:p>
                <a:endParaRPr lang="it-IT" sz="2400" dirty="0">
                  <a:latin typeface="-apple-system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-apple-system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F450EA0-B244-F172-7723-A343ABE3B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124795"/>
                <a:ext cx="9665936" cy="4154984"/>
              </a:xfrm>
              <a:prstGeom prst="rect">
                <a:avLst/>
              </a:prstGeom>
              <a:blipFill>
                <a:blip r:embed="rId2"/>
                <a:stretch>
                  <a:fillRect l="-820" t="-1175" r="-14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9362AB4-470C-BA4D-2F04-6CEACA0AF978}"/>
              </a:ext>
            </a:extLst>
          </p:cNvPr>
          <p:cNvCxnSpPr>
            <a:cxnSpLocks/>
          </p:cNvCxnSpPr>
          <p:nvPr/>
        </p:nvCxnSpPr>
        <p:spPr>
          <a:xfrm flipV="1">
            <a:off x="3714244" y="4343538"/>
            <a:ext cx="1452521" cy="1628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2EE9612-00F7-00A4-1F7A-443AB102363A}"/>
              </a:ext>
            </a:extLst>
          </p:cNvPr>
          <p:cNvCxnSpPr>
            <a:cxnSpLocks/>
          </p:cNvCxnSpPr>
          <p:nvPr/>
        </p:nvCxnSpPr>
        <p:spPr>
          <a:xfrm>
            <a:off x="3714244" y="4343538"/>
            <a:ext cx="1270450" cy="1571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C512566-29A7-268A-0FD0-55D3E2152B62}"/>
              </a:ext>
            </a:extLst>
          </p:cNvPr>
          <p:cNvCxnSpPr>
            <a:cxnSpLocks/>
          </p:cNvCxnSpPr>
          <p:nvPr/>
        </p:nvCxnSpPr>
        <p:spPr>
          <a:xfrm>
            <a:off x="4395998" y="4343538"/>
            <a:ext cx="26299" cy="1628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E12278B0-2507-4794-E233-34C34193828A}"/>
              </a:ext>
            </a:extLst>
          </p:cNvPr>
          <p:cNvSpPr/>
          <p:nvPr/>
        </p:nvSpPr>
        <p:spPr>
          <a:xfrm>
            <a:off x="4183582" y="4984420"/>
            <a:ext cx="424832" cy="4248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8D00892-487D-BD47-E39C-1B12CC2D420F}"/>
              </a:ext>
            </a:extLst>
          </p:cNvPr>
          <p:cNvCxnSpPr>
            <a:cxnSpLocks/>
          </p:cNvCxnSpPr>
          <p:nvPr/>
        </p:nvCxnSpPr>
        <p:spPr>
          <a:xfrm flipV="1">
            <a:off x="6004290" y="4343538"/>
            <a:ext cx="1335186" cy="1513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E7735284-EB85-3105-1066-6062AE3B2FF5}"/>
              </a:ext>
            </a:extLst>
          </p:cNvPr>
          <p:cNvCxnSpPr>
            <a:cxnSpLocks/>
          </p:cNvCxnSpPr>
          <p:nvPr/>
        </p:nvCxnSpPr>
        <p:spPr>
          <a:xfrm>
            <a:off x="5793897" y="4343538"/>
            <a:ext cx="1225943" cy="1502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0F09FF7A-F3D7-FE34-7A1D-9C62510ECE97}"/>
              </a:ext>
            </a:extLst>
          </p:cNvPr>
          <p:cNvCxnSpPr>
            <a:cxnSpLocks/>
          </p:cNvCxnSpPr>
          <p:nvPr/>
        </p:nvCxnSpPr>
        <p:spPr>
          <a:xfrm>
            <a:off x="6763143" y="4343538"/>
            <a:ext cx="0" cy="1513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A22D336B-47EE-6163-AD09-575D3EB4484A}"/>
                  </a:ext>
                </a:extLst>
              </p:cNvPr>
              <p:cNvSpPr txBox="1"/>
              <p:nvPr/>
            </p:nvSpPr>
            <p:spPr>
              <a:xfrm>
                <a:off x="5354695" y="5058336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A22D336B-47EE-6163-AD09-575D3EB44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695" y="5058336"/>
                <a:ext cx="230832" cy="276999"/>
              </a:xfrm>
              <a:prstGeom prst="rect">
                <a:avLst/>
              </a:prstGeom>
              <a:blipFill>
                <a:blip r:embed="rId3"/>
                <a:stretch>
                  <a:fillRect l="-7895" r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0A60377F-8C56-0B9D-A623-BBA68BC04F44}"/>
                  </a:ext>
                </a:extLst>
              </p:cNvPr>
              <p:cNvSpPr txBox="1"/>
              <p:nvPr/>
            </p:nvSpPr>
            <p:spPr>
              <a:xfrm>
                <a:off x="3970759" y="5530632"/>
                <a:ext cx="4256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0A60377F-8C56-0B9D-A623-BBA68BC0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759" y="5530632"/>
                <a:ext cx="4256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EA08C985-E3F1-BA8F-78C7-FCE4A1C3B8C1}"/>
                  </a:ext>
                </a:extLst>
              </p:cNvPr>
              <p:cNvSpPr txBox="1"/>
              <p:nvPr/>
            </p:nvSpPr>
            <p:spPr>
              <a:xfrm>
                <a:off x="4787113" y="5192320"/>
                <a:ext cx="4256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EA08C985-E3F1-BA8F-78C7-FCE4A1C3B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113" y="5192320"/>
                <a:ext cx="4256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B8BF6042-FC0E-CB45-B6C6-A431300E93B3}"/>
                  </a:ext>
                </a:extLst>
              </p:cNvPr>
              <p:cNvSpPr txBox="1"/>
              <p:nvPr/>
            </p:nvSpPr>
            <p:spPr>
              <a:xfrm>
                <a:off x="3937576" y="4407451"/>
                <a:ext cx="4256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B8BF6042-FC0E-CB45-B6C6-A431300E9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576" y="4407451"/>
                <a:ext cx="4256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2E1D501F-C13F-AE54-5884-91CF6168D2B6}"/>
                  </a:ext>
                </a:extLst>
              </p:cNvPr>
              <p:cNvSpPr txBox="1"/>
              <p:nvPr/>
            </p:nvSpPr>
            <p:spPr>
              <a:xfrm>
                <a:off x="6227623" y="5441184"/>
                <a:ext cx="4256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2E1D501F-C13F-AE54-5884-91CF6168D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23" y="5441184"/>
                <a:ext cx="4256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65EBA518-8D12-2614-C97D-AEE89F8892C9}"/>
                  </a:ext>
                </a:extLst>
              </p:cNvPr>
              <p:cNvSpPr txBox="1"/>
              <p:nvPr/>
            </p:nvSpPr>
            <p:spPr>
              <a:xfrm>
                <a:off x="6779566" y="5071852"/>
                <a:ext cx="4256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65EBA518-8D12-2614-C97D-AEE89F889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566" y="5071852"/>
                <a:ext cx="4256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02AECFE0-B7E4-FE4A-1638-3FD238CE4B8D}"/>
                  </a:ext>
                </a:extLst>
              </p:cNvPr>
              <p:cNvSpPr txBox="1"/>
              <p:nvPr/>
            </p:nvSpPr>
            <p:spPr>
              <a:xfrm>
                <a:off x="6229870" y="4407451"/>
                <a:ext cx="4256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02AECFE0-B7E4-FE4A-1638-3FD238CE4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70" y="4407451"/>
                <a:ext cx="4256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86E9F30F-90FE-384D-2BDD-2E96AC189213}"/>
                  </a:ext>
                </a:extLst>
              </p:cNvPr>
              <p:cNvSpPr txBox="1"/>
              <p:nvPr/>
            </p:nvSpPr>
            <p:spPr>
              <a:xfrm>
                <a:off x="6653269" y="4437152"/>
                <a:ext cx="444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86E9F30F-90FE-384D-2BDD-2E96AC189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69" y="4437152"/>
                <a:ext cx="444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5C38FA26-25BC-9586-21EF-758BB34BC24A}"/>
                  </a:ext>
                </a:extLst>
              </p:cNvPr>
              <p:cNvSpPr txBox="1"/>
              <p:nvPr/>
            </p:nvSpPr>
            <p:spPr>
              <a:xfrm>
                <a:off x="6445776" y="5067077"/>
                <a:ext cx="444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5C38FA26-25BC-9586-21EF-758BB34BC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776" y="5067077"/>
                <a:ext cx="444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0055D4AC-72DC-D5B4-4EDD-2C0B0382B889}"/>
                  </a:ext>
                </a:extLst>
              </p:cNvPr>
              <p:cNvSpPr txBox="1"/>
              <p:nvPr/>
            </p:nvSpPr>
            <p:spPr>
              <a:xfrm>
                <a:off x="5940192" y="5058336"/>
                <a:ext cx="444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0055D4AC-72DC-D5B4-4EDD-2C0B0382B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92" y="5058336"/>
                <a:ext cx="4445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e 66">
            <a:extLst>
              <a:ext uri="{FF2B5EF4-FFF2-40B4-BE49-F238E27FC236}">
                <a16:creationId xmlns:a16="http://schemas.microsoft.com/office/drawing/2014/main" id="{34043198-83DC-10FE-6836-0520413D9AF2}"/>
              </a:ext>
            </a:extLst>
          </p:cNvPr>
          <p:cNvSpPr/>
          <p:nvPr/>
        </p:nvSpPr>
        <p:spPr>
          <a:xfrm>
            <a:off x="6489485" y="5221242"/>
            <a:ext cx="86315" cy="863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CFE822F2-F403-7670-0AF0-56C56794CB97}"/>
              </a:ext>
            </a:extLst>
          </p:cNvPr>
          <p:cNvSpPr/>
          <p:nvPr/>
        </p:nvSpPr>
        <p:spPr>
          <a:xfrm>
            <a:off x="6720388" y="5480272"/>
            <a:ext cx="86315" cy="863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BBE91968-EB11-012D-FF1E-009E1674D1BF}"/>
              </a:ext>
            </a:extLst>
          </p:cNvPr>
          <p:cNvSpPr/>
          <p:nvPr/>
        </p:nvSpPr>
        <p:spPr>
          <a:xfrm>
            <a:off x="6723936" y="4973138"/>
            <a:ext cx="86315" cy="863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3DFF24C-8782-417B-C9CC-ADD0FFF40EC8}"/>
                  </a:ext>
                </a:extLst>
              </p:cNvPr>
              <p:cNvSpPr txBox="1"/>
              <p:nvPr/>
            </p:nvSpPr>
            <p:spPr>
              <a:xfrm>
                <a:off x="4388912" y="5524120"/>
                <a:ext cx="444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3DFF24C-8782-417B-C9CC-ADD0FFF40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912" y="5524120"/>
                <a:ext cx="4445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6F84535-DD1A-D4CC-4C5B-B9F9F7776C81}"/>
                  </a:ext>
                </a:extLst>
              </p:cNvPr>
              <p:cNvSpPr txBox="1"/>
              <p:nvPr/>
            </p:nvSpPr>
            <p:spPr>
              <a:xfrm>
                <a:off x="3649015" y="5200159"/>
                <a:ext cx="444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6F84535-DD1A-D4CC-4C5B-B9F9F7776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015" y="5200159"/>
                <a:ext cx="4445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2B6236C-7481-31A0-9628-CCEAFA5356EF}"/>
                  </a:ext>
                </a:extLst>
              </p:cNvPr>
              <p:cNvSpPr txBox="1"/>
              <p:nvPr/>
            </p:nvSpPr>
            <p:spPr>
              <a:xfrm>
                <a:off x="4429138" y="4407451"/>
                <a:ext cx="444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2B6236C-7481-31A0-9628-CCEAFA535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38" y="4407451"/>
                <a:ext cx="4445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8BEC3E4-C3EE-D119-A34C-D542B295F275}"/>
                  </a:ext>
                </a:extLst>
              </p:cNvPr>
              <p:cNvSpPr txBox="1"/>
              <p:nvPr/>
            </p:nvSpPr>
            <p:spPr>
              <a:xfrm>
                <a:off x="3467484" y="5961828"/>
                <a:ext cx="2778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8BEC3E4-C3EE-D119-A34C-D542B295F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84" y="5961828"/>
                <a:ext cx="277807" cy="369332"/>
              </a:xfrm>
              <a:prstGeom prst="rect">
                <a:avLst/>
              </a:prstGeom>
              <a:blipFill>
                <a:blip r:embed="rId15"/>
                <a:stretch>
                  <a:fillRect r="-3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F046945-4889-A400-7AAE-C47A87E53B9D}"/>
                  </a:ext>
                </a:extLst>
              </p:cNvPr>
              <p:cNvSpPr txBox="1"/>
              <p:nvPr/>
            </p:nvSpPr>
            <p:spPr>
              <a:xfrm>
                <a:off x="4269904" y="5961828"/>
                <a:ext cx="2778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F046945-4889-A400-7AAE-C47A87E53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904" y="5961828"/>
                <a:ext cx="277807" cy="369332"/>
              </a:xfrm>
              <a:prstGeom prst="rect">
                <a:avLst/>
              </a:prstGeom>
              <a:blipFill>
                <a:blip r:embed="rId16"/>
                <a:stretch>
                  <a:fillRect r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AD94E1B-EBEA-836A-30B3-969521DA994B}"/>
                  </a:ext>
                </a:extLst>
              </p:cNvPr>
              <p:cNvSpPr txBox="1"/>
              <p:nvPr/>
            </p:nvSpPr>
            <p:spPr>
              <a:xfrm>
                <a:off x="4942246" y="5961828"/>
                <a:ext cx="2778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AD94E1B-EBEA-836A-30B3-969521DA9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246" y="5961828"/>
                <a:ext cx="277807" cy="369332"/>
              </a:xfrm>
              <a:prstGeom prst="rect">
                <a:avLst/>
              </a:prstGeom>
              <a:blipFill>
                <a:blip r:embed="rId17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88EE0128-BFD0-92D8-B28D-DC285939A73A}"/>
                  </a:ext>
                </a:extLst>
              </p:cNvPr>
              <p:cNvSpPr txBox="1"/>
              <p:nvPr/>
            </p:nvSpPr>
            <p:spPr>
              <a:xfrm>
                <a:off x="7884681" y="5068877"/>
                <a:ext cx="3290331" cy="41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sinh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88EE0128-BFD0-92D8-B28D-DC285939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681" y="5068877"/>
                <a:ext cx="3290331" cy="411395"/>
              </a:xfrm>
              <a:prstGeom prst="rect">
                <a:avLst/>
              </a:prstGeom>
              <a:blipFill>
                <a:blip r:embed="rId18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64164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Personalizzato 1">
      <a:majorFont>
        <a:latin typeface="-applle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Aumento sfumatura</Template>
  <TotalTime>1449</TotalTime>
  <Words>900</Words>
  <Application>Microsoft Office PowerPoint</Application>
  <PresentationFormat>Widescreen</PresentationFormat>
  <Paragraphs>170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-apple-system</vt:lpstr>
      <vt:lpstr>-applle</vt:lpstr>
      <vt:lpstr>Arial</vt:lpstr>
      <vt:lpstr>Avenir Next LT Pro Light</vt:lpstr>
      <vt:lpstr>Calibri</vt:lpstr>
      <vt:lpstr>Cambria Math</vt:lpstr>
      <vt:lpstr>Lucida Grande</vt:lpstr>
      <vt:lpstr>GradientRiseVTI</vt:lpstr>
      <vt:lpstr>Entanglement asymmetry in the ordered phase of many-body systems: the Ising Field Theory </vt:lpstr>
      <vt:lpstr>Motivations:</vt:lpstr>
      <vt:lpstr>OUR GOAL:</vt:lpstr>
      <vt:lpstr>Outline:</vt:lpstr>
      <vt:lpstr>Entanglement asymmetry</vt:lpstr>
      <vt:lpstr>Entanglement asymmetry</vt:lpstr>
      <vt:lpstr>Replica trick and twist operators</vt:lpstr>
      <vt:lpstr>Replica trick and twist operators</vt:lpstr>
      <vt:lpstr>Ising Field Theory</vt:lpstr>
      <vt:lpstr>REPLICA Ising</vt:lpstr>
      <vt:lpstr>(UNCHARGED) TWIST FIELDS</vt:lpstr>
      <vt:lpstr>CHARGED TWIST FIELDS</vt:lpstr>
      <vt:lpstr>ENTANGLEMENT ASYMMETRY</vt:lpstr>
      <vt:lpstr>Conclusions and outlook:</vt:lpstr>
      <vt:lpstr>Presentazione standard di PowerPoint</vt:lpstr>
      <vt:lpstr>RELATION BETWEEN (Un)Charged TWIST FIELDS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Spreading of a local excitation in a Quantum Hierarchical Model</dc:title>
  <dc:creator>Luca Capizzi</dc:creator>
  <cp:lastModifiedBy>Luca Capizzi</cp:lastModifiedBy>
  <cp:revision>13</cp:revision>
  <dcterms:created xsi:type="dcterms:W3CDTF">2022-09-17T11:00:59Z</dcterms:created>
  <dcterms:modified xsi:type="dcterms:W3CDTF">2023-08-23T12:39:32Z</dcterms:modified>
</cp:coreProperties>
</file>