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0.xml" ContentType="application/vnd.openxmlformats-officedocument.presentationml.notesSlide+xml"/>
  <Override PartName="/ppt/tags/tag101.xml" ContentType="application/vnd.openxmlformats-officedocument.presentationml.tags+xml"/>
  <Override PartName="/ppt/notesSlides/notesSlide21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2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4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6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43" r:id="rId2"/>
    <p:sldId id="657" r:id="rId3"/>
    <p:sldId id="703" r:id="rId4"/>
    <p:sldId id="706" r:id="rId5"/>
    <p:sldId id="707" r:id="rId6"/>
    <p:sldId id="708" r:id="rId7"/>
    <p:sldId id="709" r:id="rId8"/>
    <p:sldId id="728" r:id="rId9"/>
    <p:sldId id="711" r:id="rId10"/>
    <p:sldId id="668" r:id="rId11"/>
    <p:sldId id="718" r:id="rId12"/>
    <p:sldId id="669" r:id="rId13"/>
    <p:sldId id="717" r:id="rId14"/>
    <p:sldId id="712" r:id="rId15"/>
    <p:sldId id="727" r:id="rId16"/>
    <p:sldId id="680" r:id="rId17"/>
    <p:sldId id="682" r:id="rId18"/>
    <p:sldId id="683" r:id="rId19"/>
    <p:sldId id="684" r:id="rId20"/>
    <p:sldId id="713" r:id="rId21"/>
    <p:sldId id="726" r:id="rId22"/>
    <p:sldId id="714" r:id="rId23"/>
    <p:sldId id="700" r:id="rId24"/>
    <p:sldId id="715" r:id="rId25"/>
    <p:sldId id="716" r:id="rId26"/>
    <p:sldId id="719" r:id="rId27"/>
    <p:sldId id="721" r:id="rId28"/>
    <p:sldId id="722" r:id="rId29"/>
    <p:sldId id="724" r:id="rId30"/>
    <p:sldId id="725" r:id="rId3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4962E1"/>
    <a:srgbClr val="003CFA"/>
    <a:srgbClr val="FFFDEF"/>
    <a:srgbClr val="0033CC"/>
    <a:srgbClr val="F3FF57"/>
    <a:srgbClr val="FFF9C9"/>
    <a:srgbClr val="FFFFCD"/>
    <a:srgbClr val="FFFFA7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92348" autoAdjust="0"/>
  </p:normalViewPr>
  <p:slideViewPr>
    <p:cSldViewPr>
      <p:cViewPr varScale="1">
        <p:scale>
          <a:sx n="84" d="100"/>
          <a:sy n="84" d="100"/>
        </p:scale>
        <p:origin x="64" y="2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CEF8-ABFF-494A-A743-3568BECA8EB6}" type="datetimeFigureOut">
              <a:rPr lang="it-IT" smtClean="0"/>
              <a:pPr/>
              <a:t>06/09/2023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5195C-D055-4783-9062-C02018BF96B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25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47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10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91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9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900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04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93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643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080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8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495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584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442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16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04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658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576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45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596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93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98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20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30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81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06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3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5195C-D055-4783-9062-C02018BF96B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17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EB82-425F-4540-A200-4007A603E2D6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F3A9-CACE-4439-958B-09637087D33A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102E-8EF9-4EFE-930F-F6E477B81EA0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AB64-CF55-4A15-837B-13F6B302A1BE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E34-24CA-4EC0-9201-41E94ADBC2F5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79B4-C809-480B-8808-5F25CEDC9884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FCF6-0D42-48CC-BB65-D4A691501508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6CC3-4ED0-4668-8A9B-0566D9771158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D5FE-66DF-496A-87B4-8367EA0709B4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515B-3F0B-4793-AF72-5D289F8D67D6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B0C7-D009-4F1B-934E-43145919C95C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BC924-5338-4593-9075-CEAD5DE654A1}" type="datetime1">
              <a:rPr lang="it-IT" smtClean="0"/>
              <a:pPr/>
              <a:t>06/09/2023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FB82-6FD3-44CC-8E32-4B656A6F879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56.jpe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5.png"/><Relationship Id="rId2" Type="http://schemas.openxmlformats.org/officeDocument/2006/relationships/tags" Target="../tags/tag39.xml"/><Relationship Id="rId16" Type="http://schemas.openxmlformats.org/officeDocument/2006/relationships/image" Target="../media/image59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54.png"/><Relationship Id="rId5" Type="http://schemas.openxmlformats.org/officeDocument/2006/relationships/tags" Target="../tags/tag42.xml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tags" Target="../tags/tag41.xml"/><Relationship Id="rId9" Type="http://schemas.openxmlformats.org/officeDocument/2006/relationships/image" Target="../media/image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tags" Target="../tags/tag45.xml"/><Relationship Id="rId16" Type="http://schemas.openxmlformats.org/officeDocument/2006/relationships/image" Target="../media/image65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60.jpeg"/><Relationship Id="rId5" Type="http://schemas.openxmlformats.org/officeDocument/2006/relationships/tags" Target="../tags/tag48.xml"/><Relationship Id="rId15" Type="http://schemas.openxmlformats.org/officeDocument/2006/relationships/image" Target="../media/image64.png"/><Relationship Id="rId10" Type="http://schemas.openxmlformats.org/officeDocument/2006/relationships/image" Target="../media/image2.png"/><Relationship Id="rId4" Type="http://schemas.openxmlformats.org/officeDocument/2006/relationships/tags" Target="../tags/tag47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tags" Target="../tags/tag54.xml"/><Relationship Id="rId21" Type="http://schemas.openxmlformats.org/officeDocument/2006/relationships/image" Target="../media/image81.png"/><Relationship Id="rId7" Type="http://schemas.openxmlformats.org/officeDocument/2006/relationships/tags" Target="../tags/tag58.xml"/><Relationship Id="rId12" Type="http://schemas.openxmlformats.org/officeDocument/2006/relationships/image" Target="../media/image2.png"/><Relationship Id="rId17" Type="http://schemas.openxmlformats.org/officeDocument/2006/relationships/image" Target="../media/image77.png"/><Relationship Id="rId2" Type="http://schemas.openxmlformats.org/officeDocument/2006/relationships/tags" Target="../tags/tag53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notesSlide" Target="../notesSlides/notesSlide13.xml"/><Relationship Id="rId24" Type="http://schemas.openxmlformats.org/officeDocument/2006/relationships/image" Target="../media/image7.png"/><Relationship Id="rId5" Type="http://schemas.openxmlformats.org/officeDocument/2006/relationships/tags" Target="../tags/tag56.xml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9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2.png"/><Relationship Id="rId18" Type="http://schemas.openxmlformats.org/officeDocument/2006/relationships/image" Target="../media/image26.png"/><Relationship Id="rId3" Type="http://schemas.openxmlformats.org/officeDocument/2006/relationships/tags" Target="../tags/tag63.xml"/><Relationship Id="rId21" Type="http://schemas.openxmlformats.org/officeDocument/2006/relationships/image" Target="../media/image88.png"/><Relationship Id="rId7" Type="http://schemas.openxmlformats.org/officeDocument/2006/relationships/tags" Target="../tags/tag67.xml"/><Relationship Id="rId12" Type="http://schemas.openxmlformats.org/officeDocument/2006/relationships/notesSlide" Target="../notesSlides/notesSlide15.xml"/><Relationship Id="rId17" Type="http://schemas.openxmlformats.org/officeDocument/2006/relationships/image" Target="../media/image32.png"/><Relationship Id="rId2" Type="http://schemas.openxmlformats.org/officeDocument/2006/relationships/tags" Target="../tags/tag62.xml"/><Relationship Id="rId16" Type="http://schemas.openxmlformats.org/officeDocument/2006/relationships/image" Target="../media/image31.png"/><Relationship Id="rId20" Type="http://schemas.openxmlformats.org/officeDocument/2006/relationships/image" Target="../media/image87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90.svg"/><Relationship Id="rId5" Type="http://schemas.openxmlformats.org/officeDocument/2006/relationships/tags" Target="../tags/tag65.xml"/><Relationship Id="rId15" Type="http://schemas.openxmlformats.org/officeDocument/2006/relationships/image" Target="../media/image30.png"/><Relationship Id="rId23" Type="http://schemas.openxmlformats.org/officeDocument/2006/relationships/image" Target="../media/image89.png"/><Relationship Id="rId10" Type="http://schemas.openxmlformats.org/officeDocument/2006/relationships/tags" Target="../tags/tag70.xml"/><Relationship Id="rId19" Type="http://schemas.openxmlformats.org/officeDocument/2006/relationships/image" Target="../media/image27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86.png"/><Relationship Id="rId2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notesSlide" Target="../notesSlides/notesSlide16.xml"/><Relationship Id="rId18" Type="http://schemas.openxmlformats.org/officeDocument/2006/relationships/image" Target="../media/image93.png"/><Relationship Id="rId26" Type="http://schemas.openxmlformats.org/officeDocument/2006/relationships/image" Target="../media/image99.png"/><Relationship Id="rId3" Type="http://schemas.openxmlformats.org/officeDocument/2006/relationships/tags" Target="../tags/tag73.xml"/><Relationship Id="rId21" Type="http://schemas.openxmlformats.org/officeDocument/2006/relationships/image" Target="../media/image94.png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2.png"/><Relationship Id="rId25" Type="http://schemas.openxmlformats.org/officeDocument/2006/relationships/image" Target="../media/image98.png"/><Relationship Id="rId2" Type="http://schemas.openxmlformats.org/officeDocument/2006/relationships/tags" Target="../tags/tag72.xml"/><Relationship Id="rId16" Type="http://schemas.openxmlformats.org/officeDocument/2006/relationships/image" Target="../media/image58.png"/><Relationship Id="rId20" Type="http://schemas.openxmlformats.org/officeDocument/2006/relationships/image" Target="../media/image24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97.png"/><Relationship Id="rId5" Type="http://schemas.openxmlformats.org/officeDocument/2006/relationships/tags" Target="../tags/tag75.xml"/><Relationship Id="rId15" Type="http://schemas.openxmlformats.org/officeDocument/2006/relationships/image" Target="../media/image91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tags" Target="../tags/tag80.xml"/><Relationship Id="rId19" Type="http://schemas.openxmlformats.org/officeDocument/2006/relationships/image" Target="../media/image23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2.png"/><Relationship Id="rId22" Type="http://schemas.openxmlformats.org/officeDocument/2006/relationships/image" Target="../media/image95.svg"/><Relationship Id="rId27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105.pn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103.png"/><Relationship Id="rId5" Type="http://schemas.openxmlformats.org/officeDocument/2006/relationships/tags" Target="../tags/tag86.xml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tags" Target="../tags/tag85.xml"/><Relationship Id="rId9" Type="http://schemas.openxmlformats.org/officeDocument/2006/relationships/image" Target="../media/image2.png"/><Relationship Id="rId1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111.png"/><Relationship Id="rId18" Type="http://schemas.openxmlformats.org/officeDocument/2006/relationships/image" Target="../media/image104.png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0.svg"/><Relationship Id="rId17" Type="http://schemas.openxmlformats.org/officeDocument/2006/relationships/image" Target="../media/image115.png"/><Relationship Id="rId2" Type="http://schemas.openxmlformats.org/officeDocument/2006/relationships/tags" Target="../tags/tag89.xml"/><Relationship Id="rId16" Type="http://schemas.openxmlformats.org/officeDocument/2006/relationships/image" Target="../media/image114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109.png"/><Relationship Id="rId5" Type="http://schemas.openxmlformats.org/officeDocument/2006/relationships/tags" Target="../tags/tag92.xml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05.png"/><Relationship Id="rId4" Type="http://schemas.openxmlformats.org/officeDocument/2006/relationships/tags" Target="../tags/tag91.xml"/><Relationship Id="rId9" Type="http://schemas.openxmlformats.org/officeDocument/2006/relationships/image" Target="../media/image2.png"/><Relationship Id="rId14" Type="http://schemas.openxmlformats.org/officeDocument/2006/relationships/image" Target="../media/image1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tags" Target="../tags/tag96.xml"/><Relationship Id="rId21" Type="http://schemas.openxmlformats.org/officeDocument/2006/relationships/image" Target="../media/image56.jpeg"/><Relationship Id="rId7" Type="http://schemas.openxmlformats.org/officeDocument/2006/relationships/tags" Target="../tags/tag100.xml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tags" Target="../tags/tag95.xml"/><Relationship Id="rId16" Type="http://schemas.openxmlformats.org/officeDocument/2006/relationships/image" Target="../media/image121.svg"/><Relationship Id="rId20" Type="http://schemas.openxmlformats.org/officeDocument/2006/relationships/image" Target="../media/image125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116.png"/><Relationship Id="rId5" Type="http://schemas.openxmlformats.org/officeDocument/2006/relationships/tags" Target="../tags/tag98.xml"/><Relationship Id="rId15" Type="http://schemas.openxmlformats.org/officeDocument/2006/relationships/image" Target="../media/image120.png"/><Relationship Id="rId10" Type="http://schemas.openxmlformats.org/officeDocument/2006/relationships/image" Target="../media/image2.png"/><Relationship Id="rId19" Type="http://schemas.openxmlformats.org/officeDocument/2006/relationships/image" Target="../media/image124.png"/><Relationship Id="rId4" Type="http://schemas.openxmlformats.org/officeDocument/2006/relationships/tags" Target="../tags/tag97.xml"/><Relationship Id="rId9" Type="http://schemas.openxmlformats.org/officeDocument/2006/relationships/notesSlide" Target="../notesSlides/notesSlide20.xml"/><Relationship Id="rId14" Type="http://schemas.openxmlformats.org/officeDocument/2006/relationships/image" Target="../media/image119.png"/><Relationship Id="rId22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6" Type="http://schemas.openxmlformats.org/officeDocument/2006/relationships/image" Target="../media/image127.png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104.xml"/><Relationship Id="rId7" Type="http://schemas.openxmlformats.org/officeDocument/2006/relationships/image" Target="../media/image2.png"/><Relationship Id="rId12" Type="http://schemas.openxmlformats.org/officeDocument/2006/relationships/image" Target="../media/image6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1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6.png"/><Relationship Id="rId4" Type="http://schemas.openxmlformats.org/officeDocument/2006/relationships/tags" Target="../tags/tag105.xml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108.xml"/><Relationship Id="rId7" Type="http://schemas.openxmlformats.org/officeDocument/2006/relationships/image" Target="../media/image131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tags" Target="../tags/tag111.xml"/><Relationship Id="rId21" Type="http://schemas.openxmlformats.org/officeDocument/2006/relationships/image" Target="../media/image12.png"/><Relationship Id="rId7" Type="http://schemas.openxmlformats.org/officeDocument/2006/relationships/tags" Target="../tags/tag115.xml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tags" Target="../tags/tag110.xml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2.png"/><Relationship Id="rId5" Type="http://schemas.openxmlformats.org/officeDocument/2006/relationships/tags" Target="../tags/tag113.xml"/><Relationship Id="rId15" Type="http://schemas.openxmlformats.org/officeDocument/2006/relationships/image" Target="../media/image137.png"/><Relationship Id="rId23" Type="http://schemas.openxmlformats.org/officeDocument/2006/relationships/image" Target="../media/image9.png"/><Relationship Id="rId10" Type="http://schemas.openxmlformats.org/officeDocument/2006/relationships/notesSlide" Target="../notesSlides/notesSlide24.xml"/><Relationship Id="rId19" Type="http://schemas.openxmlformats.org/officeDocument/2006/relationships/image" Target="../media/image141.png"/><Relationship Id="rId4" Type="http://schemas.openxmlformats.org/officeDocument/2006/relationships/tags" Target="../tags/tag11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6.png"/><Relationship Id="rId22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13" Type="http://schemas.openxmlformats.org/officeDocument/2006/relationships/image" Target="../media/image146.png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5.png"/><Relationship Id="rId2" Type="http://schemas.openxmlformats.org/officeDocument/2006/relationships/tags" Target="../tags/tag118.xml"/><Relationship Id="rId16" Type="http://schemas.openxmlformats.org/officeDocument/2006/relationships/image" Target="../media/image149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144.png"/><Relationship Id="rId5" Type="http://schemas.openxmlformats.org/officeDocument/2006/relationships/tags" Target="../tags/tag121.xml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tags" Target="../tags/tag120.xml"/><Relationship Id="rId9" Type="http://schemas.openxmlformats.org/officeDocument/2006/relationships/image" Target="../media/image2.png"/><Relationship Id="rId14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0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4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15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7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5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1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.png"/><Relationship Id="rId18" Type="http://schemas.openxmlformats.org/officeDocument/2006/relationships/image" Target="../media/image20.png"/><Relationship Id="rId3" Type="http://schemas.openxmlformats.org/officeDocument/2006/relationships/tags" Target="../tags/tag6.xml"/><Relationship Id="rId21" Type="http://schemas.openxmlformats.org/officeDocument/2006/relationships/image" Target="../media/image23.png"/><Relationship Id="rId7" Type="http://schemas.openxmlformats.org/officeDocument/2006/relationships/tags" Target="../tags/tag10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9.png"/><Relationship Id="rId2" Type="http://schemas.openxmlformats.org/officeDocument/2006/relationships/tags" Target="../tags/tag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15" Type="http://schemas.openxmlformats.org/officeDocument/2006/relationships/image" Target="../media/image17.png"/><Relationship Id="rId10" Type="http://schemas.openxmlformats.org/officeDocument/2006/relationships/tags" Target="../tags/tag13.xml"/><Relationship Id="rId19" Type="http://schemas.openxmlformats.org/officeDocument/2006/relationships/image" Target="../media/image2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.png"/><Relationship Id="rId26" Type="http://schemas.openxmlformats.org/officeDocument/2006/relationships/image" Target="../media/image34.svg"/><Relationship Id="rId3" Type="http://schemas.openxmlformats.org/officeDocument/2006/relationships/tags" Target="../tags/tag16.xml"/><Relationship Id="rId21" Type="http://schemas.openxmlformats.org/officeDocument/2006/relationships/image" Target="../media/image29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tags" Target="../tags/tag15.xml"/><Relationship Id="rId16" Type="http://schemas.openxmlformats.org/officeDocument/2006/relationships/image" Target="../media/image22.png"/><Relationship Id="rId20" Type="http://schemas.openxmlformats.org/officeDocument/2006/relationships/image" Target="../media/image28.png"/><Relationship Id="rId29" Type="http://schemas.openxmlformats.org/officeDocument/2006/relationships/image" Target="../media/image1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32.png"/><Relationship Id="rId5" Type="http://schemas.openxmlformats.org/officeDocument/2006/relationships/tags" Target="../tags/tag18.xml"/><Relationship Id="rId15" Type="http://schemas.openxmlformats.org/officeDocument/2006/relationships/image" Target="../media/image2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10" Type="http://schemas.openxmlformats.org/officeDocument/2006/relationships/tags" Target="../tags/tag23.xml"/><Relationship Id="rId19" Type="http://schemas.openxmlformats.org/officeDocument/2006/relationships/image" Target="../media/image27.png"/><Relationship Id="rId31" Type="http://schemas.openxmlformats.org/officeDocument/2006/relationships/image" Target="../media/image24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6.xml"/><Relationship Id="rId7" Type="http://schemas.openxmlformats.org/officeDocument/2006/relationships/image" Target="../media/image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27.xml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0.xml"/><Relationship Id="rId7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2.png"/><Relationship Id="rId4" Type="http://schemas.openxmlformats.org/officeDocument/2006/relationships/tags" Target="../tags/tag31.xm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47.png"/><Relationship Id="rId18" Type="http://schemas.openxmlformats.org/officeDocument/2006/relationships/image" Target="../media/image50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6.png"/><Relationship Id="rId17" Type="http://schemas.openxmlformats.org/officeDocument/2006/relationships/image" Target="../media/image49.png"/><Relationship Id="rId2" Type="http://schemas.openxmlformats.org/officeDocument/2006/relationships/tags" Target="../tags/tag33.xml"/><Relationship Id="rId16" Type="http://schemas.openxmlformats.org/officeDocument/2006/relationships/image" Target="../media/image17.png"/><Relationship Id="rId20" Type="http://schemas.openxmlformats.org/officeDocument/2006/relationships/image" Target="../media/image52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5.png"/><Relationship Id="rId5" Type="http://schemas.openxmlformats.org/officeDocument/2006/relationships/tags" Target="../tags/tag36.xml"/><Relationship Id="rId15" Type="http://schemas.openxmlformats.org/officeDocument/2006/relationships/image" Target="../media/image18.png"/><Relationship Id="rId10" Type="http://schemas.openxmlformats.org/officeDocument/2006/relationships/image" Target="../media/image44.png"/><Relationship Id="rId19" Type="http://schemas.openxmlformats.org/officeDocument/2006/relationships/image" Target="../media/image51.png"/><Relationship Id="rId4" Type="http://schemas.openxmlformats.org/officeDocument/2006/relationships/tags" Target="../tags/tag35.xml"/><Relationship Id="rId9" Type="http://schemas.openxmlformats.org/officeDocument/2006/relationships/image" Target="../media/image2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0" y="30037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ill Sans MT" pitchFamily="34" charset="0"/>
              </a:rPr>
              <a:t>Alvise Bastianello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345611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Gill Sans MT" pitchFamily="34" charset="0"/>
              </a:rPr>
              <a:t>Technical University of </a:t>
            </a:r>
            <a:r>
              <a:rPr lang="it-IT" dirty="0" err="1">
                <a:latin typeface="Gill Sans MT" pitchFamily="34" charset="0"/>
              </a:rPr>
              <a:t>Munich</a:t>
            </a:r>
            <a:endParaRPr lang="it-IT" dirty="0">
              <a:latin typeface="Gill Sans MT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15636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Gill Sans MT" panose="020B0502020104020203" pitchFamily="34" charset="0"/>
              </a:rPr>
              <a:t>Sine-Gordon: </a:t>
            </a: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Gill Sans MT" panose="020B0502020104020203" pitchFamily="34" charset="0"/>
              </a:rPr>
              <a:t>F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Gill Sans MT" panose="020B0502020104020203" pitchFamily="34" charset="0"/>
              </a:rPr>
              <a:t>rom coupled condensates to hydrodynamics</a:t>
            </a:r>
            <a:endParaRPr lang="it-IT" sz="3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TUM_Logo_blau_rgb_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0323"/>
            <a:ext cx="1800200" cy="71156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31957" y="4209350"/>
            <a:ext cx="56351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u="sng" dirty="0">
                <a:latin typeface="Gill Sans MT" pitchFamily="34" charset="0"/>
              </a:rPr>
              <a:t>10th Bologna Workshop on Conformal Field Theory and Integrable Models</a:t>
            </a:r>
          </a:p>
          <a:p>
            <a:pPr algn="ctr"/>
            <a:endParaRPr lang="en-US" sz="1400" dirty="0">
              <a:latin typeface="Gill Sans MT" pitchFamily="34" charset="0"/>
            </a:endParaRPr>
          </a:p>
          <a:p>
            <a:pPr algn="ctr"/>
            <a:r>
              <a:rPr lang="en-US" sz="1400" dirty="0">
                <a:latin typeface="Gill Sans MT" pitchFamily="34" charset="0"/>
              </a:rPr>
              <a:t>6th September 2023</a:t>
            </a:r>
            <a:endParaRPr lang="it-IT" sz="14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3" name="CasellaDiTesto 103">
            <a:extLst>
              <a:ext uri="{FF2B5EF4-FFF2-40B4-BE49-F238E27FC236}">
                <a16:creationId xmlns:a16="http://schemas.microsoft.com/office/drawing/2014/main" id="{29A9B9B3-CD96-D931-DDD0-5CAA7A2CDDFD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Classical thermodynamics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10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83166D-5535-6ADF-4616-FA71817EE2C2}"/>
              </a:ext>
            </a:extLst>
          </p:cNvPr>
          <p:cNvSpPr txBox="1"/>
          <p:nvPr/>
        </p:nvSpPr>
        <p:spPr>
          <a:xfrm>
            <a:off x="6588224" y="267494"/>
            <a:ext cx="2364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R. Koch,  AB, arXiv:2303.16932 (2023)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D9E55-D3FF-6AD6-3E15-E9A214073744}"/>
              </a:ext>
            </a:extLst>
          </p:cNvPr>
          <p:cNvSpPr txBox="1"/>
          <p:nvPr/>
        </p:nvSpPr>
        <p:spPr>
          <a:xfrm>
            <a:off x="5070058" y="733374"/>
            <a:ext cx="3900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Semiclassical limits of quantum-integrable models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De Luca, </a:t>
            </a:r>
            <a:r>
              <a:rPr lang="en-US" sz="1000" dirty="0" err="1">
                <a:latin typeface="Gill Sans MT" panose="020B0502020104020203" pitchFamily="34" charset="0"/>
              </a:rPr>
              <a:t>Mussardo</a:t>
            </a:r>
            <a:r>
              <a:rPr lang="en-US" sz="1000" dirty="0">
                <a:latin typeface="Gill Sans MT" panose="020B0502020104020203" pitchFamily="34" charset="0"/>
              </a:rPr>
              <a:t>, JSTAT 2016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AB, Doyon, Watts, Yoshimura, </a:t>
            </a:r>
            <a:r>
              <a:rPr lang="en-US" sz="1000" dirty="0" err="1">
                <a:latin typeface="Gill Sans MT" panose="020B0502020104020203" pitchFamily="34" charset="0"/>
              </a:rPr>
              <a:t>Scipost</a:t>
            </a:r>
            <a:r>
              <a:rPr lang="en-US" sz="1000" dirty="0">
                <a:latin typeface="Gill Sans MT" panose="020B0502020104020203" pitchFamily="34" charset="0"/>
              </a:rPr>
              <a:t> 2018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Del Vecchio Del Vecchio, AB, De Luca, </a:t>
            </a:r>
            <a:r>
              <a:rPr lang="en-US" sz="1000" dirty="0" err="1">
                <a:latin typeface="Gill Sans MT" panose="020B0502020104020203" pitchFamily="34" charset="0"/>
              </a:rPr>
              <a:t>Mussardo</a:t>
            </a:r>
            <a:r>
              <a:rPr lang="en-US" sz="1000" dirty="0">
                <a:latin typeface="Gill Sans MT" panose="020B0502020104020203" pitchFamily="34" charset="0"/>
              </a:rPr>
              <a:t>, </a:t>
            </a:r>
            <a:r>
              <a:rPr lang="en-US" sz="1000" dirty="0" err="1">
                <a:latin typeface="Gill Sans MT" panose="020B0502020104020203" pitchFamily="34" charset="0"/>
              </a:rPr>
              <a:t>Scipost</a:t>
            </a:r>
            <a:r>
              <a:rPr lang="en-US" sz="1000" dirty="0">
                <a:latin typeface="Gill Sans MT" panose="020B0502020104020203" pitchFamily="34" charset="0"/>
              </a:rPr>
              <a:t> 2020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Koch, </a:t>
            </a:r>
            <a:r>
              <a:rPr lang="en-US" sz="1000" dirty="0" err="1">
                <a:latin typeface="Gill Sans MT" panose="020B0502020104020203" pitchFamily="34" charset="0"/>
              </a:rPr>
              <a:t>Caux</a:t>
            </a:r>
            <a:r>
              <a:rPr lang="en-US" sz="1000" dirty="0">
                <a:latin typeface="Gill Sans MT" panose="020B0502020104020203" pitchFamily="34" charset="0"/>
              </a:rPr>
              <a:t>, AB, </a:t>
            </a:r>
            <a:r>
              <a:rPr lang="en-US" sz="1000" dirty="0" err="1">
                <a:latin typeface="Gill Sans MT" panose="020B0502020104020203" pitchFamily="34" charset="0"/>
              </a:rPr>
              <a:t>JPhysA</a:t>
            </a:r>
            <a:r>
              <a:rPr lang="en-US" sz="1000" dirty="0">
                <a:latin typeface="Gill Sans MT" panose="020B0502020104020203" pitchFamily="34" charset="0"/>
              </a:rPr>
              <a:t> 2022</a:t>
            </a:r>
            <a:endParaRPr lang="en-US" sz="900" dirty="0">
              <a:latin typeface="Gill Sans MT" panose="020B05020201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4E7063-1EDF-F05A-7CA1-E34AA732C8E7}"/>
              </a:ext>
            </a:extLst>
          </p:cNvPr>
          <p:cNvSpPr txBox="1"/>
          <p:nvPr/>
        </p:nvSpPr>
        <p:spPr>
          <a:xfrm>
            <a:off x="5162071" y="1669478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Large mode occupancy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DA78CC-BD2E-056D-B048-5A23F30FD889}"/>
              </a:ext>
            </a:extLst>
          </p:cNvPr>
          <p:cNvSpPr txBox="1"/>
          <p:nvPr/>
        </p:nvSpPr>
        <p:spPr>
          <a:xfrm>
            <a:off x="7350198" y="1669478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Small interactions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AB98E7-DC55-0FBA-85E0-6FCAF0EDAFDC}"/>
              </a:ext>
            </a:extLst>
          </p:cNvPr>
          <p:cNvSpPr txBox="1"/>
          <p:nvPr/>
        </p:nvSpPr>
        <p:spPr>
          <a:xfrm>
            <a:off x="7036797" y="1687909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&amp;</a:t>
            </a:r>
          </a:p>
        </p:txBody>
      </p:sp>
      <p:pic>
        <p:nvPicPr>
          <p:cNvPr id="51" name="Picture 50" descr="\documentclass{article}&#10;\usepackage{amsmath,amssymb}&#10;\usepackage{braket}&#10;\pagestyle{empty}&#10;\usepackage[usenames,dvipsnames]{xcolor}&#10;&#10;\begin{document}&#10;&#10;\begin{equation}&#10;\nonumber&#10;\mathcal{S}=\int \text{d}\theta \bigg\{   \rho_K\left(1-\log\frac{\rho_K}{\rho_K^t}\right)+\rho_{\bar{K}}\left(1-\log\frac{\rho_{\bar{K}}}{\rho_{\bar{K}}^t}\right)+\int_{\delta(\hbar)}^1\text{d}\sigma s_{\text{m}}  \rho_\sigma\left(1-\log\frac{\rho_\sigma}{\rho_\sigma^t}\right) -\log\hbar\bigg(\rho_K+\rho_{\bar{K}} +2\int_{\delta(\hbar)}^1\text{d}\sigma  s_{\text{m}} \rho_{\sigma}\bigg)\bigg\}&#10;\end{equation}&#10;&#10;\end{document}" title="IguanaTex Bitmap Display">
            <a:extLst>
              <a:ext uri="{FF2B5EF4-FFF2-40B4-BE49-F238E27FC236}">
                <a16:creationId xmlns:a16="http://schemas.microsoft.com/office/drawing/2014/main" id="{D1F57233-0672-A035-E0ED-6C6B6964C4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3450"/>
            <a:ext cx="8358800" cy="467228"/>
          </a:xfrm>
          <a:prstGeom prst="rect">
            <a:avLst/>
          </a:prstGeom>
        </p:spPr>
      </p:pic>
      <p:sp>
        <p:nvSpPr>
          <p:cNvPr id="163" name="Left Bracket 162">
            <a:extLst>
              <a:ext uri="{FF2B5EF4-FFF2-40B4-BE49-F238E27FC236}">
                <a16:creationId xmlns:a16="http://schemas.microsoft.com/office/drawing/2014/main" id="{256652BF-A878-E58E-9AC9-1CDAACB97DF1}"/>
              </a:ext>
            </a:extLst>
          </p:cNvPr>
          <p:cNvSpPr/>
          <p:nvPr/>
        </p:nvSpPr>
        <p:spPr>
          <a:xfrm rot="5400000">
            <a:off x="2533601" y="2331661"/>
            <a:ext cx="45719" cy="2590919"/>
          </a:xfrm>
          <a:prstGeom prst="leftBracket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1FC1744-33D7-E4AF-DA01-EF8A5CC9B031}"/>
              </a:ext>
            </a:extLst>
          </p:cNvPr>
          <p:cNvSpPr txBox="1"/>
          <p:nvPr/>
        </p:nvSpPr>
        <p:spPr>
          <a:xfrm>
            <a:off x="1835696" y="3322682"/>
            <a:ext cx="1723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Gill Sans MT" panose="020B0502020104020203" pitchFamily="34" charset="0"/>
              </a:rPr>
              <a:t>Kinks &amp; Antikinks</a:t>
            </a:r>
          </a:p>
        </p:txBody>
      </p:sp>
      <p:sp>
        <p:nvSpPr>
          <p:cNvPr id="180" name="Left Bracket 179">
            <a:extLst>
              <a:ext uri="{FF2B5EF4-FFF2-40B4-BE49-F238E27FC236}">
                <a16:creationId xmlns:a16="http://schemas.microsoft.com/office/drawing/2014/main" id="{8449ED58-6C8F-DCA6-B47C-CEE196E0D7F5}"/>
              </a:ext>
            </a:extLst>
          </p:cNvPr>
          <p:cNvSpPr/>
          <p:nvPr/>
        </p:nvSpPr>
        <p:spPr>
          <a:xfrm rot="16200000">
            <a:off x="7581697" y="2931561"/>
            <a:ext cx="45720" cy="2464714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6F49C15-D716-CFDC-F9E4-035FEE85B818}"/>
              </a:ext>
            </a:extLst>
          </p:cNvPr>
          <p:cNvSpPr txBox="1"/>
          <p:nvPr/>
        </p:nvSpPr>
        <p:spPr>
          <a:xfrm>
            <a:off x="3559185" y="4241242"/>
            <a:ext cx="175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Gill Sans MT" panose="020B0502020104020203" pitchFamily="34" charset="0"/>
              </a:rPr>
              <a:t>Light breathers cutoff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E286183-F4FB-8D75-3510-48D39C667CD7}"/>
              </a:ext>
            </a:extLst>
          </p:cNvPr>
          <p:cNvSpPr txBox="1"/>
          <p:nvPr/>
        </p:nvSpPr>
        <p:spPr>
          <a:xfrm>
            <a:off x="6770958" y="4203610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Gill Sans MT" panose="020B0502020104020203" pitchFamily="34" charset="0"/>
              </a:rPr>
              <a:t>“Chemical potential”</a:t>
            </a:r>
          </a:p>
        </p:txBody>
      </p:sp>
      <p:pic>
        <p:nvPicPr>
          <p:cNvPr id="184" name="Picture 183" descr="\documentclass{article}&#10;\usepackage{amsmath,amssymb}&#10;\usepackage{braket}&#10;\pagestyle{empty}&#10;\usepackage[usenames,dvipsnames]{xcolor}&#10;&#10;\begin{document}&#10;&#10;\begin{equation}&#10;\nonumber&#10;m_n=2M \sin\left(\frac{\pi}{2} \frac{\hbar n}{s_{\text{m}}}\right)&#10;\end{equation}&#10;&#10;\end{document}" title="IguanaTex Bitmap Display">
            <a:extLst>
              <a:ext uri="{FF2B5EF4-FFF2-40B4-BE49-F238E27FC236}">
                <a16:creationId xmlns:a16="http://schemas.microsoft.com/office/drawing/2014/main" id="{4F5DF156-04E3-C150-01D8-E90F07E6E2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4" y="1477425"/>
            <a:ext cx="1667641" cy="428913"/>
          </a:xfrm>
          <a:prstGeom prst="rect">
            <a:avLst/>
          </a:prstGeom>
        </p:spPr>
      </p:pic>
      <p:pic>
        <p:nvPicPr>
          <p:cNvPr id="190" name="Picture 189" descr="\documentclass{article}&#10;\usepackage{amsmath,amssymb}&#10;\usepackage{braket}&#10;\pagestyle{empty}&#10;\usepackage[usenames,dvipsnames]{xcolor}&#10;&#10;\begin{document}&#10;&#10;\begin{equation}&#10;\nonumber&#10;\sigma\leftrightarrow \hbar n/s_\text{m}&#10;\end{equation}&#10;&#10;\end{document}" title="IguanaTex Bitmap Display">
            <a:extLst>
              <a:ext uri="{FF2B5EF4-FFF2-40B4-BE49-F238E27FC236}">
                <a16:creationId xmlns:a16="http://schemas.microsoft.com/office/drawing/2014/main" id="{6526707E-B007-CF2D-EE5A-10258E5F80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55332"/>
            <a:ext cx="865295" cy="1803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2CDF01-33F2-93D8-4EC6-04032B4DDE9C}"/>
              </a:ext>
            </a:extLst>
          </p:cNvPr>
          <p:cNvSpPr/>
          <p:nvPr/>
        </p:nvSpPr>
        <p:spPr>
          <a:xfrm>
            <a:off x="4997108" y="733374"/>
            <a:ext cx="3925402" cy="12761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DB820F8A-EB77-C8CF-5D80-22711B756317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 1 1" descr="✓ bulb cartoon scribble free vector eps, cdr, ai, svg vector illustration  graphic art">
            <a:extLst>
              <a:ext uri="{FF2B5EF4-FFF2-40B4-BE49-F238E27FC236}">
                <a16:creationId xmlns:a16="http://schemas.microsoft.com/office/drawing/2014/main" id="{9DBB87E3-90F1-62FB-778D-63B94309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9983" y="629731"/>
            <a:ext cx="451777" cy="451777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BEB0307-3E8C-F343-6707-9E12C38F4517}"/>
              </a:ext>
            </a:extLst>
          </p:cNvPr>
          <p:cNvSpPr txBox="1"/>
          <p:nvPr/>
        </p:nvSpPr>
        <p:spPr>
          <a:xfrm>
            <a:off x="76943" y="1039837"/>
            <a:ext cx="377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Use quantum mechanics as a “regulator”         </a:t>
            </a:r>
          </a:p>
        </p:txBody>
      </p:sp>
      <p:pic>
        <p:nvPicPr>
          <p:cNvPr id="54" name="Picture 53" descr="\documentclass{article}&#10;\usepackage{amsmath,amssymb}&#10;\usepackage{braket}&#10;\pagestyle{empty}&#10;\usepackage[usenames,dvipsnames]{xcolor}&#10;&#10;\begin{document}&#10;&#10;\begin{equation}&#10;\nonumber&#10;\hbar\to 0&#10;\end{equation}&#10;&#10;\end{document}" title="IguanaTex Bitmap Display">
            <a:extLst>
              <a:ext uri="{FF2B5EF4-FFF2-40B4-BE49-F238E27FC236}">
                <a16:creationId xmlns:a16="http://schemas.microsoft.com/office/drawing/2014/main" id="{2B8B4020-2512-63E8-1A95-518E426448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20" y="1128542"/>
            <a:ext cx="510916" cy="148763"/>
          </a:xfrm>
          <a:prstGeom prst="rect">
            <a:avLst/>
          </a:prstGeom>
        </p:spPr>
      </p:pic>
      <p:sp>
        <p:nvSpPr>
          <p:cNvPr id="55" name="Left Bracket 54">
            <a:extLst>
              <a:ext uri="{FF2B5EF4-FFF2-40B4-BE49-F238E27FC236}">
                <a16:creationId xmlns:a16="http://schemas.microsoft.com/office/drawing/2014/main" id="{B3D8D32C-B594-6BD9-6AB3-07F2C4B962F9}"/>
              </a:ext>
            </a:extLst>
          </p:cNvPr>
          <p:cNvSpPr/>
          <p:nvPr/>
        </p:nvSpPr>
        <p:spPr>
          <a:xfrm rot="5400000">
            <a:off x="5125888" y="2691701"/>
            <a:ext cx="45719" cy="1870839"/>
          </a:xfrm>
          <a:prstGeom prst="leftBracket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3C52FB-E117-8C6C-6708-E4176241E2A1}"/>
              </a:ext>
            </a:extLst>
          </p:cNvPr>
          <p:cNvSpPr txBox="1"/>
          <p:nvPr/>
        </p:nvSpPr>
        <p:spPr>
          <a:xfrm>
            <a:off x="4211960" y="3322682"/>
            <a:ext cx="1723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Gill Sans MT" panose="020B0502020104020203" pitchFamily="34" charset="0"/>
              </a:rPr>
              <a:t>Breathers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1C8D5B-D2FF-6467-C2AF-B5D5970D6D6F}"/>
              </a:ext>
            </a:extLst>
          </p:cNvPr>
          <p:cNvSpPr txBox="1"/>
          <p:nvPr/>
        </p:nvSpPr>
        <p:spPr>
          <a:xfrm>
            <a:off x="2699792" y="2984053"/>
            <a:ext cx="259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Gill Sans MT" panose="020B0502020104020203" pitchFamily="34" charset="0"/>
              </a:rPr>
              <a:t>Expected from “soliton gas”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8FD98924-EDC9-0706-A9FD-AD529D096994}"/>
              </a:ext>
            </a:extLst>
          </p:cNvPr>
          <p:cNvSpPr/>
          <p:nvPr/>
        </p:nvSpPr>
        <p:spPr>
          <a:xfrm>
            <a:off x="3390926" y="3231997"/>
            <a:ext cx="1258532" cy="839785"/>
          </a:xfrm>
          <a:prstGeom prst="arc">
            <a:avLst>
              <a:gd name="adj1" fmla="val 12223503"/>
              <a:gd name="adj2" fmla="val 20115379"/>
            </a:avLst>
          </a:prstGeom>
          <a:ln w="12700">
            <a:solidFill>
              <a:srgbClr val="00B0F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ket 58">
            <a:extLst>
              <a:ext uri="{FF2B5EF4-FFF2-40B4-BE49-F238E27FC236}">
                <a16:creationId xmlns:a16="http://schemas.microsoft.com/office/drawing/2014/main" id="{A7DAC7E5-55EF-3903-26DB-4CF067C4A194}"/>
              </a:ext>
            </a:extLst>
          </p:cNvPr>
          <p:cNvSpPr/>
          <p:nvPr/>
        </p:nvSpPr>
        <p:spPr>
          <a:xfrm rot="16200000">
            <a:off x="4342040" y="3956818"/>
            <a:ext cx="45719" cy="4142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24E614DE-3FFA-50FB-B2DB-8B6A8C1FF39B}"/>
              </a:ext>
            </a:extLst>
          </p:cNvPr>
          <p:cNvSpPr/>
          <p:nvPr/>
        </p:nvSpPr>
        <p:spPr>
          <a:xfrm rot="10800000">
            <a:off x="5191126" y="3822130"/>
            <a:ext cx="1783778" cy="790564"/>
          </a:xfrm>
          <a:prstGeom prst="arc">
            <a:avLst>
              <a:gd name="adj1" fmla="val 11855114"/>
              <a:gd name="adj2" fmla="val 20532934"/>
            </a:avLst>
          </a:prstGeom>
          <a:ln w="127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5BCA5A-4410-DD31-FE7A-7866CEA94BBF}"/>
              </a:ext>
            </a:extLst>
          </p:cNvPr>
          <p:cNvSpPr txBox="1"/>
          <p:nvPr/>
        </p:nvSpPr>
        <p:spPr>
          <a:xfrm>
            <a:off x="4820829" y="4640237"/>
            <a:ext cx="2559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Gill Sans MT" panose="020B0502020104020203" pitchFamily="34" charset="0"/>
              </a:rPr>
              <a:t>New terms: apparently divergent</a:t>
            </a:r>
          </a:p>
        </p:txBody>
      </p:sp>
      <p:pic>
        <p:nvPicPr>
          <p:cNvPr id="128" name="Picture 127" descr="\documentclass{article}&#10;\usepackage{amsmath,amssymb}&#10;\usepackage{braket}&#10;\pagestyle{empty}&#10;\usepackage[usenames,dvipsnames]{xcolor}&#10;&#10;\begin{document}&#10;&#10;\begin{equation}&#10;\nonumber&#10;s_\text{m}=4K&#10;\end{equation}&#10;&#10;\end{document}" title="IguanaTex Bitmap Display">
            <a:extLst>
              <a:ext uri="{FF2B5EF4-FFF2-40B4-BE49-F238E27FC236}">
                <a16:creationId xmlns:a16="http://schemas.microsoft.com/office/drawing/2014/main" id="{8A231A12-6D65-9401-88D7-67C8401DCF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39" y="1725599"/>
            <a:ext cx="684981" cy="151507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EF395E82-5FCE-EF52-B15C-108C5157DF0A}"/>
              </a:ext>
            </a:extLst>
          </p:cNvPr>
          <p:cNvSpPr txBox="1"/>
          <p:nvPr/>
        </p:nvSpPr>
        <p:spPr>
          <a:xfrm>
            <a:off x="1932434" y="2419603"/>
            <a:ext cx="544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Cap             on maximum soliton’s size: regularizes infrared problem</a:t>
            </a:r>
          </a:p>
        </p:txBody>
      </p:sp>
      <p:pic>
        <p:nvPicPr>
          <p:cNvPr id="131" name="Picture 130" descr="\documentclass{article}&#10;\usepackage{amsmath,amssymb}&#10;\usepackage{braket}&#10;\pagestyle{empty}&#10;\usepackage[usenames,dvipsnames]{xcolor}&#10;&#10;\begin{document}&#10;&#10;\begin{equation}&#10;\nonumber&#10;\propto \hbar^{-1}&#10;\end{equation}&#10;&#10;\end{document}" title="IguanaTex Bitmap Display">
            <a:extLst>
              <a:ext uri="{FF2B5EF4-FFF2-40B4-BE49-F238E27FC236}">
                <a16:creationId xmlns:a16="http://schemas.microsoft.com/office/drawing/2014/main" id="{DB891B8B-9337-D588-4498-CC0F5BD7A7D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01" y="2484042"/>
            <a:ext cx="445985" cy="161109"/>
          </a:xfrm>
          <a:prstGeom prst="rect">
            <a:avLst/>
          </a:prstGeom>
        </p:spPr>
      </p:pic>
      <p:sp>
        <p:nvSpPr>
          <p:cNvPr id="132" name="Google Shape;1962;p45 1 1">
            <a:extLst>
              <a:ext uri="{FF2B5EF4-FFF2-40B4-BE49-F238E27FC236}">
                <a16:creationId xmlns:a16="http://schemas.microsoft.com/office/drawing/2014/main" id="{51AB6222-98B6-A183-8DB2-9FF4092FAF9A}"/>
              </a:ext>
            </a:extLst>
          </p:cNvPr>
          <p:cNvSpPr/>
          <p:nvPr/>
        </p:nvSpPr>
        <p:spPr>
          <a:xfrm flipV="1">
            <a:off x="7100477" y="2396238"/>
            <a:ext cx="36576" cy="38900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962;p45 2 1">
            <a:extLst>
              <a:ext uri="{FF2B5EF4-FFF2-40B4-BE49-F238E27FC236}">
                <a16:creationId xmlns:a16="http://schemas.microsoft.com/office/drawing/2014/main" id="{4551B9E2-1BB3-A296-7B28-B94CD6767D5A}"/>
              </a:ext>
            </a:extLst>
          </p:cNvPr>
          <p:cNvSpPr/>
          <p:nvPr/>
        </p:nvSpPr>
        <p:spPr>
          <a:xfrm rot="16200000" flipV="1">
            <a:off x="4515759" y="113320"/>
            <a:ext cx="36576" cy="531233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962;p45 3 1">
            <a:extLst>
              <a:ext uri="{FF2B5EF4-FFF2-40B4-BE49-F238E27FC236}">
                <a16:creationId xmlns:a16="http://schemas.microsoft.com/office/drawing/2014/main" id="{3890B64C-1C16-A711-3CCE-F0D53198C0B3}"/>
              </a:ext>
            </a:extLst>
          </p:cNvPr>
          <p:cNvSpPr/>
          <p:nvPr/>
        </p:nvSpPr>
        <p:spPr>
          <a:xfrm flipH="1">
            <a:off x="1761959" y="2389911"/>
            <a:ext cx="36576" cy="38900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962;p45 4 1">
            <a:extLst>
              <a:ext uri="{FF2B5EF4-FFF2-40B4-BE49-F238E27FC236}">
                <a16:creationId xmlns:a16="http://schemas.microsoft.com/office/drawing/2014/main" id="{363F7A4F-95A8-F962-56F1-747FC809CD28}"/>
              </a:ext>
            </a:extLst>
          </p:cNvPr>
          <p:cNvSpPr/>
          <p:nvPr/>
        </p:nvSpPr>
        <p:spPr>
          <a:xfrm rot="16200000" flipH="1">
            <a:off x="4380214" y="-269772"/>
            <a:ext cx="36576" cy="531233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99D7AB-52BC-E23E-9063-7634AAAA80D2}"/>
              </a:ext>
            </a:extLst>
          </p:cNvPr>
          <p:cNvSpPr/>
          <p:nvPr/>
        </p:nvSpPr>
        <p:spPr>
          <a:xfrm>
            <a:off x="971600" y="2984053"/>
            <a:ext cx="5275756" cy="6793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2C747A3-2569-B58D-1E06-075FB3EA9586}"/>
              </a:ext>
            </a:extLst>
          </p:cNvPr>
          <p:cNvSpPr/>
          <p:nvPr/>
        </p:nvSpPr>
        <p:spPr>
          <a:xfrm>
            <a:off x="3616724" y="4130678"/>
            <a:ext cx="5275756" cy="7613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76" grpId="0"/>
      <p:bldP spid="180" grpId="0" animBg="1"/>
      <p:bldP spid="181" grpId="0"/>
      <p:bldP spid="182" grpId="0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61" grpId="0"/>
      <p:bldP spid="142" grpId="0" animBg="1"/>
      <p:bldP spid="1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3" name="CasellaDiTesto 103">
            <a:extLst>
              <a:ext uri="{FF2B5EF4-FFF2-40B4-BE49-F238E27FC236}">
                <a16:creationId xmlns:a16="http://schemas.microsoft.com/office/drawing/2014/main" id="{29A9B9B3-CD96-D931-DDD0-5CAA7A2CDDFD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Classical thermodynamics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11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83166D-5535-6ADF-4616-FA71817EE2C2}"/>
              </a:ext>
            </a:extLst>
          </p:cNvPr>
          <p:cNvSpPr txBox="1"/>
          <p:nvPr/>
        </p:nvSpPr>
        <p:spPr>
          <a:xfrm>
            <a:off x="6588224" y="267494"/>
            <a:ext cx="2364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R. Koch,  AB, arXiv:2303.16932 (2023)</a:t>
            </a:r>
          </a:p>
        </p:txBody>
      </p:sp>
      <p:pic>
        <p:nvPicPr>
          <p:cNvPr id="2" name="Immagine 77" descr="funambolo.jpg">
            <a:extLst>
              <a:ext uri="{FF2B5EF4-FFF2-40B4-BE49-F238E27FC236}">
                <a16:creationId xmlns:a16="http://schemas.microsoft.com/office/drawing/2014/main" id="{D2649BAF-2273-2C8B-4638-3F02271CDE5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177" y="776538"/>
            <a:ext cx="2147532" cy="1357050"/>
          </a:xfrm>
          <a:prstGeom prst="rect">
            <a:avLst/>
          </a:prstGeom>
        </p:spPr>
      </p:pic>
      <p:pic>
        <p:nvPicPr>
          <p:cNvPr id="13" name="Picture 12" descr="\documentclass{article}&#10;\usepackage{amsmath,amssymb}&#10;\usepackage{braket}&#10;\pagestyle{empty}&#10;\usepackage[usenames,dvipsnames]{xcolor}&#10;&#10;\begin{document}&#10;&#10;\begin{equation}&#10;\nonumber&#10;\delta(\hbar)&#10;\end{equation}&#10;&#10;\end{document}" title="IguanaTex Bitmap Display">
            <a:extLst>
              <a:ext uri="{FF2B5EF4-FFF2-40B4-BE49-F238E27FC236}">
                <a16:creationId xmlns:a16="http://schemas.microsoft.com/office/drawing/2014/main" id="{176FBAA2-8612-E0C7-8464-FC34C9DFE3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2" y="852845"/>
            <a:ext cx="297680" cy="180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A0CAA4-1A3D-26F8-957B-E27A844AE526}"/>
              </a:ext>
            </a:extLst>
          </p:cNvPr>
          <p:cNvSpPr txBox="1"/>
          <p:nvPr/>
        </p:nvSpPr>
        <p:spPr>
          <a:xfrm>
            <a:off x="3491880" y="771550"/>
            <a:ext cx="4934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Light breather cutoff         fixed through consistency requirement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(non-singular equations as            )</a:t>
            </a:r>
          </a:p>
        </p:txBody>
      </p:sp>
      <p:pic>
        <p:nvPicPr>
          <p:cNvPr id="16" name="Picture 15" descr="\documentclass{article}&#10;\usepackage{amsmath,amssymb}&#10;\usepackage{braket}&#10;\pagestyle{empty}&#10;\usepackage[usenames,dvipsnames]{xcolor}&#10;&#10;\begin{document}&#10;&#10;\begin{equation}&#10;\nonumber&#10;\hbar\to 0&#10;\end{equation}&#10;&#10;\end{document}" title="IguanaTex Bitmap Display">
            <a:extLst>
              <a:ext uri="{FF2B5EF4-FFF2-40B4-BE49-F238E27FC236}">
                <a16:creationId xmlns:a16="http://schemas.microsoft.com/office/drawing/2014/main" id="{9FFC4B10-7F2E-F1EA-4129-763D524D8B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28" y="1073430"/>
            <a:ext cx="447052" cy="130168"/>
          </a:xfrm>
          <a:prstGeom prst="rect">
            <a:avLst/>
          </a:prstGeom>
        </p:spPr>
      </p:pic>
      <p:pic>
        <p:nvPicPr>
          <p:cNvPr id="8" name="Picture 7" descr="\documentclass{article}&#10;\usepackage{amsmath,amssymb}&#10;\usepackage{braket}&#10;\pagestyle{empty}&#10;\usepackage[usenames,dvipsnames]{xcolor}&#10;&#10;\begin{document}&#10;&#10;\begin{equation}&#10;\nonumber&#10;e^{-\beta\varepsilon_\sigma(\theta)}\to \left[\frac{e^{-\beta\sigma^2\varepsilon_\sigma(\theta)}-1}{(s_\text{m} \sigma)^2}\right]&#10;\end{equation}&#10;&#10;\end{document}" title="IguanaTex Bitmap Display">
            <a:extLst>
              <a:ext uri="{FF2B5EF4-FFF2-40B4-BE49-F238E27FC236}">
                <a16:creationId xmlns:a16="http://schemas.microsoft.com/office/drawing/2014/main" id="{A1D99E50-EB5E-09CD-3272-6FD5A35345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77169"/>
            <a:ext cx="2176576" cy="534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1CF88B-22DE-326D-28F9-EA97E935538C}"/>
              </a:ext>
            </a:extLst>
          </p:cNvPr>
          <p:cNvSpPr txBox="1"/>
          <p:nvPr/>
        </p:nvSpPr>
        <p:spPr>
          <a:xfrm>
            <a:off x="2771800" y="1779662"/>
            <a:ext cx="283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Take-on message: change in statistics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29235-D0EF-24D9-0336-0AF59B968808}"/>
              </a:ext>
            </a:extLst>
          </p:cNvPr>
          <p:cNvCxnSpPr>
            <a:cxnSpLocks/>
          </p:cNvCxnSpPr>
          <p:nvPr/>
        </p:nvCxnSpPr>
        <p:spPr>
          <a:xfrm>
            <a:off x="6339609" y="1641125"/>
            <a:ext cx="104599" cy="149680"/>
          </a:xfrm>
          <a:prstGeom prst="line">
            <a:avLst/>
          </a:prstGeom>
          <a:ln w="127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87C79A-216E-2FE5-E686-244A22CBD380}"/>
              </a:ext>
            </a:extLst>
          </p:cNvPr>
          <p:cNvSpPr txBox="1"/>
          <p:nvPr/>
        </p:nvSpPr>
        <p:spPr>
          <a:xfrm>
            <a:off x="5953759" y="1347614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Gill Sans MT" panose="020B0502020104020203" pitchFamily="34" charset="0"/>
              </a:rPr>
              <a:t>Boltzmann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37E81-282F-39B4-BD89-0587791AD9E9}"/>
              </a:ext>
            </a:extLst>
          </p:cNvPr>
          <p:cNvSpPr txBox="1"/>
          <p:nvPr/>
        </p:nvSpPr>
        <p:spPr>
          <a:xfrm>
            <a:off x="7164288" y="1358647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Gill Sans MT" panose="020B0502020104020203" pitchFamily="34" charset="0"/>
              </a:rPr>
              <a:t>Something else</a:t>
            </a:r>
          </a:p>
        </p:txBody>
      </p:sp>
      <p:sp>
        <p:nvSpPr>
          <p:cNvPr id="3" name="CasellaDiTesto 49">
            <a:extLst>
              <a:ext uri="{FF2B5EF4-FFF2-40B4-BE49-F238E27FC236}">
                <a16:creationId xmlns:a16="http://schemas.microsoft.com/office/drawing/2014/main" id="{E1044C73-06E2-E8A3-BF94-9C416EAC93AF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\documentclass{article}&#10;\usepackage{amsmath,amssymb}&#10;\usepackage{braket}&#10;\pagestyle{empty}&#10;\usepackage[usenames,dvipsnames]{xcolor}&#10;&#10;\begin{document}&#10;&#10;\begin{equation}&#10; \nonumber\sigma^2 \varepsilon_\sigma(\theta)=-2\sigma+\beta c^2 m_\sigma\cosh\theta +\int \frac{\text{d}\theta'}{2\pi} \varphi_\sigma(\theta-\theta')(e^{-\varepsilon_K}+e^{-\varepsilon_{\bar{K}}})&#10;+\int \frac{\text{d}\theta'}{2\pi}\int_{0}^{1}\text{d} \sigma'\,\varphi_{\sigma,\sigma'}(\theta-\theta')\frac{e^{-( \sigma')^2\varepsilon_{\sigma'}(\theta')}-1}{s_\text{m}(\sigma')^2}&#10;\end{equation}&#10;&#10;\end{document}" title="IguanaTex Bitmap Display">
            <a:extLst>
              <a:ext uri="{FF2B5EF4-FFF2-40B4-BE49-F238E27FC236}">
                <a16:creationId xmlns:a16="http://schemas.microsoft.com/office/drawing/2014/main" id="{799586E6-CD11-0262-DE85-9B3AF354EC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758"/>
            <a:ext cx="8643157" cy="501025"/>
          </a:xfrm>
          <a:prstGeom prst="rect">
            <a:avLst/>
          </a:prstGeom>
        </p:spPr>
      </p:pic>
      <p:pic>
        <p:nvPicPr>
          <p:cNvPr id="6" name="Picture 5" descr="\documentclass{article}&#10;\usepackage{amsmath,amssymb}&#10;\usepackage{braket}&#10;\pagestyle{empty}&#10;\usepackage[usenames,dvipsnames]{xcolor}&#10;&#10;\begin{document}&#10;&#10;\begin{equation}&#10;\nonumber&#10;\varepsilon_K(\theta)=\log s_\text{m}-1+\beta M c^2\cosh\theta +\int \frac{\text{d}\theta'}{2\pi} \varphi(\theta-\theta')(e^{-\varepsilon_K}+e^{-\varepsilon_{\bar{K}}})+\int \frac{\text{d}\theta'}{2\pi}\int_{0}^{1}\text{d} \sigma  \varphi_\sigma(\theta-\theta')\frac{e^{- \sigma^2\varepsilon_\sigma(\theta')}-1}{s_\text{m}\sigma^2}&#10;\end{equation}&#10;&#10;\end{document}" title="IguanaTex Bitmap Display">
            <a:extLst>
              <a:ext uri="{FF2B5EF4-FFF2-40B4-BE49-F238E27FC236}">
                <a16:creationId xmlns:a16="http://schemas.microsoft.com/office/drawing/2014/main" id="{9FD17DE3-3485-40EF-AE79-F2E7335CB80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" y="3723878"/>
            <a:ext cx="7898618" cy="479411"/>
          </a:xfrm>
          <a:prstGeom prst="rect">
            <a:avLst/>
          </a:prstGeom>
        </p:spPr>
      </p:pic>
      <p:pic>
        <p:nvPicPr>
          <p:cNvPr id="7" name="Picture 6" descr="\documentclass{article}&#10;\usepackage{amsmath,amssymb}&#10;\usepackage{braket}&#10;\pagestyle{empty}&#10;\usepackage[usenames,dvipsnames]{xcolor}&#10;&#10;\begin{document}&#10;&#10;\begin{equation}&#10;\nonumber&#10;\vartheta_K(\theta)= e^{-\varepsilon_K(\theta)}=\frac{\rho_K(\theta)}{\rho_K^t(\theta)}&#10;\end{equation}&#10;&#10;\end{document}" title="IguanaTex Bitmap Display">
            <a:extLst>
              <a:ext uri="{FF2B5EF4-FFF2-40B4-BE49-F238E27FC236}">
                <a16:creationId xmlns:a16="http://schemas.microsoft.com/office/drawing/2014/main" id="{AECB92A4-246C-F488-6E03-F36A0E0724A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2" y="4470797"/>
            <a:ext cx="1931517" cy="419397"/>
          </a:xfrm>
          <a:prstGeom prst="rect">
            <a:avLst/>
          </a:prstGeom>
        </p:spPr>
      </p:pic>
      <p:pic>
        <p:nvPicPr>
          <p:cNvPr id="12" name="Picture 11" descr="\documentclass{article}&#10;\usepackage{amsmath,amssymb}&#10;\usepackage{braket}&#10;\pagestyle{empty}&#10;\usepackage[usenames,dvipsnames]{xcolor}&#10;&#10;\begin{document}&#10;&#10;\begin{equation}&#10;\nonumber&#10;\hspace{2pc}\vartheta_\sigma(\theta)=e^{-\sigma^2 \varepsilon_\sigma(\theta)}=(s_\text{m} \sigma)^2\frac{\rho_\sigma(\theta)}{\rho^t_\sigma(\theta)}&#10;\end{equation}&#10;&#10;\end{document}" title="IguanaTex Bitmap Display">
            <a:extLst>
              <a:ext uri="{FF2B5EF4-FFF2-40B4-BE49-F238E27FC236}">
                <a16:creationId xmlns:a16="http://schemas.microsoft.com/office/drawing/2014/main" id="{C2E13FE8-512B-F689-4A3C-79DBB048526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02" y="4463901"/>
            <a:ext cx="2492447" cy="4121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C37F75-6D21-CEBD-0EFE-F4102DEACBEC}"/>
              </a:ext>
            </a:extLst>
          </p:cNvPr>
          <p:cNvSpPr txBox="1"/>
          <p:nvPr/>
        </p:nvSpPr>
        <p:spPr>
          <a:xfrm>
            <a:off x="7245678" y="3272085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Modified statistics</a:t>
            </a:r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0B50EFCB-CD67-C8AA-60A5-3270A4294974}"/>
              </a:ext>
            </a:extLst>
          </p:cNvPr>
          <p:cNvSpPr/>
          <p:nvPr/>
        </p:nvSpPr>
        <p:spPr>
          <a:xfrm rot="16200000">
            <a:off x="8169124" y="2539710"/>
            <a:ext cx="71296" cy="1379810"/>
          </a:xfrm>
          <a:prstGeom prst="leftBracke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ket 31">
            <a:extLst>
              <a:ext uri="{FF2B5EF4-FFF2-40B4-BE49-F238E27FC236}">
                <a16:creationId xmlns:a16="http://schemas.microsoft.com/office/drawing/2014/main" id="{72201B8D-97EA-3E74-ABCB-42443C6F512D}"/>
              </a:ext>
            </a:extLst>
          </p:cNvPr>
          <p:cNvSpPr/>
          <p:nvPr/>
        </p:nvSpPr>
        <p:spPr>
          <a:xfrm rot="5400000" flipV="1">
            <a:off x="7637068" y="3078842"/>
            <a:ext cx="52500" cy="1237571"/>
          </a:xfrm>
          <a:prstGeom prst="leftBracke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203ECF-477A-246E-0BE4-5A4F2868744E}"/>
              </a:ext>
            </a:extLst>
          </p:cNvPr>
          <p:cNvSpPr txBox="1"/>
          <p:nvPr/>
        </p:nvSpPr>
        <p:spPr>
          <a:xfrm>
            <a:off x="550200" y="3272085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Extra driving terms</a:t>
            </a:r>
          </a:p>
        </p:txBody>
      </p:sp>
      <p:sp>
        <p:nvSpPr>
          <p:cNvPr id="37" name="Left Bracket 36">
            <a:extLst>
              <a:ext uri="{FF2B5EF4-FFF2-40B4-BE49-F238E27FC236}">
                <a16:creationId xmlns:a16="http://schemas.microsoft.com/office/drawing/2014/main" id="{11B230AC-5980-457C-DB5C-B3F588601E88}"/>
              </a:ext>
            </a:extLst>
          </p:cNvPr>
          <p:cNvSpPr/>
          <p:nvPr/>
        </p:nvSpPr>
        <p:spPr>
          <a:xfrm rot="16200000">
            <a:off x="1327923" y="2901785"/>
            <a:ext cx="45719" cy="393761"/>
          </a:xfrm>
          <a:prstGeom prst="leftBracket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739FE95-8D75-91FD-B222-991319A50525}"/>
              </a:ext>
            </a:extLst>
          </p:cNvPr>
          <p:cNvSpPr/>
          <p:nvPr/>
        </p:nvSpPr>
        <p:spPr>
          <a:xfrm rot="5400000" flipV="1">
            <a:off x="1305390" y="3337588"/>
            <a:ext cx="52500" cy="720080"/>
          </a:xfrm>
          <a:prstGeom prst="leftBracket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825683-60F2-ED8C-3CD6-5471D34FCA6E}"/>
              </a:ext>
            </a:extLst>
          </p:cNvPr>
          <p:cNvSpPr/>
          <p:nvPr/>
        </p:nvSpPr>
        <p:spPr>
          <a:xfrm>
            <a:off x="207632" y="2620784"/>
            <a:ext cx="8828864" cy="226184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3" name="CasellaDiTesto 103">
            <a:extLst>
              <a:ext uri="{FF2B5EF4-FFF2-40B4-BE49-F238E27FC236}">
                <a16:creationId xmlns:a16="http://schemas.microsoft.com/office/drawing/2014/main" id="{29A9B9B3-CD96-D931-DDD0-5CAA7A2CDDFD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Classical thermodynamics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12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83166D-5535-6ADF-4616-FA71817EE2C2}"/>
              </a:ext>
            </a:extLst>
          </p:cNvPr>
          <p:cNvSpPr txBox="1"/>
          <p:nvPr/>
        </p:nvSpPr>
        <p:spPr>
          <a:xfrm>
            <a:off x="6588224" y="267494"/>
            <a:ext cx="2364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R. Koch,  AB, arXiv:2303.16932 (2023)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15CDC78-A9C3-9882-C291-CBA468114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40" y="1549587"/>
            <a:ext cx="3165608" cy="210228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6A69B16-BB18-1D8A-3EBA-C4ACE429BEEF}"/>
              </a:ext>
            </a:extLst>
          </p:cNvPr>
          <p:cNvSpPr/>
          <p:nvPr/>
        </p:nvSpPr>
        <p:spPr>
          <a:xfrm>
            <a:off x="3168352" y="1507195"/>
            <a:ext cx="648072" cy="46505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C58667-41E9-7939-7926-9028A47EB2B6}"/>
              </a:ext>
            </a:extLst>
          </p:cNvPr>
          <p:cNvSpPr/>
          <p:nvPr/>
        </p:nvSpPr>
        <p:spPr>
          <a:xfrm>
            <a:off x="4536504" y="2701711"/>
            <a:ext cx="1711226" cy="46505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F775C5E-D89D-8F5D-698B-5AA8E25B4B3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2304256" y="1739723"/>
            <a:ext cx="864096" cy="97892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32BF1F6-4BEF-0708-224A-B433B23D6AD2}"/>
              </a:ext>
            </a:extLst>
          </p:cNvPr>
          <p:cNvSpPr txBox="1"/>
          <p:nvPr/>
        </p:nvSpPr>
        <p:spPr>
          <a:xfrm>
            <a:off x="691712" y="1661259"/>
            <a:ext cx="1634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High-T limit</a:t>
            </a:r>
          </a:p>
          <a:p>
            <a:pPr algn="ctr"/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Massless free boson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99CB2E-770C-B4D5-5E12-9D72E90306AC}"/>
              </a:ext>
            </a:extLst>
          </p:cNvPr>
          <p:cNvSpPr txBox="1"/>
          <p:nvPr/>
        </p:nvSpPr>
        <p:spPr>
          <a:xfrm>
            <a:off x="6431298" y="2859334"/>
            <a:ext cx="2749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Low-T limit</a:t>
            </a:r>
          </a:p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Massive free boson (Klein-Gordon)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C33E08-6F46-E58F-3FC7-AC652D54233E}"/>
              </a:ext>
            </a:extLst>
          </p:cNvPr>
          <p:cNvCxnSpPr>
            <a:cxnSpLocks/>
            <a:stCxn id="39" idx="5"/>
            <a:endCxn id="45" idx="1"/>
          </p:cNvCxnSpPr>
          <p:nvPr/>
        </p:nvCxnSpPr>
        <p:spPr>
          <a:xfrm>
            <a:off x="5997127" y="3098660"/>
            <a:ext cx="434171" cy="22284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09315B-38B5-8AAA-394B-E94422B247C1}"/>
              </a:ext>
            </a:extLst>
          </p:cNvPr>
          <p:cNvGrpSpPr/>
          <p:nvPr/>
        </p:nvGrpSpPr>
        <p:grpSpPr>
          <a:xfrm>
            <a:off x="2880320" y="895821"/>
            <a:ext cx="3737883" cy="307777"/>
            <a:chOff x="2843808" y="2382973"/>
            <a:chExt cx="3737883" cy="307777"/>
          </a:xfrm>
        </p:grpSpPr>
        <p:pic>
          <p:nvPicPr>
            <p:cNvPr id="53" name="Picture 52" descr="\documentclass{article}&#10;\usepackage{amsmath,amssymb}&#10;\usepackage{braket}&#10;\pagestyle{empty}&#10;\usepackage[usenames,dvipsnames]{xcolor}&#10;&#10;\begin{document}&#10;&#10;\begin{equation}&#10;\nonumber&#10;\langle \cos\phi\rangle&#10;\end{equation}&#10;&#10;\end{document}" title="IguanaTex Bitmap Display">
              <a:extLst>
                <a:ext uri="{FF2B5EF4-FFF2-40B4-BE49-F238E27FC236}">
                  <a16:creationId xmlns:a16="http://schemas.microsoft.com/office/drawing/2014/main" id="{A8282C05-A704-30D3-22F6-B0D05D38E00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136" y="2468713"/>
              <a:ext cx="474792" cy="18031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6243E8-BE1F-A78F-6228-B1FBA4B46F07}"/>
                </a:ext>
              </a:extLst>
            </p:cNvPr>
            <p:cNvSpPr txBox="1"/>
            <p:nvPr/>
          </p:nvSpPr>
          <p:spPr>
            <a:xfrm>
              <a:off x="2843808" y="2382973"/>
              <a:ext cx="3737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Exact              from Hellmann-Feynman theorem</a:t>
              </a:r>
            </a:p>
          </p:txBody>
        </p:sp>
      </p:grpSp>
      <p:sp>
        <p:nvSpPr>
          <p:cNvPr id="3" name="CasellaDiTesto 49">
            <a:extLst>
              <a:ext uri="{FF2B5EF4-FFF2-40B4-BE49-F238E27FC236}">
                <a16:creationId xmlns:a16="http://schemas.microsoft.com/office/drawing/2014/main" id="{E1044C73-06E2-E8A3-BF94-9C416EAC93AF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A3B80E9-2326-21B3-C85F-6479D3C41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3890" y="4202087"/>
            <a:ext cx="4711716" cy="48805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1C3425F-50A2-F14F-8092-9777ECBD1098}"/>
              </a:ext>
            </a:extLst>
          </p:cNvPr>
          <p:cNvSpPr txBox="1"/>
          <p:nvPr/>
        </p:nvSpPr>
        <p:spPr>
          <a:xfrm>
            <a:off x="2301114" y="3939902"/>
            <a:ext cx="1766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From previously quoted paper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EE064E-3E5F-4AF8-16B4-9B56567B9E18}"/>
              </a:ext>
            </a:extLst>
          </p:cNvPr>
          <p:cNvSpPr txBox="1"/>
          <p:nvPr/>
        </p:nvSpPr>
        <p:spPr>
          <a:xfrm>
            <a:off x="7409628" y="4275592"/>
            <a:ext cx="1354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Problem solved!</a:t>
            </a:r>
          </a:p>
        </p:txBody>
      </p:sp>
      <p:sp>
        <p:nvSpPr>
          <p:cNvPr id="31" name="Google Shape;1962;p45 1 2">
            <a:extLst>
              <a:ext uri="{FF2B5EF4-FFF2-40B4-BE49-F238E27FC236}">
                <a16:creationId xmlns:a16="http://schemas.microsoft.com/office/drawing/2014/main" id="{D69CE293-0549-1090-0C36-A252DC71E747}"/>
              </a:ext>
            </a:extLst>
          </p:cNvPr>
          <p:cNvSpPr/>
          <p:nvPr/>
        </p:nvSpPr>
        <p:spPr>
          <a:xfrm flipV="1">
            <a:off x="8922317" y="4216823"/>
            <a:ext cx="27432" cy="44029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962;p45 2 2">
            <a:extLst>
              <a:ext uri="{FF2B5EF4-FFF2-40B4-BE49-F238E27FC236}">
                <a16:creationId xmlns:a16="http://schemas.microsoft.com/office/drawing/2014/main" id="{B16A3964-1A8E-3A5F-2B81-56317C4E2040}"/>
              </a:ext>
            </a:extLst>
          </p:cNvPr>
          <p:cNvSpPr/>
          <p:nvPr/>
        </p:nvSpPr>
        <p:spPr>
          <a:xfrm rot="16200000" flipV="1">
            <a:off x="8042183" y="3749553"/>
            <a:ext cx="27432" cy="1793426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1962;p45 3 2">
            <a:extLst>
              <a:ext uri="{FF2B5EF4-FFF2-40B4-BE49-F238E27FC236}">
                <a16:creationId xmlns:a16="http://schemas.microsoft.com/office/drawing/2014/main" id="{AC368512-D6FE-7666-5C3C-CCD3AC83596D}"/>
              </a:ext>
            </a:extLst>
          </p:cNvPr>
          <p:cNvSpPr/>
          <p:nvPr/>
        </p:nvSpPr>
        <p:spPr>
          <a:xfrm flipH="1">
            <a:off x="7120050" y="4209664"/>
            <a:ext cx="27432" cy="44029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2;p45 4 2">
            <a:extLst>
              <a:ext uri="{FF2B5EF4-FFF2-40B4-BE49-F238E27FC236}">
                <a16:creationId xmlns:a16="http://schemas.microsoft.com/office/drawing/2014/main" id="{02AF09FD-56F3-497E-CD5F-56913B35F062}"/>
              </a:ext>
            </a:extLst>
          </p:cNvPr>
          <p:cNvSpPr/>
          <p:nvPr/>
        </p:nvSpPr>
        <p:spPr>
          <a:xfrm rot="16200000" flipH="1">
            <a:off x="7996423" y="3315953"/>
            <a:ext cx="27432" cy="1793426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98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13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" name="CasellaDiTesto 49">
            <a:extLst>
              <a:ext uri="{FF2B5EF4-FFF2-40B4-BE49-F238E27FC236}">
                <a16:creationId xmlns:a16="http://schemas.microsoft.com/office/drawing/2014/main" id="{E1044C73-06E2-E8A3-BF94-9C416EAC93AF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900640-650B-C2DC-1934-2B4C2585B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16" y="2479625"/>
            <a:ext cx="1412722" cy="16534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7021FC-3EA0-8794-0AF4-F890A3971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11170" y="2569086"/>
            <a:ext cx="1475229" cy="1653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8226A2-3666-A037-80A2-A517F3DF5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07" y="1183581"/>
            <a:ext cx="2143811" cy="1385505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761F4803-5C86-F6FD-1870-71F361C1D89B}"/>
              </a:ext>
            </a:extLst>
          </p:cNvPr>
          <p:cNvGrpSpPr/>
          <p:nvPr/>
        </p:nvGrpSpPr>
        <p:grpSpPr>
          <a:xfrm>
            <a:off x="6443417" y="1460865"/>
            <a:ext cx="1514693" cy="370684"/>
            <a:chOff x="5508103" y="1913030"/>
            <a:chExt cx="1514693" cy="3706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4EFFB0-E4F6-DCB0-4C12-3859754CF7EB}"/>
                </a:ext>
              </a:extLst>
            </p:cNvPr>
            <p:cNvSpPr txBox="1"/>
            <p:nvPr/>
          </p:nvSpPr>
          <p:spPr>
            <a:xfrm>
              <a:off x="5631014" y="1913030"/>
              <a:ext cx="131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Hydrodynamics</a:t>
              </a:r>
            </a:p>
          </p:txBody>
        </p:sp>
        <p:sp>
          <p:nvSpPr>
            <p:cNvPr id="41" name="Google Shape;1962;p45 1 1">
              <a:extLst>
                <a:ext uri="{FF2B5EF4-FFF2-40B4-BE49-F238E27FC236}">
                  <a16:creationId xmlns:a16="http://schemas.microsoft.com/office/drawing/2014/main" id="{86BE5B18-3D02-8CB3-2433-A83826ED1FE1}"/>
                </a:ext>
              </a:extLst>
            </p:cNvPr>
            <p:cNvSpPr/>
            <p:nvPr/>
          </p:nvSpPr>
          <p:spPr>
            <a:xfrm flipV="1">
              <a:off x="6995364" y="1938380"/>
              <a:ext cx="27432" cy="343101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62;p45 2 1">
              <a:extLst>
                <a:ext uri="{FF2B5EF4-FFF2-40B4-BE49-F238E27FC236}">
                  <a16:creationId xmlns:a16="http://schemas.microsoft.com/office/drawing/2014/main" id="{421D5400-5AFE-6750-226F-81ABE9A741E5}"/>
                </a:ext>
              </a:extLst>
            </p:cNvPr>
            <p:cNvSpPr/>
            <p:nvPr/>
          </p:nvSpPr>
          <p:spPr>
            <a:xfrm rot="16200000" flipV="1">
              <a:off x="6269284" y="1532725"/>
              <a:ext cx="27432" cy="1474546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962;p45 3 1">
              <a:extLst>
                <a:ext uri="{FF2B5EF4-FFF2-40B4-BE49-F238E27FC236}">
                  <a16:creationId xmlns:a16="http://schemas.microsoft.com/office/drawing/2014/main" id="{52D11F52-61A4-27C3-FC24-FBA61478AD8E}"/>
                </a:ext>
              </a:extLst>
            </p:cNvPr>
            <p:cNvSpPr/>
            <p:nvPr/>
          </p:nvSpPr>
          <p:spPr>
            <a:xfrm flipH="1">
              <a:off x="5513549" y="1932800"/>
              <a:ext cx="27432" cy="343101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62;p45 4 1">
              <a:extLst>
                <a:ext uri="{FF2B5EF4-FFF2-40B4-BE49-F238E27FC236}">
                  <a16:creationId xmlns:a16="http://schemas.microsoft.com/office/drawing/2014/main" id="{B452A2E6-F463-3949-FFD2-8884C6852C28}"/>
                </a:ext>
              </a:extLst>
            </p:cNvPr>
            <p:cNvSpPr/>
            <p:nvPr/>
          </p:nvSpPr>
          <p:spPr>
            <a:xfrm rot="16200000" flipH="1">
              <a:off x="6231660" y="1194838"/>
              <a:ext cx="27432" cy="1474546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DBE0B17-FF28-70E3-7770-808AC5AD2E25}"/>
              </a:ext>
            </a:extLst>
          </p:cNvPr>
          <p:cNvGrpSpPr/>
          <p:nvPr/>
        </p:nvGrpSpPr>
        <p:grpSpPr>
          <a:xfrm>
            <a:off x="4211960" y="3283986"/>
            <a:ext cx="1514693" cy="365319"/>
            <a:chOff x="5432345" y="3347834"/>
            <a:chExt cx="1514693" cy="36531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CC6E1B8-0779-70B6-3665-CBE1D9E38C62}"/>
                </a:ext>
              </a:extLst>
            </p:cNvPr>
            <p:cNvSpPr/>
            <p:nvPr/>
          </p:nvSpPr>
          <p:spPr>
            <a:xfrm>
              <a:off x="5465223" y="3362239"/>
              <a:ext cx="1441668" cy="348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5F866A-FCBF-C2B4-6F5C-389597CA9865}"/>
                </a:ext>
              </a:extLst>
            </p:cNvPr>
            <p:cNvSpPr txBox="1"/>
            <p:nvPr/>
          </p:nvSpPr>
          <p:spPr>
            <a:xfrm>
              <a:off x="5447036" y="3355678"/>
              <a:ext cx="1479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0"/>
                </a:rPr>
                <a:t>Thermodynamics</a:t>
              </a:r>
            </a:p>
          </p:txBody>
        </p:sp>
        <p:sp>
          <p:nvSpPr>
            <p:cNvPr id="56" name="Google Shape;1962;p45 1 1">
              <a:extLst>
                <a:ext uri="{FF2B5EF4-FFF2-40B4-BE49-F238E27FC236}">
                  <a16:creationId xmlns:a16="http://schemas.microsoft.com/office/drawing/2014/main" id="{41E8F60C-F73C-31F4-24E1-DC40EA5B56B9}"/>
                </a:ext>
              </a:extLst>
            </p:cNvPr>
            <p:cNvSpPr/>
            <p:nvPr/>
          </p:nvSpPr>
          <p:spPr>
            <a:xfrm flipV="1">
              <a:off x="6919606" y="3367819"/>
              <a:ext cx="27432" cy="343101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62;p45 2 1">
              <a:extLst>
                <a:ext uri="{FF2B5EF4-FFF2-40B4-BE49-F238E27FC236}">
                  <a16:creationId xmlns:a16="http://schemas.microsoft.com/office/drawing/2014/main" id="{1730AAC6-EC3F-AC08-C078-E4603EB5403B}"/>
                </a:ext>
              </a:extLst>
            </p:cNvPr>
            <p:cNvSpPr/>
            <p:nvPr/>
          </p:nvSpPr>
          <p:spPr>
            <a:xfrm rot="16200000" flipV="1">
              <a:off x="6193526" y="2962164"/>
              <a:ext cx="27432" cy="1474546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962;p45 3 1">
              <a:extLst>
                <a:ext uri="{FF2B5EF4-FFF2-40B4-BE49-F238E27FC236}">
                  <a16:creationId xmlns:a16="http://schemas.microsoft.com/office/drawing/2014/main" id="{3F512EFA-55F4-CC48-D18B-A543E5EC8EFF}"/>
                </a:ext>
              </a:extLst>
            </p:cNvPr>
            <p:cNvSpPr/>
            <p:nvPr/>
          </p:nvSpPr>
          <p:spPr>
            <a:xfrm flipH="1">
              <a:off x="5437791" y="3362239"/>
              <a:ext cx="27432" cy="343101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2;p45 4 1">
              <a:extLst>
                <a:ext uri="{FF2B5EF4-FFF2-40B4-BE49-F238E27FC236}">
                  <a16:creationId xmlns:a16="http://schemas.microsoft.com/office/drawing/2014/main" id="{E9212DE6-C5F6-3D26-76B5-689D4A4FE3C4}"/>
                </a:ext>
              </a:extLst>
            </p:cNvPr>
            <p:cNvSpPr/>
            <p:nvPr/>
          </p:nvSpPr>
          <p:spPr>
            <a:xfrm rot="16200000" flipH="1">
              <a:off x="6155902" y="2624277"/>
              <a:ext cx="27432" cy="1474546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CasellaDiTesto 103">
            <a:extLst>
              <a:ext uri="{FF2B5EF4-FFF2-40B4-BE49-F238E27FC236}">
                <a16:creationId xmlns:a16="http://schemas.microsoft.com/office/drawing/2014/main" id="{38F0837F-5E5D-A4D4-3C53-A5F2518E249D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Generalized Hydrodynamics</a:t>
            </a:r>
            <a:endParaRPr lang="it-IT" sz="2400" dirty="0">
              <a:latin typeface="Gill Sans MT" pitchFamily="34" charset="0"/>
            </a:endParaRPr>
          </a:p>
        </p:txBody>
      </p:sp>
      <p:cxnSp>
        <p:nvCxnSpPr>
          <p:cNvPr id="64" name="Connettore 1 37">
            <a:extLst>
              <a:ext uri="{FF2B5EF4-FFF2-40B4-BE49-F238E27FC236}">
                <a16:creationId xmlns:a16="http://schemas.microsoft.com/office/drawing/2014/main" id="{58B545AD-821B-E7FF-16D1-CFA413D5AED0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2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3" name="CasellaDiTesto 103">
            <a:extLst>
              <a:ext uri="{FF2B5EF4-FFF2-40B4-BE49-F238E27FC236}">
                <a16:creationId xmlns:a16="http://schemas.microsoft.com/office/drawing/2014/main" id="{29A9B9B3-CD96-D931-DDD0-5CAA7A2CDDFD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Generalized Hydrodynamics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14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49">
            <a:extLst>
              <a:ext uri="{FF2B5EF4-FFF2-40B4-BE49-F238E27FC236}">
                <a16:creationId xmlns:a16="http://schemas.microsoft.com/office/drawing/2014/main" id="{E1044C73-06E2-E8A3-BF94-9C416EAC93AF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314" descr="IguanaTex_tmp.png">
            <a:extLst>
              <a:ext uri="{FF2B5EF4-FFF2-40B4-BE49-F238E27FC236}">
                <a16:creationId xmlns:a16="http://schemas.microsoft.com/office/drawing/2014/main" id="{22E50E94-A336-DB79-807F-84A5D525A2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236296" y="994419"/>
            <a:ext cx="1670090" cy="158007"/>
          </a:xfrm>
          <a:prstGeom prst="rect">
            <a:avLst/>
          </a:prstGeom>
        </p:spPr>
      </p:pic>
      <p:cxnSp>
        <p:nvCxnSpPr>
          <p:cNvPr id="7" name="Connettore 1 274">
            <a:extLst>
              <a:ext uri="{FF2B5EF4-FFF2-40B4-BE49-F238E27FC236}">
                <a16:creationId xmlns:a16="http://schemas.microsoft.com/office/drawing/2014/main" id="{DB56F7B8-3294-8F55-E574-09F592E2D221}"/>
              </a:ext>
            </a:extLst>
          </p:cNvPr>
          <p:cNvCxnSpPr>
            <a:stCxn id="26" idx="6"/>
            <a:endCxn id="29" idx="3"/>
          </p:cNvCxnSpPr>
          <p:nvPr/>
        </p:nvCxnSpPr>
        <p:spPr>
          <a:xfrm flipV="1">
            <a:off x="5574284" y="1095875"/>
            <a:ext cx="678609" cy="31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241">
            <a:extLst>
              <a:ext uri="{FF2B5EF4-FFF2-40B4-BE49-F238E27FC236}">
                <a16:creationId xmlns:a16="http://schemas.microsoft.com/office/drawing/2014/main" id="{E11B07D5-2142-2266-87AE-45371E0FB3C0}"/>
              </a:ext>
            </a:extLst>
          </p:cNvPr>
          <p:cNvCxnSpPr/>
          <p:nvPr/>
        </p:nvCxnSpPr>
        <p:spPr>
          <a:xfrm flipV="1">
            <a:off x="4986156" y="1219380"/>
            <a:ext cx="0" cy="113101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243">
            <a:extLst>
              <a:ext uri="{FF2B5EF4-FFF2-40B4-BE49-F238E27FC236}">
                <a16:creationId xmlns:a16="http://schemas.microsoft.com/office/drawing/2014/main" id="{C66BC0DB-307A-7607-B365-48F0D430D7E6}"/>
              </a:ext>
            </a:extLst>
          </p:cNvPr>
          <p:cNvCxnSpPr/>
          <p:nvPr/>
        </p:nvCxnSpPr>
        <p:spPr>
          <a:xfrm flipV="1">
            <a:off x="4850434" y="2226891"/>
            <a:ext cx="3546121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340" descr="IguanaTex_tmp.png">
            <a:extLst>
              <a:ext uri="{FF2B5EF4-FFF2-40B4-BE49-F238E27FC236}">
                <a16:creationId xmlns:a16="http://schemas.microsoft.com/office/drawing/2014/main" id="{5A66DA54-4A3F-E04C-8BE6-4DB7E860FF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511129" y="1174139"/>
            <a:ext cx="429971" cy="189609"/>
          </a:xfrm>
          <a:prstGeom prst="rect">
            <a:avLst/>
          </a:prstGeom>
        </p:spPr>
      </p:pic>
      <p:pic>
        <p:nvPicPr>
          <p:cNvPr id="20" name="Immagine 341" descr="IguanaTex_tmp.png">
            <a:extLst>
              <a:ext uri="{FF2B5EF4-FFF2-40B4-BE49-F238E27FC236}">
                <a16:creationId xmlns:a16="http://schemas.microsoft.com/office/drawing/2014/main" id="{91948686-4223-C4F3-E4F2-87C1D99F03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8406096" y="2305155"/>
            <a:ext cx="79483" cy="71822"/>
          </a:xfrm>
          <a:prstGeom prst="rect">
            <a:avLst/>
          </a:prstGeom>
        </p:spPr>
      </p:pic>
      <p:sp>
        <p:nvSpPr>
          <p:cNvPr id="21" name="Figura a mano libera 247">
            <a:extLst>
              <a:ext uri="{FF2B5EF4-FFF2-40B4-BE49-F238E27FC236}">
                <a16:creationId xmlns:a16="http://schemas.microsoft.com/office/drawing/2014/main" id="{037ED9FA-D636-1669-E558-1D66486E16A8}"/>
              </a:ext>
            </a:extLst>
          </p:cNvPr>
          <p:cNvSpPr/>
          <p:nvPr/>
        </p:nvSpPr>
        <p:spPr>
          <a:xfrm>
            <a:off x="4990945" y="1372913"/>
            <a:ext cx="3353430" cy="497671"/>
          </a:xfrm>
          <a:custGeom>
            <a:avLst/>
            <a:gdLst>
              <a:gd name="connsiteX0" fmla="*/ 0 w 5337545"/>
              <a:gd name="connsiteY0" fmla="*/ 366824 h 792126"/>
              <a:gd name="connsiteX1" fmla="*/ 744280 w 5337545"/>
              <a:gd name="connsiteY1" fmla="*/ 58479 h 792126"/>
              <a:gd name="connsiteX2" fmla="*/ 2286000 w 5337545"/>
              <a:gd name="connsiteY2" fmla="*/ 717698 h 792126"/>
              <a:gd name="connsiteX3" fmla="*/ 3530010 w 5337545"/>
              <a:gd name="connsiteY3" fmla="*/ 505047 h 792126"/>
              <a:gd name="connsiteX4" fmla="*/ 4572000 w 5337545"/>
              <a:gd name="connsiteY4" fmla="*/ 558210 h 792126"/>
              <a:gd name="connsiteX5" fmla="*/ 5337545 w 5337545"/>
              <a:gd name="connsiteY5" fmla="*/ 239233 h 7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7545" h="792126">
                <a:moveTo>
                  <a:pt x="0" y="366824"/>
                </a:moveTo>
                <a:cubicBezTo>
                  <a:pt x="181640" y="183412"/>
                  <a:pt x="363280" y="0"/>
                  <a:pt x="744280" y="58479"/>
                </a:cubicBezTo>
                <a:cubicBezTo>
                  <a:pt x="1125280" y="116958"/>
                  <a:pt x="1821712" y="643270"/>
                  <a:pt x="2286000" y="717698"/>
                </a:cubicBezTo>
                <a:cubicBezTo>
                  <a:pt x="2750288" y="792126"/>
                  <a:pt x="3149010" y="531628"/>
                  <a:pt x="3530010" y="505047"/>
                </a:cubicBezTo>
                <a:cubicBezTo>
                  <a:pt x="3911010" y="478466"/>
                  <a:pt x="4270744" y="602512"/>
                  <a:pt x="4572000" y="558210"/>
                </a:cubicBezTo>
                <a:cubicBezTo>
                  <a:pt x="4873256" y="513908"/>
                  <a:pt x="5105400" y="376570"/>
                  <a:pt x="5337545" y="239233"/>
                </a:cubicBezTo>
              </a:path>
            </a:pathLst>
          </a:custGeom>
          <a:ln w="349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48">
            <a:extLst>
              <a:ext uri="{FF2B5EF4-FFF2-40B4-BE49-F238E27FC236}">
                <a16:creationId xmlns:a16="http://schemas.microsoft.com/office/drawing/2014/main" id="{AFF90706-69D8-AD62-212C-924017183F22}"/>
              </a:ext>
            </a:extLst>
          </p:cNvPr>
          <p:cNvSpPr/>
          <p:nvPr/>
        </p:nvSpPr>
        <p:spPr>
          <a:xfrm>
            <a:off x="4986156" y="1367319"/>
            <a:ext cx="3370689" cy="881734"/>
          </a:xfrm>
          <a:custGeom>
            <a:avLst/>
            <a:gdLst>
              <a:gd name="connsiteX0" fmla="*/ 0 w 5337545"/>
              <a:gd name="connsiteY0" fmla="*/ 366824 h 792126"/>
              <a:gd name="connsiteX1" fmla="*/ 744280 w 5337545"/>
              <a:gd name="connsiteY1" fmla="*/ 58479 h 792126"/>
              <a:gd name="connsiteX2" fmla="*/ 2286000 w 5337545"/>
              <a:gd name="connsiteY2" fmla="*/ 717698 h 792126"/>
              <a:gd name="connsiteX3" fmla="*/ 3530010 w 5337545"/>
              <a:gd name="connsiteY3" fmla="*/ 505047 h 792126"/>
              <a:gd name="connsiteX4" fmla="*/ 4572000 w 5337545"/>
              <a:gd name="connsiteY4" fmla="*/ 558210 h 792126"/>
              <a:gd name="connsiteX5" fmla="*/ 5337545 w 5337545"/>
              <a:gd name="connsiteY5" fmla="*/ 239233 h 792126"/>
              <a:gd name="connsiteX0" fmla="*/ 0 w 5459229"/>
              <a:gd name="connsiteY0" fmla="*/ 366824 h 792126"/>
              <a:gd name="connsiteX1" fmla="*/ 744280 w 5459229"/>
              <a:gd name="connsiteY1" fmla="*/ 58479 h 792126"/>
              <a:gd name="connsiteX2" fmla="*/ 2286000 w 5459229"/>
              <a:gd name="connsiteY2" fmla="*/ 717698 h 792126"/>
              <a:gd name="connsiteX3" fmla="*/ 3530010 w 5459229"/>
              <a:gd name="connsiteY3" fmla="*/ 505047 h 792126"/>
              <a:gd name="connsiteX4" fmla="*/ 4572000 w 5459229"/>
              <a:gd name="connsiteY4" fmla="*/ 558210 h 792126"/>
              <a:gd name="connsiteX5" fmla="*/ 5337545 w 5459229"/>
              <a:gd name="connsiteY5" fmla="*/ 239233 h 792126"/>
              <a:gd name="connsiteX6" fmla="*/ 5302103 w 5459229"/>
              <a:gd name="connsiteY6" fmla="*/ 278219 h 792126"/>
              <a:gd name="connsiteX0" fmla="*/ 0 w 5472977"/>
              <a:gd name="connsiteY0" fmla="*/ 366824 h 792126"/>
              <a:gd name="connsiteX1" fmla="*/ 744280 w 5472977"/>
              <a:gd name="connsiteY1" fmla="*/ 58479 h 792126"/>
              <a:gd name="connsiteX2" fmla="*/ 2286000 w 5472977"/>
              <a:gd name="connsiteY2" fmla="*/ 717698 h 792126"/>
              <a:gd name="connsiteX3" fmla="*/ 3530010 w 5472977"/>
              <a:gd name="connsiteY3" fmla="*/ 505047 h 792126"/>
              <a:gd name="connsiteX4" fmla="*/ 4572000 w 5472977"/>
              <a:gd name="connsiteY4" fmla="*/ 558210 h 792126"/>
              <a:gd name="connsiteX5" fmla="*/ 5337545 w 5472977"/>
              <a:gd name="connsiteY5" fmla="*/ 239233 h 792126"/>
              <a:gd name="connsiteX6" fmla="*/ 5384593 w 5472977"/>
              <a:gd name="connsiteY6" fmla="*/ 539331 h 792126"/>
              <a:gd name="connsiteX0" fmla="*/ 0 w 5391977"/>
              <a:gd name="connsiteY0" fmla="*/ 366824 h 792126"/>
              <a:gd name="connsiteX1" fmla="*/ 744280 w 5391977"/>
              <a:gd name="connsiteY1" fmla="*/ 58479 h 792126"/>
              <a:gd name="connsiteX2" fmla="*/ 2286000 w 5391977"/>
              <a:gd name="connsiteY2" fmla="*/ 717698 h 792126"/>
              <a:gd name="connsiteX3" fmla="*/ 3530010 w 5391977"/>
              <a:gd name="connsiteY3" fmla="*/ 505047 h 792126"/>
              <a:gd name="connsiteX4" fmla="*/ 4572000 w 5391977"/>
              <a:gd name="connsiteY4" fmla="*/ 558210 h 792126"/>
              <a:gd name="connsiteX5" fmla="*/ 5337545 w 5391977"/>
              <a:gd name="connsiteY5" fmla="*/ 239233 h 792126"/>
              <a:gd name="connsiteX6" fmla="*/ 5384593 w 5391977"/>
              <a:gd name="connsiteY6" fmla="*/ 539331 h 792126"/>
              <a:gd name="connsiteX0" fmla="*/ 0 w 5337545"/>
              <a:gd name="connsiteY0" fmla="*/ 366824 h 1331419"/>
              <a:gd name="connsiteX1" fmla="*/ 744280 w 5337545"/>
              <a:gd name="connsiteY1" fmla="*/ 58479 h 1331419"/>
              <a:gd name="connsiteX2" fmla="*/ 2286000 w 5337545"/>
              <a:gd name="connsiteY2" fmla="*/ 717698 h 1331419"/>
              <a:gd name="connsiteX3" fmla="*/ 3530010 w 5337545"/>
              <a:gd name="connsiteY3" fmla="*/ 505047 h 1331419"/>
              <a:gd name="connsiteX4" fmla="*/ 4572000 w 5337545"/>
              <a:gd name="connsiteY4" fmla="*/ 558210 h 1331419"/>
              <a:gd name="connsiteX5" fmla="*/ 5337545 w 5337545"/>
              <a:gd name="connsiteY5" fmla="*/ 239233 h 1331419"/>
              <a:gd name="connsiteX6" fmla="*/ 5312585 w 5337545"/>
              <a:gd name="connsiteY6" fmla="*/ 1331419 h 1331419"/>
              <a:gd name="connsiteX0" fmla="*/ 0 w 5463667"/>
              <a:gd name="connsiteY0" fmla="*/ 366824 h 1355326"/>
              <a:gd name="connsiteX1" fmla="*/ 744280 w 5463667"/>
              <a:gd name="connsiteY1" fmla="*/ 58479 h 1355326"/>
              <a:gd name="connsiteX2" fmla="*/ 2286000 w 5463667"/>
              <a:gd name="connsiteY2" fmla="*/ 717698 h 1355326"/>
              <a:gd name="connsiteX3" fmla="*/ 3530010 w 5463667"/>
              <a:gd name="connsiteY3" fmla="*/ 505047 h 1355326"/>
              <a:gd name="connsiteX4" fmla="*/ 4572000 w 5463667"/>
              <a:gd name="connsiteY4" fmla="*/ 558210 h 1355326"/>
              <a:gd name="connsiteX5" fmla="*/ 5337545 w 5463667"/>
              <a:gd name="connsiteY5" fmla="*/ 239233 h 1355326"/>
              <a:gd name="connsiteX6" fmla="*/ 5328730 w 5463667"/>
              <a:gd name="connsiteY6" fmla="*/ 1173295 h 1355326"/>
              <a:gd name="connsiteX7" fmla="*/ 5312585 w 5463667"/>
              <a:gd name="connsiteY7" fmla="*/ 1331419 h 1355326"/>
              <a:gd name="connsiteX0" fmla="*/ 0 w 5467642"/>
              <a:gd name="connsiteY0" fmla="*/ 366824 h 1331419"/>
              <a:gd name="connsiteX1" fmla="*/ 744280 w 5467642"/>
              <a:gd name="connsiteY1" fmla="*/ 58479 h 1331419"/>
              <a:gd name="connsiteX2" fmla="*/ 2286000 w 5467642"/>
              <a:gd name="connsiteY2" fmla="*/ 717698 h 1331419"/>
              <a:gd name="connsiteX3" fmla="*/ 3530010 w 5467642"/>
              <a:gd name="connsiteY3" fmla="*/ 505047 h 1331419"/>
              <a:gd name="connsiteX4" fmla="*/ 4572000 w 5467642"/>
              <a:gd name="connsiteY4" fmla="*/ 558210 h 1331419"/>
              <a:gd name="connsiteX5" fmla="*/ 5337545 w 5467642"/>
              <a:gd name="connsiteY5" fmla="*/ 239233 h 1331419"/>
              <a:gd name="connsiteX6" fmla="*/ 5352584 w 5467642"/>
              <a:gd name="connsiteY6" fmla="*/ 942707 h 1331419"/>
              <a:gd name="connsiteX7" fmla="*/ 5328730 w 5467642"/>
              <a:gd name="connsiteY7" fmla="*/ 1173295 h 1331419"/>
              <a:gd name="connsiteX8" fmla="*/ 5312585 w 5467642"/>
              <a:gd name="connsiteY8" fmla="*/ 1331419 h 1331419"/>
              <a:gd name="connsiteX0" fmla="*/ 16008 w 6239503"/>
              <a:gd name="connsiteY0" fmla="*/ 366824 h 1214078"/>
              <a:gd name="connsiteX1" fmla="*/ 760288 w 6239503"/>
              <a:gd name="connsiteY1" fmla="*/ 58479 h 1214078"/>
              <a:gd name="connsiteX2" fmla="*/ 2302008 w 6239503"/>
              <a:gd name="connsiteY2" fmla="*/ 717698 h 1214078"/>
              <a:gd name="connsiteX3" fmla="*/ 3546018 w 6239503"/>
              <a:gd name="connsiteY3" fmla="*/ 505047 h 1214078"/>
              <a:gd name="connsiteX4" fmla="*/ 4588008 w 6239503"/>
              <a:gd name="connsiteY4" fmla="*/ 558210 h 1214078"/>
              <a:gd name="connsiteX5" fmla="*/ 5353553 w 6239503"/>
              <a:gd name="connsiteY5" fmla="*/ 239233 h 1214078"/>
              <a:gd name="connsiteX6" fmla="*/ 5368592 w 6239503"/>
              <a:gd name="connsiteY6" fmla="*/ 942707 h 1214078"/>
              <a:gd name="connsiteX7" fmla="*/ 5344738 w 6239503"/>
              <a:gd name="connsiteY7" fmla="*/ 1173295 h 1214078"/>
              <a:gd name="connsiteX8" fmla="*/ 0 w 6239503"/>
              <a:gd name="connsiteY8" fmla="*/ 1187403 h 1214078"/>
              <a:gd name="connsiteX0" fmla="*/ 16008 w 6260851"/>
              <a:gd name="connsiteY0" fmla="*/ 366824 h 1187403"/>
              <a:gd name="connsiteX1" fmla="*/ 760288 w 6260851"/>
              <a:gd name="connsiteY1" fmla="*/ 58479 h 1187403"/>
              <a:gd name="connsiteX2" fmla="*/ 2302008 w 6260851"/>
              <a:gd name="connsiteY2" fmla="*/ 717698 h 1187403"/>
              <a:gd name="connsiteX3" fmla="*/ 3546018 w 6260851"/>
              <a:gd name="connsiteY3" fmla="*/ 505047 h 1187403"/>
              <a:gd name="connsiteX4" fmla="*/ 4588008 w 6260851"/>
              <a:gd name="connsiteY4" fmla="*/ 558210 h 1187403"/>
              <a:gd name="connsiteX5" fmla="*/ 5353553 w 6260851"/>
              <a:gd name="connsiteY5" fmla="*/ 239233 h 1187403"/>
              <a:gd name="connsiteX6" fmla="*/ 5368592 w 6260851"/>
              <a:gd name="connsiteY6" fmla="*/ 942707 h 1187403"/>
              <a:gd name="connsiteX7" fmla="*/ 0 w 6260851"/>
              <a:gd name="connsiteY7" fmla="*/ 1187403 h 1187403"/>
              <a:gd name="connsiteX0" fmla="*/ 16008 w 6148843"/>
              <a:gd name="connsiteY0" fmla="*/ 366824 h 1345432"/>
              <a:gd name="connsiteX1" fmla="*/ 760288 w 6148843"/>
              <a:gd name="connsiteY1" fmla="*/ 58479 h 1345432"/>
              <a:gd name="connsiteX2" fmla="*/ 2302008 w 6148843"/>
              <a:gd name="connsiteY2" fmla="*/ 717698 h 1345432"/>
              <a:gd name="connsiteX3" fmla="*/ 3546018 w 6148843"/>
              <a:gd name="connsiteY3" fmla="*/ 505047 h 1345432"/>
              <a:gd name="connsiteX4" fmla="*/ 4588008 w 6148843"/>
              <a:gd name="connsiteY4" fmla="*/ 558210 h 1345432"/>
              <a:gd name="connsiteX5" fmla="*/ 5353553 w 6148843"/>
              <a:gd name="connsiteY5" fmla="*/ 239233 h 1345432"/>
              <a:gd name="connsiteX6" fmla="*/ 5256584 w 6148843"/>
              <a:gd name="connsiteY6" fmla="*/ 1187404 h 1345432"/>
              <a:gd name="connsiteX7" fmla="*/ 0 w 6148843"/>
              <a:gd name="connsiteY7" fmla="*/ 1187403 h 1345432"/>
              <a:gd name="connsiteX0" fmla="*/ 16008 w 5464982"/>
              <a:gd name="connsiteY0" fmla="*/ 366824 h 1345432"/>
              <a:gd name="connsiteX1" fmla="*/ 760288 w 5464982"/>
              <a:gd name="connsiteY1" fmla="*/ 58479 h 1345432"/>
              <a:gd name="connsiteX2" fmla="*/ 2302008 w 5464982"/>
              <a:gd name="connsiteY2" fmla="*/ 717698 h 1345432"/>
              <a:gd name="connsiteX3" fmla="*/ 3546018 w 5464982"/>
              <a:gd name="connsiteY3" fmla="*/ 505047 h 1345432"/>
              <a:gd name="connsiteX4" fmla="*/ 4588008 w 5464982"/>
              <a:gd name="connsiteY4" fmla="*/ 558210 h 1345432"/>
              <a:gd name="connsiteX5" fmla="*/ 5353553 w 5464982"/>
              <a:gd name="connsiteY5" fmla="*/ 239233 h 1345432"/>
              <a:gd name="connsiteX6" fmla="*/ 5256584 w 5464982"/>
              <a:gd name="connsiteY6" fmla="*/ 1187404 h 1345432"/>
              <a:gd name="connsiteX7" fmla="*/ 0 w 5464982"/>
              <a:gd name="connsiteY7" fmla="*/ 1187403 h 1345432"/>
              <a:gd name="connsiteX0" fmla="*/ 16008 w 5476984"/>
              <a:gd name="connsiteY0" fmla="*/ 366824 h 1345431"/>
              <a:gd name="connsiteX1" fmla="*/ 760288 w 5476984"/>
              <a:gd name="connsiteY1" fmla="*/ 58479 h 1345431"/>
              <a:gd name="connsiteX2" fmla="*/ 2302008 w 5476984"/>
              <a:gd name="connsiteY2" fmla="*/ 717698 h 1345431"/>
              <a:gd name="connsiteX3" fmla="*/ 3546018 w 5476984"/>
              <a:gd name="connsiteY3" fmla="*/ 505047 h 1345431"/>
              <a:gd name="connsiteX4" fmla="*/ 4588008 w 5476984"/>
              <a:gd name="connsiteY4" fmla="*/ 558210 h 1345431"/>
              <a:gd name="connsiteX5" fmla="*/ 5353553 w 5476984"/>
              <a:gd name="connsiteY5" fmla="*/ 239233 h 1345431"/>
              <a:gd name="connsiteX6" fmla="*/ 5328592 w 5476984"/>
              <a:gd name="connsiteY6" fmla="*/ 1187403 h 1345431"/>
              <a:gd name="connsiteX7" fmla="*/ 0 w 5476984"/>
              <a:gd name="connsiteY7" fmla="*/ 1187403 h 1345431"/>
              <a:gd name="connsiteX0" fmla="*/ 16008 w 5476984"/>
              <a:gd name="connsiteY0" fmla="*/ 366824 h 1345431"/>
              <a:gd name="connsiteX1" fmla="*/ 760288 w 5476984"/>
              <a:gd name="connsiteY1" fmla="*/ 58479 h 1345431"/>
              <a:gd name="connsiteX2" fmla="*/ 2302008 w 5476984"/>
              <a:gd name="connsiteY2" fmla="*/ 717698 h 1345431"/>
              <a:gd name="connsiteX3" fmla="*/ 3546018 w 5476984"/>
              <a:gd name="connsiteY3" fmla="*/ 505047 h 1345431"/>
              <a:gd name="connsiteX4" fmla="*/ 4588008 w 5476984"/>
              <a:gd name="connsiteY4" fmla="*/ 558210 h 1345431"/>
              <a:gd name="connsiteX5" fmla="*/ 5353553 w 5476984"/>
              <a:gd name="connsiteY5" fmla="*/ 239233 h 1345431"/>
              <a:gd name="connsiteX6" fmla="*/ 5328592 w 5476984"/>
              <a:gd name="connsiteY6" fmla="*/ 1187403 h 1345431"/>
              <a:gd name="connsiteX7" fmla="*/ 0 w 5476984"/>
              <a:gd name="connsiteY7" fmla="*/ 1187403 h 1345431"/>
              <a:gd name="connsiteX0" fmla="*/ 16008 w 5365016"/>
              <a:gd name="connsiteY0" fmla="*/ 366824 h 1345431"/>
              <a:gd name="connsiteX1" fmla="*/ 760288 w 5365016"/>
              <a:gd name="connsiteY1" fmla="*/ 58479 h 1345431"/>
              <a:gd name="connsiteX2" fmla="*/ 2302008 w 5365016"/>
              <a:gd name="connsiteY2" fmla="*/ 717698 h 1345431"/>
              <a:gd name="connsiteX3" fmla="*/ 3546018 w 5365016"/>
              <a:gd name="connsiteY3" fmla="*/ 505047 h 1345431"/>
              <a:gd name="connsiteX4" fmla="*/ 4588008 w 5365016"/>
              <a:gd name="connsiteY4" fmla="*/ 558210 h 1345431"/>
              <a:gd name="connsiteX5" fmla="*/ 5353553 w 5365016"/>
              <a:gd name="connsiteY5" fmla="*/ 239233 h 1345431"/>
              <a:gd name="connsiteX6" fmla="*/ 5328592 w 5365016"/>
              <a:gd name="connsiteY6" fmla="*/ 1187403 h 1345431"/>
              <a:gd name="connsiteX7" fmla="*/ 0 w 5365016"/>
              <a:gd name="connsiteY7" fmla="*/ 1187403 h 1345431"/>
              <a:gd name="connsiteX0" fmla="*/ 16008 w 5365016"/>
              <a:gd name="connsiteY0" fmla="*/ 366824 h 1417440"/>
              <a:gd name="connsiteX1" fmla="*/ 760288 w 5365016"/>
              <a:gd name="connsiteY1" fmla="*/ 58479 h 1417440"/>
              <a:gd name="connsiteX2" fmla="*/ 2302008 w 5365016"/>
              <a:gd name="connsiteY2" fmla="*/ 717698 h 1417440"/>
              <a:gd name="connsiteX3" fmla="*/ 3546018 w 5365016"/>
              <a:gd name="connsiteY3" fmla="*/ 505047 h 1417440"/>
              <a:gd name="connsiteX4" fmla="*/ 4588008 w 5365016"/>
              <a:gd name="connsiteY4" fmla="*/ 558210 h 1417440"/>
              <a:gd name="connsiteX5" fmla="*/ 5353553 w 5365016"/>
              <a:gd name="connsiteY5" fmla="*/ 239233 h 1417440"/>
              <a:gd name="connsiteX6" fmla="*/ 5328592 w 5365016"/>
              <a:gd name="connsiteY6" fmla="*/ 1259412 h 1417440"/>
              <a:gd name="connsiteX7" fmla="*/ 0 w 5365016"/>
              <a:gd name="connsiteY7" fmla="*/ 1187403 h 1417440"/>
              <a:gd name="connsiteX0" fmla="*/ 16008 w 5365016"/>
              <a:gd name="connsiteY0" fmla="*/ 366824 h 1259412"/>
              <a:gd name="connsiteX1" fmla="*/ 760288 w 5365016"/>
              <a:gd name="connsiteY1" fmla="*/ 58479 h 1259412"/>
              <a:gd name="connsiteX2" fmla="*/ 2302008 w 5365016"/>
              <a:gd name="connsiteY2" fmla="*/ 717698 h 1259412"/>
              <a:gd name="connsiteX3" fmla="*/ 3546018 w 5365016"/>
              <a:gd name="connsiteY3" fmla="*/ 505047 h 1259412"/>
              <a:gd name="connsiteX4" fmla="*/ 4588008 w 5365016"/>
              <a:gd name="connsiteY4" fmla="*/ 558210 h 1259412"/>
              <a:gd name="connsiteX5" fmla="*/ 5353553 w 5365016"/>
              <a:gd name="connsiteY5" fmla="*/ 239233 h 1259412"/>
              <a:gd name="connsiteX6" fmla="*/ 5328592 w 5365016"/>
              <a:gd name="connsiteY6" fmla="*/ 1259412 h 1259412"/>
              <a:gd name="connsiteX7" fmla="*/ 0 w 5365016"/>
              <a:gd name="connsiteY7" fmla="*/ 1187403 h 1259412"/>
              <a:gd name="connsiteX0" fmla="*/ 16008 w 5365016"/>
              <a:gd name="connsiteY0" fmla="*/ 366824 h 1259412"/>
              <a:gd name="connsiteX1" fmla="*/ 760288 w 5365016"/>
              <a:gd name="connsiteY1" fmla="*/ 58479 h 1259412"/>
              <a:gd name="connsiteX2" fmla="*/ 2302008 w 5365016"/>
              <a:gd name="connsiteY2" fmla="*/ 717698 h 1259412"/>
              <a:gd name="connsiteX3" fmla="*/ 3546018 w 5365016"/>
              <a:gd name="connsiteY3" fmla="*/ 505047 h 1259412"/>
              <a:gd name="connsiteX4" fmla="*/ 4588008 w 5365016"/>
              <a:gd name="connsiteY4" fmla="*/ 558210 h 1259412"/>
              <a:gd name="connsiteX5" fmla="*/ 5353553 w 5365016"/>
              <a:gd name="connsiteY5" fmla="*/ 239233 h 1259412"/>
              <a:gd name="connsiteX6" fmla="*/ 5328592 w 5365016"/>
              <a:gd name="connsiteY6" fmla="*/ 1259412 h 1259412"/>
              <a:gd name="connsiteX7" fmla="*/ 0 w 5365016"/>
              <a:gd name="connsiteY7" fmla="*/ 1187403 h 1259412"/>
              <a:gd name="connsiteX8" fmla="*/ 16008 w 5365016"/>
              <a:gd name="connsiteY8" fmla="*/ 366824 h 1259412"/>
              <a:gd name="connsiteX0" fmla="*/ 16008 w 5365016"/>
              <a:gd name="connsiteY0" fmla="*/ 366824 h 1259412"/>
              <a:gd name="connsiteX1" fmla="*/ 760288 w 5365016"/>
              <a:gd name="connsiteY1" fmla="*/ 58479 h 1259412"/>
              <a:gd name="connsiteX2" fmla="*/ 2302008 w 5365016"/>
              <a:gd name="connsiteY2" fmla="*/ 717698 h 1259412"/>
              <a:gd name="connsiteX3" fmla="*/ 3546018 w 5365016"/>
              <a:gd name="connsiteY3" fmla="*/ 505047 h 1259412"/>
              <a:gd name="connsiteX4" fmla="*/ 4588008 w 5365016"/>
              <a:gd name="connsiteY4" fmla="*/ 558210 h 1259412"/>
              <a:gd name="connsiteX5" fmla="*/ 5353553 w 5365016"/>
              <a:gd name="connsiteY5" fmla="*/ 239233 h 1259412"/>
              <a:gd name="connsiteX6" fmla="*/ 5328592 w 5365016"/>
              <a:gd name="connsiteY6" fmla="*/ 1259412 h 1259412"/>
              <a:gd name="connsiteX7" fmla="*/ 0 w 5365016"/>
              <a:gd name="connsiteY7" fmla="*/ 1187403 h 1259412"/>
              <a:gd name="connsiteX8" fmla="*/ 16008 w 5365016"/>
              <a:gd name="connsiteY8" fmla="*/ 366824 h 1259412"/>
              <a:gd name="connsiteX0" fmla="*/ 16008 w 5365016"/>
              <a:gd name="connsiteY0" fmla="*/ 366824 h 1403428"/>
              <a:gd name="connsiteX1" fmla="*/ 760288 w 5365016"/>
              <a:gd name="connsiteY1" fmla="*/ 58479 h 1403428"/>
              <a:gd name="connsiteX2" fmla="*/ 2302008 w 5365016"/>
              <a:gd name="connsiteY2" fmla="*/ 717698 h 1403428"/>
              <a:gd name="connsiteX3" fmla="*/ 3546018 w 5365016"/>
              <a:gd name="connsiteY3" fmla="*/ 505047 h 1403428"/>
              <a:gd name="connsiteX4" fmla="*/ 4588008 w 5365016"/>
              <a:gd name="connsiteY4" fmla="*/ 558210 h 1403428"/>
              <a:gd name="connsiteX5" fmla="*/ 5353553 w 5365016"/>
              <a:gd name="connsiteY5" fmla="*/ 239233 h 1403428"/>
              <a:gd name="connsiteX6" fmla="*/ 5328592 w 5365016"/>
              <a:gd name="connsiteY6" fmla="*/ 1403428 h 1403428"/>
              <a:gd name="connsiteX7" fmla="*/ 0 w 5365016"/>
              <a:gd name="connsiteY7" fmla="*/ 1187403 h 1403428"/>
              <a:gd name="connsiteX8" fmla="*/ 16008 w 5365016"/>
              <a:gd name="connsiteY8" fmla="*/ 366824 h 1403428"/>
              <a:gd name="connsiteX0" fmla="*/ 16008 w 5365016"/>
              <a:gd name="connsiteY0" fmla="*/ 366824 h 1403428"/>
              <a:gd name="connsiteX1" fmla="*/ 760288 w 5365016"/>
              <a:gd name="connsiteY1" fmla="*/ 58479 h 1403428"/>
              <a:gd name="connsiteX2" fmla="*/ 2302008 w 5365016"/>
              <a:gd name="connsiteY2" fmla="*/ 717698 h 1403428"/>
              <a:gd name="connsiteX3" fmla="*/ 3546018 w 5365016"/>
              <a:gd name="connsiteY3" fmla="*/ 505047 h 1403428"/>
              <a:gd name="connsiteX4" fmla="*/ 4588008 w 5365016"/>
              <a:gd name="connsiteY4" fmla="*/ 558210 h 1403428"/>
              <a:gd name="connsiteX5" fmla="*/ 5353553 w 5365016"/>
              <a:gd name="connsiteY5" fmla="*/ 239233 h 1403428"/>
              <a:gd name="connsiteX6" fmla="*/ 5328592 w 5365016"/>
              <a:gd name="connsiteY6" fmla="*/ 1403428 h 1403428"/>
              <a:gd name="connsiteX7" fmla="*/ 0 w 5365016"/>
              <a:gd name="connsiteY7" fmla="*/ 1403428 h 1403428"/>
              <a:gd name="connsiteX8" fmla="*/ 16008 w 5365016"/>
              <a:gd name="connsiteY8" fmla="*/ 366824 h 140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5016" h="1403428">
                <a:moveTo>
                  <a:pt x="16008" y="366824"/>
                </a:moveTo>
                <a:cubicBezTo>
                  <a:pt x="197648" y="183412"/>
                  <a:pt x="379288" y="0"/>
                  <a:pt x="760288" y="58479"/>
                </a:cubicBezTo>
                <a:cubicBezTo>
                  <a:pt x="1141288" y="116958"/>
                  <a:pt x="1837720" y="643270"/>
                  <a:pt x="2302008" y="717698"/>
                </a:cubicBezTo>
                <a:cubicBezTo>
                  <a:pt x="2766296" y="792126"/>
                  <a:pt x="3165018" y="531628"/>
                  <a:pt x="3546018" y="505047"/>
                </a:cubicBezTo>
                <a:cubicBezTo>
                  <a:pt x="3927018" y="478466"/>
                  <a:pt x="4286752" y="602512"/>
                  <a:pt x="4588008" y="558210"/>
                </a:cubicBezTo>
                <a:cubicBezTo>
                  <a:pt x="4889264" y="513908"/>
                  <a:pt x="5137000" y="326806"/>
                  <a:pt x="5353553" y="239233"/>
                </a:cubicBezTo>
                <a:cubicBezTo>
                  <a:pt x="5365016" y="435806"/>
                  <a:pt x="5321548" y="1176723"/>
                  <a:pt x="5328592" y="1403428"/>
                </a:cubicBezTo>
                <a:cubicBezTo>
                  <a:pt x="4390781" y="1398733"/>
                  <a:pt x="1118457" y="1352450"/>
                  <a:pt x="0" y="1403428"/>
                </a:cubicBezTo>
                <a:lnTo>
                  <a:pt x="16008" y="366824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49">
            <a:extLst>
              <a:ext uri="{FF2B5EF4-FFF2-40B4-BE49-F238E27FC236}">
                <a16:creationId xmlns:a16="http://schemas.microsoft.com/office/drawing/2014/main" id="{47AFFF87-A284-7947-AC80-01C58CD595E6}"/>
              </a:ext>
            </a:extLst>
          </p:cNvPr>
          <p:cNvSpPr/>
          <p:nvPr/>
        </p:nvSpPr>
        <p:spPr>
          <a:xfrm>
            <a:off x="5302840" y="1355102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7" name="Gruppo 270">
            <a:extLst>
              <a:ext uri="{FF2B5EF4-FFF2-40B4-BE49-F238E27FC236}">
                <a16:creationId xmlns:a16="http://schemas.microsoft.com/office/drawing/2014/main" id="{DD566EE8-70A1-6508-4DFF-B094CFE19C9B}"/>
              </a:ext>
            </a:extLst>
          </p:cNvPr>
          <p:cNvGrpSpPr/>
          <p:nvPr/>
        </p:nvGrpSpPr>
        <p:grpSpPr>
          <a:xfrm>
            <a:off x="5574284" y="869672"/>
            <a:ext cx="678609" cy="316685"/>
            <a:chOff x="3203848" y="1347614"/>
            <a:chExt cx="1080120" cy="504056"/>
          </a:xfrm>
        </p:grpSpPr>
        <p:sp>
          <p:nvSpPr>
            <p:cNvPr id="28" name="Rettangolo 250">
              <a:extLst>
                <a:ext uri="{FF2B5EF4-FFF2-40B4-BE49-F238E27FC236}">
                  <a16:creationId xmlns:a16="http://schemas.microsoft.com/office/drawing/2014/main" id="{3E57B2E6-E068-BF8A-8A33-016085D215B1}"/>
                </a:ext>
              </a:extLst>
            </p:cNvPr>
            <p:cNvSpPr/>
            <p:nvPr/>
          </p:nvSpPr>
          <p:spPr>
            <a:xfrm>
              <a:off x="3203848" y="1347614"/>
              <a:ext cx="1080120" cy="50405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51">
              <a:extLst>
                <a:ext uri="{FF2B5EF4-FFF2-40B4-BE49-F238E27FC236}">
                  <a16:creationId xmlns:a16="http://schemas.microsoft.com/office/drawing/2014/main" id="{A4211E62-0721-2BAB-DD6C-FED1EEF2DE5B}"/>
                </a:ext>
              </a:extLst>
            </p:cNvPr>
            <p:cNvSpPr/>
            <p:nvPr/>
          </p:nvSpPr>
          <p:spPr>
            <a:xfrm>
              <a:off x="3203848" y="1563638"/>
              <a:ext cx="1080120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0" name="Connettore 1 253">
              <a:extLst>
                <a:ext uri="{FF2B5EF4-FFF2-40B4-BE49-F238E27FC236}">
                  <a16:creationId xmlns:a16="http://schemas.microsoft.com/office/drawing/2014/main" id="{160B8F62-ADA4-7C74-27F6-E9008ACDC800}"/>
                </a:ext>
              </a:extLst>
            </p:cNvPr>
            <p:cNvCxnSpPr/>
            <p:nvPr/>
          </p:nvCxnSpPr>
          <p:spPr>
            <a:xfrm>
              <a:off x="3203848" y="1563638"/>
              <a:ext cx="1080120" cy="0"/>
            </a:xfrm>
            <a:prstGeom prst="line">
              <a:avLst/>
            </a:prstGeom>
            <a:ln w="349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magine 262" descr="red_ball.png">
              <a:extLst>
                <a:ext uri="{FF2B5EF4-FFF2-40B4-BE49-F238E27FC236}">
                  <a16:creationId xmlns:a16="http://schemas.microsoft.com/office/drawing/2014/main" id="{D568DBEC-CE6D-41DD-AF55-838EB9414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75856" y="1708169"/>
              <a:ext cx="78144" cy="71493"/>
            </a:xfrm>
            <a:prstGeom prst="rect">
              <a:avLst/>
            </a:prstGeom>
          </p:spPr>
        </p:pic>
        <p:pic>
          <p:nvPicPr>
            <p:cNvPr id="32" name="Immagine 263" descr="red_ball.png">
              <a:extLst>
                <a:ext uri="{FF2B5EF4-FFF2-40B4-BE49-F238E27FC236}">
                  <a16:creationId xmlns:a16="http://schemas.microsoft.com/office/drawing/2014/main" id="{BE9F5D00-FE2F-D10A-F534-BADD1FA63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28256" y="1635646"/>
              <a:ext cx="78144" cy="71493"/>
            </a:xfrm>
            <a:prstGeom prst="rect">
              <a:avLst/>
            </a:prstGeom>
          </p:spPr>
        </p:pic>
        <p:pic>
          <p:nvPicPr>
            <p:cNvPr id="34" name="Immagine 264" descr="red_ball.png">
              <a:extLst>
                <a:ext uri="{FF2B5EF4-FFF2-40B4-BE49-F238E27FC236}">
                  <a16:creationId xmlns:a16="http://schemas.microsoft.com/office/drawing/2014/main" id="{CC40A4A4-EB45-DBDD-3999-00F0ABCE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3888" y="1707654"/>
              <a:ext cx="78144" cy="71493"/>
            </a:xfrm>
            <a:prstGeom prst="rect">
              <a:avLst/>
            </a:prstGeom>
          </p:spPr>
        </p:pic>
        <p:pic>
          <p:nvPicPr>
            <p:cNvPr id="35" name="Immagine 265" descr="red_ball.png">
              <a:extLst>
                <a:ext uri="{FF2B5EF4-FFF2-40B4-BE49-F238E27FC236}">
                  <a16:creationId xmlns:a16="http://schemas.microsoft.com/office/drawing/2014/main" id="{AB37C5FB-C408-A6D7-158A-ED2113353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73776" y="1635646"/>
              <a:ext cx="78144" cy="71493"/>
            </a:xfrm>
            <a:prstGeom prst="rect">
              <a:avLst/>
            </a:prstGeom>
          </p:spPr>
        </p:pic>
        <p:pic>
          <p:nvPicPr>
            <p:cNvPr id="36" name="Immagine 266" descr="red_ball.png">
              <a:extLst>
                <a:ext uri="{FF2B5EF4-FFF2-40B4-BE49-F238E27FC236}">
                  <a16:creationId xmlns:a16="http://schemas.microsoft.com/office/drawing/2014/main" id="{B1194FF0-82F4-E2D6-36BE-F592136A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7904" y="1707654"/>
              <a:ext cx="78144" cy="71493"/>
            </a:xfrm>
            <a:prstGeom prst="rect">
              <a:avLst/>
            </a:prstGeom>
          </p:spPr>
        </p:pic>
        <p:pic>
          <p:nvPicPr>
            <p:cNvPr id="37" name="Immagine 267" descr="red_ball.png">
              <a:extLst>
                <a:ext uri="{FF2B5EF4-FFF2-40B4-BE49-F238E27FC236}">
                  <a16:creationId xmlns:a16="http://schemas.microsoft.com/office/drawing/2014/main" id="{C261970B-D4F0-50DD-E962-71021716C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89800" y="1707654"/>
              <a:ext cx="78144" cy="71493"/>
            </a:xfrm>
            <a:prstGeom prst="rect">
              <a:avLst/>
            </a:prstGeom>
          </p:spPr>
        </p:pic>
        <p:pic>
          <p:nvPicPr>
            <p:cNvPr id="40" name="Immagine 268" descr="red_ball.png">
              <a:extLst>
                <a:ext uri="{FF2B5EF4-FFF2-40B4-BE49-F238E27FC236}">
                  <a16:creationId xmlns:a16="http://schemas.microsoft.com/office/drawing/2014/main" id="{FE34AD34-F374-5B69-78D2-61C4F2865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3928" y="1636161"/>
              <a:ext cx="78144" cy="71493"/>
            </a:xfrm>
            <a:prstGeom prst="rect">
              <a:avLst/>
            </a:prstGeom>
          </p:spPr>
        </p:pic>
        <p:pic>
          <p:nvPicPr>
            <p:cNvPr id="41" name="Immagine 269" descr="red_ball.png">
              <a:extLst>
                <a:ext uri="{FF2B5EF4-FFF2-40B4-BE49-F238E27FC236}">
                  <a16:creationId xmlns:a16="http://schemas.microsoft.com/office/drawing/2014/main" id="{813FF949-C724-A131-9EEA-59730DE6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9952" y="1708169"/>
              <a:ext cx="78144" cy="71493"/>
            </a:xfrm>
            <a:prstGeom prst="rect">
              <a:avLst/>
            </a:prstGeom>
          </p:spPr>
        </p:pic>
      </p:grpSp>
      <p:cxnSp>
        <p:nvCxnSpPr>
          <p:cNvPr id="43" name="Connettore 1 272">
            <a:extLst>
              <a:ext uri="{FF2B5EF4-FFF2-40B4-BE49-F238E27FC236}">
                <a16:creationId xmlns:a16="http://schemas.microsoft.com/office/drawing/2014/main" id="{204C57E7-51D9-FD5B-8B8B-F6B3DB040BE9}"/>
              </a:ext>
            </a:extLst>
          </p:cNvPr>
          <p:cNvCxnSpPr>
            <a:stCxn id="26" idx="1"/>
            <a:endCxn id="29" idx="1"/>
          </p:cNvCxnSpPr>
          <p:nvPr/>
        </p:nvCxnSpPr>
        <p:spPr>
          <a:xfrm flipV="1">
            <a:off x="5342592" y="1095875"/>
            <a:ext cx="231692" cy="27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magine 344" descr="IguanaTex_tmp.png">
            <a:extLst>
              <a:ext uri="{FF2B5EF4-FFF2-40B4-BE49-F238E27FC236}">
                <a16:creationId xmlns:a16="http://schemas.microsoft.com/office/drawing/2014/main" id="{37F1BD04-9415-AC94-3B1A-9D52C2B90C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800486" y="643469"/>
            <a:ext cx="344743" cy="136940"/>
          </a:xfrm>
          <a:prstGeom prst="rect">
            <a:avLst/>
          </a:prstGeom>
        </p:spPr>
      </p:pic>
      <p:grpSp>
        <p:nvGrpSpPr>
          <p:cNvPr id="48" name="Gruppo 305">
            <a:extLst>
              <a:ext uri="{FF2B5EF4-FFF2-40B4-BE49-F238E27FC236}">
                <a16:creationId xmlns:a16="http://schemas.microsoft.com/office/drawing/2014/main" id="{E228AB37-227F-2BF2-764B-D07368BB300B}"/>
              </a:ext>
            </a:extLst>
          </p:cNvPr>
          <p:cNvGrpSpPr/>
          <p:nvPr/>
        </p:nvGrpSpPr>
        <p:grpSpPr>
          <a:xfrm>
            <a:off x="6071930" y="1231597"/>
            <a:ext cx="135722" cy="45240"/>
            <a:chOff x="6300192" y="2067694"/>
            <a:chExt cx="1080120" cy="108000"/>
          </a:xfrm>
        </p:grpSpPr>
        <p:cxnSp>
          <p:nvCxnSpPr>
            <p:cNvPr id="49" name="Connettore 1 292">
              <a:extLst>
                <a:ext uri="{FF2B5EF4-FFF2-40B4-BE49-F238E27FC236}">
                  <a16:creationId xmlns:a16="http://schemas.microsoft.com/office/drawing/2014/main" id="{ABEB88C7-54DA-F93F-D492-3C2B4E1B8546}"/>
                </a:ext>
              </a:extLst>
            </p:cNvPr>
            <p:cNvCxnSpPr/>
            <p:nvPr/>
          </p:nvCxnSpPr>
          <p:spPr>
            <a:xfrm>
              <a:off x="6300192" y="2124000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296">
              <a:extLst>
                <a:ext uri="{FF2B5EF4-FFF2-40B4-BE49-F238E27FC236}">
                  <a16:creationId xmlns:a16="http://schemas.microsoft.com/office/drawing/2014/main" id="{99EE3640-902F-2AB6-DC74-C19DC98B0FEE}"/>
                </a:ext>
              </a:extLst>
            </p:cNvPr>
            <p:cNvCxnSpPr/>
            <p:nvPr/>
          </p:nvCxnSpPr>
          <p:spPr>
            <a:xfrm rot="5400000" flipV="1">
              <a:off x="6246192" y="212169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297">
              <a:extLst>
                <a:ext uri="{FF2B5EF4-FFF2-40B4-BE49-F238E27FC236}">
                  <a16:creationId xmlns:a16="http://schemas.microsoft.com/office/drawing/2014/main" id="{A68B42C8-2E8B-0343-5A83-88285E50F033}"/>
                </a:ext>
              </a:extLst>
            </p:cNvPr>
            <p:cNvCxnSpPr/>
            <p:nvPr/>
          </p:nvCxnSpPr>
          <p:spPr>
            <a:xfrm rot="5400000" flipV="1">
              <a:off x="7326312" y="212169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Immagine 342" descr="IguanaTex_tmp.png">
            <a:extLst>
              <a:ext uri="{FF2B5EF4-FFF2-40B4-BE49-F238E27FC236}">
                <a16:creationId xmlns:a16="http://schemas.microsoft.com/office/drawing/2014/main" id="{F0FBDB67-FC7F-7F6E-0778-5111E875AA1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7383908" y="1265528"/>
            <a:ext cx="441463" cy="155135"/>
          </a:xfrm>
          <a:prstGeom prst="rect">
            <a:avLst/>
          </a:prstGeom>
        </p:spPr>
      </p:pic>
      <p:pic>
        <p:nvPicPr>
          <p:cNvPr id="56" name="Immagine 343" descr="IguanaTex_tmp.png">
            <a:extLst>
              <a:ext uri="{FF2B5EF4-FFF2-40B4-BE49-F238E27FC236}">
                <a16:creationId xmlns:a16="http://schemas.microsoft.com/office/drawing/2014/main" id="{D0DEC1A9-352C-3D88-196A-DD0B88ACC2C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011745" y="1302354"/>
            <a:ext cx="356235" cy="135024"/>
          </a:xfrm>
          <a:prstGeom prst="rect">
            <a:avLst/>
          </a:prstGeom>
        </p:spPr>
      </p:pic>
      <p:grpSp>
        <p:nvGrpSpPr>
          <p:cNvPr id="57" name="Gruppo 306">
            <a:extLst>
              <a:ext uri="{FF2B5EF4-FFF2-40B4-BE49-F238E27FC236}">
                <a16:creationId xmlns:a16="http://schemas.microsoft.com/office/drawing/2014/main" id="{228B1068-355A-2888-CD6F-55118EF860E8}"/>
              </a:ext>
            </a:extLst>
          </p:cNvPr>
          <p:cNvGrpSpPr/>
          <p:nvPr/>
        </p:nvGrpSpPr>
        <p:grpSpPr>
          <a:xfrm>
            <a:off x="5574284" y="779191"/>
            <a:ext cx="678609" cy="67853"/>
            <a:chOff x="6300192" y="2067694"/>
            <a:chExt cx="1080120" cy="108000"/>
          </a:xfrm>
        </p:grpSpPr>
        <p:cxnSp>
          <p:nvCxnSpPr>
            <p:cNvPr id="58" name="Connettore 1 307">
              <a:extLst>
                <a:ext uri="{FF2B5EF4-FFF2-40B4-BE49-F238E27FC236}">
                  <a16:creationId xmlns:a16="http://schemas.microsoft.com/office/drawing/2014/main" id="{4E5160F1-32B3-1EDD-D363-8AC24B78D0B2}"/>
                </a:ext>
              </a:extLst>
            </p:cNvPr>
            <p:cNvCxnSpPr/>
            <p:nvPr/>
          </p:nvCxnSpPr>
          <p:spPr>
            <a:xfrm>
              <a:off x="6300192" y="2124000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308">
              <a:extLst>
                <a:ext uri="{FF2B5EF4-FFF2-40B4-BE49-F238E27FC236}">
                  <a16:creationId xmlns:a16="http://schemas.microsoft.com/office/drawing/2014/main" id="{DE11ED90-8892-2338-FED6-9310862AE0C4}"/>
                </a:ext>
              </a:extLst>
            </p:cNvPr>
            <p:cNvCxnSpPr/>
            <p:nvPr/>
          </p:nvCxnSpPr>
          <p:spPr>
            <a:xfrm rot="5400000" flipV="1">
              <a:off x="6246192" y="212169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309">
              <a:extLst>
                <a:ext uri="{FF2B5EF4-FFF2-40B4-BE49-F238E27FC236}">
                  <a16:creationId xmlns:a16="http://schemas.microsoft.com/office/drawing/2014/main" id="{7416D77B-C3EB-7298-C10A-0FDC293D29D2}"/>
                </a:ext>
              </a:extLst>
            </p:cNvPr>
            <p:cNvCxnSpPr/>
            <p:nvPr/>
          </p:nvCxnSpPr>
          <p:spPr>
            <a:xfrm rot="5400000" flipV="1">
              <a:off x="7326312" y="212169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o 310">
            <a:extLst>
              <a:ext uri="{FF2B5EF4-FFF2-40B4-BE49-F238E27FC236}">
                <a16:creationId xmlns:a16="http://schemas.microsoft.com/office/drawing/2014/main" id="{C58E635C-3F34-B63F-66EA-5300BD49A6A2}"/>
              </a:ext>
            </a:extLst>
          </p:cNvPr>
          <p:cNvGrpSpPr/>
          <p:nvPr/>
        </p:nvGrpSpPr>
        <p:grpSpPr>
          <a:xfrm>
            <a:off x="6841021" y="1412560"/>
            <a:ext cx="1447700" cy="90481"/>
            <a:chOff x="6300192" y="2067694"/>
            <a:chExt cx="1080120" cy="108000"/>
          </a:xfrm>
        </p:grpSpPr>
        <p:cxnSp>
          <p:nvCxnSpPr>
            <p:cNvPr id="62" name="Connettore 1 311">
              <a:extLst>
                <a:ext uri="{FF2B5EF4-FFF2-40B4-BE49-F238E27FC236}">
                  <a16:creationId xmlns:a16="http://schemas.microsoft.com/office/drawing/2014/main" id="{48BE40F8-5199-ED5F-E6D6-32D7502B1E19}"/>
                </a:ext>
              </a:extLst>
            </p:cNvPr>
            <p:cNvCxnSpPr/>
            <p:nvPr/>
          </p:nvCxnSpPr>
          <p:spPr>
            <a:xfrm>
              <a:off x="6300192" y="2124000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312">
              <a:extLst>
                <a:ext uri="{FF2B5EF4-FFF2-40B4-BE49-F238E27FC236}">
                  <a16:creationId xmlns:a16="http://schemas.microsoft.com/office/drawing/2014/main" id="{587F683F-B6FF-A8FD-5351-3CE0AC9F471D}"/>
                </a:ext>
              </a:extLst>
            </p:cNvPr>
            <p:cNvCxnSpPr/>
            <p:nvPr/>
          </p:nvCxnSpPr>
          <p:spPr>
            <a:xfrm rot="5400000" flipV="1">
              <a:off x="6246192" y="212169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313">
              <a:extLst>
                <a:ext uri="{FF2B5EF4-FFF2-40B4-BE49-F238E27FC236}">
                  <a16:creationId xmlns:a16="http://schemas.microsoft.com/office/drawing/2014/main" id="{9D68DFFD-9F84-1921-E552-94703AF63A6A}"/>
                </a:ext>
              </a:extLst>
            </p:cNvPr>
            <p:cNvCxnSpPr/>
            <p:nvPr/>
          </p:nvCxnSpPr>
          <p:spPr>
            <a:xfrm rot="5400000" flipV="1">
              <a:off x="7326312" y="212169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e 317">
            <a:extLst>
              <a:ext uri="{FF2B5EF4-FFF2-40B4-BE49-F238E27FC236}">
                <a16:creationId xmlns:a16="http://schemas.microsoft.com/office/drawing/2014/main" id="{610646FF-6335-2687-66E7-E7409327A803}"/>
              </a:ext>
            </a:extLst>
          </p:cNvPr>
          <p:cNvSpPr/>
          <p:nvPr/>
        </p:nvSpPr>
        <p:spPr>
          <a:xfrm>
            <a:off x="5574284" y="1445583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Ovale 318">
            <a:extLst>
              <a:ext uri="{FF2B5EF4-FFF2-40B4-BE49-F238E27FC236}">
                <a16:creationId xmlns:a16="http://schemas.microsoft.com/office/drawing/2014/main" id="{C41867D4-C3FC-2A60-B53B-BFCB4E7C9C28}"/>
              </a:ext>
            </a:extLst>
          </p:cNvPr>
          <p:cNvSpPr/>
          <p:nvPr/>
        </p:nvSpPr>
        <p:spPr>
          <a:xfrm>
            <a:off x="5845727" y="1581305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319">
            <a:extLst>
              <a:ext uri="{FF2B5EF4-FFF2-40B4-BE49-F238E27FC236}">
                <a16:creationId xmlns:a16="http://schemas.microsoft.com/office/drawing/2014/main" id="{8896000D-6E9A-5774-43B6-102639222764}"/>
              </a:ext>
            </a:extLst>
          </p:cNvPr>
          <p:cNvSpPr/>
          <p:nvPr/>
        </p:nvSpPr>
        <p:spPr>
          <a:xfrm>
            <a:off x="6162412" y="1717028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320">
            <a:extLst>
              <a:ext uri="{FF2B5EF4-FFF2-40B4-BE49-F238E27FC236}">
                <a16:creationId xmlns:a16="http://schemas.microsoft.com/office/drawing/2014/main" id="{A20F695D-F72F-7641-E1B9-EBD2FD207C6B}"/>
              </a:ext>
            </a:extLst>
          </p:cNvPr>
          <p:cNvSpPr/>
          <p:nvPr/>
        </p:nvSpPr>
        <p:spPr>
          <a:xfrm>
            <a:off x="6479096" y="1774485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321">
            <a:extLst>
              <a:ext uri="{FF2B5EF4-FFF2-40B4-BE49-F238E27FC236}">
                <a16:creationId xmlns:a16="http://schemas.microsoft.com/office/drawing/2014/main" id="{CF5CEE9A-5E2F-9DBA-4638-8551D0F335B8}"/>
              </a:ext>
            </a:extLst>
          </p:cNvPr>
          <p:cNvSpPr/>
          <p:nvPr/>
        </p:nvSpPr>
        <p:spPr>
          <a:xfrm>
            <a:off x="6795780" y="1729244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322">
            <a:extLst>
              <a:ext uri="{FF2B5EF4-FFF2-40B4-BE49-F238E27FC236}">
                <a16:creationId xmlns:a16="http://schemas.microsoft.com/office/drawing/2014/main" id="{968D069B-E893-EB9C-4648-479FA108D931}"/>
              </a:ext>
            </a:extLst>
          </p:cNvPr>
          <p:cNvSpPr/>
          <p:nvPr/>
        </p:nvSpPr>
        <p:spPr>
          <a:xfrm>
            <a:off x="7067224" y="1638763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e 323">
            <a:extLst>
              <a:ext uri="{FF2B5EF4-FFF2-40B4-BE49-F238E27FC236}">
                <a16:creationId xmlns:a16="http://schemas.microsoft.com/office/drawing/2014/main" id="{0BF91366-2AF6-CFCE-84A9-74CD9197373B}"/>
              </a:ext>
            </a:extLst>
          </p:cNvPr>
          <p:cNvSpPr/>
          <p:nvPr/>
        </p:nvSpPr>
        <p:spPr>
          <a:xfrm>
            <a:off x="7383908" y="1638763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e 324">
            <a:extLst>
              <a:ext uri="{FF2B5EF4-FFF2-40B4-BE49-F238E27FC236}">
                <a16:creationId xmlns:a16="http://schemas.microsoft.com/office/drawing/2014/main" id="{03137652-FEC7-AFD1-48AF-7F4EC63EEEA1}"/>
              </a:ext>
            </a:extLst>
          </p:cNvPr>
          <p:cNvSpPr/>
          <p:nvPr/>
        </p:nvSpPr>
        <p:spPr>
          <a:xfrm>
            <a:off x="7700592" y="1684003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325">
            <a:extLst>
              <a:ext uri="{FF2B5EF4-FFF2-40B4-BE49-F238E27FC236}">
                <a16:creationId xmlns:a16="http://schemas.microsoft.com/office/drawing/2014/main" id="{D06EEF3E-697D-536F-13E5-E9A2F09A5F2F}"/>
              </a:ext>
            </a:extLst>
          </p:cNvPr>
          <p:cNvSpPr/>
          <p:nvPr/>
        </p:nvSpPr>
        <p:spPr>
          <a:xfrm>
            <a:off x="7972036" y="1593522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326">
            <a:extLst>
              <a:ext uri="{FF2B5EF4-FFF2-40B4-BE49-F238E27FC236}">
                <a16:creationId xmlns:a16="http://schemas.microsoft.com/office/drawing/2014/main" id="{DC4399E9-5127-C771-0448-AF7E004745E1}"/>
              </a:ext>
            </a:extLst>
          </p:cNvPr>
          <p:cNvSpPr/>
          <p:nvPr/>
        </p:nvSpPr>
        <p:spPr>
          <a:xfrm>
            <a:off x="4986156" y="1412560"/>
            <a:ext cx="271443" cy="1026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338">
            <a:extLst>
              <a:ext uri="{FF2B5EF4-FFF2-40B4-BE49-F238E27FC236}">
                <a16:creationId xmlns:a16="http://schemas.microsoft.com/office/drawing/2014/main" id="{D3EED7A0-5DCA-9BD3-6477-A71F0B2D88D5}"/>
              </a:ext>
            </a:extLst>
          </p:cNvPr>
          <p:cNvSpPr txBox="1"/>
          <p:nvPr/>
        </p:nvSpPr>
        <p:spPr>
          <a:xfrm>
            <a:off x="395536" y="771550"/>
            <a:ext cx="3622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Gill Sans MT" pitchFamily="34" charset="0"/>
              </a:rPr>
              <a:t>Fluid</a:t>
            </a:r>
            <a:r>
              <a:rPr lang="it-IT" sz="1400" dirty="0">
                <a:latin typeface="Gill Sans MT" pitchFamily="34" charset="0"/>
              </a:rPr>
              <a:t> </a:t>
            </a:r>
            <a:r>
              <a:rPr lang="it-IT" sz="1400" dirty="0" err="1">
                <a:latin typeface="Gill Sans MT" pitchFamily="34" charset="0"/>
              </a:rPr>
              <a:t>cells</a:t>
            </a:r>
            <a:r>
              <a:rPr lang="it-IT" sz="1400" dirty="0">
                <a:latin typeface="Gill Sans MT" pitchFamily="34" charset="0"/>
              </a:rPr>
              <a:t> </a:t>
            </a:r>
            <a:r>
              <a:rPr lang="it-IT" sz="1400" dirty="0" err="1">
                <a:latin typeface="Gill Sans MT" pitchFamily="34" charset="0"/>
              </a:rPr>
              <a:t>described</a:t>
            </a:r>
            <a:r>
              <a:rPr lang="it-IT" sz="1400" dirty="0">
                <a:latin typeface="Gill Sans MT" pitchFamily="34" charset="0"/>
              </a:rPr>
              <a:t> by </a:t>
            </a:r>
            <a:r>
              <a:rPr lang="it-IT" sz="1400" dirty="0" err="1">
                <a:latin typeface="Gill Sans MT" pitchFamily="34" charset="0"/>
              </a:rPr>
              <a:t>local</a:t>
            </a:r>
            <a:r>
              <a:rPr lang="it-IT" sz="1400" dirty="0">
                <a:latin typeface="Gill Sans MT" pitchFamily="34" charset="0"/>
              </a:rPr>
              <a:t> </a:t>
            </a:r>
            <a:r>
              <a:rPr lang="it-IT" sz="1400" dirty="0" err="1">
                <a:latin typeface="Gill Sans MT" pitchFamily="34" charset="0"/>
              </a:rPr>
              <a:t>density</a:t>
            </a:r>
            <a:r>
              <a:rPr lang="it-IT" sz="1400" dirty="0">
                <a:latin typeface="Gill Sans MT" pitchFamily="34" charset="0"/>
              </a:rPr>
              <a:t> of </a:t>
            </a:r>
            <a:r>
              <a:rPr lang="it-IT" sz="1400" dirty="0" err="1">
                <a:latin typeface="Gill Sans MT" pitchFamily="34" charset="0"/>
              </a:rPr>
              <a:t>solitons</a:t>
            </a:r>
            <a:endParaRPr lang="it-IT" sz="1400" dirty="0">
              <a:latin typeface="Gill Sans MT" pitchFamily="34" charset="0"/>
            </a:endParaRPr>
          </a:p>
        </p:txBody>
      </p:sp>
      <p:pic>
        <p:nvPicPr>
          <p:cNvPr id="79" name="Picture 78" descr="\documentclass{article}&#10;\usepackage{amsmath,amssymb}&#10;\usepackage{braket}&#10;\pagestyle{empty}&#10;&#10;\begin{document}&#10;&#10;\begin{equation}&#10;\nonumber&#10;\partial_t\rho(t,x,\theta)+\partial_x[v^{\text{eff}}\rho(t,x,\theta)]=0&#10;\end{equation}&#10;&#10;\end{document}" title="IguanaTex Bitmap Display">
            <a:extLst>
              <a:ext uri="{FF2B5EF4-FFF2-40B4-BE49-F238E27FC236}">
                <a16:creationId xmlns:a16="http://schemas.microsoft.com/office/drawing/2014/main" id="{A57EB235-93C6-D022-1A16-BD4B4140003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9" y="1538928"/>
            <a:ext cx="2854546" cy="237777"/>
          </a:xfrm>
          <a:prstGeom prst="rect">
            <a:avLst/>
          </a:prstGeom>
        </p:spPr>
      </p:pic>
      <p:pic>
        <p:nvPicPr>
          <p:cNvPr id="80" name="Picture 79" descr="\documentclass{article}&#10;\usepackage{amsmath,amssymb}&#10;\usepackage{braket}&#10;\pagestyle{empty}&#10;&#10;\begin{document}&#10;&#10;\begin{equation}&#10;\nonumber&#10;\rho(\theta)\to \rho(t,x,\theta)&#10;\end{equation}&#10;&#10;\end{document}" title="IguanaTex Bitmap Display">
            <a:extLst>
              <a:ext uri="{FF2B5EF4-FFF2-40B4-BE49-F238E27FC236}">
                <a16:creationId xmlns:a16="http://schemas.microsoft.com/office/drawing/2014/main" id="{7DD63998-E54B-2A4A-9AA9-BF1A62DB767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0" y="1198969"/>
            <a:ext cx="1386424" cy="206073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02BBCF4-7CFA-DF82-7B40-80C3E950C6E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94910"/>
            <a:ext cx="2292085" cy="1837080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8D856F26-5787-BD52-D7B3-4DA7591A9E0D}"/>
              </a:ext>
            </a:extLst>
          </p:cNvPr>
          <p:cNvSpPr txBox="1"/>
          <p:nvPr/>
        </p:nvSpPr>
        <p:spPr>
          <a:xfrm flipH="1">
            <a:off x="2829801" y="4371950"/>
            <a:ext cx="1814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space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1B79D40-3B91-0DD3-8885-64295F9658F3}"/>
              </a:ext>
            </a:extLst>
          </p:cNvPr>
          <p:cNvGrpSpPr>
            <a:grpSpLocks noChangeAspect="1"/>
          </p:cNvGrpSpPr>
          <p:nvPr/>
        </p:nvGrpSpPr>
        <p:grpSpPr>
          <a:xfrm>
            <a:off x="402368" y="3202200"/>
            <a:ext cx="2945496" cy="1284887"/>
            <a:chOff x="-1169718" y="3077786"/>
            <a:chExt cx="4150871" cy="1810696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A9EA558-C17E-771C-6B23-10562D484CF4}"/>
                </a:ext>
              </a:extLst>
            </p:cNvPr>
            <p:cNvSpPr/>
            <p:nvPr/>
          </p:nvSpPr>
          <p:spPr>
            <a:xfrm>
              <a:off x="-691255" y="4467467"/>
              <a:ext cx="1728192" cy="2769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31C512F8-0401-61CC-1C65-EAF482FBFD1B}"/>
                </a:ext>
              </a:extLst>
            </p:cNvPr>
            <p:cNvSpPr/>
            <p:nvPr/>
          </p:nvSpPr>
          <p:spPr>
            <a:xfrm>
              <a:off x="1036937" y="4467467"/>
              <a:ext cx="1728192" cy="276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3022C04-94BA-3E47-4734-58608D576EEC}"/>
                </a:ext>
              </a:extLst>
            </p:cNvPr>
            <p:cNvSpPr txBox="1"/>
            <p:nvPr/>
          </p:nvSpPr>
          <p:spPr>
            <a:xfrm>
              <a:off x="-118459" y="4425075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Hot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057E34CE-2115-9A62-9BFA-33318F87BE25}"/>
                </a:ext>
              </a:extLst>
            </p:cNvPr>
            <p:cNvSpPr txBox="1"/>
            <p:nvPr/>
          </p:nvSpPr>
          <p:spPr>
            <a:xfrm>
              <a:off x="1642247" y="4436689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Cold</a:t>
              </a: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BB0AB21-442F-8D1E-4322-8724B432E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909519" y="3304306"/>
              <a:ext cx="0" cy="1584176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3DBFAD6-4AA2-E835-0960-9C358300E775}"/>
                </a:ext>
              </a:extLst>
            </p:cNvPr>
            <p:cNvCxnSpPr>
              <a:cxnSpLocks/>
            </p:cNvCxnSpPr>
            <p:nvPr/>
          </p:nvCxnSpPr>
          <p:spPr>
            <a:xfrm>
              <a:off x="-1062173" y="4816474"/>
              <a:ext cx="4043326" cy="0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F119391B-B457-321C-2D3D-A0DBA8972416}"/>
                </a:ext>
              </a:extLst>
            </p:cNvPr>
            <p:cNvSpPr txBox="1"/>
            <p:nvPr/>
          </p:nvSpPr>
          <p:spPr>
            <a:xfrm rot="16200000" flipH="1">
              <a:off x="-1406050" y="3314118"/>
              <a:ext cx="7188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ill Sans MT" panose="020B0502020104020203" pitchFamily="34" charset="0"/>
                </a:rPr>
                <a:t>time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C56CFFB-DD1C-AE1B-03D6-90A6C45BC591}"/>
                </a:ext>
              </a:extLst>
            </p:cNvPr>
            <p:cNvGrpSpPr/>
            <p:nvPr/>
          </p:nvGrpSpPr>
          <p:grpSpPr>
            <a:xfrm>
              <a:off x="26175" y="3179163"/>
              <a:ext cx="1018927" cy="1300996"/>
              <a:chOff x="0" y="0"/>
              <a:chExt cx="1018927" cy="1300996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5CECDDBF-8F3A-4EA8-B2CC-63B6F94A93F6}"/>
                  </a:ext>
                </a:extLst>
              </p:cNvPr>
              <p:cNvGrpSpPr/>
              <p:nvPr/>
            </p:nvGrpSpPr>
            <p:grpSpPr>
              <a:xfrm>
                <a:off x="0" y="0"/>
                <a:ext cx="1018927" cy="1300996"/>
                <a:chOff x="1314799" y="2196986"/>
                <a:chExt cx="1018927" cy="1300996"/>
              </a:xfrm>
            </p:grpSpPr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322AFB36-4424-FF08-B992-A464F92422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14799" y="2196986"/>
                  <a:ext cx="1018132" cy="1300996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539D89A-9EC9-5C64-6908-B120FE8961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9214" y="2214438"/>
                  <a:ext cx="740290" cy="1283544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6832008D-48C5-702E-6482-AAFC7C633E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7704" y="2214438"/>
                  <a:ext cx="421800" cy="1262057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69D9E98D-5F64-A210-3546-3772C00CAB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8271" y="2214438"/>
                  <a:ext cx="145455" cy="1273671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41DAC051-6976-EA17-68FE-2F6ADC883D9C}"/>
                  </a:ext>
                </a:extLst>
              </p:cNvPr>
              <p:cNvGrpSpPr/>
              <p:nvPr/>
            </p:nvGrpSpPr>
            <p:grpSpPr>
              <a:xfrm>
                <a:off x="0" y="0"/>
                <a:ext cx="1018927" cy="1300996"/>
                <a:chOff x="2238405" y="1828284"/>
                <a:chExt cx="1018927" cy="1300996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20DEE0C1-5617-FE87-A142-76070F8BBE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8405" y="1828284"/>
                  <a:ext cx="1018132" cy="1300996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60000"/>
                      <a:lumOff val="4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D674EABF-D48D-DE07-03D7-59FA3CF0BE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820" y="1845736"/>
                  <a:ext cx="740290" cy="1283544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D8941310-9688-BE62-307A-D4EAF85D37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31310" y="1845736"/>
                  <a:ext cx="421800" cy="1262057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75867868-EFF7-8473-F973-881C193F65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1877" y="1845736"/>
                  <a:ext cx="145455" cy="1273671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60000"/>
                      <a:lumOff val="40000"/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E85596E-4EE7-670C-D45B-7C94FDF038DB}"/>
                </a:ext>
              </a:extLst>
            </p:cNvPr>
            <p:cNvGrpSpPr/>
            <p:nvPr/>
          </p:nvGrpSpPr>
          <p:grpSpPr>
            <a:xfrm>
              <a:off x="1036937" y="3170437"/>
              <a:ext cx="1018927" cy="1300996"/>
              <a:chOff x="0" y="0"/>
              <a:chExt cx="1018927" cy="1300996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50163629-7707-DD64-3137-B37E881B1927}"/>
                  </a:ext>
                </a:extLst>
              </p:cNvPr>
              <p:cNvGrpSpPr/>
              <p:nvPr/>
            </p:nvGrpSpPr>
            <p:grpSpPr>
              <a:xfrm>
                <a:off x="0" y="0"/>
                <a:ext cx="1018927" cy="1300996"/>
                <a:chOff x="2339752" y="2200775"/>
                <a:chExt cx="1018927" cy="1300996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690116C7-A910-A10B-C651-C49224E0C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0547" y="2200775"/>
                  <a:ext cx="1018132" cy="1300996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7609EA9E-C84F-E1F1-FB88-3E55CABEFB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3974" y="2218227"/>
                  <a:ext cx="740290" cy="1283544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60000"/>
                      <a:lumOff val="40000"/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1FD7B44C-402E-077C-DA65-0E21F812D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43974" y="2218227"/>
                  <a:ext cx="421800" cy="1262057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60000"/>
                      <a:lumOff val="40000"/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830D32D6-1DB6-B50C-C346-BCA00FA144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39752" y="2218227"/>
                  <a:ext cx="145455" cy="1273671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60000"/>
                      <a:lumOff val="40000"/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5430F652-F43A-9A0A-28CC-D8EE9A2C6ECC}"/>
                  </a:ext>
                </a:extLst>
              </p:cNvPr>
              <p:cNvGrpSpPr/>
              <p:nvPr/>
            </p:nvGrpSpPr>
            <p:grpSpPr>
              <a:xfrm>
                <a:off x="0" y="0"/>
                <a:ext cx="1018927" cy="1300996"/>
                <a:chOff x="3251533" y="1826266"/>
                <a:chExt cx="1018927" cy="1300996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2222B429-FBAE-D043-0849-CAB3A2AFCE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52328" y="1826266"/>
                  <a:ext cx="1018132" cy="1300996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5089FFED-C481-0955-BFEA-86746CDD26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55755" y="1843718"/>
                  <a:ext cx="740290" cy="1283544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2FC1D113-8143-C62C-8419-5C01D52F1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55755" y="1843718"/>
                  <a:ext cx="421800" cy="1262057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70C8F99B-5E21-AAFA-B919-6F57F56851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51533" y="1843718"/>
                  <a:ext cx="145455" cy="1273671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97" name="Picture 196" descr="\documentclass{article}&#10;\usepackage{amsmath,amssymb}&#10;\usepackage{braket}&#10;\pagestyle{empty}&#10;\usepackage[usenames,dvipsnames]{xcolor}&#10;&#10;\begin{document}&#10;&#10;\begin{equation}&#10;\nonumber&#10;\zeta=x/t&#10;\end{equation}&#10;&#10;\end{document}" title="IguanaTex Bitmap Display">
            <a:extLst>
              <a:ext uri="{FF2B5EF4-FFF2-40B4-BE49-F238E27FC236}">
                <a16:creationId xmlns:a16="http://schemas.microsoft.com/office/drawing/2014/main" id="{7D99B34C-BEF5-E67B-605F-CBF76AAF56E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92247"/>
            <a:ext cx="652363" cy="206074"/>
          </a:xfrm>
          <a:prstGeom prst="rect">
            <a:avLst/>
          </a:prstGeom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AC6EE295-C2EF-7516-E912-350BAEB8C2A6}"/>
              </a:ext>
            </a:extLst>
          </p:cNvPr>
          <p:cNvSpPr txBox="1"/>
          <p:nvPr/>
        </p:nvSpPr>
        <p:spPr>
          <a:xfrm>
            <a:off x="-36501" y="2554128"/>
            <a:ext cx="410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“Simplest” scenario: 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Inhomogeneous state, but </a:t>
            </a:r>
            <a:r>
              <a:rPr lang="en-US" sz="1400" u="sng" dirty="0">
                <a:latin typeface="Gill Sans MT" panose="020B0502020104020203" pitchFamily="34" charset="0"/>
              </a:rPr>
              <a:t>homogeneous</a:t>
            </a:r>
            <a:r>
              <a:rPr lang="en-US" sz="1400" dirty="0">
                <a:latin typeface="Gill Sans MT" panose="020B0502020104020203" pitchFamily="34" charset="0"/>
              </a:rPr>
              <a:t> Hamiltonian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190C9E4-DD57-3C65-BBEF-EDC8FE8C770C}"/>
              </a:ext>
            </a:extLst>
          </p:cNvPr>
          <p:cNvSpPr txBox="1"/>
          <p:nvPr/>
        </p:nvSpPr>
        <p:spPr>
          <a:xfrm>
            <a:off x="4349051" y="2702938"/>
            <a:ext cx="2721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Gill Sans MT" panose="020B0502020104020203" pitchFamily="34" charset="0"/>
              </a:rPr>
              <a:t>From: R. Koch,  AB, arXiv:2303.16932 (2023)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030981F-F5D5-95BD-EB1E-E0E4A7546C38}"/>
              </a:ext>
            </a:extLst>
          </p:cNvPr>
          <p:cNvSpPr txBox="1"/>
          <p:nvPr/>
        </p:nvSpPr>
        <p:spPr>
          <a:xfrm>
            <a:off x="323528" y="4718868"/>
            <a:ext cx="74748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See also: Marton’s talk and [</a:t>
            </a:r>
            <a:r>
              <a:rPr lang="pt-BR" sz="1000" dirty="0">
                <a:latin typeface="Gill Sans MT" panose="020B0502020104020203" pitchFamily="34" charset="0"/>
              </a:rPr>
              <a:t>Nagy, Kormos, Takács, arXiv:2305.15474 (2023)]; [Bertini, Piroli, Kormos, PRB 100 (3), 035108 (2019)]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3072D0B-4594-08B2-77B4-C974BBF62ED4}"/>
              </a:ext>
            </a:extLst>
          </p:cNvPr>
          <p:cNvGrpSpPr/>
          <p:nvPr/>
        </p:nvGrpSpPr>
        <p:grpSpPr>
          <a:xfrm>
            <a:off x="6892656" y="3363838"/>
            <a:ext cx="2066591" cy="996645"/>
            <a:chOff x="2555776" y="4114549"/>
            <a:chExt cx="2066591" cy="996645"/>
          </a:xfrm>
        </p:grpSpPr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F36FBA18-A454-BA0C-341C-70905F6CC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822" y="4114549"/>
              <a:ext cx="351077" cy="307778"/>
            </a:xfrm>
            <a:prstGeom prst="rect">
              <a:avLst/>
            </a:prstGeom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89793C1-9AFD-1BF0-FFCA-932F8759A9FB}"/>
                </a:ext>
              </a:extLst>
            </p:cNvPr>
            <p:cNvSpPr txBox="1"/>
            <p:nvPr/>
          </p:nvSpPr>
          <p:spPr>
            <a:xfrm>
              <a:off x="2555776" y="4587974"/>
              <a:ext cx="2066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0"/>
                </a:rPr>
                <a:t>The experiment has</a:t>
              </a:r>
            </a:p>
            <a:p>
              <a:pPr algn="ctr"/>
              <a:r>
                <a:rPr lang="en-US" sz="1400" dirty="0">
                  <a:latin typeface="Gill Sans MT" panose="020B0502020104020203" pitchFamily="34" charset="0"/>
                </a:rPr>
                <a:t>inhomogeneous couplings</a:t>
              </a:r>
            </a:p>
          </p:txBody>
        </p:sp>
      </p:grpSp>
      <p:sp>
        <p:nvSpPr>
          <p:cNvPr id="2" name="CasellaDiTesto 38">
            <a:extLst>
              <a:ext uri="{FF2B5EF4-FFF2-40B4-BE49-F238E27FC236}">
                <a16:creationId xmlns:a16="http://schemas.microsoft.com/office/drawing/2014/main" id="{AD70F304-2F34-F711-2F4F-FB9CC67D212B}"/>
              </a:ext>
            </a:extLst>
          </p:cNvPr>
          <p:cNvSpPr txBox="1"/>
          <p:nvPr/>
        </p:nvSpPr>
        <p:spPr>
          <a:xfrm>
            <a:off x="489729" y="188360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err="1">
                <a:latin typeface="Gill Sans MT" pitchFamily="34" charset="0"/>
              </a:rPr>
              <a:t>Castro-Alvaredo</a:t>
            </a:r>
            <a:r>
              <a:rPr lang="it-IT" sz="1000" dirty="0">
                <a:latin typeface="Gill Sans MT" pitchFamily="34" charset="0"/>
              </a:rPr>
              <a:t>, </a:t>
            </a:r>
            <a:r>
              <a:rPr lang="it-IT" sz="1000" dirty="0" err="1">
                <a:latin typeface="Gill Sans MT" pitchFamily="34" charset="0"/>
              </a:rPr>
              <a:t>Doyon</a:t>
            </a:r>
            <a:r>
              <a:rPr lang="it-IT" sz="1000" dirty="0">
                <a:latin typeface="Gill Sans MT" pitchFamily="34" charset="0"/>
              </a:rPr>
              <a:t>, </a:t>
            </a:r>
            <a:r>
              <a:rPr lang="it-IT" sz="1000" dirty="0" err="1">
                <a:latin typeface="Gill Sans MT" pitchFamily="34" charset="0"/>
              </a:rPr>
              <a:t>Yoshimura</a:t>
            </a:r>
            <a:r>
              <a:rPr lang="it-IT" sz="1000" dirty="0">
                <a:latin typeface="Gill Sans MT" pitchFamily="34" charset="0"/>
              </a:rPr>
              <a:t>, PRX (2016)</a:t>
            </a:r>
          </a:p>
          <a:p>
            <a:pPr algn="ctr"/>
            <a:r>
              <a:rPr lang="it-IT" sz="1000" dirty="0">
                <a:latin typeface="Gill Sans MT" pitchFamily="34" charset="0"/>
              </a:rPr>
              <a:t>Bertini,  </a:t>
            </a:r>
            <a:r>
              <a:rPr lang="it-IT" sz="1000" dirty="0" err="1">
                <a:latin typeface="Gill Sans MT" pitchFamily="34" charset="0"/>
              </a:rPr>
              <a:t>Collura</a:t>
            </a:r>
            <a:r>
              <a:rPr lang="it-IT" sz="1000" dirty="0">
                <a:latin typeface="Gill Sans MT" pitchFamily="34" charset="0"/>
              </a:rPr>
              <a:t>, De </a:t>
            </a:r>
            <a:r>
              <a:rPr lang="it-IT" sz="1000" dirty="0" err="1">
                <a:latin typeface="Gill Sans MT" pitchFamily="34" charset="0"/>
              </a:rPr>
              <a:t>Nardis</a:t>
            </a:r>
            <a:r>
              <a:rPr lang="it-IT" sz="1000" dirty="0">
                <a:latin typeface="Gill Sans MT" pitchFamily="34" charset="0"/>
              </a:rPr>
              <a:t>, Fagotti, PRL (2016)</a:t>
            </a:r>
          </a:p>
        </p:txBody>
      </p:sp>
    </p:spTree>
    <p:extLst>
      <p:ext uri="{BB962C8B-B14F-4D97-AF65-F5344CB8AC3E}">
        <p14:creationId xmlns:p14="http://schemas.microsoft.com/office/powerpoint/2010/main" val="14991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200" grpId="0"/>
      <p:bldP spid="201" grpId="0"/>
      <p:bldP spid="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3" name="CasellaDiTesto 103">
            <a:extLst>
              <a:ext uri="{FF2B5EF4-FFF2-40B4-BE49-F238E27FC236}">
                <a16:creationId xmlns:a16="http://schemas.microsoft.com/office/drawing/2014/main" id="{29A9B9B3-CD96-D931-DDD0-5CAA7A2CDDFD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A new pathway to cold atom experiments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15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49">
            <a:extLst>
              <a:ext uri="{FF2B5EF4-FFF2-40B4-BE49-F238E27FC236}">
                <a16:creationId xmlns:a16="http://schemas.microsoft.com/office/drawing/2014/main" id="{E1044C73-06E2-E8A3-BF94-9C416EAC93AF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825156-7F30-7C5D-B45B-56A30606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3555" y="1563638"/>
            <a:ext cx="4248471" cy="19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F5AADA-6D6B-9EEE-F926-E3A2194C9402}"/>
              </a:ext>
            </a:extLst>
          </p:cNvPr>
          <p:cNvSpPr txBox="1"/>
          <p:nvPr/>
        </p:nvSpPr>
        <p:spPr>
          <a:xfrm>
            <a:off x="4125562" y="3431518"/>
            <a:ext cx="41764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latin typeface="Gill Sans MT" pitchFamily="34" charset="0"/>
              </a:rPr>
              <a:t>Schemmer</a:t>
            </a:r>
            <a:r>
              <a:rPr lang="en-US" sz="1000" dirty="0">
                <a:latin typeface="Gill Sans MT" pitchFamily="34" charset="0"/>
              </a:rPr>
              <a:t> at al. (</a:t>
            </a:r>
            <a:r>
              <a:rPr lang="en-US" sz="1000" dirty="0" err="1">
                <a:latin typeface="Gill Sans MT" pitchFamily="34" charset="0"/>
              </a:rPr>
              <a:t>Bouchoule’s</a:t>
            </a:r>
            <a:r>
              <a:rPr lang="en-US" sz="1000" dirty="0">
                <a:latin typeface="Gill Sans MT" pitchFamily="34" charset="0"/>
              </a:rPr>
              <a:t> group) PRL 122, 090601 (2019)</a:t>
            </a:r>
          </a:p>
          <a:p>
            <a:pPr algn="ctr"/>
            <a:r>
              <a:rPr lang="en-US" sz="1000" dirty="0" err="1">
                <a:latin typeface="Gill Sans MT" pitchFamily="34" charset="0"/>
              </a:rPr>
              <a:t>Møller</a:t>
            </a:r>
            <a:r>
              <a:rPr lang="en-US" sz="1000" dirty="0">
                <a:latin typeface="Gill Sans MT" pitchFamily="34" charset="0"/>
              </a:rPr>
              <a:t> et al. (</a:t>
            </a:r>
            <a:r>
              <a:rPr lang="en-US" sz="1000" dirty="0" err="1">
                <a:latin typeface="Gill Sans MT" pitchFamily="34" charset="0"/>
              </a:rPr>
              <a:t>Schmiedmayer's</a:t>
            </a:r>
            <a:r>
              <a:rPr lang="en-US" sz="1000" dirty="0">
                <a:latin typeface="Gill Sans MT" pitchFamily="34" charset="0"/>
              </a:rPr>
              <a:t> group), PRL 126 (9), 090602 (2021)</a:t>
            </a:r>
          </a:p>
          <a:p>
            <a:pPr algn="ctr"/>
            <a:r>
              <a:rPr lang="en-US" sz="1000" dirty="0" err="1">
                <a:latin typeface="Gill Sans MT" pitchFamily="34" charset="0"/>
              </a:rPr>
              <a:t>Malvania</a:t>
            </a:r>
            <a:r>
              <a:rPr lang="en-US" sz="1000" dirty="0">
                <a:latin typeface="Gill Sans MT" pitchFamily="34" charset="0"/>
              </a:rPr>
              <a:t> et al. (Weiss's group), Science 373 (6559), 1129-1133 (2021)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D25EE-7BA4-2382-A119-BB06E13F72F0}"/>
              </a:ext>
            </a:extLst>
          </p:cNvPr>
          <p:cNvSpPr txBox="1"/>
          <p:nvPr/>
        </p:nvSpPr>
        <p:spPr>
          <a:xfrm>
            <a:off x="2035028" y="861712"/>
            <a:ext cx="4639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Great success of GHD in describing the interacting Bose Gas</a:t>
            </a:r>
          </a:p>
        </p:txBody>
      </p:sp>
      <p:sp>
        <p:nvSpPr>
          <p:cNvPr id="11" name="Google Shape;1962;p45 1">
            <a:extLst>
              <a:ext uri="{FF2B5EF4-FFF2-40B4-BE49-F238E27FC236}">
                <a16:creationId xmlns:a16="http://schemas.microsoft.com/office/drawing/2014/main" id="{44645644-59DF-69B3-BD6C-9A520BCD4DD6}"/>
              </a:ext>
            </a:extLst>
          </p:cNvPr>
          <p:cNvSpPr/>
          <p:nvPr/>
        </p:nvSpPr>
        <p:spPr>
          <a:xfrm flipV="1">
            <a:off x="7283049" y="807132"/>
            <a:ext cx="45720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962;p45 2">
            <a:extLst>
              <a:ext uri="{FF2B5EF4-FFF2-40B4-BE49-F238E27FC236}">
                <a16:creationId xmlns:a16="http://schemas.microsoft.com/office/drawing/2014/main" id="{84DF93AD-5CE6-3DBB-AC7D-3BDB780E2330}"/>
              </a:ext>
            </a:extLst>
          </p:cNvPr>
          <p:cNvSpPr/>
          <p:nvPr/>
        </p:nvSpPr>
        <p:spPr>
          <a:xfrm rot="16200000" flipV="1">
            <a:off x="4478580" y="-1624480"/>
            <a:ext cx="45720" cy="575774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962;p45 3">
            <a:extLst>
              <a:ext uri="{FF2B5EF4-FFF2-40B4-BE49-F238E27FC236}">
                <a16:creationId xmlns:a16="http://schemas.microsoft.com/office/drawing/2014/main" id="{F18DBBA7-A299-0641-C940-8FBEC7D446F3}"/>
              </a:ext>
            </a:extLst>
          </p:cNvPr>
          <p:cNvSpPr/>
          <p:nvPr/>
        </p:nvSpPr>
        <p:spPr>
          <a:xfrm flipH="1">
            <a:off x="1496925" y="799536"/>
            <a:ext cx="45720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962;p45 4">
            <a:extLst>
              <a:ext uri="{FF2B5EF4-FFF2-40B4-BE49-F238E27FC236}">
                <a16:creationId xmlns:a16="http://schemas.microsoft.com/office/drawing/2014/main" id="{8846F88D-48B0-1B44-8981-AA279A0CC973}"/>
              </a:ext>
            </a:extLst>
          </p:cNvPr>
          <p:cNvSpPr/>
          <p:nvPr/>
        </p:nvSpPr>
        <p:spPr>
          <a:xfrm rot="16200000" flipH="1">
            <a:off x="4331668" y="-2084461"/>
            <a:ext cx="45720" cy="575774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Immagine 41" descr="kinoshita1.png">
            <a:extLst>
              <a:ext uri="{FF2B5EF4-FFF2-40B4-BE49-F238E27FC236}">
                <a16:creationId xmlns:a16="http://schemas.microsoft.com/office/drawing/2014/main" id="{8A8A18EF-2F9A-6EC1-2CF9-DDB5E10278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3021" y="1563638"/>
            <a:ext cx="1444014" cy="1920541"/>
          </a:xfrm>
          <a:prstGeom prst="rect">
            <a:avLst/>
          </a:prstGeom>
        </p:spPr>
      </p:pic>
      <p:pic>
        <p:nvPicPr>
          <p:cNvPr id="17" name="Immagine 56" descr="QM.png">
            <a:extLst>
              <a:ext uri="{FF2B5EF4-FFF2-40B4-BE49-F238E27FC236}">
                <a16:creationId xmlns:a16="http://schemas.microsoft.com/office/drawing/2014/main" id="{DFB5C6E4-0261-E010-F2CB-9479E0C814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4105028"/>
            <a:ext cx="631900" cy="4109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5B3D780-3148-7E26-A4FA-FB526F0EC7C4}"/>
              </a:ext>
            </a:extLst>
          </p:cNvPr>
          <p:cNvSpPr txBox="1"/>
          <p:nvPr/>
        </p:nvSpPr>
        <p:spPr>
          <a:xfrm>
            <a:off x="1977240" y="4475896"/>
            <a:ext cx="4926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MT" panose="020B0502020104020203" pitchFamily="34" charset="0"/>
              </a:rPr>
              <a:t>Can we extend this program to sine-Gordon?</a:t>
            </a:r>
          </a:p>
        </p:txBody>
      </p:sp>
    </p:spTree>
    <p:extLst>
      <p:ext uri="{BB962C8B-B14F-4D97-AF65-F5344CB8AC3E}">
        <p14:creationId xmlns:p14="http://schemas.microsoft.com/office/powerpoint/2010/main" val="16276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16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54" name="Connettore 1 37">
            <a:extLst>
              <a:ext uri="{FF2B5EF4-FFF2-40B4-BE49-F238E27FC236}">
                <a16:creationId xmlns:a16="http://schemas.microsoft.com/office/drawing/2014/main" id="{C2794107-427C-96BB-7300-B2D9756012E6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103">
            <a:extLst>
              <a:ext uri="{FF2B5EF4-FFF2-40B4-BE49-F238E27FC236}">
                <a16:creationId xmlns:a16="http://schemas.microsoft.com/office/drawing/2014/main" id="{F5E56336-2F2D-C773-F28D-F6327F9D47A2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Experiments have “curves”</a:t>
            </a:r>
            <a:endParaRPr lang="it-IT" sz="2400" dirty="0">
              <a:latin typeface="Gill Sans MT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672FD14-5A35-AE4F-5BD6-1CA6D0D701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5185" y="-566715"/>
            <a:ext cx="1052216" cy="6808889"/>
          </a:xfrm>
          <a:prstGeom prst="rect">
            <a:avLst/>
          </a:prstGeom>
        </p:spPr>
      </p:pic>
      <p:pic>
        <p:nvPicPr>
          <p:cNvPr id="20" name="Picture 19" descr="\documentclass{article}&#10;\usepackage{amsmath,amssymb}&#10;\usepackage{braket}&#10;\pagestyle{empty}&#10;\usepackage[usenames,dvipsnames]{xcolor}&#10;&#10;\begin{document}&#10;&#10;\begin{equation}&#10;\nonumber&#10;n [\text{atm}/\text{$\mu$m}]&#10;\end{equation}&#10;&#10;\end{document}" title="IguanaTex Bitmap Display">
            <a:extLst>
              <a:ext uri="{FF2B5EF4-FFF2-40B4-BE49-F238E27FC236}">
                <a16:creationId xmlns:a16="http://schemas.microsoft.com/office/drawing/2014/main" id="{CC69B136-30DE-47AC-BB1E-41D77F3D66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00" y="866969"/>
            <a:ext cx="948670" cy="206074"/>
          </a:xfrm>
          <a:prstGeom prst="rect">
            <a:avLst/>
          </a:prstGeom>
        </p:spPr>
      </p:pic>
      <p:pic>
        <p:nvPicPr>
          <p:cNvPr id="21" name="Picture 20" descr="\documentclass{article}&#10;\usepackage{amsmath,amssymb}&#10;\usepackage{braket}&#10;\pagestyle{empty}&#10;\usepackage[usenames,dvipsnames]{xcolor}&#10;&#10;\begin{document}&#10;&#10;\begin{equation}&#10;\nonumber&#10;{\color{Cerulean}c [10\times\text{$\mu$m}/\text{ms}]}&#10;\end{equation}&#10;&#10;\end{document}" title="IguanaTex Bitmap Display">
            <a:extLst>
              <a:ext uri="{FF2B5EF4-FFF2-40B4-BE49-F238E27FC236}">
                <a16:creationId xmlns:a16="http://schemas.microsoft.com/office/drawing/2014/main" id="{33032FE6-2DE2-95F0-0874-1091B34F8E8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01" y="1236958"/>
            <a:ext cx="1262048" cy="2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\documentclass{article}&#10;\usepackage{amsmath,amssymb}&#10;\usepackage{braket}&#10;\pagestyle{empty}&#10;\usepackage[usenames,dvipsnames]{xcolor}&#10;&#10;\begin{document}&#10;&#10;\begin{equation}&#10;\nonumber&#10;{\color{Red}K [\text{adimensional}]}&#10;\end{equation}&#10;&#10;\end{document}" title="IguanaTex Bitmap Display">
            <a:extLst>
              <a:ext uri="{FF2B5EF4-FFF2-40B4-BE49-F238E27FC236}">
                <a16:creationId xmlns:a16="http://schemas.microsoft.com/office/drawing/2014/main" id="{1B97C5E3-A684-66BD-4699-15B0A91D572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97" y="1596999"/>
            <a:ext cx="1419347" cy="206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3DB5B7-11EB-DE14-ABC9-503BA7AA74F4}"/>
              </a:ext>
            </a:extLst>
          </p:cNvPr>
          <p:cNvCxnSpPr>
            <a:cxnSpLocks/>
          </p:cNvCxnSpPr>
          <p:nvPr/>
        </p:nvCxnSpPr>
        <p:spPr>
          <a:xfrm>
            <a:off x="1828800" y="2219177"/>
            <a:ext cx="6035040" cy="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98744E-9B32-AE89-0C45-7D12410FC720}"/>
              </a:ext>
            </a:extLst>
          </p:cNvPr>
          <p:cNvCxnSpPr>
            <a:cxnSpLocks/>
          </p:cNvCxnSpPr>
          <p:nvPr/>
        </p:nvCxnSpPr>
        <p:spPr>
          <a:xfrm flipV="1">
            <a:off x="1977766" y="915566"/>
            <a:ext cx="0" cy="1360239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\documentclass{article}&#10;\usepackage{amsmath,amssymb}&#10;\usepackage{braket}&#10;\pagestyle{empty}&#10;\usepackage[usenames,dvipsnames]{xcolor}&#10;&#10;\begin{document}&#10;&#10;\begin{equation}&#10;\nonumber&#10;x[\text{$\mu$m}]&#10;\end{equation}&#10;&#10;\end{document}" title="IguanaTex Bitmap Display">
            <a:extLst>
              <a:ext uri="{FF2B5EF4-FFF2-40B4-BE49-F238E27FC236}">
                <a16:creationId xmlns:a16="http://schemas.microsoft.com/office/drawing/2014/main" id="{93FA9DF0-20EA-1E45-3072-2D4948B84F0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99" y="2211710"/>
            <a:ext cx="492625" cy="206074"/>
          </a:xfrm>
          <a:prstGeom prst="rect">
            <a:avLst/>
          </a:prstGeom>
        </p:spPr>
      </p:pic>
      <p:pic>
        <p:nvPicPr>
          <p:cNvPr id="13" name="Picture 12" descr="\documentclass{article}&#10;\usepackage{amsmath,amssymb}&#10;\usepackage{braket}&#10;\pagestyle{empty}&#10;\usepackage[usenames,dvipsnames]{xcolor}&#10;&#10;\begin{document}&#10;&#10;\begin{equation}&#10;\nonumber&#10;0&#10;\end{equation}&#10;&#10;\end{document}" title="IguanaTex Bitmap Display">
            <a:extLst>
              <a:ext uri="{FF2B5EF4-FFF2-40B4-BE49-F238E27FC236}">
                <a16:creationId xmlns:a16="http://schemas.microsoft.com/office/drawing/2014/main" id="{87CBB321-8821-F92B-133E-97FDA9E890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83848"/>
            <a:ext cx="89014" cy="143886"/>
          </a:xfrm>
          <a:prstGeom prst="rect">
            <a:avLst/>
          </a:prstGeom>
        </p:spPr>
      </p:pic>
      <p:pic>
        <p:nvPicPr>
          <p:cNvPr id="14" name="Picture 13" descr="\documentclass{article}&#10;\usepackage{amsmath,amssymb}&#10;\usepackage{braket}&#10;\pagestyle{empty}&#10;\usepackage[usenames,dvipsnames]{xcolor}&#10;&#10;\begin{document}&#10;&#10;\begin{equation}&#10;\nonumber&#10;60&#10;\end{equation}&#10;&#10;\end{document}" title="IguanaTex Bitmap Display">
            <a:extLst>
              <a:ext uri="{FF2B5EF4-FFF2-40B4-BE49-F238E27FC236}">
                <a16:creationId xmlns:a16="http://schemas.microsoft.com/office/drawing/2014/main" id="{BAEF425D-648D-6720-189C-62F65738E9B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14" y="2283848"/>
            <a:ext cx="190222" cy="143886"/>
          </a:xfrm>
          <a:prstGeom prst="rect">
            <a:avLst/>
          </a:prstGeom>
        </p:spPr>
      </p:pic>
      <p:pic>
        <p:nvPicPr>
          <p:cNvPr id="7" name="Picture 6" descr="\documentclass{article}&#10;\usepackage{amsmath,amssymb}&#10;\usepackage{braket}&#10;\pagestyle{empty}&#10;\usepackage[usenames,dvipsnames]{xcolor}&#10;&#10;\begin{document}&#10;&#10;\begin{equation}&#10;\nonumber&#10;-60&#10;\end{equation}&#10;&#10;\end{document}" title="IguanaTex Bitmap Display">
            <a:extLst>
              <a:ext uri="{FF2B5EF4-FFF2-40B4-BE49-F238E27FC236}">
                <a16:creationId xmlns:a16="http://schemas.microsoft.com/office/drawing/2014/main" id="{69374AB7-2B8E-2692-28D7-0BB8A43F242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65" y="2283718"/>
            <a:ext cx="338986" cy="143886"/>
          </a:xfrm>
          <a:prstGeom prst="rect">
            <a:avLst/>
          </a:prstGeom>
        </p:spPr>
      </p:pic>
      <p:pic>
        <p:nvPicPr>
          <p:cNvPr id="16" name="Picture 15" descr="\documentclass{article}&#10;\usepackage{amsmath,amssymb}&#10;\usepackage{braket}&#10;\pagestyle{empty}&#10;\usepackage[usenames,dvipsnames]{xcolor}&#10;&#10;\begin{document}&#10;&#10;\begin{equation}&#10;\nonumber&#10;0&#10;\end{equation}&#10;&#10;\end{document}" title="IguanaTex Bitmap Display">
            <a:extLst>
              <a:ext uri="{FF2B5EF4-FFF2-40B4-BE49-F238E27FC236}">
                <a16:creationId xmlns:a16="http://schemas.microsoft.com/office/drawing/2014/main" id="{76996661-E254-E722-D3C6-E82F2F6D590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74" y="2139702"/>
            <a:ext cx="89014" cy="143886"/>
          </a:xfrm>
          <a:prstGeom prst="rect">
            <a:avLst/>
          </a:prstGeom>
        </p:spPr>
      </p:pic>
      <p:pic>
        <p:nvPicPr>
          <p:cNvPr id="17" name="Picture 16" descr="\documentclass{article}&#10;\usepackage{amsmath,amssymb}&#10;\usepackage{braket}&#10;\pagestyle{empty}&#10;\usepackage[usenames,dvipsnames]{xcolor}&#10;&#10;\begin{document}&#10;&#10;\begin{equation}&#10;\nonumber&#10;60&#10;\end{equation}&#10;&#10;\end{document}" title="IguanaTex Bitmap Display">
            <a:extLst>
              <a:ext uri="{FF2B5EF4-FFF2-40B4-BE49-F238E27FC236}">
                <a16:creationId xmlns:a16="http://schemas.microsoft.com/office/drawing/2014/main" id="{C6AB30A0-B416-7E2B-8407-4A574F1FF24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74" y="1203728"/>
            <a:ext cx="190222" cy="14388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249313-2D7E-5F4B-2F1A-2653D1660F6A}"/>
              </a:ext>
            </a:extLst>
          </p:cNvPr>
          <p:cNvCxnSpPr>
            <a:cxnSpLocks/>
          </p:cNvCxnSpPr>
          <p:nvPr/>
        </p:nvCxnSpPr>
        <p:spPr>
          <a:xfrm>
            <a:off x="1933542" y="1276408"/>
            <a:ext cx="1181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1F68C0-E186-3D46-53E5-7DD265A8F482}"/>
              </a:ext>
            </a:extLst>
          </p:cNvPr>
          <p:cNvCxnSpPr>
            <a:cxnSpLocks/>
          </p:cNvCxnSpPr>
          <p:nvPr/>
        </p:nvCxnSpPr>
        <p:spPr>
          <a:xfrm rot="5400000">
            <a:off x="4697728" y="2224629"/>
            <a:ext cx="1181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EC666AF-7816-9311-016B-B4F1D70BA12C}"/>
              </a:ext>
            </a:extLst>
          </p:cNvPr>
          <p:cNvSpPr txBox="1"/>
          <p:nvPr/>
        </p:nvSpPr>
        <p:spPr>
          <a:xfrm>
            <a:off x="150562" y="3633867"/>
            <a:ext cx="4975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In the quantum SG the breather spectrum largely depends on    . 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Different fluid cells have different excitations.</a:t>
            </a:r>
          </a:p>
          <a:p>
            <a:pPr algn="ctr"/>
            <a:endParaRPr lang="en-US" sz="1400" dirty="0">
              <a:latin typeface="Gill Sans MT" panose="020B0502020104020203" pitchFamily="34" charset="0"/>
            </a:endParaRP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The classical limit inherits the same feature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32E951-37D7-6514-3405-F381EF9DB24F}"/>
              </a:ext>
            </a:extLst>
          </p:cNvPr>
          <p:cNvSpPr txBox="1"/>
          <p:nvPr/>
        </p:nvSpPr>
        <p:spPr>
          <a:xfrm>
            <a:off x="5326468" y="3680762"/>
            <a:ext cx="3494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Need for a GHD with particle recombination</a:t>
            </a:r>
          </a:p>
        </p:txBody>
      </p:sp>
      <p:sp>
        <p:nvSpPr>
          <p:cNvPr id="58" name="Google Shape;1962;p45 1 1">
            <a:extLst>
              <a:ext uri="{FF2B5EF4-FFF2-40B4-BE49-F238E27FC236}">
                <a16:creationId xmlns:a16="http://schemas.microsoft.com/office/drawing/2014/main" id="{2B2062AD-BAD1-A2B2-B6CD-DCCF901D480A}"/>
              </a:ext>
            </a:extLst>
          </p:cNvPr>
          <p:cNvSpPr/>
          <p:nvPr/>
        </p:nvSpPr>
        <p:spPr>
          <a:xfrm flipV="1">
            <a:off x="8820626" y="3539617"/>
            <a:ext cx="36576" cy="1319449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962;p45 2 1">
            <a:extLst>
              <a:ext uri="{FF2B5EF4-FFF2-40B4-BE49-F238E27FC236}">
                <a16:creationId xmlns:a16="http://schemas.microsoft.com/office/drawing/2014/main" id="{8D8C07DB-48EB-D302-4233-BCDCC073ED28}"/>
              </a:ext>
            </a:extLst>
          </p:cNvPr>
          <p:cNvSpPr/>
          <p:nvPr/>
        </p:nvSpPr>
        <p:spPr>
          <a:xfrm rot="16200000" flipV="1">
            <a:off x="7128714" y="3117222"/>
            <a:ext cx="36576" cy="346428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962;p45 3 1">
            <a:extLst>
              <a:ext uri="{FF2B5EF4-FFF2-40B4-BE49-F238E27FC236}">
                <a16:creationId xmlns:a16="http://schemas.microsoft.com/office/drawing/2014/main" id="{FB1E2949-9E04-BC10-133B-A6664B5B36B2}"/>
              </a:ext>
            </a:extLst>
          </p:cNvPr>
          <p:cNvSpPr/>
          <p:nvPr/>
        </p:nvSpPr>
        <p:spPr>
          <a:xfrm flipH="1">
            <a:off x="5339265" y="3518157"/>
            <a:ext cx="36576" cy="1319449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962;p45 4 1">
            <a:extLst>
              <a:ext uri="{FF2B5EF4-FFF2-40B4-BE49-F238E27FC236}">
                <a16:creationId xmlns:a16="http://schemas.microsoft.com/office/drawing/2014/main" id="{316C088C-7464-D617-1B39-CF75B5887F2B}"/>
              </a:ext>
            </a:extLst>
          </p:cNvPr>
          <p:cNvSpPr/>
          <p:nvPr/>
        </p:nvSpPr>
        <p:spPr>
          <a:xfrm rot="16200000" flipH="1">
            <a:off x="7040322" y="1817826"/>
            <a:ext cx="36576" cy="346428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CasellaDiTesto 49">
            <a:extLst>
              <a:ext uri="{FF2B5EF4-FFF2-40B4-BE49-F238E27FC236}">
                <a16:creationId xmlns:a16="http://schemas.microsoft.com/office/drawing/2014/main" id="{AA288BD3-8D3E-4A6B-2068-D4895C79AD17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5FEF03-68FF-4644-F0BD-D3CC9B1DB80E}"/>
              </a:ext>
            </a:extLst>
          </p:cNvPr>
          <p:cNvSpPr txBox="1"/>
          <p:nvPr/>
        </p:nvSpPr>
        <p:spPr>
          <a:xfrm>
            <a:off x="4779788" y="403987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ill Sans MT" panose="020B0502020104020203" pitchFamily="34" charset="0"/>
              </a:rPr>
              <a:t>See also: 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AB, De Luca, PRL 2019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Koch, AB, </a:t>
            </a:r>
            <a:r>
              <a:rPr lang="en-US" sz="1000" dirty="0" err="1">
                <a:latin typeface="Gill Sans MT" panose="020B0502020104020203" pitchFamily="34" charset="0"/>
              </a:rPr>
              <a:t>Caux</a:t>
            </a:r>
            <a:r>
              <a:rPr lang="en-US" sz="1000" dirty="0">
                <a:latin typeface="Gill Sans MT" panose="020B0502020104020203" pitchFamily="34" charset="0"/>
              </a:rPr>
              <a:t>, PRB 2020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Koch, </a:t>
            </a:r>
            <a:r>
              <a:rPr lang="en-US" sz="1000" dirty="0" err="1">
                <a:latin typeface="Gill Sans MT" panose="020B0502020104020203" pitchFamily="34" charset="0"/>
              </a:rPr>
              <a:t>Caux</a:t>
            </a:r>
            <a:r>
              <a:rPr lang="en-US" sz="1000" dirty="0">
                <a:latin typeface="Gill Sans MT" panose="020B0502020104020203" pitchFamily="34" charset="0"/>
              </a:rPr>
              <a:t>, AB, </a:t>
            </a:r>
            <a:r>
              <a:rPr lang="en-US" sz="1000" dirty="0" err="1">
                <a:latin typeface="Gill Sans MT" panose="020B0502020104020203" pitchFamily="34" charset="0"/>
              </a:rPr>
              <a:t>JPhysA</a:t>
            </a:r>
            <a:r>
              <a:rPr lang="en-US" sz="1000" dirty="0">
                <a:latin typeface="Gill Sans MT" panose="020B0502020104020203" pitchFamily="34" charset="0"/>
              </a:rPr>
              <a:t> 2022</a:t>
            </a:r>
          </a:p>
        </p:txBody>
      </p:sp>
      <p:pic>
        <p:nvPicPr>
          <p:cNvPr id="3" name="Picture 2" descr="\documentclass{article}&#10;\usepackage{amsmath,amssymb}&#10;\usepackage{braket}&#10;\pagestyle{empty}&#10;\usepackage[usenames,dvipsnames]{xcolor}&#10;&#10;\begin{document}&#10;&#10;\begin{equation}&#10;\nonumber&#10;K&#10;\end{equation}&#10;&#10;\end{document}" title="IguanaTex Bitmap Display">
            <a:extLst>
              <a:ext uri="{FF2B5EF4-FFF2-40B4-BE49-F238E27FC236}">
                <a16:creationId xmlns:a16="http://schemas.microsoft.com/office/drawing/2014/main" id="{4AECFBF6-F0A3-4244-0611-EC165853DAC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4" y="3730752"/>
            <a:ext cx="154708" cy="12483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D1501C6-8A76-07B8-2340-A0BE5E061A6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35696" y="961531"/>
            <a:ext cx="5830710" cy="12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2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cxnSp>
        <p:nvCxnSpPr>
          <p:cNvPr id="54" name="Connettore 1 37">
            <a:extLst>
              <a:ext uri="{FF2B5EF4-FFF2-40B4-BE49-F238E27FC236}">
                <a16:creationId xmlns:a16="http://schemas.microsoft.com/office/drawing/2014/main" id="{C2794107-427C-96BB-7300-B2D9756012E6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103">
            <a:extLst>
              <a:ext uri="{FF2B5EF4-FFF2-40B4-BE49-F238E27FC236}">
                <a16:creationId xmlns:a16="http://schemas.microsoft.com/office/drawing/2014/main" id="{F5E56336-2F2D-C773-F28D-F6327F9D47A2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Inhomogeneities and particles instability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1EE601-41CC-7184-8C9F-3A5817123EB1}"/>
              </a:ext>
            </a:extLst>
          </p:cNvPr>
          <p:cNvSpPr txBox="1"/>
          <p:nvPr/>
        </p:nvSpPr>
        <p:spPr>
          <a:xfrm>
            <a:off x="6431594" y="237297"/>
            <a:ext cx="3541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Gill Sans MT" panose="020B0502020104020203" pitchFamily="34" charset="0"/>
              </a:rPr>
              <a:t>AB, in preparation</a:t>
            </a:r>
          </a:p>
        </p:txBody>
      </p:sp>
      <p:sp>
        <p:nvSpPr>
          <p:cNvPr id="89" name="Segnaposto numero diapositiva 3">
            <a:extLst>
              <a:ext uri="{FF2B5EF4-FFF2-40B4-BE49-F238E27FC236}">
                <a16:creationId xmlns:a16="http://schemas.microsoft.com/office/drawing/2014/main" id="{C0C462B6-DCCE-1D91-1D1B-1EED9377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17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91E42350-B170-EBCA-58C0-1B460896B2FB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\documentclass{article}&#10;\usepackage{amsmath,amssymb}&#10;\usepackage{braket}&#10;\pagestyle{empty}&#10;\usepackage[usenames,dvipsnames]{xcolor}&#10;&#10;\begin{document}&#10;&#10;\begin{equation}&#10;\nonumber&#10;s=s_\text{m}\sigma&#10;\end{equation}&#10;&#10;\end{document}" title="IguanaTex Bitmap Display">
            <a:extLst>
              <a:ext uri="{FF2B5EF4-FFF2-40B4-BE49-F238E27FC236}">
                <a16:creationId xmlns:a16="http://schemas.microsoft.com/office/drawing/2014/main" id="{63209F46-77F4-060B-8150-98EF7CA702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18" y="1742841"/>
            <a:ext cx="622031" cy="1088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270731-DE97-5713-95A1-0962936A4217}"/>
              </a:ext>
            </a:extLst>
          </p:cNvPr>
          <p:cNvCxnSpPr>
            <a:cxnSpLocks/>
          </p:cNvCxnSpPr>
          <p:nvPr/>
        </p:nvCxnSpPr>
        <p:spPr>
          <a:xfrm flipH="1" flipV="1">
            <a:off x="1892344" y="1602290"/>
            <a:ext cx="315900" cy="16047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3DB294-D2FC-EC02-0465-3DD1AC893F6D}"/>
              </a:ext>
            </a:extLst>
          </p:cNvPr>
          <p:cNvSpPr txBox="1"/>
          <p:nvPr/>
        </p:nvSpPr>
        <p:spPr>
          <a:xfrm>
            <a:off x="646579" y="1413791"/>
            <a:ext cx="1388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Good </a:t>
            </a:r>
          </a:p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“quantum number”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CBF4C-50B5-2DB9-2C04-BD3E4D024D3B}"/>
              </a:ext>
            </a:extLst>
          </p:cNvPr>
          <p:cNvSpPr txBox="1"/>
          <p:nvPr/>
        </p:nvSpPr>
        <p:spPr>
          <a:xfrm>
            <a:off x="3393892" y="137955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Canonical  spectral </a:t>
            </a:r>
          </a:p>
          <a:p>
            <a:pPr algn="ctr"/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parameter in [0,1]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1C94CE-5747-44E3-6FD5-7FD7513D9A88}"/>
              </a:ext>
            </a:extLst>
          </p:cNvPr>
          <p:cNvCxnSpPr>
            <a:cxnSpLocks/>
          </p:cNvCxnSpPr>
          <p:nvPr/>
        </p:nvCxnSpPr>
        <p:spPr>
          <a:xfrm flipV="1">
            <a:off x="2948854" y="1587505"/>
            <a:ext cx="411518" cy="142341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\documentclass{article}&#10;\usepackage{amsmath,amssymb}&#10;\usepackage{braket}&#10;\pagestyle{empty}&#10;\usepackage[usenames,dvipsnames]{xcolor}&#10;&#10;\begin{document}&#10;&#10;\begin{equation}&#10;\nonumber&#10;s_\text{m}=4K&#10;\end{equation}&#10;&#10;\end{document}" title="IguanaTex Bitmap Display">
            <a:extLst>
              <a:ext uri="{FF2B5EF4-FFF2-40B4-BE49-F238E27FC236}">
                <a16:creationId xmlns:a16="http://schemas.microsoft.com/office/drawing/2014/main" id="{EDF92B30-CDBD-3E64-2330-46BFACECD2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52" y="2126550"/>
            <a:ext cx="684981" cy="14234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0E580BA-874E-FC40-8B75-5B94C034589D}"/>
              </a:ext>
            </a:extLst>
          </p:cNvPr>
          <p:cNvSpPr txBox="1"/>
          <p:nvPr/>
        </p:nvSpPr>
        <p:spPr>
          <a:xfrm>
            <a:off x="1798316" y="2047949"/>
            <a:ext cx="644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where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4A74F4-26C1-AEDE-5407-5F643B2F58F7}"/>
              </a:ext>
            </a:extLst>
          </p:cNvPr>
          <p:cNvGrpSpPr/>
          <p:nvPr/>
        </p:nvGrpSpPr>
        <p:grpSpPr>
          <a:xfrm>
            <a:off x="437465" y="779947"/>
            <a:ext cx="4523936" cy="415994"/>
            <a:chOff x="64635" y="1924373"/>
            <a:chExt cx="4523936" cy="41599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7F7A42F-594E-F572-9F6D-28675BD24C29}"/>
                </a:ext>
              </a:extLst>
            </p:cNvPr>
            <p:cNvSpPr txBox="1"/>
            <p:nvPr/>
          </p:nvSpPr>
          <p:spPr>
            <a:xfrm>
              <a:off x="73039" y="1972584"/>
              <a:ext cx="4429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0"/>
                </a:rPr>
                <a:t>Breathers try to conserve  “  ”  when interactions change</a:t>
              </a:r>
            </a:p>
          </p:txBody>
        </p:sp>
        <p:pic>
          <p:nvPicPr>
            <p:cNvPr id="40" name="Picture 39" descr="\documentclass{article}&#10;\usepackage{amsmath,amssymb}&#10;\usepackage{braket}&#10;\pagestyle{empty}&#10;\usepackage[usenames,dvipsnames]{xcolor}&#10;&#10;\begin{document}&#10;&#10;\begin{equation}&#10;\nonumber&#10;s&#10;\end{equation}&#10;&#10;\end{document}" title="IguanaTex Bitmap Display">
              <a:extLst>
                <a:ext uri="{FF2B5EF4-FFF2-40B4-BE49-F238E27FC236}">
                  <a16:creationId xmlns:a16="http://schemas.microsoft.com/office/drawing/2014/main" id="{A9F9A8B1-5A87-4A46-28CE-078DADBC8B8F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280" y="2103120"/>
              <a:ext cx="69352" cy="84289"/>
            </a:xfrm>
            <a:prstGeom prst="rect">
              <a:avLst/>
            </a:prstGeom>
          </p:spPr>
        </p:pic>
        <p:sp>
          <p:nvSpPr>
            <p:cNvPr id="45" name="Google Shape;1962;p45 1">
              <a:extLst>
                <a:ext uri="{FF2B5EF4-FFF2-40B4-BE49-F238E27FC236}">
                  <a16:creationId xmlns:a16="http://schemas.microsoft.com/office/drawing/2014/main" id="{94D40531-46BC-2A1D-CF4F-EA93627F6F92}"/>
                </a:ext>
              </a:extLst>
            </p:cNvPr>
            <p:cNvSpPr/>
            <p:nvPr/>
          </p:nvSpPr>
          <p:spPr>
            <a:xfrm flipV="1">
              <a:off x="4514055" y="1943239"/>
              <a:ext cx="26113" cy="394558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62;p45 2">
              <a:extLst>
                <a:ext uri="{FF2B5EF4-FFF2-40B4-BE49-F238E27FC236}">
                  <a16:creationId xmlns:a16="http://schemas.microsoft.com/office/drawing/2014/main" id="{014A5E11-67CA-6F37-C4F9-824E8FB5273F}"/>
                </a:ext>
              </a:extLst>
            </p:cNvPr>
            <p:cNvSpPr/>
            <p:nvPr/>
          </p:nvSpPr>
          <p:spPr>
            <a:xfrm rot="16200000" flipV="1">
              <a:off x="2369166" y="120961"/>
              <a:ext cx="27432" cy="4411379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962;p45 3">
              <a:extLst>
                <a:ext uri="{FF2B5EF4-FFF2-40B4-BE49-F238E27FC236}">
                  <a16:creationId xmlns:a16="http://schemas.microsoft.com/office/drawing/2014/main" id="{7736F75C-FCA9-03D1-411D-946E54D4B29C}"/>
                </a:ext>
              </a:extLst>
            </p:cNvPr>
            <p:cNvSpPr/>
            <p:nvPr/>
          </p:nvSpPr>
          <p:spPr>
            <a:xfrm flipH="1">
              <a:off x="80932" y="1936824"/>
              <a:ext cx="26113" cy="394558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62;p45 4">
              <a:extLst>
                <a:ext uri="{FF2B5EF4-FFF2-40B4-BE49-F238E27FC236}">
                  <a16:creationId xmlns:a16="http://schemas.microsoft.com/office/drawing/2014/main" id="{F2E4EC9E-6086-6482-E466-BDC2BE33D743}"/>
                </a:ext>
              </a:extLst>
            </p:cNvPr>
            <p:cNvSpPr/>
            <p:nvPr/>
          </p:nvSpPr>
          <p:spPr>
            <a:xfrm rot="16200000" flipH="1">
              <a:off x="2256609" y="-267601"/>
              <a:ext cx="27432" cy="4411379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C321400B-1DB5-8593-CD96-F228929332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48" y="718370"/>
            <a:ext cx="2534373" cy="1613129"/>
          </a:xfrm>
          <a:prstGeom prst="rect">
            <a:avLst/>
          </a:prstGeom>
        </p:spPr>
      </p:pic>
      <p:pic>
        <p:nvPicPr>
          <p:cNvPr id="93" name="Picture 92" descr="\documentclass{article}&#10;\usepackage{amsmath,amssymb}&#10;\usepackage{braket}&#10;\pagestyle{empty}&#10;\usepackage[usenames,dvipsnames]{xcolor}&#10;&#10;\begin{document}&#10;&#10;\begin{equation}&#10;\nonumber&#10;m_n/2M&#10;\end{equation}&#10;&#10;\end{document}" title="IguanaTex Bitmap Display">
            <a:extLst>
              <a:ext uri="{FF2B5EF4-FFF2-40B4-BE49-F238E27FC236}">
                <a16:creationId xmlns:a16="http://schemas.microsoft.com/office/drawing/2014/main" id="{1B3F73E1-ED5E-0DD8-813A-2DDF60A1B9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37" y="1460622"/>
            <a:ext cx="407389" cy="119945"/>
          </a:xfrm>
          <a:prstGeom prst="rect">
            <a:avLst/>
          </a:prstGeom>
        </p:spPr>
      </p:pic>
      <p:pic>
        <p:nvPicPr>
          <p:cNvPr id="99" name="Picture 98" descr="\documentclass{article}&#10;\usepackage{amsmath,amssymb}&#10;\usepackage{braket}&#10;\pagestyle{empty}&#10;\usepackage[usenames,dvipsnames]{xcolor}&#10;&#10;\begin{document}&#10;&#10;\begin{equation}&#10;\nonumber&#10;K&#10;\end{equation}&#10;&#10;\end{document}" title="IguanaTex Bitmap Display">
            <a:extLst>
              <a:ext uri="{FF2B5EF4-FFF2-40B4-BE49-F238E27FC236}">
                <a16:creationId xmlns:a16="http://schemas.microsoft.com/office/drawing/2014/main" id="{23DE799F-4EA6-FFF2-9C8D-3DC3CAB6547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24" y="2359727"/>
            <a:ext cx="102912" cy="83039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7F98AB4-F805-F716-71E7-4534FA68D829}"/>
              </a:ext>
            </a:extLst>
          </p:cNvPr>
          <p:cNvCxnSpPr>
            <a:cxnSpLocks/>
          </p:cNvCxnSpPr>
          <p:nvPr/>
        </p:nvCxnSpPr>
        <p:spPr>
          <a:xfrm>
            <a:off x="6494425" y="716501"/>
            <a:ext cx="23853" cy="16194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B1109D31-DCD5-D028-9D55-4A9E5F0CAF7C}"/>
              </a:ext>
            </a:extLst>
          </p:cNvPr>
          <p:cNvSpPr txBox="1"/>
          <p:nvPr/>
        </p:nvSpPr>
        <p:spPr>
          <a:xfrm rot="16200000">
            <a:off x="5916331" y="1462736"/>
            <a:ext cx="735975" cy="168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Repulsive regime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2D5E74-D802-2285-F3DB-4E7EB0DAAF5A}"/>
              </a:ext>
            </a:extLst>
          </p:cNvPr>
          <p:cNvGrpSpPr>
            <a:grpSpLocks noChangeAspect="1"/>
          </p:cNvGrpSpPr>
          <p:nvPr/>
        </p:nvGrpSpPr>
        <p:grpSpPr>
          <a:xfrm>
            <a:off x="2987824" y="2931790"/>
            <a:ext cx="5985339" cy="1800829"/>
            <a:chOff x="1323385" y="2923646"/>
            <a:chExt cx="6488975" cy="195236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286631-560E-6370-38FB-58FA9DDAF5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23385" y="2923646"/>
              <a:ext cx="6488975" cy="1952360"/>
              <a:chOff x="1087140" y="2438137"/>
              <a:chExt cx="7572742" cy="227843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EA5B1BF0-BDDA-8120-798C-5CBCD5AAF41D}"/>
                  </a:ext>
                </a:extLst>
              </p:cNvPr>
              <p:cNvCxnSpPr/>
              <p:nvPr/>
            </p:nvCxnSpPr>
            <p:spPr>
              <a:xfrm>
                <a:off x="1195956" y="4388857"/>
                <a:ext cx="73964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1A06D8A2-6FF6-33E6-B790-F0E03C048E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68676" y="2438137"/>
                <a:ext cx="0" cy="2123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40AEF15-EB96-23DD-BA74-1554D7CF2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368677" y="2876668"/>
                <a:ext cx="6370320" cy="1605852"/>
              </a:xfrm>
              <a:prstGeom prst="rect">
                <a:avLst/>
              </a:prstGeom>
            </p:spPr>
          </p:pic>
          <p:pic>
            <p:nvPicPr>
              <p:cNvPr id="16" name="Picture 15" descr="\documentclass{article}&#10;\usepackage{amsmath,amssymb}&#10;\usepackage{braket}&#10;\pagestyle{empty}&#10;\usepackage[usenames,dvipsnames]{xcolor}&#10;&#10;\begin{document}&#10;&#10;\begin{equation}&#10;\nonumber&#10;\text{Binding energy}&#10;\end{equation}&#10;&#10;\end{document}" title="IguanaTex Bitmap Display">
                <a:extLst>
                  <a:ext uri="{FF2B5EF4-FFF2-40B4-BE49-F238E27FC236}">
                    <a16:creationId xmlns:a16="http://schemas.microsoft.com/office/drawing/2014/main" id="{BCFBA973-2AA6-BD93-253F-9AB07B8349C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72255" y="3352474"/>
                <a:ext cx="1197204" cy="167434"/>
              </a:xfrm>
              <a:prstGeom prst="rect">
                <a:avLst/>
              </a:prstGeom>
            </p:spPr>
          </p:pic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A7FADC8-9A66-9328-8854-7A67E24A6823}"/>
                  </a:ext>
                </a:extLst>
              </p:cNvPr>
              <p:cNvSpPr/>
              <p:nvPr/>
            </p:nvSpPr>
            <p:spPr>
              <a:xfrm>
                <a:off x="1571756" y="4088592"/>
                <a:ext cx="900576" cy="472985"/>
              </a:xfrm>
              <a:custGeom>
                <a:avLst/>
                <a:gdLst>
                  <a:gd name="connsiteX0" fmla="*/ 0 w 1041990"/>
                  <a:gd name="connsiteY0" fmla="*/ 482528 h 532801"/>
                  <a:gd name="connsiteX1" fmla="*/ 606055 w 1041990"/>
                  <a:gd name="connsiteY1" fmla="*/ 493161 h 532801"/>
                  <a:gd name="connsiteX2" fmla="*/ 765544 w 1041990"/>
                  <a:gd name="connsiteY2" fmla="*/ 46594 h 532801"/>
                  <a:gd name="connsiteX3" fmla="*/ 1041990 w 1041990"/>
                  <a:gd name="connsiteY3" fmla="*/ 35961 h 532801"/>
                  <a:gd name="connsiteX0" fmla="*/ 0 w 1041990"/>
                  <a:gd name="connsiteY0" fmla="*/ 498838 h 540274"/>
                  <a:gd name="connsiteX1" fmla="*/ 606055 w 1041990"/>
                  <a:gd name="connsiteY1" fmla="*/ 493161 h 540274"/>
                  <a:gd name="connsiteX2" fmla="*/ 765544 w 1041990"/>
                  <a:gd name="connsiteY2" fmla="*/ 46594 h 540274"/>
                  <a:gd name="connsiteX3" fmla="*/ 1041990 w 1041990"/>
                  <a:gd name="connsiteY3" fmla="*/ 35961 h 540274"/>
                  <a:gd name="connsiteX0" fmla="*/ 0 w 1205022"/>
                  <a:gd name="connsiteY0" fmla="*/ 498838 h 540273"/>
                  <a:gd name="connsiteX1" fmla="*/ 606055 w 1205022"/>
                  <a:gd name="connsiteY1" fmla="*/ 493161 h 540273"/>
                  <a:gd name="connsiteX2" fmla="*/ 765544 w 1205022"/>
                  <a:gd name="connsiteY2" fmla="*/ 46594 h 540273"/>
                  <a:gd name="connsiteX3" fmla="*/ 1205022 w 1205022"/>
                  <a:gd name="connsiteY3" fmla="*/ 35961 h 540273"/>
                  <a:gd name="connsiteX0" fmla="*/ 0 w 1205022"/>
                  <a:gd name="connsiteY0" fmla="*/ 523304 h 554040"/>
                  <a:gd name="connsiteX1" fmla="*/ 606055 w 1205022"/>
                  <a:gd name="connsiteY1" fmla="*/ 493161 h 554040"/>
                  <a:gd name="connsiteX2" fmla="*/ 765544 w 1205022"/>
                  <a:gd name="connsiteY2" fmla="*/ 46594 h 554040"/>
                  <a:gd name="connsiteX3" fmla="*/ 1205022 w 1205022"/>
                  <a:gd name="connsiteY3" fmla="*/ 35961 h 554040"/>
                  <a:gd name="connsiteX0" fmla="*/ 0 w 1205022"/>
                  <a:gd name="connsiteY0" fmla="*/ 523304 h 541516"/>
                  <a:gd name="connsiteX1" fmla="*/ 606055 w 1205022"/>
                  <a:gd name="connsiteY1" fmla="*/ 493161 h 541516"/>
                  <a:gd name="connsiteX2" fmla="*/ 765544 w 1205022"/>
                  <a:gd name="connsiteY2" fmla="*/ 46594 h 541516"/>
                  <a:gd name="connsiteX3" fmla="*/ 1205022 w 1205022"/>
                  <a:gd name="connsiteY3" fmla="*/ 35961 h 541516"/>
                  <a:gd name="connsiteX0" fmla="*/ 0 w 1205022"/>
                  <a:gd name="connsiteY0" fmla="*/ 515791 h 534003"/>
                  <a:gd name="connsiteX1" fmla="*/ 606055 w 1205022"/>
                  <a:gd name="connsiteY1" fmla="*/ 485648 h 534003"/>
                  <a:gd name="connsiteX2" fmla="*/ 765544 w 1205022"/>
                  <a:gd name="connsiteY2" fmla="*/ 39081 h 534003"/>
                  <a:gd name="connsiteX3" fmla="*/ 1205022 w 1205022"/>
                  <a:gd name="connsiteY3" fmla="*/ 28448 h 534003"/>
                  <a:gd name="connsiteX0" fmla="*/ 0 w 1197933"/>
                  <a:gd name="connsiteY0" fmla="*/ 525959 h 544171"/>
                  <a:gd name="connsiteX1" fmla="*/ 606055 w 1197933"/>
                  <a:gd name="connsiteY1" fmla="*/ 495816 h 544171"/>
                  <a:gd name="connsiteX2" fmla="*/ 765544 w 1197933"/>
                  <a:gd name="connsiteY2" fmla="*/ 49249 h 544171"/>
                  <a:gd name="connsiteX3" fmla="*/ 1197933 w 1197933"/>
                  <a:gd name="connsiteY3" fmla="*/ 14151 h 54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7933" h="544171">
                    <a:moveTo>
                      <a:pt x="0" y="525959"/>
                    </a:moveTo>
                    <a:cubicBezTo>
                      <a:pt x="260498" y="534982"/>
                      <a:pt x="478464" y="575268"/>
                      <a:pt x="606055" y="495816"/>
                    </a:cubicBezTo>
                    <a:cubicBezTo>
                      <a:pt x="733646" y="416364"/>
                      <a:pt x="692888" y="125449"/>
                      <a:pt x="765544" y="49249"/>
                    </a:cubicBezTo>
                    <a:cubicBezTo>
                      <a:pt x="838200" y="-26951"/>
                      <a:pt x="1025154" y="5832"/>
                      <a:pt x="1197933" y="14151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30914D1-1561-3D49-16FC-641BBAE297DB}"/>
                  </a:ext>
                </a:extLst>
              </p:cNvPr>
              <p:cNvSpPr/>
              <p:nvPr/>
            </p:nvSpPr>
            <p:spPr>
              <a:xfrm flipV="1">
                <a:off x="2679162" y="4088589"/>
                <a:ext cx="900576" cy="472985"/>
              </a:xfrm>
              <a:custGeom>
                <a:avLst/>
                <a:gdLst>
                  <a:gd name="connsiteX0" fmla="*/ 0 w 1041990"/>
                  <a:gd name="connsiteY0" fmla="*/ 482528 h 532801"/>
                  <a:gd name="connsiteX1" fmla="*/ 606055 w 1041990"/>
                  <a:gd name="connsiteY1" fmla="*/ 493161 h 532801"/>
                  <a:gd name="connsiteX2" fmla="*/ 765544 w 1041990"/>
                  <a:gd name="connsiteY2" fmla="*/ 46594 h 532801"/>
                  <a:gd name="connsiteX3" fmla="*/ 1041990 w 1041990"/>
                  <a:gd name="connsiteY3" fmla="*/ 35961 h 532801"/>
                  <a:gd name="connsiteX0" fmla="*/ 0 w 1041990"/>
                  <a:gd name="connsiteY0" fmla="*/ 498838 h 540274"/>
                  <a:gd name="connsiteX1" fmla="*/ 606055 w 1041990"/>
                  <a:gd name="connsiteY1" fmla="*/ 493161 h 540274"/>
                  <a:gd name="connsiteX2" fmla="*/ 765544 w 1041990"/>
                  <a:gd name="connsiteY2" fmla="*/ 46594 h 540274"/>
                  <a:gd name="connsiteX3" fmla="*/ 1041990 w 1041990"/>
                  <a:gd name="connsiteY3" fmla="*/ 35961 h 540274"/>
                  <a:gd name="connsiteX0" fmla="*/ 0 w 1205022"/>
                  <a:gd name="connsiteY0" fmla="*/ 498838 h 540273"/>
                  <a:gd name="connsiteX1" fmla="*/ 606055 w 1205022"/>
                  <a:gd name="connsiteY1" fmla="*/ 493161 h 540273"/>
                  <a:gd name="connsiteX2" fmla="*/ 765544 w 1205022"/>
                  <a:gd name="connsiteY2" fmla="*/ 46594 h 540273"/>
                  <a:gd name="connsiteX3" fmla="*/ 1205022 w 1205022"/>
                  <a:gd name="connsiteY3" fmla="*/ 35961 h 540273"/>
                  <a:gd name="connsiteX0" fmla="*/ 0 w 1205022"/>
                  <a:gd name="connsiteY0" fmla="*/ 523304 h 554040"/>
                  <a:gd name="connsiteX1" fmla="*/ 606055 w 1205022"/>
                  <a:gd name="connsiteY1" fmla="*/ 493161 h 554040"/>
                  <a:gd name="connsiteX2" fmla="*/ 765544 w 1205022"/>
                  <a:gd name="connsiteY2" fmla="*/ 46594 h 554040"/>
                  <a:gd name="connsiteX3" fmla="*/ 1205022 w 1205022"/>
                  <a:gd name="connsiteY3" fmla="*/ 35961 h 554040"/>
                  <a:gd name="connsiteX0" fmla="*/ 0 w 1205022"/>
                  <a:gd name="connsiteY0" fmla="*/ 523304 h 541516"/>
                  <a:gd name="connsiteX1" fmla="*/ 606055 w 1205022"/>
                  <a:gd name="connsiteY1" fmla="*/ 493161 h 541516"/>
                  <a:gd name="connsiteX2" fmla="*/ 765544 w 1205022"/>
                  <a:gd name="connsiteY2" fmla="*/ 46594 h 541516"/>
                  <a:gd name="connsiteX3" fmla="*/ 1205022 w 1205022"/>
                  <a:gd name="connsiteY3" fmla="*/ 35961 h 541516"/>
                  <a:gd name="connsiteX0" fmla="*/ 0 w 1205022"/>
                  <a:gd name="connsiteY0" fmla="*/ 515791 h 534003"/>
                  <a:gd name="connsiteX1" fmla="*/ 606055 w 1205022"/>
                  <a:gd name="connsiteY1" fmla="*/ 485648 h 534003"/>
                  <a:gd name="connsiteX2" fmla="*/ 765544 w 1205022"/>
                  <a:gd name="connsiteY2" fmla="*/ 39081 h 534003"/>
                  <a:gd name="connsiteX3" fmla="*/ 1205022 w 1205022"/>
                  <a:gd name="connsiteY3" fmla="*/ 28448 h 534003"/>
                  <a:gd name="connsiteX0" fmla="*/ 0 w 1197933"/>
                  <a:gd name="connsiteY0" fmla="*/ 525959 h 544171"/>
                  <a:gd name="connsiteX1" fmla="*/ 606055 w 1197933"/>
                  <a:gd name="connsiteY1" fmla="*/ 495816 h 544171"/>
                  <a:gd name="connsiteX2" fmla="*/ 765544 w 1197933"/>
                  <a:gd name="connsiteY2" fmla="*/ 49249 h 544171"/>
                  <a:gd name="connsiteX3" fmla="*/ 1197933 w 1197933"/>
                  <a:gd name="connsiteY3" fmla="*/ 14151 h 54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7933" h="544171">
                    <a:moveTo>
                      <a:pt x="0" y="525959"/>
                    </a:moveTo>
                    <a:cubicBezTo>
                      <a:pt x="260498" y="534982"/>
                      <a:pt x="478464" y="575268"/>
                      <a:pt x="606055" y="495816"/>
                    </a:cubicBezTo>
                    <a:cubicBezTo>
                      <a:pt x="733646" y="416364"/>
                      <a:pt x="692888" y="125449"/>
                      <a:pt x="765544" y="49249"/>
                    </a:cubicBezTo>
                    <a:cubicBezTo>
                      <a:pt x="838200" y="-26951"/>
                      <a:pt x="1025154" y="5832"/>
                      <a:pt x="1197933" y="14151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 descr="\documentclass{article}&#10;\usepackage{amsmath,amssymb}&#10;\usepackage{braket}&#10;\pagestyle{empty}&#10;\usepackage[usenames,dvipsnames]{xcolor}&#10;&#10;\begin{document}&#10;&#10;\begin{equation}&#10;\nonumber&#10;s_{\text{m}}=s&#10;\end{equation}&#10;&#10;\end{document}" title="IguanaTex Bitmap Display">
                <a:extLst>
                  <a:ext uri="{FF2B5EF4-FFF2-40B4-BE49-F238E27FC236}">
                    <a16:creationId xmlns:a16="http://schemas.microsoft.com/office/drawing/2014/main" id="{3E0CD111-14BD-D050-7ECA-01457DD131C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9443" y="4607745"/>
                <a:ext cx="513203" cy="108829"/>
              </a:xfrm>
              <a:prstGeom prst="rect">
                <a:avLst/>
              </a:prstGeom>
            </p:spPr>
          </p:pic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A2A0F64-551C-D6F4-962C-4A49B27F2CF3}"/>
                  </a:ext>
                </a:extLst>
              </p:cNvPr>
              <p:cNvCxnSpPr/>
              <p:nvPr/>
            </p:nvCxnSpPr>
            <p:spPr>
              <a:xfrm>
                <a:off x="4766359" y="4325082"/>
                <a:ext cx="0" cy="957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47862DF-2EB3-7E5E-4EBD-19B32E1BF283}"/>
                  </a:ext>
                </a:extLst>
              </p:cNvPr>
              <p:cNvSpPr/>
              <p:nvPr/>
            </p:nvSpPr>
            <p:spPr>
              <a:xfrm>
                <a:off x="3643246" y="3014463"/>
                <a:ext cx="3663950" cy="1271988"/>
              </a:xfrm>
              <a:custGeom>
                <a:avLst/>
                <a:gdLst>
                  <a:gd name="connsiteX0" fmla="*/ 3663950 w 3663950"/>
                  <a:gd name="connsiteY0" fmla="*/ 0 h 1317648"/>
                  <a:gd name="connsiteX1" fmla="*/ 1447800 w 3663950"/>
                  <a:gd name="connsiteY1" fmla="*/ 1181100 h 1317648"/>
                  <a:gd name="connsiteX2" fmla="*/ 0 w 3663950"/>
                  <a:gd name="connsiteY2" fmla="*/ 1244600 h 1317648"/>
                  <a:gd name="connsiteX0" fmla="*/ 3663950 w 3663950"/>
                  <a:gd name="connsiteY0" fmla="*/ 0 h 1367763"/>
                  <a:gd name="connsiteX1" fmla="*/ 1149350 w 3663950"/>
                  <a:gd name="connsiteY1" fmla="*/ 1263650 h 1367763"/>
                  <a:gd name="connsiteX2" fmla="*/ 0 w 3663950"/>
                  <a:gd name="connsiteY2" fmla="*/ 1244600 h 1367763"/>
                  <a:gd name="connsiteX0" fmla="*/ 3663950 w 3663950"/>
                  <a:gd name="connsiteY0" fmla="*/ 0 h 1292241"/>
                  <a:gd name="connsiteX1" fmla="*/ 1149350 w 3663950"/>
                  <a:gd name="connsiteY1" fmla="*/ 1263650 h 1292241"/>
                  <a:gd name="connsiteX2" fmla="*/ 0 w 3663950"/>
                  <a:gd name="connsiteY2" fmla="*/ 1244600 h 1292241"/>
                  <a:gd name="connsiteX0" fmla="*/ 3663950 w 3663950"/>
                  <a:gd name="connsiteY0" fmla="*/ 0 h 1272709"/>
                  <a:gd name="connsiteX1" fmla="*/ 1149350 w 3663950"/>
                  <a:gd name="connsiteY1" fmla="*/ 1263650 h 1272709"/>
                  <a:gd name="connsiteX2" fmla="*/ 0 w 3663950"/>
                  <a:gd name="connsiteY2" fmla="*/ 1244600 h 1272709"/>
                  <a:gd name="connsiteX0" fmla="*/ 3663950 w 3663950"/>
                  <a:gd name="connsiteY0" fmla="*/ 0 h 1277581"/>
                  <a:gd name="connsiteX1" fmla="*/ 1149350 w 3663950"/>
                  <a:gd name="connsiteY1" fmla="*/ 1263650 h 1277581"/>
                  <a:gd name="connsiteX2" fmla="*/ 0 w 3663950"/>
                  <a:gd name="connsiteY2" fmla="*/ 1270000 h 1277581"/>
                  <a:gd name="connsiteX0" fmla="*/ 3663950 w 3663950"/>
                  <a:gd name="connsiteY0" fmla="*/ 0 h 1277581"/>
                  <a:gd name="connsiteX1" fmla="*/ 2260600 w 3663950"/>
                  <a:gd name="connsiteY1" fmla="*/ 869950 h 1277581"/>
                  <a:gd name="connsiteX2" fmla="*/ 1149350 w 3663950"/>
                  <a:gd name="connsiteY2" fmla="*/ 1263650 h 1277581"/>
                  <a:gd name="connsiteX3" fmla="*/ 0 w 3663950"/>
                  <a:gd name="connsiteY3" fmla="*/ 1270000 h 1277581"/>
                  <a:gd name="connsiteX0" fmla="*/ 3663950 w 3663950"/>
                  <a:gd name="connsiteY0" fmla="*/ 0 h 1277581"/>
                  <a:gd name="connsiteX1" fmla="*/ 2260600 w 3663950"/>
                  <a:gd name="connsiteY1" fmla="*/ 869950 h 1277581"/>
                  <a:gd name="connsiteX2" fmla="*/ 1149350 w 3663950"/>
                  <a:gd name="connsiteY2" fmla="*/ 1263650 h 1277581"/>
                  <a:gd name="connsiteX3" fmla="*/ 0 w 3663950"/>
                  <a:gd name="connsiteY3" fmla="*/ 1270000 h 1277581"/>
                  <a:gd name="connsiteX0" fmla="*/ 3663950 w 3663950"/>
                  <a:gd name="connsiteY0" fmla="*/ 0 h 1271988"/>
                  <a:gd name="connsiteX1" fmla="*/ 2260600 w 3663950"/>
                  <a:gd name="connsiteY1" fmla="*/ 869950 h 1271988"/>
                  <a:gd name="connsiteX2" fmla="*/ 1149350 w 3663950"/>
                  <a:gd name="connsiteY2" fmla="*/ 1263650 h 1271988"/>
                  <a:gd name="connsiteX3" fmla="*/ 0 w 3663950"/>
                  <a:gd name="connsiteY3" fmla="*/ 1270000 h 127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3950" h="1271988">
                    <a:moveTo>
                      <a:pt x="3663950" y="0"/>
                    </a:moveTo>
                    <a:cubicBezTo>
                      <a:pt x="3421592" y="132292"/>
                      <a:pt x="2679700" y="659342"/>
                      <a:pt x="2260600" y="869950"/>
                    </a:cubicBezTo>
                    <a:cubicBezTo>
                      <a:pt x="1841500" y="1080558"/>
                      <a:pt x="1486958" y="1246717"/>
                      <a:pt x="1149350" y="1263650"/>
                    </a:cubicBezTo>
                    <a:cubicBezTo>
                      <a:pt x="811742" y="1280583"/>
                      <a:pt x="507471" y="1265766"/>
                      <a:pt x="0" y="1270000"/>
                    </a:cubicBezTo>
                  </a:path>
                </a:pathLst>
              </a:custGeom>
              <a:noFill/>
              <a:ln w="50800">
                <a:solidFill>
                  <a:srgbClr val="00B0F0">
                    <a:alpha val="50000"/>
                  </a:srgbClr>
                </a:solidFill>
                <a:headEnd type="none"/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EBCC043-5CD0-A7C4-8DE9-6ADC12EE5C02}"/>
                  </a:ext>
                </a:extLst>
              </p:cNvPr>
              <p:cNvSpPr/>
              <p:nvPr/>
            </p:nvSpPr>
            <p:spPr>
              <a:xfrm>
                <a:off x="6302300" y="2746501"/>
                <a:ext cx="1979310" cy="521813"/>
              </a:xfrm>
              <a:custGeom>
                <a:avLst/>
                <a:gdLst>
                  <a:gd name="connsiteX0" fmla="*/ 0 w 2021840"/>
                  <a:gd name="connsiteY0" fmla="*/ 491977 h 532060"/>
                  <a:gd name="connsiteX1" fmla="*/ 629920 w 2021840"/>
                  <a:gd name="connsiteY1" fmla="*/ 491977 h 532060"/>
                  <a:gd name="connsiteX2" fmla="*/ 822960 w 2021840"/>
                  <a:gd name="connsiteY2" fmla="*/ 75417 h 532060"/>
                  <a:gd name="connsiteX3" fmla="*/ 1412240 w 2021840"/>
                  <a:gd name="connsiteY3" fmla="*/ 34777 h 532060"/>
                  <a:gd name="connsiteX4" fmla="*/ 1544320 w 2021840"/>
                  <a:gd name="connsiteY4" fmla="*/ 451337 h 532060"/>
                  <a:gd name="connsiteX5" fmla="*/ 2021840 w 2021840"/>
                  <a:gd name="connsiteY5" fmla="*/ 491977 h 532060"/>
                  <a:gd name="connsiteX0" fmla="*/ 0 w 1979310"/>
                  <a:gd name="connsiteY0" fmla="*/ 506153 h 539069"/>
                  <a:gd name="connsiteX1" fmla="*/ 587390 w 1979310"/>
                  <a:gd name="connsiteY1" fmla="*/ 491977 h 539069"/>
                  <a:gd name="connsiteX2" fmla="*/ 780430 w 1979310"/>
                  <a:gd name="connsiteY2" fmla="*/ 75417 h 539069"/>
                  <a:gd name="connsiteX3" fmla="*/ 1369710 w 1979310"/>
                  <a:gd name="connsiteY3" fmla="*/ 34777 h 539069"/>
                  <a:gd name="connsiteX4" fmla="*/ 1501790 w 1979310"/>
                  <a:gd name="connsiteY4" fmla="*/ 451337 h 539069"/>
                  <a:gd name="connsiteX5" fmla="*/ 1979310 w 1979310"/>
                  <a:gd name="connsiteY5" fmla="*/ 491977 h 539069"/>
                  <a:gd name="connsiteX0" fmla="*/ 0 w 1979310"/>
                  <a:gd name="connsiteY0" fmla="*/ 506153 h 529812"/>
                  <a:gd name="connsiteX1" fmla="*/ 587390 w 1979310"/>
                  <a:gd name="connsiteY1" fmla="*/ 491977 h 529812"/>
                  <a:gd name="connsiteX2" fmla="*/ 780430 w 1979310"/>
                  <a:gd name="connsiteY2" fmla="*/ 75417 h 529812"/>
                  <a:gd name="connsiteX3" fmla="*/ 1369710 w 1979310"/>
                  <a:gd name="connsiteY3" fmla="*/ 34777 h 529812"/>
                  <a:gd name="connsiteX4" fmla="*/ 1501790 w 1979310"/>
                  <a:gd name="connsiteY4" fmla="*/ 451337 h 529812"/>
                  <a:gd name="connsiteX5" fmla="*/ 1979310 w 1979310"/>
                  <a:gd name="connsiteY5" fmla="*/ 491977 h 529812"/>
                  <a:gd name="connsiteX0" fmla="*/ 0 w 1979310"/>
                  <a:gd name="connsiteY0" fmla="*/ 506153 h 520778"/>
                  <a:gd name="connsiteX1" fmla="*/ 587390 w 1979310"/>
                  <a:gd name="connsiteY1" fmla="*/ 491977 h 520778"/>
                  <a:gd name="connsiteX2" fmla="*/ 780430 w 1979310"/>
                  <a:gd name="connsiteY2" fmla="*/ 75417 h 520778"/>
                  <a:gd name="connsiteX3" fmla="*/ 1369710 w 1979310"/>
                  <a:gd name="connsiteY3" fmla="*/ 34777 h 520778"/>
                  <a:gd name="connsiteX4" fmla="*/ 1501790 w 1979310"/>
                  <a:gd name="connsiteY4" fmla="*/ 451337 h 520778"/>
                  <a:gd name="connsiteX5" fmla="*/ 1979310 w 1979310"/>
                  <a:gd name="connsiteY5" fmla="*/ 491977 h 520778"/>
                  <a:gd name="connsiteX0" fmla="*/ 0 w 1979310"/>
                  <a:gd name="connsiteY0" fmla="*/ 506153 h 520778"/>
                  <a:gd name="connsiteX1" fmla="*/ 587390 w 1979310"/>
                  <a:gd name="connsiteY1" fmla="*/ 491977 h 520778"/>
                  <a:gd name="connsiteX2" fmla="*/ 780430 w 1979310"/>
                  <a:gd name="connsiteY2" fmla="*/ 75417 h 520778"/>
                  <a:gd name="connsiteX3" fmla="*/ 1369710 w 1979310"/>
                  <a:gd name="connsiteY3" fmla="*/ 34777 h 520778"/>
                  <a:gd name="connsiteX4" fmla="*/ 1501790 w 1979310"/>
                  <a:gd name="connsiteY4" fmla="*/ 451337 h 520778"/>
                  <a:gd name="connsiteX5" fmla="*/ 1979310 w 1979310"/>
                  <a:gd name="connsiteY5" fmla="*/ 491977 h 520778"/>
                  <a:gd name="connsiteX0" fmla="*/ 0 w 1979310"/>
                  <a:gd name="connsiteY0" fmla="*/ 506153 h 520778"/>
                  <a:gd name="connsiteX1" fmla="*/ 587390 w 1979310"/>
                  <a:gd name="connsiteY1" fmla="*/ 491977 h 520778"/>
                  <a:gd name="connsiteX2" fmla="*/ 780430 w 1979310"/>
                  <a:gd name="connsiteY2" fmla="*/ 75417 h 520778"/>
                  <a:gd name="connsiteX3" fmla="*/ 1369710 w 1979310"/>
                  <a:gd name="connsiteY3" fmla="*/ 34777 h 520778"/>
                  <a:gd name="connsiteX4" fmla="*/ 1501790 w 1979310"/>
                  <a:gd name="connsiteY4" fmla="*/ 451337 h 520778"/>
                  <a:gd name="connsiteX5" fmla="*/ 1979310 w 1979310"/>
                  <a:gd name="connsiteY5" fmla="*/ 491977 h 520778"/>
                  <a:gd name="connsiteX0" fmla="*/ 0 w 1979310"/>
                  <a:gd name="connsiteY0" fmla="*/ 507188 h 521813"/>
                  <a:gd name="connsiteX1" fmla="*/ 587390 w 1979310"/>
                  <a:gd name="connsiteY1" fmla="*/ 493012 h 521813"/>
                  <a:gd name="connsiteX2" fmla="*/ 780430 w 1979310"/>
                  <a:gd name="connsiteY2" fmla="*/ 76452 h 521813"/>
                  <a:gd name="connsiteX3" fmla="*/ 1369710 w 1979310"/>
                  <a:gd name="connsiteY3" fmla="*/ 35812 h 521813"/>
                  <a:gd name="connsiteX4" fmla="*/ 1501790 w 1979310"/>
                  <a:gd name="connsiteY4" fmla="*/ 466548 h 521813"/>
                  <a:gd name="connsiteX5" fmla="*/ 1979310 w 1979310"/>
                  <a:gd name="connsiteY5" fmla="*/ 493012 h 52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9310" h="521813">
                    <a:moveTo>
                      <a:pt x="0" y="507188"/>
                    </a:moveTo>
                    <a:cubicBezTo>
                      <a:pt x="310176" y="513548"/>
                      <a:pt x="436053" y="543536"/>
                      <a:pt x="587390" y="493012"/>
                    </a:cubicBezTo>
                    <a:cubicBezTo>
                      <a:pt x="738727" y="442488"/>
                      <a:pt x="650043" y="152652"/>
                      <a:pt x="780430" y="76452"/>
                    </a:cubicBezTo>
                    <a:cubicBezTo>
                      <a:pt x="910817" y="252"/>
                      <a:pt x="1249483" y="-29204"/>
                      <a:pt x="1369710" y="35812"/>
                    </a:cubicBezTo>
                    <a:cubicBezTo>
                      <a:pt x="1489937" y="100828"/>
                      <a:pt x="1400190" y="390348"/>
                      <a:pt x="1501790" y="466548"/>
                    </a:cubicBezTo>
                    <a:cubicBezTo>
                      <a:pt x="1638831" y="507306"/>
                      <a:pt x="1784261" y="475351"/>
                      <a:pt x="1979310" y="493012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27A4BE8-5471-82F6-6E64-9CDF6DBFD5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0325" y="4546294"/>
                <a:ext cx="2629490" cy="2980"/>
              </a:xfrm>
              <a:prstGeom prst="line">
                <a:avLst/>
              </a:prstGeom>
              <a:ln w="50800">
                <a:solidFill>
                  <a:srgbClr val="C00000">
                    <a:alpha val="50000"/>
                  </a:srgb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C31DC7C-DB54-8CA4-CB33-97A774C2F920}"/>
                  </a:ext>
                </a:extLst>
              </p:cNvPr>
              <p:cNvSpPr/>
              <p:nvPr/>
            </p:nvSpPr>
            <p:spPr>
              <a:xfrm>
                <a:off x="3810755" y="3303007"/>
                <a:ext cx="3629789" cy="1244600"/>
              </a:xfrm>
              <a:custGeom>
                <a:avLst/>
                <a:gdLst>
                  <a:gd name="connsiteX0" fmla="*/ 0 w 3111500"/>
                  <a:gd name="connsiteY0" fmla="*/ 1244600 h 1257571"/>
                  <a:gd name="connsiteX1" fmla="*/ 311150 w 3111500"/>
                  <a:gd name="connsiteY1" fmla="*/ 1238250 h 1257571"/>
                  <a:gd name="connsiteX2" fmla="*/ 1143000 w 3111500"/>
                  <a:gd name="connsiteY2" fmla="*/ 1060450 h 1257571"/>
                  <a:gd name="connsiteX3" fmla="*/ 2095500 w 3111500"/>
                  <a:gd name="connsiteY3" fmla="*/ 723900 h 1257571"/>
                  <a:gd name="connsiteX4" fmla="*/ 3111500 w 3111500"/>
                  <a:gd name="connsiteY4" fmla="*/ 0 h 1257571"/>
                  <a:gd name="connsiteX0" fmla="*/ 0 w 3623201"/>
                  <a:gd name="connsiteY0" fmla="*/ 1253683 h 1262862"/>
                  <a:gd name="connsiteX1" fmla="*/ 822851 w 3623201"/>
                  <a:gd name="connsiteY1" fmla="*/ 1238250 h 1262862"/>
                  <a:gd name="connsiteX2" fmla="*/ 1654701 w 3623201"/>
                  <a:gd name="connsiteY2" fmla="*/ 1060450 h 1262862"/>
                  <a:gd name="connsiteX3" fmla="*/ 2607201 w 3623201"/>
                  <a:gd name="connsiteY3" fmla="*/ 723900 h 1262862"/>
                  <a:gd name="connsiteX4" fmla="*/ 3623201 w 3623201"/>
                  <a:gd name="connsiteY4" fmla="*/ 0 h 1262862"/>
                  <a:gd name="connsiteX0" fmla="*/ 0 w 3623201"/>
                  <a:gd name="connsiteY0" fmla="*/ 1253683 h 1258070"/>
                  <a:gd name="connsiteX1" fmla="*/ 822851 w 3623201"/>
                  <a:gd name="connsiteY1" fmla="*/ 1238250 h 1258070"/>
                  <a:gd name="connsiteX2" fmla="*/ 1654701 w 3623201"/>
                  <a:gd name="connsiteY2" fmla="*/ 1060450 h 1258070"/>
                  <a:gd name="connsiteX3" fmla="*/ 2607201 w 3623201"/>
                  <a:gd name="connsiteY3" fmla="*/ 723900 h 1258070"/>
                  <a:gd name="connsiteX4" fmla="*/ 3623201 w 3623201"/>
                  <a:gd name="connsiteY4" fmla="*/ 0 h 1258070"/>
                  <a:gd name="connsiteX0" fmla="*/ 0 w 3623201"/>
                  <a:gd name="connsiteY0" fmla="*/ 1253683 h 1259209"/>
                  <a:gd name="connsiteX1" fmla="*/ 822851 w 3623201"/>
                  <a:gd name="connsiteY1" fmla="*/ 1238250 h 1259209"/>
                  <a:gd name="connsiteX2" fmla="*/ 1654701 w 3623201"/>
                  <a:gd name="connsiteY2" fmla="*/ 1060450 h 1259209"/>
                  <a:gd name="connsiteX3" fmla="*/ 2607201 w 3623201"/>
                  <a:gd name="connsiteY3" fmla="*/ 723900 h 1259209"/>
                  <a:gd name="connsiteX4" fmla="*/ 3623201 w 3623201"/>
                  <a:gd name="connsiteY4" fmla="*/ 0 h 1259209"/>
                  <a:gd name="connsiteX0" fmla="*/ 0 w 3623201"/>
                  <a:gd name="connsiteY0" fmla="*/ 1253683 h 1254135"/>
                  <a:gd name="connsiteX1" fmla="*/ 822851 w 3623201"/>
                  <a:gd name="connsiteY1" fmla="*/ 1238250 h 1254135"/>
                  <a:gd name="connsiteX2" fmla="*/ 1654701 w 3623201"/>
                  <a:gd name="connsiteY2" fmla="*/ 1060450 h 1254135"/>
                  <a:gd name="connsiteX3" fmla="*/ 2607201 w 3623201"/>
                  <a:gd name="connsiteY3" fmla="*/ 723900 h 1254135"/>
                  <a:gd name="connsiteX4" fmla="*/ 3623201 w 3623201"/>
                  <a:gd name="connsiteY4" fmla="*/ 0 h 1254135"/>
                  <a:gd name="connsiteX0" fmla="*/ 0 w 3623201"/>
                  <a:gd name="connsiteY0" fmla="*/ 1253683 h 1253973"/>
                  <a:gd name="connsiteX1" fmla="*/ 822851 w 3623201"/>
                  <a:gd name="connsiteY1" fmla="*/ 1238250 h 1253973"/>
                  <a:gd name="connsiteX2" fmla="*/ 1654701 w 3623201"/>
                  <a:gd name="connsiteY2" fmla="*/ 1060450 h 1253973"/>
                  <a:gd name="connsiteX3" fmla="*/ 2607201 w 3623201"/>
                  <a:gd name="connsiteY3" fmla="*/ 723900 h 1253973"/>
                  <a:gd name="connsiteX4" fmla="*/ 3623201 w 3623201"/>
                  <a:gd name="connsiteY4" fmla="*/ 0 h 1253973"/>
                  <a:gd name="connsiteX0" fmla="*/ 0 w 3623201"/>
                  <a:gd name="connsiteY0" fmla="*/ 1253683 h 1254629"/>
                  <a:gd name="connsiteX1" fmla="*/ 822851 w 3623201"/>
                  <a:gd name="connsiteY1" fmla="*/ 1238250 h 1254629"/>
                  <a:gd name="connsiteX2" fmla="*/ 1654701 w 3623201"/>
                  <a:gd name="connsiteY2" fmla="*/ 1060450 h 1254629"/>
                  <a:gd name="connsiteX3" fmla="*/ 2607201 w 3623201"/>
                  <a:gd name="connsiteY3" fmla="*/ 723900 h 1254629"/>
                  <a:gd name="connsiteX4" fmla="*/ 3623201 w 3623201"/>
                  <a:gd name="connsiteY4" fmla="*/ 0 h 1254629"/>
                  <a:gd name="connsiteX0" fmla="*/ 0 w 3592923"/>
                  <a:gd name="connsiteY0" fmla="*/ 1320295 h 1320857"/>
                  <a:gd name="connsiteX1" fmla="*/ 792573 w 3592923"/>
                  <a:gd name="connsiteY1" fmla="*/ 1238250 h 1320857"/>
                  <a:gd name="connsiteX2" fmla="*/ 1624423 w 3592923"/>
                  <a:gd name="connsiteY2" fmla="*/ 1060450 h 1320857"/>
                  <a:gd name="connsiteX3" fmla="*/ 2576923 w 3592923"/>
                  <a:gd name="connsiteY3" fmla="*/ 723900 h 1320857"/>
                  <a:gd name="connsiteX4" fmla="*/ 3592923 w 3592923"/>
                  <a:gd name="connsiteY4" fmla="*/ 0 h 1320857"/>
                  <a:gd name="connsiteX0" fmla="*/ 0 w 3611090"/>
                  <a:gd name="connsiteY0" fmla="*/ 1244600 h 1255560"/>
                  <a:gd name="connsiteX1" fmla="*/ 810740 w 3611090"/>
                  <a:gd name="connsiteY1" fmla="*/ 1238250 h 1255560"/>
                  <a:gd name="connsiteX2" fmla="*/ 1642590 w 3611090"/>
                  <a:gd name="connsiteY2" fmla="*/ 1060450 h 1255560"/>
                  <a:gd name="connsiteX3" fmla="*/ 2595090 w 3611090"/>
                  <a:gd name="connsiteY3" fmla="*/ 723900 h 1255560"/>
                  <a:gd name="connsiteX4" fmla="*/ 3611090 w 3611090"/>
                  <a:gd name="connsiteY4" fmla="*/ 0 h 1255560"/>
                  <a:gd name="connsiteX0" fmla="*/ 0 w 3629789"/>
                  <a:gd name="connsiteY0" fmla="*/ 1244600 h 1255560"/>
                  <a:gd name="connsiteX1" fmla="*/ 829439 w 3629789"/>
                  <a:gd name="connsiteY1" fmla="*/ 1238250 h 1255560"/>
                  <a:gd name="connsiteX2" fmla="*/ 1661289 w 3629789"/>
                  <a:gd name="connsiteY2" fmla="*/ 1060450 h 1255560"/>
                  <a:gd name="connsiteX3" fmla="*/ 2613789 w 3629789"/>
                  <a:gd name="connsiteY3" fmla="*/ 723900 h 1255560"/>
                  <a:gd name="connsiteX4" fmla="*/ 3629789 w 3629789"/>
                  <a:gd name="connsiteY4" fmla="*/ 0 h 1255560"/>
                  <a:gd name="connsiteX0" fmla="*/ 0 w 3629789"/>
                  <a:gd name="connsiteY0" fmla="*/ 1244600 h 1253896"/>
                  <a:gd name="connsiteX1" fmla="*/ 829439 w 3629789"/>
                  <a:gd name="connsiteY1" fmla="*/ 1238250 h 1253896"/>
                  <a:gd name="connsiteX2" fmla="*/ 1661289 w 3629789"/>
                  <a:gd name="connsiteY2" fmla="*/ 1060450 h 1253896"/>
                  <a:gd name="connsiteX3" fmla="*/ 2613789 w 3629789"/>
                  <a:gd name="connsiteY3" fmla="*/ 723900 h 1253896"/>
                  <a:gd name="connsiteX4" fmla="*/ 3629789 w 3629789"/>
                  <a:gd name="connsiteY4" fmla="*/ 0 h 1253896"/>
                  <a:gd name="connsiteX0" fmla="*/ 0 w 3629789"/>
                  <a:gd name="connsiteY0" fmla="*/ 1244600 h 1252436"/>
                  <a:gd name="connsiteX1" fmla="*/ 829439 w 3629789"/>
                  <a:gd name="connsiteY1" fmla="*/ 1238250 h 1252436"/>
                  <a:gd name="connsiteX2" fmla="*/ 1661289 w 3629789"/>
                  <a:gd name="connsiteY2" fmla="*/ 1060450 h 1252436"/>
                  <a:gd name="connsiteX3" fmla="*/ 2613789 w 3629789"/>
                  <a:gd name="connsiteY3" fmla="*/ 723900 h 1252436"/>
                  <a:gd name="connsiteX4" fmla="*/ 3629789 w 3629789"/>
                  <a:gd name="connsiteY4" fmla="*/ 0 h 1252436"/>
                  <a:gd name="connsiteX0" fmla="*/ 0 w 3629789"/>
                  <a:gd name="connsiteY0" fmla="*/ 1244600 h 1247473"/>
                  <a:gd name="connsiteX1" fmla="*/ 829439 w 3629789"/>
                  <a:gd name="connsiteY1" fmla="*/ 1238250 h 1247473"/>
                  <a:gd name="connsiteX2" fmla="*/ 1661289 w 3629789"/>
                  <a:gd name="connsiteY2" fmla="*/ 1060450 h 1247473"/>
                  <a:gd name="connsiteX3" fmla="*/ 2613789 w 3629789"/>
                  <a:gd name="connsiteY3" fmla="*/ 723900 h 1247473"/>
                  <a:gd name="connsiteX4" fmla="*/ 3629789 w 3629789"/>
                  <a:gd name="connsiteY4" fmla="*/ 0 h 1247473"/>
                  <a:gd name="connsiteX0" fmla="*/ 0 w 3629789"/>
                  <a:gd name="connsiteY0" fmla="*/ 1244600 h 1247473"/>
                  <a:gd name="connsiteX1" fmla="*/ 829439 w 3629789"/>
                  <a:gd name="connsiteY1" fmla="*/ 1238250 h 1247473"/>
                  <a:gd name="connsiteX2" fmla="*/ 1661289 w 3629789"/>
                  <a:gd name="connsiteY2" fmla="*/ 1060450 h 1247473"/>
                  <a:gd name="connsiteX3" fmla="*/ 2613789 w 3629789"/>
                  <a:gd name="connsiteY3" fmla="*/ 723900 h 1247473"/>
                  <a:gd name="connsiteX4" fmla="*/ 3629789 w 3629789"/>
                  <a:gd name="connsiteY4" fmla="*/ 0 h 1247473"/>
                  <a:gd name="connsiteX0" fmla="*/ 0 w 3629789"/>
                  <a:gd name="connsiteY0" fmla="*/ 1244600 h 1244600"/>
                  <a:gd name="connsiteX1" fmla="*/ 829439 w 3629789"/>
                  <a:gd name="connsiteY1" fmla="*/ 1238250 h 1244600"/>
                  <a:gd name="connsiteX2" fmla="*/ 1661289 w 3629789"/>
                  <a:gd name="connsiteY2" fmla="*/ 1060450 h 1244600"/>
                  <a:gd name="connsiteX3" fmla="*/ 2613789 w 3629789"/>
                  <a:gd name="connsiteY3" fmla="*/ 723900 h 1244600"/>
                  <a:gd name="connsiteX4" fmla="*/ 3629789 w 3629789"/>
                  <a:gd name="connsiteY4" fmla="*/ 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789" h="1244600">
                    <a:moveTo>
                      <a:pt x="0" y="1244600"/>
                    </a:moveTo>
                    <a:cubicBezTo>
                      <a:pt x="277268" y="1239497"/>
                      <a:pt x="552558" y="1246502"/>
                      <a:pt x="829439" y="1238250"/>
                    </a:cubicBezTo>
                    <a:cubicBezTo>
                      <a:pt x="1106320" y="1218778"/>
                      <a:pt x="1363897" y="1146175"/>
                      <a:pt x="1661289" y="1060450"/>
                    </a:cubicBezTo>
                    <a:cubicBezTo>
                      <a:pt x="1958681" y="974725"/>
                      <a:pt x="2285706" y="900642"/>
                      <a:pt x="2613789" y="723900"/>
                    </a:cubicBezTo>
                    <a:cubicBezTo>
                      <a:pt x="2941872" y="547158"/>
                      <a:pt x="3285830" y="273579"/>
                      <a:pt x="3629789" y="0"/>
                    </a:cubicBezTo>
                  </a:path>
                </a:pathLst>
              </a:custGeom>
              <a:noFill/>
              <a:ln w="50800">
                <a:solidFill>
                  <a:srgbClr val="C00000">
                    <a:alpha val="50000"/>
                  </a:srgbClr>
                </a:solidFill>
                <a:tailEnd type="stealt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367552C-9749-207C-065E-143E0DF9F884}"/>
                  </a:ext>
                </a:extLst>
              </p:cNvPr>
              <p:cNvSpPr/>
              <p:nvPr/>
            </p:nvSpPr>
            <p:spPr>
              <a:xfrm>
                <a:off x="6443253" y="4094688"/>
                <a:ext cx="900576" cy="472985"/>
              </a:xfrm>
              <a:custGeom>
                <a:avLst/>
                <a:gdLst>
                  <a:gd name="connsiteX0" fmla="*/ 0 w 1041990"/>
                  <a:gd name="connsiteY0" fmla="*/ 482528 h 532801"/>
                  <a:gd name="connsiteX1" fmla="*/ 606055 w 1041990"/>
                  <a:gd name="connsiteY1" fmla="*/ 493161 h 532801"/>
                  <a:gd name="connsiteX2" fmla="*/ 765544 w 1041990"/>
                  <a:gd name="connsiteY2" fmla="*/ 46594 h 532801"/>
                  <a:gd name="connsiteX3" fmla="*/ 1041990 w 1041990"/>
                  <a:gd name="connsiteY3" fmla="*/ 35961 h 532801"/>
                  <a:gd name="connsiteX0" fmla="*/ 0 w 1041990"/>
                  <a:gd name="connsiteY0" fmla="*/ 498838 h 540274"/>
                  <a:gd name="connsiteX1" fmla="*/ 606055 w 1041990"/>
                  <a:gd name="connsiteY1" fmla="*/ 493161 h 540274"/>
                  <a:gd name="connsiteX2" fmla="*/ 765544 w 1041990"/>
                  <a:gd name="connsiteY2" fmla="*/ 46594 h 540274"/>
                  <a:gd name="connsiteX3" fmla="*/ 1041990 w 1041990"/>
                  <a:gd name="connsiteY3" fmla="*/ 35961 h 540274"/>
                  <a:gd name="connsiteX0" fmla="*/ 0 w 1205022"/>
                  <a:gd name="connsiteY0" fmla="*/ 498838 h 540273"/>
                  <a:gd name="connsiteX1" fmla="*/ 606055 w 1205022"/>
                  <a:gd name="connsiteY1" fmla="*/ 493161 h 540273"/>
                  <a:gd name="connsiteX2" fmla="*/ 765544 w 1205022"/>
                  <a:gd name="connsiteY2" fmla="*/ 46594 h 540273"/>
                  <a:gd name="connsiteX3" fmla="*/ 1205022 w 1205022"/>
                  <a:gd name="connsiteY3" fmla="*/ 35961 h 540273"/>
                  <a:gd name="connsiteX0" fmla="*/ 0 w 1205022"/>
                  <a:gd name="connsiteY0" fmla="*/ 523304 h 554040"/>
                  <a:gd name="connsiteX1" fmla="*/ 606055 w 1205022"/>
                  <a:gd name="connsiteY1" fmla="*/ 493161 h 554040"/>
                  <a:gd name="connsiteX2" fmla="*/ 765544 w 1205022"/>
                  <a:gd name="connsiteY2" fmla="*/ 46594 h 554040"/>
                  <a:gd name="connsiteX3" fmla="*/ 1205022 w 1205022"/>
                  <a:gd name="connsiteY3" fmla="*/ 35961 h 554040"/>
                  <a:gd name="connsiteX0" fmla="*/ 0 w 1205022"/>
                  <a:gd name="connsiteY0" fmla="*/ 523304 h 541516"/>
                  <a:gd name="connsiteX1" fmla="*/ 606055 w 1205022"/>
                  <a:gd name="connsiteY1" fmla="*/ 493161 h 541516"/>
                  <a:gd name="connsiteX2" fmla="*/ 765544 w 1205022"/>
                  <a:gd name="connsiteY2" fmla="*/ 46594 h 541516"/>
                  <a:gd name="connsiteX3" fmla="*/ 1205022 w 1205022"/>
                  <a:gd name="connsiteY3" fmla="*/ 35961 h 541516"/>
                  <a:gd name="connsiteX0" fmla="*/ 0 w 1205022"/>
                  <a:gd name="connsiteY0" fmla="*/ 515791 h 534003"/>
                  <a:gd name="connsiteX1" fmla="*/ 606055 w 1205022"/>
                  <a:gd name="connsiteY1" fmla="*/ 485648 h 534003"/>
                  <a:gd name="connsiteX2" fmla="*/ 765544 w 1205022"/>
                  <a:gd name="connsiteY2" fmla="*/ 39081 h 534003"/>
                  <a:gd name="connsiteX3" fmla="*/ 1205022 w 1205022"/>
                  <a:gd name="connsiteY3" fmla="*/ 28448 h 534003"/>
                  <a:gd name="connsiteX0" fmla="*/ 0 w 1197933"/>
                  <a:gd name="connsiteY0" fmla="*/ 525959 h 544171"/>
                  <a:gd name="connsiteX1" fmla="*/ 606055 w 1197933"/>
                  <a:gd name="connsiteY1" fmla="*/ 495816 h 544171"/>
                  <a:gd name="connsiteX2" fmla="*/ 765544 w 1197933"/>
                  <a:gd name="connsiteY2" fmla="*/ 49249 h 544171"/>
                  <a:gd name="connsiteX3" fmla="*/ 1197933 w 1197933"/>
                  <a:gd name="connsiteY3" fmla="*/ 14151 h 54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7933" h="544171">
                    <a:moveTo>
                      <a:pt x="0" y="525959"/>
                    </a:moveTo>
                    <a:cubicBezTo>
                      <a:pt x="260498" y="534982"/>
                      <a:pt x="478464" y="575268"/>
                      <a:pt x="606055" y="495816"/>
                    </a:cubicBezTo>
                    <a:cubicBezTo>
                      <a:pt x="733646" y="416364"/>
                      <a:pt x="692888" y="125449"/>
                      <a:pt x="765544" y="49249"/>
                    </a:cubicBezTo>
                    <a:cubicBezTo>
                      <a:pt x="838200" y="-26951"/>
                      <a:pt x="1025154" y="5832"/>
                      <a:pt x="1197933" y="14151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DAE3A7D-4B0A-D3E3-E027-EADBB8D61A55}"/>
                  </a:ext>
                </a:extLst>
              </p:cNvPr>
              <p:cNvSpPr/>
              <p:nvPr/>
            </p:nvSpPr>
            <p:spPr>
              <a:xfrm flipV="1">
                <a:off x="7550659" y="4094685"/>
                <a:ext cx="900576" cy="472985"/>
              </a:xfrm>
              <a:custGeom>
                <a:avLst/>
                <a:gdLst>
                  <a:gd name="connsiteX0" fmla="*/ 0 w 1041990"/>
                  <a:gd name="connsiteY0" fmla="*/ 482528 h 532801"/>
                  <a:gd name="connsiteX1" fmla="*/ 606055 w 1041990"/>
                  <a:gd name="connsiteY1" fmla="*/ 493161 h 532801"/>
                  <a:gd name="connsiteX2" fmla="*/ 765544 w 1041990"/>
                  <a:gd name="connsiteY2" fmla="*/ 46594 h 532801"/>
                  <a:gd name="connsiteX3" fmla="*/ 1041990 w 1041990"/>
                  <a:gd name="connsiteY3" fmla="*/ 35961 h 532801"/>
                  <a:gd name="connsiteX0" fmla="*/ 0 w 1041990"/>
                  <a:gd name="connsiteY0" fmla="*/ 498838 h 540274"/>
                  <a:gd name="connsiteX1" fmla="*/ 606055 w 1041990"/>
                  <a:gd name="connsiteY1" fmla="*/ 493161 h 540274"/>
                  <a:gd name="connsiteX2" fmla="*/ 765544 w 1041990"/>
                  <a:gd name="connsiteY2" fmla="*/ 46594 h 540274"/>
                  <a:gd name="connsiteX3" fmla="*/ 1041990 w 1041990"/>
                  <a:gd name="connsiteY3" fmla="*/ 35961 h 540274"/>
                  <a:gd name="connsiteX0" fmla="*/ 0 w 1205022"/>
                  <a:gd name="connsiteY0" fmla="*/ 498838 h 540273"/>
                  <a:gd name="connsiteX1" fmla="*/ 606055 w 1205022"/>
                  <a:gd name="connsiteY1" fmla="*/ 493161 h 540273"/>
                  <a:gd name="connsiteX2" fmla="*/ 765544 w 1205022"/>
                  <a:gd name="connsiteY2" fmla="*/ 46594 h 540273"/>
                  <a:gd name="connsiteX3" fmla="*/ 1205022 w 1205022"/>
                  <a:gd name="connsiteY3" fmla="*/ 35961 h 540273"/>
                  <a:gd name="connsiteX0" fmla="*/ 0 w 1205022"/>
                  <a:gd name="connsiteY0" fmla="*/ 523304 h 554040"/>
                  <a:gd name="connsiteX1" fmla="*/ 606055 w 1205022"/>
                  <a:gd name="connsiteY1" fmla="*/ 493161 h 554040"/>
                  <a:gd name="connsiteX2" fmla="*/ 765544 w 1205022"/>
                  <a:gd name="connsiteY2" fmla="*/ 46594 h 554040"/>
                  <a:gd name="connsiteX3" fmla="*/ 1205022 w 1205022"/>
                  <a:gd name="connsiteY3" fmla="*/ 35961 h 554040"/>
                  <a:gd name="connsiteX0" fmla="*/ 0 w 1205022"/>
                  <a:gd name="connsiteY0" fmla="*/ 523304 h 541516"/>
                  <a:gd name="connsiteX1" fmla="*/ 606055 w 1205022"/>
                  <a:gd name="connsiteY1" fmla="*/ 493161 h 541516"/>
                  <a:gd name="connsiteX2" fmla="*/ 765544 w 1205022"/>
                  <a:gd name="connsiteY2" fmla="*/ 46594 h 541516"/>
                  <a:gd name="connsiteX3" fmla="*/ 1205022 w 1205022"/>
                  <a:gd name="connsiteY3" fmla="*/ 35961 h 541516"/>
                  <a:gd name="connsiteX0" fmla="*/ 0 w 1205022"/>
                  <a:gd name="connsiteY0" fmla="*/ 515791 h 534003"/>
                  <a:gd name="connsiteX1" fmla="*/ 606055 w 1205022"/>
                  <a:gd name="connsiteY1" fmla="*/ 485648 h 534003"/>
                  <a:gd name="connsiteX2" fmla="*/ 765544 w 1205022"/>
                  <a:gd name="connsiteY2" fmla="*/ 39081 h 534003"/>
                  <a:gd name="connsiteX3" fmla="*/ 1205022 w 1205022"/>
                  <a:gd name="connsiteY3" fmla="*/ 28448 h 534003"/>
                  <a:gd name="connsiteX0" fmla="*/ 0 w 1197933"/>
                  <a:gd name="connsiteY0" fmla="*/ 525959 h 544171"/>
                  <a:gd name="connsiteX1" fmla="*/ 606055 w 1197933"/>
                  <a:gd name="connsiteY1" fmla="*/ 495816 h 544171"/>
                  <a:gd name="connsiteX2" fmla="*/ 765544 w 1197933"/>
                  <a:gd name="connsiteY2" fmla="*/ 49249 h 544171"/>
                  <a:gd name="connsiteX3" fmla="*/ 1197933 w 1197933"/>
                  <a:gd name="connsiteY3" fmla="*/ 14151 h 54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7933" h="544171">
                    <a:moveTo>
                      <a:pt x="0" y="525959"/>
                    </a:moveTo>
                    <a:cubicBezTo>
                      <a:pt x="260498" y="534982"/>
                      <a:pt x="478464" y="575268"/>
                      <a:pt x="606055" y="495816"/>
                    </a:cubicBezTo>
                    <a:cubicBezTo>
                      <a:pt x="733646" y="416364"/>
                      <a:pt x="692888" y="125449"/>
                      <a:pt x="765544" y="49249"/>
                    </a:cubicBezTo>
                    <a:cubicBezTo>
                      <a:pt x="838200" y="-26951"/>
                      <a:pt x="1025154" y="5832"/>
                      <a:pt x="1197933" y="14151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\documentclass{article}&#10;\usepackage{amsmath,amssymb}&#10;\usepackage{braket}&#10;\pagestyle{empty}&#10;\usepackage[usenames,dvipsnames]{xcolor}&#10;&#10;\begin{document}&#10;&#10;\begin{equation}&#10;\nonumber&#10;\text{Breather}&#10;\end{equation}&#10;&#10;\end{document}" title="IguanaTex Bitmap Display">
                <a:extLst>
                  <a:ext uri="{FF2B5EF4-FFF2-40B4-BE49-F238E27FC236}">
                    <a16:creationId xmlns:a16="http://schemas.microsoft.com/office/drawing/2014/main" id="{2698F664-7085-40F1-9992-481264E862B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8953" y="2482896"/>
                <a:ext cx="670044" cy="128034"/>
              </a:xfrm>
              <a:prstGeom prst="rect">
                <a:avLst/>
              </a:prstGeom>
            </p:spPr>
          </p:pic>
          <p:pic>
            <p:nvPicPr>
              <p:cNvPr id="32" name="Picture 31" descr="\documentclass{article}&#10;\usepackage{amsmath,amssymb}&#10;\usepackage{braket}&#10;\pagestyle{empty}&#10;\usepackage[usenames,dvipsnames]{xcolor}&#10;&#10;\begin{document}&#10;&#10;\begin{equation}&#10;\nonumber&#10;\text{Kink}&#10;\end{equation}&#10;&#10;\end{document}" title="IguanaTex Bitmap Display">
                <a:extLst>
                  <a:ext uri="{FF2B5EF4-FFF2-40B4-BE49-F238E27FC236}">
                    <a16:creationId xmlns:a16="http://schemas.microsoft.com/office/drawing/2014/main" id="{B7ACD141-034D-2BA0-5947-388D48B97F2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0985" y="3878880"/>
                <a:ext cx="373432" cy="126967"/>
              </a:xfrm>
              <a:prstGeom prst="rect">
                <a:avLst/>
              </a:prstGeom>
            </p:spPr>
          </p:pic>
          <p:pic>
            <p:nvPicPr>
              <p:cNvPr id="33" name="Picture 32" descr="\documentclass{article}&#10;\usepackage{amsmath,amssymb}&#10;\usepackage{braket}&#10;\pagestyle{empty}&#10;\usepackage[usenames,dvipsnames]{xcolor}&#10;&#10;\begin{document}&#10;&#10;\begin{equation}&#10;\nonumber&#10;\text{Antikink}&#10;\end{equation}&#10;&#10;\end{document}" title="IguanaTex Bitmap Display">
                <a:extLst>
                  <a:ext uri="{FF2B5EF4-FFF2-40B4-BE49-F238E27FC236}">
                    <a16:creationId xmlns:a16="http://schemas.microsoft.com/office/drawing/2014/main" id="{F1574C4A-3A3C-15B8-529E-215409B307D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6882" y="3875023"/>
                <a:ext cx="674312" cy="132302"/>
              </a:xfrm>
              <a:prstGeom prst="rect">
                <a:avLst/>
              </a:prstGeom>
            </p:spPr>
          </p:pic>
          <p:pic>
            <p:nvPicPr>
              <p:cNvPr id="34" name="Picture 33" descr="\documentclass{article}&#10;\usepackage{amsmath,amssymb}&#10;\usepackage{braket}&#10;\pagestyle{empty}&#10;\usepackage[usenames,dvipsnames]{xcolor}&#10;&#10;\begin{document}&#10;&#10;\begin{equation}&#10;\nonumber&#10;s_{\text{m}}&#10;\end{equation}&#10;&#10;\end{document}" title="IguanaTex Bitmap Display">
                <a:extLst>
                  <a:ext uri="{FF2B5EF4-FFF2-40B4-BE49-F238E27FC236}">
                    <a16:creationId xmlns:a16="http://schemas.microsoft.com/office/drawing/2014/main" id="{E2578A75-A909-B248-66AE-F820289755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1032" y="4514617"/>
                <a:ext cx="188850" cy="108829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9310D3-565A-E254-7526-A6BD9FB6AFA3}"/>
                </a:ext>
              </a:extLst>
            </p:cNvPr>
            <p:cNvSpPr txBox="1"/>
            <p:nvPr/>
          </p:nvSpPr>
          <p:spPr>
            <a:xfrm rot="19824048">
              <a:off x="4529892" y="3904992"/>
              <a:ext cx="14798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B0F0"/>
                  </a:solidFill>
                  <a:latin typeface="Gill Sans MT" panose="020B0502020104020203" pitchFamily="34" charset="0"/>
                </a:rPr>
                <a:t>Unbinding of a breather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50D453-6170-D20D-3AF4-CDDEB78B7F91}"/>
                </a:ext>
              </a:extLst>
            </p:cNvPr>
            <p:cNvSpPr txBox="1"/>
            <p:nvPr/>
          </p:nvSpPr>
          <p:spPr>
            <a:xfrm rot="19494718">
              <a:off x="5666236" y="4004231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6969"/>
                  </a:solidFill>
                  <a:latin typeface="Gill Sans MT" panose="020B0502020104020203" pitchFamily="34" charset="0"/>
                </a:rPr>
                <a:t>Binding of kink/antikink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BF6F7F-BE90-747A-20A0-364BC2A824F4}"/>
              </a:ext>
            </a:extLst>
          </p:cNvPr>
          <p:cNvSpPr txBox="1"/>
          <p:nvPr/>
        </p:nvSpPr>
        <p:spPr>
          <a:xfrm>
            <a:off x="192500" y="3435846"/>
            <a:ext cx="2363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Breathers can be pushes out of the spectrum when changing interactions…</a:t>
            </a:r>
          </a:p>
        </p:txBody>
      </p:sp>
    </p:spTree>
    <p:extLst>
      <p:ext uri="{BB962C8B-B14F-4D97-AF65-F5344CB8AC3E}">
        <p14:creationId xmlns:p14="http://schemas.microsoft.com/office/powerpoint/2010/main" val="352434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18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54" name="Connettore 1 37">
            <a:extLst>
              <a:ext uri="{FF2B5EF4-FFF2-40B4-BE49-F238E27FC236}">
                <a16:creationId xmlns:a16="http://schemas.microsoft.com/office/drawing/2014/main" id="{C2794107-427C-96BB-7300-B2D9756012E6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04C9EC6-738B-CD73-6676-5BABC432D4E5}"/>
              </a:ext>
            </a:extLst>
          </p:cNvPr>
          <p:cNvSpPr txBox="1"/>
          <p:nvPr/>
        </p:nvSpPr>
        <p:spPr>
          <a:xfrm>
            <a:off x="1795014" y="861712"/>
            <a:ext cx="5119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Physical intuition </a:t>
            </a:r>
            <a:r>
              <a:rPr lang="en-US" sz="1400" u="sng" dirty="0">
                <a:latin typeface="Gill Sans MT" panose="020B0502020104020203" pitchFamily="34" charset="0"/>
              </a:rPr>
              <a:t>exactly</a:t>
            </a:r>
            <a:r>
              <a:rPr lang="en-US" sz="1400" dirty="0">
                <a:latin typeface="Gill Sans MT" panose="020B0502020104020203" pitchFamily="34" charset="0"/>
              </a:rPr>
              <a:t> framed within Generalized Hydrodynamics</a:t>
            </a:r>
          </a:p>
        </p:txBody>
      </p:sp>
      <p:sp>
        <p:nvSpPr>
          <p:cNvPr id="8" name="Google Shape;1962;p45 1">
            <a:extLst>
              <a:ext uri="{FF2B5EF4-FFF2-40B4-BE49-F238E27FC236}">
                <a16:creationId xmlns:a16="http://schemas.microsoft.com/office/drawing/2014/main" id="{AA9C7A12-AEA0-3DDD-E7B3-3E88C5C5048E}"/>
              </a:ext>
            </a:extLst>
          </p:cNvPr>
          <p:cNvSpPr/>
          <p:nvPr/>
        </p:nvSpPr>
        <p:spPr>
          <a:xfrm flipV="1">
            <a:off x="7283049" y="807132"/>
            <a:ext cx="45720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962;p45 2">
            <a:extLst>
              <a:ext uri="{FF2B5EF4-FFF2-40B4-BE49-F238E27FC236}">
                <a16:creationId xmlns:a16="http://schemas.microsoft.com/office/drawing/2014/main" id="{12E282B1-EA15-9B1C-8D87-B2C842B3851F}"/>
              </a:ext>
            </a:extLst>
          </p:cNvPr>
          <p:cNvSpPr/>
          <p:nvPr/>
        </p:nvSpPr>
        <p:spPr>
          <a:xfrm rot="16200000" flipV="1">
            <a:off x="4478580" y="-1624480"/>
            <a:ext cx="45720" cy="575774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1962;p45 3">
            <a:extLst>
              <a:ext uri="{FF2B5EF4-FFF2-40B4-BE49-F238E27FC236}">
                <a16:creationId xmlns:a16="http://schemas.microsoft.com/office/drawing/2014/main" id="{DF70A13C-C401-26F3-8535-EC79FE98E074}"/>
              </a:ext>
            </a:extLst>
          </p:cNvPr>
          <p:cNvSpPr/>
          <p:nvPr/>
        </p:nvSpPr>
        <p:spPr>
          <a:xfrm flipH="1">
            <a:off x="1496925" y="799536"/>
            <a:ext cx="45720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962;p45 4">
            <a:extLst>
              <a:ext uri="{FF2B5EF4-FFF2-40B4-BE49-F238E27FC236}">
                <a16:creationId xmlns:a16="http://schemas.microsoft.com/office/drawing/2014/main" id="{189FF4DF-9E1B-634E-6852-A7F620692D39}"/>
              </a:ext>
            </a:extLst>
          </p:cNvPr>
          <p:cNvSpPr/>
          <p:nvPr/>
        </p:nvSpPr>
        <p:spPr>
          <a:xfrm rot="16200000" flipH="1">
            <a:off x="4331668" y="-2084461"/>
            <a:ext cx="45720" cy="575774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Picture 81" descr="\documentclass{article}&#10;\usepackage{amsmath,amssymb}&#10;\usepackage{braket}&#10;\pagestyle{empty}&#10;\usepackage[usenames,dvipsnames]{xcolor}&#10;&#10;\begin{document}&#10;&#10;\begin{equation}&#10;\nonumber&#10;\partial_t \rho_K+\partial_x (v^\text{eff}_K\rho_K)+\partial_\theta(F^{\text{eff}}_K\rho_K(\theta))= [\text{Recombination rate}]&#10;\end{equation}&#10;&#10;\end{document}" title="IguanaTex Bitmap Display">
            <a:extLst>
              <a:ext uri="{FF2B5EF4-FFF2-40B4-BE49-F238E27FC236}">
                <a16:creationId xmlns:a16="http://schemas.microsoft.com/office/drawing/2014/main" id="{5BB9CEA7-9D90-7125-A3FB-D8D8470988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45282"/>
            <a:ext cx="4508926" cy="208055"/>
          </a:xfrm>
          <a:prstGeom prst="rect">
            <a:avLst/>
          </a:prstGeom>
        </p:spPr>
      </p:pic>
      <p:pic>
        <p:nvPicPr>
          <p:cNvPr id="85" name="Picture 84" descr="\documentclass{article}&#10;\usepackage{amsmath,amssymb}&#10;\usepackage{braket}&#10;\pagestyle{empty}&#10;\usepackage[usenames,dvipsnames]{xcolor}&#10;&#10;\begin{document}&#10;&#10;\begin{equation}&#10;\nonumber&#10;\partial_t \rho_\sigma+\partial_x (v^\text{eff}_\sigma\rho_\sigma)+\partial_\theta(F^{\text{eff}}_\sigma\rho_\sigma(\theta))-\frac{1}{s_\text{m}}(\partial_t s_\text{m}+v^\text{eff}_\sigma\partial_x s_\text{m})\sigma \partial_\sigma \rho_\sigma=[\text{Recombination rate}]&#10;\end{equation}&#10;&#10;\end{document}" title="IguanaTex Bitmap Display">
            <a:extLst>
              <a:ext uri="{FF2B5EF4-FFF2-40B4-BE49-F238E27FC236}">
                <a16:creationId xmlns:a16="http://schemas.microsoft.com/office/drawing/2014/main" id="{4113D388-6E8D-6A46-AF30-63FB426C2E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0" y="4057393"/>
            <a:ext cx="6380355" cy="389436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575EC2F-7EAE-8AD8-7723-4F8ADE436238}"/>
              </a:ext>
            </a:extLst>
          </p:cNvPr>
          <p:cNvSpPr txBox="1"/>
          <p:nvPr/>
        </p:nvSpPr>
        <p:spPr>
          <a:xfrm>
            <a:off x="1688272" y="1399877"/>
            <a:ext cx="528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Gill Sans MT" panose="020B0502020104020203" pitchFamily="34" charset="0"/>
              </a:rPr>
              <a:t>Problem solved in the classical case</a:t>
            </a:r>
            <a:r>
              <a:rPr lang="en-US" sz="1400" dirty="0">
                <a:latin typeface="Gill Sans MT" panose="020B0502020104020203" pitchFamily="34" charset="0"/>
              </a:rPr>
              <a:t>: extra technicalities in the quantum</a:t>
            </a:r>
          </a:p>
        </p:txBody>
      </p:sp>
      <p:pic>
        <p:nvPicPr>
          <p:cNvPr id="9" name="Picture 8" descr="\documentclass{article}&#10;\usepackage{amsmath,amssymb}&#10;\usepackage{braket}&#10;\pagestyle{empty}&#10;\usepackage[usenames,dvipsnames]{xcolor}&#10;&#10;\begin{document}&#10;&#10;\begin{equation}&#10;\nonumber&#10;H=\int \text{d} x\, \frac{g^2c^2}{2}\Pi^2+\frac{1}{2 g^2}(\partial_x\phi)^2+\frac{m^2 c^2}{g^2}(1-\cos\left(\phi\right))&#10;\end{equation}&#10;&#10;\end{document}" title="IguanaTex Bitmap Display">
            <a:extLst>
              <a:ext uri="{FF2B5EF4-FFF2-40B4-BE49-F238E27FC236}">
                <a16:creationId xmlns:a16="http://schemas.microsoft.com/office/drawing/2014/main" id="{472F6AC3-793C-D516-8E04-D22D0FA7EE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909513"/>
            <a:ext cx="4021331" cy="42784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C494C93C-027B-20BB-9089-0D772B999EDB}"/>
              </a:ext>
            </a:extLst>
          </p:cNvPr>
          <p:cNvSpPr txBox="1"/>
          <p:nvPr/>
        </p:nvSpPr>
        <p:spPr>
          <a:xfrm>
            <a:off x="7092280" y="2015684"/>
            <a:ext cx="1943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Convenient notation for this slide</a:t>
            </a:r>
          </a:p>
        </p:txBody>
      </p:sp>
      <p:sp>
        <p:nvSpPr>
          <p:cNvPr id="93" name="Arrow: Left 92">
            <a:extLst>
              <a:ext uri="{FF2B5EF4-FFF2-40B4-BE49-F238E27FC236}">
                <a16:creationId xmlns:a16="http://schemas.microsoft.com/office/drawing/2014/main" id="{AAE8C8E5-44AF-46F4-BF09-501910715FD9}"/>
              </a:ext>
            </a:extLst>
          </p:cNvPr>
          <p:cNvSpPr/>
          <p:nvPr/>
        </p:nvSpPr>
        <p:spPr>
          <a:xfrm>
            <a:off x="6796794" y="2037980"/>
            <a:ext cx="264844" cy="208056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 descr="\documentclass{article}&#10;\usepackage{amsmath,amssymb}&#10;\usepackage{braket}&#10;\pagestyle{empty}&#10;\usepackage[usenames,dvipsnames]{xcolor}&#10;&#10;\begin{document}&#10;&#10;\begin{equation}&#10;\nonumber&#10;s_\text{m}(t,x)=\frac{8\pi}{c(t,x) g^2(t,x)}&#10;\end{equation}&#10;&#10;\end{document}" title="IguanaTex Bitmap Display">
            <a:extLst>
              <a:ext uri="{FF2B5EF4-FFF2-40B4-BE49-F238E27FC236}">
                <a16:creationId xmlns:a16="http://schemas.microsoft.com/office/drawing/2014/main" id="{A7D5CD37-0DCA-4BDF-E627-FA3C6788AB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28" y="2524216"/>
            <a:ext cx="1852223" cy="407574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26A6697-F756-5F9A-D13F-898A2896BDB0}"/>
              </a:ext>
            </a:extLst>
          </p:cNvPr>
          <p:cNvCxnSpPr/>
          <p:nvPr/>
        </p:nvCxnSpPr>
        <p:spPr>
          <a:xfrm flipV="1">
            <a:off x="2411760" y="3625345"/>
            <a:ext cx="144016" cy="432048"/>
          </a:xfrm>
          <a:prstGeom prst="line">
            <a:avLst/>
          </a:prstGeom>
          <a:ln w="19050">
            <a:solidFill>
              <a:srgbClr val="00B0F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A45C464A-DC6E-4F5E-D740-39CBF3B3D5E7}"/>
              </a:ext>
            </a:extLst>
          </p:cNvPr>
          <p:cNvSpPr txBox="1"/>
          <p:nvPr/>
        </p:nvSpPr>
        <p:spPr>
          <a:xfrm>
            <a:off x="2499532" y="3725459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  <a:latin typeface="Gill Sans MT" panose="020B0502020104020203" pitchFamily="34" charset="0"/>
              </a:rPr>
              <a:t>From AB, Alba, </a:t>
            </a:r>
            <a:r>
              <a:rPr lang="en-US" sz="1000" dirty="0" err="1">
                <a:solidFill>
                  <a:srgbClr val="00B0F0"/>
                </a:solidFill>
                <a:latin typeface="Gill Sans MT" panose="020B0502020104020203" pitchFamily="34" charset="0"/>
              </a:rPr>
              <a:t>Caux</a:t>
            </a:r>
            <a:r>
              <a:rPr lang="en-US" sz="1000" dirty="0">
                <a:solidFill>
                  <a:srgbClr val="00B0F0"/>
                </a:solidFill>
                <a:latin typeface="Gill Sans MT" panose="020B0502020104020203" pitchFamily="34" charset="0"/>
              </a:rPr>
              <a:t>, PRL 2019</a:t>
            </a:r>
          </a:p>
        </p:txBody>
      </p:sp>
      <p:sp>
        <p:nvSpPr>
          <p:cNvPr id="104" name="Left Bracket 103">
            <a:extLst>
              <a:ext uri="{FF2B5EF4-FFF2-40B4-BE49-F238E27FC236}">
                <a16:creationId xmlns:a16="http://schemas.microsoft.com/office/drawing/2014/main" id="{9E8F456E-FCBF-6F5F-EF57-9A2929924FE2}"/>
              </a:ext>
            </a:extLst>
          </p:cNvPr>
          <p:cNvSpPr/>
          <p:nvPr/>
        </p:nvSpPr>
        <p:spPr>
          <a:xfrm rot="16200000">
            <a:off x="4167142" y="3472504"/>
            <a:ext cx="61611" cy="1988200"/>
          </a:xfrm>
          <a:prstGeom prst="leftBracke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0D5B6A4-C142-3EC1-6D93-A64BA06EC971}"/>
              </a:ext>
            </a:extLst>
          </p:cNvPr>
          <p:cNvSpPr txBox="1"/>
          <p:nvPr/>
        </p:nvSpPr>
        <p:spPr>
          <a:xfrm>
            <a:off x="2555776" y="4497410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Can be removed upon </a:t>
            </a:r>
            <a:r>
              <a:rPr lang="en-US" sz="1000" dirty="0" err="1">
                <a:latin typeface="Gill Sans MT" panose="020B0502020104020203" pitchFamily="34" charset="0"/>
              </a:rPr>
              <a:t>reparametrization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pic>
        <p:nvPicPr>
          <p:cNvPr id="111" name="Picture 110" descr="\documentclass{article}&#10;\usepackage{amsmath,amssymb}&#10;\usepackage{braket}&#10;\pagestyle{empty}&#10;\usepackage[usenames,dvipsnames]{xcolor}&#10;&#10;\begin{document}&#10;&#10;\begin{equation}&#10;\nonumber&#10;s=s_\text{m} \sigma&#10;\end{equation}&#10;&#10;\end{document}" title="IguanaTex Bitmap Display">
            <a:extLst>
              <a:ext uri="{FF2B5EF4-FFF2-40B4-BE49-F238E27FC236}">
                <a16:creationId xmlns:a16="http://schemas.microsoft.com/office/drawing/2014/main" id="{E2668F0A-5B85-DEE5-DDD3-68A60BFD13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18" y="4599247"/>
            <a:ext cx="533170" cy="93282"/>
          </a:xfrm>
          <a:prstGeom prst="rect">
            <a:avLst/>
          </a:prstGeom>
        </p:spPr>
      </p:pic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131E5B6-8CFA-5198-4BC8-25391D419C6B}"/>
              </a:ext>
            </a:extLst>
          </p:cNvPr>
          <p:cNvSpPr/>
          <p:nvPr/>
        </p:nvSpPr>
        <p:spPr>
          <a:xfrm>
            <a:off x="5359179" y="3488415"/>
            <a:ext cx="994284" cy="580446"/>
          </a:xfrm>
          <a:custGeom>
            <a:avLst/>
            <a:gdLst>
              <a:gd name="connsiteX0" fmla="*/ 0 w 994284"/>
              <a:gd name="connsiteY0" fmla="*/ 0 h 580446"/>
              <a:gd name="connsiteX1" fmla="*/ 850790 w 994284"/>
              <a:gd name="connsiteY1" fmla="*/ 103367 h 580446"/>
              <a:gd name="connsiteX2" fmla="*/ 985962 w 994284"/>
              <a:gd name="connsiteY2" fmla="*/ 580446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4284" h="580446">
                <a:moveTo>
                  <a:pt x="0" y="0"/>
                </a:moveTo>
                <a:cubicBezTo>
                  <a:pt x="343231" y="3313"/>
                  <a:pt x="686463" y="6626"/>
                  <a:pt x="850790" y="103367"/>
                </a:cubicBezTo>
                <a:cubicBezTo>
                  <a:pt x="1015117" y="200108"/>
                  <a:pt x="1000539" y="390277"/>
                  <a:pt x="985962" y="580446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820EF04-1700-A4D0-D158-60D60910773D}"/>
              </a:ext>
            </a:extLst>
          </p:cNvPr>
          <p:cNvSpPr txBox="1"/>
          <p:nvPr/>
        </p:nvSpPr>
        <p:spPr>
          <a:xfrm>
            <a:off x="6114650" y="3328049"/>
            <a:ext cx="277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Analytical expression in terms of hydro quantities</a:t>
            </a:r>
          </a:p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Proportional to       variations</a:t>
            </a:r>
          </a:p>
        </p:txBody>
      </p:sp>
      <p:pic>
        <p:nvPicPr>
          <p:cNvPr id="117" name="Picture 116" descr="\documentclass{article}&#10;\usepackage{amsmath,amssymb}&#10;\usepackage{braket}&#10;\pagestyle{empty}&#10;\usepackage[usenames,dvipsnames]{xcolor}&#10;&#10;\begin{document}&#10;&#10;\begin{equation}&#10;\nonumber&#10;{\color{Salmon} s_\text{m}}&#10;\end{equation}&#10;&#10;\end{document}" title="IguanaTex Bitmap Display">
            <a:extLst>
              <a:ext uri="{FF2B5EF4-FFF2-40B4-BE49-F238E27FC236}">
                <a16:creationId xmlns:a16="http://schemas.microsoft.com/office/drawing/2014/main" id="{353129CA-16EB-1E24-3451-FBB1FA0B334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81" y="3578704"/>
            <a:ext cx="161871" cy="93282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2DEB186C-6910-1332-1627-64A7EB084AA8}"/>
              </a:ext>
            </a:extLst>
          </p:cNvPr>
          <p:cNvSpPr/>
          <p:nvPr/>
        </p:nvSpPr>
        <p:spPr>
          <a:xfrm>
            <a:off x="251520" y="3172098"/>
            <a:ext cx="8640960" cy="1631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8309EDB5-292D-0AA3-66D5-3BC1AB720FEC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FC5CA-AE5D-4D14-3BBA-571FAB27B96E}"/>
              </a:ext>
            </a:extLst>
          </p:cNvPr>
          <p:cNvSpPr txBox="1"/>
          <p:nvPr/>
        </p:nvSpPr>
        <p:spPr>
          <a:xfrm>
            <a:off x="6431594" y="237297"/>
            <a:ext cx="3541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Gill Sans MT" panose="020B0502020104020203" pitchFamily="34" charset="0"/>
              </a:rPr>
              <a:t>AB, in preparation</a:t>
            </a:r>
          </a:p>
        </p:txBody>
      </p:sp>
      <p:sp>
        <p:nvSpPr>
          <p:cNvPr id="4" name="CasellaDiTesto 103">
            <a:extLst>
              <a:ext uri="{FF2B5EF4-FFF2-40B4-BE49-F238E27FC236}">
                <a16:creationId xmlns:a16="http://schemas.microsoft.com/office/drawing/2014/main" id="{B201E889-5696-E75A-76A6-431B09C25F76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Inhomogeneities and particles instability</a:t>
            </a:r>
            <a:endParaRPr lang="it-IT" sz="2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0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19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54" name="Connettore 1 37">
            <a:extLst>
              <a:ext uri="{FF2B5EF4-FFF2-40B4-BE49-F238E27FC236}">
                <a16:creationId xmlns:a16="http://schemas.microsoft.com/office/drawing/2014/main" id="{C2794107-427C-96BB-7300-B2D9756012E6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7C39000-6A7E-CD38-6A88-89D1EEB8AD60}"/>
              </a:ext>
            </a:extLst>
          </p:cNvPr>
          <p:cNvSpPr txBox="1"/>
          <p:nvPr/>
        </p:nvSpPr>
        <p:spPr>
          <a:xfrm>
            <a:off x="3419873" y="1419621"/>
            <a:ext cx="2436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Let’s put the prediction at test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418F6C-89BE-6DFF-5801-CCD5FF2322EE}"/>
              </a:ext>
            </a:extLst>
          </p:cNvPr>
          <p:cNvGrpSpPr/>
          <p:nvPr/>
        </p:nvGrpSpPr>
        <p:grpSpPr>
          <a:xfrm>
            <a:off x="755577" y="1779661"/>
            <a:ext cx="7920880" cy="356361"/>
            <a:chOff x="1115616" y="3579862"/>
            <a:chExt cx="7920880" cy="3563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3456BA-946A-4C43-0649-1D170E6A8F38}"/>
                </a:ext>
              </a:extLst>
            </p:cNvPr>
            <p:cNvSpPr txBox="1"/>
            <p:nvPr/>
          </p:nvSpPr>
          <p:spPr>
            <a:xfrm>
              <a:off x="1115616" y="3605048"/>
              <a:ext cx="5064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Simplest protocol:        Start from homogeneous thermal state      </a:t>
              </a:r>
            </a:p>
          </p:txBody>
        </p:sp>
        <p:pic>
          <p:nvPicPr>
            <p:cNvPr id="10" name="Picture 9" descr="\documentclass{article}&#10;\usepackage{amsmath,amssymb}&#10;\usepackage{braket}&#10;\pagestyle{empty}&#10;\usepackage[usenames,dvipsnames]{xcolor}&#10;&#10;\begin{document}&#10;&#10;\begin{equation}&#10;\nonumber&#10;g\to g(t)= g_\text{start}+\frac{t}{T}(g_\text{final}-g_\text{start})&#10;\end{equation}&#10;&#10;\end{document}" title="IguanaTex Bitmap Display">
              <a:extLst>
                <a:ext uri="{FF2B5EF4-FFF2-40B4-BE49-F238E27FC236}">
                  <a16:creationId xmlns:a16="http://schemas.microsoft.com/office/drawing/2014/main" id="{90299C04-8BEE-3424-C61D-BBEB60C619B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634" y="3579862"/>
              <a:ext cx="2754862" cy="356361"/>
            </a:xfrm>
            <a:prstGeom prst="rect">
              <a:avLst/>
            </a:prstGeom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75A72D7-0701-FF5C-53BE-A0D03770AF4D}"/>
                </a:ext>
              </a:extLst>
            </p:cNvPr>
            <p:cNvSpPr/>
            <p:nvPr/>
          </p:nvSpPr>
          <p:spPr>
            <a:xfrm>
              <a:off x="5907046" y="3706177"/>
              <a:ext cx="216024" cy="144016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Google Shape;1962;p45 1">
            <a:extLst>
              <a:ext uri="{FF2B5EF4-FFF2-40B4-BE49-F238E27FC236}">
                <a16:creationId xmlns:a16="http://schemas.microsoft.com/office/drawing/2014/main" id="{12035835-660D-9215-FB7C-554C0D3214DD}"/>
              </a:ext>
            </a:extLst>
          </p:cNvPr>
          <p:cNvSpPr/>
          <p:nvPr/>
        </p:nvSpPr>
        <p:spPr>
          <a:xfrm flipV="1">
            <a:off x="8824429" y="1370511"/>
            <a:ext cx="45720" cy="83576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62;p45 2">
            <a:extLst>
              <a:ext uri="{FF2B5EF4-FFF2-40B4-BE49-F238E27FC236}">
                <a16:creationId xmlns:a16="http://schemas.microsoft.com/office/drawing/2014/main" id="{3407031B-B887-BDC8-1794-7F2A085CBC71}"/>
              </a:ext>
            </a:extLst>
          </p:cNvPr>
          <p:cNvSpPr/>
          <p:nvPr/>
        </p:nvSpPr>
        <p:spPr>
          <a:xfrm rot="16200000" flipV="1">
            <a:off x="4798382" y="-1954397"/>
            <a:ext cx="41038" cy="8291173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962;p45 3">
            <a:extLst>
              <a:ext uri="{FF2B5EF4-FFF2-40B4-BE49-F238E27FC236}">
                <a16:creationId xmlns:a16="http://schemas.microsoft.com/office/drawing/2014/main" id="{1E428C15-29F9-F5D9-A732-7E37725ADDD6}"/>
              </a:ext>
            </a:extLst>
          </p:cNvPr>
          <p:cNvSpPr/>
          <p:nvPr/>
        </p:nvSpPr>
        <p:spPr>
          <a:xfrm flipH="1">
            <a:off x="492388" y="1356918"/>
            <a:ext cx="45720" cy="83576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962;p45 4">
            <a:extLst>
              <a:ext uri="{FF2B5EF4-FFF2-40B4-BE49-F238E27FC236}">
                <a16:creationId xmlns:a16="http://schemas.microsoft.com/office/drawing/2014/main" id="{8DD5F2FE-0B0C-F6CE-E619-4AFEFC35DD6C}"/>
              </a:ext>
            </a:extLst>
          </p:cNvPr>
          <p:cNvSpPr/>
          <p:nvPr/>
        </p:nvSpPr>
        <p:spPr>
          <a:xfrm rot="16200000" flipH="1">
            <a:off x="4586828" y="-2777453"/>
            <a:ext cx="41038" cy="8291173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1373742-E01F-20D5-9238-0A39E98767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496" y="2322620"/>
            <a:ext cx="2510094" cy="264187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8188F69-84D2-F713-B7A4-9361EBE2BA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76951" y="2312368"/>
            <a:ext cx="2510094" cy="26418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09C75B-4C73-1EAD-6515-30A49294D043}"/>
              </a:ext>
            </a:extLst>
          </p:cNvPr>
          <p:cNvSpPr txBox="1"/>
          <p:nvPr/>
        </p:nvSpPr>
        <p:spPr>
          <a:xfrm rot="21398146">
            <a:off x="1010581" y="310530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Gill Sans MT" panose="020B0502020104020203" pitchFamily="34" charset="0"/>
              </a:rPr>
              <a:t>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618536-C4EA-B641-A64B-163FF5565570}"/>
              </a:ext>
            </a:extLst>
          </p:cNvPr>
          <p:cNvSpPr txBox="1"/>
          <p:nvPr/>
        </p:nvSpPr>
        <p:spPr>
          <a:xfrm rot="19289551">
            <a:off x="3633120" y="3645613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Gill Sans MT" panose="020B0502020104020203" pitchFamily="34" charset="0"/>
              </a:rPr>
              <a:t>start</a:t>
            </a:r>
          </a:p>
        </p:txBody>
      </p:sp>
      <p:pic>
        <p:nvPicPr>
          <p:cNvPr id="21" name="Picture 20" descr="\documentclass{article}&#10;\usepackage{amsmath,amssymb}&#10;\usepackage{braket}&#10;\pagestyle{empty}&#10;\usepackage[usenames,dvipsnames]{xcolor}&#10;&#10;\begin{document}&#10;&#10;\begin{equation}&#10;\nonumber&#10;c_n=\lim_{\ell\to\infty}\frac{1}{\ell}\frac{\left\langle\left(\phi(t=\ell/c,\ell)-\phi(0,0)\right)^n\right\rangle_{\text{connected}}}{(2\pi)^n}&#10;\end{equation}&#10;&#10;\end{document}" title="IguanaTex Bitmap Display">
            <a:extLst>
              <a:ext uri="{FF2B5EF4-FFF2-40B4-BE49-F238E27FC236}">
                <a16:creationId xmlns:a16="http://schemas.microsoft.com/office/drawing/2014/main" id="{948DAC40-6E5F-7CAB-9A60-E2BC9582A8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9822"/>
            <a:ext cx="3574278" cy="435315"/>
          </a:xfrm>
          <a:prstGeom prst="rect">
            <a:avLst/>
          </a:prstGeom>
        </p:spPr>
      </p:pic>
      <p:pic>
        <p:nvPicPr>
          <p:cNvPr id="28" name="Picture 27" descr="\documentclass{article}&#10;\usepackage{amsmath,amssymb}&#10;\usepackage{braket}&#10;\pagestyle{empty}&#10;\usepackage[usenames,dvipsnames]{xcolor}&#10;&#10;\begin{document}&#10;&#10;\begin{equation}&#10;\nonumber&#10;c_2(\alpha)=2\int \text{d}\theta \rho_K(\theta)|c^{-1}v^{\text{eff}}_K(\theta)\cos\alpha-\sin\alpha|&#10;\end{equation}&#10;&#10;\end{document}" title="IguanaTex Bitmap Display">
            <a:extLst>
              <a:ext uri="{FF2B5EF4-FFF2-40B4-BE49-F238E27FC236}">
                <a16:creationId xmlns:a16="http://schemas.microsoft.com/office/drawing/2014/main" id="{F535C2AA-BC81-2310-0692-00188E41A3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31029"/>
            <a:ext cx="3412102" cy="3969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C31550D-9FEE-E523-14C2-0E262B1D12C6}"/>
              </a:ext>
            </a:extLst>
          </p:cNvPr>
          <p:cNvSpPr txBox="1"/>
          <p:nvPr/>
        </p:nvSpPr>
        <p:spPr>
          <a:xfrm>
            <a:off x="5538302" y="2491323"/>
            <a:ext cx="3365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Kink’s spectroscopy from phase fluctuations</a:t>
            </a:r>
          </a:p>
        </p:txBody>
      </p:sp>
      <p:pic>
        <p:nvPicPr>
          <p:cNvPr id="36" name="Picture 35" descr="\documentclass{article}&#10;\usepackage{amsmath,amssymb}&#10;\usepackage{braket}&#10;\pagestyle{empty}&#10;\usepackage[usenames,dvipsnames]{xcolor}&#10;&#10;\begin{document}&#10;&#10;\begin{equation}&#10;\nonumber&#10;c_2(\alpha=\pi/2)=2\times \text{kink density}&#10;\end{equation}&#10;&#10;\end{document}" title="IguanaTex Bitmap Display">
            <a:extLst>
              <a:ext uri="{FF2B5EF4-FFF2-40B4-BE49-F238E27FC236}">
                <a16:creationId xmlns:a16="http://schemas.microsoft.com/office/drawing/2014/main" id="{79E46514-2F0A-7D44-0A05-79E2AAB4FA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443957"/>
            <a:ext cx="2408103" cy="180314"/>
          </a:xfrm>
          <a:prstGeom prst="rect">
            <a:avLst/>
          </a:prstGeom>
        </p:spPr>
      </p:pic>
      <p:pic>
        <p:nvPicPr>
          <p:cNvPr id="39" name="Picture 38" descr="\documentclass{article}&#10;\usepackage{amsmath,amssymb}&#10;\usepackage{braket}&#10;\pagestyle{empty}&#10;\usepackage[usenames,dvipsnames]{xcolor}&#10;&#10;\begin{document}&#10;&#10;\begin{equation}&#10;\nonumber&#10;H=\int \text{d} x\, \frac{g^2c^2}{2}\Pi^2+\frac{1}{2 g^2}(\partial_x\phi)^2+\frac{m^2 c^2}{g^2}(1-\cos\left(\phi\right))&#10;\end{equation}&#10;&#10;\end{document}" title="IguanaTex Bitmap Display">
            <a:extLst>
              <a:ext uri="{FF2B5EF4-FFF2-40B4-BE49-F238E27FC236}">
                <a16:creationId xmlns:a16="http://schemas.microsoft.com/office/drawing/2014/main" id="{47ECBF15-FB27-41B0-1EC5-758EBBB11C6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909513"/>
            <a:ext cx="4021331" cy="427846"/>
          </a:xfrm>
          <a:prstGeom prst="rect">
            <a:avLst/>
          </a:prstGeom>
        </p:spPr>
      </p:pic>
      <p:pic>
        <p:nvPicPr>
          <p:cNvPr id="38" name="Picture 37" descr="\documentclass{article}&#10;\usepackage{amsmath,amssymb}&#10;\usepackage{braket}&#10;\pagestyle{empty}&#10;\usepackage[usenames,dvipsnames]{xcolor}&#10;&#10;\begin{document}&#10;&#10;\begin{equation}&#10;\nonumber&#10;s_\text{m}(t,x)=\frac{8\pi}{c(t,x) g^2(t,x)}&#10;\end{equation}&#10;&#10;\end{document}" title="IguanaTex Bitmap Display">
            <a:extLst>
              <a:ext uri="{FF2B5EF4-FFF2-40B4-BE49-F238E27FC236}">
                <a16:creationId xmlns:a16="http://schemas.microsoft.com/office/drawing/2014/main" id="{04C854EC-C562-3054-3DC9-264CCF297BF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28" y="2524216"/>
            <a:ext cx="1852223" cy="4075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0A765BF-DB00-D655-20CA-D6AC8D465DBB}"/>
              </a:ext>
            </a:extLst>
          </p:cNvPr>
          <p:cNvSpPr/>
          <p:nvPr/>
        </p:nvSpPr>
        <p:spPr>
          <a:xfrm>
            <a:off x="2411760" y="2598516"/>
            <a:ext cx="133830" cy="1172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293CAC-C96D-D588-E63C-28BAD55F0D27}"/>
              </a:ext>
            </a:extLst>
          </p:cNvPr>
          <p:cNvCxnSpPr>
            <a:cxnSpLocks/>
          </p:cNvCxnSpPr>
          <p:nvPr/>
        </p:nvCxnSpPr>
        <p:spPr>
          <a:xfrm flipH="1">
            <a:off x="1657656" y="2664963"/>
            <a:ext cx="778789" cy="0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3F1735B2-B33C-8869-3ADE-083F9598CD93}"/>
              </a:ext>
            </a:extLst>
          </p:cNvPr>
          <p:cNvSpPr/>
          <p:nvPr/>
        </p:nvSpPr>
        <p:spPr>
          <a:xfrm>
            <a:off x="411480" y="4206240"/>
            <a:ext cx="133830" cy="1172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7947EC-CCEC-1B52-DF18-924B5E84B6E0}"/>
              </a:ext>
            </a:extLst>
          </p:cNvPr>
          <p:cNvCxnSpPr>
            <a:cxnSpLocks/>
          </p:cNvCxnSpPr>
          <p:nvPr/>
        </p:nvCxnSpPr>
        <p:spPr>
          <a:xfrm flipV="1">
            <a:off x="492388" y="3363838"/>
            <a:ext cx="498609" cy="864096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4E9D949-8DBA-6A92-4F70-E3FE2CBECF66}"/>
              </a:ext>
            </a:extLst>
          </p:cNvPr>
          <p:cNvSpPr/>
          <p:nvPr/>
        </p:nvSpPr>
        <p:spPr>
          <a:xfrm>
            <a:off x="5084555" y="3741151"/>
            <a:ext cx="133830" cy="1172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B4DEA8-6CD3-7E0D-3C3B-DDDD4BED0B4F}"/>
              </a:ext>
            </a:extLst>
          </p:cNvPr>
          <p:cNvCxnSpPr>
            <a:cxnSpLocks/>
          </p:cNvCxnSpPr>
          <p:nvPr/>
        </p:nvCxnSpPr>
        <p:spPr>
          <a:xfrm flipH="1">
            <a:off x="4283968" y="3807598"/>
            <a:ext cx="825272" cy="137556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5308E7D-86FD-2AC2-F7A1-668F765F71EA}"/>
              </a:ext>
            </a:extLst>
          </p:cNvPr>
          <p:cNvSpPr/>
          <p:nvPr/>
        </p:nvSpPr>
        <p:spPr>
          <a:xfrm>
            <a:off x="3040616" y="2866298"/>
            <a:ext cx="133830" cy="1172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26A4BF-35BC-0473-36C3-8A1F9A63B1E1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3107531" y="2983548"/>
            <a:ext cx="513724" cy="912757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0E9BD4D-6576-7AB9-CF87-569137103A45}"/>
              </a:ext>
            </a:extLst>
          </p:cNvPr>
          <p:cNvSpPr txBox="1"/>
          <p:nvPr/>
        </p:nvSpPr>
        <p:spPr>
          <a:xfrm>
            <a:off x="5663060" y="2730282"/>
            <a:ext cx="3111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Gill Sans MT" panose="020B0502020104020203" pitchFamily="34" charset="0"/>
              </a:rPr>
              <a:t>Del Vecchio, </a:t>
            </a:r>
            <a:r>
              <a:rPr lang="en-US" sz="900" dirty="0" err="1">
                <a:latin typeface="Gill Sans MT" panose="020B0502020104020203" pitchFamily="34" charset="0"/>
              </a:rPr>
              <a:t>Kormos</a:t>
            </a:r>
            <a:r>
              <a:rPr lang="en-US" sz="900" dirty="0">
                <a:latin typeface="Gill Sans MT" panose="020B0502020104020203" pitchFamily="34" charset="0"/>
              </a:rPr>
              <a:t>, Doyon, AB, arXiv:2305.10495 (2023)</a:t>
            </a:r>
          </a:p>
          <a:p>
            <a:pPr algn="ctr"/>
            <a:r>
              <a:rPr lang="en-US" sz="900" dirty="0">
                <a:latin typeface="Gill Sans MT" panose="020B0502020104020203" pitchFamily="34" charset="0"/>
              </a:rPr>
              <a:t>See also Marton’s talk</a:t>
            </a:r>
          </a:p>
        </p:txBody>
      </p:sp>
      <p:sp>
        <p:nvSpPr>
          <p:cNvPr id="3" name="CasellaDiTesto 49">
            <a:extLst>
              <a:ext uri="{FF2B5EF4-FFF2-40B4-BE49-F238E27FC236}">
                <a16:creationId xmlns:a16="http://schemas.microsoft.com/office/drawing/2014/main" id="{AB77BA43-A75B-DD02-9831-E928D87F33A2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52DF9D-DCDC-0A06-59BD-FC4F432CA26A}"/>
              </a:ext>
            </a:extLst>
          </p:cNvPr>
          <p:cNvSpPr txBox="1"/>
          <p:nvPr/>
        </p:nvSpPr>
        <p:spPr>
          <a:xfrm>
            <a:off x="6431594" y="237297"/>
            <a:ext cx="3541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Gill Sans MT" panose="020B0502020104020203" pitchFamily="34" charset="0"/>
              </a:rPr>
              <a:t>AB, in preparation</a:t>
            </a:r>
          </a:p>
        </p:txBody>
      </p:sp>
      <p:sp>
        <p:nvSpPr>
          <p:cNvPr id="4" name="CasellaDiTesto 103">
            <a:extLst>
              <a:ext uri="{FF2B5EF4-FFF2-40B4-BE49-F238E27FC236}">
                <a16:creationId xmlns:a16="http://schemas.microsoft.com/office/drawing/2014/main" id="{63C7DA65-9629-3F9A-1E05-2F4D5E2440F8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Inhomogeneities and particles instability</a:t>
            </a:r>
            <a:endParaRPr lang="it-IT" sz="2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151 -0.23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-119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8642E-6 L 0.30121 -0.356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1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 animBg="1"/>
      <p:bldP spid="19" grpId="0"/>
      <p:bldP spid="22" grpId="0"/>
      <p:bldP spid="27" grpId="0"/>
      <p:bldP spid="2" grpId="0" animBg="1"/>
      <p:bldP spid="23" grpId="0" animBg="1"/>
      <p:bldP spid="31" grpId="0" animBg="1"/>
      <p:bldP spid="34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D47D5F8F-FD9E-10F4-9EC7-8F5510DE5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1" y="2938841"/>
            <a:ext cx="3736031" cy="1836658"/>
          </a:xfrm>
          <a:prstGeom prst="rect">
            <a:avLst/>
          </a:prstGeom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103">
            <a:extLst>
              <a:ext uri="{FF2B5EF4-FFF2-40B4-BE49-F238E27FC236}">
                <a16:creationId xmlns:a16="http://schemas.microsoft.com/office/drawing/2014/main" id="{29A9B9B3-CD96-D931-DDD0-5CAA7A2CDDFD}"/>
              </a:ext>
            </a:extLst>
          </p:cNvPr>
          <p:cNvSpPr txBox="1"/>
          <p:nvPr/>
        </p:nvSpPr>
        <p:spPr>
          <a:xfrm>
            <a:off x="39553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Introduction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A05D4D-B0F7-EDD2-CA86-DA01364936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72" y="1106786"/>
            <a:ext cx="674696" cy="960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070B78-A02D-B847-C91F-B6A7447C96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47" y="1156286"/>
            <a:ext cx="607537" cy="9053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48F7FC7-20BD-2089-F992-16699B4296CC}"/>
              </a:ext>
            </a:extLst>
          </p:cNvPr>
          <p:cNvSpPr txBox="1"/>
          <p:nvPr/>
        </p:nvSpPr>
        <p:spPr>
          <a:xfrm>
            <a:off x="5249248" y="759442"/>
            <a:ext cx="1373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Quantum reality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A29758-950F-B671-A982-C983C07B9646}"/>
              </a:ext>
            </a:extLst>
          </p:cNvPr>
          <p:cNvSpPr txBox="1"/>
          <p:nvPr/>
        </p:nvSpPr>
        <p:spPr>
          <a:xfrm>
            <a:off x="6910989" y="768232"/>
            <a:ext cx="1606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Quantum simulator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C33AFE-19FA-BE2E-6893-C51A1E8F427B}"/>
              </a:ext>
            </a:extLst>
          </p:cNvPr>
          <p:cNvSpPr txBox="1"/>
          <p:nvPr/>
        </p:nvSpPr>
        <p:spPr>
          <a:xfrm>
            <a:off x="117327" y="987574"/>
            <a:ext cx="3662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Gill Sans MT" panose="020B0502020104020203" pitchFamily="34" charset="0"/>
              </a:rPr>
              <a:t>Analog quantum simulator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A) Captures main features of the model 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B) Realized in tabletop experiments</a:t>
            </a:r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57531989-A961-9DA7-D1FB-CBD34C61A920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 descr="\documentclass{article}&#10;\usepackage{amsmath,amssymb}&#10;\usepackage{braket}&#10;\pagestyle{empty}&#10;\usepackage[usenames,dvipsnames]{xcolor}&#10;&#10;\begin{document}&#10;&#10;\begin{equation}&#10;\nonumber&#10;H=\int \text{d} x\, \left\{ \frac{\hbar c(x)}{2}\left(\frac{2\pi}{K(x)} \Pi^2(x)+\frac{K(x)}{2\pi}(\partial_x \phi)^2\right)-2 t_\perp n(x)\cos\phi\right\}&#10;\end{equation}&#10;&#10;\end{document}" title="IguanaTex Bitmap Display">
            <a:extLst>
              <a:ext uri="{FF2B5EF4-FFF2-40B4-BE49-F238E27FC236}">
                <a16:creationId xmlns:a16="http://schemas.microsoft.com/office/drawing/2014/main" id="{13CB0B23-F5A9-33CA-DD09-0306065CCB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42" y="3792199"/>
            <a:ext cx="5145894" cy="428913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E768A8F-36F4-57C0-77D9-52D7A78D6FC5}"/>
              </a:ext>
            </a:extLst>
          </p:cNvPr>
          <p:cNvCxnSpPr>
            <a:cxnSpLocks/>
          </p:cNvCxnSpPr>
          <p:nvPr/>
        </p:nvCxnSpPr>
        <p:spPr>
          <a:xfrm flipH="1">
            <a:off x="5035635" y="3510353"/>
            <a:ext cx="40421" cy="246276"/>
          </a:xfrm>
          <a:prstGeom prst="line">
            <a:avLst/>
          </a:prstGeom>
          <a:ln w="127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3E7EBA6-E7C0-E6C0-6F1C-2195A5360A61}"/>
              </a:ext>
            </a:extLst>
          </p:cNvPr>
          <p:cNvCxnSpPr>
            <a:cxnSpLocks/>
          </p:cNvCxnSpPr>
          <p:nvPr/>
        </p:nvCxnSpPr>
        <p:spPr>
          <a:xfrm flipH="1">
            <a:off x="6766691" y="3474419"/>
            <a:ext cx="40421" cy="253126"/>
          </a:xfrm>
          <a:prstGeom prst="line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4A46AD-03D6-947F-8606-2F83CC489BBF}"/>
              </a:ext>
            </a:extLst>
          </p:cNvPr>
          <p:cNvCxnSpPr>
            <a:cxnSpLocks/>
          </p:cNvCxnSpPr>
          <p:nvPr/>
        </p:nvCxnSpPr>
        <p:spPr>
          <a:xfrm flipH="1">
            <a:off x="8027168" y="3559351"/>
            <a:ext cx="55376" cy="232848"/>
          </a:xfrm>
          <a:prstGeom prst="line">
            <a:avLst/>
          </a:prstGeom>
          <a:ln w="127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4092654-4B95-EFF0-4298-5E6BBC644E29}"/>
              </a:ext>
            </a:extLst>
          </p:cNvPr>
          <p:cNvSpPr txBox="1"/>
          <p:nvPr/>
        </p:nvSpPr>
        <p:spPr>
          <a:xfrm>
            <a:off x="4684265" y="3248684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Gill Sans MT" panose="020B0502020104020203" pitchFamily="34" charset="0"/>
              </a:rPr>
              <a:t>Sound Velocity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7959CD-2DFC-7981-AAC9-86072653A73B}"/>
              </a:ext>
            </a:extLst>
          </p:cNvPr>
          <p:cNvSpPr txBox="1"/>
          <p:nvPr/>
        </p:nvSpPr>
        <p:spPr>
          <a:xfrm>
            <a:off x="6156176" y="3249221"/>
            <a:ext cx="144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C00000"/>
                </a:solidFill>
                <a:latin typeface="Gill Sans MT" panose="020B0502020104020203" pitchFamily="34" charset="0"/>
              </a:rPr>
              <a:t>Luttinger</a:t>
            </a:r>
            <a:r>
              <a:rPr lang="en-US" sz="1200" dirty="0">
                <a:solidFill>
                  <a:srgbClr val="C00000"/>
                </a:solidFill>
                <a:latin typeface="Gill Sans MT" panose="020B0502020104020203" pitchFamily="34" charset="0"/>
              </a:rPr>
              <a:t> Parameter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CC9002-D497-910A-A935-A11E3AEE6859}"/>
              </a:ext>
            </a:extLst>
          </p:cNvPr>
          <p:cNvSpPr txBox="1"/>
          <p:nvPr/>
        </p:nvSpPr>
        <p:spPr>
          <a:xfrm>
            <a:off x="7844481" y="3258114"/>
            <a:ext cx="1254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Gill Sans MT" panose="020B0502020104020203" pitchFamily="34" charset="0"/>
              </a:rPr>
              <a:t>Tunneling Barrier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7DE6BB-F6D9-35DA-A7A5-5500FCB4FAE0}"/>
              </a:ext>
            </a:extLst>
          </p:cNvPr>
          <p:cNvGrpSpPr/>
          <p:nvPr/>
        </p:nvGrpSpPr>
        <p:grpSpPr>
          <a:xfrm>
            <a:off x="5399391" y="4487662"/>
            <a:ext cx="2445090" cy="312420"/>
            <a:chOff x="2177277" y="4583331"/>
            <a:chExt cx="2445090" cy="31242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260E8A3-7C4D-DC1E-DD58-ED3CB1C8F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277" y="4583331"/>
              <a:ext cx="351077" cy="30777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0D95F69-C16B-2F61-4D26-C92BFA34E3E6}"/>
                </a:ext>
              </a:extLst>
            </p:cNvPr>
            <p:cNvSpPr txBox="1"/>
            <p:nvPr/>
          </p:nvSpPr>
          <p:spPr>
            <a:xfrm>
              <a:off x="2555776" y="4587974"/>
              <a:ext cx="2066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Inhomogeneous couplings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5E76A0-5BDF-41E5-3617-B91AFA50CC8E}"/>
              </a:ext>
            </a:extLst>
          </p:cNvPr>
          <p:cNvSpPr txBox="1"/>
          <p:nvPr/>
        </p:nvSpPr>
        <p:spPr>
          <a:xfrm>
            <a:off x="109071" y="3219822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Atomic clouds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D7C773-B816-4E6B-5E97-0FD242E9CAAA}"/>
              </a:ext>
            </a:extLst>
          </p:cNvPr>
          <p:cNvSpPr txBox="1"/>
          <p:nvPr/>
        </p:nvSpPr>
        <p:spPr>
          <a:xfrm>
            <a:off x="539552" y="2646788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Adjustable tunneling</a:t>
            </a:r>
          </a:p>
          <a:p>
            <a:pPr algn="ctr"/>
            <a:r>
              <a:rPr lang="en-US" sz="12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Can trigger nonequilibrium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269858-A238-56F4-0398-D2EAADE7341B}"/>
              </a:ext>
            </a:extLst>
          </p:cNvPr>
          <p:cNvSpPr txBox="1"/>
          <p:nvPr/>
        </p:nvSpPr>
        <p:spPr>
          <a:xfrm>
            <a:off x="2772674" y="2661842"/>
            <a:ext cx="1339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Phase interference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D0AF90-786F-6A8F-EA1E-2F47513D6815}"/>
              </a:ext>
            </a:extLst>
          </p:cNvPr>
          <p:cNvCxnSpPr>
            <a:cxnSpLocks/>
          </p:cNvCxnSpPr>
          <p:nvPr/>
        </p:nvCxnSpPr>
        <p:spPr>
          <a:xfrm flipH="1">
            <a:off x="395536" y="3523168"/>
            <a:ext cx="140117" cy="776774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DD7565-82A4-BE87-83EC-C023A271BB42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52649" y="3496821"/>
            <a:ext cx="1" cy="109196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5DB25E4-6461-9379-9A56-B811AF711796}"/>
              </a:ext>
            </a:extLst>
          </p:cNvPr>
          <p:cNvCxnSpPr>
            <a:cxnSpLocks/>
          </p:cNvCxnSpPr>
          <p:nvPr/>
        </p:nvCxnSpPr>
        <p:spPr>
          <a:xfrm>
            <a:off x="1565818" y="3121675"/>
            <a:ext cx="306318" cy="138266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85AADB1-2111-0993-FCDA-90A1198A8911}"/>
              </a:ext>
            </a:extLst>
          </p:cNvPr>
          <p:cNvCxnSpPr>
            <a:cxnSpLocks/>
          </p:cNvCxnSpPr>
          <p:nvPr/>
        </p:nvCxnSpPr>
        <p:spPr>
          <a:xfrm flipH="1">
            <a:off x="3382693" y="3036093"/>
            <a:ext cx="59524" cy="37924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6F6E964-5AEC-D393-3344-725995B37A1E}"/>
              </a:ext>
            </a:extLst>
          </p:cNvPr>
          <p:cNvSpPr txBox="1"/>
          <p:nvPr/>
        </p:nvSpPr>
        <p:spPr>
          <a:xfrm>
            <a:off x="4856200" y="2427734"/>
            <a:ext cx="382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Vienna’s experiment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Sine-Gordon simulator from coupled condensates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9AD36D-7FFB-F541-85FB-0EA8BD2AC972}"/>
              </a:ext>
            </a:extLst>
          </p:cNvPr>
          <p:cNvSpPr/>
          <p:nvPr/>
        </p:nvSpPr>
        <p:spPr>
          <a:xfrm>
            <a:off x="4788024" y="2451850"/>
            <a:ext cx="3960440" cy="7161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2D416DD-FB42-B9F1-A56D-0F0492EE3FEE}"/>
              </a:ext>
            </a:extLst>
          </p:cNvPr>
          <p:cNvSpPr txBox="1"/>
          <p:nvPr/>
        </p:nvSpPr>
        <p:spPr>
          <a:xfrm>
            <a:off x="730755" y="4649884"/>
            <a:ext cx="299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Gill Sans MT" panose="020B0502020104020203" pitchFamily="34" charset="0"/>
              </a:rPr>
              <a:t>Gritsev</a:t>
            </a:r>
            <a:r>
              <a:rPr lang="en-US" sz="1000" dirty="0">
                <a:latin typeface="Gill Sans MT" panose="020B0502020104020203" pitchFamily="34" charset="0"/>
              </a:rPr>
              <a:t>, </a:t>
            </a:r>
            <a:r>
              <a:rPr lang="en-US" sz="1000" dirty="0" err="1">
                <a:latin typeface="Gill Sans MT" panose="020B0502020104020203" pitchFamily="34" charset="0"/>
              </a:rPr>
              <a:t>Polkovnikov</a:t>
            </a:r>
            <a:r>
              <a:rPr lang="en-US" sz="1000" dirty="0">
                <a:latin typeface="Gill Sans MT" panose="020B0502020104020203" pitchFamily="34" charset="0"/>
              </a:rPr>
              <a:t>, </a:t>
            </a:r>
            <a:r>
              <a:rPr lang="en-US" sz="1000" dirty="0" err="1">
                <a:latin typeface="Gill Sans MT" panose="020B0502020104020203" pitchFamily="34" charset="0"/>
              </a:rPr>
              <a:t>Demler</a:t>
            </a:r>
            <a:r>
              <a:rPr lang="en-US" sz="1000" dirty="0">
                <a:latin typeface="Gill Sans MT" panose="020B0502020104020203" pitchFamily="34" charset="0"/>
              </a:rPr>
              <a:t>, PRB 75, 174511 (2007)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92729E1-42A0-0E80-4962-3B21561E8404}"/>
              </a:ext>
            </a:extLst>
          </p:cNvPr>
          <p:cNvSpPr txBox="1"/>
          <p:nvPr/>
        </p:nvSpPr>
        <p:spPr>
          <a:xfrm>
            <a:off x="5508104" y="2909221"/>
            <a:ext cx="2467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 T. </a:t>
            </a:r>
            <a:r>
              <a:rPr lang="en-US" sz="1000" dirty="0" err="1">
                <a:latin typeface="Gill Sans MT" panose="020B0502020104020203" pitchFamily="34" charset="0"/>
              </a:rPr>
              <a:t>Schweigler</a:t>
            </a:r>
            <a:r>
              <a:rPr lang="en-US" sz="1000" dirty="0">
                <a:latin typeface="Gill Sans MT" panose="020B0502020104020203" pitchFamily="34" charset="0"/>
              </a:rPr>
              <a:t> at al, Nature 545, 323 (2017)</a:t>
            </a:r>
          </a:p>
        </p:txBody>
      </p:sp>
    </p:spTree>
    <p:extLst>
      <p:ext uri="{BB962C8B-B14F-4D97-AF65-F5344CB8AC3E}">
        <p14:creationId xmlns:p14="http://schemas.microsoft.com/office/powerpoint/2010/main" val="5397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18" grpId="0"/>
      <p:bldP spid="19" grpId="0"/>
      <p:bldP spid="20" grpId="0"/>
      <p:bldP spid="77" grpId="0"/>
      <p:bldP spid="78" grpId="0" animBg="1"/>
      <p:bldP spid="79" grpId="0"/>
      <p:bldP spid="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20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54" name="Connettore 1 37">
            <a:extLst>
              <a:ext uri="{FF2B5EF4-FFF2-40B4-BE49-F238E27FC236}">
                <a16:creationId xmlns:a16="http://schemas.microsoft.com/office/drawing/2014/main" id="{C2794107-427C-96BB-7300-B2D9756012E6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103">
            <a:extLst>
              <a:ext uri="{FF2B5EF4-FFF2-40B4-BE49-F238E27FC236}">
                <a16:creationId xmlns:a16="http://schemas.microsoft.com/office/drawing/2014/main" id="{F5E56336-2F2D-C773-F28D-F6327F9D47A2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Conclusions and discussion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4" name="CasellaDiTesto 49">
            <a:extLst>
              <a:ext uri="{FF2B5EF4-FFF2-40B4-BE49-F238E27FC236}">
                <a16:creationId xmlns:a16="http://schemas.microsoft.com/office/drawing/2014/main" id="{204E0ED6-258B-9C07-7EA3-565FAB7101BD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3A0CF-841D-FF2F-AEAB-7B7FF9D2EBD3}"/>
              </a:ext>
            </a:extLst>
          </p:cNvPr>
          <p:cNvSpPr txBox="1"/>
          <p:nvPr/>
        </p:nvSpPr>
        <p:spPr>
          <a:xfrm>
            <a:off x="675324" y="987574"/>
            <a:ext cx="7793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We developed the Thermodynamics and Generalized Hydrodynamics of the classical sine-Gordon model</a:t>
            </a:r>
          </a:p>
        </p:txBody>
      </p:sp>
      <p:sp>
        <p:nvSpPr>
          <p:cNvPr id="26" name="Google Shape;1962;p45 1">
            <a:extLst>
              <a:ext uri="{FF2B5EF4-FFF2-40B4-BE49-F238E27FC236}">
                <a16:creationId xmlns:a16="http://schemas.microsoft.com/office/drawing/2014/main" id="{E19612E3-E255-0EEA-AA17-5C312D9A3E66}"/>
              </a:ext>
            </a:extLst>
          </p:cNvPr>
          <p:cNvSpPr/>
          <p:nvPr/>
        </p:nvSpPr>
        <p:spPr>
          <a:xfrm flipV="1">
            <a:off x="8471922" y="951148"/>
            <a:ext cx="36576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962;p45 2">
            <a:extLst>
              <a:ext uri="{FF2B5EF4-FFF2-40B4-BE49-F238E27FC236}">
                <a16:creationId xmlns:a16="http://schemas.microsoft.com/office/drawing/2014/main" id="{8F744ACC-ABF8-FB99-F284-7997F0D45DA1}"/>
              </a:ext>
            </a:extLst>
          </p:cNvPr>
          <p:cNvSpPr/>
          <p:nvPr/>
        </p:nvSpPr>
        <p:spPr>
          <a:xfrm rot="16200000" flipV="1">
            <a:off x="4663532" y="-2519648"/>
            <a:ext cx="36576" cy="7845256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1962;p45 3">
            <a:extLst>
              <a:ext uri="{FF2B5EF4-FFF2-40B4-BE49-F238E27FC236}">
                <a16:creationId xmlns:a16="http://schemas.microsoft.com/office/drawing/2014/main" id="{FF6C043E-B23B-0822-1622-9A5C97936EE3}"/>
              </a:ext>
            </a:extLst>
          </p:cNvPr>
          <p:cNvSpPr/>
          <p:nvPr/>
        </p:nvSpPr>
        <p:spPr>
          <a:xfrm flipH="1">
            <a:off x="587996" y="943552"/>
            <a:ext cx="36576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62;p45 4">
            <a:extLst>
              <a:ext uri="{FF2B5EF4-FFF2-40B4-BE49-F238E27FC236}">
                <a16:creationId xmlns:a16="http://schemas.microsoft.com/office/drawing/2014/main" id="{79549DE0-AA7B-6B21-3A46-E328C71FFE7E}"/>
              </a:ext>
            </a:extLst>
          </p:cNvPr>
          <p:cNvSpPr/>
          <p:nvPr/>
        </p:nvSpPr>
        <p:spPr>
          <a:xfrm rot="16200000" flipH="1">
            <a:off x="4463356" y="-2979629"/>
            <a:ext cx="36576" cy="7845256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104CB6-BD6E-9B4A-4D4C-FE238DF708F4}"/>
              </a:ext>
            </a:extLst>
          </p:cNvPr>
          <p:cNvSpPr txBox="1"/>
          <p:nvPr/>
        </p:nvSpPr>
        <p:spPr>
          <a:xfrm>
            <a:off x="1649441" y="2436859"/>
            <a:ext cx="1122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Gill Sans MT" panose="020B0502020104020203" pitchFamily="34" charset="0"/>
              </a:rPr>
              <a:t>Perspectives: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2C4C5-C12F-24D7-DA82-EFC3E4055B74}"/>
              </a:ext>
            </a:extLst>
          </p:cNvPr>
          <p:cNvSpPr txBox="1"/>
          <p:nvPr/>
        </p:nvSpPr>
        <p:spPr>
          <a:xfrm>
            <a:off x="6444208" y="2446196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Gill Sans MT" panose="020B0502020104020203" pitchFamily="34" charset="0"/>
              </a:rPr>
              <a:t>Challenges: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35F3B1-D297-7EDE-A464-D61B74C5F770}"/>
              </a:ext>
            </a:extLst>
          </p:cNvPr>
          <p:cNvSpPr txBox="1"/>
          <p:nvPr/>
        </p:nvSpPr>
        <p:spPr>
          <a:xfrm>
            <a:off x="2594319" y="1635646"/>
            <a:ext cx="4569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Particles’ recombination checked in homogeneous scenarios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E08438-D1F9-1F1B-C2C9-7510E08D43D9}"/>
              </a:ext>
            </a:extLst>
          </p:cNvPr>
          <p:cNvSpPr txBox="1"/>
          <p:nvPr/>
        </p:nvSpPr>
        <p:spPr>
          <a:xfrm>
            <a:off x="1115616" y="2979033"/>
            <a:ext cx="2218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Study inhomogeneous cases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61A6E9-54A8-F307-62B9-24C771ED0231}"/>
              </a:ext>
            </a:extLst>
          </p:cNvPr>
          <p:cNvSpPr txBox="1"/>
          <p:nvPr/>
        </p:nvSpPr>
        <p:spPr>
          <a:xfrm>
            <a:off x="4948708" y="2912626"/>
            <a:ext cx="405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Numerical solution of GHD is hard (singular kernels)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Better discretization scheme to be devised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2D9555-4104-C199-B426-D064E5A25E8D}"/>
              </a:ext>
            </a:extLst>
          </p:cNvPr>
          <p:cNvSpPr txBox="1"/>
          <p:nvPr/>
        </p:nvSpPr>
        <p:spPr>
          <a:xfrm>
            <a:off x="827584" y="4064173"/>
            <a:ext cx="275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Extend results to the quantum case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7E14A6-CF40-F9CD-67E9-1E974F5FD0AB}"/>
              </a:ext>
            </a:extLst>
          </p:cNvPr>
          <p:cNvSpPr txBox="1"/>
          <p:nvPr/>
        </p:nvSpPr>
        <p:spPr>
          <a:xfrm>
            <a:off x="5070730" y="3838858"/>
            <a:ext cx="38937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Quantum TBA complicated due to nesting.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(see Marton’s talk) 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Preparatory studies on XXZ spin chain are needed</a:t>
            </a:r>
          </a:p>
        </p:txBody>
      </p:sp>
      <p:pic>
        <p:nvPicPr>
          <p:cNvPr id="44" name="Immagine 54" descr="yes.png">
            <a:extLst>
              <a:ext uri="{FF2B5EF4-FFF2-40B4-BE49-F238E27FC236}">
                <a16:creationId xmlns:a16="http://schemas.microsoft.com/office/drawing/2014/main" id="{998A1892-CC23-E2B6-D9DC-4A4119DEE4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771" y="1707995"/>
            <a:ext cx="298547" cy="236260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DFD60CAA-01AF-0CBD-1036-9E83B14520BB}"/>
              </a:ext>
            </a:extLst>
          </p:cNvPr>
          <p:cNvSpPr/>
          <p:nvPr/>
        </p:nvSpPr>
        <p:spPr>
          <a:xfrm>
            <a:off x="4104555" y="3003798"/>
            <a:ext cx="467445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5F0EC8-6D63-F4F4-C003-82D9833E1E36}"/>
              </a:ext>
            </a:extLst>
          </p:cNvPr>
          <p:cNvSpPr/>
          <p:nvPr/>
        </p:nvSpPr>
        <p:spPr>
          <a:xfrm>
            <a:off x="929550" y="2439757"/>
            <a:ext cx="8034938" cy="12121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5E8314C-922E-D5D4-1456-08A4E2F4453D}"/>
              </a:ext>
            </a:extLst>
          </p:cNvPr>
          <p:cNvSpPr/>
          <p:nvPr/>
        </p:nvSpPr>
        <p:spPr>
          <a:xfrm>
            <a:off x="4104555" y="4011910"/>
            <a:ext cx="467445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3EE88A-557D-08F2-9DB0-0D1054706B7E}"/>
              </a:ext>
            </a:extLst>
          </p:cNvPr>
          <p:cNvSpPr/>
          <p:nvPr/>
        </p:nvSpPr>
        <p:spPr>
          <a:xfrm>
            <a:off x="618777" y="3591885"/>
            <a:ext cx="8417719" cy="12121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21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54" name="Connettore 1 37">
            <a:extLst>
              <a:ext uri="{FF2B5EF4-FFF2-40B4-BE49-F238E27FC236}">
                <a16:creationId xmlns:a16="http://schemas.microsoft.com/office/drawing/2014/main" id="{C2794107-427C-96BB-7300-B2D9756012E6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103">
            <a:extLst>
              <a:ext uri="{FF2B5EF4-FFF2-40B4-BE49-F238E27FC236}">
                <a16:creationId xmlns:a16="http://schemas.microsoft.com/office/drawing/2014/main" id="{F5E56336-2F2D-C773-F28D-F6327F9D47A2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Conclusions and discussion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4" name="CasellaDiTesto 49">
            <a:extLst>
              <a:ext uri="{FF2B5EF4-FFF2-40B4-BE49-F238E27FC236}">
                <a16:creationId xmlns:a16="http://schemas.microsoft.com/office/drawing/2014/main" id="{204E0ED6-258B-9C07-7EA3-565FAB7101BD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48795C-39D3-35B7-1E45-A2AC6EB0A5C8}"/>
              </a:ext>
            </a:extLst>
          </p:cNvPr>
          <p:cNvGrpSpPr>
            <a:grpSpLocks noChangeAspect="1"/>
          </p:cNvGrpSpPr>
          <p:nvPr/>
        </p:nvGrpSpPr>
        <p:grpSpPr>
          <a:xfrm rot="883602">
            <a:off x="997429" y="3284999"/>
            <a:ext cx="1258626" cy="1387661"/>
            <a:chOff x="2766878" y="12231837"/>
            <a:chExt cx="3711392" cy="4091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9BB5F3F-87A7-C2C6-A121-56513892889F}"/>
                </a:ext>
              </a:extLst>
            </p:cNvPr>
            <p:cNvGrpSpPr/>
            <p:nvPr/>
          </p:nvGrpSpPr>
          <p:grpSpPr>
            <a:xfrm>
              <a:off x="4456299" y="12674739"/>
              <a:ext cx="1035640" cy="644967"/>
              <a:chOff x="8615469" y="2718954"/>
              <a:chExt cx="3316875" cy="2065655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B6D6227-8933-0ACF-C7AB-8E136A1498EB}"/>
                  </a:ext>
                </a:extLst>
              </p:cNvPr>
              <p:cNvSpPr/>
              <p:nvPr/>
            </p:nvSpPr>
            <p:spPr>
              <a:xfrm rot="19781826">
                <a:off x="8615469" y="2718954"/>
                <a:ext cx="3316875" cy="1267326"/>
              </a:xfrm>
              <a:custGeom>
                <a:avLst/>
                <a:gdLst>
                  <a:gd name="connsiteX0" fmla="*/ 63879 w 7213207"/>
                  <a:gd name="connsiteY0" fmla="*/ 2015790 h 2592757"/>
                  <a:gd name="connsiteX1" fmla="*/ 2573162 w 7213207"/>
                  <a:gd name="connsiteY1" fmla="*/ 80664 h 2592757"/>
                  <a:gd name="connsiteX2" fmla="*/ 7208958 w 7213207"/>
                  <a:gd name="connsiteY2" fmla="*/ 420906 h 2592757"/>
                  <a:gd name="connsiteX3" fmla="*/ 3359972 w 7213207"/>
                  <a:gd name="connsiteY3" fmla="*/ 931269 h 2592757"/>
                  <a:gd name="connsiteX4" fmla="*/ 967646 w 7213207"/>
                  <a:gd name="connsiteY4" fmla="*/ 2536785 h 2592757"/>
                  <a:gd name="connsiteX5" fmla="*/ 63879 w 7213207"/>
                  <a:gd name="connsiteY5" fmla="*/ 2015790 h 25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207" h="2592757">
                    <a:moveTo>
                      <a:pt x="63879" y="2015790"/>
                    </a:moveTo>
                    <a:cubicBezTo>
                      <a:pt x="331465" y="1606437"/>
                      <a:pt x="1382315" y="346478"/>
                      <a:pt x="2573162" y="80664"/>
                    </a:cubicBezTo>
                    <a:cubicBezTo>
                      <a:pt x="3764009" y="-185150"/>
                      <a:pt x="7077823" y="279138"/>
                      <a:pt x="7208958" y="420906"/>
                    </a:cubicBezTo>
                    <a:cubicBezTo>
                      <a:pt x="7340093" y="562673"/>
                      <a:pt x="4400191" y="578622"/>
                      <a:pt x="3359972" y="931269"/>
                    </a:cubicBezTo>
                    <a:cubicBezTo>
                      <a:pt x="2319753" y="1283915"/>
                      <a:pt x="1513451" y="2352487"/>
                      <a:pt x="967646" y="2536785"/>
                    </a:cubicBezTo>
                    <a:cubicBezTo>
                      <a:pt x="421841" y="2721083"/>
                      <a:pt x="-203707" y="2425143"/>
                      <a:pt x="63879" y="20157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alpha val="30000"/>
                    </a:srgbClr>
                  </a:gs>
                  <a:gs pos="100000">
                    <a:schemeClr val="bg1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97D4EE3-B0C5-53F8-4A62-9E04CE5EB8C8}"/>
                  </a:ext>
                </a:extLst>
              </p:cNvPr>
              <p:cNvSpPr/>
              <p:nvPr/>
            </p:nvSpPr>
            <p:spPr>
              <a:xfrm>
                <a:off x="8810958" y="3870209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898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79227B-68B0-7ADD-DACB-0306454D3733}"/>
                </a:ext>
              </a:extLst>
            </p:cNvPr>
            <p:cNvGrpSpPr/>
            <p:nvPr/>
          </p:nvGrpSpPr>
          <p:grpSpPr>
            <a:xfrm>
              <a:off x="2841910" y="12399511"/>
              <a:ext cx="3636360" cy="3924212"/>
              <a:chOff x="7940541" y="-1308189"/>
              <a:chExt cx="11646274" cy="1256818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C9A4FD2-C5A0-3DA5-CC51-B9AC654B94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68854" y="8893539"/>
                <a:ext cx="2950635" cy="591601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0049B91-DBEA-7197-874B-69486D5A5F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80078" y="7518090"/>
                <a:ext cx="2950635" cy="591601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CDE7F01-7810-F182-C3CE-F2FC7C9172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950552" y="6063933"/>
                <a:ext cx="2950635" cy="591601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29F98B9-1588-29EA-FBF0-9523C685E0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200840" y="4633969"/>
                <a:ext cx="2950635" cy="591601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A52133D-4A17-48C1-DC71-B95AC1A17E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348300" y="3273797"/>
                <a:ext cx="2950635" cy="591601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D93A2FF-76EB-8600-AB50-D678AB57F3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548582" y="1850390"/>
                <a:ext cx="2950635" cy="591601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F1D6241-76B3-7AA1-7A71-364DA89DE7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739958" y="473549"/>
                <a:ext cx="2950635" cy="591601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A035E65-4043-1236-A5FD-2D0C11924B48}"/>
                  </a:ext>
                </a:extLst>
              </p:cNvPr>
              <p:cNvGrpSpPr/>
              <p:nvPr/>
            </p:nvGrpSpPr>
            <p:grpSpPr>
              <a:xfrm rot="2397408">
                <a:off x="7940541" y="-1308189"/>
                <a:ext cx="8447719" cy="11881940"/>
                <a:chOff x="7505243" y="2630"/>
                <a:chExt cx="8447719" cy="11881940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E37F6E1-C2B0-ACC2-25DE-EE771FBB4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202592" flipH="1">
                  <a:off x="7505243" y="811614"/>
                  <a:ext cx="8447719" cy="10065285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400D4CDB-3B29-B8DE-D176-4671D56A8760}"/>
                    </a:ext>
                  </a:extLst>
                </p:cNvPr>
                <p:cNvGrpSpPr/>
                <p:nvPr/>
              </p:nvGrpSpPr>
              <p:grpSpPr>
                <a:xfrm>
                  <a:off x="11277600" y="2630"/>
                  <a:ext cx="916200" cy="11881940"/>
                  <a:chOff x="11277600" y="2630"/>
                  <a:chExt cx="916200" cy="11881940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A227B96B-51D6-48CE-DEBA-4B1724752A2C}"/>
                      </a:ext>
                    </a:extLst>
                  </p:cNvPr>
                  <p:cNvGrpSpPr/>
                  <p:nvPr/>
                </p:nvGrpSpPr>
                <p:grpSpPr>
                  <a:xfrm>
                    <a:off x="11277600" y="2630"/>
                    <a:ext cx="914400" cy="2740570"/>
                    <a:chOff x="11277600" y="2630"/>
                    <a:chExt cx="914400" cy="2740570"/>
                  </a:xfrm>
                </p:grpSpPr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ADDED9FE-9405-BB5A-3261-0677DDB900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7600" y="1828800"/>
                      <a:ext cx="91440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652" dirty="0"/>
                    </a:p>
                  </p:txBody>
                </p:sp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BBCD2784-4002-8DFE-BC48-675531A3D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7600" y="2630"/>
                      <a:ext cx="91440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652"/>
                    </a:p>
                  </p:txBody>
                </p:sp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E8DA9776-0431-396B-8CA8-01F0F430682D}"/>
                      </a:ext>
                    </a:extLst>
                  </p:cNvPr>
                  <p:cNvGrpSpPr/>
                  <p:nvPr/>
                </p:nvGrpSpPr>
                <p:grpSpPr>
                  <a:xfrm>
                    <a:off x="11277600" y="3657600"/>
                    <a:ext cx="914400" cy="2740570"/>
                    <a:chOff x="11277600" y="2630"/>
                    <a:chExt cx="914400" cy="2740570"/>
                  </a:xfrm>
                </p:grpSpPr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9BB86E73-DFBC-FB8B-475A-0F6606FEA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7600" y="1828800"/>
                      <a:ext cx="91440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652" dirty="0"/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0A220877-B3EB-7F9F-4F01-DA1E297087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7600" y="2630"/>
                      <a:ext cx="91440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652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76B60E34-C0D2-A051-DAB0-E50568C286B9}"/>
                      </a:ext>
                    </a:extLst>
                  </p:cNvPr>
                  <p:cNvGrpSpPr/>
                  <p:nvPr/>
                </p:nvGrpSpPr>
                <p:grpSpPr>
                  <a:xfrm>
                    <a:off x="11279400" y="7315200"/>
                    <a:ext cx="914400" cy="4569370"/>
                    <a:chOff x="11430000" y="155030"/>
                    <a:chExt cx="914400" cy="4569370"/>
                  </a:xfrm>
                </p:grpSpPr>
                <p:grpSp>
                  <p:nvGrpSpPr>
                    <p:cNvPr id="71" name="Group 70">
                      <a:extLst>
                        <a:ext uri="{FF2B5EF4-FFF2-40B4-BE49-F238E27FC236}">
                          <a16:creationId xmlns:a16="http://schemas.microsoft.com/office/drawing/2014/main" id="{225D27A8-EAA3-697B-4558-CCE59310F0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30000" y="155030"/>
                      <a:ext cx="914400" cy="2740570"/>
                      <a:chOff x="11277600" y="2630"/>
                      <a:chExt cx="914400" cy="2740570"/>
                    </a:xfrm>
                  </p:grpSpPr>
                  <p:sp>
                    <p:nvSpPr>
                      <p:cNvPr id="73" name="Oval 72">
                        <a:extLst>
                          <a:ext uri="{FF2B5EF4-FFF2-40B4-BE49-F238E27FC236}">
                            <a16:creationId xmlns:a16="http://schemas.microsoft.com/office/drawing/2014/main" id="{C30565EE-011F-3587-07E3-3CB290CE79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77600" y="1828800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5652" dirty="0"/>
                      </a:p>
                    </p:txBody>
                  </p:sp>
                  <p:sp>
                    <p:nvSpPr>
                      <p:cNvPr id="75" name="Oval 74">
                        <a:extLst>
                          <a:ext uri="{FF2B5EF4-FFF2-40B4-BE49-F238E27FC236}">
                            <a16:creationId xmlns:a16="http://schemas.microsoft.com/office/drawing/2014/main" id="{AE36CE57-72C3-D854-2865-EEFC5E3E48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77600" y="2630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5652"/>
                      </a:p>
                    </p:txBody>
                  </p:sp>
                </p:grpSp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2CA43EC7-F015-2FC5-264E-0BAE1927D3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0000" y="3810000"/>
                      <a:ext cx="91440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652"/>
                    </a:p>
                  </p:txBody>
                </p:sp>
              </p:grp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0B46198-082C-85A9-CE89-5D36B7C614C7}"/>
                  </a:ext>
                </a:extLst>
              </p:cNvPr>
              <p:cNvGrpSpPr/>
              <p:nvPr/>
            </p:nvGrpSpPr>
            <p:grpSpPr>
              <a:xfrm rot="2397408">
                <a:off x="10923661" y="-621944"/>
                <a:ext cx="8663154" cy="11881940"/>
                <a:chOff x="7381478" y="1828800"/>
                <a:chExt cx="8663154" cy="11881940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DCB1F71-6F2A-9E0E-7857-E0F0DBE5C6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202592" flipH="1">
                  <a:off x="7381478" y="2557732"/>
                  <a:ext cx="8663154" cy="10407886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BBEE906-375B-FD92-A8B5-33A4078F34A7}"/>
                    </a:ext>
                  </a:extLst>
                </p:cNvPr>
                <p:cNvGrpSpPr/>
                <p:nvPr/>
              </p:nvGrpSpPr>
              <p:grpSpPr>
                <a:xfrm>
                  <a:off x="11277600" y="1828800"/>
                  <a:ext cx="916200" cy="11881940"/>
                  <a:chOff x="11277600" y="1828800"/>
                  <a:chExt cx="916200" cy="11881940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910ADD65-9E5B-7C0F-2B97-46F0516FF6FD}"/>
                      </a:ext>
                    </a:extLst>
                  </p:cNvPr>
                  <p:cNvSpPr/>
                  <p:nvPr/>
                </p:nvSpPr>
                <p:spPr>
                  <a:xfrm>
                    <a:off x="11277600" y="1828800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652" dirty="0"/>
                  </a:p>
                </p:txBody>
              </p: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099D47D8-EE4C-3907-9C88-6C50D6AD1FCA}"/>
                      </a:ext>
                    </a:extLst>
                  </p:cNvPr>
                  <p:cNvGrpSpPr/>
                  <p:nvPr/>
                </p:nvGrpSpPr>
                <p:grpSpPr>
                  <a:xfrm>
                    <a:off x="11277600" y="3657600"/>
                    <a:ext cx="914400" cy="2740570"/>
                    <a:chOff x="11277600" y="2630"/>
                    <a:chExt cx="914400" cy="2740570"/>
                  </a:xfrm>
                </p:grpSpPr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491886F4-1F11-3BCC-CA1D-99B5F9981C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7600" y="1828800"/>
                      <a:ext cx="91440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652" dirty="0"/>
                    </a:p>
                  </p:txBody>
                </p:sp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5FB01DBB-F2BF-AB98-3E1F-1140A473C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7600" y="2630"/>
                      <a:ext cx="91440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652"/>
                    </a:p>
                  </p:txBody>
                </p: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50283995-AE6B-1FEE-525B-2C9B59B34600}"/>
                      </a:ext>
                    </a:extLst>
                  </p:cNvPr>
                  <p:cNvGrpSpPr/>
                  <p:nvPr/>
                </p:nvGrpSpPr>
                <p:grpSpPr>
                  <a:xfrm>
                    <a:off x="11279400" y="7315200"/>
                    <a:ext cx="914400" cy="6395540"/>
                    <a:chOff x="11430000" y="155030"/>
                    <a:chExt cx="914400" cy="6395540"/>
                  </a:xfrm>
                </p:grpSpPr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9429A654-F2B3-1E94-4A82-8336E65F1C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30000" y="155030"/>
                      <a:ext cx="914400" cy="2740570"/>
                      <a:chOff x="11277600" y="2630"/>
                      <a:chExt cx="914400" cy="2740570"/>
                    </a:xfrm>
                  </p:grpSpPr>
                  <p:sp>
                    <p:nvSpPr>
                      <p:cNvPr id="62" name="Oval 61">
                        <a:extLst>
                          <a:ext uri="{FF2B5EF4-FFF2-40B4-BE49-F238E27FC236}">
                            <a16:creationId xmlns:a16="http://schemas.microsoft.com/office/drawing/2014/main" id="{BDC1FAB4-BF22-3FC2-2E59-30ED8E5BAB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77600" y="1828800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5652" dirty="0"/>
                      </a:p>
                    </p:txBody>
                  </p:sp>
                  <p:sp>
                    <p:nvSpPr>
                      <p:cNvPr id="63" name="Oval 62">
                        <a:extLst>
                          <a:ext uri="{FF2B5EF4-FFF2-40B4-BE49-F238E27FC236}">
                            <a16:creationId xmlns:a16="http://schemas.microsoft.com/office/drawing/2014/main" id="{2CB08FD3-785E-2B21-86A4-939CE542C1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77600" y="2630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5652"/>
                      </a:p>
                    </p:txBody>
                  </p:sp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5BBBBFD7-3D96-467F-CD67-ADDD0BDEBC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30000" y="3810000"/>
                      <a:ext cx="914400" cy="2740570"/>
                      <a:chOff x="11277600" y="2630"/>
                      <a:chExt cx="914400" cy="2740570"/>
                    </a:xfrm>
                  </p:grpSpPr>
                  <p:sp>
                    <p:nvSpPr>
                      <p:cNvPr id="60" name="Oval 59">
                        <a:extLst>
                          <a:ext uri="{FF2B5EF4-FFF2-40B4-BE49-F238E27FC236}">
                            <a16:creationId xmlns:a16="http://schemas.microsoft.com/office/drawing/2014/main" id="{40D8538D-EA2C-2149-75C3-D15F6C89F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77600" y="1828800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5652" dirty="0"/>
                      </a:p>
                    </p:txBody>
                  </p:sp>
                  <p:sp>
                    <p:nvSpPr>
                      <p:cNvPr id="61" name="Oval 60">
                        <a:extLst>
                          <a:ext uri="{FF2B5EF4-FFF2-40B4-BE49-F238E27FC236}">
                            <a16:creationId xmlns:a16="http://schemas.microsoft.com/office/drawing/2014/main" id="{4913C20C-50CF-09E6-ED3A-3589E7C883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77600" y="2630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5652"/>
                      </a:p>
                    </p:txBody>
                  </p:sp>
                </p:grpSp>
              </p:grp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42F56A-FC2E-EEA4-3311-C402D30B2B50}"/>
                </a:ext>
              </a:extLst>
            </p:cNvPr>
            <p:cNvGrpSpPr/>
            <p:nvPr/>
          </p:nvGrpSpPr>
          <p:grpSpPr>
            <a:xfrm>
              <a:off x="2766878" y="14701462"/>
              <a:ext cx="1035640" cy="644967"/>
              <a:chOff x="8615469" y="2718954"/>
              <a:chExt cx="3316875" cy="2065655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5CB91F1-4510-3833-AB4D-C69F1221F241}"/>
                  </a:ext>
                </a:extLst>
              </p:cNvPr>
              <p:cNvSpPr/>
              <p:nvPr/>
            </p:nvSpPr>
            <p:spPr>
              <a:xfrm rot="19781826">
                <a:off x="8615469" y="2718954"/>
                <a:ext cx="3316875" cy="1267326"/>
              </a:xfrm>
              <a:custGeom>
                <a:avLst/>
                <a:gdLst>
                  <a:gd name="connsiteX0" fmla="*/ 63879 w 7213207"/>
                  <a:gd name="connsiteY0" fmla="*/ 2015790 h 2592757"/>
                  <a:gd name="connsiteX1" fmla="*/ 2573162 w 7213207"/>
                  <a:gd name="connsiteY1" fmla="*/ 80664 h 2592757"/>
                  <a:gd name="connsiteX2" fmla="*/ 7208958 w 7213207"/>
                  <a:gd name="connsiteY2" fmla="*/ 420906 h 2592757"/>
                  <a:gd name="connsiteX3" fmla="*/ 3359972 w 7213207"/>
                  <a:gd name="connsiteY3" fmla="*/ 931269 h 2592757"/>
                  <a:gd name="connsiteX4" fmla="*/ 967646 w 7213207"/>
                  <a:gd name="connsiteY4" fmla="*/ 2536785 h 2592757"/>
                  <a:gd name="connsiteX5" fmla="*/ 63879 w 7213207"/>
                  <a:gd name="connsiteY5" fmla="*/ 2015790 h 25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207" h="2592757">
                    <a:moveTo>
                      <a:pt x="63879" y="2015790"/>
                    </a:moveTo>
                    <a:cubicBezTo>
                      <a:pt x="331465" y="1606437"/>
                      <a:pt x="1382315" y="346478"/>
                      <a:pt x="2573162" y="80664"/>
                    </a:cubicBezTo>
                    <a:cubicBezTo>
                      <a:pt x="3764009" y="-185150"/>
                      <a:pt x="7077823" y="279138"/>
                      <a:pt x="7208958" y="420906"/>
                    </a:cubicBezTo>
                    <a:cubicBezTo>
                      <a:pt x="7340093" y="562673"/>
                      <a:pt x="4400191" y="578622"/>
                      <a:pt x="3359972" y="931269"/>
                    </a:cubicBezTo>
                    <a:cubicBezTo>
                      <a:pt x="2319753" y="1283915"/>
                      <a:pt x="1513451" y="2352487"/>
                      <a:pt x="967646" y="2536785"/>
                    </a:cubicBezTo>
                    <a:cubicBezTo>
                      <a:pt x="421841" y="2721083"/>
                      <a:pt x="-203707" y="2425143"/>
                      <a:pt x="63879" y="20157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alpha val="30000"/>
                    </a:srgbClr>
                  </a:gs>
                  <a:gs pos="100000">
                    <a:schemeClr val="bg1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F0DD97D-FDC9-4883-59F9-0775B6CF09A3}"/>
                  </a:ext>
                </a:extLst>
              </p:cNvPr>
              <p:cNvSpPr/>
              <p:nvPr/>
            </p:nvSpPr>
            <p:spPr>
              <a:xfrm>
                <a:off x="8810958" y="3870209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898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D2F4A6-4C8B-4140-1E1D-074686077A20}"/>
                </a:ext>
              </a:extLst>
            </p:cNvPr>
            <p:cNvGrpSpPr/>
            <p:nvPr/>
          </p:nvGrpSpPr>
          <p:grpSpPr>
            <a:xfrm rot="19478281" flipH="1">
              <a:off x="3747230" y="14368360"/>
              <a:ext cx="1035640" cy="644967"/>
              <a:chOff x="8615469" y="2718954"/>
              <a:chExt cx="3316875" cy="206565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B4B12C9-CDE2-2D07-F464-E4ED8DFEA9F9}"/>
                  </a:ext>
                </a:extLst>
              </p:cNvPr>
              <p:cNvSpPr/>
              <p:nvPr/>
            </p:nvSpPr>
            <p:spPr>
              <a:xfrm rot="19781826">
                <a:off x="8615469" y="2718954"/>
                <a:ext cx="3316875" cy="1267326"/>
              </a:xfrm>
              <a:custGeom>
                <a:avLst/>
                <a:gdLst>
                  <a:gd name="connsiteX0" fmla="*/ 63879 w 7213207"/>
                  <a:gd name="connsiteY0" fmla="*/ 2015790 h 2592757"/>
                  <a:gd name="connsiteX1" fmla="*/ 2573162 w 7213207"/>
                  <a:gd name="connsiteY1" fmla="*/ 80664 h 2592757"/>
                  <a:gd name="connsiteX2" fmla="*/ 7208958 w 7213207"/>
                  <a:gd name="connsiteY2" fmla="*/ 420906 h 2592757"/>
                  <a:gd name="connsiteX3" fmla="*/ 3359972 w 7213207"/>
                  <a:gd name="connsiteY3" fmla="*/ 931269 h 2592757"/>
                  <a:gd name="connsiteX4" fmla="*/ 967646 w 7213207"/>
                  <a:gd name="connsiteY4" fmla="*/ 2536785 h 2592757"/>
                  <a:gd name="connsiteX5" fmla="*/ 63879 w 7213207"/>
                  <a:gd name="connsiteY5" fmla="*/ 2015790 h 25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207" h="2592757">
                    <a:moveTo>
                      <a:pt x="63879" y="2015790"/>
                    </a:moveTo>
                    <a:cubicBezTo>
                      <a:pt x="331465" y="1606437"/>
                      <a:pt x="1382315" y="346478"/>
                      <a:pt x="2573162" y="80664"/>
                    </a:cubicBezTo>
                    <a:cubicBezTo>
                      <a:pt x="3764009" y="-185150"/>
                      <a:pt x="7077823" y="279138"/>
                      <a:pt x="7208958" y="420906"/>
                    </a:cubicBezTo>
                    <a:cubicBezTo>
                      <a:pt x="7340093" y="562673"/>
                      <a:pt x="4400191" y="578622"/>
                      <a:pt x="3359972" y="931269"/>
                    </a:cubicBezTo>
                    <a:cubicBezTo>
                      <a:pt x="2319753" y="1283915"/>
                      <a:pt x="1513451" y="2352487"/>
                      <a:pt x="967646" y="2536785"/>
                    </a:cubicBezTo>
                    <a:cubicBezTo>
                      <a:pt x="421841" y="2721083"/>
                      <a:pt x="-203707" y="2425143"/>
                      <a:pt x="63879" y="20157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alpha val="30000"/>
                    </a:srgbClr>
                  </a:gs>
                  <a:gs pos="100000">
                    <a:schemeClr val="bg1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CD5C42C-1BD7-1320-3846-9BF2873BF590}"/>
                  </a:ext>
                </a:extLst>
              </p:cNvPr>
              <p:cNvSpPr/>
              <p:nvPr/>
            </p:nvSpPr>
            <p:spPr>
              <a:xfrm>
                <a:off x="8810958" y="3870209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898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719926-6FD5-B1C7-B5D4-1CC43362591A}"/>
                </a:ext>
              </a:extLst>
            </p:cNvPr>
            <p:cNvGrpSpPr/>
            <p:nvPr/>
          </p:nvGrpSpPr>
          <p:grpSpPr>
            <a:xfrm rot="16200000" flipH="1">
              <a:off x="5461322" y="13598856"/>
              <a:ext cx="654633" cy="1035640"/>
              <a:chOff x="8810958" y="1694180"/>
              <a:chExt cx="2096613" cy="331687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5944611-9389-227E-B1CE-75DC5697855B}"/>
                  </a:ext>
                </a:extLst>
              </p:cNvPr>
              <p:cNvSpPr/>
              <p:nvPr/>
            </p:nvSpPr>
            <p:spPr>
              <a:xfrm rot="17759542" flipV="1">
                <a:off x="8615470" y="2718955"/>
                <a:ext cx="3316875" cy="1267326"/>
              </a:xfrm>
              <a:custGeom>
                <a:avLst/>
                <a:gdLst>
                  <a:gd name="connsiteX0" fmla="*/ 63879 w 7213207"/>
                  <a:gd name="connsiteY0" fmla="*/ 2015790 h 2592757"/>
                  <a:gd name="connsiteX1" fmla="*/ 2573162 w 7213207"/>
                  <a:gd name="connsiteY1" fmla="*/ 80664 h 2592757"/>
                  <a:gd name="connsiteX2" fmla="*/ 7208958 w 7213207"/>
                  <a:gd name="connsiteY2" fmla="*/ 420906 h 2592757"/>
                  <a:gd name="connsiteX3" fmla="*/ 3359972 w 7213207"/>
                  <a:gd name="connsiteY3" fmla="*/ 931269 h 2592757"/>
                  <a:gd name="connsiteX4" fmla="*/ 967646 w 7213207"/>
                  <a:gd name="connsiteY4" fmla="*/ 2536785 h 2592757"/>
                  <a:gd name="connsiteX5" fmla="*/ 63879 w 7213207"/>
                  <a:gd name="connsiteY5" fmla="*/ 2015790 h 25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207" h="2592757">
                    <a:moveTo>
                      <a:pt x="63879" y="2015790"/>
                    </a:moveTo>
                    <a:cubicBezTo>
                      <a:pt x="331465" y="1606437"/>
                      <a:pt x="1382315" y="346478"/>
                      <a:pt x="2573162" y="80664"/>
                    </a:cubicBezTo>
                    <a:cubicBezTo>
                      <a:pt x="3764009" y="-185150"/>
                      <a:pt x="7077823" y="279138"/>
                      <a:pt x="7208958" y="420906"/>
                    </a:cubicBezTo>
                    <a:cubicBezTo>
                      <a:pt x="7340093" y="562673"/>
                      <a:pt x="4400191" y="578622"/>
                      <a:pt x="3359972" y="931269"/>
                    </a:cubicBezTo>
                    <a:cubicBezTo>
                      <a:pt x="2319753" y="1283915"/>
                      <a:pt x="1513451" y="2352487"/>
                      <a:pt x="967646" y="2536785"/>
                    </a:cubicBezTo>
                    <a:cubicBezTo>
                      <a:pt x="421841" y="2721083"/>
                      <a:pt x="-203707" y="2425143"/>
                      <a:pt x="63879" y="20157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alpha val="30000"/>
                    </a:srgbClr>
                  </a:gs>
                  <a:gs pos="100000">
                    <a:schemeClr val="bg1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5A17C85-2163-1B44-665D-F7891D17F4B0}"/>
                  </a:ext>
                </a:extLst>
              </p:cNvPr>
              <p:cNvSpPr/>
              <p:nvPr/>
            </p:nvSpPr>
            <p:spPr>
              <a:xfrm>
                <a:off x="8810958" y="3870209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898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0807E8-0E4A-C9EF-FD4A-8D62089A2D53}"/>
                </a:ext>
              </a:extLst>
            </p:cNvPr>
            <p:cNvGrpSpPr/>
            <p:nvPr/>
          </p:nvGrpSpPr>
          <p:grpSpPr>
            <a:xfrm rot="16200000" flipH="1">
              <a:off x="4141204" y="15217644"/>
              <a:ext cx="1040503" cy="610488"/>
              <a:chOff x="6392909" y="3870209"/>
              <a:chExt cx="3332449" cy="195522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E117CCF-2019-E4C0-436E-1FE71FBCC03B}"/>
                  </a:ext>
                </a:extLst>
              </p:cNvPr>
              <p:cNvSpPr/>
              <p:nvPr/>
            </p:nvSpPr>
            <p:spPr>
              <a:xfrm rot="10085555">
                <a:off x="6392909" y="4558110"/>
                <a:ext cx="3316875" cy="1267326"/>
              </a:xfrm>
              <a:custGeom>
                <a:avLst/>
                <a:gdLst>
                  <a:gd name="connsiteX0" fmla="*/ 63879 w 7213207"/>
                  <a:gd name="connsiteY0" fmla="*/ 2015790 h 2592757"/>
                  <a:gd name="connsiteX1" fmla="*/ 2573162 w 7213207"/>
                  <a:gd name="connsiteY1" fmla="*/ 80664 h 2592757"/>
                  <a:gd name="connsiteX2" fmla="*/ 7208958 w 7213207"/>
                  <a:gd name="connsiteY2" fmla="*/ 420906 h 2592757"/>
                  <a:gd name="connsiteX3" fmla="*/ 3359972 w 7213207"/>
                  <a:gd name="connsiteY3" fmla="*/ 931269 h 2592757"/>
                  <a:gd name="connsiteX4" fmla="*/ 967646 w 7213207"/>
                  <a:gd name="connsiteY4" fmla="*/ 2536785 h 2592757"/>
                  <a:gd name="connsiteX5" fmla="*/ 63879 w 7213207"/>
                  <a:gd name="connsiteY5" fmla="*/ 2015790 h 25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207" h="2592757">
                    <a:moveTo>
                      <a:pt x="63879" y="2015790"/>
                    </a:moveTo>
                    <a:cubicBezTo>
                      <a:pt x="331465" y="1606437"/>
                      <a:pt x="1382315" y="346478"/>
                      <a:pt x="2573162" y="80664"/>
                    </a:cubicBezTo>
                    <a:cubicBezTo>
                      <a:pt x="3764009" y="-185150"/>
                      <a:pt x="7077823" y="279138"/>
                      <a:pt x="7208958" y="420906"/>
                    </a:cubicBezTo>
                    <a:cubicBezTo>
                      <a:pt x="7340093" y="562673"/>
                      <a:pt x="4400191" y="578622"/>
                      <a:pt x="3359972" y="931269"/>
                    </a:cubicBezTo>
                    <a:cubicBezTo>
                      <a:pt x="2319753" y="1283915"/>
                      <a:pt x="1513451" y="2352487"/>
                      <a:pt x="967646" y="2536785"/>
                    </a:cubicBezTo>
                    <a:cubicBezTo>
                      <a:pt x="421841" y="2721083"/>
                      <a:pt x="-203707" y="2425143"/>
                      <a:pt x="63879" y="20157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alpha val="30000"/>
                    </a:srgbClr>
                  </a:gs>
                  <a:gs pos="100000">
                    <a:schemeClr val="bg1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2ABFC9A-26F1-9E95-CDD1-9E6D1A8C1D13}"/>
                  </a:ext>
                </a:extLst>
              </p:cNvPr>
              <p:cNvSpPr/>
              <p:nvPr/>
            </p:nvSpPr>
            <p:spPr>
              <a:xfrm>
                <a:off x="8810958" y="3870209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898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7BA5E05-C78E-13EC-958B-442BD95319ED}"/>
                </a:ext>
              </a:extLst>
            </p:cNvPr>
            <p:cNvGrpSpPr/>
            <p:nvPr/>
          </p:nvGrpSpPr>
          <p:grpSpPr>
            <a:xfrm>
              <a:off x="4072823" y="13169242"/>
              <a:ext cx="587268" cy="1087929"/>
              <a:chOff x="7844498" y="3870209"/>
              <a:chExt cx="1880860" cy="3484341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09D20D0-E815-11D4-A867-5DFA5E1F3C4B}"/>
                  </a:ext>
                </a:extLst>
              </p:cNvPr>
              <p:cNvSpPr/>
              <p:nvPr/>
            </p:nvSpPr>
            <p:spPr>
              <a:xfrm rot="5861768" flipV="1">
                <a:off x="6819723" y="5062450"/>
                <a:ext cx="3316875" cy="1267326"/>
              </a:xfrm>
              <a:custGeom>
                <a:avLst/>
                <a:gdLst>
                  <a:gd name="connsiteX0" fmla="*/ 63879 w 7213207"/>
                  <a:gd name="connsiteY0" fmla="*/ 2015790 h 2592757"/>
                  <a:gd name="connsiteX1" fmla="*/ 2573162 w 7213207"/>
                  <a:gd name="connsiteY1" fmla="*/ 80664 h 2592757"/>
                  <a:gd name="connsiteX2" fmla="*/ 7208958 w 7213207"/>
                  <a:gd name="connsiteY2" fmla="*/ 420906 h 2592757"/>
                  <a:gd name="connsiteX3" fmla="*/ 3359972 w 7213207"/>
                  <a:gd name="connsiteY3" fmla="*/ 931269 h 2592757"/>
                  <a:gd name="connsiteX4" fmla="*/ 967646 w 7213207"/>
                  <a:gd name="connsiteY4" fmla="*/ 2536785 h 2592757"/>
                  <a:gd name="connsiteX5" fmla="*/ 63879 w 7213207"/>
                  <a:gd name="connsiteY5" fmla="*/ 2015790 h 25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207" h="2592757">
                    <a:moveTo>
                      <a:pt x="63879" y="2015790"/>
                    </a:moveTo>
                    <a:cubicBezTo>
                      <a:pt x="331465" y="1606437"/>
                      <a:pt x="1382315" y="346478"/>
                      <a:pt x="2573162" y="80664"/>
                    </a:cubicBezTo>
                    <a:cubicBezTo>
                      <a:pt x="3764009" y="-185150"/>
                      <a:pt x="7077823" y="279138"/>
                      <a:pt x="7208958" y="420906"/>
                    </a:cubicBezTo>
                    <a:cubicBezTo>
                      <a:pt x="7340093" y="562673"/>
                      <a:pt x="4400191" y="578622"/>
                      <a:pt x="3359972" y="931269"/>
                    </a:cubicBezTo>
                    <a:cubicBezTo>
                      <a:pt x="2319753" y="1283915"/>
                      <a:pt x="1513451" y="2352487"/>
                      <a:pt x="967646" y="2536785"/>
                    </a:cubicBezTo>
                    <a:cubicBezTo>
                      <a:pt x="421841" y="2721083"/>
                      <a:pt x="-203707" y="2425143"/>
                      <a:pt x="63879" y="20157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alpha val="30000"/>
                    </a:srgbClr>
                  </a:gs>
                  <a:gs pos="100000">
                    <a:schemeClr val="bg1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DFAC68-09DE-C182-239D-BE0201FD192B}"/>
                  </a:ext>
                </a:extLst>
              </p:cNvPr>
              <p:cNvSpPr/>
              <p:nvPr/>
            </p:nvSpPr>
            <p:spPr>
              <a:xfrm>
                <a:off x="8810958" y="3870209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898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7EDC39-67A5-4E1F-CC7C-A4A839DF1D18}"/>
                </a:ext>
              </a:extLst>
            </p:cNvPr>
            <p:cNvGrpSpPr/>
            <p:nvPr/>
          </p:nvGrpSpPr>
          <p:grpSpPr>
            <a:xfrm rot="19478281" flipH="1">
              <a:off x="5575658" y="12231837"/>
              <a:ext cx="679859" cy="1035640"/>
              <a:chOff x="7547954" y="3613553"/>
              <a:chExt cx="2177404" cy="33168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C94A934-602C-5C3B-A039-9259E839ABD6}"/>
                  </a:ext>
                </a:extLst>
              </p:cNvPr>
              <p:cNvSpPr/>
              <p:nvPr/>
            </p:nvSpPr>
            <p:spPr>
              <a:xfrm rot="18129658" flipH="1">
                <a:off x="6523179" y="4638328"/>
                <a:ext cx="3316875" cy="1267326"/>
              </a:xfrm>
              <a:custGeom>
                <a:avLst/>
                <a:gdLst>
                  <a:gd name="connsiteX0" fmla="*/ 63879 w 7213207"/>
                  <a:gd name="connsiteY0" fmla="*/ 2015790 h 2592757"/>
                  <a:gd name="connsiteX1" fmla="*/ 2573162 w 7213207"/>
                  <a:gd name="connsiteY1" fmla="*/ 80664 h 2592757"/>
                  <a:gd name="connsiteX2" fmla="*/ 7208958 w 7213207"/>
                  <a:gd name="connsiteY2" fmla="*/ 420906 h 2592757"/>
                  <a:gd name="connsiteX3" fmla="*/ 3359972 w 7213207"/>
                  <a:gd name="connsiteY3" fmla="*/ 931269 h 2592757"/>
                  <a:gd name="connsiteX4" fmla="*/ 967646 w 7213207"/>
                  <a:gd name="connsiteY4" fmla="*/ 2536785 h 2592757"/>
                  <a:gd name="connsiteX5" fmla="*/ 63879 w 7213207"/>
                  <a:gd name="connsiteY5" fmla="*/ 2015790 h 25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207" h="2592757">
                    <a:moveTo>
                      <a:pt x="63879" y="2015790"/>
                    </a:moveTo>
                    <a:cubicBezTo>
                      <a:pt x="331465" y="1606437"/>
                      <a:pt x="1382315" y="346478"/>
                      <a:pt x="2573162" y="80664"/>
                    </a:cubicBezTo>
                    <a:cubicBezTo>
                      <a:pt x="3764009" y="-185150"/>
                      <a:pt x="7077823" y="279138"/>
                      <a:pt x="7208958" y="420906"/>
                    </a:cubicBezTo>
                    <a:cubicBezTo>
                      <a:pt x="7340093" y="562673"/>
                      <a:pt x="4400191" y="578622"/>
                      <a:pt x="3359972" y="931269"/>
                    </a:cubicBezTo>
                    <a:cubicBezTo>
                      <a:pt x="2319753" y="1283915"/>
                      <a:pt x="1513451" y="2352487"/>
                      <a:pt x="967646" y="2536785"/>
                    </a:cubicBezTo>
                    <a:cubicBezTo>
                      <a:pt x="421841" y="2721083"/>
                      <a:pt x="-203707" y="2425143"/>
                      <a:pt x="63879" y="20157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alpha val="30000"/>
                    </a:srgbClr>
                  </a:gs>
                  <a:gs pos="100000">
                    <a:schemeClr val="bg1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CDFCB8-0105-7437-0330-A3B4C7FC676D}"/>
                  </a:ext>
                </a:extLst>
              </p:cNvPr>
              <p:cNvSpPr/>
              <p:nvPr/>
            </p:nvSpPr>
            <p:spPr>
              <a:xfrm>
                <a:off x="8810958" y="3870209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898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</p:grpSp>
      </p:grpSp>
      <p:pic>
        <p:nvPicPr>
          <p:cNvPr id="82" name="Picture 81" descr="\documentclass{article}&#10;\usepackage{amsmath,amssymb}&#10;\usepackage{braket}&#10;\pagestyle{empty}&#10;\usepackage[usenames,dvipsnames]{xcolor}&#10;&#10;\begin{document}&#10;&#10;\begin{equation}&#10;\nonumber&#10;H_{\text{hop}}=-t_\text{hop} (b^\dagger_{j+1}b_j+\text{h.c.})&#10;\end{equation}&#10;&#10;\end{document}" title="IguanaTex Bitmap Display">
            <a:extLst>
              <a:ext uri="{FF2B5EF4-FFF2-40B4-BE49-F238E27FC236}">
                <a16:creationId xmlns:a16="http://schemas.microsoft.com/office/drawing/2014/main" id="{9803C18A-88F9-6F30-DA4C-F53FCB990C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99" y="4574140"/>
            <a:ext cx="1469467" cy="171633"/>
          </a:xfrm>
          <a:prstGeom prst="rect">
            <a:avLst/>
          </a:prstGeom>
        </p:spPr>
      </p:pic>
      <p:pic>
        <p:nvPicPr>
          <p:cNvPr id="83" name="Picture 82" descr="\documentclass{article}&#10;\usepackage{amsmath,amssymb}&#10;\usepackage{braket}&#10;\pagestyle{empty}&#10;\usepackage[usenames,dvipsnames]{xcolor}&#10;&#10;\begin{document}&#10;&#10;\begin{equation}&#10;\nonumber&#10;H_{\text{int}}=\frac{U}{2}n_j(n_j-1)&#10;\end{equation}&#10;&#10;\end{document}" title="IguanaTex Bitmap Display">
            <a:extLst>
              <a:ext uri="{FF2B5EF4-FFF2-40B4-BE49-F238E27FC236}">
                <a16:creationId xmlns:a16="http://schemas.microsoft.com/office/drawing/2014/main" id="{49B74943-F6E2-9FD9-D9F3-7DB72345F5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" y="3548254"/>
            <a:ext cx="1046595" cy="25051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0C0E15C-4E76-5BD9-46BA-207081E7F7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60371"/>
            <a:ext cx="2298642" cy="1615435"/>
          </a:xfrm>
          <a:prstGeom prst="rect">
            <a:avLst/>
          </a:prstGeom>
        </p:spPr>
      </p:pic>
      <p:pic>
        <p:nvPicPr>
          <p:cNvPr id="85" name="Picture 84" descr="\documentclass{article}&#10;\usepackage{amsmath,amssymb}&#10;\usepackage{braket}&#10;\pagestyle{empty}&#10;\usepackage[usenames,dvipsnames]{xcolor}&#10;&#10;\begin{document}&#10;&#10;\begin{equation}&#10;\nonumber&#10;H_{\text{tunnel}}=-t_\perp (b^\dagger_{j,\uparrow}b_{j,\downarrow}+\text{h.c.})&#10;\end{equation}&#10;&#10;\end{document}" title="IguanaTex Bitmap Display">
            <a:extLst>
              <a:ext uri="{FF2B5EF4-FFF2-40B4-BE49-F238E27FC236}">
                <a16:creationId xmlns:a16="http://schemas.microsoft.com/office/drawing/2014/main" id="{1819B9FB-CE61-AFF4-F8E1-FB925BB067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03" y="3145409"/>
            <a:ext cx="1527166" cy="174554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055084B7-F49C-EBD2-BA58-36BFDF97B9FF}"/>
              </a:ext>
            </a:extLst>
          </p:cNvPr>
          <p:cNvSpPr txBox="1"/>
          <p:nvPr/>
        </p:nvSpPr>
        <p:spPr>
          <a:xfrm>
            <a:off x="2610144" y="702587"/>
            <a:ext cx="381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New experiments will access the quantum regime</a:t>
            </a:r>
          </a:p>
        </p:txBody>
      </p:sp>
      <p:sp>
        <p:nvSpPr>
          <p:cNvPr id="92" name="Google Shape;1962;p45 1">
            <a:extLst>
              <a:ext uri="{FF2B5EF4-FFF2-40B4-BE49-F238E27FC236}">
                <a16:creationId xmlns:a16="http://schemas.microsoft.com/office/drawing/2014/main" id="{8BD6FE88-0AE6-04BB-1BD4-CD4B31963530}"/>
              </a:ext>
            </a:extLst>
          </p:cNvPr>
          <p:cNvSpPr/>
          <p:nvPr/>
        </p:nvSpPr>
        <p:spPr>
          <a:xfrm flipV="1">
            <a:off x="6797697" y="718760"/>
            <a:ext cx="36576" cy="777849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962;p45 2">
            <a:extLst>
              <a:ext uri="{FF2B5EF4-FFF2-40B4-BE49-F238E27FC236}">
                <a16:creationId xmlns:a16="http://schemas.microsoft.com/office/drawing/2014/main" id="{C6C0015F-9B2F-277A-3975-00F2E8046408}"/>
              </a:ext>
            </a:extLst>
          </p:cNvPr>
          <p:cNvSpPr/>
          <p:nvPr/>
        </p:nvSpPr>
        <p:spPr>
          <a:xfrm rot="16200000" flipV="1">
            <a:off x="4532898" y="-841689"/>
            <a:ext cx="36103" cy="4650612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962;p45 3">
            <a:extLst>
              <a:ext uri="{FF2B5EF4-FFF2-40B4-BE49-F238E27FC236}">
                <a16:creationId xmlns:a16="http://schemas.microsoft.com/office/drawing/2014/main" id="{FF830AF7-8D56-7A0E-A555-C49D7682FA78}"/>
              </a:ext>
            </a:extLst>
          </p:cNvPr>
          <p:cNvSpPr/>
          <p:nvPr/>
        </p:nvSpPr>
        <p:spPr>
          <a:xfrm flipH="1">
            <a:off x="2124162" y="706111"/>
            <a:ext cx="36576" cy="777849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962;p45 4">
            <a:extLst>
              <a:ext uri="{FF2B5EF4-FFF2-40B4-BE49-F238E27FC236}">
                <a16:creationId xmlns:a16="http://schemas.microsoft.com/office/drawing/2014/main" id="{C35AB0AE-52B7-7863-83D3-5257A4318DB9}"/>
              </a:ext>
            </a:extLst>
          </p:cNvPr>
          <p:cNvSpPr/>
          <p:nvPr/>
        </p:nvSpPr>
        <p:spPr>
          <a:xfrm rot="16200000" flipH="1">
            <a:off x="4414235" y="-1607712"/>
            <a:ext cx="36103" cy="4650612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2F8D9FA-859F-D0CA-5639-B5A5F7328C7B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2084290"/>
            <a:ext cx="1898670" cy="602146"/>
            <a:chOff x="4647107" y="2865661"/>
            <a:chExt cx="3258336" cy="1033352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FFA9A29-E533-04FA-817C-89E523C5E7BB}"/>
                </a:ext>
              </a:extLst>
            </p:cNvPr>
            <p:cNvSpPr/>
            <p:nvPr/>
          </p:nvSpPr>
          <p:spPr>
            <a:xfrm rot="19615562" flipH="1">
              <a:off x="5735649" y="3331149"/>
              <a:ext cx="1054806" cy="400819"/>
            </a:xfrm>
            <a:custGeom>
              <a:avLst/>
              <a:gdLst>
                <a:gd name="connsiteX0" fmla="*/ 63879 w 7213207"/>
                <a:gd name="connsiteY0" fmla="*/ 2015790 h 2592757"/>
                <a:gd name="connsiteX1" fmla="*/ 2573162 w 7213207"/>
                <a:gd name="connsiteY1" fmla="*/ 80664 h 2592757"/>
                <a:gd name="connsiteX2" fmla="*/ 7208958 w 7213207"/>
                <a:gd name="connsiteY2" fmla="*/ 420906 h 2592757"/>
                <a:gd name="connsiteX3" fmla="*/ 3359972 w 7213207"/>
                <a:gd name="connsiteY3" fmla="*/ 931269 h 2592757"/>
                <a:gd name="connsiteX4" fmla="*/ 967646 w 7213207"/>
                <a:gd name="connsiteY4" fmla="*/ 2536785 h 2592757"/>
                <a:gd name="connsiteX5" fmla="*/ 63879 w 7213207"/>
                <a:gd name="connsiteY5" fmla="*/ 2015790 h 259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3207" h="2592757">
                  <a:moveTo>
                    <a:pt x="63879" y="2015790"/>
                  </a:moveTo>
                  <a:cubicBezTo>
                    <a:pt x="331465" y="1606437"/>
                    <a:pt x="1382315" y="346478"/>
                    <a:pt x="2573162" y="80664"/>
                  </a:cubicBezTo>
                  <a:cubicBezTo>
                    <a:pt x="3764009" y="-185150"/>
                    <a:pt x="7077823" y="279138"/>
                    <a:pt x="7208958" y="420906"/>
                  </a:cubicBezTo>
                  <a:cubicBezTo>
                    <a:pt x="7340093" y="562673"/>
                    <a:pt x="4400191" y="578622"/>
                    <a:pt x="3359972" y="931269"/>
                  </a:cubicBezTo>
                  <a:cubicBezTo>
                    <a:pt x="2319753" y="1283915"/>
                    <a:pt x="1513451" y="2352487"/>
                    <a:pt x="967646" y="2536785"/>
                  </a:cubicBezTo>
                  <a:cubicBezTo>
                    <a:pt x="421841" y="2721083"/>
                    <a:pt x="-203707" y="2425143"/>
                    <a:pt x="63879" y="20157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alpha val="30000"/>
                  </a:srgbClr>
                </a:gs>
                <a:gs pos="100000">
                  <a:schemeClr val="bg1">
                    <a:lumMod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52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E5AF4E0-DF2A-B1CA-3524-521EE5F278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47107" y="2865661"/>
              <a:ext cx="3258336" cy="1033352"/>
              <a:chOff x="4645725" y="2865661"/>
              <a:chExt cx="3258336" cy="1033352"/>
            </a:xfrm>
          </p:grpSpPr>
          <p:pic>
            <p:nvPicPr>
              <p:cNvPr id="99" name="Graphic 98">
                <a:extLst>
                  <a:ext uri="{FF2B5EF4-FFF2-40B4-BE49-F238E27FC236}">
                    <a16:creationId xmlns:a16="http://schemas.microsoft.com/office/drawing/2014/main" id="{0846DB87-C98D-E498-3566-38FA0A482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645725" y="2865661"/>
                <a:ext cx="3258336" cy="965804"/>
              </a:xfrm>
              <a:prstGeom prst="rect">
                <a:avLst/>
              </a:prstGeom>
            </p:spPr>
          </p:pic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2D921BB-E251-971A-0FE2-E29E1C99C114}"/>
                  </a:ext>
                </a:extLst>
              </p:cNvPr>
              <p:cNvSpPr/>
              <p:nvPr/>
            </p:nvSpPr>
            <p:spPr>
              <a:xfrm rot="2251626">
                <a:off x="6161391" y="3260711"/>
                <a:ext cx="203322" cy="20332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alpha val="50000"/>
                    </a:srgbClr>
                  </a:gs>
                  <a:gs pos="100000">
                    <a:srgbClr val="FF8989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E2BEF99-332A-45B6-A008-BCEBBB2A661E}"/>
                  </a:ext>
                </a:extLst>
              </p:cNvPr>
              <p:cNvSpPr/>
              <p:nvPr/>
            </p:nvSpPr>
            <p:spPr>
              <a:xfrm rot="2251626">
                <a:off x="5646328" y="3551677"/>
                <a:ext cx="203322" cy="20332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alpha val="20000"/>
                    </a:srgbClr>
                  </a:gs>
                  <a:gs pos="100000">
                    <a:srgbClr val="FF8989">
                      <a:alpha val="2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C673298-C360-6198-A0D7-C16818F56BF2}"/>
                  </a:ext>
                </a:extLst>
              </p:cNvPr>
              <p:cNvSpPr/>
              <p:nvPr/>
            </p:nvSpPr>
            <p:spPr>
              <a:xfrm rot="2251626">
                <a:off x="6704054" y="3332719"/>
                <a:ext cx="203322" cy="20332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898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861F7F5-1228-D2D1-9090-699961B20CD6}"/>
                  </a:ext>
                </a:extLst>
              </p:cNvPr>
              <p:cNvSpPr/>
              <p:nvPr/>
            </p:nvSpPr>
            <p:spPr>
              <a:xfrm rot="2251626">
                <a:off x="6701120" y="3695693"/>
                <a:ext cx="203322" cy="20332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rgbClr val="FF898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652" dirty="0"/>
              </a:p>
            </p:txBody>
          </p:sp>
          <p:sp>
            <p:nvSpPr>
              <p:cNvPr id="104" name="Explosion: 14 Points 103">
                <a:extLst>
                  <a:ext uri="{FF2B5EF4-FFF2-40B4-BE49-F238E27FC236}">
                    <a16:creationId xmlns:a16="http://schemas.microsoft.com/office/drawing/2014/main" id="{692B96AF-1681-DFCC-218D-E05BD9041124}"/>
                  </a:ext>
                </a:extLst>
              </p:cNvPr>
              <p:cNvSpPr/>
              <p:nvPr/>
            </p:nvSpPr>
            <p:spPr>
              <a:xfrm>
                <a:off x="6652871" y="3518573"/>
                <a:ext cx="337687" cy="233467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5" name="Picture 104" descr="\documentclass{article}&#10;\usepackage{amsmath,amssymb}&#10;\usepackage{braket}&#10;\pagestyle{empty}&#10;\usepackage[usenames,dvipsnames]{xcolor}&#10;&#10;\begin{document}&#10;&#10;\begin{equation}&#10;\nonumber&#10;t_\text{hop}&#10;\end{equation}&#10;&#10;\end{document}" title="IguanaTex Bitmap Display">
            <a:extLst>
              <a:ext uri="{FF2B5EF4-FFF2-40B4-BE49-F238E27FC236}">
                <a16:creationId xmlns:a16="http://schemas.microsoft.com/office/drawing/2014/main" id="{75876FF0-2EB7-FFA5-F2FC-77F133FBBD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93" y="1708017"/>
            <a:ext cx="284875" cy="165377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F9C57AA-3CAF-E4A9-C532-BC5C68766616}"/>
              </a:ext>
            </a:extLst>
          </p:cNvPr>
          <p:cNvCxnSpPr>
            <a:cxnSpLocks/>
          </p:cNvCxnSpPr>
          <p:nvPr/>
        </p:nvCxnSpPr>
        <p:spPr>
          <a:xfrm flipH="1">
            <a:off x="5909891" y="1863269"/>
            <a:ext cx="277622" cy="417506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8C9C24E-EE0D-AAFD-9C42-65241D96BC9D}"/>
              </a:ext>
            </a:extLst>
          </p:cNvPr>
          <p:cNvCxnSpPr>
            <a:cxnSpLocks/>
          </p:cNvCxnSpPr>
          <p:nvPr/>
        </p:nvCxnSpPr>
        <p:spPr>
          <a:xfrm>
            <a:off x="4532513" y="1939751"/>
            <a:ext cx="145274" cy="316166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 descr="\documentclass{article}&#10;\usepackage{amsmath,amssymb}&#10;\usepackage{braket}&#10;\pagestyle{empty}&#10;\usepackage[usenames,dvipsnames]{xcolor}&#10;&#10;\begin{document}&#10;&#10;\begin{equation}&#10;\nonumber&#10;U&#10;\end{equation}&#10;&#10;\end{document}" title="IguanaTex Bitmap Display">
            <a:extLst>
              <a:ext uri="{FF2B5EF4-FFF2-40B4-BE49-F238E27FC236}">
                <a16:creationId xmlns:a16="http://schemas.microsoft.com/office/drawing/2014/main" id="{27BD15DF-55A5-3727-6177-7DF7188D2E1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78" y="1691764"/>
            <a:ext cx="126967" cy="128034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0FA9249E-7794-228F-EC3E-E23385AE3AD9}"/>
              </a:ext>
            </a:extLst>
          </p:cNvPr>
          <p:cNvSpPr txBox="1"/>
          <p:nvPr/>
        </p:nvSpPr>
        <p:spPr>
          <a:xfrm>
            <a:off x="6328062" y="1592539"/>
            <a:ext cx="1240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fixed by atoms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CE5EB3E-091C-83D3-BAC9-9BC7D63F52B4}"/>
              </a:ext>
            </a:extLst>
          </p:cNvPr>
          <p:cNvSpPr txBox="1"/>
          <p:nvPr/>
        </p:nvSpPr>
        <p:spPr>
          <a:xfrm>
            <a:off x="3259497" y="1601893"/>
            <a:ext cx="248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adjustable through lattice depth</a:t>
            </a:r>
          </a:p>
        </p:txBody>
      </p:sp>
      <p:pic>
        <p:nvPicPr>
          <p:cNvPr id="111" name="Picture 110" descr="\documentclass{article}&#10;\usepackage{amsmath,amssymb}&#10;\usepackage{braket}&#10;\pagestyle{empty}&#10;\usepackage[usenames,dvipsnames]{xcolor}&#10;&#10;\begin{document}&#10;&#10;\begin{equation}&#10;\nonumber&#10;\frac{U}{t_\text{hop}}\gg 1&#10;\end{equation}&#10;&#10;\end{document}" title="IguanaTex Bitmap Display">
            <a:extLst>
              <a:ext uri="{FF2B5EF4-FFF2-40B4-BE49-F238E27FC236}">
                <a16:creationId xmlns:a16="http://schemas.microsoft.com/office/drawing/2014/main" id="{D53807DC-436D-4111-83D8-716C574ABFF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11710"/>
            <a:ext cx="674311" cy="417177"/>
          </a:xfrm>
          <a:prstGeom prst="rect">
            <a:avLst/>
          </a:prstGeom>
        </p:spPr>
      </p:pic>
      <p:pic>
        <p:nvPicPr>
          <p:cNvPr id="112" name="Picture 111" descr="\documentclass{article}&#10;\usepackage{amsmath,amssymb}&#10;\usepackage{braket}&#10;\pagestyle{empty}&#10;\usepackage[usenames,dvipsnames]{xcolor}&#10;&#10;\begin{document}&#10;&#10;\begin{equation}&#10;\nonumber&#10;K\simeq 1&#10;\end{equation}&#10;&#10;\end{document}" title="IguanaTex Bitmap Display">
            <a:extLst>
              <a:ext uri="{FF2B5EF4-FFF2-40B4-BE49-F238E27FC236}">
                <a16:creationId xmlns:a16="http://schemas.microsoft.com/office/drawing/2014/main" id="{CFD90269-AC52-970E-7381-ECD1D068E20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75" y="2354058"/>
            <a:ext cx="470524" cy="118140"/>
          </a:xfrm>
          <a:prstGeom prst="rect">
            <a:avLst/>
          </a:prstGeom>
        </p:spPr>
      </p:pic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7592568E-0158-1715-29DB-47032ECC608A}"/>
              </a:ext>
            </a:extLst>
          </p:cNvPr>
          <p:cNvSpPr/>
          <p:nvPr/>
        </p:nvSpPr>
        <p:spPr>
          <a:xfrm>
            <a:off x="7905863" y="2297744"/>
            <a:ext cx="283640" cy="222516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FFFB1EB-1991-44EB-4784-FB659E98D569}"/>
              </a:ext>
            </a:extLst>
          </p:cNvPr>
          <p:cNvSpPr/>
          <p:nvPr/>
        </p:nvSpPr>
        <p:spPr>
          <a:xfrm>
            <a:off x="6948264" y="2067694"/>
            <a:ext cx="2088232" cy="6502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AF413BC-42B4-A317-998D-F838B5B9D3C7}"/>
              </a:ext>
            </a:extLst>
          </p:cNvPr>
          <p:cNvGrpSpPr/>
          <p:nvPr/>
        </p:nvGrpSpPr>
        <p:grpSpPr>
          <a:xfrm>
            <a:off x="1296605" y="2592796"/>
            <a:ext cx="522272" cy="359016"/>
            <a:chOff x="3041616" y="1963125"/>
            <a:chExt cx="522272" cy="359016"/>
          </a:xfrm>
        </p:grpSpPr>
        <p:pic>
          <p:nvPicPr>
            <p:cNvPr id="90" name="Picture 2 1 1" descr="✓ bulb cartoon scribble free vector eps, cdr, ai, svg vector illustration  graphic art">
              <a:extLst>
                <a:ext uri="{FF2B5EF4-FFF2-40B4-BE49-F238E27FC236}">
                  <a16:creationId xmlns:a16="http://schemas.microsoft.com/office/drawing/2014/main" id="{CE95F70F-1EFE-801A-3A77-4A482AEE1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108960" y="1963125"/>
              <a:ext cx="393586" cy="359016"/>
            </a:xfrm>
            <a:prstGeom prst="rect">
              <a:avLst/>
            </a:prstGeom>
            <a:noFill/>
          </p:spPr>
        </p:pic>
        <p:sp>
          <p:nvSpPr>
            <p:cNvPr id="86" name="Arrow: Down 85">
              <a:extLst>
                <a:ext uri="{FF2B5EF4-FFF2-40B4-BE49-F238E27FC236}">
                  <a16:creationId xmlns:a16="http://schemas.microsoft.com/office/drawing/2014/main" id="{2BD8AF86-31A0-5D52-9B82-9D65C61AD07C}"/>
                </a:ext>
              </a:extLst>
            </p:cNvPr>
            <p:cNvSpPr/>
            <p:nvPr/>
          </p:nvSpPr>
          <p:spPr>
            <a:xfrm>
              <a:off x="3041616" y="1995686"/>
              <a:ext cx="522272" cy="316591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FB0F7CB5-B9B7-8988-EA66-443971059AC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77402" y="2769776"/>
            <a:ext cx="2991013" cy="1941202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4FEA44B7-2B4E-BF68-36A5-36CA73C1C2E7}"/>
              </a:ext>
            </a:extLst>
          </p:cNvPr>
          <p:cNvSpPr txBox="1"/>
          <p:nvPr/>
        </p:nvSpPr>
        <p:spPr>
          <a:xfrm>
            <a:off x="2232248" y="101951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latin typeface="Gill Sans MT" panose="020B0502020104020203" pitchFamily="34" charset="0"/>
              </a:rPr>
              <a:t>Wybo</a:t>
            </a:r>
            <a:r>
              <a:rPr lang="en-US" sz="1000" dirty="0">
                <a:latin typeface="Gill Sans MT" panose="020B0502020104020203" pitchFamily="34" charset="0"/>
              </a:rPr>
              <a:t>, AB, </a:t>
            </a:r>
            <a:r>
              <a:rPr lang="en-US" sz="1000" dirty="0" err="1">
                <a:latin typeface="Gill Sans MT" panose="020B0502020104020203" pitchFamily="34" charset="0"/>
              </a:rPr>
              <a:t>Aidelsburger</a:t>
            </a:r>
            <a:r>
              <a:rPr lang="en-US" sz="1000" dirty="0">
                <a:latin typeface="Gill Sans MT" panose="020B0502020104020203" pitchFamily="34" charset="0"/>
              </a:rPr>
              <a:t>, Bloch, Knap, PRX Quantum 4, 030308 (2023)</a:t>
            </a:r>
          </a:p>
          <a:p>
            <a:pPr algn="ctr"/>
            <a:r>
              <a:rPr lang="en-US" sz="1000" dirty="0" err="1">
                <a:latin typeface="Gill Sans MT" panose="020B0502020104020203" pitchFamily="34" charset="0"/>
              </a:rPr>
              <a:t>Wybo</a:t>
            </a:r>
            <a:r>
              <a:rPr lang="en-US" sz="1000" dirty="0">
                <a:latin typeface="Gill Sans MT" panose="020B0502020104020203" pitchFamily="34" charset="0"/>
              </a:rPr>
              <a:t>, Knap, AB, Physical Review B 106 (7), 075102 (2023)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A9904-B0BD-7800-4580-DA9064559811}"/>
              </a:ext>
            </a:extLst>
          </p:cNvPr>
          <p:cNvSpPr txBox="1"/>
          <p:nvPr/>
        </p:nvSpPr>
        <p:spPr>
          <a:xfrm>
            <a:off x="4549311" y="4652707"/>
            <a:ext cx="4657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disclaimer: simulations done with coupled XXZ, but same features for Bose-Hubbard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32616E3-119D-1E7B-E74B-6CAF040CDF76}"/>
              </a:ext>
            </a:extLst>
          </p:cNvPr>
          <p:cNvSpPr/>
          <p:nvPr/>
        </p:nvSpPr>
        <p:spPr>
          <a:xfrm>
            <a:off x="179512" y="1587850"/>
            <a:ext cx="8927848" cy="33110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22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54" name="Connettore 1 37">
            <a:extLst>
              <a:ext uri="{FF2B5EF4-FFF2-40B4-BE49-F238E27FC236}">
                <a16:creationId xmlns:a16="http://schemas.microsoft.com/office/drawing/2014/main" id="{C2794107-427C-96BB-7300-B2D9756012E6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103">
            <a:extLst>
              <a:ext uri="{FF2B5EF4-FFF2-40B4-BE49-F238E27FC236}">
                <a16:creationId xmlns:a16="http://schemas.microsoft.com/office/drawing/2014/main" id="{F5E56336-2F2D-C773-F28D-F6327F9D47A2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Conclusions and discussion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4" name="CasellaDiTesto 49">
            <a:extLst>
              <a:ext uri="{FF2B5EF4-FFF2-40B4-BE49-F238E27FC236}">
                <a16:creationId xmlns:a16="http://schemas.microsoft.com/office/drawing/2014/main" id="{204E0ED6-258B-9C07-7EA3-565FAB7101BD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4E124-2BE9-629B-D7C1-E48285477480}"/>
              </a:ext>
            </a:extLst>
          </p:cNvPr>
          <p:cNvSpPr txBox="1"/>
          <p:nvPr/>
        </p:nvSpPr>
        <p:spPr>
          <a:xfrm>
            <a:off x="2893234" y="699542"/>
            <a:ext cx="3478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Further food for thought on the classical 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72AC1-36EC-B26A-9CAE-B0A932AB2C60}"/>
              </a:ext>
            </a:extLst>
          </p:cNvPr>
          <p:cNvSpPr txBox="1"/>
          <p:nvPr/>
        </p:nvSpPr>
        <p:spPr>
          <a:xfrm>
            <a:off x="1322952" y="1183834"/>
            <a:ext cx="67385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The “soliton gas picture” is a pillar for the thermodynamics of classical integrable models.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It </a:t>
            </a:r>
            <a:r>
              <a:rPr lang="en-US" sz="1400" u="sng" dirty="0">
                <a:latin typeface="Gill Sans MT" panose="020B0502020104020203" pitchFamily="34" charset="0"/>
              </a:rPr>
              <a:t>fails</a:t>
            </a:r>
            <a:r>
              <a:rPr lang="en-US" sz="1400" dirty="0">
                <a:latin typeface="Gill Sans MT" panose="020B0502020104020203" pitchFamily="34" charset="0"/>
              </a:rPr>
              <a:t> when extended solitons are present.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R. Koch,  AB, arXiv:2303.16932 (2023)</a:t>
            </a:r>
          </a:p>
        </p:txBody>
      </p:sp>
      <p:sp>
        <p:nvSpPr>
          <p:cNvPr id="6" name="Google Shape;1962;p45 1">
            <a:extLst>
              <a:ext uri="{FF2B5EF4-FFF2-40B4-BE49-F238E27FC236}">
                <a16:creationId xmlns:a16="http://schemas.microsoft.com/office/drawing/2014/main" id="{06FEE87A-0E9A-9018-0F3A-36CA6CBF5956}"/>
              </a:ext>
            </a:extLst>
          </p:cNvPr>
          <p:cNvSpPr/>
          <p:nvPr/>
        </p:nvSpPr>
        <p:spPr>
          <a:xfrm flipV="1">
            <a:off x="8597798" y="1151824"/>
            <a:ext cx="37158" cy="752879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962;p45 2">
            <a:extLst>
              <a:ext uri="{FF2B5EF4-FFF2-40B4-BE49-F238E27FC236}">
                <a16:creationId xmlns:a16="http://schemas.microsoft.com/office/drawing/2014/main" id="{751DE0A4-7C3C-4EAF-964A-286654937F3D}"/>
              </a:ext>
            </a:extLst>
          </p:cNvPr>
          <p:cNvSpPr/>
          <p:nvPr/>
        </p:nvSpPr>
        <p:spPr>
          <a:xfrm rot="16200000" flipV="1">
            <a:off x="4729116" y="-2093714"/>
            <a:ext cx="36576" cy="7970056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962;p45 3">
            <a:extLst>
              <a:ext uri="{FF2B5EF4-FFF2-40B4-BE49-F238E27FC236}">
                <a16:creationId xmlns:a16="http://schemas.microsoft.com/office/drawing/2014/main" id="{1033B0E8-7706-10D3-A8FA-20ABEECDE0DF}"/>
              </a:ext>
            </a:extLst>
          </p:cNvPr>
          <p:cNvSpPr/>
          <p:nvPr/>
        </p:nvSpPr>
        <p:spPr>
          <a:xfrm flipH="1">
            <a:off x="588457" y="1139580"/>
            <a:ext cx="37158" cy="752879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962;p45 4">
            <a:extLst>
              <a:ext uri="{FF2B5EF4-FFF2-40B4-BE49-F238E27FC236}">
                <a16:creationId xmlns:a16="http://schemas.microsoft.com/office/drawing/2014/main" id="{2E31CF6D-D0C6-28AC-82F0-0D7601FEF735}"/>
              </a:ext>
            </a:extLst>
          </p:cNvPr>
          <p:cNvSpPr/>
          <p:nvPr/>
        </p:nvSpPr>
        <p:spPr>
          <a:xfrm rot="16200000" flipH="1">
            <a:off x="4525756" y="-2835149"/>
            <a:ext cx="36576" cy="7970056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2A9208-97EA-3BFC-600E-67CAC29EF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51441"/>
            <a:ext cx="3911827" cy="10812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76416-90C8-3C5F-7C16-6EAB544BF30F}"/>
              </a:ext>
            </a:extLst>
          </p:cNvPr>
          <p:cNvSpPr txBox="1"/>
          <p:nvPr/>
        </p:nvSpPr>
        <p:spPr>
          <a:xfrm>
            <a:off x="6220436" y="2404414"/>
            <a:ext cx="150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Large thermal fluctuations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7AC02D-6E96-2C1C-E366-B69EAC9BDB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50" y="2475694"/>
            <a:ext cx="772486" cy="4590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D687E6-37FD-6613-E832-EB9A02E263F3}"/>
              </a:ext>
            </a:extLst>
          </p:cNvPr>
          <p:cNvSpPr txBox="1"/>
          <p:nvPr/>
        </p:nvSpPr>
        <p:spPr>
          <a:xfrm>
            <a:off x="8244408" y="2534275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Finite-size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992BA7-8401-A08E-61AF-F3E4741F6F1B}"/>
              </a:ext>
            </a:extLst>
          </p:cNvPr>
          <p:cNvSpPr txBox="1"/>
          <p:nvPr/>
        </p:nvSpPr>
        <p:spPr>
          <a:xfrm>
            <a:off x="323528" y="3632706"/>
            <a:ext cx="322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So far, case-by-case solution from semiclassical limit of quantum models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657909-D1B1-509E-1CC0-B2E87B66C9F8}"/>
              </a:ext>
            </a:extLst>
          </p:cNvPr>
          <p:cNvSpPr txBox="1"/>
          <p:nvPr/>
        </p:nvSpPr>
        <p:spPr>
          <a:xfrm>
            <a:off x="1034376" y="4496221"/>
            <a:ext cx="1994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General </a:t>
            </a:r>
            <a:r>
              <a:rPr lang="en-US" sz="1400" u="sng" dirty="0">
                <a:latin typeface="Gill Sans MT" panose="020B0502020104020203" pitchFamily="34" charset="0"/>
              </a:rPr>
              <a:t>classical</a:t>
            </a:r>
            <a:r>
              <a:rPr lang="en-US" sz="1400" dirty="0">
                <a:latin typeface="Gill Sans MT" panose="020B0502020104020203" pitchFamily="34" charset="0"/>
              </a:rPr>
              <a:t> recipe?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0FBD17-DD26-06A6-CA94-175146D860A6}"/>
              </a:ext>
            </a:extLst>
          </p:cNvPr>
          <p:cNvSpPr txBox="1"/>
          <p:nvPr/>
        </p:nvSpPr>
        <p:spPr>
          <a:xfrm>
            <a:off x="5670270" y="3686567"/>
            <a:ext cx="322221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New insight on classical magnets?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AB, </a:t>
            </a:r>
            <a:r>
              <a:rPr lang="en-US" sz="1000" dirty="0" err="1">
                <a:latin typeface="Gill Sans MT" panose="020B0502020104020203" pitchFamily="34" charset="0"/>
              </a:rPr>
              <a:t>Kranjik</a:t>
            </a:r>
            <a:r>
              <a:rPr lang="en-US" sz="1000" dirty="0">
                <a:latin typeface="Gill Sans MT" panose="020B0502020104020203" pitchFamily="34" charset="0"/>
              </a:rPr>
              <a:t>, </a:t>
            </a:r>
            <a:r>
              <a:rPr lang="en-US" sz="1000" dirty="0" err="1">
                <a:latin typeface="Gill Sans MT" panose="020B0502020104020203" pitchFamily="34" charset="0"/>
              </a:rPr>
              <a:t>Ilievski</a:t>
            </a:r>
            <a:r>
              <a:rPr lang="en-US" sz="1000" dirty="0">
                <a:latin typeface="Gill Sans MT" panose="020B0502020104020203" pitchFamily="34" charset="0"/>
              </a:rPr>
              <a:t>, in progress</a:t>
            </a:r>
          </a:p>
        </p:txBody>
      </p:sp>
      <p:pic>
        <p:nvPicPr>
          <p:cNvPr id="45" name="Picture 44" descr="\documentclass{article}&#10;\usepackage{amsmath,amssymb}&#10;\usepackage{braket}&#10;\pagestyle{empty}&#10;\usepackage[usenames,dvipsnames]{xcolor}&#10;&#10;\begin{document}&#10;&#10;\begin{equation}&#10;\nonumber&#10;\partial_t\vec{S}=J\vec{S}\times \partial_x^2\vec{S}&#10;\end{equation}&#10;&#10;\end{document}" title="IguanaTex Bitmap Display">
            <a:extLst>
              <a:ext uri="{FF2B5EF4-FFF2-40B4-BE49-F238E27FC236}">
                <a16:creationId xmlns:a16="http://schemas.microsoft.com/office/drawing/2014/main" id="{513B9052-1509-6F1E-ED41-14BAF639BD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04" y="4359579"/>
            <a:ext cx="1269669" cy="219791"/>
          </a:xfrm>
          <a:prstGeom prst="rect">
            <a:avLst/>
          </a:prstGeom>
        </p:spPr>
      </p:pic>
      <p:pic>
        <p:nvPicPr>
          <p:cNvPr id="46" name="Immagine 56" descr="QM.png">
            <a:extLst>
              <a:ext uri="{FF2B5EF4-FFF2-40B4-BE49-F238E27FC236}">
                <a16:creationId xmlns:a16="http://schemas.microsoft.com/office/drawing/2014/main" id="{6AD8E357-C5C0-01EA-9982-8DABF484AB7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82448" y="4194097"/>
            <a:ext cx="529202" cy="34415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3D34014-9E71-C8CF-1352-F30B4F6B8EBF}"/>
              </a:ext>
            </a:extLst>
          </p:cNvPr>
          <p:cNvSpPr/>
          <p:nvPr/>
        </p:nvSpPr>
        <p:spPr>
          <a:xfrm>
            <a:off x="251520" y="3591875"/>
            <a:ext cx="3284672" cy="12121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70C47B-61A4-1DF2-48B5-AB8265CFB2E5}"/>
              </a:ext>
            </a:extLst>
          </p:cNvPr>
          <p:cNvSpPr/>
          <p:nvPr/>
        </p:nvSpPr>
        <p:spPr>
          <a:xfrm>
            <a:off x="5679816" y="3651870"/>
            <a:ext cx="3284672" cy="12121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B4B21E-A3ED-4C3D-19BA-C199ED3E6A40}"/>
              </a:ext>
            </a:extLst>
          </p:cNvPr>
          <p:cNvSpPr txBox="1"/>
          <p:nvPr/>
        </p:nvSpPr>
        <p:spPr>
          <a:xfrm>
            <a:off x="3464185" y="4083918"/>
            <a:ext cx="227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981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644E35-09D7-1EE1-C3E4-6B81930C69BA}"/>
              </a:ext>
            </a:extLst>
          </p:cNvPr>
          <p:cNvSpPr txBox="1"/>
          <p:nvPr/>
        </p:nvSpPr>
        <p:spPr>
          <a:xfrm>
            <a:off x="0" y="23365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358404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24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2" name="Connettore 1 37">
            <a:extLst>
              <a:ext uri="{FF2B5EF4-FFF2-40B4-BE49-F238E27FC236}">
                <a16:creationId xmlns:a16="http://schemas.microsoft.com/office/drawing/2014/main" id="{6D1FA85C-A74F-BBEF-0151-ECC27E2D604E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03">
            <a:extLst>
              <a:ext uri="{FF2B5EF4-FFF2-40B4-BE49-F238E27FC236}">
                <a16:creationId xmlns:a16="http://schemas.microsoft.com/office/drawing/2014/main" id="{B1858890-05E7-3E6F-EBFB-6D5E9B6DE4D3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The classical TBA</a:t>
            </a:r>
            <a:endParaRPr lang="it-IT" sz="2400" dirty="0">
              <a:latin typeface="Gill Sans MT" pitchFamily="34" charset="0"/>
            </a:endParaRPr>
          </a:p>
        </p:txBody>
      </p:sp>
      <p:pic>
        <p:nvPicPr>
          <p:cNvPr id="6" name="Picture 5" descr="\documentclass{article}&#10;\usepackage{amsmath,amssymb}&#10;\usepackage{braket}&#10;\pagestyle{empty}&#10;\usepackage[usenames,dvipsnames]{xcolor}&#10;&#10;\begin{document}&#10;&#10;\begin{equation}&#10; \nonumber\sigma \varepsilon_\sigma(\theta)=-2+\beta c^2 \frac{m_\sigma}{ \sigma}\cosh\theta +\frac{1}{\sigma}\int \frac{\text{d}\theta'}{2\pi} \varphi_\sigma(\theta-\theta')(e^{-\varepsilon_K}+e^{-\varepsilon_{\bar{K}}})+&#10;+\frac{1}{\sigma}\int \frac{\text{d}\theta'}{2\pi}\int_{0}^{1}\text{d} \sigma'\,\varphi_{\sigma,\sigma'}(\theta-\theta')\frac{e^{-( \sigma')^2\varepsilon_{\sigma'}(\theta')}-1}{s_\text{m}(\sigma')^2}&#10;\end{equation}&#10;&#10;\end{document}" title="IguanaTex Bitmap Display">
            <a:extLst>
              <a:ext uri="{FF2B5EF4-FFF2-40B4-BE49-F238E27FC236}">
                <a16:creationId xmlns:a16="http://schemas.microsoft.com/office/drawing/2014/main" id="{8D0073BB-BCDE-86FA-F3E1-2E729830B0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8242"/>
            <a:ext cx="8643157" cy="479412"/>
          </a:xfrm>
          <a:prstGeom prst="rect">
            <a:avLst/>
          </a:prstGeom>
        </p:spPr>
      </p:pic>
      <p:pic>
        <p:nvPicPr>
          <p:cNvPr id="7" name="Picture 6" descr="\documentclass{article}&#10;\usepackage{amsmath,amssymb}&#10;\usepackage{braket}&#10;\pagestyle{empty}&#10;\usepackage[usenames,dvipsnames]{xcolor}&#10;&#10;\begin{document}&#10;&#10;\begin{equation}&#10;\nonumber&#10;\varepsilon_K(\theta)=\log s_\text{m}-1+\beta M c^2\cosh\theta +\int \frac{\text{d}\theta'}{2\pi} \varphi(\theta-\theta')(e^{-\varepsilon_K}+e^{-\varepsilon_{\bar{K}}})+\int \frac{\text{d}\theta'}{2\pi}\int_{0}^{1}\text{d} \sigma  \varphi_\sigma(\theta-\theta')\frac{e^{- \sigma^2\varepsilon_\sigma(\theta')}-1}{s_\text{m}\sigma^2}&#10;\end{equation}&#10;&#10;\end{document}" title="IguanaTex Bitmap Display">
            <a:extLst>
              <a:ext uri="{FF2B5EF4-FFF2-40B4-BE49-F238E27FC236}">
                <a16:creationId xmlns:a16="http://schemas.microsoft.com/office/drawing/2014/main" id="{9062A050-7748-D946-CA3E-2F23202CD8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9702"/>
            <a:ext cx="7898618" cy="479411"/>
          </a:xfrm>
          <a:prstGeom prst="rect">
            <a:avLst/>
          </a:prstGeom>
        </p:spPr>
      </p:pic>
      <p:pic>
        <p:nvPicPr>
          <p:cNvPr id="15" name="Picture 14" descr="\documentclass{article}&#10;\usepackage{amsmath,amssymb}&#10;\usepackage{braket}&#10;\pagestyle{empty}&#10;\usepackage[usenames,dvipsnames]{xcolor}&#10;&#10;\begin{document}&#10;&#10;\begin{equation}&#10;\nonumber&#10;\vartheta_K(\theta)= e^{-\varepsilon_K(\theta)}=\frac{\rho_K(\theta)}{\rho_K^t(\theta)}&#10;\end{equation}&#10;&#10;\end{document}" title="IguanaTex Bitmap Display">
            <a:extLst>
              <a:ext uri="{FF2B5EF4-FFF2-40B4-BE49-F238E27FC236}">
                <a16:creationId xmlns:a16="http://schemas.microsoft.com/office/drawing/2014/main" id="{DBADF8C5-A1D8-E660-7B5C-FD8FD4FEA3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20505"/>
            <a:ext cx="1931517" cy="419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29134C-617E-804B-37AF-90E46388C9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464" y="3157873"/>
            <a:ext cx="4158190" cy="1641724"/>
          </a:xfrm>
          <a:prstGeom prst="rect">
            <a:avLst/>
          </a:prstGeom>
        </p:spPr>
      </p:pic>
      <p:pic>
        <p:nvPicPr>
          <p:cNvPr id="4" name="Picture 3" descr="\documentclass{article}&#10;\usepackage{amsmath,amssymb}&#10;\usepackage{braket}&#10;\pagestyle{empty}&#10;\usepackage[usenames,dvipsnames]{xcolor}&#10;&#10;\begin{document}&#10;&#10;\begin{equation}&#10;\nonumber&#10;\hspace{2pc}\vartheta_\sigma(\theta)=e^{-\sigma^2 \varepsilon_\sigma(\theta)}=(s_\text{m} \sigma)^2\frac{\rho_\sigma(\theta)}{\rho^t_\sigma(\theta)}&#10;\end{equation}&#10;&#10;\end{document}" title="IguanaTex Bitmap Display">
            <a:extLst>
              <a:ext uri="{FF2B5EF4-FFF2-40B4-BE49-F238E27FC236}">
                <a16:creationId xmlns:a16="http://schemas.microsoft.com/office/drawing/2014/main" id="{153A4CDF-C19E-86FD-FF7A-69D09134B1E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8" y="4175861"/>
            <a:ext cx="2492447" cy="412112"/>
          </a:xfrm>
          <a:prstGeom prst="rect">
            <a:avLst/>
          </a:prstGeom>
        </p:spPr>
      </p:pic>
      <p:sp>
        <p:nvSpPr>
          <p:cNvPr id="9" name="CasellaDiTesto 49">
            <a:extLst>
              <a:ext uri="{FF2B5EF4-FFF2-40B4-BE49-F238E27FC236}">
                <a16:creationId xmlns:a16="http://schemas.microsoft.com/office/drawing/2014/main" id="{C3BE022F-EB55-9848-3243-155179B66B52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0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25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2" name="Connettore 1 37">
            <a:extLst>
              <a:ext uri="{FF2B5EF4-FFF2-40B4-BE49-F238E27FC236}">
                <a16:creationId xmlns:a16="http://schemas.microsoft.com/office/drawing/2014/main" id="{6D1FA85C-A74F-BBEF-0151-ECC27E2D604E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03">
            <a:extLst>
              <a:ext uri="{FF2B5EF4-FFF2-40B4-BE49-F238E27FC236}">
                <a16:creationId xmlns:a16="http://schemas.microsoft.com/office/drawing/2014/main" id="{B1858890-05E7-3E6F-EBFB-6D5E9B6DE4D3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The GHD equations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9" name="CasellaDiTesto 49">
            <a:extLst>
              <a:ext uri="{FF2B5EF4-FFF2-40B4-BE49-F238E27FC236}">
                <a16:creationId xmlns:a16="http://schemas.microsoft.com/office/drawing/2014/main" id="{C3BE022F-EB55-9848-3243-155179B66B52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\documentclass{article}&#10;\usepackage{amsmath,amssymb}&#10;\usepackage{braket}&#10;\pagestyle{empty}&#10;\usepackage[usenames,dvipsnames]{xcolor}&#10;&#10;\begin{document}&#10;&#10;\begin{equation}&#10;\nonumber&#10;\vartheta_{t+\text{d} t}(\theta,x,\sigma)=\vartheta_t\left(\theta-\text{d} t F^\text{eff}_\sigma, x-\text{d} tv^\text{eff}_\sigma, \sigma-\text{d} t s_\text{m} (\partial_t (s_\text{m})^{-1}+\partial_x (s_\text{m})^{-1} v^\text{eff}_\sigma)\sigma \right)&#10;\end{equation}&#10;\end{document}" title="IguanaTex Bitmap Display">
            <a:extLst>
              <a:ext uri="{FF2B5EF4-FFF2-40B4-BE49-F238E27FC236}">
                <a16:creationId xmlns:a16="http://schemas.microsoft.com/office/drawing/2014/main" id="{91FD3139-2B59-6856-817D-45D923A3FB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635646"/>
            <a:ext cx="6030395" cy="226193"/>
          </a:xfrm>
          <a:prstGeom prst="rect">
            <a:avLst/>
          </a:prstGeom>
        </p:spPr>
      </p:pic>
      <p:pic>
        <p:nvPicPr>
          <p:cNvPr id="14" name="Picture 13" descr="\documentclass{article}&#10;\usepackage{amsmath,amssymb}&#10;\usepackage{braket}&#10;\pagestyle{empty}&#10;\usepackage[usenames,dvipsnames]{xcolor}&#10;&#10;\begin{document}&#10;&#10;\begin{equation}&#10;\nonumber&#10;\vartheta_t(\theta,x,\sigma&gt;1)=s_\text{max}^2\vartheta_{t,K}(\theta,x)\vartheta_{t,\bar{K}}(\theta,x)&#10;\end{equation}&#10;&#10;\end{document}" title="IguanaTex Bitmap Display">
            <a:extLst>
              <a:ext uri="{FF2B5EF4-FFF2-40B4-BE49-F238E27FC236}">
                <a16:creationId xmlns:a16="http://schemas.microsoft.com/office/drawing/2014/main" id="{93A9DB8D-FE24-E904-8AB5-588DA75A59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45" y="2275683"/>
            <a:ext cx="3140031" cy="224059"/>
          </a:xfrm>
          <a:prstGeom prst="rect">
            <a:avLst/>
          </a:prstGeom>
        </p:spPr>
      </p:pic>
      <p:pic>
        <p:nvPicPr>
          <p:cNvPr id="25" name="Picture 24" descr="\documentclass{article}&#10;\usepackage{amsmath,amssymb}&#10;\usepackage{braket}&#10;\pagestyle{empty}&#10;\usepackage[usenames,dvipsnames]{xcolor}&#10;&#10;\begin{document}&#10;&#10;\begin{equation}&#10;\nonumber&#10;\vartheta_{t+\text{d} t\, ; K}(\theta,x)=\vartheta_{t;K}(\theta-\text{d} t F_K^\text{eff},x-\text{d} t v^\text{eff}_K)-\text{d}t(\partial_t s_\text{m}+v^\text{eff}_{\sigma=1} \partial_x s_\text{m}) \frac{2}{s_\text{m}^2} \vartheta_{t+\text{d} t}(\theta,x,\sigma=1)&#10;\end{equation}&#10;\end{document}" title="IguanaTex Bitmap Display">
            <a:extLst>
              <a:ext uri="{FF2B5EF4-FFF2-40B4-BE49-F238E27FC236}">
                <a16:creationId xmlns:a16="http://schemas.microsoft.com/office/drawing/2014/main" id="{475347BE-1155-86A2-09FF-275155107D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7774"/>
            <a:ext cx="6373952" cy="4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29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26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9" name="CasellaDiTesto 49">
            <a:extLst>
              <a:ext uri="{FF2B5EF4-FFF2-40B4-BE49-F238E27FC236}">
                <a16:creationId xmlns:a16="http://schemas.microsoft.com/office/drawing/2014/main" id="{C3BE022F-EB55-9848-3243-155179B66B52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103">
            <a:extLst>
              <a:ext uri="{FF2B5EF4-FFF2-40B4-BE49-F238E27FC236}">
                <a16:creationId xmlns:a16="http://schemas.microsoft.com/office/drawing/2014/main" id="{FF0E43BA-0356-C31D-7720-6D53EA0AC67D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Back to the Lab: what can be measured?</a:t>
            </a:r>
            <a:endParaRPr lang="it-IT" sz="2400" dirty="0">
              <a:latin typeface="Gill Sans MT" pitchFamily="34" charset="0"/>
            </a:endParaRPr>
          </a:p>
        </p:txBody>
      </p:sp>
      <p:cxnSp>
        <p:nvCxnSpPr>
          <p:cNvPr id="4" name="Connettore 1 37">
            <a:extLst>
              <a:ext uri="{FF2B5EF4-FFF2-40B4-BE49-F238E27FC236}">
                <a16:creationId xmlns:a16="http://schemas.microsoft.com/office/drawing/2014/main" id="{AC3358C8-66B6-6F24-AE5E-CC5B36EB2DE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C9E9E4C-2790-58C7-7854-DB30E2024A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552" y="1728192"/>
            <a:ext cx="2398777" cy="2499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2B458-162A-332B-F5C1-F308148B51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52784"/>
            <a:ext cx="1787056" cy="1042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55753F-115D-CA2E-90F0-7B812CA06F16}"/>
              </a:ext>
            </a:extLst>
          </p:cNvPr>
          <p:cNvSpPr txBox="1"/>
          <p:nvPr/>
        </p:nvSpPr>
        <p:spPr>
          <a:xfrm flipH="1">
            <a:off x="390581" y="689713"/>
            <a:ext cx="3173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Density measurements after trap release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18BA3-7943-20BC-785C-0B3B6F9A3D42}"/>
              </a:ext>
            </a:extLst>
          </p:cNvPr>
          <p:cNvSpPr txBox="1"/>
          <p:nvPr/>
        </p:nvSpPr>
        <p:spPr>
          <a:xfrm flipH="1">
            <a:off x="1728280" y="4227934"/>
            <a:ext cx="197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Interference fringes of the two condensates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C7A8BB-C1FC-87D0-029C-3DECEF4D88EB}"/>
              </a:ext>
            </a:extLst>
          </p:cNvPr>
          <p:cNvCxnSpPr/>
          <p:nvPr/>
        </p:nvCxnSpPr>
        <p:spPr>
          <a:xfrm flipV="1">
            <a:off x="1619672" y="3716645"/>
            <a:ext cx="1026412" cy="583297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CC7389-B653-FCB4-9A37-164D8E8F4A51}"/>
              </a:ext>
            </a:extLst>
          </p:cNvPr>
          <p:cNvCxnSpPr>
            <a:cxnSpLocks/>
          </p:cNvCxnSpPr>
          <p:nvPr/>
        </p:nvCxnSpPr>
        <p:spPr>
          <a:xfrm flipH="1" flipV="1">
            <a:off x="899592" y="3785971"/>
            <a:ext cx="1010589" cy="513971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\documentclass{article}&#10;\usepackage{amsmath,amssymb}&#10;\usepackage{braket}&#10;\pagestyle{empty}&#10;\usepackage[usenames,dvipsnames]{xcolor}&#10;&#10;\begin{document}&#10;&#10;\begin{equation}&#10;\nonumber&#10;x&#10;\end{equation}&#10;&#10;\end{document}" title="IguanaTex Bitmap Display">
            <a:extLst>
              <a:ext uri="{FF2B5EF4-FFF2-40B4-BE49-F238E27FC236}">
                <a16:creationId xmlns:a16="http://schemas.microsoft.com/office/drawing/2014/main" id="{47CFCA18-7169-DED3-FA99-A2AF512FA3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95646"/>
            <a:ext cx="78649" cy="72248"/>
          </a:xfrm>
          <a:prstGeom prst="rect">
            <a:avLst/>
          </a:prstGeom>
        </p:spPr>
      </p:pic>
      <p:pic>
        <p:nvPicPr>
          <p:cNvPr id="17" name="Picture 16" descr="\documentclass{article}&#10;\usepackage{amsmath,amssymb}&#10;\usepackage{braket}&#10;\pagestyle{empty}&#10;\usepackage[usenames,dvipsnames]{xcolor}&#10;&#10;\begin{document}&#10;&#10;\begin{equation}&#10;\nonumber&#10;y&#10;\end{equation}&#10;&#10;\end{document}" title="IguanaTex Bitmap Display">
            <a:extLst>
              <a:ext uri="{FF2B5EF4-FFF2-40B4-BE49-F238E27FC236}">
                <a16:creationId xmlns:a16="http://schemas.microsoft.com/office/drawing/2014/main" id="{4CD195A9-580B-047D-478D-0514237E3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7894"/>
            <a:ext cx="73162" cy="1015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DF93F4-2B2C-943E-312C-ABC71C85DFCA}"/>
              </a:ext>
            </a:extLst>
          </p:cNvPr>
          <p:cNvSpPr txBox="1"/>
          <p:nvPr/>
        </p:nvSpPr>
        <p:spPr>
          <a:xfrm>
            <a:off x="-2760" y="4097205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Gill Sans MT" panose="020B0502020104020203" pitchFamily="34" charset="0"/>
              </a:rPr>
              <a:t>Fig. from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T. </a:t>
            </a:r>
            <a:r>
              <a:rPr lang="en-US" sz="1000" dirty="0" err="1">
                <a:latin typeface="Gill Sans MT" panose="020B0502020104020203" pitchFamily="34" charset="0"/>
              </a:rPr>
              <a:t>Schweigler</a:t>
            </a:r>
            <a:r>
              <a:rPr lang="en-US" sz="1000" dirty="0">
                <a:latin typeface="Gill Sans MT" panose="020B0502020104020203" pitchFamily="34" charset="0"/>
              </a:rPr>
              <a:t> PhD's thesis</a:t>
            </a:r>
          </a:p>
        </p:txBody>
      </p:sp>
      <p:pic>
        <p:nvPicPr>
          <p:cNvPr id="19" name="Picture 18" descr="\documentclass{article}&#10;\usepackage{amsmath,amssymb}&#10;\usepackage{braket}&#10;\pagestyle{empty}&#10;\usepackage[usenames,dvipsnames]{xcolor}&#10;&#10;\begin{document}&#10;&#10;\begin{equation}&#10;\nonumber&#10;n_{\text{3D}}(\vec{r},t)=|f(\vec{r},t)|^2 2n(x)\left[1+\cos(\phi(x)-\vec{d}\cdot\vec{r} m/(\hbar t))\right]&#10;\end{equation}&#10;&#10;\end{document}" title="IguanaTex Bitmap Display">
            <a:extLst>
              <a:ext uri="{FF2B5EF4-FFF2-40B4-BE49-F238E27FC236}">
                <a16:creationId xmlns:a16="http://schemas.microsoft.com/office/drawing/2014/main" id="{6339F438-4175-1BA7-100F-DAF37241507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3701"/>
            <a:ext cx="4219783" cy="32221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74C5DA-AD49-78AC-35DD-022E517DAD56}"/>
              </a:ext>
            </a:extLst>
          </p:cNvPr>
          <p:cNvCxnSpPr>
            <a:cxnSpLocks/>
          </p:cNvCxnSpPr>
          <p:nvPr/>
        </p:nvCxnSpPr>
        <p:spPr>
          <a:xfrm flipH="1">
            <a:off x="7326520" y="873206"/>
            <a:ext cx="144016" cy="290495"/>
          </a:xfrm>
          <a:prstGeom prst="line">
            <a:avLst/>
          </a:prstGeom>
          <a:ln w="1905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181F13-A519-1E33-C5D2-4079D7011E8A}"/>
              </a:ext>
            </a:extLst>
          </p:cNvPr>
          <p:cNvSpPr txBox="1"/>
          <p:nvPr/>
        </p:nvSpPr>
        <p:spPr>
          <a:xfrm>
            <a:off x="6822171" y="627534"/>
            <a:ext cx="18004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Condensates relative 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3080D9-393E-8B2B-05A5-9E798B23029C}"/>
              </a:ext>
            </a:extLst>
          </p:cNvPr>
          <p:cNvSpPr txBox="1"/>
          <p:nvPr/>
        </p:nvSpPr>
        <p:spPr>
          <a:xfrm>
            <a:off x="4143907" y="1563638"/>
            <a:ext cx="3923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ill Sans MT" panose="020B0502020104020203" pitchFamily="34" charset="0"/>
              </a:rPr>
              <a:t>See van </a:t>
            </a:r>
            <a:r>
              <a:rPr lang="en-US" sz="1000" dirty="0" err="1">
                <a:latin typeface="Gill Sans MT" panose="020B0502020104020203" pitchFamily="34" charset="0"/>
              </a:rPr>
              <a:t>Nieuwkerk</a:t>
            </a:r>
            <a:r>
              <a:rPr lang="en-US" sz="1000" dirty="0">
                <a:latin typeface="Gill Sans MT" panose="020B0502020104020203" pitchFamily="34" charset="0"/>
              </a:rPr>
              <a:t>, </a:t>
            </a:r>
            <a:r>
              <a:rPr lang="en-US" sz="1000" dirty="0" err="1">
                <a:latin typeface="Gill Sans MT" panose="020B0502020104020203" pitchFamily="34" charset="0"/>
              </a:rPr>
              <a:t>Schmiedmayer</a:t>
            </a:r>
            <a:r>
              <a:rPr lang="en-US" sz="1000" dirty="0">
                <a:latin typeface="Gill Sans MT" panose="020B0502020104020203" pitchFamily="34" charset="0"/>
              </a:rPr>
              <a:t>, </a:t>
            </a:r>
            <a:r>
              <a:rPr lang="en-US" sz="1000" dirty="0" err="1">
                <a:latin typeface="Gill Sans MT" panose="020B0502020104020203" pitchFamily="34" charset="0"/>
              </a:rPr>
              <a:t>Essler</a:t>
            </a:r>
            <a:r>
              <a:rPr lang="en-US" sz="1000" dirty="0">
                <a:latin typeface="Gill Sans MT" panose="020B0502020104020203" pitchFamily="34" charset="0"/>
              </a:rPr>
              <a:t>, </a:t>
            </a:r>
            <a:r>
              <a:rPr lang="en-US" sz="1000" dirty="0" err="1">
                <a:latin typeface="Gill Sans MT" panose="020B0502020104020203" pitchFamily="34" charset="0"/>
              </a:rPr>
              <a:t>Scipost</a:t>
            </a:r>
            <a:r>
              <a:rPr lang="en-US" sz="1000" dirty="0">
                <a:latin typeface="Gill Sans MT" panose="020B0502020104020203" pitchFamily="34" charset="0"/>
              </a:rPr>
              <a:t> Phys. 5, 046 (2018) for quantum treatment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8EAA6B-0BEC-A0F4-B5B2-A30FC7E7CA32}"/>
              </a:ext>
            </a:extLst>
          </p:cNvPr>
          <p:cNvGrpSpPr>
            <a:grpSpLocks noChangeAspect="1"/>
          </p:cNvGrpSpPr>
          <p:nvPr/>
        </p:nvGrpSpPr>
        <p:grpSpPr>
          <a:xfrm>
            <a:off x="4648235" y="2551046"/>
            <a:ext cx="2857002" cy="1341660"/>
            <a:chOff x="4429854" y="2432226"/>
            <a:chExt cx="3670538" cy="17237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CEA6308-48A0-DC08-A0C0-2E8D82643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99992" y="2432226"/>
              <a:ext cx="3600400" cy="1695472"/>
            </a:xfrm>
            <a:prstGeom prst="rect">
              <a:avLst/>
            </a:prstGeom>
          </p:spPr>
        </p:pic>
        <p:pic>
          <p:nvPicPr>
            <p:cNvPr id="27" name="Picture 26" descr="\documentclass{article}&#10;\usepackage{amsmath,amssymb}&#10;\usepackage{braket}&#10;\pagestyle{empty}&#10;\usepackage[usenames,dvipsnames]{xcolor}&#10;&#10;\begin{document}&#10;&#10;\begin{equation}&#10;\nonumber&#10;x[\text{$\mu$m}]&#10;\end{equation}&#10;&#10;\end{document}" title="IguanaTex Bitmap Display">
              <a:extLst>
                <a:ext uri="{FF2B5EF4-FFF2-40B4-BE49-F238E27FC236}">
                  <a16:creationId xmlns:a16="http://schemas.microsoft.com/office/drawing/2014/main" id="{70645C53-6442-9335-94C5-3E25538E68DA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229" y="4027130"/>
              <a:ext cx="307891" cy="128796"/>
            </a:xfrm>
            <a:prstGeom prst="rect">
              <a:avLst/>
            </a:prstGeom>
          </p:spPr>
        </p:pic>
        <p:pic>
          <p:nvPicPr>
            <p:cNvPr id="28" name="Picture 27" descr="\documentclass{article}&#10;\usepackage{amsmath,amssymb}&#10;\usepackage{braket}&#10;\pagestyle{empty}&#10;\usepackage[usenames,dvipsnames]{xcolor}&#10;&#10;\begin{document}&#10;&#10;\begin{equation}&#10;\nonumber&#10;x[\text{$\mu$m}]&#10;\end{equation}&#10;&#10;\end{document}" title="IguanaTex Bitmap Display">
              <a:extLst>
                <a:ext uri="{FF2B5EF4-FFF2-40B4-BE49-F238E27FC236}">
                  <a16:creationId xmlns:a16="http://schemas.microsoft.com/office/drawing/2014/main" id="{1342AC2D-1E13-E668-54D9-EF3CB013381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429" y="4027130"/>
              <a:ext cx="307891" cy="128796"/>
            </a:xfrm>
            <a:prstGeom prst="rect">
              <a:avLst/>
            </a:prstGeom>
          </p:spPr>
        </p:pic>
        <p:pic>
          <p:nvPicPr>
            <p:cNvPr id="29" name="Picture 28" descr="\documentclass{article}&#10;\usepackage{amsmath,amssymb}&#10;\usepackage{braket}&#10;\pagestyle{empty}&#10;\usepackage[usenames,dvipsnames]{xcolor}&#10;&#10;\begin{document}&#10;&#10;\begin{equation}&#10;\nonumber&#10;\phi/\pi&#10;\end{equation}&#10;&#10;\end{document}" title="IguanaTex Bitmap Display">
              <a:extLst>
                <a:ext uri="{FF2B5EF4-FFF2-40B4-BE49-F238E27FC236}">
                  <a16:creationId xmlns:a16="http://schemas.microsoft.com/office/drawing/2014/main" id="{453FAC49-C636-17D4-2242-37772FEFAB60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90605" y="3627601"/>
              <a:ext cx="207293" cy="128796"/>
            </a:xfrm>
            <a:prstGeom prst="rect">
              <a:avLst/>
            </a:prstGeom>
          </p:spPr>
        </p:pic>
        <p:pic>
          <p:nvPicPr>
            <p:cNvPr id="30" name="Picture 29" descr="\documentclass{article}&#10;\usepackage{amsmath,amssymb}&#10;\usepackage{braket}&#10;\pagestyle{empty}&#10;\usepackage[usenames,dvipsnames]{xcolor}&#10;&#10;\begin{document}&#10;&#10;\begin{equation}&#10;\nonumber&#10;y[\text{$\mu$m}]&#10;\end{equation}&#10;&#10;\end{document}" title="IguanaTex Bitmap Display">
              <a:extLst>
                <a:ext uri="{FF2B5EF4-FFF2-40B4-BE49-F238E27FC236}">
                  <a16:creationId xmlns:a16="http://schemas.microsoft.com/office/drawing/2014/main" id="{DA7201E5-5DB7-6553-AFB0-78D337E8811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56324" y="2874654"/>
              <a:ext cx="302556" cy="128796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4C7D693-03D6-A5CA-1E5D-83067A5994E5}"/>
              </a:ext>
            </a:extLst>
          </p:cNvPr>
          <p:cNvSpPr txBox="1"/>
          <p:nvPr/>
        </p:nvSpPr>
        <p:spPr>
          <a:xfrm>
            <a:off x="7668344" y="2910331"/>
            <a:ext cx="15263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Gill Sans MT" panose="020B0502020104020203" pitchFamily="34" charset="0"/>
              </a:rPr>
              <a:t>Adapted from </a:t>
            </a:r>
          </a:p>
          <a:p>
            <a:pPr algn="ctr"/>
            <a:r>
              <a:rPr lang="de-DE" sz="1000" dirty="0" err="1">
                <a:latin typeface="Gill Sans MT" panose="020B0502020104020203" pitchFamily="34" charset="0"/>
              </a:rPr>
              <a:t>Schweigler</a:t>
            </a:r>
            <a:r>
              <a:rPr lang="de-DE" sz="1000" dirty="0">
                <a:latin typeface="Gill Sans MT" panose="020B0502020104020203" pitchFamily="34" charset="0"/>
              </a:rPr>
              <a:t> </a:t>
            </a:r>
            <a:r>
              <a:rPr lang="de-DE" sz="1000" i="1" dirty="0">
                <a:latin typeface="Gill Sans MT" panose="020B0502020104020203" pitchFamily="34" charset="0"/>
              </a:rPr>
              <a:t>et al</a:t>
            </a:r>
            <a:r>
              <a:rPr lang="de-DE" sz="1000" dirty="0">
                <a:latin typeface="Gill Sans MT" panose="020B0502020104020203" pitchFamily="34" charset="0"/>
              </a:rPr>
              <a:t>, </a:t>
            </a:r>
          </a:p>
          <a:p>
            <a:pPr algn="ctr"/>
            <a:r>
              <a:rPr lang="de-DE" sz="1000" dirty="0">
                <a:latin typeface="Gill Sans MT" panose="020B0502020104020203" pitchFamily="34" charset="0"/>
              </a:rPr>
              <a:t>Nat. 545, 323–326 (2017)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D349CE-45A4-D46B-1B48-F762C639211B}"/>
              </a:ext>
            </a:extLst>
          </p:cNvPr>
          <p:cNvSpPr txBox="1"/>
          <p:nvPr/>
        </p:nvSpPr>
        <p:spPr>
          <a:xfrm>
            <a:off x="4692837" y="2092717"/>
            <a:ext cx="2954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Projective measurements of the phase</a:t>
            </a:r>
          </a:p>
        </p:txBody>
      </p:sp>
      <p:sp>
        <p:nvSpPr>
          <p:cNvPr id="33" name="Google Shape;1962;p45 1">
            <a:extLst>
              <a:ext uri="{FF2B5EF4-FFF2-40B4-BE49-F238E27FC236}">
                <a16:creationId xmlns:a16="http://schemas.microsoft.com/office/drawing/2014/main" id="{50FCB85C-A0EB-A718-5AB8-BAE2DE432AB8}"/>
              </a:ext>
            </a:extLst>
          </p:cNvPr>
          <p:cNvSpPr/>
          <p:nvPr/>
        </p:nvSpPr>
        <p:spPr>
          <a:xfrm flipV="1">
            <a:off x="8005419" y="2106684"/>
            <a:ext cx="45720" cy="310040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2;p45 2">
            <a:extLst>
              <a:ext uri="{FF2B5EF4-FFF2-40B4-BE49-F238E27FC236}">
                <a16:creationId xmlns:a16="http://schemas.microsoft.com/office/drawing/2014/main" id="{6F857A93-ECEB-3C36-8FD9-1170E49688AE}"/>
              </a:ext>
            </a:extLst>
          </p:cNvPr>
          <p:cNvSpPr/>
          <p:nvPr/>
        </p:nvSpPr>
        <p:spPr>
          <a:xfrm rot="16200000" flipV="1">
            <a:off x="6200067" y="551063"/>
            <a:ext cx="45720" cy="3689637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1962;p45 3">
            <a:extLst>
              <a:ext uri="{FF2B5EF4-FFF2-40B4-BE49-F238E27FC236}">
                <a16:creationId xmlns:a16="http://schemas.microsoft.com/office/drawing/2014/main" id="{7618966E-7FE8-04AD-28E8-AF5844516BE8}"/>
              </a:ext>
            </a:extLst>
          </p:cNvPr>
          <p:cNvSpPr/>
          <p:nvPr/>
        </p:nvSpPr>
        <p:spPr>
          <a:xfrm flipH="1">
            <a:off x="4297595" y="2101642"/>
            <a:ext cx="45720" cy="310040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962;p45 4">
            <a:extLst>
              <a:ext uri="{FF2B5EF4-FFF2-40B4-BE49-F238E27FC236}">
                <a16:creationId xmlns:a16="http://schemas.microsoft.com/office/drawing/2014/main" id="{E8AE8041-0A5F-C1F9-410D-5BFA3359D8AA}"/>
              </a:ext>
            </a:extLst>
          </p:cNvPr>
          <p:cNvSpPr/>
          <p:nvPr/>
        </p:nvSpPr>
        <p:spPr>
          <a:xfrm rot="16200000" flipH="1">
            <a:off x="6105925" y="245736"/>
            <a:ext cx="45720" cy="3689637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Immagine 56" descr="QM.png">
            <a:extLst>
              <a:ext uri="{FF2B5EF4-FFF2-40B4-BE49-F238E27FC236}">
                <a16:creationId xmlns:a16="http://schemas.microsoft.com/office/drawing/2014/main" id="{E558032F-DCFD-E34A-F728-ADE42EEF61D3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923928" y="4457365"/>
            <a:ext cx="422292" cy="274625"/>
          </a:xfrm>
          <a:prstGeom prst="rect">
            <a:avLst/>
          </a:prstGeom>
        </p:spPr>
      </p:pic>
      <p:pic>
        <p:nvPicPr>
          <p:cNvPr id="38" name="Picture 37" descr="\documentclass{article}&#10;\usepackage{amsmath,amssymb}&#10;\usepackage{braket}&#10;\pagestyle{empty}&#10;\usepackage[usenames,dvipsnames]{xcolor}&#10;&#10;\begin{document}&#10;&#10;\begin{equation}&#10;\nonumber&#10;\langle \cos\phi\rangle&#10;\end{equation}&#10;&#10;\end{document}" title="IguanaTex Bitmap Display">
            <a:extLst>
              <a:ext uri="{FF2B5EF4-FFF2-40B4-BE49-F238E27FC236}">
                <a16:creationId xmlns:a16="http://schemas.microsoft.com/office/drawing/2014/main" id="{C82199C6-99CB-2E5B-E2AD-9ED280FDA94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23" y="4030929"/>
            <a:ext cx="474792" cy="180314"/>
          </a:xfrm>
          <a:prstGeom prst="rect">
            <a:avLst/>
          </a:prstGeom>
        </p:spPr>
      </p:pic>
      <p:pic>
        <p:nvPicPr>
          <p:cNvPr id="39" name="Immagine 54" descr="yes.png">
            <a:extLst>
              <a:ext uri="{FF2B5EF4-FFF2-40B4-BE49-F238E27FC236}">
                <a16:creationId xmlns:a16="http://schemas.microsoft.com/office/drawing/2014/main" id="{392BB8F9-9611-6614-5FE1-626E02103FFA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853017" y="4002956"/>
            <a:ext cx="298547" cy="2362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2B36ACF-037E-CC3A-28FF-1F78A78CCDFE}"/>
              </a:ext>
            </a:extLst>
          </p:cNvPr>
          <p:cNvSpPr txBox="1"/>
          <p:nvPr/>
        </p:nvSpPr>
        <p:spPr>
          <a:xfrm>
            <a:off x="5903118" y="3939902"/>
            <a:ext cx="141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can be measured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F3E4B2-552D-913C-C9F3-740AFC09D1DF}"/>
              </a:ext>
            </a:extLst>
          </p:cNvPr>
          <p:cNvSpPr txBox="1"/>
          <p:nvPr/>
        </p:nvSpPr>
        <p:spPr>
          <a:xfrm>
            <a:off x="4420613" y="4424213"/>
            <a:ext cx="392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Predictions for any other (maybe better) quantities? </a:t>
            </a:r>
          </a:p>
        </p:txBody>
      </p:sp>
    </p:spTree>
    <p:extLst>
      <p:ext uri="{BB962C8B-B14F-4D97-AF65-F5344CB8AC3E}">
        <p14:creationId xmlns:p14="http://schemas.microsoft.com/office/powerpoint/2010/main" val="323971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27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9" name="CasellaDiTesto 49">
            <a:extLst>
              <a:ext uri="{FF2B5EF4-FFF2-40B4-BE49-F238E27FC236}">
                <a16:creationId xmlns:a16="http://schemas.microsoft.com/office/drawing/2014/main" id="{C3BE022F-EB55-9848-3243-155179B66B52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ttore 1 37">
            <a:extLst>
              <a:ext uri="{FF2B5EF4-FFF2-40B4-BE49-F238E27FC236}">
                <a16:creationId xmlns:a16="http://schemas.microsoft.com/office/drawing/2014/main" id="{29523E69-3FDA-CC6A-7EB5-BE280A662DA3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103">
            <a:extLst>
              <a:ext uri="{FF2B5EF4-FFF2-40B4-BE49-F238E27FC236}">
                <a16:creationId xmlns:a16="http://schemas.microsoft.com/office/drawing/2014/main" id="{E81DC054-5D17-4552-F11F-8CF71058E785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Phase fluctuations</a:t>
            </a:r>
            <a:endParaRPr lang="it-IT" sz="2400" dirty="0">
              <a:latin typeface="Gill Sans MT" pitchFamily="34" charset="0"/>
            </a:endParaRPr>
          </a:p>
        </p:txBody>
      </p:sp>
      <p:pic>
        <p:nvPicPr>
          <p:cNvPr id="39" name="Picture 38" descr="\documentclass{article}&#10;\usepackage{amsmath,amssymb}&#10;\usepackage{braket}&#10;\pagestyle{empty}&#10;\usepackage[usenames,dvipsnames]{xcolor}&#10;&#10;\begin{document}&#10;&#10;\begin{equation}&#10;\nonumber&#10;\langle e^{-\frac{\lambda}{2\pi} (\phi(t,x)-\phi(0,0))}\rangle \asymp \exp\left[\ell F_{\zeta}(\lambda)\right]&#10;\end{equation}&#10;&#10;\end{document}" title="IguanaTex Bitmap Display">
            <a:extLst>
              <a:ext uri="{FF2B5EF4-FFF2-40B4-BE49-F238E27FC236}">
                <a16:creationId xmlns:a16="http://schemas.microsoft.com/office/drawing/2014/main" id="{743BAA11-0220-45C7-219F-FEA542C08E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3343055" cy="30590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881F543-5E31-D742-F6D5-F51D9E541818}"/>
              </a:ext>
            </a:extLst>
          </p:cNvPr>
          <p:cNvCxnSpPr/>
          <p:nvPr/>
        </p:nvCxnSpPr>
        <p:spPr>
          <a:xfrm flipV="1">
            <a:off x="2995901" y="1563638"/>
            <a:ext cx="216024" cy="21602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B30B352-A06C-C256-3936-5D894F67AF92}"/>
              </a:ext>
            </a:extLst>
          </p:cNvPr>
          <p:cNvCxnSpPr>
            <a:cxnSpLocks/>
          </p:cNvCxnSpPr>
          <p:nvPr/>
        </p:nvCxnSpPr>
        <p:spPr>
          <a:xfrm flipV="1">
            <a:off x="3067909" y="915566"/>
            <a:ext cx="129716" cy="248541"/>
          </a:xfrm>
          <a:prstGeom prst="line">
            <a:avLst/>
          </a:prstGeom>
          <a:ln w="19050">
            <a:solidFill>
              <a:srgbClr val="00B0F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\documentclass{article}&#10;\usepackage{amsmath,amssymb}&#10;\usepackage{braket}&#10;\pagestyle{empty}&#10;\usepackage[usenames,dvipsnames]{xcolor}&#10;&#10;\begin{document}&#10;&#10;\begin{equation}&#10;\nonumber&#10;\ell=\sqrt{x^2+c^2t^2}&#10;\end{equation}&#10;&#10;\end{document}" title="IguanaTex Bitmap Display">
            <a:extLst>
              <a:ext uri="{FF2B5EF4-FFF2-40B4-BE49-F238E27FC236}">
                <a16:creationId xmlns:a16="http://schemas.microsoft.com/office/drawing/2014/main" id="{2D42116C-571D-93BD-7D0B-CC2CE9BB9B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08" y="693913"/>
            <a:ext cx="1016040" cy="185649"/>
          </a:xfrm>
          <a:prstGeom prst="rect">
            <a:avLst/>
          </a:prstGeom>
        </p:spPr>
      </p:pic>
      <p:pic>
        <p:nvPicPr>
          <p:cNvPr id="60" name="Picture 59" descr="\documentclass{article}&#10;\usepackage{amsmath,amssymb}&#10;\usepackage{braket}&#10;\pagestyle{empty}&#10;\usepackage[usenames,dvipsnames]{xcolor}&#10;&#10;\begin{document}&#10;&#10;\begin{equation}&#10;\nonumber&#10;\zeta= x/t&#10;\end{equation}&#10;&#10;\end{document}" title="IguanaTex Bitmap Display">
            <a:extLst>
              <a:ext uri="{FF2B5EF4-FFF2-40B4-BE49-F238E27FC236}">
                <a16:creationId xmlns:a16="http://schemas.microsoft.com/office/drawing/2014/main" id="{B10505E9-A21E-F83E-75DB-5D1E18EBC3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77" y="1779662"/>
            <a:ext cx="489272" cy="15455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DEEBE3C-B25D-2D78-1B87-34E5FE5E72AE}"/>
              </a:ext>
            </a:extLst>
          </p:cNvPr>
          <p:cNvSpPr txBox="1"/>
          <p:nvPr/>
        </p:nvSpPr>
        <p:spPr>
          <a:xfrm>
            <a:off x="4479254" y="771550"/>
            <a:ext cx="4053186" cy="13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1) Asymptotically exact at large separation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2) Any temperature and interaction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3) Any thermal state or Generalized Gibbs Ensemble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4) Valid both in quantum and classical sine-Gordon</a:t>
            </a:r>
          </a:p>
        </p:txBody>
      </p:sp>
      <p:pic>
        <p:nvPicPr>
          <p:cNvPr id="62" name="Picture 61" descr="\documentclass{article}&#10;\usepackage{amsmath,amssymb}&#10;\usepackage{braket}&#10;\pagestyle{empty}&#10;\usepackage[usenames,dvipsnames]{xcolor}&#10;&#10;\begin{document}&#10;&#10;\begin{equation}&#10;\nonumber&#10;\ell&#10;\end{equation}&#10;&#10;\end{document}" title="IguanaTex Bitmap Display">
            <a:extLst>
              <a:ext uri="{FF2B5EF4-FFF2-40B4-BE49-F238E27FC236}">
                <a16:creationId xmlns:a16="http://schemas.microsoft.com/office/drawing/2014/main" id="{C9F51A93-8907-0FFD-D804-5176EA53281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00" y="929414"/>
            <a:ext cx="72552" cy="13016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7FE9677-C279-491C-EC65-3503434A6BDA}"/>
              </a:ext>
            </a:extLst>
          </p:cNvPr>
          <p:cNvCxnSpPr>
            <a:cxnSpLocks/>
          </p:cNvCxnSpPr>
          <p:nvPr/>
        </p:nvCxnSpPr>
        <p:spPr>
          <a:xfrm>
            <a:off x="5724128" y="2118522"/>
            <a:ext cx="648072" cy="0"/>
          </a:xfrm>
          <a:prstGeom prst="line">
            <a:avLst/>
          </a:prstGeom>
          <a:ln w="254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5880A1-8A8A-0E27-40C2-311252284B72}"/>
              </a:ext>
            </a:extLst>
          </p:cNvPr>
          <p:cNvCxnSpPr/>
          <p:nvPr/>
        </p:nvCxnSpPr>
        <p:spPr>
          <a:xfrm>
            <a:off x="6660232" y="2122494"/>
            <a:ext cx="576064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54B5288-93A9-8AE3-DF24-B86C00488478}"/>
              </a:ext>
            </a:extLst>
          </p:cNvPr>
          <p:cNvSpPr txBox="1"/>
          <p:nvPr/>
        </p:nvSpPr>
        <p:spPr>
          <a:xfrm>
            <a:off x="4716016" y="21636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Gill Sans MT" panose="020B0502020104020203" pitchFamily="34" charset="0"/>
              </a:rPr>
              <a:t>Beyond numerical methods!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888583-4DD6-15BE-9324-A33A193F65F5}"/>
              </a:ext>
            </a:extLst>
          </p:cNvPr>
          <p:cNvSpPr txBox="1"/>
          <p:nvPr/>
        </p:nvSpPr>
        <p:spPr>
          <a:xfrm>
            <a:off x="6516216" y="219034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Numerically testable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86AB37A7-ED68-9D0F-7801-4F4ED51164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54" y="2967974"/>
            <a:ext cx="3753028" cy="1857560"/>
          </a:xfrm>
          <a:prstGeom prst="rect">
            <a:avLst/>
          </a:prstGeom>
        </p:spPr>
      </p:pic>
      <p:pic>
        <p:nvPicPr>
          <p:cNvPr id="68" name="Picture 67" descr="\documentclass{article}&#10;\usepackage{amsmath,amssymb}&#10;\usepackage{braket}&#10;\pagestyle{empty}&#10;\usepackage[usenames,dvipsnames]{xcolor}&#10;&#10;\begin{document}&#10;&#10;\begin{equation}&#10;\nonumber&#10;c_n=\lim_{\ell\to\infty}\frac{1}{\ell}\frac{\left\langle\left(\phi(t,x)-\phi(0,0)\right)^n\right\rangle_{\text{connected}}}{(2\pi)^n}&#10;\end{equation}&#10;&#10;\end{document}" title="IguanaTex Bitmap Display">
            <a:extLst>
              <a:ext uri="{FF2B5EF4-FFF2-40B4-BE49-F238E27FC236}">
                <a16:creationId xmlns:a16="http://schemas.microsoft.com/office/drawing/2014/main" id="{9E68CE9C-E2BB-19CF-44F2-7312D653E8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6" y="2931790"/>
            <a:ext cx="3126160" cy="435315"/>
          </a:xfrm>
          <a:prstGeom prst="rect">
            <a:avLst/>
          </a:prstGeom>
        </p:spPr>
      </p:pic>
      <p:pic>
        <p:nvPicPr>
          <p:cNvPr id="69" name="Picture 68" descr="\documentclass{article}&#10;\usepackage{amsmath,amssymb}&#10;\usepackage{braket}&#10;\pagestyle{empty}&#10;\usepackage[usenames,dvipsnames]{xcolor}&#10;&#10;\begin{document}&#10;&#10;\begin{equation}&#10;\nonumber&#10;c_2(\alpha)=2\int \text{d}\theta \rho_K(\theta)|v^{\text{eff}}_K(\theta)\cos\alpha-\sin\alpha|&#10;\end{equation}&#10;&#10;\end{document}" title="IguanaTex Bitmap Display">
            <a:extLst>
              <a:ext uri="{FF2B5EF4-FFF2-40B4-BE49-F238E27FC236}">
                <a16:creationId xmlns:a16="http://schemas.microsoft.com/office/drawing/2014/main" id="{CF585AB8-3277-4EB8-D24B-9C2CD7EC7F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7" y="3975045"/>
            <a:ext cx="3145365" cy="39690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502C326-CC10-AF0A-AF09-46F9CE2CF7E6}"/>
              </a:ext>
            </a:extLst>
          </p:cNvPr>
          <p:cNvSpPr txBox="1"/>
          <p:nvPr/>
        </p:nvSpPr>
        <p:spPr>
          <a:xfrm>
            <a:off x="139503" y="3632125"/>
            <a:ext cx="4315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Example on states with equal kinks-antikinks populations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969D7E-E68A-79DA-82AF-160EEB42F2F2}"/>
              </a:ext>
            </a:extLst>
          </p:cNvPr>
          <p:cNvSpPr txBox="1"/>
          <p:nvPr/>
        </p:nvSpPr>
        <p:spPr>
          <a:xfrm>
            <a:off x="539552" y="4468750"/>
            <a:ext cx="281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</a:rPr>
              <a:t>Useful for kink-spectroscopy!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8FED1B-2869-28F1-E554-01AE13F3A69D}"/>
              </a:ext>
            </a:extLst>
          </p:cNvPr>
          <p:cNvSpPr txBox="1"/>
          <p:nvPr/>
        </p:nvSpPr>
        <p:spPr>
          <a:xfrm>
            <a:off x="5495490" y="237297"/>
            <a:ext cx="3541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Gill Sans MT" panose="020B0502020104020203" pitchFamily="34" charset="0"/>
              </a:rPr>
              <a:t>Del Vecchio, </a:t>
            </a:r>
            <a:r>
              <a:rPr lang="it-IT" sz="1000" dirty="0" err="1">
                <a:latin typeface="Gill Sans MT" panose="020B0502020104020203" pitchFamily="34" charset="0"/>
              </a:rPr>
              <a:t>Kormos</a:t>
            </a:r>
            <a:r>
              <a:rPr lang="it-IT" sz="1000" dirty="0">
                <a:latin typeface="Gill Sans MT" panose="020B0502020104020203" pitchFamily="34" charset="0"/>
              </a:rPr>
              <a:t>, </a:t>
            </a:r>
            <a:r>
              <a:rPr lang="it-IT" sz="1000" dirty="0" err="1">
                <a:latin typeface="Gill Sans MT" panose="020B0502020104020203" pitchFamily="34" charset="0"/>
              </a:rPr>
              <a:t>Doyon</a:t>
            </a:r>
            <a:r>
              <a:rPr lang="it-IT" sz="1000" dirty="0">
                <a:latin typeface="Gill Sans MT" panose="020B0502020104020203" pitchFamily="34" charset="0"/>
              </a:rPr>
              <a:t>, AB, arXiv:2305.10495 (2023)</a:t>
            </a:r>
            <a:endParaRPr 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6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28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9" name="CasellaDiTesto 49">
            <a:extLst>
              <a:ext uri="{FF2B5EF4-FFF2-40B4-BE49-F238E27FC236}">
                <a16:creationId xmlns:a16="http://schemas.microsoft.com/office/drawing/2014/main" id="{C3BE022F-EB55-9848-3243-155179B66B52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Connettore 1 37">
            <a:extLst>
              <a:ext uri="{FF2B5EF4-FFF2-40B4-BE49-F238E27FC236}">
                <a16:creationId xmlns:a16="http://schemas.microsoft.com/office/drawing/2014/main" id="{716A2292-B83A-7C09-5982-03C0772D9302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1671D0-151D-B20A-C4F5-A365C38D8BB1}"/>
              </a:ext>
            </a:extLst>
          </p:cNvPr>
          <p:cNvSpPr txBox="1"/>
          <p:nvPr/>
        </p:nvSpPr>
        <p:spPr>
          <a:xfrm>
            <a:off x="5495490" y="237297"/>
            <a:ext cx="3541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Gill Sans MT" panose="020B0502020104020203" pitchFamily="34" charset="0"/>
              </a:rPr>
              <a:t>Del Vecchio, </a:t>
            </a:r>
            <a:r>
              <a:rPr lang="it-IT" sz="1000" dirty="0" err="1">
                <a:latin typeface="Gill Sans MT" panose="020B0502020104020203" pitchFamily="34" charset="0"/>
              </a:rPr>
              <a:t>Kormos</a:t>
            </a:r>
            <a:r>
              <a:rPr lang="it-IT" sz="1000" dirty="0">
                <a:latin typeface="Gill Sans MT" panose="020B0502020104020203" pitchFamily="34" charset="0"/>
              </a:rPr>
              <a:t>, </a:t>
            </a:r>
            <a:r>
              <a:rPr lang="it-IT" sz="1000" dirty="0" err="1">
                <a:latin typeface="Gill Sans MT" panose="020B0502020104020203" pitchFamily="34" charset="0"/>
              </a:rPr>
              <a:t>Doyon</a:t>
            </a:r>
            <a:r>
              <a:rPr lang="it-IT" sz="1000" dirty="0">
                <a:latin typeface="Gill Sans MT" panose="020B0502020104020203" pitchFamily="34" charset="0"/>
              </a:rPr>
              <a:t>, AB, arXiv:2305.10495 (2023)</a:t>
            </a:r>
            <a:r>
              <a:rPr lang="en-US" sz="100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4" name="CasellaDiTesto 103">
            <a:extLst>
              <a:ext uri="{FF2B5EF4-FFF2-40B4-BE49-F238E27FC236}">
                <a16:creationId xmlns:a16="http://schemas.microsoft.com/office/drawing/2014/main" id="{BCD49AF6-0467-23D1-F026-CE17F08D2C9A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Phase fluctuations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CA8547-A418-FA3D-AFE7-570F9E38300F}"/>
              </a:ext>
            </a:extLst>
          </p:cNvPr>
          <p:cNvSpPr txBox="1"/>
          <p:nvPr/>
        </p:nvSpPr>
        <p:spPr>
          <a:xfrm>
            <a:off x="755576" y="862997"/>
            <a:ext cx="3888432" cy="70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Are phase fluctuations from BFT within experimental reach?</a:t>
            </a:r>
          </a:p>
        </p:txBody>
      </p:sp>
      <p:pic>
        <p:nvPicPr>
          <p:cNvPr id="25" name="Immagine 56" descr="QM.png">
            <a:extLst>
              <a:ext uri="{FF2B5EF4-FFF2-40B4-BE49-F238E27FC236}">
                <a16:creationId xmlns:a16="http://schemas.microsoft.com/office/drawing/2014/main" id="{3B770D3D-A931-15D9-F48E-47DD113F031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3404" y="1225749"/>
            <a:ext cx="422292" cy="27462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D8406D3-FEA0-1DF0-E5D8-7D34114E41FB}"/>
              </a:ext>
            </a:extLst>
          </p:cNvPr>
          <p:cNvSpPr txBox="1"/>
          <p:nvPr/>
        </p:nvSpPr>
        <p:spPr>
          <a:xfrm>
            <a:off x="395537" y="1707654"/>
            <a:ext cx="4832660" cy="102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400" dirty="0" err="1">
                <a:latin typeface="Gill Sans MT" panose="020B0502020104020203" pitchFamily="34" charset="0"/>
              </a:rPr>
              <a:t>Desctructive</a:t>
            </a:r>
            <a:r>
              <a:rPr lang="en-US" sz="1400" dirty="0">
                <a:latin typeface="Gill Sans MT" panose="020B0502020104020203" pitchFamily="34" charset="0"/>
              </a:rPr>
              <a:t> measurements: no two-time correlators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            linear response (?)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2)   Finite experimental resolution: imperfect phase detection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A8575EF-03FE-BA54-AA1D-CF21FE5E35F8}"/>
              </a:ext>
            </a:extLst>
          </p:cNvPr>
          <p:cNvSpPr/>
          <p:nvPr/>
        </p:nvSpPr>
        <p:spPr>
          <a:xfrm>
            <a:off x="827584" y="2211710"/>
            <a:ext cx="216024" cy="144016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F5F5E6-D6D6-D80C-F7C3-1E1C03FCC6D1}"/>
              </a:ext>
            </a:extLst>
          </p:cNvPr>
          <p:cNvSpPr txBox="1"/>
          <p:nvPr/>
        </p:nvSpPr>
        <p:spPr>
          <a:xfrm>
            <a:off x="2411760" y="2139702"/>
            <a:ext cx="2137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Kasper </a:t>
            </a:r>
            <a:r>
              <a:rPr lang="en-US" sz="1000" i="1" dirty="0">
                <a:latin typeface="Gill Sans MT" panose="020B0502020104020203" pitchFamily="34" charset="0"/>
              </a:rPr>
              <a:t>et al </a:t>
            </a:r>
            <a:r>
              <a:rPr lang="en-US" sz="1000" dirty="0">
                <a:latin typeface="Gill Sans MT" panose="020B0502020104020203" pitchFamily="34" charset="0"/>
              </a:rPr>
              <a:t>PRB 101, 224102 (2020)</a:t>
            </a:r>
          </a:p>
        </p:txBody>
      </p:sp>
      <p:pic>
        <p:nvPicPr>
          <p:cNvPr id="40" name="Picture 39" descr="\documentclass{article}&#10;\usepackage{amsmath,amssymb}&#10;\usepackage{braket}&#10;\pagestyle{empty}&#10;\usepackage[usenames,dvipsnames]{xcolor}&#10;&#10;\begin{document}&#10;&#10;\begin{equation}&#10;\nonumber&#10;n(x)\cos(\phi(x))&#10;\end{equation}&#10;&#10;\end{document}" title="IguanaTex Bitmap Display">
            <a:extLst>
              <a:ext uri="{FF2B5EF4-FFF2-40B4-BE49-F238E27FC236}">
                <a16:creationId xmlns:a16="http://schemas.microsoft.com/office/drawing/2014/main" id="{61D4CD9E-E45E-B89D-7545-2490526EA9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5" y="3661820"/>
            <a:ext cx="1229125" cy="206074"/>
          </a:xfrm>
          <a:prstGeom prst="rect">
            <a:avLst/>
          </a:prstGeom>
        </p:spPr>
      </p:pic>
      <p:pic>
        <p:nvPicPr>
          <p:cNvPr id="41" name="Picture 40" descr="\documentclass{article}&#10;\usepackage{amsmath,amssymb}&#10;\usepackage{braket}&#10;\pagestyle{empty}&#10;\usepackage[usenames,dvipsnames]{xcolor}&#10;&#10;\begin{document}&#10;&#10;\begin{equation}&#10;\nonumber&#10;\int \text{d}y \frac{e^{-\frac{1}{2\sigma^2}(x-y)^2}}{\sqrt{2\pi}\sigma}n(y)\cos(\phi(y))&#10;\end{equation}&#10;&#10;\end{document}" title="IguanaTex Bitmap Display">
            <a:extLst>
              <a:ext uri="{FF2B5EF4-FFF2-40B4-BE49-F238E27FC236}">
                <a16:creationId xmlns:a16="http://schemas.microsoft.com/office/drawing/2014/main" id="{BC3B1459-732B-2F4D-6F12-D4C4885F0A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18802"/>
            <a:ext cx="2733827" cy="54871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621FBCA-6166-0743-530A-8CEAE27B1EEA}"/>
              </a:ext>
            </a:extLst>
          </p:cNvPr>
          <p:cNvSpPr txBox="1"/>
          <p:nvPr/>
        </p:nvSpPr>
        <p:spPr>
          <a:xfrm>
            <a:off x="277475" y="3272358"/>
            <a:ext cx="1561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Gill Sans MT" panose="020B0502020104020203" pitchFamily="34" charset="0"/>
              </a:rPr>
              <a:t>Ideal measurement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139822-6797-5A6A-6F14-9AE85D9C7E1E}"/>
              </a:ext>
            </a:extLst>
          </p:cNvPr>
          <p:cNvSpPr txBox="1"/>
          <p:nvPr/>
        </p:nvSpPr>
        <p:spPr>
          <a:xfrm>
            <a:off x="2504509" y="3675578"/>
            <a:ext cx="1707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Finite exp. resolution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81A7333-99CE-55DE-7A95-67FDA5419264}"/>
              </a:ext>
            </a:extLst>
          </p:cNvPr>
          <p:cNvSpPr/>
          <p:nvPr/>
        </p:nvSpPr>
        <p:spPr>
          <a:xfrm rot="2503818">
            <a:off x="1860099" y="3872428"/>
            <a:ext cx="292910" cy="251552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9BD1B8-DAC0-5CFE-86CA-B3AEF5208312}"/>
              </a:ext>
            </a:extLst>
          </p:cNvPr>
          <p:cNvSpPr txBox="1"/>
          <p:nvPr/>
        </p:nvSpPr>
        <p:spPr>
          <a:xfrm>
            <a:off x="105025" y="4171895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Gill Sans MT" panose="020B0502020104020203" pitchFamily="34" charset="0"/>
              </a:rPr>
              <a:t>Fig. from</a:t>
            </a:r>
          </a:p>
          <a:p>
            <a:pPr algn="ctr"/>
            <a:r>
              <a:rPr lang="en-US" sz="1000" dirty="0">
                <a:latin typeface="Gill Sans MT" panose="020B0502020104020203" pitchFamily="34" charset="0"/>
              </a:rPr>
              <a:t>T. </a:t>
            </a:r>
            <a:r>
              <a:rPr lang="en-US" sz="1000" dirty="0" err="1">
                <a:latin typeface="Gill Sans MT" panose="020B0502020104020203" pitchFamily="34" charset="0"/>
              </a:rPr>
              <a:t>Schweigler</a:t>
            </a:r>
            <a:r>
              <a:rPr lang="en-US" sz="1000" dirty="0">
                <a:latin typeface="Gill Sans MT" panose="020B0502020104020203" pitchFamily="34" charset="0"/>
              </a:rPr>
              <a:t> PhD's thesis</a:t>
            </a:r>
          </a:p>
        </p:txBody>
      </p:sp>
      <p:pic>
        <p:nvPicPr>
          <p:cNvPr id="46" name="Immagine 56" descr="QM.png">
            <a:extLst>
              <a:ext uri="{FF2B5EF4-FFF2-40B4-BE49-F238E27FC236}">
                <a16:creationId xmlns:a16="http://schemas.microsoft.com/office/drawing/2014/main" id="{FF2A758D-E68A-8AE7-342C-BB2D21D744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8244" y="1242465"/>
            <a:ext cx="422292" cy="274625"/>
          </a:xfrm>
          <a:prstGeom prst="rect">
            <a:avLst/>
          </a:prstGeom>
        </p:spPr>
      </p:pic>
      <p:sp>
        <p:nvSpPr>
          <p:cNvPr id="47" name="Google Shape;1962;p45 1">
            <a:extLst>
              <a:ext uri="{FF2B5EF4-FFF2-40B4-BE49-F238E27FC236}">
                <a16:creationId xmlns:a16="http://schemas.microsoft.com/office/drawing/2014/main" id="{C4BCC547-0BEB-3037-BD26-6262FA76D09F}"/>
              </a:ext>
            </a:extLst>
          </p:cNvPr>
          <p:cNvSpPr/>
          <p:nvPr/>
        </p:nvSpPr>
        <p:spPr>
          <a:xfrm flipV="1">
            <a:off x="5067233" y="807759"/>
            <a:ext cx="42458" cy="211042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962;p45 2">
            <a:extLst>
              <a:ext uri="{FF2B5EF4-FFF2-40B4-BE49-F238E27FC236}">
                <a16:creationId xmlns:a16="http://schemas.microsoft.com/office/drawing/2014/main" id="{FA58F1A9-97D4-25C2-2757-18B25D90F411}"/>
              </a:ext>
            </a:extLst>
          </p:cNvPr>
          <p:cNvSpPr/>
          <p:nvPr/>
        </p:nvSpPr>
        <p:spPr>
          <a:xfrm rot="16200000" flipV="1">
            <a:off x="2734541" y="516838"/>
            <a:ext cx="41727" cy="4785323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1962;p45 3">
            <a:extLst>
              <a:ext uri="{FF2B5EF4-FFF2-40B4-BE49-F238E27FC236}">
                <a16:creationId xmlns:a16="http://schemas.microsoft.com/office/drawing/2014/main" id="{A77D1CD6-966E-A933-7FB9-AD83F35BB210}"/>
              </a:ext>
            </a:extLst>
          </p:cNvPr>
          <p:cNvSpPr/>
          <p:nvPr/>
        </p:nvSpPr>
        <p:spPr>
          <a:xfrm flipH="1">
            <a:off x="258320" y="771881"/>
            <a:ext cx="42458" cy="211042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962;p45 4">
            <a:extLst>
              <a:ext uri="{FF2B5EF4-FFF2-40B4-BE49-F238E27FC236}">
                <a16:creationId xmlns:a16="http://schemas.microsoft.com/office/drawing/2014/main" id="{AA20EBDE-6891-F3B9-8881-B5B034225A9F}"/>
              </a:ext>
            </a:extLst>
          </p:cNvPr>
          <p:cNvSpPr/>
          <p:nvPr/>
        </p:nvSpPr>
        <p:spPr>
          <a:xfrm rot="16200000" flipH="1">
            <a:off x="2612441" y="-1559954"/>
            <a:ext cx="41727" cy="4785323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555343-6577-3964-8B58-7BC28A84F545}"/>
              </a:ext>
            </a:extLst>
          </p:cNvPr>
          <p:cNvGrpSpPr/>
          <p:nvPr/>
        </p:nvGrpSpPr>
        <p:grpSpPr>
          <a:xfrm>
            <a:off x="5228197" y="805666"/>
            <a:ext cx="3747199" cy="3966105"/>
            <a:chOff x="5228197" y="805666"/>
            <a:chExt cx="3747199" cy="396610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D5FD50C-CE04-CD69-7AC2-0A846BB69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197" y="1093013"/>
              <a:ext cx="3747199" cy="367875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B1EF59-1234-0F68-6728-6899B29D3628}"/>
                </a:ext>
              </a:extLst>
            </p:cNvPr>
            <p:cNvSpPr txBox="1"/>
            <p:nvPr/>
          </p:nvSpPr>
          <p:spPr>
            <a:xfrm>
              <a:off x="5508104" y="805666"/>
              <a:ext cx="330250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 MT" panose="020B0502020104020203" pitchFamily="34" charset="0"/>
                </a:rPr>
                <a:t>Semiclassical simulations in realistic experimental regimes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865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29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C4E763-DCAD-8F3E-3695-7D17C336A4CD}"/>
              </a:ext>
            </a:extLst>
          </p:cNvPr>
          <p:cNvSpPr txBox="1">
            <a:spLocks/>
          </p:cNvSpPr>
          <p:nvPr/>
        </p:nvSpPr>
        <p:spPr>
          <a:xfrm>
            <a:off x="6974904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29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6" name="Connettore 1 37">
            <a:extLst>
              <a:ext uri="{FF2B5EF4-FFF2-40B4-BE49-F238E27FC236}">
                <a16:creationId xmlns:a16="http://schemas.microsoft.com/office/drawing/2014/main" id="{C691F147-3A87-C83E-62CE-1CCEECB19721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103">
            <a:extLst>
              <a:ext uri="{FF2B5EF4-FFF2-40B4-BE49-F238E27FC236}">
                <a16:creationId xmlns:a16="http://schemas.microsoft.com/office/drawing/2014/main" id="{1C00309F-A0C5-AB1C-0990-2CB0235F5075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Sine-Gordon on Bose-Hubbard ladders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9D8DAD8-1F1E-4218-BA21-10E642A8A1DB}"/>
              </a:ext>
            </a:extLst>
          </p:cNvPr>
          <p:cNvSpPr txBox="1"/>
          <p:nvPr/>
        </p:nvSpPr>
        <p:spPr>
          <a:xfrm>
            <a:off x="4608512" y="11947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 err="1">
                <a:latin typeface="Gill Sans MT" panose="020B0502020104020203" pitchFamily="34" charset="0"/>
              </a:rPr>
              <a:t>Wybo</a:t>
            </a:r>
            <a:r>
              <a:rPr lang="en-US" sz="1000" dirty="0">
                <a:latin typeface="Gill Sans MT" panose="020B0502020104020203" pitchFamily="34" charset="0"/>
              </a:rPr>
              <a:t>, AB, </a:t>
            </a:r>
            <a:r>
              <a:rPr lang="en-US" sz="1000" dirty="0" err="1">
                <a:latin typeface="Gill Sans MT" panose="020B0502020104020203" pitchFamily="34" charset="0"/>
              </a:rPr>
              <a:t>Aidelsburger</a:t>
            </a:r>
            <a:r>
              <a:rPr lang="en-US" sz="1000" dirty="0">
                <a:latin typeface="Gill Sans MT" panose="020B0502020104020203" pitchFamily="34" charset="0"/>
              </a:rPr>
              <a:t>, Bloch, Knap, PRX Quantum 4, 030308 (2023)</a:t>
            </a:r>
          </a:p>
          <a:p>
            <a:pPr algn="r"/>
            <a:r>
              <a:rPr lang="en-US" sz="1000" dirty="0" err="1">
                <a:latin typeface="Gill Sans MT" panose="020B0502020104020203" pitchFamily="34" charset="0"/>
              </a:rPr>
              <a:t>Wybo</a:t>
            </a:r>
            <a:r>
              <a:rPr lang="en-US" sz="1000" dirty="0">
                <a:latin typeface="Gill Sans MT" panose="020B0502020104020203" pitchFamily="34" charset="0"/>
              </a:rPr>
              <a:t>, Knap, AB, Physical Review B 106 (7), 075102 (2023)</a:t>
            </a:r>
          </a:p>
        </p:txBody>
      </p:sp>
      <p:sp>
        <p:nvSpPr>
          <p:cNvPr id="126" name="CasellaDiTesto 8">
            <a:extLst>
              <a:ext uri="{FF2B5EF4-FFF2-40B4-BE49-F238E27FC236}">
                <a16:creationId xmlns:a16="http://schemas.microsoft.com/office/drawing/2014/main" id="{C00227D8-62EE-E407-0B8E-B4FA12736871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127" name="CasellaDiTesto 49">
            <a:extLst>
              <a:ext uri="{FF2B5EF4-FFF2-40B4-BE49-F238E27FC236}">
                <a16:creationId xmlns:a16="http://schemas.microsoft.com/office/drawing/2014/main" id="{48CC3284-B637-8E03-5AFF-20AB3A320790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8F618-097E-ADFB-1B1B-C4C9D1EC5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2427734"/>
            <a:ext cx="7308304" cy="22843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1A9008-1A87-B38C-3E8B-1340F59A9407}"/>
              </a:ext>
            </a:extLst>
          </p:cNvPr>
          <p:cNvSpPr txBox="1"/>
          <p:nvPr/>
        </p:nvSpPr>
        <p:spPr>
          <a:xfrm>
            <a:off x="3021384" y="811790"/>
            <a:ext cx="3031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First task: be sure sine-Gordon is there</a:t>
            </a:r>
          </a:p>
        </p:txBody>
      </p:sp>
      <p:sp>
        <p:nvSpPr>
          <p:cNvPr id="5" name="Google Shape;1962;p45 1">
            <a:extLst>
              <a:ext uri="{FF2B5EF4-FFF2-40B4-BE49-F238E27FC236}">
                <a16:creationId xmlns:a16="http://schemas.microsoft.com/office/drawing/2014/main" id="{8ABB3EEA-90FD-6D28-96E4-36C01390DD8D}"/>
              </a:ext>
            </a:extLst>
          </p:cNvPr>
          <p:cNvSpPr/>
          <p:nvPr/>
        </p:nvSpPr>
        <p:spPr>
          <a:xfrm flipV="1">
            <a:off x="6644002" y="728263"/>
            <a:ext cx="45720" cy="472260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962;p45 2">
            <a:extLst>
              <a:ext uri="{FF2B5EF4-FFF2-40B4-BE49-F238E27FC236}">
                <a16:creationId xmlns:a16="http://schemas.microsoft.com/office/drawing/2014/main" id="{107B4773-72AD-BF5F-3DF5-B0A3BCAC4EB4}"/>
              </a:ext>
            </a:extLst>
          </p:cNvPr>
          <p:cNvSpPr/>
          <p:nvPr/>
        </p:nvSpPr>
        <p:spPr>
          <a:xfrm rot="16200000" flipV="1">
            <a:off x="4619739" y="-890646"/>
            <a:ext cx="45720" cy="4142768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962;p45 3">
            <a:extLst>
              <a:ext uri="{FF2B5EF4-FFF2-40B4-BE49-F238E27FC236}">
                <a16:creationId xmlns:a16="http://schemas.microsoft.com/office/drawing/2014/main" id="{D6FA1287-8ACE-9503-1E73-5810A0939911}"/>
              </a:ext>
            </a:extLst>
          </p:cNvPr>
          <p:cNvSpPr/>
          <p:nvPr/>
        </p:nvSpPr>
        <p:spPr>
          <a:xfrm flipH="1">
            <a:off x="2480814" y="720584"/>
            <a:ext cx="45720" cy="472260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962;p45 4">
            <a:extLst>
              <a:ext uri="{FF2B5EF4-FFF2-40B4-BE49-F238E27FC236}">
                <a16:creationId xmlns:a16="http://schemas.microsoft.com/office/drawing/2014/main" id="{CF1A8EEA-7FB1-72D9-38DD-56187576F545}"/>
              </a:ext>
            </a:extLst>
          </p:cNvPr>
          <p:cNvSpPr/>
          <p:nvPr/>
        </p:nvSpPr>
        <p:spPr>
          <a:xfrm rot="16200000" flipH="1">
            <a:off x="4514036" y="-1355730"/>
            <a:ext cx="45720" cy="4142768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 descr="\documentclass{article}&#10;\usepackage{amsmath,amssymb}&#10;\usepackage{braket}&#10;\pagestyle{empty}&#10;\usepackage[usenames,dvipsnames]{xcolor}&#10;&#10;\begin{document}&#10;&#10;\begin{equation}&#10;\nonumber&#10;S(\omega,k)=\int \text{d}t\sum_j e^{i\omega t-k j}\langle O_j(t) O_0(0)\rangle&#10;\end{equation}&#10;&#10;\end{document}" title="IguanaTex Bitmap Display">
            <a:extLst>
              <a:ext uri="{FF2B5EF4-FFF2-40B4-BE49-F238E27FC236}">
                <a16:creationId xmlns:a16="http://schemas.microsoft.com/office/drawing/2014/main" id="{3D2A9DD4-5312-9A2C-9949-20C0680713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04658"/>
            <a:ext cx="2978921" cy="4790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A050E12-764D-4A02-5337-DA6C954C83DD}"/>
              </a:ext>
            </a:extLst>
          </p:cNvPr>
          <p:cNvGrpSpPr/>
          <p:nvPr/>
        </p:nvGrpSpPr>
        <p:grpSpPr>
          <a:xfrm>
            <a:off x="1294614" y="1347614"/>
            <a:ext cx="6517746" cy="307777"/>
            <a:chOff x="35496" y="1615901"/>
            <a:chExt cx="6517746" cy="307777"/>
          </a:xfrm>
        </p:grpSpPr>
        <p:pic>
          <p:nvPicPr>
            <p:cNvPr id="37" name="Picture 36" descr="\documentclass{article}&#10;\usepackage{amsmath,amssymb}&#10;\usepackage{braket}&#10;\pagestyle{empty}&#10;\usepackage[usenames,dvipsnames]{xcolor}&#10;&#10;\begin{document}&#10;&#10;\begin{equation}&#10;\nonumber&#10;O_j =b^\dagger_{j,\uparrow} b_{j,\downarrow}&#10;\end{equation}&#10;&#10;\end{document}" title="IguanaTex Bitmap Display">
              <a:extLst>
                <a:ext uri="{FF2B5EF4-FFF2-40B4-BE49-F238E27FC236}">
                  <a16:creationId xmlns:a16="http://schemas.microsoft.com/office/drawing/2014/main" id="{EB2921B3-0B99-AD15-5F8D-47D29FDFC92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668677"/>
              <a:ext cx="943183" cy="2550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BCB530-6141-4BF8-E2E4-3C042FA89BE1}"/>
                </a:ext>
              </a:extLst>
            </p:cNvPr>
            <p:cNvSpPr txBox="1"/>
            <p:nvPr/>
          </p:nvSpPr>
          <p:spPr>
            <a:xfrm>
              <a:off x="35496" y="1615901"/>
              <a:ext cx="6517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Look at spectral function of hopping on the rungs                       with tensor networks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E3D4F5-C5B3-999F-9C81-9B620D32492A}"/>
              </a:ext>
            </a:extLst>
          </p:cNvPr>
          <p:cNvCxnSpPr/>
          <p:nvPr/>
        </p:nvCxnSpPr>
        <p:spPr>
          <a:xfrm flipH="1">
            <a:off x="6104359" y="2020682"/>
            <a:ext cx="555873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BED7429-0379-4D28-A1D6-6962D1CEC75C}"/>
              </a:ext>
            </a:extLst>
          </p:cNvPr>
          <p:cNvSpPr txBox="1"/>
          <p:nvPr/>
        </p:nvSpPr>
        <p:spPr>
          <a:xfrm>
            <a:off x="6666862" y="1876805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Sensitive to breathers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CCE722-3209-471F-1EAF-66B3E1355855}"/>
              </a:ext>
            </a:extLst>
          </p:cNvPr>
          <p:cNvSpPr txBox="1"/>
          <p:nvPr/>
        </p:nvSpPr>
        <p:spPr>
          <a:xfrm>
            <a:off x="4549311" y="4652707"/>
            <a:ext cx="4657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disclaimer: simulations done with coupled XXZ, but same features for Bose-Hubbard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1BD7D3-985A-D02E-4285-29E62994FAE7}"/>
              </a:ext>
            </a:extLst>
          </p:cNvPr>
          <p:cNvCxnSpPr>
            <a:cxnSpLocks/>
          </p:cNvCxnSpPr>
          <p:nvPr/>
        </p:nvCxnSpPr>
        <p:spPr>
          <a:xfrm flipH="1" flipV="1">
            <a:off x="1187624" y="4077347"/>
            <a:ext cx="792088" cy="150587"/>
          </a:xfrm>
          <a:prstGeom prst="line">
            <a:avLst/>
          </a:prstGeom>
          <a:ln w="1905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C522F6-4B08-6FA0-3434-8C3F491A48A1}"/>
              </a:ext>
            </a:extLst>
          </p:cNvPr>
          <p:cNvCxnSpPr>
            <a:cxnSpLocks/>
          </p:cNvCxnSpPr>
          <p:nvPr/>
        </p:nvCxnSpPr>
        <p:spPr>
          <a:xfrm flipH="1" flipV="1">
            <a:off x="1259632" y="3939902"/>
            <a:ext cx="720080" cy="288032"/>
          </a:xfrm>
          <a:prstGeom prst="line">
            <a:avLst/>
          </a:prstGeom>
          <a:ln w="1905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C92E19-27C9-CF8D-D7E1-32589E96FF35}"/>
              </a:ext>
            </a:extLst>
          </p:cNvPr>
          <p:cNvCxnSpPr>
            <a:cxnSpLocks/>
          </p:cNvCxnSpPr>
          <p:nvPr/>
        </p:nvCxnSpPr>
        <p:spPr>
          <a:xfrm flipH="1" flipV="1">
            <a:off x="1294614" y="3795886"/>
            <a:ext cx="685098" cy="432048"/>
          </a:xfrm>
          <a:prstGeom prst="line">
            <a:avLst/>
          </a:prstGeom>
          <a:ln w="1905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67D6DC2-1A22-7449-4DE3-0F875D98E1E6}"/>
              </a:ext>
            </a:extLst>
          </p:cNvPr>
          <p:cNvCxnSpPr>
            <a:cxnSpLocks/>
          </p:cNvCxnSpPr>
          <p:nvPr/>
        </p:nvCxnSpPr>
        <p:spPr>
          <a:xfrm flipH="1" flipV="1">
            <a:off x="1403648" y="3723878"/>
            <a:ext cx="576064" cy="504056"/>
          </a:xfrm>
          <a:prstGeom prst="line">
            <a:avLst/>
          </a:prstGeom>
          <a:ln w="1905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200CE70-7A55-551F-AED9-88A32279B3EE}"/>
              </a:ext>
            </a:extLst>
          </p:cNvPr>
          <p:cNvSpPr txBox="1"/>
          <p:nvPr/>
        </p:nvSpPr>
        <p:spPr>
          <a:xfrm>
            <a:off x="1926183" y="4083918"/>
            <a:ext cx="1547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latin typeface="Gill Sans MT" panose="020B0502020104020203" pitchFamily="34" charset="0"/>
              </a:rPr>
              <a:t>breathers’ dispersion law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538E61-03FC-231A-0D3D-C037A8AEBFAD}"/>
              </a:ext>
            </a:extLst>
          </p:cNvPr>
          <p:cNvSpPr/>
          <p:nvPr/>
        </p:nvSpPr>
        <p:spPr>
          <a:xfrm>
            <a:off x="2339752" y="3507854"/>
            <a:ext cx="864096" cy="37381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4B8340-9583-502F-B7D0-26833434DD19}"/>
              </a:ext>
            </a:extLst>
          </p:cNvPr>
          <p:cNvSpPr txBox="1"/>
          <p:nvPr/>
        </p:nvSpPr>
        <p:spPr>
          <a:xfrm>
            <a:off x="2915816" y="3793154"/>
            <a:ext cx="13131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  <a:latin typeface="Gill Sans MT" panose="020B0502020104020203" pitchFamily="34" charset="0"/>
              </a:rPr>
              <a:t>beyond sine-Gordon</a:t>
            </a:r>
          </a:p>
        </p:txBody>
      </p:sp>
    </p:spTree>
    <p:extLst>
      <p:ext uri="{BB962C8B-B14F-4D97-AF65-F5344CB8AC3E}">
        <p14:creationId xmlns:p14="http://schemas.microsoft.com/office/powerpoint/2010/main" val="404251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E20B2-8809-E5AD-BBBF-E95378C67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1" y="2938841"/>
            <a:ext cx="3736031" cy="1836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60599-66A6-75C9-43E3-D7111A7A7C41}"/>
              </a:ext>
            </a:extLst>
          </p:cNvPr>
          <p:cNvSpPr txBox="1"/>
          <p:nvPr/>
        </p:nvSpPr>
        <p:spPr>
          <a:xfrm>
            <a:off x="109071" y="3219822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Atomic clouds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A89D5-768A-2099-BB86-9CB9651B3B04}"/>
              </a:ext>
            </a:extLst>
          </p:cNvPr>
          <p:cNvSpPr txBox="1"/>
          <p:nvPr/>
        </p:nvSpPr>
        <p:spPr>
          <a:xfrm>
            <a:off x="539552" y="2646788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Adjustable tunneling</a:t>
            </a:r>
          </a:p>
          <a:p>
            <a:pPr algn="ctr"/>
            <a:r>
              <a:rPr lang="en-US" sz="12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Can trigger nonequilibrium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9E668-E7F5-716F-8155-5EBD9398AD30}"/>
              </a:ext>
            </a:extLst>
          </p:cNvPr>
          <p:cNvSpPr txBox="1"/>
          <p:nvPr/>
        </p:nvSpPr>
        <p:spPr>
          <a:xfrm>
            <a:off x="2772674" y="2661842"/>
            <a:ext cx="1339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Phase interference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55713E-EC7D-86A5-1EE9-0C04A905C5A5}"/>
              </a:ext>
            </a:extLst>
          </p:cNvPr>
          <p:cNvCxnSpPr>
            <a:cxnSpLocks/>
          </p:cNvCxnSpPr>
          <p:nvPr/>
        </p:nvCxnSpPr>
        <p:spPr>
          <a:xfrm flipH="1">
            <a:off x="395536" y="3523168"/>
            <a:ext cx="140117" cy="776774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243D05-9784-6BA4-AA00-622CFA4C98BA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52649" y="3496821"/>
            <a:ext cx="1" cy="109196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1BCBAC-AE55-2E2A-84C3-B964D64D1B41}"/>
              </a:ext>
            </a:extLst>
          </p:cNvPr>
          <p:cNvCxnSpPr>
            <a:cxnSpLocks/>
          </p:cNvCxnSpPr>
          <p:nvPr/>
        </p:nvCxnSpPr>
        <p:spPr>
          <a:xfrm>
            <a:off x="1565818" y="3121675"/>
            <a:ext cx="306318" cy="138266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012B6E-9DE7-D668-A8F3-F5E0D804A83F}"/>
              </a:ext>
            </a:extLst>
          </p:cNvPr>
          <p:cNvCxnSpPr>
            <a:cxnSpLocks/>
          </p:cNvCxnSpPr>
          <p:nvPr/>
        </p:nvCxnSpPr>
        <p:spPr>
          <a:xfrm flipH="1">
            <a:off x="3382693" y="3036093"/>
            <a:ext cx="59524" cy="37924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F5354C-567B-33C9-6E3E-F60E533BF742}"/>
              </a:ext>
            </a:extLst>
          </p:cNvPr>
          <p:cNvSpPr txBox="1"/>
          <p:nvPr/>
        </p:nvSpPr>
        <p:spPr>
          <a:xfrm>
            <a:off x="730755" y="4649884"/>
            <a:ext cx="299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Gill Sans MT" panose="020B0502020104020203" pitchFamily="34" charset="0"/>
              </a:rPr>
              <a:t>Gritsev</a:t>
            </a:r>
            <a:r>
              <a:rPr lang="en-US" sz="1000" dirty="0">
                <a:latin typeface="Gill Sans MT" panose="020B0502020104020203" pitchFamily="34" charset="0"/>
              </a:rPr>
              <a:t>, </a:t>
            </a:r>
            <a:r>
              <a:rPr lang="en-US" sz="1000" dirty="0" err="1">
                <a:latin typeface="Gill Sans MT" panose="020B0502020104020203" pitchFamily="34" charset="0"/>
              </a:rPr>
              <a:t>Polkovnikov</a:t>
            </a:r>
            <a:r>
              <a:rPr lang="en-US" sz="1000" dirty="0">
                <a:latin typeface="Gill Sans MT" panose="020B0502020104020203" pitchFamily="34" charset="0"/>
              </a:rPr>
              <a:t>, </a:t>
            </a:r>
            <a:r>
              <a:rPr lang="en-US" sz="1000" dirty="0" err="1">
                <a:latin typeface="Gill Sans MT" panose="020B0502020104020203" pitchFamily="34" charset="0"/>
              </a:rPr>
              <a:t>Demler</a:t>
            </a:r>
            <a:r>
              <a:rPr lang="en-US" sz="1000" dirty="0">
                <a:latin typeface="Gill Sans MT" panose="020B0502020104020203" pitchFamily="34" charset="0"/>
              </a:rPr>
              <a:t>, PRB 75, 174511 (2007)</a:t>
            </a: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3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57531989-A961-9DA7-D1FB-CBD34C61A920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1962;p45">
            <a:extLst>
              <a:ext uri="{FF2B5EF4-FFF2-40B4-BE49-F238E27FC236}">
                <a16:creationId xmlns:a16="http://schemas.microsoft.com/office/drawing/2014/main" id="{13A296A6-6AEF-525B-AFEF-6B3FEDB16388}"/>
              </a:ext>
            </a:extLst>
          </p:cNvPr>
          <p:cNvSpPr/>
          <p:nvPr/>
        </p:nvSpPr>
        <p:spPr>
          <a:xfrm flipV="1">
            <a:off x="3615970" y="920429"/>
            <a:ext cx="33591" cy="996757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962;p45">
            <a:extLst>
              <a:ext uri="{FF2B5EF4-FFF2-40B4-BE49-F238E27FC236}">
                <a16:creationId xmlns:a16="http://schemas.microsoft.com/office/drawing/2014/main" id="{EDA6C498-3554-1E56-0E3A-4AB5B829EF5A}"/>
              </a:ext>
            </a:extLst>
          </p:cNvPr>
          <p:cNvSpPr/>
          <p:nvPr/>
        </p:nvSpPr>
        <p:spPr>
          <a:xfrm rot="16200000" flipV="1">
            <a:off x="2083616" y="338398"/>
            <a:ext cx="37317" cy="3133242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962;p45">
            <a:extLst>
              <a:ext uri="{FF2B5EF4-FFF2-40B4-BE49-F238E27FC236}">
                <a16:creationId xmlns:a16="http://schemas.microsoft.com/office/drawing/2014/main" id="{9FBBDBED-2EDE-5137-8313-F01F9A54D80C}"/>
              </a:ext>
            </a:extLst>
          </p:cNvPr>
          <p:cNvSpPr/>
          <p:nvPr/>
        </p:nvSpPr>
        <p:spPr>
          <a:xfrm flipH="1">
            <a:off x="402029" y="905846"/>
            <a:ext cx="33591" cy="996757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962;p45">
            <a:extLst>
              <a:ext uri="{FF2B5EF4-FFF2-40B4-BE49-F238E27FC236}">
                <a16:creationId xmlns:a16="http://schemas.microsoft.com/office/drawing/2014/main" id="{F3F59AC9-BFCC-8927-E281-3AD8FF5B45DC}"/>
              </a:ext>
            </a:extLst>
          </p:cNvPr>
          <p:cNvSpPr/>
          <p:nvPr/>
        </p:nvSpPr>
        <p:spPr>
          <a:xfrm rot="16200000" flipH="1">
            <a:off x="1938742" y="-643212"/>
            <a:ext cx="37317" cy="3133242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085738-1A3D-CF58-5BAE-A4BA4363984E}"/>
              </a:ext>
            </a:extLst>
          </p:cNvPr>
          <p:cNvSpPr txBox="1"/>
          <p:nvPr/>
        </p:nvSpPr>
        <p:spPr>
          <a:xfrm>
            <a:off x="683568" y="1184434"/>
            <a:ext cx="272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Gill Sans MT" panose="020B0502020104020203" pitchFamily="34" charset="0"/>
              </a:rPr>
              <a:t>How does theory keep up with the experiment?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695705-5814-BCF1-483A-1D49AFAB51AF}"/>
              </a:ext>
            </a:extLst>
          </p:cNvPr>
          <p:cNvSpPr txBox="1"/>
          <p:nvPr/>
        </p:nvSpPr>
        <p:spPr>
          <a:xfrm>
            <a:off x="4324991" y="1635646"/>
            <a:ext cx="247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Form Factors &amp; Quench Action</a:t>
            </a:r>
          </a:p>
        </p:txBody>
      </p:sp>
      <p:pic>
        <p:nvPicPr>
          <p:cNvPr id="43" name="Immagine 52" descr="no.png">
            <a:extLst>
              <a:ext uri="{FF2B5EF4-FFF2-40B4-BE49-F238E27FC236}">
                <a16:creationId xmlns:a16="http://schemas.microsoft.com/office/drawing/2014/main" id="{70430C52-EB64-B15F-B02A-8C3D6E2233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308" y="2619762"/>
            <a:ext cx="115924" cy="149413"/>
          </a:xfrm>
          <a:prstGeom prst="rect">
            <a:avLst/>
          </a:prstGeom>
        </p:spPr>
      </p:pic>
      <p:pic>
        <p:nvPicPr>
          <p:cNvPr id="44" name="Immagine 54" descr="yes.png">
            <a:extLst>
              <a:ext uri="{FF2B5EF4-FFF2-40B4-BE49-F238E27FC236}">
                <a16:creationId xmlns:a16="http://schemas.microsoft.com/office/drawing/2014/main" id="{DF3738CE-8F34-831B-9031-DA5049FC555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3023" y="2402422"/>
            <a:ext cx="219963" cy="1740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F469E14-548A-C80E-D4E3-1680833EB59C}"/>
              </a:ext>
            </a:extLst>
          </p:cNvPr>
          <p:cNvSpPr txBox="1"/>
          <p:nvPr/>
        </p:nvSpPr>
        <p:spPr>
          <a:xfrm>
            <a:off x="4541015" y="23561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MT" panose="020B0502020104020203" pitchFamily="34" charset="0"/>
              </a:rPr>
              <a:t>Fully interacting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C73EFC-E89E-9C2E-458F-E123BE4D4C6E}"/>
              </a:ext>
            </a:extLst>
          </p:cNvPr>
          <p:cNvSpPr txBox="1"/>
          <p:nvPr/>
        </p:nvSpPr>
        <p:spPr>
          <a:xfrm>
            <a:off x="4613023" y="2583213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MT" panose="020B0502020104020203" pitchFamily="34" charset="0"/>
              </a:rPr>
              <a:t>Low excitation density</a:t>
            </a:r>
          </a:p>
        </p:txBody>
      </p:sp>
      <p:pic>
        <p:nvPicPr>
          <p:cNvPr id="47" name="Immagine 54" descr="yes.png">
            <a:extLst>
              <a:ext uri="{FF2B5EF4-FFF2-40B4-BE49-F238E27FC236}">
                <a16:creationId xmlns:a16="http://schemas.microsoft.com/office/drawing/2014/main" id="{4AF30AF1-D221-595B-AAED-05A370F6ED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6908" y="3191004"/>
            <a:ext cx="219963" cy="17407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507EF3F-6872-5449-9075-82899EC76BDD}"/>
              </a:ext>
            </a:extLst>
          </p:cNvPr>
          <p:cNvSpPr txBox="1"/>
          <p:nvPr/>
        </p:nvSpPr>
        <p:spPr>
          <a:xfrm>
            <a:off x="6728224" y="3144738"/>
            <a:ext cx="238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MT" panose="020B0502020104020203" pitchFamily="34" charset="0"/>
              </a:rPr>
              <a:t>Flexible + beyond SG corrections</a:t>
            </a:r>
          </a:p>
        </p:txBody>
      </p:sp>
      <p:pic>
        <p:nvPicPr>
          <p:cNvPr id="49" name="Immagine 52" descr="no.png">
            <a:extLst>
              <a:ext uri="{FF2B5EF4-FFF2-40B4-BE49-F238E27FC236}">
                <a16:creationId xmlns:a16="http://schemas.microsoft.com/office/drawing/2014/main" id="{4130157D-AB78-C6F8-C595-FD865938FB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551" y="3448195"/>
            <a:ext cx="115924" cy="14941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26378D4-1120-7561-62D8-2C1C79489848}"/>
              </a:ext>
            </a:extLst>
          </p:cNvPr>
          <p:cNvSpPr txBox="1"/>
          <p:nvPr/>
        </p:nvSpPr>
        <p:spPr>
          <a:xfrm>
            <a:off x="6832932" y="337487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MT" panose="020B0502020104020203" pitchFamily="34" charset="0"/>
              </a:rPr>
              <a:t>Partially handles interactions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067AE6-3AEC-DA87-F1A7-E6E46E61073E}"/>
              </a:ext>
            </a:extLst>
          </p:cNvPr>
          <p:cNvSpPr txBox="1"/>
          <p:nvPr/>
        </p:nvSpPr>
        <p:spPr>
          <a:xfrm>
            <a:off x="6720093" y="2211710"/>
            <a:ext cx="238841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Gaussian approximations</a:t>
            </a:r>
          </a:p>
          <a:p>
            <a:pPr algn="ctr"/>
            <a:r>
              <a:rPr lang="en-US" sz="1000" dirty="0" err="1">
                <a:latin typeface="Gill Sans MT" panose="020B0502020104020203" pitchFamily="34" charset="0"/>
              </a:rPr>
              <a:t>c.f.r.</a:t>
            </a:r>
            <a:r>
              <a:rPr lang="en-US" sz="1000" dirty="0">
                <a:latin typeface="Gill Sans MT" panose="020B0502020104020203" pitchFamily="34" charset="0"/>
              </a:rPr>
              <a:t> Y. </a:t>
            </a:r>
            <a:r>
              <a:rPr lang="en-US" sz="1000" dirty="0" err="1">
                <a:latin typeface="Gill Sans MT" panose="020B0502020104020203" pitchFamily="34" charset="0"/>
              </a:rPr>
              <a:t>Nieuwkerk</a:t>
            </a:r>
            <a:r>
              <a:rPr lang="en-US" sz="1000" dirty="0">
                <a:latin typeface="Gill Sans MT" panose="020B0502020104020203" pitchFamily="34" charset="0"/>
              </a:rPr>
              <a:t> &amp; F. </a:t>
            </a:r>
            <a:r>
              <a:rPr lang="en-US" sz="1000" dirty="0" err="1">
                <a:latin typeface="Gill Sans MT" panose="020B0502020104020203" pitchFamily="34" charset="0"/>
              </a:rPr>
              <a:t>Essler’s</a:t>
            </a:r>
            <a:r>
              <a:rPr lang="en-US" sz="1000" dirty="0">
                <a:latin typeface="Gill Sans MT" panose="020B0502020104020203" pitchFamily="34" charset="0"/>
              </a:rPr>
              <a:t> work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409A502-E0A7-ABF8-612E-DDB683677B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0672" y="1851670"/>
            <a:ext cx="337853" cy="53091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C39ACC5-878B-700C-6649-767EDC6EEBD7}"/>
              </a:ext>
            </a:extLst>
          </p:cNvPr>
          <p:cNvSpPr txBox="1"/>
          <p:nvPr/>
        </p:nvSpPr>
        <p:spPr>
          <a:xfrm>
            <a:off x="5170251" y="3651870"/>
            <a:ext cx="235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T</a:t>
            </a:r>
            <a:r>
              <a:rPr lang="en-US" sz="1050" dirty="0">
                <a:latin typeface="Gill Sans MT" panose="020B0502020104020203" pitchFamily="34" charset="0"/>
              </a:rPr>
              <a:t>runcated</a:t>
            </a:r>
            <a:r>
              <a:rPr lang="en-US" sz="1400" dirty="0">
                <a:latin typeface="Gill Sans MT" panose="020B0502020104020203" pitchFamily="34" charset="0"/>
              </a:rPr>
              <a:t> C</a:t>
            </a:r>
            <a:r>
              <a:rPr lang="en-US" sz="1000" dirty="0">
                <a:latin typeface="Gill Sans MT" panose="020B0502020104020203" pitchFamily="34" charset="0"/>
              </a:rPr>
              <a:t>onformal</a:t>
            </a:r>
            <a:r>
              <a:rPr lang="en-US" sz="1400" dirty="0">
                <a:latin typeface="Gill Sans MT" panose="020B0502020104020203" pitchFamily="34" charset="0"/>
              </a:rPr>
              <a:t> S</a:t>
            </a:r>
            <a:r>
              <a:rPr lang="en-US" sz="1000" dirty="0">
                <a:latin typeface="Gill Sans MT" panose="020B0502020104020203" pitchFamily="34" charset="0"/>
              </a:rPr>
              <a:t>pace</a:t>
            </a:r>
            <a:r>
              <a:rPr lang="en-US" sz="1400" dirty="0">
                <a:latin typeface="Gill Sans MT" panose="020B0502020104020203" pitchFamily="34" charset="0"/>
              </a:rPr>
              <a:t> A</a:t>
            </a:r>
            <a:r>
              <a:rPr lang="en-US" sz="1000" dirty="0">
                <a:latin typeface="Gill Sans MT" panose="020B0502020104020203" pitchFamily="34" charset="0"/>
              </a:rPr>
              <a:t>pproach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pic>
        <p:nvPicPr>
          <p:cNvPr id="69" name="Immagine 52" descr="no.png">
            <a:extLst>
              <a:ext uri="{FF2B5EF4-FFF2-40B4-BE49-F238E27FC236}">
                <a16:creationId xmlns:a16="http://schemas.microsoft.com/office/drawing/2014/main" id="{B4D3E54B-1437-9034-A866-B2AA18554667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5553" y="4498718"/>
            <a:ext cx="147820" cy="15143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3C7AA7C-9EFF-7FFC-347B-01494FA3531B}"/>
              </a:ext>
            </a:extLst>
          </p:cNvPr>
          <p:cNvSpPr txBox="1"/>
          <p:nvPr/>
        </p:nvSpPr>
        <p:spPr>
          <a:xfrm>
            <a:off x="5643373" y="440767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Inhomogeneities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2A5E2EA-045F-6042-B335-7415B72EBD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47115" y="2616902"/>
            <a:ext cx="337853" cy="53091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5DAE442-1860-08C4-A7BC-7EC66B419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2760" y="3923361"/>
            <a:ext cx="337853" cy="530912"/>
          </a:xfrm>
          <a:prstGeom prst="rect">
            <a:avLst/>
          </a:prstGeom>
        </p:spPr>
      </p:pic>
      <p:sp>
        <p:nvSpPr>
          <p:cNvPr id="3" name="CasellaDiTesto 103">
            <a:extLst>
              <a:ext uri="{FF2B5EF4-FFF2-40B4-BE49-F238E27FC236}">
                <a16:creationId xmlns:a16="http://schemas.microsoft.com/office/drawing/2014/main" id="{73303FC2-2B92-4B9A-1FFC-19B4B711FB8F}"/>
              </a:ext>
            </a:extLst>
          </p:cNvPr>
          <p:cNvSpPr txBox="1"/>
          <p:nvPr/>
        </p:nvSpPr>
        <p:spPr>
          <a:xfrm>
            <a:off x="39553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Introduction</a:t>
            </a:r>
            <a:endParaRPr lang="it-IT" sz="2400" dirty="0">
              <a:latin typeface="Gill Sans MT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F82341-4761-E606-566B-6002030C1C09}"/>
              </a:ext>
            </a:extLst>
          </p:cNvPr>
          <p:cNvGrpSpPr/>
          <p:nvPr/>
        </p:nvGrpSpPr>
        <p:grpSpPr>
          <a:xfrm>
            <a:off x="9136187" y="578424"/>
            <a:ext cx="2132557" cy="1417262"/>
            <a:chOff x="6709175" y="578424"/>
            <a:chExt cx="2132557" cy="14172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C115F1-0C74-3377-D0BD-3A16E0B07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9175" y="578424"/>
              <a:ext cx="2132557" cy="1417262"/>
            </a:xfrm>
            <a:prstGeom prst="rect">
              <a:avLst/>
            </a:prstGeom>
          </p:spPr>
        </p:pic>
        <p:pic>
          <p:nvPicPr>
            <p:cNvPr id="11" name="Immagine 56" descr="QM.png">
              <a:extLst>
                <a:ext uri="{FF2B5EF4-FFF2-40B4-BE49-F238E27FC236}">
                  <a16:creationId xmlns:a16="http://schemas.microsoft.com/office/drawing/2014/main" id="{499E7198-8121-B161-D388-163A1EAAB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76443" y="598610"/>
              <a:ext cx="529202" cy="344151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CC4AFDE-CD8A-D9CE-8EF4-3465CE2F7A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880" y="-2195343"/>
            <a:ext cx="1768856" cy="1670749"/>
          </a:xfrm>
          <a:prstGeom prst="rect">
            <a:avLst/>
          </a:prstGeom>
        </p:spPr>
      </p:pic>
      <p:pic>
        <p:nvPicPr>
          <p:cNvPr id="14" name="Immagine 52" descr="no.png">
            <a:extLst>
              <a:ext uri="{FF2B5EF4-FFF2-40B4-BE49-F238E27FC236}">
                <a16:creationId xmlns:a16="http://schemas.microsoft.com/office/drawing/2014/main" id="{4B676A8D-C80D-648C-7DC2-97C77F7D09AD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7068" y="4762061"/>
            <a:ext cx="147820" cy="151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EE959E-D6B2-6332-C027-C67ACBA1D612}"/>
              </a:ext>
            </a:extLst>
          </p:cNvPr>
          <p:cNvSpPr txBox="1"/>
          <p:nvPr/>
        </p:nvSpPr>
        <p:spPr>
          <a:xfrm>
            <a:off x="5624888" y="4671015"/>
            <a:ext cx="1323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Weak interactions</a:t>
            </a:r>
          </a:p>
        </p:txBody>
      </p:sp>
    </p:spTree>
    <p:extLst>
      <p:ext uri="{BB962C8B-B14F-4D97-AF65-F5344CB8AC3E}">
        <p14:creationId xmlns:p14="http://schemas.microsoft.com/office/powerpoint/2010/main" val="2304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5000" decel="7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7562 L 0.15955 0.97037 L 0.19688 0.84815 L 0.21893 0.9642 L 0.22934 0.90618 L 0.24809 0.95803 " pathEditMode="relative" rAng="0" ptsTypes="AAAA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4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85 L -0.5743 0.002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3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85 L -0.57431 0.00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85 L -0.5743 0.002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21407 0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8" grpId="0"/>
      <p:bldP spid="50" grpId="0"/>
      <p:bldP spid="51" grpId="0"/>
      <p:bldP spid="68" grpId="0"/>
      <p:bldP spid="70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30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C4E763-DCAD-8F3E-3695-7D17C336A4CD}"/>
              </a:ext>
            </a:extLst>
          </p:cNvPr>
          <p:cNvSpPr txBox="1">
            <a:spLocks/>
          </p:cNvSpPr>
          <p:nvPr/>
        </p:nvSpPr>
        <p:spPr>
          <a:xfrm>
            <a:off x="6974904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30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6" name="Connettore 1 37">
            <a:extLst>
              <a:ext uri="{FF2B5EF4-FFF2-40B4-BE49-F238E27FC236}">
                <a16:creationId xmlns:a16="http://schemas.microsoft.com/office/drawing/2014/main" id="{C691F147-3A87-C83E-62CE-1CCEECB19721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103">
            <a:extLst>
              <a:ext uri="{FF2B5EF4-FFF2-40B4-BE49-F238E27FC236}">
                <a16:creationId xmlns:a16="http://schemas.microsoft.com/office/drawing/2014/main" id="{1C00309F-A0C5-AB1C-0990-2CB0235F5075}"/>
              </a:ext>
            </a:extLst>
          </p:cNvPr>
          <p:cNvSpPr txBox="1"/>
          <p:nvPr/>
        </p:nvSpPr>
        <p:spPr>
          <a:xfrm>
            <a:off x="39329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Sine-Gordon on Bose-Hubbard ladders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9D8DAD8-1F1E-4218-BA21-10E642A8A1DB}"/>
              </a:ext>
            </a:extLst>
          </p:cNvPr>
          <p:cNvSpPr txBox="1"/>
          <p:nvPr/>
        </p:nvSpPr>
        <p:spPr>
          <a:xfrm>
            <a:off x="4608512" y="11947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 err="1">
                <a:latin typeface="Gill Sans MT" panose="020B0502020104020203" pitchFamily="34" charset="0"/>
              </a:rPr>
              <a:t>Wybo</a:t>
            </a:r>
            <a:r>
              <a:rPr lang="en-US" sz="1000" dirty="0">
                <a:latin typeface="Gill Sans MT" panose="020B0502020104020203" pitchFamily="34" charset="0"/>
              </a:rPr>
              <a:t>, AB, </a:t>
            </a:r>
            <a:r>
              <a:rPr lang="en-US" sz="1000" dirty="0" err="1">
                <a:latin typeface="Gill Sans MT" panose="020B0502020104020203" pitchFamily="34" charset="0"/>
              </a:rPr>
              <a:t>Aidelsburger</a:t>
            </a:r>
            <a:r>
              <a:rPr lang="en-US" sz="1000" dirty="0">
                <a:latin typeface="Gill Sans MT" panose="020B0502020104020203" pitchFamily="34" charset="0"/>
              </a:rPr>
              <a:t>, Bloch, Knap, PRX Quantum 4, 030308 (2023)</a:t>
            </a:r>
          </a:p>
          <a:p>
            <a:pPr algn="r"/>
            <a:r>
              <a:rPr lang="en-US" sz="1000" dirty="0" err="1">
                <a:latin typeface="Gill Sans MT" panose="020B0502020104020203" pitchFamily="34" charset="0"/>
              </a:rPr>
              <a:t>Wybo</a:t>
            </a:r>
            <a:r>
              <a:rPr lang="en-US" sz="1000" dirty="0">
                <a:latin typeface="Gill Sans MT" panose="020B0502020104020203" pitchFamily="34" charset="0"/>
              </a:rPr>
              <a:t>, Knap, AB, Physical Review B 106 (7), 075102 (2023)</a:t>
            </a:r>
          </a:p>
        </p:txBody>
      </p:sp>
      <p:sp>
        <p:nvSpPr>
          <p:cNvPr id="126" name="CasellaDiTesto 8">
            <a:extLst>
              <a:ext uri="{FF2B5EF4-FFF2-40B4-BE49-F238E27FC236}">
                <a16:creationId xmlns:a16="http://schemas.microsoft.com/office/drawing/2014/main" id="{C00227D8-62EE-E407-0B8E-B4FA12736871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sp>
        <p:nvSpPr>
          <p:cNvPr id="127" name="CasellaDiTesto 49">
            <a:extLst>
              <a:ext uri="{FF2B5EF4-FFF2-40B4-BE49-F238E27FC236}">
                <a16:creationId xmlns:a16="http://schemas.microsoft.com/office/drawing/2014/main" id="{48CC3284-B637-8E03-5AFF-20AB3A320790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BD3402-6E75-DB51-80CF-BDC8B8EAA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80" y="1872208"/>
            <a:ext cx="2882592" cy="2643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A08CC-F5A0-9096-7532-3BD6E6F3E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684" y="2481875"/>
            <a:ext cx="4572000" cy="15892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D0D819-E38B-9286-FA11-BE778D50D488}"/>
              </a:ext>
            </a:extLst>
          </p:cNvPr>
          <p:cNvSpPr txBox="1"/>
          <p:nvPr/>
        </p:nvSpPr>
        <p:spPr>
          <a:xfrm>
            <a:off x="1239431" y="863237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Kink imprinting</a:t>
            </a:r>
          </a:p>
        </p:txBody>
      </p:sp>
      <p:pic>
        <p:nvPicPr>
          <p:cNvPr id="13" name="Picture 12" descr="\documentclass{article}&#10;\usepackage{amsmath,amssymb}&#10;\usepackage{braket}&#10;\pagestyle{empty}&#10;\usepackage[usenames,dvipsnames]{xcolor}&#10;&#10;\begin{document}&#10;&#10;\begin{equation}&#10;\nonumber&#10;\langle J_j\rangle \simeq \langle\sin(\phi(x))\rangle&#10;\end{equation}&#10;&#10;\end{document}" title="IguanaTex Bitmap Display">
            <a:extLst>
              <a:ext uri="{FF2B5EF4-FFF2-40B4-BE49-F238E27FC236}">
                <a16:creationId xmlns:a16="http://schemas.microsoft.com/office/drawing/2014/main" id="{2EFAA366-6E8C-CDCE-D30D-63DFC12DA2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8" y="1540409"/>
            <a:ext cx="1349690" cy="1877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1EFF31-3B70-426F-AD01-C01C29574690}"/>
              </a:ext>
            </a:extLst>
          </p:cNvPr>
          <p:cNvSpPr txBox="1"/>
          <p:nvPr/>
        </p:nvSpPr>
        <p:spPr>
          <a:xfrm>
            <a:off x="437011" y="1492423"/>
            <a:ext cx="1414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Guide to the eye</a:t>
            </a:r>
          </a:p>
        </p:txBody>
      </p:sp>
      <p:sp>
        <p:nvSpPr>
          <p:cNvPr id="17" name="Google Shape;1962;p45 1 1">
            <a:extLst>
              <a:ext uri="{FF2B5EF4-FFF2-40B4-BE49-F238E27FC236}">
                <a16:creationId xmlns:a16="http://schemas.microsoft.com/office/drawing/2014/main" id="{635E2AA5-384E-69C2-37B1-BD88A0D5DC3F}"/>
              </a:ext>
            </a:extLst>
          </p:cNvPr>
          <p:cNvSpPr/>
          <p:nvPr/>
        </p:nvSpPr>
        <p:spPr>
          <a:xfrm flipV="1">
            <a:off x="2814028" y="805486"/>
            <a:ext cx="45720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962;p45 2 1">
            <a:extLst>
              <a:ext uri="{FF2B5EF4-FFF2-40B4-BE49-F238E27FC236}">
                <a16:creationId xmlns:a16="http://schemas.microsoft.com/office/drawing/2014/main" id="{FF9D2455-9B88-5FEF-414C-52C11C375DDB}"/>
              </a:ext>
            </a:extLst>
          </p:cNvPr>
          <p:cNvSpPr/>
          <p:nvPr/>
        </p:nvSpPr>
        <p:spPr>
          <a:xfrm rot="16200000" flipV="1">
            <a:off x="1939506" y="371304"/>
            <a:ext cx="45720" cy="176288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62;p45 3 1">
            <a:extLst>
              <a:ext uri="{FF2B5EF4-FFF2-40B4-BE49-F238E27FC236}">
                <a16:creationId xmlns:a16="http://schemas.microsoft.com/office/drawing/2014/main" id="{A6CE759E-33EB-72E6-FED1-8CD0D3A75EFE}"/>
              </a:ext>
            </a:extLst>
          </p:cNvPr>
          <p:cNvSpPr/>
          <p:nvPr/>
        </p:nvSpPr>
        <p:spPr>
          <a:xfrm flipH="1">
            <a:off x="1042455" y="797890"/>
            <a:ext cx="45720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962;p45 4 1">
            <a:extLst>
              <a:ext uri="{FF2B5EF4-FFF2-40B4-BE49-F238E27FC236}">
                <a16:creationId xmlns:a16="http://schemas.microsoft.com/office/drawing/2014/main" id="{BF23A840-F815-7840-3A47-461A572FC2E6}"/>
              </a:ext>
            </a:extLst>
          </p:cNvPr>
          <p:cNvSpPr/>
          <p:nvPr/>
        </p:nvSpPr>
        <p:spPr>
          <a:xfrm rot="16200000" flipH="1">
            <a:off x="1894525" y="-88677"/>
            <a:ext cx="45720" cy="176288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93876A-1295-6BCD-6369-CAB3C1B45471}"/>
              </a:ext>
            </a:extLst>
          </p:cNvPr>
          <p:cNvSpPr txBox="1"/>
          <p:nvPr/>
        </p:nvSpPr>
        <p:spPr>
          <a:xfrm>
            <a:off x="5761594" y="86488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Kink detection</a:t>
            </a:r>
          </a:p>
        </p:txBody>
      </p:sp>
      <p:sp>
        <p:nvSpPr>
          <p:cNvPr id="22" name="Google Shape;1962;p45 1 2">
            <a:extLst>
              <a:ext uri="{FF2B5EF4-FFF2-40B4-BE49-F238E27FC236}">
                <a16:creationId xmlns:a16="http://schemas.microsoft.com/office/drawing/2014/main" id="{6A8E2536-A524-AEAE-C70B-9D992180AE9A}"/>
              </a:ext>
            </a:extLst>
          </p:cNvPr>
          <p:cNvSpPr/>
          <p:nvPr/>
        </p:nvSpPr>
        <p:spPr>
          <a:xfrm flipV="1">
            <a:off x="7262584" y="807132"/>
            <a:ext cx="45720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962;p45 2 2">
            <a:extLst>
              <a:ext uri="{FF2B5EF4-FFF2-40B4-BE49-F238E27FC236}">
                <a16:creationId xmlns:a16="http://schemas.microsoft.com/office/drawing/2014/main" id="{F8B9C090-DED8-CEE6-7584-C2CF5FD13DE5}"/>
              </a:ext>
            </a:extLst>
          </p:cNvPr>
          <p:cNvSpPr/>
          <p:nvPr/>
        </p:nvSpPr>
        <p:spPr>
          <a:xfrm rot="16200000" flipV="1">
            <a:off x="6388062" y="372950"/>
            <a:ext cx="45720" cy="176288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1962;p45 3 2">
            <a:extLst>
              <a:ext uri="{FF2B5EF4-FFF2-40B4-BE49-F238E27FC236}">
                <a16:creationId xmlns:a16="http://schemas.microsoft.com/office/drawing/2014/main" id="{0A482A09-ED3B-FA34-9492-4747646D87E7}"/>
              </a:ext>
            </a:extLst>
          </p:cNvPr>
          <p:cNvSpPr/>
          <p:nvPr/>
        </p:nvSpPr>
        <p:spPr>
          <a:xfrm flipH="1">
            <a:off x="5491011" y="799536"/>
            <a:ext cx="45720" cy="46708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962;p45 4 2">
            <a:extLst>
              <a:ext uri="{FF2B5EF4-FFF2-40B4-BE49-F238E27FC236}">
                <a16:creationId xmlns:a16="http://schemas.microsoft.com/office/drawing/2014/main" id="{F7FBFDB2-7665-BC18-F242-C7AD15A35491}"/>
              </a:ext>
            </a:extLst>
          </p:cNvPr>
          <p:cNvSpPr/>
          <p:nvPr/>
        </p:nvSpPr>
        <p:spPr>
          <a:xfrm rot="16200000" flipH="1">
            <a:off x="6343081" y="-87031"/>
            <a:ext cx="45720" cy="176288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27" descr="\documentclass{article}&#10;\usepackage{amsmath,amssymb}&#10;\usepackage{braket}&#10;\pagestyle{empty}&#10;\usepackage[usenames,dvipsnames]{xcolor}&#10;&#10;\begin{document}&#10;&#10;\begin{equation}&#10;\nonumber&#10;Q_j=\sum_{i=1}^{j} z_i\propto \phi(x)-\phi(0)&#10;\end{equation}&#10;&#10;\end{document}" title="IguanaTex Bitmap Display">
            <a:extLst>
              <a:ext uri="{FF2B5EF4-FFF2-40B4-BE49-F238E27FC236}">
                <a16:creationId xmlns:a16="http://schemas.microsoft.com/office/drawing/2014/main" id="{F9719A95-9853-5940-031D-824C4C274A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59" y="1779662"/>
            <a:ext cx="1984526" cy="52600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7D04C0-A015-2354-E78B-6EDCEC4963AB}"/>
              </a:ext>
            </a:extLst>
          </p:cNvPr>
          <p:cNvSpPr txBox="1"/>
          <p:nvPr/>
        </p:nvSpPr>
        <p:spPr>
          <a:xfrm>
            <a:off x="4788024" y="4443958"/>
            <a:ext cx="3772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…now looking forward to the real experiment…</a:t>
            </a:r>
          </a:p>
        </p:txBody>
      </p:sp>
    </p:spTree>
    <p:extLst>
      <p:ext uri="{BB962C8B-B14F-4D97-AF65-F5344CB8AC3E}">
        <p14:creationId xmlns:p14="http://schemas.microsoft.com/office/powerpoint/2010/main" val="39292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4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" name="CasellaDiTesto 103">
            <a:extLst>
              <a:ext uri="{FF2B5EF4-FFF2-40B4-BE49-F238E27FC236}">
                <a16:creationId xmlns:a16="http://schemas.microsoft.com/office/drawing/2014/main" id="{73303FC2-2B92-4B9A-1FFC-19B4B711FB8F}"/>
              </a:ext>
            </a:extLst>
          </p:cNvPr>
          <p:cNvSpPr txBox="1"/>
          <p:nvPr/>
        </p:nvSpPr>
        <p:spPr>
          <a:xfrm>
            <a:off x="39553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Introduction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0E2577A-B1AC-5DA9-884F-53C7829FA1E8}"/>
              </a:ext>
            </a:extLst>
          </p:cNvPr>
          <p:cNvSpPr txBox="1"/>
          <p:nvPr/>
        </p:nvSpPr>
        <p:spPr>
          <a:xfrm>
            <a:off x="3816424" y="1961173"/>
            <a:ext cx="1417246" cy="377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u="sng" dirty="0">
                <a:latin typeface="Gill Sans MT" panose="020B0502020104020203" pitchFamily="34" charset="0"/>
              </a:rPr>
              <a:t>Key observation</a:t>
            </a:r>
            <a:r>
              <a:rPr lang="en-US" sz="1400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DD24EFA-11EC-4953-62CE-67EAB6936F00}"/>
              </a:ext>
            </a:extLst>
          </p:cNvPr>
          <p:cNvSpPr txBox="1"/>
          <p:nvPr/>
        </p:nvSpPr>
        <p:spPr>
          <a:xfrm>
            <a:off x="3923928" y="3274394"/>
            <a:ext cx="1086772" cy="377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u="sng" dirty="0">
                <a:latin typeface="Gill Sans MT" panose="020B0502020104020203" pitchFamily="34" charset="0"/>
              </a:rPr>
              <a:t>Today’s plan:</a:t>
            </a:r>
            <a:endParaRPr lang="en-US" sz="1000" u="sng" dirty="0">
              <a:latin typeface="Gill Sans MT" panose="020B0502020104020203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698D2C5-2E43-872E-857C-7FF3E24B3E79}"/>
              </a:ext>
            </a:extLst>
          </p:cNvPr>
          <p:cNvSpPr txBox="1"/>
          <p:nvPr/>
        </p:nvSpPr>
        <p:spPr>
          <a:xfrm>
            <a:off x="2099568" y="3778450"/>
            <a:ext cx="5064720" cy="377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Build the exact thermodynamics of the classical sine-Gordon model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E6928C4-D084-CBC4-8467-65055E2B65EC}"/>
              </a:ext>
            </a:extLst>
          </p:cNvPr>
          <p:cNvSpPr txBox="1"/>
          <p:nvPr/>
        </p:nvSpPr>
        <p:spPr>
          <a:xfrm>
            <a:off x="1939851" y="4155926"/>
            <a:ext cx="5656485" cy="377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Develop its Generalized Hydrodynamics to study nonequilibrium protocols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pic>
        <p:nvPicPr>
          <p:cNvPr id="135" name="Picture 134" descr="\documentclass{article}&#10;\usepackage{amsmath,amssymb}&#10;\usepackage{braket}&#10;\pagestyle{empty}&#10;\usepackage[usenames,dvipsnames]{xcolor}&#10;&#10;\begin{document}&#10;&#10;\begin{equation}&#10;\nonumber&#10;\text{(I)}&#10;\end{equation}&#10;&#10;\end{document}" title="IguanaTex Bitmap Display">
            <a:extLst>
              <a:ext uri="{FF2B5EF4-FFF2-40B4-BE49-F238E27FC236}">
                <a16:creationId xmlns:a16="http://schemas.microsoft.com/office/drawing/2014/main" id="{04E18185-0BA7-1E82-1023-09DA28EBF2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7" y="3896841"/>
            <a:ext cx="193880" cy="206074"/>
          </a:xfrm>
          <a:prstGeom prst="rect">
            <a:avLst/>
          </a:prstGeom>
        </p:spPr>
      </p:pic>
      <p:pic>
        <p:nvPicPr>
          <p:cNvPr id="138" name="Picture 137" descr="\documentclass{article}&#10;\usepackage{amsmath,amssymb}&#10;\usepackage{braket}&#10;\pagestyle{empty}&#10;\usepackage[usenames,dvipsnames]{xcolor}&#10;&#10;\begin{document}&#10;&#10;\begin{equation}&#10;\nonumber&#10;\text{(II)}&#10;\end{equation}&#10;&#10;\end{document}" title="IguanaTex Bitmap Display">
            <a:extLst>
              <a:ext uri="{FF2B5EF4-FFF2-40B4-BE49-F238E27FC236}">
                <a16:creationId xmlns:a16="http://schemas.microsoft.com/office/drawing/2014/main" id="{A7CF6E45-8F01-43AF-0CA6-37EDCC03C6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57" y="4299942"/>
            <a:ext cx="273139" cy="206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2368E-A9EE-67F3-C853-31B449335349}"/>
              </a:ext>
            </a:extLst>
          </p:cNvPr>
          <p:cNvSpPr txBox="1"/>
          <p:nvPr/>
        </p:nvSpPr>
        <p:spPr>
          <a:xfrm>
            <a:off x="0" y="882411"/>
            <a:ext cx="9143999" cy="70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latin typeface="Gill Sans MT" panose="020B0502020104020203" pitchFamily="34" charset="0"/>
              </a:rPr>
              <a:t>Long term goal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Develop an </a:t>
            </a:r>
            <a:r>
              <a:rPr lang="en-US" sz="1400" u="sng" dirty="0">
                <a:latin typeface="Gill Sans MT" panose="020B0502020104020203" pitchFamily="34" charset="0"/>
              </a:rPr>
              <a:t>exact</a:t>
            </a:r>
            <a:r>
              <a:rPr lang="en-US" sz="1400" dirty="0">
                <a:latin typeface="Gill Sans MT" panose="020B0502020104020203" pitchFamily="34" charset="0"/>
              </a:rPr>
              <a:t> hydrodynamic description of sine-Gordon with </a:t>
            </a:r>
            <a:r>
              <a:rPr lang="en-US" sz="1400" dirty="0" err="1">
                <a:latin typeface="Gill Sans MT" panose="020B0502020104020203" pitchFamily="34" charset="0"/>
              </a:rPr>
              <a:t>inhomogenities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6" name="Google Shape;1962;p45 1">
            <a:extLst>
              <a:ext uri="{FF2B5EF4-FFF2-40B4-BE49-F238E27FC236}">
                <a16:creationId xmlns:a16="http://schemas.microsoft.com/office/drawing/2014/main" id="{A6B11951-4F97-9D3E-B160-A9AFB910F4FC}"/>
              </a:ext>
            </a:extLst>
          </p:cNvPr>
          <p:cNvSpPr/>
          <p:nvPr/>
        </p:nvSpPr>
        <p:spPr>
          <a:xfrm flipV="1">
            <a:off x="7635977" y="946354"/>
            <a:ext cx="36576" cy="709872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62;p45 2">
            <a:extLst>
              <a:ext uri="{FF2B5EF4-FFF2-40B4-BE49-F238E27FC236}">
                <a16:creationId xmlns:a16="http://schemas.microsoft.com/office/drawing/2014/main" id="{A1E8FEDA-EEA2-9408-71C3-E937BFC66A25}"/>
              </a:ext>
            </a:extLst>
          </p:cNvPr>
          <p:cNvSpPr/>
          <p:nvPr/>
        </p:nvSpPr>
        <p:spPr>
          <a:xfrm rot="16200000" flipV="1">
            <a:off x="4632542" y="-1446962"/>
            <a:ext cx="36576" cy="617904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962;p45 3">
            <a:extLst>
              <a:ext uri="{FF2B5EF4-FFF2-40B4-BE49-F238E27FC236}">
                <a16:creationId xmlns:a16="http://schemas.microsoft.com/office/drawing/2014/main" id="{D29F4F20-2132-02D0-00D0-460313F7DACE}"/>
              </a:ext>
            </a:extLst>
          </p:cNvPr>
          <p:cNvSpPr/>
          <p:nvPr/>
        </p:nvSpPr>
        <p:spPr>
          <a:xfrm flipH="1">
            <a:off x="1426476" y="934812"/>
            <a:ext cx="36576" cy="709872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962;p45 4">
            <a:extLst>
              <a:ext uri="{FF2B5EF4-FFF2-40B4-BE49-F238E27FC236}">
                <a16:creationId xmlns:a16="http://schemas.microsoft.com/office/drawing/2014/main" id="{EA5F3BA0-8CCC-F528-1F1B-492D97CF77A9}"/>
              </a:ext>
            </a:extLst>
          </p:cNvPr>
          <p:cNvSpPr/>
          <p:nvPr/>
        </p:nvSpPr>
        <p:spPr>
          <a:xfrm rot="16200000" flipH="1">
            <a:off x="4474883" y="-2146045"/>
            <a:ext cx="36576" cy="6179044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60E2A-C50E-2B95-C99B-2F05F1636266}"/>
              </a:ext>
            </a:extLst>
          </p:cNvPr>
          <p:cNvSpPr txBox="1"/>
          <p:nvPr/>
        </p:nvSpPr>
        <p:spPr>
          <a:xfrm>
            <a:off x="2232248" y="2226674"/>
            <a:ext cx="4572000" cy="296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Gill Sans MT" panose="020B0502020104020203" pitchFamily="34" charset="0"/>
              </a:rPr>
              <a:t>(motivated in next slides)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D8582-2EF1-1C3F-6E01-562C600D417F}"/>
              </a:ext>
            </a:extLst>
          </p:cNvPr>
          <p:cNvSpPr txBox="1"/>
          <p:nvPr/>
        </p:nvSpPr>
        <p:spPr>
          <a:xfrm>
            <a:off x="0" y="2554314"/>
            <a:ext cx="9144000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The experimental regime is well-described by the </a:t>
            </a:r>
            <a:r>
              <a:rPr lang="en-US" sz="1400" u="sng" dirty="0">
                <a:latin typeface="Gill Sans MT" panose="020B0502020104020203" pitchFamily="34" charset="0"/>
              </a:rPr>
              <a:t>classical limit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15" name="CasellaDiTesto 49">
            <a:extLst>
              <a:ext uri="{FF2B5EF4-FFF2-40B4-BE49-F238E27FC236}">
                <a16:creationId xmlns:a16="http://schemas.microsoft.com/office/drawing/2014/main" id="{0F5A076A-7E64-35E8-49D8-89F2CFF31ECC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28AF5A-858F-95AE-4414-0430354CD70D}"/>
              </a:ext>
            </a:extLst>
          </p:cNvPr>
          <p:cNvSpPr/>
          <p:nvPr/>
        </p:nvSpPr>
        <p:spPr>
          <a:xfrm>
            <a:off x="403930" y="2024680"/>
            <a:ext cx="8560558" cy="12121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E2D753-C6A2-721E-8435-4894BE72CE1A}"/>
              </a:ext>
            </a:extLst>
          </p:cNvPr>
          <p:cNvSpPr/>
          <p:nvPr/>
        </p:nvSpPr>
        <p:spPr>
          <a:xfrm>
            <a:off x="572279" y="3301664"/>
            <a:ext cx="8034938" cy="12835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0B-BC4C-E829-5B44-9D1C6B05B7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37" y="2283718"/>
            <a:ext cx="3809927" cy="2425019"/>
          </a:xfrm>
          <a:prstGeom prst="rect">
            <a:avLst/>
          </a:prstGeom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5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57531989-A961-9DA7-D1FB-CBD34C61A920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103">
            <a:extLst>
              <a:ext uri="{FF2B5EF4-FFF2-40B4-BE49-F238E27FC236}">
                <a16:creationId xmlns:a16="http://schemas.microsoft.com/office/drawing/2014/main" id="{73303FC2-2B92-4B9A-1FFC-19B4B711FB8F}"/>
              </a:ext>
            </a:extLst>
          </p:cNvPr>
          <p:cNvSpPr txBox="1"/>
          <p:nvPr/>
        </p:nvSpPr>
        <p:spPr>
          <a:xfrm>
            <a:off x="39553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The Sine-Gordon’s spectrum</a:t>
            </a:r>
            <a:endParaRPr lang="it-IT" sz="2400" dirty="0">
              <a:latin typeface="Gill Sans MT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99965F-2510-F496-214E-4DF905A0029D}"/>
              </a:ext>
            </a:extLst>
          </p:cNvPr>
          <p:cNvCxnSpPr>
            <a:cxnSpLocks/>
          </p:cNvCxnSpPr>
          <p:nvPr/>
        </p:nvCxnSpPr>
        <p:spPr>
          <a:xfrm>
            <a:off x="6472926" y="1646125"/>
            <a:ext cx="2099688" cy="0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AF3DD5-0D75-577E-4B48-7AD9C1FC153C}"/>
              </a:ext>
            </a:extLst>
          </p:cNvPr>
          <p:cNvCxnSpPr>
            <a:cxnSpLocks/>
          </p:cNvCxnSpPr>
          <p:nvPr/>
        </p:nvCxnSpPr>
        <p:spPr>
          <a:xfrm flipH="1" flipV="1">
            <a:off x="6554677" y="612728"/>
            <a:ext cx="13292" cy="1159595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D3B2F5-BC21-04C5-6D1B-0B8C6D682B57}"/>
              </a:ext>
            </a:extLst>
          </p:cNvPr>
          <p:cNvSpPr/>
          <p:nvPr/>
        </p:nvSpPr>
        <p:spPr>
          <a:xfrm>
            <a:off x="6567971" y="895167"/>
            <a:ext cx="1763304" cy="750958"/>
          </a:xfrm>
          <a:custGeom>
            <a:avLst/>
            <a:gdLst>
              <a:gd name="connsiteX0" fmla="*/ 0 w 1892596"/>
              <a:gd name="connsiteY0" fmla="*/ 625625 h 642676"/>
              <a:gd name="connsiteX1" fmla="*/ 453656 w 1892596"/>
              <a:gd name="connsiteY1" fmla="*/ 625625 h 642676"/>
              <a:gd name="connsiteX2" fmla="*/ 715926 w 1892596"/>
              <a:gd name="connsiteY2" fmla="*/ 448416 h 642676"/>
              <a:gd name="connsiteX3" fmla="*/ 900224 w 1892596"/>
              <a:gd name="connsiteY3" fmla="*/ 164881 h 642676"/>
              <a:gd name="connsiteX4" fmla="*/ 1112875 w 1892596"/>
              <a:gd name="connsiteY4" fmla="*/ 23114 h 642676"/>
              <a:gd name="connsiteX5" fmla="*/ 1892596 w 1892596"/>
              <a:gd name="connsiteY5" fmla="*/ 1849 h 642676"/>
              <a:gd name="connsiteX0" fmla="*/ 0 w 1892596"/>
              <a:gd name="connsiteY0" fmla="*/ 625625 h 642676"/>
              <a:gd name="connsiteX1" fmla="*/ 453656 w 1892596"/>
              <a:gd name="connsiteY1" fmla="*/ 625625 h 642676"/>
              <a:gd name="connsiteX2" fmla="*/ 715926 w 1892596"/>
              <a:gd name="connsiteY2" fmla="*/ 448416 h 642676"/>
              <a:gd name="connsiteX3" fmla="*/ 900224 w 1892596"/>
              <a:gd name="connsiteY3" fmla="*/ 164881 h 642676"/>
              <a:gd name="connsiteX4" fmla="*/ 1112875 w 1892596"/>
              <a:gd name="connsiteY4" fmla="*/ 23114 h 642676"/>
              <a:gd name="connsiteX5" fmla="*/ 1892596 w 1892596"/>
              <a:gd name="connsiteY5" fmla="*/ 1849 h 642676"/>
              <a:gd name="connsiteX0" fmla="*/ 0 w 1885507"/>
              <a:gd name="connsiteY0" fmla="*/ 646891 h 655376"/>
              <a:gd name="connsiteX1" fmla="*/ 446567 w 1885507"/>
              <a:gd name="connsiteY1" fmla="*/ 625625 h 655376"/>
              <a:gd name="connsiteX2" fmla="*/ 708837 w 1885507"/>
              <a:gd name="connsiteY2" fmla="*/ 448416 h 655376"/>
              <a:gd name="connsiteX3" fmla="*/ 893135 w 1885507"/>
              <a:gd name="connsiteY3" fmla="*/ 164881 h 655376"/>
              <a:gd name="connsiteX4" fmla="*/ 1105786 w 1885507"/>
              <a:gd name="connsiteY4" fmla="*/ 23114 h 655376"/>
              <a:gd name="connsiteX5" fmla="*/ 1885507 w 1885507"/>
              <a:gd name="connsiteY5" fmla="*/ 1849 h 655376"/>
              <a:gd name="connsiteX0" fmla="*/ 0 w 1694121"/>
              <a:gd name="connsiteY0" fmla="*/ 646891 h 655376"/>
              <a:gd name="connsiteX1" fmla="*/ 446567 w 1694121"/>
              <a:gd name="connsiteY1" fmla="*/ 625625 h 655376"/>
              <a:gd name="connsiteX2" fmla="*/ 708837 w 1694121"/>
              <a:gd name="connsiteY2" fmla="*/ 448416 h 655376"/>
              <a:gd name="connsiteX3" fmla="*/ 893135 w 1694121"/>
              <a:gd name="connsiteY3" fmla="*/ 164881 h 655376"/>
              <a:gd name="connsiteX4" fmla="*/ 1105786 w 1694121"/>
              <a:gd name="connsiteY4" fmla="*/ 23114 h 655376"/>
              <a:gd name="connsiteX5" fmla="*/ 1694121 w 1694121"/>
              <a:gd name="connsiteY5" fmla="*/ 1849 h 655376"/>
              <a:gd name="connsiteX0" fmla="*/ 0 w 1694121"/>
              <a:gd name="connsiteY0" fmla="*/ 646891 h 655376"/>
              <a:gd name="connsiteX1" fmla="*/ 446567 w 1694121"/>
              <a:gd name="connsiteY1" fmla="*/ 625625 h 655376"/>
              <a:gd name="connsiteX2" fmla="*/ 708837 w 1694121"/>
              <a:gd name="connsiteY2" fmla="*/ 448416 h 655376"/>
              <a:gd name="connsiteX3" fmla="*/ 893135 w 1694121"/>
              <a:gd name="connsiteY3" fmla="*/ 164881 h 655376"/>
              <a:gd name="connsiteX4" fmla="*/ 1105786 w 1694121"/>
              <a:gd name="connsiteY4" fmla="*/ 23114 h 655376"/>
              <a:gd name="connsiteX5" fmla="*/ 1694121 w 1694121"/>
              <a:gd name="connsiteY5" fmla="*/ 1849 h 655376"/>
              <a:gd name="connsiteX0" fmla="*/ 0 w 1694121"/>
              <a:gd name="connsiteY0" fmla="*/ 646891 h 655376"/>
              <a:gd name="connsiteX1" fmla="*/ 446567 w 1694121"/>
              <a:gd name="connsiteY1" fmla="*/ 625625 h 655376"/>
              <a:gd name="connsiteX2" fmla="*/ 708837 w 1694121"/>
              <a:gd name="connsiteY2" fmla="*/ 448416 h 655376"/>
              <a:gd name="connsiteX3" fmla="*/ 893135 w 1694121"/>
              <a:gd name="connsiteY3" fmla="*/ 164881 h 655376"/>
              <a:gd name="connsiteX4" fmla="*/ 1105786 w 1694121"/>
              <a:gd name="connsiteY4" fmla="*/ 23114 h 655376"/>
              <a:gd name="connsiteX5" fmla="*/ 1694121 w 1694121"/>
              <a:gd name="connsiteY5" fmla="*/ 1849 h 65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4121" h="655376">
                <a:moveTo>
                  <a:pt x="0" y="646891"/>
                </a:moveTo>
                <a:cubicBezTo>
                  <a:pt x="167167" y="661658"/>
                  <a:pt x="328428" y="658704"/>
                  <a:pt x="446567" y="625625"/>
                </a:cubicBezTo>
                <a:cubicBezTo>
                  <a:pt x="564707" y="592546"/>
                  <a:pt x="634409" y="525207"/>
                  <a:pt x="708837" y="448416"/>
                </a:cubicBezTo>
                <a:cubicBezTo>
                  <a:pt x="783265" y="371625"/>
                  <a:pt x="826977" y="235765"/>
                  <a:pt x="893135" y="164881"/>
                </a:cubicBezTo>
                <a:cubicBezTo>
                  <a:pt x="959293" y="93997"/>
                  <a:pt x="1017742" y="39235"/>
                  <a:pt x="1105786" y="23114"/>
                </a:cubicBezTo>
                <a:cubicBezTo>
                  <a:pt x="1271181" y="-4058"/>
                  <a:pt x="1386958" y="-1105"/>
                  <a:pt x="1694121" y="1849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amsmath,amssymb}&#10;\usepackage{braket}&#10;\pagestyle{empty}&#10;\usepackage[usenames,dvipsnames]{xcolor}&#10;&#10;\begin{document}&#10;&#10;\begin{equation}&#10;\nonumber&#10;x&#10;\end{equation}&#10;&#10;\end{document}" title="IguanaTex Bitmap Display">
            <a:extLst>
              <a:ext uri="{FF2B5EF4-FFF2-40B4-BE49-F238E27FC236}">
                <a16:creationId xmlns:a16="http://schemas.microsoft.com/office/drawing/2014/main" id="{915CD3E4-2C28-DE58-C697-66B0A59D2D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0" y="1740535"/>
            <a:ext cx="91758" cy="84289"/>
          </a:xfrm>
          <a:prstGeom prst="rect">
            <a:avLst/>
          </a:prstGeom>
        </p:spPr>
      </p:pic>
      <p:pic>
        <p:nvPicPr>
          <p:cNvPr id="18" name="Picture 17" descr="\documentclass{article}&#10;\usepackage{amsmath,amssymb}&#10;\usepackage{braket}&#10;\pagestyle{empty}&#10;\usepackage[usenames,dvipsnames]{xcolor}&#10;&#10;\begin{document}&#10;&#10;\begin{equation}&#10;\nonumber&#10;\phi&#10;\end{equation}&#10;&#10;\end{document}" title="IguanaTex Bitmap Display">
            <a:extLst>
              <a:ext uri="{FF2B5EF4-FFF2-40B4-BE49-F238E27FC236}">
                <a16:creationId xmlns:a16="http://schemas.microsoft.com/office/drawing/2014/main" id="{C30032EE-F981-F40A-8947-6773D98103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55" y="609374"/>
            <a:ext cx="96025" cy="16217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DD2679-23AC-CA40-F2CE-AC4BCBF7B6EE}"/>
              </a:ext>
            </a:extLst>
          </p:cNvPr>
          <p:cNvCxnSpPr>
            <a:cxnSpLocks/>
          </p:cNvCxnSpPr>
          <p:nvPr/>
        </p:nvCxnSpPr>
        <p:spPr>
          <a:xfrm flipV="1">
            <a:off x="6512927" y="888496"/>
            <a:ext cx="2024214" cy="66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\documentclass{article}&#10;\usepackage{amsmath,amssymb}&#10;\usepackage{braket}&#10;\pagestyle{empty}&#10;\usepackage[usenames,dvipsnames]{xcolor}&#10;&#10;\begin{document}&#10;&#10;\begin{equation}&#10;\nonumber&#10;2\pi&#10;\end{equation}&#10;&#10;\end{document}" title="IguanaTex Bitmap Display">
            <a:extLst>
              <a:ext uri="{FF2B5EF4-FFF2-40B4-BE49-F238E27FC236}">
                <a16:creationId xmlns:a16="http://schemas.microsoft.com/office/drawing/2014/main" id="{D6310E46-756B-2814-C5E8-AD915FE346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02" y="828752"/>
            <a:ext cx="183515" cy="123766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AF93A5-96E6-8DBE-484D-DC399D80FD4B}"/>
              </a:ext>
            </a:extLst>
          </p:cNvPr>
          <p:cNvSpPr/>
          <p:nvPr/>
        </p:nvSpPr>
        <p:spPr>
          <a:xfrm flipH="1">
            <a:off x="6587024" y="910554"/>
            <a:ext cx="1763304" cy="750958"/>
          </a:xfrm>
          <a:custGeom>
            <a:avLst/>
            <a:gdLst>
              <a:gd name="connsiteX0" fmla="*/ 0 w 1892596"/>
              <a:gd name="connsiteY0" fmla="*/ 625625 h 642676"/>
              <a:gd name="connsiteX1" fmla="*/ 453656 w 1892596"/>
              <a:gd name="connsiteY1" fmla="*/ 625625 h 642676"/>
              <a:gd name="connsiteX2" fmla="*/ 715926 w 1892596"/>
              <a:gd name="connsiteY2" fmla="*/ 448416 h 642676"/>
              <a:gd name="connsiteX3" fmla="*/ 900224 w 1892596"/>
              <a:gd name="connsiteY3" fmla="*/ 164881 h 642676"/>
              <a:gd name="connsiteX4" fmla="*/ 1112875 w 1892596"/>
              <a:gd name="connsiteY4" fmla="*/ 23114 h 642676"/>
              <a:gd name="connsiteX5" fmla="*/ 1892596 w 1892596"/>
              <a:gd name="connsiteY5" fmla="*/ 1849 h 642676"/>
              <a:gd name="connsiteX0" fmla="*/ 0 w 1892596"/>
              <a:gd name="connsiteY0" fmla="*/ 625625 h 642676"/>
              <a:gd name="connsiteX1" fmla="*/ 453656 w 1892596"/>
              <a:gd name="connsiteY1" fmla="*/ 625625 h 642676"/>
              <a:gd name="connsiteX2" fmla="*/ 715926 w 1892596"/>
              <a:gd name="connsiteY2" fmla="*/ 448416 h 642676"/>
              <a:gd name="connsiteX3" fmla="*/ 900224 w 1892596"/>
              <a:gd name="connsiteY3" fmla="*/ 164881 h 642676"/>
              <a:gd name="connsiteX4" fmla="*/ 1112875 w 1892596"/>
              <a:gd name="connsiteY4" fmla="*/ 23114 h 642676"/>
              <a:gd name="connsiteX5" fmla="*/ 1892596 w 1892596"/>
              <a:gd name="connsiteY5" fmla="*/ 1849 h 642676"/>
              <a:gd name="connsiteX0" fmla="*/ 0 w 1885507"/>
              <a:gd name="connsiteY0" fmla="*/ 646891 h 655376"/>
              <a:gd name="connsiteX1" fmla="*/ 446567 w 1885507"/>
              <a:gd name="connsiteY1" fmla="*/ 625625 h 655376"/>
              <a:gd name="connsiteX2" fmla="*/ 708837 w 1885507"/>
              <a:gd name="connsiteY2" fmla="*/ 448416 h 655376"/>
              <a:gd name="connsiteX3" fmla="*/ 893135 w 1885507"/>
              <a:gd name="connsiteY3" fmla="*/ 164881 h 655376"/>
              <a:gd name="connsiteX4" fmla="*/ 1105786 w 1885507"/>
              <a:gd name="connsiteY4" fmla="*/ 23114 h 655376"/>
              <a:gd name="connsiteX5" fmla="*/ 1885507 w 1885507"/>
              <a:gd name="connsiteY5" fmla="*/ 1849 h 655376"/>
              <a:gd name="connsiteX0" fmla="*/ 0 w 1694121"/>
              <a:gd name="connsiteY0" fmla="*/ 646891 h 655376"/>
              <a:gd name="connsiteX1" fmla="*/ 446567 w 1694121"/>
              <a:gd name="connsiteY1" fmla="*/ 625625 h 655376"/>
              <a:gd name="connsiteX2" fmla="*/ 708837 w 1694121"/>
              <a:gd name="connsiteY2" fmla="*/ 448416 h 655376"/>
              <a:gd name="connsiteX3" fmla="*/ 893135 w 1694121"/>
              <a:gd name="connsiteY3" fmla="*/ 164881 h 655376"/>
              <a:gd name="connsiteX4" fmla="*/ 1105786 w 1694121"/>
              <a:gd name="connsiteY4" fmla="*/ 23114 h 655376"/>
              <a:gd name="connsiteX5" fmla="*/ 1694121 w 1694121"/>
              <a:gd name="connsiteY5" fmla="*/ 1849 h 655376"/>
              <a:gd name="connsiteX0" fmla="*/ 0 w 1694121"/>
              <a:gd name="connsiteY0" fmla="*/ 646891 h 655376"/>
              <a:gd name="connsiteX1" fmla="*/ 446567 w 1694121"/>
              <a:gd name="connsiteY1" fmla="*/ 625625 h 655376"/>
              <a:gd name="connsiteX2" fmla="*/ 708837 w 1694121"/>
              <a:gd name="connsiteY2" fmla="*/ 448416 h 655376"/>
              <a:gd name="connsiteX3" fmla="*/ 893135 w 1694121"/>
              <a:gd name="connsiteY3" fmla="*/ 164881 h 655376"/>
              <a:gd name="connsiteX4" fmla="*/ 1105786 w 1694121"/>
              <a:gd name="connsiteY4" fmla="*/ 23114 h 655376"/>
              <a:gd name="connsiteX5" fmla="*/ 1694121 w 1694121"/>
              <a:gd name="connsiteY5" fmla="*/ 1849 h 655376"/>
              <a:gd name="connsiteX0" fmla="*/ 0 w 1694121"/>
              <a:gd name="connsiteY0" fmla="*/ 646891 h 655376"/>
              <a:gd name="connsiteX1" fmla="*/ 446567 w 1694121"/>
              <a:gd name="connsiteY1" fmla="*/ 625625 h 655376"/>
              <a:gd name="connsiteX2" fmla="*/ 708837 w 1694121"/>
              <a:gd name="connsiteY2" fmla="*/ 448416 h 655376"/>
              <a:gd name="connsiteX3" fmla="*/ 893135 w 1694121"/>
              <a:gd name="connsiteY3" fmla="*/ 164881 h 655376"/>
              <a:gd name="connsiteX4" fmla="*/ 1105786 w 1694121"/>
              <a:gd name="connsiteY4" fmla="*/ 23114 h 655376"/>
              <a:gd name="connsiteX5" fmla="*/ 1694121 w 1694121"/>
              <a:gd name="connsiteY5" fmla="*/ 1849 h 65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4121" h="655376">
                <a:moveTo>
                  <a:pt x="0" y="646891"/>
                </a:moveTo>
                <a:cubicBezTo>
                  <a:pt x="167167" y="661658"/>
                  <a:pt x="328428" y="658704"/>
                  <a:pt x="446567" y="625625"/>
                </a:cubicBezTo>
                <a:cubicBezTo>
                  <a:pt x="564707" y="592546"/>
                  <a:pt x="634409" y="525207"/>
                  <a:pt x="708837" y="448416"/>
                </a:cubicBezTo>
                <a:cubicBezTo>
                  <a:pt x="783265" y="371625"/>
                  <a:pt x="826977" y="235765"/>
                  <a:pt x="893135" y="164881"/>
                </a:cubicBezTo>
                <a:cubicBezTo>
                  <a:pt x="959293" y="93997"/>
                  <a:pt x="1017742" y="39235"/>
                  <a:pt x="1105786" y="23114"/>
                </a:cubicBezTo>
                <a:cubicBezTo>
                  <a:pt x="1271181" y="-4058"/>
                  <a:pt x="1386958" y="-1105"/>
                  <a:pt x="1694121" y="1849"/>
                </a:cubicBezTo>
              </a:path>
            </a:pathLst>
          </a:cu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38365-B2F8-6F96-9A85-A1696B989E08}"/>
              </a:ext>
            </a:extLst>
          </p:cNvPr>
          <p:cNvSpPr txBox="1"/>
          <p:nvPr/>
        </p:nvSpPr>
        <p:spPr>
          <a:xfrm>
            <a:off x="7955223" y="900760"/>
            <a:ext cx="76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Soliton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019E64-F67E-3324-B89F-4F90D43364BC}"/>
              </a:ext>
            </a:extLst>
          </p:cNvPr>
          <p:cNvSpPr txBox="1"/>
          <p:nvPr/>
        </p:nvSpPr>
        <p:spPr>
          <a:xfrm>
            <a:off x="6508429" y="900760"/>
            <a:ext cx="14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Anti-Soliton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BD2FCA-AFA4-2A5B-18C9-F576ACF74BA9}"/>
              </a:ext>
            </a:extLst>
          </p:cNvPr>
          <p:cNvGrpSpPr/>
          <p:nvPr/>
        </p:nvGrpSpPr>
        <p:grpSpPr>
          <a:xfrm>
            <a:off x="231915" y="2132578"/>
            <a:ext cx="3061703" cy="2671420"/>
            <a:chOff x="231915" y="2132578"/>
            <a:chExt cx="3061703" cy="26714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A92AFA7-6FCF-54F9-7878-AE0C4B1E6CC9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3" y="4625299"/>
              <a:ext cx="2171697" cy="0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0936F3-B5C4-170E-1194-96CC8E72B2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1343" y="3591902"/>
              <a:ext cx="13292" cy="1159595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\documentclass{article}&#10;\usepackage{amsmath,amssymb}&#10;\usepackage{braket}&#10;\pagestyle{empty}&#10;\usepackage[usenames,dvipsnames]{xcolor}&#10;&#10;\begin{document}&#10;&#10;\begin{equation}&#10;\nonumber&#10;x&#10;\end{equation}&#10;&#10;\end{document}" title="IguanaTex Bitmap Display">
              <a:extLst>
                <a:ext uri="{FF2B5EF4-FFF2-40B4-BE49-F238E27FC236}">
                  <a16:creationId xmlns:a16="http://schemas.microsoft.com/office/drawing/2014/main" id="{637F0C06-BB6D-089D-D5E0-B8DFF4E00D42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966" y="4719709"/>
              <a:ext cx="91758" cy="84289"/>
            </a:xfrm>
            <a:prstGeom prst="rect">
              <a:avLst/>
            </a:prstGeom>
          </p:spPr>
        </p:pic>
        <p:pic>
          <p:nvPicPr>
            <p:cNvPr id="29" name="Picture 28" descr="\documentclass{article}&#10;\usepackage{amsmath,amssymb}&#10;\usepackage{braket}&#10;\pagestyle{empty}&#10;\usepackage[usenames,dvipsnames]{xcolor}&#10;&#10;\begin{document}&#10;&#10;\begin{equation}&#10;\nonumber&#10;\phi&#10;\end{equation}&#10;&#10;\end{document}" title="IguanaTex Bitmap Display">
              <a:extLst>
                <a:ext uri="{FF2B5EF4-FFF2-40B4-BE49-F238E27FC236}">
                  <a16:creationId xmlns:a16="http://schemas.microsoft.com/office/drawing/2014/main" id="{F9E1AB47-0A71-B1C6-1693-6F6EA801606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74" y="3489694"/>
              <a:ext cx="96025" cy="162176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F5F2BA-755C-7941-C74B-385F2AD5AA13}"/>
                </a:ext>
              </a:extLst>
            </p:cNvPr>
            <p:cNvCxnSpPr>
              <a:cxnSpLocks/>
            </p:cNvCxnSpPr>
            <p:nvPr/>
          </p:nvCxnSpPr>
          <p:spPr>
            <a:xfrm>
              <a:off x="939593" y="3874341"/>
              <a:ext cx="2120239" cy="211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\documentclass{article}&#10;\usepackage{amsmath,amssymb}&#10;\usepackage{braket}&#10;\pagestyle{empty}&#10;\usepackage[usenames,dvipsnames]{xcolor}&#10;&#10;\begin{document}&#10;&#10;\begin{equation}&#10;\nonumber&#10;2\pi&#10;\end{equation}&#10;&#10;\end{document}" title="IguanaTex Bitmap Display">
              <a:extLst>
                <a:ext uri="{FF2B5EF4-FFF2-40B4-BE49-F238E27FC236}">
                  <a16:creationId xmlns:a16="http://schemas.microsoft.com/office/drawing/2014/main" id="{9613DAD5-56E8-A2CE-8C46-8A9656DE52C5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807926"/>
              <a:ext cx="183515" cy="123766"/>
            </a:xfrm>
            <a:prstGeom prst="rect">
              <a:avLst/>
            </a:prstGeom>
          </p:spPr>
        </p:pic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CF3513-D269-7CD3-1246-BCC917A0B92C}"/>
                </a:ext>
              </a:extLst>
            </p:cNvPr>
            <p:cNvSpPr/>
            <p:nvPr/>
          </p:nvSpPr>
          <p:spPr>
            <a:xfrm>
              <a:off x="1053614" y="3861148"/>
              <a:ext cx="1784624" cy="773201"/>
            </a:xfrm>
            <a:custGeom>
              <a:avLst/>
              <a:gdLst>
                <a:gd name="connsiteX0" fmla="*/ 0 w 1781093"/>
                <a:gd name="connsiteY0" fmla="*/ 838803 h 924971"/>
                <a:gd name="connsiteX1" fmla="*/ 318053 w 1781093"/>
                <a:gd name="connsiteY1" fmla="*/ 830852 h 924971"/>
                <a:gd name="connsiteX2" fmla="*/ 516835 w 1781093"/>
                <a:gd name="connsiteY2" fmla="*/ 321969 h 924971"/>
                <a:gd name="connsiteX3" fmla="*/ 787180 w 1781093"/>
                <a:gd name="connsiteY3" fmla="*/ 83430 h 924971"/>
                <a:gd name="connsiteX4" fmla="*/ 1200647 w 1781093"/>
                <a:gd name="connsiteY4" fmla="*/ 59576 h 924971"/>
                <a:gd name="connsiteX5" fmla="*/ 1439187 w 1781093"/>
                <a:gd name="connsiteY5" fmla="*/ 838803 h 924971"/>
                <a:gd name="connsiteX6" fmla="*/ 1781093 w 1781093"/>
                <a:gd name="connsiteY6" fmla="*/ 870609 h 924971"/>
                <a:gd name="connsiteX0" fmla="*/ 0 w 1781093"/>
                <a:gd name="connsiteY0" fmla="*/ 838804 h 924972"/>
                <a:gd name="connsiteX1" fmla="*/ 318053 w 1781093"/>
                <a:gd name="connsiteY1" fmla="*/ 830853 h 924972"/>
                <a:gd name="connsiteX2" fmla="*/ 516835 w 1781093"/>
                <a:gd name="connsiteY2" fmla="*/ 321970 h 924972"/>
                <a:gd name="connsiteX3" fmla="*/ 858742 w 1781093"/>
                <a:gd name="connsiteY3" fmla="*/ 83431 h 924972"/>
                <a:gd name="connsiteX4" fmla="*/ 1200647 w 1781093"/>
                <a:gd name="connsiteY4" fmla="*/ 59577 h 924972"/>
                <a:gd name="connsiteX5" fmla="*/ 1439187 w 1781093"/>
                <a:gd name="connsiteY5" fmla="*/ 838804 h 924972"/>
                <a:gd name="connsiteX6" fmla="*/ 1781093 w 1781093"/>
                <a:gd name="connsiteY6" fmla="*/ 870610 h 924972"/>
                <a:gd name="connsiteX0" fmla="*/ 0 w 1781093"/>
                <a:gd name="connsiteY0" fmla="*/ 755373 h 841541"/>
                <a:gd name="connsiteX1" fmla="*/ 318053 w 1781093"/>
                <a:gd name="connsiteY1" fmla="*/ 747422 h 841541"/>
                <a:gd name="connsiteX2" fmla="*/ 516835 w 1781093"/>
                <a:gd name="connsiteY2" fmla="*/ 238539 h 841541"/>
                <a:gd name="connsiteX3" fmla="*/ 858742 w 1781093"/>
                <a:gd name="connsiteY3" fmla="*/ 0 h 841541"/>
                <a:gd name="connsiteX4" fmla="*/ 1311965 w 1781093"/>
                <a:gd name="connsiteY4" fmla="*/ 238539 h 841541"/>
                <a:gd name="connsiteX5" fmla="*/ 1439187 w 1781093"/>
                <a:gd name="connsiteY5" fmla="*/ 755373 h 841541"/>
                <a:gd name="connsiteX6" fmla="*/ 1781093 w 1781093"/>
                <a:gd name="connsiteY6" fmla="*/ 787179 h 841541"/>
                <a:gd name="connsiteX0" fmla="*/ 0 w 1781093"/>
                <a:gd name="connsiteY0" fmla="*/ 755962 h 842130"/>
                <a:gd name="connsiteX1" fmla="*/ 318053 w 1781093"/>
                <a:gd name="connsiteY1" fmla="*/ 748011 h 842130"/>
                <a:gd name="connsiteX2" fmla="*/ 516835 w 1781093"/>
                <a:gd name="connsiteY2" fmla="*/ 239128 h 842130"/>
                <a:gd name="connsiteX3" fmla="*/ 858742 w 1781093"/>
                <a:gd name="connsiteY3" fmla="*/ 589 h 842130"/>
                <a:gd name="connsiteX4" fmla="*/ 1200646 w 1781093"/>
                <a:gd name="connsiteY4" fmla="*/ 191420 h 842130"/>
                <a:gd name="connsiteX5" fmla="*/ 1439187 w 1781093"/>
                <a:gd name="connsiteY5" fmla="*/ 755962 h 842130"/>
                <a:gd name="connsiteX6" fmla="*/ 1781093 w 1781093"/>
                <a:gd name="connsiteY6" fmla="*/ 787768 h 842130"/>
                <a:gd name="connsiteX0" fmla="*/ 0 w 1781093"/>
                <a:gd name="connsiteY0" fmla="*/ 755962 h 842130"/>
                <a:gd name="connsiteX1" fmla="*/ 318053 w 1781093"/>
                <a:gd name="connsiteY1" fmla="*/ 748011 h 842130"/>
                <a:gd name="connsiteX2" fmla="*/ 516835 w 1781093"/>
                <a:gd name="connsiteY2" fmla="*/ 239128 h 842130"/>
                <a:gd name="connsiteX3" fmla="*/ 858742 w 1781093"/>
                <a:gd name="connsiteY3" fmla="*/ 589 h 842130"/>
                <a:gd name="connsiteX4" fmla="*/ 1200646 w 1781093"/>
                <a:gd name="connsiteY4" fmla="*/ 191420 h 842130"/>
                <a:gd name="connsiteX5" fmla="*/ 1439187 w 1781093"/>
                <a:gd name="connsiteY5" fmla="*/ 755962 h 842130"/>
                <a:gd name="connsiteX6" fmla="*/ 1781093 w 1781093"/>
                <a:gd name="connsiteY6" fmla="*/ 787768 h 842130"/>
                <a:gd name="connsiteX0" fmla="*/ 0 w 1781093"/>
                <a:gd name="connsiteY0" fmla="*/ 755962 h 842130"/>
                <a:gd name="connsiteX1" fmla="*/ 318053 w 1781093"/>
                <a:gd name="connsiteY1" fmla="*/ 748011 h 842130"/>
                <a:gd name="connsiteX2" fmla="*/ 516835 w 1781093"/>
                <a:gd name="connsiteY2" fmla="*/ 239128 h 842130"/>
                <a:gd name="connsiteX3" fmla="*/ 858742 w 1781093"/>
                <a:gd name="connsiteY3" fmla="*/ 589 h 842130"/>
                <a:gd name="connsiteX4" fmla="*/ 1200646 w 1781093"/>
                <a:gd name="connsiteY4" fmla="*/ 191420 h 842130"/>
                <a:gd name="connsiteX5" fmla="*/ 1439187 w 1781093"/>
                <a:gd name="connsiteY5" fmla="*/ 755962 h 842130"/>
                <a:gd name="connsiteX6" fmla="*/ 1781093 w 1781093"/>
                <a:gd name="connsiteY6" fmla="*/ 787768 h 842130"/>
                <a:gd name="connsiteX0" fmla="*/ 0 w 1781093"/>
                <a:gd name="connsiteY0" fmla="*/ 755962 h 842130"/>
                <a:gd name="connsiteX1" fmla="*/ 318053 w 1781093"/>
                <a:gd name="connsiteY1" fmla="*/ 748011 h 842130"/>
                <a:gd name="connsiteX2" fmla="*/ 516835 w 1781093"/>
                <a:gd name="connsiteY2" fmla="*/ 239128 h 842130"/>
                <a:gd name="connsiteX3" fmla="*/ 858742 w 1781093"/>
                <a:gd name="connsiteY3" fmla="*/ 589 h 842130"/>
                <a:gd name="connsiteX4" fmla="*/ 1200646 w 1781093"/>
                <a:gd name="connsiteY4" fmla="*/ 191420 h 842130"/>
                <a:gd name="connsiteX5" fmla="*/ 1439187 w 1781093"/>
                <a:gd name="connsiteY5" fmla="*/ 755962 h 842130"/>
                <a:gd name="connsiteX6" fmla="*/ 1781093 w 1781093"/>
                <a:gd name="connsiteY6" fmla="*/ 787768 h 842130"/>
                <a:gd name="connsiteX0" fmla="*/ 0 w 1781093"/>
                <a:gd name="connsiteY0" fmla="*/ 755962 h 842130"/>
                <a:gd name="connsiteX1" fmla="*/ 318053 w 1781093"/>
                <a:gd name="connsiteY1" fmla="*/ 748011 h 842130"/>
                <a:gd name="connsiteX2" fmla="*/ 516835 w 1781093"/>
                <a:gd name="connsiteY2" fmla="*/ 239128 h 842130"/>
                <a:gd name="connsiteX3" fmla="*/ 858742 w 1781093"/>
                <a:gd name="connsiteY3" fmla="*/ 589 h 842130"/>
                <a:gd name="connsiteX4" fmla="*/ 1200646 w 1781093"/>
                <a:gd name="connsiteY4" fmla="*/ 191420 h 842130"/>
                <a:gd name="connsiteX5" fmla="*/ 1439187 w 1781093"/>
                <a:gd name="connsiteY5" fmla="*/ 755962 h 842130"/>
                <a:gd name="connsiteX6" fmla="*/ 1781093 w 1781093"/>
                <a:gd name="connsiteY6" fmla="*/ 787768 h 842130"/>
                <a:gd name="connsiteX0" fmla="*/ 0 w 1781093"/>
                <a:gd name="connsiteY0" fmla="*/ 755962 h 823247"/>
                <a:gd name="connsiteX1" fmla="*/ 318053 w 1781093"/>
                <a:gd name="connsiteY1" fmla="*/ 748011 h 823247"/>
                <a:gd name="connsiteX2" fmla="*/ 516835 w 1781093"/>
                <a:gd name="connsiteY2" fmla="*/ 239128 h 823247"/>
                <a:gd name="connsiteX3" fmla="*/ 858742 w 1781093"/>
                <a:gd name="connsiteY3" fmla="*/ 589 h 823247"/>
                <a:gd name="connsiteX4" fmla="*/ 1200646 w 1781093"/>
                <a:gd name="connsiteY4" fmla="*/ 191420 h 823247"/>
                <a:gd name="connsiteX5" fmla="*/ 1439187 w 1781093"/>
                <a:gd name="connsiteY5" fmla="*/ 755962 h 823247"/>
                <a:gd name="connsiteX6" fmla="*/ 1781093 w 1781093"/>
                <a:gd name="connsiteY6" fmla="*/ 787768 h 823247"/>
                <a:gd name="connsiteX0" fmla="*/ 0 w 1784624"/>
                <a:gd name="connsiteY0" fmla="*/ 755962 h 818923"/>
                <a:gd name="connsiteX1" fmla="*/ 318053 w 1784624"/>
                <a:gd name="connsiteY1" fmla="*/ 748011 h 818923"/>
                <a:gd name="connsiteX2" fmla="*/ 516835 w 1784624"/>
                <a:gd name="connsiteY2" fmla="*/ 239128 h 818923"/>
                <a:gd name="connsiteX3" fmla="*/ 858742 w 1784624"/>
                <a:gd name="connsiteY3" fmla="*/ 589 h 818923"/>
                <a:gd name="connsiteX4" fmla="*/ 1200646 w 1784624"/>
                <a:gd name="connsiteY4" fmla="*/ 191420 h 818923"/>
                <a:gd name="connsiteX5" fmla="*/ 1439187 w 1784624"/>
                <a:gd name="connsiteY5" fmla="*/ 755962 h 818923"/>
                <a:gd name="connsiteX6" fmla="*/ 1784624 w 1784624"/>
                <a:gd name="connsiteY6" fmla="*/ 773646 h 818923"/>
                <a:gd name="connsiteX0" fmla="*/ 0 w 1784624"/>
                <a:gd name="connsiteY0" fmla="*/ 755962 h 773646"/>
                <a:gd name="connsiteX1" fmla="*/ 318053 w 1784624"/>
                <a:gd name="connsiteY1" fmla="*/ 748011 h 773646"/>
                <a:gd name="connsiteX2" fmla="*/ 516835 w 1784624"/>
                <a:gd name="connsiteY2" fmla="*/ 239128 h 773646"/>
                <a:gd name="connsiteX3" fmla="*/ 858742 w 1784624"/>
                <a:gd name="connsiteY3" fmla="*/ 589 h 773646"/>
                <a:gd name="connsiteX4" fmla="*/ 1200646 w 1784624"/>
                <a:gd name="connsiteY4" fmla="*/ 191420 h 773646"/>
                <a:gd name="connsiteX5" fmla="*/ 1439187 w 1784624"/>
                <a:gd name="connsiteY5" fmla="*/ 755962 h 773646"/>
                <a:gd name="connsiteX6" fmla="*/ 1784624 w 1784624"/>
                <a:gd name="connsiteY6" fmla="*/ 773646 h 773646"/>
                <a:gd name="connsiteX0" fmla="*/ 0 w 1784624"/>
                <a:gd name="connsiteY0" fmla="*/ 755962 h 773646"/>
                <a:gd name="connsiteX1" fmla="*/ 318053 w 1784624"/>
                <a:gd name="connsiteY1" fmla="*/ 748011 h 773646"/>
                <a:gd name="connsiteX2" fmla="*/ 516835 w 1784624"/>
                <a:gd name="connsiteY2" fmla="*/ 239128 h 773646"/>
                <a:gd name="connsiteX3" fmla="*/ 858742 w 1784624"/>
                <a:gd name="connsiteY3" fmla="*/ 589 h 773646"/>
                <a:gd name="connsiteX4" fmla="*/ 1200646 w 1784624"/>
                <a:gd name="connsiteY4" fmla="*/ 191420 h 773646"/>
                <a:gd name="connsiteX5" fmla="*/ 1439187 w 1784624"/>
                <a:gd name="connsiteY5" fmla="*/ 755962 h 773646"/>
                <a:gd name="connsiteX6" fmla="*/ 1784624 w 1784624"/>
                <a:gd name="connsiteY6" fmla="*/ 773646 h 773646"/>
                <a:gd name="connsiteX0" fmla="*/ 0 w 1784624"/>
                <a:gd name="connsiteY0" fmla="*/ 755962 h 773646"/>
                <a:gd name="connsiteX1" fmla="*/ 318053 w 1784624"/>
                <a:gd name="connsiteY1" fmla="*/ 748011 h 773646"/>
                <a:gd name="connsiteX2" fmla="*/ 516835 w 1784624"/>
                <a:gd name="connsiteY2" fmla="*/ 239128 h 773646"/>
                <a:gd name="connsiteX3" fmla="*/ 858742 w 1784624"/>
                <a:gd name="connsiteY3" fmla="*/ 589 h 773646"/>
                <a:gd name="connsiteX4" fmla="*/ 1200646 w 1784624"/>
                <a:gd name="connsiteY4" fmla="*/ 191420 h 773646"/>
                <a:gd name="connsiteX5" fmla="*/ 1439187 w 1784624"/>
                <a:gd name="connsiteY5" fmla="*/ 755962 h 773646"/>
                <a:gd name="connsiteX6" fmla="*/ 1784624 w 1784624"/>
                <a:gd name="connsiteY6" fmla="*/ 773646 h 773646"/>
                <a:gd name="connsiteX0" fmla="*/ 0 w 1784624"/>
                <a:gd name="connsiteY0" fmla="*/ 755379 h 798339"/>
                <a:gd name="connsiteX1" fmla="*/ 318053 w 1784624"/>
                <a:gd name="connsiteY1" fmla="*/ 747428 h 798339"/>
                <a:gd name="connsiteX2" fmla="*/ 516835 w 1784624"/>
                <a:gd name="connsiteY2" fmla="*/ 238545 h 798339"/>
                <a:gd name="connsiteX3" fmla="*/ 858742 w 1784624"/>
                <a:gd name="connsiteY3" fmla="*/ 6 h 798339"/>
                <a:gd name="connsiteX4" fmla="*/ 1221829 w 1784624"/>
                <a:gd name="connsiteY4" fmla="*/ 233203 h 798339"/>
                <a:gd name="connsiteX5" fmla="*/ 1439187 w 1784624"/>
                <a:gd name="connsiteY5" fmla="*/ 755379 h 798339"/>
                <a:gd name="connsiteX6" fmla="*/ 1784624 w 1784624"/>
                <a:gd name="connsiteY6" fmla="*/ 773063 h 798339"/>
                <a:gd name="connsiteX0" fmla="*/ 0 w 1784624"/>
                <a:gd name="connsiteY0" fmla="*/ 755379 h 798339"/>
                <a:gd name="connsiteX1" fmla="*/ 318053 w 1784624"/>
                <a:gd name="connsiteY1" fmla="*/ 747428 h 798339"/>
                <a:gd name="connsiteX2" fmla="*/ 516835 w 1784624"/>
                <a:gd name="connsiteY2" fmla="*/ 238545 h 798339"/>
                <a:gd name="connsiteX3" fmla="*/ 858742 w 1784624"/>
                <a:gd name="connsiteY3" fmla="*/ 6 h 798339"/>
                <a:gd name="connsiteX4" fmla="*/ 1221829 w 1784624"/>
                <a:gd name="connsiteY4" fmla="*/ 233203 h 798339"/>
                <a:gd name="connsiteX5" fmla="*/ 1439187 w 1784624"/>
                <a:gd name="connsiteY5" fmla="*/ 755379 h 798339"/>
                <a:gd name="connsiteX6" fmla="*/ 1784624 w 1784624"/>
                <a:gd name="connsiteY6" fmla="*/ 773063 h 798339"/>
                <a:gd name="connsiteX0" fmla="*/ 0 w 1784624"/>
                <a:gd name="connsiteY0" fmla="*/ 755503 h 798463"/>
                <a:gd name="connsiteX1" fmla="*/ 318053 w 1784624"/>
                <a:gd name="connsiteY1" fmla="*/ 747552 h 798463"/>
                <a:gd name="connsiteX2" fmla="*/ 516835 w 1784624"/>
                <a:gd name="connsiteY2" fmla="*/ 259852 h 798463"/>
                <a:gd name="connsiteX3" fmla="*/ 858742 w 1784624"/>
                <a:gd name="connsiteY3" fmla="*/ 130 h 798463"/>
                <a:gd name="connsiteX4" fmla="*/ 1221829 w 1784624"/>
                <a:gd name="connsiteY4" fmla="*/ 233327 h 798463"/>
                <a:gd name="connsiteX5" fmla="*/ 1439187 w 1784624"/>
                <a:gd name="connsiteY5" fmla="*/ 755503 h 798463"/>
                <a:gd name="connsiteX6" fmla="*/ 1784624 w 1784624"/>
                <a:gd name="connsiteY6" fmla="*/ 773187 h 798463"/>
                <a:gd name="connsiteX0" fmla="*/ 0 w 1784624"/>
                <a:gd name="connsiteY0" fmla="*/ 755503 h 798463"/>
                <a:gd name="connsiteX1" fmla="*/ 318053 w 1784624"/>
                <a:gd name="connsiteY1" fmla="*/ 747552 h 798463"/>
                <a:gd name="connsiteX2" fmla="*/ 516835 w 1784624"/>
                <a:gd name="connsiteY2" fmla="*/ 259852 h 798463"/>
                <a:gd name="connsiteX3" fmla="*/ 858742 w 1784624"/>
                <a:gd name="connsiteY3" fmla="*/ 130 h 798463"/>
                <a:gd name="connsiteX4" fmla="*/ 1221829 w 1784624"/>
                <a:gd name="connsiteY4" fmla="*/ 233327 h 798463"/>
                <a:gd name="connsiteX5" fmla="*/ 1439187 w 1784624"/>
                <a:gd name="connsiteY5" fmla="*/ 755503 h 798463"/>
                <a:gd name="connsiteX6" fmla="*/ 1784624 w 1784624"/>
                <a:gd name="connsiteY6" fmla="*/ 773187 h 798463"/>
                <a:gd name="connsiteX0" fmla="*/ 0 w 1784624"/>
                <a:gd name="connsiteY0" fmla="*/ 755503 h 798463"/>
                <a:gd name="connsiteX1" fmla="*/ 318053 w 1784624"/>
                <a:gd name="connsiteY1" fmla="*/ 747552 h 798463"/>
                <a:gd name="connsiteX2" fmla="*/ 516835 w 1784624"/>
                <a:gd name="connsiteY2" fmla="*/ 259852 h 798463"/>
                <a:gd name="connsiteX3" fmla="*/ 858742 w 1784624"/>
                <a:gd name="connsiteY3" fmla="*/ 130 h 798463"/>
                <a:gd name="connsiteX4" fmla="*/ 1221829 w 1784624"/>
                <a:gd name="connsiteY4" fmla="*/ 233327 h 798463"/>
                <a:gd name="connsiteX5" fmla="*/ 1439187 w 1784624"/>
                <a:gd name="connsiteY5" fmla="*/ 755503 h 798463"/>
                <a:gd name="connsiteX6" fmla="*/ 1784624 w 1784624"/>
                <a:gd name="connsiteY6" fmla="*/ 773187 h 798463"/>
                <a:gd name="connsiteX0" fmla="*/ 0 w 1784624"/>
                <a:gd name="connsiteY0" fmla="*/ 755517 h 798477"/>
                <a:gd name="connsiteX1" fmla="*/ 318053 w 1784624"/>
                <a:gd name="connsiteY1" fmla="*/ 747566 h 798477"/>
                <a:gd name="connsiteX2" fmla="*/ 516835 w 1784624"/>
                <a:gd name="connsiteY2" fmla="*/ 259866 h 798477"/>
                <a:gd name="connsiteX3" fmla="*/ 858742 w 1784624"/>
                <a:gd name="connsiteY3" fmla="*/ 144 h 798477"/>
                <a:gd name="connsiteX4" fmla="*/ 1221829 w 1784624"/>
                <a:gd name="connsiteY4" fmla="*/ 233341 h 798477"/>
                <a:gd name="connsiteX5" fmla="*/ 1439187 w 1784624"/>
                <a:gd name="connsiteY5" fmla="*/ 755517 h 798477"/>
                <a:gd name="connsiteX6" fmla="*/ 1784624 w 1784624"/>
                <a:gd name="connsiteY6" fmla="*/ 773201 h 798477"/>
                <a:gd name="connsiteX0" fmla="*/ 0 w 1784624"/>
                <a:gd name="connsiteY0" fmla="*/ 755517 h 798477"/>
                <a:gd name="connsiteX1" fmla="*/ 318053 w 1784624"/>
                <a:gd name="connsiteY1" fmla="*/ 747566 h 798477"/>
                <a:gd name="connsiteX2" fmla="*/ 516835 w 1784624"/>
                <a:gd name="connsiteY2" fmla="*/ 259866 h 798477"/>
                <a:gd name="connsiteX3" fmla="*/ 858742 w 1784624"/>
                <a:gd name="connsiteY3" fmla="*/ 144 h 798477"/>
                <a:gd name="connsiteX4" fmla="*/ 1221829 w 1784624"/>
                <a:gd name="connsiteY4" fmla="*/ 233341 h 798477"/>
                <a:gd name="connsiteX5" fmla="*/ 1439187 w 1784624"/>
                <a:gd name="connsiteY5" fmla="*/ 755517 h 798477"/>
                <a:gd name="connsiteX6" fmla="*/ 1784624 w 1784624"/>
                <a:gd name="connsiteY6" fmla="*/ 773201 h 798477"/>
                <a:gd name="connsiteX0" fmla="*/ 0 w 1784624"/>
                <a:gd name="connsiteY0" fmla="*/ 755517 h 773201"/>
                <a:gd name="connsiteX1" fmla="*/ 318053 w 1784624"/>
                <a:gd name="connsiteY1" fmla="*/ 747566 h 773201"/>
                <a:gd name="connsiteX2" fmla="*/ 516835 w 1784624"/>
                <a:gd name="connsiteY2" fmla="*/ 259866 h 773201"/>
                <a:gd name="connsiteX3" fmla="*/ 858742 w 1784624"/>
                <a:gd name="connsiteY3" fmla="*/ 144 h 773201"/>
                <a:gd name="connsiteX4" fmla="*/ 1221829 w 1784624"/>
                <a:gd name="connsiteY4" fmla="*/ 233341 h 773201"/>
                <a:gd name="connsiteX5" fmla="*/ 1439187 w 1784624"/>
                <a:gd name="connsiteY5" fmla="*/ 755517 h 773201"/>
                <a:gd name="connsiteX6" fmla="*/ 1784624 w 1784624"/>
                <a:gd name="connsiteY6" fmla="*/ 773201 h 773201"/>
                <a:gd name="connsiteX0" fmla="*/ 0 w 1784624"/>
                <a:gd name="connsiteY0" fmla="*/ 755517 h 773201"/>
                <a:gd name="connsiteX1" fmla="*/ 318053 w 1784624"/>
                <a:gd name="connsiteY1" fmla="*/ 747566 h 773201"/>
                <a:gd name="connsiteX2" fmla="*/ 516835 w 1784624"/>
                <a:gd name="connsiteY2" fmla="*/ 259866 h 773201"/>
                <a:gd name="connsiteX3" fmla="*/ 858742 w 1784624"/>
                <a:gd name="connsiteY3" fmla="*/ 144 h 773201"/>
                <a:gd name="connsiteX4" fmla="*/ 1221829 w 1784624"/>
                <a:gd name="connsiteY4" fmla="*/ 233341 h 773201"/>
                <a:gd name="connsiteX5" fmla="*/ 1439187 w 1784624"/>
                <a:gd name="connsiteY5" fmla="*/ 755517 h 773201"/>
                <a:gd name="connsiteX6" fmla="*/ 1784624 w 1784624"/>
                <a:gd name="connsiteY6" fmla="*/ 773201 h 7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624" h="773201">
                  <a:moveTo>
                    <a:pt x="0" y="755517"/>
                  </a:moveTo>
                  <a:cubicBezTo>
                    <a:pt x="106018" y="752867"/>
                    <a:pt x="183791" y="771399"/>
                    <a:pt x="318053" y="747566"/>
                  </a:cubicBezTo>
                  <a:cubicBezTo>
                    <a:pt x="452315" y="723733"/>
                    <a:pt x="458495" y="395027"/>
                    <a:pt x="516835" y="259866"/>
                  </a:cubicBezTo>
                  <a:cubicBezTo>
                    <a:pt x="575175" y="124705"/>
                    <a:pt x="741243" y="4565"/>
                    <a:pt x="858742" y="144"/>
                  </a:cubicBezTo>
                  <a:cubicBezTo>
                    <a:pt x="976241" y="-4277"/>
                    <a:pt x="1167454" y="93322"/>
                    <a:pt x="1221829" y="233341"/>
                  </a:cubicBezTo>
                  <a:cubicBezTo>
                    <a:pt x="1276204" y="373360"/>
                    <a:pt x="1317144" y="732619"/>
                    <a:pt x="1439187" y="755517"/>
                  </a:cubicBezTo>
                  <a:cubicBezTo>
                    <a:pt x="1561230" y="778415"/>
                    <a:pt x="1612614" y="764865"/>
                    <a:pt x="1784624" y="773201"/>
                  </a:cubicBez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A2801A9-6C33-B15D-299F-FD29E6816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89580" y="3896750"/>
              <a:ext cx="336124" cy="73931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1E943C-8E98-E2A6-ECBB-09B480DF73AB}"/>
                </a:ext>
              </a:extLst>
            </p:cNvPr>
            <p:cNvSpPr txBox="1"/>
            <p:nvPr/>
          </p:nvSpPr>
          <p:spPr>
            <a:xfrm>
              <a:off x="706050" y="2132578"/>
              <a:ext cx="2587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u="sng" dirty="0">
                  <a:latin typeface="Gill Sans MT" panose="020B0502020104020203" pitchFamily="34" charset="0"/>
                </a:rPr>
                <a:t>Breathers</a:t>
              </a:r>
            </a:p>
            <a:p>
              <a:pPr algn="ctr"/>
              <a:r>
                <a:rPr lang="en-US" sz="1400" dirty="0">
                  <a:latin typeface="Gill Sans MT" panose="020B0502020104020203" pitchFamily="34" charset="0"/>
                </a:rPr>
                <a:t>Soliton/Anti-soliton bound states</a:t>
              </a:r>
            </a:p>
          </p:txBody>
        </p:sp>
        <p:pic>
          <p:nvPicPr>
            <p:cNvPr id="35" name="Picture 34" descr="\documentclass{article}&#10;\usepackage{amsmath,amssymb}&#10;\usepackage{braket}&#10;\pagestyle{empty}&#10;\usepackage[usenames,dvipsnames]{xcolor}&#10;&#10;\begin{document}&#10;&#10;\begin{equation}&#10;\nonumber&#10;m_n=2M \sin\left(\frac{\pi}{2} \frac{n}{4K-1}\right)&#10;\end{equation}&#10;&#10;\end{document}" title="IguanaTex Bitmap Display">
              <a:extLst>
                <a:ext uri="{FF2B5EF4-FFF2-40B4-BE49-F238E27FC236}">
                  <a16:creationId xmlns:a16="http://schemas.microsoft.com/office/drawing/2014/main" id="{C037EAA9-31A7-F27F-4ACF-0514A4A0DE6C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28" y="2741675"/>
              <a:ext cx="2303390" cy="49018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330933-A5F0-8859-68D4-A2EB39E4865A}"/>
                </a:ext>
              </a:extLst>
            </p:cNvPr>
            <p:cNvSpPr txBox="1"/>
            <p:nvPr/>
          </p:nvSpPr>
          <p:spPr>
            <a:xfrm>
              <a:off x="231915" y="2583790"/>
              <a:ext cx="10454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 MT" panose="020B0502020104020203" pitchFamily="34" charset="0"/>
                </a:rPr>
                <a:t>Breather’s mass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B60CBF-5082-BAD4-B601-E10574309E52}"/>
                </a:ext>
              </a:extLst>
            </p:cNvPr>
            <p:cNvSpPr txBox="1"/>
            <p:nvPr/>
          </p:nvSpPr>
          <p:spPr>
            <a:xfrm>
              <a:off x="1594710" y="3211455"/>
              <a:ext cx="7889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 MT" panose="020B0502020104020203" pitchFamily="34" charset="0"/>
                </a:rPr>
                <a:t>Kink’s mass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4606712-461F-9825-0748-7ACB3D41CC3C}"/>
                </a:ext>
              </a:extLst>
            </p:cNvPr>
            <p:cNvCxnSpPr>
              <a:cxnSpLocks/>
            </p:cNvCxnSpPr>
            <p:nvPr/>
          </p:nvCxnSpPr>
          <p:spPr>
            <a:xfrm>
              <a:off x="794029" y="2815537"/>
              <a:ext cx="116515" cy="108046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198566-E0FB-7631-7D58-4C9AA514E5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09442" y="3087846"/>
              <a:ext cx="72008" cy="103455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\documentclass{article}&#10;\usepackage{amsmath,amssymb}&#10;\usepackage{braket}&#10;\pagestyle{empty}&#10;\usepackage[usenames,dvipsnames]{xcolor}&#10;&#10;\begin{document}&#10;&#10;\begin{equation}&#10;\nonumber&#10;H=\int \text{d} x\, \left\{ \frac{\hbar c}{2}\left(\frac{2\pi}{K} \Pi^2(x)+\frac{K}{2\pi}(\partial_x \phi)^2\right)-\frac{m^2c^3 K}{2\pi \hbar}\cos\phi\right\}&#10;\end{equation}&#10;&#10;\end{document}" title="IguanaTex Bitmap Display">
            <a:extLst>
              <a:ext uri="{FF2B5EF4-FFF2-40B4-BE49-F238E27FC236}">
                <a16:creationId xmlns:a16="http://schemas.microsoft.com/office/drawing/2014/main" id="{75CC2A47-AC9C-2229-E3C9-70D16D5933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4" y="950224"/>
            <a:ext cx="4473716" cy="438515"/>
          </a:xfrm>
          <a:prstGeom prst="rect">
            <a:avLst/>
          </a:prstGeom>
        </p:spPr>
      </p:pic>
      <p:pic>
        <p:nvPicPr>
          <p:cNvPr id="69" name="Picture 68" descr="\documentclass{article}&#10;\usepackage{amsmath,amssymb}&#10;\usepackage{braket}&#10;\pagestyle{empty}&#10;\usepackage[usenames,dvipsnames]{xcolor}&#10;&#10;\begin{document}&#10;&#10;\begin{equation}&#10;\nonumber&#10;m_n/2M&#10;\end{equation}&#10;&#10;\end{document}" title="IguanaTex Bitmap Display">
            <a:extLst>
              <a:ext uri="{FF2B5EF4-FFF2-40B4-BE49-F238E27FC236}">
                <a16:creationId xmlns:a16="http://schemas.microsoft.com/office/drawing/2014/main" id="{EF9465CE-2F61-7491-D39A-E0C956E6164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11" y="3399548"/>
            <a:ext cx="612429" cy="18031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926F946-4583-9209-8988-49DF953E486E}"/>
              </a:ext>
            </a:extLst>
          </p:cNvPr>
          <p:cNvSpPr txBox="1"/>
          <p:nvPr/>
        </p:nvSpPr>
        <p:spPr>
          <a:xfrm>
            <a:off x="7555254" y="2150735"/>
            <a:ext cx="1265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Gill Sans MT" panose="020B0502020104020203" pitchFamily="34" charset="0"/>
              </a:rPr>
              <a:t>2-kinks threshold</a:t>
            </a:r>
          </a:p>
        </p:txBody>
      </p:sp>
      <p:pic>
        <p:nvPicPr>
          <p:cNvPr id="73" name="Picture 72" descr="\documentclass{article}&#10;\usepackage{amsmath,amssymb}&#10;\usepackage{braket}&#10;\pagestyle{empty}&#10;\usepackage[usenames,dvipsnames]{xcolor}&#10;&#10;\begin{document}&#10;&#10;\begin{equation}&#10;\nonumber&#10;K&#10;\end{equation}&#10;&#10;\end{document}" title="IguanaTex Bitmap Display">
            <a:extLst>
              <a:ext uri="{FF2B5EF4-FFF2-40B4-BE49-F238E27FC236}">
                <a16:creationId xmlns:a16="http://schemas.microsoft.com/office/drawing/2014/main" id="{BEA47305-A69E-9A9E-DB46-A6CC38BC002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51173"/>
            <a:ext cx="154708" cy="124833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49EA3A-1008-EF10-EF6C-5AD94220C26B}"/>
              </a:ext>
            </a:extLst>
          </p:cNvPr>
          <p:cNvCxnSpPr>
            <a:cxnSpLocks/>
          </p:cNvCxnSpPr>
          <p:nvPr/>
        </p:nvCxnSpPr>
        <p:spPr>
          <a:xfrm>
            <a:off x="5652120" y="2280909"/>
            <a:ext cx="35858" cy="24345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FC158F4-C88F-013C-CCD8-BBF94908394C}"/>
              </a:ext>
            </a:extLst>
          </p:cNvPr>
          <p:cNvSpPr txBox="1"/>
          <p:nvPr/>
        </p:nvSpPr>
        <p:spPr>
          <a:xfrm rot="16200000">
            <a:off x="4783069" y="3402725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Repulsive regime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2C20E1A-ED67-A221-2082-9E58A3C963FE}"/>
              </a:ext>
            </a:extLst>
          </p:cNvPr>
          <p:cNvGrpSpPr/>
          <p:nvPr/>
        </p:nvGrpSpPr>
        <p:grpSpPr>
          <a:xfrm>
            <a:off x="7392657" y="3862637"/>
            <a:ext cx="1205562" cy="311239"/>
            <a:chOff x="5046743" y="1767406"/>
            <a:chExt cx="1205562" cy="311239"/>
          </a:xfrm>
        </p:grpSpPr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80EDAF9C-8470-5F15-AD49-5E32922E8DDF}"/>
                </a:ext>
              </a:extLst>
            </p:cNvPr>
            <p:cNvSpPr/>
            <p:nvPr/>
          </p:nvSpPr>
          <p:spPr>
            <a:xfrm>
              <a:off x="5076056" y="1767406"/>
              <a:ext cx="1176249" cy="311239"/>
            </a:xfrm>
            <a:prstGeom prst="rightArrow">
              <a:avLst>
                <a:gd name="adj1" fmla="val 66550"/>
                <a:gd name="adj2" fmla="val 50000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24C316-B0F9-D93B-4EF4-260500A49567}"/>
                </a:ext>
              </a:extLst>
            </p:cNvPr>
            <p:cNvSpPr txBox="1"/>
            <p:nvPr/>
          </p:nvSpPr>
          <p:spPr>
            <a:xfrm>
              <a:off x="5046743" y="1800687"/>
              <a:ext cx="11384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 MT" panose="020B0502020104020203" pitchFamily="34" charset="0"/>
                </a:rPr>
                <a:t>Semiclassical limit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8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6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57531989-A961-9DA7-D1FB-CBD34C61A920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103">
            <a:extLst>
              <a:ext uri="{FF2B5EF4-FFF2-40B4-BE49-F238E27FC236}">
                <a16:creationId xmlns:a16="http://schemas.microsoft.com/office/drawing/2014/main" id="{73303FC2-2B92-4B9A-1FFC-19B4B711FB8F}"/>
              </a:ext>
            </a:extLst>
          </p:cNvPr>
          <p:cNvSpPr txBox="1"/>
          <p:nvPr/>
        </p:nvSpPr>
        <p:spPr>
          <a:xfrm>
            <a:off x="39553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Experiments and semiclassical regime</a:t>
            </a:r>
            <a:endParaRPr lang="it-IT" sz="2400" dirty="0">
              <a:latin typeface="Gill Sans MT" pitchFamily="34" charset="0"/>
            </a:endParaRPr>
          </a:p>
        </p:txBody>
      </p:sp>
      <p:pic>
        <p:nvPicPr>
          <p:cNvPr id="55" name="Picture 54" descr="\documentclass{article}&#10;\usepackage{amsmath,amssymb}&#10;\usepackage{braket}&#10;\pagestyle{empty}&#10;\usepackage[usenames,dvipsnames]{xcolor}&#10;&#10;\begin{document}&#10;&#10;\begin{equation}&#10;\nonumber&#10;H=\int \text{d} x\, \left\{ \frac{\hbar c}{2}\left(\frac{2\pi}{K} \Pi^2(x)+\frac{K}{2\pi}(\partial_x \phi)^2\right)-\frac{m^2c^3 K}{2\pi \hbar}\cos\phi\right\}&#10;\end{equation}&#10;&#10;\end{document}" title="IguanaTex Bitmap Display">
            <a:extLst>
              <a:ext uri="{FF2B5EF4-FFF2-40B4-BE49-F238E27FC236}">
                <a16:creationId xmlns:a16="http://schemas.microsoft.com/office/drawing/2014/main" id="{8967BC55-37D5-5190-4C10-8FA17C40E0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4" y="950224"/>
            <a:ext cx="4473716" cy="43851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30694DA-3173-113D-349F-0DE235601A83}"/>
              </a:ext>
            </a:extLst>
          </p:cNvPr>
          <p:cNvGrpSpPr/>
          <p:nvPr/>
        </p:nvGrpSpPr>
        <p:grpSpPr>
          <a:xfrm>
            <a:off x="56231" y="1635646"/>
            <a:ext cx="3939705" cy="2933812"/>
            <a:chOff x="56231" y="1635646"/>
            <a:chExt cx="3939705" cy="29338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FA60F8-5093-645F-4AD1-5D2596D00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755" y="1635646"/>
              <a:ext cx="2478149" cy="1218275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5FC8786-988F-37EA-96DB-A8AEEA2047A2}"/>
                </a:ext>
              </a:extLst>
            </p:cNvPr>
            <p:cNvGrpSpPr/>
            <p:nvPr/>
          </p:nvGrpSpPr>
          <p:grpSpPr>
            <a:xfrm>
              <a:off x="1367431" y="3310402"/>
              <a:ext cx="2232329" cy="1132558"/>
              <a:chOff x="3331060" y="3271888"/>
              <a:chExt cx="2753108" cy="159866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067AF4E-CD5F-86C2-F2E3-B604BC88B5F8}"/>
                  </a:ext>
                </a:extLst>
              </p:cNvPr>
              <p:cNvCxnSpPr/>
              <p:nvPr/>
            </p:nvCxnSpPr>
            <p:spPr>
              <a:xfrm>
                <a:off x="3331060" y="4803998"/>
                <a:ext cx="27531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454F691-A90C-2023-5EBA-86DB69B953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2062" y="3271888"/>
                <a:ext cx="0" cy="1598664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 descr="\documentclass{article}&#10;\usepackage{amsmath,amssymb}&#10;\usepackage{braket}&#10;\pagestyle{empty}&#10;\usepackage[usenames,dvipsnames]{xcolor}&#10;&#10;\begin{document}&#10;&#10;\begin{equation}&#10;\nonumber&#10;x[\text{$\mu$m}]&#10;\end{equation}&#10;&#10;\end{document}" title="IguanaTex Bitmap Display">
              <a:extLst>
                <a:ext uri="{FF2B5EF4-FFF2-40B4-BE49-F238E27FC236}">
                  <a16:creationId xmlns:a16="http://schemas.microsoft.com/office/drawing/2014/main" id="{16AAF1A7-535D-502B-0F26-A29B628ED306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768" y="4389593"/>
              <a:ext cx="410168" cy="171581"/>
            </a:xfrm>
            <a:prstGeom prst="rect">
              <a:avLst/>
            </a:prstGeom>
          </p:spPr>
        </p:pic>
        <p:pic>
          <p:nvPicPr>
            <p:cNvPr id="67" name="Picture 66" descr="\documentclass{article}&#10;\usepackage{amsmath,amssymb}&#10;\usepackage{braket}&#10;\pagestyle{empty}&#10;\usepackage[usenames,dvipsnames]{xcolor}&#10;&#10;\begin{document}&#10;&#10;\begin{equation}&#10;\nonumber&#10;0&#10;\end{equation}&#10;&#10;\end{document}" title="IguanaTex Bitmap Display">
              <a:extLst>
                <a:ext uri="{FF2B5EF4-FFF2-40B4-BE49-F238E27FC236}">
                  <a16:creationId xmlns:a16="http://schemas.microsoft.com/office/drawing/2014/main" id="{CE5E415E-8303-7C9B-EE51-2CA2AE9DE6A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462" y="4449656"/>
              <a:ext cx="74115" cy="119802"/>
            </a:xfrm>
            <a:prstGeom prst="rect">
              <a:avLst/>
            </a:prstGeom>
          </p:spPr>
        </p:pic>
        <p:pic>
          <p:nvPicPr>
            <p:cNvPr id="32" name="Picture 31" descr="\documentclass{article}&#10;\usepackage{amsmath,amssymb}&#10;\usepackage{braket}&#10;\pagestyle{empty}&#10;\usepackage[usenames,dvipsnames]{xcolor}&#10;&#10;\begin{document}&#10;&#10;\begin{equation}&#10;\nonumber&#10;60&#10;\end{equation}&#10;&#10;\end{document}" title="IguanaTex Bitmap Display">
              <a:extLst>
                <a:ext uri="{FF2B5EF4-FFF2-40B4-BE49-F238E27FC236}">
                  <a16:creationId xmlns:a16="http://schemas.microsoft.com/office/drawing/2014/main" id="{7399275E-0622-F974-4E2F-217616791FF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948" y="4449656"/>
              <a:ext cx="158382" cy="119802"/>
            </a:xfrm>
            <a:prstGeom prst="rect">
              <a:avLst/>
            </a:prstGeom>
          </p:spPr>
        </p:pic>
        <p:pic>
          <p:nvPicPr>
            <p:cNvPr id="30" name="Picture 29" descr="\documentclass{article}&#10;\usepackage{amsmath,amssymb}&#10;\usepackage{braket}&#10;\pagestyle{empty}&#10;\usepackage[usenames,dvipsnames]{xcolor}&#10;&#10;\begin{document}&#10;&#10;\begin{equation}&#10;\nonumber&#10;-60&#10;\end{equation}&#10;&#10;\end{document}" title="IguanaTex Bitmap Display">
              <a:extLst>
                <a:ext uri="{FF2B5EF4-FFF2-40B4-BE49-F238E27FC236}">
                  <a16:creationId xmlns:a16="http://schemas.microsoft.com/office/drawing/2014/main" id="{65E7E1F1-A661-598A-D72C-ACF756ECC8FA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963" y="4449548"/>
              <a:ext cx="282245" cy="119802"/>
            </a:xfrm>
            <a:prstGeom prst="rect">
              <a:avLst/>
            </a:prstGeom>
          </p:spPr>
        </p:pic>
        <p:pic>
          <p:nvPicPr>
            <p:cNvPr id="72" name="Picture 71" descr="\documentclass{article}&#10;\usepackage{amsmath,amssymb}&#10;\usepackage{braket}&#10;\pagestyle{empty}&#10;\usepackage[usenames,dvipsnames]{xcolor}&#10;&#10;\begin{document}&#10;&#10;\begin{equation}&#10;\nonumber&#10;0&#10;\end{equation}&#10;&#10;\end{document}" title="IguanaTex Bitmap Display">
              <a:extLst>
                <a:ext uri="{FF2B5EF4-FFF2-40B4-BE49-F238E27FC236}">
                  <a16:creationId xmlns:a16="http://schemas.microsoft.com/office/drawing/2014/main" id="{6A232000-E7C5-BAEC-DC54-F1B75751F1B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521" y="4329638"/>
              <a:ext cx="74115" cy="119802"/>
            </a:xfrm>
            <a:prstGeom prst="rect">
              <a:avLst/>
            </a:prstGeom>
          </p:spPr>
        </p:pic>
        <p:pic>
          <p:nvPicPr>
            <p:cNvPr id="34" name="Picture 33" descr="\documentclass{article}&#10;\usepackage{amsmath,amssymb}&#10;\usepackage{braket}&#10;\pagestyle{empty}&#10;\usepackage[usenames,dvipsnames]{xcolor}&#10;&#10;\begin{document}&#10;&#10;\begin{equation}&#10;\nonumber&#10;60&#10;\end{equation}&#10;&#10;\end{document}" title="IguanaTex Bitmap Display">
              <a:extLst>
                <a:ext uri="{FF2B5EF4-FFF2-40B4-BE49-F238E27FC236}">
                  <a16:creationId xmlns:a16="http://schemas.microsoft.com/office/drawing/2014/main" id="{85FE33A6-CCC7-7F1B-1978-5B45D150FAC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258" y="3490267"/>
              <a:ext cx="158382" cy="119802"/>
            </a:xfrm>
            <a:prstGeom prst="rect">
              <a:avLst/>
            </a:prstGeom>
          </p:spPr>
        </p:pic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09DAEDD-66A5-1708-CB66-290A0BB999D3}"/>
                </a:ext>
              </a:extLst>
            </p:cNvPr>
            <p:cNvCxnSpPr>
              <a:cxnSpLocks/>
            </p:cNvCxnSpPr>
            <p:nvPr/>
          </p:nvCxnSpPr>
          <p:spPr>
            <a:xfrm>
              <a:off x="1418807" y="3550781"/>
              <a:ext cx="983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9ED9693-FBAA-691B-9149-89485F2DBA1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431395" y="4400349"/>
              <a:ext cx="983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 descr="\documentclass{article}&#10;\usepackage{amsmath,amssymb}&#10;\usepackage{braket}&#10;\pagestyle{empty}&#10;\usepackage[usenames,dvipsnames]{xcolor}&#10;&#10;\begin{document}&#10;&#10;\begin{equation}&#10;\nonumber&#10;n [\text{atm}/\text{$\mu$m}]&#10;\end{equation}&#10;&#10;\end{document}" title="IguanaTex Bitmap Display">
              <a:extLst>
                <a:ext uri="{FF2B5EF4-FFF2-40B4-BE49-F238E27FC236}">
                  <a16:creationId xmlns:a16="http://schemas.microsoft.com/office/drawing/2014/main" id="{BD8F7BBD-FE83-5270-AC8C-85F9E8E9FC1F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12" y="3550222"/>
              <a:ext cx="789878" cy="171581"/>
            </a:xfrm>
            <a:prstGeom prst="rect">
              <a:avLst/>
            </a:prstGeom>
          </p:spPr>
        </p:pic>
        <p:pic>
          <p:nvPicPr>
            <p:cNvPr id="84" name="Picture 83" descr="\documentclass{article}&#10;\usepackage{amsmath,amssymb}&#10;\usepackage{braket}&#10;\pagestyle{empty}&#10;\usepackage[usenames,dvipsnames]{xcolor}&#10;&#10;\begin{document}&#10;&#10;\begin{equation}&#10;\nonumber&#10;{\color{Cerulean}c [10\times\text{$\mu$m}/\text{ms}]}&#10;\end{equation}&#10;&#10;\end{document}" title="IguanaTex Bitmap Display">
              <a:extLst>
                <a:ext uri="{FF2B5EF4-FFF2-40B4-BE49-F238E27FC236}">
                  <a16:creationId xmlns:a16="http://schemas.microsoft.com/office/drawing/2014/main" id="{F6E84773-033B-87EC-4551-685D7DCDB071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13" y="3858281"/>
              <a:ext cx="1050802" cy="171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Picture 84" descr="\documentclass{article}&#10;\usepackage{amsmath,amssymb}&#10;\usepackage{braket}&#10;\pagestyle{empty}&#10;\usepackage[usenames,dvipsnames]{xcolor}&#10;&#10;\begin{document}&#10;&#10;\begin{equation}&#10;\nonumber&#10;{\color{Red}K [\text{adimensional}]}&#10;\end{equation}&#10;&#10;\end{document}" title="IguanaTex Bitmap Display">
              <a:extLst>
                <a:ext uri="{FF2B5EF4-FFF2-40B4-BE49-F238E27FC236}">
                  <a16:creationId xmlns:a16="http://schemas.microsoft.com/office/drawing/2014/main" id="{74EE2236-AA6F-2FCD-9A6E-70C62895394F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1" y="4158057"/>
              <a:ext cx="1181772" cy="171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4A56F87-B937-3527-7692-15381980CE9A}"/>
                </a:ext>
              </a:extLst>
            </p:cNvPr>
            <p:cNvSpPr txBox="1"/>
            <p:nvPr/>
          </p:nvSpPr>
          <p:spPr>
            <a:xfrm>
              <a:off x="1413646" y="2902173"/>
              <a:ext cx="222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0"/>
                </a:rPr>
                <a:t>Typical Exp. Profiles</a:t>
              </a:r>
            </a:p>
            <a:p>
              <a:pPr algn="ctr"/>
              <a:r>
                <a:rPr lang="en-US" sz="1000" dirty="0">
                  <a:latin typeface="Gill Sans MT" panose="020B0502020104020203" pitchFamily="34" charset="0"/>
                </a:rPr>
                <a:t>T. </a:t>
              </a:r>
              <a:r>
                <a:rPr lang="en-US" sz="1000" dirty="0" err="1">
                  <a:latin typeface="Gill Sans MT" panose="020B0502020104020203" pitchFamily="34" charset="0"/>
                </a:rPr>
                <a:t>Schweigler</a:t>
              </a:r>
              <a:r>
                <a:rPr lang="en-US" sz="1000" dirty="0">
                  <a:latin typeface="Gill Sans MT" panose="020B0502020104020203" pitchFamily="34" charset="0"/>
                </a:rPr>
                <a:t>, Nature 545, 323 (2017)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E27227B-DCF8-529E-49CE-8C3CE3EAFC88}"/>
                </a:ext>
              </a:extLst>
            </p:cNvPr>
            <p:cNvPicPr>
              <a:picLocks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403648" y="3291840"/>
              <a:ext cx="2196112" cy="109728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3B4A1-A238-BD9D-84B9-E90233FFCF71}"/>
              </a:ext>
            </a:extLst>
          </p:cNvPr>
          <p:cNvGrpSpPr/>
          <p:nvPr/>
        </p:nvGrpSpPr>
        <p:grpSpPr>
          <a:xfrm>
            <a:off x="5004048" y="2622271"/>
            <a:ext cx="3923146" cy="2265965"/>
            <a:chOff x="5223551" y="2622271"/>
            <a:chExt cx="3923146" cy="226596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170673B-AC7B-4322-D40B-8B5493921097}"/>
                </a:ext>
              </a:extLst>
            </p:cNvPr>
            <p:cNvSpPr txBox="1"/>
            <p:nvPr/>
          </p:nvSpPr>
          <p:spPr>
            <a:xfrm>
              <a:off x="7072369" y="2622271"/>
              <a:ext cx="20743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ill Sans MT" panose="020B0502020104020203" pitchFamily="34" charset="0"/>
                </a:rPr>
                <a:t>From numerical solution of TBA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100239AD-A187-E928-A4CD-9B7AC241E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223551" y="2787774"/>
              <a:ext cx="3668929" cy="2100462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480C5F-8A66-9789-4099-64153069DF45}"/>
              </a:ext>
            </a:extLst>
          </p:cNvPr>
          <p:cNvGrpSpPr/>
          <p:nvPr/>
        </p:nvGrpSpPr>
        <p:grpSpPr>
          <a:xfrm>
            <a:off x="4319611" y="2150735"/>
            <a:ext cx="4500861" cy="2725271"/>
            <a:chOff x="4319611" y="2150735"/>
            <a:chExt cx="4500861" cy="272527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AA8A63-FB49-ECBC-0FE5-D9D045006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537" y="2283718"/>
              <a:ext cx="3809927" cy="2425019"/>
            </a:xfrm>
            <a:prstGeom prst="rect">
              <a:avLst/>
            </a:prstGeom>
          </p:spPr>
        </p:pic>
        <p:pic>
          <p:nvPicPr>
            <p:cNvPr id="45" name="Picture 44" descr="\documentclass{article}&#10;\usepackage{amsmath,amssymb}&#10;\usepackage{braket}&#10;\pagestyle{empty}&#10;\usepackage[usenames,dvipsnames]{xcolor}&#10;&#10;\begin{document}&#10;&#10;\begin{equation}&#10;\nonumber&#10;m_n/2M&#10;\end{equation}&#10;&#10;\end{document}" title="IguanaTex Bitmap Display">
              <a:extLst>
                <a:ext uri="{FF2B5EF4-FFF2-40B4-BE49-F238E27FC236}">
                  <a16:creationId xmlns:a16="http://schemas.microsoft.com/office/drawing/2014/main" id="{2A61CCE0-AC65-A3ED-7E89-3437B817726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611" y="3399548"/>
              <a:ext cx="612429" cy="18031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619BCB-F49F-3515-67FA-D5829B15DC9F}"/>
                </a:ext>
              </a:extLst>
            </p:cNvPr>
            <p:cNvSpPr txBox="1"/>
            <p:nvPr/>
          </p:nvSpPr>
          <p:spPr>
            <a:xfrm>
              <a:off x="7555254" y="2150735"/>
              <a:ext cx="1265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Gill Sans MT" panose="020B0502020104020203" pitchFamily="34" charset="0"/>
                </a:rPr>
                <a:t>2-kinks threshold</a:t>
              </a:r>
            </a:p>
          </p:txBody>
        </p:sp>
        <p:pic>
          <p:nvPicPr>
            <p:cNvPr id="47" name="Picture 46" descr="\documentclass{article}&#10;\usepackage{amsmath,amssymb}&#10;\usepackage{braket}&#10;\pagestyle{empty}&#10;\usepackage[usenames,dvipsnames]{xcolor}&#10;&#10;\begin{document}&#10;&#10;\begin{equation}&#10;\nonumber&#10;K&#10;\end{equation}&#10;&#10;\end{document}" title="IguanaTex Bitmap Display">
              <a:extLst>
                <a:ext uri="{FF2B5EF4-FFF2-40B4-BE49-F238E27FC236}">
                  <a16:creationId xmlns:a16="http://schemas.microsoft.com/office/drawing/2014/main" id="{61CD1EAF-667B-7562-E9FD-72B041172D8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4751173"/>
              <a:ext cx="154708" cy="124833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645090F-A80B-D123-E9AA-4CDA2F28AD5B}"/>
                </a:ext>
              </a:extLst>
            </p:cNvPr>
            <p:cNvCxnSpPr>
              <a:cxnSpLocks/>
            </p:cNvCxnSpPr>
            <p:nvPr/>
          </p:nvCxnSpPr>
          <p:spPr>
            <a:xfrm>
              <a:off x="5652120" y="2280909"/>
              <a:ext cx="35858" cy="24345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0859C6A-6824-481C-E010-33754E8C52DB}"/>
                </a:ext>
              </a:extLst>
            </p:cNvPr>
            <p:cNvSpPr txBox="1"/>
            <p:nvPr/>
          </p:nvSpPr>
          <p:spPr>
            <a:xfrm rot="16200000">
              <a:off x="4783069" y="3402725"/>
              <a:ext cx="11063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Gill Sans MT" panose="020B0502020104020203" pitchFamily="34" charset="0"/>
                </a:rPr>
                <a:t>Repulsive regime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18C8CDC-94E8-2DB5-EBF8-F2C60B31AA09}"/>
                </a:ext>
              </a:extLst>
            </p:cNvPr>
            <p:cNvGrpSpPr/>
            <p:nvPr/>
          </p:nvGrpSpPr>
          <p:grpSpPr>
            <a:xfrm>
              <a:off x="7392657" y="3862637"/>
              <a:ext cx="1205562" cy="311239"/>
              <a:chOff x="5046743" y="1767406"/>
              <a:chExt cx="1205562" cy="311239"/>
            </a:xfrm>
          </p:grpSpPr>
          <p:sp>
            <p:nvSpPr>
              <p:cNvPr id="51" name="Arrow: Right 50">
                <a:extLst>
                  <a:ext uri="{FF2B5EF4-FFF2-40B4-BE49-F238E27FC236}">
                    <a16:creationId xmlns:a16="http://schemas.microsoft.com/office/drawing/2014/main" id="{8B292348-20BA-675B-962D-4A2B71EE2BA4}"/>
                  </a:ext>
                </a:extLst>
              </p:cNvPr>
              <p:cNvSpPr/>
              <p:nvPr/>
            </p:nvSpPr>
            <p:spPr>
              <a:xfrm>
                <a:off x="5076056" y="1767406"/>
                <a:ext cx="1176249" cy="311239"/>
              </a:xfrm>
              <a:prstGeom prst="rightArrow">
                <a:avLst>
                  <a:gd name="adj1" fmla="val 66550"/>
                  <a:gd name="adj2" fmla="val 50000"/>
                </a:avLst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5EB4ECA-FEC5-5052-825E-9A822CD45475}"/>
                  </a:ext>
                </a:extLst>
              </p:cNvPr>
              <p:cNvSpPr txBox="1"/>
              <p:nvPr/>
            </p:nvSpPr>
            <p:spPr>
              <a:xfrm>
                <a:off x="5046743" y="1800687"/>
                <a:ext cx="11384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Gill Sans MT" panose="020B0502020104020203" pitchFamily="34" charset="0"/>
                  </a:rPr>
                  <a:t>Semiclassical limit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58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9136E-6 L 0.06424 -0.39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1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7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57531989-A961-9DA7-D1FB-CBD34C61A920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103">
            <a:extLst>
              <a:ext uri="{FF2B5EF4-FFF2-40B4-BE49-F238E27FC236}">
                <a16:creationId xmlns:a16="http://schemas.microsoft.com/office/drawing/2014/main" id="{73303FC2-2B92-4B9A-1FFC-19B4B711FB8F}"/>
              </a:ext>
            </a:extLst>
          </p:cNvPr>
          <p:cNvSpPr txBox="1"/>
          <p:nvPr/>
        </p:nvSpPr>
        <p:spPr>
          <a:xfrm>
            <a:off x="39553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Classical thermodynamics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A741D-D39D-2A49-5A43-80E2339F678B}"/>
              </a:ext>
            </a:extLst>
          </p:cNvPr>
          <p:cNvSpPr txBox="1"/>
          <p:nvPr/>
        </p:nvSpPr>
        <p:spPr>
          <a:xfrm>
            <a:off x="6588224" y="267494"/>
            <a:ext cx="2364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R. Koch,  AB, arXiv:2303.16932 (2023)</a:t>
            </a:r>
          </a:p>
        </p:txBody>
      </p:sp>
      <p:pic>
        <p:nvPicPr>
          <p:cNvPr id="7" name="Soliton_scat">
            <a:hlinkClick r:id="" action="ppaction://media"/>
            <a:extLst>
              <a:ext uri="{FF2B5EF4-FFF2-40B4-BE49-F238E27FC236}">
                <a16:creationId xmlns:a16="http://schemas.microsoft.com/office/drawing/2014/main" id="{3295D7B5-5682-E836-C77C-50B77FFBA4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282" y="2322555"/>
            <a:ext cx="3124417" cy="109354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584EBBB-6FE6-46AB-FFF2-810C6E1AFAA0}"/>
              </a:ext>
            </a:extLst>
          </p:cNvPr>
          <p:cNvGrpSpPr/>
          <p:nvPr/>
        </p:nvGrpSpPr>
        <p:grpSpPr>
          <a:xfrm>
            <a:off x="5859628" y="2195080"/>
            <a:ext cx="2060020" cy="1184413"/>
            <a:chOff x="4851585" y="2755489"/>
            <a:chExt cx="2060020" cy="11844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C99903-D90C-110D-F8AD-BD5E13C4D26D}"/>
                </a:ext>
              </a:extLst>
            </p:cNvPr>
            <p:cNvSpPr/>
            <p:nvPr/>
          </p:nvSpPr>
          <p:spPr>
            <a:xfrm>
              <a:off x="4860032" y="3795886"/>
              <a:ext cx="440495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345B177-4E24-73B8-9352-6C5BFC1AB40A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5080280" y="3507016"/>
              <a:ext cx="411480" cy="28887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506E2A1-22C5-A78A-6A89-F837EF5719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2080" y="2827497"/>
              <a:ext cx="1156352" cy="1030524"/>
            </a:xfrm>
            <a:prstGeom prst="straightConnector1">
              <a:avLst/>
            </a:prstGeom>
            <a:ln w="15875">
              <a:solidFill>
                <a:schemeClr val="tx1">
                  <a:alpha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E7E97E-ADAF-95E1-3D00-5D0CF1715E8A}"/>
                </a:ext>
              </a:extLst>
            </p:cNvPr>
            <p:cNvSpPr/>
            <p:nvPr/>
          </p:nvSpPr>
          <p:spPr>
            <a:xfrm>
              <a:off x="5283633" y="3435846"/>
              <a:ext cx="440495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944C6D-0CA7-1C49-CD08-DCEC13409A54}"/>
                </a:ext>
              </a:extLst>
            </p:cNvPr>
            <p:cNvSpPr/>
            <p:nvPr/>
          </p:nvSpPr>
          <p:spPr>
            <a:xfrm>
              <a:off x="5787689" y="3435846"/>
              <a:ext cx="440495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0EABADA-557D-4E4B-04FE-84F99357D33B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025896" y="2871216"/>
              <a:ext cx="885709" cy="62179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7164F7D-273D-4E2C-FE2D-1C0A915F2D07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4860032" y="2945056"/>
              <a:ext cx="623488" cy="5556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AA2E408-46D7-361B-B489-C7F24E492A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1967" y="2755489"/>
              <a:ext cx="1096257" cy="745211"/>
            </a:xfrm>
            <a:prstGeom prst="straightConnector1">
              <a:avLst/>
            </a:prstGeom>
            <a:ln w="15875">
              <a:solidFill>
                <a:schemeClr val="tx1">
                  <a:alpha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C1822B1-39D3-B9CC-473B-6F065CAE447C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6035040" y="3493008"/>
              <a:ext cx="365760" cy="32596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0EECDC-A8B7-D462-0E2D-C7C1F2457F5B}"/>
                </a:ext>
              </a:extLst>
            </p:cNvPr>
            <p:cNvSpPr/>
            <p:nvPr/>
          </p:nvSpPr>
          <p:spPr>
            <a:xfrm>
              <a:off x="4851585" y="3003798"/>
              <a:ext cx="440495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E8D3F3E-7C2B-E2E0-36E5-8417E0E02A34}"/>
                </a:ext>
              </a:extLst>
            </p:cNvPr>
            <p:cNvSpPr/>
            <p:nvPr/>
          </p:nvSpPr>
          <p:spPr>
            <a:xfrm>
              <a:off x="6444208" y="3003798"/>
              <a:ext cx="440495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5CF3C19-6C7F-DC22-4FC3-9879B27B11D9}"/>
                </a:ext>
              </a:extLst>
            </p:cNvPr>
            <p:cNvSpPr/>
            <p:nvPr/>
          </p:nvSpPr>
          <p:spPr>
            <a:xfrm>
              <a:off x="6291745" y="3795886"/>
              <a:ext cx="440495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65B21F9-EB78-89DE-E80B-2F2C19B2915E}"/>
              </a:ext>
            </a:extLst>
          </p:cNvPr>
          <p:cNvSpPr txBox="1"/>
          <p:nvPr/>
        </p:nvSpPr>
        <p:spPr>
          <a:xfrm>
            <a:off x="4410128" y="3488109"/>
            <a:ext cx="464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No perfect analogy: soliton scattering is transmissive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17775D9-BB46-9903-E365-F4A2C86C7A5B}"/>
              </a:ext>
            </a:extLst>
          </p:cNvPr>
          <p:cNvGrpSpPr/>
          <p:nvPr/>
        </p:nvGrpSpPr>
        <p:grpSpPr>
          <a:xfrm>
            <a:off x="-1130765" y="3488109"/>
            <a:ext cx="6990393" cy="307777"/>
            <a:chOff x="755576" y="4430535"/>
            <a:chExt cx="6990393" cy="3077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7D7833-B32A-D048-D09E-50B431CDFBF8}"/>
                </a:ext>
              </a:extLst>
            </p:cNvPr>
            <p:cNvSpPr txBox="1"/>
            <p:nvPr/>
          </p:nvSpPr>
          <p:spPr>
            <a:xfrm>
              <a:off x="755576" y="4430535"/>
              <a:ext cx="69903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0"/>
                </a:rPr>
                <a:t>Scattering shifts     analytically known from Inverse Scattering</a:t>
              </a:r>
            </a:p>
          </p:txBody>
        </p:sp>
        <p:pic>
          <p:nvPicPr>
            <p:cNvPr id="49" name="Picture 48" descr="\documentclass{article}&#10;\usepackage{amsmath,amssymb}&#10;\usepackage{braket}&#10;\pagestyle{empty}&#10;\usepackage[usenames,dvipsnames]{xcolor}&#10;&#10;\begin{document}&#10;&#10;\begin{equation}&#10;\nonumber&#10;\varphi&#10;\end{equation}&#10;&#10;\end{document}" title="IguanaTex Bitmap Display">
              <a:extLst>
                <a:ext uri="{FF2B5EF4-FFF2-40B4-BE49-F238E27FC236}">
                  <a16:creationId xmlns:a16="http://schemas.microsoft.com/office/drawing/2014/main" id="{EB183C9F-7F62-D75B-1EA9-17DC1125457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120" y="4544568"/>
              <a:ext cx="104561" cy="120565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5D4FB8-4314-47CA-5416-5ED33F5CC4E2}"/>
              </a:ext>
            </a:extLst>
          </p:cNvPr>
          <p:cNvSpPr txBox="1"/>
          <p:nvPr/>
        </p:nvSpPr>
        <p:spPr>
          <a:xfrm>
            <a:off x="4345321" y="1903933"/>
            <a:ext cx="464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Scattering of hard rods with finite length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682AD8-CB7F-50BA-3BB0-BE5D4282F920}"/>
              </a:ext>
            </a:extLst>
          </p:cNvPr>
          <p:cNvSpPr txBox="1"/>
          <p:nvPr/>
        </p:nvSpPr>
        <p:spPr>
          <a:xfrm>
            <a:off x="35496" y="2423644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Gill Sans MT" panose="020B0502020104020203" pitchFamily="34" charset="0"/>
              </a:rPr>
              <a:t>2-soliton scattering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9CEE4E-3973-249F-AFE3-94F6B99F044F}"/>
              </a:ext>
            </a:extLst>
          </p:cNvPr>
          <p:cNvSpPr txBox="1"/>
          <p:nvPr/>
        </p:nvSpPr>
        <p:spPr>
          <a:xfrm>
            <a:off x="35496" y="3071716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Single soliton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6BCCF5-3FD1-65B5-6F62-9D771A1D8860}"/>
              </a:ext>
            </a:extLst>
          </p:cNvPr>
          <p:cNvGrpSpPr/>
          <p:nvPr/>
        </p:nvGrpSpPr>
        <p:grpSpPr>
          <a:xfrm>
            <a:off x="2483768" y="2041192"/>
            <a:ext cx="1257075" cy="1194285"/>
            <a:chOff x="2518546" y="2673609"/>
            <a:chExt cx="1257075" cy="119428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9F8F85F-5D33-D758-C57F-8450C94A5C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3808" y="2984057"/>
              <a:ext cx="360040" cy="883837"/>
            </a:xfrm>
            <a:prstGeom prst="line">
              <a:avLst/>
            </a:prstGeom>
            <a:ln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43DD259-72D5-1330-7AB1-68365584E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832" y="3002689"/>
              <a:ext cx="144016" cy="662313"/>
            </a:xfrm>
            <a:prstGeom prst="line">
              <a:avLst/>
            </a:prstGeom>
            <a:ln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668D14-9001-1542-F19D-5C59EB040F83}"/>
                </a:ext>
              </a:extLst>
            </p:cNvPr>
            <p:cNvSpPr txBox="1"/>
            <p:nvPr/>
          </p:nvSpPr>
          <p:spPr>
            <a:xfrm>
              <a:off x="2518546" y="2673609"/>
              <a:ext cx="1257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Scattering shift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C1C8B7E-F9A1-518B-44B5-BFD4D55A6E04}"/>
              </a:ext>
            </a:extLst>
          </p:cNvPr>
          <p:cNvSpPr txBox="1"/>
          <p:nvPr/>
        </p:nvSpPr>
        <p:spPr>
          <a:xfrm>
            <a:off x="2411760" y="771550"/>
            <a:ext cx="4430316" cy="9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“Classical” studies on classical thermodynamics: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The soliton-gas picture (     Thermodynamic Bethe Ansatz)</a:t>
            </a:r>
          </a:p>
          <a:p>
            <a:pPr algn="ctr">
              <a:lnSpc>
                <a:spcPct val="150000"/>
              </a:lnSpc>
            </a:pPr>
            <a:r>
              <a:rPr lang="da-DK" sz="1000" dirty="0">
                <a:latin typeface="Gill Sans MT" panose="020B0502020104020203" pitchFamily="34" charset="0"/>
              </a:rPr>
              <a:t>Currie, Krumhansl, Bishop, Trullinger, PRB 22, 477 (1980)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4D84DC4-42FE-F343-68FE-E8A08A28B028}"/>
              </a:ext>
            </a:extLst>
          </p:cNvPr>
          <p:cNvGrpSpPr/>
          <p:nvPr/>
        </p:nvGrpSpPr>
        <p:grpSpPr>
          <a:xfrm>
            <a:off x="1547665" y="699543"/>
            <a:ext cx="6048671" cy="1131404"/>
            <a:chOff x="1547665" y="699543"/>
            <a:chExt cx="6048671" cy="851513"/>
          </a:xfrm>
        </p:grpSpPr>
        <p:sp>
          <p:nvSpPr>
            <p:cNvPr id="60" name="Google Shape;1962;p45 1">
              <a:extLst>
                <a:ext uri="{FF2B5EF4-FFF2-40B4-BE49-F238E27FC236}">
                  <a16:creationId xmlns:a16="http://schemas.microsoft.com/office/drawing/2014/main" id="{44CF11CC-680D-24B8-E92F-A21D85A3538A}"/>
                </a:ext>
              </a:extLst>
            </p:cNvPr>
            <p:cNvSpPr/>
            <p:nvPr/>
          </p:nvSpPr>
          <p:spPr>
            <a:xfrm flipV="1">
              <a:off x="7496703" y="727501"/>
              <a:ext cx="45720" cy="818227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62;p45 2">
              <a:extLst>
                <a:ext uri="{FF2B5EF4-FFF2-40B4-BE49-F238E27FC236}">
                  <a16:creationId xmlns:a16="http://schemas.microsoft.com/office/drawing/2014/main" id="{BF53D61F-80EF-D680-69CD-283F68FB212A}"/>
                </a:ext>
              </a:extLst>
            </p:cNvPr>
            <p:cNvSpPr/>
            <p:nvPr/>
          </p:nvSpPr>
          <p:spPr>
            <a:xfrm rot="16200000" flipV="1">
              <a:off x="4624387" y="-1420893"/>
              <a:ext cx="45720" cy="5898178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962;p45 3">
              <a:extLst>
                <a:ext uri="{FF2B5EF4-FFF2-40B4-BE49-F238E27FC236}">
                  <a16:creationId xmlns:a16="http://schemas.microsoft.com/office/drawing/2014/main" id="{6FF432A9-4888-2FD0-7FC5-68F2962F8DFE}"/>
                </a:ext>
              </a:extLst>
            </p:cNvPr>
            <p:cNvSpPr/>
            <p:nvPr/>
          </p:nvSpPr>
          <p:spPr>
            <a:xfrm flipH="1">
              <a:off x="1569452" y="714197"/>
              <a:ext cx="45720" cy="818227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62;p45 4">
              <a:extLst>
                <a:ext uri="{FF2B5EF4-FFF2-40B4-BE49-F238E27FC236}">
                  <a16:creationId xmlns:a16="http://schemas.microsoft.com/office/drawing/2014/main" id="{81274134-458C-D06A-4198-218C1284A231}"/>
                </a:ext>
              </a:extLst>
            </p:cNvPr>
            <p:cNvSpPr/>
            <p:nvPr/>
          </p:nvSpPr>
          <p:spPr>
            <a:xfrm rot="16200000" flipH="1">
              <a:off x="4473894" y="-2226686"/>
              <a:ext cx="45720" cy="5898178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 descr="\documentclass{article}&#10;\usepackage{amsmath,amssymb}&#10;\usepackage{braket}&#10;\pagestyle{empty}&#10;\usepackage[usenames,dvipsnames]{xcolor}&#10;&#10;\begin{document}&#10;&#10;\begin{equation}&#10;\nonumber&#10;\simeq&#10;\end{equation}&#10;&#10;\end{document}" title="IguanaTex Bitmap Display">
            <a:extLst>
              <a:ext uri="{FF2B5EF4-FFF2-40B4-BE49-F238E27FC236}">
                <a16:creationId xmlns:a16="http://schemas.microsoft.com/office/drawing/2014/main" id="{CEF9A8AA-7F80-015F-629D-CD7728E7D3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8448"/>
            <a:ext cx="121632" cy="7895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3D35538-2CBA-B9DD-847F-D4E47F2957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87" y="3692360"/>
            <a:ext cx="1451038" cy="145103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5E812D7-5F25-4F8E-B501-A083950C1653}"/>
              </a:ext>
            </a:extLst>
          </p:cNvPr>
          <p:cNvSpPr txBox="1"/>
          <p:nvPr/>
        </p:nvSpPr>
        <p:spPr>
          <a:xfrm>
            <a:off x="2726782" y="4063200"/>
            <a:ext cx="3861442" cy="700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Only transmissive scattering in the classical system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(no </a:t>
            </a:r>
            <a:r>
              <a:rPr lang="en-US" sz="1400" dirty="0" err="1">
                <a:latin typeface="Gill Sans MT" panose="020B0502020104020203" pitchFamily="34" charset="0"/>
              </a:rPr>
              <a:t>complicancies</a:t>
            </a:r>
            <a:r>
              <a:rPr lang="en-US" sz="1400" dirty="0">
                <a:latin typeface="Gill Sans MT" panose="020B0502020104020203" pitchFamily="34" charset="0"/>
              </a:rPr>
              <a:t> from </a:t>
            </a:r>
            <a:r>
              <a:rPr lang="en-US" sz="1400" dirty="0" err="1">
                <a:latin typeface="Gill Sans MT" panose="020B0502020104020203" pitchFamily="34" charset="0"/>
              </a:rPr>
              <a:t>Gabors</a:t>
            </a:r>
            <a:r>
              <a:rPr lang="en-US" sz="1400" dirty="0">
                <a:latin typeface="Gill Sans MT" panose="020B0502020104020203" pitchFamily="34" charset="0"/>
              </a:rPr>
              <a:t> &amp; Marton’s talks)</a:t>
            </a:r>
            <a:endParaRPr 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33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5" grpId="0"/>
      <p:bldP spid="50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8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57531989-A961-9DA7-D1FB-CBD34C61A920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103">
            <a:extLst>
              <a:ext uri="{FF2B5EF4-FFF2-40B4-BE49-F238E27FC236}">
                <a16:creationId xmlns:a16="http://schemas.microsoft.com/office/drawing/2014/main" id="{73303FC2-2B92-4B9A-1FFC-19B4B711FB8F}"/>
              </a:ext>
            </a:extLst>
          </p:cNvPr>
          <p:cNvSpPr txBox="1"/>
          <p:nvPr/>
        </p:nvSpPr>
        <p:spPr>
          <a:xfrm>
            <a:off x="39553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Classical thermodynamics</a:t>
            </a:r>
            <a:endParaRPr lang="it-IT" sz="2400" dirty="0">
              <a:latin typeface="Gill Sans M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B1B68-584A-AA81-A120-638EA283D32F}"/>
              </a:ext>
            </a:extLst>
          </p:cNvPr>
          <p:cNvSpPr txBox="1"/>
          <p:nvPr/>
        </p:nvSpPr>
        <p:spPr>
          <a:xfrm>
            <a:off x="2411760" y="771550"/>
            <a:ext cx="4430316" cy="9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“Classical” studies on classical thermodynamics: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Gill Sans MT" panose="020B0502020104020203" pitchFamily="34" charset="0"/>
              </a:rPr>
              <a:t>The soliton-gas picture (     Thermodynamic Bethe Ansatz)</a:t>
            </a:r>
          </a:p>
          <a:p>
            <a:pPr algn="ctr">
              <a:lnSpc>
                <a:spcPct val="150000"/>
              </a:lnSpc>
            </a:pPr>
            <a:r>
              <a:rPr lang="da-DK" sz="1000" dirty="0">
                <a:latin typeface="Gill Sans MT" panose="020B0502020104020203" pitchFamily="34" charset="0"/>
              </a:rPr>
              <a:t>Currie, Krumhansl, Bishop, Trullinger, PRB 22, 477 (1980)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BD3DB35-EC7D-845D-D200-4D7C0305412A}"/>
              </a:ext>
            </a:extLst>
          </p:cNvPr>
          <p:cNvGrpSpPr/>
          <p:nvPr/>
        </p:nvGrpSpPr>
        <p:grpSpPr>
          <a:xfrm>
            <a:off x="1547665" y="699543"/>
            <a:ext cx="6048671" cy="1131404"/>
            <a:chOff x="1547665" y="699543"/>
            <a:chExt cx="6048671" cy="851513"/>
          </a:xfrm>
        </p:grpSpPr>
        <p:sp>
          <p:nvSpPr>
            <p:cNvPr id="10" name="Google Shape;1962;p45 1">
              <a:extLst>
                <a:ext uri="{FF2B5EF4-FFF2-40B4-BE49-F238E27FC236}">
                  <a16:creationId xmlns:a16="http://schemas.microsoft.com/office/drawing/2014/main" id="{C14962F8-199D-3FDD-E3E3-4879B3E925FF}"/>
                </a:ext>
              </a:extLst>
            </p:cNvPr>
            <p:cNvSpPr/>
            <p:nvPr/>
          </p:nvSpPr>
          <p:spPr>
            <a:xfrm flipV="1">
              <a:off x="7496703" y="727501"/>
              <a:ext cx="45720" cy="818227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2;p45 2">
              <a:extLst>
                <a:ext uri="{FF2B5EF4-FFF2-40B4-BE49-F238E27FC236}">
                  <a16:creationId xmlns:a16="http://schemas.microsoft.com/office/drawing/2014/main" id="{FF5434DF-5E62-DD32-C407-F747C390B876}"/>
                </a:ext>
              </a:extLst>
            </p:cNvPr>
            <p:cNvSpPr/>
            <p:nvPr/>
          </p:nvSpPr>
          <p:spPr>
            <a:xfrm rot="16200000" flipV="1">
              <a:off x="4624387" y="-1420893"/>
              <a:ext cx="45720" cy="5898178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962;p45 3">
              <a:extLst>
                <a:ext uri="{FF2B5EF4-FFF2-40B4-BE49-F238E27FC236}">
                  <a16:creationId xmlns:a16="http://schemas.microsoft.com/office/drawing/2014/main" id="{7E47ECA8-71D8-7954-E442-949CAC843B0E}"/>
                </a:ext>
              </a:extLst>
            </p:cNvPr>
            <p:cNvSpPr/>
            <p:nvPr/>
          </p:nvSpPr>
          <p:spPr>
            <a:xfrm flipH="1">
              <a:off x="1569452" y="714197"/>
              <a:ext cx="45720" cy="818227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62;p45 4">
              <a:extLst>
                <a:ext uri="{FF2B5EF4-FFF2-40B4-BE49-F238E27FC236}">
                  <a16:creationId xmlns:a16="http://schemas.microsoft.com/office/drawing/2014/main" id="{82A27EC3-622B-F63A-4E19-83CC770F0163}"/>
                </a:ext>
              </a:extLst>
            </p:cNvPr>
            <p:cNvSpPr/>
            <p:nvPr/>
          </p:nvSpPr>
          <p:spPr>
            <a:xfrm rot="16200000" flipH="1">
              <a:off x="4473894" y="-2226686"/>
              <a:ext cx="45720" cy="5898178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8" name="Picture 107" descr="\documentclass{article}&#10;\usepackage{amsmath,amssymb}&#10;\usepackage{braket}&#10;\pagestyle{empty}&#10;\usepackage[usenames,dvipsnames]{xcolor}&#10;&#10;\begin{document}&#10;&#10;\begin{equation}&#10;\nonumber&#10;L\to L_{\text{eff}}(\theta)=L\Big(1-\frac{1}{M c \cosh\theta}\int \frac{\text{d}\theta'}{2\pi}\varphi(\theta-\theta')\rho(\theta')\Big)&#10;\end{equation}&#10;&#10;\end{document}" title="IguanaTex Bitmap Display">
            <a:extLst>
              <a:ext uri="{FF2B5EF4-FFF2-40B4-BE49-F238E27FC236}">
                <a16:creationId xmlns:a16="http://schemas.microsoft.com/office/drawing/2014/main" id="{3ECEE5E4-0B8F-D654-EA5A-071ABEE3B3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39" y="2973682"/>
            <a:ext cx="4107753" cy="409708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9043EED-9A35-CC7D-323B-C0CBF1D7F320}"/>
              </a:ext>
            </a:extLst>
          </p:cNvPr>
          <p:cNvCxnSpPr>
            <a:cxnSpLocks/>
          </p:cNvCxnSpPr>
          <p:nvPr/>
        </p:nvCxnSpPr>
        <p:spPr>
          <a:xfrm>
            <a:off x="2904242" y="2859782"/>
            <a:ext cx="293819" cy="193724"/>
          </a:xfrm>
          <a:prstGeom prst="line">
            <a:avLst/>
          </a:prstGeom>
          <a:ln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8928FCC-3B86-E569-6FD4-EA27DC620BE0}"/>
              </a:ext>
            </a:extLst>
          </p:cNvPr>
          <p:cNvCxnSpPr>
            <a:cxnSpLocks/>
          </p:cNvCxnSpPr>
          <p:nvPr/>
        </p:nvCxnSpPr>
        <p:spPr>
          <a:xfrm>
            <a:off x="3948841" y="2790858"/>
            <a:ext cx="0" cy="2547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FC23E75-B635-261D-AAC6-D497032B4785}"/>
              </a:ext>
            </a:extLst>
          </p:cNvPr>
          <p:cNvCxnSpPr>
            <a:cxnSpLocks/>
            <a:stCxn id="115" idx="1"/>
          </p:cNvCxnSpPr>
          <p:nvPr/>
        </p:nvCxnSpPr>
        <p:spPr>
          <a:xfrm flipH="1" flipV="1">
            <a:off x="6581414" y="3292007"/>
            <a:ext cx="365262" cy="49411"/>
          </a:xfrm>
          <a:prstGeom prst="line">
            <a:avLst/>
          </a:prstGeom>
          <a:ln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Left Bracket 111">
            <a:extLst>
              <a:ext uri="{FF2B5EF4-FFF2-40B4-BE49-F238E27FC236}">
                <a16:creationId xmlns:a16="http://schemas.microsoft.com/office/drawing/2014/main" id="{3DDAF458-5F67-EBC3-DCA5-EF48D1994079}"/>
              </a:ext>
            </a:extLst>
          </p:cNvPr>
          <p:cNvSpPr/>
          <p:nvPr/>
        </p:nvSpPr>
        <p:spPr>
          <a:xfrm rot="5400000">
            <a:off x="5997072" y="2221963"/>
            <a:ext cx="66774" cy="1391988"/>
          </a:xfrm>
          <a:prstGeom prst="lef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C3F678E-4E85-AE92-C0F5-1413A445A997}"/>
              </a:ext>
            </a:extLst>
          </p:cNvPr>
          <p:cNvSpPr txBox="1"/>
          <p:nvPr/>
        </p:nvSpPr>
        <p:spPr>
          <a:xfrm>
            <a:off x="1979712" y="2643758"/>
            <a:ext cx="10743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Gill Sans MT" panose="020B0502020104020203" pitchFamily="34" charset="0"/>
              </a:rPr>
              <a:t>Effective volume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0E3CA01-061A-30C0-0A7D-145DE648EA6B}"/>
              </a:ext>
            </a:extLst>
          </p:cNvPr>
          <p:cNvSpPr txBox="1"/>
          <p:nvPr/>
        </p:nvSpPr>
        <p:spPr>
          <a:xfrm>
            <a:off x="3774125" y="2571750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Size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35E81FC-8431-4241-15FB-E7A04985A936}"/>
              </a:ext>
            </a:extLst>
          </p:cNvPr>
          <p:cNvSpPr txBox="1"/>
          <p:nvPr/>
        </p:nvSpPr>
        <p:spPr>
          <a:xfrm>
            <a:off x="6946676" y="3218307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Gill Sans MT" panose="020B0502020104020203" pitchFamily="34" charset="0"/>
              </a:rPr>
              <a:t>Density of solitons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FA0B0ED-02F6-5792-AE00-B9939C179C61}"/>
              </a:ext>
            </a:extLst>
          </p:cNvPr>
          <p:cNvSpPr txBox="1"/>
          <p:nvPr/>
        </p:nvSpPr>
        <p:spPr>
          <a:xfrm>
            <a:off x="5359268" y="2653084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  <a:latin typeface="Gill Sans MT" panose="020B0502020104020203" pitchFamily="34" charset="0"/>
              </a:rPr>
              <a:t>Total scattering shift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6B94AA2-EFDB-0CFD-2891-59FCCE9761C6}"/>
              </a:ext>
            </a:extLst>
          </p:cNvPr>
          <p:cNvSpPr txBox="1"/>
          <p:nvPr/>
        </p:nvSpPr>
        <p:spPr>
          <a:xfrm>
            <a:off x="3361528" y="2091030"/>
            <a:ext cx="2419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Gill Sans MT" panose="020B0502020104020203" pitchFamily="34" charset="0"/>
              </a:rPr>
              <a:t>Example with only one species of solitons: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3AECF17-5C47-9F0D-17E6-1EC75DBE00AE}"/>
              </a:ext>
            </a:extLst>
          </p:cNvPr>
          <p:cNvSpPr/>
          <p:nvPr/>
        </p:nvSpPr>
        <p:spPr>
          <a:xfrm>
            <a:off x="3274165" y="2067694"/>
            <a:ext cx="2593979" cy="2646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BBCCD5A-437E-3CF2-20FD-45FC91132240}"/>
              </a:ext>
            </a:extLst>
          </p:cNvPr>
          <p:cNvSpPr txBox="1"/>
          <p:nvPr/>
        </p:nvSpPr>
        <p:spPr>
          <a:xfrm>
            <a:off x="3961180" y="4406210"/>
            <a:ext cx="1215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Does it work?</a:t>
            </a:r>
          </a:p>
        </p:txBody>
      </p:sp>
      <p:sp>
        <p:nvSpPr>
          <p:cNvPr id="122" name="Google Shape;1962;p45 1 2">
            <a:extLst>
              <a:ext uri="{FF2B5EF4-FFF2-40B4-BE49-F238E27FC236}">
                <a16:creationId xmlns:a16="http://schemas.microsoft.com/office/drawing/2014/main" id="{86F011B5-AF15-A2B3-7B5B-609677E7127D}"/>
              </a:ext>
            </a:extLst>
          </p:cNvPr>
          <p:cNvSpPr/>
          <p:nvPr/>
        </p:nvSpPr>
        <p:spPr>
          <a:xfrm flipV="1">
            <a:off x="5438418" y="4378659"/>
            <a:ext cx="36576" cy="44029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962;p45 2 2">
            <a:extLst>
              <a:ext uri="{FF2B5EF4-FFF2-40B4-BE49-F238E27FC236}">
                <a16:creationId xmlns:a16="http://schemas.microsoft.com/office/drawing/2014/main" id="{A7E490B7-D3E7-E543-886A-EEC119D0EA3B}"/>
              </a:ext>
            </a:extLst>
          </p:cNvPr>
          <p:cNvSpPr/>
          <p:nvPr/>
        </p:nvSpPr>
        <p:spPr>
          <a:xfrm rot="16200000" flipV="1">
            <a:off x="4553712" y="3906817"/>
            <a:ext cx="36576" cy="1793426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962;p45 3 2">
            <a:extLst>
              <a:ext uri="{FF2B5EF4-FFF2-40B4-BE49-F238E27FC236}">
                <a16:creationId xmlns:a16="http://schemas.microsoft.com/office/drawing/2014/main" id="{BFCEA413-1A3D-32A2-6D0E-C35C5F6FFDDC}"/>
              </a:ext>
            </a:extLst>
          </p:cNvPr>
          <p:cNvSpPr/>
          <p:nvPr/>
        </p:nvSpPr>
        <p:spPr>
          <a:xfrm flipH="1">
            <a:off x="3636151" y="4371500"/>
            <a:ext cx="36576" cy="440291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962;p45 4 2">
            <a:extLst>
              <a:ext uri="{FF2B5EF4-FFF2-40B4-BE49-F238E27FC236}">
                <a16:creationId xmlns:a16="http://schemas.microsoft.com/office/drawing/2014/main" id="{C7F4BDDA-05BD-67E2-02DF-3B90E67EB972}"/>
              </a:ext>
            </a:extLst>
          </p:cNvPr>
          <p:cNvSpPr/>
          <p:nvPr/>
        </p:nvSpPr>
        <p:spPr>
          <a:xfrm rot="16200000" flipH="1">
            <a:off x="4507952" y="3473217"/>
            <a:ext cx="36576" cy="1793426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rgbClr val="496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Picture 131" descr="\documentclass{article}&#10;\usepackage{amsmath,amssymb}&#10;\usepackage{braket}&#10;\pagestyle{empty}&#10;\usepackage[usenames,dvipsnames]{xcolor}&#10;&#10;\begin{document}&#10;&#10;\begin{equation}&#10;\nonumber&#10;\simeq&#10;\end{equation}&#10;&#10;\end{document}" title="IguanaTex Bitmap Display">
            <a:extLst>
              <a:ext uri="{FF2B5EF4-FFF2-40B4-BE49-F238E27FC236}">
                <a16:creationId xmlns:a16="http://schemas.microsoft.com/office/drawing/2014/main" id="{4179C526-5A15-4A44-CE83-3DFFF5663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8448"/>
            <a:ext cx="121632" cy="78954"/>
          </a:xfrm>
          <a:prstGeom prst="rect">
            <a:avLst/>
          </a:prstGeom>
        </p:spPr>
      </p:pic>
      <p:pic>
        <p:nvPicPr>
          <p:cNvPr id="133" name="Picture 132" descr="\documentclass{article}&#10;\usepackage{amsmath,amssymb}&#10;\usepackage{braket}&#10;\pagestyle{empty}&#10;\usepackage[usenames,dvipsnames]{xcolor}&#10;&#10;\begin{document}&#10;&#10;\begin{equation}&#10;\nonumber&#10;L\rho^t(\theta)=\frac{{\color{red}L_{\text{eff}}(\theta)}}{2\pi} Mc \cosh\theta&#10;\end{equation}&#10;&#10;\end{document}" title="IguanaTex Bitmap Display">
            <a:extLst>
              <a:ext uri="{FF2B5EF4-FFF2-40B4-BE49-F238E27FC236}">
                <a16:creationId xmlns:a16="http://schemas.microsoft.com/office/drawing/2014/main" id="{FB9667CA-93F3-3DCE-55A2-0DE89BD5637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23" y="3766949"/>
            <a:ext cx="2020801" cy="379834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000A46A9-229D-B77F-3D7B-EEEF52236424}"/>
              </a:ext>
            </a:extLst>
          </p:cNvPr>
          <p:cNvSpPr txBox="1"/>
          <p:nvPr/>
        </p:nvSpPr>
        <p:spPr>
          <a:xfrm>
            <a:off x="781948" y="3755816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Total root density: </a:t>
            </a:r>
          </a:p>
          <a:p>
            <a:pPr algn="ctr"/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phase space metric</a:t>
            </a:r>
          </a:p>
        </p:txBody>
      </p:sp>
      <p:pic>
        <p:nvPicPr>
          <p:cNvPr id="143" name="Picture 142" descr="\documentclass{article}&#10;\usepackage{amsmath,amssymb}&#10;\usepackage{braket}&#10;\pagestyle{empty}&#10;\usepackage[usenames,dvipsnames]{xcolor}&#10;&#10;\begin{document}&#10;&#10;\begin{equation}&#10;\nonumber&#10;\mathcal{S}=\int\text{d}\theta \rho\left(1-\log(\rho/\rho^t)\right)&#10;\end{equation}&#10;&#10;\end{document}" title="IguanaTex Bitmap Display">
            <a:extLst>
              <a:ext uri="{FF2B5EF4-FFF2-40B4-BE49-F238E27FC236}">
                <a16:creationId xmlns:a16="http://schemas.microsoft.com/office/drawing/2014/main" id="{F871D49E-5B6E-F069-2103-DDDB48ACFDF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66" y="3769025"/>
            <a:ext cx="2012266" cy="396906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8B5A7F43-6304-8868-D683-971875BDB9AF}"/>
              </a:ext>
            </a:extLst>
          </p:cNvPr>
          <p:cNvSpPr txBox="1"/>
          <p:nvPr/>
        </p:nvSpPr>
        <p:spPr>
          <a:xfrm>
            <a:off x="5242921" y="3790243"/>
            <a:ext cx="750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Entropy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814D9-824E-449C-01A3-E74263626361}"/>
              </a:ext>
            </a:extLst>
          </p:cNvPr>
          <p:cNvSpPr/>
          <p:nvPr/>
        </p:nvSpPr>
        <p:spPr>
          <a:xfrm>
            <a:off x="5129800" y="3682877"/>
            <a:ext cx="3456384" cy="5104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A741D-D39D-2A49-5A43-80E2339F678B}"/>
              </a:ext>
            </a:extLst>
          </p:cNvPr>
          <p:cNvSpPr txBox="1"/>
          <p:nvPr/>
        </p:nvSpPr>
        <p:spPr>
          <a:xfrm>
            <a:off x="6588224" y="267494"/>
            <a:ext cx="2364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R. Koch,  AB, arXiv:2303.16932 (2023)</a:t>
            </a:r>
          </a:p>
        </p:txBody>
      </p:sp>
    </p:spTree>
    <p:extLst>
      <p:ext uri="{BB962C8B-B14F-4D97-AF65-F5344CB8AC3E}">
        <p14:creationId xmlns:p14="http://schemas.microsoft.com/office/powerpoint/2010/main" val="33936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 animBg="1"/>
      <p:bldP spid="123" grpId="0" animBg="1"/>
      <p:bldP spid="124" grpId="0" animBg="1"/>
      <p:bldP spid="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E105E082-73FA-82BF-E57D-72106EB70926}"/>
              </a:ext>
            </a:extLst>
          </p:cNvPr>
          <p:cNvSpPr txBox="1"/>
          <p:nvPr/>
        </p:nvSpPr>
        <p:spPr>
          <a:xfrm>
            <a:off x="240642" y="4914000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ill Sans MT" pitchFamily="34" charset="0"/>
              </a:rPr>
              <a:t>Alvise Bastianello</a:t>
            </a:r>
          </a:p>
        </p:txBody>
      </p:sp>
      <p:cxnSp>
        <p:nvCxnSpPr>
          <p:cNvPr id="9" name="Connettore 1 37">
            <a:extLst>
              <a:ext uri="{FF2B5EF4-FFF2-40B4-BE49-F238E27FC236}">
                <a16:creationId xmlns:a16="http://schemas.microsoft.com/office/drawing/2014/main" id="{8FD36395-2A23-C1DC-6102-FAC0FEFA3479}"/>
              </a:ext>
            </a:extLst>
          </p:cNvPr>
          <p:cNvCxnSpPr/>
          <p:nvPr/>
        </p:nvCxnSpPr>
        <p:spPr>
          <a:xfrm>
            <a:off x="503040" y="555526"/>
            <a:ext cx="8173416" cy="0"/>
          </a:xfrm>
          <a:prstGeom prst="line">
            <a:avLst/>
          </a:prstGeom>
          <a:ln w="38100" cap="rnd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numero diapositiva 3">
            <a:extLst>
              <a:ext uri="{FF2B5EF4-FFF2-40B4-BE49-F238E27FC236}">
                <a16:creationId xmlns:a16="http://schemas.microsoft.com/office/drawing/2014/main" id="{2884823C-901F-89B0-B3B0-8767326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4890194"/>
            <a:ext cx="2133600" cy="273844"/>
          </a:xfrm>
        </p:spPr>
        <p:txBody>
          <a:bodyPr/>
          <a:lstStyle/>
          <a:p>
            <a:fld id="{245AFB82-6FD3-44CC-8E32-4B656A6F879D}" type="slidenum">
              <a:rPr lang="it-IT" smtClean="0">
                <a:solidFill>
                  <a:schemeClr val="tx1"/>
                </a:solidFill>
                <a:latin typeface="Gill Sans MT" pitchFamily="34" charset="0"/>
              </a:rPr>
              <a:pPr/>
              <a:t>9</a:t>
            </a:fld>
            <a:endParaRPr lang="it-IT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" name="CasellaDiTesto 49">
            <a:extLst>
              <a:ext uri="{FF2B5EF4-FFF2-40B4-BE49-F238E27FC236}">
                <a16:creationId xmlns:a16="http://schemas.microsoft.com/office/drawing/2014/main" id="{57531989-A961-9DA7-D1FB-CBD34C61A920}"/>
              </a:ext>
            </a:extLst>
          </p:cNvPr>
          <p:cNvSpPr txBox="1"/>
          <p:nvPr/>
        </p:nvSpPr>
        <p:spPr>
          <a:xfrm>
            <a:off x="3560693" y="4893861"/>
            <a:ext cx="437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  <a:cs typeface="Arial" panose="020B0604020202020204" pitchFamily="34" charset="0"/>
              </a:rPr>
              <a:t>Sine-Gordon: from coupled condensates to hydrodynamics</a:t>
            </a:r>
            <a:endParaRPr lang="it-IT" sz="12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103">
            <a:extLst>
              <a:ext uri="{FF2B5EF4-FFF2-40B4-BE49-F238E27FC236}">
                <a16:creationId xmlns:a16="http://schemas.microsoft.com/office/drawing/2014/main" id="{73303FC2-2B92-4B9A-1FFC-19B4B711FB8F}"/>
              </a:ext>
            </a:extLst>
          </p:cNvPr>
          <p:cNvSpPr txBox="1"/>
          <p:nvPr/>
        </p:nvSpPr>
        <p:spPr>
          <a:xfrm>
            <a:off x="395536" y="5147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Classical thermodynamics</a:t>
            </a:r>
            <a:endParaRPr lang="it-IT" sz="2400" dirty="0">
              <a:latin typeface="Gill Sans MT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A39CB-85AA-C29C-7455-7DF0915FE5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738" y="2283718"/>
            <a:ext cx="3424182" cy="354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166D-0C6B-451D-49C6-DFFD9ED6FF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011" y="3435846"/>
            <a:ext cx="3298902" cy="20550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1E4FC4-98AC-2A65-4E16-00F76A643ACB}"/>
              </a:ext>
            </a:extLst>
          </p:cNvPr>
          <p:cNvSpPr/>
          <p:nvPr/>
        </p:nvSpPr>
        <p:spPr>
          <a:xfrm>
            <a:off x="503040" y="2695450"/>
            <a:ext cx="3276872" cy="111653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D9C96CA-C01A-7D86-C4BE-BB3135C14F1C}"/>
              </a:ext>
            </a:extLst>
          </p:cNvPr>
          <p:cNvSpPr/>
          <p:nvPr/>
        </p:nvSpPr>
        <p:spPr>
          <a:xfrm>
            <a:off x="503040" y="2841408"/>
            <a:ext cx="3276872" cy="111653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84DD0A-9D3C-9DDE-CDC0-FB10444A947C}"/>
              </a:ext>
            </a:extLst>
          </p:cNvPr>
          <p:cNvSpPr/>
          <p:nvPr/>
        </p:nvSpPr>
        <p:spPr>
          <a:xfrm>
            <a:off x="503040" y="3014890"/>
            <a:ext cx="3276872" cy="111653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7315B91-9783-0D56-002A-6F376F6CD403}"/>
              </a:ext>
            </a:extLst>
          </p:cNvPr>
          <p:cNvSpPr/>
          <p:nvPr/>
        </p:nvSpPr>
        <p:spPr>
          <a:xfrm>
            <a:off x="503040" y="3180177"/>
            <a:ext cx="3276872" cy="111653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559657-FCBC-71C0-D507-E73967881C2F}"/>
              </a:ext>
            </a:extLst>
          </p:cNvPr>
          <p:cNvGrpSpPr/>
          <p:nvPr/>
        </p:nvGrpSpPr>
        <p:grpSpPr>
          <a:xfrm>
            <a:off x="539552" y="4011910"/>
            <a:ext cx="2979250" cy="563677"/>
            <a:chOff x="5652121" y="4159018"/>
            <a:chExt cx="2979250" cy="563677"/>
          </a:xfrm>
        </p:grpSpPr>
        <p:sp>
          <p:nvSpPr>
            <p:cNvPr id="36" name="Google Shape;1962;p45 1">
              <a:extLst>
                <a:ext uri="{FF2B5EF4-FFF2-40B4-BE49-F238E27FC236}">
                  <a16:creationId xmlns:a16="http://schemas.microsoft.com/office/drawing/2014/main" id="{1FBB0877-BC5F-46AA-5BC7-8A7AB430F8C2}"/>
                </a:ext>
              </a:extLst>
            </p:cNvPr>
            <p:cNvSpPr/>
            <p:nvPr/>
          </p:nvSpPr>
          <p:spPr>
            <a:xfrm flipV="1">
              <a:off x="8582297" y="4193320"/>
              <a:ext cx="45720" cy="525950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62;p45 2">
              <a:extLst>
                <a:ext uri="{FF2B5EF4-FFF2-40B4-BE49-F238E27FC236}">
                  <a16:creationId xmlns:a16="http://schemas.microsoft.com/office/drawing/2014/main" id="{16B5B470-0D80-EF31-E1F7-072B365267F2}"/>
                </a:ext>
              </a:extLst>
            </p:cNvPr>
            <p:cNvSpPr/>
            <p:nvPr/>
          </p:nvSpPr>
          <p:spPr>
            <a:xfrm rot="16200000" flipV="1">
              <a:off x="7155949" y="3247273"/>
              <a:ext cx="45720" cy="2905124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962;p45 3">
              <a:extLst>
                <a:ext uri="{FF2B5EF4-FFF2-40B4-BE49-F238E27FC236}">
                  <a16:creationId xmlns:a16="http://schemas.microsoft.com/office/drawing/2014/main" id="{A882AADD-9C92-7AC1-F9C3-F7B0E2F7A54F}"/>
                </a:ext>
              </a:extLst>
            </p:cNvPr>
            <p:cNvSpPr/>
            <p:nvPr/>
          </p:nvSpPr>
          <p:spPr>
            <a:xfrm flipH="1">
              <a:off x="5662852" y="4184768"/>
              <a:ext cx="45720" cy="525950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62;p45 4">
              <a:extLst>
                <a:ext uri="{FF2B5EF4-FFF2-40B4-BE49-F238E27FC236}">
                  <a16:creationId xmlns:a16="http://schemas.microsoft.com/office/drawing/2014/main" id="{70F6EE8B-233E-D68C-8458-1EB344F564EA}"/>
                </a:ext>
              </a:extLst>
            </p:cNvPr>
            <p:cNvSpPr/>
            <p:nvPr/>
          </p:nvSpPr>
          <p:spPr>
            <a:xfrm rot="16200000" flipH="1">
              <a:off x="7081823" y="2729316"/>
              <a:ext cx="45720" cy="2905124"/>
            </a:xfrm>
            <a:custGeom>
              <a:avLst/>
              <a:gdLst/>
              <a:ahLst/>
              <a:cxnLst/>
              <a:rect l="l" t="t" r="r" b="b"/>
              <a:pathLst>
                <a:path w="10734" h="28666" extrusionOk="0">
                  <a:moveTo>
                    <a:pt x="9882" y="947"/>
                  </a:moveTo>
                  <a:cubicBezTo>
                    <a:pt x="9889" y="947"/>
                    <a:pt x="9896" y="947"/>
                    <a:pt x="9902" y="950"/>
                  </a:cubicBezTo>
                  <a:cubicBezTo>
                    <a:pt x="9750" y="1067"/>
                    <a:pt x="9532" y="1241"/>
                    <a:pt x="9269" y="1452"/>
                  </a:cubicBezTo>
                  <a:lnTo>
                    <a:pt x="9837" y="950"/>
                  </a:lnTo>
                  <a:cubicBezTo>
                    <a:pt x="9851" y="950"/>
                    <a:pt x="9864" y="947"/>
                    <a:pt x="9882" y="947"/>
                  </a:cubicBezTo>
                  <a:close/>
                  <a:moveTo>
                    <a:pt x="6857" y="2135"/>
                  </a:moveTo>
                  <a:lnTo>
                    <a:pt x="6857" y="2135"/>
                  </a:lnTo>
                  <a:cubicBezTo>
                    <a:pt x="6392" y="2627"/>
                    <a:pt x="5814" y="3188"/>
                    <a:pt x="5180" y="3784"/>
                  </a:cubicBezTo>
                  <a:cubicBezTo>
                    <a:pt x="5748" y="3202"/>
                    <a:pt x="6323" y="2631"/>
                    <a:pt x="6857" y="2135"/>
                  </a:cubicBezTo>
                  <a:close/>
                  <a:moveTo>
                    <a:pt x="7457" y="434"/>
                  </a:moveTo>
                  <a:lnTo>
                    <a:pt x="7457" y="434"/>
                  </a:lnTo>
                  <a:cubicBezTo>
                    <a:pt x="6968" y="884"/>
                    <a:pt x="5249" y="2436"/>
                    <a:pt x="3544" y="3971"/>
                  </a:cubicBezTo>
                  <a:cubicBezTo>
                    <a:pt x="3597" y="3915"/>
                    <a:pt x="3648" y="3861"/>
                    <a:pt x="3701" y="3802"/>
                  </a:cubicBezTo>
                  <a:cubicBezTo>
                    <a:pt x="5087" y="2308"/>
                    <a:pt x="6808" y="448"/>
                    <a:pt x="7457" y="434"/>
                  </a:cubicBezTo>
                  <a:close/>
                  <a:moveTo>
                    <a:pt x="9087" y="624"/>
                  </a:moveTo>
                  <a:cubicBezTo>
                    <a:pt x="9091" y="624"/>
                    <a:pt x="9095" y="624"/>
                    <a:pt x="9099" y="624"/>
                  </a:cubicBezTo>
                  <a:cubicBezTo>
                    <a:pt x="9168" y="627"/>
                    <a:pt x="9216" y="645"/>
                    <a:pt x="9255" y="683"/>
                  </a:cubicBezTo>
                  <a:cubicBezTo>
                    <a:pt x="9248" y="742"/>
                    <a:pt x="9192" y="835"/>
                    <a:pt x="9095" y="953"/>
                  </a:cubicBezTo>
                  <a:cubicBezTo>
                    <a:pt x="8101" y="1515"/>
                    <a:pt x="6611" y="2866"/>
                    <a:pt x="4975" y="4481"/>
                  </a:cubicBezTo>
                  <a:cubicBezTo>
                    <a:pt x="4809" y="4612"/>
                    <a:pt x="4643" y="4744"/>
                    <a:pt x="4484" y="4872"/>
                  </a:cubicBezTo>
                  <a:cubicBezTo>
                    <a:pt x="4214" y="5084"/>
                    <a:pt x="3960" y="5288"/>
                    <a:pt x="3718" y="5482"/>
                  </a:cubicBezTo>
                  <a:cubicBezTo>
                    <a:pt x="5426" y="3971"/>
                    <a:pt x="7377" y="2145"/>
                    <a:pt x="8031" y="1144"/>
                  </a:cubicBezTo>
                  <a:cubicBezTo>
                    <a:pt x="8475" y="820"/>
                    <a:pt x="8844" y="624"/>
                    <a:pt x="9087" y="624"/>
                  </a:cubicBezTo>
                  <a:close/>
                  <a:moveTo>
                    <a:pt x="5852" y="1192"/>
                  </a:moveTo>
                  <a:lnTo>
                    <a:pt x="5852" y="1192"/>
                  </a:lnTo>
                  <a:cubicBezTo>
                    <a:pt x="5197" y="1799"/>
                    <a:pt x="4407" y="2641"/>
                    <a:pt x="3503" y="3618"/>
                  </a:cubicBezTo>
                  <a:cubicBezTo>
                    <a:pt x="2534" y="4666"/>
                    <a:pt x="1223" y="6086"/>
                    <a:pt x="925" y="6086"/>
                  </a:cubicBezTo>
                  <a:cubicBezTo>
                    <a:pt x="922" y="6086"/>
                    <a:pt x="918" y="6085"/>
                    <a:pt x="915" y="6085"/>
                  </a:cubicBezTo>
                  <a:cubicBezTo>
                    <a:pt x="912" y="6082"/>
                    <a:pt x="908" y="6071"/>
                    <a:pt x="912" y="6047"/>
                  </a:cubicBezTo>
                  <a:cubicBezTo>
                    <a:pt x="960" y="5551"/>
                    <a:pt x="2571" y="4003"/>
                    <a:pt x="4259" y="2533"/>
                  </a:cubicBezTo>
                  <a:lnTo>
                    <a:pt x="5852" y="1192"/>
                  </a:lnTo>
                  <a:close/>
                  <a:moveTo>
                    <a:pt x="9972" y="5929"/>
                  </a:moveTo>
                  <a:cubicBezTo>
                    <a:pt x="9972" y="5936"/>
                    <a:pt x="9968" y="5939"/>
                    <a:pt x="9968" y="5946"/>
                  </a:cubicBezTo>
                  <a:cubicBezTo>
                    <a:pt x="9958" y="6029"/>
                    <a:pt x="9923" y="6123"/>
                    <a:pt x="9872" y="6227"/>
                  </a:cubicBezTo>
                  <a:cubicBezTo>
                    <a:pt x="9864" y="6226"/>
                    <a:pt x="9856" y="6225"/>
                    <a:pt x="9848" y="6225"/>
                  </a:cubicBezTo>
                  <a:cubicBezTo>
                    <a:pt x="9818" y="6225"/>
                    <a:pt x="9789" y="6236"/>
                    <a:pt x="9764" y="6258"/>
                  </a:cubicBezTo>
                  <a:lnTo>
                    <a:pt x="8874" y="7006"/>
                  </a:lnTo>
                  <a:cubicBezTo>
                    <a:pt x="9359" y="6535"/>
                    <a:pt x="9744" y="6157"/>
                    <a:pt x="9972" y="5929"/>
                  </a:cubicBezTo>
                  <a:close/>
                  <a:moveTo>
                    <a:pt x="2602" y="7464"/>
                  </a:moveTo>
                  <a:lnTo>
                    <a:pt x="2602" y="7464"/>
                  </a:lnTo>
                  <a:cubicBezTo>
                    <a:pt x="2048" y="8008"/>
                    <a:pt x="1566" y="8493"/>
                    <a:pt x="1203" y="8860"/>
                  </a:cubicBezTo>
                  <a:cubicBezTo>
                    <a:pt x="1518" y="8500"/>
                    <a:pt x="1999" y="8025"/>
                    <a:pt x="2602" y="7464"/>
                  </a:cubicBezTo>
                  <a:close/>
                  <a:moveTo>
                    <a:pt x="4900" y="9325"/>
                  </a:moveTo>
                  <a:lnTo>
                    <a:pt x="4796" y="9411"/>
                  </a:lnTo>
                  <a:lnTo>
                    <a:pt x="4837" y="9373"/>
                  </a:lnTo>
                  <a:cubicBezTo>
                    <a:pt x="4858" y="9359"/>
                    <a:pt x="4879" y="9341"/>
                    <a:pt x="4900" y="9325"/>
                  </a:cubicBezTo>
                  <a:close/>
                  <a:moveTo>
                    <a:pt x="8416" y="4526"/>
                  </a:moveTo>
                  <a:lnTo>
                    <a:pt x="8416" y="4526"/>
                  </a:lnTo>
                  <a:cubicBezTo>
                    <a:pt x="6462" y="6320"/>
                    <a:pt x="4217" y="8327"/>
                    <a:pt x="2609" y="9653"/>
                  </a:cubicBezTo>
                  <a:cubicBezTo>
                    <a:pt x="3683" y="8749"/>
                    <a:pt x="5083" y="7401"/>
                    <a:pt x="6670" y="5839"/>
                  </a:cubicBezTo>
                  <a:cubicBezTo>
                    <a:pt x="7262" y="5381"/>
                    <a:pt x="7855" y="4938"/>
                    <a:pt x="8416" y="4526"/>
                  </a:cubicBezTo>
                  <a:close/>
                  <a:moveTo>
                    <a:pt x="4546" y="7526"/>
                  </a:moveTo>
                  <a:lnTo>
                    <a:pt x="4546" y="7526"/>
                  </a:lnTo>
                  <a:cubicBezTo>
                    <a:pt x="3697" y="8337"/>
                    <a:pt x="2866" y="9099"/>
                    <a:pt x="2176" y="9661"/>
                  </a:cubicBezTo>
                  <a:cubicBezTo>
                    <a:pt x="2800" y="9020"/>
                    <a:pt x="3632" y="8281"/>
                    <a:pt x="4546" y="7526"/>
                  </a:cubicBezTo>
                  <a:close/>
                  <a:moveTo>
                    <a:pt x="2276" y="9186"/>
                  </a:moveTo>
                  <a:lnTo>
                    <a:pt x="2276" y="9186"/>
                  </a:lnTo>
                  <a:cubicBezTo>
                    <a:pt x="1847" y="9608"/>
                    <a:pt x="1483" y="10007"/>
                    <a:pt x="1223" y="10353"/>
                  </a:cubicBezTo>
                  <a:cubicBezTo>
                    <a:pt x="1070" y="10447"/>
                    <a:pt x="936" y="10510"/>
                    <a:pt x="828" y="10544"/>
                  </a:cubicBezTo>
                  <a:cubicBezTo>
                    <a:pt x="922" y="10419"/>
                    <a:pt x="1036" y="10281"/>
                    <a:pt x="1171" y="10131"/>
                  </a:cubicBezTo>
                  <a:cubicBezTo>
                    <a:pt x="1459" y="9875"/>
                    <a:pt x="1844" y="9549"/>
                    <a:pt x="2276" y="9186"/>
                  </a:cubicBezTo>
                  <a:close/>
                  <a:moveTo>
                    <a:pt x="2221" y="9969"/>
                  </a:moveTo>
                  <a:lnTo>
                    <a:pt x="2221" y="9969"/>
                  </a:lnTo>
                  <a:cubicBezTo>
                    <a:pt x="1878" y="10246"/>
                    <a:pt x="1577" y="10481"/>
                    <a:pt x="1320" y="10669"/>
                  </a:cubicBezTo>
                  <a:cubicBezTo>
                    <a:pt x="1345" y="10630"/>
                    <a:pt x="1372" y="10596"/>
                    <a:pt x="1396" y="10558"/>
                  </a:cubicBezTo>
                  <a:cubicBezTo>
                    <a:pt x="1636" y="10412"/>
                    <a:pt x="1913" y="10214"/>
                    <a:pt x="2221" y="9969"/>
                  </a:cubicBezTo>
                  <a:close/>
                  <a:moveTo>
                    <a:pt x="939" y="10787"/>
                  </a:moveTo>
                  <a:lnTo>
                    <a:pt x="939" y="10787"/>
                  </a:lnTo>
                  <a:cubicBezTo>
                    <a:pt x="897" y="10859"/>
                    <a:pt x="867" y="10929"/>
                    <a:pt x="838" y="10994"/>
                  </a:cubicBezTo>
                  <a:cubicBezTo>
                    <a:pt x="710" y="11071"/>
                    <a:pt x="610" y="11119"/>
                    <a:pt x="547" y="11129"/>
                  </a:cubicBezTo>
                  <a:cubicBezTo>
                    <a:pt x="544" y="11116"/>
                    <a:pt x="544" y="11102"/>
                    <a:pt x="547" y="11081"/>
                  </a:cubicBezTo>
                  <a:cubicBezTo>
                    <a:pt x="555" y="11015"/>
                    <a:pt x="586" y="10932"/>
                    <a:pt x="634" y="10842"/>
                  </a:cubicBezTo>
                  <a:lnTo>
                    <a:pt x="651" y="10842"/>
                  </a:lnTo>
                  <a:cubicBezTo>
                    <a:pt x="658" y="10843"/>
                    <a:pt x="664" y="10843"/>
                    <a:pt x="671" y="10843"/>
                  </a:cubicBezTo>
                  <a:cubicBezTo>
                    <a:pt x="747" y="10843"/>
                    <a:pt x="837" y="10825"/>
                    <a:pt x="939" y="10787"/>
                  </a:cubicBezTo>
                  <a:close/>
                  <a:moveTo>
                    <a:pt x="9320" y="6986"/>
                  </a:moveTo>
                  <a:lnTo>
                    <a:pt x="9320" y="6986"/>
                  </a:lnTo>
                  <a:cubicBezTo>
                    <a:pt x="8274" y="8174"/>
                    <a:pt x="6136" y="9899"/>
                    <a:pt x="4123" y="11417"/>
                  </a:cubicBezTo>
                  <a:cubicBezTo>
                    <a:pt x="4563" y="11036"/>
                    <a:pt x="5017" y="10630"/>
                    <a:pt x="5468" y="10219"/>
                  </a:cubicBezTo>
                  <a:lnTo>
                    <a:pt x="9320" y="6986"/>
                  </a:lnTo>
                  <a:close/>
                  <a:moveTo>
                    <a:pt x="7446" y="11341"/>
                  </a:moveTo>
                  <a:lnTo>
                    <a:pt x="7086" y="11646"/>
                  </a:lnTo>
                  <a:lnTo>
                    <a:pt x="7252" y="11493"/>
                  </a:lnTo>
                  <a:cubicBezTo>
                    <a:pt x="7318" y="11441"/>
                    <a:pt x="7384" y="11393"/>
                    <a:pt x="7446" y="11341"/>
                  </a:cubicBezTo>
                  <a:close/>
                  <a:moveTo>
                    <a:pt x="4435" y="12044"/>
                  </a:moveTo>
                  <a:lnTo>
                    <a:pt x="4435" y="12044"/>
                  </a:lnTo>
                  <a:cubicBezTo>
                    <a:pt x="4401" y="12076"/>
                    <a:pt x="4369" y="12106"/>
                    <a:pt x="4338" y="12141"/>
                  </a:cubicBezTo>
                  <a:cubicBezTo>
                    <a:pt x="2460" y="13787"/>
                    <a:pt x="995" y="14959"/>
                    <a:pt x="541" y="15083"/>
                  </a:cubicBezTo>
                  <a:cubicBezTo>
                    <a:pt x="853" y="14751"/>
                    <a:pt x="2034" y="13860"/>
                    <a:pt x="3181" y="12994"/>
                  </a:cubicBezTo>
                  <a:cubicBezTo>
                    <a:pt x="3607" y="12672"/>
                    <a:pt x="4027" y="12356"/>
                    <a:pt x="4435" y="12044"/>
                  </a:cubicBezTo>
                  <a:close/>
                  <a:moveTo>
                    <a:pt x="1937" y="15495"/>
                  </a:moveTo>
                  <a:lnTo>
                    <a:pt x="1937" y="15495"/>
                  </a:lnTo>
                  <a:cubicBezTo>
                    <a:pt x="1708" y="15686"/>
                    <a:pt x="1504" y="15852"/>
                    <a:pt x="1327" y="15998"/>
                  </a:cubicBezTo>
                  <a:cubicBezTo>
                    <a:pt x="1500" y="15845"/>
                    <a:pt x="1705" y="15679"/>
                    <a:pt x="1937" y="15495"/>
                  </a:cubicBezTo>
                  <a:close/>
                  <a:moveTo>
                    <a:pt x="9795" y="11750"/>
                  </a:moveTo>
                  <a:lnTo>
                    <a:pt x="3583" y="16964"/>
                  </a:lnTo>
                  <a:cubicBezTo>
                    <a:pt x="5877" y="14667"/>
                    <a:pt x="8534" y="12221"/>
                    <a:pt x="9795" y="11750"/>
                  </a:cubicBezTo>
                  <a:close/>
                  <a:moveTo>
                    <a:pt x="10030" y="14522"/>
                  </a:moveTo>
                  <a:cubicBezTo>
                    <a:pt x="10027" y="14535"/>
                    <a:pt x="10027" y="14553"/>
                    <a:pt x="10024" y="14570"/>
                  </a:cubicBezTo>
                  <a:cubicBezTo>
                    <a:pt x="10017" y="14626"/>
                    <a:pt x="10000" y="14684"/>
                    <a:pt x="9976" y="14746"/>
                  </a:cubicBezTo>
                  <a:cubicBezTo>
                    <a:pt x="9968" y="14751"/>
                    <a:pt x="9965" y="14757"/>
                    <a:pt x="9958" y="14764"/>
                  </a:cubicBezTo>
                  <a:cubicBezTo>
                    <a:pt x="9303" y="15381"/>
                    <a:pt x="8634" y="16008"/>
                    <a:pt x="7969" y="16622"/>
                  </a:cubicBezTo>
                  <a:cubicBezTo>
                    <a:pt x="7799" y="16760"/>
                    <a:pt x="7623" y="16905"/>
                    <a:pt x="7443" y="17054"/>
                  </a:cubicBezTo>
                  <a:cubicBezTo>
                    <a:pt x="8617" y="15931"/>
                    <a:pt x="9605" y="14948"/>
                    <a:pt x="10030" y="14522"/>
                  </a:cubicBezTo>
                  <a:close/>
                  <a:moveTo>
                    <a:pt x="10180" y="16791"/>
                  </a:moveTo>
                  <a:lnTo>
                    <a:pt x="10180" y="16791"/>
                  </a:lnTo>
                  <a:cubicBezTo>
                    <a:pt x="10006" y="16923"/>
                    <a:pt x="9757" y="17113"/>
                    <a:pt x="9448" y="17349"/>
                  </a:cubicBezTo>
                  <a:cubicBezTo>
                    <a:pt x="9573" y="17225"/>
                    <a:pt x="9688" y="17110"/>
                    <a:pt x="9798" y="16999"/>
                  </a:cubicBezTo>
                  <a:cubicBezTo>
                    <a:pt x="9944" y="16899"/>
                    <a:pt x="10072" y="16830"/>
                    <a:pt x="10180" y="16791"/>
                  </a:cubicBezTo>
                  <a:close/>
                  <a:moveTo>
                    <a:pt x="8524" y="16514"/>
                  </a:moveTo>
                  <a:lnTo>
                    <a:pt x="8524" y="16514"/>
                  </a:lnTo>
                  <a:cubicBezTo>
                    <a:pt x="8146" y="16874"/>
                    <a:pt x="7716" y="17255"/>
                    <a:pt x="7249" y="17654"/>
                  </a:cubicBezTo>
                  <a:cubicBezTo>
                    <a:pt x="7582" y="17349"/>
                    <a:pt x="7900" y="17058"/>
                    <a:pt x="8198" y="16780"/>
                  </a:cubicBezTo>
                  <a:cubicBezTo>
                    <a:pt x="8309" y="16687"/>
                    <a:pt x="8420" y="16601"/>
                    <a:pt x="8524" y="16514"/>
                  </a:cubicBezTo>
                  <a:close/>
                  <a:moveTo>
                    <a:pt x="6459" y="13413"/>
                  </a:moveTo>
                  <a:cubicBezTo>
                    <a:pt x="4054" y="15464"/>
                    <a:pt x="1767" y="17391"/>
                    <a:pt x="995" y="17986"/>
                  </a:cubicBezTo>
                  <a:cubicBezTo>
                    <a:pt x="1075" y="17869"/>
                    <a:pt x="1195" y="17723"/>
                    <a:pt x="1358" y="17550"/>
                  </a:cubicBezTo>
                  <a:lnTo>
                    <a:pt x="4654" y="14788"/>
                  </a:lnTo>
                  <a:cubicBezTo>
                    <a:pt x="5287" y="14310"/>
                    <a:pt x="5893" y="13849"/>
                    <a:pt x="6459" y="13413"/>
                  </a:cubicBezTo>
                  <a:close/>
                  <a:moveTo>
                    <a:pt x="10166" y="13212"/>
                  </a:moveTo>
                  <a:cubicBezTo>
                    <a:pt x="9979" y="13465"/>
                    <a:pt x="9626" y="13843"/>
                    <a:pt x="9141" y="14307"/>
                  </a:cubicBezTo>
                  <a:cubicBezTo>
                    <a:pt x="8274" y="15062"/>
                    <a:pt x="7034" y="16153"/>
                    <a:pt x="5776" y="17266"/>
                  </a:cubicBezTo>
                  <a:cubicBezTo>
                    <a:pt x="5111" y="17820"/>
                    <a:pt x="4404" y="18399"/>
                    <a:pt x="3673" y="18987"/>
                  </a:cubicBezTo>
                  <a:cubicBezTo>
                    <a:pt x="4889" y="17938"/>
                    <a:pt x="6427" y="16569"/>
                    <a:pt x="8278" y="14899"/>
                  </a:cubicBezTo>
                  <a:cubicBezTo>
                    <a:pt x="9064" y="14193"/>
                    <a:pt x="9771" y="13555"/>
                    <a:pt x="10166" y="13212"/>
                  </a:cubicBezTo>
                  <a:close/>
                  <a:moveTo>
                    <a:pt x="4009" y="20540"/>
                  </a:moveTo>
                  <a:lnTo>
                    <a:pt x="4009" y="20540"/>
                  </a:lnTo>
                  <a:cubicBezTo>
                    <a:pt x="3919" y="20616"/>
                    <a:pt x="3829" y="20692"/>
                    <a:pt x="3736" y="20769"/>
                  </a:cubicBezTo>
                  <a:cubicBezTo>
                    <a:pt x="3815" y="20700"/>
                    <a:pt x="3898" y="20630"/>
                    <a:pt x="3978" y="20561"/>
                  </a:cubicBezTo>
                  <a:cubicBezTo>
                    <a:pt x="3988" y="20554"/>
                    <a:pt x="3998" y="20547"/>
                    <a:pt x="4009" y="20540"/>
                  </a:cubicBezTo>
                  <a:close/>
                  <a:moveTo>
                    <a:pt x="7228" y="15478"/>
                  </a:moveTo>
                  <a:lnTo>
                    <a:pt x="7228" y="15478"/>
                  </a:lnTo>
                  <a:cubicBezTo>
                    <a:pt x="4841" y="17626"/>
                    <a:pt x="1182" y="20879"/>
                    <a:pt x="440" y="21181"/>
                  </a:cubicBezTo>
                  <a:cubicBezTo>
                    <a:pt x="662" y="20689"/>
                    <a:pt x="2845" y="18963"/>
                    <a:pt x="4619" y="17567"/>
                  </a:cubicBezTo>
                  <a:cubicBezTo>
                    <a:pt x="5575" y="16812"/>
                    <a:pt x="6455" y="16115"/>
                    <a:pt x="7228" y="15478"/>
                  </a:cubicBezTo>
                  <a:close/>
                  <a:moveTo>
                    <a:pt x="10277" y="21915"/>
                  </a:moveTo>
                  <a:cubicBezTo>
                    <a:pt x="10228" y="22009"/>
                    <a:pt x="10062" y="22168"/>
                    <a:pt x="9827" y="22369"/>
                  </a:cubicBezTo>
                  <a:cubicBezTo>
                    <a:pt x="9902" y="22245"/>
                    <a:pt x="9958" y="22127"/>
                    <a:pt x="9993" y="22023"/>
                  </a:cubicBezTo>
                  <a:cubicBezTo>
                    <a:pt x="10107" y="21954"/>
                    <a:pt x="10201" y="21915"/>
                    <a:pt x="10270" y="21915"/>
                  </a:cubicBezTo>
                  <a:close/>
                  <a:moveTo>
                    <a:pt x="9480" y="22418"/>
                  </a:moveTo>
                  <a:lnTo>
                    <a:pt x="9480" y="22418"/>
                  </a:lnTo>
                  <a:cubicBezTo>
                    <a:pt x="9334" y="22619"/>
                    <a:pt x="9137" y="22848"/>
                    <a:pt x="8905" y="23097"/>
                  </a:cubicBezTo>
                  <a:cubicBezTo>
                    <a:pt x="8735" y="23225"/>
                    <a:pt x="8554" y="23357"/>
                    <a:pt x="8375" y="23492"/>
                  </a:cubicBezTo>
                  <a:cubicBezTo>
                    <a:pt x="8776" y="23073"/>
                    <a:pt x="9157" y="22699"/>
                    <a:pt x="9480" y="22418"/>
                  </a:cubicBezTo>
                  <a:close/>
                  <a:moveTo>
                    <a:pt x="3787" y="21936"/>
                  </a:moveTo>
                  <a:lnTo>
                    <a:pt x="3787" y="21936"/>
                  </a:lnTo>
                  <a:cubicBezTo>
                    <a:pt x="2970" y="22650"/>
                    <a:pt x="2214" y="23346"/>
                    <a:pt x="1615" y="23970"/>
                  </a:cubicBezTo>
                  <a:cubicBezTo>
                    <a:pt x="1490" y="24050"/>
                    <a:pt x="1376" y="24116"/>
                    <a:pt x="1268" y="24171"/>
                  </a:cubicBezTo>
                  <a:cubicBezTo>
                    <a:pt x="1747" y="23693"/>
                    <a:pt x="2405" y="23087"/>
                    <a:pt x="3170" y="22408"/>
                  </a:cubicBezTo>
                  <a:cubicBezTo>
                    <a:pt x="3285" y="22318"/>
                    <a:pt x="3403" y="22227"/>
                    <a:pt x="3517" y="22141"/>
                  </a:cubicBezTo>
                  <a:cubicBezTo>
                    <a:pt x="3607" y="22072"/>
                    <a:pt x="3697" y="22002"/>
                    <a:pt x="3787" y="21936"/>
                  </a:cubicBezTo>
                  <a:close/>
                  <a:moveTo>
                    <a:pt x="4037" y="22425"/>
                  </a:moveTo>
                  <a:lnTo>
                    <a:pt x="4037" y="22425"/>
                  </a:lnTo>
                  <a:cubicBezTo>
                    <a:pt x="2789" y="23727"/>
                    <a:pt x="1618" y="24850"/>
                    <a:pt x="925" y="25155"/>
                  </a:cubicBezTo>
                  <a:cubicBezTo>
                    <a:pt x="1140" y="24867"/>
                    <a:pt x="1441" y="24531"/>
                    <a:pt x="1802" y="24157"/>
                  </a:cubicBezTo>
                  <a:cubicBezTo>
                    <a:pt x="2415" y="23766"/>
                    <a:pt x="3195" y="23149"/>
                    <a:pt x="4037" y="22425"/>
                  </a:cubicBezTo>
                  <a:close/>
                  <a:moveTo>
                    <a:pt x="1085" y="24546"/>
                  </a:moveTo>
                  <a:cubicBezTo>
                    <a:pt x="867" y="24795"/>
                    <a:pt x="686" y="25027"/>
                    <a:pt x="551" y="25235"/>
                  </a:cubicBezTo>
                  <a:cubicBezTo>
                    <a:pt x="509" y="25228"/>
                    <a:pt x="478" y="25211"/>
                    <a:pt x="451" y="25183"/>
                  </a:cubicBezTo>
                  <a:cubicBezTo>
                    <a:pt x="464" y="25079"/>
                    <a:pt x="610" y="24881"/>
                    <a:pt x="853" y="24608"/>
                  </a:cubicBezTo>
                  <a:cubicBezTo>
                    <a:pt x="922" y="24597"/>
                    <a:pt x="998" y="24576"/>
                    <a:pt x="1085" y="24546"/>
                  </a:cubicBezTo>
                  <a:close/>
                  <a:moveTo>
                    <a:pt x="2474" y="25332"/>
                  </a:moveTo>
                  <a:cubicBezTo>
                    <a:pt x="2425" y="25376"/>
                    <a:pt x="2378" y="25419"/>
                    <a:pt x="2332" y="25461"/>
                  </a:cubicBezTo>
                  <a:lnTo>
                    <a:pt x="2332" y="25461"/>
                  </a:lnTo>
                  <a:lnTo>
                    <a:pt x="2426" y="25374"/>
                  </a:lnTo>
                  <a:cubicBezTo>
                    <a:pt x="2443" y="25360"/>
                    <a:pt x="2457" y="25346"/>
                    <a:pt x="2474" y="25332"/>
                  </a:cubicBezTo>
                  <a:close/>
                  <a:moveTo>
                    <a:pt x="9934" y="21091"/>
                  </a:moveTo>
                  <a:lnTo>
                    <a:pt x="4085" y="26177"/>
                  </a:lnTo>
                  <a:lnTo>
                    <a:pt x="4085" y="26177"/>
                  </a:lnTo>
                  <a:lnTo>
                    <a:pt x="9629" y="21154"/>
                  </a:lnTo>
                  <a:cubicBezTo>
                    <a:pt x="9733" y="21112"/>
                    <a:pt x="9823" y="21091"/>
                    <a:pt x="9902" y="21091"/>
                  </a:cubicBezTo>
                  <a:close/>
                  <a:moveTo>
                    <a:pt x="6119" y="25502"/>
                  </a:moveTo>
                  <a:lnTo>
                    <a:pt x="6119" y="25502"/>
                  </a:lnTo>
                  <a:cubicBezTo>
                    <a:pt x="6046" y="25578"/>
                    <a:pt x="5973" y="25654"/>
                    <a:pt x="5901" y="25731"/>
                  </a:cubicBezTo>
                  <a:cubicBezTo>
                    <a:pt x="5399" y="26129"/>
                    <a:pt x="4892" y="26517"/>
                    <a:pt x="4425" y="26871"/>
                  </a:cubicBezTo>
                  <a:cubicBezTo>
                    <a:pt x="4896" y="26447"/>
                    <a:pt x="5495" y="25972"/>
                    <a:pt x="6119" y="25502"/>
                  </a:cubicBezTo>
                  <a:close/>
                  <a:moveTo>
                    <a:pt x="4452" y="27189"/>
                  </a:moveTo>
                  <a:lnTo>
                    <a:pt x="4452" y="27189"/>
                  </a:lnTo>
                  <a:cubicBezTo>
                    <a:pt x="4068" y="27542"/>
                    <a:pt x="3725" y="27823"/>
                    <a:pt x="3458" y="27979"/>
                  </a:cubicBezTo>
                  <a:cubicBezTo>
                    <a:pt x="3469" y="27952"/>
                    <a:pt x="3482" y="27920"/>
                    <a:pt x="3499" y="27889"/>
                  </a:cubicBezTo>
                  <a:cubicBezTo>
                    <a:pt x="3749" y="27705"/>
                    <a:pt x="4078" y="27466"/>
                    <a:pt x="4452" y="27189"/>
                  </a:cubicBezTo>
                  <a:close/>
                  <a:moveTo>
                    <a:pt x="2386" y="0"/>
                  </a:moveTo>
                  <a:cubicBezTo>
                    <a:pt x="2237" y="0"/>
                    <a:pt x="2005" y="187"/>
                    <a:pt x="1179" y="974"/>
                  </a:cubicBezTo>
                  <a:cubicBezTo>
                    <a:pt x="1088" y="1061"/>
                    <a:pt x="991" y="1155"/>
                    <a:pt x="897" y="1241"/>
                  </a:cubicBezTo>
                  <a:lnTo>
                    <a:pt x="1036" y="776"/>
                  </a:lnTo>
                  <a:cubicBezTo>
                    <a:pt x="1054" y="718"/>
                    <a:pt x="1029" y="656"/>
                    <a:pt x="981" y="624"/>
                  </a:cubicBezTo>
                  <a:cubicBezTo>
                    <a:pt x="957" y="609"/>
                    <a:pt x="931" y="602"/>
                    <a:pt x="904" y="602"/>
                  </a:cubicBezTo>
                  <a:cubicBezTo>
                    <a:pt x="888" y="602"/>
                    <a:pt x="872" y="605"/>
                    <a:pt x="856" y="610"/>
                  </a:cubicBezTo>
                  <a:cubicBezTo>
                    <a:pt x="904" y="479"/>
                    <a:pt x="908" y="434"/>
                    <a:pt x="859" y="375"/>
                  </a:cubicBezTo>
                  <a:cubicBezTo>
                    <a:pt x="835" y="347"/>
                    <a:pt x="804" y="330"/>
                    <a:pt x="766" y="326"/>
                  </a:cubicBezTo>
                  <a:cubicBezTo>
                    <a:pt x="762" y="326"/>
                    <a:pt x="758" y="326"/>
                    <a:pt x="755" y="326"/>
                  </a:cubicBezTo>
                  <a:cubicBezTo>
                    <a:pt x="721" y="326"/>
                    <a:pt x="690" y="339"/>
                    <a:pt x="665" y="361"/>
                  </a:cubicBezTo>
                  <a:cubicBezTo>
                    <a:pt x="665" y="361"/>
                    <a:pt x="600" y="420"/>
                    <a:pt x="579" y="437"/>
                  </a:cubicBezTo>
                  <a:lnTo>
                    <a:pt x="610" y="489"/>
                  </a:lnTo>
                  <a:cubicBezTo>
                    <a:pt x="596" y="527"/>
                    <a:pt x="576" y="579"/>
                    <a:pt x="555" y="638"/>
                  </a:cubicBezTo>
                  <a:cubicBezTo>
                    <a:pt x="440" y="922"/>
                    <a:pt x="402" y="1019"/>
                    <a:pt x="472" y="1102"/>
                  </a:cubicBezTo>
                  <a:cubicBezTo>
                    <a:pt x="496" y="1130"/>
                    <a:pt x="530" y="1147"/>
                    <a:pt x="565" y="1151"/>
                  </a:cubicBezTo>
                  <a:cubicBezTo>
                    <a:pt x="592" y="1151"/>
                    <a:pt x="624" y="1144"/>
                    <a:pt x="648" y="1130"/>
                  </a:cubicBezTo>
                  <a:lnTo>
                    <a:pt x="648" y="1130"/>
                  </a:lnTo>
                  <a:lnTo>
                    <a:pt x="513" y="1587"/>
                  </a:lnTo>
                  <a:cubicBezTo>
                    <a:pt x="499" y="1629"/>
                    <a:pt x="509" y="1678"/>
                    <a:pt x="541" y="1712"/>
                  </a:cubicBezTo>
                  <a:cubicBezTo>
                    <a:pt x="565" y="1740"/>
                    <a:pt x="603" y="1761"/>
                    <a:pt x="641" y="1761"/>
                  </a:cubicBezTo>
                  <a:cubicBezTo>
                    <a:pt x="647" y="1761"/>
                    <a:pt x="652" y="1762"/>
                    <a:pt x="657" y="1762"/>
                  </a:cubicBezTo>
                  <a:cubicBezTo>
                    <a:pt x="738" y="1762"/>
                    <a:pt x="811" y="1699"/>
                    <a:pt x="1369" y="1171"/>
                  </a:cubicBezTo>
                  <a:cubicBezTo>
                    <a:pt x="1462" y="1081"/>
                    <a:pt x="1574" y="978"/>
                    <a:pt x="1687" y="870"/>
                  </a:cubicBezTo>
                  <a:lnTo>
                    <a:pt x="1687" y="870"/>
                  </a:lnTo>
                  <a:cubicBezTo>
                    <a:pt x="1303" y="1383"/>
                    <a:pt x="1095" y="1681"/>
                    <a:pt x="991" y="1857"/>
                  </a:cubicBezTo>
                  <a:cubicBezTo>
                    <a:pt x="572" y="2232"/>
                    <a:pt x="246" y="2572"/>
                    <a:pt x="226" y="2751"/>
                  </a:cubicBezTo>
                  <a:cubicBezTo>
                    <a:pt x="218" y="2828"/>
                    <a:pt x="246" y="2880"/>
                    <a:pt x="270" y="2911"/>
                  </a:cubicBezTo>
                  <a:cubicBezTo>
                    <a:pt x="295" y="2938"/>
                    <a:pt x="343" y="2963"/>
                    <a:pt x="378" y="2963"/>
                  </a:cubicBezTo>
                  <a:cubicBezTo>
                    <a:pt x="379" y="2963"/>
                    <a:pt x="381" y="2963"/>
                    <a:pt x="382" y="2963"/>
                  </a:cubicBezTo>
                  <a:cubicBezTo>
                    <a:pt x="513" y="2963"/>
                    <a:pt x="686" y="2824"/>
                    <a:pt x="1559" y="1986"/>
                  </a:cubicBezTo>
                  <a:cubicBezTo>
                    <a:pt x="1660" y="1889"/>
                    <a:pt x="1771" y="1785"/>
                    <a:pt x="1885" y="1674"/>
                  </a:cubicBezTo>
                  <a:cubicBezTo>
                    <a:pt x="2038" y="1542"/>
                    <a:pt x="2193" y="1397"/>
                    <a:pt x="2346" y="1248"/>
                  </a:cubicBezTo>
                  <a:lnTo>
                    <a:pt x="2346" y="1248"/>
                  </a:lnTo>
                  <a:lnTo>
                    <a:pt x="957" y="3178"/>
                  </a:lnTo>
                  <a:cubicBezTo>
                    <a:pt x="918" y="3226"/>
                    <a:pt x="922" y="3296"/>
                    <a:pt x="960" y="3344"/>
                  </a:cubicBezTo>
                  <a:cubicBezTo>
                    <a:pt x="995" y="3382"/>
                    <a:pt x="1050" y="3427"/>
                    <a:pt x="1150" y="3431"/>
                  </a:cubicBezTo>
                  <a:cubicBezTo>
                    <a:pt x="1189" y="3431"/>
                    <a:pt x="1233" y="3421"/>
                    <a:pt x="1286" y="3403"/>
                  </a:cubicBezTo>
                  <a:lnTo>
                    <a:pt x="1286" y="3403"/>
                  </a:lnTo>
                  <a:cubicBezTo>
                    <a:pt x="35" y="4789"/>
                    <a:pt x="181" y="4962"/>
                    <a:pt x="243" y="5035"/>
                  </a:cubicBezTo>
                  <a:cubicBezTo>
                    <a:pt x="267" y="5066"/>
                    <a:pt x="305" y="5084"/>
                    <a:pt x="343" y="5084"/>
                  </a:cubicBezTo>
                  <a:cubicBezTo>
                    <a:pt x="381" y="5084"/>
                    <a:pt x="419" y="5070"/>
                    <a:pt x="447" y="5042"/>
                  </a:cubicBezTo>
                  <a:cubicBezTo>
                    <a:pt x="2359" y="3032"/>
                    <a:pt x="4577" y="968"/>
                    <a:pt x="5346" y="600"/>
                  </a:cubicBezTo>
                  <a:lnTo>
                    <a:pt x="5346" y="600"/>
                  </a:lnTo>
                  <a:cubicBezTo>
                    <a:pt x="1761" y="3992"/>
                    <a:pt x="680" y="5049"/>
                    <a:pt x="389" y="5423"/>
                  </a:cubicBezTo>
                  <a:lnTo>
                    <a:pt x="336" y="5465"/>
                  </a:lnTo>
                  <a:lnTo>
                    <a:pt x="347" y="5479"/>
                  </a:lnTo>
                  <a:cubicBezTo>
                    <a:pt x="267" y="5596"/>
                    <a:pt x="291" y="5624"/>
                    <a:pt x="319" y="5658"/>
                  </a:cubicBezTo>
                  <a:cubicBezTo>
                    <a:pt x="343" y="5687"/>
                    <a:pt x="378" y="5703"/>
                    <a:pt x="413" y="5707"/>
                  </a:cubicBezTo>
                  <a:cubicBezTo>
                    <a:pt x="416" y="5708"/>
                    <a:pt x="419" y="5708"/>
                    <a:pt x="423" y="5708"/>
                  </a:cubicBezTo>
                  <a:cubicBezTo>
                    <a:pt x="454" y="5708"/>
                    <a:pt x="488" y="5695"/>
                    <a:pt x="513" y="5676"/>
                  </a:cubicBezTo>
                  <a:lnTo>
                    <a:pt x="1203" y="5094"/>
                  </a:lnTo>
                  <a:lnTo>
                    <a:pt x="1203" y="5094"/>
                  </a:lnTo>
                  <a:cubicBezTo>
                    <a:pt x="873" y="5485"/>
                    <a:pt x="662" y="5811"/>
                    <a:pt x="641" y="6023"/>
                  </a:cubicBezTo>
                  <a:cubicBezTo>
                    <a:pt x="627" y="6140"/>
                    <a:pt x="669" y="6216"/>
                    <a:pt x="707" y="6261"/>
                  </a:cubicBezTo>
                  <a:cubicBezTo>
                    <a:pt x="755" y="6317"/>
                    <a:pt x="821" y="6348"/>
                    <a:pt x="897" y="6348"/>
                  </a:cubicBezTo>
                  <a:lnTo>
                    <a:pt x="932" y="6348"/>
                  </a:lnTo>
                  <a:cubicBezTo>
                    <a:pt x="918" y="6393"/>
                    <a:pt x="925" y="6442"/>
                    <a:pt x="960" y="6480"/>
                  </a:cubicBezTo>
                  <a:cubicBezTo>
                    <a:pt x="986" y="6510"/>
                    <a:pt x="1023" y="6526"/>
                    <a:pt x="1061" y="6526"/>
                  </a:cubicBezTo>
                  <a:cubicBezTo>
                    <a:pt x="1092" y="6526"/>
                    <a:pt x="1124" y="6515"/>
                    <a:pt x="1150" y="6493"/>
                  </a:cubicBezTo>
                  <a:lnTo>
                    <a:pt x="7924" y="808"/>
                  </a:lnTo>
                  <a:lnTo>
                    <a:pt x="7924" y="808"/>
                  </a:lnTo>
                  <a:cubicBezTo>
                    <a:pt x="7903" y="849"/>
                    <a:pt x="7879" y="894"/>
                    <a:pt x="7852" y="939"/>
                  </a:cubicBezTo>
                  <a:cubicBezTo>
                    <a:pt x="6760" y="1747"/>
                    <a:pt x="5246" y="3303"/>
                    <a:pt x="3489" y="5153"/>
                  </a:cubicBezTo>
                  <a:cubicBezTo>
                    <a:pt x="3170" y="5489"/>
                    <a:pt x="2842" y="5836"/>
                    <a:pt x="2530" y="6161"/>
                  </a:cubicBezTo>
                  <a:cubicBezTo>
                    <a:pt x="1899" y="6705"/>
                    <a:pt x="1286" y="7225"/>
                    <a:pt x="725" y="7692"/>
                  </a:cubicBezTo>
                  <a:cubicBezTo>
                    <a:pt x="693" y="7713"/>
                    <a:pt x="675" y="7748"/>
                    <a:pt x="672" y="7782"/>
                  </a:cubicBezTo>
                  <a:cubicBezTo>
                    <a:pt x="672" y="7820"/>
                    <a:pt x="683" y="7855"/>
                    <a:pt x="707" y="7883"/>
                  </a:cubicBezTo>
                  <a:cubicBezTo>
                    <a:pt x="728" y="7911"/>
                    <a:pt x="759" y="7932"/>
                    <a:pt x="794" y="7942"/>
                  </a:cubicBezTo>
                  <a:cubicBezTo>
                    <a:pt x="541" y="8198"/>
                    <a:pt x="416" y="8372"/>
                    <a:pt x="405" y="8486"/>
                  </a:cubicBezTo>
                  <a:cubicBezTo>
                    <a:pt x="399" y="8559"/>
                    <a:pt x="423" y="8607"/>
                    <a:pt x="447" y="8635"/>
                  </a:cubicBezTo>
                  <a:cubicBezTo>
                    <a:pt x="472" y="8663"/>
                    <a:pt x="502" y="8680"/>
                    <a:pt x="541" y="8684"/>
                  </a:cubicBezTo>
                  <a:cubicBezTo>
                    <a:pt x="544" y="8684"/>
                    <a:pt x="548" y="8684"/>
                    <a:pt x="551" y="8684"/>
                  </a:cubicBezTo>
                  <a:cubicBezTo>
                    <a:pt x="582" y="8684"/>
                    <a:pt x="613" y="8671"/>
                    <a:pt x="638" y="8652"/>
                  </a:cubicBezTo>
                  <a:lnTo>
                    <a:pt x="1909" y="7585"/>
                  </a:lnTo>
                  <a:lnTo>
                    <a:pt x="1909" y="7585"/>
                  </a:lnTo>
                  <a:cubicBezTo>
                    <a:pt x="1836" y="7657"/>
                    <a:pt x="1767" y="7731"/>
                    <a:pt x="1698" y="7800"/>
                  </a:cubicBezTo>
                  <a:lnTo>
                    <a:pt x="838" y="8559"/>
                  </a:lnTo>
                  <a:cubicBezTo>
                    <a:pt x="784" y="8607"/>
                    <a:pt x="779" y="8694"/>
                    <a:pt x="825" y="8749"/>
                  </a:cubicBezTo>
                  <a:cubicBezTo>
                    <a:pt x="846" y="8773"/>
                    <a:pt x="883" y="8794"/>
                    <a:pt x="918" y="8801"/>
                  </a:cubicBezTo>
                  <a:cubicBezTo>
                    <a:pt x="672" y="9099"/>
                    <a:pt x="527" y="9335"/>
                    <a:pt x="513" y="9480"/>
                  </a:cubicBezTo>
                  <a:cubicBezTo>
                    <a:pt x="502" y="9581"/>
                    <a:pt x="537" y="9647"/>
                    <a:pt x="568" y="9685"/>
                  </a:cubicBezTo>
                  <a:cubicBezTo>
                    <a:pt x="592" y="9712"/>
                    <a:pt x="627" y="9730"/>
                    <a:pt x="665" y="9733"/>
                  </a:cubicBezTo>
                  <a:cubicBezTo>
                    <a:pt x="669" y="9733"/>
                    <a:pt x="672" y="9733"/>
                    <a:pt x="676" y="9733"/>
                  </a:cubicBezTo>
                  <a:cubicBezTo>
                    <a:pt x="713" y="9733"/>
                    <a:pt x="744" y="9717"/>
                    <a:pt x="769" y="9691"/>
                  </a:cubicBezTo>
                  <a:cubicBezTo>
                    <a:pt x="3021" y="7374"/>
                    <a:pt x="9109" y="1387"/>
                    <a:pt x="10332" y="1387"/>
                  </a:cubicBezTo>
                  <a:lnTo>
                    <a:pt x="10346" y="1387"/>
                  </a:lnTo>
                  <a:cubicBezTo>
                    <a:pt x="10397" y="1390"/>
                    <a:pt x="10413" y="1405"/>
                    <a:pt x="10418" y="1405"/>
                  </a:cubicBezTo>
                  <a:cubicBezTo>
                    <a:pt x="10418" y="1405"/>
                    <a:pt x="10419" y="1404"/>
                    <a:pt x="10419" y="1404"/>
                  </a:cubicBezTo>
                  <a:lnTo>
                    <a:pt x="10419" y="1404"/>
                  </a:lnTo>
                  <a:cubicBezTo>
                    <a:pt x="10467" y="1664"/>
                    <a:pt x="9522" y="2613"/>
                    <a:pt x="8243" y="3763"/>
                  </a:cubicBezTo>
                  <a:cubicBezTo>
                    <a:pt x="5967" y="5506"/>
                    <a:pt x="2536" y="8219"/>
                    <a:pt x="1029" y="9893"/>
                  </a:cubicBezTo>
                  <a:cubicBezTo>
                    <a:pt x="493" y="10364"/>
                    <a:pt x="360" y="10516"/>
                    <a:pt x="354" y="10609"/>
                  </a:cubicBezTo>
                  <a:cubicBezTo>
                    <a:pt x="350" y="10644"/>
                    <a:pt x="364" y="10689"/>
                    <a:pt x="389" y="10718"/>
                  </a:cubicBezTo>
                  <a:cubicBezTo>
                    <a:pt x="392" y="10721"/>
                    <a:pt x="392" y="10724"/>
                    <a:pt x="395" y="10728"/>
                  </a:cubicBezTo>
                  <a:cubicBezTo>
                    <a:pt x="330" y="10849"/>
                    <a:pt x="288" y="10960"/>
                    <a:pt x="277" y="11050"/>
                  </a:cubicBezTo>
                  <a:cubicBezTo>
                    <a:pt x="260" y="11192"/>
                    <a:pt x="309" y="11282"/>
                    <a:pt x="350" y="11334"/>
                  </a:cubicBezTo>
                  <a:cubicBezTo>
                    <a:pt x="374" y="11365"/>
                    <a:pt x="423" y="11399"/>
                    <a:pt x="499" y="11407"/>
                  </a:cubicBezTo>
                  <a:cubicBezTo>
                    <a:pt x="502" y="11407"/>
                    <a:pt x="505" y="11407"/>
                    <a:pt x="508" y="11407"/>
                  </a:cubicBezTo>
                  <a:cubicBezTo>
                    <a:pt x="570" y="11407"/>
                    <a:pt x="657" y="11376"/>
                    <a:pt x="769" y="11320"/>
                  </a:cubicBezTo>
                  <a:lnTo>
                    <a:pt x="769" y="11320"/>
                  </a:lnTo>
                  <a:cubicBezTo>
                    <a:pt x="766" y="11449"/>
                    <a:pt x="804" y="11559"/>
                    <a:pt x="880" y="11649"/>
                  </a:cubicBezTo>
                  <a:cubicBezTo>
                    <a:pt x="904" y="11677"/>
                    <a:pt x="936" y="11695"/>
                    <a:pt x="974" y="11698"/>
                  </a:cubicBezTo>
                  <a:cubicBezTo>
                    <a:pt x="977" y="11698"/>
                    <a:pt x="981" y="11698"/>
                    <a:pt x="984" y="11698"/>
                  </a:cubicBezTo>
                  <a:cubicBezTo>
                    <a:pt x="1015" y="11698"/>
                    <a:pt x="1046" y="11685"/>
                    <a:pt x="1070" y="11666"/>
                  </a:cubicBezTo>
                  <a:lnTo>
                    <a:pt x="8933" y="5070"/>
                  </a:lnTo>
                  <a:lnTo>
                    <a:pt x="8933" y="5070"/>
                  </a:lnTo>
                  <a:cubicBezTo>
                    <a:pt x="7345" y="6622"/>
                    <a:pt x="3357" y="9882"/>
                    <a:pt x="645" y="12020"/>
                  </a:cubicBezTo>
                  <a:cubicBezTo>
                    <a:pt x="617" y="12044"/>
                    <a:pt x="596" y="12079"/>
                    <a:pt x="592" y="12114"/>
                  </a:cubicBezTo>
                  <a:cubicBezTo>
                    <a:pt x="589" y="12152"/>
                    <a:pt x="600" y="12186"/>
                    <a:pt x="624" y="12214"/>
                  </a:cubicBezTo>
                  <a:cubicBezTo>
                    <a:pt x="648" y="12245"/>
                    <a:pt x="704" y="12269"/>
                    <a:pt x="742" y="12273"/>
                  </a:cubicBezTo>
                  <a:cubicBezTo>
                    <a:pt x="744" y="12273"/>
                    <a:pt x="747" y="12273"/>
                    <a:pt x="749" y="12273"/>
                  </a:cubicBezTo>
                  <a:cubicBezTo>
                    <a:pt x="853" y="12273"/>
                    <a:pt x="1097" y="12121"/>
                    <a:pt x="1459" y="11861"/>
                  </a:cubicBezTo>
                  <a:lnTo>
                    <a:pt x="1459" y="11861"/>
                  </a:lnTo>
                  <a:cubicBezTo>
                    <a:pt x="763" y="12536"/>
                    <a:pt x="330" y="13088"/>
                    <a:pt x="285" y="13451"/>
                  </a:cubicBezTo>
                  <a:cubicBezTo>
                    <a:pt x="270" y="13582"/>
                    <a:pt x="301" y="13694"/>
                    <a:pt x="374" y="13780"/>
                  </a:cubicBezTo>
                  <a:cubicBezTo>
                    <a:pt x="409" y="13825"/>
                    <a:pt x="478" y="13877"/>
                    <a:pt x="596" y="13881"/>
                  </a:cubicBezTo>
                  <a:cubicBezTo>
                    <a:pt x="604" y="13882"/>
                    <a:pt x="611" y="13882"/>
                    <a:pt x="618" y="13882"/>
                  </a:cubicBezTo>
                  <a:cubicBezTo>
                    <a:pt x="639" y="13882"/>
                    <a:pt x="661" y="13879"/>
                    <a:pt x="686" y="13873"/>
                  </a:cubicBezTo>
                  <a:lnTo>
                    <a:pt x="686" y="13873"/>
                  </a:lnTo>
                  <a:lnTo>
                    <a:pt x="506" y="14030"/>
                  </a:lnTo>
                  <a:cubicBezTo>
                    <a:pt x="451" y="14075"/>
                    <a:pt x="440" y="14158"/>
                    <a:pt x="485" y="14213"/>
                  </a:cubicBezTo>
                  <a:cubicBezTo>
                    <a:pt x="510" y="14249"/>
                    <a:pt x="551" y="14268"/>
                    <a:pt x="592" y="14268"/>
                  </a:cubicBezTo>
                  <a:cubicBezTo>
                    <a:pt x="619" y="14268"/>
                    <a:pt x="646" y="14260"/>
                    <a:pt x="669" y="14244"/>
                  </a:cubicBezTo>
                  <a:cubicBezTo>
                    <a:pt x="998" y="14019"/>
                    <a:pt x="7678" y="9418"/>
                    <a:pt x="9681" y="6968"/>
                  </a:cubicBezTo>
                  <a:lnTo>
                    <a:pt x="9681" y="6968"/>
                  </a:lnTo>
                  <a:cubicBezTo>
                    <a:pt x="9536" y="7242"/>
                    <a:pt x="9265" y="7578"/>
                    <a:pt x="8898" y="7956"/>
                  </a:cubicBezTo>
                  <a:cubicBezTo>
                    <a:pt x="8804" y="8046"/>
                    <a:pt x="8707" y="8140"/>
                    <a:pt x="8614" y="8230"/>
                  </a:cubicBezTo>
                  <a:cubicBezTo>
                    <a:pt x="7952" y="8725"/>
                    <a:pt x="7141" y="9442"/>
                    <a:pt x="6230" y="10305"/>
                  </a:cubicBezTo>
                  <a:cubicBezTo>
                    <a:pt x="5149" y="11167"/>
                    <a:pt x="3992" y="12041"/>
                    <a:pt x="3015" y="12779"/>
                  </a:cubicBezTo>
                  <a:cubicBezTo>
                    <a:pt x="908" y="14366"/>
                    <a:pt x="226" y="14899"/>
                    <a:pt x="197" y="15138"/>
                  </a:cubicBezTo>
                  <a:cubicBezTo>
                    <a:pt x="194" y="15176"/>
                    <a:pt x="211" y="15239"/>
                    <a:pt x="236" y="15266"/>
                  </a:cubicBezTo>
                  <a:cubicBezTo>
                    <a:pt x="264" y="15301"/>
                    <a:pt x="322" y="15346"/>
                    <a:pt x="416" y="15349"/>
                  </a:cubicBezTo>
                  <a:cubicBezTo>
                    <a:pt x="419" y="15349"/>
                    <a:pt x="423" y="15350"/>
                    <a:pt x="427" y="15350"/>
                  </a:cubicBezTo>
                  <a:cubicBezTo>
                    <a:pt x="683" y="15350"/>
                    <a:pt x="1297" y="14971"/>
                    <a:pt x="2086" y="14366"/>
                  </a:cubicBezTo>
                  <a:lnTo>
                    <a:pt x="2086" y="14366"/>
                  </a:lnTo>
                  <a:cubicBezTo>
                    <a:pt x="1673" y="14726"/>
                    <a:pt x="1275" y="15072"/>
                    <a:pt x="901" y="15395"/>
                  </a:cubicBezTo>
                  <a:cubicBezTo>
                    <a:pt x="842" y="15443"/>
                    <a:pt x="835" y="15530"/>
                    <a:pt x="883" y="15586"/>
                  </a:cubicBezTo>
                  <a:cubicBezTo>
                    <a:pt x="908" y="15616"/>
                    <a:pt x="960" y="15637"/>
                    <a:pt x="998" y="15640"/>
                  </a:cubicBezTo>
                  <a:cubicBezTo>
                    <a:pt x="1002" y="15641"/>
                    <a:pt x="1006" y="15641"/>
                    <a:pt x="1010" y="15641"/>
                  </a:cubicBezTo>
                  <a:cubicBezTo>
                    <a:pt x="1165" y="15641"/>
                    <a:pt x="1466" y="15371"/>
                    <a:pt x="2408" y="14445"/>
                  </a:cubicBezTo>
                  <a:cubicBezTo>
                    <a:pt x="3309" y="13655"/>
                    <a:pt x="4560" y="12554"/>
                    <a:pt x="5794" y="11449"/>
                  </a:cubicBezTo>
                  <a:cubicBezTo>
                    <a:pt x="7793" y="9653"/>
                    <a:pt x="8929" y="8580"/>
                    <a:pt x="9563" y="7924"/>
                  </a:cubicBezTo>
                  <a:cubicBezTo>
                    <a:pt x="9765" y="7817"/>
                    <a:pt x="9934" y="7761"/>
                    <a:pt x="10055" y="7761"/>
                  </a:cubicBezTo>
                  <a:cubicBezTo>
                    <a:pt x="10059" y="7761"/>
                    <a:pt x="10062" y="7761"/>
                    <a:pt x="10065" y="7761"/>
                  </a:cubicBezTo>
                  <a:cubicBezTo>
                    <a:pt x="10124" y="7766"/>
                    <a:pt x="10149" y="7786"/>
                    <a:pt x="10163" y="7800"/>
                  </a:cubicBezTo>
                  <a:cubicBezTo>
                    <a:pt x="10214" y="7862"/>
                    <a:pt x="10235" y="7942"/>
                    <a:pt x="10222" y="8039"/>
                  </a:cubicBezTo>
                  <a:cubicBezTo>
                    <a:pt x="10197" y="8260"/>
                    <a:pt x="10027" y="8548"/>
                    <a:pt x="9750" y="8877"/>
                  </a:cubicBezTo>
                  <a:cubicBezTo>
                    <a:pt x="8471" y="9972"/>
                    <a:pt x="6992" y="11233"/>
                    <a:pt x="5599" y="12411"/>
                  </a:cubicBezTo>
                  <a:cubicBezTo>
                    <a:pt x="5097" y="12789"/>
                    <a:pt x="4601" y="13157"/>
                    <a:pt x="4134" y="13499"/>
                  </a:cubicBezTo>
                  <a:cubicBezTo>
                    <a:pt x="1850" y="15183"/>
                    <a:pt x="555" y="16157"/>
                    <a:pt x="502" y="16587"/>
                  </a:cubicBezTo>
                  <a:cubicBezTo>
                    <a:pt x="493" y="16673"/>
                    <a:pt x="527" y="16732"/>
                    <a:pt x="555" y="16767"/>
                  </a:cubicBezTo>
                  <a:cubicBezTo>
                    <a:pt x="579" y="16795"/>
                    <a:pt x="613" y="16812"/>
                    <a:pt x="648" y="16815"/>
                  </a:cubicBezTo>
                  <a:cubicBezTo>
                    <a:pt x="650" y="16816"/>
                    <a:pt x="652" y="16816"/>
                    <a:pt x="655" y="16816"/>
                  </a:cubicBezTo>
                  <a:cubicBezTo>
                    <a:pt x="704" y="16816"/>
                    <a:pt x="853" y="16750"/>
                    <a:pt x="2626" y="15277"/>
                  </a:cubicBezTo>
                  <a:lnTo>
                    <a:pt x="2626" y="15277"/>
                  </a:lnTo>
                  <a:lnTo>
                    <a:pt x="710" y="16996"/>
                  </a:lnTo>
                  <a:cubicBezTo>
                    <a:pt x="655" y="17044"/>
                    <a:pt x="648" y="17131"/>
                    <a:pt x="696" y="17186"/>
                  </a:cubicBezTo>
                  <a:cubicBezTo>
                    <a:pt x="723" y="17216"/>
                    <a:pt x="762" y="17232"/>
                    <a:pt x="800" y="17232"/>
                  </a:cubicBezTo>
                  <a:cubicBezTo>
                    <a:pt x="831" y="17232"/>
                    <a:pt x="862" y="17222"/>
                    <a:pt x="888" y="17200"/>
                  </a:cubicBezTo>
                  <a:lnTo>
                    <a:pt x="10433" y="9192"/>
                  </a:lnTo>
                  <a:lnTo>
                    <a:pt x="10433" y="9192"/>
                  </a:lnTo>
                  <a:cubicBezTo>
                    <a:pt x="10430" y="9200"/>
                    <a:pt x="10430" y="9207"/>
                    <a:pt x="10430" y="9210"/>
                  </a:cubicBezTo>
                  <a:cubicBezTo>
                    <a:pt x="10409" y="9394"/>
                    <a:pt x="10267" y="9637"/>
                    <a:pt x="10038" y="9920"/>
                  </a:cubicBezTo>
                  <a:cubicBezTo>
                    <a:pt x="10024" y="9928"/>
                    <a:pt x="10014" y="9931"/>
                    <a:pt x="10006" y="9941"/>
                  </a:cubicBezTo>
                  <a:cubicBezTo>
                    <a:pt x="9349" y="10447"/>
                    <a:pt x="5145" y="13694"/>
                    <a:pt x="2592" y="16001"/>
                  </a:cubicBezTo>
                  <a:cubicBezTo>
                    <a:pt x="1324" y="16975"/>
                    <a:pt x="808" y="17436"/>
                    <a:pt x="779" y="17674"/>
                  </a:cubicBezTo>
                  <a:cubicBezTo>
                    <a:pt x="773" y="17723"/>
                    <a:pt x="784" y="17772"/>
                    <a:pt x="811" y="17810"/>
                  </a:cubicBezTo>
                  <a:cubicBezTo>
                    <a:pt x="693" y="17973"/>
                    <a:pt x="624" y="18104"/>
                    <a:pt x="613" y="18194"/>
                  </a:cubicBezTo>
                  <a:cubicBezTo>
                    <a:pt x="603" y="18288"/>
                    <a:pt x="634" y="18350"/>
                    <a:pt x="665" y="18385"/>
                  </a:cubicBezTo>
                  <a:cubicBezTo>
                    <a:pt x="690" y="18413"/>
                    <a:pt x="725" y="18434"/>
                    <a:pt x="763" y="18437"/>
                  </a:cubicBezTo>
                  <a:cubicBezTo>
                    <a:pt x="763" y="18437"/>
                    <a:pt x="764" y="18437"/>
                    <a:pt x="764" y="18437"/>
                  </a:cubicBezTo>
                  <a:cubicBezTo>
                    <a:pt x="821" y="18437"/>
                    <a:pt x="980" y="18420"/>
                    <a:pt x="4931" y="15076"/>
                  </a:cubicBezTo>
                  <a:lnTo>
                    <a:pt x="4931" y="15076"/>
                  </a:lnTo>
                  <a:cubicBezTo>
                    <a:pt x="28" y="19660"/>
                    <a:pt x="135" y="19785"/>
                    <a:pt x="256" y="19930"/>
                  </a:cubicBezTo>
                  <a:cubicBezTo>
                    <a:pt x="270" y="19951"/>
                    <a:pt x="291" y="19964"/>
                    <a:pt x="312" y="19972"/>
                  </a:cubicBezTo>
                  <a:cubicBezTo>
                    <a:pt x="218" y="20073"/>
                    <a:pt x="160" y="20138"/>
                    <a:pt x="135" y="20162"/>
                  </a:cubicBezTo>
                  <a:cubicBezTo>
                    <a:pt x="87" y="20218"/>
                    <a:pt x="90" y="20297"/>
                    <a:pt x="139" y="20350"/>
                  </a:cubicBezTo>
                  <a:cubicBezTo>
                    <a:pt x="165" y="20377"/>
                    <a:pt x="201" y="20391"/>
                    <a:pt x="237" y="20391"/>
                  </a:cubicBezTo>
                  <a:cubicBezTo>
                    <a:pt x="269" y="20391"/>
                    <a:pt x="300" y="20381"/>
                    <a:pt x="326" y="20359"/>
                  </a:cubicBezTo>
                  <a:cubicBezTo>
                    <a:pt x="350" y="20335"/>
                    <a:pt x="2949" y="18132"/>
                    <a:pt x="5498" y="15942"/>
                  </a:cubicBezTo>
                  <a:cubicBezTo>
                    <a:pt x="8554" y="13320"/>
                    <a:pt x="9827" y="12207"/>
                    <a:pt x="10332" y="11708"/>
                  </a:cubicBezTo>
                  <a:cubicBezTo>
                    <a:pt x="10353" y="11722"/>
                    <a:pt x="10367" y="11736"/>
                    <a:pt x="10377" y="11746"/>
                  </a:cubicBezTo>
                  <a:cubicBezTo>
                    <a:pt x="10391" y="11764"/>
                    <a:pt x="10409" y="11794"/>
                    <a:pt x="10401" y="11864"/>
                  </a:cubicBezTo>
                  <a:cubicBezTo>
                    <a:pt x="10315" y="12727"/>
                    <a:pt x="7062" y="15291"/>
                    <a:pt x="4449" y="17353"/>
                  </a:cubicBezTo>
                  <a:cubicBezTo>
                    <a:pt x="1740" y="19491"/>
                    <a:pt x="205" y="20724"/>
                    <a:pt x="152" y="21223"/>
                  </a:cubicBezTo>
                  <a:cubicBezTo>
                    <a:pt x="142" y="21312"/>
                    <a:pt x="177" y="21371"/>
                    <a:pt x="205" y="21406"/>
                  </a:cubicBezTo>
                  <a:cubicBezTo>
                    <a:pt x="229" y="21434"/>
                    <a:pt x="270" y="21469"/>
                    <a:pt x="340" y="21472"/>
                  </a:cubicBezTo>
                  <a:cubicBezTo>
                    <a:pt x="342" y="21472"/>
                    <a:pt x="344" y="21472"/>
                    <a:pt x="346" y="21472"/>
                  </a:cubicBezTo>
                  <a:cubicBezTo>
                    <a:pt x="441" y="21472"/>
                    <a:pt x="615" y="21400"/>
                    <a:pt x="859" y="21243"/>
                  </a:cubicBezTo>
                  <a:lnTo>
                    <a:pt x="859" y="21243"/>
                  </a:lnTo>
                  <a:cubicBezTo>
                    <a:pt x="856" y="21250"/>
                    <a:pt x="856" y="21261"/>
                    <a:pt x="856" y="21271"/>
                  </a:cubicBezTo>
                  <a:cubicBezTo>
                    <a:pt x="849" y="21306"/>
                    <a:pt x="863" y="21344"/>
                    <a:pt x="888" y="21371"/>
                  </a:cubicBezTo>
                  <a:cubicBezTo>
                    <a:pt x="915" y="21406"/>
                    <a:pt x="957" y="21427"/>
                    <a:pt x="1005" y="21431"/>
                  </a:cubicBezTo>
                  <a:cubicBezTo>
                    <a:pt x="1007" y="21431"/>
                    <a:pt x="1009" y="21431"/>
                    <a:pt x="1011" y="21431"/>
                  </a:cubicBezTo>
                  <a:cubicBezTo>
                    <a:pt x="1068" y="21431"/>
                    <a:pt x="1176" y="21386"/>
                    <a:pt x="1324" y="21295"/>
                  </a:cubicBezTo>
                  <a:lnTo>
                    <a:pt x="1324" y="21295"/>
                  </a:lnTo>
                  <a:cubicBezTo>
                    <a:pt x="624" y="21981"/>
                    <a:pt x="669" y="22040"/>
                    <a:pt x="735" y="22117"/>
                  </a:cubicBezTo>
                  <a:cubicBezTo>
                    <a:pt x="773" y="22161"/>
                    <a:pt x="846" y="22221"/>
                    <a:pt x="974" y="22224"/>
                  </a:cubicBezTo>
                  <a:cubicBezTo>
                    <a:pt x="1067" y="22224"/>
                    <a:pt x="1189" y="22196"/>
                    <a:pt x="1337" y="22134"/>
                  </a:cubicBezTo>
                  <a:lnTo>
                    <a:pt x="1337" y="22134"/>
                  </a:lnTo>
                  <a:cubicBezTo>
                    <a:pt x="1012" y="22359"/>
                    <a:pt x="707" y="22571"/>
                    <a:pt x="423" y="22764"/>
                  </a:cubicBezTo>
                  <a:cubicBezTo>
                    <a:pt x="392" y="22785"/>
                    <a:pt x="371" y="22820"/>
                    <a:pt x="364" y="22858"/>
                  </a:cubicBezTo>
                  <a:cubicBezTo>
                    <a:pt x="360" y="22896"/>
                    <a:pt x="371" y="22934"/>
                    <a:pt x="395" y="22962"/>
                  </a:cubicBezTo>
                  <a:cubicBezTo>
                    <a:pt x="423" y="22993"/>
                    <a:pt x="472" y="23035"/>
                    <a:pt x="555" y="23038"/>
                  </a:cubicBezTo>
                  <a:cubicBezTo>
                    <a:pt x="560" y="23038"/>
                    <a:pt x="565" y="23039"/>
                    <a:pt x="570" y="23039"/>
                  </a:cubicBezTo>
                  <a:cubicBezTo>
                    <a:pt x="712" y="23039"/>
                    <a:pt x="976" y="22898"/>
                    <a:pt x="1334" y="22660"/>
                  </a:cubicBezTo>
                  <a:lnTo>
                    <a:pt x="1334" y="22660"/>
                  </a:lnTo>
                  <a:cubicBezTo>
                    <a:pt x="1057" y="22927"/>
                    <a:pt x="856" y="23124"/>
                    <a:pt x="752" y="23225"/>
                  </a:cubicBezTo>
                  <a:cubicBezTo>
                    <a:pt x="700" y="23277"/>
                    <a:pt x="696" y="23361"/>
                    <a:pt x="745" y="23415"/>
                  </a:cubicBezTo>
                  <a:cubicBezTo>
                    <a:pt x="772" y="23444"/>
                    <a:pt x="809" y="23459"/>
                    <a:pt x="847" y="23459"/>
                  </a:cubicBezTo>
                  <a:cubicBezTo>
                    <a:pt x="877" y="23459"/>
                    <a:pt x="908" y="23450"/>
                    <a:pt x="932" y="23430"/>
                  </a:cubicBezTo>
                  <a:cubicBezTo>
                    <a:pt x="1756" y="22764"/>
                    <a:pt x="8215" y="17526"/>
                    <a:pt x="9837" y="15557"/>
                  </a:cubicBezTo>
                  <a:cubicBezTo>
                    <a:pt x="10036" y="15438"/>
                    <a:pt x="10183" y="15375"/>
                    <a:pt x="10270" y="15375"/>
                  </a:cubicBezTo>
                  <a:cubicBezTo>
                    <a:pt x="10286" y="15375"/>
                    <a:pt x="10300" y="15377"/>
                    <a:pt x="10312" y="15381"/>
                  </a:cubicBezTo>
                  <a:cubicBezTo>
                    <a:pt x="10336" y="15408"/>
                    <a:pt x="10367" y="15457"/>
                    <a:pt x="10353" y="15557"/>
                  </a:cubicBezTo>
                  <a:cubicBezTo>
                    <a:pt x="10329" y="15783"/>
                    <a:pt x="10142" y="16091"/>
                    <a:pt x="9833" y="16459"/>
                  </a:cubicBezTo>
                  <a:cubicBezTo>
                    <a:pt x="8468" y="17557"/>
                    <a:pt x="5336" y="20107"/>
                    <a:pt x="3008" y="22186"/>
                  </a:cubicBezTo>
                  <a:cubicBezTo>
                    <a:pt x="1109" y="23641"/>
                    <a:pt x="478" y="24147"/>
                    <a:pt x="454" y="24372"/>
                  </a:cubicBezTo>
                  <a:cubicBezTo>
                    <a:pt x="447" y="24407"/>
                    <a:pt x="464" y="24469"/>
                    <a:pt x="488" y="24496"/>
                  </a:cubicBezTo>
                  <a:cubicBezTo>
                    <a:pt x="506" y="24517"/>
                    <a:pt x="530" y="24542"/>
                    <a:pt x="562" y="24563"/>
                  </a:cubicBezTo>
                  <a:cubicBezTo>
                    <a:pt x="330" y="24837"/>
                    <a:pt x="191" y="25048"/>
                    <a:pt x="181" y="25173"/>
                  </a:cubicBezTo>
                  <a:cubicBezTo>
                    <a:pt x="170" y="25256"/>
                    <a:pt x="201" y="25311"/>
                    <a:pt x="229" y="25342"/>
                  </a:cubicBezTo>
                  <a:cubicBezTo>
                    <a:pt x="277" y="25401"/>
                    <a:pt x="340" y="25446"/>
                    <a:pt x="409" y="25474"/>
                  </a:cubicBezTo>
                  <a:cubicBezTo>
                    <a:pt x="333" y="25619"/>
                    <a:pt x="285" y="25748"/>
                    <a:pt x="274" y="25855"/>
                  </a:cubicBezTo>
                  <a:cubicBezTo>
                    <a:pt x="256" y="25993"/>
                    <a:pt x="288" y="26111"/>
                    <a:pt x="364" y="26201"/>
                  </a:cubicBezTo>
                  <a:cubicBezTo>
                    <a:pt x="413" y="26260"/>
                    <a:pt x="502" y="26330"/>
                    <a:pt x="659" y="26337"/>
                  </a:cubicBezTo>
                  <a:cubicBezTo>
                    <a:pt x="668" y="26337"/>
                    <a:pt x="678" y="26337"/>
                    <a:pt x="687" y="26337"/>
                  </a:cubicBezTo>
                  <a:cubicBezTo>
                    <a:pt x="805" y="26337"/>
                    <a:pt x="942" y="26300"/>
                    <a:pt x="1099" y="26233"/>
                  </a:cubicBezTo>
                  <a:lnTo>
                    <a:pt x="1099" y="26233"/>
                  </a:lnTo>
                  <a:lnTo>
                    <a:pt x="873" y="26444"/>
                  </a:lnTo>
                  <a:cubicBezTo>
                    <a:pt x="821" y="26492"/>
                    <a:pt x="818" y="26575"/>
                    <a:pt x="863" y="26631"/>
                  </a:cubicBezTo>
                  <a:cubicBezTo>
                    <a:pt x="888" y="26659"/>
                    <a:pt x="925" y="26690"/>
                    <a:pt x="987" y="26704"/>
                  </a:cubicBezTo>
                  <a:cubicBezTo>
                    <a:pt x="0" y="27656"/>
                    <a:pt x="66" y="27733"/>
                    <a:pt x="139" y="27823"/>
                  </a:cubicBezTo>
                  <a:cubicBezTo>
                    <a:pt x="163" y="27851"/>
                    <a:pt x="197" y="27868"/>
                    <a:pt x="236" y="27872"/>
                  </a:cubicBezTo>
                  <a:cubicBezTo>
                    <a:pt x="239" y="27872"/>
                    <a:pt x="242" y="27872"/>
                    <a:pt x="246" y="27872"/>
                  </a:cubicBezTo>
                  <a:cubicBezTo>
                    <a:pt x="278" y="27872"/>
                    <a:pt x="311" y="27859"/>
                    <a:pt x="336" y="27837"/>
                  </a:cubicBezTo>
                  <a:cubicBezTo>
                    <a:pt x="1140" y="27109"/>
                    <a:pt x="2065" y="26281"/>
                    <a:pt x="3018" y="25436"/>
                  </a:cubicBezTo>
                  <a:cubicBezTo>
                    <a:pt x="4120" y="24549"/>
                    <a:pt x="5492" y="23329"/>
                    <a:pt x="6736" y="22196"/>
                  </a:cubicBezTo>
                  <a:cubicBezTo>
                    <a:pt x="7623" y="21441"/>
                    <a:pt x="8406" y="20789"/>
                    <a:pt x="8988" y="20335"/>
                  </a:cubicBezTo>
                  <a:lnTo>
                    <a:pt x="8988" y="20335"/>
                  </a:lnTo>
                  <a:lnTo>
                    <a:pt x="1005" y="28003"/>
                  </a:lnTo>
                  <a:cubicBezTo>
                    <a:pt x="953" y="28056"/>
                    <a:pt x="950" y="28139"/>
                    <a:pt x="998" y="28194"/>
                  </a:cubicBezTo>
                  <a:cubicBezTo>
                    <a:pt x="1025" y="28224"/>
                    <a:pt x="1063" y="28240"/>
                    <a:pt x="1101" y="28240"/>
                  </a:cubicBezTo>
                  <a:cubicBezTo>
                    <a:pt x="1132" y="28240"/>
                    <a:pt x="1163" y="28229"/>
                    <a:pt x="1189" y="28208"/>
                  </a:cubicBezTo>
                  <a:lnTo>
                    <a:pt x="4072" y="25790"/>
                  </a:lnTo>
                  <a:lnTo>
                    <a:pt x="4072" y="25790"/>
                  </a:lnTo>
                  <a:cubicBezTo>
                    <a:pt x="4061" y="25800"/>
                    <a:pt x="4051" y="25810"/>
                    <a:pt x="4040" y="25817"/>
                  </a:cubicBezTo>
                  <a:cubicBezTo>
                    <a:pt x="3968" y="25897"/>
                    <a:pt x="3891" y="25972"/>
                    <a:pt x="3815" y="26052"/>
                  </a:cubicBezTo>
                  <a:lnTo>
                    <a:pt x="1310" y="28322"/>
                  </a:lnTo>
                  <a:cubicBezTo>
                    <a:pt x="1258" y="28374"/>
                    <a:pt x="1251" y="28457"/>
                    <a:pt x="1299" y="28513"/>
                  </a:cubicBezTo>
                  <a:cubicBezTo>
                    <a:pt x="1331" y="28550"/>
                    <a:pt x="1379" y="28575"/>
                    <a:pt x="1435" y="28579"/>
                  </a:cubicBezTo>
                  <a:cubicBezTo>
                    <a:pt x="1437" y="28579"/>
                    <a:pt x="1438" y="28579"/>
                    <a:pt x="1440" y="28579"/>
                  </a:cubicBezTo>
                  <a:cubicBezTo>
                    <a:pt x="1547" y="28579"/>
                    <a:pt x="1706" y="28484"/>
                    <a:pt x="1954" y="28277"/>
                  </a:cubicBezTo>
                  <a:cubicBezTo>
                    <a:pt x="1974" y="28287"/>
                    <a:pt x="1996" y="28292"/>
                    <a:pt x="2018" y="28292"/>
                  </a:cubicBezTo>
                  <a:cubicBezTo>
                    <a:pt x="2049" y="28292"/>
                    <a:pt x="2079" y="28282"/>
                    <a:pt x="2103" y="28259"/>
                  </a:cubicBezTo>
                  <a:cubicBezTo>
                    <a:pt x="4868" y="25859"/>
                    <a:pt x="9008" y="22314"/>
                    <a:pt x="9757" y="21794"/>
                  </a:cubicBezTo>
                  <a:lnTo>
                    <a:pt x="9757" y="21794"/>
                  </a:lnTo>
                  <a:cubicBezTo>
                    <a:pt x="9757" y="21811"/>
                    <a:pt x="9757" y="21832"/>
                    <a:pt x="9754" y="21853"/>
                  </a:cubicBezTo>
                  <a:lnTo>
                    <a:pt x="9754" y="21864"/>
                  </a:lnTo>
                  <a:cubicBezTo>
                    <a:pt x="9178" y="22248"/>
                    <a:pt x="8319" y="23139"/>
                    <a:pt x="7152" y="24389"/>
                  </a:cubicBezTo>
                  <a:cubicBezTo>
                    <a:pt x="5177" y="25844"/>
                    <a:pt x="3721" y="26978"/>
                    <a:pt x="3295" y="27702"/>
                  </a:cubicBezTo>
                  <a:cubicBezTo>
                    <a:pt x="3119" y="27827"/>
                    <a:pt x="2959" y="27941"/>
                    <a:pt x="2817" y="28041"/>
                  </a:cubicBezTo>
                  <a:cubicBezTo>
                    <a:pt x="2786" y="28066"/>
                    <a:pt x="2765" y="28097"/>
                    <a:pt x="2759" y="28135"/>
                  </a:cubicBezTo>
                  <a:cubicBezTo>
                    <a:pt x="2754" y="28173"/>
                    <a:pt x="2765" y="28211"/>
                    <a:pt x="2789" y="28243"/>
                  </a:cubicBezTo>
                  <a:cubicBezTo>
                    <a:pt x="2862" y="28329"/>
                    <a:pt x="2966" y="28377"/>
                    <a:pt x="3087" y="28377"/>
                  </a:cubicBezTo>
                  <a:cubicBezTo>
                    <a:pt x="3095" y="28378"/>
                    <a:pt x="3102" y="28378"/>
                    <a:pt x="3110" y="28378"/>
                  </a:cubicBezTo>
                  <a:cubicBezTo>
                    <a:pt x="3162" y="28378"/>
                    <a:pt x="3217" y="28368"/>
                    <a:pt x="3278" y="28353"/>
                  </a:cubicBezTo>
                  <a:cubicBezTo>
                    <a:pt x="3302" y="28374"/>
                    <a:pt x="3336" y="28384"/>
                    <a:pt x="3371" y="28388"/>
                  </a:cubicBezTo>
                  <a:lnTo>
                    <a:pt x="3382" y="28388"/>
                  </a:lnTo>
                  <a:cubicBezTo>
                    <a:pt x="3704" y="28388"/>
                    <a:pt x="5010" y="27272"/>
                    <a:pt x="7764" y="24795"/>
                  </a:cubicBezTo>
                  <a:lnTo>
                    <a:pt x="7764" y="24795"/>
                  </a:lnTo>
                  <a:lnTo>
                    <a:pt x="4422" y="28329"/>
                  </a:lnTo>
                  <a:cubicBezTo>
                    <a:pt x="4373" y="28377"/>
                    <a:pt x="4369" y="28457"/>
                    <a:pt x="4414" y="28509"/>
                  </a:cubicBezTo>
                  <a:cubicBezTo>
                    <a:pt x="4438" y="28540"/>
                    <a:pt x="4477" y="28558"/>
                    <a:pt x="4518" y="28558"/>
                  </a:cubicBezTo>
                  <a:cubicBezTo>
                    <a:pt x="4523" y="28558"/>
                    <a:pt x="4528" y="28558"/>
                    <a:pt x="4533" y="28558"/>
                  </a:cubicBezTo>
                  <a:cubicBezTo>
                    <a:pt x="4609" y="28558"/>
                    <a:pt x="4663" y="28511"/>
                    <a:pt x="5433" y="27705"/>
                  </a:cubicBezTo>
                  <a:cubicBezTo>
                    <a:pt x="6493" y="26596"/>
                    <a:pt x="8970" y="23998"/>
                    <a:pt x="9681" y="23998"/>
                  </a:cubicBezTo>
                  <a:lnTo>
                    <a:pt x="9688" y="23998"/>
                  </a:lnTo>
                  <a:cubicBezTo>
                    <a:pt x="9453" y="24341"/>
                    <a:pt x="8399" y="25470"/>
                    <a:pt x="7616" y="26316"/>
                  </a:cubicBezTo>
                  <a:cubicBezTo>
                    <a:pt x="5804" y="28259"/>
                    <a:pt x="5810" y="28270"/>
                    <a:pt x="5925" y="28405"/>
                  </a:cubicBezTo>
                  <a:cubicBezTo>
                    <a:pt x="5949" y="28433"/>
                    <a:pt x="5987" y="28454"/>
                    <a:pt x="6026" y="28454"/>
                  </a:cubicBezTo>
                  <a:cubicBezTo>
                    <a:pt x="6029" y="28454"/>
                    <a:pt x="6032" y="28455"/>
                    <a:pt x="6036" y="28455"/>
                  </a:cubicBezTo>
                  <a:cubicBezTo>
                    <a:pt x="6113" y="28455"/>
                    <a:pt x="6421" y="28328"/>
                    <a:pt x="9581" y="25543"/>
                  </a:cubicBezTo>
                  <a:lnTo>
                    <a:pt x="9581" y="25543"/>
                  </a:lnTo>
                  <a:cubicBezTo>
                    <a:pt x="9071" y="26205"/>
                    <a:pt x="8188" y="27237"/>
                    <a:pt x="7335" y="28184"/>
                  </a:cubicBezTo>
                  <a:cubicBezTo>
                    <a:pt x="7286" y="28238"/>
                    <a:pt x="7286" y="28318"/>
                    <a:pt x="7339" y="28371"/>
                  </a:cubicBezTo>
                  <a:cubicBezTo>
                    <a:pt x="7365" y="28398"/>
                    <a:pt x="7400" y="28412"/>
                    <a:pt x="7436" y="28412"/>
                  </a:cubicBezTo>
                  <a:cubicBezTo>
                    <a:pt x="7467" y="28412"/>
                    <a:pt x="7498" y="28402"/>
                    <a:pt x="7522" y="28381"/>
                  </a:cubicBezTo>
                  <a:lnTo>
                    <a:pt x="8288" y="27740"/>
                  </a:lnTo>
                  <a:lnTo>
                    <a:pt x="8288" y="27740"/>
                  </a:lnTo>
                  <a:cubicBezTo>
                    <a:pt x="8031" y="27986"/>
                    <a:pt x="7782" y="28222"/>
                    <a:pt x="7561" y="28430"/>
                  </a:cubicBezTo>
                  <a:cubicBezTo>
                    <a:pt x="7508" y="28481"/>
                    <a:pt x="7505" y="28564"/>
                    <a:pt x="7553" y="28620"/>
                  </a:cubicBezTo>
                  <a:cubicBezTo>
                    <a:pt x="7582" y="28651"/>
                    <a:pt x="7616" y="28665"/>
                    <a:pt x="7654" y="28665"/>
                  </a:cubicBezTo>
                  <a:cubicBezTo>
                    <a:pt x="7685" y="28665"/>
                    <a:pt x="7716" y="28654"/>
                    <a:pt x="7744" y="28633"/>
                  </a:cubicBezTo>
                  <a:cubicBezTo>
                    <a:pt x="8115" y="28318"/>
                    <a:pt x="8575" y="27931"/>
                    <a:pt x="8970" y="27602"/>
                  </a:cubicBezTo>
                  <a:lnTo>
                    <a:pt x="8970" y="27602"/>
                  </a:lnTo>
                  <a:cubicBezTo>
                    <a:pt x="8954" y="27619"/>
                    <a:pt x="8936" y="27640"/>
                    <a:pt x="8922" y="27656"/>
                  </a:cubicBezTo>
                  <a:cubicBezTo>
                    <a:pt x="8569" y="28072"/>
                    <a:pt x="8569" y="28072"/>
                    <a:pt x="8648" y="28169"/>
                  </a:cubicBezTo>
                  <a:cubicBezTo>
                    <a:pt x="8683" y="28211"/>
                    <a:pt x="8735" y="28235"/>
                    <a:pt x="8794" y="28235"/>
                  </a:cubicBezTo>
                  <a:cubicBezTo>
                    <a:pt x="8821" y="28235"/>
                    <a:pt x="8853" y="28232"/>
                    <a:pt x="8887" y="28218"/>
                  </a:cubicBezTo>
                  <a:lnTo>
                    <a:pt x="8887" y="28218"/>
                  </a:lnTo>
                  <a:cubicBezTo>
                    <a:pt x="8860" y="28246"/>
                    <a:pt x="8836" y="28273"/>
                    <a:pt x="8804" y="28301"/>
                  </a:cubicBezTo>
                  <a:cubicBezTo>
                    <a:pt x="8752" y="28353"/>
                    <a:pt x="8752" y="28436"/>
                    <a:pt x="8804" y="28492"/>
                  </a:cubicBezTo>
                  <a:cubicBezTo>
                    <a:pt x="8831" y="28519"/>
                    <a:pt x="8867" y="28533"/>
                    <a:pt x="8903" y="28533"/>
                  </a:cubicBezTo>
                  <a:cubicBezTo>
                    <a:pt x="8936" y="28533"/>
                    <a:pt x="8969" y="28522"/>
                    <a:pt x="8995" y="28499"/>
                  </a:cubicBezTo>
                  <a:cubicBezTo>
                    <a:pt x="9237" y="28277"/>
                    <a:pt x="9445" y="28083"/>
                    <a:pt x="9622" y="27910"/>
                  </a:cubicBezTo>
                  <a:lnTo>
                    <a:pt x="9622" y="27910"/>
                  </a:lnTo>
                  <a:cubicBezTo>
                    <a:pt x="9601" y="28045"/>
                    <a:pt x="9570" y="28218"/>
                    <a:pt x="9539" y="28377"/>
                  </a:cubicBezTo>
                  <a:cubicBezTo>
                    <a:pt x="9532" y="28416"/>
                    <a:pt x="9542" y="28457"/>
                    <a:pt x="9566" y="28488"/>
                  </a:cubicBezTo>
                  <a:cubicBezTo>
                    <a:pt x="9591" y="28520"/>
                    <a:pt x="9632" y="28537"/>
                    <a:pt x="9670" y="28540"/>
                  </a:cubicBezTo>
                  <a:cubicBezTo>
                    <a:pt x="9672" y="28540"/>
                    <a:pt x="9673" y="28540"/>
                    <a:pt x="9675" y="28540"/>
                  </a:cubicBezTo>
                  <a:cubicBezTo>
                    <a:pt x="9712" y="28540"/>
                    <a:pt x="9758" y="28537"/>
                    <a:pt x="9944" y="28384"/>
                  </a:cubicBezTo>
                  <a:cubicBezTo>
                    <a:pt x="9944" y="28388"/>
                    <a:pt x="9947" y="28388"/>
                    <a:pt x="9947" y="28388"/>
                  </a:cubicBezTo>
                  <a:cubicBezTo>
                    <a:pt x="9972" y="28419"/>
                    <a:pt x="10006" y="28436"/>
                    <a:pt x="10045" y="28440"/>
                  </a:cubicBezTo>
                  <a:cubicBezTo>
                    <a:pt x="10047" y="28440"/>
                    <a:pt x="10050" y="28440"/>
                    <a:pt x="10053" y="28440"/>
                  </a:cubicBezTo>
                  <a:cubicBezTo>
                    <a:pt x="10086" y="28440"/>
                    <a:pt x="10123" y="28423"/>
                    <a:pt x="10145" y="28398"/>
                  </a:cubicBezTo>
                  <a:cubicBezTo>
                    <a:pt x="10145" y="28398"/>
                    <a:pt x="10187" y="28357"/>
                    <a:pt x="10214" y="28336"/>
                  </a:cubicBezTo>
                  <a:cubicBezTo>
                    <a:pt x="10225" y="28332"/>
                    <a:pt x="10235" y="28326"/>
                    <a:pt x="10246" y="28318"/>
                  </a:cubicBezTo>
                  <a:cubicBezTo>
                    <a:pt x="10297" y="28277"/>
                    <a:pt x="10308" y="28201"/>
                    <a:pt x="10277" y="28145"/>
                  </a:cubicBezTo>
                  <a:cubicBezTo>
                    <a:pt x="10315" y="28083"/>
                    <a:pt x="10363" y="28017"/>
                    <a:pt x="10409" y="27958"/>
                  </a:cubicBezTo>
                  <a:cubicBezTo>
                    <a:pt x="10450" y="27903"/>
                    <a:pt x="10440" y="27819"/>
                    <a:pt x="10388" y="27774"/>
                  </a:cubicBezTo>
                  <a:cubicBezTo>
                    <a:pt x="10363" y="27751"/>
                    <a:pt x="10331" y="27740"/>
                    <a:pt x="10299" y="27740"/>
                  </a:cubicBezTo>
                  <a:cubicBezTo>
                    <a:pt x="10265" y="27740"/>
                    <a:pt x="10231" y="27753"/>
                    <a:pt x="10204" y="27778"/>
                  </a:cubicBezTo>
                  <a:cubicBezTo>
                    <a:pt x="10093" y="27882"/>
                    <a:pt x="9972" y="27997"/>
                    <a:pt x="9868" y="28090"/>
                  </a:cubicBezTo>
                  <a:cubicBezTo>
                    <a:pt x="9923" y="27774"/>
                    <a:pt x="9927" y="27667"/>
                    <a:pt x="9913" y="27619"/>
                  </a:cubicBezTo>
                  <a:cubicBezTo>
                    <a:pt x="10734" y="26773"/>
                    <a:pt x="10623" y="26638"/>
                    <a:pt x="10561" y="26565"/>
                  </a:cubicBezTo>
                  <a:cubicBezTo>
                    <a:pt x="10537" y="26534"/>
                    <a:pt x="10499" y="26517"/>
                    <a:pt x="10460" y="26517"/>
                  </a:cubicBezTo>
                  <a:cubicBezTo>
                    <a:pt x="10457" y="26517"/>
                    <a:pt x="10453" y="26517"/>
                    <a:pt x="10449" y="26517"/>
                  </a:cubicBezTo>
                  <a:cubicBezTo>
                    <a:pt x="10415" y="26517"/>
                    <a:pt x="10381" y="26533"/>
                    <a:pt x="10356" y="26559"/>
                  </a:cubicBezTo>
                  <a:cubicBezTo>
                    <a:pt x="10045" y="26895"/>
                    <a:pt x="9691" y="27248"/>
                    <a:pt x="9394" y="27518"/>
                  </a:cubicBezTo>
                  <a:cubicBezTo>
                    <a:pt x="9941" y="26863"/>
                    <a:pt x="9961" y="26777"/>
                    <a:pt x="9872" y="26669"/>
                  </a:cubicBezTo>
                  <a:cubicBezTo>
                    <a:pt x="9861" y="26652"/>
                    <a:pt x="9843" y="26642"/>
                    <a:pt x="9827" y="26634"/>
                  </a:cubicBezTo>
                  <a:cubicBezTo>
                    <a:pt x="10294" y="26170"/>
                    <a:pt x="10509" y="25935"/>
                    <a:pt x="10596" y="25803"/>
                  </a:cubicBezTo>
                  <a:lnTo>
                    <a:pt x="10599" y="25800"/>
                  </a:lnTo>
                  <a:lnTo>
                    <a:pt x="10599" y="25796"/>
                  </a:lnTo>
                  <a:cubicBezTo>
                    <a:pt x="10679" y="25678"/>
                    <a:pt x="10651" y="25647"/>
                    <a:pt x="10617" y="25606"/>
                  </a:cubicBezTo>
                  <a:cubicBezTo>
                    <a:pt x="10590" y="25575"/>
                    <a:pt x="10551" y="25559"/>
                    <a:pt x="10513" y="25559"/>
                  </a:cubicBezTo>
                  <a:cubicBezTo>
                    <a:pt x="10482" y="25559"/>
                    <a:pt x="10451" y="25570"/>
                    <a:pt x="10425" y="25592"/>
                  </a:cubicBezTo>
                  <a:lnTo>
                    <a:pt x="8738" y="27005"/>
                  </a:lnTo>
                  <a:cubicBezTo>
                    <a:pt x="10443" y="25020"/>
                    <a:pt x="10312" y="24864"/>
                    <a:pt x="10243" y="24781"/>
                  </a:cubicBezTo>
                  <a:cubicBezTo>
                    <a:pt x="10218" y="24753"/>
                    <a:pt x="10187" y="24736"/>
                    <a:pt x="10149" y="24733"/>
                  </a:cubicBezTo>
                  <a:cubicBezTo>
                    <a:pt x="10145" y="24732"/>
                    <a:pt x="10141" y="24732"/>
                    <a:pt x="10138" y="24732"/>
                  </a:cubicBezTo>
                  <a:cubicBezTo>
                    <a:pt x="10106" y="24732"/>
                    <a:pt x="10073" y="24745"/>
                    <a:pt x="10048" y="24767"/>
                  </a:cubicBezTo>
                  <a:cubicBezTo>
                    <a:pt x="9106" y="25602"/>
                    <a:pt x="7764" y="26773"/>
                    <a:pt x="6881" y="27508"/>
                  </a:cubicBezTo>
                  <a:cubicBezTo>
                    <a:pt x="7166" y="27196"/>
                    <a:pt x="7498" y="26839"/>
                    <a:pt x="7814" y="26500"/>
                  </a:cubicBezTo>
                  <a:cubicBezTo>
                    <a:pt x="10114" y="24029"/>
                    <a:pt x="10086" y="23994"/>
                    <a:pt x="9965" y="23852"/>
                  </a:cubicBezTo>
                  <a:cubicBezTo>
                    <a:pt x="9902" y="23773"/>
                    <a:pt x="9809" y="23731"/>
                    <a:pt x="9698" y="23727"/>
                  </a:cubicBezTo>
                  <a:cubicBezTo>
                    <a:pt x="9692" y="23727"/>
                    <a:pt x="9686" y="23727"/>
                    <a:pt x="9680" y="23727"/>
                  </a:cubicBezTo>
                  <a:cubicBezTo>
                    <a:pt x="9435" y="23727"/>
                    <a:pt x="9088" y="23919"/>
                    <a:pt x="8666" y="24237"/>
                  </a:cubicBezTo>
                  <a:lnTo>
                    <a:pt x="9923" y="22907"/>
                  </a:lnTo>
                  <a:cubicBezTo>
                    <a:pt x="9972" y="22858"/>
                    <a:pt x="9972" y="22778"/>
                    <a:pt x="9931" y="22726"/>
                  </a:cubicBezTo>
                  <a:cubicBezTo>
                    <a:pt x="9913" y="22709"/>
                    <a:pt x="9892" y="22695"/>
                    <a:pt x="9872" y="22685"/>
                  </a:cubicBezTo>
                  <a:cubicBezTo>
                    <a:pt x="10332" y="22307"/>
                    <a:pt x="10547" y="22072"/>
                    <a:pt x="10564" y="21912"/>
                  </a:cubicBezTo>
                  <a:cubicBezTo>
                    <a:pt x="10571" y="21853"/>
                    <a:pt x="10554" y="21798"/>
                    <a:pt x="10519" y="21757"/>
                  </a:cubicBezTo>
                  <a:cubicBezTo>
                    <a:pt x="10460" y="21683"/>
                    <a:pt x="10381" y="21645"/>
                    <a:pt x="10284" y="21645"/>
                  </a:cubicBezTo>
                  <a:cubicBezTo>
                    <a:pt x="10279" y="21645"/>
                    <a:pt x="10273" y="21645"/>
                    <a:pt x="10268" y="21645"/>
                  </a:cubicBezTo>
                  <a:cubicBezTo>
                    <a:pt x="10193" y="21645"/>
                    <a:pt x="10114" y="21666"/>
                    <a:pt x="10020" y="21707"/>
                  </a:cubicBezTo>
                  <a:cubicBezTo>
                    <a:pt x="10006" y="21638"/>
                    <a:pt x="9976" y="21573"/>
                    <a:pt x="9927" y="21517"/>
                  </a:cubicBezTo>
                  <a:cubicBezTo>
                    <a:pt x="9917" y="21507"/>
                    <a:pt x="9906" y="21496"/>
                    <a:pt x="9892" y="21486"/>
                  </a:cubicBezTo>
                  <a:lnTo>
                    <a:pt x="10259" y="21170"/>
                  </a:lnTo>
                  <a:cubicBezTo>
                    <a:pt x="10315" y="21122"/>
                    <a:pt x="10322" y="21036"/>
                    <a:pt x="10273" y="20980"/>
                  </a:cubicBezTo>
                  <a:cubicBezTo>
                    <a:pt x="10204" y="20893"/>
                    <a:pt x="10104" y="20842"/>
                    <a:pt x="9989" y="20824"/>
                  </a:cubicBezTo>
                  <a:lnTo>
                    <a:pt x="10020" y="20796"/>
                  </a:lnTo>
                  <a:cubicBezTo>
                    <a:pt x="10076" y="20744"/>
                    <a:pt x="10080" y="20661"/>
                    <a:pt x="10030" y="20606"/>
                  </a:cubicBezTo>
                  <a:cubicBezTo>
                    <a:pt x="10003" y="20575"/>
                    <a:pt x="9965" y="20559"/>
                    <a:pt x="9926" y="20559"/>
                  </a:cubicBezTo>
                  <a:cubicBezTo>
                    <a:pt x="9896" y="20559"/>
                    <a:pt x="9866" y="20569"/>
                    <a:pt x="9840" y="20588"/>
                  </a:cubicBezTo>
                  <a:lnTo>
                    <a:pt x="9411" y="20952"/>
                  </a:lnTo>
                  <a:cubicBezTo>
                    <a:pt x="8634" y="21312"/>
                    <a:pt x="7460" y="22363"/>
                    <a:pt x="6029" y="23790"/>
                  </a:cubicBezTo>
                  <a:lnTo>
                    <a:pt x="4113" y="25398"/>
                  </a:lnTo>
                  <a:lnTo>
                    <a:pt x="4113" y="25398"/>
                  </a:lnTo>
                  <a:lnTo>
                    <a:pt x="10104" y="19639"/>
                  </a:lnTo>
                  <a:cubicBezTo>
                    <a:pt x="10155" y="19590"/>
                    <a:pt x="10163" y="19507"/>
                    <a:pt x="10114" y="19456"/>
                  </a:cubicBezTo>
                  <a:cubicBezTo>
                    <a:pt x="10086" y="19417"/>
                    <a:pt x="10041" y="19397"/>
                    <a:pt x="9993" y="19393"/>
                  </a:cubicBezTo>
                  <a:cubicBezTo>
                    <a:pt x="9991" y="19393"/>
                    <a:pt x="9988" y="19393"/>
                    <a:pt x="9986" y="19393"/>
                  </a:cubicBezTo>
                  <a:cubicBezTo>
                    <a:pt x="9902" y="19393"/>
                    <a:pt x="9700" y="19503"/>
                    <a:pt x="9421" y="19694"/>
                  </a:cubicBezTo>
                  <a:cubicBezTo>
                    <a:pt x="9691" y="19435"/>
                    <a:pt x="9889" y="19248"/>
                    <a:pt x="9989" y="19150"/>
                  </a:cubicBezTo>
                  <a:cubicBezTo>
                    <a:pt x="10041" y="19099"/>
                    <a:pt x="10045" y="19016"/>
                    <a:pt x="9996" y="18960"/>
                  </a:cubicBezTo>
                  <a:cubicBezTo>
                    <a:pt x="9970" y="18930"/>
                    <a:pt x="9935" y="18916"/>
                    <a:pt x="9898" y="18916"/>
                  </a:cubicBezTo>
                  <a:cubicBezTo>
                    <a:pt x="9866" y="18916"/>
                    <a:pt x="9833" y="18927"/>
                    <a:pt x="9806" y="18950"/>
                  </a:cubicBezTo>
                  <a:cubicBezTo>
                    <a:pt x="9781" y="18971"/>
                    <a:pt x="7307" y="21077"/>
                    <a:pt x="4896" y="23191"/>
                  </a:cubicBezTo>
                  <a:cubicBezTo>
                    <a:pt x="4844" y="23233"/>
                    <a:pt x="4796" y="23277"/>
                    <a:pt x="4747" y="23319"/>
                  </a:cubicBezTo>
                  <a:cubicBezTo>
                    <a:pt x="5537" y="22574"/>
                    <a:pt x="6400" y="21725"/>
                    <a:pt x="7304" y="20828"/>
                  </a:cubicBezTo>
                  <a:lnTo>
                    <a:pt x="10270" y="18066"/>
                  </a:lnTo>
                  <a:cubicBezTo>
                    <a:pt x="10322" y="18018"/>
                    <a:pt x="10329" y="17935"/>
                    <a:pt x="10280" y="17879"/>
                  </a:cubicBezTo>
                  <a:cubicBezTo>
                    <a:pt x="10256" y="17848"/>
                    <a:pt x="10204" y="17823"/>
                    <a:pt x="10166" y="17823"/>
                  </a:cubicBezTo>
                  <a:cubicBezTo>
                    <a:pt x="10165" y="17823"/>
                    <a:pt x="10165" y="17823"/>
                    <a:pt x="10164" y="17823"/>
                  </a:cubicBezTo>
                  <a:cubicBezTo>
                    <a:pt x="9958" y="17823"/>
                    <a:pt x="9453" y="18305"/>
                    <a:pt x="7532" y="20214"/>
                  </a:cubicBezTo>
                  <a:cubicBezTo>
                    <a:pt x="7401" y="20346"/>
                    <a:pt x="7262" y="20484"/>
                    <a:pt x="7120" y="20626"/>
                  </a:cubicBezTo>
                  <a:lnTo>
                    <a:pt x="2270" y="25145"/>
                  </a:lnTo>
                  <a:cubicBezTo>
                    <a:pt x="1562" y="25706"/>
                    <a:pt x="1005" y="26067"/>
                    <a:pt x="690" y="26067"/>
                  </a:cubicBezTo>
                  <a:cubicBezTo>
                    <a:pt x="684" y="26067"/>
                    <a:pt x="678" y="26067"/>
                    <a:pt x="672" y="26066"/>
                  </a:cubicBezTo>
                  <a:cubicBezTo>
                    <a:pt x="610" y="26063"/>
                    <a:pt x="586" y="26042"/>
                    <a:pt x="572" y="26025"/>
                  </a:cubicBezTo>
                  <a:cubicBezTo>
                    <a:pt x="562" y="26014"/>
                    <a:pt x="534" y="25980"/>
                    <a:pt x="544" y="25886"/>
                  </a:cubicBezTo>
                  <a:cubicBezTo>
                    <a:pt x="555" y="25782"/>
                    <a:pt x="606" y="25654"/>
                    <a:pt x="693" y="25505"/>
                  </a:cubicBezTo>
                  <a:cubicBezTo>
                    <a:pt x="1681" y="25377"/>
                    <a:pt x="3742" y="23159"/>
                    <a:pt x="5918" y="20821"/>
                  </a:cubicBezTo>
                  <a:cubicBezTo>
                    <a:pt x="6095" y="20630"/>
                    <a:pt x="6275" y="20436"/>
                    <a:pt x="6455" y="20242"/>
                  </a:cubicBezTo>
                  <a:cubicBezTo>
                    <a:pt x="6896" y="19830"/>
                    <a:pt x="7328" y="19421"/>
                    <a:pt x="7737" y="19026"/>
                  </a:cubicBezTo>
                  <a:cubicBezTo>
                    <a:pt x="8856" y="18139"/>
                    <a:pt x="9878" y="17356"/>
                    <a:pt x="10596" y="16822"/>
                  </a:cubicBezTo>
                  <a:cubicBezTo>
                    <a:pt x="10627" y="16798"/>
                    <a:pt x="10647" y="16763"/>
                    <a:pt x="10651" y="16729"/>
                  </a:cubicBezTo>
                  <a:cubicBezTo>
                    <a:pt x="10654" y="16691"/>
                    <a:pt x="10644" y="16652"/>
                    <a:pt x="10620" y="16625"/>
                  </a:cubicBezTo>
                  <a:cubicBezTo>
                    <a:pt x="10550" y="16542"/>
                    <a:pt x="10454" y="16497"/>
                    <a:pt x="10336" y="16493"/>
                  </a:cubicBezTo>
                  <a:lnTo>
                    <a:pt x="10301" y="16493"/>
                  </a:lnTo>
                  <a:cubicBezTo>
                    <a:pt x="10436" y="16358"/>
                    <a:pt x="10537" y="16254"/>
                    <a:pt x="10603" y="16188"/>
                  </a:cubicBezTo>
                  <a:cubicBezTo>
                    <a:pt x="10651" y="16139"/>
                    <a:pt x="10654" y="16056"/>
                    <a:pt x="10606" y="16001"/>
                  </a:cubicBezTo>
                  <a:cubicBezTo>
                    <a:pt x="10578" y="15973"/>
                    <a:pt x="10544" y="15960"/>
                    <a:pt x="10505" y="15960"/>
                  </a:cubicBezTo>
                  <a:cubicBezTo>
                    <a:pt x="10571" y="15824"/>
                    <a:pt x="10613" y="15699"/>
                    <a:pt x="10627" y="15589"/>
                  </a:cubicBezTo>
                  <a:cubicBezTo>
                    <a:pt x="10641" y="15437"/>
                    <a:pt x="10606" y="15308"/>
                    <a:pt x="10519" y="15208"/>
                  </a:cubicBezTo>
                  <a:cubicBezTo>
                    <a:pt x="10488" y="15166"/>
                    <a:pt x="10425" y="15121"/>
                    <a:pt x="10322" y="15114"/>
                  </a:cubicBezTo>
                  <a:cubicBezTo>
                    <a:pt x="10317" y="15114"/>
                    <a:pt x="10311" y="15114"/>
                    <a:pt x="10306" y="15114"/>
                  </a:cubicBezTo>
                  <a:cubicBezTo>
                    <a:pt x="10258" y="15114"/>
                    <a:pt x="10200" y="15127"/>
                    <a:pt x="10131" y="15149"/>
                  </a:cubicBezTo>
                  <a:cubicBezTo>
                    <a:pt x="10176" y="15069"/>
                    <a:pt x="10201" y="15003"/>
                    <a:pt x="10204" y="14951"/>
                  </a:cubicBezTo>
                  <a:cubicBezTo>
                    <a:pt x="10208" y="14930"/>
                    <a:pt x="10208" y="14913"/>
                    <a:pt x="10204" y="14896"/>
                  </a:cubicBezTo>
                  <a:cubicBezTo>
                    <a:pt x="10252" y="14792"/>
                    <a:pt x="10284" y="14695"/>
                    <a:pt x="10294" y="14608"/>
                  </a:cubicBezTo>
                  <a:cubicBezTo>
                    <a:pt x="10318" y="14439"/>
                    <a:pt x="10284" y="14297"/>
                    <a:pt x="10190" y="14185"/>
                  </a:cubicBezTo>
                  <a:cubicBezTo>
                    <a:pt x="10163" y="14154"/>
                    <a:pt x="10128" y="14137"/>
                    <a:pt x="10090" y="14137"/>
                  </a:cubicBezTo>
                  <a:cubicBezTo>
                    <a:pt x="10086" y="14137"/>
                    <a:pt x="10082" y="14136"/>
                    <a:pt x="10078" y="14136"/>
                  </a:cubicBezTo>
                  <a:cubicBezTo>
                    <a:pt x="10044" y="14136"/>
                    <a:pt x="10011" y="14150"/>
                    <a:pt x="9986" y="14175"/>
                  </a:cubicBezTo>
                  <a:cubicBezTo>
                    <a:pt x="6947" y="17245"/>
                    <a:pt x="2148" y="21760"/>
                    <a:pt x="1060" y="21947"/>
                  </a:cubicBezTo>
                  <a:cubicBezTo>
                    <a:pt x="1396" y="21573"/>
                    <a:pt x="2561" y="20502"/>
                    <a:pt x="4051" y="19165"/>
                  </a:cubicBezTo>
                  <a:cubicBezTo>
                    <a:pt x="6334" y="17238"/>
                    <a:pt x="9248" y="14615"/>
                    <a:pt x="10481" y="13496"/>
                  </a:cubicBezTo>
                  <a:cubicBezTo>
                    <a:pt x="10537" y="13448"/>
                    <a:pt x="10544" y="13361"/>
                    <a:pt x="10492" y="13305"/>
                  </a:cubicBezTo>
                  <a:cubicBezTo>
                    <a:pt x="10478" y="13288"/>
                    <a:pt x="10457" y="13275"/>
                    <a:pt x="10436" y="13267"/>
                  </a:cubicBezTo>
                  <a:cubicBezTo>
                    <a:pt x="10523" y="13136"/>
                    <a:pt x="10575" y="13025"/>
                    <a:pt x="10582" y="12942"/>
                  </a:cubicBezTo>
                  <a:cubicBezTo>
                    <a:pt x="10592" y="12845"/>
                    <a:pt x="10558" y="12782"/>
                    <a:pt x="10529" y="12747"/>
                  </a:cubicBezTo>
                  <a:cubicBezTo>
                    <a:pt x="10505" y="12717"/>
                    <a:pt x="10467" y="12699"/>
                    <a:pt x="10433" y="12696"/>
                  </a:cubicBezTo>
                  <a:cubicBezTo>
                    <a:pt x="10428" y="12696"/>
                    <a:pt x="10423" y="12695"/>
                    <a:pt x="10419" y="12695"/>
                  </a:cubicBezTo>
                  <a:cubicBezTo>
                    <a:pt x="10369" y="12695"/>
                    <a:pt x="10313" y="12724"/>
                    <a:pt x="9927" y="13059"/>
                  </a:cubicBezTo>
                  <a:cubicBezTo>
                    <a:pt x="10381" y="12568"/>
                    <a:pt x="10644" y="12176"/>
                    <a:pt x="10675" y="11892"/>
                  </a:cubicBezTo>
                  <a:cubicBezTo>
                    <a:pt x="10686" y="11767"/>
                    <a:pt x="10658" y="11656"/>
                    <a:pt x="10585" y="11573"/>
                  </a:cubicBezTo>
                  <a:cubicBezTo>
                    <a:pt x="10564" y="11549"/>
                    <a:pt x="10544" y="11528"/>
                    <a:pt x="10523" y="11511"/>
                  </a:cubicBezTo>
                  <a:cubicBezTo>
                    <a:pt x="10537" y="11493"/>
                    <a:pt x="10550" y="11476"/>
                    <a:pt x="10561" y="11462"/>
                  </a:cubicBezTo>
                  <a:lnTo>
                    <a:pt x="10596" y="11434"/>
                  </a:lnTo>
                  <a:lnTo>
                    <a:pt x="10588" y="11428"/>
                  </a:lnTo>
                  <a:cubicBezTo>
                    <a:pt x="10672" y="11313"/>
                    <a:pt x="10644" y="11282"/>
                    <a:pt x="10613" y="11244"/>
                  </a:cubicBezTo>
                  <a:cubicBezTo>
                    <a:pt x="10588" y="11217"/>
                    <a:pt x="10554" y="11199"/>
                    <a:pt x="10519" y="11196"/>
                  </a:cubicBezTo>
                  <a:cubicBezTo>
                    <a:pt x="10515" y="11195"/>
                    <a:pt x="10510" y="11195"/>
                    <a:pt x="10505" y="11195"/>
                  </a:cubicBezTo>
                  <a:cubicBezTo>
                    <a:pt x="10474" y="11195"/>
                    <a:pt x="10442" y="11206"/>
                    <a:pt x="10419" y="11226"/>
                  </a:cubicBezTo>
                  <a:lnTo>
                    <a:pt x="10214" y="11396"/>
                  </a:lnTo>
                  <a:lnTo>
                    <a:pt x="10183" y="11396"/>
                  </a:lnTo>
                  <a:cubicBezTo>
                    <a:pt x="10182" y="11396"/>
                    <a:pt x="10180" y="11396"/>
                    <a:pt x="10178" y="11396"/>
                  </a:cubicBezTo>
                  <a:cubicBezTo>
                    <a:pt x="9748" y="11396"/>
                    <a:pt x="9040" y="11787"/>
                    <a:pt x="8194" y="12418"/>
                  </a:cubicBezTo>
                  <a:cubicBezTo>
                    <a:pt x="8984" y="11690"/>
                    <a:pt x="9757" y="10984"/>
                    <a:pt x="10467" y="10339"/>
                  </a:cubicBezTo>
                  <a:cubicBezTo>
                    <a:pt x="10523" y="10288"/>
                    <a:pt x="10526" y="10205"/>
                    <a:pt x="10478" y="10149"/>
                  </a:cubicBezTo>
                  <a:cubicBezTo>
                    <a:pt x="10449" y="10119"/>
                    <a:pt x="10411" y="10103"/>
                    <a:pt x="10373" y="10103"/>
                  </a:cubicBezTo>
                  <a:cubicBezTo>
                    <a:pt x="10343" y="10103"/>
                    <a:pt x="10312" y="10113"/>
                    <a:pt x="10287" y="10135"/>
                  </a:cubicBezTo>
                  <a:cubicBezTo>
                    <a:pt x="10187" y="10222"/>
                    <a:pt x="10083" y="10308"/>
                    <a:pt x="9979" y="10398"/>
                  </a:cubicBezTo>
                  <a:lnTo>
                    <a:pt x="9979" y="10398"/>
                  </a:lnTo>
                  <a:cubicBezTo>
                    <a:pt x="10412" y="9931"/>
                    <a:pt x="10665" y="9539"/>
                    <a:pt x="10700" y="9242"/>
                  </a:cubicBezTo>
                  <a:cubicBezTo>
                    <a:pt x="10717" y="9096"/>
                    <a:pt x="10682" y="8975"/>
                    <a:pt x="10599" y="8874"/>
                  </a:cubicBezTo>
                  <a:cubicBezTo>
                    <a:pt x="10575" y="8847"/>
                    <a:pt x="10544" y="8829"/>
                    <a:pt x="10505" y="8826"/>
                  </a:cubicBezTo>
                  <a:cubicBezTo>
                    <a:pt x="10501" y="8825"/>
                    <a:pt x="10496" y="8825"/>
                    <a:pt x="10491" y="8825"/>
                  </a:cubicBezTo>
                  <a:cubicBezTo>
                    <a:pt x="10462" y="8825"/>
                    <a:pt x="10432" y="8836"/>
                    <a:pt x="10409" y="8857"/>
                  </a:cubicBezTo>
                  <a:lnTo>
                    <a:pt x="8908" y="10115"/>
                  </a:lnTo>
                  <a:cubicBezTo>
                    <a:pt x="9296" y="9765"/>
                    <a:pt x="9629" y="9435"/>
                    <a:pt x="9889" y="9130"/>
                  </a:cubicBezTo>
                  <a:lnTo>
                    <a:pt x="10214" y="8839"/>
                  </a:lnTo>
                  <a:cubicBezTo>
                    <a:pt x="10267" y="8794"/>
                    <a:pt x="10273" y="8722"/>
                    <a:pt x="10243" y="8666"/>
                  </a:cubicBezTo>
                  <a:cubicBezTo>
                    <a:pt x="10384" y="8444"/>
                    <a:pt x="10475" y="8247"/>
                    <a:pt x="10495" y="8070"/>
                  </a:cubicBezTo>
                  <a:cubicBezTo>
                    <a:pt x="10516" y="7897"/>
                    <a:pt x="10475" y="7748"/>
                    <a:pt x="10371" y="7627"/>
                  </a:cubicBezTo>
                  <a:cubicBezTo>
                    <a:pt x="10322" y="7568"/>
                    <a:pt x="10232" y="7495"/>
                    <a:pt x="10076" y="7488"/>
                  </a:cubicBezTo>
                  <a:cubicBezTo>
                    <a:pt x="10041" y="7488"/>
                    <a:pt x="10003" y="7488"/>
                    <a:pt x="9965" y="7495"/>
                  </a:cubicBezTo>
                  <a:cubicBezTo>
                    <a:pt x="10412" y="6982"/>
                    <a:pt x="10346" y="6906"/>
                    <a:pt x="10284" y="6833"/>
                  </a:cubicBezTo>
                  <a:cubicBezTo>
                    <a:pt x="10259" y="6802"/>
                    <a:pt x="10225" y="6784"/>
                    <a:pt x="10187" y="6784"/>
                  </a:cubicBezTo>
                  <a:cubicBezTo>
                    <a:pt x="10183" y="6784"/>
                    <a:pt x="10180" y="6784"/>
                    <a:pt x="10177" y="6784"/>
                  </a:cubicBezTo>
                  <a:cubicBezTo>
                    <a:pt x="10145" y="6784"/>
                    <a:pt x="10111" y="6798"/>
                    <a:pt x="10086" y="6823"/>
                  </a:cubicBezTo>
                  <a:cubicBezTo>
                    <a:pt x="10062" y="6847"/>
                    <a:pt x="10035" y="6872"/>
                    <a:pt x="10010" y="6896"/>
                  </a:cubicBezTo>
                  <a:cubicBezTo>
                    <a:pt x="10041" y="6816"/>
                    <a:pt x="10059" y="6743"/>
                    <a:pt x="10065" y="6674"/>
                  </a:cubicBezTo>
                  <a:cubicBezTo>
                    <a:pt x="10076" y="6594"/>
                    <a:pt x="10069" y="6518"/>
                    <a:pt x="10051" y="6452"/>
                  </a:cubicBezTo>
                  <a:cubicBezTo>
                    <a:pt x="10155" y="6275"/>
                    <a:pt x="10222" y="6116"/>
                    <a:pt x="10238" y="5981"/>
                  </a:cubicBezTo>
                  <a:cubicBezTo>
                    <a:pt x="10259" y="5825"/>
                    <a:pt x="10228" y="5690"/>
                    <a:pt x="10139" y="5586"/>
                  </a:cubicBezTo>
                  <a:cubicBezTo>
                    <a:pt x="10114" y="5558"/>
                    <a:pt x="10080" y="5541"/>
                    <a:pt x="10041" y="5537"/>
                  </a:cubicBezTo>
                  <a:cubicBezTo>
                    <a:pt x="10003" y="5537"/>
                    <a:pt x="9965" y="5551"/>
                    <a:pt x="9937" y="5579"/>
                  </a:cubicBezTo>
                  <a:cubicBezTo>
                    <a:pt x="8367" y="7138"/>
                    <a:pt x="6739" y="8694"/>
                    <a:pt x="5287" y="10017"/>
                  </a:cubicBezTo>
                  <a:lnTo>
                    <a:pt x="1549" y="13150"/>
                  </a:lnTo>
                  <a:cubicBezTo>
                    <a:pt x="1117" y="13455"/>
                    <a:pt x="804" y="13624"/>
                    <a:pt x="650" y="13624"/>
                  </a:cubicBezTo>
                  <a:cubicBezTo>
                    <a:pt x="622" y="13624"/>
                    <a:pt x="600" y="13618"/>
                    <a:pt x="582" y="13607"/>
                  </a:cubicBezTo>
                  <a:cubicBezTo>
                    <a:pt x="568" y="13586"/>
                    <a:pt x="547" y="13555"/>
                    <a:pt x="558" y="13483"/>
                  </a:cubicBezTo>
                  <a:cubicBezTo>
                    <a:pt x="572" y="13344"/>
                    <a:pt x="669" y="13160"/>
                    <a:pt x="832" y="12945"/>
                  </a:cubicBezTo>
                  <a:cubicBezTo>
                    <a:pt x="856" y="12967"/>
                    <a:pt x="888" y="12978"/>
                    <a:pt x="921" y="12978"/>
                  </a:cubicBezTo>
                  <a:cubicBezTo>
                    <a:pt x="952" y="12978"/>
                    <a:pt x="983" y="12967"/>
                    <a:pt x="1008" y="12945"/>
                  </a:cubicBezTo>
                  <a:lnTo>
                    <a:pt x="8995" y="6244"/>
                  </a:lnTo>
                  <a:cubicBezTo>
                    <a:pt x="9813" y="5628"/>
                    <a:pt x="9892" y="5537"/>
                    <a:pt x="9902" y="5444"/>
                  </a:cubicBezTo>
                  <a:cubicBezTo>
                    <a:pt x="9906" y="5406"/>
                    <a:pt x="9896" y="5361"/>
                    <a:pt x="9872" y="5333"/>
                  </a:cubicBezTo>
                  <a:cubicBezTo>
                    <a:pt x="9844" y="5300"/>
                    <a:pt x="9805" y="5283"/>
                    <a:pt x="9766" y="5283"/>
                  </a:cubicBezTo>
                  <a:cubicBezTo>
                    <a:pt x="9735" y="5283"/>
                    <a:pt x="9703" y="5294"/>
                    <a:pt x="9677" y="5316"/>
                  </a:cubicBezTo>
                  <a:lnTo>
                    <a:pt x="8818" y="6036"/>
                  </a:lnTo>
                  <a:cubicBezTo>
                    <a:pt x="8492" y="6282"/>
                    <a:pt x="8101" y="6573"/>
                    <a:pt x="7699" y="6875"/>
                  </a:cubicBezTo>
                  <a:cubicBezTo>
                    <a:pt x="7398" y="7096"/>
                    <a:pt x="7099" y="7318"/>
                    <a:pt x="6802" y="7540"/>
                  </a:cubicBezTo>
                  <a:lnTo>
                    <a:pt x="10329" y="4252"/>
                  </a:lnTo>
                  <a:cubicBezTo>
                    <a:pt x="10381" y="4200"/>
                    <a:pt x="10384" y="4113"/>
                    <a:pt x="10336" y="4061"/>
                  </a:cubicBezTo>
                  <a:cubicBezTo>
                    <a:pt x="10308" y="4031"/>
                    <a:pt x="10269" y="4015"/>
                    <a:pt x="10231" y="4015"/>
                  </a:cubicBezTo>
                  <a:cubicBezTo>
                    <a:pt x="10199" y="4015"/>
                    <a:pt x="10167" y="4027"/>
                    <a:pt x="10142" y="4051"/>
                  </a:cubicBezTo>
                  <a:cubicBezTo>
                    <a:pt x="10059" y="4123"/>
                    <a:pt x="9976" y="4200"/>
                    <a:pt x="9889" y="4280"/>
                  </a:cubicBezTo>
                  <a:cubicBezTo>
                    <a:pt x="9899" y="4203"/>
                    <a:pt x="9872" y="4155"/>
                    <a:pt x="9848" y="4123"/>
                  </a:cubicBezTo>
                  <a:cubicBezTo>
                    <a:pt x="9823" y="4096"/>
                    <a:pt x="9788" y="4078"/>
                    <a:pt x="9754" y="4078"/>
                  </a:cubicBezTo>
                  <a:cubicBezTo>
                    <a:pt x="9748" y="4077"/>
                    <a:pt x="9742" y="4077"/>
                    <a:pt x="9736" y="4077"/>
                  </a:cubicBezTo>
                  <a:cubicBezTo>
                    <a:pt x="9706" y="4077"/>
                    <a:pt x="9676" y="4090"/>
                    <a:pt x="9653" y="4110"/>
                  </a:cubicBezTo>
                  <a:lnTo>
                    <a:pt x="1040" y="11337"/>
                  </a:lnTo>
                  <a:cubicBezTo>
                    <a:pt x="1040" y="11313"/>
                    <a:pt x="1040" y="11292"/>
                    <a:pt x="1043" y="11268"/>
                  </a:cubicBezTo>
                  <a:cubicBezTo>
                    <a:pt x="1050" y="11230"/>
                    <a:pt x="1057" y="11188"/>
                    <a:pt x="1070" y="11147"/>
                  </a:cubicBezTo>
                  <a:cubicBezTo>
                    <a:pt x="3053" y="9896"/>
                    <a:pt x="8905" y="4460"/>
                    <a:pt x="10193" y="3254"/>
                  </a:cubicBezTo>
                  <a:cubicBezTo>
                    <a:pt x="10246" y="3205"/>
                    <a:pt x="10252" y="3122"/>
                    <a:pt x="10208" y="3067"/>
                  </a:cubicBezTo>
                  <a:cubicBezTo>
                    <a:pt x="10181" y="3034"/>
                    <a:pt x="10142" y="3017"/>
                    <a:pt x="10103" y="3017"/>
                  </a:cubicBezTo>
                  <a:cubicBezTo>
                    <a:pt x="10076" y="3017"/>
                    <a:pt x="10048" y="3025"/>
                    <a:pt x="10024" y="3042"/>
                  </a:cubicBezTo>
                  <a:cubicBezTo>
                    <a:pt x="9920" y="3115"/>
                    <a:pt x="9157" y="3645"/>
                    <a:pt x="8111" y="4419"/>
                  </a:cubicBezTo>
                  <a:cubicBezTo>
                    <a:pt x="8482" y="4054"/>
                    <a:pt x="8842" y="3708"/>
                    <a:pt x="9161" y="3410"/>
                  </a:cubicBezTo>
                  <a:cubicBezTo>
                    <a:pt x="9677" y="3018"/>
                    <a:pt x="10142" y="2672"/>
                    <a:pt x="10519" y="2395"/>
                  </a:cubicBezTo>
                  <a:cubicBezTo>
                    <a:pt x="10550" y="2370"/>
                    <a:pt x="10571" y="2340"/>
                    <a:pt x="10575" y="2301"/>
                  </a:cubicBezTo>
                  <a:cubicBezTo>
                    <a:pt x="10578" y="2263"/>
                    <a:pt x="10568" y="2225"/>
                    <a:pt x="10544" y="2197"/>
                  </a:cubicBezTo>
                  <a:cubicBezTo>
                    <a:pt x="10509" y="2159"/>
                    <a:pt x="10460" y="2135"/>
                    <a:pt x="10405" y="2132"/>
                  </a:cubicBezTo>
                  <a:cubicBezTo>
                    <a:pt x="10367" y="2132"/>
                    <a:pt x="10308" y="2145"/>
                    <a:pt x="10238" y="2177"/>
                  </a:cubicBezTo>
                  <a:cubicBezTo>
                    <a:pt x="10516" y="1851"/>
                    <a:pt x="10675" y="1598"/>
                    <a:pt x="10689" y="1438"/>
                  </a:cubicBezTo>
                  <a:cubicBezTo>
                    <a:pt x="10700" y="1342"/>
                    <a:pt x="10662" y="1275"/>
                    <a:pt x="10633" y="1238"/>
                  </a:cubicBezTo>
                  <a:cubicBezTo>
                    <a:pt x="10588" y="1185"/>
                    <a:pt x="10502" y="1120"/>
                    <a:pt x="10356" y="1113"/>
                  </a:cubicBezTo>
                  <a:cubicBezTo>
                    <a:pt x="10350" y="1113"/>
                    <a:pt x="10343" y="1113"/>
                    <a:pt x="10336" y="1113"/>
                  </a:cubicBezTo>
                  <a:cubicBezTo>
                    <a:pt x="10260" y="1113"/>
                    <a:pt x="10166" y="1133"/>
                    <a:pt x="10062" y="1168"/>
                  </a:cubicBezTo>
                  <a:cubicBezTo>
                    <a:pt x="10121" y="1123"/>
                    <a:pt x="10180" y="1075"/>
                    <a:pt x="10235" y="1030"/>
                  </a:cubicBezTo>
                  <a:cubicBezTo>
                    <a:pt x="10267" y="1009"/>
                    <a:pt x="10284" y="974"/>
                    <a:pt x="10287" y="936"/>
                  </a:cubicBezTo>
                  <a:cubicBezTo>
                    <a:pt x="10291" y="901"/>
                    <a:pt x="10280" y="864"/>
                    <a:pt x="10256" y="835"/>
                  </a:cubicBezTo>
                  <a:cubicBezTo>
                    <a:pt x="10211" y="784"/>
                    <a:pt x="10159" y="742"/>
                    <a:pt x="10097" y="718"/>
                  </a:cubicBezTo>
                  <a:lnTo>
                    <a:pt x="10152" y="669"/>
                  </a:lnTo>
                  <a:cubicBezTo>
                    <a:pt x="10211" y="617"/>
                    <a:pt x="10214" y="534"/>
                    <a:pt x="10166" y="475"/>
                  </a:cubicBezTo>
                  <a:cubicBezTo>
                    <a:pt x="10139" y="445"/>
                    <a:pt x="10101" y="429"/>
                    <a:pt x="10063" y="429"/>
                  </a:cubicBezTo>
                  <a:cubicBezTo>
                    <a:pt x="10032" y="429"/>
                    <a:pt x="10000" y="439"/>
                    <a:pt x="9976" y="461"/>
                  </a:cubicBezTo>
                  <a:lnTo>
                    <a:pt x="9691" y="701"/>
                  </a:lnTo>
                  <a:cubicBezTo>
                    <a:pt x="9635" y="711"/>
                    <a:pt x="9581" y="728"/>
                    <a:pt x="9518" y="752"/>
                  </a:cubicBezTo>
                  <a:cubicBezTo>
                    <a:pt x="9522" y="735"/>
                    <a:pt x="9525" y="718"/>
                    <a:pt x="9528" y="701"/>
                  </a:cubicBezTo>
                  <a:cubicBezTo>
                    <a:pt x="9536" y="614"/>
                    <a:pt x="9504" y="555"/>
                    <a:pt x="9477" y="524"/>
                  </a:cubicBezTo>
                  <a:cubicBezTo>
                    <a:pt x="9386" y="416"/>
                    <a:pt x="9261" y="357"/>
                    <a:pt x="9109" y="351"/>
                  </a:cubicBezTo>
                  <a:cubicBezTo>
                    <a:pt x="9106" y="350"/>
                    <a:pt x="9102" y="350"/>
                    <a:pt x="9099" y="350"/>
                  </a:cubicBezTo>
                  <a:cubicBezTo>
                    <a:pt x="8878" y="350"/>
                    <a:pt x="8591" y="458"/>
                    <a:pt x="8257" y="666"/>
                  </a:cubicBezTo>
                  <a:cubicBezTo>
                    <a:pt x="8257" y="656"/>
                    <a:pt x="8260" y="648"/>
                    <a:pt x="8260" y="642"/>
                  </a:cubicBezTo>
                  <a:cubicBezTo>
                    <a:pt x="8271" y="524"/>
                    <a:pt x="8229" y="448"/>
                    <a:pt x="8194" y="406"/>
                  </a:cubicBezTo>
                  <a:cubicBezTo>
                    <a:pt x="8168" y="373"/>
                    <a:pt x="8129" y="356"/>
                    <a:pt x="8090" y="356"/>
                  </a:cubicBezTo>
                  <a:cubicBezTo>
                    <a:pt x="8059" y="356"/>
                    <a:pt x="8029" y="367"/>
                    <a:pt x="8004" y="389"/>
                  </a:cubicBezTo>
                  <a:lnTo>
                    <a:pt x="6840" y="1366"/>
                  </a:lnTo>
                  <a:cubicBezTo>
                    <a:pt x="7886" y="416"/>
                    <a:pt x="7883" y="413"/>
                    <a:pt x="7796" y="309"/>
                  </a:cubicBezTo>
                  <a:cubicBezTo>
                    <a:pt x="7720" y="215"/>
                    <a:pt x="7609" y="163"/>
                    <a:pt x="7478" y="160"/>
                  </a:cubicBezTo>
                  <a:cubicBezTo>
                    <a:pt x="7193" y="160"/>
                    <a:pt x="6805" y="381"/>
                    <a:pt x="6313" y="787"/>
                  </a:cubicBezTo>
                  <a:cubicBezTo>
                    <a:pt x="6334" y="742"/>
                    <a:pt x="6327" y="686"/>
                    <a:pt x="6293" y="648"/>
                  </a:cubicBezTo>
                  <a:cubicBezTo>
                    <a:pt x="6266" y="615"/>
                    <a:pt x="6227" y="597"/>
                    <a:pt x="6187" y="597"/>
                  </a:cubicBezTo>
                  <a:cubicBezTo>
                    <a:pt x="6157" y="597"/>
                    <a:pt x="6127" y="607"/>
                    <a:pt x="6101" y="627"/>
                  </a:cubicBezTo>
                  <a:cubicBezTo>
                    <a:pt x="5890" y="797"/>
                    <a:pt x="5045" y="1487"/>
                    <a:pt x="4078" y="2325"/>
                  </a:cubicBezTo>
                  <a:lnTo>
                    <a:pt x="2838" y="3368"/>
                  </a:lnTo>
                  <a:cubicBezTo>
                    <a:pt x="3794" y="2450"/>
                    <a:pt x="4889" y="1407"/>
                    <a:pt x="5783" y="565"/>
                  </a:cubicBezTo>
                  <a:cubicBezTo>
                    <a:pt x="5835" y="514"/>
                    <a:pt x="5842" y="434"/>
                    <a:pt x="5794" y="378"/>
                  </a:cubicBezTo>
                  <a:cubicBezTo>
                    <a:pt x="5759" y="336"/>
                    <a:pt x="5693" y="285"/>
                    <a:pt x="5578" y="282"/>
                  </a:cubicBezTo>
                  <a:cubicBezTo>
                    <a:pt x="5575" y="281"/>
                    <a:pt x="5571" y="281"/>
                    <a:pt x="5568" y="281"/>
                  </a:cubicBezTo>
                  <a:cubicBezTo>
                    <a:pt x="4929" y="281"/>
                    <a:pt x="2938" y="2149"/>
                    <a:pt x="1569" y="3507"/>
                  </a:cubicBezTo>
                  <a:cubicBezTo>
                    <a:pt x="1830" y="3223"/>
                    <a:pt x="2127" y="2911"/>
                    <a:pt x="2447" y="2582"/>
                  </a:cubicBezTo>
                  <a:cubicBezTo>
                    <a:pt x="3285" y="1844"/>
                    <a:pt x="4217" y="853"/>
                    <a:pt x="4487" y="562"/>
                  </a:cubicBezTo>
                  <a:cubicBezTo>
                    <a:pt x="4539" y="506"/>
                    <a:pt x="4536" y="423"/>
                    <a:pt x="4484" y="371"/>
                  </a:cubicBezTo>
                  <a:cubicBezTo>
                    <a:pt x="4457" y="345"/>
                    <a:pt x="4423" y="332"/>
                    <a:pt x="4388" y="332"/>
                  </a:cubicBezTo>
                  <a:cubicBezTo>
                    <a:pt x="4354" y="332"/>
                    <a:pt x="4320" y="344"/>
                    <a:pt x="4293" y="368"/>
                  </a:cubicBezTo>
                  <a:cubicBezTo>
                    <a:pt x="3403" y="1224"/>
                    <a:pt x="2699" y="1920"/>
                    <a:pt x="2151" y="2485"/>
                  </a:cubicBezTo>
                  <a:cubicBezTo>
                    <a:pt x="1806" y="2790"/>
                    <a:pt x="1518" y="3015"/>
                    <a:pt x="1337" y="3112"/>
                  </a:cubicBezTo>
                  <a:lnTo>
                    <a:pt x="3035" y="763"/>
                  </a:lnTo>
                  <a:cubicBezTo>
                    <a:pt x="3070" y="711"/>
                    <a:pt x="3070" y="642"/>
                    <a:pt x="3029" y="597"/>
                  </a:cubicBezTo>
                  <a:cubicBezTo>
                    <a:pt x="3021" y="586"/>
                    <a:pt x="3015" y="579"/>
                    <a:pt x="3000" y="573"/>
                  </a:cubicBezTo>
                  <a:cubicBezTo>
                    <a:pt x="3015" y="531"/>
                    <a:pt x="3004" y="482"/>
                    <a:pt x="2973" y="448"/>
                  </a:cubicBezTo>
                  <a:cubicBezTo>
                    <a:pt x="2947" y="417"/>
                    <a:pt x="2909" y="401"/>
                    <a:pt x="2870" y="401"/>
                  </a:cubicBezTo>
                  <a:cubicBezTo>
                    <a:pt x="2842" y="401"/>
                    <a:pt x="2814" y="410"/>
                    <a:pt x="2789" y="427"/>
                  </a:cubicBezTo>
                  <a:cubicBezTo>
                    <a:pt x="2578" y="583"/>
                    <a:pt x="2197" y="870"/>
                    <a:pt x="1791" y="1192"/>
                  </a:cubicBezTo>
                  <a:cubicBezTo>
                    <a:pt x="2013" y="891"/>
                    <a:pt x="2266" y="552"/>
                    <a:pt x="2516" y="229"/>
                  </a:cubicBezTo>
                  <a:cubicBezTo>
                    <a:pt x="2554" y="178"/>
                    <a:pt x="2551" y="108"/>
                    <a:pt x="2512" y="56"/>
                  </a:cubicBezTo>
                  <a:cubicBezTo>
                    <a:pt x="2488" y="28"/>
                    <a:pt x="2433" y="4"/>
                    <a:pt x="2394" y="0"/>
                  </a:cubicBezTo>
                  <a:cubicBezTo>
                    <a:pt x="2392" y="0"/>
                    <a:pt x="2389" y="0"/>
                    <a:pt x="2386" y="0"/>
                  </a:cubicBezTo>
                  <a:close/>
                </a:path>
              </a:pathLst>
            </a:custGeom>
            <a:solidFill>
              <a:srgbClr val="496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89D73C-776E-CD7A-76D0-4D1E8696ED70}"/>
                </a:ext>
              </a:extLst>
            </p:cNvPr>
            <p:cNvSpPr txBox="1"/>
            <p:nvPr/>
          </p:nvSpPr>
          <p:spPr>
            <a:xfrm>
              <a:off x="5868144" y="4208189"/>
              <a:ext cx="2625399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0"/>
                </a:rPr>
                <a:t>We now solve this open question</a:t>
              </a:r>
            </a:p>
            <a:p>
              <a:pPr algn="ctr"/>
              <a:r>
                <a:rPr lang="en-US" sz="1000" dirty="0">
                  <a:latin typeface="Gill Sans MT" panose="020B0502020104020203" pitchFamily="34" charset="0"/>
                </a:rPr>
                <a:t>R. Koch,  AB, arXiv:2303.16932 (2023)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93235F9-B505-24CA-859D-AF13EC431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987" y="824181"/>
            <a:ext cx="3705540" cy="135780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EA677022-3E98-CB5F-9EB5-66A7FD0F6404}"/>
              </a:ext>
            </a:extLst>
          </p:cNvPr>
          <p:cNvGrpSpPr/>
          <p:nvPr/>
        </p:nvGrpSpPr>
        <p:grpSpPr>
          <a:xfrm>
            <a:off x="4716016" y="1010079"/>
            <a:ext cx="4029216" cy="3793919"/>
            <a:chOff x="5151296" y="1010079"/>
            <a:chExt cx="4029216" cy="3793919"/>
          </a:xfrm>
        </p:grpSpPr>
        <p:pic>
          <p:nvPicPr>
            <p:cNvPr id="43" name="Picture 42" descr="\documentclass{article}&#10;\usepackage{amsmath,amssymb}&#10;\usepackage{braket}&#10;\pagestyle{empty}&#10;\usepackage[usenames,dvipsnames]{xcolor}&#10;&#10;\begin{document}&#10;&#10;\begin{equation}&#10;\nonumber&#10;m_\sigma=2M \sin\left(\frac{\pi}{2} \sigma\right)&#10;\end{equation}&#10;&#10;\end{document}" title="IguanaTex Bitmap Display">
              <a:extLst>
                <a:ext uri="{FF2B5EF4-FFF2-40B4-BE49-F238E27FC236}">
                  <a16:creationId xmlns:a16="http://schemas.microsoft.com/office/drawing/2014/main" id="{57007089-EAA1-A398-08F6-CA8EEFE7FE6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549" y="1491630"/>
              <a:ext cx="1478791" cy="328620"/>
            </a:xfrm>
            <a:prstGeom prst="rect">
              <a:avLst/>
            </a:prstGeom>
          </p:spPr>
        </p:pic>
        <p:pic>
          <p:nvPicPr>
            <p:cNvPr id="45" name="Picture 44" descr="\documentclass{article}&#10;\usepackage{amsmath,amssymb}&#10;\usepackage{braket}&#10;\pagestyle{empty}&#10;\usepackage[usenames,dvipsnames]{xcolor}&#10;&#10;\begin{document}&#10;&#10;\begin{equation}&#10;\nonumber&#10;\sim 1/m_\sigma&#10;\end{equation}&#10;&#10;\end{document}" title="IguanaTex Bitmap Display">
              <a:extLst>
                <a:ext uri="{FF2B5EF4-FFF2-40B4-BE49-F238E27FC236}">
                  <a16:creationId xmlns:a16="http://schemas.microsoft.com/office/drawing/2014/main" id="{B542E4ED-1AFD-5CB6-3D13-0FC6014CA06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319" y="2166385"/>
              <a:ext cx="593224" cy="180314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BDE182C-916B-21D6-2667-0FB7F60DCCCF}"/>
                </a:ext>
              </a:extLst>
            </p:cNvPr>
            <p:cNvGrpSpPr/>
            <p:nvPr/>
          </p:nvGrpSpPr>
          <p:grpSpPr>
            <a:xfrm>
              <a:off x="5868144" y="1863737"/>
              <a:ext cx="2808312" cy="820609"/>
              <a:chOff x="2699792" y="3795886"/>
              <a:chExt cx="1800200" cy="72008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1A4CE5B-ABD8-B652-BD0D-24CE2E61C891}"/>
                  </a:ext>
                </a:extLst>
              </p:cNvPr>
              <p:cNvCxnSpPr/>
              <p:nvPr/>
            </p:nvCxnSpPr>
            <p:spPr>
              <a:xfrm flipV="1">
                <a:off x="2771800" y="3795886"/>
                <a:ext cx="0" cy="72008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6374E9B-A0F8-7211-29FE-781CC86EA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9792" y="4443958"/>
                <a:ext cx="1800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7B31550-DEC8-A2B7-FDCC-909BE6969B3E}"/>
                  </a:ext>
                </a:extLst>
              </p:cNvPr>
              <p:cNvSpPr/>
              <p:nvPr/>
            </p:nvSpPr>
            <p:spPr>
              <a:xfrm>
                <a:off x="2830663" y="4010818"/>
                <a:ext cx="1597319" cy="437828"/>
              </a:xfrm>
              <a:custGeom>
                <a:avLst/>
                <a:gdLst>
                  <a:gd name="connsiteX0" fmla="*/ 0 w 1264258"/>
                  <a:gd name="connsiteY0" fmla="*/ 226870 h 240083"/>
                  <a:gd name="connsiteX1" fmla="*/ 262393 w 1264258"/>
                  <a:gd name="connsiteY1" fmla="*/ 218919 h 240083"/>
                  <a:gd name="connsiteX2" fmla="*/ 397566 w 1264258"/>
                  <a:gd name="connsiteY2" fmla="*/ 28087 h 240083"/>
                  <a:gd name="connsiteX3" fmla="*/ 898498 w 1264258"/>
                  <a:gd name="connsiteY3" fmla="*/ 20136 h 240083"/>
                  <a:gd name="connsiteX4" fmla="*/ 1025719 w 1264258"/>
                  <a:gd name="connsiteY4" fmla="*/ 210967 h 240083"/>
                  <a:gd name="connsiteX5" fmla="*/ 1264258 w 1264258"/>
                  <a:gd name="connsiteY5" fmla="*/ 218919 h 240083"/>
                  <a:gd name="connsiteX0" fmla="*/ 0 w 1264258"/>
                  <a:gd name="connsiteY0" fmla="*/ 226971 h 241195"/>
                  <a:gd name="connsiteX1" fmla="*/ 193637 w 1264258"/>
                  <a:gd name="connsiteY1" fmla="*/ 220855 h 241195"/>
                  <a:gd name="connsiteX2" fmla="*/ 397566 w 1264258"/>
                  <a:gd name="connsiteY2" fmla="*/ 28188 h 241195"/>
                  <a:gd name="connsiteX3" fmla="*/ 898498 w 1264258"/>
                  <a:gd name="connsiteY3" fmla="*/ 20237 h 241195"/>
                  <a:gd name="connsiteX4" fmla="*/ 1025719 w 1264258"/>
                  <a:gd name="connsiteY4" fmla="*/ 211068 h 241195"/>
                  <a:gd name="connsiteX5" fmla="*/ 1264258 w 1264258"/>
                  <a:gd name="connsiteY5" fmla="*/ 219020 h 241195"/>
                  <a:gd name="connsiteX0" fmla="*/ 0 w 1264258"/>
                  <a:gd name="connsiteY0" fmla="*/ 226971 h 233048"/>
                  <a:gd name="connsiteX1" fmla="*/ 193637 w 1264258"/>
                  <a:gd name="connsiteY1" fmla="*/ 220855 h 233048"/>
                  <a:gd name="connsiteX2" fmla="*/ 397566 w 1264258"/>
                  <a:gd name="connsiteY2" fmla="*/ 28188 h 233048"/>
                  <a:gd name="connsiteX3" fmla="*/ 898498 w 1264258"/>
                  <a:gd name="connsiteY3" fmla="*/ 20237 h 233048"/>
                  <a:gd name="connsiteX4" fmla="*/ 1025719 w 1264258"/>
                  <a:gd name="connsiteY4" fmla="*/ 211068 h 233048"/>
                  <a:gd name="connsiteX5" fmla="*/ 1264258 w 1264258"/>
                  <a:gd name="connsiteY5" fmla="*/ 219020 h 233048"/>
                  <a:gd name="connsiteX0" fmla="*/ 0 w 1264258"/>
                  <a:gd name="connsiteY0" fmla="*/ 227473 h 237066"/>
                  <a:gd name="connsiteX1" fmla="*/ 193637 w 1264258"/>
                  <a:gd name="connsiteY1" fmla="*/ 221357 h 237066"/>
                  <a:gd name="connsiteX2" fmla="*/ 397566 w 1264258"/>
                  <a:gd name="connsiteY2" fmla="*/ 28690 h 237066"/>
                  <a:gd name="connsiteX3" fmla="*/ 898498 w 1264258"/>
                  <a:gd name="connsiteY3" fmla="*/ 20739 h 237066"/>
                  <a:gd name="connsiteX4" fmla="*/ 1025719 w 1264258"/>
                  <a:gd name="connsiteY4" fmla="*/ 218911 h 237066"/>
                  <a:gd name="connsiteX5" fmla="*/ 1264258 w 1264258"/>
                  <a:gd name="connsiteY5" fmla="*/ 219522 h 237066"/>
                  <a:gd name="connsiteX0" fmla="*/ 0 w 1264258"/>
                  <a:gd name="connsiteY0" fmla="*/ 227473 h 233550"/>
                  <a:gd name="connsiteX1" fmla="*/ 193637 w 1264258"/>
                  <a:gd name="connsiteY1" fmla="*/ 221357 h 233550"/>
                  <a:gd name="connsiteX2" fmla="*/ 397566 w 1264258"/>
                  <a:gd name="connsiteY2" fmla="*/ 28690 h 233550"/>
                  <a:gd name="connsiteX3" fmla="*/ 898498 w 1264258"/>
                  <a:gd name="connsiteY3" fmla="*/ 20739 h 233550"/>
                  <a:gd name="connsiteX4" fmla="*/ 1025719 w 1264258"/>
                  <a:gd name="connsiteY4" fmla="*/ 218911 h 233550"/>
                  <a:gd name="connsiteX5" fmla="*/ 1264258 w 1264258"/>
                  <a:gd name="connsiteY5" fmla="*/ 219522 h 233550"/>
                  <a:gd name="connsiteX0" fmla="*/ 0 w 1264258"/>
                  <a:gd name="connsiteY0" fmla="*/ 227473 h 233550"/>
                  <a:gd name="connsiteX1" fmla="*/ 193637 w 1264258"/>
                  <a:gd name="connsiteY1" fmla="*/ 221357 h 233550"/>
                  <a:gd name="connsiteX2" fmla="*/ 397566 w 1264258"/>
                  <a:gd name="connsiteY2" fmla="*/ 28690 h 233550"/>
                  <a:gd name="connsiteX3" fmla="*/ 898498 w 1264258"/>
                  <a:gd name="connsiteY3" fmla="*/ 20739 h 233550"/>
                  <a:gd name="connsiteX4" fmla="*/ 1025719 w 1264258"/>
                  <a:gd name="connsiteY4" fmla="*/ 218911 h 233550"/>
                  <a:gd name="connsiteX5" fmla="*/ 1264258 w 1264258"/>
                  <a:gd name="connsiteY5" fmla="*/ 219522 h 233550"/>
                  <a:gd name="connsiteX0" fmla="*/ 0 w 1264258"/>
                  <a:gd name="connsiteY0" fmla="*/ 227473 h 233550"/>
                  <a:gd name="connsiteX1" fmla="*/ 193637 w 1264258"/>
                  <a:gd name="connsiteY1" fmla="*/ 221357 h 233550"/>
                  <a:gd name="connsiteX2" fmla="*/ 397566 w 1264258"/>
                  <a:gd name="connsiteY2" fmla="*/ 28690 h 233550"/>
                  <a:gd name="connsiteX3" fmla="*/ 898498 w 1264258"/>
                  <a:gd name="connsiteY3" fmla="*/ 20739 h 233550"/>
                  <a:gd name="connsiteX4" fmla="*/ 1025719 w 1264258"/>
                  <a:gd name="connsiteY4" fmla="*/ 218911 h 233550"/>
                  <a:gd name="connsiteX5" fmla="*/ 1264258 w 1264258"/>
                  <a:gd name="connsiteY5" fmla="*/ 219522 h 233550"/>
                  <a:gd name="connsiteX0" fmla="*/ 0 w 1279884"/>
                  <a:gd name="connsiteY0" fmla="*/ 227473 h 239921"/>
                  <a:gd name="connsiteX1" fmla="*/ 193637 w 1279884"/>
                  <a:gd name="connsiteY1" fmla="*/ 221357 h 239921"/>
                  <a:gd name="connsiteX2" fmla="*/ 397566 w 1279884"/>
                  <a:gd name="connsiteY2" fmla="*/ 28690 h 239921"/>
                  <a:gd name="connsiteX3" fmla="*/ 898498 w 1279884"/>
                  <a:gd name="connsiteY3" fmla="*/ 20739 h 239921"/>
                  <a:gd name="connsiteX4" fmla="*/ 1025719 w 1279884"/>
                  <a:gd name="connsiteY4" fmla="*/ 218911 h 239921"/>
                  <a:gd name="connsiteX5" fmla="*/ 1279884 w 1279884"/>
                  <a:gd name="connsiteY5" fmla="*/ 226864 h 239921"/>
                  <a:gd name="connsiteX0" fmla="*/ 0 w 1279884"/>
                  <a:gd name="connsiteY0" fmla="*/ 227473 h 239921"/>
                  <a:gd name="connsiteX1" fmla="*/ 193637 w 1279884"/>
                  <a:gd name="connsiteY1" fmla="*/ 221357 h 239921"/>
                  <a:gd name="connsiteX2" fmla="*/ 397566 w 1279884"/>
                  <a:gd name="connsiteY2" fmla="*/ 28690 h 239921"/>
                  <a:gd name="connsiteX3" fmla="*/ 898498 w 1279884"/>
                  <a:gd name="connsiteY3" fmla="*/ 20739 h 239921"/>
                  <a:gd name="connsiteX4" fmla="*/ 1025719 w 1279884"/>
                  <a:gd name="connsiteY4" fmla="*/ 218911 h 239921"/>
                  <a:gd name="connsiteX5" fmla="*/ 1279884 w 1279884"/>
                  <a:gd name="connsiteY5" fmla="*/ 226864 h 23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9884" h="239921">
                    <a:moveTo>
                      <a:pt x="0" y="227473"/>
                    </a:moveTo>
                    <a:cubicBezTo>
                      <a:pt x="98066" y="240063"/>
                      <a:pt x="114875" y="230627"/>
                      <a:pt x="193637" y="221357"/>
                    </a:cubicBezTo>
                    <a:cubicBezTo>
                      <a:pt x="272399" y="212087"/>
                      <a:pt x="280089" y="62126"/>
                      <a:pt x="397566" y="28690"/>
                    </a:cubicBezTo>
                    <a:cubicBezTo>
                      <a:pt x="515043" y="-4746"/>
                      <a:pt x="793806" y="-10965"/>
                      <a:pt x="898498" y="20739"/>
                    </a:cubicBezTo>
                    <a:cubicBezTo>
                      <a:pt x="1003190" y="52443"/>
                      <a:pt x="962155" y="184557"/>
                      <a:pt x="1025719" y="218911"/>
                    </a:cubicBezTo>
                    <a:cubicBezTo>
                      <a:pt x="1089283" y="253265"/>
                      <a:pt x="1191094" y="237617"/>
                      <a:pt x="1279884" y="226864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6B5FB20-2B8A-E740-BE1B-9A8866C707E2}"/>
                </a:ext>
              </a:extLst>
            </p:cNvPr>
            <p:cNvCxnSpPr>
              <a:cxnSpLocks/>
            </p:cNvCxnSpPr>
            <p:nvPr/>
          </p:nvCxnSpPr>
          <p:spPr>
            <a:xfrm>
              <a:off x="6660232" y="2435853"/>
              <a:ext cx="1296144" cy="0"/>
            </a:xfrm>
            <a:prstGeom prst="line">
              <a:avLst/>
            </a:prstGeom>
            <a:ln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 descr="\documentclass{article}&#10;\usepackage{amsmath,amssymb}&#10;\usepackage{braket}&#10;\pagestyle{empty}&#10;\usepackage[usenames,dvipsnames]{xcolor}&#10;&#10;\begin{document}&#10;&#10;\begin{equation}&#10;\nonumber&#10;\phi&#10;\end{equation}&#10;&#10;\end{document}" title="IguanaTex Bitmap Display">
              <a:extLst>
                <a:ext uri="{FF2B5EF4-FFF2-40B4-BE49-F238E27FC236}">
                  <a16:creationId xmlns:a16="http://schemas.microsoft.com/office/drawing/2014/main" id="{A50E89DF-44BA-0261-63C0-990B37E0FA0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092" y="1782649"/>
              <a:ext cx="96025" cy="162176"/>
            </a:xfrm>
            <a:prstGeom prst="rect">
              <a:avLst/>
            </a:prstGeom>
          </p:spPr>
        </p:pic>
        <p:pic>
          <p:nvPicPr>
            <p:cNvPr id="49" name="Picture 48" descr="\documentclass{article}&#10;\usepackage{amsmath,amssymb}&#10;\usepackage{braket}&#10;\pagestyle{empty}&#10;\usepackage[usenames,dvipsnames]{xcolor}&#10;&#10;\begin{document}&#10;&#10;\begin{equation}&#10;\nonumber&#10;x&#10;\end{equation}&#10;&#10;\end{document}" title="IguanaTex Bitmap Display">
              <a:extLst>
                <a:ext uri="{FF2B5EF4-FFF2-40B4-BE49-F238E27FC236}">
                  <a16:creationId xmlns:a16="http://schemas.microsoft.com/office/drawing/2014/main" id="{742B495E-2CC9-ACA2-E3E9-51B9BCD9033E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707" y="2672065"/>
              <a:ext cx="91757" cy="8428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38C6A77-FC4B-17EB-6236-5FC84C0CF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85" y="3722718"/>
              <a:ext cx="3911827" cy="108128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9F69C1F-B820-EFE2-B040-3A98DA349E26}"/>
                </a:ext>
              </a:extLst>
            </p:cNvPr>
            <p:cNvSpPr txBox="1"/>
            <p:nvPr/>
          </p:nvSpPr>
          <p:spPr>
            <a:xfrm>
              <a:off x="5151296" y="2931790"/>
              <a:ext cx="1508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0"/>
                </a:rPr>
                <a:t>Large thermal fluctuations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2FA0DD2-B497-E70B-88D4-C2E2B8AB0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925" y="2975591"/>
              <a:ext cx="1040419" cy="618306"/>
            </a:xfrm>
            <a:prstGeom prst="rect">
              <a:avLst/>
            </a:prstGeom>
          </p:spPr>
        </p:pic>
        <p:pic>
          <p:nvPicPr>
            <p:cNvPr id="66" name="Picture 65" descr="\documentclass{article}&#10;\usepackage{amsmath,amssymb}&#10;\usepackage{braket}&#10;\pagestyle{empty}&#10;\usepackage[usenames,dvipsnames]{xcolor}&#10;&#10;\begin{document}&#10;&#10;\begin{equation}&#10;\nonumber&#10;\sim 1/(\beta m_\sigma)&#10;\end{equation}&#10;&#10;\end{document}" title="IguanaTex Bitmap Display">
              <a:extLst>
                <a:ext uri="{FF2B5EF4-FFF2-40B4-BE49-F238E27FC236}">
                  <a16:creationId xmlns:a16="http://schemas.microsoft.com/office/drawing/2014/main" id="{228A13C6-E299-B7AA-3091-3FEA090A399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570" y="3471556"/>
              <a:ext cx="838622" cy="1803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5369C4-6BD4-0F8B-E78D-2623D2A2B54B}"/>
                </a:ext>
              </a:extLst>
            </p:cNvPr>
            <p:cNvSpPr txBox="1"/>
            <p:nvPr/>
          </p:nvSpPr>
          <p:spPr>
            <a:xfrm>
              <a:off x="7800006" y="2975358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Finite-size cutoff</a:t>
              </a:r>
            </a:p>
          </p:txBody>
        </p:sp>
        <p:pic>
          <p:nvPicPr>
            <p:cNvPr id="68" name="Picture 67" descr="\documentclass{article}&#10;\usepackage{amsmath,amssymb}&#10;\usepackage{braket}&#10;\pagestyle{empty}&#10;\usepackage[usenames,dvipsnames]{xcolor}&#10;&#10;\begin{document}&#10;&#10;\begin{equation}&#10;\nonumber&#10; m_\sigma\gtrsim 1/L&#10;\end{equation}&#10;&#10;\end{document}" title="IguanaTex Bitmap Display">
              <a:extLst>
                <a:ext uri="{FF2B5EF4-FFF2-40B4-BE49-F238E27FC236}">
                  <a16:creationId xmlns:a16="http://schemas.microsoft.com/office/drawing/2014/main" id="{0F78C941-4CCA-358C-EAE3-F596BEB7755A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734" y="3328285"/>
              <a:ext cx="776738" cy="180314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B730150-3333-EE7C-F331-BA54EBB7BACD}"/>
                </a:ext>
              </a:extLst>
            </p:cNvPr>
            <p:cNvSpPr txBox="1"/>
            <p:nvPr/>
          </p:nvSpPr>
          <p:spPr>
            <a:xfrm>
              <a:off x="5450042" y="1010079"/>
              <a:ext cx="3593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MT" panose="020B0502020104020203" pitchFamily="34" charset="0"/>
                </a:rPr>
                <a:t>“Light” (small mass) breathers are the problem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CAA9C0D-718D-83ED-7F49-E9B92A62F18D}"/>
              </a:ext>
            </a:extLst>
          </p:cNvPr>
          <p:cNvSpPr txBox="1"/>
          <p:nvPr/>
        </p:nvSpPr>
        <p:spPr>
          <a:xfrm>
            <a:off x="6588224" y="267494"/>
            <a:ext cx="2364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R. Koch,  AB, arXiv:2303.16932 (2023)</a:t>
            </a:r>
          </a:p>
        </p:txBody>
      </p:sp>
    </p:spTree>
    <p:extLst>
      <p:ext uri="{BB962C8B-B14F-4D97-AF65-F5344CB8AC3E}">
        <p14:creationId xmlns:p14="http://schemas.microsoft.com/office/powerpoint/2010/main" val="32164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.5421"/>
  <p:tag name="ORIGINALWIDTH" val="3617.75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H=\int \text{d} x\, \left\{ \frac{\hbar c(x)}{2}\left(\frac{2\pi}{K(x)} \Pi^2(x)+\frac{K(x)}{2\pi}(\partial_x \phi)^2\right)-2 t_\perp n(x)\cos\phi\right\}&#10;\end{equation}&#10;&#10;\end{document}"/>
  <p:tag name="IGUANATEXSIZE" val="14"/>
  <p:tag name="IGUANATEXCURSOR" val="25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5827"/>
  <p:tag name="ORIGINALWIDTH" val="64.5089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x&#10;\end{equation}&#10;&#10;\end{document}"/>
  <p:tag name="IGUANATEXSIZE" val="14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330.796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K\simeq 1&#10;\end{equation}&#10;&#10;\end{document}"/>
  <p:tag name="IGUANATEXSIZE" val="14"/>
  <p:tag name="IGUANATEXCURSOR" val="18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5216"/>
  <p:tag name="ORIGINALWIDTH" val="892.624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partial_t\vec{S}=J\vec{S}\times \partial_x^2\vec{S}&#10;\end{equation}&#10;&#10;\end{document}"/>
  <p:tag name="IGUANATEXSIZE" val="14"/>
  <p:tag name="IGUANATEXCURSOR" val="23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.23685"/>
  <p:tag name="ORIGINALWIDTH" val="959.791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 \nonumber\sigma \varepsilon_\sigma(\theta)=-2+\beta c^2 \frac{m_\sigma}{ \sigma}\cosh\theta +\frac{1}{\sigma}\int \frac{\text{d}\theta'}{2\pi} \varphi_\sigma(\theta-\theta')(e^{-\varepsilon_K}+e^{-\varepsilon_{\bar{K}}})+&#10;+\frac{1}{\sigma}\int \frac{\text{d}\theta'}{2\pi}\int_{0}^{1}\text{d} \sigma'\,\varphi_{\sigma,\sigma'}(\theta-\theta')\frac{e^{-( \sigma')^2\varepsilon_{\sigma'}(\theta')}-1}{s_\text{m}(\sigma')^2}&#10;\end{equation}&#10;&#10;\end{document}"/>
  <p:tag name="IGUANATEXSIZE" val="28"/>
  <p:tag name="IGUANATEXCURSOR" val="17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.25512"/>
  <p:tag name="ORIGINALWIDTH" val="959.791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varepsilon_K(\theta)=\log s_\text{m}-1+\beta M c^2\cosh\theta +\int \frac{\text{d}\theta'}{2\pi} \varphi(\theta-\theta')(e^{-\varepsilon_K}+e^{-\varepsilon_{\bar{K}}})+\int \frac{\text{d}\theta'}{2\pi}\int_{0}^{1}\text{d} \sigma  \varphi_\sigma(\theta-\theta')\frac{e^{- \sigma^2\varepsilon_\sigma(\theta')}-1}{s_\text{m}\sigma^2}&#10;\end{equation}&#10;&#10;\end{document}"/>
  <p:tag name="IGUANATEXSIZE" val="28"/>
  <p:tag name="IGUANATEXCURSOR" val="5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.2922"/>
  <p:tag name="ORIGINALWIDTH" val="1392.19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vartheta_K(\theta)= e^{-\varepsilon_K(\theta)}=\frac{\rho_K(\theta)}{\rho_K^t(\theta)}&#10;\end{equation}&#10;&#10;\end{document}"/>
  <p:tag name="IGUANATEXSIZE" val="16"/>
  <p:tag name="IGUANATEXCURSOR" val="26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0414"/>
  <p:tag name="ORIGINALWIDTH" val="1796.50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hspace{2pc}\vartheta_\sigma(\theta)=e^{-\sigma^2 \varepsilon_\sigma(\theta)}=(s_\text{m} \sigma)^2\frac{\rho_\sigma(\theta)}{\rho^t_\sigma(\theta)}&#10;\end{equation}&#10;&#10;\end{document}"/>
  <p:tag name="IGUANATEXSIZE" val="16"/>
  <p:tag name="IGUANATEXCURSOR" val="27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.0222"/>
  <p:tag name="ORIGINALWIDTH" val="4239.59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vartheta_{t+\text{d} t}(\theta,x,\sigma)=\vartheta_t\left(\theta-\text{d} t F^\text{eff}_\sigma, x-\text{d} tv^\text{eff}_\sigma, \sigma-\text{d} t s_\text{m} (\partial_t (s_\text{m})^{-1}+\partial_x (s_\text{m})^{-1} v^\text{eff}_\sigma)\sigma \right)&#10;\end{equation}&#10;\end{document}"/>
  <p:tag name="IGUANATEXSIZE" val="14"/>
  <p:tag name="IGUANATEXCURSOR" val="18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522"/>
  <p:tag name="ORIGINALWIDTH" val="2207.55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vartheta_t(\theta,x,\sigma&gt;1)=s_\text{max}^2\vartheta_{t,K}(\theta,x)\vartheta_{t,\bar{K}}(\theta,x)&#10;\end{equation}&#10;&#10;\end{document}"/>
  <p:tag name="IGUANATEXSIZE" val="14"/>
  <p:tag name="IGUANATEXCURSOR" val="25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899"/>
  <p:tag name="ORIGINALWIDTH" val="4481.12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vartheta_{t+\text{d} t\, ; K}(\theta,x)=\vartheta_{t;K}(\theta-\text{d} t F_K^\text{eff},x-\text{d} t v^\text{eff}_K)-\text{d}t(\partial_t s_\text{m}+v^\text{eff}_{\sigma=1} \partial_x s_\text{m}) \frac{2}{s_\text{m}^2} \vartheta_{t+\text{d} t}(\theta,x,\sigma=1)&#10;\end{equation}&#10;\end{document}"/>
  <p:tag name="IGUANATEXSIZE" val="14"/>
  <p:tag name="IGUANATEXCURSOR" val="44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5827"/>
  <p:tag name="ORIGINALWIDTH" val="64.5089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x&#10;\end{equation}&#10;&#10;\end{document}"/>
  <p:tag name="IGUANATEXSIZE" val="12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0159"/>
  <p:tag name="ORIGINALWIDTH" val="67.5094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phi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6165"/>
  <p:tag name="ORIGINALWIDTH" val="60.0083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y&#10;\end{equation}&#10;&#10;\end{document}"/>
  <p:tag name="IGUANATEXSIZE" val="12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.5316"/>
  <p:tag name="ORIGINALWIDTH" val="2966.66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n_{\text{3D}}(\vec{r},t)=|f(\vec{r},t)|^2 2n(x)\left[1+\cos(\phi(x)-\vec{d}\cdot\vec{r} m/(\hbar t))\right]&#10;\end{equation}&#10;&#10;\end{document}"/>
  <p:tag name="IGUANATEXSIZE" val="14"/>
  <p:tag name="IGUANATEXCURSOR" val="20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333.796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langle \cos\phi\rangle&#10;\end{equation}&#10;&#10;\end{document}"/>
  <p:tag name="IGUANATEXSIZE" val="14"/>
  <p:tag name="IGUANATEXCURSOR" val="20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303.042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x[\text{$\mu$m}]&#10;\end{equation}&#10;&#10;\end{document}"/>
  <p:tag name="IGUANATEXSIZE" val="10"/>
  <p:tag name="IGUANATEXCURSOR" val="1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303.042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x[\text{$\mu$m}]&#10;\end{equation}&#10;&#10;\end{document}"/>
  <p:tag name="IGUANATEXSIZE" val="10"/>
  <p:tag name="IGUANATEXCURSOR" val="1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204.028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phi/\pi&#10;\end{equation}&#10;&#10;\end{document}"/>
  <p:tag name="IGUANATEXSIZE" val="10"/>
  <p:tag name="IGUANATEXCURSOR" val="18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297.791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y[\text{$\mu$m}]&#10;\end{equation}&#10;&#10;\end{document}"/>
  <p:tag name="IGUANATEXSIZE" val="10"/>
  <p:tag name="IGUANATEXCURSOR" val="1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733"/>
  <p:tag name="ORIGINALWIDTH" val="1828.00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langle e^{-\frac{\lambda}{2\pi} (\phi(t,x)-\phi(0,0))}\rangle \asymp \exp\left[\ell F_{\zeta}(\lambda)\right]&#10;\end{equation}&#10;&#10;\end{document}"/>
  <p:tag name="IGUANATEXSIZE" val="18"/>
  <p:tag name="IGUANATEXCURSOR" val="25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713"/>
  <p:tag name="ORIGINALWIDTH" val="833.366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ell=\sqrt{x^2+c^2t^2}&#10;\end{equation}&#10;&#10;\end{document}"/>
  <p:tag name="IGUANATEXSIZE" val="12"/>
  <p:tag name="IGUANATEXCURSOR" val="19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401.30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zeta= x/t&#10;\end{equation}&#10;&#10;\end{document}"/>
  <p:tag name="IGUANATEXSIZE" val="12"/>
  <p:tag name="IGUANATEXCURSOR" val="18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129.01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2\pi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51276"/>
  <p:tag name="ORIGINALWIDTH" val="51.00709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ell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0427"/>
  <p:tag name="ORIGINALWIDTH" val="2197.807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c_n=\lim_{\ell\to\infty}\frac{1}{\ell}\frac{\left\langle\left(\phi(t,x)-\phi(0,0)\right)^n\right\rangle_{\text{connected}}}{(2\pi)^n}&#10;\end{equation}&#10;&#10;\end{document}"/>
  <p:tag name="IGUANATEXSIZE" val="14"/>
  <p:tag name="IGUANATEXCURSOR" val="31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039"/>
  <p:tag name="ORIGINALWIDTH" val="2211.309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c_2(\alpha)=2\int \text{d}\theta \rho_K(\theta)|v^{\text{eff}}_K(\theta)\cos\alpha-\sin\alpha|&#10;\end{equation}&#10;&#10;\end{document}"/>
  <p:tag name="IGUANATEXSIZE" val="14"/>
  <p:tag name="IGUANATEXCURSOR" val="24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756.105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n(x)\cos(\phi(x))&#10;\end{equation}&#10;&#10;\end{document}"/>
  <p:tag name="IGUANATEXSIZE" val="16"/>
  <p:tag name="IGUANATEXCURSOR" val="19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7.5471"/>
  <p:tag name="ORIGINALWIDTH" val="1681.73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int \text{d}y \frac{e^{-\frac{1}{2\sigma^2}(x-y)^2}}{\sqrt{2\pi}\sigma}n(y)\cos(\phi(y))&#10;\end{equation}&#10;&#10;\end{document}"/>
  <p:tag name="IGUANATEXSIZE" val="16"/>
  <p:tag name="IGUANATEXCURSOR" val="24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.797"/>
  <p:tag name="ORIGINALWIDTH" val="2094.29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(\omega,k)=\int \text{d}t\sum_j e^{i\omega t-k j}\langle O_j(t) O_0(0)\rangle&#10;\end{equation}&#10;&#10;\end{document}"/>
  <p:tag name="IGUANATEXSIZE" val="14"/>
  <p:tag name="IGUANATEXCURSOR" val="25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75"/>
  <p:tag name="ORIGINALWIDTH" val="663.092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O_j =b^\dagger_{j,\uparrow} b_{j,\downarrow}&#10;\end{equation}&#10;&#10;\end{document}"/>
  <p:tag name="IGUANATEXSIZE" val="14"/>
  <p:tag name="IGUANATEXCURSOR" val="22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0184"/>
  <p:tag name="ORIGINALWIDTH" val="948.882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langle J_j\rangle \simeq \langle\sin(\phi(x))\rangle&#10;\end{equation}&#10;&#10;\end{document}"/>
  <p:tag name="IGUANATEXSIZE" val="14"/>
  <p:tag name="IGUANATEXCURSOR" val="20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9.8016"/>
  <p:tag name="ORIGINALWIDTH" val="1395.19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Q_j=\sum_{i=1}^{j} z_i\propto \phi(x)-\phi(0)&#10;\end{equation}&#10;&#10;\end{document}"/>
  <p:tag name="IGUANATEXSIZE" val="14"/>
  <p:tag name="IGUANATEXCURSOR" val="22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.5421"/>
  <p:tag name="ORIGINALWIDTH" val="1416.94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m_n=2M \sin\left(\frac{\pi}{2} \frac{n}{4K-1}\right)&#10;\end{equation}&#10;&#10;\end{document}"/>
  <p:tag name="IGUANATEXSIZE" val="16"/>
  <p:tag name="IGUANATEXCURSOR" val="22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93"/>
  <p:tag name="ORIGINALWIDTH" val="3145.189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H=\int \text{d} x\, \left\{ \frac{\hbar c}{2}\left(\frac{2\pi}{K} \Pi^2(x)+\frac{K}{2\pi}(\partial_x \phi)^2\right)-\frac{m^2c^3 K}{2\pi \hbar}\cos\phi\right\}&#10;\end{equation}&#10;&#10;\end{document}"/>
  <p:tag name="IGUANATEXSIZE" val="14"/>
  <p:tag name="IGUANATEXCURSOR" val="32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430.560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m_n/2M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08.765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K&#10;\end{equation}&#10;&#10;\end{document}"/>
  <p:tag name="IGUANATEXSIZE" val="14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303.042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x[\text{$\mu$m}]&#10;\end{equation}&#10;&#10;\end{document}"/>
  <p:tag name="IGUANATEXSIZE" val="16"/>
  <p:tag name="IGUANATEXCURSOR" val="1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54.7576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0&#10;\end{equation}&#10;&#10;\end{document}"/>
  <p:tag name="IGUANATEXSIZE" val="16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117.016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60&#10;\end{equation}&#10;&#10;\end{document}"/>
  <p:tag name="IGUANATEXSIZE" val="16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119.266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text{(I)}&#10;\end{equation}&#10;&#10;\end{document}"/>
  <p:tag name="IGUANATEXSIZE" val="16"/>
  <p:tag name="IGUANATEXCURSOR" val="18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208.529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-60&#10;\end{equation}&#10;&#10;\end{document}"/>
  <p:tag name="IGUANATEXSIZE" val="16"/>
  <p:tag name="IGUANATEXCURSOR" val="18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54.7576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0&#10;\end{equation}&#10;&#10;\end{document}"/>
  <p:tag name="IGUANATEXSIZE" val="16"/>
  <p:tag name="IGUANATEXCURSOR" val="17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117.016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60&#10;\end{equation}&#10;&#10;\end{document}"/>
  <p:tag name="IGUANATEXSIZE" val="16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583.581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n [\text{atm}/\text{$\mu$m}]&#10;\end{equation}&#10;&#10;\end{document}"/>
  <p:tag name="IGUANATEXSIZE" val="16"/>
  <p:tag name="IGUANATEXCURSOR" val="2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776.358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{\color{Cerulean}c [10\times\text{$\mu$m}/\text{ms}]}&#10;\end{equation}&#10;&#10;\end{document}"/>
  <p:tag name="IGUANATEXSIZE" val="16"/>
  <p:tag name="IGUANATEXCURSOR" val="1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873.121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{\color{Red}K [\text{adimensional}]}&#10;\end{equation}&#10;&#10;\end{document}"/>
  <p:tag name="IGUANATEXSIZE" val="16"/>
  <p:tag name="IGUANATEXCURSOR" val="18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50772"/>
  <p:tag name="ORIGINALWIDTH" val="85.51197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simeq&#10;\end{equation}&#10;&#10;\end{document}"/>
  <p:tag name="IGUANATEXSIZE" val="14"/>
  <p:tag name="IGUANATEXCURSOR" val="18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6181"/>
  <p:tag name="ORIGINALWIDTH" val="73.5102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varphi&#10;\end{equation}&#10;&#10;\end{document}"/>
  <p:tag name="IGUANATEXSIZE" val="14"/>
  <p:tag name="IGUANATEXCURSOR" val="18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.0402"/>
  <p:tag name="ORIGINALWIDTH" val="2887.90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L\to L_{\text{eff}}(\theta)=L\Big(1-\frac{1}{M c \cosh\theta}\int \frac{\text{d}\theta'}{2\pi}\varphi(\theta-\theta')\rho(\theta')\Big)&#10;\end{equation}&#10;&#10;\end{document}"/>
  <p:tag name="IGUANATEXSIZE" val="14"/>
  <p:tag name="IGUANATEXCURSOR" val="2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50772"/>
  <p:tag name="ORIGINALWIDTH" val="85.51197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simeq&#10;\end{equation}&#10;&#10;\end{document}"/>
  <p:tag name="IGUANATEXSIZE" val="14"/>
  <p:tag name="IGUANATEXCURSOR" val="18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168.023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text{(II)}&#10;\end{equation}&#10;&#10;\end{document}"/>
  <p:tag name="IGUANATEXSIZE" val="16"/>
  <p:tag name="IGUANATEXCURSOR" val="18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.0372"/>
  <p:tag name="ORIGINALWIDTH" val="1420.69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L\rho^t(\theta)=\frac{{\color{red}L_{\text{eff}}(\theta)}}{2\pi} Mc \cosh\theta&#10;\end{equation}&#10;&#10;\end{document}"/>
  <p:tag name="IGUANATEXSIZE" val="14"/>
  <p:tag name="IGUANATEXCURSOR" val="23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039"/>
  <p:tag name="ORIGINALWIDTH" val="1414.697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mathcal{S}=\int\text{d}\theta \rho\left(1-\log(\rho/\rho^t)\right)&#10;\end{equation}&#10;&#10;\end{document}"/>
  <p:tag name="IGUANATEXSIZE" val="14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0322"/>
  <p:tag name="ORIGINALWIDTH" val="1039.64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m_\sigma=2M \sin\left(\frac{\pi}{2} \sigma\right)&#10;\end{equation}&#10;&#10;\end{document}"/>
  <p:tag name="IGUANATEXSIZE" val="14"/>
  <p:tag name="IGUANATEXCURSOR" val="18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417.058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sim 1/m_\sigma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0159"/>
  <p:tag name="ORIGINALWIDTH" val="67.5094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phi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5827"/>
  <p:tag name="ORIGINALWIDTH" val="64.5089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x&#10;\end{equation}&#10;&#10;\end{document}"/>
  <p:tag name="IGUANATEXSIZE" val="14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589.582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sim 1/(\beta m_\sigma)&#10;\end{equation}&#10;&#10;\end{document}"/>
  <p:tag name="IGUANATEXSIZE" val="14"/>
  <p:tag name="IGUANATEXCURSOR" val="18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546.076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 m_\sigma\gtrsim 1/L&#10;\end{equation}&#10;&#10;\end{document}"/>
  <p:tag name="IGUANATEXSIZE" val="14"/>
  <p:tag name="IGUANATEXCURSOR" val="19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.67323"/>
  <p:tag name="ORIGINALWIDTH" val="960.227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mathcal{S}=\int \text{d}\theta \bigg\{   \rho_K\left(1-\log\frac{\rho_K}{\rho_K^t}\right)+\rho_{\bar{K}}\left(1-\log\frac{\rho_{\bar{K}}}{\rho_{\bar{K}}^t}\right)+\int_{\delta(\hbar)}^1\text{d}\sigma s_{\text{m}}  \rho_\sigma\left(1-\log\frac{\rho_\sigma}{\rho_\sigma^t}\right) -\log\hbar\bigg(\rho_K+\rho_{\bar{K}} +2\int_{\delta(\hbar)}^1\text{d}\sigma  s_{\text{m}} \rho_{\sigma}\bigg)\bigg\}&#10;\end{equation}&#10;&#10;\end{document}"/>
  <p:tag name="IGUANATEXSIZE" val="14"/>
  <p:tag name="IGUANATEXCURSOR" val="56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.5421"/>
  <p:tag name="ORIGINALWIDTH" val="1172.41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m_n=2M \sin\left(\frac{\pi}{2} \frac{\hbar n}{s_{\text{m}}}\right)&#10;\end{equation}&#10;&#10;\end{document}"/>
  <p:tag name="IGUANATEXSIZE" val="14"/>
  <p:tag name="IGUANATEXCURSOR" val="23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5827"/>
  <p:tag name="ORIGINALWIDTH" val="64.5089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x&#10;\end{equation}&#10;&#10;\end{document}"/>
  <p:tag name="IGUANATEXSIZE" val="14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608.3349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sigma\leftrightarrow \hbar n/s_\text{m}&#10;\end{equation}&#10;&#10;\end{document}"/>
  <p:tag name="IGUANATEXSIZE" val="14"/>
  <p:tag name="IGUANATEXCURSOR" val="20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51276"/>
  <p:tag name="ORIGINALWIDTH" val="314.2939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hbar\to 0&#10;\end{equation}&#10;&#10;\end{document}"/>
  <p:tag name="IGUANATEXSIZE" val="16"/>
  <p:tag name="IGUANATEXCURSOR" val="18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5149"/>
  <p:tag name="ORIGINALWIDTH" val="481.567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_\text{m}=4K&#10;\end{equation}&#10;&#10;\end{document}"/>
  <p:tag name="IGUANATEXSIZE" val="14"/>
  <p:tag name="IGUANATEXCURSOR" val="19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13.543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propto \hbar^{-1}&#10;\end{equation}&#10;&#10;\end{document}"/>
  <p:tag name="IGUANATEXSIZE" val="14"/>
  <p:tag name="IGUANATEXCURSOR" val="18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209.279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delta(\hbar)&#10;\end{equation}&#10;&#10;\end{document}"/>
  <p:tag name="IGUANATEXSIZE" val="14"/>
  <p:tag name="IGUANATEXCURSOR" val="19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51276"/>
  <p:tag name="ORIGINALWIDTH" val="314.2939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hbar\to 0&#10;\end{equation}&#10;&#10;\end{document}"/>
  <p:tag name="IGUANATEXSIZE" val="14"/>
  <p:tag name="IGUANATEXCURSOR" val="18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5.8024"/>
  <p:tag name="ORIGINALWIDTH" val="1530.21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e^{-\beta\varepsilon_\sigma(\theta)}\to \left[\frac{e^{-\beta\sigma^2\varepsilon_\sigma(\theta)}-1}{(s_\text{m} \sigma)^2}\right]&#10;\end{equation}&#10;&#10;\end{document}"/>
  <p:tag name="IGUANATEXSIZE" val="14"/>
  <p:tag name="IGUANATEXCURSOR" val="27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63693"/>
  <p:tag name="ORIGINALWIDTH" val="959.791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 \nonumber\sigma^2 \varepsilon_\sigma(\theta)=-2\sigma+\beta c^2 m_\sigma\cosh\theta +\int \frac{\text{d}\theta'}{2\pi} \varphi_\sigma(\theta-\theta')(e^{-\varepsilon_K}+e^{-\varepsilon_{\bar{K}}})&#10;+\int \frac{\text{d}\theta'}{2\pi}\int_{0}^{1}\text{d} \sigma'\,\varphi_{\sigma,\sigma'}(\theta-\theta')\frac{e^{-( \sigma')^2\varepsilon_{\sigma'}(\theta')}-1}{s_\text{m}(\sigma')^2}&#10;\end{equation}&#10;&#10;\end{document}"/>
  <p:tag name="IGUANATEXSIZE" val="28"/>
  <p:tag name="IGUANATEXCURSOR" val="36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.25512"/>
  <p:tag name="ORIGINALWIDTH" val="959.791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varepsilon_K(\theta)=\log s_\text{m}-1+\beta M c^2\cosh\theta +\int \frac{\text{d}\theta'}{2\pi} \varphi(\theta-\theta')(e^{-\varepsilon_K}+e^{-\varepsilon_{\bar{K}}})+\int \frac{\text{d}\theta'}{2\pi}\int_{0}^{1}\text{d} \sigma  \varphi_\sigma(\theta-\theta')\frac{e^{- \sigma^2\varepsilon_\sigma(\theta')}-1}{s_\text{m}\sigma^2}&#10;\end{equation}&#10;&#10;\end{document}"/>
  <p:tag name="IGUANATEXSIZE" val="28"/>
  <p:tag name="IGUANATEXCURSOR" val="5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.2922"/>
  <p:tag name="ORIGINALWIDTH" val="1392.19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vartheta_K(\theta)= e^{-\varepsilon_K(\theta)}=\frac{\rho_K(\theta)}{\rho_K^t(\theta)}&#10;\end{equation}&#10;&#10;\end{document}"/>
  <p:tag name="IGUANATEXSIZE" val="16"/>
  <p:tag name="IGUANATEXCURSOR" val="26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0159"/>
  <p:tag name="ORIGINALWIDTH" val="67.5094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phi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0414"/>
  <p:tag name="ORIGINALWIDTH" val="1796.50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hspace{2pc}\vartheta_\sigma(\theta)=e^{-\sigma^2 \varepsilon_\sigma(\theta)}=(s_\text{m} \sigma)^2\frac{\rho_\sigma(\theta)}{\rho^t_\sigma(\theta)}&#10;\end{equation}&#10;&#10;\end{document}"/>
  <p:tag name="IGUANATEXSIZE" val="16"/>
  <p:tag name="IGUANATEXCURSOR" val="27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333.796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langle \cos\phi\rangle&#10;\end{equation}&#10;&#10;\end{document}"/>
  <p:tag name="IGUANATEXSIZE" val="14"/>
  <p:tag name="IGUANATEXCURSOR" val="20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672"/>
  <p:tag name="ORIGINALWIDTH" val="1308,183"/>
  <p:tag name="OUTPUTDPI" val="1200"/>
  <p:tag name="LATEXADDIN" val="\documentclass{article}&#10;\usepackage{amsmath}&#10;\usepackage{amsthm}&#10;\pagestyle{empty}&#10;\usepackage{braket}&#10;\usepackage{simplewick}&#10;\usepackage{amsfonts}&#10;&#10;&#10;\usepackage{graphicx,bm,amsmath}&#10;\usepackage[usenames,dvipsnames]{xcolor}&#10;\usepackage[bbgreekl]{mathbbol}&#10;\usepackage{xcolor}&#10;\usepackage{amsmath,amssymb}&#10;&#10;\begin{document}&#10;&#10;\[&#10;l_\text{Micro}\ll \ell_\text{Meso}\ll L_\text{Hydro}&#10;\]&#10;&#10;\end{document}"/>
  <p:tag name="IGUANATEXSIZE" val="16"/>
  <p:tag name="IGUANATEXCURSOR" val="380"/>
  <p:tag name="TRANSPARENCY" val="Vero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5207"/>
  <p:tag name="ORIGINALWIDTH" val="336,797"/>
  <p:tag name="OUTPUTDPI" val="1200"/>
  <p:tag name="LATEXADDIN" val="\documentclass{article}&#10;\usepackage{amsmath}&#10;\usepackage{amsthm}&#10;\pagestyle{empty}&#10;\usepackage{braket}&#10;\usepackage{simplewick}&#10;\usepackage{amsfonts}&#10;&#10;&#10;\usepackage{graphicx,bm,amsmath}&#10;\usepackage[usenames,dvipsnames]{xcolor}&#10;\usepackage[bbgreekl]{mathbbol}&#10;\usepackage{xcolor}&#10;\usepackage{amsmath,amssymb}&#10;&#10;\begin{document}&#10;&#10;\[&#10;\langle \hat{O}(x)\rangle&#10;\]&#10;&#10;\end{document}"/>
  <p:tag name="IGUANATEXSIZE" val="16"/>
  <p:tag name="IGUANATEXCURSOR" val="343"/>
  <p:tag name="TRANSPARENCY" val="Vero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,25787"/>
  <p:tag name="ORIGINALWIDTH" val="62,25866"/>
  <p:tag name="OUTPUTDPI" val="1200"/>
  <p:tag name="LATEXADDIN" val="\documentclass{article}&#10;\usepackage{amsmath}&#10;\usepackage{amsthm}&#10;\pagestyle{empty}&#10;\usepackage{braket}&#10;\usepackage{simplewick}&#10;\usepackage{amsfonts}&#10;&#10;&#10;\usepackage{graphicx,bm,amsmath}&#10;\usepackage[usenames,dvipsnames]{xcolor}&#10;\usepackage[bbgreekl]{mathbbol}&#10;\usepackage{xcolor}&#10;\usepackage{amsmath,amssymb}&#10;&#10;\begin{document}&#10;&#10;\[&#10;x&#10;\]&#10;&#10;\end{document}"/>
  <p:tag name="IGUANATEXSIZE" val="16"/>
  <p:tag name="IGUANATEXCURSOR" val="329"/>
  <p:tag name="TRANSPARENCY" val="Vero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270,0377"/>
  <p:tag name="OUTPUTDPI" val="1200"/>
  <p:tag name="LATEXADDIN" val="\documentclass{article}&#10;\usepackage{amsmath}&#10;\usepackage{amsthm}&#10;\pagestyle{empty}&#10;\usepackage{braket}&#10;\usepackage{simplewick}&#10;\usepackage{amsfonts}&#10;&#10;&#10;\usepackage{graphicx,bm,amsmath}&#10;\usepackage[usenames,dvipsnames]{xcolor}&#10;\usepackage[bbgreekl]{mathbbol}&#10;\usepackage{xcolor}&#10;\usepackage{amsmath,amssymb}&#10;&#10;\begin{document}&#10;&#10;\[&#10;\ell_\text{Meso}&#10;\]&#10;&#10;\end{document}"/>
  <p:tag name="IGUANATEXSIZE" val="16"/>
  <p:tag name="IGUANATEXCURSOR" val="343"/>
  <p:tag name="TRANSPARENCY" val="Vero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,5169"/>
  <p:tag name="ORIGINALWIDTH" val="345,7983"/>
  <p:tag name="OUTPUTDPI" val="1200"/>
  <p:tag name="LATEXADDIN" val="\documentclass{article}&#10;\usepackage{amsmath}&#10;\usepackage{amsthm}&#10;\pagestyle{empty}&#10;\usepackage{braket}&#10;\usepackage{simplewick}&#10;\usepackage{amsfonts}&#10;&#10;&#10;\usepackage{graphicx,bm,amsmath}&#10;\usepackage[usenames,dvipsnames]{xcolor}&#10;\usepackage[bbgreekl]{mathbbol}&#10;\usepackage{xcolor}&#10;\usepackage{amsmath,amssymb}&#10;&#10;\begin{document}&#10;&#10;\[&#10;L_\text{Hydro}&#10;\]&#10;&#10;\end{document}"/>
  <p:tag name="IGUANATEXSIZE" val="16"/>
  <p:tag name="IGUANATEXCURSOR" val="329"/>
  <p:tag name="TRANSPARENCY" val="Vero"/>
  <p:tag name="FILENAME" val=""/>
  <p:tag name="INPUTTYPE" val="0"/>
  <p:tag name="LATEXENGINEID" val="1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7648"/>
  <p:tag name="ORIGINALWIDTH" val="279,039"/>
  <p:tag name="OUTPUTDPI" val="1200"/>
  <p:tag name="LATEXADDIN" val="\documentclass{article}&#10;\usepackage{amsmath}&#10;\usepackage{amsthm}&#10;\pagestyle{empty}&#10;\usepackage{braket}&#10;\usepackage{simplewick}&#10;\usepackage{amsfonts}&#10;&#10;&#10;\usepackage{graphicx,bm,amsmath}&#10;\usepackage[usenames,dvipsnames]{xcolor}&#10;\usepackage[bbgreekl]{mathbbol}&#10;\usepackage{xcolor}&#10;\usepackage{amsmath,amssymb}&#10;&#10;\begin{document}&#10;&#10;\[&#10;l_\text{Micro}&#10;\]&#10;&#10;\end{document}"/>
  <p:tag name="IGUANATEXSIZE" val="16"/>
  <p:tag name="IGUANATEXCURSOR" val="341"/>
  <p:tag name="TRANSPARENCY" val="Vero"/>
  <p:tag name="FILENAME" val=""/>
  <p:tag name="INPUTTYPE" val="0"/>
  <p:tag name="LATEXENGINEID" val="1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1755.995"/>
  <p:tag name="OUTPUTTYPE" val="PNG"/>
  <p:tag name="IGUANATEXVERSION" val="160"/>
  <p:tag name="LATEXADDIN" val="\documentclass{article}&#10;\usepackage{amsmath,amssymb}&#10;\usepackage{braket}&#10;\pagestyle{empty}&#10;&#10;\begin{document}&#10;&#10;\begin{equation}&#10;\nonumber&#10;\partial_t\rho(t,x,\theta)+\partial_x[v^{\text{eff}}\rho(t,x,\theta)]=0&#10;\end{equation}&#10;&#10;\end{document}"/>
  <p:tag name="IGUANATEXSIZE" val="16"/>
  <p:tag name="IGUANATEXCURSOR" val="20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852.8691"/>
  <p:tag name="OUTPUTTYPE" val="PNG"/>
  <p:tag name="IGUANATEXVERSION" val="160"/>
  <p:tag name="LATEXADDIN" val="\documentclass{article}&#10;\usepackage{amsmath,amssymb}&#10;\usepackage{braket}&#10;\pagestyle{empty}&#10;&#10;\begin{document}&#10;&#10;\begin{equation}&#10;\nonumber&#10;\rho(\theta)\to \rho(t,x,\theta)&#10;\end{equation}&#10;&#10;\end{document}"/>
  <p:tag name="IGUANATEXSIZE" val="16"/>
  <p:tag name="IGUANATEXCURSOR" val="16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129.01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2\pi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401.30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zeta=x/t&#10;\end{equation}&#10;&#10;\end{document}"/>
  <p:tag name="IGUANATEXSIZE" val="16"/>
  <p:tag name="IGUANATEXCURSOR" val="18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583.581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n [\text{atm}/\text{$\mu$m}]&#10;\end{equation}&#10;&#10;\end{document}"/>
  <p:tag name="IGUANATEXSIZE" val="16"/>
  <p:tag name="IGUANATEXCURSOR" val="2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776.358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{\color{Cerulean}c [10\times\text{$\mu$m}/\text{ms}]}&#10;\end{equation}&#10;&#10;\end{document}"/>
  <p:tag name="IGUANATEXSIZE" val="16"/>
  <p:tag name="IGUANATEXCURSOR" val="1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873.121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{\color{Red}K [\text{adimensional}]}&#10;\end{equation}&#10;&#10;\end{document}"/>
  <p:tag name="IGUANATEXSIZE" val="16"/>
  <p:tag name="IGUANATEXCURSOR" val="18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303.042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x[\text{$\mu$m}]&#10;\end{equation}&#10;&#10;\end{document}"/>
  <p:tag name="IGUANATEXSIZE" val="16"/>
  <p:tag name="IGUANATEXCURSOR" val="1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54.7576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0&#10;\end{equation}&#10;&#10;\end{document}"/>
  <p:tag name="IGUANATEXSIZE" val="16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117.016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60&#10;\end{equation}&#10;&#10;\end{document}"/>
  <p:tag name="IGUANATEXSIZE" val="16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208.529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-60&#10;\end{equation}&#10;&#10;\end{document}"/>
  <p:tag name="IGUANATEXSIZE" val="16"/>
  <p:tag name="IGUANATEXCURSOR" val="18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54.7576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0&#10;\end{equation}&#10;&#10;\end{document}"/>
  <p:tag name="IGUANATEXSIZE" val="16"/>
  <p:tag name="IGUANATEXCURSOR" val="17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117.016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60&#10;\end{equation}&#10;&#10;\end{document}"/>
  <p:tag name="IGUANATEXSIZE" val="16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93"/>
  <p:tag name="ORIGINALWIDTH" val="3145.189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H=\int \text{d} x\, \left\{ \frac{\hbar c}{2}\left(\frac{2\pi}{K} \Pi^2(x)+\frac{K}{2\pi}(\partial_x \phi)^2\right)-\frac{m^2c^3 K}{2\pi \hbar}\cos\phi\right\}&#10;\end{equation}&#10;&#10;\end{document}"/>
  <p:tag name="IGUANATEXSIZE" val="14"/>
  <p:tag name="IGUANATEXCURSOR" val="32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08.765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K&#10;\end{equation}&#10;&#10;\end{document}"/>
  <p:tag name="IGUANATEXSIZE" val="14"/>
  <p:tag name="IGUANATEXCURSOR" val="16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.51071"/>
  <p:tag name="ORIGINALWIDTH" val="437.31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=s_\text{m}\sigma&#10;\end{equation}&#10;&#10;\end{document}"/>
  <p:tag name="IGUANATEXSIZE" val="14"/>
  <p:tag name="IGUANATEXCURSOR" val="19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5149"/>
  <p:tag name="ORIGINALWIDTH" val="481.567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_\text{m}=4K&#10;\end{equation}&#10;&#10;\end{document}"/>
  <p:tag name="IGUANATEXSIZE" val="14"/>
  <p:tag name="IGUANATEXCURSOR" val="19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430.560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m_n/2M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08.765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K&#10;\end{equation}&#10;&#10;\end{document}"/>
  <p:tag name="IGUANATEXSIZE" val="14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820.614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text{Binding energy}&#10;\end{equation}&#10;&#10;\end{document}"/>
  <p:tag name="IGUANATEXSIZE" val="16"/>
  <p:tag name="IGUANATEXCURSOR" val="19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.51071"/>
  <p:tag name="ORIGINALWIDTH" val="360.8003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_{\text{m}}=s&#10;\end{equation}&#10;&#10;\end{document}"/>
  <p:tag name="IGUANATEXSIZE" val="14"/>
  <p:tag name="IGUANATEXCURSOR" val="17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0126"/>
  <p:tag name="ORIGINALWIDTH" val="471.0657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text{Breather}&#10;\end{equation}&#10;&#10;\end{document}"/>
  <p:tag name="IGUANATEXSIZE" val="14"/>
  <p:tag name="IGUANATEXCURSOR" val="18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262.536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text{Kink}&#10;\end{equation}&#10;&#10;\end{document}"/>
  <p:tag name="IGUANATEXSIZE" val="14"/>
  <p:tag name="IGUANATEXCURSOR" val="18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01299"/>
  <p:tag name="ORIGINALWIDTH" val="474.066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text{Antikink}&#10;\end{equation}&#10;&#10;\end{document}"/>
  <p:tag name="IGUANATEXSIZE" val="14"/>
  <p:tag name="IGUANATEXCURSOR" val="18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430.560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m_n/2M&#10;\end{equation}&#10;&#10;\end{document}"/>
  <p:tag name="IGUANATEXSIZE" val="14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.51071"/>
  <p:tag name="ORIGINALWIDTH" val="132.768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_{\text{m}}&#10;\end{equation}&#10;&#10;\end{document}"/>
  <p:tag name="IGUANATEXSIZE" val="14"/>
  <p:tag name="IGUANATEXCURSOR" val="19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25827"/>
  <p:tag name="ORIGINALWIDTH" val="48.75677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&#10;\end{equation}&#10;&#10;\end{document}"/>
  <p:tag name="IGUANATEXSIZE" val="14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3169.94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partial_t \rho_K+\partial_x (v^\text{eff}_K\rho_K)+\partial_\theta(F^{\text{eff}}_K\rho_K(\theta))= [\text{Recombination rate}]&#10;\end{equation}&#10;&#10;\end{document}"/>
  <p:tag name="IGUANATEXSIZE" val="14"/>
  <p:tag name="IGUANATEXCURSOR" val="2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485.62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partial_t \rho_\sigma+\partial_x (v^\text{eff}_\sigma\rho_\sigma)+\partial_\theta(F^{\text{eff}}_\sigma\rho_\sigma(\theta))-\frac{1}{s_\text{m}}(\partial_t s_\text{m}+v^\text{eff}_\sigma\partial_x s_\text{m})\sigma \partial_\sigma \rho_\sigma=[\text{Recombination rate}]&#10;\end{equation}&#10;&#10;\end{document}"/>
  <p:tag name="IGUANATEXSIZE" val="14"/>
  <p:tag name="IGUANATEXCURSOR" val="44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92"/>
  <p:tag name="ORIGINALWIDTH" val="2827.14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H=\int \text{d} x\, \frac{g^2c^2}{2}\Pi^2+\frac{1}{2 g^2}(\partial_x\phi)^2+\frac{m^2 c^2}{g^2}(1-\cos\left(\phi\right))&#10;\end{equation}&#10;&#10;\end{document}"/>
  <p:tag name="IGUANATEXSIZE" val="14"/>
  <p:tag name="IGUANATEXCURSOR" val="21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54"/>
  <p:tag name="ORIGINALWIDTH" val="1302.18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_\text{m}(t,x)=\frac{8\pi}{c(t,x) g^2(t,x)}&#10;\end{equation}&#10;&#10;\end{document}"/>
  <p:tag name="IGUANATEXSIZE" val="14"/>
  <p:tag name="IGUANATEXCURSOR" val="21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.51071"/>
  <p:tag name="ORIGINALWIDTH" val="437.31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=s_\text{m} \sigma&#10;\end{equation}&#10;&#10;\end{document}"/>
  <p:tag name="IGUANATEXSIZE" val="12"/>
  <p:tag name="IGUANATEXCURSOR" val="19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.51071"/>
  <p:tag name="ORIGINALWIDTH" val="132.768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{\color{Salmon} s_\text{m}}&#10;\end{equation}&#10;&#10;\end{document}"/>
  <p:tag name="IGUANATEXSIZE" val="12"/>
  <p:tag name="IGUANATEXCURSOR" val="19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0427"/>
  <p:tag name="ORIGINALWIDTH" val="2512.85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c_n=\lim_{\ell\to\infty}\frac{1}{\ell}\frac{\left\langle\left(\phi(t=\ell/c,\ell)-\phi(0,0)\right)^n\right\rangle_{\text{connected}}}{(2\pi)^n}&#10;\end{equation}&#10;&#10;\end{document}"/>
  <p:tag name="IGUANATEXSIZE" val="14"/>
  <p:tag name="IGUANATEXCURSOR" val="25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039"/>
  <p:tag name="ORIGINALWIDTH" val="2398.83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c_2(\alpha)=2\int \text{d}\theta \rho_K(\theta)|c^{-1}v^{\text{eff}}_K(\theta)\cos\alpha-\sin\alpha|&#10;\end{equation}&#10;&#10;\end{document}"/>
  <p:tag name="IGUANATEXSIZE" val="14"/>
  <p:tag name="IGUANATEXCURSOR" val="23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08.765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K&#10;\end{equation}&#10;&#10;\end{document}"/>
  <p:tag name="IGUANATEXSIZE" val="14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1692.986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c_2(\alpha=\pi/2)=2\times \text{kink density}&#10;\end{equation}&#10;&#10;\end{document}"/>
  <p:tag name="IGUANATEXSIZE" val="14"/>
  <p:tag name="IGUANATEXCURSOR" val="1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92"/>
  <p:tag name="ORIGINALWIDTH" val="2827.145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H=\int \text{d} x\, \frac{g^2c^2}{2}\Pi^2+\frac{1}{2 g^2}(\partial_x\phi)^2+\frac{m^2 c^2}{g^2}(1-\cos\left(\phi\right))&#10;\end{equation}&#10;&#10;\end{document}"/>
  <p:tag name="IGUANATEXSIZE" val="14"/>
  <p:tag name="IGUANATEXCURSOR" val="21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54"/>
  <p:tag name="ORIGINALWIDTH" val="1302.182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s_\text{m}(t,x)=\frac{8\pi}{c(t,x) g^2(t,x)}&#10;\end{equation}&#10;&#10;\end{document}"/>
  <p:tag name="IGUANATEXSIZE" val="14"/>
  <p:tag name="IGUANATEXCURSOR" val="21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535"/>
  <p:tag name="ORIGINALWIDTH" val="1936.77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g\to g(t)= g_\text{start}+\frac{t}{T}(g_\text{final}-g_\text{start})&#10;\end{equation}&#10;&#10;\end{document}"/>
  <p:tag name="IGUANATEXSIZE" val="14"/>
  <p:tag name="IGUANATEXCURSOR" val="24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746"/>
  <p:tag name="ORIGINALWIDTH" val="1509.21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H_{\text{hop}}=-t_\text{hop} (b^\dagger_{j+1}b_j+\text{h.c.})&#10;\end{equation}&#10;&#10;\end{document}"/>
  <p:tag name="IGUANATEXSIZE" val="15"/>
  <p:tag name="IGUANATEXCURSOR" val="20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859"/>
  <p:tag name="ORIGINALWIDTH" val="1074.9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H_{\text{int}}=\frac{U}{2}n_j(n_j-1)&#10;\end{equation}&#10;&#10;\end{document}"/>
  <p:tag name="IGUANATEXSIZE" val="15"/>
  <p:tag name="IGUANATEXCURSOR" val="21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75"/>
  <p:tag name="ORIGINALWIDTH" val="1568.469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H_{\text{tunnel}}=-t_\perp (b^\dagger_{j,\uparrow}b_{j,\downarrow}+\text{h.c.})&#10;\end{equation}&#10;&#10;\end{document}"/>
  <p:tag name="IGUANATEXSIZE" val="15"/>
  <p:tag name="IGUANATEXCURSOR" val="20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662"/>
  <p:tag name="ORIGINALWIDTH" val="200.278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t_\text{hop}&#10;\end{equation}&#10;&#10;\end{document}"/>
  <p:tag name="IGUANATEXSIZE" val="14"/>
  <p:tag name="IGUANATEXCURSOR" val="19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0126"/>
  <p:tag name="ORIGINALWIDTH" val="89.26244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U&#10;\end{equation}&#10;&#10;\end{document}"/>
  <p:tag name="IGUANATEXSIZE" val="14"/>
  <p:tag name="IGUANATEXCURSOR" val="1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91"/>
  <p:tag name="ORIGINALWIDTH" val="474.0661"/>
  <p:tag name="OUTPUTTYPE" val="PNG"/>
  <p:tag name="IGUANATEXVERSION" val="160"/>
  <p:tag name="LATEXADDIN" val="\documentclass{article}&#10;\usepackage{amsmath,amssymb}&#10;\usepackage{braket}&#10;\pagestyle{empty}&#10;\usepackage[usenames,dvipsnames]{xcolor}&#10;&#10;\begin{document}&#10;&#10;\begin{equation}&#10;\nonumber&#10;\frac{U}{t_\text{hop}}\gg 1&#10;\end{equation}&#10;&#10;\end{document}"/>
  <p:tag name="IGUANATEXSIZE" val="14"/>
  <p:tag name="IGUANATEXCURSOR" val="20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1965</Words>
  <Application>Microsoft Office PowerPoint</Application>
  <PresentationFormat>On-screen Show (16:9)</PresentationFormat>
  <Paragraphs>400</Paragraphs>
  <Slides>30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Gill Sans MT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Alvise Bastianello</dc:creator>
  <cp:lastModifiedBy>Alvise Bastianello</cp:lastModifiedBy>
  <cp:revision>2983</cp:revision>
  <cp:lastPrinted>2022-09-27T14:30:00Z</cp:lastPrinted>
  <dcterms:created xsi:type="dcterms:W3CDTF">2018-09-28T19:34:20Z</dcterms:created>
  <dcterms:modified xsi:type="dcterms:W3CDTF">2023-09-06T12:20:24Z</dcterms:modified>
</cp:coreProperties>
</file>