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08" r:id="rId1"/>
  </p:sldMasterIdLst>
  <p:notesMasterIdLst>
    <p:notesMasterId r:id="rId26"/>
  </p:notesMasterIdLst>
  <p:sldIdLst>
    <p:sldId id="256" r:id="rId2"/>
    <p:sldId id="262" r:id="rId3"/>
    <p:sldId id="261" r:id="rId4"/>
    <p:sldId id="263" r:id="rId5"/>
    <p:sldId id="269" r:id="rId6"/>
    <p:sldId id="266" r:id="rId7"/>
    <p:sldId id="267" r:id="rId8"/>
    <p:sldId id="270" r:id="rId9"/>
    <p:sldId id="265" r:id="rId10"/>
    <p:sldId id="271" r:id="rId11"/>
    <p:sldId id="294" r:id="rId12"/>
    <p:sldId id="272" r:id="rId13"/>
    <p:sldId id="297" r:id="rId14"/>
    <p:sldId id="316" r:id="rId15"/>
    <p:sldId id="298" r:id="rId16"/>
    <p:sldId id="299" r:id="rId17"/>
    <p:sldId id="301" r:id="rId18"/>
    <p:sldId id="308" r:id="rId19"/>
    <p:sldId id="314" r:id="rId20"/>
    <p:sldId id="303" r:id="rId21"/>
    <p:sldId id="306" r:id="rId22"/>
    <p:sldId id="307" r:id="rId23"/>
    <p:sldId id="304" r:id="rId24"/>
    <p:sldId id="30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3"/>
    <p:restoredTop sz="94704"/>
  </p:normalViewPr>
  <p:slideViewPr>
    <p:cSldViewPr snapToGrid="0">
      <p:cViewPr varScale="1">
        <p:scale>
          <a:sx n="105" d="100"/>
          <a:sy n="105" d="100"/>
        </p:scale>
        <p:origin x="10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05CDA-9C43-8C45-AAA1-F867266F18AD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186CD-3CE3-B746-8E86-196CF1D7C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57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186CD-3CE3-B746-8E86-196CF1D7C8E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10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186CD-3CE3-B746-8E86-196CF1D7C8E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09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186CD-3CE3-B746-8E86-196CF1D7C8E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321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186CD-3CE3-B746-8E86-196CF1D7C8E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122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186CD-3CE3-B746-8E86-196CF1D7C8E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184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186CD-3CE3-B746-8E86-196CF1D7C8E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56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186CD-3CE3-B746-8E86-196CF1D7C8E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394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186CD-3CE3-B746-8E86-196CF1D7C8E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51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186CD-3CE3-B746-8E86-196CF1D7C8E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80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440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191" y="5083107"/>
            <a:ext cx="10993546" cy="1217025"/>
          </a:xfrm>
        </p:spPr>
        <p:txBody>
          <a:bodyPr anchor="t">
            <a:normAutofit/>
          </a:bodyPr>
          <a:lstStyle>
            <a:lvl1pPr marL="0" indent="0" algn="r">
              <a:buNone/>
              <a:defRPr sz="2800" cap="none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74523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68F5-AE93-F94D-9043-05BC33F1DDD4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DC2B-5A0E-B249-9B07-9BE9F574B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47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46168F5-AE93-F94D-9043-05BC33F1DDD4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35DC2B-5A0E-B249-9B07-9BE9F574B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36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88859"/>
            <a:ext cx="11029615" cy="4454554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1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46168F5-AE93-F94D-9043-05BC33F1DDD4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35DC2B-5A0E-B249-9B07-9BE9F574B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87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68F5-AE93-F94D-9043-05BC33F1DDD4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DC2B-5A0E-B249-9B07-9BE9F574B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1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68F5-AE93-F94D-9043-05BC33F1DDD4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DC2B-5A0E-B249-9B07-9BE9F574B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16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68F5-AE93-F94D-9043-05BC33F1DDD4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DC2B-5A0E-B249-9B07-9BE9F574B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71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68F5-AE93-F94D-9043-05BC33F1DDD4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DC2B-5A0E-B249-9B07-9BE9F574B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30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46168F5-AE93-F94D-9043-05BC33F1DDD4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35DC2B-5A0E-B249-9B07-9BE9F574B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07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68F5-AE93-F94D-9043-05BC33F1DDD4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DC2B-5A0E-B249-9B07-9BE9F574B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57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46168F5-AE93-F94D-9043-05BC33F1DDD4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035DC2B-5A0E-B249-9B07-9BE9F574B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987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  <p:sldLayoutId id="2147484718" r:id="rId10"/>
    <p:sldLayoutId id="2147484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1.emf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10" Type="http://schemas.openxmlformats.org/officeDocument/2006/relationships/image" Target="../media/image55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6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28.emf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10" Type="http://schemas.openxmlformats.org/officeDocument/2006/relationships/image" Target="../media/image71.emf"/><Relationship Id="rId4" Type="http://schemas.openxmlformats.org/officeDocument/2006/relationships/image" Target="../media/image65.emf"/><Relationship Id="rId9" Type="http://schemas.openxmlformats.org/officeDocument/2006/relationships/image" Target="../media/image7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emf"/><Relationship Id="rId4" Type="http://schemas.openxmlformats.org/officeDocument/2006/relationships/image" Target="../media/image8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emf"/><Relationship Id="rId7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5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FE9F60-C8C7-DCA2-B520-4D0871BE5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638879"/>
          </a:xfrm>
        </p:spPr>
        <p:txBody>
          <a:bodyPr>
            <a:normAutofit fontScale="90000"/>
          </a:bodyPr>
          <a:lstStyle/>
          <a:p>
            <a:r>
              <a:rPr lang="en" altLang="ja-JP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Exactly solvable subspaces of spin-1 chains with boundaries &amp; quasiparticle interactions</a:t>
            </a:r>
            <a:endParaRPr lang="ja-JP" altLang="en-US" cap="none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EACAE1-000A-1F02-E233-C78AFFAE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5150840"/>
            <a:ext cx="10993546" cy="939567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Chihiro Matsui</a:t>
            </a:r>
          </a:p>
          <a:p>
            <a:r>
              <a:rPr kumimoji="1" lang="en-US" altLang="ja-JP" dirty="0"/>
              <a:t>The University of Tokyo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150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73D1AF-15AA-78C9-7554-46E4906F0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8858"/>
            <a:ext cx="11029615" cy="4057834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Find the Hamiltonian </a:t>
            </a:r>
            <a:r>
              <a:rPr lang="en-US" altLang="ja-JP" dirty="0">
                <a:solidFill>
                  <a:srgbClr val="FF0000"/>
                </a:solidFill>
              </a:rPr>
              <a:t>with invariant subspace spanned by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lvl="1"/>
            <a:r>
              <a:rPr lang="en-US" altLang="ja-JP" dirty="0"/>
              <a:t>Matrix product zero-energy state</a:t>
            </a:r>
          </a:p>
          <a:p>
            <a:pPr lvl="1"/>
            <a:endParaRPr kumimoji="1" lang="en-US" altLang="ja-JP" dirty="0"/>
          </a:p>
          <a:p>
            <a:pPr marL="324000" lvl="1" indent="0">
              <a:buNone/>
            </a:pPr>
            <a:endParaRPr lang="en-US" altLang="ja-JP" dirty="0"/>
          </a:p>
          <a:p>
            <a:pPr marL="324000" lvl="1" indent="0">
              <a:buNone/>
            </a:pP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Quasiparticle excitation states</a:t>
            </a:r>
          </a:p>
          <a:p>
            <a:pPr lvl="1"/>
            <a:endParaRPr kumimoji="1" lang="en-US" altLang="ja-JP" dirty="0"/>
          </a:p>
          <a:p>
            <a:pPr marL="324000" lvl="1" indent="0">
              <a:buNone/>
            </a:pPr>
            <a:endParaRPr lang="en-US" altLang="ja-JP" dirty="0">
              <a:solidFill>
                <a:srgbClr val="FF0000"/>
              </a:solidFill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6BCB9E0F-786D-8461-39B0-F53C877D5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95" y="3167804"/>
            <a:ext cx="7556500" cy="10795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5B75D05-4E85-D17D-B5F3-6A4869BC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Matrix product energy eigenstates</a:t>
            </a:r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8C13980-1744-0CE8-922E-0BBE4DBAC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873" y="3642933"/>
            <a:ext cx="889000" cy="304800"/>
          </a:xfrm>
          <a:prstGeom prst="rect">
            <a:avLst/>
          </a:prstGeom>
        </p:spPr>
      </p:pic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C604205-6744-E7E8-AAD7-67F3DACD2C44}"/>
              </a:ext>
            </a:extLst>
          </p:cNvPr>
          <p:cNvCxnSpPr>
            <a:cxnSpLocks/>
          </p:cNvCxnSpPr>
          <p:nvPr/>
        </p:nvCxnSpPr>
        <p:spPr>
          <a:xfrm flipV="1">
            <a:off x="4802660" y="3987199"/>
            <a:ext cx="259492" cy="5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CB86F24-DA05-DF9A-3D82-4B2DC4027C21}"/>
              </a:ext>
            </a:extLst>
          </p:cNvPr>
          <p:cNvSpPr txBox="1"/>
          <p:nvPr/>
        </p:nvSpPr>
        <p:spPr>
          <a:xfrm>
            <a:off x="1390525" y="4285212"/>
            <a:ext cx="4370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e.g.                            </a:t>
            </a:r>
            <a:r>
              <a:rPr kumimoji="1" lang="ja-JP" altLang="en-US" sz="2000"/>
              <a:t>⇒</a:t>
            </a:r>
            <a:r>
              <a:rPr kumimoji="1" lang="en-US" altLang="ja-JP" sz="2000" dirty="0"/>
              <a:t> periodic boundary</a:t>
            </a:r>
            <a:endParaRPr kumimoji="1" lang="ja-JP" altLang="en-US" sz="200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5D0FBBBA-29B1-0C74-B0D8-7E4ECB512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434" y="4396035"/>
            <a:ext cx="927100" cy="2286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C1437AA-8AAF-8091-1D61-2A1231181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595" y="5788451"/>
            <a:ext cx="5613400" cy="5842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607BC81-81F6-2210-FE65-D88193D7F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4748" y="5775594"/>
            <a:ext cx="4406900" cy="431800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9D9F106-7A83-F5B0-CE75-D7D0019F1E19}"/>
              </a:ext>
            </a:extLst>
          </p:cNvPr>
          <p:cNvCxnSpPr>
            <a:cxnSpLocks/>
          </p:cNvCxnSpPr>
          <p:nvPr/>
        </p:nvCxnSpPr>
        <p:spPr>
          <a:xfrm>
            <a:off x="5280136" y="6177898"/>
            <a:ext cx="18028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264895C-43CC-BABF-CBD6-F01BDDC9AC70}"/>
              </a:ext>
            </a:extLst>
          </p:cNvPr>
          <p:cNvSpPr txBox="1"/>
          <p:nvPr/>
        </p:nvSpPr>
        <p:spPr>
          <a:xfrm>
            <a:off x="8189321" y="6157034"/>
            <a:ext cx="3927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: no particle creation or annihilation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7076A67-26A1-5CF6-BD75-0C5669D20E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4421" y="6214471"/>
            <a:ext cx="2743200" cy="5588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C36998-125D-C609-AB0E-42A42CF222EA}"/>
              </a:ext>
            </a:extLst>
          </p:cNvPr>
          <p:cNvSpPr txBox="1"/>
          <p:nvPr/>
        </p:nvSpPr>
        <p:spPr>
          <a:xfrm>
            <a:off x="5380157" y="2718303"/>
            <a:ext cx="3762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FF0000"/>
                </a:solidFill>
              </a:rPr>
              <a:t>⇒</a:t>
            </a:r>
            <a:r>
              <a:rPr kumimoji="1" lang="en-US" altLang="ja-JP" sz="2000" dirty="0">
                <a:solidFill>
                  <a:srgbClr val="FF0000"/>
                </a:solidFill>
              </a:rPr>
              <a:t> area-law entanglement entropy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8A10E69-A2AF-401B-66D5-64605FE1D217}"/>
              </a:ext>
            </a:extLst>
          </p:cNvPr>
          <p:cNvSpPr txBox="1"/>
          <p:nvPr/>
        </p:nvSpPr>
        <p:spPr>
          <a:xfrm>
            <a:off x="5062152" y="5321206"/>
            <a:ext cx="6110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FF0000"/>
                </a:solidFill>
              </a:rPr>
              <a:t>⇒</a:t>
            </a:r>
            <a:r>
              <a:rPr kumimoji="1" lang="en-US" altLang="ja-JP" sz="2000" dirty="0">
                <a:solidFill>
                  <a:srgbClr val="FF0000"/>
                </a:solidFill>
              </a:rPr>
              <a:t> expected to be sub-volume law entanglement entropy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C6B7493-38D0-6A68-2559-93F547E4F8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9434" y="4751514"/>
            <a:ext cx="1333500" cy="2286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6F9093-C866-E9E0-C0D9-1E765BEF3B86}"/>
              </a:ext>
            </a:extLst>
          </p:cNvPr>
          <p:cNvSpPr txBox="1"/>
          <p:nvPr/>
        </p:nvSpPr>
        <p:spPr>
          <a:xfrm>
            <a:off x="3350434" y="4662172"/>
            <a:ext cx="2230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⇒</a:t>
            </a:r>
            <a:r>
              <a:rPr kumimoji="1" lang="en-US" altLang="ja-JP" sz="2000" dirty="0"/>
              <a:t> open boundaries</a:t>
            </a:r>
            <a:endParaRPr kumimoji="1" lang="ja-JP" altLang="en-US" sz="200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14683BF1-E22A-426B-25B3-658D1C3B59AC}"/>
              </a:ext>
            </a:extLst>
          </p:cNvPr>
          <p:cNvCxnSpPr/>
          <p:nvPr/>
        </p:nvCxnSpPr>
        <p:spPr>
          <a:xfrm flipV="1">
            <a:off x="6726021" y="3947733"/>
            <a:ext cx="0" cy="1700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1670D023-70AF-473D-6E02-54A5CE4FFE8C}"/>
              </a:ext>
            </a:extLst>
          </p:cNvPr>
          <p:cNvCxnSpPr>
            <a:cxnSpLocks/>
          </p:cNvCxnSpPr>
          <p:nvPr/>
        </p:nvCxnSpPr>
        <p:spPr>
          <a:xfrm flipV="1">
            <a:off x="5878677" y="3962900"/>
            <a:ext cx="0" cy="1670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4EB698EE-FDD5-B4C4-0CCB-94A5F1C64F8A}"/>
              </a:ext>
            </a:extLst>
          </p:cNvPr>
          <p:cNvCxnSpPr>
            <a:cxnSpLocks/>
          </p:cNvCxnSpPr>
          <p:nvPr/>
        </p:nvCxnSpPr>
        <p:spPr>
          <a:xfrm flipV="1">
            <a:off x="5323941" y="3956804"/>
            <a:ext cx="0" cy="1670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0DD70A2-B214-077B-6FC0-7A101DACADEE}"/>
              </a:ext>
            </a:extLst>
          </p:cNvPr>
          <p:cNvSpPr txBox="1"/>
          <p:nvPr/>
        </p:nvSpPr>
        <p:spPr>
          <a:xfrm>
            <a:off x="8709103" y="4423348"/>
            <a:ext cx="2662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: small bond dimension </a:t>
            </a:r>
            <a:br>
              <a:rPr kumimoji="1" lang="en-US" altLang="ja-JP" sz="2000" dirty="0">
                <a:solidFill>
                  <a:srgbClr val="FF0000"/>
                </a:solidFill>
              </a:rPr>
            </a:br>
            <a:r>
              <a:rPr kumimoji="1" lang="en-US" altLang="ja-JP" sz="2000" dirty="0">
                <a:solidFill>
                  <a:srgbClr val="FF0000"/>
                </a:solidFill>
              </a:rPr>
              <a:t>  (           )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9E5B14A6-B997-5A5C-0F8C-D053B4C369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6095" y="4835179"/>
            <a:ext cx="546100" cy="21590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5787513E-7860-77C2-4FB2-B741B5D171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2571" y="4259873"/>
            <a:ext cx="30353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4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C336AF-FCA1-0620-C89E-A2DAC8D6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Non-interacting solvable subspace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77A5B4-F0E5-FCDE-B12F-39B8A2508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>
                <a:solidFill>
                  <a:srgbClr val="FF0000"/>
                </a:solidFill>
              </a:rPr>
              <a:t>Which Hamiltonian has the invariant subspace given by  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Non-interacting quasiparticles</a:t>
            </a:r>
          </a:p>
          <a:p>
            <a:pPr lvl="1"/>
            <a:r>
              <a:rPr lang="en-US" altLang="ja-JP" dirty="0"/>
              <a:t>Spin-2 magnon excitation</a:t>
            </a:r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Local orthogonality</a:t>
            </a:r>
          </a:p>
          <a:p>
            <a:pPr lvl="1"/>
            <a:endParaRPr lang="en-US" altLang="ja-JP" sz="2000" dirty="0">
              <a:solidFill>
                <a:srgbClr val="FF0000"/>
              </a:solidFill>
            </a:endParaRPr>
          </a:p>
          <a:p>
            <a:pPr lvl="1"/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2CDABB-4A7B-2B42-5AA2-5B312357C635}"/>
              </a:ext>
            </a:extLst>
          </p:cNvPr>
          <p:cNvSpPr txBox="1"/>
          <p:nvPr/>
        </p:nvSpPr>
        <p:spPr>
          <a:xfrm>
            <a:off x="5396956" y="3383646"/>
            <a:ext cx="2279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70C0"/>
                </a:solidFill>
              </a:rPr>
              <a:t>Moudgalya</a:t>
            </a:r>
            <a:r>
              <a:rPr kumimoji="1" lang="en-US" altLang="ja-JP" sz="1600" dirty="0">
                <a:solidFill>
                  <a:srgbClr val="0070C0"/>
                </a:solidFill>
              </a:rPr>
              <a:t> et al. (2020)]</a:t>
            </a:r>
            <a:endParaRPr kumimoji="1" lang="ja-JP" altLang="en-US" sz="1600">
              <a:solidFill>
                <a:srgbClr val="0070C0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5733265-D545-A3AE-1A16-9BB24137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263" y="3923846"/>
            <a:ext cx="2247900" cy="3175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906FEAC-B11B-48EE-668B-3BC94ADE1355}"/>
              </a:ext>
            </a:extLst>
          </p:cNvPr>
          <p:cNvSpPr txBox="1"/>
          <p:nvPr/>
        </p:nvSpPr>
        <p:spPr>
          <a:xfrm>
            <a:off x="4397559" y="4322004"/>
            <a:ext cx="6952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: forbid quasiparticles </a:t>
            </a:r>
            <a:r>
              <a:rPr kumimoji="1" lang="en-US" altLang="ja-JP" sz="2000">
                <a:solidFill>
                  <a:srgbClr val="FF0000"/>
                </a:solidFill>
              </a:rPr>
              <a:t>to locate at </a:t>
            </a:r>
            <a:r>
              <a:rPr kumimoji="1" lang="en-US" altLang="ja-JP" sz="2000" dirty="0">
                <a:solidFill>
                  <a:srgbClr val="FF0000"/>
                </a:solidFill>
              </a:rPr>
              <a:t>the same site or adjacent sites 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A050BB-F2DC-9EDB-72ED-777AD7509163}"/>
              </a:ext>
            </a:extLst>
          </p:cNvPr>
          <p:cNvSpPr txBox="1"/>
          <p:nvPr/>
        </p:nvSpPr>
        <p:spPr>
          <a:xfrm>
            <a:off x="1235793" y="4789205"/>
            <a:ext cx="7537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chemeClr val="tx2"/>
                </a:solidFill>
              </a:rPr>
              <a:t>⇒</a:t>
            </a:r>
            <a:r>
              <a:rPr kumimoji="1" lang="en-US" altLang="ja-JP" sz="2000" dirty="0">
                <a:solidFill>
                  <a:schemeClr val="tx2"/>
                </a:solidFill>
              </a:rPr>
              <a:t> Non-interacting quasiparticles for the nearest neighbor Hamiltonian</a:t>
            </a:r>
            <a:endParaRPr kumimoji="1" lang="ja-JP" altLang="en-US" sz="2000">
              <a:solidFill>
                <a:schemeClr val="tx2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13A794C-E73B-22F8-1DE2-12BE934C5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668" y="5484869"/>
            <a:ext cx="3962400" cy="3175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EFEDC80-07FD-762D-8288-37B260608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451" y="5922264"/>
            <a:ext cx="939800" cy="1905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A5B6E1-BEF9-F904-796A-A2916DF8621A}"/>
              </a:ext>
            </a:extLst>
          </p:cNvPr>
          <p:cNvSpPr txBox="1"/>
          <p:nvPr/>
        </p:nvSpPr>
        <p:spPr>
          <a:xfrm>
            <a:off x="2427752" y="5821387"/>
            <a:ext cx="5863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: identical quasiparticles (single mode quantum states)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AB6A18A-F605-0CE8-B019-E80A7E3E0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451" y="4370965"/>
            <a:ext cx="2832100" cy="3048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7B18CB2-3271-7784-FB76-1359926A2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451" y="6223765"/>
            <a:ext cx="6908800" cy="3556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62D8C4B-FE1B-819C-A5E3-66C02375B0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3168" y="2737410"/>
            <a:ext cx="51054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B05A6-8D91-78D4-4B92-A7757DF1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Non-interacting solvable subspace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C6D9CE-0001-87C2-8294-96B7E7214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8858"/>
            <a:ext cx="11029615" cy="4230919"/>
          </a:xfrm>
        </p:spPr>
        <p:txBody>
          <a:bodyPr/>
          <a:lstStyle/>
          <a:p>
            <a:r>
              <a:rPr lang="en-US" altLang="ja-JP" dirty="0"/>
              <a:t>The sufficient conditions for W to be eigenspace of the Hamiltonian </a:t>
            </a:r>
          </a:p>
          <a:p>
            <a:pPr lvl="1"/>
            <a:r>
              <a:rPr kumimoji="1" lang="en-US" altLang="ja-JP" dirty="0"/>
              <a:t>Frustration-free condition</a:t>
            </a:r>
          </a:p>
          <a:p>
            <a:pPr marL="324000" lvl="1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kumimoji="1" lang="en-US" altLang="ja-JP" dirty="0"/>
              <a:t>Eigenvalue problem for excitation states</a:t>
            </a: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1C32E1B-8B77-B1CA-D878-6213BF335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3215377"/>
            <a:ext cx="1282700" cy="2794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05512AA-70FA-7D7F-6608-43D09CEC3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961" y="3274377"/>
            <a:ext cx="1511300" cy="26670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3450A1A-2179-8D4D-B034-C2066625A54A}"/>
              </a:ext>
            </a:extLst>
          </p:cNvPr>
          <p:cNvSpPr txBox="1"/>
          <p:nvPr/>
        </p:nvSpPr>
        <p:spPr>
          <a:xfrm>
            <a:off x="8532368" y="2536164"/>
            <a:ext cx="2279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70C0"/>
                </a:solidFill>
              </a:rPr>
              <a:t>Moudgalya</a:t>
            </a:r>
            <a:r>
              <a:rPr kumimoji="1" lang="en-US" altLang="ja-JP" sz="1600" dirty="0">
                <a:solidFill>
                  <a:srgbClr val="0070C0"/>
                </a:solidFill>
              </a:rPr>
              <a:t> et al. (2020)]</a:t>
            </a:r>
            <a:endParaRPr kumimoji="1" lang="ja-JP" altLang="en-US" sz="1600">
              <a:solidFill>
                <a:srgbClr val="0070C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6DF99E-E4A7-B230-66F7-10EC5336E30F}"/>
              </a:ext>
            </a:extLst>
          </p:cNvPr>
          <p:cNvSpPr txBox="1"/>
          <p:nvPr/>
        </p:nvSpPr>
        <p:spPr>
          <a:xfrm>
            <a:off x="8162525" y="3294367"/>
            <a:ext cx="247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Energy spectrum in W</a:t>
            </a:r>
            <a:endParaRPr kumimoji="1" lang="ja-JP" altLang="en-US" sz="200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86E8C2A-5B3D-3053-A982-D9D3163DF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926" y="4808363"/>
            <a:ext cx="5092700" cy="3175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F3926B-76A8-2596-3F5E-BD3B0EA42B92}"/>
              </a:ext>
            </a:extLst>
          </p:cNvPr>
          <p:cNvSpPr txBox="1"/>
          <p:nvPr/>
        </p:nvSpPr>
        <p:spPr>
          <a:xfrm>
            <a:off x="4752234" y="3159124"/>
            <a:ext cx="2687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: zero-energy eigenstate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FA351BE-87C3-734F-33FD-E4BD4D652A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6774" y="3791214"/>
            <a:ext cx="2400300" cy="17907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AE1657E-9B7B-F7CF-3A90-9FD42CC348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926" y="5259009"/>
            <a:ext cx="5918200" cy="330200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0CF3981-BD36-DF47-2660-40468EFA4E45}"/>
              </a:ext>
            </a:extLst>
          </p:cNvPr>
          <p:cNvSpPr txBox="1"/>
          <p:nvPr/>
        </p:nvSpPr>
        <p:spPr>
          <a:xfrm>
            <a:off x="8273794" y="5613593"/>
            <a:ext cx="2790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equally-spaced spectrum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082DA0-4A91-770F-0E10-0B7B51900612}"/>
              </a:ext>
            </a:extLst>
          </p:cNvPr>
          <p:cNvSpPr txBox="1"/>
          <p:nvPr/>
        </p:nvSpPr>
        <p:spPr>
          <a:xfrm>
            <a:off x="4168961" y="5613593"/>
            <a:ext cx="3307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: spectral generating algebra!!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DB4806-9248-B91F-E5FD-FCDDEAF6DA6A}"/>
              </a:ext>
            </a:extLst>
          </p:cNvPr>
          <p:cNvSpPr txBox="1"/>
          <p:nvPr/>
        </p:nvSpPr>
        <p:spPr>
          <a:xfrm>
            <a:off x="2024595" y="6166884"/>
            <a:ext cx="8142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Possible generalization by keeping the block diagonal structure?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96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B05A6-8D91-78D4-4B92-A7757DF1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Non-interacting solvable subspace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C6D9CE-0001-87C2-8294-96B7E7214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8858"/>
            <a:ext cx="11029615" cy="4230919"/>
          </a:xfrm>
        </p:spPr>
        <p:txBody>
          <a:bodyPr/>
          <a:lstStyle/>
          <a:p>
            <a:r>
              <a:rPr lang="en-US" altLang="ja-JP" dirty="0"/>
              <a:t>Hamiltonian</a:t>
            </a:r>
          </a:p>
          <a:p>
            <a:pPr lvl="1"/>
            <a:r>
              <a:rPr lang="en-US" altLang="ja-JP" dirty="0"/>
              <a:t>Local bulk interaction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1 free parameters </a:t>
            </a:r>
            <a:r>
              <a:rPr kumimoji="1" lang="en-US" altLang="ja-JP" dirty="0"/>
              <a:t>(                           for AKLT model)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lang="en-US" altLang="ja-JP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2517E4D-6FD2-31CE-0A34-E037EA0B8366}"/>
              </a:ext>
            </a:extLst>
          </p:cNvPr>
          <p:cNvSpPr txBox="1"/>
          <p:nvPr/>
        </p:nvSpPr>
        <p:spPr>
          <a:xfrm>
            <a:off x="2024595" y="6252228"/>
            <a:ext cx="8142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Possible generalization by keeping the block diagonal structure?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FF0FF0-58D4-796B-57A0-514649573BAE}"/>
              </a:ext>
            </a:extLst>
          </p:cNvPr>
          <p:cNvSpPr txBox="1"/>
          <p:nvPr/>
        </p:nvSpPr>
        <p:spPr>
          <a:xfrm>
            <a:off x="6629426" y="2374922"/>
            <a:ext cx="2411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Energy spectrum for  </a:t>
            </a:r>
            <a:endParaRPr kumimoji="1" lang="ja-JP" altLang="en-US" sz="20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C7FDCC-90FF-6F99-8F6B-7740E8451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842" y="2909689"/>
            <a:ext cx="5054600" cy="25781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2384B23-4A90-EDD7-433D-AE9F2F9F6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845" y="5825644"/>
            <a:ext cx="1714500" cy="3302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A17DF6D-63BE-F77B-52D7-E86F7C78B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3142" y="2446867"/>
            <a:ext cx="2374900" cy="2794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A9B149A-A038-2A72-FD4C-BCC49DF7A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229" y="3215505"/>
            <a:ext cx="50800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4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B05A6-8D91-78D4-4B92-A7757DF1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Non-interacting solvable subspace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C6D9CE-0001-87C2-8294-96B7E7214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8858"/>
            <a:ext cx="11029615" cy="4230919"/>
          </a:xfrm>
        </p:spPr>
        <p:txBody>
          <a:bodyPr/>
          <a:lstStyle/>
          <a:p>
            <a:r>
              <a:rPr lang="en-US" altLang="ja-JP" dirty="0"/>
              <a:t>The sufficient conditions for W to be eigenspace of the Hamiltonian </a:t>
            </a:r>
          </a:p>
          <a:p>
            <a:pPr lvl="1"/>
            <a:r>
              <a:rPr kumimoji="1" lang="en-US" altLang="ja-JP" dirty="0">
                <a:solidFill>
                  <a:srgbClr val="FF0000"/>
                </a:solidFill>
              </a:rPr>
              <a:t>Generalized</a:t>
            </a:r>
            <a:r>
              <a:rPr kumimoji="1" lang="en-US" altLang="ja-JP" dirty="0"/>
              <a:t> frustration-free condition</a:t>
            </a:r>
          </a:p>
          <a:p>
            <a:pPr marL="324000" lvl="1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kumimoji="1" lang="en-US" altLang="ja-JP" dirty="0"/>
              <a:t>Eigenvalue problem for excitation states</a:t>
            </a: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6AF2A77-E29C-0654-A172-9E7038006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379" y="3292195"/>
            <a:ext cx="1511300" cy="2667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AE7E632-F3D6-0ED3-AD63-2DADCDC45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926" y="3235917"/>
            <a:ext cx="3009900" cy="2794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2D9736-D764-DBED-F678-B7E65AF8C7A5}"/>
              </a:ext>
            </a:extLst>
          </p:cNvPr>
          <p:cNvSpPr txBox="1"/>
          <p:nvPr/>
        </p:nvSpPr>
        <p:spPr>
          <a:xfrm>
            <a:off x="6592191" y="3187766"/>
            <a:ext cx="3938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: crucial for boundary generalization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EB8CB283-645D-FE4F-A7C8-967CB1226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66" y="4771727"/>
            <a:ext cx="4851400" cy="317500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AB76BABA-22D1-82E8-155E-347C06D5B2DA}"/>
              </a:ext>
            </a:extLst>
          </p:cNvPr>
          <p:cNvCxnSpPr/>
          <p:nvPr/>
        </p:nvCxnSpPr>
        <p:spPr>
          <a:xfrm>
            <a:off x="4599871" y="5089227"/>
            <a:ext cx="28765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B18810C1-D01E-EE94-6E99-433207616099}"/>
              </a:ext>
            </a:extLst>
          </p:cNvPr>
          <p:cNvCxnSpPr/>
          <p:nvPr/>
        </p:nvCxnSpPr>
        <p:spPr>
          <a:xfrm>
            <a:off x="5431625" y="5089227"/>
            <a:ext cx="28765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180AF5C-F75F-E55C-B836-857965D22B35}"/>
              </a:ext>
            </a:extLst>
          </p:cNvPr>
          <p:cNvCxnSpPr/>
          <p:nvPr/>
        </p:nvCxnSpPr>
        <p:spPr>
          <a:xfrm>
            <a:off x="1336182" y="5511891"/>
            <a:ext cx="28765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96FC00BD-CBCC-87A5-FFF7-521FAA1088C9}"/>
              </a:ext>
            </a:extLst>
          </p:cNvPr>
          <p:cNvCxnSpPr/>
          <p:nvPr/>
        </p:nvCxnSpPr>
        <p:spPr>
          <a:xfrm>
            <a:off x="3178486" y="5510919"/>
            <a:ext cx="28765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>
            <a:extLst>
              <a:ext uri="{FF2B5EF4-FFF2-40B4-BE49-F238E27FC236}">
                <a16:creationId xmlns:a16="http://schemas.microsoft.com/office/drawing/2014/main" id="{1882367E-725D-C1E2-6915-239304521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0566" y="5188469"/>
            <a:ext cx="3378200" cy="3048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6E0A0502-C89C-370C-1327-228C2E322D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0566" y="5716296"/>
            <a:ext cx="6527800" cy="3302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0382E356-EE99-EE3F-2965-6AEE9E9C10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5565" y="3634375"/>
            <a:ext cx="3060700" cy="685800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01CBFF7-7AE4-3DCC-8B46-6F58E0F43EC9}"/>
              </a:ext>
            </a:extLst>
          </p:cNvPr>
          <p:cNvSpPr txBox="1"/>
          <p:nvPr/>
        </p:nvSpPr>
        <p:spPr>
          <a:xfrm>
            <a:off x="7993984" y="5675199"/>
            <a:ext cx="3307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: spectral generating algebra!!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5180F4AC-DD38-9323-CF42-CA28A86CC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3000" y="3803983"/>
            <a:ext cx="1447800" cy="279400"/>
          </a:xfrm>
          <a:prstGeom prst="rect">
            <a:avLst/>
          </a:prstGeom>
        </p:spPr>
      </p:pic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C839D99A-F6B7-8D8F-43CE-EF1D4B507FB9}"/>
              </a:ext>
            </a:extLst>
          </p:cNvPr>
          <p:cNvCxnSpPr/>
          <p:nvPr/>
        </p:nvCxnSpPr>
        <p:spPr>
          <a:xfrm flipV="1">
            <a:off x="1487424" y="3565461"/>
            <a:ext cx="0" cy="180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70D4657F-FDFB-E3B7-7A32-889FF124EF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5565" y="4477234"/>
            <a:ext cx="4495800" cy="4191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DC1B95-2DFC-BB67-3E65-F7A7E500AFA8}"/>
              </a:ext>
            </a:extLst>
          </p:cNvPr>
          <p:cNvSpPr txBox="1"/>
          <p:nvPr/>
        </p:nvSpPr>
        <p:spPr>
          <a:xfrm>
            <a:off x="2938179" y="6192788"/>
            <a:ext cx="6315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Equally-spacing energy spectrum structure holds.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86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58A328-9996-EE78-87A9-40CBA81E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Boundary generalization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45F5EC-D23D-A06B-50E0-31312A2C5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Hamiltonian</a:t>
            </a:r>
          </a:p>
          <a:p>
            <a:pPr lvl="1"/>
            <a:r>
              <a:rPr kumimoji="1" lang="en-US" altLang="ja-JP" dirty="0"/>
              <a:t>Local bulk interaction</a:t>
            </a:r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Boundary interactions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547981-B74B-A058-791C-2EFCFDCDA324}"/>
              </a:ext>
            </a:extLst>
          </p:cNvPr>
          <p:cNvSpPr txBox="1"/>
          <p:nvPr/>
        </p:nvSpPr>
        <p:spPr>
          <a:xfrm>
            <a:off x="2938179" y="6326900"/>
            <a:ext cx="6315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Equally-spacing energy spectrum structure holds.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12A52E0-067D-9959-87A1-9B0A21A46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47" y="5709333"/>
            <a:ext cx="2095500" cy="6477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413DE11-869F-4D73-5F9A-27EA0FFB9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162" y="5709333"/>
            <a:ext cx="3213100" cy="6477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8F4CA7E-7DE5-82DA-2F48-BA2841810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161" y="2786760"/>
            <a:ext cx="1879600" cy="2159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4FC9CEB-CC8B-B479-5D00-09C403B65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2777" y="2432080"/>
            <a:ext cx="2438400" cy="2794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C6864D0-207E-8199-47C8-86B7D437C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1902" y="3156278"/>
            <a:ext cx="5054600" cy="28448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5E85E6E-66DA-E29B-ED91-C586DD4A7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6763" y="3213532"/>
            <a:ext cx="5080000" cy="19177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F26F50-B7B5-155B-735D-B9AD0C88936A}"/>
              </a:ext>
            </a:extLst>
          </p:cNvPr>
          <p:cNvSpPr txBox="1"/>
          <p:nvPr/>
        </p:nvSpPr>
        <p:spPr>
          <a:xfrm>
            <a:off x="6629426" y="2374922"/>
            <a:ext cx="2411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Energy spectrum for  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14883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B05A6-8D91-78D4-4B92-A7757DF1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Generalization of solvable subspace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C6D9CE-0001-87C2-8294-96B7E7214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Non-integrable models with solvable subspaces</a:t>
            </a:r>
          </a:p>
          <a:p>
            <a:pPr lvl="1"/>
            <a:r>
              <a:rPr kumimoji="1" lang="en-US" altLang="ja-JP" dirty="0">
                <a:solidFill>
                  <a:srgbClr val="FF0000"/>
                </a:solidFill>
              </a:rPr>
              <a:t>Generalized</a:t>
            </a:r>
            <a:r>
              <a:rPr kumimoji="1" lang="en-US" altLang="ja-JP" dirty="0"/>
              <a:t> frustration-free condition</a:t>
            </a:r>
          </a:p>
          <a:p>
            <a:pPr lvl="1"/>
            <a:endParaRPr lang="en-US" altLang="ja-JP" dirty="0"/>
          </a:p>
          <a:p>
            <a:pPr lvl="1"/>
            <a:r>
              <a:rPr kumimoji="1" lang="en-US" altLang="ja-JP" dirty="0"/>
              <a:t>Eigenvalue problem for excitation states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>
              <a:solidFill>
                <a:srgbClr val="00B050"/>
              </a:solidFill>
            </a:endParaRPr>
          </a:p>
          <a:p>
            <a:pPr lvl="1"/>
            <a:r>
              <a:rPr kumimoji="1" lang="en-US" altLang="ja-JP" dirty="0">
                <a:solidFill>
                  <a:srgbClr val="FF0000"/>
                </a:solidFill>
              </a:rPr>
              <a:t>Without</a:t>
            </a:r>
            <a:r>
              <a:rPr kumimoji="1" lang="en-US" altLang="ja-JP" dirty="0"/>
              <a:t> local orthogonality</a:t>
            </a:r>
            <a:endParaRPr kumimoji="1" lang="ja-JP" altLang="en-US"/>
          </a:p>
          <a:p>
            <a:pPr lvl="1"/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DD8C01-15D4-1C4C-81FF-60D6567D6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926" y="3211946"/>
            <a:ext cx="3009900" cy="279400"/>
          </a:xfrm>
          <a:prstGeom prst="rect">
            <a:avLst/>
          </a:prstGeom>
        </p:spPr>
      </p:pic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E852096C-B975-3AE4-400F-F30CF648CACB}"/>
              </a:ext>
            </a:extLst>
          </p:cNvPr>
          <p:cNvSpPr/>
          <p:nvPr/>
        </p:nvSpPr>
        <p:spPr>
          <a:xfrm>
            <a:off x="810491" y="2649682"/>
            <a:ext cx="10800316" cy="2535382"/>
          </a:xfrm>
          <a:prstGeom prst="roundRect">
            <a:avLst>
              <a:gd name="adj" fmla="val 724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7F1CA00F-0B89-40CA-3B2C-DA3BDE97A6FC}"/>
              </a:ext>
            </a:extLst>
          </p:cNvPr>
          <p:cNvSpPr/>
          <p:nvPr/>
        </p:nvSpPr>
        <p:spPr>
          <a:xfrm>
            <a:off x="810491" y="5713832"/>
            <a:ext cx="10800316" cy="841664"/>
          </a:xfrm>
          <a:prstGeom prst="roundRect">
            <a:avLst>
              <a:gd name="adj" fmla="val 2082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2780E42-4CAC-9E60-76F6-7BECD195FD67}"/>
              </a:ext>
            </a:extLst>
          </p:cNvPr>
          <p:cNvSpPr txBox="1"/>
          <p:nvPr/>
        </p:nvSpPr>
        <p:spPr>
          <a:xfrm>
            <a:off x="8387809" y="2205756"/>
            <a:ext cx="3222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Boundary generalization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2D2557E-E3E6-0922-4304-CAB00DF24B90}"/>
              </a:ext>
            </a:extLst>
          </p:cNvPr>
          <p:cNvSpPr txBox="1"/>
          <p:nvPr/>
        </p:nvSpPr>
        <p:spPr>
          <a:xfrm>
            <a:off x="7480446" y="5279858"/>
            <a:ext cx="4130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50"/>
                </a:solidFill>
              </a:rPr>
              <a:t>Bethe-ansatz solvable subspace</a:t>
            </a:r>
            <a:endParaRPr kumimoji="1" lang="ja-JP" altLang="en-US" sz="2400">
              <a:solidFill>
                <a:srgbClr val="00B05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5D09194-CA48-8CF5-88C5-047A8769CF17}"/>
              </a:ext>
            </a:extLst>
          </p:cNvPr>
          <p:cNvSpPr txBox="1"/>
          <p:nvPr/>
        </p:nvSpPr>
        <p:spPr>
          <a:xfrm>
            <a:off x="6764486" y="5782055"/>
            <a:ext cx="3492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⇒</a:t>
            </a:r>
            <a:r>
              <a:rPr kumimoji="1" lang="en-US" altLang="ja-JP" sz="2000" dirty="0"/>
              <a:t> orthogonality guaranteed by </a:t>
            </a:r>
            <a:br>
              <a:rPr kumimoji="1" lang="en-US" altLang="ja-JP" sz="2000" dirty="0"/>
            </a:br>
            <a:r>
              <a:rPr kumimoji="1" lang="en-US" altLang="ja-JP" sz="2000" dirty="0"/>
              <a:t>     Hermitian Hamiltonian</a:t>
            </a:r>
            <a:endParaRPr kumimoji="1" lang="ja-JP" altLang="en-US" sz="200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8B65895-B184-BF5C-8699-A9C93DB4B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926" y="4260911"/>
            <a:ext cx="4851400" cy="3175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D556C7A-0AA6-5299-D9D8-2E9589BD8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926" y="4671123"/>
            <a:ext cx="3378200" cy="304800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3F4B275-FCB2-6959-89C0-D166C4C52690}"/>
              </a:ext>
            </a:extLst>
          </p:cNvPr>
          <p:cNvCxnSpPr/>
          <p:nvPr/>
        </p:nvCxnSpPr>
        <p:spPr>
          <a:xfrm>
            <a:off x="4607931" y="4578411"/>
            <a:ext cx="28765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CA59835-62B8-AB48-E389-DB347DA71110}"/>
              </a:ext>
            </a:extLst>
          </p:cNvPr>
          <p:cNvCxnSpPr/>
          <p:nvPr/>
        </p:nvCxnSpPr>
        <p:spPr>
          <a:xfrm>
            <a:off x="5439685" y="4578411"/>
            <a:ext cx="28765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6E79695-400E-35F2-6C73-F005201E226C}"/>
              </a:ext>
            </a:extLst>
          </p:cNvPr>
          <p:cNvCxnSpPr/>
          <p:nvPr/>
        </p:nvCxnSpPr>
        <p:spPr>
          <a:xfrm>
            <a:off x="1368626" y="4975923"/>
            <a:ext cx="28765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11B81BD-3DFB-CDAF-91AB-357A7AFAA133}"/>
              </a:ext>
            </a:extLst>
          </p:cNvPr>
          <p:cNvCxnSpPr/>
          <p:nvPr/>
        </p:nvCxnSpPr>
        <p:spPr>
          <a:xfrm>
            <a:off x="3210930" y="4974951"/>
            <a:ext cx="28765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9CBF7029-60FF-7581-538B-A7FAC112F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0293" y="4438602"/>
            <a:ext cx="3987800" cy="2921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E6321B9-E45A-C2F1-358C-9A027D7CC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293" y="3277800"/>
            <a:ext cx="15113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82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73D1AF-15AA-78C9-7554-46E4906F0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8858"/>
            <a:ext cx="11029615" cy="3584355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Find the Hamiltonian </a:t>
            </a:r>
            <a:r>
              <a:rPr lang="en-US" altLang="ja-JP" dirty="0">
                <a:solidFill>
                  <a:srgbClr val="FF0000"/>
                </a:solidFill>
              </a:rPr>
              <a:t>with invariant subspace spanned by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lvl="1"/>
            <a:r>
              <a:rPr lang="en-US" altLang="ja-JP" dirty="0"/>
              <a:t>Matrix product zero-energy state</a:t>
            </a:r>
          </a:p>
          <a:p>
            <a:pPr lvl="1"/>
            <a:endParaRPr kumimoji="1" lang="en-US" altLang="ja-JP" dirty="0"/>
          </a:p>
          <a:p>
            <a:pPr marL="324000" lvl="1" indent="0">
              <a:buNone/>
            </a:pPr>
            <a:endParaRPr lang="en-US" altLang="ja-JP" dirty="0"/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Bethe-like states</a:t>
            </a:r>
            <a:r>
              <a:rPr lang="en-US" altLang="ja-JP" dirty="0"/>
              <a:t> (quasiparticle excitation states)</a:t>
            </a:r>
          </a:p>
          <a:p>
            <a:pPr lvl="1"/>
            <a:endParaRPr kumimoji="1" lang="en-US" altLang="ja-JP" dirty="0"/>
          </a:p>
          <a:p>
            <a:pPr marL="324000" lvl="1" indent="0">
              <a:buNone/>
            </a:pP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5B75D05-4E85-D17D-B5F3-6A4869BC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Bethe-ansatz solvable subspace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C1437AA-8AAF-8091-1D61-2A1231181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95" y="4923759"/>
            <a:ext cx="5613400" cy="584200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9D9F106-7A83-F5B0-CE75-D7D0019F1E19}"/>
              </a:ext>
            </a:extLst>
          </p:cNvPr>
          <p:cNvCxnSpPr>
            <a:cxnSpLocks/>
          </p:cNvCxnSpPr>
          <p:nvPr/>
        </p:nvCxnSpPr>
        <p:spPr>
          <a:xfrm>
            <a:off x="5280136" y="5313206"/>
            <a:ext cx="18028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AEE8B3C3-7011-765D-6EE5-C7089EDA1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601" y="5474959"/>
            <a:ext cx="2743200" cy="5334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7C58E1A-198C-27FB-32D6-44B568B30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890" y="3161051"/>
            <a:ext cx="1473200" cy="9271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56DA149-AA8E-C1D0-D882-88A5E8755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322" y="4413370"/>
            <a:ext cx="279400" cy="2413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C380A6D-515F-9C8E-95CF-96F8B0A73F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3469" y="4413370"/>
            <a:ext cx="279400" cy="2413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157D333-9325-C5B1-CF37-D97F22E09F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2111" y="4413370"/>
            <a:ext cx="279400" cy="2413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5D1AF0E-8801-DB98-5724-0790E79AB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7790" y="4413370"/>
            <a:ext cx="279400" cy="241300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2F19C45-7DE6-417F-F81A-AFBD5A854D89}"/>
              </a:ext>
            </a:extLst>
          </p:cNvPr>
          <p:cNvCxnSpPr/>
          <p:nvPr/>
        </p:nvCxnSpPr>
        <p:spPr>
          <a:xfrm>
            <a:off x="7827348" y="4683327"/>
            <a:ext cx="0" cy="2160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8D9F1D1-ECCD-918C-DCFB-CA57B4FF6965}"/>
              </a:ext>
            </a:extLst>
          </p:cNvPr>
          <p:cNvCxnSpPr/>
          <p:nvPr/>
        </p:nvCxnSpPr>
        <p:spPr>
          <a:xfrm>
            <a:off x="8931811" y="4671752"/>
            <a:ext cx="0" cy="2160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25BFEFD3-7746-D314-7579-BFDD0086B53F}"/>
              </a:ext>
            </a:extLst>
          </p:cNvPr>
          <p:cNvCxnSpPr/>
          <p:nvPr/>
        </p:nvCxnSpPr>
        <p:spPr>
          <a:xfrm>
            <a:off x="10077490" y="4683327"/>
            <a:ext cx="0" cy="2160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4A7B72F1-03E8-47AA-6511-1DBF36FB65A7}"/>
              </a:ext>
            </a:extLst>
          </p:cNvPr>
          <p:cNvCxnSpPr/>
          <p:nvPr/>
        </p:nvCxnSpPr>
        <p:spPr>
          <a:xfrm>
            <a:off x="11223169" y="4671752"/>
            <a:ext cx="0" cy="2160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>
            <a:extLst>
              <a:ext uri="{FF2B5EF4-FFF2-40B4-BE49-F238E27FC236}">
                <a16:creationId xmlns:a16="http://schemas.microsoft.com/office/drawing/2014/main" id="{9BFD14DE-9895-E802-631E-5B2F4F339B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9595" y="3429000"/>
            <a:ext cx="3187700" cy="3175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232ABEB-A548-2CFE-1DDF-FB99A15758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5548" y="4932998"/>
            <a:ext cx="4076700" cy="431800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6C2D468D-DD17-AFF0-E401-6350F373CD2B}"/>
              </a:ext>
            </a:extLst>
          </p:cNvPr>
          <p:cNvCxnSpPr/>
          <p:nvPr/>
        </p:nvCxnSpPr>
        <p:spPr>
          <a:xfrm flipV="1">
            <a:off x="6411474" y="5852160"/>
            <a:ext cx="0" cy="1683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4C342CBC-65A3-1EE0-009D-D8F8418B0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9373" y="6081311"/>
            <a:ext cx="43053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72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2AF8B5-B7A7-B733-C90A-B8B11CFD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Bethe-ansatz solvable subspace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567C05-C8F2-48C4-908C-F77AC02E4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8858"/>
            <a:ext cx="11029615" cy="4446054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Require the spin-1/2 XXX-like relations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lvl="1"/>
            <a:r>
              <a:rPr kumimoji="1" lang="en-US" altLang="ja-JP" dirty="0"/>
              <a:t>Double and adjacent occupations are </a:t>
            </a:r>
            <a:r>
              <a:rPr kumimoji="1" lang="en-US" altLang="ja-JP" dirty="0">
                <a:solidFill>
                  <a:srgbClr val="FF0000"/>
                </a:solidFill>
              </a:rPr>
              <a:t>allowed</a:t>
            </a:r>
            <a:r>
              <a:rPr kumimoji="1" lang="en-US" altLang="ja-JP" dirty="0"/>
              <a:t>. </a:t>
            </a:r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Doubly occupied states are not included in W. </a:t>
            </a:r>
            <a:br>
              <a:rPr lang="en-US" altLang="ja-JP" dirty="0"/>
            </a:br>
            <a:r>
              <a:rPr lang="ja-JP" altLang="en-US">
                <a:solidFill>
                  <a:srgbClr val="FF0000"/>
                </a:solidFill>
              </a:rPr>
              <a:t>⇒ </a:t>
            </a:r>
            <a:r>
              <a:rPr lang="en-US" altLang="ja-JP" dirty="0">
                <a:solidFill>
                  <a:srgbClr val="FF0000"/>
                </a:solidFill>
              </a:rPr>
              <a:t>W is not spanned by all possible quasiparticle excitation states.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AA8384B-67E4-3940-1308-E60F0DF04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135" y="2687415"/>
            <a:ext cx="3111500" cy="158750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2897E24-A6C6-DB72-2E9D-A0E02B78E769}"/>
              </a:ext>
            </a:extLst>
          </p:cNvPr>
          <p:cNvSpPr txBox="1"/>
          <p:nvPr/>
        </p:nvSpPr>
        <p:spPr>
          <a:xfrm>
            <a:off x="2620661" y="2659839"/>
            <a:ext cx="3114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FF0000"/>
                </a:solidFill>
              </a:rPr>
              <a:t>⇒</a:t>
            </a:r>
            <a:r>
              <a:rPr kumimoji="1" lang="en-US" altLang="ja-JP" sz="2000" dirty="0">
                <a:solidFill>
                  <a:srgbClr val="FF0000"/>
                </a:solidFill>
              </a:rPr>
              <a:t> frustration-free condition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3CF5C17-5C0B-44BF-B996-5DF8F4F9E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269" y="4969885"/>
            <a:ext cx="3441700" cy="3429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EE0323-7B7A-9769-EB3A-7368C794EF9C}"/>
              </a:ext>
            </a:extLst>
          </p:cNvPr>
          <p:cNvSpPr txBox="1"/>
          <p:nvPr/>
        </p:nvSpPr>
        <p:spPr>
          <a:xfrm>
            <a:off x="5840288" y="4946937"/>
            <a:ext cx="3088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FF0000"/>
                </a:solidFill>
              </a:rPr>
              <a:t>⇒</a:t>
            </a:r>
            <a:r>
              <a:rPr kumimoji="1" lang="en-US" altLang="ja-JP" sz="2000" dirty="0">
                <a:solidFill>
                  <a:srgbClr val="FF0000"/>
                </a:solidFill>
              </a:rPr>
              <a:t> interacting quasiparticles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E48B6C9-8198-009D-1C11-F1680C1BF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197" y="3053586"/>
            <a:ext cx="6426200" cy="9652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4D1536-4DDF-408F-45B5-285D4B5D689F}"/>
              </a:ext>
            </a:extLst>
          </p:cNvPr>
          <p:cNvSpPr txBox="1"/>
          <p:nvPr/>
        </p:nvSpPr>
        <p:spPr>
          <a:xfrm>
            <a:off x="2620661" y="3966670"/>
            <a:ext cx="406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FF0000"/>
                </a:solidFill>
              </a:rPr>
              <a:t>⇒</a:t>
            </a:r>
            <a:r>
              <a:rPr kumimoji="1" lang="en-US" altLang="ja-JP" sz="2000" dirty="0">
                <a:solidFill>
                  <a:srgbClr val="FF0000"/>
                </a:solidFill>
              </a:rPr>
              <a:t> forbid occupation of adjacent sites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41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2AF8B5-B7A7-B733-C90A-B8B11CFD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Bethe-ansatz solvable subspace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567C05-C8F2-48C4-908C-F77AC02E4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Eigenspace of the Hamiltonian is given by</a:t>
            </a:r>
            <a:br>
              <a:rPr kumimoji="1" lang="en-US" altLang="ja-JP" dirty="0"/>
            </a:b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en-US" altLang="ja-JP" dirty="0"/>
              <a:t>if</a:t>
            </a:r>
          </a:p>
          <a:p>
            <a:pPr lvl="1"/>
            <a:r>
              <a:rPr kumimoji="1" lang="en-US" altLang="ja-JP" dirty="0">
                <a:solidFill>
                  <a:srgbClr val="FF0000"/>
                </a:solidFill>
              </a:rPr>
              <a:t>Bethe equations for the spin-1/2 XXX model </a:t>
            </a:r>
            <a:r>
              <a:rPr kumimoji="1" lang="en-US" altLang="ja-JP" dirty="0"/>
              <a:t>holds </a:t>
            </a:r>
          </a:p>
          <a:p>
            <a:pPr lvl="1"/>
            <a:endParaRPr lang="en-US" altLang="ja-JP" dirty="0"/>
          </a:p>
          <a:p>
            <a:pPr lvl="1"/>
            <a:endParaRPr kumimoji="1" lang="en-US" altLang="ja-JP" dirty="0">
              <a:solidFill>
                <a:srgbClr val="FF0000"/>
              </a:solidFill>
            </a:endParaRPr>
          </a:p>
          <a:p>
            <a:pPr lvl="1"/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endParaRPr kumimoji="1" lang="en-US" altLang="ja-JP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70D7DEB-B690-27BA-E18C-E60CC491B2C3}"/>
              </a:ext>
            </a:extLst>
          </p:cNvPr>
          <p:cNvGrpSpPr/>
          <p:nvPr/>
        </p:nvGrpSpPr>
        <p:grpSpPr>
          <a:xfrm>
            <a:off x="1190100" y="5393915"/>
            <a:ext cx="7574025" cy="1059394"/>
            <a:chOff x="5344148" y="4482761"/>
            <a:chExt cx="7574025" cy="1059394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43C366D-0C7A-A370-A582-B13BAE1F37EB}"/>
                </a:ext>
              </a:extLst>
            </p:cNvPr>
            <p:cNvSpPr txBox="1"/>
            <p:nvPr/>
          </p:nvSpPr>
          <p:spPr>
            <a:xfrm>
              <a:off x="5344148" y="5142045"/>
              <a:ext cx="42551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>
                  <a:solidFill>
                    <a:srgbClr val="FF0000"/>
                  </a:solidFill>
                </a:rPr>
                <a:t>⇒ </a:t>
              </a:r>
              <a:r>
                <a:rPr kumimoji="1" lang="en-US" altLang="ja-JP" sz="2000" dirty="0">
                  <a:solidFill>
                    <a:srgbClr val="FF0000"/>
                  </a:solidFill>
                </a:rPr>
                <a:t>not equally-spaced energy spectrum</a:t>
              </a:r>
              <a:endParaRPr kumimoji="1" lang="ja-JP" altLang="en-US" sz="2000">
                <a:solidFill>
                  <a:srgbClr val="FF0000"/>
                </a:solidFill>
              </a:endParaRP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2E2DDFD3-A6C5-5749-80B3-E2A56163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0614" y="4687205"/>
              <a:ext cx="3594100" cy="30480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55D3B0BD-2A36-3C74-6A0D-06E604484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4073" y="4482761"/>
              <a:ext cx="3594100" cy="812800"/>
            </a:xfrm>
            <a:prstGeom prst="rect">
              <a:avLst/>
            </a:prstGeom>
          </p:spPr>
        </p:pic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F2F75FA0-D469-826B-34EE-5D9DFE471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399" y="4453927"/>
            <a:ext cx="7315200" cy="8255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743E38D-43C4-621C-CB3E-6E25A1BB8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649" y="2854681"/>
            <a:ext cx="58547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6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7A9C6D-6037-3C42-5CF2-9F776D228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Classical thermalization &amp; scar states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3E9556-173E-5A0D-317A-6C7750F44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8859"/>
            <a:ext cx="11184088" cy="4454554"/>
          </a:xfrm>
        </p:spPr>
        <p:txBody>
          <a:bodyPr/>
          <a:lstStyle/>
          <a:p>
            <a:r>
              <a:rPr kumimoji="1" lang="en-US" altLang="ja-JP" dirty="0"/>
              <a:t>Almost all microstates are macroscopically indistinguishable from thermal states. </a:t>
            </a:r>
          </a:p>
          <a:p>
            <a:r>
              <a:rPr lang="en-US" altLang="ja-JP" dirty="0"/>
              <a:t>Non-thermal microstates (</a:t>
            </a:r>
            <a:r>
              <a:rPr lang="en-US" altLang="ja-JP" dirty="0">
                <a:solidFill>
                  <a:srgbClr val="FF0000"/>
                </a:solidFill>
              </a:rPr>
              <a:t>scar states</a:t>
            </a:r>
            <a:r>
              <a:rPr lang="en-US" altLang="ja-JP" dirty="0"/>
              <a:t>) exist under the special initial condition. </a:t>
            </a:r>
          </a:p>
          <a:p>
            <a:pPr lvl="1"/>
            <a:r>
              <a:rPr kumimoji="1" lang="en-US" altLang="ja-JP" dirty="0"/>
              <a:t>e.g. </a:t>
            </a:r>
            <a:r>
              <a:rPr lang="en-US" altLang="ja-JP" dirty="0"/>
              <a:t>Scars in stadium billiard</a:t>
            </a:r>
            <a:endParaRPr kumimoji="1" lang="ja-JP" altLang="en-US"/>
          </a:p>
        </p:txBody>
      </p: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1C18902D-EC01-F38B-CE3C-1B0F21D6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78" y="4633444"/>
            <a:ext cx="3595272" cy="1812017"/>
          </a:xfrm>
          <a:prstGeom prst="rect">
            <a:avLst/>
          </a:prstGeom>
        </p:spPr>
      </p:pic>
      <p:pic>
        <p:nvPicPr>
          <p:cNvPr id="7" name="図 6" descr="バスケットボールのロゴ&#10;&#10;低い精度で自動的に生成された説明">
            <a:extLst>
              <a:ext uri="{FF2B5EF4-FFF2-40B4-BE49-F238E27FC236}">
                <a16:creationId xmlns:a16="http://schemas.microsoft.com/office/drawing/2014/main" id="{146DF571-BCDD-8274-F146-996479887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325" y="4633444"/>
            <a:ext cx="3514215" cy="181201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727FB15-C1CD-F054-1D3B-606F790B4B0B}"/>
              </a:ext>
            </a:extLst>
          </p:cNvPr>
          <p:cNvSpPr txBox="1"/>
          <p:nvPr/>
        </p:nvSpPr>
        <p:spPr>
          <a:xfrm>
            <a:off x="6968116" y="6387975"/>
            <a:ext cx="3597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near unstable periodic trajectory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3345D8B-60B3-108C-D936-51E88A46E416}"/>
              </a:ext>
            </a:extLst>
          </p:cNvPr>
          <p:cNvSpPr txBox="1"/>
          <p:nvPr/>
        </p:nvSpPr>
        <p:spPr>
          <a:xfrm>
            <a:off x="4790976" y="4174564"/>
            <a:ext cx="19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70C0"/>
                </a:solidFill>
              </a:rPr>
              <a:t>Serbyn</a:t>
            </a:r>
            <a:r>
              <a:rPr kumimoji="1" lang="en-US" altLang="ja-JP" sz="1600" dirty="0">
                <a:solidFill>
                  <a:srgbClr val="0070C0"/>
                </a:solidFill>
              </a:rPr>
              <a:t> et al. (2021)]</a:t>
            </a:r>
            <a:endParaRPr kumimoji="1" lang="ja-JP" altLang="en-US" sz="1600">
              <a:solidFill>
                <a:srgbClr val="0070C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08B1DF4-4773-8F98-94CE-49436F2F8D2A}"/>
              </a:ext>
            </a:extLst>
          </p:cNvPr>
          <p:cNvSpPr txBox="1"/>
          <p:nvPr/>
        </p:nvSpPr>
        <p:spPr>
          <a:xfrm>
            <a:off x="2469154" y="6390597"/>
            <a:ext cx="421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away from unstable periodic trajectory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9AE7D4-7975-866A-EF2A-100F79B11E68}"/>
              </a:ext>
            </a:extLst>
          </p:cNvPr>
          <p:cNvSpPr txBox="1"/>
          <p:nvPr/>
        </p:nvSpPr>
        <p:spPr>
          <a:xfrm>
            <a:off x="950827" y="6387975"/>
            <a:ext cx="146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initial state: 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44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0D6EA4-B894-E180-BBF2-A047E40D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Bethe-ansatz solvable subspace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A7B74B-45B2-F404-9B26-AC84742A5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Hamiltonian</a:t>
            </a:r>
          </a:p>
          <a:p>
            <a:pPr lvl="1"/>
            <a:r>
              <a:rPr kumimoji="1" lang="en-US" altLang="ja-JP" dirty="0"/>
              <a:t>Local bulk interaction</a:t>
            </a:r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FC99170-6BDD-300A-8D1C-DD7B02932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327" y="2907259"/>
            <a:ext cx="4292600" cy="31115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156A96A-5B2A-DED5-4F6E-6E75C734D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588" y="2438529"/>
            <a:ext cx="1498600" cy="279400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3AA286D-D391-7D12-00AD-B111FA5BDAB4}"/>
              </a:ext>
            </a:extLst>
          </p:cNvPr>
          <p:cNvCxnSpPr>
            <a:cxnSpLocks/>
          </p:cNvCxnSpPr>
          <p:nvPr/>
        </p:nvCxnSpPr>
        <p:spPr>
          <a:xfrm>
            <a:off x="6662945" y="2775810"/>
            <a:ext cx="171937" cy="120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56A9DE4-7CDF-5D2E-E4AF-D76575A65A94}"/>
              </a:ext>
            </a:extLst>
          </p:cNvPr>
          <p:cNvCxnSpPr>
            <a:cxnSpLocks/>
          </p:cNvCxnSpPr>
          <p:nvPr/>
        </p:nvCxnSpPr>
        <p:spPr>
          <a:xfrm>
            <a:off x="6656843" y="3355020"/>
            <a:ext cx="171937" cy="120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FFD0B43B-71AD-18A6-9B5C-FF3C845331FD}"/>
              </a:ext>
            </a:extLst>
          </p:cNvPr>
          <p:cNvCxnSpPr>
            <a:cxnSpLocks/>
          </p:cNvCxnSpPr>
          <p:nvPr/>
        </p:nvCxnSpPr>
        <p:spPr>
          <a:xfrm>
            <a:off x="6656844" y="4140442"/>
            <a:ext cx="171937" cy="120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EE43CF3-5BDC-9CFF-D519-AE257314794A}"/>
              </a:ext>
            </a:extLst>
          </p:cNvPr>
          <p:cNvCxnSpPr>
            <a:cxnSpLocks/>
          </p:cNvCxnSpPr>
          <p:nvPr/>
        </p:nvCxnSpPr>
        <p:spPr>
          <a:xfrm>
            <a:off x="6661791" y="5437244"/>
            <a:ext cx="171937" cy="120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C14D1BE-F99B-2720-463F-0EB2611156F8}"/>
              </a:ext>
            </a:extLst>
          </p:cNvPr>
          <p:cNvSpPr txBox="1"/>
          <p:nvPr/>
        </p:nvSpPr>
        <p:spPr>
          <a:xfrm>
            <a:off x="4474829" y="2540809"/>
            <a:ext cx="2273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energy spectrum of </a:t>
            </a:r>
          </a:p>
          <a:p>
            <a:r>
              <a:rPr kumimoji="1" lang="en-US" altLang="ja-JP" sz="2000" dirty="0">
                <a:solidFill>
                  <a:srgbClr val="FF0000"/>
                </a:solidFill>
              </a:rPr>
              <a:t>XXX model for N=4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806E3C1-4582-1FF0-45EA-53351BDFF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448" y="3392424"/>
            <a:ext cx="4216400" cy="21971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EAB8BD-D026-D124-0291-CFC46159AA35}"/>
              </a:ext>
            </a:extLst>
          </p:cNvPr>
          <p:cNvSpPr txBox="1"/>
          <p:nvPr/>
        </p:nvSpPr>
        <p:spPr>
          <a:xfrm>
            <a:off x="6605042" y="2362730"/>
            <a:ext cx="2411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Energy spectrum for  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85550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A9736FFA-9CF7-5AC2-C22B-1B53D3F6D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11" y="2910197"/>
            <a:ext cx="5283200" cy="33782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20D6EA4-B894-E180-BBF2-A047E40D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Bethe-ansatz solvable subspace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A7B74B-45B2-F404-9B26-AC84742A5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Hamiltonian</a:t>
            </a:r>
          </a:p>
          <a:p>
            <a:pPr lvl="1"/>
            <a:r>
              <a:rPr kumimoji="1" lang="en-US" altLang="ja-JP" dirty="0"/>
              <a:t>Local bulk interaction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3AA286D-D391-7D12-00AD-B111FA5BDAB4}"/>
              </a:ext>
            </a:extLst>
          </p:cNvPr>
          <p:cNvCxnSpPr>
            <a:cxnSpLocks/>
          </p:cNvCxnSpPr>
          <p:nvPr/>
        </p:nvCxnSpPr>
        <p:spPr>
          <a:xfrm>
            <a:off x="6662945" y="2775810"/>
            <a:ext cx="171937" cy="120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56A9DE4-7CDF-5D2E-E4AF-D76575A65A94}"/>
              </a:ext>
            </a:extLst>
          </p:cNvPr>
          <p:cNvCxnSpPr>
            <a:cxnSpLocks/>
          </p:cNvCxnSpPr>
          <p:nvPr/>
        </p:nvCxnSpPr>
        <p:spPr>
          <a:xfrm>
            <a:off x="6656843" y="3355020"/>
            <a:ext cx="171937" cy="120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FFD0B43B-71AD-18A6-9B5C-FF3C845331FD}"/>
              </a:ext>
            </a:extLst>
          </p:cNvPr>
          <p:cNvCxnSpPr>
            <a:cxnSpLocks/>
          </p:cNvCxnSpPr>
          <p:nvPr/>
        </p:nvCxnSpPr>
        <p:spPr>
          <a:xfrm>
            <a:off x="6656844" y="4140442"/>
            <a:ext cx="171937" cy="120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EE43CF3-5BDC-9CFF-D519-AE257314794A}"/>
              </a:ext>
            </a:extLst>
          </p:cNvPr>
          <p:cNvCxnSpPr>
            <a:cxnSpLocks/>
          </p:cNvCxnSpPr>
          <p:nvPr/>
        </p:nvCxnSpPr>
        <p:spPr>
          <a:xfrm>
            <a:off x="6649599" y="5973692"/>
            <a:ext cx="171937" cy="120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8A3DC5E3-E97D-96E5-CD65-4EE90B10E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205" y="2438219"/>
            <a:ext cx="1676400" cy="2794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9B8E4E9-4668-2F4B-1B89-19E9940FB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448" y="3392424"/>
            <a:ext cx="4216400" cy="21971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784A23D-9986-0C21-B3F0-23CC9037717D}"/>
              </a:ext>
            </a:extLst>
          </p:cNvPr>
          <p:cNvSpPr txBox="1"/>
          <p:nvPr/>
        </p:nvSpPr>
        <p:spPr>
          <a:xfrm>
            <a:off x="6605042" y="2362730"/>
            <a:ext cx="2411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Energy spectrum for  </a:t>
            </a:r>
            <a:endParaRPr kumimoji="1" lang="ja-JP" altLang="en-US" sz="20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6341797-48E9-52E4-BD84-368151E17C50}"/>
              </a:ext>
            </a:extLst>
          </p:cNvPr>
          <p:cNvSpPr txBox="1"/>
          <p:nvPr/>
        </p:nvSpPr>
        <p:spPr>
          <a:xfrm>
            <a:off x="4474829" y="2540809"/>
            <a:ext cx="2273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energy spectrum of </a:t>
            </a:r>
          </a:p>
          <a:p>
            <a:r>
              <a:rPr kumimoji="1" lang="en-US" altLang="ja-JP" sz="2000" dirty="0">
                <a:solidFill>
                  <a:srgbClr val="FF0000"/>
                </a:solidFill>
              </a:rPr>
              <a:t>XXX model for N=4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00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16E85C1-D16F-56BE-E844-2FD8F88ED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416" y="2909748"/>
            <a:ext cx="5334000" cy="31115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20D6EA4-B894-E180-BBF2-A047E40D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Bethe-ansatz solvable subspace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A7B74B-45B2-F404-9B26-AC84742A5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Hamiltonian</a:t>
            </a:r>
          </a:p>
          <a:p>
            <a:pPr lvl="1"/>
            <a:r>
              <a:rPr kumimoji="1" lang="en-US" altLang="ja-JP" dirty="0"/>
              <a:t>Local bulk interaction</a:t>
            </a:r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D03A1FA-1718-72D5-4474-643F5C3ED884}"/>
              </a:ext>
            </a:extLst>
          </p:cNvPr>
          <p:cNvGrpSpPr/>
          <p:nvPr/>
        </p:nvGrpSpPr>
        <p:grpSpPr>
          <a:xfrm>
            <a:off x="6528198" y="6108633"/>
            <a:ext cx="5100820" cy="707886"/>
            <a:chOff x="4895385" y="6543413"/>
            <a:chExt cx="5100820" cy="707886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09142DD-FD0A-D170-2A40-DEE2EA9ACBDD}"/>
                </a:ext>
              </a:extLst>
            </p:cNvPr>
            <p:cNvSpPr txBox="1"/>
            <p:nvPr/>
          </p:nvSpPr>
          <p:spPr>
            <a:xfrm>
              <a:off x="4895385" y="6543413"/>
              <a:ext cx="51008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FF0000"/>
                  </a:solidFill>
                </a:rPr>
                <a:t>Eigenenergy of the Bethe-ansatz solvable state </a:t>
              </a:r>
            </a:p>
            <a:p>
              <a:r>
                <a:rPr kumimoji="1" lang="en-US" altLang="ja-JP" sz="2000" dirty="0">
                  <a:solidFill>
                    <a:srgbClr val="FF0000"/>
                  </a:solidFill>
                </a:rPr>
                <a:t>does not depend on       !!</a:t>
              </a:r>
              <a:endParaRPr kumimoji="1" lang="ja-JP" altLang="en-US" sz="2000">
                <a:solidFill>
                  <a:srgbClr val="FF0000"/>
                </a:solidFill>
              </a:endParaRP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B909049-2E79-1882-2F94-0F7F19B72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5989" y="6916387"/>
              <a:ext cx="304800" cy="279400"/>
            </a:xfrm>
            <a:prstGeom prst="rect">
              <a:avLst/>
            </a:prstGeom>
          </p:spPr>
        </p:pic>
      </p:grp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3AA286D-D391-7D12-00AD-B111FA5BDAB4}"/>
              </a:ext>
            </a:extLst>
          </p:cNvPr>
          <p:cNvCxnSpPr>
            <a:cxnSpLocks/>
          </p:cNvCxnSpPr>
          <p:nvPr/>
        </p:nvCxnSpPr>
        <p:spPr>
          <a:xfrm>
            <a:off x="6662945" y="2775810"/>
            <a:ext cx="171937" cy="120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56A9DE4-7CDF-5D2E-E4AF-D76575A65A94}"/>
              </a:ext>
            </a:extLst>
          </p:cNvPr>
          <p:cNvCxnSpPr>
            <a:cxnSpLocks/>
          </p:cNvCxnSpPr>
          <p:nvPr/>
        </p:nvCxnSpPr>
        <p:spPr>
          <a:xfrm>
            <a:off x="6656843" y="3355020"/>
            <a:ext cx="171937" cy="120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FFD0B43B-71AD-18A6-9B5C-FF3C845331FD}"/>
              </a:ext>
            </a:extLst>
          </p:cNvPr>
          <p:cNvCxnSpPr>
            <a:cxnSpLocks/>
          </p:cNvCxnSpPr>
          <p:nvPr/>
        </p:nvCxnSpPr>
        <p:spPr>
          <a:xfrm>
            <a:off x="6656844" y="4140442"/>
            <a:ext cx="171937" cy="120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EE43CF3-5BDC-9CFF-D519-AE257314794A}"/>
              </a:ext>
            </a:extLst>
          </p:cNvPr>
          <p:cNvCxnSpPr>
            <a:cxnSpLocks/>
          </p:cNvCxnSpPr>
          <p:nvPr/>
        </p:nvCxnSpPr>
        <p:spPr>
          <a:xfrm>
            <a:off x="6633345" y="5715978"/>
            <a:ext cx="171937" cy="120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0F3D8D34-53B0-9F10-58B0-C56AD3B00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022" y="2432200"/>
            <a:ext cx="1676400" cy="2794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EC1DC28-B7A2-AEF7-6966-1F1E06015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448" y="3392424"/>
            <a:ext cx="4216400" cy="21971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EDD6A7A-D33F-06C6-E2A3-DABB3F3EAA04}"/>
              </a:ext>
            </a:extLst>
          </p:cNvPr>
          <p:cNvSpPr txBox="1"/>
          <p:nvPr/>
        </p:nvSpPr>
        <p:spPr>
          <a:xfrm>
            <a:off x="6605042" y="2362730"/>
            <a:ext cx="2411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Energy spectrum for  </a:t>
            </a:r>
            <a:endParaRPr kumimoji="1" lang="ja-JP" altLang="en-US" sz="20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205D19D-68E9-2CD6-5718-5D3B896D7380}"/>
              </a:ext>
            </a:extLst>
          </p:cNvPr>
          <p:cNvSpPr txBox="1"/>
          <p:nvPr/>
        </p:nvSpPr>
        <p:spPr>
          <a:xfrm>
            <a:off x="4474829" y="2540809"/>
            <a:ext cx="2273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energy spectrum of </a:t>
            </a:r>
          </a:p>
          <a:p>
            <a:r>
              <a:rPr kumimoji="1" lang="en-US" altLang="ja-JP" sz="2000" dirty="0">
                <a:solidFill>
                  <a:srgbClr val="FF0000"/>
                </a:solidFill>
              </a:rPr>
              <a:t>XXX model for N=4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00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6DE40F-CD1B-92B8-718C-6526672D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 &amp; future works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4CF207-FB3A-1DAB-D326-A16A8CC4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We have constructed the solvable subspace of non-integrable spin-1 chains with interacting quasiparticles. </a:t>
            </a:r>
          </a:p>
          <a:p>
            <a:r>
              <a:rPr lang="en-US" altLang="ja-JP" dirty="0"/>
              <a:t>“Non-integrability” of the models and “non-thermal property” of the exactly solvable subspace? </a:t>
            </a:r>
          </a:p>
          <a:p>
            <a:pPr lvl="1"/>
            <a:r>
              <a:rPr kumimoji="1" lang="en-US" altLang="ja-JP" dirty="0"/>
              <a:t>Non-integrability </a:t>
            </a:r>
            <a:br>
              <a:rPr kumimoji="1" lang="en-US" altLang="ja-JP" dirty="0"/>
            </a:br>
            <a:r>
              <a:rPr kumimoji="1" lang="ja-JP" altLang="en-US"/>
              <a:t>⇒</a:t>
            </a:r>
            <a:r>
              <a:rPr kumimoji="1" lang="en-US" altLang="ja-JP" dirty="0"/>
              <a:t> Energy level statistics</a:t>
            </a:r>
            <a:endParaRPr lang="en-US" altLang="ja-JP" dirty="0"/>
          </a:p>
          <a:p>
            <a:pPr lvl="1"/>
            <a:r>
              <a:rPr kumimoji="1" lang="en-US" altLang="ja-JP" dirty="0"/>
              <a:t>Distinguishability from thermal states </a:t>
            </a:r>
            <a:br>
              <a:rPr kumimoji="1" lang="en-US" altLang="ja-JP" dirty="0"/>
            </a:br>
            <a:r>
              <a:rPr kumimoji="1" lang="ja-JP" altLang="en-US"/>
              <a:t>⇒</a:t>
            </a:r>
            <a:r>
              <a:rPr kumimoji="1" lang="en-US" altLang="ja-JP" dirty="0"/>
              <a:t> Expectation values of macro variables</a:t>
            </a:r>
            <a:br>
              <a:rPr kumimoji="1" lang="en-US" altLang="ja-JP" dirty="0"/>
            </a:br>
            <a:r>
              <a:rPr kumimoji="1" lang="en-US" altLang="ja-JP" dirty="0"/>
              <a:t>     Area-low behavior of entanglement entropy</a:t>
            </a:r>
          </a:p>
          <a:p>
            <a:pPr lvl="1"/>
            <a:endParaRPr kumimoji="1" lang="en-US" altLang="ja-JP" dirty="0"/>
          </a:p>
        </p:txBody>
      </p:sp>
      <p:pic>
        <p:nvPicPr>
          <p:cNvPr id="4" name="図 3" descr="ヒストグラム&#10;&#10;自動的に生成された説明">
            <a:extLst>
              <a:ext uri="{FF2B5EF4-FFF2-40B4-BE49-F238E27FC236}">
                <a16:creationId xmlns:a16="http://schemas.microsoft.com/office/drawing/2014/main" id="{B4B6C5A5-0C2C-DC83-8EA3-3A22C1D2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594" y="3796195"/>
            <a:ext cx="2290626" cy="2152845"/>
          </a:xfrm>
          <a:prstGeom prst="rect">
            <a:avLst/>
          </a:prstGeom>
        </p:spPr>
      </p:pic>
      <p:pic>
        <p:nvPicPr>
          <p:cNvPr id="5" name="図 4" descr="グラフ, ヒストグラム&#10;&#10;自動的に生成された説明">
            <a:extLst>
              <a:ext uri="{FF2B5EF4-FFF2-40B4-BE49-F238E27FC236}">
                <a16:creationId xmlns:a16="http://schemas.microsoft.com/office/drawing/2014/main" id="{D887D011-B5FB-C312-858F-E8CA80FEA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092" y="3851950"/>
            <a:ext cx="1852580" cy="21511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38D414-72D5-E151-31C6-132BBB97BCF1}"/>
              </a:ext>
            </a:extLst>
          </p:cNvPr>
          <p:cNvSpPr txBox="1"/>
          <p:nvPr/>
        </p:nvSpPr>
        <p:spPr>
          <a:xfrm>
            <a:off x="9620092" y="5999747"/>
            <a:ext cx="1949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[Richter et al. (2020)]</a:t>
            </a:r>
            <a:endParaRPr kumimoji="1" lang="ja-JP" altLang="en-US" sz="1600">
              <a:solidFill>
                <a:srgbClr val="0070C0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44D1743-C104-4DB3-2D10-0D1A225FD88F}"/>
              </a:ext>
            </a:extLst>
          </p:cNvPr>
          <p:cNvGrpSpPr/>
          <p:nvPr/>
        </p:nvGrpSpPr>
        <p:grpSpPr>
          <a:xfrm>
            <a:off x="1614615" y="6143303"/>
            <a:ext cx="5642627" cy="400110"/>
            <a:chOff x="1622854" y="4707740"/>
            <a:chExt cx="5642627" cy="400110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7C452A83-4983-8F4C-9BF8-7E1397A20992}"/>
                </a:ext>
              </a:extLst>
            </p:cNvPr>
            <p:cNvCxnSpPr/>
            <p:nvPr/>
          </p:nvCxnSpPr>
          <p:spPr>
            <a:xfrm>
              <a:off x="1622854" y="4720281"/>
              <a:ext cx="54452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C68C428-A8D5-9ED9-DBEB-F39E0BCD4F50}"/>
                </a:ext>
              </a:extLst>
            </p:cNvPr>
            <p:cNvSpPr txBox="1"/>
            <p:nvPr/>
          </p:nvSpPr>
          <p:spPr>
            <a:xfrm>
              <a:off x="2982770" y="4707740"/>
              <a:ext cx="4282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FF0000"/>
                  </a:solidFill>
                </a:rPr>
                <a:t>matrix product states as the candidates</a:t>
              </a:r>
              <a:endParaRPr kumimoji="1" lang="ja-JP" altLang="en-US" sz="20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443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6DE40F-CD1B-92B8-718C-6526672D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 &amp; future works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4CF207-FB3A-1DAB-D326-A16A8CC4C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8859"/>
            <a:ext cx="11184088" cy="4454554"/>
          </a:xfrm>
        </p:spPr>
        <p:txBody>
          <a:bodyPr/>
          <a:lstStyle/>
          <a:p>
            <a:r>
              <a:rPr kumimoji="1" lang="en-US" altLang="ja-JP" dirty="0"/>
              <a:t>We have constructed the solvable subspace of non-integrable spin-1 chains with interacting quasiparticles. </a:t>
            </a:r>
          </a:p>
          <a:p>
            <a:r>
              <a:rPr lang="en-US" altLang="ja-JP" dirty="0"/>
              <a:t>“Non-integrability” of the models and “non-thermal property” of the exactly solvable states?</a:t>
            </a:r>
          </a:p>
          <a:p>
            <a:r>
              <a:rPr lang="en-US" altLang="ja-JP" dirty="0"/>
              <a:t>Mathematical structure of the Bethe-ansatz solvable model? </a:t>
            </a:r>
            <a:br>
              <a:rPr lang="en-US" altLang="ja-JP" dirty="0"/>
            </a:br>
            <a:r>
              <a:rPr lang="ja-JP" altLang="en-US"/>
              <a:t>⇒</a:t>
            </a:r>
            <a:r>
              <a:rPr lang="en-US" altLang="ja-JP" dirty="0"/>
              <a:t> Hidden Yang-Baxter equation?</a:t>
            </a:r>
            <a:br>
              <a:rPr lang="en-US" altLang="ja-JP" dirty="0"/>
            </a:br>
            <a:r>
              <a:rPr lang="en-US" altLang="ja-JP" dirty="0"/>
              <a:t>     Generalized tangent-space interpretation for the non-interacting case? </a:t>
            </a:r>
          </a:p>
          <a:p>
            <a:endParaRPr kumimoji="1"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8956D9-FE89-CA24-4329-2C9667518286}"/>
              </a:ext>
            </a:extLst>
          </p:cNvPr>
          <p:cNvSpPr txBox="1"/>
          <p:nvPr/>
        </p:nvSpPr>
        <p:spPr>
          <a:xfrm>
            <a:off x="4043193" y="5772314"/>
            <a:ext cx="4105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Thank you for listening!</a:t>
            </a:r>
            <a:endParaRPr kumimoji="1" lang="ja-JP" altLang="en-US" sz="320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8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CD0B7-C4B9-CBF6-AA51-410D52A6C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Quantum thermalization &amp; scar states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475F71-FB3E-87C8-1178-7728FC8A0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8859"/>
            <a:ext cx="11342584" cy="449482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Eigenstate thermalization hypothesis (ETH); </a:t>
            </a:r>
          </a:p>
          <a:p>
            <a:r>
              <a:rPr kumimoji="1" lang="en-US" altLang="ja-JP" dirty="0"/>
              <a:t>Integrable systems are known to break ETH. </a:t>
            </a:r>
          </a:p>
          <a:p>
            <a:r>
              <a:rPr lang="en-US" altLang="ja-JP" dirty="0"/>
              <a:t>More precisely, it is believed that exactly solvable energy eigenstates break ETH. </a:t>
            </a:r>
          </a:p>
          <a:p>
            <a:pPr lvl="1"/>
            <a:r>
              <a:rPr kumimoji="1" lang="en-US" altLang="ja-JP" dirty="0"/>
              <a:t>Exactly solvable energy eigenstates exist in non-integrable systems. </a:t>
            </a:r>
            <a:br>
              <a:rPr kumimoji="1" lang="en-US" altLang="ja-JP" dirty="0"/>
            </a:br>
            <a:r>
              <a:rPr lang="en-US" altLang="ja-JP" dirty="0"/>
              <a:t>e.g. </a:t>
            </a:r>
            <a:r>
              <a:rPr kumimoji="1" lang="en-US" altLang="ja-JP" dirty="0"/>
              <a:t>PXP model</a:t>
            </a:r>
            <a:br>
              <a:rPr kumimoji="1" lang="en-US" altLang="ja-JP" dirty="0"/>
            </a:br>
            <a:r>
              <a:rPr kumimoji="1" lang="en-US" altLang="ja-JP" dirty="0"/>
              <a:t>        AKLT model </a:t>
            </a:r>
            <a:br>
              <a:rPr kumimoji="1" lang="en-US" altLang="ja-JP" dirty="0"/>
            </a:br>
            <a:r>
              <a:rPr kumimoji="1" lang="en-US" altLang="ja-JP" dirty="0"/>
              <a:t>        </a:t>
            </a:r>
            <a:r>
              <a:rPr kumimoji="1" lang="en-US" altLang="ja-JP" dirty="0" err="1"/>
              <a:t>η</a:t>
            </a:r>
            <a:r>
              <a:rPr kumimoji="1" lang="en-US" altLang="ja-JP" dirty="0"/>
              <a:t> pairing in Hubbard model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lvl="1"/>
            <a:r>
              <a:rPr kumimoji="1" lang="en-US" altLang="ja-JP" dirty="0"/>
              <a:t>These states are macroscopically different from thermal states;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“Quantum many-body scars (QMBS)”</a:t>
            </a:r>
            <a:r>
              <a:rPr lang="en-US" altLang="ja-JP" dirty="0"/>
              <a:t>.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Studying exactly solvable states in non-integrable systems is interesting!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(candidates of QMBS)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8724AE-476D-BC63-DA10-AAA9389FC4F7}"/>
              </a:ext>
            </a:extLst>
          </p:cNvPr>
          <p:cNvSpPr txBox="1"/>
          <p:nvPr/>
        </p:nvSpPr>
        <p:spPr>
          <a:xfrm>
            <a:off x="5349202" y="3913939"/>
            <a:ext cx="4397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[Turner et al. (2018), Lin (2019), </a:t>
            </a:r>
            <a:r>
              <a:rPr kumimoji="1" lang="en-US" altLang="ja-JP" sz="1600" dirty="0" err="1">
                <a:solidFill>
                  <a:srgbClr val="0070C0"/>
                </a:solidFill>
              </a:rPr>
              <a:t>Motrunich</a:t>
            </a:r>
            <a:r>
              <a:rPr kumimoji="1" lang="en-US" altLang="ja-JP" sz="1600" dirty="0">
                <a:solidFill>
                  <a:srgbClr val="0070C0"/>
                </a:solidFill>
              </a:rPr>
              <a:t> (2019)]</a:t>
            </a:r>
            <a:endParaRPr kumimoji="1" lang="ja-JP" altLang="en-US" sz="1600">
              <a:solidFill>
                <a:srgbClr val="0070C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CEF9B4-95DC-CCB0-BF8E-BB798699E9C2}"/>
              </a:ext>
            </a:extLst>
          </p:cNvPr>
          <p:cNvSpPr txBox="1"/>
          <p:nvPr/>
        </p:nvSpPr>
        <p:spPr>
          <a:xfrm>
            <a:off x="5349202" y="4218631"/>
            <a:ext cx="2279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70C0"/>
                </a:solidFill>
              </a:rPr>
              <a:t>Moudgalya</a:t>
            </a:r>
            <a:r>
              <a:rPr kumimoji="1" lang="en-US" altLang="ja-JP" sz="1600" dirty="0">
                <a:solidFill>
                  <a:srgbClr val="0070C0"/>
                </a:solidFill>
              </a:rPr>
              <a:t> et al. (2018)]</a:t>
            </a:r>
            <a:endParaRPr kumimoji="1" lang="ja-JP" altLang="en-US" sz="1600">
              <a:solidFill>
                <a:srgbClr val="0070C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43DC9A-B701-339E-4646-D021951A9387}"/>
              </a:ext>
            </a:extLst>
          </p:cNvPr>
          <p:cNvSpPr txBox="1"/>
          <p:nvPr/>
        </p:nvSpPr>
        <p:spPr>
          <a:xfrm>
            <a:off x="5349201" y="4523594"/>
            <a:ext cx="3885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70C0"/>
                </a:solidFill>
              </a:rPr>
              <a:t>Vefek</a:t>
            </a:r>
            <a:r>
              <a:rPr kumimoji="1" lang="en-US" altLang="ja-JP" sz="1600" dirty="0">
                <a:solidFill>
                  <a:srgbClr val="0070C0"/>
                </a:solidFill>
              </a:rPr>
              <a:t> et al. (2017), </a:t>
            </a:r>
            <a:r>
              <a:rPr kumimoji="1" lang="en-US" altLang="ja-JP" sz="1600" dirty="0" err="1">
                <a:solidFill>
                  <a:srgbClr val="0070C0"/>
                </a:solidFill>
              </a:rPr>
              <a:t>Moudgalya</a:t>
            </a:r>
            <a:r>
              <a:rPr kumimoji="1" lang="en-US" altLang="ja-JP" sz="1600" dirty="0">
                <a:solidFill>
                  <a:srgbClr val="0070C0"/>
                </a:solidFill>
              </a:rPr>
              <a:t> et al. (2020)]</a:t>
            </a:r>
            <a:endParaRPr kumimoji="1" lang="ja-JP" altLang="en-US" sz="1600">
              <a:solidFill>
                <a:srgbClr val="0070C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8CBDEF0-9D3A-174F-5477-3447AA3E0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418" y="2192391"/>
            <a:ext cx="4381500" cy="40640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9E3DAA2-7D6A-6AA5-885E-6863000CD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318" y="2580658"/>
            <a:ext cx="22606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5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5AC0F0-D5D2-97D1-A1FD-E9098172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Construction of scar subspace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722CBF-F5B1-000C-6419-A47FD7290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Non-integrable models with QMBS have block diagonal Hamiltonian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Projector embedding</a:t>
            </a:r>
          </a:p>
          <a:p>
            <a:pPr lvl="1"/>
            <a:r>
              <a:rPr kumimoji="1" lang="en-US" altLang="ja-JP" dirty="0"/>
              <a:t>Spectrum generating algebra</a:t>
            </a:r>
          </a:p>
          <a:p>
            <a:pPr lvl="1"/>
            <a:r>
              <a:rPr kumimoji="1" lang="en-US" altLang="ja-JP" dirty="0" err="1"/>
              <a:t>Krylov</a:t>
            </a:r>
            <a:r>
              <a:rPr kumimoji="1" lang="en-US" altLang="ja-JP" dirty="0"/>
              <a:t> restricted thermalization</a:t>
            </a:r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7A4DB531-C328-92DE-2EAA-4EF7A13FB362}"/>
              </a:ext>
            </a:extLst>
          </p:cNvPr>
          <p:cNvCxnSpPr>
            <a:cxnSpLocks/>
          </p:cNvCxnSpPr>
          <p:nvPr/>
        </p:nvCxnSpPr>
        <p:spPr>
          <a:xfrm flipV="1">
            <a:off x="4934258" y="3226164"/>
            <a:ext cx="0" cy="209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BCFE1B-27EA-3361-371B-A378965F3871}"/>
              </a:ext>
            </a:extLst>
          </p:cNvPr>
          <p:cNvSpPr txBox="1"/>
          <p:nvPr/>
        </p:nvSpPr>
        <p:spPr>
          <a:xfrm>
            <a:off x="4473165" y="3435889"/>
            <a:ext cx="3237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expected to be scar subspace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D203C84-6CCE-AD48-EAEE-539A0A58AC63}"/>
              </a:ext>
            </a:extLst>
          </p:cNvPr>
          <p:cNvSpPr>
            <a:spLocks noChangeAspect="1"/>
          </p:cNvSpPr>
          <p:nvPr/>
        </p:nvSpPr>
        <p:spPr>
          <a:xfrm>
            <a:off x="8570198" y="3638506"/>
            <a:ext cx="2448000" cy="2448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9C0D0A7-BFCD-496C-71CF-94BBC0C86327}"/>
              </a:ext>
            </a:extLst>
          </p:cNvPr>
          <p:cNvSpPr>
            <a:spLocks noChangeAspect="1"/>
          </p:cNvSpPr>
          <p:nvPr/>
        </p:nvSpPr>
        <p:spPr>
          <a:xfrm>
            <a:off x="8576294" y="3644602"/>
            <a:ext cx="676069" cy="676069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8AC7E0B-E116-B943-A725-6CC90C107A95}"/>
              </a:ext>
            </a:extLst>
          </p:cNvPr>
          <p:cNvSpPr>
            <a:spLocks noChangeAspect="1"/>
          </p:cNvSpPr>
          <p:nvPr/>
        </p:nvSpPr>
        <p:spPr>
          <a:xfrm>
            <a:off x="9252363" y="4320671"/>
            <a:ext cx="1765835" cy="17658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4966F1-63C9-B06D-A3D4-70F62324F27D}"/>
              </a:ext>
            </a:extLst>
          </p:cNvPr>
          <p:cNvSpPr txBox="1"/>
          <p:nvPr/>
        </p:nvSpPr>
        <p:spPr>
          <a:xfrm>
            <a:off x="9221580" y="5002764"/>
            <a:ext cx="184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thermal subspace</a:t>
            </a:r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18C6547-93F9-DB5C-06CB-C6AD9973F6B9}"/>
              </a:ext>
            </a:extLst>
          </p:cNvPr>
          <p:cNvSpPr txBox="1"/>
          <p:nvPr/>
        </p:nvSpPr>
        <p:spPr>
          <a:xfrm>
            <a:off x="8354361" y="2721180"/>
            <a:ext cx="205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expected 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en-US" altLang="ja-JP" dirty="0">
                <a:solidFill>
                  <a:srgbClr val="FF0000"/>
                </a:solidFill>
              </a:rPr>
              <a:t>scarred subspace W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44A4CFE-1690-A9EF-814F-2E340A2F6334}"/>
              </a:ext>
            </a:extLst>
          </p:cNvPr>
          <p:cNvCxnSpPr>
            <a:cxnSpLocks/>
          </p:cNvCxnSpPr>
          <p:nvPr/>
        </p:nvCxnSpPr>
        <p:spPr>
          <a:xfrm>
            <a:off x="8845942" y="3354020"/>
            <a:ext cx="0" cy="209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A2207EDF-32BE-9828-CB8C-F8BD004D4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761" y="4778985"/>
            <a:ext cx="482600" cy="1905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58CF40-91F3-DF8F-56B8-3B704457053D}"/>
              </a:ext>
            </a:extLst>
          </p:cNvPr>
          <p:cNvSpPr txBox="1"/>
          <p:nvPr/>
        </p:nvSpPr>
        <p:spPr>
          <a:xfrm>
            <a:off x="4142951" y="4285094"/>
            <a:ext cx="190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e.g. PXP model, ….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B029223-DCEE-87CE-B013-93F055C9A2EA}"/>
              </a:ext>
            </a:extLst>
          </p:cNvPr>
          <p:cNvSpPr txBox="1"/>
          <p:nvPr/>
        </p:nvSpPr>
        <p:spPr>
          <a:xfrm>
            <a:off x="5067845" y="4723230"/>
            <a:ext cx="281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e.g. Hubbard model, </a:t>
            </a:r>
            <a:br>
              <a:rPr kumimoji="1" lang="en-US" altLang="ja-JP" dirty="0"/>
            </a:br>
            <a:r>
              <a:rPr kumimoji="1" lang="en-US" altLang="ja-JP" dirty="0"/>
              <a:t>        AKLT model, PXP model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F0FE075-F17A-BB6B-5020-D451DB2B95F4}"/>
              </a:ext>
            </a:extLst>
          </p:cNvPr>
          <p:cNvSpPr txBox="1"/>
          <p:nvPr/>
        </p:nvSpPr>
        <p:spPr>
          <a:xfrm>
            <a:off x="5361991" y="5291867"/>
            <a:ext cx="2531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e.g. Pair-hopping model, </a:t>
            </a:r>
          </a:p>
          <a:p>
            <a:r>
              <a:rPr kumimoji="1" lang="en-US" altLang="ja-JP" dirty="0"/>
              <a:t>        </a:t>
            </a:r>
            <a:r>
              <a:rPr lang="en" altLang="ja-JP" sz="1800" dirty="0">
                <a:effectLst/>
                <a:latin typeface="CMTI12"/>
              </a:rPr>
              <a:t>t-</a:t>
            </a:r>
            <a:r>
              <a:rPr lang="en" altLang="ja-JP" sz="1800" dirty="0" err="1">
                <a:effectLst/>
                <a:latin typeface="CMTI12"/>
              </a:rPr>
              <a:t>Jz</a:t>
            </a:r>
            <a:r>
              <a:rPr lang="en" altLang="ja-JP" sz="1800" dirty="0">
                <a:effectLst/>
                <a:latin typeface="CMTI12"/>
              </a:rPr>
              <a:t> Model </a:t>
            </a:r>
            <a:r>
              <a:rPr kumimoji="1" lang="en-US" altLang="ja-JP" sz="1800" dirty="0">
                <a:effectLst/>
                <a:latin typeface="CMTI12"/>
              </a:rPr>
              <a:t>, …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E23C872-DF3E-741D-0118-C1EAC95E0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951" y="2930977"/>
            <a:ext cx="24384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6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722CBF-F5B1-000C-6419-A47FD7290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Non-integrable models with QMBS have block diagonal Hamiltonian</a:t>
            </a:r>
          </a:p>
          <a:p>
            <a:pPr lvl="1"/>
            <a:r>
              <a:rPr lang="en-US" altLang="ja-JP" dirty="0"/>
              <a:t>Projector embedding</a:t>
            </a:r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5AC0F0-D5D2-97D1-A1FD-E9098172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Construction of scar subspace</a:t>
            </a:r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79748A85-F9AD-7C19-47B8-9EDC2A5F03A7}"/>
              </a:ext>
            </a:extLst>
          </p:cNvPr>
          <p:cNvCxnSpPr>
            <a:cxnSpLocks/>
          </p:cNvCxnSpPr>
          <p:nvPr/>
        </p:nvCxnSpPr>
        <p:spPr>
          <a:xfrm>
            <a:off x="2463376" y="3503695"/>
            <a:ext cx="0" cy="209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C2F3018-D74C-95B9-8C6C-EAAE76D1104D}"/>
              </a:ext>
            </a:extLst>
          </p:cNvPr>
          <p:cNvSpPr txBox="1"/>
          <p:nvPr/>
        </p:nvSpPr>
        <p:spPr>
          <a:xfrm>
            <a:off x="1953355" y="3130792"/>
            <a:ext cx="1687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local projector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4C3A69-C210-E7CB-6669-9BAFEB63D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51" y="3713420"/>
            <a:ext cx="2286000" cy="5461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6F03409-D9E9-C955-84E2-72EE383B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251" y="4467108"/>
            <a:ext cx="3327400" cy="266700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E470E61-E01B-0C60-2B43-03058D55F42F}"/>
              </a:ext>
            </a:extLst>
          </p:cNvPr>
          <p:cNvCxnSpPr>
            <a:cxnSpLocks/>
          </p:cNvCxnSpPr>
          <p:nvPr/>
        </p:nvCxnSpPr>
        <p:spPr>
          <a:xfrm>
            <a:off x="2104603" y="4816673"/>
            <a:ext cx="441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5ECF838-7F8B-B33A-B939-1F82DC17F316}"/>
              </a:ext>
            </a:extLst>
          </p:cNvPr>
          <p:cNvCxnSpPr>
            <a:cxnSpLocks/>
          </p:cNvCxnSpPr>
          <p:nvPr/>
        </p:nvCxnSpPr>
        <p:spPr>
          <a:xfrm>
            <a:off x="2650542" y="4816673"/>
            <a:ext cx="441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5DE9266-132E-B7CD-74F9-CD21C5AB6A6D}"/>
              </a:ext>
            </a:extLst>
          </p:cNvPr>
          <p:cNvCxnSpPr>
            <a:cxnSpLocks/>
          </p:cNvCxnSpPr>
          <p:nvPr/>
        </p:nvCxnSpPr>
        <p:spPr>
          <a:xfrm>
            <a:off x="3679586" y="4816673"/>
            <a:ext cx="441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>
            <a:extLst>
              <a:ext uri="{FF2B5EF4-FFF2-40B4-BE49-F238E27FC236}">
                <a16:creationId xmlns:a16="http://schemas.microsoft.com/office/drawing/2014/main" id="{CB8786CF-C195-F916-3C04-5134AB26C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895" y="4927061"/>
            <a:ext cx="1612900" cy="2667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2E41C95-4671-FEC8-A54D-E2EB11B28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932" y="4914361"/>
            <a:ext cx="1282700" cy="2794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81CB881A-DAD6-60AA-3916-C4C224B2F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9895" y="5304148"/>
            <a:ext cx="2247900" cy="482600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C6B5271-E874-C014-8503-90664CFDF642}"/>
              </a:ext>
            </a:extLst>
          </p:cNvPr>
          <p:cNvSpPr>
            <a:spLocks noChangeAspect="1"/>
          </p:cNvSpPr>
          <p:nvPr/>
        </p:nvSpPr>
        <p:spPr>
          <a:xfrm>
            <a:off x="8570198" y="3650082"/>
            <a:ext cx="2448000" cy="2448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1C1E736-A145-6CA2-6786-0A110BB3B144}"/>
              </a:ext>
            </a:extLst>
          </p:cNvPr>
          <p:cNvSpPr>
            <a:spLocks noChangeAspect="1"/>
          </p:cNvSpPr>
          <p:nvPr/>
        </p:nvSpPr>
        <p:spPr>
          <a:xfrm>
            <a:off x="8576294" y="3656178"/>
            <a:ext cx="676069" cy="676069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9B778CA-1B95-7C2F-C023-D588EAF3C6C3}"/>
              </a:ext>
            </a:extLst>
          </p:cNvPr>
          <p:cNvSpPr>
            <a:spLocks noChangeAspect="1"/>
          </p:cNvSpPr>
          <p:nvPr/>
        </p:nvSpPr>
        <p:spPr>
          <a:xfrm>
            <a:off x="9252363" y="4332247"/>
            <a:ext cx="1765835" cy="17658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D02D098-B871-1237-5B2B-C9C59C185D36}"/>
              </a:ext>
            </a:extLst>
          </p:cNvPr>
          <p:cNvSpPr txBox="1"/>
          <p:nvPr/>
        </p:nvSpPr>
        <p:spPr>
          <a:xfrm>
            <a:off x="9221580" y="5014340"/>
            <a:ext cx="184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thermal subspace</a:t>
            </a:r>
            <a:endParaRPr kumimoji="1" lang="ja-JP" altLang="en-US"/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E61435BD-3BB7-0C88-6042-C675378DE36F}"/>
              </a:ext>
            </a:extLst>
          </p:cNvPr>
          <p:cNvCxnSpPr>
            <a:cxnSpLocks/>
          </p:cNvCxnSpPr>
          <p:nvPr/>
        </p:nvCxnSpPr>
        <p:spPr>
          <a:xfrm>
            <a:off x="8845942" y="3365596"/>
            <a:ext cx="0" cy="209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図 34">
            <a:extLst>
              <a:ext uri="{FF2B5EF4-FFF2-40B4-BE49-F238E27FC236}">
                <a16:creationId xmlns:a16="http://schemas.microsoft.com/office/drawing/2014/main" id="{D81A29FD-CB5E-C8F0-D5F9-9F7F40FB18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1761" y="4790561"/>
            <a:ext cx="482600" cy="1905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60397CD-AEA5-9674-C802-AA7D32CFF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6919" y="3827640"/>
            <a:ext cx="647700" cy="381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C227E0-714E-079B-7D81-684FF40E5FAD}"/>
              </a:ext>
            </a:extLst>
          </p:cNvPr>
          <p:cNvSpPr txBox="1"/>
          <p:nvPr/>
        </p:nvSpPr>
        <p:spPr>
          <a:xfrm>
            <a:off x="8354361" y="2721180"/>
            <a:ext cx="205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expected 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en-US" altLang="ja-JP" dirty="0">
                <a:solidFill>
                  <a:srgbClr val="FF0000"/>
                </a:solidFill>
              </a:rPr>
              <a:t>scarred subspace W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FABB91-E8C1-C45E-8589-22ACFEFCF686}"/>
              </a:ext>
            </a:extLst>
          </p:cNvPr>
          <p:cNvSpPr txBox="1"/>
          <p:nvPr/>
        </p:nvSpPr>
        <p:spPr>
          <a:xfrm>
            <a:off x="3917433" y="2748836"/>
            <a:ext cx="20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70C0"/>
                </a:solidFill>
              </a:rPr>
              <a:t>Shiraishi</a:t>
            </a:r>
            <a:r>
              <a:rPr kumimoji="1" lang="en-US" altLang="ja-JP" sz="1600" dirty="0">
                <a:solidFill>
                  <a:srgbClr val="0070C0"/>
                </a:solidFill>
              </a:rPr>
              <a:t> et al. (2017)]</a:t>
            </a:r>
            <a:endParaRPr kumimoji="1" lang="ja-JP" altLang="en-US" sz="16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5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5AC0F0-D5D2-97D1-A1FD-E9098172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Construction of scar subspace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722CBF-F5B1-000C-6419-A47FD7290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Non-integrable models with QMBS have block diagonal Hamiltonian</a:t>
            </a:r>
          </a:p>
          <a:p>
            <a:pPr lvl="1"/>
            <a:r>
              <a:rPr kumimoji="1" lang="en-US" altLang="ja-JP" dirty="0"/>
              <a:t>Spectrum generating algebra</a:t>
            </a:r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3F45498-B20C-9248-0EEB-8B684389CA1E}"/>
              </a:ext>
            </a:extLst>
          </p:cNvPr>
          <p:cNvCxnSpPr>
            <a:cxnSpLocks/>
          </p:cNvCxnSpPr>
          <p:nvPr/>
        </p:nvCxnSpPr>
        <p:spPr>
          <a:xfrm flipV="1">
            <a:off x="2059252" y="3653315"/>
            <a:ext cx="0" cy="209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068A3AD-6E72-C8BE-9219-75D32053995D}"/>
              </a:ext>
            </a:extLst>
          </p:cNvPr>
          <p:cNvSpPr txBox="1"/>
          <p:nvPr/>
        </p:nvSpPr>
        <p:spPr>
          <a:xfrm>
            <a:off x="1614635" y="3819357"/>
            <a:ext cx="168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local operator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01AEF89-7C07-1838-4A5A-58E2DCDBB64D}"/>
              </a:ext>
            </a:extLst>
          </p:cNvPr>
          <p:cNvCxnSpPr>
            <a:cxnSpLocks/>
          </p:cNvCxnSpPr>
          <p:nvPr/>
        </p:nvCxnSpPr>
        <p:spPr>
          <a:xfrm flipV="1">
            <a:off x="3007071" y="4637380"/>
            <a:ext cx="0" cy="209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13B101-EF04-419E-6BE1-861FEE88969A}"/>
              </a:ext>
            </a:extLst>
          </p:cNvPr>
          <p:cNvSpPr txBox="1"/>
          <p:nvPr/>
        </p:nvSpPr>
        <p:spPr>
          <a:xfrm>
            <a:off x="2149887" y="4765160"/>
            <a:ext cx="2035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energy eigenstate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4BDE3CA-A4A4-9C0F-74C2-82A085660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175" y="3222434"/>
            <a:ext cx="5461000" cy="4826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3E146FC-4CC2-4A81-A1E9-68DC1EE56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611" y="4880986"/>
            <a:ext cx="1689100" cy="2667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B98627C-3D7C-8A57-C104-360D10F46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611" y="5253889"/>
            <a:ext cx="3263900" cy="2667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CC73E6A-9FB1-28DC-C546-FE3ADF195D32}"/>
              </a:ext>
            </a:extLst>
          </p:cNvPr>
          <p:cNvSpPr>
            <a:spLocks noChangeAspect="1"/>
          </p:cNvSpPr>
          <p:nvPr/>
        </p:nvSpPr>
        <p:spPr>
          <a:xfrm>
            <a:off x="8570198" y="3650082"/>
            <a:ext cx="2448000" cy="2448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9582813-7035-0F2E-AF99-60DF8665E09A}"/>
              </a:ext>
            </a:extLst>
          </p:cNvPr>
          <p:cNvSpPr>
            <a:spLocks noChangeAspect="1"/>
          </p:cNvSpPr>
          <p:nvPr/>
        </p:nvSpPr>
        <p:spPr>
          <a:xfrm>
            <a:off x="8576294" y="3656178"/>
            <a:ext cx="676069" cy="676069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05BEB56-5370-01AD-04C4-0DA4811D163F}"/>
              </a:ext>
            </a:extLst>
          </p:cNvPr>
          <p:cNvSpPr>
            <a:spLocks noChangeAspect="1"/>
          </p:cNvSpPr>
          <p:nvPr/>
        </p:nvSpPr>
        <p:spPr>
          <a:xfrm>
            <a:off x="9252363" y="4332247"/>
            <a:ext cx="1765835" cy="17658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3BE01FE-8ED3-96BE-9416-40D140F901EB}"/>
              </a:ext>
            </a:extLst>
          </p:cNvPr>
          <p:cNvSpPr txBox="1"/>
          <p:nvPr/>
        </p:nvSpPr>
        <p:spPr>
          <a:xfrm>
            <a:off x="9221580" y="5014340"/>
            <a:ext cx="184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thermal subspace</a:t>
            </a:r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6B8481F3-0E06-BFDB-57B9-42B42FAFAC1E}"/>
              </a:ext>
            </a:extLst>
          </p:cNvPr>
          <p:cNvSpPr>
            <a:spLocks noChangeAspect="1"/>
          </p:cNvSpPr>
          <p:nvPr/>
        </p:nvSpPr>
        <p:spPr>
          <a:xfrm>
            <a:off x="8623114" y="3698850"/>
            <a:ext cx="86122" cy="85344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01EFDF27-9C4A-F34C-E776-720C61B90DE4}"/>
              </a:ext>
            </a:extLst>
          </p:cNvPr>
          <p:cNvSpPr>
            <a:spLocks noChangeAspect="1"/>
          </p:cNvSpPr>
          <p:nvPr/>
        </p:nvSpPr>
        <p:spPr>
          <a:xfrm>
            <a:off x="8751130" y="3826866"/>
            <a:ext cx="86122" cy="85344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F693EFB7-2D1B-7B95-5EBF-CFEA54ECC9B2}"/>
              </a:ext>
            </a:extLst>
          </p:cNvPr>
          <p:cNvSpPr>
            <a:spLocks noChangeAspect="1"/>
          </p:cNvSpPr>
          <p:nvPr/>
        </p:nvSpPr>
        <p:spPr>
          <a:xfrm>
            <a:off x="8879146" y="3954882"/>
            <a:ext cx="86122" cy="85344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5526DDE8-4FFA-0543-D834-1C4FAC725D38}"/>
              </a:ext>
            </a:extLst>
          </p:cNvPr>
          <p:cNvSpPr>
            <a:spLocks noChangeAspect="1"/>
          </p:cNvSpPr>
          <p:nvPr/>
        </p:nvSpPr>
        <p:spPr>
          <a:xfrm>
            <a:off x="9007162" y="4082898"/>
            <a:ext cx="86122" cy="85344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2B96C078-8D5F-89A3-A28C-36DFEBA7049B}"/>
              </a:ext>
            </a:extLst>
          </p:cNvPr>
          <p:cNvSpPr>
            <a:spLocks noChangeAspect="1"/>
          </p:cNvSpPr>
          <p:nvPr/>
        </p:nvSpPr>
        <p:spPr>
          <a:xfrm>
            <a:off x="9129082" y="4217010"/>
            <a:ext cx="86122" cy="85344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DD5E105-06FC-222B-7648-FDA8ED99CF35}"/>
              </a:ext>
            </a:extLst>
          </p:cNvPr>
          <p:cNvCxnSpPr/>
          <p:nvPr/>
        </p:nvCxnSpPr>
        <p:spPr>
          <a:xfrm>
            <a:off x="8570198" y="3666204"/>
            <a:ext cx="682165" cy="682165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B1077F0E-3CA5-FE31-9B0B-7FE05F46C7A0}"/>
              </a:ext>
            </a:extLst>
          </p:cNvPr>
          <p:cNvCxnSpPr>
            <a:cxnSpLocks/>
          </p:cNvCxnSpPr>
          <p:nvPr/>
        </p:nvCxnSpPr>
        <p:spPr>
          <a:xfrm>
            <a:off x="8845942" y="3365596"/>
            <a:ext cx="0" cy="209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>
            <a:extLst>
              <a:ext uri="{FF2B5EF4-FFF2-40B4-BE49-F238E27FC236}">
                <a16:creationId xmlns:a16="http://schemas.microsoft.com/office/drawing/2014/main" id="{05A7C105-605A-254C-7243-A8BF18C09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761" y="4790561"/>
            <a:ext cx="482600" cy="19050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C39A8CA-3025-9675-12A5-A45884B15902}"/>
              </a:ext>
            </a:extLst>
          </p:cNvPr>
          <p:cNvSpPr txBox="1"/>
          <p:nvPr/>
        </p:nvSpPr>
        <p:spPr>
          <a:xfrm>
            <a:off x="8354361" y="2721180"/>
            <a:ext cx="205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expected 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en-US" altLang="ja-JP" dirty="0">
                <a:solidFill>
                  <a:srgbClr val="FF0000"/>
                </a:solidFill>
              </a:rPr>
              <a:t>scarred subspace W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5D7DD7-E249-5B1A-9A4C-7B5CFBAC1B64}"/>
              </a:ext>
            </a:extLst>
          </p:cNvPr>
          <p:cNvSpPr txBox="1"/>
          <p:nvPr/>
        </p:nvSpPr>
        <p:spPr>
          <a:xfrm>
            <a:off x="4922908" y="2747394"/>
            <a:ext cx="326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[Arno et al. (1988), Ning Yang (1989)]</a:t>
            </a:r>
            <a:endParaRPr kumimoji="1" lang="ja-JP" altLang="en-US" sz="1600">
              <a:solidFill>
                <a:srgbClr val="0070C0"/>
              </a:solidFill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67ABD97-5AF1-94C5-F73C-2AB40A921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3175" y="4289630"/>
            <a:ext cx="39243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1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5AC0F0-D5D2-97D1-A1FD-E9098172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Construction of scar subspace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722CBF-F5B1-000C-6419-A47FD7290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Non-integrable models with QMBS have block diagonal Hamiltonian</a:t>
            </a:r>
          </a:p>
          <a:p>
            <a:pPr lvl="1"/>
            <a:r>
              <a:rPr kumimoji="1" lang="en-US" altLang="ja-JP" dirty="0" err="1"/>
              <a:t>Krylov</a:t>
            </a:r>
            <a:r>
              <a:rPr kumimoji="1" lang="en-US" altLang="ja-JP" dirty="0"/>
              <a:t> restricted thermalization</a:t>
            </a:r>
          </a:p>
          <a:p>
            <a:pPr lvl="1"/>
            <a:endParaRPr kumimoji="1" lang="en-US" altLang="ja-JP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19BAE51-E2ED-61B0-233D-ACE7586FD694}"/>
              </a:ext>
            </a:extLst>
          </p:cNvPr>
          <p:cNvCxnSpPr>
            <a:cxnSpLocks/>
          </p:cNvCxnSpPr>
          <p:nvPr/>
        </p:nvCxnSpPr>
        <p:spPr>
          <a:xfrm>
            <a:off x="2384429" y="4243342"/>
            <a:ext cx="42140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0361A2-3E7C-BE98-B88E-A53954CDEFAF}"/>
              </a:ext>
            </a:extLst>
          </p:cNvPr>
          <p:cNvSpPr txBox="1"/>
          <p:nvPr/>
        </p:nvSpPr>
        <p:spPr>
          <a:xfrm>
            <a:off x="4872414" y="4285832"/>
            <a:ext cx="1043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requires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24F0749-0298-8309-5565-8A6EC9518F7D}"/>
              </a:ext>
            </a:extLst>
          </p:cNvPr>
          <p:cNvCxnSpPr>
            <a:cxnSpLocks/>
          </p:cNvCxnSpPr>
          <p:nvPr/>
        </p:nvCxnSpPr>
        <p:spPr>
          <a:xfrm>
            <a:off x="3673869" y="3581261"/>
            <a:ext cx="0" cy="209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6E7BFB-643D-BC78-7B84-24525FB47DFA}"/>
              </a:ext>
            </a:extLst>
          </p:cNvPr>
          <p:cNvSpPr txBox="1"/>
          <p:nvPr/>
        </p:nvSpPr>
        <p:spPr>
          <a:xfrm>
            <a:off x="3369295" y="3181151"/>
            <a:ext cx="1462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Hamiltonian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8A7A736-38A9-C509-D2E5-0CE974054C24}"/>
              </a:ext>
            </a:extLst>
          </p:cNvPr>
          <p:cNvCxnSpPr>
            <a:cxnSpLocks/>
          </p:cNvCxnSpPr>
          <p:nvPr/>
        </p:nvCxnSpPr>
        <p:spPr>
          <a:xfrm flipV="1">
            <a:off x="3146647" y="4318784"/>
            <a:ext cx="0" cy="3725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0DDC79D-C5B9-AB5F-AE95-8C2CE2831F90}"/>
              </a:ext>
            </a:extLst>
          </p:cNvPr>
          <p:cNvSpPr txBox="1"/>
          <p:nvPr/>
        </p:nvSpPr>
        <p:spPr>
          <a:xfrm>
            <a:off x="2493020" y="4665315"/>
            <a:ext cx="4386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not necessarily be the energy eigenstate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63F7087-74F3-2897-DBF0-62A387A3EC77}"/>
              </a:ext>
            </a:extLst>
          </p:cNvPr>
          <p:cNvSpPr>
            <a:spLocks noChangeAspect="1"/>
          </p:cNvSpPr>
          <p:nvPr/>
        </p:nvSpPr>
        <p:spPr>
          <a:xfrm>
            <a:off x="8570198" y="3638506"/>
            <a:ext cx="2448000" cy="2448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C3C0B85-3B05-884F-2C60-84CF42B72B64}"/>
              </a:ext>
            </a:extLst>
          </p:cNvPr>
          <p:cNvSpPr>
            <a:spLocks noChangeAspect="1"/>
          </p:cNvSpPr>
          <p:nvPr/>
        </p:nvSpPr>
        <p:spPr>
          <a:xfrm>
            <a:off x="8576294" y="3644602"/>
            <a:ext cx="676069" cy="676069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57E1F4D-460C-6995-ADD8-4CE031B54131}"/>
              </a:ext>
            </a:extLst>
          </p:cNvPr>
          <p:cNvSpPr>
            <a:spLocks noChangeAspect="1"/>
          </p:cNvSpPr>
          <p:nvPr/>
        </p:nvSpPr>
        <p:spPr>
          <a:xfrm>
            <a:off x="9252363" y="4320671"/>
            <a:ext cx="1765835" cy="17658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0D417F4-0173-BEAD-9718-7AD6825EEAD0}"/>
              </a:ext>
            </a:extLst>
          </p:cNvPr>
          <p:cNvSpPr txBox="1"/>
          <p:nvPr/>
        </p:nvSpPr>
        <p:spPr>
          <a:xfrm>
            <a:off x="9221580" y="5002764"/>
            <a:ext cx="184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thermal subspace</a:t>
            </a:r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CBA56CB0-2299-177F-8C0D-61A12CCE2A84}"/>
              </a:ext>
            </a:extLst>
          </p:cNvPr>
          <p:cNvCxnSpPr>
            <a:cxnSpLocks/>
          </p:cNvCxnSpPr>
          <p:nvPr/>
        </p:nvCxnSpPr>
        <p:spPr>
          <a:xfrm>
            <a:off x="8845942" y="3354020"/>
            <a:ext cx="0" cy="209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図 23">
            <a:extLst>
              <a:ext uri="{FF2B5EF4-FFF2-40B4-BE49-F238E27FC236}">
                <a16:creationId xmlns:a16="http://schemas.microsoft.com/office/drawing/2014/main" id="{BACCEFB4-FA94-1C75-DC1C-019E0657B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761" y="4778985"/>
            <a:ext cx="482600" cy="190500"/>
          </a:xfrm>
          <a:prstGeom prst="rect">
            <a:avLst/>
          </a:prstGeom>
        </p:spPr>
      </p:pic>
      <p:sp>
        <p:nvSpPr>
          <p:cNvPr id="39" name="円/楕円 38">
            <a:extLst>
              <a:ext uri="{FF2B5EF4-FFF2-40B4-BE49-F238E27FC236}">
                <a16:creationId xmlns:a16="http://schemas.microsoft.com/office/drawing/2014/main" id="{DF963CEE-D53D-134A-4587-1C4ACE37CA6B}"/>
              </a:ext>
            </a:extLst>
          </p:cNvPr>
          <p:cNvSpPr>
            <a:spLocks noChangeAspect="1"/>
          </p:cNvSpPr>
          <p:nvPr/>
        </p:nvSpPr>
        <p:spPr>
          <a:xfrm>
            <a:off x="9098514" y="3665208"/>
            <a:ext cx="86122" cy="85344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4D757DA8-AF8B-B322-6121-C9990092938F}"/>
              </a:ext>
            </a:extLst>
          </p:cNvPr>
          <p:cNvSpPr>
            <a:spLocks noChangeAspect="1"/>
          </p:cNvSpPr>
          <p:nvPr/>
        </p:nvSpPr>
        <p:spPr>
          <a:xfrm>
            <a:off x="8985288" y="3745579"/>
            <a:ext cx="86122" cy="85344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6BB6CEB3-8D78-D1EE-1B28-9F0AACEBA197}"/>
              </a:ext>
            </a:extLst>
          </p:cNvPr>
          <p:cNvSpPr>
            <a:spLocks noChangeAspect="1"/>
          </p:cNvSpPr>
          <p:nvPr/>
        </p:nvSpPr>
        <p:spPr>
          <a:xfrm>
            <a:off x="8879379" y="3828719"/>
            <a:ext cx="86122" cy="85344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D3CF4202-B681-2EFB-A923-73D6E6E707BD}"/>
              </a:ext>
            </a:extLst>
          </p:cNvPr>
          <p:cNvCxnSpPr>
            <a:cxnSpLocks/>
          </p:cNvCxnSpPr>
          <p:nvPr/>
        </p:nvCxnSpPr>
        <p:spPr>
          <a:xfrm>
            <a:off x="8689520" y="3644602"/>
            <a:ext cx="562843" cy="574648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523436F2-1C62-DC6D-C64B-F1143D225846}"/>
              </a:ext>
            </a:extLst>
          </p:cNvPr>
          <p:cNvCxnSpPr>
            <a:cxnSpLocks noChangeAspect="1"/>
          </p:cNvCxnSpPr>
          <p:nvPr/>
        </p:nvCxnSpPr>
        <p:spPr>
          <a:xfrm>
            <a:off x="8890399" y="3638509"/>
            <a:ext cx="360000" cy="367551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7379CE79-0206-7768-B605-7A50A97E3FA9}"/>
              </a:ext>
            </a:extLst>
          </p:cNvPr>
          <p:cNvCxnSpPr>
            <a:cxnSpLocks noChangeAspect="1"/>
          </p:cNvCxnSpPr>
          <p:nvPr/>
        </p:nvCxnSpPr>
        <p:spPr>
          <a:xfrm>
            <a:off x="9079160" y="3643651"/>
            <a:ext cx="176303" cy="180000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F75E01-331B-8478-4BD4-6C1D5D5A4BE4}"/>
              </a:ext>
            </a:extLst>
          </p:cNvPr>
          <p:cNvSpPr txBox="1"/>
          <p:nvPr/>
        </p:nvSpPr>
        <p:spPr>
          <a:xfrm>
            <a:off x="8354361" y="2721180"/>
            <a:ext cx="205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expected 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en-US" altLang="ja-JP" dirty="0">
                <a:solidFill>
                  <a:srgbClr val="FF0000"/>
                </a:solidFill>
              </a:rPr>
              <a:t>scarred subspace W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2009C95-F054-C74B-1E97-1B91B8780B0F}"/>
              </a:ext>
            </a:extLst>
          </p:cNvPr>
          <p:cNvSpPr txBox="1"/>
          <p:nvPr/>
        </p:nvSpPr>
        <p:spPr>
          <a:xfrm>
            <a:off x="5227709" y="2737469"/>
            <a:ext cx="2279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70C0"/>
                </a:solidFill>
              </a:rPr>
              <a:t>Moudgalya</a:t>
            </a:r>
            <a:r>
              <a:rPr kumimoji="1" lang="en-US" altLang="ja-JP" sz="1600" dirty="0">
                <a:solidFill>
                  <a:srgbClr val="0070C0"/>
                </a:solidFill>
              </a:rPr>
              <a:t> et al. (2019)]</a:t>
            </a:r>
            <a:endParaRPr kumimoji="1" lang="ja-JP" altLang="en-US" sz="1600">
              <a:solidFill>
                <a:srgbClr val="0070C0"/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F187B40E-C738-0C5A-1F81-2C0012975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01" y="3877711"/>
            <a:ext cx="5435600" cy="2921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8B5AEA2-C8A3-2DC2-C41E-C25F0402F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176" y="4339837"/>
            <a:ext cx="15240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0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5AC0F0-D5D2-97D1-A1FD-E9098172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Construction of scar subspace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722CBF-F5B1-000C-6419-A47FD7290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Non-integrable models with QMBS have block diagonal Hamiltonian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Projector embedding</a:t>
            </a:r>
          </a:p>
          <a:p>
            <a:pPr lvl="1"/>
            <a:r>
              <a:rPr kumimoji="1" lang="en-US" altLang="ja-JP" dirty="0">
                <a:solidFill>
                  <a:srgbClr val="FF0000"/>
                </a:solidFill>
              </a:rPr>
              <a:t>Spectrum generating algebra</a:t>
            </a:r>
          </a:p>
          <a:p>
            <a:pPr lvl="1"/>
            <a:r>
              <a:rPr kumimoji="1" lang="en-US" altLang="ja-JP" dirty="0" err="1"/>
              <a:t>Krylov</a:t>
            </a:r>
            <a:r>
              <a:rPr kumimoji="1" lang="en-US" altLang="ja-JP" dirty="0"/>
              <a:t> restricted thermalization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Bethe-ansatz solvable subspace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7A4DB531-C328-92DE-2EAA-4EF7A13FB362}"/>
              </a:ext>
            </a:extLst>
          </p:cNvPr>
          <p:cNvCxnSpPr>
            <a:cxnSpLocks/>
          </p:cNvCxnSpPr>
          <p:nvPr/>
        </p:nvCxnSpPr>
        <p:spPr>
          <a:xfrm flipV="1">
            <a:off x="4934258" y="3226164"/>
            <a:ext cx="0" cy="209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BCFE1B-27EA-3361-371B-A378965F3871}"/>
              </a:ext>
            </a:extLst>
          </p:cNvPr>
          <p:cNvSpPr txBox="1"/>
          <p:nvPr/>
        </p:nvSpPr>
        <p:spPr>
          <a:xfrm>
            <a:off x="4473165" y="3435889"/>
            <a:ext cx="3237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expected to be scar subspace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F19B816-BDE8-35D1-396B-C8BDD9A6EE17}"/>
              </a:ext>
            </a:extLst>
          </p:cNvPr>
          <p:cNvSpPr>
            <a:spLocks noChangeAspect="1"/>
          </p:cNvSpPr>
          <p:nvPr/>
        </p:nvSpPr>
        <p:spPr>
          <a:xfrm>
            <a:off x="8570198" y="3645139"/>
            <a:ext cx="2448000" cy="2448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1692177-FC00-B638-396B-7C031EFE7A13}"/>
              </a:ext>
            </a:extLst>
          </p:cNvPr>
          <p:cNvSpPr>
            <a:spLocks noChangeAspect="1"/>
          </p:cNvSpPr>
          <p:nvPr/>
        </p:nvSpPr>
        <p:spPr>
          <a:xfrm>
            <a:off x="8576294" y="3651235"/>
            <a:ext cx="676069" cy="676069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01B4771-CD9F-F6FD-E653-175372C3D365}"/>
              </a:ext>
            </a:extLst>
          </p:cNvPr>
          <p:cNvSpPr>
            <a:spLocks noChangeAspect="1"/>
          </p:cNvSpPr>
          <p:nvPr/>
        </p:nvSpPr>
        <p:spPr>
          <a:xfrm>
            <a:off x="9252363" y="4327304"/>
            <a:ext cx="1765835" cy="17658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5291271-DF85-70D0-7137-B462FF77282D}"/>
              </a:ext>
            </a:extLst>
          </p:cNvPr>
          <p:cNvSpPr txBox="1"/>
          <p:nvPr/>
        </p:nvSpPr>
        <p:spPr>
          <a:xfrm>
            <a:off x="9221580" y="5009397"/>
            <a:ext cx="184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thermal subspace</a:t>
            </a:r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48D03D0-A780-7484-F4D8-BDC643A91F06}"/>
              </a:ext>
            </a:extLst>
          </p:cNvPr>
          <p:cNvCxnSpPr>
            <a:cxnSpLocks/>
          </p:cNvCxnSpPr>
          <p:nvPr/>
        </p:nvCxnSpPr>
        <p:spPr>
          <a:xfrm>
            <a:off x="8845942" y="3360653"/>
            <a:ext cx="0" cy="209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02102F49-EA98-56C0-06DF-2AAFE1741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761" y="4785618"/>
            <a:ext cx="482600" cy="1905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0A4BCE-2EF3-A081-FBDE-0721EEFB3C81}"/>
              </a:ext>
            </a:extLst>
          </p:cNvPr>
          <p:cNvSpPr txBox="1"/>
          <p:nvPr/>
        </p:nvSpPr>
        <p:spPr>
          <a:xfrm>
            <a:off x="8527061" y="3716704"/>
            <a:ext cx="7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BA</a:t>
            </a:r>
          </a:p>
          <a:p>
            <a:r>
              <a:rPr kumimoji="1" lang="en-US" altLang="ja-JP" sz="14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solvable</a:t>
            </a:r>
            <a:endParaRPr kumimoji="1" lang="ja-JP" altLang="en-US" sz="1400" b="1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4076BBD-7CCD-3FF4-F45A-DC749D49B5C3}"/>
              </a:ext>
            </a:extLst>
          </p:cNvPr>
          <p:cNvSpPr txBox="1"/>
          <p:nvPr/>
        </p:nvSpPr>
        <p:spPr>
          <a:xfrm>
            <a:off x="4142951" y="4285094"/>
            <a:ext cx="1582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e.g. PXP model</a:t>
            </a:r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BA2C76B-F47E-5899-DEE7-418BE6098B4B}"/>
              </a:ext>
            </a:extLst>
          </p:cNvPr>
          <p:cNvSpPr txBox="1"/>
          <p:nvPr/>
        </p:nvSpPr>
        <p:spPr>
          <a:xfrm>
            <a:off x="5067845" y="4723230"/>
            <a:ext cx="2048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e.g. Hubbard model</a:t>
            </a:r>
            <a:br>
              <a:rPr kumimoji="1" lang="en-US" altLang="ja-JP" dirty="0"/>
            </a:br>
            <a:r>
              <a:rPr kumimoji="1" lang="en-US" altLang="ja-JP" dirty="0"/>
              <a:t>        AKLT model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E743FC7-6DD1-5E12-1525-3EED43AD9A22}"/>
              </a:ext>
            </a:extLst>
          </p:cNvPr>
          <p:cNvSpPr txBox="1"/>
          <p:nvPr/>
        </p:nvSpPr>
        <p:spPr>
          <a:xfrm>
            <a:off x="8354361" y="2721180"/>
            <a:ext cx="205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expected 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en-US" altLang="ja-JP" dirty="0">
                <a:solidFill>
                  <a:srgbClr val="FF0000"/>
                </a:solidFill>
              </a:rPr>
              <a:t>scarred subspace W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3F0067F-D007-6714-A6F5-DE6E77BD5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951" y="2930977"/>
            <a:ext cx="2438400" cy="2667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272F5E-2D9C-6D7A-5A19-919A738BB582}"/>
              </a:ext>
            </a:extLst>
          </p:cNvPr>
          <p:cNvSpPr txBox="1"/>
          <p:nvPr/>
        </p:nvSpPr>
        <p:spPr>
          <a:xfrm>
            <a:off x="5361991" y="5291867"/>
            <a:ext cx="2531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e.g. Pair-hopping model, </a:t>
            </a:r>
          </a:p>
          <a:p>
            <a:r>
              <a:rPr kumimoji="1" lang="en-US" altLang="ja-JP" dirty="0"/>
              <a:t>        </a:t>
            </a:r>
            <a:r>
              <a:rPr lang="en" altLang="ja-JP" sz="1800" dirty="0">
                <a:effectLst/>
                <a:latin typeface="CMTI12"/>
              </a:rPr>
              <a:t>t-</a:t>
            </a:r>
            <a:r>
              <a:rPr lang="en" altLang="ja-JP" sz="1800" dirty="0" err="1">
                <a:effectLst/>
                <a:latin typeface="CMTI12"/>
              </a:rPr>
              <a:t>Jz</a:t>
            </a:r>
            <a:r>
              <a:rPr lang="en" altLang="ja-JP" sz="1800" dirty="0">
                <a:effectLst/>
                <a:latin typeface="CMTI12"/>
              </a:rPr>
              <a:t> Model </a:t>
            </a:r>
            <a:r>
              <a:rPr kumimoji="1" lang="en-US" altLang="ja-JP" sz="1800" dirty="0">
                <a:effectLst/>
                <a:latin typeface="CMTI12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58005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B77858-2558-ECDD-BA57-ED4A5A004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model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79B993-2CC3-DACF-821B-D191E85D9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Spin-1 chains</a:t>
            </a:r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lvl="1"/>
            <a:r>
              <a:rPr lang="en-US" altLang="ja-JP" dirty="0"/>
              <a:t>Spin-flip invariance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Conserved magnetization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489388B-61C9-2234-00DC-CE0322491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886" y="4996427"/>
            <a:ext cx="2235200" cy="381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A1532DA-43E9-9546-DD4F-D9744C276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886" y="4461928"/>
            <a:ext cx="1778000" cy="381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4CFB4AB-9C76-3B68-E81A-8883C2DB4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628" y="2807652"/>
            <a:ext cx="5575300" cy="5842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B04A8BE-8D26-5867-B9A7-6ADFD559D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4628" y="3560265"/>
            <a:ext cx="4711700" cy="38100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2EB8450-A0F4-524D-07C5-F2AEC077DE91}"/>
              </a:ext>
            </a:extLst>
          </p:cNvPr>
          <p:cNvSpPr txBox="1"/>
          <p:nvPr/>
        </p:nvSpPr>
        <p:spPr>
          <a:xfrm>
            <a:off x="7319928" y="2753219"/>
            <a:ext cx="3385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: nearest neighbor interactions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59110E-5B3F-EE3F-F702-8BDA639111EF}"/>
              </a:ext>
            </a:extLst>
          </p:cNvPr>
          <p:cNvSpPr txBox="1"/>
          <p:nvPr/>
        </p:nvSpPr>
        <p:spPr>
          <a:xfrm>
            <a:off x="1215483" y="5645323"/>
            <a:ext cx="57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e.g. 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C67F9A-C995-5F20-5D2F-1D93B5A4C759}"/>
              </a:ext>
            </a:extLst>
          </p:cNvPr>
          <p:cNvSpPr txBox="1"/>
          <p:nvPr/>
        </p:nvSpPr>
        <p:spPr>
          <a:xfrm>
            <a:off x="5537886" y="6131506"/>
            <a:ext cx="285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AKLT model (non-integrable)</a:t>
            </a:r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526698B-D935-4E10-98B9-EF6DE581E0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4190" y="6151370"/>
            <a:ext cx="3302000" cy="3175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BEF719-76A4-7B36-41CC-228CF084728B}"/>
              </a:ext>
            </a:extLst>
          </p:cNvPr>
          <p:cNvSpPr txBox="1"/>
          <p:nvPr/>
        </p:nvSpPr>
        <p:spPr>
          <a:xfrm>
            <a:off x="5539307" y="5679142"/>
            <a:ext cx="4070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Fateev-Zamolodchikov</a:t>
            </a:r>
            <a:r>
              <a:rPr kumimoji="1" lang="en-US" altLang="ja-JP" dirty="0"/>
              <a:t> model (integrable)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0C78425-0EEC-E66E-7944-3916361613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4190" y="5701209"/>
            <a:ext cx="314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94441"/>
      </p:ext>
    </p:extLst>
  </p:cSld>
  <p:clrMapOvr>
    <a:masterClrMapping/>
  </p:clrMapOvr>
</p:sld>
</file>

<file path=ppt/theme/theme1.xml><?xml version="1.0" encoding="utf-8"?>
<a:theme xmlns:a="http://schemas.openxmlformats.org/drawingml/2006/main" name="配当">
  <a:themeElements>
    <a:clrScheme name="配当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配当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{DFDA281F-B8F0-D545-95EE-7179299ABA03}tf10001123</Template>
  <TotalTime>25820</TotalTime>
  <Words>1060</Words>
  <Application>Microsoft Macintosh PowerPoint</Application>
  <PresentationFormat>ワイド画面</PresentationFormat>
  <Paragraphs>236</Paragraphs>
  <Slides>24</Slides>
  <Notes>9</Notes>
  <HiddenSlides>2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CMTI12</vt:lpstr>
      <vt:lpstr>メイリオ</vt:lpstr>
      <vt:lpstr>游ゴシック</vt:lpstr>
      <vt:lpstr>Calibri</vt:lpstr>
      <vt:lpstr>Helvetica</vt:lpstr>
      <vt:lpstr>Wingdings 2</vt:lpstr>
      <vt:lpstr>配当</vt:lpstr>
      <vt:lpstr>Exactly solvable subspaces of spin-1 chains with boundaries &amp; quasiparticle interactions</vt:lpstr>
      <vt:lpstr>Classical thermalization &amp; scar states</vt:lpstr>
      <vt:lpstr>Quantum thermalization &amp; scar states</vt:lpstr>
      <vt:lpstr>Construction of scar subspace</vt:lpstr>
      <vt:lpstr>Construction of scar subspace</vt:lpstr>
      <vt:lpstr>Construction of scar subspace</vt:lpstr>
      <vt:lpstr>Construction of scar subspace</vt:lpstr>
      <vt:lpstr>Construction of scar subspace</vt:lpstr>
      <vt:lpstr>Our model</vt:lpstr>
      <vt:lpstr>Matrix product energy eigenstates</vt:lpstr>
      <vt:lpstr>Non-interacting solvable subspace</vt:lpstr>
      <vt:lpstr>Non-interacting solvable subspace</vt:lpstr>
      <vt:lpstr>Non-interacting solvable subspace</vt:lpstr>
      <vt:lpstr>Non-interacting solvable subspace</vt:lpstr>
      <vt:lpstr>Boundary generalization</vt:lpstr>
      <vt:lpstr>Generalization of solvable subspace</vt:lpstr>
      <vt:lpstr>Bethe-ansatz solvable subspace</vt:lpstr>
      <vt:lpstr>Bethe-ansatz solvable subspace</vt:lpstr>
      <vt:lpstr>Bethe-ansatz solvable subspace</vt:lpstr>
      <vt:lpstr>Bethe-ansatz solvable subspace</vt:lpstr>
      <vt:lpstr>Bethe-ansatz solvable subspace</vt:lpstr>
      <vt:lpstr>Bethe-ansatz solvable subspace</vt:lpstr>
      <vt:lpstr>Summary &amp; future works</vt:lpstr>
      <vt:lpstr>Summary &amp; future 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松井　千尋</dc:creator>
  <cp:lastModifiedBy>松井　千尋</cp:lastModifiedBy>
  <cp:revision>820</cp:revision>
  <dcterms:created xsi:type="dcterms:W3CDTF">2023-08-01T01:23:49Z</dcterms:created>
  <dcterms:modified xsi:type="dcterms:W3CDTF">2023-09-04T06:17:10Z</dcterms:modified>
</cp:coreProperties>
</file>