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0"/>
  </p:notesMasterIdLst>
  <p:sldIdLst>
    <p:sldId id="256" r:id="rId2"/>
    <p:sldId id="279" r:id="rId3"/>
    <p:sldId id="283" r:id="rId4"/>
    <p:sldId id="285" r:id="rId5"/>
    <p:sldId id="284" r:id="rId6"/>
    <p:sldId id="258" r:id="rId7"/>
    <p:sldId id="289" r:id="rId8"/>
    <p:sldId id="277" r:id="rId9"/>
    <p:sldId id="288" r:id="rId10"/>
    <p:sldId id="261" r:id="rId11"/>
    <p:sldId id="268" r:id="rId12"/>
    <p:sldId id="281" r:id="rId13"/>
    <p:sldId id="262" r:id="rId14"/>
    <p:sldId id="280" r:id="rId15"/>
    <p:sldId id="266" r:id="rId16"/>
    <p:sldId id="286" r:id="rId17"/>
    <p:sldId id="293" r:id="rId18"/>
    <p:sldId id="287" r:id="rId19"/>
    <p:sldId id="294" r:id="rId20"/>
    <p:sldId id="291" r:id="rId21"/>
    <p:sldId id="290" r:id="rId22"/>
    <p:sldId id="292" r:id="rId23"/>
    <p:sldId id="282" r:id="rId24"/>
    <p:sldId id="265" r:id="rId25"/>
    <p:sldId id="257" r:id="rId26"/>
    <p:sldId id="278" r:id="rId27"/>
    <p:sldId id="271" r:id="rId28"/>
    <p:sldId id="269" r:id="rId2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8"/>
    <p:restoredTop sz="94689"/>
  </p:normalViewPr>
  <p:slideViewPr>
    <p:cSldViewPr snapToGrid="0">
      <p:cViewPr varScale="1">
        <p:scale>
          <a:sx n="109" d="100"/>
          <a:sy n="109" d="100"/>
        </p:scale>
        <p:origin x="1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1D793-4D1F-4396-A1AA-F8A84691FE47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670DB3-127F-4F20-A81E-502ECC22C194}">
      <dgm:prSet/>
      <dgm:spPr/>
      <dgm:t>
        <a:bodyPr/>
        <a:lstStyle/>
        <a:p>
          <a:r>
            <a:rPr lang="en-US"/>
            <a:t>Crystal calorimeters </a:t>
          </a:r>
        </a:p>
      </dgm:t>
    </dgm:pt>
    <dgm:pt modelId="{07810B28-4EBE-4AF3-A9FB-7047A3AFE4A1}" type="parTrans" cxnId="{1C7E2B9D-4D38-4FD1-918E-790F06956C08}">
      <dgm:prSet/>
      <dgm:spPr/>
      <dgm:t>
        <a:bodyPr/>
        <a:lstStyle/>
        <a:p>
          <a:endParaRPr lang="en-US"/>
        </a:p>
      </dgm:t>
    </dgm:pt>
    <dgm:pt modelId="{303CF0CA-60BF-4772-ACE8-8217FCCB4B68}" type="sibTrans" cxnId="{1C7E2B9D-4D38-4FD1-918E-790F06956C08}">
      <dgm:prSet/>
      <dgm:spPr/>
      <dgm:t>
        <a:bodyPr/>
        <a:lstStyle/>
        <a:p>
          <a:endParaRPr lang="en-US"/>
        </a:p>
      </dgm:t>
    </dgm:pt>
    <dgm:pt modelId="{6EA58583-54F3-4565-BF38-6DF10993B973}">
      <dgm:prSet/>
      <dgm:spPr/>
      <dgm:t>
        <a:bodyPr/>
        <a:lstStyle/>
        <a:p>
          <a:r>
            <a:rPr lang="en-US" dirty="0"/>
            <a:t>achieve optimal </a:t>
          </a:r>
          <a:r>
            <a:rPr lang="en-US" dirty="0" err="1"/>
            <a:t>e.m.</a:t>
          </a:r>
          <a:r>
            <a:rPr lang="en-US" dirty="0"/>
            <a:t>  energy resolution</a:t>
          </a:r>
        </a:p>
      </dgm:t>
    </dgm:pt>
    <dgm:pt modelId="{32B89611-F92D-4F61-891C-FBCAADB13EB0}" type="parTrans" cxnId="{A4D0DB81-C008-407D-AF12-353A4E3103B2}">
      <dgm:prSet/>
      <dgm:spPr/>
      <dgm:t>
        <a:bodyPr/>
        <a:lstStyle/>
        <a:p>
          <a:endParaRPr lang="en-US"/>
        </a:p>
      </dgm:t>
    </dgm:pt>
    <dgm:pt modelId="{6488CACE-C6B1-43E6-B857-EF17B873A9C7}" type="sibTrans" cxnId="{A4D0DB81-C008-407D-AF12-353A4E3103B2}">
      <dgm:prSet/>
      <dgm:spPr/>
      <dgm:t>
        <a:bodyPr/>
        <a:lstStyle/>
        <a:p>
          <a:endParaRPr lang="en-US"/>
        </a:p>
      </dgm:t>
    </dgm:pt>
    <dgm:pt modelId="{AD721E5D-6749-4ED5-A4B9-5E81BA0E0750}">
      <dgm:prSet/>
      <dgm:spPr/>
      <dgm:t>
        <a:bodyPr/>
        <a:lstStyle/>
        <a:p>
          <a:r>
            <a:rPr lang="en-US"/>
            <a:t>require hard work to monitor and calibrate</a:t>
          </a:r>
        </a:p>
      </dgm:t>
    </dgm:pt>
    <dgm:pt modelId="{755568AB-43E9-4775-9B21-A7972D4A3615}" type="parTrans" cxnId="{532C0F83-98AE-4D14-ACA3-BEDE291E1396}">
      <dgm:prSet/>
      <dgm:spPr/>
      <dgm:t>
        <a:bodyPr/>
        <a:lstStyle/>
        <a:p>
          <a:endParaRPr lang="en-US"/>
        </a:p>
      </dgm:t>
    </dgm:pt>
    <dgm:pt modelId="{B8117276-ADFA-4930-B503-6DC4C3A003B6}" type="sibTrans" cxnId="{532C0F83-98AE-4D14-ACA3-BEDE291E1396}">
      <dgm:prSet/>
      <dgm:spPr/>
      <dgm:t>
        <a:bodyPr/>
        <a:lstStyle/>
        <a:p>
          <a:endParaRPr lang="en-US"/>
        </a:p>
      </dgm:t>
    </dgm:pt>
    <dgm:pt modelId="{299E3D82-80EB-4B11-B2C5-9E3A1CF9A37A}">
      <dgm:prSet/>
      <dgm:spPr/>
      <dgm:t>
        <a:bodyPr/>
        <a:lstStyle/>
        <a:p>
          <a:r>
            <a:rPr lang="en-US"/>
            <a:t>Good calibration is needed also for trigger rate stability </a:t>
          </a:r>
        </a:p>
      </dgm:t>
    </dgm:pt>
    <dgm:pt modelId="{E85521FF-A3AF-4D63-8C63-1EF7EFA9C224}" type="parTrans" cxnId="{DC11B99E-0CBE-4F67-A321-A325F4E7A792}">
      <dgm:prSet/>
      <dgm:spPr/>
      <dgm:t>
        <a:bodyPr/>
        <a:lstStyle/>
        <a:p>
          <a:endParaRPr lang="en-US"/>
        </a:p>
      </dgm:t>
    </dgm:pt>
    <dgm:pt modelId="{F41F5270-92E3-48E6-BDEB-927CDAE3552A}" type="sibTrans" cxnId="{DC11B99E-0CBE-4F67-A321-A325F4E7A792}">
      <dgm:prSet/>
      <dgm:spPr/>
      <dgm:t>
        <a:bodyPr/>
        <a:lstStyle/>
        <a:p>
          <a:endParaRPr lang="en-US"/>
        </a:p>
      </dgm:t>
    </dgm:pt>
    <dgm:pt modelId="{8A476811-EA70-42B2-9530-9024A958F4E5}">
      <dgm:prSet/>
      <dgm:spPr/>
      <dgm:t>
        <a:bodyPr/>
        <a:lstStyle/>
        <a:p>
          <a:r>
            <a:rPr lang="en-US"/>
            <a:t>Data streaming off-detector allows more flexibility and future trigger upgrades </a:t>
          </a:r>
        </a:p>
      </dgm:t>
    </dgm:pt>
    <dgm:pt modelId="{320ADB44-0FF4-47F2-99F3-982F90C7F956}" type="parTrans" cxnId="{61F3840A-7610-48C5-9C34-1105FC12C9C2}">
      <dgm:prSet/>
      <dgm:spPr/>
      <dgm:t>
        <a:bodyPr/>
        <a:lstStyle/>
        <a:p>
          <a:endParaRPr lang="en-US"/>
        </a:p>
      </dgm:t>
    </dgm:pt>
    <dgm:pt modelId="{E0369979-C329-43BD-B085-A8DCC770DC45}" type="sibTrans" cxnId="{61F3840A-7610-48C5-9C34-1105FC12C9C2}">
      <dgm:prSet/>
      <dgm:spPr/>
      <dgm:t>
        <a:bodyPr/>
        <a:lstStyle/>
        <a:p>
          <a:endParaRPr lang="en-US"/>
        </a:p>
      </dgm:t>
    </dgm:pt>
    <dgm:pt modelId="{D4CAAA66-3BDE-46D1-BBF3-909B6F7210C6}">
      <dgm:prSet/>
      <dgm:spPr/>
      <dgm:t>
        <a:bodyPr/>
        <a:lstStyle/>
        <a:p>
          <a:r>
            <a:rPr lang="en-US"/>
            <a:t>Can achieve precision timing</a:t>
          </a:r>
        </a:p>
      </dgm:t>
    </dgm:pt>
    <dgm:pt modelId="{49725660-B42E-425A-A4E8-B54E7F1BCE20}" type="parTrans" cxnId="{8491BE92-4EC8-4D7B-B70E-A262B59DA56B}">
      <dgm:prSet/>
      <dgm:spPr/>
      <dgm:t>
        <a:bodyPr/>
        <a:lstStyle/>
        <a:p>
          <a:endParaRPr lang="en-US"/>
        </a:p>
      </dgm:t>
    </dgm:pt>
    <dgm:pt modelId="{4F55F69D-8F9F-428C-BDCD-810070F4A6A9}" type="sibTrans" cxnId="{8491BE92-4EC8-4D7B-B70E-A262B59DA56B}">
      <dgm:prSet/>
      <dgm:spPr/>
      <dgm:t>
        <a:bodyPr/>
        <a:lstStyle/>
        <a:p>
          <a:endParaRPr lang="en-US"/>
        </a:p>
      </dgm:t>
    </dgm:pt>
    <dgm:pt modelId="{E6724553-3709-42EB-8201-14D69443883D}">
      <dgm:prSet/>
      <dgm:spPr/>
      <dgm:t>
        <a:bodyPr/>
        <a:lstStyle/>
        <a:p>
          <a:r>
            <a:rPr lang="en-US" err="1"/>
            <a:t>Higly</a:t>
          </a:r>
          <a:r>
            <a:rPr lang="en-US"/>
            <a:t> segmented / Particle Flow calorimeters </a:t>
          </a:r>
        </a:p>
      </dgm:t>
    </dgm:pt>
    <dgm:pt modelId="{7CD6A1BD-7D2A-4084-AA51-DD5A48504DA1}" type="parTrans" cxnId="{38625EE2-C511-4AA9-93D5-50D13D851C9E}">
      <dgm:prSet/>
      <dgm:spPr/>
      <dgm:t>
        <a:bodyPr/>
        <a:lstStyle/>
        <a:p>
          <a:endParaRPr lang="en-US"/>
        </a:p>
      </dgm:t>
    </dgm:pt>
    <dgm:pt modelId="{AC765D96-A4F1-4529-8B22-B9818D82146B}" type="sibTrans" cxnId="{38625EE2-C511-4AA9-93D5-50D13D851C9E}">
      <dgm:prSet/>
      <dgm:spPr/>
      <dgm:t>
        <a:bodyPr/>
        <a:lstStyle/>
        <a:p>
          <a:endParaRPr lang="en-US"/>
        </a:p>
      </dgm:t>
    </dgm:pt>
    <dgm:pt modelId="{3E17C5E8-F889-446A-BE51-4E7475ECD2BE}">
      <dgm:prSet/>
      <dgm:spPr/>
      <dgm:t>
        <a:bodyPr/>
        <a:lstStyle/>
        <a:p>
          <a:r>
            <a:rPr lang="en-US"/>
            <a:t>Are optimal for particle flow techniques combined with good tracker </a:t>
          </a:r>
        </a:p>
      </dgm:t>
    </dgm:pt>
    <dgm:pt modelId="{7AB045D0-54AF-4CCA-9D88-0A6FE80E7EA3}" type="parTrans" cxnId="{0214EAFF-8B9A-4815-9165-FCC577FA64C2}">
      <dgm:prSet/>
      <dgm:spPr/>
      <dgm:t>
        <a:bodyPr/>
        <a:lstStyle/>
        <a:p>
          <a:endParaRPr lang="en-US"/>
        </a:p>
      </dgm:t>
    </dgm:pt>
    <dgm:pt modelId="{1A65322F-CC55-4413-BFEA-6F7BF6AFAF31}" type="sibTrans" cxnId="{0214EAFF-8B9A-4815-9165-FCC577FA64C2}">
      <dgm:prSet/>
      <dgm:spPr/>
      <dgm:t>
        <a:bodyPr/>
        <a:lstStyle/>
        <a:p>
          <a:endParaRPr lang="en-US"/>
        </a:p>
      </dgm:t>
    </dgm:pt>
    <dgm:pt modelId="{AB7F319F-5270-481C-B1BD-67F60EB4C62D}">
      <dgm:prSet/>
      <dgm:spPr/>
      <dgm:t>
        <a:bodyPr/>
        <a:lstStyle/>
        <a:p>
          <a:r>
            <a:rPr lang="en-US"/>
            <a:t>Must measure the neutral hadrons and photons well</a:t>
          </a:r>
        </a:p>
      </dgm:t>
    </dgm:pt>
    <dgm:pt modelId="{69CEF4F3-A30E-400E-85F0-9311D7D4D230}" type="parTrans" cxnId="{C668A783-1D14-47A2-AAB1-248AD263C71E}">
      <dgm:prSet/>
      <dgm:spPr/>
      <dgm:t>
        <a:bodyPr/>
        <a:lstStyle/>
        <a:p>
          <a:endParaRPr lang="en-US"/>
        </a:p>
      </dgm:t>
    </dgm:pt>
    <dgm:pt modelId="{05BC18A3-A84A-443A-A44C-42888D0E6BA5}" type="sibTrans" cxnId="{C668A783-1D14-47A2-AAB1-248AD263C71E}">
      <dgm:prSet/>
      <dgm:spPr/>
      <dgm:t>
        <a:bodyPr/>
        <a:lstStyle/>
        <a:p>
          <a:endParaRPr lang="en-US"/>
        </a:p>
      </dgm:t>
    </dgm:pt>
    <dgm:pt modelId="{B1EAD4A3-0CEC-4544-BAAF-1C69FA59CC84}">
      <dgm:prSet/>
      <dgm:spPr/>
      <dgm:t>
        <a:bodyPr/>
        <a:lstStyle/>
        <a:p>
          <a:r>
            <a:rPr lang="en-US" dirty="0"/>
            <a:t>Are intrinsically redundant</a:t>
          </a:r>
        </a:p>
      </dgm:t>
    </dgm:pt>
    <dgm:pt modelId="{7BA780A9-865F-4B48-B48F-39941B3B405C}" type="parTrans" cxnId="{EC6E3A4A-FE98-44F6-A348-9437A9E619DC}">
      <dgm:prSet/>
      <dgm:spPr/>
      <dgm:t>
        <a:bodyPr/>
        <a:lstStyle/>
        <a:p>
          <a:endParaRPr lang="en-US"/>
        </a:p>
      </dgm:t>
    </dgm:pt>
    <dgm:pt modelId="{371813DD-62F4-4895-B720-28B1CDC68A79}" type="sibTrans" cxnId="{EC6E3A4A-FE98-44F6-A348-9437A9E619DC}">
      <dgm:prSet/>
      <dgm:spPr/>
      <dgm:t>
        <a:bodyPr/>
        <a:lstStyle/>
        <a:p>
          <a:endParaRPr lang="en-US"/>
        </a:p>
      </dgm:t>
    </dgm:pt>
    <dgm:pt modelId="{93835E85-AAD1-49F9-B69A-09CAB9DEA4B1}">
      <dgm:prSet/>
      <dgm:spPr/>
      <dgm:t>
        <a:bodyPr/>
        <a:lstStyle/>
        <a:p>
          <a:r>
            <a:rPr lang="en-US" dirty="0"/>
            <a:t>Produce a lot of data </a:t>
          </a:r>
        </a:p>
      </dgm:t>
    </dgm:pt>
    <dgm:pt modelId="{3A6A9A2D-16BB-407C-999E-7875C165D375}" type="parTrans" cxnId="{5039A402-AC59-40A7-A2B4-0139DD674C6D}">
      <dgm:prSet/>
      <dgm:spPr/>
      <dgm:t>
        <a:bodyPr/>
        <a:lstStyle/>
        <a:p>
          <a:endParaRPr lang="en-US"/>
        </a:p>
      </dgm:t>
    </dgm:pt>
    <dgm:pt modelId="{3621DD49-07D1-4260-A7B4-67FEBC39EDE8}" type="sibTrans" cxnId="{5039A402-AC59-40A7-A2B4-0139DD674C6D}">
      <dgm:prSet/>
      <dgm:spPr/>
      <dgm:t>
        <a:bodyPr/>
        <a:lstStyle/>
        <a:p>
          <a:endParaRPr lang="en-US"/>
        </a:p>
      </dgm:t>
    </dgm:pt>
    <dgm:pt modelId="{FFDD8ABD-26F2-42AF-BE1A-C0BBFB9893C4}">
      <dgm:prSet/>
      <dgm:spPr/>
      <dgm:t>
        <a:bodyPr/>
        <a:lstStyle/>
        <a:p>
          <a:r>
            <a:rPr lang="en-US" dirty="0"/>
            <a:t>Require a dedicated, sophisticated and fast software </a:t>
          </a:r>
        </a:p>
      </dgm:t>
    </dgm:pt>
    <dgm:pt modelId="{AF9AEB1E-C4FC-4776-AE26-783C7CE38F48}" type="parTrans" cxnId="{BA02BABB-5B45-4EF4-A12B-C7585CEB964C}">
      <dgm:prSet/>
      <dgm:spPr/>
      <dgm:t>
        <a:bodyPr/>
        <a:lstStyle/>
        <a:p>
          <a:endParaRPr lang="en-US"/>
        </a:p>
      </dgm:t>
    </dgm:pt>
    <dgm:pt modelId="{314D79DF-B025-4D8E-954C-FB03C4EB3814}" type="sibTrans" cxnId="{BA02BABB-5B45-4EF4-A12B-C7585CEB964C}">
      <dgm:prSet/>
      <dgm:spPr/>
      <dgm:t>
        <a:bodyPr/>
        <a:lstStyle/>
        <a:p>
          <a:endParaRPr lang="en-US"/>
        </a:p>
      </dgm:t>
    </dgm:pt>
    <dgm:pt modelId="{B5629A0A-D700-4A82-9A09-5167ED95CC47}">
      <dgm:prSet/>
      <dgm:spPr/>
      <dgm:t>
        <a:bodyPr/>
        <a:lstStyle/>
        <a:p>
          <a:r>
            <a:rPr lang="en-US" dirty="0"/>
            <a:t>require some triggering logic on the front-end (today)</a:t>
          </a:r>
        </a:p>
      </dgm:t>
    </dgm:pt>
    <dgm:pt modelId="{05600FB9-4ADC-4093-B47E-893E3CCB3D31}" type="parTrans" cxnId="{2DDC0A24-AABF-4F43-A7BF-484B6DE45858}">
      <dgm:prSet/>
      <dgm:spPr/>
      <dgm:t>
        <a:bodyPr/>
        <a:lstStyle/>
        <a:p>
          <a:endParaRPr lang="en-US"/>
        </a:p>
      </dgm:t>
    </dgm:pt>
    <dgm:pt modelId="{D1BC311F-DDDD-465B-BFC9-3E2CB6CE0F53}" type="sibTrans" cxnId="{2DDC0A24-AABF-4F43-A7BF-484B6DE45858}">
      <dgm:prSet/>
      <dgm:spPr/>
      <dgm:t>
        <a:bodyPr/>
        <a:lstStyle/>
        <a:p>
          <a:endParaRPr lang="en-US"/>
        </a:p>
      </dgm:t>
    </dgm:pt>
    <dgm:pt modelId="{ADF88CD7-0B6B-48D4-BA53-8C1487DDA198}">
      <dgm:prSet/>
      <dgm:spPr/>
      <dgm:t>
        <a:bodyPr/>
        <a:lstStyle/>
        <a:p>
          <a:r>
            <a:rPr lang="en-US" dirty="0"/>
            <a:t>Full data streaming is not possible today (perhaps in the future?) </a:t>
          </a:r>
        </a:p>
      </dgm:t>
    </dgm:pt>
    <dgm:pt modelId="{A4153515-9909-4447-92C7-5A06947E9A6B}" type="parTrans" cxnId="{5784323A-A679-4DC5-81D8-6BD01096F19A}">
      <dgm:prSet/>
      <dgm:spPr/>
      <dgm:t>
        <a:bodyPr/>
        <a:lstStyle/>
        <a:p>
          <a:endParaRPr lang="en-US"/>
        </a:p>
      </dgm:t>
    </dgm:pt>
    <dgm:pt modelId="{0F12721C-2A85-482B-949A-B12B6EB4C1C2}" type="sibTrans" cxnId="{5784323A-A679-4DC5-81D8-6BD01096F19A}">
      <dgm:prSet/>
      <dgm:spPr/>
      <dgm:t>
        <a:bodyPr/>
        <a:lstStyle/>
        <a:p>
          <a:endParaRPr lang="en-US"/>
        </a:p>
      </dgm:t>
    </dgm:pt>
    <dgm:pt modelId="{6E1CBBC2-F363-41D5-BA71-98D66A4421E1}">
      <dgm:prSet/>
      <dgm:spPr/>
      <dgm:t>
        <a:bodyPr/>
        <a:lstStyle/>
        <a:p>
          <a:r>
            <a:rPr lang="en-US" dirty="0"/>
            <a:t>require detailed simulation effort to describe shower containment and especially for calibration</a:t>
          </a:r>
        </a:p>
      </dgm:t>
    </dgm:pt>
    <dgm:pt modelId="{952AE6B7-3047-4DDE-B875-D086A5D590C8}" type="parTrans" cxnId="{2E6BE864-A64F-4CAE-BFEC-01AD14D4DD7F}">
      <dgm:prSet/>
      <dgm:spPr/>
      <dgm:t>
        <a:bodyPr/>
        <a:lstStyle/>
        <a:p>
          <a:endParaRPr lang="en-US"/>
        </a:p>
      </dgm:t>
    </dgm:pt>
    <dgm:pt modelId="{6A4495C4-991D-4C8B-A85F-E78361C37D60}" type="sibTrans" cxnId="{2E6BE864-A64F-4CAE-BFEC-01AD14D4DD7F}">
      <dgm:prSet/>
      <dgm:spPr/>
      <dgm:t>
        <a:bodyPr/>
        <a:lstStyle/>
        <a:p>
          <a:endParaRPr lang="en-US"/>
        </a:p>
      </dgm:t>
    </dgm:pt>
    <dgm:pt modelId="{E9F550E8-6DC1-45BE-A8C6-73E8552E932F}">
      <dgm:prSet/>
      <dgm:spPr/>
      <dgm:t>
        <a:bodyPr/>
        <a:lstStyle/>
        <a:p>
          <a:pPr rtl="0"/>
          <a:r>
            <a:rPr lang="en-US"/>
            <a:t>Can  be equipped with</a:t>
          </a:r>
          <a:r>
            <a:rPr lang="en-US">
              <a:latin typeface="Calibri Light" panose="020F0302020204030204"/>
            </a:rPr>
            <a:t> a</a:t>
          </a:r>
          <a:r>
            <a:rPr lang="en-US"/>
            <a:t> precision timing </a:t>
          </a:r>
          <a:r>
            <a:rPr lang="en-US">
              <a:latin typeface="Calibri Light" panose="020F0302020204030204"/>
            </a:rPr>
            <a:t>layer</a:t>
          </a:r>
          <a:endParaRPr lang="en-US"/>
        </a:p>
      </dgm:t>
    </dgm:pt>
    <dgm:pt modelId="{4C7C5C9E-A3E4-4414-A339-76B8BEECB3D2}" type="parTrans" cxnId="{B8C01E80-0038-489A-A81C-84D8D35FCCFD}">
      <dgm:prSet/>
      <dgm:spPr/>
      <dgm:t>
        <a:bodyPr/>
        <a:lstStyle/>
        <a:p>
          <a:endParaRPr lang="en-US"/>
        </a:p>
      </dgm:t>
    </dgm:pt>
    <dgm:pt modelId="{92968D04-F08F-420C-963F-EAF01CF6BF82}" type="sibTrans" cxnId="{B8C01E80-0038-489A-A81C-84D8D35FCCFD}">
      <dgm:prSet/>
      <dgm:spPr/>
      <dgm:t>
        <a:bodyPr/>
        <a:lstStyle/>
        <a:p>
          <a:endParaRPr lang="en-US"/>
        </a:p>
      </dgm:t>
    </dgm:pt>
    <dgm:pt modelId="{C9F954A3-E6FB-4CA1-890D-6EB24E1ACE44}">
      <dgm:prSet/>
      <dgm:spPr/>
      <dgm:t>
        <a:bodyPr/>
        <a:lstStyle/>
        <a:p>
          <a:r>
            <a:rPr lang="en-US"/>
            <a:t>Dual readout technique</a:t>
          </a:r>
        </a:p>
      </dgm:t>
    </dgm:pt>
    <dgm:pt modelId="{136FCFB3-809A-43CC-B388-C488126C26B9}" type="parTrans" cxnId="{FB7F8B91-8BED-43CA-AA95-6BE401761649}">
      <dgm:prSet/>
      <dgm:spPr/>
      <dgm:t>
        <a:bodyPr/>
        <a:lstStyle/>
        <a:p>
          <a:endParaRPr lang="en-US"/>
        </a:p>
      </dgm:t>
    </dgm:pt>
    <dgm:pt modelId="{F7BCA68E-7FF1-42FA-9603-BCDCC0E3DC12}" type="sibTrans" cxnId="{FB7F8B91-8BED-43CA-AA95-6BE401761649}">
      <dgm:prSet/>
      <dgm:spPr/>
      <dgm:t>
        <a:bodyPr/>
        <a:lstStyle/>
        <a:p>
          <a:endParaRPr lang="en-US"/>
        </a:p>
      </dgm:t>
    </dgm:pt>
    <dgm:pt modelId="{B6A96027-0993-40DC-A3F3-75D01A4991AB}">
      <dgm:prSet/>
      <dgm:spPr/>
      <dgm:t>
        <a:bodyPr/>
        <a:lstStyle/>
        <a:p>
          <a:r>
            <a:rPr lang="en-US" dirty="0"/>
            <a:t>Allows best resolution for hadrons through measurement of e/h fraction</a:t>
          </a:r>
        </a:p>
      </dgm:t>
    </dgm:pt>
    <dgm:pt modelId="{8DE0AE96-5728-4B70-A8A6-6A8D1D933A15}" type="parTrans" cxnId="{818BF959-89C6-4233-90E1-E235E1B192AA}">
      <dgm:prSet/>
      <dgm:spPr/>
      <dgm:t>
        <a:bodyPr/>
        <a:lstStyle/>
        <a:p>
          <a:endParaRPr lang="en-US"/>
        </a:p>
      </dgm:t>
    </dgm:pt>
    <dgm:pt modelId="{A2DB5CAA-29EE-44B8-B1CB-B4E1D976CE5C}" type="sibTrans" cxnId="{818BF959-89C6-4233-90E1-E235E1B192AA}">
      <dgm:prSet/>
      <dgm:spPr/>
      <dgm:t>
        <a:bodyPr/>
        <a:lstStyle/>
        <a:p>
          <a:endParaRPr lang="en-US"/>
        </a:p>
      </dgm:t>
    </dgm:pt>
    <dgm:pt modelId="{1E85BD31-1475-4B62-A1AF-6404CF695811}">
      <dgm:prSet/>
      <dgm:spPr/>
      <dgm:t>
        <a:bodyPr/>
        <a:lstStyle/>
        <a:p>
          <a:r>
            <a:rPr lang="en-US"/>
            <a:t>Can be combined with a crystal </a:t>
          </a:r>
          <a:r>
            <a:rPr lang="en-US" err="1"/>
            <a:t>e.m.</a:t>
          </a:r>
          <a:r>
            <a:rPr lang="en-US"/>
            <a:t> calorimeter in front through Scintillation/Cerenkov light separation</a:t>
          </a:r>
        </a:p>
      </dgm:t>
    </dgm:pt>
    <dgm:pt modelId="{3C5C830F-BCBC-407B-808B-5E5C7727562C}" type="parTrans" cxnId="{B18B5F0C-16A9-4202-9066-554E627FF638}">
      <dgm:prSet/>
      <dgm:spPr/>
      <dgm:t>
        <a:bodyPr/>
        <a:lstStyle/>
        <a:p>
          <a:endParaRPr lang="en-US"/>
        </a:p>
      </dgm:t>
    </dgm:pt>
    <dgm:pt modelId="{5D8FD7DF-E9AE-46E1-A348-5488F31E4EE7}" type="sibTrans" cxnId="{B18B5F0C-16A9-4202-9066-554E627FF638}">
      <dgm:prSet/>
      <dgm:spPr/>
      <dgm:t>
        <a:bodyPr/>
        <a:lstStyle/>
        <a:p>
          <a:endParaRPr lang="en-US"/>
        </a:p>
      </dgm:t>
    </dgm:pt>
    <dgm:pt modelId="{BCAD0C40-0893-4F4B-A74D-919629225861}">
      <dgm:prSet/>
      <dgm:spPr/>
      <dgm:t>
        <a:bodyPr/>
        <a:lstStyle/>
        <a:p>
          <a:r>
            <a:rPr lang="en-US"/>
            <a:t>Could be made granular</a:t>
          </a:r>
        </a:p>
      </dgm:t>
    </dgm:pt>
    <dgm:pt modelId="{62A03FD5-0E3D-444A-ACB6-77F818CB3D9B}" type="parTrans" cxnId="{EBB58D2E-1906-47CB-BBCF-E0477C4E19C6}">
      <dgm:prSet/>
      <dgm:spPr/>
      <dgm:t>
        <a:bodyPr/>
        <a:lstStyle/>
        <a:p>
          <a:endParaRPr lang="en-US"/>
        </a:p>
      </dgm:t>
    </dgm:pt>
    <dgm:pt modelId="{E98D842B-CEEF-462F-AA68-EEFC93C0D0DE}" type="sibTrans" cxnId="{EBB58D2E-1906-47CB-BBCF-E0477C4E19C6}">
      <dgm:prSet/>
      <dgm:spPr/>
      <dgm:t>
        <a:bodyPr/>
        <a:lstStyle/>
        <a:p>
          <a:endParaRPr lang="en-US"/>
        </a:p>
      </dgm:t>
    </dgm:pt>
    <dgm:pt modelId="{35B5C5E7-BAE7-4071-B649-3F684CEFC6CD}">
      <dgm:prSet/>
      <dgm:spPr/>
      <dgm:t>
        <a:bodyPr/>
        <a:lstStyle/>
        <a:p>
          <a:r>
            <a:rPr lang="en-US"/>
            <a:t>Can be equipped with precision timing measurement</a:t>
          </a:r>
        </a:p>
      </dgm:t>
    </dgm:pt>
    <dgm:pt modelId="{5F1076D9-4A01-4B79-87C1-27FCDDF2F195}" type="parTrans" cxnId="{44471DCF-BC1E-43A1-BCAD-35645A5E6376}">
      <dgm:prSet/>
      <dgm:spPr/>
      <dgm:t>
        <a:bodyPr/>
        <a:lstStyle/>
        <a:p>
          <a:endParaRPr lang="en-US"/>
        </a:p>
      </dgm:t>
    </dgm:pt>
    <dgm:pt modelId="{256E95E5-1AE5-47B2-B930-4E2E58948CF0}" type="sibTrans" cxnId="{44471DCF-BC1E-43A1-BCAD-35645A5E6376}">
      <dgm:prSet/>
      <dgm:spPr/>
      <dgm:t>
        <a:bodyPr/>
        <a:lstStyle/>
        <a:p>
          <a:endParaRPr lang="en-US"/>
        </a:p>
      </dgm:t>
    </dgm:pt>
    <dgm:pt modelId="{B27C5C56-2541-4921-B057-EB6D4EDD71DF}" type="pres">
      <dgm:prSet presAssocID="{9E11D793-4D1F-4396-A1AA-F8A84691FE47}" presName="linear" presStyleCnt="0">
        <dgm:presLayoutVars>
          <dgm:dir/>
          <dgm:animLvl val="lvl"/>
          <dgm:resizeHandles val="exact"/>
        </dgm:presLayoutVars>
      </dgm:prSet>
      <dgm:spPr/>
    </dgm:pt>
    <dgm:pt modelId="{9D8FF70A-A731-426A-A43E-649C7C17323B}" type="pres">
      <dgm:prSet presAssocID="{B8670DB3-127F-4F20-A81E-502ECC22C194}" presName="parentLin" presStyleCnt="0"/>
      <dgm:spPr/>
    </dgm:pt>
    <dgm:pt modelId="{787860D2-9D9A-464E-A762-3534F75994A5}" type="pres">
      <dgm:prSet presAssocID="{B8670DB3-127F-4F20-A81E-502ECC22C194}" presName="parentLeftMargin" presStyleLbl="node1" presStyleIdx="0" presStyleCnt="3"/>
      <dgm:spPr/>
    </dgm:pt>
    <dgm:pt modelId="{86A85516-42D8-4BD9-8061-435EE839582E}" type="pres">
      <dgm:prSet presAssocID="{B8670DB3-127F-4F20-A81E-502ECC22C1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53C57C-A7B0-4672-88AB-3AEDD4A0B90F}" type="pres">
      <dgm:prSet presAssocID="{B8670DB3-127F-4F20-A81E-502ECC22C194}" presName="negativeSpace" presStyleCnt="0"/>
      <dgm:spPr/>
    </dgm:pt>
    <dgm:pt modelId="{D00B88AE-CA86-4172-9402-1DAFB0BEEA85}" type="pres">
      <dgm:prSet presAssocID="{B8670DB3-127F-4F20-A81E-502ECC22C194}" presName="childText" presStyleLbl="conFgAcc1" presStyleIdx="0" presStyleCnt="3">
        <dgm:presLayoutVars>
          <dgm:bulletEnabled val="1"/>
        </dgm:presLayoutVars>
      </dgm:prSet>
      <dgm:spPr/>
    </dgm:pt>
    <dgm:pt modelId="{4B65A12D-1E92-4A8E-9B32-3FE1537FDDAD}" type="pres">
      <dgm:prSet presAssocID="{303CF0CA-60BF-4772-ACE8-8217FCCB4B68}" presName="spaceBetweenRectangles" presStyleCnt="0"/>
      <dgm:spPr/>
    </dgm:pt>
    <dgm:pt modelId="{549B3A88-79DE-46DC-A5A4-2EEA81754DCC}" type="pres">
      <dgm:prSet presAssocID="{E6724553-3709-42EB-8201-14D69443883D}" presName="parentLin" presStyleCnt="0"/>
      <dgm:spPr/>
    </dgm:pt>
    <dgm:pt modelId="{FBD48DDB-03B2-456E-B25C-B07676BDFEB9}" type="pres">
      <dgm:prSet presAssocID="{E6724553-3709-42EB-8201-14D69443883D}" presName="parentLeftMargin" presStyleLbl="node1" presStyleIdx="0" presStyleCnt="3"/>
      <dgm:spPr/>
    </dgm:pt>
    <dgm:pt modelId="{D64B365F-ACC1-4262-9062-53DA90244FF0}" type="pres">
      <dgm:prSet presAssocID="{E6724553-3709-42EB-8201-14D6944388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300DC82-5BD6-43E2-973A-A9A2FAB72F4D}" type="pres">
      <dgm:prSet presAssocID="{E6724553-3709-42EB-8201-14D69443883D}" presName="negativeSpace" presStyleCnt="0"/>
      <dgm:spPr/>
    </dgm:pt>
    <dgm:pt modelId="{AE103549-ED43-43EB-8CCD-89CD3A86DBC7}" type="pres">
      <dgm:prSet presAssocID="{E6724553-3709-42EB-8201-14D69443883D}" presName="childText" presStyleLbl="conFgAcc1" presStyleIdx="1" presStyleCnt="3">
        <dgm:presLayoutVars>
          <dgm:bulletEnabled val="1"/>
        </dgm:presLayoutVars>
      </dgm:prSet>
      <dgm:spPr/>
    </dgm:pt>
    <dgm:pt modelId="{C1EE1C22-94B5-4A2C-8987-B225E4431D66}" type="pres">
      <dgm:prSet presAssocID="{AC765D96-A4F1-4529-8B22-B9818D82146B}" presName="spaceBetweenRectangles" presStyleCnt="0"/>
      <dgm:spPr/>
    </dgm:pt>
    <dgm:pt modelId="{58E950D4-26C2-4BB6-81C0-F51381F89B8E}" type="pres">
      <dgm:prSet presAssocID="{C9F954A3-E6FB-4CA1-890D-6EB24E1ACE44}" presName="parentLin" presStyleCnt="0"/>
      <dgm:spPr/>
    </dgm:pt>
    <dgm:pt modelId="{688B64EE-68B8-485F-A440-214157B1D456}" type="pres">
      <dgm:prSet presAssocID="{C9F954A3-E6FB-4CA1-890D-6EB24E1ACE44}" presName="parentLeftMargin" presStyleLbl="node1" presStyleIdx="1" presStyleCnt="3"/>
      <dgm:spPr/>
    </dgm:pt>
    <dgm:pt modelId="{06215517-C2BA-4B87-BDFA-1FFFB9FD127E}" type="pres">
      <dgm:prSet presAssocID="{C9F954A3-E6FB-4CA1-890D-6EB24E1ACE4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169E179-F529-4A08-A365-7296146BB0EB}" type="pres">
      <dgm:prSet presAssocID="{C9F954A3-E6FB-4CA1-890D-6EB24E1ACE44}" presName="negativeSpace" presStyleCnt="0"/>
      <dgm:spPr/>
    </dgm:pt>
    <dgm:pt modelId="{E51419D7-7EA2-47E8-A05C-C45853791AC1}" type="pres">
      <dgm:prSet presAssocID="{C9F954A3-E6FB-4CA1-890D-6EB24E1ACE4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7601400-7C72-4A2A-AA74-A1BB5A23432A}" type="presOf" srcId="{93835E85-AAD1-49F9-B69A-09CAB9DEA4B1}" destId="{AE103549-ED43-43EB-8CCD-89CD3A86DBC7}" srcOrd="0" destOrd="3" presId="urn:microsoft.com/office/officeart/2005/8/layout/list1"/>
    <dgm:cxn modelId="{5039A402-AC59-40A7-A2B4-0139DD674C6D}" srcId="{E6724553-3709-42EB-8201-14D69443883D}" destId="{93835E85-AAD1-49F9-B69A-09CAB9DEA4B1}" srcOrd="3" destOrd="0" parTransId="{3A6A9A2D-16BB-407C-999E-7875C165D375}" sibTransId="{3621DD49-07D1-4260-A7B4-67FEBC39EDE8}"/>
    <dgm:cxn modelId="{0FAB1E09-6375-421F-82BB-E4B5B1EC9FEB}" type="presOf" srcId="{8A476811-EA70-42B2-9530-9024A958F4E5}" destId="{D00B88AE-CA86-4172-9402-1DAFB0BEEA85}" srcOrd="0" destOrd="3" presId="urn:microsoft.com/office/officeart/2005/8/layout/list1"/>
    <dgm:cxn modelId="{61F3840A-7610-48C5-9C34-1105FC12C9C2}" srcId="{B8670DB3-127F-4F20-A81E-502ECC22C194}" destId="{8A476811-EA70-42B2-9530-9024A958F4E5}" srcOrd="3" destOrd="0" parTransId="{320ADB44-0FF4-47F2-99F3-982F90C7F956}" sibTransId="{E0369979-C329-43BD-B085-A8DCC770DC45}"/>
    <dgm:cxn modelId="{B18B5F0C-16A9-4202-9066-554E627FF638}" srcId="{C9F954A3-E6FB-4CA1-890D-6EB24E1ACE44}" destId="{1E85BD31-1475-4B62-A1AF-6404CF695811}" srcOrd="1" destOrd="0" parTransId="{3C5C830F-BCBC-407B-808B-5E5C7727562C}" sibTransId="{5D8FD7DF-E9AE-46E1-A348-5488F31E4EE7}"/>
    <dgm:cxn modelId="{62B0CA14-B7F3-4DE3-A81A-795FDC7D1FF6}" type="presOf" srcId="{AD721E5D-6749-4ED5-A4B9-5E81BA0E0750}" destId="{D00B88AE-CA86-4172-9402-1DAFB0BEEA85}" srcOrd="0" destOrd="1" presId="urn:microsoft.com/office/officeart/2005/8/layout/list1"/>
    <dgm:cxn modelId="{A62F3B19-E78D-4694-A135-4DBE7C95A758}" type="presOf" srcId="{9E11D793-4D1F-4396-A1AA-F8A84691FE47}" destId="{B27C5C56-2541-4921-B057-EB6D4EDD71DF}" srcOrd="0" destOrd="0" presId="urn:microsoft.com/office/officeart/2005/8/layout/list1"/>
    <dgm:cxn modelId="{2DDC0A24-AABF-4F43-A7BF-484B6DE45858}" srcId="{E6724553-3709-42EB-8201-14D69443883D}" destId="{B5629A0A-D700-4A82-9A09-5167ED95CC47}" srcOrd="5" destOrd="0" parTransId="{05600FB9-4ADC-4093-B47E-893E3CCB3D31}" sibTransId="{D1BC311F-DDDD-465B-BFC9-3E2CB6CE0F53}"/>
    <dgm:cxn modelId="{4292332A-ED3C-4ED2-A058-F91A75D82100}" type="presOf" srcId="{6E1CBBC2-F363-41D5-BA71-98D66A4421E1}" destId="{AE103549-ED43-43EB-8CCD-89CD3A86DBC7}" srcOrd="0" destOrd="7" presId="urn:microsoft.com/office/officeart/2005/8/layout/list1"/>
    <dgm:cxn modelId="{EBB58D2E-1906-47CB-BBCF-E0477C4E19C6}" srcId="{C9F954A3-E6FB-4CA1-890D-6EB24E1ACE44}" destId="{BCAD0C40-0893-4F4B-A74D-919629225861}" srcOrd="2" destOrd="0" parTransId="{62A03FD5-0E3D-444A-ACB6-77F818CB3D9B}" sibTransId="{E98D842B-CEEF-462F-AA68-EEFC93C0D0DE}"/>
    <dgm:cxn modelId="{84AFB537-5ECF-4699-9105-D020C6D729D9}" type="presOf" srcId="{E6724553-3709-42EB-8201-14D69443883D}" destId="{D64B365F-ACC1-4262-9062-53DA90244FF0}" srcOrd="1" destOrd="0" presId="urn:microsoft.com/office/officeart/2005/8/layout/list1"/>
    <dgm:cxn modelId="{5784323A-A679-4DC5-81D8-6BD01096F19A}" srcId="{E6724553-3709-42EB-8201-14D69443883D}" destId="{ADF88CD7-0B6B-48D4-BA53-8C1487DDA198}" srcOrd="6" destOrd="0" parTransId="{A4153515-9909-4447-92C7-5A06947E9A6B}" sibTransId="{0F12721C-2A85-482B-949A-B12B6EB4C1C2}"/>
    <dgm:cxn modelId="{A0A9C33D-37CB-474F-9D3A-E51630B55A75}" type="presOf" srcId="{35B5C5E7-BAE7-4071-B649-3F684CEFC6CD}" destId="{E51419D7-7EA2-47E8-A05C-C45853791AC1}" srcOrd="0" destOrd="3" presId="urn:microsoft.com/office/officeart/2005/8/layout/list1"/>
    <dgm:cxn modelId="{EA981241-AE5E-4C52-9C43-1DBB954B3709}" type="presOf" srcId="{C9F954A3-E6FB-4CA1-890D-6EB24E1ACE44}" destId="{688B64EE-68B8-485F-A440-214157B1D456}" srcOrd="0" destOrd="0" presId="urn:microsoft.com/office/officeart/2005/8/layout/list1"/>
    <dgm:cxn modelId="{A644CD48-AE50-4903-9DA4-748EB48D8BA4}" type="presOf" srcId="{1E85BD31-1475-4B62-A1AF-6404CF695811}" destId="{E51419D7-7EA2-47E8-A05C-C45853791AC1}" srcOrd="0" destOrd="1" presId="urn:microsoft.com/office/officeart/2005/8/layout/list1"/>
    <dgm:cxn modelId="{EC6E3A4A-FE98-44F6-A348-9437A9E619DC}" srcId="{E6724553-3709-42EB-8201-14D69443883D}" destId="{B1EAD4A3-0CEC-4544-BAAF-1C69FA59CC84}" srcOrd="2" destOrd="0" parTransId="{7BA780A9-865F-4B48-B48F-39941B3B405C}" sibTransId="{371813DD-62F4-4895-B720-28B1CDC68A79}"/>
    <dgm:cxn modelId="{D223624F-3EFD-4D7E-B1FC-321ABE1D8628}" type="presOf" srcId="{C9F954A3-E6FB-4CA1-890D-6EB24E1ACE44}" destId="{06215517-C2BA-4B87-BDFA-1FFFB9FD127E}" srcOrd="1" destOrd="0" presId="urn:microsoft.com/office/officeart/2005/8/layout/list1"/>
    <dgm:cxn modelId="{818BF959-89C6-4233-90E1-E235E1B192AA}" srcId="{C9F954A3-E6FB-4CA1-890D-6EB24E1ACE44}" destId="{B6A96027-0993-40DC-A3F3-75D01A4991AB}" srcOrd="0" destOrd="0" parTransId="{8DE0AE96-5728-4B70-A8A6-6A8D1D933A15}" sibTransId="{A2DB5CAA-29EE-44B8-B1CB-B4E1D976CE5C}"/>
    <dgm:cxn modelId="{EF95015F-BC7C-4749-978F-C782A1403E99}" type="presOf" srcId="{3E17C5E8-F889-446A-BE51-4E7475ECD2BE}" destId="{AE103549-ED43-43EB-8CCD-89CD3A86DBC7}" srcOrd="0" destOrd="0" presId="urn:microsoft.com/office/officeart/2005/8/layout/list1"/>
    <dgm:cxn modelId="{2E6BE864-A64F-4CAE-BFEC-01AD14D4DD7F}" srcId="{E6724553-3709-42EB-8201-14D69443883D}" destId="{6E1CBBC2-F363-41D5-BA71-98D66A4421E1}" srcOrd="7" destOrd="0" parTransId="{952AE6B7-3047-4DDE-B875-D086A5D590C8}" sibTransId="{6A4495C4-991D-4C8B-A85F-E78361C37D60}"/>
    <dgm:cxn modelId="{3BFF2565-9C89-4996-8734-A15C13C31108}" type="presOf" srcId="{6EA58583-54F3-4565-BF38-6DF10993B973}" destId="{D00B88AE-CA86-4172-9402-1DAFB0BEEA85}" srcOrd="0" destOrd="0" presId="urn:microsoft.com/office/officeart/2005/8/layout/list1"/>
    <dgm:cxn modelId="{742DB966-63BC-4589-A901-6614C256817B}" type="presOf" srcId="{B6A96027-0993-40DC-A3F3-75D01A4991AB}" destId="{E51419D7-7EA2-47E8-A05C-C45853791AC1}" srcOrd="0" destOrd="0" presId="urn:microsoft.com/office/officeart/2005/8/layout/list1"/>
    <dgm:cxn modelId="{C8964976-AB37-43CF-838D-34C491D92F59}" type="presOf" srcId="{D4CAAA66-3BDE-46D1-BBF3-909B6F7210C6}" destId="{D00B88AE-CA86-4172-9402-1DAFB0BEEA85}" srcOrd="0" destOrd="4" presId="urn:microsoft.com/office/officeart/2005/8/layout/list1"/>
    <dgm:cxn modelId="{CE8C2677-B7BE-483E-A1AA-ECF0181E7D4F}" type="presOf" srcId="{B8670DB3-127F-4F20-A81E-502ECC22C194}" destId="{787860D2-9D9A-464E-A762-3534F75994A5}" srcOrd="0" destOrd="0" presId="urn:microsoft.com/office/officeart/2005/8/layout/list1"/>
    <dgm:cxn modelId="{C6581E7E-7681-4ED3-9F15-836E76491907}" type="presOf" srcId="{AB7F319F-5270-481C-B1BD-67F60EB4C62D}" destId="{AE103549-ED43-43EB-8CCD-89CD3A86DBC7}" srcOrd="0" destOrd="1" presId="urn:microsoft.com/office/officeart/2005/8/layout/list1"/>
    <dgm:cxn modelId="{B8C01E80-0038-489A-A81C-84D8D35FCCFD}" srcId="{E6724553-3709-42EB-8201-14D69443883D}" destId="{E9F550E8-6DC1-45BE-A8C6-73E8552E932F}" srcOrd="8" destOrd="0" parTransId="{4C7C5C9E-A3E4-4414-A339-76B8BEECB3D2}" sibTransId="{92968D04-F08F-420C-963F-EAF01CF6BF82}"/>
    <dgm:cxn modelId="{A4D0DB81-C008-407D-AF12-353A4E3103B2}" srcId="{B8670DB3-127F-4F20-A81E-502ECC22C194}" destId="{6EA58583-54F3-4565-BF38-6DF10993B973}" srcOrd="0" destOrd="0" parTransId="{32B89611-F92D-4F61-891C-FBCAADB13EB0}" sibTransId="{6488CACE-C6B1-43E6-B857-EF17B873A9C7}"/>
    <dgm:cxn modelId="{532C0F83-98AE-4D14-ACA3-BEDE291E1396}" srcId="{B8670DB3-127F-4F20-A81E-502ECC22C194}" destId="{AD721E5D-6749-4ED5-A4B9-5E81BA0E0750}" srcOrd="1" destOrd="0" parTransId="{755568AB-43E9-4775-9B21-A7972D4A3615}" sibTransId="{B8117276-ADFA-4930-B503-6DC4C3A003B6}"/>
    <dgm:cxn modelId="{C668A783-1D14-47A2-AAB1-248AD263C71E}" srcId="{E6724553-3709-42EB-8201-14D69443883D}" destId="{AB7F319F-5270-481C-B1BD-67F60EB4C62D}" srcOrd="1" destOrd="0" parTransId="{69CEF4F3-A30E-400E-85F0-9311D7D4D230}" sibTransId="{05BC18A3-A84A-443A-A44C-42888D0E6BA5}"/>
    <dgm:cxn modelId="{AB9C8485-23DA-4E37-9E4A-F38E3DF13D34}" type="presOf" srcId="{FFDD8ABD-26F2-42AF-BE1A-C0BBFB9893C4}" destId="{AE103549-ED43-43EB-8CCD-89CD3A86DBC7}" srcOrd="0" destOrd="4" presId="urn:microsoft.com/office/officeart/2005/8/layout/list1"/>
    <dgm:cxn modelId="{89118C8F-60F4-4439-B1CC-F0AF06A53C2B}" type="presOf" srcId="{ADF88CD7-0B6B-48D4-BA53-8C1487DDA198}" destId="{AE103549-ED43-43EB-8CCD-89CD3A86DBC7}" srcOrd="0" destOrd="6" presId="urn:microsoft.com/office/officeart/2005/8/layout/list1"/>
    <dgm:cxn modelId="{FB7F8B91-8BED-43CA-AA95-6BE401761649}" srcId="{9E11D793-4D1F-4396-A1AA-F8A84691FE47}" destId="{C9F954A3-E6FB-4CA1-890D-6EB24E1ACE44}" srcOrd="2" destOrd="0" parTransId="{136FCFB3-809A-43CC-B388-C488126C26B9}" sibTransId="{F7BCA68E-7FF1-42FA-9603-BCDCC0E3DC12}"/>
    <dgm:cxn modelId="{8491BE92-4EC8-4D7B-B70E-A262B59DA56B}" srcId="{B8670DB3-127F-4F20-A81E-502ECC22C194}" destId="{D4CAAA66-3BDE-46D1-BBF3-909B6F7210C6}" srcOrd="4" destOrd="0" parTransId="{49725660-B42E-425A-A4E8-B54E7F1BCE20}" sibTransId="{4F55F69D-8F9F-428C-BDCD-810070F4A6A9}"/>
    <dgm:cxn modelId="{000B1498-13C8-4308-B5D7-F3C82B849657}" type="presOf" srcId="{B1EAD4A3-0CEC-4544-BAAF-1C69FA59CC84}" destId="{AE103549-ED43-43EB-8CCD-89CD3A86DBC7}" srcOrd="0" destOrd="2" presId="urn:microsoft.com/office/officeart/2005/8/layout/list1"/>
    <dgm:cxn modelId="{1C7E2B9D-4D38-4FD1-918E-790F06956C08}" srcId="{9E11D793-4D1F-4396-A1AA-F8A84691FE47}" destId="{B8670DB3-127F-4F20-A81E-502ECC22C194}" srcOrd="0" destOrd="0" parTransId="{07810B28-4EBE-4AF3-A9FB-7047A3AFE4A1}" sibTransId="{303CF0CA-60BF-4772-ACE8-8217FCCB4B68}"/>
    <dgm:cxn modelId="{DC11B99E-0CBE-4F67-A321-A325F4E7A792}" srcId="{B8670DB3-127F-4F20-A81E-502ECC22C194}" destId="{299E3D82-80EB-4B11-B2C5-9E3A1CF9A37A}" srcOrd="2" destOrd="0" parTransId="{E85521FF-A3AF-4D63-8C63-1EF7EFA9C224}" sibTransId="{F41F5270-92E3-48E6-BDEB-927CDAE3552A}"/>
    <dgm:cxn modelId="{2439ABA5-AB5C-4E57-BBA2-822D9A83E6B5}" type="presOf" srcId="{B8670DB3-127F-4F20-A81E-502ECC22C194}" destId="{86A85516-42D8-4BD9-8061-435EE839582E}" srcOrd="1" destOrd="0" presId="urn:microsoft.com/office/officeart/2005/8/layout/list1"/>
    <dgm:cxn modelId="{71E6F1AE-DE1F-470E-A77E-698377F53D65}" type="presOf" srcId="{BCAD0C40-0893-4F4B-A74D-919629225861}" destId="{E51419D7-7EA2-47E8-A05C-C45853791AC1}" srcOrd="0" destOrd="2" presId="urn:microsoft.com/office/officeart/2005/8/layout/list1"/>
    <dgm:cxn modelId="{BA02BABB-5B45-4EF4-A12B-C7585CEB964C}" srcId="{E6724553-3709-42EB-8201-14D69443883D}" destId="{FFDD8ABD-26F2-42AF-BE1A-C0BBFB9893C4}" srcOrd="4" destOrd="0" parTransId="{AF9AEB1E-C4FC-4776-AE26-783C7CE38F48}" sibTransId="{314D79DF-B025-4D8E-954C-FB03C4EB3814}"/>
    <dgm:cxn modelId="{44471DCF-BC1E-43A1-BCAD-35645A5E6376}" srcId="{C9F954A3-E6FB-4CA1-890D-6EB24E1ACE44}" destId="{35B5C5E7-BAE7-4071-B649-3F684CEFC6CD}" srcOrd="3" destOrd="0" parTransId="{5F1076D9-4A01-4B79-87C1-27FCDDF2F195}" sibTransId="{256E95E5-1AE5-47B2-B930-4E2E58948CF0}"/>
    <dgm:cxn modelId="{D53665DE-FFC1-4DC8-A523-341825F132FB}" type="presOf" srcId="{299E3D82-80EB-4B11-B2C5-9E3A1CF9A37A}" destId="{D00B88AE-CA86-4172-9402-1DAFB0BEEA85}" srcOrd="0" destOrd="2" presId="urn:microsoft.com/office/officeart/2005/8/layout/list1"/>
    <dgm:cxn modelId="{38625EE2-C511-4AA9-93D5-50D13D851C9E}" srcId="{9E11D793-4D1F-4396-A1AA-F8A84691FE47}" destId="{E6724553-3709-42EB-8201-14D69443883D}" srcOrd="1" destOrd="0" parTransId="{7CD6A1BD-7D2A-4084-AA51-DD5A48504DA1}" sibTransId="{AC765D96-A4F1-4529-8B22-B9818D82146B}"/>
    <dgm:cxn modelId="{20AD58F5-ECD6-4820-A46B-096BC80CA486}" type="presOf" srcId="{B5629A0A-D700-4A82-9A09-5167ED95CC47}" destId="{AE103549-ED43-43EB-8CCD-89CD3A86DBC7}" srcOrd="0" destOrd="5" presId="urn:microsoft.com/office/officeart/2005/8/layout/list1"/>
    <dgm:cxn modelId="{D794C2F9-AF03-4DAA-B162-0368F601F7FD}" type="presOf" srcId="{E9F550E8-6DC1-45BE-A8C6-73E8552E932F}" destId="{AE103549-ED43-43EB-8CCD-89CD3A86DBC7}" srcOrd="0" destOrd="8" presId="urn:microsoft.com/office/officeart/2005/8/layout/list1"/>
    <dgm:cxn modelId="{C8BBBBFB-2CF7-4819-8AC3-5FE48A12B7A8}" type="presOf" srcId="{E6724553-3709-42EB-8201-14D69443883D}" destId="{FBD48DDB-03B2-456E-B25C-B07676BDFEB9}" srcOrd="0" destOrd="0" presId="urn:microsoft.com/office/officeart/2005/8/layout/list1"/>
    <dgm:cxn modelId="{0214EAFF-8B9A-4815-9165-FCC577FA64C2}" srcId="{E6724553-3709-42EB-8201-14D69443883D}" destId="{3E17C5E8-F889-446A-BE51-4E7475ECD2BE}" srcOrd="0" destOrd="0" parTransId="{7AB045D0-54AF-4CCA-9D88-0A6FE80E7EA3}" sibTransId="{1A65322F-CC55-4413-BFEA-6F7BF6AFAF31}"/>
    <dgm:cxn modelId="{B669BD60-3216-44EC-830B-5D9C7D5CB9CE}" type="presParOf" srcId="{B27C5C56-2541-4921-B057-EB6D4EDD71DF}" destId="{9D8FF70A-A731-426A-A43E-649C7C17323B}" srcOrd="0" destOrd="0" presId="urn:microsoft.com/office/officeart/2005/8/layout/list1"/>
    <dgm:cxn modelId="{64997D54-8848-4977-9091-AE615D1833CD}" type="presParOf" srcId="{9D8FF70A-A731-426A-A43E-649C7C17323B}" destId="{787860D2-9D9A-464E-A762-3534F75994A5}" srcOrd="0" destOrd="0" presId="urn:microsoft.com/office/officeart/2005/8/layout/list1"/>
    <dgm:cxn modelId="{38EE1242-06CB-4171-AB77-77DA29ECEF06}" type="presParOf" srcId="{9D8FF70A-A731-426A-A43E-649C7C17323B}" destId="{86A85516-42D8-4BD9-8061-435EE839582E}" srcOrd="1" destOrd="0" presId="urn:microsoft.com/office/officeart/2005/8/layout/list1"/>
    <dgm:cxn modelId="{EC157591-13B6-4F2D-8786-9A44D35B7DE7}" type="presParOf" srcId="{B27C5C56-2541-4921-B057-EB6D4EDD71DF}" destId="{7653C57C-A7B0-4672-88AB-3AEDD4A0B90F}" srcOrd="1" destOrd="0" presId="urn:microsoft.com/office/officeart/2005/8/layout/list1"/>
    <dgm:cxn modelId="{A98E58F4-0703-45A2-B93C-7A0D3CF18B6C}" type="presParOf" srcId="{B27C5C56-2541-4921-B057-EB6D4EDD71DF}" destId="{D00B88AE-CA86-4172-9402-1DAFB0BEEA85}" srcOrd="2" destOrd="0" presId="urn:microsoft.com/office/officeart/2005/8/layout/list1"/>
    <dgm:cxn modelId="{C725D003-87A5-4182-9839-02B0B63078F6}" type="presParOf" srcId="{B27C5C56-2541-4921-B057-EB6D4EDD71DF}" destId="{4B65A12D-1E92-4A8E-9B32-3FE1537FDDAD}" srcOrd="3" destOrd="0" presId="urn:microsoft.com/office/officeart/2005/8/layout/list1"/>
    <dgm:cxn modelId="{B37BE256-2BE6-4AC1-BB09-63B772A3CBE2}" type="presParOf" srcId="{B27C5C56-2541-4921-B057-EB6D4EDD71DF}" destId="{549B3A88-79DE-46DC-A5A4-2EEA81754DCC}" srcOrd="4" destOrd="0" presId="urn:microsoft.com/office/officeart/2005/8/layout/list1"/>
    <dgm:cxn modelId="{40763E48-E14F-4EBC-AA53-8CBD0116C9C2}" type="presParOf" srcId="{549B3A88-79DE-46DC-A5A4-2EEA81754DCC}" destId="{FBD48DDB-03B2-456E-B25C-B07676BDFEB9}" srcOrd="0" destOrd="0" presId="urn:microsoft.com/office/officeart/2005/8/layout/list1"/>
    <dgm:cxn modelId="{72D8C894-6048-4E0C-9764-C484D165EF3E}" type="presParOf" srcId="{549B3A88-79DE-46DC-A5A4-2EEA81754DCC}" destId="{D64B365F-ACC1-4262-9062-53DA90244FF0}" srcOrd="1" destOrd="0" presId="urn:microsoft.com/office/officeart/2005/8/layout/list1"/>
    <dgm:cxn modelId="{2C767085-BC4C-4D0C-B789-4DA53505BCBC}" type="presParOf" srcId="{B27C5C56-2541-4921-B057-EB6D4EDD71DF}" destId="{9300DC82-5BD6-43E2-973A-A9A2FAB72F4D}" srcOrd="5" destOrd="0" presId="urn:microsoft.com/office/officeart/2005/8/layout/list1"/>
    <dgm:cxn modelId="{E1DD4521-6EAB-4220-80AD-53EDAF95EEE1}" type="presParOf" srcId="{B27C5C56-2541-4921-B057-EB6D4EDD71DF}" destId="{AE103549-ED43-43EB-8CCD-89CD3A86DBC7}" srcOrd="6" destOrd="0" presId="urn:microsoft.com/office/officeart/2005/8/layout/list1"/>
    <dgm:cxn modelId="{4DC279A5-09E6-45CB-9365-5E51D40284CD}" type="presParOf" srcId="{B27C5C56-2541-4921-B057-EB6D4EDD71DF}" destId="{C1EE1C22-94B5-4A2C-8987-B225E4431D66}" srcOrd="7" destOrd="0" presId="urn:microsoft.com/office/officeart/2005/8/layout/list1"/>
    <dgm:cxn modelId="{8908EE22-44C8-4DB5-B851-B1B21F7F5A3A}" type="presParOf" srcId="{B27C5C56-2541-4921-B057-EB6D4EDD71DF}" destId="{58E950D4-26C2-4BB6-81C0-F51381F89B8E}" srcOrd="8" destOrd="0" presId="urn:microsoft.com/office/officeart/2005/8/layout/list1"/>
    <dgm:cxn modelId="{72785D92-88C4-4C21-8985-1FC4B5CEDCAE}" type="presParOf" srcId="{58E950D4-26C2-4BB6-81C0-F51381F89B8E}" destId="{688B64EE-68B8-485F-A440-214157B1D456}" srcOrd="0" destOrd="0" presId="urn:microsoft.com/office/officeart/2005/8/layout/list1"/>
    <dgm:cxn modelId="{4167ADD4-DBF9-4D96-87A5-96790B09FA9B}" type="presParOf" srcId="{58E950D4-26C2-4BB6-81C0-F51381F89B8E}" destId="{06215517-C2BA-4B87-BDFA-1FFFB9FD127E}" srcOrd="1" destOrd="0" presId="urn:microsoft.com/office/officeart/2005/8/layout/list1"/>
    <dgm:cxn modelId="{49B9B34B-61BA-416E-931F-9A411E2E9926}" type="presParOf" srcId="{B27C5C56-2541-4921-B057-EB6D4EDD71DF}" destId="{6169E179-F529-4A08-A365-7296146BB0EB}" srcOrd="9" destOrd="0" presId="urn:microsoft.com/office/officeart/2005/8/layout/list1"/>
    <dgm:cxn modelId="{AEBB7E64-6355-4FBD-ADDC-FD9923EB3275}" type="presParOf" srcId="{B27C5C56-2541-4921-B057-EB6D4EDD71DF}" destId="{E51419D7-7EA2-47E8-A05C-C45853791A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B88AE-CA86-4172-9402-1DAFB0BEEA85}">
      <dsp:nvSpPr>
        <dsp:cNvPr id="0" name=""/>
        <dsp:cNvSpPr/>
      </dsp:nvSpPr>
      <dsp:spPr>
        <a:xfrm>
          <a:off x="0" y="455404"/>
          <a:ext cx="6666833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achieve optimal </a:t>
          </a:r>
          <a:r>
            <a:rPr lang="en-US" sz="1100" kern="1200" dirty="0" err="1"/>
            <a:t>e.m.</a:t>
          </a:r>
          <a:r>
            <a:rPr lang="en-US" sz="1100" kern="1200" dirty="0"/>
            <a:t>  energy resolution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require hard work to monitor and calibrate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Good calibration is needed also for trigger rate stability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Data streaming off-detector allows more flexibility and future trigger upgrades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Can achieve precision timing</a:t>
          </a:r>
        </a:p>
      </dsp:txBody>
      <dsp:txXfrm>
        <a:off x="0" y="455404"/>
        <a:ext cx="6666833" cy="1178100"/>
      </dsp:txXfrm>
    </dsp:sp>
    <dsp:sp modelId="{86A85516-42D8-4BD9-8061-435EE839582E}">
      <dsp:nvSpPr>
        <dsp:cNvPr id="0" name=""/>
        <dsp:cNvSpPr/>
      </dsp:nvSpPr>
      <dsp:spPr>
        <a:xfrm>
          <a:off x="333341" y="293044"/>
          <a:ext cx="4666783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Crystal calorimeters </a:t>
          </a:r>
        </a:p>
      </dsp:txBody>
      <dsp:txXfrm>
        <a:off x="349193" y="308896"/>
        <a:ext cx="4635079" cy="293016"/>
      </dsp:txXfrm>
    </dsp:sp>
    <dsp:sp modelId="{AE103549-ED43-43EB-8CCD-89CD3A86DBC7}">
      <dsp:nvSpPr>
        <dsp:cNvPr id="0" name=""/>
        <dsp:cNvSpPr/>
      </dsp:nvSpPr>
      <dsp:spPr>
        <a:xfrm>
          <a:off x="0" y="1855265"/>
          <a:ext cx="6666833" cy="190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Are optimal for particle flow techniques combined with good tracker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Must measure the neutral hadrons and photons well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Are intrinsically redundant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Produce a lot of data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Require a dedicated, sophisticated and fast software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require some triggering logic on the front-end (today)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Full data streaming is not possible today (perhaps in the future?)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require detailed simulation effort to describe shower containment and especially for calibration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Can  be equipped with</a:t>
          </a:r>
          <a:r>
            <a:rPr lang="en-US" sz="1100" kern="1200">
              <a:latin typeface="Calibri Light" panose="020F0302020204030204"/>
            </a:rPr>
            <a:t> a</a:t>
          </a:r>
          <a:r>
            <a:rPr lang="en-US" sz="1100" kern="1200"/>
            <a:t> precision timing </a:t>
          </a:r>
          <a:r>
            <a:rPr lang="en-US" sz="1100" kern="1200">
              <a:latin typeface="Calibri Light" panose="020F0302020204030204"/>
            </a:rPr>
            <a:t>layer</a:t>
          </a:r>
          <a:endParaRPr lang="en-US" sz="1100" kern="1200"/>
        </a:p>
      </dsp:txBody>
      <dsp:txXfrm>
        <a:off x="0" y="1855265"/>
        <a:ext cx="6666833" cy="1905750"/>
      </dsp:txXfrm>
    </dsp:sp>
    <dsp:sp modelId="{D64B365F-ACC1-4262-9062-53DA90244FF0}">
      <dsp:nvSpPr>
        <dsp:cNvPr id="0" name=""/>
        <dsp:cNvSpPr/>
      </dsp:nvSpPr>
      <dsp:spPr>
        <a:xfrm>
          <a:off x="333341" y="1692904"/>
          <a:ext cx="4666783" cy="32472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Higly</a:t>
          </a:r>
          <a:r>
            <a:rPr lang="en-US" sz="1100" kern="1200"/>
            <a:t> segmented / Particle Flow calorimeters </a:t>
          </a:r>
        </a:p>
      </dsp:txBody>
      <dsp:txXfrm>
        <a:off x="349193" y="1708756"/>
        <a:ext cx="4635079" cy="293016"/>
      </dsp:txXfrm>
    </dsp:sp>
    <dsp:sp modelId="{E51419D7-7EA2-47E8-A05C-C45853791AC1}">
      <dsp:nvSpPr>
        <dsp:cNvPr id="0" name=""/>
        <dsp:cNvSpPr/>
      </dsp:nvSpPr>
      <dsp:spPr>
        <a:xfrm>
          <a:off x="0" y="3982775"/>
          <a:ext cx="6666833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Allows best resolution for hadrons through measurement of e/h fraction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Can be combined with a crystal </a:t>
          </a:r>
          <a:r>
            <a:rPr lang="en-US" sz="1100" kern="1200" err="1"/>
            <a:t>e.m.</a:t>
          </a:r>
          <a:r>
            <a:rPr lang="en-US" sz="1100" kern="1200"/>
            <a:t> calorimeter in front through Scintillation/Cerenkov light separation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Could be made granular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Can be equipped with precision timing measurement</a:t>
          </a:r>
        </a:p>
      </dsp:txBody>
      <dsp:txXfrm>
        <a:off x="0" y="3982775"/>
        <a:ext cx="6666833" cy="1178100"/>
      </dsp:txXfrm>
    </dsp:sp>
    <dsp:sp modelId="{06215517-C2BA-4B87-BDFA-1FFFB9FD127E}">
      <dsp:nvSpPr>
        <dsp:cNvPr id="0" name=""/>
        <dsp:cNvSpPr/>
      </dsp:nvSpPr>
      <dsp:spPr>
        <a:xfrm>
          <a:off x="333341" y="3820415"/>
          <a:ext cx="4666783" cy="3247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Dual readout technique</a:t>
          </a:r>
        </a:p>
      </dsp:txBody>
      <dsp:txXfrm>
        <a:off x="349193" y="3836267"/>
        <a:ext cx="4635079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14080-D9CA-F343-A130-763D770E8AF2}" type="datetimeFigureOut">
              <a:rPr lang="en-IT" smtClean="0"/>
              <a:t>11/01/23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5011-DC0E-9B46-9F6D-5419804CB83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257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5011-DC0E-9B46-9F6D-5419804CB838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764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6EE2-D631-AA3B-69F2-DC34E6F73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76AD3-EE43-35C5-80F6-C4ED3542D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EA93-36E1-2728-49F6-CB034025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44ED-E2CD-674E-AA9B-47CD7CF375CF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2213A-E6DA-C807-4F04-3DB1F195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8F30E-A326-7DD8-EF6B-3D217F17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3067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0044-0CC2-CB1B-41E1-B92D4100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0FCFA-428C-0D51-ED2D-098BABEA9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F5716-26E4-31CD-9C62-98C876A5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16E-8C69-C94D-BEB1-942EEABB1BAE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E122B-1A96-0319-5795-A7DACFC6A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1C73C-D536-B16F-4473-8DA63392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7653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9BFD9-F16D-ECC7-B55F-DB77D1921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1978F-EC27-21AB-5468-E82FBCA0A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E8CE8-9027-F370-6A8E-1371A981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FBDD-6595-7A4C-BE56-E15C9DF63A83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8B1C-CFFB-9938-F76C-5EBF5BFA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B3D06-DBDC-A5C6-F032-DC51516B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505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BECC-9ECA-9D76-7796-0E577DCA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BA1-8353-9127-DE70-DD310F71F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639C-D51A-F3C9-23FE-50030283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DA7C-5340-3A4B-810C-9403EA526CFA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312CA-1312-0940-6455-783D2430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30C0B-9627-C1F0-7414-E6CF4F95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120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014C-E36B-1C1E-D36A-EA0F5FA9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11B1C-88B7-892A-FC37-DAD68BFB3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B727-6024-9752-ADAF-3DF83DB0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EE60-96BE-5B4A-92C6-09982D0A3E85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0D36-63C3-C84D-AAA7-C4ADCE9E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5EAD7-C3AF-5280-4AB8-FA6504DA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9208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92FA-01D3-E519-0AA9-B79BD5FE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25932-D052-18DC-B960-F47E66381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65AB1-96BD-ED6B-4C39-E9F2B79E4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F1BC3-344E-F67F-1ADF-16C2D177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D437-6C21-364C-AE08-D8E0D484A9BE}" type="datetime1">
              <a:rPr lang="it-IT" smtClean="0"/>
              <a:t>13/01/23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CA364-CD89-F0B2-7ACF-AC62C962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F7758-CCF8-0048-6A6A-BF4DC964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6434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4D0E-F90C-1FF4-2AE7-B0E4631B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65C1-0570-EC11-8FEF-8B482E8F7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5FB6C-38CB-658A-BE21-DC238899C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4B46B-258B-B509-19C9-0CA981F3D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B2126-5198-C8C2-7FC9-756309128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E5A2F-148C-C7B1-8FA9-F4B5A8B8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C253-D32E-244E-B94F-DFF21A35FC85}" type="datetime1">
              <a:rPr lang="it-IT" smtClean="0"/>
              <a:t>13/01/23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28DD8-D7F2-A4AC-EBB1-C423BFC7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AC0FB-2687-C1E2-AF45-1D493A7E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243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DE5-3DCA-A6F3-CB89-9D4051EC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49EBD-4247-4247-69B4-2F23F81F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E4B24-735A-E147-A212-29266EEEFE6C}" type="datetime1">
              <a:rPr lang="it-IT" smtClean="0"/>
              <a:t>13/01/23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738CA-5E33-7812-7691-722581F0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A1AAD-9199-E761-B049-E6AFE8F1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866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096CA-71C8-871F-1F85-A92565F8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B2C7D-47AA-ED47-B2AF-C81E95092CDD}" type="datetime1">
              <a:rPr lang="it-IT" smtClean="0"/>
              <a:t>13/01/23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A2382-BD97-F759-3A77-DBC7A9B0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C29B-7DAC-38CF-7AE0-BE38445E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693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F890-B04D-1D7C-E512-B58233EC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C7722-5E3B-9C88-C4B6-420C3812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FA703-FB25-D198-02AC-97A05F158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CBF64-7CE9-D748-10EB-8A454871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19B8B-D398-7C42-95D4-17BB239EF8FD}" type="datetime1">
              <a:rPr lang="it-IT" smtClean="0"/>
              <a:t>13/01/23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1B66D-29B4-6F79-3C77-7956EB97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CE1E4-A038-8740-2563-4914B009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4164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E7CE-FDDD-0131-BEA5-3B7024BB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FB1FF-056C-BA0C-7DBD-65F3758C6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DF2AF-3049-5838-10D2-DFB13875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F7BB2-C885-9CB5-F41F-31690D07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528-CCF9-E441-8FE2-581F4F85387D}" type="datetime1">
              <a:rPr lang="it-IT" smtClean="0"/>
              <a:t>13/01/23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269A7-6916-513F-B3EA-5A07250A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06611-00C1-1D16-C05F-7D907D19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84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A991B-107F-1A8F-8033-F53117A4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93BB3-1053-C5FF-9A37-8E5CB458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C165-3A33-AB7B-1950-3BA658C44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DD703-5386-0F40-8344-3DF98A3CF4CC}" type="datetime1">
              <a:rPr lang="it-IT" smtClean="0"/>
              <a:t>13/01/23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A1FB9-8CAA-037E-D153-CE049D12E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IFD - Bari 17-19 Ottobre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2040-A602-F5B0-E093-F4969D939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170BB-33D8-2A47-801F-98CB1E326C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864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n2p3.fr/event/27968/contributions/115508/attachments/74077/106604/MarieHeleneSchuneFCC_France_Italy_MHSchune_Nov2022_Final.pdf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fan&#10;&#10;Description automatically generated">
            <a:extLst>
              <a:ext uri="{FF2B5EF4-FFF2-40B4-BE49-F238E27FC236}">
                <a16:creationId xmlns:a16="http://schemas.microsoft.com/office/drawing/2014/main" id="{E47246A0-E83E-6F3E-FF61-61F36BF59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" name="Picture 10" descr="A picture containing indoor, cooked&#10;&#10;Description automatically generated">
            <a:extLst>
              <a:ext uri="{FF2B5EF4-FFF2-40B4-BE49-F238E27FC236}">
                <a16:creationId xmlns:a16="http://schemas.microsoft.com/office/drawing/2014/main" id="{FD14E3ED-471F-4D69-A558-D55ECC08F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7" descr="A picture containing basket, indoor, container, rack&#10;&#10;Description automatically generated">
            <a:extLst>
              <a:ext uri="{FF2B5EF4-FFF2-40B4-BE49-F238E27FC236}">
                <a16:creationId xmlns:a16="http://schemas.microsoft.com/office/drawing/2014/main" id="{3A79C821-A4A3-4453-24EB-FBAC53844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A53BCD5E-8B8A-ADEC-A8B1-336FB6B2C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5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E8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8F78D-B018-FC72-5B18-1B4C38D1E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4" y="4189864"/>
            <a:ext cx="4997354" cy="2163872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GB" sz="47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Trends and future applications in calorimetry towards DRD6</a:t>
            </a:r>
            <a:endParaRPr lang="en-IT" sz="47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1C9E0-109B-D60C-022D-51D9C0A09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1876" y="3304307"/>
            <a:ext cx="4234642" cy="826661"/>
          </a:xfrm>
        </p:spPr>
        <p:txBody>
          <a:bodyPr anchor="b">
            <a:normAutofit/>
          </a:bodyPr>
          <a:lstStyle/>
          <a:p>
            <a:pPr algn="r"/>
            <a:r>
              <a:rPr lang="en-IT" sz="1700" dirty="0">
                <a:solidFill>
                  <a:srgbClr val="FFFFFF"/>
                </a:solidFill>
              </a:rPr>
              <a:t>Francesca Cavallari (INFN Roma)</a:t>
            </a:r>
          </a:p>
        </p:txBody>
      </p:sp>
      <p:pic>
        <p:nvPicPr>
          <p:cNvPr id="6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8752715F-55F2-1C33-49E5-C37A3F51F4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884E-1328-B5A5-E163-95ADADCC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887" y="6356350"/>
            <a:ext cx="57746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170BB-33D8-2A47-801F-98CB1E326C74}" type="slidenum">
              <a:rPr lang="en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0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F4BB4-93A1-B737-ADA8-0293F7E5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01" y="-55734"/>
            <a:ext cx="4520911" cy="1106424"/>
          </a:xfrm>
        </p:spPr>
        <p:txBody>
          <a:bodyPr>
            <a:normAutofit fontScale="90000"/>
          </a:bodyPr>
          <a:lstStyle/>
          <a:p>
            <a:r>
              <a:rPr lang="en-IT" sz="2800" dirty="0"/>
              <a:t>Upgrades of Atlas and CMS calorimeters for HL-LHC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56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701E-7042-9237-B42E-49A10CA0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860" y="4235196"/>
            <a:ext cx="4472723" cy="231561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endParaRPr lang="en-US" sz="1700">
              <a:cs typeface="Calibri"/>
            </a:endParaRPr>
          </a:p>
          <a:p>
            <a:r>
              <a:rPr lang="en-US" sz="1700">
                <a:cs typeface="Calibri"/>
              </a:rPr>
              <a:t>In preparation for the HL-LHC both Atlas and CMS calorimeters will replace the read-out electronics</a:t>
            </a:r>
          </a:p>
          <a:p>
            <a:r>
              <a:rPr lang="en-IT" sz="1700" b="1">
                <a:cs typeface="Calibri"/>
              </a:rPr>
              <a:t>Streaming of the data</a:t>
            </a:r>
            <a:r>
              <a:rPr lang="en-IT" sz="1700">
                <a:cs typeface="Calibri"/>
              </a:rPr>
              <a:t> from front-end to off-detector electronics to improve trigger</a:t>
            </a:r>
          </a:p>
          <a:p>
            <a:r>
              <a:rPr lang="en-IT" sz="1700">
                <a:cs typeface="Calibri"/>
              </a:rPr>
              <a:t>Addition of </a:t>
            </a:r>
            <a:r>
              <a:rPr lang="en-IT" sz="1700" b="1">
                <a:cs typeface="Calibri"/>
              </a:rPr>
              <a:t>precision timing (requires large and fast signal)</a:t>
            </a:r>
          </a:p>
          <a:p>
            <a:endParaRPr lang="en-IT" sz="1700">
              <a:cs typeface="Calibri"/>
            </a:endParaRPr>
          </a:p>
          <a:p>
            <a:endParaRPr lang="en-IT" sz="1700">
              <a:cs typeface="Calibri"/>
            </a:endParaRPr>
          </a:p>
          <a:p>
            <a:endParaRPr lang="en-IT" sz="1700">
              <a:cs typeface="Calibri"/>
            </a:endParaRPr>
          </a:p>
        </p:txBody>
      </p:sp>
      <p:pic>
        <p:nvPicPr>
          <p:cNvPr id="6" name="Picture 6" descr="A picture containing green, indoor, engine&#10;&#10;Description automatically generated">
            <a:extLst>
              <a:ext uri="{FF2B5EF4-FFF2-40B4-BE49-F238E27FC236}">
                <a16:creationId xmlns:a16="http://schemas.microsoft.com/office/drawing/2014/main" id="{C08C249C-0F19-8961-3C30-1F9BC8EDF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031" y="10"/>
            <a:ext cx="3144714" cy="3209534"/>
          </a:xfrm>
          <a:prstGeom prst="rect">
            <a:avLst/>
          </a:prstGeom>
        </p:spPr>
      </p:pic>
      <p:pic>
        <p:nvPicPr>
          <p:cNvPr id="12" name="Picture 12" descr="A picture containing building, tower&#10;&#10;Description automatically generated">
            <a:extLst>
              <a:ext uri="{FF2B5EF4-FFF2-40B4-BE49-F238E27FC236}">
                <a16:creationId xmlns:a16="http://schemas.microsoft.com/office/drawing/2014/main" id="{25EE1411-579E-9787-9555-F41EB50CB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171033" y="3310128"/>
            <a:ext cx="3144712" cy="354787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FA78F2C-4070-BC38-2675-B5161BD55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348" y="92539"/>
            <a:ext cx="1556250" cy="2390361"/>
          </a:xfrm>
          <a:prstGeom prst="rect">
            <a:avLst/>
          </a:prstGeom>
        </p:spPr>
      </p:pic>
      <p:pic>
        <p:nvPicPr>
          <p:cNvPr id="9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9A592F51-A240-6181-2FA0-049E9E63F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347" y="3308385"/>
            <a:ext cx="2432745" cy="16943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40001-1457-12A3-466D-B5E7AF32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170BB-33D8-2A47-801F-98CB1E326C74}" type="slidenum">
              <a:rPr lang="en-IT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IT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9363F-C459-B586-8295-9FED713C5533}"/>
              </a:ext>
            </a:extLst>
          </p:cNvPr>
          <p:cNvSpPr txBox="1"/>
          <p:nvPr/>
        </p:nvSpPr>
        <p:spPr>
          <a:xfrm>
            <a:off x="100038" y="881878"/>
            <a:ext cx="497619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volini"/>
                <a:cs typeface="Calibri"/>
              </a:rPr>
              <a:t>Use of calorimeters at the LHC: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 sz="1600">
                <a:latin typeface="Cavolini"/>
                <a:cs typeface="Calibri"/>
              </a:rPr>
              <a:t>- measure/identify photons with excellent energy resolution (H-&gt;</a:t>
            </a:r>
            <a:r>
              <a:rPr lang="en-US" sz="1600" err="1">
                <a:latin typeface="Cavolini"/>
                <a:cs typeface="Calibri"/>
              </a:rPr>
              <a:t>yy</a:t>
            </a:r>
            <a:r>
              <a:rPr lang="en-US" sz="1600">
                <a:latin typeface="Cavolini"/>
                <a:cs typeface="Calibri"/>
              </a:rPr>
              <a:t>)</a:t>
            </a:r>
          </a:p>
          <a:p>
            <a:r>
              <a:rPr lang="en-US" sz="1600">
                <a:latin typeface="Cavolini"/>
                <a:cs typeface="Calibri"/>
              </a:rPr>
              <a:t>- measure/identify electrons</a:t>
            </a:r>
          </a:p>
          <a:p>
            <a:r>
              <a:rPr lang="en-US" sz="1600">
                <a:latin typeface="Cavolini"/>
                <a:cs typeface="Calibri"/>
              </a:rPr>
              <a:t>- measure hadrons/jets and missing energy</a:t>
            </a:r>
          </a:p>
        </p:txBody>
      </p:sp>
      <p:pic>
        <p:nvPicPr>
          <p:cNvPr id="8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207812-3C7B-4A51-B923-108235221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277" y="2185487"/>
            <a:ext cx="2724172" cy="2346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455C4-BA8E-5C46-7E34-66978DBBD291}"/>
              </a:ext>
            </a:extLst>
          </p:cNvPr>
          <p:cNvSpPr txBox="1"/>
          <p:nvPr/>
        </p:nvSpPr>
        <p:spPr>
          <a:xfrm>
            <a:off x="10058400" y="130628"/>
            <a:ext cx="2080529" cy="1482770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CMS ECAL: PbWO</a:t>
            </a:r>
            <a:r>
              <a:rPr lang="en-US" baseline="-25000">
                <a:cs typeface="Calibri"/>
              </a:rPr>
              <a:t>4</a:t>
            </a:r>
            <a:r>
              <a:rPr lang="en-US">
                <a:cs typeface="Calibri"/>
              </a:rPr>
              <a:t> crystals+ APD (75000 channels)</a:t>
            </a:r>
          </a:p>
          <a:p>
            <a:r>
              <a:rPr lang="en-US">
                <a:cs typeface="Calibri"/>
              </a:rPr>
              <a:t>HCAL: </a:t>
            </a:r>
            <a:r>
              <a:rPr lang="en-US" err="1">
                <a:cs typeface="Calibri"/>
              </a:rPr>
              <a:t>Brass+plastic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scint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32394-ECEF-87AD-E510-DE931EF53201}"/>
              </a:ext>
            </a:extLst>
          </p:cNvPr>
          <p:cNvSpPr txBox="1"/>
          <p:nvPr/>
        </p:nvSpPr>
        <p:spPr>
          <a:xfrm>
            <a:off x="8490856" y="5138055"/>
            <a:ext cx="3712007" cy="923330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Atlas: </a:t>
            </a:r>
            <a:r>
              <a:rPr lang="en-US" err="1">
                <a:cs typeface="Calibri"/>
              </a:rPr>
              <a:t>e.m.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LAr+lead</a:t>
            </a:r>
            <a:r>
              <a:rPr lang="en-US">
                <a:cs typeface="Calibri"/>
              </a:rPr>
              <a:t> (~200000 </a:t>
            </a:r>
            <a:r>
              <a:rPr lang="en-US" err="1">
                <a:cs typeface="Calibri"/>
              </a:rPr>
              <a:t>ch.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Longitudinally segmented</a:t>
            </a:r>
          </a:p>
          <a:p>
            <a:r>
              <a:rPr lang="en-US">
                <a:cs typeface="Calibri"/>
              </a:rPr>
              <a:t>Hadr.: Plastic </a:t>
            </a:r>
            <a:r>
              <a:rPr lang="en-US" err="1">
                <a:cs typeface="Calibri"/>
              </a:rPr>
              <a:t>scint</a:t>
            </a:r>
            <a:r>
              <a:rPr lang="en-US">
                <a:cs typeface="Calibri"/>
              </a:rPr>
              <a:t>.+steel</a:t>
            </a:r>
          </a:p>
        </p:txBody>
      </p:sp>
    </p:spTree>
    <p:extLst>
      <p:ext uri="{BB962C8B-B14F-4D97-AF65-F5344CB8AC3E}">
        <p14:creationId xmlns:p14="http://schemas.microsoft.com/office/powerpoint/2010/main" val="93065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016F19-0325-793D-C943-50CE7508DB7C}"/>
              </a:ext>
            </a:extLst>
          </p:cNvPr>
          <p:cNvSpPr/>
          <p:nvPr/>
        </p:nvSpPr>
        <p:spPr>
          <a:xfrm>
            <a:off x="6557539" y="2135046"/>
            <a:ext cx="5604075" cy="46684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6BA28-D754-5932-58FB-41314FC1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99" y="-150362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Precision timing at the HL-LHC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A356B-105C-5382-62B1-BFF7D093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0650"/>
            <a:ext cx="2743200" cy="365125"/>
          </a:xfrm>
        </p:spPr>
        <p:txBody>
          <a:bodyPr/>
          <a:lstStyle/>
          <a:p>
            <a:fld id="{780170BB-33D8-2A47-801F-98CB1E326C74}" type="slidenum">
              <a:rPr lang="en-IT" smtClean="0"/>
              <a:t>11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47F52-1CBD-1E23-3865-B9233556E21F}"/>
              </a:ext>
            </a:extLst>
          </p:cNvPr>
          <p:cNvSpPr txBox="1"/>
          <p:nvPr/>
        </p:nvSpPr>
        <p:spPr>
          <a:xfrm>
            <a:off x="541253" y="887875"/>
            <a:ext cx="1127186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volini"/>
                <a:cs typeface="Calibri"/>
              </a:rPr>
              <a:t>Precision timing usage</a:t>
            </a:r>
            <a:endParaRPr lang="en-US"/>
          </a:p>
          <a:p>
            <a:r>
              <a:rPr lang="en-US" sz="1600">
                <a:latin typeface="Cavolini"/>
                <a:cs typeface="Calibri" panose="020F0502020204030204"/>
              </a:rPr>
              <a:t>- for MIPs: to attribute a timing to each track (4D tracking) for vertex identification and pile-up subtraction</a:t>
            </a:r>
          </a:p>
          <a:p>
            <a:r>
              <a:rPr lang="en-US" sz="1600">
                <a:latin typeface="Cavolini"/>
                <a:cs typeface="Calibri" panose="020F0502020204030204"/>
              </a:rPr>
              <a:t>- for photons (E&gt;50 GeV): triangulation and vertex identification in H-&gt;</a:t>
            </a:r>
            <a:r>
              <a:rPr lang="en-US" sz="1600" err="1">
                <a:latin typeface="Cavolini"/>
                <a:cs typeface="Calibri" panose="020F0502020204030204"/>
              </a:rPr>
              <a:t>yy</a:t>
            </a:r>
            <a:r>
              <a:rPr lang="en-US" sz="1600">
                <a:latin typeface="Cavolini"/>
                <a:cs typeface="Calibri" panose="020F0502020204030204"/>
              </a:rPr>
              <a:t> decay 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11A3AF0-DE95-28DC-7F49-562AAE71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2589684"/>
            <a:ext cx="5932714" cy="3768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5B8D8-B4BB-B16D-E61A-B96D57976D89}"/>
              </a:ext>
            </a:extLst>
          </p:cNvPr>
          <p:cNvSpPr txBox="1"/>
          <p:nvPr/>
        </p:nvSpPr>
        <p:spPr>
          <a:xfrm>
            <a:off x="687039" y="2216000"/>
            <a:ext cx="4219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Dedicated timing detector for MIPs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F2A65-A4BB-6E24-8EC8-9314CAB6EDB5}"/>
              </a:ext>
            </a:extLst>
          </p:cNvPr>
          <p:cNvSpPr txBox="1"/>
          <p:nvPr/>
        </p:nvSpPr>
        <p:spPr>
          <a:xfrm>
            <a:off x="6868885" y="2264228"/>
            <a:ext cx="4219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Precision timing with the CMS  ECAL</a:t>
            </a:r>
            <a:endParaRPr lang="en-US"/>
          </a:p>
        </p:txBody>
      </p:sp>
      <p:pic>
        <p:nvPicPr>
          <p:cNvPr id="11" name="Picture 11" descr="Chart&#10;&#10;Description automatically generated">
            <a:extLst>
              <a:ext uri="{FF2B5EF4-FFF2-40B4-BE49-F238E27FC236}">
                <a16:creationId xmlns:a16="http://schemas.microsoft.com/office/drawing/2014/main" id="{4F3B5789-678F-44B5-784D-CAC8B4966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458" y="2591852"/>
            <a:ext cx="2618015" cy="2664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D9A559-634C-2D4E-6933-616539ABC50E}"/>
              </a:ext>
            </a:extLst>
          </p:cNvPr>
          <p:cNvSpPr txBox="1"/>
          <p:nvPr/>
        </p:nvSpPr>
        <p:spPr>
          <a:xfrm>
            <a:off x="9906000" y="2688771"/>
            <a:ext cx="2222043" cy="1754326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CMS ECAL: PbWO</a:t>
            </a:r>
            <a:r>
              <a:rPr lang="en-US" baseline="-25000">
                <a:cs typeface="Calibri"/>
              </a:rPr>
              <a:t>4</a:t>
            </a:r>
            <a:r>
              <a:rPr lang="en-US">
                <a:cs typeface="Calibri"/>
              </a:rPr>
              <a:t> crystals+ APD (75000 channels)</a:t>
            </a:r>
          </a:p>
          <a:p>
            <a:r>
              <a:rPr lang="en-US">
                <a:cs typeface="Calibri"/>
              </a:rPr>
              <a:t>with fast electronics and oversampling at 160MHz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33965-2621-57A2-B072-0EA003CD4FB1}"/>
              </a:ext>
            </a:extLst>
          </p:cNvPr>
          <p:cNvSpPr txBox="1"/>
          <p:nvPr/>
        </p:nvSpPr>
        <p:spPr>
          <a:xfrm>
            <a:off x="4365172" y="2547256"/>
            <a:ext cx="1949901" cy="369332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Barrel: </a:t>
            </a:r>
            <a:r>
              <a:rPr lang="en-US" err="1">
                <a:cs typeface="Calibri"/>
              </a:rPr>
              <a:t>LYSO+SiPM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7760E-AFAA-D832-427C-396BA5BA1FC7}"/>
              </a:ext>
            </a:extLst>
          </p:cNvPr>
          <p:cNvSpPr txBox="1"/>
          <p:nvPr/>
        </p:nvSpPr>
        <p:spPr>
          <a:xfrm>
            <a:off x="4305300" y="4288970"/>
            <a:ext cx="1949901" cy="646331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Endcaps: Low Gain Avalanche Diodes</a:t>
            </a:r>
          </a:p>
        </p:txBody>
      </p:sp>
      <p:pic>
        <p:nvPicPr>
          <p:cNvPr id="17" name="Picture 17" descr="Diagram&#10;&#10;Description automatically generated">
            <a:extLst>
              <a:ext uri="{FF2B5EF4-FFF2-40B4-BE49-F238E27FC236}">
                <a16:creationId xmlns:a16="http://schemas.microsoft.com/office/drawing/2014/main" id="{3E59F76E-F0BF-442B-6630-CEC71D5EF9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1"/>
          <a:stretch/>
        </p:blipFill>
        <p:spPr>
          <a:xfrm>
            <a:off x="6868887" y="5325397"/>
            <a:ext cx="4582885" cy="133957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0A5CAB-714A-4EEA-2D7F-5EEEE83526CF}"/>
              </a:ext>
            </a:extLst>
          </p:cNvPr>
          <p:cNvCxnSpPr/>
          <p:nvPr/>
        </p:nvCxnSpPr>
        <p:spPr>
          <a:xfrm>
            <a:off x="7228116" y="3907971"/>
            <a:ext cx="2579912" cy="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FE421CB1-4168-D292-4765-B5E8F15B1B74}"/>
              </a:ext>
            </a:extLst>
          </p:cNvPr>
          <p:cNvSpPr/>
          <p:nvPr/>
        </p:nvSpPr>
        <p:spPr>
          <a:xfrm>
            <a:off x="10550979" y="4736483"/>
            <a:ext cx="1719942" cy="76744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Calibri"/>
              </a:rPr>
              <a:t>The shower front is fast and sharp even for long crystals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EDACD7-98DB-8198-BFE7-F811197BF23D}"/>
              </a:ext>
            </a:extLst>
          </p:cNvPr>
          <p:cNvSpPr/>
          <p:nvPr/>
        </p:nvSpPr>
        <p:spPr>
          <a:xfrm>
            <a:off x="46779" y="2188096"/>
            <a:ext cx="6346783" cy="43308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9E37-698D-3192-09F0-179D3052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1" y="-219190"/>
            <a:ext cx="10515600" cy="1325563"/>
          </a:xfrm>
        </p:spPr>
        <p:txBody>
          <a:bodyPr/>
          <a:lstStyle/>
          <a:p>
            <a:r>
              <a:rPr lang="en-GB"/>
              <a:t>Particle flow calorimeters</a:t>
            </a:r>
            <a:endParaRPr lang="en-US">
              <a:cs typeface="Calibri Light"/>
            </a:endParaRPr>
          </a:p>
        </p:txBody>
      </p:sp>
      <p:pic>
        <p:nvPicPr>
          <p:cNvPr id="6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4FC27892-33E0-047A-0520-2CB519DDE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0" y="830960"/>
            <a:ext cx="4371572" cy="382882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F5B0DB-6165-BCA0-4155-841F1D20C8E6}"/>
              </a:ext>
            </a:extLst>
          </p:cNvPr>
          <p:cNvSpPr txBox="1"/>
          <p:nvPr/>
        </p:nvSpPr>
        <p:spPr>
          <a:xfrm>
            <a:off x="136279" y="4787578"/>
            <a:ext cx="4302334" cy="1844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PF calorimeters must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"/>
              </a:rPr>
              <a:t>be very </a:t>
            </a:r>
            <a:r>
              <a:rPr lang="en-US" sz="1400" b="1">
                <a:cs typeface="Calibri"/>
              </a:rPr>
              <a:t>granular </a:t>
            </a:r>
            <a:r>
              <a:rPr lang="en-US" sz="1400">
                <a:cs typeface="Calibri"/>
              </a:rPr>
              <a:t>(large number of channels)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"/>
              </a:rPr>
              <a:t>small X</a:t>
            </a:r>
            <a:r>
              <a:rPr lang="en-US" sz="1400" baseline="-25000">
                <a:cs typeface="Calibri"/>
              </a:rPr>
              <a:t>0</a:t>
            </a:r>
            <a:r>
              <a:rPr lang="en-US" sz="1400">
                <a:cs typeface="Calibri"/>
              </a:rPr>
              <a:t> ( =&gt; </a:t>
            </a:r>
            <a:r>
              <a:rPr lang="en-US" sz="1400" b="1">
                <a:cs typeface="Calibri"/>
              </a:rPr>
              <a:t>small gap</a:t>
            </a:r>
            <a:r>
              <a:rPr lang="en-US" sz="1400">
                <a:cs typeface="Calibri"/>
              </a:rPr>
              <a:t>) such that objects do not spread and overlap.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"/>
              </a:rPr>
              <a:t>be associated with an </a:t>
            </a:r>
            <a:r>
              <a:rPr lang="en-US" sz="1400" b="1">
                <a:cs typeface="Calibri"/>
              </a:rPr>
              <a:t>excellent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Calibri"/>
              </a:rPr>
              <a:t>require a </a:t>
            </a:r>
            <a:r>
              <a:rPr lang="en-US" sz="1400" b="1">
                <a:cs typeface="Calibri"/>
              </a:rPr>
              <a:t>smart clustering software</a:t>
            </a:r>
            <a:r>
              <a:rPr lang="en-US" sz="1400">
                <a:cs typeface="Calibri"/>
              </a:rPr>
              <a:t> (also for trigger)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cs typeface="Calibri"/>
              </a:rPr>
              <a:t>still photons and neutral hadrons are measured by the calorimeters</a:t>
            </a:r>
            <a:r>
              <a:rPr lang="en-US" sz="1400">
                <a:cs typeface="Calibri"/>
              </a:rPr>
              <a:t> so good energy resolution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2A37B-ACE6-E8CC-9836-A7C84ADD15F2}"/>
              </a:ext>
            </a:extLst>
          </p:cNvPr>
          <p:cNvSpPr txBox="1"/>
          <p:nvPr/>
        </p:nvSpPr>
        <p:spPr>
          <a:xfrm>
            <a:off x="3546399" y="744363"/>
            <a:ext cx="6628623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volini"/>
                <a:cs typeface="Calibri"/>
              </a:rPr>
              <a:t>Particle Flow principle</a:t>
            </a:r>
          </a:p>
          <a:p>
            <a:r>
              <a:rPr lang="en-US" sz="1600">
                <a:latin typeface="Cavolini"/>
                <a:cs typeface="Calibri"/>
              </a:rPr>
              <a:t>- Measure charged particle momenta with the tracker and subtract their clusters from the calorimeters</a:t>
            </a:r>
          </a:p>
          <a:p>
            <a:r>
              <a:rPr lang="en-US" sz="1600">
                <a:latin typeface="Cavolini"/>
                <a:cs typeface="Calibri"/>
              </a:rPr>
              <a:t>- Measure only neutral objects with the calorimeters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F2499-A46D-3BD4-6415-FEA173A33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635" y="2510204"/>
            <a:ext cx="6489228" cy="38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exclamation sign - danger triangle road sign Vector Image">
            <a:extLst>
              <a:ext uri="{FF2B5EF4-FFF2-40B4-BE49-F238E27FC236}">
                <a16:creationId xmlns:a16="http://schemas.microsoft.com/office/drawing/2014/main" id="{F037C924-790F-CA50-85C3-BD8218544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4022" y="1965557"/>
            <a:ext cx="1178430" cy="991420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E9E37-698D-3192-09F0-179D3052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1" y="-219190"/>
            <a:ext cx="10515600" cy="1325563"/>
          </a:xfrm>
        </p:spPr>
        <p:txBody>
          <a:bodyPr/>
          <a:lstStyle/>
          <a:p>
            <a:r>
              <a:rPr lang="en-GB"/>
              <a:t>Particle flow calorimeters</a:t>
            </a:r>
            <a:endParaRPr lang="en-US"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A84F2-703D-E15F-F8EE-54049547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13</a:t>
            </a:fld>
            <a:endParaRPr lang="en-IT"/>
          </a:p>
        </p:txBody>
      </p:sp>
      <p:pic>
        <p:nvPicPr>
          <p:cNvPr id="9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26CD8031-F8C2-2E0B-0329-92CDB41FF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151" y="1327103"/>
            <a:ext cx="3506337" cy="3262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66486-0210-43AF-B58C-8E519EDFFB70}"/>
              </a:ext>
            </a:extLst>
          </p:cNvPr>
          <p:cNvSpPr txBox="1"/>
          <p:nvPr/>
        </p:nvSpPr>
        <p:spPr>
          <a:xfrm>
            <a:off x="8058778" y="4946121"/>
            <a:ext cx="3617407" cy="954107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cs typeface="Calibri"/>
              </a:rPr>
              <a:t>HL-LHC CMS endcap </a:t>
            </a:r>
            <a:r>
              <a:rPr lang="en-US" sz="1400" dirty="0" err="1">
                <a:solidFill>
                  <a:srgbClr val="4472C4"/>
                </a:solidFill>
                <a:cs typeface="Calibri"/>
              </a:rPr>
              <a:t>e.m.</a:t>
            </a:r>
            <a:r>
              <a:rPr lang="en-US" sz="1400" dirty="0">
                <a:solidFill>
                  <a:srgbClr val="4472C4"/>
                </a:solidFill>
                <a:cs typeface="Calibri"/>
              </a:rPr>
              <a:t> and hadronic calo</a:t>
            </a:r>
            <a:endParaRPr lang="en-US" sz="1400" b="1" dirty="0">
              <a:solidFill>
                <a:srgbClr val="4472C4"/>
              </a:solidFill>
              <a:cs typeface="Calibri"/>
            </a:endParaRPr>
          </a:p>
          <a:p>
            <a:r>
              <a:rPr lang="en-US" sz="1400" dirty="0" err="1">
                <a:solidFill>
                  <a:srgbClr val="4472C4"/>
                </a:solidFill>
                <a:cs typeface="Calibri"/>
              </a:rPr>
              <a:t>e.m.</a:t>
            </a:r>
            <a:r>
              <a:rPr lang="en-US" sz="1400" dirty="0">
                <a:solidFill>
                  <a:srgbClr val="4472C4"/>
                </a:solidFill>
                <a:cs typeface="Calibri"/>
              </a:rPr>
              <a:t> : </a:t>
            </a:r>
            <a:r>
              <a:rPr lang="en-US" sz="1400" dirty="0" err="1">
                <a:solidFill>
                  <a:srgbClr val="4472C4"/>
                </a:solidFill>
                <a:cs typeface="Calibri"/>
              </a:rPr>
              <a:t>absorber+Si</a:t>
            </a:r>
            <a:r>
              <a:rPr lang="en-US" sz="1400" dirty="0">
                <a:solidFill>
                  <a:srgbClr val="4472C4"/>
                </a:solidFill>
                <a:cs typeface="Calibri"/>
              </a:rPr>
              <a:t> sensors</a:t>
            </a:r>
            <a:endParaRPr lang="en-US" sz="1400" dirty="0">
              <a:solidFill>
                <a:srgbClr val="4472C4"/>
              </a:solidFill>
            </a:endParaRPr>
          </a:p>
          <a:p>
            <a:r>
              <a:rPr lang="en-US" sz="1400" dirty="0" err="1">
                <a:solidFill>
                  <a:srgbClr val="4472C4"/>
                </a:solidFill>
                <a:cs typeface="Calibri"/>
              </a:rPr>
              <a:t>hadr</a:t>
            </a:r>
            <a:r>
              <a:rPr lang="en-US" sz="1400" dirty="0">
                <a:solidFill>
                  <a:srgbClr val="4472C4"/>
                </a:solidFill>
                <a:cs typeface="Calibri"/>
              </a:rPr>
              <a:t>.: </a:t>
            </a:r>
            <a:r>
              <a:rPr lang="en-US" sz="1400" dirty="0" err="1">
                <a:solidFill>
                  <a:srgbClr val="4472C4"/>
                </a:solidFill>
                <a:cs typeface="Calibri"/>
              </a:rPr>
              <a:t>absorber+Si</a:t>
            </a:r>
            <a:r>
              <a:rPr lang="en-US" sz="1400" dirty="0">
                <a:solidFill>
                  <a:srgbClr val="4472C4"/>
                </a:solidFill>
                <a:cs typeface="Calibri"/>
              </a:rPr>
              <a:t> or plastic scintillator </a:t>
            </a:r>
            <a:r>
              <a:rPr lang="en-US" sz="1400" dirty="0" err="1">
                <a:solidFill>
                  <a:srgbClr val="4472C4"/>
                </a:solidFill>
                <a:cs typeface="Calibri"/>
              </a:rPr>
              <a:t>tiles+SiPM</a:t>
            </a:r>
            <a:endParaRPr lang="en-US" sz="1400" dirty="0">
              <a:solidFill>
                <a:srgbClr val="4472C4"/>
              </a:solidFill>
              <a:cs typeface="Calibri"/>
            </a:endParaRP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6CE7AF19-AD13-E2E4-C42E-7566AC165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2"/>
          <a:stretch/>
        </p:blipFill>
        <p:spPr>
          <a:xfrm>
            <a:off x="431560" y="5311008"/>
            <a:ext cx="2700264" cy="1259540"/>
          </a:xfrm>
          <a:prstGeom prst="rect">
            <a:avLst/>
          </a:prstGeom>
        </p:spPr>
      </p:pic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909AD69D-9C6F-40A6-2663-44FAF4312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50" y="2206810"/>
            <a:ext cx="2743200" cy="1916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E54D81-A71F-7324-6B5F-179D7DD04E62}"/>
              </a:ext>
            </a:extLst>
          </p:cNvPr>
          <p:cNvSpPr txBox="1"/>
          <p:nvPr/>
        </p:nvSpPr>
        <p:spPr>
          <a:xfrm>
            <a:off x="567245" y="1231087"/>
            <a:ext cx="3990838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4472C4"/>
                </a:solidFill>
                <a:cs typeface="Calibri"/>
              </a:rPr>
              <a:t>CALICE </a:t>
            </a:r>
            <a:r>
              <a:rPr lang="en-US" sz="1400" b="1" err="1">
                <a:solidFill>
                  <a:srgbClr val="4472C4"/>
                </a:solidFill>
                <a:cs typeface="Calibri"/>
              </a:rPr>
              <a:t>SiW</a:t>
            </a:r>
            <a:r>
              <a:rPr lang="en-US" sz="1400" b="1">
                <a:solidFill>
                  <a:srgbClr val="4472C4"/>
                </a:solidFill>
                <a:cs typeface="Calibri"/>
              </a:rPr>
              <a:t> ECAL (cell size 0.5x0.5cm2, 40 layers) O(100M) channels</a:t>
            </a:r>
            <a:endParaRPr lang="en-US">
              <a:solidFill>
                <a:srgbClr val="4472C4"/>
              </a:solidFill>
            </a:endParaRPr>
          </a:p>
          <a:p>
            <a:r>
              <a:rPr lang="en-US" sz="1400">
                <a:solidFill>
                  <a:srgbClr val="4472C4"/>
                </a:solidFill>
                <a:ea typeface="+mn-lt"/>
                <a:cs typeface="+mn-lt"/>
              </a:rPr>
              <a:t>Also proposed for CLD@FCC-</a:t>
            </a:r>
            <a:r>
              <a:rPr lang="en-US" sz="1400" err="1">
                <a:solidFill>
                  <a:srgbClr val="4472C4"/>
                </a:solidFill>
                <a:ea typeface="+mn-lt"/>
                <a:cs typeface="+mn-lt"/>
              </a:rPr>
              <a:t>ee</a:t>
            </a:r>
            <a:r>
              <a:rPr lang="en-US" sz="1400">
                <a:solidFill>
                  <a:srgbClr val="4472C4"/>
                </a:solidFill>
                <a:ea typeface="+mn-lt"/>
                <a:cs typeface="+mn-lt"/>
              </a:rPr>
              <a:t>, CEFC, EIC</a:t>
            </a:r>
            <a:endParaRPr lang="en-US">
              <a:solidFill>
                <a:srgbClr val="4472C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E20817-8E9E-CBE9-5385-19358804FB72}"/>
              </a:ext>
            </a:extLst>
          </p:cNvPr>
          <p:cNvSpPr txBox="1"/>
          <p:nvPr/>
        </p:nvSpPr>
        <p:spPr>
          <a:xfrm>
            <a:off x="8719817" y="1324791"/>
            <a:ext cx="1211673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70C0"/>
                </a:solidFill>
                <a:latin typeface="Calibri"/>
              </a:rPr>
              <a:t>CMS HGCAL: </a:t>
            </a:r>
            <a:endParaRPr lang="en-US" sz="1100">
              <a:solidFill>
                <a:srgbClr val="0070C0"/>
              </a:solidFill>
              <a:latin typeface="Calibri"/>
            </a:endParaRPr>
          </a:p>
          <a:p>
            <a:r>
              <a:rPr lang="en-US" sz="1100" b="1">
                <a:solidFill>
                  <a:srgbClr val="0070C0"/>
                </a:solidFill>
                <a:latin typeface="Calibri"/>
              </a:rPr>
              <a:t>O(6M) channels </a:t>
            </a:r>
            <a:endParaRPr lang="en-US" sz="1100">
              <a:solidFill>
                <a:srgbClr val="0070C0"/>
              </a:solidFill>
              <a:cs typeface="Calibri"/>
            </a:endParaRPr>
          </a:p>
        </p:txBody>
      </p:sp>
      <p:pic>
        <p:nvPicPr>
          <p:cNvPr id="15" name="Picture 16" descr="A picture containing indoor, floor, tiled&#10;&#10;Description automatically generated">
            <a:extLst>
              <a:ext uri="{FF2B5EF4-FFF2-40B4-BE49-F238E27FC236}">
                <a16:creationId xmlns:a16="http://schemas.microsoft.com/office/drawing/2014/main" id="{5D07F8F0-76D7-E16F-5DF9-C744CFE8D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154" y="5049294"/>
            <a:ext cx="1990846" cy="148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59C3DE-FECA-FEF8-34BC-55085FD510E4}"/>
              </a:ext>
            </a:extLst>
          </p:cNvPr>
          <p:cNvSpPr txBox="1"/>
          <p:nvPr/>
        </p:nvSpPr>
        <p:spPr>
          <a:xfrm>
            <a:off x="3957112" y="4507883"/>
            <a:ext cx="21388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cs typeface="Calibri"/>
              </a:rPr>
              <a:t>CALICE DHCAL – RPC with small pads + absorber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458D44-E85D-8309-2F76-149A1CC23E9D}"/>
              </a:ext>
            </a:extLst>
          </p:cNvPr>
          <p:cNvCxnSpPr/>
          <p:nvPr/>
        </p:nvCxnSpPr>
        <p:spPr>
          <a:xfrm>
            <a:off x="3321135" y="4282680"/>
            <a:ext cx="258501" cy="3067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B2E5D5-8AE5-265D-B6A4-EE3683FF3813}"/>
              </a:ext>
            </a:extLst>
          </p:cNvPr>
          <p:cNvCxnSpPr/>
          <p:nvPr/>
        </p:nvCxnSpPr>
        <p:spPr>
          <a:xfrm flipH="1">
            <a:off x="1375431" y="4273036"/>
            <a:ext cx="199663" cy="3163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ECACA4-7D48-4F74-37EF-D44E2A69017C}"/>
              </a:ext>
            </a:extLst>
          </p:cNvPr>
          <p:cNvSpPr txBox="1"/>
          <p:nvPr/>
        </p:nvSpPr>
        <p:spPr>
          <a:xfrm>
            <a:off x="590691" y="4811199"/>
            <a:ext cx="20569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cs typeface="Calibri"/>
              </a:rPr>
              <a:t>CALICE AHCAL – </a:t>
            </a:r>
            <a:r>
              <a:rPr lang="en-US" sz="1200" b="1" dirty="0" err="1">
                <a:solidFill>
                  <a:srgbClr val="0070C0"/>
                </a:solidFill>
                <a:cs typeface="Calibri"/>
              </a:rPr>
              <a:t>SiPM</a:t>
            </a:r>
            <a:r>
              <a:rPr lang="en-US" sz="1200" b="1" dirty="0">
                <a:solidFill>
                  <a:srgbClr val="0070C0"/>
                </a:solidFill>
                <a:cs typeface="Calibri"/>
              </a:rPr>
              <a:t> on tile + absorber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48F6C2-CA79-F1F2-E08E-AE6B35E6EEF4}"/>
              </a:ext>
            </a:extLst>
          </p:cNvPr>
          <p:cNvSpPr txBox="1"/>
          <p:nvPr/>
        </p:nvSpPr>
        <p:spPr>
          <a:xfrm>
            <a:off x="3657600" y="3103485"/>
            <a:ext cx="2438400" cy="11695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Calibri"/>
              </a:rPr>
              <a:t>CALICE was designed for operation in power pulsed mode, and triggerless, cooling and trigger must be added</a:t>
            </a:r>
          </a:p>
          <a:p>
            <a:endParaRPr lang="en-IT" sz="1400" dirty="0"/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4E3A127-AE48-9854-5A82-54BEC287B9BF}"/>
              </a:ext>
            </a:extLst>
          </p:cNvPr>
          <p:cNvSpPr/>
          <p:nvPr/>
        </p:nvSpPr>
        <p:spPr>
          <a:xfrm>
            <a:off x="7567311" y="1858681"/>
            <a:ext cx="1183737" cy="1213560"/>
          </a:xfrm>
          <a:prstGeom prst="wedgeEllipseCallout">
            <a:avLst>
              <a:gd name="adj1" fmla="val 24374"/>
              <a:gd name="adj2" fmla="val 603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Calibri"/>
              </a:rPr>
              <a:t>Add a Si layer with increased gain for precision timing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2E5F5-CE3A-3572-0A7B-8949DF0B6209}"/>
              </a:ext>
            </a:extLst>
          </p:cNvPr>
          <p:cNvSpPr txBox="1"/>
          <p:nvPr/>
        </p:nvSpPr>
        <p:spPr>
          <a:xfrm>
            <a:off x="7239644" y="739353"/>
            <a:ext cx="472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Upgrade of CMS Endcap calorimeters for HL-LHC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585ECB-689D-EB76-8306-456004C8BFC1}"/>
              </a:ext>
            </a:extLst>
          </p:cNvPr>
          <p:cNvSpPr txBox="1"/>
          <p:nvPr/>
        </p:nvSpPr>
        <p:spPr>
          <a:xfrm>
            <a:off x="844062" y="799398"/>
            <a:ext cx="380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Detector prototypes for Linear Collider</a:t>
            </a:r>
          </a:p>
        </p:txBody>
      </p:sp>
    </p:spTree>
    <p:extLst>
      <p:ext uri="{BB962C8B-B14F-4D97-AF65-F5344CB8AC3E}">
        <p14:creationId xmlns:p14="http://schemas.microsoft.com/office/powerpoint/2010/main" val="1613842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F772-4E41-2940-4D8E-73E759DA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1" y="76448"/>
            <a:ext cx="10789417" cy="868098"/>
          </a:xfrm>
        </p:spPr>
        <p:txBody>
          <a:bodyPr>
            <a:normAutofit/>
          </a:bodyPr>
          <a:lstStyle/>
          <a:p>
            <a:r>
              <a:rPr lang="en-IT" sz="4000" dirty="0"/>
              <a:t>Particle flow: Upgrade of Alice, FOCAL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1A4BE-793E-7507-CCAB-27A854883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69" y="14358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T" dirty="0"/>
              <a:t>FOCAL calorimeter (forward e and h calorimeter), for photon-𝛑</a:t>
            </a:r>
            <a:r>
              <a:rPr lang="en-IT" baseline="30000" dirty="0"/>
              <a:t>0</a:t>
            </a:r>
            <a:r>
              <a:rPr lang="en-IT" dirty="0"/>
              <a:t> discrimination using for the electromagnetic part Si-W with 2 sections: large pads (1x1 cm</a:t>
            </a:r>
            <a:r>
              <a:rPr lang="en-IT" baseline="30000" dirty="0"/>
              <a:t>2</a:t>
            </a:r>
            <a:r>
              <a:rPr lang="en-IT" dirty="0"/>
              <a:t>) and MAPS (30x30 μm</a:t>
            </a:r>
            <a:r>
              <a:rPr lang="en-IT" baseline="30000" dirty="0"/>
              <a:t>2</a:t>
            </a:r>
            <a:r>
              <a:rPr lang="en-IT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CD6F5-F927-3E18-24BD-DB384360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14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29491-1A22-5324-4EFB-A632FF49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78" y="3656501"/>
            <a:ext cx="2128642" cy="1947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4987A-0A74-80F0-07F6-1C348CF2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398" y="3656501"/>
            <a:ext cx="2179171" cy="1947130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DBC70D6-F400-BC1A-BB0C-E85B14D42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829045"/>
            <a:ext cx="3938954" cy="3892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71002-0B2A-8C79-7635-727899E884C4}"/>
              </a:ext>
            </a:extLst>
          </p:cNvPr>
          <p:cNvSpPr txBox="1"/>
          <p:nvPr/>
        </p:nvSpPr>
        <p:spPr>
          <a:xfrm>
            <a:off x="2444883" y="5815741"/>
            <a:ext cx="29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sigma(E)/E~24%/sqrt(E)+2.5%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3D93B-F931-C6A1-462D-96CE21D60B4E}"/>
              </a:ext>
            </a:extLst>
          </p:cNvPr>
          <p:cNvSpPr txBox="1"/>
          <p:nvPr/>
        </p:nvSpPr>
        <p:spPr>
          <a:xfrm>
            <a:off x="10034954" y="3294185"/>
            <a:ext cx="2074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IT" dirty="0"/>
              <a:t>imultaneous measurement of an electron of 40 GeV (red) and a pion of 20 GeV (blue)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C39E3-3ABF-6E21-44DD-8A4508A6A9CD}"/>
              </a:ext>
            </a:extLst>
          </p:cNvPr>
          <p:cNvSpPr txBox="1"/>
          <p:nvPr/>
        </p:nvSpPr>
        <p:spPr>
          <a:xfrm>
            <a:off x="3911843" y="2583698"/>
            <a:ext cx="2611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MAPS= Monolithic Active Pixel Sensors</a:t>
            </a:r>
          </a:p>
        </p:txBody>
      </p:sp>
    </p:spTree>
    <p:extLst>
      <p:ext uri="{BB962C8B-B14F-4D97-AF65-F5344CB8AC3E}">
        <p14:creationId xmlns:p14="http://schemas.microsoft.com/office/powerpoint/2010/main" val="3280893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8488C7-6CAF-382E-07AF-649F7C8F2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184" y="3589741"/>
            <a:ext cx="1877110" cy="1568513"/>
          </a:xfrm>
          <a:prstGeom prst="rect">
            <a:avLst/>
          </a:prstGeom>
        </p:spPr>
      </p:pic>
      <p:pic>
        <p:nvPicPr>
          <p:cNvPr id="8" name="Picture 11" descr="A picture containing indoor, wall, floor, shelf&#10;&#10;Description automatically generated">
            <a:extLst>
              <a:ext uri="{FF2B5EF4-FFF2-40B4-BE49-F238E27FC236}">
                <a16:creationId xmlns:a16="http://schemas.microsoft.com/office/drawing/2014/main" id="{6B3BB79B-D6D6-79D6-8A45-0D99273D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78" y="4927784"/>
            <a:ext cx="4209326" cy="1468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B1F38-8A98-8209-4821-FF9BA7FD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85" y="-240893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Dual Readout calorimeters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66AC8-D6CC-6F4A-BABF-F3FE2DA7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15</a:t>
            </a:fld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F99EB-E64E-A324-76DE-44A7BB02E652}"/>
              </a:ext>
            </a:extLst>
          </p:cNvPr>
          <p:cNvSpPr txBox="1"/>
          <p:nvPr/>
        </p:nvSpPr>
        <p:spPr>
          <a:xfrm>
            <a:off x="1112409" y="773427"/>
            <a:ext cx="1047751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volini"/>
                <a:cs typeface="Calibri"/>
              </a:rPr>
              <a:t>Dual readout principle</a:t>
            </a:r>
            <a:endParaRPr lang="en-US" dirty="0"/>
          </a:p>
          <a:p>
            <a:r>
              <a:rPr lang="en-US" sz="1600" dirty="0">
                <a:latin typeface="Cavolini"/>
                <a:cs typeface="Calibri" panose="020F0502020204030204"/>
              </a:rPr>
              <a:t>- Hadronic showers contain a hadron and </a:t>
            </a:r>
            <a:r>
              <a:rPr lang="en-US" sz="1600" dirty="0" err="1">
                <a:latin typeface="Cavolini"/>
                <a:cs typeface="Calibri" panose="020F0502020204030204"/>
              </a:rPr>
              <a:t>e.m.</a:t>
            </a:r>
            <a:r>
              <a:rPr lang="en-US" sz="1600" dirty="0">
                <a:latin typeface="Cavolini"/>
                <a:cs typeface="Calibri" panose="020F0502020204030204"/>
              </a:rPr>
              <a:t> component, which fluctuate very much from shower to shower</a:t>
            </a:r>
            <a:endParaRPr lang="en-US" sz="1600" strike="sngStrike" dirty="0">
              <a:latin typeface="Cavolini"/>
              <a:cs typeface="Calibri" panose="020F0502020204030204"/>
            </a:endParaRPr>
          </a:p>
          <a:p>
            <a:r>
              <a:rPr lang="en-US" sz="1600" dirty="0">
                <a:latin typeface="Cavolini"/>
                <a:cs typeface="Calibri" panose="020F0502020204030204"/>
              </a:rPr>
              <a:t>- measure hadronic and </a:t>
            </a:r>
            <a:r>
              <a:rPr lang="en-US" sz="1600" dirty="0" err="1">
                <a:latin typeface="Cavolini"/>
                <a:cs typeface="Calibri" panose="020F0502020204030204"/>
              </a:rPr>
              <a:t>e.m.</a:t>
            </a:r>
            <a:r>
              <a:rPr lang="en-US" sz="1600" dirty="0">
                <a:latin typeface="Cavolini"/>
                <a:cs typeface="Calibri" panose="020F0502020204030204"/>
              </a:rPr>
              <a:t> components separately in the same detector </a:t>
            </a:r>
          </a:p>
          <a:p>
            <a:r>
              <a:rPr lang="en-US" sz="1600" dirty="0">
                <a:latin typeface="Cavolini"/>
                <a:cs typeface="Calibri" panose="020F0502020204030204"/>
              </a:rPr>
              <a:t>- Cerenkov light is produced mostly by </a:t>
            </a:r>
            <a:r>
              <a:rPr lang="en-US" sz="1600" dirty="0" err="1">
                <a:latin typeface="Cavolini"/>
                <a:cs typeface="Calibri" panose="020F0502020204030204"/>
              </a:rPr>
              <a:t>e.m.</a:t>
            </a:r>
            <a:r>
              <a:rPr lang="en-US" sz="1600" dirty="0">
                <a:latin typeface="Cavolini"/>
                <a:cs typeface="Calibri" panose="020F0502020204030204"/>
              </a:rPr>
              <a:t> component, </a:t>
            </a:r>
            <a:r>
              <a:rPr lang="en-US" sz="1600" dirty="0" err="1">
                <a:latin typeface="Cavolini"/>
                <a:cs typeface="Calibri" panose="020F0502020204030204"/>
              </a:rPr>
              <a:t>dE</a:t>
            </a:r>
            <a:r>
              <a:rPr lang="en-US" sz="1600" dirty="0">
                <a:latin typeface="Cavolini"/>
                <a:cs typeface="Calibri" panose="020F0502020204030204"/>
              </a:rPr>
              <a:t>/dx signal mostly by soft hadrons </a:t>
            </a:r>
          </a:p>
          <a:p>
            <a:r>
              <a:rPr lang="en-US" sz="1600" dirty="0">
                <a:latin typeface="Cavolini"/>
                <a:cs typeface="Calibri" panose="020F0502020204030204"/>
              </a:rPr>
              <a:t>- possibly combine with an optimal  </a:t>
            </a:r>
            <a:r>
              <a:rPr lang="en-US" sz="1600" dirty="0" err="1">
                <a:latin typeface="Cavolini"/>
                <a:cs typeface="Calibri" panose="020F0502020204030204"/>
              </a:rPr>
              <a:t>e.m.</a:t>
            </a:r>
            <a:r>
              <a:rPr lang="en-US" sz="1600" dirty="0">
                <a:latin typeface="Cavolini"/>
                <a:cs typeface="Calibri" panose="020F0502020204030204"/>
              </a:rPr>
              <a:t> calorimeter in front with dual readout as well</a:t>
            </a:r>
          </a:p>
          <a:p>
            <a:r>
              <a:rPr lang="en-US" sz="1600" dirty="0">
                <a:latin typeface="Cavolini"/>
                <a:cs typeface="Calibri" panose="020F0502020204030204"/>
              </a:rPr>
              <a:t>- and possibly a timing layer with small crystals</a:t>
            </a:r>
          </a:p>
        </p:txBody>
      </p:sp>
      <p:pic>
        <p:nvPicPr>
          <p:cNvPr id="10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372B49-92F6-5040-36C6-D98CC4C78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678" y="3570172"/>
            <a:ext cx="1710091" cy="23385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A428B9-5FFB-A529-6C53-393EBF87729C}"/>
              </a:ext>
            </a:extLst>
          </p:cNvPr>
          <p:cNvSpPr txBox="1"/>
          <p:nvPr/>
        </p:nvSpPr>
        <p:spPr>
          <a:xfrm>
            <a:off x="5415440" y="3169556"/>
            <a:ext cx="66975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Dual readout calorimeter with absorber and </a:t>
            </a:r>
            <a:r>
              <a:rPr lang="en-US" err="1">
                <a:cs typeface="Calibri"/>
              </a:rPr>
              <a:t>scintillating+quartz</a:t>
            </a:r>
            <a:r>
              <a:rPr lang="en-US">
                <a:cs typeface="Calibri"/>
              </a:rPr>
              <a:t> fibers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3BABC-1790-73F6-02C7-711F2C97C201}"/>
              </a:ext>
            </a:extLst>
          </p:cNvPr>
          <p:cNvSpPr txBox="1"/>
          <p:nvPr/>
        </p:nvSpPr>
        <p:spPr>
          <a:xfrm>
            <a:off x="11495313" y="4376057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41C4-831F-95B6-A540-4E00292F55E9}"/>
              </a:ext>
            </a:extLst>
          </p:cNvPr>
          <p:cNvSpPr txBox="1"/>
          <p:nvPr/>
        </p:nvSpPr>
        <p:spPr>
          <a:xfrm>
            <a:off x="10285071" y="3777136"/>
            <a:ext cx="183015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cs typeface="Calibri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847408A-4E69-DCE1-2865-966FF6D6A544}"/>
              </a:ext>
            </a:extLst>
          </p:cNvPr>
          <p:cNvSpPr/>
          <p:nvPr/>
        </p:nvSpPr>
        <p:spPr>
          <a:xfrm>
            <a:off x="10060093" y="3691904"/>
            <a:ext cx="2279383" cy="117255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The time of arrival can be used to measure the shower depth for electron/photon id.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798872A-4510-7211-B865-E222F8BDBA7E}"/>
              </a:ext>
            </a:extLst>
          </p:cNvPr>
          <p:cNvSpPr/>
          <p:nvPr/>
        </p:nvSpPr>
        <p:spPr>
          <a:xfrm>
            <a:off x="8865112" y="3884387"/>
            <a:ext cx="1623485" cy="989289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The fibers can be read out with </a:t>
            </a:r>
            <a:r>
              <a:rPr lang="en-US" sz="1200" err="1">
                <a:solidFill>
                  <a:srgbClr val="000000"/>
                </a:solidFill>
                <a:ea typeface="+mn-lt"/>
                <a:cs typeface="+mn-lt"/>
              </a:rPr>
              <a:t>SiPMs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 for increased granularity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23802C-D9DC-4791-F922-7CE60BA1A04D}"/>
              </a:ext>
            </a:extLst>
          </p:cNvPr>
          <p:cNvGrpSpPr/>
          <p:nvPr/>
        </p:nvGrpSpPr>
        <p:grpSpPr>
          <a:xfrm>
            <a:off x="477200" y="3169154"/>
            <a:ext cx="4221238" cy="3600381"/>
            <a:chOff x="477200" y="3169154"/>
            <a:chExt cx="4221238" cy="3600381"/>
          </a:xfrm>
        </p:grpSpPr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92A105F5-A043-D62F-1C91-E9BCDB90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200" y="4975529"/>
              <a:ext cx="4221238" cy="17940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C58DD-DF25-F9FD-008B-E94486D528C8}"/>
                </a:ext>
              </a:extLst>
            </p:cNvPr>
            <p:cNvSpPr txBox="1"/>
            <p:nvPr/>
          </p:nvSpPr>
          <p:spPr>
            <a:xfrm>
              <a:off x="1059542" y="3169154"/>
              <a:ext cx="339225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Calibri"/>
                </a:rPr>
                <a:t>Dual readout and precision ECAL with scintillating crystals </a:t>
              </a:r>
              <a:endParaRPr lang="en-US"/>
            </a:p>
          </p:txBody>
        </p:sp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38A2B15A-04B8-1807-C710-F737A3D40685}"/>
                </a:ext>
              </a:extLst>
            </p:cNvPr>
            <p:cNvSpPr/>
            <p:nvPr/>
          </p:nvSpPr>
          <p:spPr>
            <a:xfrm>
              <a:off x="1225965" y="3783322"/>
              <a:ext cx="2935281" cy="1191847"/>
            </a:xfrm>
            <a:prstGeom prst="wedgeEllipseCallou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1200">
                  <a:solidFill>
                    <a:srgbClr val="000000"/>
                  </a:solidFill>
                  <a:ea typeface="+mn-lt"/>
                  <a:cs typeface="+mn-lt"/>
                </a:rPr>
                <a:t>The e and h components can be measured in </a:t>
              </a:r>
              <a:r>
                <a:rPr lang="en-US" sz="1200" b="1">
                  <a:solidFill>
                    <a:srgbClr val="000000"/>
                  </a:solidFill>
                  <a:ea typeface="+mn-lt"/>
                  <a:cs typeface="+mn-lt"/>
                </a:rPr>
                <a:t>scintillating crystals </a:t>
              </a:r>
              <a:r>
                <a:rPr lang="en-US" sz="1200">
                  <a:solidFill>
                    <a:srgbClr val="000000"/>
                  </a:solidFill>
                  <a:ea typeface="+mn-lt"/>
                  <a:cs typeface="+mn-lt"/>
                </a:rPr>
                <a:t>exploiting:</a:t>
              </a:r>
            </a:p>
            <a:p>
              <a:pPr marL="285750" indent="-285750">
                <a:buFont typeface="Arial,Sans-Serif"/>
                <a:buChar char="•"/>
              </a:pPr>
              <a:r>
                <a:rPr lang="en-US" sz="1200">
                  <a:solidFill>
                    <a:srgbClr val="000000"/>
                  </a:solidFill>
                  <a:ea typeface="+mn-lt"/>
                  <a:cs typeface="+mn-lt"/>
                </a:rPr>
                <a:t>The time of arrival </a:t>
              </a:r>
            </a:p>
            <a:p>
              <a:pPr marL="285750" indent="-285750">
                <a:buFont typeface="Arial,Sans-Serif"/>
                <a:buChar char="•"/>
              </a:pPr>
              <a:r>
                <a:rPr lang="en-US" sz="1200">
                  <a:solidFill>
                    <a:srgbClr val="000000"/>
                  </a:solidFill>
                  <a:ea typeface="+mn-lt"/>
                  <a:cs typeface="+mn-lt"/>
                </a:rPr>
                <a:t>Wavelength filters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AE227F-4F6A-B314-C50B-01C54FDC155A}"/>
              </a:ext>
            </a:extLst>
          </p:cNvPr>
          <p:cNvSpPr txBox="1"/>
          <p:nvPr/>
        </p:nvSpPr>
        <p:spPr>
          <a:xfrm>
            <a:off x="7374062" y="6392534"/>
            <a:ext cx="337858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Also proposed for IDEA@FCC-</a:t>
            </a:r>
            <a:r>
              <a:rPr lang="en-US" err="1">
                <a:cs typeface="Calibri"/>
              </a:rPr>
              <a:t>ee</a:t>
            </a:r>
          </a:p>
        </p:txBody>
      </p:sp>
    </p:spTree>
    <p:extLst>
      <p:ext uri="{BB962C8B-B14F-4D97-AF65-F5344CB8AC3E}">
        <p14:creationId xmlns:p14="http://schemas.microsoft.com/office/powerpoint/2010/main" val="18144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9C8E-1910-4A35-BCB9-625A9163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722"/>
            <a:ext cx="10515600" cy="1325563"/>
          </a:xfrm>
        </p:spPr>
        <p:txBody>
          <a:bodyPr/>
          <a:lstStyle/>
          <a:p>
            <a:r>
              <a:rPr lang="en-IT" dirty="0"/>
              <a:t>Dual Readout + Crystal e.m. calorimeter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62E3EE-6E1C-9CC8-DB90-95AE6F37B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22" y="1016939"/>
            <a:ext cx="10222524" cy="57045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D94F8-EDD0-9A3A-2D4F-1DF3D1D2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16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BE658-E988-251D-86D7-F0C89EAC2FB6}"/>
              </a:ext>
            </a:extLst>
          </p:cNvPr>
          <p:cNvSpPr txBox="1"/>
          <p:nvPr/>
        </p:nvSpPr>
        <p:spPr>
          <a:xfrm>
            <a:off x="10433539" y="6260123"/>
            <a:ext cx="211015" cy="375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7543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9351E50-A13D-60BC-4986-895A343ED220}"/>
              </a:ext>
            </a:extLst>
          </p:cNvPr>
          <p:cNvSpPr/>
          <p:nvPr/>
        </p:nvSpPr>
        <p:spPr>
          <a:xfrm>
            <a:off x="286365" y="4308822"/>
            <a:ext cx="11594136" cy="254917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79D0D7-5AF6-36D2-3608-BFAFBA6590A7}"/>
              </a:ext>
            </a:extLst>
          </p:cNvPr>
          <p:cNvSpPr/>
          <p:nvPr/>
        </p:nvSpPr>
        <p:spPr>
          <a:xfrm>
            <a:off x="311499" y="2066805"/>
            <a:ext cx="5325626" cy="2145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2A9BC-9E97-47F0-D6AB-92BAD9B8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893"/>
            <a:ext cx="10515600" cy="1325563"/>
          </a:xfrm>
        </p:spPr>
        <p:txBody>
          <a:bodyPr/>
          <a:lstStyle/>
          <a:p>
            <a:r>
              <a:rPr lang="en-IT" dirty="0"/>
              <a:t>Other Crystal developments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35894-32C3-221F-8452-A8A5076C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17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9ABA6-7145-CDCF-DA2F-8513AFB19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68" y="2162939"/>
            <a:ext cx="3779018" cy="19468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3EF43B-74CF-A775-DA12-2B449565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69" y="1392038"/>
            <a:ext cx="11088932" cy="671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M</a:t>
            </a:r>
            <a:r>
              <a:rPr lang="en-IT" dirty="0"/>
              <a:t>any new designs and solutions, here are a few personally selected ideas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71742-298B-D018-D090-84798EA1E0CA}"/>
              </a:ext>
            </a:extLst>
          </p:cNvPr>
          <p:cNvSpPr txBox="1"/>
          <p:nvPr/>
        </p:nvSpPr>
        <p:spPr>
          <a:xfrm>
            <a:off x="401934" y="2767022"/>
            <a:ext cx="101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</a:t>
            </a:r>
            <a:r>
              <a:rPr lang="en-IT" dirty="0">
                <a:solidFill>
                  <a:schemeClr val="bg1"/>
                </a:solidFill>
              </a:rPr>
              <a:t>or CEPC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1D764-8D19-FF86-59C7-AA0B99CBFDBC}"/>
              </a:ext>
            </a:extLst>
          </p:cNvPr>
          <p:cNvSpPr txBox="1"/>
          <p:nvPr/>
        </p:nvSpPr>
        <p:spPr>
          <a:xfrm>
            <a:off x="10381656" y="4622239"/>
            <a:ext cx="1435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CRILIN</a:t>
            </a:r>
          </a:p>
          <a:p>
            <a:r>
              <a:rPr lang="en-IT" dirty="0">
                <a:solidFill>
                  <a:schemeClr val="bg1"/>
                </a:solidFill>
              </a:rPr>
              <a:t>(Frascati)</a:t>
            </a:r>
          </a:p>
          <a:p>
            <a:r>
              <a:rPr lang="en-GB" dirty="0">
                <a:solidFill>
                  <a:schemeClr val="bg1"/>
                </a:solidFill>
              </a:rPr>
              <a:t>F</a:t>
            </a:r>
            <a:r>
              <a:rPr lang="en-IT" dirty="0">
                <a:solidFill>
                  <a:schemeClr val="bg1"/>
                </a:solidFill>
              </a:rPr>
              <a:t>or the muon collider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7F56F-B344-B00A-4183-2310B176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80" y="4548152"/>
            <a:ext cx="3426434" cy="20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5AE660-F27B-FE41-4A69-6F628FCB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37" y="4548152"/>
            <a:ext cx="2509726" cy="2099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86753B-41AE-5270-27A3-898344742003}"/>
              </a:ext>
            </a:extLst>
          </p:cNvPr>
          <p:cNvSpPr txBox="1"/>
          <p:nvPr/>
        </p:nvSpPr>
        <p:spPr>
          <a:xfrm>
            <a:off x="286365" y="4622239"/>
            <a:ext cx="3269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CRILIN</a:t>
            </a:r>
          </a:p>
          <a:p>
            <a:r>
              <a:rPr lang="en-IT" dirty="0">
                <a:solidFill>
                  <a:schemeClr val="bg1"/>
                </a:solidFill>
              </a:rPr>
              <a:t>PbF</a:t>
            </a:r>
            <a:r>
              <a:rPr lang="en-IT" baseline="-25000" dirty="0">
                <a:solidFill>
                  <a:schemeClr val="bg1"/>
                </a:solidFill>
              </a:rPr>
              <a:t>2</a:t>
            </a:r>
            <a:r>
              <a:rPr lang="en-IT" dirty="0">
                <a:solidFill>
                  <a:schemeClr val="bg1"/>
                </a:solidFill>
              </a:rPr>
              <a:t> / PWO-UF</a:t>
            </a:r>
          </a:p>
          <a:p>
            <a:r>
              <a:rPr lang="en-IT" dirty="0">
                <a:solidFill>
                  <a:schemeClr val="bg1"/>
                </a:solidFill>
              </a:rPr>
              <a:t>UV-extended SiPM readout</a:t>
            </a:r>
          </a:p>
          <a:p>
            <a:r>
              <a:rPr lang="en-GB" dirty="0">
                <a:solidFill>
                  <a:schemeClr val="bg1"/>
                </a:solidFill>
              </a:rPr>
              <a:t>Tiny and s</a:t>
            </a:r>
            <a:r>
              <a:rPr lang="en-IT" dirty="0">
                <a:solidFill>
                  <a:schemeClr val="bg1"/>
                </a:solidFill>
              </a:rPr>
              <a:t>egmented crystals</a:t>
            </a:r>
          </a:p>
          <a:p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en-IT" dirty="0">
                <a:solidFill>
                  <a:schemeClr val="bg1"/>
                </a:solidFill>
              </a:rPr>
              <a:t>equirement of rad-hardness </a:t>
            </a:r>
          </a:p>
          <a:p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IT" dirty="0">
                <a:solidFill>
                  <a:schemeClr val="bg1"/>
                </a:solidFill>
              </a:rPr>
              <a:t>nd precision timing for beam induced background subtraction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0507B-87F7-A0FD-5DA8-5BC49DCB3856}"/>
              </a:ext>
            </a:extLst>
          </p:cNvPr>
          <p:cNvSpPr/>
          <p:nvPr/>
        </p:nvSpPr>
        <p:spPr>
          <a:xfrm>
            <a:off x="5871750" y="2024518"/>
            <a:ext cx="6080090" cy="2210214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97E29D-43AB-3AB3-CE1C-B8B299B092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213221"/>
            <a:ext cx="2389421" cy="1307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D232B7-6717-4C30-7F16-90067AE70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360" y="2213221"/>
            <a:ext cx="1708356" cy="1307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8267C3-1C0E-F801-6CFB-E698863C6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3269" y="2185547"/>
            <a:ext cx="1268886" cy="16584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58D1C4-3F5B-1ED2-8869-43AEAA985DB5}"/>
              </a:ext>
            </a:extLst>
          </p:cNvPr>
          <p:cNvSpPr txBox="1"/>
          <p:nvPr/>
        </p:nvSpPr>
        <p:spPr>
          <a:xfrm>
            <a:off x="6066269" y="3613329"/>
            <a:ext cx="404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  <a:hlinkClick r:id="rId8"/>
              </a:rPr>
              <a:t>GRAiNITA</a:t>
            </a:r>
            <a:r>
              <a:rPr lang="en-IT" dirty="0">
                <a:solidFill>
                  <a:schemeClr val="bg1"/>
                </a:solidFill>
              </a:rPr>
              <a:t>:ZnWO4 grains+propanol+WLSF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464843-7188-F4F8-A2F8-B1ABADBACA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3961" y="1626409"/>
            <a:ext cx="690886" cy="11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CEBA-A6D6-5578-1CF8-B83E162B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"/>
            <a:ext cx="10515600" cy="1325563"/>
          </a:xfrm>
        </p:spPr>
        <p:txBody>
          <a:bodyPr/>
          <a:lstStyle/>
          <a:p>
            <a:r>
              <a:rPr lang="en-IT" dirty="0"/>
              <a:t>Noble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3658-AD6F-D1C1-5B71-A3250F3C0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55" y="1362223"/>
            <a:ext cx="7931499" cy="13255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Building on</a:t>
            </a:r>
            <a:r>
              <a:rPr lang="en-IT" dirty="0"/>
              <a:t> the Atlas L</a:t>
            </a:r>
            <a:r>
              <a:rPr lang="en-GB" dirty="0"/>
              <a:t>A</a:t>
            </a:r>
            <a:r>
              <a:rPr lang="en-IT" dirty="0"/>
              <a:t>r calorimeter know-how, </a:t>
            </a:r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IT" dirty="0"/>
              <a:t>dding desired high granularity feature and light-weight cryostat targeting FCC-ee</a:t>
            </a:r>
          </a:p>
          <a:p>
            <a:pPr marL="0" indent="0">
              <a:buNone/>
            </a:pPr>
            <a:r>
              <a:rPr lang="en-IT" dirty="0"/>
              <a:t>Could also resist high radiation and rates of FCC-hh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0FF27-64AF-508C-2430-20C8C4EC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18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043B2-270F-3498-F52B-2910659D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0" y="1355322"/>
            <a:ext cx="2995155" cy="2329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27155-7A32-9136-B94A-13D0DDBA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2444" y="3165260"/>
            <a:ext cx="1440236" cy="2782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BB9BE6-5024-0687-7AC4-B31BD3A154B4}"/>
              </a:ext>
            </a:extLst>
          </p:cNvPr>
          <p:cNvSpPr txBox="1"/>
          <p:nvPr/>
        </p:nvSpPr>
        <p:spPr>
          <a:xfrm>
            <a:off x="3239507" y="5521146"/>
            <a:ext cx="3278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IT" dirty="0"/>
              <a:t>ddition of longitudinal granularity using multi-layer PCB, first test shows limited cross-talk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97184-C9A1-BD6F-21A8-7460966F0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79" y="3807102"/>
            <a:ext cx="2282047" cy="2914373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B4D3C2-E9CA-765A-3D00-D80B21A10B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831" y="2687786"/>
            <a:ext cx="4267023" cy="3580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A4F79-FDC2-69B2-4974-7CFAA073430B}"/>
              </a:ext>
            </a:extLst>
          </p:cNvPr>
          <p:cNvSpPr txBox="1"/>
          <p:nvPr/>
        </p:nvSpPr>
        <p:spPr>
          <a:xfrm>
            <a:off x="6264562" y="6488668"/>
            <a:ext cx="426702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Also proposed for FCC-</a:t>
            </a:r>
            <a:r>
              <a:rPr lang="en-US" dirty="0" err="1">
                <a:cs typeface="Calibri"/>
              </a:rPr>
              <a:t>ee</a:t>
            </a:r>
            <a:r>
              <a:rPr lang="en-US" dirty="0">
                <a:cs typeface="Calibri"/>
              </a:rPr>
              <a:t> and FCC-</a:t>
            </a:r>
            <a:r>
              <a:rPr lang="en-US" dirty="0" err="1">
                <a:cs typeface="Calibri"/>
              </a:rPr>
              <a:t>hh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9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9390-09CD-7531-6D3F-57CC552B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Content Placeholder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8D8448A-C852-F8C5-4DF3-9751E5D74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84729"/>
            <a:ext cx="11133556" cy="65367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03021-3B74-C446-A0E5-F1A4B218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19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769F31-C1BB-4C77-E518-AA7D70FD4CB1}"/>
              </a:ext>
            </a:extLst>
          </p:cNvPr>
          <p:cNvSpPr/>
          <p:nvPr/>
        </p:nvSpPr>
        <p:spPr>
          <a:xfrm>
            <a:off x="9249508" y="6154615"/>
            <a:ext cx="2493648" cy="56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9014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11B-3B5E-4BA4-425A-AD312206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8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9D2C38-F9F1-EB69-EB71-7A080F898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6524"/>
            <a:ext cx="11699631" cy="6547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F46E2-4517-37C9-A82E-1A70899A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</a:t>
            </a:fld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ABC6A-4C3B-4719-553D-03E035424722}"/>
              </a:ext>
            </a:extLst>
          </p:cNvPr>
          <p:cNvSpPr txBox="1"/>
          <p:nvPr/>
        </p:nvSpPr>
        <p:spPr>
          <a:xfrm>
            <a:off x="10703169" y="6178062"/>
            <a:ext cx="433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5820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E034-1AA8-9EF3-9731-4F1CDBD9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Important points raised at the meeting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29C82-813B-76F2-A357-3073B1A9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20</a:t>
            </a:fld>
            <a:endParaRPr lang="en-IT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E909EE3-D2FC-DA2E-BCC9-4AEA09461C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T" sz="1800" dirty="0"/>
              <a:t>The DRD should provide some common tools, some are existing like: </a:t>
            </a:r>
          </a:p>
          <a:p>
            <a:r>
              <a:rPr lang="en-IT" sz="1800" dirty="0"/>
              <a:t>DD4HEP (detector geometry framework)</a:t>
            </a:r>
          </a:p>
          <a:p>
            <a:r>
              <a:rPr lang="en-IT" sz="1800" dirty="0"/>
              <a:t>Key4HEP (simulation)</a:t>
            </a:r>
          </a:p>
          <a:p>
            <a:r>
              <a:rPr lang="en-IT" sz="1800" dirty="0"/>
              <a:t>EUDAQ (common DAQ for testbeams)</a:t>
            </a:r>
          </a:p>
          <a:p>
            <a:pPr marL="0" indent="0">
              <a:buNone/>
            </a:pPr>
            <a:r>
              <a:rPr lang="en-GB" sz="1800" dirty="0"/>
              <a:t>O</a:t>
            </a:r>
            <a:r>
              <a:rPr lang="en-IT" sz="1800" dirty="0"/>
              <a:t>ther points that were raised in the talks but not discussed: </a:t>
            </a:r>
          </a:p>
          <a:p>
            <a:r>
              <a:rPr lang="en-GB" sz="1800" dirty="0"/>
              <a:t>C</a:t>
            </a:r>
            <a:r>
              <a:rPr lang="en-IT" sz="1800" dirty="0"/>
              <a:t>ommon testbeam requests </a:t>
            </a:r>
          </a:p>
          <a:p>
            <a:r>
              <a:rPr lang="en-GB" sz="1800" dirty="0"/>
              <a:t>C</a:t>
            </a:r>
            <a:r>
              <a:rPr lang="en-IT" sz="1800" dirty="0"/>
              <a:t>ommon testbeam setup (moving table, lateral and back shower containment detector, hodoscope, timing detector, cold boxes, …)</a:t>
            </a:r>
          </a:p>
          <a:p>
            <a:r>
              <a:rPr lang="en-IT" sz="1800" dirty="0"/>
              <a:t>Irradiation facilities</a:t>
            </a:r>
          </a:p>
          <a:p>
            <a:r>
              <a:rPr lang="en-IT" sz="1800" dirty="0"/>
              <a:t>Integration, engeneering support </a:t>
            </a:r>
          </a:p>
          <a:p>
            <a:r>
              <a:rPr lang="en-GB" sz="1800" dirty="0"/>
              <a:t>I</a:t>
            </a:r>
            <a:r>
              <a:rPr lang="en-IT" sz="1800" dirty="0"/>
              <a:t>nterface to other task forces (electronics, trigger, photon detectors, gas detectors)</a:t>
            </a:r>
          </a:p>
          <a:p>
            <a:r>
              <a:rPr lang="en-GB" sz="1800" dirty="0"/>
              <a:t>K</a:t>
            </a:r>
            <a:r>
              <a:rPr lang="en-IT" sz="1800" dirty="0"/>
              <a:t>nowledge transfer and cross-fertilization of fields</a:t>
            </a:r>
          </a:p>
          <a:p>
            <a:endParaRPr lang="en-IT" sz="1800" dirty="0"/>
          </a:p>
          <a:p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4184871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2A84-8B06-CD42-FF01-12D8FF0B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D80F-1000-BD35-DF1A-DCB90A0E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Many technological solutions</a:t>
            </a:r>
          </a:p>
          <a:p>
            <a:r>
              <a:rPr lang="en-IT" dirty="0"/>
              <a:t>Some challenging requirements </a:t>
            </a:r>
          </a:p>
          <a:p>
            <a:r>
              <a:rPr lang="en-IT" dirty="0"/>
              <a:t>Competence in our institute on calorimeters, crystals, photon sensors, Dual Readout calorimetry, electronics and trigger, simulation, AI &amp; software</a:t>
            </a:r>
          </a:p>
          <a:p>
            <a:r>
              <a:rPr lang="en-IT" dirty="0"/>
              <a:t>Strong interest in particle physics at colliders </a:t>
            </a:r>
          </a:p>
          <a:p>
            <a:r>
              <a:rPr lang="en-IT" dirty="0"/>
              <a:t>We must discuss on how to best exploit our knowledge for the future calorimeters and sign-up for the DRDs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F0C90-7E5B-82A5-6D1F-551ACF75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378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B7E2-0F6F-E00C-FCE7-35F05D2A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32342-73D7-2008-0200-36B2C63FF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1D99C-8283-B2B1-089E-793470E1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5867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FCFD-476A-3B6D-1273-D347336B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Content Placeholder 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B7FD1035-DAAE-0651-E5F6-A0DB6FB0C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42" y="136525"/>
            <a:ext cx="11881539" cy="6584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FD31B-570A-A54E-FEB3-005F3E84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034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3E818-A863-84FF-0E8B-8085E77C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cs typeface="Calibri Light"/>
              </a:rPr>
              <a:t>for IFD  discussion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18743-0844-7D1E-9011-1DBDE08C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0170BB-33D8-2A47-801F-98CB1E326C74}" type="slidenum">
              <a:rPr lang="en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1AD284D-94EC-EAFE-00E0-8DAD50053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4423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495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C3BE-4515-A93E-CA9A-FC8F7B89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8275"/>
            <a:ext cx="10515600" cy="1325563"/>
          </a:xfrm>
        </p:spPr>
        <p:txBody>
          <a:bodyPr/>
          <a:lstStyle/>
          <a:p>
            <a:r>
              <a:rPr lang="en-IT" dirty="0"/>
              <a:t>Future Experimental Facilities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FB164-A86E-6231-3FED-09955DD5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541407"/>
            <a:ext cx="2743200" cy="365125"/>
          </a:xfrm>
        </p:spPr>
        <p:txBody>
          <a:bodyPr/>
          <a:lstStyle/>
          <a:p>
            <a:fld id="{780170BB-33D8-2A47-801F-98CB1E326C74}" type="slidenum">
              <a:rPr lang="en-IT" smtClean="0"/>
              <a:t>25</a:t>
            </a:fld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E18C5-1AA7-E4B6-C647-10A13C26AE30}"/>
              </a:ext>
            </a:extLst>
          </p:cNvPr>
          <p:cNvSpPr txBox="1"/>
          <p:nvPr/>
        </p:nvSpPr>
        <p:spPr>
          <a:xfrm>
            <a:off x="3270968" y="3065628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1" name="Picture 21" descr="Diagram&#10;&#10;Description automatically generated">
            <a:extLst>
              <a:ext uri="{FF2B5EF4-FFF2-40B4-BE49-F238E27FC236}">
                <a16:creationId xmlns:a16="http://schemas.microsoft.com/office/drawing/2014/main" id="{784A0760-3B19-0947-8519-0DAE6FDD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123" y="4161860"/>
            <a:ext cx="2562505" cy="1605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9C5E7-A9CD-6679-B9E2-891C2E4A2427}"/>
              </a:ext>
            </a:extLst>
          </p:cNvPr>
          <p:cNvSpPr txBox="1"/>
          <p:nvPr/>
        </p:nvSpPr>
        <p:spPr>
          <a:xfrm>
            <a:off x="164106" y="938826"/>
            <a:ext cx="224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Detector upgrades for the HL-LHC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47CEA-82AF-BD1D-1754-B30C58F973F5}"/>
              </a:ext>
            </a:extLst>
          </p:cNvPr>
          <p:cNvSpPr txBox="1"/>
          <p:nvPr/>
        </p:nvSpPr>
        <p:spPr>
          <a:xfrm>
            <a:off x="3273933" y="1394916"/>
            <a:ext cx="224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R&amp;D for long baseline neutrino detectors</a:t>
            </a:r>
          </a:p>
        </p:txBody>
      </p:sp>
      <p:pic>
        <p:nvPicPr>
          <p:cNvPr id="1026" name="Picture 2" descr="Next piece of puzzle arrives for ProtoDUNE | CERN">
            <a:extLst>
              <a:ext uri="{FF2B5EF4-FFF2-40B4-BE49-F238E27FC236}">
                <a16:creationId xmlns:a16="http://schemas.microsoft.com/office/drawing/2014/main" id="{E1C86696-C887-C136-7433-6EEFFD81E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111" y="2048118"/>
            <a:ext cx="1975182" cy="15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BC1A2-155B-C41D-508F-F6C7712CBAE3}"/>
              </a:ext>
            </a:extLst>
          </p:cNvPr>
          <p:cNvSpPr txBox="1"/>
          <p:nvPr/>
        </p:nvSpPr>
        <p:spPr>
          <a:xfrm>
            <a:off x="5490688" y="1018492"/>
            <a:ext cx="2105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Calibri"/>
              </a:rPr>
              <a:t>e+e</a:t>
            </a:r>
            <a:r>
              <a:rPr lang="en-US" dirty="0">
                <a:cs typeface="Calibri"/>
              </a:rPr>
              <a:t>- colliders as </a:t>
            </a:r>
          </a:p>
          <a:p>
            <a:pPr algn="ctr"/>
            <a:r>
              <a:rPr lang="en-US" dirty="0">
                <a:cs typeface="Calibri"/>
              </a:rPr>
              <a:t>H-EW-top facilities (circular and linear)</a:t>
            </a:r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E239DF-DB55-C373-E3E9-43980F185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514" y="2049969"/>
            <a:ext cx="1825242" cy="1735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8F5E1-48D2-C470-27EB-6979BAF286D2}"/>
              </a:ext>
            </a:extLst>
          </p:cNvPr>
          <p:cNvSpPr txBox="1"/>
          <p:nvPr/>
        </p:nvSpPr>
        <p:spPr>
          <a:xfrm>
            <a:off x="7628548" y="984992"/>
            <a:ext cx="15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Calibri"/>
              </a:rPr>
              <a:t>hh</a:t>
            </a:r>
            <a:r>
              <a:rPr lang="en-US" dirty="0">
                <a:cs typeface="Calibri"/>
              </a:rPr>
              <a:t> colliders at 100 </a:t>
            </a:r>
            <a:r>
              <a:rPr lang="en-US" dirty="0" err="1">
                <a:cs typeface="Calibri"/>
              </a:rPr>
              <a:t>TeV</a:t>
            </a:r>
            <a:r>
              <a:rPr lang="en-US" dirty="0">
                <a:cs typeface="Calibri"/>
              </a:rPr>
              <a:t> and ∫L=30 ab</a:t>
            </a:r>
            <a:r>
              <a:rPr lang="en-US" baseline="30000" dirty="0">
                <a:cs typeface="Calibri"/>
              </a:rPr>
              <a:t>-1</a:t>
            </a:r>
            <a:r>
              <a:rPr lang="en-US" dirty="0">
                <a:cs typeface="Calibri"/>
              </a:rPr>
              <a:t> and PU~1000</a:t>
            </a:r>
            <a:endParaRPr lang="en-US" baseline="30000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71F94-73D3-FC36-9C0D-F81C5B04696A}"/>
              </a:ext>
            </a:extLst>
          </p:cNvPr>
          <p:cNvSpPr txBox="1"/>
          <p:nvPr/>
        </p:nvSpPr>
        <p:spPr>
          <a:xfrm>
            <a:off x="9951144" y="628581"/>
            <a:ext cx="185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Calibri"/>
              </a:rPr>
              <a:t>μμ</a:t>
            </a:r>
            <a:r>
              <a:rPr lang="en-US" dirty="0">
                <a:cs typeface="Calibri"/>
              </a:rPr>
              <a:t>  colliders at 10 </a:t>
            </a:r>
            <a:r>
              <a:rPr lang="en-US" dirty="0" err="1">
                <a:cs typeface="Calibri"/>
              </a:rPr>
              <a:t>TeV</a:t>
            </a:r>
            <a:r>
              <a:rPr lang="en-US" dirty="0">
                <a:cs typeface="Calibri"/>
              </a:rPr>
              <a:t> and L=10</a:t>
            </a:r>
            <a:r>
              <a:rPr lang="en-US" baseline="30000" dirty="0">
                <a:cs typeface="Calibri"/>
              </a:rPr>
              <a:t>35</a:t>
            </a:r>
            <a:r>
              <a:rPr lang="en-US" dirty="0">
                <a:cs typeface="Calibri"/>
              </a:rPr>
              <a:t>cm</a:t>
            </a:r>
            <a:r>
              <a:rPr lang="en-US" baseline="30000" dirty="0">
                <a:cs typeface="Calibri"/>
              </a:rPr>
              <a:t>-2</a:t>
            </a:r>
            <a:r>
              <a:rPr lang="en-US" dirty="0">
                <a:cs typeface="Calibri"/>
              </a:rPr>
              <a:t>s</a:t>
            </a:r>
            <a:r>
              <a:rPr lang="en-US" baseline="30000" dirty="0">
                <a:cs typeface="Calibri"/>
              </a:rPr>
              <a:t>-1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05732-B5C3-27B9-D7A2-CF6307517155}"/>
              </a:ext>
            </a:extLst>
          </p:cNvPr>
          <p:cNvSpPr txBox="1"/>
          <p:nvPr/>
        </p:nvSpPr>
        <p:spPr>
          <a:xfrm>
            <a:off x="5138327" y="4992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731B3-60BF-ED41-94DB-7F67DC32C015}"/>
              </a:ext>
            </a:extLst>
          </p:cNvPr>
          <p:cNvSpPr txBox="1"/>
          <p:nvPr/>
        </p:nvSpPr>
        <p:spPr>
          <a:xfrm>
            <a:off x="435827" y="3885044"/>
            <a:ext cx="3561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Detector R&amp;D for rare processes, DM, and high precision at storage rings and fixed targets</a:t>
            </a:r>
            <a:endParaRPr lang="en-I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4CD84F-59CC-4306-86F2-BB7C0AC217A4}"/>
              </a:ext>
            </a:extLst>
          </p:cNvPr>
          <p:cNvSpPr txBox="1"/>
          <p:nvPr/>
        </p:nvSpPr>
        <p:spPr>
          <a:xfrm>
            <a:off x="4896195" y="4279810"/>
            <a:ext cx="338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Studies of partonic structure of the protons and nuclei and interface with nuclear physics, EIC</a:t>
            </a:r>
            <a:endParaRPr lang="en-IT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CEE163-B194-CE79-9ABE-06ADF3D5A98C}"/>
              </a:ext>
            </a:extLst>
          </p:cNvPr>
          <p:cNvSpPr txBox="1"/>
          <p:nvPr/>
        </p:nvSpPr>
        <p:spPr>
          <a:xfrm>
            <a:off x="8287509" y="3515529"/>
            <a:ext cx="397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/>
              </a:rPr>
              <a:t>non-accelerator-based experiments, DM, interface with </a:t>
            </a:r>
            <a:r>
              <a:rPr lang="en-US" dirty="0" err="1">
                <a:cs typeface="Calibri"/>
              </a:rPr>
              <a:t>astro</a:t>
            </a:r>
            <a:r>
              <a:rPr lang="en-US" dirty="0">
                <a:cs typeface="Calibri"/>
              </a:rPr>
              <a:t>-particle physics</a:t>
            </a:r>
            <a:endParaRPr lang="en-I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6475D7-F972-14C4-7D78-89D62A6E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0754" y="1546212"/>
            <a:ext cx="2447140" cy="138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A picture containing fan&#10;&#10;Description automatically generated">
            <a:extLst>
              <a:ext uri="{FF2B5EF4-FFF2-40B4-BE49-F238E27FC236}">
                <a16:creationId xmlns:a16="http://schemas.microsoft.com/office/drawing/2014/main" id="{0D37DD82-B599-ADD8-E2F4-A469EC9B46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1482197" y="4906109"/>
            <a:ext cx="1969746" cy="1515491"/>
          </a:xfrm>
          <a:prstGeom prst="rect">
            <a:avLst/>
          </a:prstGeom>
        </p:spPr>
      </p:pic>
      <p:pic>
        <p:nvPicPr>
          <p:cNvPr id="1030" name="Picture 6" descr="electron-ion collision diagram">
            <a:extLst>
              <a:ext uri="{FF2B5EF4-FFF2-40B4-BE49-F238E27FC236}">
                <a16:creationId xmlns:a16="http://schemas.microsoft.com/office/drawing/2014/main" id="{FC17F26B-428A-3B9F-E514-3C87CA02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901" y="5128174"/>
            <a:ext cx="2511234" cy="12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20C319-E7EF-D773-6BDC-927562322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106" y="1663962"/>
            <a:ext cx="3107918" cy="1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68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209D-A1BD-4369-8C4F-54BA1C4E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04548-A34B-10D7-8436-B8A99B65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26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F8E66-710C-776F-B4EF-0E5492E9E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" y="2800783"/>
            <a:ext cx="7772400" cy="392069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DDC527-EC89-61EC-12D4-FBD92C57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8027" y="641783"/>
            <a:ext cx="72517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89B4-04BA-D8A6-4D62-EB7652C5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65" y="-1407"/>
            <a:ext cx="10515600" cy="132556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Middle energy</a:t>
            </a:r>
            <a:r>
              <a:rPr lang="en-IT"/>
              <a:t> – </a:t>
            </a:r>
            <a:r>
              <a:rPr lang="en-IT" err="1"/>
              <a:t>Intensity</a:t>
            </a:r>
            <a:r>
              <a:rPr lang="en-IT"/>
              <a:t> Frontier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6AD6F-DFFC-B605-ED45-71A977D4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27</a:t>
            </a:fld>
            <a:endParaRPr lang="en-IT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433E0F1-C292-E342-9856-102EDC863F04}"/>
              </a:ext>
            </a:extLst>
          </p:cNvPr>
          <p:cNvSpPr txBox="1"/>
          <p:nvPr/>
        </p:nvSpPr>
        <p:spPr>
          <a:xfrm>
            <a:off x="534608" y="1163563"/>
            <a:ext cx="1111264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volini"/>
                <a:cs typeface="Calibri"/>
              </a:rPr>
              <a:t>Charged Lepton Flavor Violation experiments</a:t>
            </a:r>
          </a:p>
          <a:p>
            <a:r>
              <a:rPr lang="en-US" sz="1600">
                <a:latin typeface="Cavolini"/>
                <a:ea typeface="+mn-lt"/>
                <a:cs typeface="+mn-lt"/>
              </a:rPr>
              <a:t>- </a:t>
            </a:r>
            <a:r>
              <a:rPr lang="en-US" sz="1600" err="1">
                <a:latin typeface="Cavolini"/>
                <a:ea typeface="+mn-lt"/>
                <a:cs typeface="+mn-lt"/>
              </a:rPr>
              <a:t>cLFV</a:t>
            </a:r>
            <a:r>
              <a:rPr lang="en-US" sz="1600">
                <a:latin typeface="Cavolini"/>
                <a:ea typeface="+mn-lt"/>
                <a:cs typeface="+mn-lt"/>
              </a:rPr>
              <a:t> processes are thought to be powerful tools to investigate the physics beyond the Standard Model (SM) as all of them are extremely suppressed in the framework of SM</a:t>
            </a:r>
            <a:endParaRPr lang="en-US" sz="1600">
              <a:latin typeface="Cavolini"/>
              <a:ea typeface="+mn-lt"/>
              <a:cs typeface="Calibri"/>
            </a:endParaRPr>
          </a:p>
          <a:p>
            <a:r>
              <a:rPr lang="en-US" sz="1600">
                <a:latin typeface="Cavolini"/>
                <a:ea typeface="+mn-lt"/>
                <a:cs typeface="+mn-lt"/>
              </a:rPr>
              <a:t>- There are intensive efforts ongoing to find signals of </a:t>
            </a:r>
            <a:r>
              <a:rPr lang="en-US" sz="1600" err="1">
                <a:latin typeface="Cavolini"/>
                <a:ea typeface="+mn-lt"/>
                <a:cs typeface="+mn-lt"/>
              </a:rPr>
              <a:t>cLFV</a:t>
            </a:r>
            <a:r>
              <a:rPr lang="en-US" sz="1600">
                <a:latin typeface="Cavolini"/>
                <a:ea typeface="+mn-lt"/>
                <a:cs typeface="+mn-lt"/>
              </a:rPr>
              <a:t> processes at high-power proton accelerator facilities in Japan, the US, and Switzerland.</a:t>
            </a:r>
            <a:endParaRPr lang="en-US">
              <a:latin typeface="Cavolini"/>
              <a:cs typeface="Cavolini"/>
            </a:endParaRPr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860A0F49-D471-9C87-A44D-1821B1CA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33" y="3429001"/>
            <a:ext cx="4817932" cy="16185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61740B-B840-E767-A225-D88B62EC322B}"/>
              </a:ext>
            </a:extLst>
          </p:cNvPr>
          <p:cNvSpPr txBox="1"/>
          <p:nvPr/>
        </p:nvSpPr>
        <p:spPr>
          <a:xfrm>
            <a:off x="779133" y="5279131"/>
            <a:ext cx="472681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cs typeface="Segoe UI"/>
              </a:rPr>
              <a:t>- µ stopped on Al target @ 10 GHz then µN ➙ </a:t>
            </a:r>
            <a:r>
              <a:rPr lang="en-US" sz="1600" i="1" err="1">
                <a:solidFill>
                  <a:srgbClr val="000000"/>
                </a:solidFill>
                <a:cs typeface="Segoe UI"/>
              </a:rPr>
              <a:t>e</a:t>
            </a:r>
            <a:r>
              <a:rPr lang="en-US" sz="1600" err="1">
                <a:solidFill>
                  <a:srgbClr val="000000"/>
                </a:solidFill>
                <a:cs typeface="Segoe UI"/>
              </a:rPr>
              <a:t>N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 ​</a:t>
            </a:r>
          </a:p>
          <a:p>
            <a:r>
              <a:rPr lang="en-US" sz="1600">
                <a:solidFill>
                  <a:srgbClr val="000000"/>
                </a:solidFill>
                <a:cs typeface="Segoe UI"/>
              </a:rPr>
              <a:t>- σ(E)/E of O(&lt; 10 %) for 105 MeV electrons</a:t>
            </a:r>
          </a:p>
          <a:p>
            <a:r>
              <a:rPr lang="en-US" sz="1600">
                <a:solidFill>
                  <a:srgbClr val="000000"/>
                </a:solidFill>
                <a:cs typeface="Segoe UI"/>
              </a:rPr>
              <a:t>- Detectors in vacuum </a:t>
            </a:r>
            <a:r>
              <a:rPr lang="en-US" sz="1600">
                <a:solidFill>
                  <a:srgbClr val="000000"/>
                </a:solidFill>
                <a:latin typeface="Symbol"/>
                <a:cs typeface="Segoe UI"/>
                <a:sym typeface="Symbol"/>
              </a:rPr>
              <a:t>~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 10</a:t>
            </a:r>
            <a:r>
              <a:rPr lang="en-US" sz="1600" baseline="30000">
                <a:solidFill>
                  <a:srgbClr val="000000"/>
                </a:solidFill>
                <a:cs typeface="Segoe UI"/>
              </a:rPr>
              <a:t>-4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 Torr</a:t>
            </a:r>
          </a:p>
          <a:p>
            <a:r>
              <a:rPr lang="en-US" sz="1600">
                <a:solidFill>
                  <a:srgbClr val="000000"/>
                </a:solidFill>
                <a:cs typeface="Segoe UI"/>
              </a:rPr>
              <a:t>- Detectors in </a:t>
            </a:r>
            <a:r>
              <a:rPr lang="en-US" sz="1600">
                <a:solidFill>
                  <a:srgbClr val="000000"/>
                </a:solidFill>
                <a:latin typeface="Symbol"/>
                <a:cs typeface="Segoe UI"/>
                <a:sym typeface="Symbol"/>
              </a:rPr>
              <a:t>~ 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1 Tesla magnetic field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0A401648-B468-1D6F-EBAF-736BA2F4579E}"/>
              </a:ext>
            </a:extLst>
          </p:cNvPr>
          <p:cNvSpPr txBox="1"/>
          <p:nvPr/>
        </p:nvSpPr>
        <p:spPr>
          <a:xfrm>
            <a:off x="1262317" y="2924700"/>
            <a:ext cx="28044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cs typeface="Calibri"/>
              </a:rPr>
              <a:t>Mu2e (US) / COMET (Japan)</a:t>
            </a:r>
            <a:endParaRPr lang="it-IT">
              <a:solidFill>
                <a:srgbClr val="FF0000"/>
              </a:solidFill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9F63D08-1B23-9FDB-5532-8140EB2A3464}"/>
              </a:ext>
            </a:extLst>
          </p:cNvPr>
          <p:cNvGrpSpPr/>
          <p:nvPr/>
        </p:nvGrpSpPr>
        <p:grpSpPr>
          <a:xfrm>
            <a:off x="6686049" y="2744790"/>
            <a:ext cx="4363915" cy="3611559"/>
            <a:chOff x="3171966" y="3489182"/>
            <a:chExt cx="3460834" cy="2942381"/>
          </a:xfrm>
        </p:grpSpPr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0A02180B-CBD1-C6CF-2A16-A2D0D4B90C0A}"/>
                </a:ext>
              </a:extLst>
            </p:cNvPr>
            <p:cNvSpPr txBox="1"/>
            <p:nvPr/>
          </p:nvSpPr>
          <p:spPr>
            <a:xfrm>
              <a:off x="3171966" y="5600566"/>
              <a:ext cx="3357854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cs typeface="Calibri"/>
                </a:rPr>
                <a:t>-</a:t>
              </a:r>
              <a:r>
                <a:rPr lang="en-US" sz="1600">
                  <a:solidFill>
                    <a:srgbClr val="000000"/>
                  </a:solidFill>
                  <a:ea typeface="+mn-lt"/>
                  <a:cs typeface="+mn-lt"/>
                </a:rPr>
                <a:t> µ stopped on plastic film @ 30 MHz</a:t>
              </a:r>
              <a:endParaRPr lang="en-US"/>
            </a:p>
            <a:p>
              <a:r>
                <a:rPr lang="en-US" sz="1600">
                  <a:solidFill>
                    <a:srgbClr val="000000"/>
                  </a:solidFill>
                  <a:ea typeface="+mn-lt"/>
                  <a:cs typeface="+mn-lt"/>
                </a:rPr>
                <a:t>- µ-&gt;</a:t>
              </a:r>
              <a:r>
                <a:rPr lang="en-US" sz="1600" err="1">
                  <a:solidFill>
                    <a:srgbClr val="000000"/>
                  </a:solidFill>
                  <a:ea typeface="+mn-lt"/>
                  <a:cs typeface="+mn-lt"/>
                </a:rPr>
                <a:t>ey</a:t>
              </a:r>
              <a:r>
                <a:rPr lang="en-US" sz="1600">
                  <a:solidFill>
                    <a:srgbClr val="000000"/>
                  </a:solidFill>
                  <a:ea typeface="+mn-lt"/>
                  <a:cs typeface="+mn-lt"/>
                </a:rPr>
                <a:t> (55 MeV) </a:t>
              </a:r>
              <a:endParaRPr lang="en-US" sz="1600">
                <a:ea typeface="+mn-lt"/>
                <a:cs typeface="+mn-lt"/>
              </a:endParaRPr>
            </a:p>
            <a:p>
              <a:r>
                <a:rPr lang="en-US" sz="1600">
                  <a:solidFill>
                    <a:srgbClr val="000000"/>
                  </a:solidFill>
                  <a:cs typeface="Calibri"/>
                </a:rPr>
                <a:t>- </a:t>
              </a:r>
              <a:r>
                <a:rPr lang="en-US" sz="1600" err="1">
                  <a:solidFill>
                    <a:srgbClr val="000000"/>
                  </a:solidFill>
                  <a:ea typeface="+mn-lt"/>
                  <a:cs typeface="+mn-lt"/>
                </a:rPr>
                <a:t>σ</a:t>
              </a:r>
              <a:r>
                <a:rPr lang="en-US" sz="1600" baseline="-25000" err="1">
                  <a:solidFill>
                    <a:srgbClr val="000000"/>
                  </a:solidFill>
                  <a:ea typeface="+mn-lt"/>
                  <a:cs typeface="+mn-lt"/>
                </a:rPr>
                <a:t>E</a:t>
              </a:r>
              <a:r>
                <a:rPr lang="en-US" sz="1600">
                  <a:solidFill>
                    <a:srgbClr val="000000"/>
                  </a:solidFill>
                  <a:ea typeface="+mn-lt"/>
                  <a:cs typeface="+mn-lt"/>
                </a:rPr>
                <a:t>(E)/E of 1-2% for 55 MeV photons </a:t>
              </a:r>
              <a:endParaRPr lang="en-US" sz="1600">
                <a:cs typeface="Calibri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E7DB833-318A-ADD3-E71E-23713112A506}"/>
                </a:ext>
              </a:extLst>
            </p:cNvPr>
            <p:cNvSpPr txBox="1"/>
            <p:nvPr/>
          </p:nvSpPr>
          <p:spPr>
            <a:xfrm>
              <a:off x="3297060" y="3489182"/>
              <a:ext cx="280443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cs typeface="Calibri"/>
                </a:rPr>
                <a:t>MEG/MEG II  (PSI, Switzerland)</a:t>
              </a:r>
              <a:endParaRPr lang="it-IT"/>
            </a:p>
          </p:txBody>
        </p:sp>
        <p:pic>
          <p:nvPicPr>
            <p:cNvPr id="17" name="Immagine 18">
              <a:extLst>
                <a:ext uri="{FF2B5EF4-FFF2-40B4-BE49-F238E27FC236}">
                  <a16:creationId xmlns:a16="http://schemas.microsoft.com/office/drawing/2014/main" id="{E2BBA165-3D8B-B967-4199-A74C304E2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4506" y="3865721"/>
              <a:ext cx="3318294" cy="1572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580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89B4-04BA-D8A6-4D62-EB7652C5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65" y="-1407"/>
            <a:ext cx="10515600" cy="132556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Calorimeters for </a:t>
            </a:r>
            <a:r>
              <a:rPr lang="en-US" dirty="0" err="1">
                <a:ea typeface="+mj-lt"/>
                <a:cs typeface="+mj-lt"/>
              </a:rPr>
              <a:t>cLFV</a:t>
            </a:r>
            <a:r>
              <a:rPr lang="en-US" dirty="0">
                <a:ea typeface="+mj-lt"/>
                <a:cs typeface="+mj-lt"/>
              </a:rPr>
              <a:t> experiments</a:t>
            </a:r>
            <a:endParaRPr lang="en-US" dirty="0"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6AD6F-DFFC-B605-ED45-71A977D4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28</a:t>
            </a:fld>
            <a:endParaRPr lang="en-IT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2B466A10-4BBC-D90E-06A9-432221734B9A}"/>
              </a:ext>
            </a:extLst>
          </p:cNvPr>
          <p:cNvSpPr txBox="1"/>
          <p:nvPr/>
        </p:nvSpPr>
        <p:spPr>
          <a:xfrm>
            <a:off x="7167033" y="1881227"/>
            <a:ext cx="3936546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70C0"/>
                </a:solidFill>
                <a:cs typeface="Calibri"/>
              </a:rPr>
              <a:t>MEG II: Liquid Xe (165K) + PMT and </a:t>
            </a:r>
            <a:r>
              <a:rPr lang="en-US" sz="1400" b="1" err="1">
                <a:solidFill>
                  <a:srgbClr val="0070C0"/>
                </a:solidFill>
                <a:cs typeface="Calibri"/>
              </a:rPr>
              <a:t>SiPM</a:t>
            </a:r>
            <a:endParaRPr lang="en-US" sz="1400" b="1">
              <a:solidFill>
                <a:srgbClr val="0070C0"/>
              </a:solidFill>
              <a:cs typeface="Calibri"/>
            </a:endParaRPr>
          </a:p>
          <a:p>
            <a:r>
              <a:rPr lang="en-US" sz="1400">
                <a:solidFill>
                  <a:srgbClr val="0070C0"/>
                </a:solidFill>
                <a:ea typeface="+mn-lt"/>
                <a:cs typeface="+mn-lt"/>
              </a:rPr>
              <a:t>4700 channels</a:t>
            </a:r>
          </a:p>
          <a:p>
            <a:r>
              <a:rPr lang="en-US" sz="1400">
                <a:solidFill>
                  <a:srgbClr val="0070C0"/>
                </a:solidFill>
                <a:ea typeface="+mn-lt"/>
                <a:cs typeface="+mn-lt"/>
              </a:rPr>
              <a:t>σ(E)/E ~1.1% with the </a:t>
            </a:r>
            <a:r>
              <a:rPr lang="en-US" sz="1400" err="1">
                <a:solidFill>
                  <a:srgbClr val="0070C0"/>
                </a:solidFill>
                <a:ea typeface="+mn-lt"/>
                <a:cs typeface="+mn-lt"/>
              </a:rPr>
              <a:t>SiPM</a:t>
            </a:r>
            <a:r>
              <a:rPr lang="en-US" sz="1400">
                <a:solidFill>
                  <a:srgbClr val="0070C0"/>
                </a:solidFill>
                <a:ea typeface="+mn-lt"/>
                <a:cs typeface="+mn-lt"/>
              </a:rPr>
              <a:t>, 2.4% with PMT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29C41766-6B7B-F912-808B-D3DDE9C16BBC}"/>
              </a:ext>
            </a:extLst>
          </p:cNvPr>
          <p:cNvSpPr txBox="1"/>
          <p:nvPr/>
        </p:nvSpPr>
        <p:spPr>
          <a:xfrm>
            <a:off x="7243234" y="1407530"/>
            <a:ext cx="1269546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50">
              <a:solidFill>
                <a:srgbClr val="0070C0"/>
              </a:solidFill>
              <a:cs typeface="Calibri"/>
            </a:endParaRPr>
          </a:p>
        </p:txBody>
      </p:sp>
      <p:pic>
        <p:nvPicPr>
          <p:cNvPr id="8" name="Picture 8" descr="A picture containing outdoor object, grate&#10;&#10;Description automatically generated">
            <a:extLst>
              <a:ext uri="{FF2B5EF4-FFF2-40B4-BE49-F238E27FC236}">
                <a16:creationId xmlns:a16="http://schemas.microsoft.com/office/drawing/2014/main" id="{A87B27FC-BE06-831B-C1F1-D2CD1BC5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09" y="3089815"/>
            <a:ext cx="3399783" cy="193170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FAF0839-F1A2-5D71-A761-06BE1027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298" y="4287397"/>
            <a:ext cx="1653129" cy="1467818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18FE314D-B6D6-9AFF-856F-8BFB4AAF6F28}"/>
              </a:ext>
            </a:extLst>
          </p:cNvPr>
          <p:cNvSpPr txBox="1"/>
          <p:nvPr/>
        </p:nvSpPr>
        <p:spPr>
          <a:xfrm>
            <a:off x="873492" y="1878656"/>
            <a:ext cx="3789589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70C0"/>
                </a:solidFill>
                <a:cs typeface="Calibri"/>
              </a:rPr>
              <a:t>Mu2e: </a:t>
            </a:r>
            <a:r>
              <a:rPr lang="en-US" sz="1400" b="1">
                <a:solidFill>
                  <a:srgbClr val="0070C0"/>
                </a:solidFill>
                <a:ea typeface="+mn-lt"/>
                <a:cs typeface="+mn-lt"/>
              </a:rPr>
              <a:t>ECAL: undoped </a:t>
            </a:r>
            <a:r>
              <a:rPr lang="en-US" sz="1400" b="1" err="1">
                <a:solidFill>
                  <a:srgbClr val="0070C0"/>
                </a:solidFill>
                <a:ea typeface="+mn-lt"/>
                <a:cs typeface="+mn-lt"/>
              </a:rPr>
              <a:t>CsI</a:t>
            </a:r>
            <a:r>
              <a:rPr lang="en-US" sz="1400" b="1">
                <a:solidFill>
                  <a:srgbClr val="0070C0"/>
                </a:solidFill>
                <a:ea typeface="+mn-lt"/>
                <a:cs typeface="+mn-lt"/>
              </a:rPr>
              <a:t> + </a:t>
            </a:r>
            <a:r>
              <a:rPr lang="en-US" sz="1400" b="1" err="1">
                <a:solidFill>
                  <a:srgbClr val="0070C0"/>
                </a:solidFill>
                <a:ea typeface="+mn-lt"/>
                <a:cs typeface="+mn-lt"/>
              </a:rPr>
              <a:t>SiPM</a:t>
            </a:r>
            <a:endParaRPr lang="it-IT" err="1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400">
                <a:solidFill>
                  <a:srgbClr val="0070C0"/>
                </a:solidFill>
                <a:cs typeface="Calibri"/>
              </a:rPr>
              <a:t>1500 channels</a:t>
            </a:r>
            <a:endParaRPr lang="it-IT">
              <a:solidFill>
                <a:srgbClr val="000000"/>
              </a:solidFill>
              <a:cs typeface="Calibri"/>
            </a:endParaRPr>
          </a:p>
          <a:p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- in vacuum, 1T mag field, TID 90 </a:t>
            </a:r>
            <a:r>
              <a:rPr lang="en-US" sz="1400" err="1">
                <a:solidFill>
                  <a:schemeClr val="accent1"/>
                </a:solidFill>
                <a:ea typeface="+mn-lt"/>
                <a:cs typeface="+mn-lt"/>
              </a:rPr>
              <a:t>krad</a:t>
            </a:r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 </a:t>
            </a:r>
          </a:p>
          <a:p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  and fluence of 3x10</a:t>
            </a:r>
            <a:r>
              <a:rPr lang="en-US" sz="1400" baseline="30000">
                <a:solidFill>
                  <a:schemeClr val="accent1"/>
                </a:solidFill>
                <a:ea typeface="+mn-lt"/>
                <a:cs typeface="+mn-lt"/>
              </a:rPr>
              <a:t>12</a:t>
            </a:r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 n/cm</a:t>
            </a:r>
            <a:r>
              <a:rPr lang="en-US" sz="1400" baseline="30000">
                <a:solidFill>
                  <a:schemeClr val="accent1"/>
                </a:solidFill>
                <a:ea typeface="+mn-lt"/>
                <a:cs typeface="+mn-lt"/>
              </a:rPr>
              <a:t>2</a:t>
            </a:r>
            <a:endParaRPr lang="it-IT" sz="1400" baseline="3000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3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53F776DC-1088-2FB0-ECEE-73159D47B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0" y="2978438"/>
            <a:ext cx="3030096" cy="3380779"/>
          </a:xfrm>
          <a:prstGeom prst="rect">
            <a:avLst/>
          </a:prstGeom>
        </p:spPr>
      </p:pic>
      <p:pic>
        <p:nvPicPr>
          <p:cNvPr id="21" name="Immagine 23" descr="Immagine che contiene interni, arco, giro&#10;&#10;Descrizione generata automaticamente">
            <a:extLst>
              <a:ext uri="{FF2B5EF4-FFF2-40B4-BE49-F238E27FC236}">
                <a16:creationId xmlns:a16="http://schemas.microsoft.com/office/drawing/2014/main" id="{78643308-900C-18D3-5A64-0E807510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38770" y="3306550"/>
            <a:ext cx="2249711" cy="301288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7BF6D-452C-3C54-A7CA-055E271E9033}"/>
              </a:ext>
            </a:extLst>
          </p:cNvPr>
          <p:cNvSpPr/>
          <p:nvPr/>
        </p:nvSpPr>
        <p:spPr>
          <a:xfrm>
            <a:off x="46779" y="1578496"/>
            <a:ext cx="6123626" cy="4951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9B5754-8898-1AAB-38B4-C2A86EBD97AA}"/>
              </a:ext>
            </a:extLst>
          </p:cNvPr>
          <p:cNvSpPr/>
          <p:nvPr/>
        </p:nvSpPr>
        <p:spPr>
          <a:xfrm>
            <a:off x="6273407" y="1534953"/>
            <a:ext cx="5720855" cy="4951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CD3B-513B-B21C-09B7-D006CA74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69C465-56EF-4FB7-867C-879AFBF9C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0" y="361742"/>
            <a:ext cx="12066400" cy="59946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B8C93-D94B-8933-DDEB-F9489EA8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4196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0BBB0B-39EC-75C5-F231-798959384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78" y="140677"/>
            <a:ext cx="9614597" cy="55007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B7B67-8398-28EA-3169-2110092C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4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A1D76-1A3B-AC95-7CB2-5106CB1643E6}"/>
              </a:ext>
            </a:extLst>
          </p:cNvPr>
          <p:cNvSpPr txBox="1"/>
          <p:nvPr/>
        </p:nvSpPr>
        <p:spPr>
          <a:xfrm>
            <a:off x="4059531" y="1838848"/>
            <a:ext cx="24618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O</a:t>
            </a:r>
            <a:r>
              <a:rPr lang="en-IT" b="1" dirty="0">
                <a:solidFill>
                  <a:srgbClr val="0070C0"/>
                </a:solidFill>
              </a:rPr>
              <a:t>n 12 January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5A02E-992E-00DF-B600-8774BF9624DC}"/>
              </a:ext>
            </a:extLst>
          </p:cNvPr>
          <p:cNvSpPr txBox="1"/>
          <p:nvPr/>
        </p:nvSpPr>
        <p:spPr>
          <a:xfrm>
            <a:off x="483101" y="5671765"/>
            <a:ext cx="1110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Roberto Ferrari (INFN-Pavia, co-convener), Roman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Pöschl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(CNRS/IN2P3/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IJCLab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, co-convener)</a:t>
            </a:r>
          </a:p>
          <a:p>
            <a:pPr algn="l"/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Felix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Sefkow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(DESY, member of coordination group), Martin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Aleksa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(CERN),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Etiennette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Auffray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(CERN), </a:t>
            </a:r>
          </a:p>
          <a:p>
            <a:pPr algn="l"/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Dave Barney (CERN),</a:t>
            </a:r>
            <a:r>
              <a:rPr lang="en-GB" dirty="0">
                <a:solidFill>
                  <a:srgbClr val="777777"/>
                </a:solidFill>
                <a:latin typeface="Roboto" panose="02000000000000000000" pitchFamily="2" charset="0"/>
              </a:rPr>
              <a:t> 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Tommaso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Tabarelli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Fatis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(University and INFN Milano-Bicocca), </a:t>
            </a:r>
          </a:p>
          <a:p>
            <a:pPr algn="l"/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Gabriella </a:t>
            </a:r>
            <a:r>
              <a:rPr lang="en-GB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Gaudio</a:t>
            </a: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(INFN-Pavia), Frank Simon (KIT/MPP)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C40D8-BAA3-D858-1345-B4D6BA5FECE2}"/>
              </a:ext>
            </a:extLst>
          </p:cNvPr>
          <p:cNvSpPr txBox="1"/>
          <p:nvPr/>
        </p:nvSpPr>
        <p:spPr>
          <a:xfrm>
            <a:off x="9202615" y="5169877"/>
            <a:ext cx="550985" cy="4012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82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7AD96D-E4B5-84BB-1F8C-E740F023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6525"/>
            <a:ext cx="10515600" cy="1325563"/>
          </a:xfrm>
        </p:spPr>
        <p:txBody>
          <a:bodyPr/>
          <a:lstStyle/>
          <a:p>
            <a:r>
              <a:rPr lang="en-IT" dirty="0"/>
              <a:t>Existing calorimetry collaborations and way forward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5AFD8-CB41-2D24-93CA-8D2C4AEF6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253" y="1984724"/>
            <a:ext cx="4413738" cy="2300898"/>
          </a:xfrm>
        </p:spPr>
        <p:txBody>
          <a:bodyPr>
            <a:normAutofit fontScale="62500" lnSpcReduction="20000"/>
          </a:bodyPr>
          <a:lstStyle/>
          <a:p>
            <a:r>
              <a:rPr lang="en-IT" dirty="0"/>
              <a:t>European projects such as AIDAInnova and EURO Labs</a:t>
            </a:r>
          </a:p>
          <a:p>
            <a:r>
              <a:rPr lang="en-IT" dirty="0"/>
              <a:t>CERN EP R&amp;D programs</a:t>
            </a:r>
          </a:p>
          <a:p>
            <a:r>
              <a:rPr lang="en-IT" dirty="0"/>
              <a:t>Existing collaborations (A</a:t>
            </a:r>
            <a:r>
              <a:rPr lang="en-GB" dirty="0"/>
              <a:t>t</a:t>
            </a:r>
            <a:r>
              <a:rPr lang="en-IT" dirty="0"/>
              <a:t>las, CMS, NA62, DUNE, …)</a:t>
            </a:r>
          </a:p>
          <a:p>
            <a:r>
              <a:rPr lang="en-IT" dirty="0"/>
              <a:t>R&amp;D collaboration and communities (Calice, CalVision, Crystal Clear …)</a:t>
            </a:r>
          </a:p>
          <a:p>
            <a:r>
              <a:rPr lang="en-IT" dirty="0"/>
              <a:t>Detector concept groups (ILD, SiD, IDEA, 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BD45F-BCC0-0C68-068C-7D88DBD3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5</a:t>
            </a:fld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63137-6B76-282F-50E0-DB112D34C5FF}"/>
              </a:ext>
            </a:extLst>
          </p:cNvPr>
          <p:cNvSpPr txBox="1"/>
          <p:nvPr/>
        </p:nvSpPr>
        <p:spPr>
          <a:xfrm>
            <a:off x="5943600" y="1824866"/>
            <a:ext cx="595511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various groups will concentrate on the Calorimetry R&amp;D of their choice and develop/adapt them, if possible, to the requirements of the future detectors.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funding for the specific sub-tasks will come from the Funding Agencies, the DRD will not fund the specific R&amp;D.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Collaboration with other geographical areas is encouraged.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DRD will be “anchored” at CERN.</a:t>
            </a:r>
          </a:p>
          <a:p>
            <a:endParaRPr lang="en-IT" sz="2000" dirty="0"/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C6F3BAC3-5458-FEEB-3BF4-972B76D3D038}"/>
              </a:ext>
            </a:extLst>
          </p:cNvPr>
          <p:cNvSpPr/>
          <p:nvPr/>
        </p:nvSpPr>
        <p:spPr>
          <a:xfrm>
            <a:off x="4759569" y="2313633"/>
            <a:ext cx="1202453" cy="111536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7322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89B4-04BA-D8A6-4D62-EB7652C5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22" y="-184673"/>
            <a:ext cx="10515600" cy="1325563"/>
          </a:xfrm>
        </p:spPr>
        <p:txBody>
          <a:bodyPr/>
          <a:lstStyle/>
          <a:p>
            <a:r>
              <a:rPr lang="en-IT"/>
              <a:t>High energy – future colliders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6AD6F-DFFC-B605-ED45-71A977D4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6</a:t>
            </a:fld>
            <a:endParaRPr lang="en-IT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A40EB8-3D4B-7577-F68D-C76215884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936029"/>
              </p:ext>
            </p:extLst>
          </p:nvPr>
        </p:nvGraphicFramePr>
        <p:xfrm>
          <a:off x="535281" y="754197"/>
          <a:ext cx="6851647" cy="200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val="83197016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7147843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441933508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2526809012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20002954"/>
                    </a:ext>
                  </a:extLst>
                </a:gridCol>
                <a:gridCol w="700312">
                  <a:extLst>
                    <a:ext uri="{9D8B030D-6E8A-4147-A177-3AD203B41FA5}">
                      <a16:colId xmlns:a16="http://schemas.microsoft.com/office/drawing/2014/main" val="172405354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1662535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fontAlgn="b"/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 err="1">
                          <a:effectLst/>
                        </a:rPr>
                        <a:t>Ecm</a:t>
                      </a:r>
                      <a:r>
                        <a:rPr lang="en-US" sz="1200">
                          <a:effectLst/>
                        </a:rPr>
                        <a:t>(GeV)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Length (km)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L(10ˆ34 cm-2s-1)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Lint(ab-1)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place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possible start of operation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54357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HL-LHC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3781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 dirty="0">
                          <a:effectLst/>
                        </a:rPr>
                        <a:t>ILC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250-1000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1-10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2-8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Japan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22696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 dirty="0">
                          <a:effectLst/>
                        </a:rPr>
                        <a:t>CLIC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380-3000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11-50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1-8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1-5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CERN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82627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EIC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88111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FCC-</a:t>
                      </a:r>
                      <a:r>
                        <a:rPr lang="en-US" sz="1200" err="1">
                          <a:effectLst/>
                        </a:rPr>
                        <a:t>ee</a:t>
                      </a:r>
                      <a:endParaRPr lang="en-US" sz="1200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90-365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230-1.5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75-0.8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CERN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2045-2060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885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CEPC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90-240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70-7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16-5.6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China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57597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FCC-</a:t>
                      </a:r>
                      <a:r>
                        <a:rPr lang="en-US" sz="1200" err="1">
                          <a:effectLst/>
                        </a:rPr>
                        <a:t>hh</a:t>
                      </a:r>
                      <a:endParaRPr lang="en-US" sz="1200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100000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20-30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2070-2090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2958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Muon Collider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3000-10000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4.5-10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1.8-20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  <a:latin typeface="Calibri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effectLst/>
                          <a:latin typeface="Calibri"/>
                        </a:rPr>
                        <a:t>2045-2060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863262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2631BEF-E7CD-5C49-1B2B-8A473243367E}"/>
              </a:ext>
            </a:extLst>
          </p:cNvPr>
          <p:cNvSpPr txBox="1"/>
          <p:nvPr/>
        </p:nvSpPr>
        <p:spPr>
          <a:xfrm>
            <a:off x="1502932" y="4858886"/>
            <a:ext cx="29894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538135"/>
                </a:solidFill>
                <a:cs typeface="Calibri"/>
              </a:rPr>
              <a:t>European Strategy</a:t>
            </a:r>
            <a:endParaRPr lang="en-US" sz="2000" b="1">
              <a:solidFill>
                <a:srgbClr val="538135"/>
              </a:solidFill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02613EE9-98F9-CBA4-0BFC-BEEA8B4E8EAE}"/>
              </a:ext>
            </a:extLst>
          </p:cNvPr>
          <p:cNvSpPr txBox="1"/>
          <p:nvPr/>
        </p:nvSpPr>
        <p:spPr>
          <a:xfrm>
            <a:off x="216361" y="2836985"/>
            <a:ext cx="8276852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volini"/>
                <a:cs typeface="Calibri"/>
              </a:rPr>
              <a:t>Requirements for calorimeters </a:t>
            </a:r>
          </a:p>
          <a:p>
            <a:r>
              <a:rPr lang="en-US" sz="1600" dirty="0">
                <a:latin typeface="Cavolini"/>
                <a:ea typeface="+mn-lt"/>
                <a:cs typeface="+mn-lt"/>
              </a:rPr>
              <a:t>- jets:</a:t>
            </a:r>
            <a:r>
              <a:rPr lang="en-US" sz="1600" dirty="0">
                <a:solidFill>
                  <a:srgbClr val="000000"/>
                </a:solidFill>
                <a:latin typeface="Cavolini"/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rgbClr val="0070C0"/>
                </a:solidFill>
                <a:ea typeface="+mn-lt"/>
                <a:cs typeface="+mn-lt"/>
              </a:rPr>
              <a:t>σ</a:t>
            </a:r>
            <a:r>
              <a:rPr lang="en-US" sz="1600" dirty="0">
                <a:solidFill>
                  <a:srgbClr val="0070C0"/>
                </a:solidFill>
                <a:ea typeface="+mn-lt"/>
                <a:cs typeface="+mn-lt"/>
              </a:rPr>
              <a:t>(E)/E ~30%/sqrt(E) to separate Z and W hadronic decays </a:t>
            </a:r>
            <a:endParaRPr lang="en-US" sz="1600" dirty="0">
              <a:solidFill>
                <a:srgbClr val="000000"/>
              </a:solidFill>
              <a:latin typeface="Cavolini"/>
              <a:ea typeface="+mn-lt"/>
              <a:cs typeface="+mn-lt"/>
            </a:endParaRPr>
          </a:p>
          <a:p>
            <a:r>
              <a:rPr lang="en-US" sz="1600" dirty="0">
                <a:latin typeface="Cavolini"/>
                <a:ea typeface="+mn-lt"/>
                <a:cs typeface="+mn-lt"/>
              </a:rPr>
              <a:t>- photons: single photon channel requires photon energy precision</a:t>
            </a:r>
          </a:p>
          <a:p>
            <a:r>
              <a:rPr lang="en-US" sz="1600" dirty="0">
                <a:latin typeface="Cavolini"/>
                <a:cs typeface="Calibri"/>
              </a:rPr>
              <a:t>- B decays involving π</a:t>
            </a:r>
            <a:r>
              <a:rPr lang="en-US" sz="1600" baseline="30000" dirty="0">
                <a:latin typeface="Cavolini"/>
                <a:cs typeface="Calibri"/>
              </a:rPr>
              <a:t>0</a:t>
            </a:r>
            <a:r>
              <a:rPr lang="en-US" sz="1600" dirty="0">
                <a:latin typeface="Cavolini"/>
                <a:cs typeface="Calibri"/>
              </a:rPr>
              <a:t> require granularity and resolution </a:t>
            </a:r>
            <a:r>
              <a:rPr lang="en-US" sz="1600" dirty="0" err="1">
                <a:solidFill>
                  <a:srgbClr val="0070C0"/>
                </a:solidFill>
                <a:ea typeface="+mn-lt"/>
                <a:cs typeface="+mn-lt"/>
              </a:rPr>
              <a:t>σ</a:t>
            </a:r>
            <a:r>
              <a:rPr lang="en-US" sz="1600" dirty="0">
                <a:solidFill>
                  <a:srgbClr val="0070C0"/>
                </a:solidFill>
                <a:ea typeface="+mn-lt"/>
                <a:cs typeface="+mn-lt"/>
              </a:rPr>
              <a:t>(E)/E ~5%/sqrt(E)</a:t>
            </a:r>
          </a:p>
          <a:p>
            <a:r>
              <a:rPr lang="en-US" sz="1600" dirty="0">
                <a:latin typeface="Cavolini"/>
                <a:cs typeface="Calibri" panose="020F0502020204030204"/>
              </a:rPr>
              <a:t>- </a:t>
            </a:r>
            <a:r>
              <a:rPr lang="en-US" sz="1600" dirty="0">
                <a:latin typeface="Cavolini"/>
                <a:ea typeface="+mn-lt"/>
                <a:cs typeface="+mn-lt"/>
              </a:rPr>
              <a:t>long lived particles emerging in the calorimeters require timing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volini"/>
                <a:cs typeface="Calibri" panose="020F0502020204030204"/>
              </a:rPr>
              <a:t>e/y, </a:t>
            </a:r>
            <a:r>
              <a:rPr lang="en-US" sz="1600" dirty="0">
                <a:latin typeface="Cavolini"/>
                <a:ea typeface="+mn-lt"/>
                <a:cs typeface="+mn-lt"/>
              </a:rPr>
              <a:t>π</a:t>
            </a:r>
            <a:r>
              <a:rPr lang="en-US" sz="1600" baseline="30000" dirty="0">
                <a:latin typeface="Cavolini"/>
                <a:ea typeface="+mn-lt"/>
                <a:cs typeface="+mn-lt"/>
              </a:rPr>
              <a:t>0</a:t>
            </a:r>
            <a:r>
              <a:rPr lang="en-US" sz="1600" dirty="0">
                <a:latin typeface="Cavolini"/>
                <a:cs typeface="Calibri" panose="020F0502020204030204"/>
              </a:rPr>
              <a:t>/y, e/</a:t>
            </a:r>
            <a:r>
              <a:rPr lang="en-US" sz="1600" dirty="0">
                <a:latin typeface="Cavolini"/>
                <a:ea typeface="+mn-lt"/>
                <a:cs typeface="+mn-lt"/>
              </a:rPr>
              <a:t>π</a:t>
            </a:r>
            <a:r>
              <a:rPr lang="en-US" sz="1600" dirty="0">
                <a:latin typeface="Cavolini"/>
                <a:cs typeface="Calibri" panose="020F0502020204030204"/>
              </a:rPr>
              <a:t> separation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volini"/>
                <a:cs typeface="Calibri" panose="020F0502020204030204"/>
              </a:rPr>
              <a:t>High radiation environment (</a:t>
            </a:r>
            <a:r>
              <a:rPr lang="en-US" sz="1600" dirty="0" err="1">
                <a:latin typeface="Cavolini"/>
                <a:cs typeface="Calibri" panose="020F0502020204030204"/>
              </a:rPr>
              <a:t>hh</a:t>
            </a:r>
            <a:r>
              <a:rPr lang="en-US" sz="1600" dirty="0">
                <a:latin typeface="Cavolini"/>
                <a:cs typeface="Calibri" panose="020F0502020204030204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volini"/>
                <a:cs typeface="Calibri" panose="020F0502020204030204"/>
              </a:rPr>
              <a:t>High background (</a:t>
            </a:r>
            <a:r>
              <a:rPr lang="en-US" sz="1600" dirty="0" err="1">
                <a:latin typeface="Cavolini"/>
                <a:cs typeface="Calibri" panose="020F0502020204030204"/>
              </a:rPr>
              <a:t>μμ</a:t>
            </a:r>
            <a:r>
              <a:rPr lang="en-US" sz="1600" dirty="0">
                <a:latin typeface="Cavolini"/>
                <a:cs typeface="Calibri" panose="020F0502020204030204"/>
              </a:rPr>
              <a:t>)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734A6-71CA-612E-DDEF-D17BBF62DDC4}"/>
              </a:ext>
            </a:extLst>
          </p:cNvPr>
          <p:cNvGrpSpPr/>
          <p:nvPr/>
        </p:nvGrpSpPr>
        <p:grpSpPr>
          <a:xfrm>
            <a:off x="535281" y="4131543"/>
            <a:ext cx="11539488" cy="2536966"/>
            <a:chOff x="316495" y="3473611"/>
            <a:chExt cx="11490526" cy="2752364"/>
          </a:xfrm>
        </p:grpSpPr>
        <p:pic>
          <p:nvPicPr>
            <p:cNvPr id="6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F904F7F-2ACC-7E39-A8A1-8FB2DAD44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495" y="4825800"/>
              <a:ext cx="11315700" cy="1400175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F8CC31EF-CC99-51B6-221B-0CBE8712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7446" y="3473611"/>
              <a:ext cx="4219575" cy="1304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852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624BF-87DD-27AC-1781-DC583076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7</a:t>
            </a:fld>
            <a:endParaRPr lang="en-IT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6326EC6-BDAE-E55B-C94B-2B6E06CB0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46" y="445477"/>
            <a:ext cx="11025554" cy="6275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992CB-31B2-13E8-A0F8-EA1091327971}"/>
              </a:ext>
            </a:extLst>
          </p:cNvPr>
          <p:cNvSpPr txBox="1"/>
          <p:nvPr/>
        </p:nvSpPr>
        <p:spPr>
          <a:xfrm>
            <a:off x="9835661" y="6412523"/>
            <a:ext cx="17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IT" dirty="0"/>
              <a:t>rom M. Lucchini</a:t>
            </a:r>
          </a:p>
        </p:txBody>
      </p:sp>
    </p:spTree>
    <p:extLst>
      <p:ext uri="{BB962C8B-B14F-4D97-AF65-F5344CB8AC3E}">
        <p14:creationId xmlns:p14="http://schemas.microsoft.com/office/powerpoint/2010/main" val="30829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090E7-B003-D6F3-D49E-83BA8183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70BB-33D8-2A47-801F-98CB1E326C74}" type="slidenum">
              <a:rPr lang="en-IT" smtClean="0"/>
              <a:t>8</a:t>
            </a:fld>
            <a:endParaRPr lang="en-IT"/>
          </a:p>
        </p:txBody>
      </p:sp>
      <p:pic>
        <p:nvPicPr>
          <p:cNvPr id="2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32FDCD-D421-5505-A891-6A5B54117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28664"/>
            <a:ext cx="4654413" cy="480051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646205-A724-AFC6-906F-CDDC1AF93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210" y="188459"/>
            <a:ext cx="7134332" cy="66695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2FCA7D-EAFC-2F08-A2F3-5F102659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9" y="-326520"/>
            <a:ext cx="10515600" cy="1325563"/>
          </a:xfrm>
        </p:spPr>
        <p:txBody>
          <a:bodyPr/>
          <a:lstStyle/>
          <a:p>
            <a:r>
              <a:rPr lang="en-IT" dirty="0"/>
              <a:t>Key technological development needs</a:t>
            </a:r>
          </a:p>
        </p:txBody>
      </p:sp>
    </p:spTree>
    <p:extLst>
      <p:ext uri="{BB962C8B-B14F-4D97-AF65-F5344CB8AC3E}">
        <p14:creationId xmlns:p14="http://schemas.microsoft.com/office/powerpoint/2010/main" val="6868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CE572B-78C3-5766-2136-7A93AE48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Trends in Calorimetry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B9EE9-7001-1202-FA03-7650BF8F1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02" y="4416132"/>
            <a:ext cx="10140783" cy="21390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 Upgrade for the HL-LHC, 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 flow calorimeters, 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based calorimeters and crystal developments, 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noble liquids-based calorimeters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2E7C6-F5B3-56A1-6FDF-ABCD5B15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46837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0170BB-33D8-2A47-801F-98CB1E326C7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669FD-8F27-5F60-4C57-E9B6222EF875}"/>
              </a:ext>
            </a:extLst>
          </p:cNvPr>
          <p:cNvSpPr txBox="1"/>
          <p:nvPr/>
        </p:nvSpPr>
        <p:spPr>
          <a:xfrm>
            <a:off x="5266109" y="6370489"/>
            <a:ext cx="634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accent1"/>
                </a:solidFill>
              </a:rPr>
              <a:t>Disclaimer: personal choice of material ! many more new ideas   </a:t>
            </a:r>
          </a:p>
        </p:txBody>
      </p:sp>
    </p:spTree>
    <p:extLst>
      <p:ext uri="{BB962C8B-B14F-4D97-AF65-F5344CB8AC3E}">
        <p14:creationId xmlns:p14="http://schemas.microsoft.com/office/powerpoint/2010/main" val="950455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9046</TotalTime>
  <Words>1909</Words>
  <Application>Microsoft Macintosh PowerPoint</Application>
  <PresentationFormat>Widescreen</PresentationFormat>
  <Paragraphs>279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Arial,Sans-Serif</vt:lpstr>
      <vt:lpstr>Arial</vt:lpstr>
      <vt:lpstr>Calibri</vt:lpstr>
      <vt:lpstr>Calibri Light</vt:lpstr>
      <vt:lpstr>Cavolini</vt:lpstr>
      <vt:lpstr>Roboto</vt:lpstr>
      <vt:lpstr>Symbol</vt:lpstr>
      <vt:lpstr>Office Theme</vt:lpstr>
      <vt:lpstr>Trends and future applications in calorimetry towards DRD6</vt:lpstr>
      <vt:lpstr>PowerPoint Presentation</vt:lpstr>
      <vt:lpstr>PowerPoint Presentation</vt:lpstr>
      <vt:lpstr>PowerPoint Presentation</vt:lpstr>
      <vt:lpstr>Existing calorimetry collaborations and way forward</vt:lpstr>
      <vt:lpstr>High energy – future colliders</vt:lpstr>
      <vt:lpstr>PowerPoint Presentation</vt:lpstr>
      <vt:lpstr>Key technological development needs</vt:lpstr>
      <vt:lpstr>Trends in Calorimetry</vt:lpstr>
      <vt:lpstr>Upgrades of Atlas and CMS calorimeters for HL-LHC</vt:lpstr>
      <vt:lpstr>Precision timing at the HL-LHC</vt:lpstr>
      <vt:lpstr>Particle flow calorimeters</vt:lpstr>
      <vt:lpstr>Particle flow calorimeters</vt:lpstr>
      <vt:lpstr>Particle flow: Upgrade of Alice, FOCAL</vt:lpstr>
      <vt:lpstr>Dual Readout calorimeters</vt:lpstr>
      <vt:lpstr>Dual Readout + Crystal e.m. calorimeter</vt:lpstr>
      <vt:lpstr>Other Crystal developments</vt:lpstr>
      <vt:lpstr>Noble liquids</vt:lpstr>
      <vt:lpstr>PowerPoint Presentation</vt:lpstr>
      <vt:lpstr>Important points raised at the meeting</vt:lpstr>
      <vt:lpstr>Outlook</vt:lpstr>
      <vt:lpstr>Backup</vt:lpstr>
      <vt:lpstr>PowerPoint Presentation</vt:lpstr>
      <vt:lpstr>for IFD  discussion</vt:lpstr>
      <vt:lpstr>Future Experimental Facilities</vt:lpstr>
      <vt:lpstr>PowerPoint Presentation</vt:lpstr>
      <vt:lpstr>Middle energy – Intensity Frontier</vt:lpstr>
      <vt:lpstr>Calorimeters for cLFV 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Cavallari</dc:creator>
  <cp:lastModifiedBy>Francesca Cavallari</cp:lastModifiedBy>
  <cp:revision>84</cp:revision>
  <dcterms:created xsi:type="dcterms:W3CDTF">2022-09-29T08:51:34Z</dcterms:created>
  <dcterms:modified xsi:type="dcterms:W3CDTF">2023-01-17T11:58:55Z</dcterms:modified>
</cp:coreProperties>
</file>