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0" r:id="rId2"/>
    <p:sldId id="293" r:id="rId3"/>
    <p:sldId id="261" r:id="rId4"/>
    <p:sldId id="286" r:id="rId5"/>
    <p:sldId id="299" r:id="rId6"/>
    <p:sldId id="296" r:id="rId7"/>
    <p:sldId id="301" r:id="rId8"/>
    <p:sldId id="306" r:id="rId9"/>
    <p:sldId id="300" r:id="rId10"/>
    <p:sldId id="305" r:id="rId11"/>
    <p:sldId id="302" r:id="rId1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3"/>
    <p:restoredTop sz="94808"/>
  </p:normalViewPr>
  <p:slideViewPr>
    <p:cSldViewPr>
      <p:cViewPr varScale="1">
        <p:scale>
          <a:sx n="79" d="100"/>
          <a:sy n="79" d="100"/>
        </p:scale>
        <p:origin x="22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3D096-0476-4E44-962A-316BCAC8B2F7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87E12-F854-4A43-9DAB-C1921802B97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5439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7E12-F854-4A43-9DAB-C1921802B974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3585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7E12-F854-4A43-9DAB-C1921802B974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3830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D9EF-8D4D-3688-F41B-F8981857E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C8F81-4101-293B-9B65-3F5EA3AA6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E63E5-D493-C8A4-5326-10FE061D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28AAE-9244-0B9D-F341-241BD45A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C9FB4-C829-C394-E36B-1526DC41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7250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6C7D-A554-CA1D-AC65-E1678C9A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72079-44F7-AF75-3DDF-FFCE9C919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C2E8E-368A-E7EA-1696-A67FA3B0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057DF-81BD-B8D3-6BD1-909DE4F2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BB891-1FFB-42F9-37E8-B08F73D9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754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0C2FA-DC97-426B-C8DA-EECC469F9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5719B-7C30-AB8C-50F3-4989EC71C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95F66-B835-34FF-43AB-349E544E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71611-FD97-F072-E4A4-51A104B5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FD74-26A3-BBA3-1425-0F39CC81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7865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85AA-CD1D-D48E-4B92-D415EEFA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4BC1C-60FF-0D1C-D0EA-E5C0BD001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C4054-C2BA-3551-E253-D968007B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A2F52-8406-1B4E-CD4A-7132C24F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A9E4-D595-92FB-E2D9-2FDE849D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0254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2FE2-410B-D0FA-3907-3FCFC182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1BD50-5E37-93F7-3BC3-2DF9E8F0E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105BB-BA73-EB5E-4194-A61D24F9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9B849-0F3B-FFA3-FFA5-C778B8D5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AE5F5-860B-ED2C-BEBC-373F5691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3327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7577-88B6-9FFF-A221-B36CCBFC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92E8-A1DE-5071-AF44-49E3001AE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25453-10AB-5CB3-A6EC-35AF03686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72D64-A610-BB4A-63EB-D7524CB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7E6D6-E432-B875-B282-4C5EEE1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30E12-C0D5-3C1C-2A3A-E1766716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3244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5F2E-98EB-126C-7133-F771A3C5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51F71-B82F-C6C0-CC5D-9D642C51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ECC70-75EE-EC85-8EC9-508C49D8C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52D4F-5DA5-0132-AAE9-61E823775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4FC56-443B-8756-56A5-671A06722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33D75-236A-899D-7A9C-B9D15812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5104A-BE9D-BFF1-E64A-3733E084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6B579-D86B-257A-F570-31AECE19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758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DDB3-8BAE-055D-9848-651F916C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EF815-28B2-85F2-50CF-A760D802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4CC3-BE9E-F7EC-9495-815388FC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4B3EB-7DBD-1824-CCC2-08FD0EE1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583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17974-E9F2-019B-0780-9F774C5D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958DD-5FA9-E318-545E-2C5933B5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B2DEB-83CC-1B57-DF49-3F700CC2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00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4D57-2080-E8D7-D38B-90F56EF4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431F-35A3-6325-4FEB-4DBE30EA3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4748A-6BF6-37FA-48FE-C8AA574EC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655BD-C5F3-5BD7-B2D1-CD27B2F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3E580-4A1E-2D50-16EB-A5DEA29D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6BD20-BC95-95E4-CEC6-116E8EE7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8994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E72E-2FA3-3BF4-4A40-576C2F40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5F58D-49FE-4280-CB24-A0D48F864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32DC1-D84E-1F5D-843E-7316A908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07433-4F61-8EE8-549A-9B46DFE3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AFC85-42E2-FD9C-967F-AED80D4D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61293-4924-D864-1988-BF72D3B4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7169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1E783-0707-8102-B4C3-8026985F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F5939-B89C-49F3-8EC7-59E0B63D3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56323-D444-A488-960B-FEB6698A2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BBFA-9501-ED44-B267-56F593D2C7DD}" type="datetimeFigureOut">
              <a:rPr lang="en-IT" smtClean="0"/>
              <a:t>12/18/22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90E98-B143-6F52-D8EC-0D6CE92AE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2F54E-8284-C447-DE4D-9A208E2B9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1808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BE97AD-8230-CD15-2EFF-A1C5EDE27C41}"/>
              </a:ext>
            </a:extLst>
          </p:cNvPr>
          <p:cNvSpPr txBox="1"/>
          <p:nvPr/>
        </p:nvSpPr>
        <p:spPr>
          <a:xfrm>
            <a:off x="0" y="2182505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Oceanwide Semibold" panose="020B0004020203020204" pitchFamily="34" charset="0"/>
              </a:rPr>
              <a:t>Ion </a:t>
            </a:r>
            <a:r>
              <a:rPr lang="en-IT" sz="3600">
                <a:latin typeface="Oceanwide Semibold" panose="020B0004020203020204" pitchFamily="34" charset="0"/>
              </a:rPr>
              <a:t>Beam Test 2022</a:t>
            </a:r>
            <a:r>
              <a:rPr lang="en-US" sz="3600" dirty="0">
                <a:latin typeface="Oceanwide Semibold" panose="020B0004020203020204" pitchFamily="34" charset="0"/>
              </a:rPr>
              <a:t>:</a:t>
            </a:r>
          </a:p>
          <a:p>
            <a:pPr algn="ctr"/>
            <a:r>
              <a:rPr lang="en-US" sz="3600" dirty="0">
                <a:latin typeface="Oceanwide Semibold" panose="020B0004020203020204" pitchFamily="34" charset="0"/>
              </a:rPr>
              <a:t>Some Preliminary Things for IT SCD</a:t>
            </a:r>
            <a:endParaRPr lang="en-IT" sz="3600" dirty="0">
              <a:latin typeface="Oceanwide Semibold" panose="020B0004020203020204" pitchFamily="34" charset="0"/>
            </a:endParaRPr>
          </a:p>
          <a:p>
            <a:pPr algn="ctr"/>
            <a:endParaRPr lang="en-IT" sz="3600" dirty="0">
              <a:latin typeface="Oceanwide Semibold" panose="020B0004020203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 </a:t>
            </a:r>
            <a:r>
              <a:rPr lang="en-IT" sz="2400" b="1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Oliva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  <a:r>
              <a:rPr lang="en-IT" sz="2400" b="1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/12/2022</a:t>
            </a:r>
          </a:p>
        </p:txBody>
      </p:sp>
    </p:spTree>
    <p:extLst>
      <p:ext uri="{BB962C8B-B14F-4D97-AF65-F5344CB8AC3E}">
        <p14:creationId xmlns:p14="http://schemas.microsoft.com/office/powerpoint/2010/main" val="424584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EA5FF5-0458-3045-9931-8D77B1CA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6468263" cy="4392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1D6453-7D58-0E49-9B81-C3BCFB9E3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1" r="5693"/>
          <a:stretch/>
        </p:blipFill>
        <p:spPr>
          <a:xfrm>
            <a:off x="6531429" y="908720"/>
            <a:ext cx="5660571" cy="4355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Semibold" panose="020B0004020203020204" pitchFamily="34" charset="0"/>
              </a:rPr>
              <a:t>Charge Coupling</a:t>
            </a:r>
            <a:endParaRPr lang="en-IT" sz="2800" dirty="0">
              <a:solidFill>
                <a:schemeClr val="bg1"/>
              </a:solidFill>
              <a:latin typeface="Oceanwide Semibold" panose="020B0004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EC5AF-C026-4645-8661-E615CBCB0CF9}"/>
              </a:ext>
            </a:extLst>
          </p:cNvPr>
          <p:cNvSpPr txBox="1"/>
          <p:nvPr/>
        </p:nvSpPr>
        <p:spPr>
          <a:xfrm>
            <a:off x="479376" y="5517232"/>
            <a:ext cx="115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Both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𝜂-distribution and/or S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2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/S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1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ratio show a charge coupling of about 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0.8%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7F0E5-F026-B449-ADA3-6B182407B761}"/>
              </a:ext>
            </a:extLst>
          </p:cNvPr>
          <p:cNvSpPr txBox="1"/>
          <p:nvPr/>
        </p:nvSpPr>
        <p:spPr>
          <a:xfrm rot="20645971">
            <a:off x="8365065" y="150434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“1/3”</a:t>
            </a:r>
            <a:endParaRPr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D9D07-21DF-A947-AC93-E0FA171A7D80}"/>
              </a:ext>
            </a:extLst>
          </p:cNvPr>
          <p:cNvSpPr txBox="1"/>
          <p:nvPr/>
        </p:nvSpPr>
        <p:spPr>
          <a:xfrm rot="20645971">
            <a:off x="9877234" y="150434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“2/3”</a:t>
            </a:r>
            <a:endParaRPr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07DB70-0C69-B848-AD1B-47F77868B57A}"/>
              </a:ext>
            </a:extLst>
          </p:cNvPr>
          <p:cNvSpPr txBox="1"/>
          <p:nvPr/>
        </p:nvSpPr>
        <p:spPr>
          <a:xfrm>
            <a:off x="7104112" y="971436"/>
            <a:ext cx="483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No-seed-saturation, </a:t>
            </a:r>
            <a:r>
              <a:rPr lang="en-US" i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i="0" baseline="-2500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i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 2000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7A7C49-2AC4-B543-AA44-985DBA88FD63}"/>
              </a:ext>
            </a:extLst>
          </p:cNvPr>
          <p:cNvSpPr txBox="1"/>
          <p:nvPr/>
        </p:nvSpPr>
        <p:spPr>
          <a:xfrm>
            <a:off x="983432" y="990020"/>
            <a:ext cx="483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VA04 of POX06 in run 229. </a:t>
            </a:r>
          </a:p>
        </p:txBody>
      </p:sp>
    </p:spTree>
    <p:extLst>
      <p:ext uri="{BB962C8B-B14F-4D97-AF65-F5344CB8AC3E}">
        <p14:creationId xmlns:p14="http://schemas.microsoft.com/office/powerpoint/2010/main" val="421602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Semibold" panose="020B0004020203020204" pitchFamily="34" charset="0"/>
              </a:rPr>
              <a:t>Conclusions</a:t>
            </a:r>
            <a:endParaRPr lang="en-IT" sz="2800" dirty="0">
              <a:solidFill>
                <a:schemeClr val="bg1"/>
              </a:solidFill>
              <a:latin typeface="Oceanwide Semibold" panose="020B0004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EC5AF-C026-4645-8661-E615CBCB0CF9}"/>
              </a:ext>
            </a:extLst>
          </p:cNvPr>
          <p:cNvSpPr txBox="1"/>
          <p:nvPr/>
        </p:nvSpPr>
        <p:spPr>
          <a:xfrm>
            <a:off x="479376" y="836712"/>
            <a:ext cx="10823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There is a lot of data analysis still to be done: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8 ladders, and many runs. I took a look only to one VA.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Basic properties of the VA: charge loss 50%, charge coupling 0.8%.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Observed charge peaks up to Z=8 with readout region, and up to Z=14 with floating region.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Use of external strips (S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3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, S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4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) to extend dynamic range is still to be tried.</a:t>
            </a:r>
            <a:endParaRPr lang="en-US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1AA0A-5027-0648-833F-6CDECEA83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132856"/>
            <a:ext cx="6696744" cy="45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BE97AD-8230-CD15-2EFF-A1C5EDE27C4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sz="2800" dirty="0">
                <a:solidFill>
                  <a:schemeClr val="bg1"/>
                </a:solidFill>
                <a:latin typeface="Oceanwide Semibold" panose="020B0004020203020204" pitchFamily="34" charset="0"/>
              </a:rPr>
              <a:t>SPS Secondary Ion Beam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49F42-F713-30C1-6B0A-C88891CEFF4A}"/>
              </a:ext>
            </a:extLst>
          </p:cNvPr>
          <p:cNvSpPr txBox="1"/>
          <p:nvPr/>
        </p:nvSpPr>
        <p:spPr>
          <a:xfrm>
            <a:off x="6755481" y="1101276"/>
            <a:ext cx="52663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Pb (150 A GeV/c or 379 GV/c) </a:t>
            </a:r>
            <a:r>
              <a:rPr lang="en-GB" sz="1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+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 (40 mm)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Fragments selected magnetically.</a:t>
            </a:r>
          </a:p>
          <a:p>
            <a:pPr algn="l"/>
            <a:r>
              <a:rPr lang="en-GB" sz="1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Chosen the rigidity interval of few % around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300 GV/c.</a:t>
            </a:r>
          </a:p>
          <a:p>
            <a:pPr algn="l"/>
            <a:r>
              <a:rPr lang="en-GB" sz="1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Given straight-ahead approx. this corresponds to A/Z=2.</a:t>
            </a:r>
          </a:p>
          <a:p>
            <a:pPr algn="l"/>
            <a:endParaRPr lang="en-GB" sz="16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r>
              <a:rPr lang="en-GB" sz="1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</a:t>
            </a:r>
            <a:r>
              <a:rPr lang="en-GB" sz="1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Maybe not the best configuration for high-Z. </a:t>
            </a:r>
          </a:p>
          <a:p>
            <a:pPr algn="l"/>
            <a:r>
              <a:rPr lang="en-GB" sz="1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</a:t>
            </a:r>
            <a:r>
              <a:rPr lang="en-GB" sz="1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However, enough to see Z=26.</a:t>
            </a:r>
          </a:p>
        </p:txBody>
      </p:sp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B8C3CF57-8550-4813-B4A1-C510A0DD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71" y="991640"/>
            <a:ext cx="6264516" cy="56058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017D99-A315-BE54-3E2F-D15553FEB1A2}"/>
              </a:ext>
            </a:extLst>
          </p:cNvPr>
          <p:cNvSpPr txBox="1"/>
          <p:nvPr/>
        </p:nvSpPr>
        <p:spPr>
          <a:xfrm>
            <a:off x="4854871" y="2576005"/>
            <a:ext cx="761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Pb </a:t>
            </a:r>
          </a:p>
          <a:p>
            <a:pPr algn="ctr"/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endParaRPr lang="en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03C2C2-EF8C-2A8D-C193-44069668AC87}"/>
              </a:ext>
            </a:extLst>
          </p:cNvPr>
          <p:cNvCxnSpPr>
            <a:cxnSpLocks/>
          </p:cNvCxnSpPr>
          <p:nvPr/>
        </p:nvCxnSpPr>
        <p:spPr>
          <a:xfrm>
            <a:off x="670594" y="4151139"/>
            <a:ext cx="5507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279914-D0FE-86B0-D970-7EE73913C209}"/>
              </a:ext>
            </a:extLst>
          </p:cNvPr>
          <p:cNvCxnSpPr>
            <a:cxnSpLocks/>
          </p:cNvCxnSpPr>
          <p:nvPr/>
        </p:nvCxnSpPr>
        <p:spPr>
          <a:xfrm>
            <a:off x="5004774" y="3447985"/>
            <a:ext cx="0" cy="276101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1BB486-BF06-4FDF-02EC-D3788212D575}"/>
              </a:ext>
            </a:extLst>
          </p:cNvPr>
          <p:cNvCxnSpPr>
            <a:cxnSpLocks/>
          </p:cNvCxnSpPr>
          <p:nvPr/>
        </p:nvCxnSpPr>
        <p:spPr>
          <a:xfrm flipH="1">
            <a:off x="5004774" y="3051474"/>
            <a:ext cx="167298" cy="353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B91B5A-15D5-EB41-A252-D3F73B03485D}"/>
              </a:ext>
            </a:extLst>
          </p:cNvPr>
          <p:cNvCxnSpPr>
            <a:cxnSpLocks/>
          </p:cNvCxnSpPr>
          <p:nvPr/>
        </p:nvCxnSpPr>
        <p:spPr>
          <a:xfrm>
            <a:off x="1221332" y="4151139"/>
            <a:ext cx="0" cy="2057864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8D6FB65-63CA-94F7-F731-E311E10A1F23}"/>
              </a:ext>
            </a:extLst>
          </p:cNvPr>
          <p:cNvSpPr txBox="1"/>
          <p:nvPr/>
        </p:nvSpPr>
        <p:spPr>
          <a:xfrm>
            <a:off x="1490295" y="2027727"/>
            <a:ext cx="3088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this 10% spread?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don’t think it is intrinsic of the beam, 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should be resolution of this momentum detector (?)</a:t>
            </a:r>
            <a:endParaRPr lang="en-IT" sz="12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63E78C5-533C-10F2-06C7-8CA989B2530E}"/>
              </a:ext>
            </a:extLst>
          </p:cNvPr>
          <p:cNvCxnSpPr>
            <a:cxnSpLocks/>
          </p:cNvCxnSpPr>
          <p:nvPr/>
        </p:nvCxnSpPr>
        <p:spPr>
          <a:xfrm flipH="1" flipV="1">
            <a:off x="1267220" y="4207313"/>
            <a:ext cx="222436" cy="343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6DC281-C1D8-4546-6470-A2ED4BE9CF62}"/>
              </a:ext>
            </a:extLst>
          </p:cNvPr>
          <p:cNvCxnSpPr>
            <a:cxnSpLocks/>
          </p:cNvCxnSpPr>
          <p:nvPr/>
        </p:nvCxnSpPr>
        <p:spPr>
          <a:xfrm flipV="1">
            <a:off x="526644" y="4202509"/>
            <a:ext cx="580435" cy="3527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E988783-8CAC-B6C2-0890-10F5A67745EA}"/>
              </a:ext>
            </a:extLst>
          </p:cNvPr>
          <p:cNvSpPr txBox="1"/>
          <p:nvPr/>
        </p:nvSpPr>
        <p:spPr>
          <a:xfrm>
            <a:off x="71873" y="4275062"/>
            <a:ext cx="523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hole</a:t>
            </a:r>
            <a:endParaRPr lang="en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B65376-F755-4A5B-78CE-BDEAF38A1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r="5564"/>
          <a:stretch/>
        </p:blipFill>
        <p:spPr bwMode="auto">
          <a:xfrm>
            <a:off x="6204215" y="3447985"/>
            <a:ext cx="5915912" cy="31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371A4E-6A24-6C59-4FE5-12A237297ED4}"/>
              </a:ext>
            </a:extLst>
          </p:cNvPr>
          <p:cNvSpPr txBox="1"/>
          <p:nvPr/>
        </p:nvSpPr>
        <p:spPr>
          <a:xfrm>
            <a:off x="7027819" y="5808007"/>
            <a:ext cx="18409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CALO PD Tower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B2719D-81CF-979F-94F6-7A11A518C73C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210778" y="4463055"/>
            <a:ext cx="78596" cy="6862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48D027-27BE-3C93-71A4-0C2FA22B2B54}"/>
              </a:ext>
            </a:extLst>
          </p:cNvPr>
          <p:cNvSpPr txBox="1"/>
          <p:nvPr/>
        </p:nvSpPr>
        <p:spPr>
          <a:xfrm>
            <a:off x="6900021" y="5149339"/>
            <a:ext cx="778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hole</a:t>
            </a:r>
            <a:endParaRPr lang="en-IT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F0C739-6F45-B329-E047-86B80A6F8C9E}"/>
              </a:ext>
            </a:extLst>
          </p:cNvPr>
          <p:cNvCxnSpPr>
            <a:cxnSpLocks/>
          </p:cNvCxnSpPr>
          <p:nvPr/>
        </p:nvCxnSpPr>
        <p:spPr>
          <a:xfrm>
            <a:off x="3584045" y="2981834"/>
            <a:ext cx="590235" cy="507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6D572DB-8A4E-3256-DE89-5ED7507D6E4F}"/>
              </a:ext>
            </a:extLst>
          </p:cNvPr>
          <p:cNvSpPr txBox="1"/>
          <p:nvPr/>
        </p:nvSpPr>
        <p:spPr>
          <a:xfrm>
            <a:off x="1364231" y="4546761"/>
            <a:ext cx="5230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DB4B06-8B43-50AE-8A5D-7E69C7278941}"/>
              </a:ext>
            </a:extLst>
          </p:cNvPr>
          <p:cNvCxnSpPr>
            <a:cxnSpLocks/>
          </p:cNvCxnSpPr>
          <p:nvPr/>
        </p:nvCxnSpPr>
        <p:spPr>
          <a:xfrm flipH="1">
            <a:off x="670594" y="3447985"/>
            <a:ext cx="4334180" cy="4106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2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8C9B1A0-F75D-67ED-FB09-8D3DB9A6A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52" r="5405"/>
          <a:stretch/>
        </p:blipFill>
        <p:spPr>
          <a:xfrm>
            <a:off x="221041" y="3942609"/>
            <a:ext cx="5502868" cy="2681142"/>
          </a:xfrm>
          <a:prstGeom prst="rect">
            <a:avLst/>
          </a:prstGeom>
        </p:spPr>
      </p:pic>
      <p:pic>
        <p:nvPicPr>
          <p:cNvPr id="9" name="Picture 8" descr="Chart, waterfall chart&#10;&#10;Description automatically generated">
            <a:extLst>
              <a:ext uri="{FF2B5EF4-FFF2-40B4-BE49-F238E27FC236}">
                <a16:creationId xmlns:a16="http://schemas.microsoft.com/office/drawing/2014/main" id="{AD07F37B-57F8-3FB1-73D1-8CFEFC105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24"/>
          <a:stretch/>
        </p:blipFill>
        <p:spPr>
          <a:xfrm>
            <a:off x="232912" y="1043940"/>
            <a:ext cx="7756638" cy="21692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B2DE1A-8D85-168B-FFDD-2B2ABBA333AB}"/>
              </a:ext>
            </a:extLst>
          </p:cNvPr>
          <p:cNvSpPr/>
          <p:nvPr/>
        </p:nvSpPr>
        <p:spPr>
          <a:xfrm>
            <a:off x="1619243" y="1448788"/>
            <a:ext cx="851141" cy="8583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6B4CF5-1F9C-FA82-D316-BEDEE6387A08}"/>
              </a:ext>
            </a:extLst>
          </p:cNvPr>
          <p:cNvCxnSpPr>
            <a:cxnSpLocks/>
          </p:cNvCxnSpPr>
          <p:nvPr/>
        </p:nvCxnSpPr>
        <p:spPr>
          <a:xfrm flipH="1" flipV="1">
            <a:off x="2044813" y="2435790"/>
            <a:ext cx="217868" cy="1480913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64E62855-7853-15C2-532D-7CA98279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02" y="3916703"/>
            <a:ext cx="6685105" cy="25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3332B0-266C-9441-B6A0-6AE85692CAC3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Semibold" panose="020B0004020203020204" pitchFamily="34" charset="0"/>
              </a:rPr>
              <a:t>Ladder Under Test</a:t>
            </a:r>
            <a:endParaRPr lang="en-IT" sz="2800" dirty="0">
              <a:solidFill>
                <a:schemeClr val="bg1"/>
              </a:solidFill>
              <a:latin typeface="Oceanwide Semibold" panose="020B00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3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CE727-C319-AF4B-9C57-A48229F17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8" r="8057"/>
          <a:stretch/>
        </p:blipFill>
        <p:spPr>
          <a:xfrm>
            <a:off x="0" y="1124744"/>
            <a:ext cx="12192000" cy="4559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E37744-DEF5-3AC6-2472-2011E79D04A5}"/>
              </a:ext>
            </a:extLst>
          </p:cNvPr>
          <p:cNvSpPr txBox="1"/>
          <p:nvPr/>
        </p:nvSpPr>
        <p:spPr>
          <a:xfrm>
            <a:off x="936104" y="1556792"/>
            <a:ext cx="10992544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POX05 (-Y)</a:t>
            </a:r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POX06 (+X)        POX12 (-X)          L13 (+Y)              POX01 (-Y)         POX02 (-Y)         L10 (+X)              L09 (+X)</a:t>
            </a:r>
            <a:endParaRPr lang="en-GB" sz="1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49707-3174-C8AA-1EE3-567C36C03C0D}"/>
              </a:ext>
            </a:extLst>
          </p:cNvPr>
          <p:cNvSpPr txBox="1"/>
          <p:nvPr/>
        </p:nvSpPr>
        <p:spPr>
          <a:xfrm>
            <a:off x="933386" y="5589240"/>
            <a:ext cx="10131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Hierarchical Common-Noise estimation (Ladder, ADC, VA). Large ladder-CN for POX06.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Dead strip detection to be implemented.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Very high-Z event, a lot of cluster over threshold (delta-rays inside and before sensor, beam halo, …).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Here only the selected largest cluster is displayed.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EECC2-A2E8-F44E-BA8D-2C8120457C2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Semibold" panose="020B0004020203020204" pitchFamily="34" charset="0"/>
              </a:rPr>
              <a:t>Clusterization</a:t>
            </a:r>
            <a:endParaRPr lang="en-IT" sz="2800" dirty="0">
              <a:solidFill>
                <a:schemeClr val="bg1"/>
              </a:solidFill>
              <a:latin typeface="Oceanwide Semibold" panose="020B0004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21E52-5E6B-B64E-B878-526C236BB759}"/>
              </a:ext>
            </a:extLst>
          </p:cNvPr>
          <p:cNvSpPr txBox="1"/>
          <p:nvPr/>
        </p:nvSpPr>
        <p:spPr>
          <a:xfrm>
            <a:off x="839416" y="836712"/>
            <a:ext cx="10131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Run 229 (last), no finger, ~1M events</a:t>
            </a:r>
            <a:endParaRPr lang="en-GB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0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82395-A968-9147-AD06-BC0A7C09D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3" r="1283"/>
          <a:stretch/>
        </p:blipFill>
        <p:spPr>
          <a:xfrm>
            <a:off x="0" y="1556792"/>
            <a:ext cx="12192000" cy="410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E37744-DEF5-3AC6-2472-2011E79D04A5}"/>
              </a:ext>
            </a:extLst>
          </p:cNvPr>
          <p:cNvSpPr txBox="1"/>
          <p:nvPr/>
        </p:nvSpPr>
        <p:spPr>
          <a:xfrm>
            <a:off x="1152128" y="1609055"/>
            <a:ext cx="10992544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POX05 (-Y)</a:t>
            </a:r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POX06 (+X)    POX12 (-X)      L13 (+Y)            POX01 (-Y)      POX02 (-Y)      L10 (+X)            L09 (+X)</a:t>
            </a:r>
            <a:endParaRPr lang="en-GB" sz="1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6CB6E-C9CA-4EAE-FD1D-0826D36616E7}"/>
              </a:ext>
            </a:extLst>
          </p:cNvPr>
          <p:cNvSpPr txBox="1"/>
          <p:nvPr/>
        </p:nvSpPr>
        <p:spPr>
          <a:xfrm>
            <a:off x="1127448" y="1002214"/>
            <a:ext cx="10131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Run 229 (last), no finger, ~1M events</a:t>
            </a:r>
            <a:endParaRPr lang="en-GB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EECC2-A2E8-F44E-BA8D-2C8120457C2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Semibold" panose="020B0004020203020204" pitchFamily="34" charset="0"/>
              </a:rPr>
              <a:t>Seed Strip and Saturation</a:t>
            </a:r>
            <a:endParaRPr lang="en-IT" sz="2800" dirty="0">
              <a:solidFill>
                <a:schemeClr val="bg1"/>
              </a:solidFill>
              <a:latin typeface="Oceanwide Semibold" panose="020B0004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44594-0C48-E643-9F26-B70502B148C9}"/>
              </a:ext>
            </a:extLst>
          </p:cNvPr>
          <p:cNvSpPr txBox="1"/>
          <p:nvPr/>
        </p:nvSpPr>
        <p:spPr>
          <a:xfrm>
            <a:off x="1127448" y="5805264"/>
            <a:ext cx="10131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</a:t>
            </a: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Broad distribution along Y and thin distribution along X (as expected from beam characteristics).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VA saturation (no ADC saturation observed for any-Z).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Gain difference still to be corrected.</a:t>
            </a:r>
            <a:endParaRPr lang="en-US" sz="1600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5EEDC1-385A-0A4D-A57C-BC5381D942A9}"/>
              </a:ext>
            </a:extLst>
          </p:cNvPr>
          <p:cNvSpPr/>
          <p:nvPr/>
        </p:nvSpPr>
        <p:spPr>
          <a:xfrm>
            <a:off x="2855640" y="1844824"/>
            <a:ext cx="216024" cy="32403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8286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77C39A-D3DE-DB48-9F39-AD937F19E188}"/>
              </a:ext>
            </a:extLst>
          </p:cNvPr>
          <p:cNvSpPr/>
          <p:nvPr/>
        </p:nvSpPr>
        <p:spPr>
          <a:xfrm>
            <a:off x="695400" y="3757102"/>
            <a:ext cx="504056" cy="5901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6EF71-4A67-BD4A-A28C-E9416DDE03E2}"/>
              </a:ext>
            </a:extLst>
          </p:cNvPr>
          <p:cNvSpPr/>
          <p:nvPr/>
        </p:nvSpPr>
        <p:spPr>
          <a:xfrm>
            <a:off x="1199456" y="2244934"/>
            <a:ext cx="504056" cy="2102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B9427B-B27D-3646-957C-E5706F3C8AA2}"/>
              </a:ext>
            </a:extLst>
          </p:cNvPr>
          <p:cNvSpPr/>
          <p:nvPr/>
        </p:nvSpPr>
        <p:spPr>
          <a:xfrm>
            <a:off x="1703512" y="3253046"/>
            <a:ext cx="504056" cy="1094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2E3A5F-C264-3645-B391-E858F17EAF72}"/>
              </a:ext>
            </a:extLst>
          </p:cNvPr>
          <p:cNvSpPr/>
          <p:nvPr/>
        </p:nvSpPr>
        <p:spPr>
          <a:xfrm>
            <a:off x="2207568" y="3973126"/>
            <a:ext cx="504056" cy="374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E95F3C-67FE-B643-ABBE-78629BA73A43}"/>
              </a:ext>
            </a:extLst>
          </p:cNvPr>
          <p:cNvSpPr txBox="1"/>
          <p:nvPr/>
        </p:nvSpPr>
        <p:spPr>
          <a:xfrm>
            <a:off x="1703512" y="28337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CE24AF-9FED-264D-8B39-E4E2AC87E571}"/>
              </a:ext>
            </a:extLst>
          </p:cNvPr>
          <p:cNvSpPr txBox="1"/>
          <p:nvPr/>
        </p:nvSpPr>
        <p:spPr>
          <a:xfrm>
            <a:off x="1199456" y="18448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DA65D1-C853-2641-ABEB-79282E3F0F67}"/>
              </a:ext>
            </a:extLst>
          </p:cNvPr>
          <p:cNvSpPr txBox="1"/>
          <p:nvPr/>
        </p:nvSpPr>
        <p:spPr>
          <a:xfrm>
            <a:off x="2207568" y="357301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BE6E4-5CFD-7F48-872E-94F714F2BE3A}"/>
              </a:ext>
            </a:extLst>
          </p:cNvPr>
          <p:cNvSpPr txBox="1"/>
          <p:nvPr/>
        </p:nvSpPr>
        <p:spPr>
          <a:xfrm>
            <a:off x="695400" y="333782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79925E-D7C2-604E-865A-DD7034991C2E}"/>
              </a:ext>
            </a:extLst>
          </p:cNvPr>
          <p:cNvSpPr/>
          <p:nvPr/>
        </p:nvSpPr>
        <p:spPr>
          <a:xfrm>
            <a:off x="3287688" y="3757102"/>
            <a:ext cx="504056" cy="5901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ADC8D-F049-3344-8965-455D38F5EE26}"/>
              </a:ext>
            </a:extLst>
          </p:cNvPr>
          <p:cNvSpPr/>
          <p:nvPr/>
        </p:nvSpPr>
        <p:spPr>
          <a:xfrm>
            <a:off x="4295800" y="2244934"/>
            <a:ext cx="504056" cy="2102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09AB6B-CF85-DF4E-A1A1-E390B1988EB8}"/>
              </a:ext>
            </a:extLst>
          </p:cNvPr>
          <p:cNvSpPr/>
          <p:nvPr/>
        </p:nvSpPr>
        <p:spPr>
          <a:xfrm>
            <a:off x="3791744" y="3253046"/>
            <a:ext cx="504056" cy="1094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0990AC-8B06-6B49-8F6D-80F377A078C6}"/>
              </a:ext>
            </a:extLst>
          </p:cNvPr>
          <p:cNvSpPr/>
          <p:nvPr/>
        </p:nvSpPr>
        <p:spPr>
          <a:xfrm>
            <a:off x="4799856" y="3973126"/>
            <a:ext cx="504056" cy="374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AB1C73-85AE-CA41-82E8-0C9AA5A489EC}"/>
              </a:ext>
            </a:extLst>
          </p:cNvPr>
          <p:cNvSpPr txBox="1"/>
          <p:nvPr/>
        </p:nvSpPr>
        <p:spPr>
          <a:xfrm>
            <a:off x="3791744" y="28529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937E21-4419-B148-87A7-DBBA9B6B5082}"/>
              </a:ext>
            </a:extLst>
          </p:cNvPr>
          <p:cNvSpPr txBox="1"/>
          <p:nvPr/>
        </p:nvSpPr>
        <p:spPr>
          <a:xfrm>
            <a:off x="4295800" y="18448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E1C6BB-39D3-B943-82A1-EFCF0D136B34}"/>
              </a:ext>
            </a:extLst>
          </p:cNvPr>
          <p:cNvSpPr txBox="1"/>
          <p:nvPr/>
        </p:nvSpPr>
        <p:spPr>
          <a:xfrm>
            <a:off x="3287688" y="335699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A51DF3-08ED-A147-A54E-7920FAC67B3E}"/>
              </a:ext>
            </a:extLst>
          </p:cNvPr>
          <p:cNvSpPr txBox="1"/>
          <p:nvPr/>
        </p:nvSpPr>
        <p:spPr>
          <a:xfrm>
            <a:off x="4799856" y="357301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16105B-4A41-EB4B-8F0D-C0A65E735014}"/>
                  </a:ext>
                </a:extLst>
              </p:cNvPr>
              <p:cNvSpPr txBox="1"/>
              <p:nvPr/>
            </p:nvSpPr>
            <p:spPr>
              <a:xfrm>
                <a:off x="5807968" y="1729839"/>
                <a:ext cx="638403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1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: Seed strip (largest strip)</a:t>
                </a:r>
              </a:p>
              <a:p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: Second strip (second larger)</a:t>
                </a:r>
              </a:p>
              <a:p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: Next-to-seed strip</a:t>
                </a:r>
              </a:p>
              <a:p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4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: Next-to-second strip</a:t>
                </a:r>
              </a:p>
              <a:p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: are the left and right strips of the couple 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1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and 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</a:t>
                </a:r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RR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: Next-to-right strip (can be 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or 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4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</a:t>
                </a:r>
              </a:p>
              <a:p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: Next-to-left strip (can be 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or 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4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</a:t>
                </a:r>
              </a:p>
              <a:p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): the center of gravity of the two highest strips (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1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</a:t>
                </a: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</a:t>
                </a:r>
                <a:r>
                  <a:rPr lang="en-US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16105B-4A41-EB4B-8F0D-C0A65E73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1729839"/>
                <a:ext cx="6384032" cy="3139321"/>
              </a:xfrm>
              <a:prstGeom prst="rect">
                <a:avLst/>
              </a:prstGeom>
              <a:blipFill>
                <a:blip r:embed="rId2"/>
                <a:stretch>
                  <a:fillRect l="-595" t="-806" b="-2419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02D70C9F-01A3-1E4D-A9AE-4A9B5A2F0544}"/>
              </a:ext>
            </a:extLst>
          </p:cNvPr>
          <p:cNvSpPr txBox="1"/>
          <p:nvPr/>
        </p:nvSpPr>
        <p:spPr>
          <a:xfrm>
            <a:off x="1199456" y="433316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6DE3FD-41FB-2048-B6AA-AC3E22D24DDF}"/>
              </a:ext>
            </a:extLst>
          </p:cNvPr>
          <p:cNvSpPr txBox="1"/>
          <p:nvPr/>
        </p:nvSpPr>
        <p:spPr>
          <a:xfrm>
            <a:off x="1703512" y="433316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633BDB-0882-CA47-B9CD-B08277C0FAEC}"/>
              </a:ext>
            </a:extLst>
          </p:cNvPr>
          <p:cNvSpPr txBox="1"/>
          <p:nvPr/>
        </p:nvSpPr>
        <p:spPr>
          <a:xfrm>
            <a:off x="2207568" y="433316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RR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B4F0AA-C4D3-6E43-9DC3-4EFA243C4153}"/>
              </a:ext>
            </a:extLst>
          </p:cNvPr>
          <p:cNvSpPr txBox="1"/>
          <p:nvPr/>
        </p:nvSpPr>
        <p:spPr>
          <a:xfrm>
            <a:off x="695400" y="433316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LL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957D52-02E5-C041-AB30-2D974767AA49}"/>
              </a:ext>
            </a:extLst>
          </p:cNvPr>
          <p:cNvSpPr txBox="1"/>
          <p:nvPr/>
        </p:nvSpPr>
        <p:spPr>
          <a:xfrm>
            <a:off x="3791744" y="433316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A4F205-355C-C240-A42E-8E8810B68B3D}"/>
              </a:ext>
            </a:extLst>
          </p:cNvPr>
          <p:cNvSpPr txBox="1"/>
          <p:nvPr/>
        </p:nvSpPr>
        <p:spPr>
          <a:xfrm>
            <a:off x="4295800" y="433316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08E05E-3E3D-A54C-B9BB-11CB180407D7}"/>
              </a:ext>
            </a:extLst>
          </p:cNvPr>
          <p:cNvSpPr txBox="1"/>
          <p:nvPr/>
        </p:nvSpPr>
        <p:spPr>
          <a:xfrm>
            <a:off x="4799856" y="433316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RR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43F02A-E145-CF4E-A249-6374E26A56ED}"/>
              </a:ext>
            </a:extLst>
          </p:cNvPr>
          <p:cNvSpPr txBox="1"/>
          <p:nvPr/>
        </p:nvSpPr>
        <p:spPr>
          <a:xfrm>
            <a:off x="3287688" y="433316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6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LL</a:t>
            </a:r>
            <a:endParaRPr sz="16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D970E5-1860-8142-A7F1-10B5D9303AC4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Semibold" panose="020B0004020203020204" pitchFamily="34" charset="0"/>
              </a:rPr>
              <a:t>Cluster Naming</a:t>
            </a:r>
            <a:endParaRPr lang="en-IT" sz="2800" dirty="0">
              <a:solidFill>
                <a:schemeClr val="bg1"/>
              </a:solidFill>
              <a:latin typeface="Oceanwide Semibold" panose="020B00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C8FB8-0F00-BE47-8A9E-FFAA3ED10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6"/>
          <a:stretch/>
        </p:blipFill>
        <p:spPr>
          <a:xfrm>
            <a:off x="0" y="628169"/>
            <a:ext cx="12192000" cy="50330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7672412-A325-A647-A59F-367FF55483CD}"/>
              </a:ext>
            </a:extLst>
          </p:cNvPr>
          <p:cNvSpPr txBox="1"/>
          <p:nvPr/>
        </p:nvSpPr>
        <p:spPr>
          <a:xfrm rot="20645971">
            <a:off x="2667626" y="1487923"/>
            <a:ext cx="118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Saturation</a:t>
            </a:r>
            <a:endParaRPr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585426-40FE-D74A-9D7D-D3ACB03AAE90}"/>
              </a:ext>
            </a:extLst>
          </p:cNvPr>
          <p:cNvSpPr txBox="1"/>
          <p:nvPr/>
        </p:nvSpPr>
        <p:spPr>
          <a:xfrm>
            <a:off x="601119" y="5674022"/>
            <a:ext cx="1111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 𝜂-distribution shows 2 extra-peaks at about 1/3 and 2/3 as expected from the presence of 2 floating strips.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Selecting two regions profiting of the 𝜂-symmetry: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readout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floating.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Basically we can see up to 6 with readout region, and up to 14 with floating using total signal (as ∼ expected).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B8745E-0E47-604B-9141-95CFD4D5E4DE}"/>
              </a:ext>
            </a:extLst>
          </p:cNvPr>
          <p:cNvSpPr txBox="1"/>
          <p:nvPr/>
        </p:nvSpPr>
        <p:spPr>
          <a:xfrm>
            <a:off x="983432" y="757223"/>
            <a:ext cx="483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VA04 of POX06 in run 229.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Semibold" panose="020B0004020203020204" pitchFamily="34" charset="0"/>
              </a:rPr>
              <a:t>Total Signal vs 𝝶</a:t>
            </a:r>
            <a:endParaRPr lang="en-IT" sz="2800" dirty="0">
              <a:solidFill>
                <a:schemeClr val="bg1"/>
              </a:solidFill>
              <a:latin typeface="Oceanwide Semibold" panose="020B00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9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D1025C0-CE58-154E-B7EB-AF035CA7E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966" y="335348"/>
            <a:ext cx="4680520" cy="6522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5236A-2249-A44A-A434-31B113F921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54"/>
          <a:stretch/>
        </p:blipFill>
        <p:spPr>
          <a:xfrm>
            <a:off x="0" y="3707896"/>
            <a:ext cx="7248128" cy="3105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C41F49-883D-6D4A-B43E-03CAC6FAE7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4"/>
          <a:stretch/>
        </p:blipFill>
        <p:spPr>
          <a:xfrm>
            <a:off x="0" y="422912"/>
            <a:ext cx="7248128" cy="31054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7672412-A325-A647-A59F-367FF55483CD}"/>
              </a:ext>
            </a:extLst>
          </p:cNvPr>
          <p:cNvSpPr txBox="1"/>
          <p:nvPr/>
        </p:nvSpPr>
        <p:spPr>
          <a:xfrm>
            <a:off x="4651545" y="2583152"/>
            <a:ext cx="1686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Readout region</a:t>
            </a:r>
            <a:endParaRPr sz="1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Semibold" panose="020B0004020203020204" pitchFamily="34" charset="0"/>
              </a:rPr>
              <a:t>Charge Loss</a:t>
            </a:r>
            <a:endParaRPr lang="en-IT" sz="2800" dirty="0">
              <a:solidFill>
                <a:schemeClr val="bg1"/>
              </a:solidFill>
              <a:latin typeface="Oceanwide Semibold" panose="020B0004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2066E-227E-8B4E-BF5D-D5D1FF018821}"/>
              </a:ext>
            </a:extLst>
          </p:cNvPr>
          <p:cNvSpPr txBox="1"/>
          <p:nvPr/>
        </p:nvSpPr>
        <p:spPr>
          <a:xfrm>
            <a:off x="4688414" y="4095320"/>
            <a:ext cx="1649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Floating region</a:t>
            </a:r>
            <a:endParaRPr sz="1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5EF084-23BB-644B-90BD-C45A5EF015AA}"/>
              </a:ext>
            </a:extLst>
          </p:cNvPr>
          <p:cNvSpPr txBox="1"/>
          <p:nvPr/>
        </p:nvSpPr>
        <p:spPr>
          <a:xfrm>
            <a:off x="9048328" y="98072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Charge Loss ∼ 50%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a big non-linearity</a:t>
            </a:r>
            <a:endParaRPr lang="en-US" sz="1600" i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1439EF-AFC5-054F-8AE9-1DA945F6A898}"/>
              </a:ext>
            </a:extLst>
          </p:cNvPr>
          <p:cNvSpPr txBox="1"/>
          <p:nvPr/>
        </p:nvSpPr>
        <p:spPr>
          <a:xfrm>
            <a:off x="8400256" y="448995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 non-linearity below saturation.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2C711A-DD18-F148-8AD8-59A4888EA605}"/>
              </a:ext>
            </a:extLst>
          </p:cNvPr>
          <p:cNvSpPr txBox="1"/>
          <p:nvPr/>
        </p:nvSpPr>
        <p:spPr>
          <a:xfrm>
            <a:off x="9552384" y="57332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Better to use seed to study non-linearities! </a:t>
            </a:r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5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DF7C0-0FB1-C04E-985D-BA247D67E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11"/>
          <a:stretch/>
        </p:blipFill>
        <p:spPr>
          <a:xfrm>
            <a:off x="0" y="692696"/>
            <a:ext cx="12192000" cy="50045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CB8745E-0E47-604B-9141-95CFD4D5E4DE}"/>
              </a:ext>
            </a:extLst>
          </p:cNvPr>
          <p:cNvSpPr txBox="1"/>
          <p:nvPr/>
        </p:nvSpPr>
        <p:spPr>
          <a:xfrm>
            <a:off x="983432" y="836712"/>
            <a:ext cx="483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VA04 of POX06 in run 229.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Semibold" panose="020B0004020203020204" pitchFamily="34" charset="0"/>
              </a:rPr>
              <a:t>Seed Strip vs 𝝶</a:t>
            </a:r>
            <a:endParaRPr lang="en-IT" sz="2800" dirty="0">
              <a:solidFill>
                <a:schemeClr val="bg1"/>
              </a:solidFill>
              <a:latin typeface="Oceanwide Semibold" panose="020B0004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EC5AF-C026-4645-8661-E615CBCB0CF9}"/>
              </a:ext>
            </a:extLst>
          </p:cNvPr>
          <p:cNvSpPr txBox="1"/>
          <p:nvPr/>
        </p:nvSpPr>
        <p:spPr>
          <a:xfrm>
            <a:off x="1033167" y="5661248"/>
            <a:ext cx="10823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Seed distribution explains in full what we observe with total signal.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At moderate-Z (Z=8), seed saturates, while at high-Z (Z=14) seed strip start to saturate on floating.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Peak position of seed can be used to gain-calibrate, and verify linearity up to saturation. </a:t>
            </a:r>
            <a:endParaRPr lang="en-US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8F0DB4-5D79-8D46-9E0E-E28052674C95}"/>
              </a:ext>
            </a:extLst>
          </p:cNvPr>
          <p:cNvSpPr txBox="1"/>
          <p:nvPr/>
        </p:nvSpPr>
        <p:spPr>
          <a:xfrm rot="20645971">
            <a:off x="2594850" y="153687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Saturation</a:t>
            </a:r>
            <a:endParaRPr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45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9643</TotalTime>
  <Words>699</Words>
  <Application>Microsoft Macintosh PowerPoint</Application>
  <PresentationFormat>Widescreen</PresentationFormat>
  <Paragraphs>94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Helvetica Neue</vt:lpstr>
      <vt:lpstr>Oceanwide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Oliva</dc:creator>
  <cp:lastModifiedBy>Microsoft Office User</cp:lastModifiedBy>
  <cp:revision>66</cp:revision>
  <dcterms:created xsi:type="dcterms:W3CDTF">2022-11-27T01:00:33Z</dcterms:created>
  <dcterms:modified xsi:type="dcterms:W3CDTF">2022-12-19T08:56:12Z</dcterms:modified>
</cp:coreProperties>
</file>