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21" r:id="rId2"/>
    <p:sldId id="369" r:id="rId3"/>
    <p:sldId id="322" r:id="rId4"/>
    <p:sldId id="327" r:id="rId5"/>
    <p:sldId id="370" r:id="rId6"/>
    <p:sldId id="356" r:id="rId7"/>
    <p:sldId id="357" r:id="rId8"/>
    <p:sldId id="358" r:id="rId9"/>
    <p:sldId id="375" r:id="rId10"/>
    <p:sldId id="332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50" r:id="rId20"/>
    <p:sldId id="352" r:id="rId21"/>
    <p:sldId id="353" r:id="rId22"/>
    <p:sldId id="354" r:id="rId23"/>
    <p:sldId id="355" r:id="rId24"/>
    <p:sldId id="333" r:id="rId25"/>
    <p:sldId id="335" r:id="rId26"/>
    <p:sldId id="336" r:id="rId27"/>
    <p:sldId id="337" r:id="rId28"/>
    <p:sldId id="331" r:id="rId29"/>
    <p:sldId id="328" r:id="rId30"/>
    <p:sldId id="323" r:id="rId31"/>
    <p:sldId id="374" r:id="rId32"/>
    <p:sldId id="338" r:id="rId33"/>
    <p:sldId id="371" r:id="rId34"/>
    <p:sldId id="372" r:id="rId35"/>
    <p:sldId id="373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99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7D8C-E0EF-4375-82AF-42D478BAA9B2}" type="datetimeFigureOut">
              <a:rPr lang="fr-FR" smtClean="0"/>
              <a:t>10/12/2022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F0DB1-223B-466E-8073-0F91CF7A4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23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0A62C6-6D13-9A91-E097-F4A79229C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02959D-0C75-7FEF-69F7-C331D234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5D82B6-9154-1C60-00CC-4D35E84A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EC349-68DB-6F38-0021-866E3F86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B435BE-2F7E-73CB-0AA4-742032A4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25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5702A0-F7B9-F2A4-09E8-24C42EEA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AD94C-C674-28DE-FAC1-DE79AD64A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92C2BB-6F02-A7A6-88DC-FBCD3360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F5CA74-6EFF-E94D-1EDD-3C78960E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BB407D-E60B-FB39-C32D-67442671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61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AA0A2D-6CBE-9D38-E90C-9710B1B0D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054B69-9CE8-687E-51B0-3E15F9594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FDACEC-B444-3E3C-D086-51988E4B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85CBB4-9FD2-724F-A0E6-14C97BDE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16EEE7-38D3-3DCF-63D2-F979EF69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77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03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hg neutr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34" y="-7938"/>
            <a:ext cx="12962467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8" descr="mc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33" y="5775326"/>
            <a:ext cx="310726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9" descr="ipog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6003926"/>
            <a:ext cx="127423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>
            <a:lvl1pPr>
              <a:defRPr>
                <a:solidFill>
                  <a:srgbClr val="85C714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09600" y="304801"/>
            <a:ext cx="10363200" cy="1362075"/>
          </a:xfrm>
        </p:spPr>
        <p:txBody>
          <a:bodyPr anchor="t"/>
          <a:lstStyle>
            <a:lvl1pPr algn="l">
              <a:spcAft>
                <a:spcPts val="0"/>
              </a:spcAft>
              <a:defRPr sz="4000" b="1" cap="all">
                <a:solidFill>
                  <a:srgbClr val="10253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lang="de-DE" sz="2000" b="0" baseline="300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fld id="{E681722F-45AC-4E50-84CC-6031B3718CF4}" type="datetime1">
              <a:rPr lang="en-US" smtClean="0"/>
              <a:t>12/10/2022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842C80-1CE1-3A64-964F-AAFF2A38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7F4942-86AC-0DB4-22A5-CB37E4D9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6BC91F-2393-4076-1243-15ADFDD6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D1C419-7D15-EF98-64D5-9D0CB888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6E1F34-D37D-6B31-6C0A-9641B347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96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F2D7DE-A286-E170-BB86-D2418F07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1B4604-0A06-B8CC-BB32-77F75D06A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A2D880-DF62-28CF-1DE3-E4828335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0EA8DF-1C18-55A0-A95E-28D6F182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F9EA2B-C9B6-110A-9DF3-A0BD7A88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92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DA0B5-CF5F-6317-C53F-385E3113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B4C0C8-4326-5A8E-33E3-5497B3A8B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EE08A7-F150-27EF-967D-93C133F4C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9C7D48-2036-0DD0-E15A-3C1D74931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A80A61-11B2-5272-E46D-E2BDF4C8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6C7338-6BDB-760A-6297-ADFD3D2B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9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339EB-46B0-33EB-6CA8-F63F3A7D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845BC3-EA41-6726-3120-E92EA92AD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18595F-1D24-7AEB-5501-4F98EDADA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33F6BA8-1C3F-377A-7B69-29C83847A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25C9B8-F4F6-3B12-E959-406B30294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A30E5E0-6F18-A55C-C9B4-51BDAB8B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03E5D1-25CC-35E4-449A-B01E2504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F1FFC0B-46C9-B406-15F5-0C67B819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695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9D3AA-DBAE-EBCA-6B85-45953C95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4B1BB7-F221-601A-4ACC-22B202EB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B90F3E-CD6E-8241-5BE0-12F1C0FC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6219AC-9989-968A-13C4-456E8FCE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10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0D9082-2873-107B-C246-F21C1DF3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CF5AE7-EF13-6712-3FB2-C4916D74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E25359-2E5C-CDED-257E-8FF9332F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61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63F61-9159-0D86-E87A-23FFB3BA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8EF482-A4F7-12FF-177B-FFA8E2F02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AB451A-2EC4-F313-F044-34E59A761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95D2CF-E68C-752E-CA0B-7CBD8BE5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D0BA77-6945-DC45-E6DB-9A17B387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5C212D-588C-48A9-45B5-47A94040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1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02CCF6-0C1D-91F7-AB41-026024FD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FB58106-B650-52AC-54DB-4701B2351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4C17C4-6A5B-DDD3-C4AD-79399E854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55553C-B9DA-4AEB-EDCD-5C7CB423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79A2B9-7A97-4D2F-E2A6-21CAAD52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32C8C9-4EB4-8653-DE67-BC5D03DA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4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ABF5A7-BD09-5FD3-22D2-EDC8BC50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47E4E8-C097-D9DC-E782-B3048BD4F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98BBB3-4C83-4D8F-5F24-A20F94B58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CE856-4155-4256-AB72-D7FEE543015D}" type="datetimeFigureOut">
              <a:rPr lang="it-IT" smtClean="0"/>
              <a:t>10/12/2022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207FF-5DC5-6167-E9D6-ECCA69B8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880F28-E2C4-962D-95AE-4D3B3FCF3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9581-61A6-40F6-BD06-C6A0A7319D49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64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ndico.belle2.org/event/1045/timetable/#al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" TargetMode="External"/><Relationship Id="rId5" Type="http://schemas.openxmlformats.org/officeDocument/2006/relationships/hyperlink" Target="https://arxiv.org/" TargetMode="Externa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belle2.ijs.si/public/home/quark-colors/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belle2.ijs.si/masterclass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524126" y="704850"/>
            <a:ext cx="7381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Dissemination and Outreach </a:t>
            </a:r>
            <a:endParaRPr lang="fr-FR" sz="44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76938" y="2295525"/>
            <a:ext cx="3247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Philip BAMBADE</a:t>
            </a:r>
          </a:p>
          <a:p>
            <a:pPr algn="ctr"/>
            <a:r>
              <a:rPr lang="en-US" dirty="0" err="1" smtClean="0"/>
              <a:t>IJCLab</a:t>
            </a:r>
            <a:r>
              <a:rPr lang="en-US" dirty="0" smtClean="0"/>
              <a:t> – CNRS (France)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38351" y="4562475"/>
            <a:ext cx="984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Acknowledgements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u="sng" dirty="0" smtClean="0"/>
              <a:t>Z. </a:t>
            </a:r>
            <a:r>
              <a:rPr lang="en-US" u="sng" dirty="0" err="1" smtClean="0"/>
              <a:t>Dolezal</a:t>
            </a:r>
            <a:r>
              <a:rPr lang="en-US" dirty="0"/>
              <a:t>, L. Ludovici, </a:t>
            </a:r>
            <a:r>
              <a:rPr lang="en-US" u="sng" dirty="0"/>
              <a:t>A. </a:t>
            </a:r>
            <a:r>
              <a:rPr lang="en-US" u="sng" dirty="0" err="1"/>
              <a:t>Passeri</a:t>
            </a:r>
            <a:r>
              <a:rPr lang="en-US" dirty="0"/>
              <a:t>, </a:t>
            </a:r>
            <a:r>
              <a:rPr lang="en-US" u="sng" dirty="0"/>
              <a:t>R. </a:t>
            </a:r>
            <a:r>
              <a:rPr lang="en-US" u="sng" dirty="0" err="1"/>
              <a:t>Pestotnik</a:t>
            </a:r>
            <a:r>
              <a:rPr lang="en-US" u="sng" dirty="0"/>
              <a:t> </a:t>
            </a:r>
            <a:r>
              <a:rPr lang="en-US" dirty="0"/>
              <a:t>, </a:t>
            </a:r>
            <a:r>
              <a:rPr lang="en-US" dirty="0" smtClean="0"/>
              <a:t>F. Sanchez</a:t>
            </a:r>
            <a:r>
              <a:rPr lang="en-US" dirty="0"/>
              <a:t>, </a:t>
            </a:r>
            <a:r>
              <a:rPr lang="en-US" u="sng" dirty="0"/>
              <a:t>A. </a:t>
            </a:r>
            <a:r>
              <a:rPr lang="en-US" u="sng" dirty="0" err="1" smtClean="0"/>
              <a:t>Soffer</a:t>
            </a:r>
            <a:endParaRPr lang="en-US" sz="1100" u="sng" dirty="0" smtClean="0"/>
          </a:p>
        </p:txBody>
      </p:sp>
    </p:spTree>
    <p:extLst>
      <p:ext uri="{BB962C8B-B14F-4D97-AF65-F5344CB8AC3E}">
        <p14:creationId xmlns:p14="http://schemas.microsoft.com/office/powerpoint/2010/main" val="12730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96772"/>
            <a:ext cx="11003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Summer schools for physics students 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1</a:t>
            </a:r>
            <a:r>
              <a:rPr lang="en-US" sz="2800" baseline="30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st</a:t>
            </a: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year Master and 3</a:t>
            </a:r>
            <a:r>
              <a:rPr lang="en-US" sz="2800" baseline="30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rd</a:t>
            </a: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year Bachelor students</a:t>
            </a:r>
            <a:endParaRPr lang="en-US" sz="2800" dirty="0" smtClean="0">
              <a:solidFill>
                <a:srgbClr val="FF6600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35082" y="5444713"/>
            <a:ext cx="4814870" cy="539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smtClean="0">
                <a:solidFill>
                  <a:srgbClr val="006600"/>
                </a:solidFill>
              </a:rPr>
              <a:t>Abi </a:t>
            </a:r>
            <a:r>
              <a:rPr lang="en-US" i="1" dirty="0" err="1" smtClean="0">
                <a:solidFill>
                  <a:srgbClr val="006600"/>
                </a:solidFill>
              </a:rPr>
              <a:t>Soffer</a:t>
            </a:r>
            <a:r>
              <a:rPr lang="en-US" i="1" dirty="0" smtClean="0">
                <a:solidFill>
                  <a:srgbClr val="006600"/>
                </a:solidFill>
              </a:rPr>
              <a:t>, Tel Aviv University</a:t>
            </a:r>
            <a:endParaRPr lang="en-US" sz="2000" dirty="0" smtClean="0">
              <a:solidFill>
                <a:srgbClr val="0432FF"/>
              </a:solidFill>
            </a:endParaRPr>
          </a:p>
          <a:p>
            <a:endParaRPr lang="en-US" sz="2000" dirty="0" smtClean="0">
              <a:solidFill>
                <a:srgbClr val="0432FF"/>
              </a:solidFill>
            </a:endParaRPr>
          </a:p>
          <a:p>
            <a:endParaRPr lang="en-US" sz="2000" dirty="0" smtClean="0">
              <a:solidFill>
                <a:srgbClr val="0432FF"/>
              </a:solidFill>
            </a:endParaRP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90D29815-4F16-77E4-3CF8-88EE52AAA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497" y="1292278"/>
            <a:ext cx="5368463" cy="40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BF71-F8CF-2D4E-AF6A-BF0CC23D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Original plan for J2SS 2020 at KEK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6B79D-1199-CE41-9F48-B0381CB0A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15 European (62 eligible applications), 5 Japanese (1 applicant) students</a:t>
            </a:r>
          </a:p>
          <a:p>
            <a:r>
              <a:rPr lang="en-US" sz="2000" dirty="0"/>
              <a:t>All expenses paid (almost €30k)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5D8C-AC35-AB45-8BF7-24A07D8D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0A594-F50A-5B4C-9326-A91E8E60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52600"/>
            <a:ext cx="8229600" cy="50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8888-C295-D544-B4F3-FA1D72E9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Virtual school agenda</a:t>
            </a:r>
            <a:br>
              <a:rPr lang="en-US" dirty="0"/>
            </a:br>
            <a:r>
              <a:rPr lang="en-US" sz="2000" dirty="0">
                <a:hlinkClick r:id="rId2"/>
              </a:rPr>
              <a:t>https://indico.belle2.org/event/1045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36DD-A1BB-2145-BA7F-4EB5EA33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4953000" cy="5334000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Considered online lectures more tiring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So decided to shorten the agenda from 14 lecture blocks to 8, but keep all the topics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All the speakers graciously agreed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Added </a:t>
            </a:r>
            <a:r>
              <a:rPr lang="en-US" sz="2000" dirty="0"/>
              <a:t>an hour each day for spillover and </a:t>
            </a:r>
            <a:r>
              <a:rPr lang="en-US" sz="2000" dirty="0" smtClean="0"/>
              <a:t>      discussion </a:t>
            </a:r>
            <a:r>
              <a:rPr lang="en-US" sz="2000" dirty="0"/>
              <a:t>as needed – eventually used on </a:t>
            </a:r>
            <a:r>
              <a:rPr lang="en-US" sz="2000" dirty="0" smtClean="0"/>
              <a:t> all </a:t>
            </a:r>
            <a:r>
              <a:rPr lang="en-US" sz="2000" dirty="0"/>
              <a:t>days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Determined that the Belle II masterclass could be done online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Converted physical KEK tours to virtual tours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Moved dates to end of July to avoid exam overlap </a:t>
            </a:r>
          </a:p>
          <a:p>
            <a:pPr marL="342900" lvl="1" indent="0">
              <a:buNone/>
            </a:pPr>
            <a:r>
              <a:rPr lang="en-US" sz="1600" dirty="0" smtClean="0"/>
              <a:t>(Exam </a:t>
            </a:r>
            <a:r>
              <a:rPr lang="en-US" sz="1600" dirty="0"/>
              <a:t>date uncertainties well into June)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B696-3020-9F44-8736-D10D36D5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DE882-4EAD-0449-8F74-3F13E731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435100"/>
            <a:ext cx="38862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4A8D-837C-1543-9E1C-B5D1DAA9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Actual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DA82C-5EBA-484C-B2CA-828C29DC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EAE3C1-ECA2-294D-A3DD-62D32F86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6801"/>
            <a:ext cx="8229600" cy="565467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Screenshot from end of first day – very representative of the level of participation throughout the school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was the most amazing thing about the virtual school: </a:t>
            </a:r>
            <a:br>
              <a:rPr lang="en-US" sz="2000" dirty="0"/>
            </a:br>
            <a:r>
              <a:rPr lang="en-US" sz="2000" dirty="0"/>
              <a:t>47-51 attentive faces constantly present and listening.</a:t>
            </a:r>
          </a:p>
          <a:p>
            <a:r>
              <a:rPr lang="en-US" sz="2000" dirty="0"/>
              <a:t>There were questions, but most students were shy, as in a colloquium.</a:t>
            </a:r>
          </a:p>
          <a:p>
            <a:r>
              <a:rPr lang="en-US" sz="2000" dirty="0"/>
              <a:t>On Thursday we had the idea of having lunch together in breakout rooms</a:t>
            </a:r>
          </a:p>
          <a:p>
            <a:pPr lvl="1"/>
            <a:r>
              <a:rPr lang="en-US" sz="1600" dirty="0"/>
              <a:t>Very successful in encouraging discussion and familiarity. 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</a:rPr>
              <a:t>Most important lesson for future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88E17E-F797-1A40-90CE-A7B6AC2FF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2650"/>
            <a:ext cx="9144000" cy="252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61EC9-BAB7-754F-B6A5-C0B8FF5D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0325"/>
            <a:ext cx="8229600" cy="1143000"/>
          </a:xfrm>
        </p:spPr>
        <p:txBody>
          <a:bodyPr/>
          <a:lstStyle/>
          <a:p>
            <a:r>
              <a:rPr lang="en-US" dirty="0"/>
              <a:t>Student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976BF-688E-1148-8475-ED6155968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127126"/>
            <a:ext cx="7772400" cy="5883275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1600" dirty="0"/>
              <a:t>Australia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Bosnia (I don’t remember if attended eventually, work/exam conflict)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Czechia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France (1 student, originally from Greece)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Germany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Greece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India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Israel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Italy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Japan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Korea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Poland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Russia (1 student, originally from Zambia)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Slovenia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Spain (3 students, 1 originally from Pakistan)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Sweden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Switzerland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Turkey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UK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Ukraine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2470B-AB4D-A844-98DA-0A14D3F57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281012"/>
            <a:ext cx="4038600" cy="19208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Education:</a:t>
            </a:r>
          </a:p>
          <a:p>
            <a:r>
              <a:rPr lang="en-US" sz="2000" dirty="0"/>
              <a:t>Mostly last-year undergraduates</a:t>
            </a:r>
          </a:p>
          <a:p>
            <a:r>
              <a:rPr lang="en-US" sz="2000" dirty="0"/>
              <a:t>Large portion of 1</a:t>
            </a:r>
            <a:r>
              <a:rPr lang="en-US" sz="2000" baseline="30000" dirty="0"/>
              <a:t>st</a:t>
            </a:r>
            <a:r>
              <a:rPr lang="en-US" sz="2000" dirty="0"/>
              <a:t>-year masters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19195-2CF9-C848-AF5E-97D57836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D7D1-9811-904D-B670-18D43B42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Belle II masterclass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3F3CD-4491-EC44-B3F8-D25C6CD5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36 students expressed interest</a:t>
            </a:r>
          </a:p>
          <a:p>
            <a:pPr lvl="1"/>
            <a:r>
              <a:rPr lang="en-US" sz="1600" dirty="0"/>
              <a:t>Several more asked to join at the last minute. </a:t>
            </a:r>
          </a:p>
          <a:p>
            <a:pPr lvl="1"/>
            <a:r>
              <a:rPr lang="en-US" sz="1600" dirty="0"/>
              <a:t>I agreed, but somewhat discouraged that, fearing too-large groups, but not a problem eventually</a:t>
            </a:r>
          </a:p>
          <a:p>
            <a:r>
              <a:rPr lang="en-US" sz="2000" dirty="0"/>
              <a:t>6 volunteers: Marko </a:t>
            </a:r>
            <a:r>
              <a:rPr lang="en-US" sz="2000" dirty="0" err="1"/>
              <a:t>Bračko</a:t>
            </a:r>
            <a:r>
              <a:rPr lang="en-US" sz="2000" dirty="0"/>
              <a:t>, Alberto Martini, Daniel </a:t>
            </a:r>
            <a:r>
              <a:rPr lang="en-US" sz="2000" dirty="0" err="1"/>
              <a:t>Červenkov</a:t>
            </a:r>
            <a:r>
              <a:rPr lang="en-US" sz="2000" dirty="0"/>
              <a:t>, Radek </a:t>
            </a:r>
            <a:r>
              <a:rPr lang="en-US" sz="2000" dirty="0" err="1"/>
              <a:t>Žlebčík</a:t>
            </a:r>
            <a:r>
              <a:rPr lang="en-US" sz="2000" dirty="0"/>
              <a:t>, Jakub Kandra, Ezio </a:t>
            </a:r>
            <a:r>
              <a:rPr lang="en-US" sz="2000" dirty="0" err="1"/>
              <a:t>Torassa</a:t>
            </a:r>
            <a:endParaRPr lang="en-US" sz="2000" dirty="0"/>
          </a:p>
          <a:p>
            <a:pPr lvl="1"/>
            <a:r>
              <a:rPr lang="en-US" sz="1600" dirty="0"/>
              <a:t>Planned on 5 groups with Ezio leading the effort</a:t>
            </a:r>
          </a:p>
          <a:p>
            <a:pPr lvl="1"/>
            <a:r>
              <a:rPr lang="en-US" sz="1600" dirty="0"/>
              <a:t>Eventually Radek was disconnected, so Ezio stepped in as a group guide.</a:t>
            </a:r>
          </a:p>
          <a:p>
            <a:r>
              <a:rPr lang="en-US" sz="2000" dirty="0"/>
              <a:t>Some got disconnected and I reconnected them to their zoom room.</a:t>
            </a:r>
          </a:p>
          <a:p>
            <a:r>
              <a:rPr lang="en-US" sz="2000" dirty="0"/>
              <a:t>~3-4 dropped out and didn’t rejoin (too many for just connection problems)</a:t>
            </a:r>
          </a:p>
          <a:p>
            <a:endParaRPr lang="en-US" sz="2000" dirty="0"/>
          </a:p>
          <a:p>
            <a:r>
              <a:rPr lang="en-US" sz="2000" dirty="0"/>
              <a:t>All using the new Ljubljana server: no problems.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11F9A-06B3-CA4B-8AF6-9FB39A68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39C8-84CE-2646-85AD-C4BFB7DE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KEK tours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BCE39-58F5-D44C-977A-278C8E242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Tsukuba: </a:t>
            </a:r>
          </a:p>
          <a:p>
            <a:pPr lvl="1"/>
            <a:r>
              <a:rPr lang="en-US" sz="1600" dirty="0"/>
              <a:t>Shoji Uno led a tour of Belle II and </a:t>
            </a:r>
            <a:r>
              <a:rPr lang="en-US" sz="1600" dirty="0" err="1"/>
              <a:t>SuperKEKB</a:t>
            </a:r>
            <a:endParaRPr lang="en-US" sz="1600" dirty="0"/>
          </a:p>
          <a:p>
            <a:r>
              <a:rPr lang="en-US" sz="2000" dirty="0"/>
              <a:t>J-PARC: </a:t>
            </a:r>
          </a:p>
          <a:p>
            <a:pPr lvl="1"/>
            <a:r>
              <a:rPr lang="en-US" sz="1600" dirty="0"/>
              <a:t>Takashi Kobayashi led the tour with Ken </a:t>
            </a:r>
            <a:r>
              <a:rPr lang="en-US" sz="1600" dirty="0" err="1"/>
              <a:t>Sakashita</a:t>
            </a:r>
            <a:r>
              <a:rPr lang="en-US" sz="1600" dirty="0"/>
              <a:t>, </a:t>
            </a:r>
            <a:r>
              <a:rPr lang="en-US" sz="1600" dirty="0" err="1"/>
              <a:t>Tsunayuki</a:t>
            </a:r>
            <a:r>
              <a:rPr lang="en-US" sz="1600" dirty="0"/>
              <a:t> Matsubara, Takeshi </a:t>
            </a:r>
            <a:r>
              <a:rPr lang="en-US" sz="1600" dirty="0" err="1"/>
              <a:t>Komatsubara</a:t>
            </a:r>
            <a:r>
              <a:rPr lang="en-US" sz="1600" dirty="0"/>
              <a:t> reporting from the T2K ND, K0TO</a:t>
            </a:r>
          </a:p>
          <a:p>
            <a:pPr lvl="1"/>
            <a:endParaRPr lang="en-US" sz="1600" dirty="0"/>
          </a:p>
          <a:p>
            <a:r>
              <a:rPr lang="en-US" sz="2000" dirty="0"/>
              <a:t>Tried to combine relatively well edited pre-shot video (higher quality) with live video (sense of being there)</a:t>
            </a:r>
          </a:p>
          <a:p>
            <a:endParaRPr lang="en-US" sz="2000" dirty="0"/>
          </a:p>
          <a:p>
            <a:r>
              <a:rPr lang="en-US" sz="2000" dirty="0"/>
              <a:t>Sorry, I was paying close attention and forgot to take screenshots…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B1C7-494F-074D-9E69-489E9B6D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8A20-AAE2-EB47-96AB-3A93B5F3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Student </a:t>
            </a:r>
            <a:r>
              <a:rPr lang="en-US"/>
              <a:t>satisfaction survey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B88C-44CB-2040-A8BE-2B1C48AC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000" dirty="0"/>
              <a:t>Filled by 24 students (~50%) + 4 applicants who eventually didn’t attend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How did you hea</a:t>
            </a:r>
            <a:r>
              <a:rPr lang="en-US" sz="1800" dirty="0"/>
              <a:t>r about the school? </a:t>
            </a:r>
          </a:p>
          <a:p>
            <a:pPr lvl="1"/>
            <a:r>
              <a:rPr lang="en-US" sz="1800" dirty="0"/>
              <a:t>What were </a:t>
            </a:r>
            <a:r>
              <a:rPr lang="en-US" sz="1800" dirty="0">
                <a:solidFill>
                  <a:srgbClr val="0432FF"/>
                </a:solidFill>
              </a:rPr>
              <a:t>your expectations </a:t>
            </a:r>
            <a:r>
              <a:rPr lang="en-US" sz="1800" dirty="0"/>
              <a:t>from the school? </a:t>
            </a:r>
          </a:p>
          <a:p>
            <a:pPr lvl="1"/>
            <a:r>
              <a:rPr lang="en-US" sz="1800" dirty="0"/>
              <a:t>Relative to the option of holding the school at KEK, what are the most important </a:t>
            </a:r>
            <a:r>
              <a:rPr lang="en-US" sz="1800" dirty="0">
                <a:solidFill>
                  <a:srgbClr val="0432FF"/>
                </a:solidFill>
              </a:rPr>
              <a:t>disadvantages of having it online</a:t>
            </a:r>
            <a:r>
              <a:rPr lang="en-US" sz="1800" dirty="0"/>
              <a:t>, in your experience? </a:t>
            </a:r>
          </a:p>
          <a:p>
            <a:pPr lvl="1"/>
            <a:r>
              <a:rPr lang="en-US" sz="1800" dirty="0"/>
              <a:t>Do you see some </a:t>
            </a:r>
            <a:r>
              <a:rPr lang="en-US" sz="1800" dirty="0">
                <a:solidFill>
                  <a:srgbClr val="0432FF"/>
                </a:solidFill>
              </a:rPr>
              <a:t>advantages in holding the school online</a:t>
            </a:r>
            <a:r>
              <a:rPr lang="en-US" sz="1800" dirty="0"/>
              <a:t>? What are they? How important are they relative to the disadvantages? </a:t>
            </a:r>
          </a:p>
          <a:p>
            <a:pPr lvl="1"/>
            <a:r>
              <a:rPr lang="en-US" sz="1800" dirty="0"/>
              <a:t>To what extent do you feel that </a:t>
            </a:r>
            <a:r>
              <a:rPr lang="en-US" sz="1800" dirty="0">
                <a:solidFill>
                  <a:srgbClr val="0432FF"/>
                </a:solidFill>
              </a:rPr>
              <a:t>your goals for the school have been reached</a:t>
            </a:r>
            <a:r>
              <a:rPr lang="en-US" sz="1800" dirty="0"/>
              <a:t>, given the limitation that it was held online? </a:t>
            </a:r>
          </a:p>
          <a:p>
            <a:pPr lvl="1"/>
            <a:r>
              <a:rPr lang="en-US" sz="1800" dirty="0"/>
              <a:t>To what extent has the school </a:t>
            </a:r>
            <a:r>
              <a:rPr lang="en-US" sz="1800" dirty="0">
                <a:solidFill>
                  <a:srgbClr val="0432FF"/>
                </a:solidFill>
              </a:rPr>
              <a:t>attracted you to working on heavy flavor or neutrino physics</a:t>
            </a:r>
            <a:r>
              <a:rPr lang="en-US" sz="1800" dirty="0"/>
              <a:t> for your MSc or PhD research? Have you had prior research experience in this area? </a:t>
            </a:r>
          </a:p>
          <a:p>
            <a:pPr lvl="1"/>
            <a:r>
              <a:rPr lang="en-US" sz="1800" dirty="0"/>
              <a:t>Please provide any </a:t>
            </a:r>
            <a:r>
              <a:rPr lang="en-US" sz="1800" dirty="0">
                <a:solidFill>
                  <a:srgbClr val="0432FF"/>
                </a:solidFill>
              </a:rPr>
              <a:t>other criticisms or comments</a:t>
            </a:r>
            <a:r>
              <a:rPr lang="en-US" sz="1800" dirty="0"/>
              <a:t>. In particular, what do you suggest we improve or change if the school is held online in the future? 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+16 specific questions </a:t>
            </a:r>
            <a:r>
              <a:rPr lang="en-US" sz="1800" dirty="0"/>
              <a:t>on different aspects of the school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31504-6E9A-EE43-936C-54C3D534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5" name="Picture 1" descr="page1image217841296">
            <a:extLst>
              <a:ext uri="{FF2B5EF4-FFF2-40B4-BE49-F238E27FC236}">
                <a16:creationId xmlns:a16="http://schemas.microsoft.com/office/drawing/2014/main" id="{8EEE1051-9AD4-4C2A-DAB5-F465D11C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793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234334368">
            <a:extLst>
              <a:ext uri="{FF2B5EF4-FFF2-40B4-BE49-F238E27FC236}">
                <a16:creationId xmlns:a16="http://schemas.microsoft.com/office/drawing/2014/main" id="{25D57F40-AECE-79AC-39C3-A54215AE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5400" cy="242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234331456">
            <a:extLst>
              <a:ext uri="{FF2B5EF4-FFF2-40B4-BE49-F238E27FC236}">
                <a16:creationId xmlns:a16="http://schemas.microsoft.com/office/drawing/2014/main" id="{B6DC6A30-E95D-FFDF-61E5-839ED05A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800" cy="242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217841296">
            <a:extLst>
              <a:ext uri="{FF2B5EF4-FFF2-40B4-BE49-F238E27FC236}">
                <a16:creationId xmlns:a16="http://schemas.microsoft.com/office/drawing/2014/main" id="{0B75772F-6229-CF5B-DC14-E565036A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793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234334368">
            <a:extLst>
              <a:ext uri="{FF2B5EF4-FFF2-40B4-BE49-F238E27FC236}">
                <a16:creationId xmlns:a16="http://schemas.microsoft.com/office/drawing/2014/main" id="{AAC4E160-8157-C36C-7EA5-72FD6992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5400" cy="242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234331456">
            <a:extLst>
              <a:ext uri="{FF2B5EF4-FFF2-40B4-BE49-F238E27FC236}">
                <a16:creationId xmlns:a16="http://schemas.microsoft.com/office/drawing/2014/main" id="{01A26621-B01B-BEE4-B288-EEF9EBD5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800" cy="242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563FC-C4D2-F241-8EF3-5EC541EA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616CA-98E3-3245-8C05-D8B16F6A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360" y="0"/>
            <a:ext cx="7183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5D50-8DB6-1AD3-AA66-AE270F36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2020 Mentorship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5E553-3791-18B8-F029-50713C485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sz="2000" dirty="0"/>
              <a:t>We got 17 volunteer mentors who worked with school students (27, I think) on a project after the school, usually remotely.</a:t>
            </a:r>
          </a:p>
          <a:p>
            <a:r>
              <a:rPr lang="en-US" sz="2000" dirty="0"/>
              <a:t>All parameters (scope, length, </a:t>
            </a:r>
            <a:br>
              <a:rPr lang="en-US" sz="2000" dirty="0"/>
            </a:br>
            <a:r>
              <a:rPr lang="en-US" sz="2000" dirty="0"/>
              <a:t>expectations, etc.) defined together</a:t>
            </a:r>
            <a:br>
              <a:rPr lang="en-US" sz="2000" dirty="0"/>
            </a:br>
            <a:r>
              <a:rPr lang="en-US" sz="2000" dirty="0"/>
              <a:t>by the mentor and the mentee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842E-4AB8-78D0-0B3B-E52322D3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1E7D4-942F-3235-F947-B22C5A9E28AA}"/>
              </a:ext>
            </a:extLst>
          </p:cNvPr>
          <p:cNvSpPr txBox="1"/>
          <p:nvPr/>
        </p:nvSpPr>
        <p:spPr>
          <a:xfrm>
            <a:off x="8001000" y="2132886"/>
            <a:ext cx="28956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Thomas </a:t>
            </a:r>
            <a:r>
              <a:rPr lang="en-US" sz="1400" dirty="0" err="1"/>
              <a:t>Kuhr</a:t>
            </a:r>
            <a:endParaRPr lang="en-US" sz="1400" dirty="0"/>
          </a:p>
          <a:p>
            <a:r>
              <a:rPr lang="en-US" sz="1400" dirty="0"/>
              <a:t>Andrzej </a:t>
            </a:r>
            <a:r>
              <a:rPr lang="en-US" sz="1400" dirty="0" err="1"/>
              <a:t>Bozek</a:t>
            </a:r>
            <a:endParaRPr lang="en-US" sz="1400" dirty="0"/>
          </a:p>
          <a:p>
            <a:r>
              <a:rPr lang="en-US" sz="1400" dirty="0"/>
              <a:t>Francesco Terranova, </a:t>
            </a:r>
          </a:p>
          <a:p>
            <a:r>
              <a:rPr lang="en-US" sz="1400" dirty="0"/>
              <a:t>Andrea </a:t>
            </a:r>
            <a:r>
              <a:rPr lang="en-US" sz="1400" dirty="0" err="1"/>
              <a:t>Longhin</a:t>
            </a:r>
            <a:endParaRPr lang="en-US" sz="1400" dirty="0"/>
          </a:p>
          <a:p>
            <a:r>
              <a:rPr lang="en-US" sz="1400" dirty="0"/>
              <a:t>Agnese </a:t>
            </a:r>
            <a:r>
              <a:rPr lang="en-US" sz="1400" dirty="0" err="1"/>
              <a:t>Giaz</a:t>
            </a:r>
            <a:r>
              <a:rPr lang="en-US" sz="1400" dirty="0"/>
              <a:t> </a:t>
            </a:r>
          </a:p>
          <a:p>
            <a:r>
              <a:rPr lang="en-US" sz="1400" dirty="0"/>
              <a:t>Stefano </a:t>
            </a:r>
            <a:r>
              <a:rPr lang="en-US" sz="1400" dirty="0" err="1"/>
              <a:t>Lacaprara</a:t>
            </a:r>
            <a:r>
              <a:rPr lang="en-US" sz="1400" dirty="0"/>
              <a:t> </a:t>
            </a:r>
          </a:p>
          <a:p>
            <a:r>
              <a:rPr lang="en-US" sz="1400" dirty="0"/>
              <a:t>Francesco Forti et al</a:t>
            </a:r>
          </a:p>
          <a:p>
            <a:r>
              <a:rPr lang="en-US" sz="1400" dirty="0"/>
              <a:t>Giacomo Da Pietro </a:t>
            </a:r>
          </a:p>
          <a:p>
            <a:r>
              <a:rPr lang="en-US" sz="1400" dirty="0"/>
              <a:t>Philip </a:t>
            </a:r>
            <a:r>
              <a:rPr lang="en-US" sz="1400" dirty="0" err="1"/>
              <a:t>Bambade</a:t>
            </a:r>
            <a:endParaRPr lang="en-US" sz="1400" dirty="0"/>
          </a:p>
          <a:p>
            <a:r>
              <a:rPr lang="en-US" sz="1400" dirty="0"/>
              <a:t>Marco </a:t>
            </a:r>
            <a:r>
              <a:rPr lang="en-US" sz="1400" dirty="0" err="1"/>
              <a:t>Bracko</a:t>
            </a:r>
            <a:endParaRPr lang="en-US" sz="1400" dirty="0"/>
          </a:p>
          <a:p>
            <a:r>
              <a:rPr lang="en-US" sz="1400" dirty="0"/>
              <a:t>Claudio </a:t>
            </a:r>
            <a:r>
              <a:rPr lang="en-US" sz="1400" dirty="0" err="1"/>
              <a:t>Giganti</a:t>
            </a:r>
            <a:r>
              <a:rPr lang="en-US" sz="1400" dirty="0"/>
              <a:t> </a:t>
            </a:r>
          </a:p>
          <a:p>
            <a:r>
              <a:rPr lang="en-US" sz="1400" dirty="0"/>
              <a:t>Sara </a:t>
            </a:r>
            <a:r>
              <a:rPr lang="en-US" sz="1400" dirty="0" err="1"/>
              <a:t>Bolognesi</a:t>
            </a:r>
            <a:endParaRPr lang="en-US" sz="1400" dirty="0"/>
          </a:p>
          <a:p>
            <a:r>
              <a:rPr lang="en-US" sz="1400" dirty="0"/>
              <a:t>Federico Sanchez</a:t>
            </a:r>
          </a:p>
          <a:p>
            <a:r>
              <a:rPr lang="en-US" sz="1400" dirty="0"/>
              <a:t>Mehmet </a:t>
            </a:r>
            <a:r>
              <a:rPr lang="en-US" sz="1400" dirty="0" err="1"/>
              <a:t>Zeyrek</a:t>
            </a:r>
            <a:r>
              <a:rPr lang="en-US" sz="1400" dirty="0"/>
              <a:t> &amp; </a:t>
            </a:r>
            <a:r>
              <a:rPr lang="en-US" sz="1400" dirty="0" err="1"/>
              <a:t>Selcuk</a:t>
            </a:r>
            <a:r>
              <a:rPr lang="en-US" sz="1400" dirty="0"/>
              <a:t> </a:t>
            </a:r>
            <a:r>
              <a:rPr lang="en-US" sz="1400" dirty="0" err="1"/>
              <a:t>Bilmis</a:t>
            </a:r>
            <a:endParaRPr lang="en-US" sz="1400" dirty="0"/>
          </a:p>
          <a:p>
            <a:r>
              <a:rPr lang="en-US" sz="1400" dirty="0"/>
              <a:t>Peter Lewis</a:t>
            </a:r>
          </a:p>
          <a:p>
            <a:r>
              <a:rPr lang="en-US" sz="1400" dirty="0"/>
              <a:t>Diego Tonelli</a:t>
            </a:r>
          </a:p>
          <a:p>
            <a:r>
              <a:rPr lang="en-US" sz="1400" dirty="0"/>
              <a:t>Paolo </a:t>
            </a:r>
            <a:r>
              <a:rPr lang="en-US" sz="1400" dirty="0" err="1"/>
              <a:t>Branchini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BB049-6062-AB3C-279C-1DBB2A63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90" y="4078878"/>
            <a:ext cx="5680710" cy="14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361208" y="164521"/>
            <a:ext cx="9466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Dissemination of science and technology results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 i</a:t>
            </a:r>
            <a:r>
              <a:rPr lang="en-US" sz="2800" dirty="0" smtClean="0">
                <a:solidFill>
                  <a:srgbClr val="FF6600"/>
                </a:solidFill>
              </a:rPr>
              <a:t>ntegral </a:t>
            </a:r>
            <a:r>
              <a:rPr lang="en-US" sz="2800" dirty="0">
                <a:solidFill>
                  <a:srgbClr val="FF6600"/>
                </a:solidFill>
              </a:rPr>
              <a:t>task of </a:t>
            </a:r>
            <a:r>
              <a:rPr lang="en-US" sz="2800" dirty="0" smtClean="0">
                <a:solidFill>
                  <a:srgbClr val="FF6600"/>
                </a:solidFill>
              </a:rPr>
              <a:t>Work </a:t>
            </a:r>
            <a:r>
              <a:rPr lang="en-US" sz="2800" dirty="0">
                <a:solidFill>
                  <a:srgbClr val="FF6600"/>
                </a:solidFill>
              </a:rPr>
              <a:t>Packages </a:t>
            </a:r>
            <a:r>
              <a:rPr lang="en-US" sz="2800" dirty="0" smtClean="0">
                <a:solidFill>
                  <a:srgbClr val="FF6600"/>
                </a:solidFill>
              </a:rPr>
              <a:t>1-5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7591" y="1666876"/>
            <a:ext cx="113364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Following best practices </a:t>
            </a:r>
            <a:r>
              <a:rPr lang="en-US" sz="2000" dirty="0" smtClean="0"/>
              <a:t>using </a:t>
            </a:r>
            <a:r>
              <a:rPr lang="en-US" sz="2000" dirty="0" smtClean="0"/>
              <a:t>standard tools of High Energy Physics community</a:t>
            </a:r>
          </a:p>
          <a:p>
            <a:r>
              <a:rPr lang="en-US" sz="2000" dirty="0" smtClean="0"/>
              <a:t>     </a:t>
            </a:r>
            <a:r>
              <a:rPr lang="en-US" sz="1600" dirty="0" smtClean="0"/>
              <a:t>(1) internal report &amp; presentation within research team, </a:t>
            </a:r>
            <a:r>
              <a:rPr lang="en-US" sz="1600" dirty="0" smtClean="0"/>
              <a:t>then</a:t>
            </a:r>
            <a:r>
              <a:rPr lang="en-US" sz="1600" dirty="0" smtClean="0"/>
              <a:t> </a:t>
            </a:r>
            <a:r>
              <a:rPr lang="en-US" sz="1600" dirty="0" smtClean="0"/>
              <a:t>whole collaboration </a:t>
            </a:r>
          </a:p>
          <a:p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           first results, progress of on-going work, cross-checks</a:t>
            </a:r>
            <a:endParaRPr lang="en-US" sz="1600" dirty="0" smtClean="0">
              <a:solidFill>
                <a:srgbClr val="006600"/>
              </a:solidFill>
            </a:endParaRPr>
          </a:p>
          <a:p>
            <a:endParaRPr lang="en-US" sz="400" dirty="0" smtClean="0"/>
          </a:p>
          <a:p>
            <a:r>
              <a:rPr lang="en-US" sz="1600" dirty="0" smtClean="0"/>
              <a:t>      </a:t>
            </a:r>
            <a:r>
              <a:rPr lang="en-US" sz="1600" dirty="0" smtClean="0"/>
              <a:t>(2) </a:t>
            </a:r>
            <a:r>
              <a:rPr lang="en-US" sz="1600" dirty="0" smtClean="0"/>
              <a:t>report </a:t>
            </a:r>
            <a:r>
              <a:rPr lang="en-US" sz="1600" dirty="0" smtClean="0"/>
              <a:t>/ presentation at </a:t>
            </a:r>
            <a:r>
              <a:rPr lang="en-US" sz="1600" dirty="0"/>
              <a:t>international </a:t>
            </a:r>
            <a:r>
              <a:rPr lang="en-US" sz="1600" dirty="0" smtClean="0"/>
              <a:t>workshop / conference </a:t>
            </a:r>
            <a:r>
              <a:rPr lang="en-US" sz="1600" dirty="0" smtClean="0"/>
              <a:t>(internal peer review)                                                                                               </a:t>
            </a:r>
          </a:p>
          <a:p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           </a:t>
            </a:r>
            <a:r>
              <a:rPr lang="en-US" sz="1600" dirty="0" smtClean="0">
                <a:solidFill>
                  <a:srgbClr val="006600"/>
                </a:solidFill>
              </a:rPr>
              <a:t>reliable results deserving scrutiny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006600"/>
                </a:solidFill>
              </a:rPr>
              <a:t> triggers further work within </a:t>
            </a:r>
            <a:r>
              <a:rPr lang="en-US" sz="1600" dirty="0">
                <a:solidFill>
                  <a:srgbClr val="006600"/>
                </a:solidFill>
              </a:rPr>
              <a:t>HEP community to confirm </a:t>
            </a:r>
            <a:r>
              <a:rPr lang="en-US" sz="1600" dirty="0" smtClean="0">
                <a:solidFill>
                  <a:srgbClr val="006600"/>
                </a:solidFill>
              </a:rPr>
              <a:t>/ contradict, possibly </a:t>
            </a:r>
            <a:r>
              <a:rPr lang="en-US" sz="1600" dirty="0">
                <a:solidFill>
                  <a:srgbClr val="006600"/>
                </a:solidFill>
              </a:rPr>
              <a:t>develop them</a:t>
            </a:r>
            <a:endParaRPr lang="en-US" sz="1600" dirty="0" smtClean="0">
              <a:solidFill>
                <a:srgbClr val="006600"/>
              </a:solidFill>
            </a:endParaRPr>
          </a:p>
          <a:p>
            <a:r>
              <a:rPr lang="en-US" sz="400" dirty="0">
                <a:solidFill>
                  <a:srgbClr val="006600"/>
                </a:solidFill>
              </a:rPr>
              <a:t> </a:t>
            </a:r>
            <a:endParaRPr lang="en-US" sz="400" dirty="0" smtClean="0">
              <a:solidFill>
                <a:srgbClr val="006600"/>
              </a:solidFill>
            </a:endParaRPr>
          </a:p>
          <a:p>
            <a:r>
              <a:rPr lang="en-US" sz="1600" dirty="0">
                <a:solidFill>
                  <a:srgbClr val="006600"/>
                </a:solidFill>
              </a:rPr>
              <a:t> </a:t>
            </a:r>
            <a:r>
              <a:rPr lang="en-US" sz="1600" dirty="0" smtClean="0">
                <a:solidFill>
                  <a:srgbClr val="006600"/>
                </a:solidFill>
              </a:rPr>
              <a:t>     </a:t>
            </a:r>
            <a:r>
              <a:rPr lang="en-US" sz="1600" dirty="0" smtClean="0"/>
              <a:t>(3) high-impact journal publication (external peer review) : European Journal of Physics, Journal of High-Energy Physics, Physical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Review</a:t>
            </a:r>
            <a:r>
              <a:rPr lang="en-US" sz="1600" dirty="0"/>
              <a:t>, </a:t>
            </a:r>
            <a:r>
              <a:rPr lang="en-US" sz="1600" dirty="0" smtClean="0"/>
              <a:t>Physical Review </a:t>
            </a:r>
            <a:r>
              <a:rPr lang="en-US" sz="1600" dirty="0"/>
              <a:t>Letters, Physics </a:t>
            </a:r>
            <a:r>
              <a:rPr lang="en-US" sz="1600" dirty="0" smtClean="0"/>
              <a:t>Letters, Nature, Nuclear </a:t>
            </a:r>
            <a:r>
              <a:rPr lang="en-US" sz="1600" dirty="0"/>
              <a:t>Instruments and Methods </a:t>
            </a:r>
            <a:r>
              <a:rPr lang="en-US" sz="1600" dirty="0" smtClean="0"/>
              <a:t>A or </a:t>
            </a:r>
            <a:r>
              <a:rPr lang="en-US" sz="1600" dirty="0"/>
              <a:t>Journal of </a:t>
            </a:r>
            <a:r>
              <a:rPr lang="en-US" sz="1600" dirty="0" smtClean="0"/>
              <a:t>Instrumentation</a:t>
            </a:r>
          </a:p>
          <a:p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           totally solid, </a:t>
            </a:r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fully documented 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all </a:t>
            </a:r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details needed to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understand and </a:t>
            </a:r>
            <a:r>
              <a:rPr lang="en-US" sz="1600" dirty="0">
                <a:solidFill>
                  <a:srgbClr val="006600"/>
                </a:solidFill>
                <a:sym typeface="Wingdings" panose="05000000000000000000" pitchFamily="2" charset="2"/>
              </a:rPr>
              <a:t>reproduce </a:t>
            </a:r>
            <a:r>
              <a:rPr lang="en-US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the findings</a:t>
            </a:r>
            <a:endParaRPr lang="en-US" sz="2000" dirty="0">
              <a:solidFill>
                <a:srgbClr val="006600"/>
              </a:solidFill>
              <a:sym typeface="Wingdings" panose="05000000000000000000" pitchFamily="2" charset="2"/>
            </a:endParaRPr>
          </a:p>
          <a:p>
            <a:endParaRPr lang="en-US" sz="1200" dirty="0"/>
          </a:p>
          <a:p>
            <a:r>
              <a:rPr lang="en-US" sz="2000" dirty="0" smtClean="0"/>
              <a:t>Emphasizing open access and open science practices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1600" dirty="0" smtClean="0"/>
              <a:t>- Preprints in open access repositories </a:t>
            </a:r>
            <a:r>
              <a:rPr lang="en-US" sz="1600" dirty="0"/>
              <a:t>e.g. </a:t>
            </a:r>
            <a:r>
              <a:rPr lang="en-US" sz="1600" dirty="0">
                <a:hlinkClick r:id="rId5"/>
              </a:rPr>
              <a:t>https://arxiv.org</a:t>
            </a:r>
            <a:r>
              <a:rPr lang="en-US" sz="1600" dirty="0" smtClean="0">
                <a:hlinkClick r:id="rId5"/>
              </a:rPr>
              <a:t>/</a:t>
            </a:r>
            <a:r>
              <a:rPr lang="en-US" sz="1600" dirty="0"/>
              <a:t> </a:t>
            </a:r>
            <a:r>
              <a:rPr lang="en-US" sz="1600" dirty="0" smtClean="0"/>
              <a:t>, </a:t>
            </a:r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inspirehep.net</a:t>
            </a:r>
            <a:endParaRPr lang="en-US" sz="1600" dirty="0" smtClean="0"/>
          </a:p>
          <a:p>
            <a:r>
              <a:rPr lang="en-US" sz="400" dirty="0"/>
              <a:t> </a:t>
            </a:r>
            <a:r>
              <a:rPr lang="en-US" sz="400" dirty="0" smtClean="0"/>
              <a:t>    </a:t>
            </a:r>
            <a:endParaRPr lang="en-US" sz="4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- </a:t>
            </a:r>
            <a:r>
              <a:rPr lang="en-US" sz="1600" dirty="0"/>
              <a:t>O</a:t>
            </a:r>
            <a:r>
              <a:rPr lang="en-US" sz="1600" dirty="0" smtClean="0"/>
              <a:t>pen </a:t>
            </a:r>
            <a:r>
              <a:rPr lang="en-US" sz="1600" dirty="0"/>
              <a:t>access journals </a:t>
            </a:r>
            <a:r>
              <a:rPr lang="en-US" sz="1600" dirty="0" smtClean="0"/>
              <a:t>always </a:t>
            </a:r>
            <a:r>
              <a:rPr lang="en-US" sz="1600" dirty="0"/>
              <a:t>preferred for </a:t>
            </a:r>
            <a:r>
              <a:rPr lang="en-US" sz="1600" dirty="0" smtClean="0"/>
              <a:t>publications (although </a:t>
            </a:r>
            <a:r>
              <a:rPr lang="en-US" sz="1600" dirty="0" smtClean="0"/>
              <a:t>usually involves additional </a:t>
            </a:r>
            <a:r>
              <a:rPr lang="en-US" sz="1600" dirty="0" smtClean="0"/>
              <a:t>costs…)</a:t>
            </a:r>
          </a:p>
          <a:p>
            <a:r>
              <a:rPr lang="en-US" sz="400" dirty="0"/>
              <a:t>   </a:t>
            </a:r>
            <a:r>
              <a:rPr lang="en-US" sz="400" dirty="0" smtClean="0"/>
              <a:t>  </a:t>
            </a:r>
            <a:endParaRPr lang="en-US" sz="4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- </a:t>
            </a:r>
            <a:r>
              <a:rPr lang="en-US" sz="1600" dirty="0" smtClean="0"/>
              <a:t>Free </a:t>
            </a:r>
            <a:r>
              <a:rPr lang="en-US" sz="1600" dirty="0"/>
              <a:t>access to repositories for needed </a:t>
            </a:r>
            <a:r>
              <a:rPr lang="en-US" sz="1600" dirty="0" smtClean="0"/>
              <a:t>software</a:t>
            </a:r>
            <a:r>
              <a:rPr lang="en-US" sz="1600" dirty="0"/>
              <a:t> </a:t>
            </a:r>
            <a:r>
              <a:rPr lang="en-US" sz="1600" dirty="0" smtClean="0"/>
              <a:t>and, </a:t>
            </a:r>
            <a:r>
              <a:rPr lang="en-US" sz="1600" dirty="0"/>
              <a:t>where appropriate, simulation </a:t>
            </a:r>
            <a:r>
              <a:rPr lang="en-US" sz="1600" dirty="0" smtClean="0"/>
              <a:t>setups and </a:t>
            </a:r>
            <a:r>
              <a:rPr lang="en-US" sz="1600" dirty="0"/>
              <a:t>data samples for </a:t>
            </a:r>
            <a:r>
              <a:rPr lang="en-US" sz="1600" dirty="0" smtClean="0"/>
              <a:t>cross-checks</a:t>
            </a:r>
          </a:p>
          <a:p>
            <a:endParaRPr lang="en-US" sz="1600" dirty="0"/>
          </a:p>
          <a:p>
            <a:r>
              <a:rPr lang="en-US" sz="2000" dirty="0" smtClean="0"/>
              <a:t>Support of JENNIFER2 mentioned in Acknowledgement Section of all journal publications </a:t>
            </a:r>
          </a:p>
        </p:txBody>
      </p:sp>
    </p:spTree>
    <p:extLst>
      <p:ext uri="{BB962C8B-B14F-4D97-AF65-F5344CB8AC3E}">
        <p14:creationId xmlns:p14="http://schemas.microsoft.com/office/powerpoint/2010/main" val="28949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0DC014-CD93-151F-703A-D583E13C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-228600"/>
            <a:ext cx="8229600" cy="1143000"/>
          </a:xfrm>
        </p:spPr>
        <p:txBody>
          <a:bodyPr/>
          <a:lstStyle/>
          <a:p>
            <a:r>
              <a:rPr lang="en-US" dirty="0"/>
              <a:t>2021 school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57DE4-EEBB-3D8A-984D-4EC53D4BE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838200"/>
            <a:ext cx="8229600" cy="60198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Same format, expanded, bolder program: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300" dirty="0"/>
              <a:t>The organizing committee</a:t>
            </a:r>
          </a:p>
          <a:p>
            <a:pPr lvl="1"/>
            <a:r>
              <a:rPr lang="en-US" sz="1400" dirty="0" err="1">
                <a:solidFill>
                  <a:srgbClr val="0432FF"/>
                </a:solidFill>
              </a:rPr>
              <a:t>Zdenek</a:t>
            </a:r>
            <a:r>
              <a:rPr lang="en-US" sz="1400" dirty="0">
                <a:solidFill>
                  <a:srgbClr val="0432FF"/>
                </a:solidFill>
              </a:rPr>
              <a:t> Dolezal, </a:t>
            </a:r>
            <a:r>
              <a:rPr lang="en-US" sz="1400" dirty="0" err="1">
                <a:solidFill>
                  <a:srgbClr val="0432FF"/>
                </a:solidFill>
              </a:rPr>
              <a:t>Tsunayuki</a:t>
            </a:r>
            <a:r>
              <a:rPr lang="en-US" sz="1400" dirty="0">
                <a:solidFill>
                  <a:srgbClr val="0432FF"/>
                </a:solidFill>
              </a:rPr>
              <a:t> Matsubara, </a:t>
            </a:r>
            <a:r>
              <a:rPr lang="en-US" sz="1400" dirty="0" err="1">
                <a:solidFill>
                  <a:srgbClr val="0432FF"/>
                </a:solidFill>
              </a:rPr>
              <a:t>Ritsuko</a:t>
            </a:r>
            <a:r>
              <a:rPr lang="en-US" sz="1400" dirty="0">
                <a:solidFill>
                  <a:srgbClr val="0432FF"/>
                </a:solidFill>
              </a:rPr>
              <a:t> Ota, Antonio </a:t>
            </a:r>
            <a:r>
              <a:rPr lang="en-US" sz="1400" dirty="0" err="1">
                <a:solidFill>
                  <a:srgbClr val="0432FF"/>
                </a:solidFill>
              </a:rPr>
              <a:t>Passeri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 smtClean="0">
                <a:solidFill>
                  <a:srgbClr val="0432FF"/>
                </a:solidFill>
              </a:rPr>
              <a:t>Kan</a:t>
            </a:r>
            <a:r>
              <a:rPr lang="en-US" sz="1400" dirty="0" smtClean="0">
                <a:solidFill>
                  <a:srgbClr val="0432FF"/>
                </a:solidFill>
              </a:rPr>
              <a:t> </a:t>
            </a:r>
            <a:r>
              <a:rPr lang="en-US" sz="1400" dirty="0" err="1">
                <a:solidFill>
                  <a:srgbClr val="0432FF"/>
                </a:solidFill>
              </a:rPr>
              <a:t>Sakashita</a:t>
            </a:r>
            <a:r>
              <a:rPr lang="en-US" sz="1400" dirty="0">
                <a:solidFill>
                  <a:srgbClr val="0432FF"/>
                </a:solidFill>
              </a:rPr>
              <a:t>, Federico Sanchez, Abi </a:t>
            </a:r>
            <a:r>
              <a:rPr lang="en-US" sz="1400" dirty="0" err="1">
                <a:solidFill>
                  <a:srgbClr val="0432FF"/>
                </a:solidFill>
              </a:rPr>
              <a:t>Soffer</a:t>
            </a:r>
            <a:r>
              <a:rPr lang="en-US" sz="1400" dirty="0">
                <a:solidFill>
                  <a:srgbClr val="0432FF"/>
                </a:solidFill>
              </a:rPr>
              <a:t>, Shoji Uno</a:t>
            </a:r>
            <a:endParaRPr lang="en-US" sz="1400" dirty="0"/>
          </a:p>
          <a:p>
            <a:r>
              <a:rPr lang="en-US" sz="2300" dirty="0"/>
              <a:t>Our lecturers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</a:rPr>
              <a:t>Antonio </a:t>
            </a:r>
            <a:r>
              <a:rPr lang="en-US" sz="1400" dirty="0" err="1">
                <a:solidFill>
                  <a:srgbClr val="0432FF"/>
                </a:solidFill>
              </a:rPr>
              <a:t>Pich</a:t>
            </a:r>
            <a:r>
              <a:rPr lang="en-US" sz="1400" dirty="0">
                <a:solidFill>
                  <a:srgbClr val="0432FF"/>
                </a:solidFill>
              </a:rPr>
              <a:t>, Mika </a:t>
            </a:r>
            <a:r>
              <a:rPr lang="en-US" sz="1400" dirty="0" err="1">
                <a:solidFill>
                  <a:srgbClr val="0432FF"/>
                </a:solidFill>
              </a:rPr>
              <a:t>Masuzawa</a:t>
            </a:r>
            <a:r>
              <a:rPr lang="en-US" sz="1400" dirty="0">
                <a:solidFill>
                  <a:srgbClr val="0432FF"/>
                </a:solidFill>
              </a:rPr>
              <a:t>, Peter </a:t>
            </a:r>
            <a:r>
              <a:rPr lang="en-US" sz="1400" dirty="0" err="1">
                <a:solidFill>
                  <a:srgbClr val="0432FF"/>
                </a:solidFill>
              </a:rPr>
              <a:t>Krizan</a:t>
            </a:r>
            <a:r>
              <a:rPr lang="en-US" sz="1400" dirty="0">
                <a:solidFill>
                  <a:srgbClr val="0432FF"/>
                </a:solidFill>
              </a:rPr>
              <a:t>, Sara </a:t>
            </a:r>
            <a:r>
              <a:rPr lang="en-US" sz="1400" dirty="0" err="1">
                <a:solidFill>
                  <a:srgbClr val="0432FF"/>
                </a:solidFill>
              </a:rPr>
              <a:t>Bolognesi</a:t>
            </a:r>
            <a:r>
              <a:rPr lang="en-US" sz="1400" dirty="0">
                <a:solidFill>
                  <a:srgbClr val="0432FF"/>
                </a:solidFill>
              </a:rPr>
              <a:t>, Diego Tonelli, Alain Blondel, Sofia </a:t>
            </a:r>
            <a:r>
              <a:rPr lang="en-US" sz="1400" dirty="0" err="1">
                <a:solidFill>
                  <a:srgbClr val="0432FF"/>
                </a:solidFill>
              </a:rPr>
              <a:t>Vallecorsa</a:t>
            </a:r>
            <a:r>
              <a:rPr lang="en-US" sz="1400" dirty="0">
                <a:solidFill>
                  <a:srgbClr val="0432FF"/>
                </a:solidFill>
              </a:rPr>
              <a:t>, Armine </a:t>
            </a:r>
            <a:r>
              <a:rPr lang="en-US" sz="1400" dirty="0" err="1">
                <a:solidFill>
                  <a:srgbClr val="0432FF"/>
                </a:solidFill>
              </a:rPr>
              <a:t>Rostomyan</a:t>
            </a:r>
            <a:r>
              <a:rPr lang="en-US" sz="1400" dirty="0">
                <a:solidFill>
                  <a:srgbClr val="0432FF"/>
                </a:solidFill>
              </a:rPr>
              <a:t>, Torben Ferber</a:t>
            </a:r>
          </a:p>
          <a:p>
            <a:r>
              <a:rPr lang="en-US" sz="2300" dirty="0"/>
              <a:t>Our masterclass tutors and organizers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</a:rPr>
              <a:t>Antonio </a:t>
            </a:r>
            <a:r>
              <a:rPr lang="en-US" sz="1400" dirty="0" err="1">
                <a:solidFill>
                  <a:srgbClr val="0432FF"/>
                </a:solidFill>
              </a:rPr>
              <a:t>Passeri</a:t>
            </a:r>
            <a:r>
              <a:rPr lang="en-US" sz="1400" dirty="0">
                <a:solidFill>
                  <a:srgbClr val="0432FF"/>
                </a:solidFill>
              </a:rPr>
              <a:t>, Alberto Martini, Giacomo De Pietro, Radek </a:t>
            </a:r>
            <a:r>
              <a:rPr lang="en-US" sz="1400" dirty="0" err="1">
                <a:solidFill>
                  <a:srgbClr val="0432FF"/>
                </a:solidFill>
              </a:rPr>
              <a:t>Žlebčík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Tadeas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 err="1">
                <a:solidFill>
                  <a:srgbClr val="0432FF"/>
                </a:solidFill>
              </a:rPr>
              <a:t>Bilka</a:t>
            </a:r>
            <a:r>
              <a:rPr lang="en-US" sz="1400" dirty="0">
                <a:solidFill>
                  <a:srgbClr val="0432FF"/>
                </a:solidFill>
              </a:rPr>
              <a:t>, Karol Adamczyk, </a:t>
            </a:r>
            <a:r>
              <a:rPr lang="en-US" sz="1400" dirty="0" err="1">
                <a:solidFill>
                  <a:srgbClr val="0432FF"/>
                </a:solidFill>
              </a:rPr>
              <a:t>Jarek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r>
              <a:rPr lang="en-US" sz="1400" dirty="0" err="1" smtClean="0">
                <a:solidFill>
                  <a:srgbClr val="0432FF"/>
                </a:solidFill>
              </a:rPr>
              <a:t>Wiechczynski</a:t>
            </a:r>
            <a:endParaRPr lang="en-US" sz="1400" dirty="0" smtClean="0">
              <a:solidFill>
                <a:srgbClr val="0432FF"/>
              </a:solidFill>
            </a:endParaRPr>
          </a:p>
          <a:p>
            <a:r>
              <a:rPr lang="en-US" sz="2300" dirty="0" smtClean="0"/>
              <a:t>Our virtual tour and drift chamber guides </a:t>
            </a:r>
          </a:p>
          <a:p>
            <a:pPr lvl="1"/>
            <a:r>
              <a:rPr lang="en-US" sz="1400" dirty="0" err="1" smtClean="0">
                <a:solidFill>
                  <a:srgbClr val="0432FF"/>
                </a:solidFill>
              </a:rPr>
              <a:t>Katsuro</a:t>
            </a:r>
            <a:r>
              <a:rPr lang="en-US" sz="1400" dirty="0" smtClean="0">
                <a:solidFill>
                  <a:srgbClr val="0432FF"/>
                </a:solidFill>
              </a:rPr>
              <a:t> </a:t>
            </a:r>
            <a:r>
              <a:rPr lang="en-US" sz="1400" dirty="0">
                <a:solidFill>
                  <a:srgbClr val="0432FF"/>
                </a:solidFill>
              </a:rPr>
              <a:t>Nakamura, Shoji Uno, Ken </a:t>
            </a:r>
            <a:r>
              <a:rPr lang="en-US" sz="1400" dirty="0" err="1">
                <a:solidFill>
                  <a:srgbClr val="0432FF"/>
                </a:solidFill>
              </a:rPr>
              <a:t>Sakashita</a:t>
            </a:r>
            <a:r>
              <a:rPr lang="en-US" sz="1400" dirty="0">
                <a:solidFill>
                  <a:srgbClr val="0432FF"/>
                </a:solidFill>
              </a:rPr>
              <a:t>, </a:t>
            </a:r>
            <a:r>
              <a:rPr lang="en-US" sz="1400" dirty="0" err="1">
                <a:solidFill>
                  <a:srgbClr val="0432FF"/>
                </a:solidFill>
              </a:rPr>
              <a:t>Tsunayuki</a:t>
            </a:r>
            <a:r>
              <a:rPr lang="en-US" sz="1400" dirty="0">
                <a:solidFill>
                  <a:srgbClr val="0432FF"/>
                </a:solidFill>
              </a:rPr>
              <a:t> Matsubara, Takeshi </a:t>
            </a:r>
            <a:r>
              <a:rPr lang="en-US" sz="1400" dirty="0" err="1">
                <a:solidFill>
                  <a:srgbClr val="0432FF"/>
                </a:solidFill>
              </a:rPr>
              <a:t>Komatsubara</a:t>
            </a:r>
            <a:r>
              <a:rPr lang="en-US" sz="1400" dirty="0">
                <a:solidFill>
                  <a:srgbClr val="0432FF"/>
                </a:solidFill>
              </a:rPr>
              <a:t>, Guillaume </a:t>
            </a:r>
            <a:r>
              <a:rPr lang="en-US" sz="1400" dirty="0" err="1">
                <a:solidFill>
                  <a:srgbClr val="0432FF"/>
                </a:solidFill>
              </a:rPr>
              <a:t>Pronost</a:t>
            </a:r>
            <a:endParaRPr lang="en-US" sz="14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C99171-2950-8D14-7BC2-1BD12D7D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B12D5-ED59-DB11-36E6-838426A15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00988"/>
            <a:ext cx="7772400" cy="273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DAC9-D563-2D5B-8535-DE688027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US" dirty="0"/>
              <a:t>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06BB3-B341-18A4-BF02-1C4DB3029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79889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About 150 applicants</a:t>
            </a:r>
          </a:p>
          <a:p>
            <a:r>
              <a:rPr lang="en-US" sz="2000" dirty="0"/>
              <a:t>87 admitted:</a:t>
            </a:r>
          </a:p>
          <a:p>
            <a:r>
              <a:rPr lang="en-US" sz="2000" dirty="0"/>
              <a:t>Most of those rejected didn’t meet the </a:t>
            </a:r>
            <a:br>
              <a:rPr lang="en-US" sz="2000" dirty="0"/>
            </a:br>
            <a:r>
              <a:rPr lang="en-US" sz="2000" dirty="0"/>
              <a:t>criteria based on years in physics studies etc.</a:t>
            </a:r>
          </a:p>
          <a:p>
            <a:r>
              <a:rPr lang="en-US" sz="2000" dirty="0"/>
              <a:t>In 2 cases rejected lowest ranked in country:</a:t>
            </a:r>
          </a:p>
          <a:p>
            <a:pPr lvl="1"/>
            <a:r>
              <a:rPr lang="en-US" sz="1600" dirty="0"/>
              <a:t>Had 33 applicants from India, 8 from Sri Lanka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60CFE-C8CF-8EC8-055C-F4AD56F9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95E11-AED9-E6F6-DC98-B9071077E724}"/>
              </a:ext>
            </a:extLst>
          </p:cNvPr>
          <p:cNvSpPr txBox="1"/>
          <p:nvPr/>
        </p:nvSpPr>
        <p:spPr>
          <a:xfrm>
            <a:off x="8077200" y="900292"/>
            <a:ext cx="4572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1 Colombia</a:t>
            </a:r>
          </a:p>
          <a:p>
            <a:r>
              <a:rPr lang="en-US" sz="1200" dirty="0"/>
              <a:t>2 Ecuador</a:t>
            </a:r>
          </a:p>
          <a:p>
            <a:r>
              <a:rPr lang="en-US" sz="1200" dirty="0"/>
              <a:t>1 Honduras</a:t>
            </a:r>
          </a:p>
          <a:p>
            <a:r>
              <a:rPr lang="en-US" sz="1200" dirty="0"/>
              <a:t>3 Mexico</a:t>
            </a:r>
          </a:p>
          <a:p>
            <a:r>
              <a:rPr lang="en-US" sz="1200" dirty="0"/>
              <a:t>2 Peru</a:t>
            </a:r>
          </a:p>
          <a:p>
            <a:r>
              <a:rPr lang="en-US" sz="1200" dirty="0"/>
              <a:t>3 United States</a:t>
            </a:r>
          </a:p>
          <a:p>
            <a:r>
              <a:rPr lang="en-US" sz="1200" dirty="0"/>
              <a:t>1 Austria</a:t>
            </a:r>
          </a:p>
          <a:p>
            <a:r>
              <a:rPr lang="en-US" sz="1200" dirty="0"/>
              <a:t>1 Belgium</a:t>
            </a:r>
          </a:p>
          <a:p>
            <a:r>
              <a:rPr lang="en-US" sz="1200" dirty="0"/>
              <a:t>1 Czechia</a:t>
            </a:r>
          </a:p>
          <a:p>
            <a:r>
              <a:rPr lang="en-US" sz="1200" dirty="0"/>
              <a:t>1 Finland</a:t>
            </a:r>
          </a:p>
          <a:p>
            <a:r>
              <a:rPr lang="en-US" sz="1200" dirty="0"/>
              <a:t>1 France</a:t>
            </a:r>
          </a:p>
          <a:p>
            <a:r>
              <a:rPr lang="en-US" sz="1200" dirty="0"/>
              <a:t>1 Hungary</a:t>
            </a:r>
          </a:p>
          <a:p>
            <a:r>
              <a:rPr lang="en-US" sz="1200" dirty="0"/>
              <a:t>7 Italy</a:t>
            </a:r>
          </a:p>
          <a:p>
            <a:r>
              <a:rPr lang="en-US" sz="1200" dirty="0"/>
              <a:t>9 Japan</a:t>
            </a:r>
          </a:p>
          <a:p>
            <a:r>
              <a:rPr lang="en-US" sz="1200" dirty="0"/>
              <a:t>1 Poland</a:t>
            </a:r>
          </a:p>
          <a:p>
            <a:r>
              <a:rPr lang="en-US" sz="1200" dirty="0"/>
              <a:t>2 Russian Federation</a:t>
            </a:r>
          </a:p>
          <a:p>
            <a:r>
              <a:rPr lang="en-US" sz="1200" dirty="0"/>
              <a:t>2 Spain</a:t>
            </a:r>
          </a:p>
          <a:p>
            <a:r>
              <a:rPr lang="en-US" sz="1200" dirty="0"/>
              <a:t>3 Turkey</a:t>
            </a:r>
          </a:p>
          <a:p>
            <a:r>
              <a:rPr lang="en-US" sz="1200" dirty="0"/>
              <a:t>7 United Kingdom</a:t>
            </a:r>
          </a:p>
          <a:p>
            <a:r>
              <a:rPr lang="en-US" sz="1200" dirty="0"/>
              <a:t>14 India</a:t>
            </a:r>
          </a:p>
          <a:p>
            <a:r>
              <a:rPr lang="en-US" sz="1200" dirty="0"/>
              <a:t>3 China</a:t>
            </a:r>
          </a:p>
          <a:p>
            <a:r>
              <a:rPr lang="en-US" sz="1200" dirty="0"/>
              <a:t>2 Iran</a:t>
            </a:r>
          </a:p>
          <a:p>
            <a:r>
              <a:rPr lang="en-US" sz="1200" dirty="0"/>
              <a:t>4 S. Korea</a:t>
            </a:r>
          </a:p>
          <a:p>
            <a:r>
              <a:rPr lang="en-US" sz="1200" dirty="0"/>
              <a:t>4 Lebanon</a:t>
            </a:r>
          </a:p>
          <a:p>
            <a:r>
              <a:rPr lang="en-US" sz="1200" dirty="0"/>
              <a:t>1 Malaysia</a:t>
            </a:r>
          </a:p>
          <a:p>
            <a:r>
              <a:rPr lang="en-US" sz="1200" dirty="0"/>
              <a:t>1 Pakistan</a:t>
            </a:r>
          </a:p>
          <a:p>
            <a:r>
              <a:rPr lang="en-US" sz="1200" dirty="0"/>
              <a:t>2 Philippines</a:t>
            </a:r>
          </a:p>
          <a:p>
            <a:r>
              <a:rPr lang="en-US" sz="1200" dirty="0"/>
              <a:t>5 Sri Lanka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EC5777-B89B-F8EA-9EF3-F78E7EB7B22D}"/>
              </a:ext>
            </a:extLst>
          </p:cNvPr>
          <p:cNvCxnSpPr/>
          <p:nvPr/>
        </p:nvCxnSpPr>
        <p:spPr>
          <a:xfrm>
            <a:off x="3962400" y="1384109"/>
            <a:ext cx="3276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3E4E76F-5C7B-4BE2-DCB8-33898C38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971800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953DF-6AB5-F6DD-9DC7-AFE8CA47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Mentorship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8241E-6FCF-BA37-EF54-3F537AF98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40 students</a:t>
            </a:r>
          </a:p>
          <a:p>
            <a:r>
              <a:rPr lang="en-US" sz="2400" dirty="0"/>
              <a:t>23 mentors: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98151-5729-EF37-D73C-5D9285E6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24DE7-DE51-B1DE-735B-B544464F105A}"/>
              </a:ext>
            </a:extLst>
          </p:cNvPr>
          <p:cNvSpPr txBox="1"/>
          <p:nvPr/>
        </p:nvSpPr>
        <p:spPr>
          <a:xfrm>
            <a:off x="7010400" y="1752601"/>
            <a:ext cx="3200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Antonio </a:t>
            </a:r>
            <a:r>
              <a:rPr lang="en-US" sz="1200" dirty="0" err="1"/>
              <a:t>Passeri</a:t>
            </a:r>
            <a:endParaRPr lang="en-US" sz="1200" dirty="0"/>
          </a:p>
          <a:p>
            <a:r>
              <a:rPr lang="en-US" sz="1200" dirty="0"/>
              <a:t>Emi Kou</a:t>
            </a:r>
          </a:p>
          <a:p>
            <a:r>
              <a:rPr lang="en-US" sz="1200" dirty="0"/>
              <a:t>Giulia </a:t>
            </a:r>
            <a:r>
              <a:rPr lang="en-US" sz="1200" dirty="0" err="1"/>
              <a:t>Casarosa</a:t>
            </a:r>
            <a:endParaRPr lang="en-US" sz="1200" dirty="0"/>
          </a:p>
          <a:p>
            <a:r>
              <a:rPr lang="en-US" sz="1200" dirty="0" err="1"/>
              <a:t>Evgueni</a:t>
            </a:r>
            <a:r>
              <a:rPr lang="en-US" sz="1200" dirty="0"/>
              <a:t> </a:t>
            </a:r>
            <a:r>
              <a:rPr lang="en-US" sz="1200" dirty="0" err="1"/>
              <a:t>Goudzovski</a:t>
            </a:r>
            <a:endParaRPr lang="en-US" sz="1200" dirty="0"/>
          </a:p>
          <a:p>
            <a:r>
              <a:rPr lang="en-US" sz="1200" dirty="0"/>
              <a:t>Sofia </a:t>
            </a:r>
            <a:r>
              <a:rPr lang="en-US" sz="1200" dirty="0" err="1"/>
              <a:t>Vallecorsa</a:t>
            </a:r>
            <a:endParaRPr lang="en-US" sz="1200" dirty="0"/>
          </a:p>
          <a:p>
            <a:r>
              <a:rPr lang="en-US" sz="1200" dirty="0"/>
              <a:t>Mehmet </a:t>
            </a:r>
            <a:r>
              <a:rPr lang="en-US" sz="1200" dirty="0" err="1"/>
              <a:t>Zeyrek</a:t>
            </a:r>
            <a:r>
              <a:rPr lang="en-US" sz="1200" dirty="0"/>
              <a:t>,  </a:t>
            </a:r>
            <a:r>
              <a:rPr lang="en-US" sz="1200" dirty="0" err="1"/>
              <a:t>Selcuk</a:t>
            </a:r>
            <a:r>
              <a:rPr lang="en-US" sz="1200" dirty="0"/>
              <a:t> </a:t>
            </a:r>
            <a:r>
              <a:rPr lang="en-US" sz="1200" dirty="0" err="1"/>
              <a:t>Bilmis</a:t>
            </a:r>
            <a:endParaRPr lang="en-US" sz="1200" dirty="0"/>
          </a:p>
          <a:p>
            <a:r>
              <a:rPr lang="en-US" sz="1200" dirty="0"/>
              <a:t>Claudia Cecchi, Elisa </a:t>
            </a:r>
            <a:r>
              <a:rPr lang="en-US" sz="1200" dirty="0" err="1"/>
              <a:t>Manoni</a:t>
            </a:r>
            <a:endParaRPr lang="en-US" sz="1200" dirty="0"/>
          </a:p>
          <a:p>
            <a:r>
              <a:rPr lang="en-US" sz="1200" dirty="0"/>
              <a:t>Kendall </a:t>
            </a:r>
            <a:r>
              <a:rPr lang="en-US" sz="1200" dirty="0" err="1"/>
              <a:t>Mahn</a:t>
            </a:r>
            <a:endParaRPr lang="en-US" sz="1200" dirty="0"/>
          </a:p>
          <a:p>
            <a:r>
              <a:rPr lang="en-US" sz="1200" dirty="0"/>
              <a:t>Leonidas </a:t>
            </a:r>
            <a:r>
              <a:rPr lang="en-US" sz="1200" dirty="0" err="1"/>
              <a:t>Soplin</a:t>
            </a:r>
            <a:endParaRPr lang="en-US" sz="1200" dirty="0"/>
          </a:p>
          <a:p>
            <a:r>
              <a:rPr lang="en-US" sz="1200" dirty="0"/>
              <a:t>Jan </a:t>
            </a:r>
            <a:r>
              <a:rPr lang="en-US" sz="1200" dirty="0" err="1"/>
              <a:t>Strube</a:t>
            </a:r>
            <a:endParaRPr lang="en-US" sz="1200" dirty="0"/>
          </a:p>
          <a:p>
            <a:r>
              <a:rPr lang="en-US" sz="1200" dirty="0" err="1"/>
              <a:t>Alakhaba</a:t>
            </a:r>
            <a:r>
              <a:rPr lang="en-US" sz="1200" dirty="0"/>
              <a:t> Datta</a:t>
            </a:r>
          </a:p>
          <a:p>
            <a:r>
              <a:rPr lang="en-US" sz="1200" dirty="0"/>
              <a:t>Tom Browder</a:t>
            </a:r>
          </a:p>
          <a:p>
            <a:r>
              <a:rPr lang="en-US" sz="1200" dirty="0"/>
              <a:t>Jim Libby</a:t>
            </a:r>
          </a:p>
          <a:p>
            <a:r>
              <a:rPr lang="en-US" sz="1200" dirty="0"/>
              <a:t>Saurabh </a:t>
            </a:r>
            <a:r>
              <a:rPr lang="en-US" sz="1200" dirty="0" err="1"/>
              <a:t>Sandilya</a:t>
            </a:r>
            <a:r>
              <a:rPr lang="en-US" sz="1200" dirty="0"/>
              <a:t> </a:t>
            </a:r>
          </a:p>
          <a:p>
            <a:r>
              <a:rPr lang="en-US" sz="1200" dirty="0" err="1"/>
              <a:t>Gagan</a:t>
            </a:r>
            <a:r>
              <a:rPr lang="en-US" sz="1200" dirty="0"/>
              <a:t> Mohanty</a:t>
            </a:r>
          </a:p>
          <a:p>
            <a:r>
              <a:rPr lang="en-US" sz="1200" dirty="0"/>
              <a:t>Matsubara-</a:t>
            </a:r>
            <a:r>
              <a:rPr lang="en-US" sz="1200" dirty="0" err="1"/>
              <a:t>san</a:t>
            </a:r>
            <a:endParaRPr lang="en-US" sz="1200" dirty="0"/>
          </a:p>
          <a:p>
            <a:r>
              <a:rPr lang="en-US" sz="1200" dirty="0"/>
              <a:t>Seema </a:t>
            </a:r>
            <a:r>
              <a:rPr lang="en-US" sz="1200" dirty="0" err="1"/>
              <a:t>Bahinipati</a:t>
            </a:r>
            <a:r>
              <a:rPr lang="en-US" sz="1200" dirty="0"/>
              <a:t>, Vishal Bhardwaj</a:t>
            </a:r>
          </a:p>
          <a:p>
            <a:r>
              <a:rPr lang="en-US" sz="1200" dirty="0"/>
              <a:t>Thomas </a:t>
            </a:r>
            <a:r>
              <a:rPr lang="en-US" sz="1200" dirty="0" err="1"/>
              <a:t>Kuhr</a:t>
            </a:r>
            <a:endParaRPr lang="en-US" sz="1200" dirty="0"/>
          </a:p>
          <a:p>
            <a:r>
              <a:rPr lang="en-US" sz="1200" dirty="0"/>
              <a:t>Toni </a:t>
            </a:r>
            <a:r>
              <a:rPr lang="en-US" sz="1200" dirty="0" err="1"/>
              <a:t>Pich</a:t>
            </a:r>
            <a:endParaRPr lang="en-US" sz="1200" dirty="0"/>
          </a:p>
          <a:p>
            <a:r>
              <a:rPr lang="en-US" sz="1200" dirty="0"/>
              <a:t>Giulia Ricciardi</a:t>
            </a:r>
          </a:p>
          <a:p>
            <a:r>
              <a:rPr lang="en-US" sz="1200" dirty="0"/>
              <a:t>Philip </a:t>
            </a:r>
            <a:r>
              <a:rPr lang="en-US" sz="1200" dirty="0" err="1"/>
              <a:t>Bambade</a:t>
            </a:r>
            <a:endParaRPr lang="en-US" sz="1200" dirty="0"/>
          </a:p>
          <a:p>
            <a:r>
              <a:rPr lang="en-US" sz="1200" dirty="0"/>
              <a:t>Paolo </a:t>
            </a:r>
            <a:r>
              <a:rPr lang="en-US" sz="1200" dirty="0" err="1"/>
              <a:t>Branchini</a:t>
            </a:r>
            <a:endParaRPr lang="en-US" sz="1200" dirty="0"/>
          </a:p>
          <a:p>
            <a:r>
              <a:rPr lang="en-US" sz="1200" dirty="0"/>
              <a:t>Diego Tonelli</a:t>
            </a:r>
          </a:p>
          <a:p>
            <a:r>
              <a:rPr lang="en-US" sz="1200" dirty="0"/>
              <a:t>Jake Bennett</a:t>
            </a:r>
          </a:p>
        </p:txBody>
      </p:sp>
    </p:spTree>
    <p:extLst>
      <p:ext uri="{BB962C8B-B14F-4D97-AF65-F5344CB8AC3E}">
        <p14:creationId xmlns:p14="http://schemas.microsoft.com/office/powerpoint/2010/main" val="40938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33166-5907-9654-630B-3ECBA651D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281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There </a:t>
            </a:r>
            <a:r>
              <a:rPr lang="en-US" sz="2000" dirty="0"/>
              <a:t>was much interest in the online schools and the </a:t>
            </a:r>
            <a:r>
              <a:rPr lang="en-US" sz="2000" dirty="0" smtClean="0"/>
              <a:t>mentorships</a:t>
            </a:r>
          </a:p>
          <a:p>
            <a:r>
              <a:rPr lang="en-US" sz="2000" dirty="0">
                <a:solidFill>
                  <a:srgbClr val="FF6600"/>
                </a:solidFill>
              </a:rPr>
              <a:t>H</a:t>
            </a:r>
            <a:r>
              <a:rPr lang="en-US" sz="2000" dirty="0" smtClean="0">
                <a:solidFill>
                  <a:srgbClr val="FF6600"/>
                </a:solidFill>
              </a:rPr>
              <a:t>eld two successive years during suspension of JENNIFER2 contract due to Covid-19</a:t>
            </a:r>
          </a:p>
          <a:p>
            <a:pPr marL="0" indent="0">
              <a:buNone/>
            </a:pPr>
            <a:endParaRPr lang="en-US" sz="2000" dirty="0">
              <a:solidFill>
                <a:srgbClr val="FF6600"/>
              </a:solidFill>
            </a:endParaRPr>
          </a:p>
          <a:p>
            <a:r>
              <a:rPr lang="en-US" sz="2000" dirty="0"/>
              <a:t>Useful in countries that usually don’t participate in HEP</a:t>
            </a:r>
          </a:p>
          <a:p>
            <a:r>
              <a:rPr lang="en-US" sz="2000" dirty="0"/>
              <a:t>Significant outreach activity for students in the </a:t>
            </a:r>
            <a:r>
              <a:rPr lang="en-US" sz="2000" dirty="0">
                <a:solidFill>
                  <a:srgbClr val="006600"/>
                </a:solidFill>
              </a:rPr>
              <a:t>interface between </a:t>
            </a:r>
            <a:r>
              <a:rPr lang="en-US" sz="2000" dirty="0" smtClean="0">
                <a:solidFill>
                  <a:srgbClr val="006600"/>
                </a:solidFill>
              </a:rPr>
              <a:t>Bachelor </a:t>
            </a:r>
            <a:r>
              <a:rPr lang="en-US" sz="2000" dirty="0">
                <a:solidFill>
                  <a:srgbClr val="006600"/>
                </a:solidFill>
              </a:rPr>
              <a:t>and graduate school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C00000"/>
                </a:solidFill>
              </a:rPr>
              <a:t>2024 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C00000"/>
                </a:solidFill>
              </a:rPr>
              <a:t>summer school foreseen at KEK in the original in-person format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2023 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summer school</a:t>
            </a:r>
            <a:r>
              <a:rPr lang="en-US" sz="2000" dirty="0" smtClean="0">
                <a:solidFill>
                  <a:srgbClr val="C00000"/>
                </a:solidFill>
              </a:rPr>
              <a:t> in Europe under consideration (format as in previous JENNIFER contract)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0F25E-5A7C-303E-DB9F-7115F821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37755" y="243076"/>
            <a:ext cx="1100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Next JENNIFER2 Summer Schools </a:t>
            </a:r>
          </a:p>
        </p:txBody>
      </p:sp>
    </p:spTree>
    <p:extLst>
      <p:ext uri="{BB962C8B-B14F-4D97-AF65-F5344CB8AC3E}">
        <p14:creationId xmlns:p14="http://schemas.microsoft.com/office/powerpoint/2010/main" val="24675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129331"/>
            <a:ext cx="11003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</a:t>
            </a:r>
            <a:r>
              <a:rPr lang="en-US" sz="3600" dirty="0">
                <a:solidFill>
                  <a:srgbClr val="0000FF"/>
                </a:solidFill>
              </a:rPr>
              <a:t>G</a:t>
            </a:r>
            <a:r>
              <a:rPr lang="en-US" sz="3600" dirty="0" smtClean="0">
                <a:solidFill>
                  <a:srgbClr val="0000FF"/>
                </a:solidFill>
              </a:rPr>
              <a:t>eneral public science communication</a:t>
            </a:r>
          </a:p>
          <a:p>
            <a:pPr algn="ctr"/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 Belle II Virtual Reality : a trip in the world of elementary particles</a:t>
            </a:r>
            <a:endParaRPr lang="en-US" sz="2800" dirty="0" smtClean="0">
              <a:solidFill>
                <a:srgbClr val="FF66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272" y="1507532"/>
            <a:ext cx="6434028" cy="361914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35081" y="5444713"/>
            <a:ext cx="5373729" cy="539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i="1" dirty="0" smtClean="0">
                <a:solidFill>
                  <a:srgbClr val="006600"/>
                </a:solidFill>
              </a:rPr>
              <a:t>Antonio </a:t>
            </a:r>
            <a:r>
              <a:rPr lang="en-US" i="1" dirty="0" err="1" smtClean="0">
                <a:solidFill>
                  <a:srgbClr val="006600"/>
                </a:solidFill>
              </a:rPr>
              <a:t>Passeri</a:t>
            </a:r>
            <a:r>
              <a:rPr lang="en-US" i="1" dirty="0" smtClean="0">
                <a:solidFill>
                  <a:srgbClr val="006600"/>
                </a:solidFill>
              </a:rPr>
              <a:t>, INFN &amp; Roma-3</a:t>
            </a:r>
            <a:endParaRPr lang="en-US" sz="2000" dirty="0" smtClean="0">
              <a:solidFill>
                <a:srgbClr val="0432FF"/>
              </a:solidFill>
            </a:endParaRPr>
          </a:p>
          <a:p>
            <a:endParaRPr lang="en-US" sz="2000" dirty="0" smtClean="0">
              <a:solidFill>
                <a:srgbClr val="0432FF"/>
              </a:solidFill>
            </a:endParaRPr>
          </a:p>
          <a:p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F3F3E5-CA0C-CD4B-9DC0-9A6723CE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8" y="-61111"/>
            <a:ext cx="10515600" cy="989304"/>
          </a:xfrm>
        </p:spPr>
        <p:txBody>
          <a:bodyPr/>
          <a:lstStyle/>
          <a:p>
            <a:r>
              <a:rPr lang="it-IT" dirty="0"/>
              <a:t>Great </a:t>
            </a:r>
            <a:r>
              <a:rPr lang="it-IT" dirty="0" err="1"/>
              <a:t>fun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ages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E655D-63CE-D04A-8179-6C39432E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16" y="3505599"/>
            <a:ext cx="4343400" cy="325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AE053F-6303-0B4F-9C76-7FE0F4E2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569"/>
            <a:ext cx="4488047" cy="3366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81BFA-60FA-EB49-8585-52C6BF1AA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44" r="-4" b="31636"/>
          <a:stretch/>
        </p:blipFill>
        <p:spPr>
          <a:xfrm>
            <a:off x="9088535" y="4339456"/>
            <a:ext cx="3016307" cy="2228765"/>
          </a:xfrm>
          <a:prstGeom prst="rect">
            <a:avLst/>
          </a:prstGeom>
        </p:spPr>
      </p:pic>
      <p:pic>
        <p:nvPicPr>
          <p:cNvPr id="14" name="Picture 13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id="{69620D1B-C34F-C648-91A5-4A746B600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2" r="8322" b="-6"/>
          <a:stretch/>
        </p:blipFill>
        <p:spPr>
          <a:xfrm>
            <a:off x="8532867" y="906227"/>
            <a:ext cx="3366971" cy="2294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8A5193-A640-B04C-96C4-0BB45760C295}"/>
              </a:ext>
            </a:extLst>
          </p:cNvPr>
          <p:cNvSpPr/>
          <p:nvPr/>
        </p:nvSpPr>
        <p:spPr>
          <a:xfrm>
            <a:off x="81088" y="898054"/>
            <a:ext cx="8207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Different </a:t>
            </a:r>
            <a:r>
              <a:rPr lang="it-IT" sz="2400" b="1" dirty="0" smtClean="0"/>
              <a:t>kind </a:t>
            </a:r>
            <a:r>
              <a:rPr lang="it-IT" sz="2400" b="1" dirty="0"/>
              <a:t>of activities</a:t>
            </a:r>
          </a:p>
          <a:p>
            <a:pPr lvl="1"/>
            <a:r>
              <a:rPr lang="it-IT" sz="2400" dirty="0"/>
              <a:t>Schools and Masterclasses</a:t>
            </a:r>
          </a:p>
          <a:p>
            <a:pPr lvl="1"/>
            <a:r>
              <a:rPr lang="it-IT" sz="2400" dirty="0"/>
              <a:t>General Public</a:t>
            </a:r>
          </a:p>
          <a:p>
            <a:pPr lvl="1"/>
            <a:r>
              <a:rPr lang="it-IT" sz="2400" dirty="0"/>
              <a:t>Maker </a:t>
            </a:r>
            <a:r>
              <a:rPr lang="it-IT" sz="2400" dirty="0" err="1"/>
              <a:t>Faire</a:t>
            </a:r>
            <a:r>
              <a:rPr lang="it-IT" sz="2400" dirty="0"/>
              <a:t> </a:t>
            </a:r>
          </a:p>
          <a:p>
            <a:pPr lvl="1"/>
            <a:r>
              <a:rPr lang="it-IT" sz="2400" dirty="0"/>
              <a:t>National Geographic Science Festival (Genoa) </a:t>
            </a:r>
          </a:p>
        </p:txBody>
      </p:sp>
    </p:spTree>
    <p:extLst>
      <p:ext uri="{BB962C8B-B14F-4D97-AF65-F5344CB8AC3E}">
        <p14:creationId xmlns:p14="http://schemas.microsoft.com/office/powerpoint/2010/main" val="3703535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B6921A2-7EEA-5E48-8D40-42EC5726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4274" y="1255025"/>
            <a:ext cx="2760694" cy="10092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AA6798-983A-2D4D-939C-C6A82F70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1933" y="337542"/>
            <a:ext cx="3100054" cy="23158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0A5EF-66BE-324B-99D5-8A640AF7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" y="89636"/>
            <a:ext cx="11353800" cy="103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Fixed</a:t>
            </a:r>
            <a:r>
              <a:rPr lang="it-IT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stand</a:t>
            </a:r>
            <a:r>
              <a:rPr lang="it-IT" sz="4800" dirty="0"/>
              <a:t> in large public events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 descr="NOTTE EUROPEA DEI RICERCATORI 2018, 400 EVENTI PER FARE SCIENZA INSIEME -  TeleAmbiente TV | Canale 78 e 812 (Milano) del Digitale Terrestre">
            <a:extLst>
              <a:ext uri="{FF2B5EF4-FFF2-40B4-BE49-F238E27FC236}">
                <a16:creationId xmlns:a16="http://schemas.microsoft.com/office/drawing/2014/main" id="{68448CF0-237E-8444-BAA2-BC041CC5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2768103"/>
            <a:ext cx="3821574" cy="25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otte europea dei ricercatori, 400 eventi in tutta Italia - la Repubblica">
            <a:extLst>
              <a:ext uri="{FF2B5EF4-FFF2-40B4-BE49-F238E27FC236}">
                <a16:creationId xmlns:a16="http://schemas.microsoft.com/office/drawing/2014/main" id="{25443048-7C07-C14D-98D5-E822C741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9" y="4223882"/>
            <a:ext cx="355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F67538-E582-E240-A9EC-B07118316180}"/>
              </a:ext>
            </a:extLst>
          </p:cNvPr>
          <p:cNvSpPr/>
          <p:nvPr/>
        </p:nvSpPr>
        <p:spPr>
          <a:xfrm>
            <a:off x="170013" y="9748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it-IT" sz="2400" dirty="0"/>
              <a:t>Maker </a:t>
            </a:r>
            <a:r>
              <a:rPr lang="it-IT" sz="2400" dirty="0" err="1"/>
              <a:t>Faire</a:t>
            </a:r>
            <a:r>
              <a:rPr lang="it-IT" sz="2400" dirty="0"/>
              <a:t> </a:t>
            </a:r>
          </a:p>
          <a:p>
            <a:pPr lvl="1"/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Researcher’s</a:t>
            </a:r>
            <a:r>
              <a:rPr lang="it-IT" sz="2400" dirty="0"/>
              <a:t> Nights</a:t>
            </a:r>
          </a:p>
        </p:txBody>
      </p:sp>
      <p:pic>
        <p:nvPicPr>
          <p:cNvPr id="28" name="Picture 27" descr="A picture containing person, indoor, floor, furniture&#10;&#10;Description automatically generated">
            <a:extLst>
              <a:ext uri="{FF2B5EF4-FFF2-40B4-BE49-F238E27FC236}">
                <a16:creationId xmlns:a16="http://schemas.microsoft.com/office/drawing/2014/main" id="{976F7380-25AB-694A-8EFE-9B7A5B4DBE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2276"/>
          <a:stretch/>
        </p:blipFill>
        <p:spPr>
          <a:xfrm>
            <a:off x="4701059" y="2768103"/>
            <a:ext cx="2886670" cy="376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E3FD1-7C16-394F-95F6-95B0769E6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804" y="3231874"/>
            <a:ext cx="3853072" cy="28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2EECD-FC01-4648-8ED1-FF36C106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4" y="259434"/>
            <a:ext cx="4143049" cy="703205"/>
          </a:xfrm>
        </p:spPr>
        <p:txBody>
          <a:bodyPr anchor="b"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0000FF"/>
                </a:solidFill>
              </a:rPr>
              <a:t>Implementation</a:t>
            </a:r>
            <a:endParaRPr lang="it-IT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74B21-AD3D-8B41-A5A4-035CCFBC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8" y="1300922"/>
            <a:ext cx="4779602" cy="5160838"/>
          </a:xfrm>
        </p:spPr>
        <p:txBody>
          <a:bodyPr anchor="t">
            <a:normAutofit lnSpcReduction="10000"/>
          </a:bodyPr>
          <a:lstStyle/>
          <a:p>
            <a:r>
              <a:rPr lang="it-IT" sz="2400" dirty="0"/>
              <a:t>Belle II VR </a:t>
            </a:r>
            <a:r>
              <a:rPr lang="it-IT" sz="2400" dirty="0" smtClean="0"/>
              <a:t>graphically </a:t>
            </a:r>
            <a:r>
              <a:rPr lang="it-IT" sz="2400" dirty="0"/>
              <a:t>very </a:t>
            </a:r>
            <a:r>
              <a:rPr lang="it-IT" sz="2400" dirty="0" smtClean="0"/>
              <a:t>engaging + continuously </a:t>
            </a:r>
            <a:r>
              <a:rPr lang="it-IT" sz="2400" dirty="0"/>
              <a:t>improving</a:t>
            </a:r>
          </a:p>
          <a:p>
            <a:r>
              <a:rPr lang="it-IT" sz="2400" dirty="0" smtClean="0"/>
              <a:t>Public usage needs some expert </a:t>
            </a:r>
            <a:r>
              <a:rPr lang="it-IT" sz="2400" dirty="0"/>
              <a:t>support </a:t>
            </a:r>
            <a:r>
              <a:rPr lang="it-IT" sz="2400" dirty="0" smtClean="0"/>
              <a:t>to show how </a:t>
            </a:r>
            <a:r>
              <a:rPr lang="it-IT" sz="2400" dirty="0"/>
              <a:t>to move</a:t>
            </a:r>
          </a:p>
          <a:p>
            <a:r>
              <a:rPr lang="it-IT" sz="2400" dirty="0"/>
              <a:t>Nice videos </a:t>
            </a:r>
            <a:r>
              <a:rPr lang="it-IT" sz="2400" dirty="0" smtClean="0"/>
              <a:t>are produced </a:t>
            </a:r>
            <a:r>
              <a:rPr lang="it-IT" sz="2400" dirty="0"/>
              <a:t>on different physical processes </a:t>
            </a:r>
            <a:r>
              <a:rPr lang="it-IT" sz="2400" dirty="0" smtClean="0"/>
              <a:t>to explain to broader audiences</a:t>
            </a:r>
            <a:endParaRPr lang="it-IT" sz="2400" dirty="0"/>
          </a:p>
          <a:p>
            <a:r>
              <a:rPr lang="it-IT" sz="2400" dirty="0" smtClean="0"/>
              <a:t>Software property </a:t>
            </a:r>
            <a:r>
              <a:rPr lang="it-IT" sz="2400" dirty="0"/>
              <a:t>of Virginia </a:t>
            </a:r>
            <a:r>
              <a:rPr lang="it-IT" sz="2400" dirty="0" smtClean="0"/>
              <a:t>Tech</a:t>
            </a:r>
          </a:p>
          <a:p>
            <a:r>
              <a:rPr lang="it-IT" sz="2400" dirty="0" smtClean="0">
                <a:solidFill>
                  <a:srgbClr val="FF6600"/>
                </a:solidFill>
              </a:rPr>
              <a:t>All Belle II groups have VR</a:t>
            </a:r>
          </a:p>
          <a:p>
            <a:r>
              <a:rPr lang="en-US" sz="2400" dirty="0" smtClean="0">
                <a:solidFill>
                  <a:srgbClr val="006600"/>
                </a:solidFill>
              </a:rPr>
              <a:t>Super-</a:t>
            </a:r>
            <a:r>
              <a:rPr lang="en-US" sz="2400" dirty="0" err="1" smtClean="0">
                <a:solidFill>
                  <a:srgbClr val="006600"/>
                </a:solidFill>
              </a:rPr>
              <a:t>Kamiokande</a:t>
            </a:r>
            <a:r>
              <a:rPr lang="en-US" sz="2400" dirty="0" smtClean="0">
                <a:solidFill>
                  <a:srgbClr val="006600"/>
                </a:solidFill>
              </a:rPr>
              <a:t> VR available and </a:t>
            </a:r>
            <a:r>
              <a:rPr lang="en-US" sz="2400" dirty="0">
                <a:solidFill>
                  <a:srgbClr val="006600"/>
                </a:solidFill>
              </a:rPr>
              <a:t>used by neutrino </a:t>
            </a:r>
            <a:r>
              <a:rPr lang="en-US" sz="2400" dirty="0" smtClean="0">
                <a:solidFill>
                  <a:srgbClr val="006600"/>
                </a:solidFill>
              </a:rPr>
              <a:t>groups</a:t>
            </a:r>
          </a:p>
          <a:p>
            <a:r>
              <a:rPr lang="en-US" sz="2400" dirty="0" smtClean="0"/>
              <a:t>New </a:t>
            </a:r>
            <a:r>
              <a:rPr lang="en-US" sz="2400" dirty="0"/>
              <a:t>VR devices </a:t>
            </a:r>
            <a:r>
              <a:rPr lang="en-US" sz="2400" dirty="0" smtClean="0"/>
              <a:t>are available which are </a:t>
            </a:r>
            <a:r>
              <a:rPr lang="en-US" sz="2400" dirty="0"/>
              <a:t>stand-alone, perform </a:t>
            </a:r>
            <a:r>
              <a:rPr lang="en-US" sz="2400" dirty="0" smtClean="0"/>
              <a:t>better, </a:t>
            </a:r>
            <a:r>
              <a:rPr lang="en-US" sz="2400" dirty="0"/>
              <a:t>and are quite </a:t>
            </a:r>
            <a:r>
              <a:rPr lang="en-US" sz="2400" dirty="0" smtClean="0"/>
              <a:t>cheap </a:t>
            </a:r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891DF-977D-D646-9971-4F5C94A38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r="1" b="1"/>
          <a:stretch/>
        </p:blipFill>
        <p:spPr>
          <a:xfrm>
            <a:off x="4625440" y="12202"/>
            <a:ext cx="3749040" cy="3383270"/>
          </a:xfrm>
          <a:prstGeom prst="rect">
            <a:avLst/>
          </a:prstGeom>
        </p:spPr>
      </p:pic>
      <p:pic>
        <p:nvPicPr>
          <p:cNvPr id="5" name="Picture 4" descr="A picture containing laser&#10;&#10;Description automatically generated">
            <a:extLst>
              <a:ext uri="{FF2B5EF4-FFF2-40B4-BE49-F238E27FC236}">
                <a16:creationId xmlns:a16="http://schemas.microsoft.com/office/drawing/2014/main" id="{033DD3CB-5E09-EE49-9587-24723E99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8" r="2" b="2"/>
          <a:stretch/>
        </p:blipFill>
        <p:spPr>
          <a:xfrm>
            <a:off x="8442960" y="24394"/>
            <a:ext cx="3749040" cy="3383270"/>
          </a:xfrm>
          <a:prstGeom prst="rect">
            <a:avLst/>
          </a:prstGeom>
        </p:spPr>
      </p:pic>
      <p:pic>
        <p:nvPicPr>
          <p:cNvPr id="4098" name="Picture 2" descr="How to stop VR sickness: the best ways to reduce VR motion sickness |  TechRadar">
            <a:extLst>
              <a:ext uri="{FF2B5EF4-FFF2-40B4-BE49-F238E27FC236}">
                <a16:creationId xmlns:a16="http://schemas.microsoft.com/office/drawing/2014/main" id="{8E55F499-5D9C-A44B-B016-01B39AE4F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8" r="1" b="1"/>
          <a:stretch/>
        </p:blipFill>
        <p:spPr bwMode="auto">
          <a:xfrm>
            <a:off x="4605296" y="3474722"/>
            <a:ext cx="3781376" cy="34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rginia Tech loses $60 million as pandemic hits budget | Local News |  roanoke.com">
            <a:extLst>
              <a:ext uri="{FF2B5EF4-FFF2-40B4-BE49-F238E27FC236}">
                <a16:creationId xmlns:a16="http://schemas.microsoft.com/office/drawing/2014/main" id="{A6804A45-2881-1848-B20A-2B033FC9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5" b="4"/>
          <a:stretch/>
        </p:blipFill>
        <p:spPr bwMode="auto">
          <a:xfrm>
            <a:off x="8442960" y="3479518"/>
            <a:ext cx="374904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226867"/>
            <a:ext cx="1100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PhD </a:t>
            </a:r>
            <a:r>
              <a:rPr lang="en-US" sz="3600" dirty="0" smtClean="0">
                <a:solidFill>
                  <a:srgbClr val="0000FF"/>
                </a:solidFill>
              </a:rPr>
              <a:t>co-supervision </a:t>
            </a:r>
            <a:r>
              <a:rPr lang="en-US" sz="3600" dirty="0" smtClean="0">
                <a:solidFill>
                  <a:srgbClr val="006600"/>
                </a:solidFill>
              </a:rPr>
              <a:t>EU  </a:t>
            </a:r>
            <a:r>
              <a:rPr lang="en-US" sz="3600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↔  </a:t>
            </a:r>
            <a:r>
              <a:rPr lang="en-US" sz="3600" dirty="0" smtClean="0">
                <a:solidFill>
                  <a:srgbClr val="006600"/>
                </a:solidFill>
              </a:rPr>
              <a:t>Japan</a:t>
            </a:r>
            <a:endParaRPr lang="en-US" sz="3600" dirty="0" smtClean="0">
              <a:solidFill>
                <a:srgbClr val="00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7755" y="1187091"/>
            <a:ext cx="104532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dirty="0"/>
              <a:t>Administrative (JENNIFER2 + Japanese institution)                                                       </a:t>
            </a:r>
            <a:r>
              <a:rPr lang="en-US" dirty="0" smtClean="0"/>
              <a:t>                                           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hosting arrangements during </a:t>
            </a:r>
            <a:r>
              <a:rPr lang="en-US" dirty="0" err="1"/>
              <a:t>secondment</a:t>
            </a:r>
            <a:r>
              <a:rPr lang="en-US" dirty="0"/>
              <a:t> (</a:t>
            </a:r>
            <a:r>
              <a:rPr lang="en-US" sz="1400" dirty="0"/>
              <a:t>office space, computing, housing, medical insurance, transport, banking, support for language/translations, specific family/children requirement…</a:t>
            </a:r>
            <a:r>
              <a:rPr lang="en-US" dirty="0"/>
              <a:t>)                        </a:t>
            </a:r>
            <a:r>
              <a:rPr lang="en-US" dirty="0" smtClean="0"/>
              <a:t>                                                              </a:t>
            </a:r>
            <a:r>
              <a:rPr lang="en-US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6600"/>
                </a:solidFill>
                <a:sym typeface="Wingdings" panose="05000000000000000000" pitchFamily="2" charset="2"/>
              </a:rPr>
              <a:t>usually already well covered…</a:t>
            </a:r>
            <a:endParaRPr lang="en-US" dirty="0">
              <a:solidFill>
                <a:srgbClr val="FF6600"/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r>
              <a:rPr lang="en-US" dirty="0" smtClean="0"/>
              <a:t>Local </a:t>
            </a:r>
            <a:r>
              <a:rPr lang="en-US" dirty="0"/>
              <a:t>supervision arrangements                                                                                                          </a:t>
            </a:r>
            <a:r>
              <a:rPr lang="en-US" dirty="0" smtClean="0"/>
              <a:t>                         </a:t>
            </a:r>
            <a:r>
              <a:rPr lang="en-US" dirty="0">
                <a:sym typeface="Wingdings" panose="05000000000000000000" pitchFamily="2" charset="2"/>
              </a:rPr>
              <a:t> under responsibility of applying group                                                                            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</a:t>
            </a:r>
            <a:r>
              <a:rPr lang="en-US" dirty="0">
                <a:solidFill>
                  <a:srgbClr val="FF66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6600"/>
                </a:solidFill>
                <a:sym typeface="Wingdings" panose="05000000000000000000" pitchFamily="2" charset="2"/>
              </a:rPr>
              <a:t>important to carefully define</a:t>
            </a:r>
            <a:r>
              <a:rPr lang="en-US" dirty="0" smtClean="0">
                <a:solidFill>
                  <a:srgbClr val="FF6600"/>
                </a:solidFill>
                <a:sym typeface="Wingdings" panose="05000000000000000000" pitchFamily="2" charset="2"/>
              </a:rPr>
              <a:t>…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lphaUcPeriod"/>
            </a:pPr>
            <a:endParaRPr lang="en-US" sz="600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lphaUcPeriod"/>
            </a:pPr>
            <a:endParaRPr lang="en-US" sz="600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lphaUcPeriod"/>
            </a:pPr>
            <a:endParaRPr lang="en-US" sz="600" dirty="0"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dirty="0"/>
              <a:t>F</a:t>
            </a:r>
            <a:r>
              <a:rPr lang="en-US" dirty="0" smtClean="0"/>
              <a:t>inancial </a:t>
            </a:r>
            <a:r>
              <a:rPr lang="en-US" dirty="0"/>
              <a:t>support to attend international conference or workshop                           </a:t>
            </a:r>
            <a:r>
              <a:rPr lang="en-US" dirty="0" smtClean="0"/>
              <a:t>                                  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student talk or poster                                                                                               </a:t>
            </a:r>
            <a:r>
              <a:rPr lang="en-US" dirty="0" smtClean="0"/>
              <a:t>                                      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brief report on </a:t>
            </a:r>
            <a:r>
              <a:rPr lang="en-US" dirty="0" err="1"/>
              <a:t>secondment</a:t>
            </a:r>
            <a:r>
              <a:rPr lang="en-US" dirty="0"/>
              <a:t> (</a:t>
            </a:r>
            <a:r>
              <a:rPr lang="en-US" sz="1400" dirty="0"/>
              <a:t>achievements, results, future prospects, issues…</a:t>
            </a:r>
            <a:r>
              <a:rPr lang="en-US" dirty="0"/>
              <a:t>)                                                                                                        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1200 euros / student (</a:t>
            </a:r>
            <a:r>
              <a:rPr lang="en-US" sz="1400" dirty="0"/>
              <a:t>registration, travel + accommodation, invoice from home institution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endParaRPr lang="en-US" sz="600" dirty="0"/>
          </a:p>
          <a:p>
            <a:pPr marL="342900" indent="-342900">
              <a:buFont typeface="+mj-lt"/>
              <a:buAutoNum type="alphaUcPeriod"/>
            </a:pPr>
            <a:r>
              <a:rPr lang="en-US" dirty="0"/>
              <a:t>“JENNIFER2 Best PhD Award” in last year of JENNIFER2                                     </a:t>
            </a:r>
            <a:r>
              <a:rPr lang="en-US" dirty="0" smtClean="0"/>
              <a:t>                                                 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award session during final JENNIFER2 meeting.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9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206085"/>
            <a:ext cx="11003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PhD co-supervision –</a:t>
            </a:r>
            <a:r>
              <a:rPr lang="fr-FR" sz="3600" dirty="0">
                <a:solidFill>
                  <a:srgbClr val="0000FF"/>
                </a:solidFill>
              </a:rPr>
              <a:t> </a:t>
            </a:r>
            <a:r>
              <a:rPr lang="fr-FR" sz="3600" dirty="0" smtClean="0">
                <a:solidFill>
                  <a:srgbClr val="0000FF"/>
                </a:solidFill>
              </a:rPr>
              <a:t>Application </a:t>
            </a:r>
            <a:r>
              <a:rPr lang="fr-FR" sz="3600" dirty="0" err="1" smtClean="0">
                <a:solidFill>
                  <a:srgbClr val="0000FF"/>
                </a:solidFill>
              </a:rPr>
              <a:t>Form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1074247"/>
            <a:ext cx="9345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Name of PhD </a:t>
            </a:r>
            <a:r>
              <a:rPr lang="fr-FR" sz="1600" dirty="0" err="1"/>
              <a:t>student</a:t>
            </a:r>
            <a:r>
              <a:rPr lang="fr-FR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University / department / doctoral school of PhD student: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Period of enrollment / expected completion of PhD thesis: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PhD topic / thesis title (if already fixed):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JENNIFER2 team leader at beneficiary institution: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PhD supervisor(s) at beneficiary institution: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Co-supervisor at Japanese host institution (if identified):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Secondment</a:t>
            </a:r>
            <a:r>
              <a:rPr lang="fr-FR" sz="1600" dirty="0"/>
              <a:t> </a:t>
            </a:r>
            <a:r>
              <a:rPr lang="fr-FR" sz="1600" dirty="0" err="1"/>
              <a:t>project</a:t>
            </a:r>
            <a:r>
              <a:rPr lang="fr-FR" sz="1600" dirty="0"/>
              <a:t> </a:t>
            </a:r>
            <a:r>
              <a:rPr lang="fr-FR" sz="1600" dirty="0" err="1"/>
              <a:t>title</a:t>
            </a:r>
            <a:r>
              <a:rPr lang="fr-FR" sz="16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Period of </a:t>
            </a:r>
            <a:r>
              <a:rPr lang="en-US" sz="1600" dirty="0" err="1"/>
              <a:t>secondment</a:t>
            </a:r>
            <a:r>
              <a:rPr lang="en-US" sz="1600" dirty="0"/>
              <a:t> (minimum 3 months):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Brief description of work / study to be pursued during the </a:t>
            </a:r>
            <a:r>
              <a:rPr lang="en-US" sz="1600" dirty="0" err="1"/>
              <a:t>secondment</a:t>
            </a:r>
            <a:r>
              <a:rPr lang="en-US" sz="1600" dirty="0"/>
              <a:t> (1/2 to 1 page):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Any additional comment / considerations (max. 10 lines):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835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488373" y="1604530"/>
            <a:ext cx="11336481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Promoting </a:t>
            </a:r>
            <a:r>
              <a:rPr lang="en-US" sz="2000" dirty="0"/>
              <a:t>researchers’ visibility and career prospects (both junior and more senior, also tech. oriented)</a:t>
            </a:r>
          </a:p>
          <a:p>
            <a:r>
              <a:rPr lang="en-US" sz="1600" dirty="0"/>
              <a:t>    - Speaker’s committee identifies relevant </a:t>
            </a:r>
            <a:r>
              <a:rPr lang="en-US" sz="1600" dirty="0" smtClean="0"/>
              <a:t>conferences, carefully selects </a:t>
            </a:r>
            <a:r>
              <a:rPr lang="en-US" sz="1600" dirty="0"/>
              <a:t>speakers according to merit, competence, taking into account </a:t>
            </a:r>
            <a:r>
              <a:rPr lang="en-US" sz="1600" dirty="0" smtClean="0"/>
              <a:t>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career needs</a:t>
            </a:r>
            <a:r>
              <a:rPr lang="en-US" sz="1600" dirty="0"/>
              <a:t>, properly considering under-represented groups and </a:t>
            </a:r>
            <a:r>
              <a:rPr lang="en-US" sz="1600" dirty="0" smtClean="0"/>
              <a:t>women</a:t>
            </a:r>
          </a:p>
          <a:p>
            <a:endParaRPr lang="en-US" sz="400" dirty="0"/>
          </a:p>
          <a:p>
            <a:r>
              <a:rPr lang="en-US" sz="1600" dirty="0"/>
              <a:t>    - Diversity committee monitors balance in positions of responsibility and career advancement within collaboration, keeps track of 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talk demographics</a:t>
            </a:r>
            <a:r>
              <a:rPr lang="en-US" sz="1600" dirty="0"/>
              <a:t>, aims at mentoring and grooming young researchers from under-represented communities </a:t>
            </a:r>
            <a:r>
              <a:rPr lang="en-US" sz="1600" dirty="0" smtClean="0"/>
              <a:t>into </a:t>
            </a:r>
            <a:r>
              <a:rPr lang="en-US" sz="1600" dirty="0"/>
              <a:t>leadership roles</a:t>
            </a:r>
          </a:p>
          <a:p>
            <a:endParaRPr lang="en-US" sz="1200" dirty="0" smtClean="0"/>
          </a:p>
          <a:p>
            <a:r>
              <a:rPr lang="en-US" sz="2000" dirty="0" smtClean="0"/>
              <a:t>Exploitation, cross-fertilization and IPR issues</a:t>
            </a:r>
          </a:p>
          <a:p>
            <a:r>
              <a:rPr lang="en-US" sz="1600" dirty="0" smtClean="0"/>
              <a:t>    - R&amp;D activity </a:t>
            </a:r>
            <a:r>
              <a:rPr lang="en-US" sz="1600" dirty="0"/>
              <a:t>with CAEN &amp; FKB </a:t>
            </a:r>
            <a:r>
              <a:rPr lang="en-US" sz="1600" dirty="0" smtClean="0"/>
              <a:t>members on </a:t>
            </a:r>
            <a:r>
              <a:rPr lang="en-US" sz="1600" dirty="0" smtClean="0"/>
              <a:t>innovative solid state sensors, photodetectors + associated state-of-the-art </a:t>
            </a:r>
            <a:r>
              <a:rPr lang="en-US" sz="1600" dirty="0" smtClean="0"/>
              <a:t>electronics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>
                <a:sym typeface="Wingdings" panose="05000000000000000000" pitchFamily="2" charset="2"/>
              </a:rPr>
              <a:t> inter-sectoral </a:t>
            </a:r>
            <a:r>
              <a:rPr lang="en-US" sz="1600" dirty="0" smtClean="0">
                <a:sym typeface="Wingdings" panose="05000000000000000000" pitchFamily="2" charset="2"/>
              </a:rPr>
              <a:t>transfer of knowledge transfer opportunities</a:t>
            </a:r>
            <a:endParaRPr lang="en-US" sz="1600" dirty="0" smtClean="0"/>
          </a:p>
          <a:p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   IPR carefully covered by Consortium </a:t>
            </a:r>
            <a:r>
              <a:rPr lang="en-US" sz="1600" dirty="0" smtClean="0">
                <a:sym typeface="Wingdings" panose="05000000000000000000" pitchFamily="2" charset="2"/>
              </a:rPr>
              <a:t>Agreement</a:t>
            </a:r>
          </a:p>
          <a:p>
            <a:endParaRPr lang="en-US" sz="600" dirty="0" smtClean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- Conferences dedicated to detector technology R&amp;D in HEP </a:t>
            </a:r>
            <a:r>
              <a:rPr lang="en-US" sz="1600" dirty="0" smtClean="0">
                <a:sym typeface="Wingdings" panose="05000000000000000000" pitchFamily="2" charset="2"/>
              </a:rPr>
              <a:t>usually </a:t>
            </a:r>
            <a:r>
              <a:rPr lang="en-US" sz="1600" dirty="0" smtClean="0">
                <a:sym typeface="Wingdings" panose="05000000000000000000" pitchFamily="2" charset="2"/>
              </a:rPr>
              <a:t>include significant </a:t>
            </a:r>
            <a:r>
              <a:rPr lang="en-US" sz="1600" dirty="0" smtClean="0">
                <a:sym typeface="Wingdings" panose="05000000000000000000" pitchFamily="2" charset="2"/>
              </a:rPr>
              <a:t>industry participation</a:t>
            </a:r>
          </a:p>
          <a:p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  </a:t>
            </a:r>
            <a:r>
              <a:rPr lang="en-US" sz="1600" dirty="0">
                <a:sym typeface="Wingdings" panose="05000000000000000000" pitchFamily="2" charset="2"/>
              </a:rPr>
              <a:t> inter-mixing and interactions of academic and </a:t>
            </a:r>
            <a:r>
              <a:rPr lang="en-US" sz="1600" dirty="0" smtClean="0">
                <a:sym typeface="Wingdings" panose="05000000000000000000" pitchFamily="2" charset="2"/>
              </a:rPr>
              <a:t>private sector delegates enable information flow between the communities</a:t>
            </a:r>
            <a:endParaRPr lang="en-US" sz="1600" dirty="0"/>
          </a:p>
          <a:p>
            <a:endParaRPr lang="en-US" sz="1200" dirty="0" smtClean="0"/>
          </a:p>
          <a:p>
            <a:r>
              <a:rPr lang="en-US" sz="2000" u="sng" dirty="0" smtClean="0"/>
              <a:t>For improvement</a:t>
            </a:r>
            <a:r>
              <a:rPr lang="en-US" sz="2000" dirty="0" smtClean="0"/>
              <a:t> : conference presentations and peer-reviewed publications appear on Belle II and T2K web sites and will </a:t>
            </a:r>
            <a:r>
              <a:rPr lang="en-US" sz="2000" dirty="0" smtClean="0">
                <a:sym typeface="Wingdings" panose="05000000000000000000" pitchFamily="2" charset="2"/>
              </a:rPr>
              <a:t>be listed also on JENNIFER2 web site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361208" y="164521"/>
            <a:ext cx="9466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Dissemination of science and technology results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 i</a:t>
            </a:r>
            <a:r>
              <a:rPr lang="en-US" sz="2800" dirty="0" smtClean="0">
                <a:solidFill>
                  <a:srgbClr val="FF6600"/>
                </a:solidFill>
              </a:rPr>
              <a:t>ntegral </a:t>
            </a:r>
            <a:r>
              <a:rPr lang="en-US" sz="2800" dirty="0">
                <a:solidFill>
                  <a:srgbClr val="FF6600"/>
                </a:solidFill>
              </a:rPr>
              <a:t>task of </a:t>
            </a:r>
            <a:r>
              <a:rPr lang="en-US" sz="2800" dirty="0" smtClean="0">
                <a:solidFill>
                  <a:srgbClr val="FF6600"/>
                </a:solidFill>
              </a:rPr>
              <a:t>Work </a:t>
            </a:r>
            <a:r>
              <a:rPr lang="en-US" sz="2800" dirty="0">
                <a:solidFill>
                  <a:srgbClr val="FF6600"/>
                </a:solidFill>
              </a:rPr>
              <a:t>Packages </a:t>
            </a:r>
            <a:r>
              <a:rPr lang="en-US" sz="2800" dirty="0" smtClean="0">
                <a:solidFill>
                  <a:srgbClr val="FF6600"/>
                </a:solidFill>
              </a:rPr>
              <a:t>1-5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529"/>
            <a:ext cx="9144000" cy="634764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1991544" y="2117232"/>
            <a:ext cx="8280920" cy="1008112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64" y="3144670"/>
            <a:ext cx="8303472" cy="29806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52650" y="2386101"/>
            <a:ext cx="8018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Ended </a:t>
            </a:r>
            <a:r>
              <a:rPr lang="en-US" sz="2400" b="1" dirty="0" smtClean="0">
                <a:solidFill>
                  <a:srgbClr val="0000CC"/>
                </a:solidFill>
              </a:rPr>
              <a:t>early due to covid19… </a:t>
            </a:r>
            <a:r>
              <a:rPr lang="en-US" sz="2400" b="1" dirty="0">
                <a:solidFill>
                  <a:srgbClr val="0000CC"/>
                </a:solidFill>
              </a:rPr>
              <a:t>acknowledgment in thesis</a:t>
            </a:r>
            <a:endParaRPr lang="fr-FR" sz="2400" b="1" dirty="0">
              <a:solidFill>
                <a:srgbClr val="0000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 rot="1466986">
            <a:off x="3659143" y="4179275"/>
            <a:ext cx="413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Cancelled due to covid19…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91545" y="6285961"/>
            <a:ext cx="8396040" cy="5390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rgbClr val="006600"/>
                </a:solidFill>
              </a:rPr>
              <a:t>Resuming in 2023-May2025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3024" y="2469198"/>
            <a:ext cx="10972800" cy="1143000"/>
          </a:xfrm>
        </p:spPr>
        <p:txBody>
          <a:bodyPr/>
          <a:lstStyle/>
          <a:p>
            <a:pPr algn="ctr"/>
            <a:r>
              <a:rPr lang="en-US" dirty="0" smtClean="0"/>
              <a:t>Extra slides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034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75DB-2AF3-9345-BE29-2273A230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42" y="855883"/>
            <a:ext cx="4910907" cy="920036"/>
          </a:xfrm>
        </p:spPr>
        <p:txBody>
          <a:bodyPr anchor="b">
            <a:normAutofit fontScale="90000"/>
          </a:bodyPr>
          <a:lstStyle/>
          <a:p>
            <a:r>
              <a:rPr lang="it-IT" sz="5000" dirty="0">
                <a:solidFill>
                  <a:srgbClr val="0000FF"/>
                </a:solidFill>
              </a:rPr>
              <a:t>VR system </a:t>
            </a:r>
            <a:r>
              <a:rPr lang="it-IT" sz="5000" dirty="0" err="1">
                <a:solidFill>
                  <a:srgbClr val="0000FF"/>
                </a:solidFill>
              </a:rPr>
              <a:t>evolution</a:t>
            </a:r>
            <a:r>
              <a:rPr lang="it-IT" sz="50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22C63-22A1-E243-840B-3D9A6410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4" y="2807167"/>
            <a:ext cx="4197664" cy="3959393"/>
          </a:xfrm>
        </p:spPr>
        <p:txBody>
          <a:bodyPr>
            <a:normAutofit/>
          </a:bodyPr>
          <a:lstStyle/>
          <a:p>
            <a:r>
              <a:rPr lang="it-IT" dirty="0" err="1"/>
              <a:t>Old</a:t>
            </a:r>
            <a:r>
              <a:rPr lang="it-IT" dirty="0"/>
              <a:t> devices </a:t>
            </a:r>
            <a:r>
              <a:rPr lang="it-IT" dirty="0" err="1"/>
              <a:t>needed</a:t>
            </a:r>
            <a:r>
              <a:rPr lang="it-IT" dirty="0"/>
              <a:t> a special </a:t>
            </a:r>
            <a:r>
              <a:rPr lang="it-IT" dirty="0" err="1"/>
              <a:t>graphical</a:t>
            </a:r>
            <a:r>
              <a:rPr lang="it-IT" dirty="0"/>
              <a:t> </a:t>
            </a:r>
            <a:r>
              <a:rPr lang="it-IT" dirty="0" err="1"/>
              <a:t>bord</a:t>
            </a:r>
            <a:r>
              <a:rPr lang="it-IT" dirty="0"/>
              <a:t> to be </a:t>
            </a:r>
            <a:r>
              <a:rPr lang="it-IT" dirty="0" err="1"/>
              <a:t>installed</a:t>
            </a:r>
            <a:r>
              <a:rPr lang="it-IT" dirty="0"/>
              <a:t> on a PC.</a:t>
            </a:r>
          </a:p>
          <a:p>
            <a:endParaRPr lang="it-IT" dirty="0"/>
          </a:p>
          <a:p>
            <a:r>
              <a:rPr lang="it-IT" b="1" dirty="0" smtClean="0"/>
              <a:t>New </a:t>
            </a:r>
            <a:r>
              <a:rPr lang="it-IT" b="1" dirty="0"/>
              <a:t>VR </a:t>
            </a:r>
            <a:r>
              <a:rPr lang="it-IT" b="1" dirty="0" smtClean="0"/>
              <a:t>devices are stand-alone, </a:t>
            </a:r>
            <a:r>
              <a:rPr lang="it-IT" b="1" dirty="0"/>
              <a:t>perform </a:t>
            </a:r>
            <a:r>
              <a:rPr lang="it-IT" b="1" dirty="0" smtClean="0"/>
              <a:t>better</a:t>
            </a:r>
            <a:r>
              <a:rPr lang="it-IT" b="1" dirty="0"/>
              <a:t>,</a:t>
            </a:r>
            <a:r>
              <a:rPr lang="it-IT" b="1" dirty="0" smtClean="0"/>
              <a:t> </a:t>
            </a:r>
            <a:r>
              <a:rPr lang="it-IT" b="1" dirty="0"/>
              <a:t>without </a:t>
            </a:r>
            <a:r>
              <a:rPr lang="it-IT" b="1" dirty="0" smtClean="0"/>
              <a:t>PC</a:t>
            </a:r>
            <a:r>
              <a:rPr lang="it-IT" b="1" dirty="0"/>
              <a:t>, and are quite cheap</a:t>
            </a:r>
          </a:p>
          <a:p>
            <a:endParaRPr lang="it-IT" sz="1500" dirty="0"/>
          </a:p>
        </p:txBody>
      </p:sp>
      <p:pic>
        <p:nvPicPr>
          <p:cNvPr id="5126" name="Picture 6" descr="HTC Vive - Next-generation Virtual Reality Gaming Headset 3D  Monitor(Versione USA, importato): Amazon.it: Elettronica">
            <a:extLst>
              <a:ext uri="{FF2B5EF4-FFF2-40B4-BE49-F238E27FC236}">
                <a16:creationId xmlns:a16="http://schemas.microsoft.com/office/drawing/2014/main" id="{60DB9C7A-AFDE-0549-814F-8B547F13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307" y="601752"/>
            <a:ext cx="2710621" cy="19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stern Carolina University - Oculus Rift">
            <a:extLst>
              <a:ext uri="{FF2B5EF4-FFF2-40B4-BE49-F238E27FC236}">
                <a16:creationId xmlns:a16="http://schemas.microsoft.com/office/drawing/2014/main" id="{DCBC260F-A159-374A-AD92-41BB2421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7427" y="87441"/>
            <a:ext cx="3535989" cy="26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Oculus Quest 2 | Virtual reality headsets| VR360eshop.com">
            <a:extLst>
              <a:ext uri="{FF2B5EF4-FFF2-40B4-BE49-F238E27FC236}">
                <a16:creationId xmlns:a16="http://schemas.microsoft.com/office/drawing/2014/main" id="{7C58682D-27C2-2A47-8D09-CCD6D73B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2624" y="3346130"/>
            <a:ext cx="3099816" cy="30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C Vive Pro Focus Plus 6DOF VR Headset in Almond White Bundle Including VR  Headset, Controllers, face Cushion, QC 3.0 Charger and USB Type-C Cable:  Amazon.co.uk: Computers &amp;amp; Accessories">
            <a:extLst>
              <a:ext uri="{FF2B5EF4-FFF2-40B4-BE49-F238E27FC236}">
                <a16:creationId xmlns:a16="http://schemas.microsoft.com/office/drawing/2014/main" id="{8A21B53B-174B-8644-86C0-A99135BE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2456" y="3739933"/>
            <a:ext cx="3785616" cy="18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9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E3A7A6-276D-2F4D-9C80-3C416050E01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8077200" y="6476303"/>
            <a:ext cx="1432666" cy="24517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85B020-AACE-DF49-A9C1-BE5A42AFF4F5}"/>
              </a:ext>
            </a:extLst>
          </p:cNvPr>
          <p:cNvGrpSpPr>
            <a:grpSpLocks noChangeAspect="1"/>
          </p:cNvGrpSpPr>
          <p:nvPr/>
        </p:nvGrpSpPr>
        <p:grpSpPr>
          <a:xfrm>
            <a:off x="1978825" y="188010"/>
            <a:ext cx="3146748" cy="1620970"/>
            <a:chOff x="2228850" y="2037318"/>
            <a:chExt cx="4686300" cy="24140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E85B7F-BB66-4044-B4E4-D8F5DECD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8850" y="2406650"/>
              <a:ext cx="4686300" cy="2044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48A3A1-7614-204E-8A3E-848C165F4436}"/>
                </a:ext>
              </a:extLst>
            </p:cNvPr>
            <p:cNvSpPr txBox="1"/>
            <p:nvPr/>
          </p:nvSpPr>
          <p:spPr>
            <a:xfrm>
              <a:off x="2637666" y="2037318"/>
              <a:ext cx="4247441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rtl="1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Choice and balance of topics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9DBCFC-4B2F-ED4B-8491-28ECCFA6E97C}"/>
              </a:ext>
            </a:extLst>
          </p:cNvPr>
          <p:cNvGrpSpPr>
            <a:grpSpLocks noChangeAspect="1"/>
          </p:cNvGrpSpPr>
          <p:nvPr/>
        </p:nvGrpSpPr>
        <p:grpSpPr>
          <a:xfrm>
            <a:off x="7306130" y="228601"/>
            <a:ext cx="2447471" cy="1646003"/>
            <a:chOff x="6400800" y="883469"/>
            <a:chExt cx="3644900" cy="24513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ECF2C5-2BD0-2849-BEB0-71D20ECF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0" y="1366282"/>
              <a:ext cx="3644900" cy="1968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CAFA0C-06A8-C345-BFE9-CA0CDA7E5D56}"/>
                </a:ext>
              </a:extLst>
            </p:cNvPr>
            <p:cNvSpPr txBox="1"/>
            <p:nvPr/>
          </p:nvSpPr>
          <p:spPr>
            <a:xfrm>
              <a:off x="7322157" y="883469"/>
              <a:ext cx="2614543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Lecture schedule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AA0FC-035D-E041-8A64-1C77C9628AA9}"/>
              </a:ext>
            </a:extLst>
          </p:cNvPr>
          <p:cNvGrpSpPr>
            <a:grpSpLocks noChangeAspect="1"/>
          </p:cNvGrpSpPr>
          <p:nvPr/>
        </p:nvGrpSpPr>
        <p:grpSpPr>
          <a:xfrm>
            <a:off x="1726474" y="2517419"/>
            <a:ext cx="2757623" cy="1407083"/>
            <a:chOff x="3079750" y="3962400"/>
            <a:chExt cx="4106794" cy="2095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D7D526-8525-5347-A2AE-B8B49CB4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9750" y="3962400"/>
              <a:ext cx="3670300" cy="2095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5A4D1E-0F62-D24E-8DF8-B669081160CA}"/>
                </a:ext>
              </a:extLst>
            </p:cNvPr>
            <p:cNvSpPr txBox="1"/>
            <p:nvPr/>
          </p:nvSpPr>
          <p:spPr>
            <a:xfrm>
              <a:off x="4572001" y="3962400"/>
              <a:ext cx="2614543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lectures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4DF468-DDBD-9A4A-A9D2-A95785CAE276}"/>
              </a:ext>
            </a:extLst>
          </p:cNvPr>
          <p:cNvGrpSpPr>
            <a:grpSpLocks noChangeAspect="1"/>
          </p:cNvGrpSpPr>
          <p:nvPr/>
        </p:nvGrpSpPr>
        <p:grpSpPr>
          <a:xfrm>
            <a:off x="7608730" y="2514600"/>
            <a:ext cx="2754471" cy="1526818"/>
            <a:chOff x="5009243" y="2971800"/>
            <a:chExt cx="4102100" cy="22738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E2FA92-CB50-9545-A331-F9A3A242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9243" y="3200916"/>
              <a:ext cx="4102100" cy="20447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E3E80A-0A3A-2E4E-A902-0203228CB0C6}"/>
                </a:ext>
              </a:extLst>
            </p:cNvPr>
            <p:cNvSpPr txBox="1"/>
            <p:nvPr/>
          </p:nvSpPr>
          <p:spPr>
            <a:xfrm>
              <a:off x="5727700" y="2971800"/>
              <a:ext cx="2073588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QFT lectures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D2D9B1-C081-AD49-9CCA-CC44F7DBEF60}"/>
              </a:ext>
            </a:extLst>
          </p:cNvPr>
          <p:cNvGrpSpPr>
            <a:grpSpLocks noChangeAspect="1"/>
          </p:cNvGrpSpPr>
          <p:nvPr/>
        </p:nvGrpSpPr>
        <p:grpSpPr>
          <a:xfrm>
            <a:off x="4601815" y="3769921"/>
            <a:ext cx="3309634" cy="1398555"/>
            <a:chOff x="3657600" y="4621635"/>
            <a:chExt cx="4928878" cy="2082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26AFE5-6A61-FF42-9CA9-2BC40518B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4621635"/>
              <a:ext cx="4584700" cy="2082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CF00EB-CA72-9A4E-99DA-D6EFDF36D9E8}"/>
                </a:ext>
              </a:extLst>
            </p:cNvPr>
            <p:cNvSpPr txBox="1"/>
            <p:nvPr/>
          </p:nvSpPr>
          <p:spPr>
            <a:xfrm>
              <a:off x="6048327" y="5062710"/>
              <a:ext cx="2538151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Statistics lecture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C9BB2A-64DD-7C47-AD12-E5143E34316B}"/>
              </a:ext>
            </a:extLst>
          </p:cNvPr>
          <p:cNvGrpSpPr>
            <a:grpSpLocks noChangeAspect="1"/>
          </p:cNvGrpSpPr>
          <p:nvPr/>
        </p:nvGrpSpPr>
        <p:grpSpPr>
          <a:xfrm>
            <a:off x="7162800" y="5270308"/>
            <a:ext cx="3095582" cy="1483833"/>
            <a:chOff x="4686300" y="4649818"/>
            <a:chExt cx="4610100" cy="2209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0E411B-DEEC-6F4C-B0C2-16E0CCEE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6300" y="4649818"/>
              <a:ext cx="4610100" cy="2209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7C3A39-4CE2-0042-A09F-3237931B0964}"/>
                </a:ext>
              </a:extLst>
            </p:cNvPr>
            <p:cNvSpPr txBox="1"/>
            <p:nvPr/>
          </p:nvSpPr>
          <p:spPr>
            <a:xfrm>
              <a:off x="7299778" y="4864616"/>
              <a:ext cx="1869714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 lectures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EA9BF5-9008-154D-BC3A-42AA4D88E632}"/>
              </a:ext>
            </a:extLst>
          </p:cNvPr>
          <p:cNvGrpSpPr>
            <a:grpSpLocks noChangeAspect="1"/>
          </p:cNvGrpSpPr>
          <p:nvPr/>
        </p:nvGrpSpPr>
        <p:grpSpPr>
          <a:xfrm>
            <a:off x="1757330" y="5330002"/>
            <a:ext cx="3134930" cy="1424138"/>
            <a:chOff x="2247900" y="2368550"/>
            <a:chExt cx="4668700" cy="21209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151987C-7481-C04A-9239-99A6862D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7900" y="2368550"/>
              <a:ext cx="4648200" cy="21209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60B934-ADBD-2847-A8ED-6F19AE659667}"/>
                </a:ext>
              </a:extLst>
            </p:cNvPr>
            <p:cNvSpPr txBox="1"/>
            <p:nvPr/>
          </p:nvSpPr>
          <p:spPr>
            <a:xfrm>
              <a:off x="4263860" y="2744525"/>
              <a:ext cx="2652740" cy="550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lectures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5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9DEC40-9E3D-0B25-764F-3BF84378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2DC0B-1F88-266B-31AB-68BA4AB68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7956"/>
            <a:ext cx="7772400" cy="2205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70D230-F40C-AA42-42A0-AB5D9E69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514600"/>
            <a:ext cx="7772400" cy="22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BC422-9880-708F-2BA5-BC2BE835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1" y="6650106"/>
            <a:ext cx="1388931" cy="71369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3A15D-8704-D1F1-4AAE-FDCED08F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120" y="1676400"/>
            <a:ext cx="5059680" cy="1605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33DECB-EACF-7D85-E574-39ACAB29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5059680" cy="15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8EBC1-8302-0C94-E68E-AF446ED5A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417570"/>
            <a:ext cx="5059680" cy="161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E3C09-0217-3867-6DBD-3C3726E23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053427"/>
            <a:ext cx="5059680" cy="15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185303"/>
            <a:ext cx="11003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Masterclasses for high-school students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2800" dirty="0" smtClean="0">
                <a:solidFill>
                  <a:srgbClr val="FF6600"/>
                </a:solidFill>
                <a:sym typeface="Wingdings" panose="05000000000000000000" pitchFamily="2" charset="2"/>
              </a:rPr>
              <a:t>Flagship of “International Particle Physics Outreach Group” (</a:t>
            </a:r>
            <a:r>
              <a:rPr lang="en-US" sz="2800" dirty="0" smtClean="0">
                <a:solidFill>
                  <a:srgbClr val="FF6600"/>
                </a:solidFill>
              </a:rPr>
              <a:t>IPPOG)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22119" y="1812348"/>
            <a:ext cx="741910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ym typeface="Wingdings" panose="05000000000000000000" pitchFamily="2" charset="2"/>
              </a:rPr>
              <a:t>GENERAL FRAMEWORK</a:t>
            </a:r>
          </a:p>
          <a:p>
            <a:endParaRPr lang="en-US" sz="2000" dirty="0" smtClean="0">
              <a:sym typeface="Wingdings" panose="05000000000000000000" pitchFamily="2" charset="2"/>
            </a:endParaRPr>
          </a:p>
          <a:p>
            <a:r>
              <a:rPr lang="en-US" sz="1900" dirty="0" smtClean="0">
                <a:sym typeface="Wingdings" panose="05000000000000000000" pitchFamily="2" charset="2"/>
              </a:rPr>
              <a:t>- High </a:t>
            </a:r>
            <a:r>
              <a:rPr lang="en-US" sz="1900" dirty="0">
                <a:sym typeface="Wingdings" panose="05000000000000000000" pitchFamily="2" charset="2"/>
              </a:rPr>
              <a:t>school students (15 – 19) are </a:t>
            </a:r>
            <a:r>
              <a:rPr lang="en-US" sz="1900" dirty="0" smtClean="0">
                <a:sym typeface="Wingdings" panose="05000000000000000000" pitchFamily="2" charset="2"/>
              </a:rPr>
              <a:t>“scientists </a:t>
            </a:r>
            <a:r>
              <a:rPr lang="en-US" sz="1900" dirty="0">
                <a:sym typeface="Wingdings" panose="05000000000000000000" pitchFamily="2" charset="2"/>
              </a:rPr>
              <a:t>for one </a:t>
            </a:r>
            <a:r>
              <a:rPr lang="en-US" sz="1900" dirty="0" smtClean="0">
                <a:sym typeface="Wingdings" panose="05000000000000000000" pitchFamily="2" charset="2"/>
              </a:rPr>
              <a:t>day“</a:t>
            </a:r>
          </a:p>
          <a:p>
            <a:endParaRPr lang="en-US" sz="1900" dirty="0" smtClean="0">
              <a:sym typeface="Wingdings" panose="05000000000000000000" pitchFamily="2" charset="2"/>
            </a:endParaRPr>
          </a:p>
          <a:p>
            <a:r>
              <a:rPr lang="en-US" sz="1900" dirty="0" smtClean="0">
                <a:sym typeface="Wingdings" panose="05000000000000000000" pitchFamily="2" charset="2"/>
              </a:rPr>
              <a:t>- Get invited to a research institute or university</a:t>
            </a:r>
          </a:p>
          <a:p>
            <a:endParaRPr lang="en-US" sz="1900" dirty="0" smtClean="0">
              <a:sym typeface="Wingdings" panose="05000000000000000000" pitchFamily="2" charset="2"/>
            </a:endParaRPr>
          </a:p>
          <a:p>
            <a:r>
              <a:rPr lang="en-US" sz="1900" dirty="0" smtClean="0">
                <a:sym typeface="Wingdings" panose="05000000000000000000" pitchFamily="2" charset="2"/>
              </a:rPr>
              <a:t>- Introductory </a:t>
            </a:r>
            <a:r>
              <a:rPr lang="en-US" sz="1900" dirty="0">
                <a:sym typeface="Wingdings" panose="05000000000000000000" pitchFamily="2" charset="2"/>
              </a:rPr>
              <a:t>talks (standard model, detectors, accelerators)</a:t>
            </a:r>
          </a:p>
          <a:p>
            <a:endParaRPr lang="en-US" sz="1900" dirty="0" smtClean="0">
              <a:sym typeface="Wingdings" panose="05000000000000000000" pitchFamily="2" charset="2"/>
            </a:endParaRPr>
          </a:p>
          <a:p>
            <a:r>
              <a:rPr lang="en-US" sz="1900" dirty="0" smtClean="0">
                <a:sym typeface="Wingdings" panose="05000000000000000000" pitchFamily="2" charset="2"/>
              </a:rPr>
              <a:t>- 2 </a:t>
            </a:r>
            <a:r>
              <a:rPr lang="en-US" sz="1900" dirty="0">
                <a:sym typeface="Wingdings" panose="05000000000000000000" pitchFamily="2" charset="2"/>
              </a:rPr>
              <a:t>h measurement with real experimental data</a:t>
            </a:r>
          </a:p>
          <a:p>
            <a:endParaRPr lang="en-US" sz="1900" dirty="0" smtClean="0">
              <a:sym typeface="Wingdings" panose="05000000000000000000" pitchFamily="2" charset="2"/>
            </a:endParaRPr>
          </a:p>
          <a:p>
            <a:r>
              <a:rPr lang="en-US" sz="1900" dirty="0" smtClean="0">
                <a:sym typeface="Wingdings" panose="05000000000000000000" pitchFamily="2" charset="2"/>
              </a:rPr>
              <a:t>- International </a:t>
            </a:r>
            <a:r>
              <a:rPr lang="en-US" sz="1900" dirty="0">
                <a:sym typeface="Wingdings" panose="05000000000000000000" pitchFamily="2" charset="2"/>
              </a:rPr>
              <a:t>video conference  ( 2 – 5 </a:t>
            </a:r>
            <a:r>
              <a:rPr lang="en-US" sz="1900" dirty="0" smtClean="0">
                <a:sym typeface="Wingdings" panose="05000000000000000000" pitchFamily="2" charset="2"/>
              </a:rPr>
              <a:t>institutes </a:t>
            </a:r>
            <a:r>
              <a:rPr lang="en-US" sz="1900" dirty="0">
                <a:sym typeface="Wingdings" panose="05000000000000000000" pitchFamily="2" charset="2"/>
              </a:rPr>
              <a:t>+ </a:t>
            </a:r>
            <a:r>
              <a:rPr lang="en-US" sz="1900" dirty="0" smtClean="0">
                <a:sym typeface="Wingdings" panose="05000000000000000000" pitchFamily="2" charset="2"/>
              </a:rPr>
              <a:t>CERN/</a:t>
            </a:r>
            <a:r>
              <a:rPr lang="en-US" sz="1900" dirty="0" err="1" smtClean="0">
                <a:sym typeface="Wingdings" panose="05000000000000000000" pitchFamily="2" charset="2"/>
              </a:rPr>
              <a:t>Fermilab</a:t>
            </a:r>
            <a:r>
              <a:rPr lang="en-US" sz="1900" dirty="0" smtClean="0">
                <a:sym typeface="Wingdings" panose="05000000000000000000" pitchFamily="2" charset="2"/>
              </a:rPr>
              <a:t>/KEK)</a:t>
            </a:r>
            <a:endParaRPr lang="en-US" sz="1900" dirty="0">
              <a:sym typeface="Wingdings" panose="05000000000000000000" pitchFamily="2" charset="2"/>
            </a:endParaRPr>
          </a:p>
          <a:p>
            <a:endParaRPr lang="en-US" sz="2000" dirty="0" smtClean="0"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90" y="1393452"/>
            <a:ext cx="4031675" cy="465051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393" y="5476316"/>
            <a:ext cx="4239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006600"/>
                </a:solidFill>
              </a:rPr>
              <a:t>Zdenek</a:t>
            </a:r>
            <a:r>
              <a:rPr lang="en-US" sz="1600" i="1" dirty="0" smtClean="0">
                <a:solidFill>
                  <a:srgbClr val="006600"/>
                </a:solidFill>
              </a:rPr>
              <a:t> </a:t>
            </a:r>
            <a:r>
              <a:rPr lang="en-US" sz="1600" i="1" dirty="0" err="1" smtClean="0">
                <a:solidFill>
                  <a:srgbClr val="006600"/>
                </a:solidFill>
              </a:rPr>
              <a:t>Dolezal</a:t>
            </a:r>
            <a:r>
              <a:rPr lang="en-US" sz="1600" i="1" dirty="0" smtClean="0">
                <a:solidFill>
                  <a:srgbClr val="006600"/>
                </a:solidFill>
              </a:rPr>
              <a:t>, IPNP, Charles University, Prague </a:t>
            </a:r>
            <a:endParaRPr lang="fr-FR" sz="16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185303"/>
            <a:ext cx="11003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Masterclasses for high-school students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2800" dirty="0" smtClean="0">
                <a:solidFill>
                  <a:srgbClr val="FF6600"/>
                </a:solidFill>
              </a:rPr>
              <a:t>IPPOG </a:t>
            </a:r>
            <a:r>
              <a:rPr lang="en-US" sz="2800" dirty="0">
                <a:solidFill>
                  <a:srgbClr val="FF6600"/>
                </a:solidFill>
              </a:rPr>
              <a:t>i</a:t>
            </a:r>
            <a:r>
              <a:rPr lang="en-US" sz="2800" dirty="0" smtClean="0">
                <a:solidFill>
                  <a:srgbClr val="FF6600"/>
                </a:solidFill>
              </a:rPr>
              <a:t>nternational masterclasses involve several experiments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1281009"/>
            <a:ext cx="7006305" cy="3941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043" y="1321398"/>
            <a:ext cx="6176562" cy="43440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39741" y="1448228"/>
            <a:ext cx="5595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Plans for 2023</a:t>
            </a:r>
            <a:endParaRPr lang="fr-FR" sz="2400" dirty="0">
              <a:solidFill>
                <a:srgbClr val="0066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5699" y="1672096"/>
            <a:ext cx="5595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Experiments</a:t>
            </a:r>
            <a:endParaRPr lang="fr-FR" sz="2400" dirty="0">
              <a:solidFill>
                <a:srgbClr val="0066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924790" y="2919845"/>
            <a:ext cx="1610592" cy="353291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6068291" y="4606840"/>
            <a:ext cx="1703380" cy="573651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393" y="5476316"/>
            <a:ext cx="4239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006600"/>
                </a:solidFill>
              </a:rPr>
              <a:t>Zdenek</a:t>
            </a:r>
            <a:r>
              <a:rPr lang="en-US" sz="1600" i="1" dirty="0" smtClean="0">
                <a:solidFill>
                  <a:srgbClr val="006600"/>
                </a:solidFill>
              </a:rPr>
              <a:t> </a:t>
            </a:r>
            <a:r>
              <a:rPr lang="en-US" sz="1600" i="1" dirty="0" err="1" smtClean="0">
                <a:solidFill>
                  <a:srgbClr val="006600"/>
                </a:solidFill>
              </a:rPr>
              <a:t>Dolezal</a:t>
            </a:r>
            <a:r>
              <a:rPr lang="en-US" sz="1600" i="1" dirty="0" smtClean="0">
                <a:solidFill>
                  <a:srgbClr val="006600"/>
                </a:solidFill>
              </a:rPr>
              <a:t>, IPNP, Charles University, Prague </a:t>
            </a:r>
            <a:endParaRPr lang="fr-FR" sz="16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3657" r="2007" b="-187"/>
          <a:stretch/>
        </p:blipFill>
        <p:spPr>
          <a:xfrm>
            <a:off x="1541171" y="1294982"/>
            <a:ext cx="9144000" cy="5563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90323"/>
            <a:ext cx="7315200" cy="571741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Belle II Masterclasses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0831" y="721171"/>
            <a:ext cx="7485227" cy="359484"/>
          </a:xfrm>
          <a:solidFill>
            <a:schemeClr val="bg1"/>
          </a:solidFill>
          <a:ln w="47625">
            <a:noFill/>
          </a:ln>
        </p:spPr>
        <p:txBody>
          <a:bodyPr>
            <a:noAutofit/>
          </a:bodyPr>
          <a:lstStyle/>
          <a:p>
            <a:pPr algn="ctr"/>
            <a:r>
              <a:rPr lang="en-US" dirty="0" err="1"/>
              <a:t>Rok</a:t>
            </a:r>
            <a:r>
              <a:rPr lang="en-US" dirty="0"/>
              <a:t> </a:t>
            </a:r>
            <a:r>
              <a:rPr lang="en-US" dirty="0" err="1" smtClean="0"/>
              <a:t>Pestotnik</a:t>
            </a:r>
            <a:r>
              <a:rPr lang="en-US" dirty="0" smtClean="0"/>
              <a:t>, </a:t>
            </a:r>
            <a:r>
              <a:rPr lang="en-US" dirty="0" err="1" smtClean="0"/>
              <a:t>Jožef</a:t>
            </a:r>
            <a:r>
              <a:rPr lang="en-US" dirty="0" smtClean="0"/>
              <a:t> </a:t>
            </a:r>
            <a:r>
              <a:rPr lang="en-US" dirty="0"/>
              <a:t>Stefan Institute, Ljubljana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00" y="1354090"/>
            <a:ext cx="1289339" cy="829235"/>
          </a:xfrm>
          <a:prstGeom prst="rect">
            <a:avLst/>
          </a:prstGeom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71" y="1381224"/>
            <a:ext cx="882604" cy="70862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84" y="1381225"/>
            <a:ext cx="962706" cy="83448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48" y="1354089"/>
            <a:ext cx="1033181" cy="865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200" y="6167899"/>
            <a:ext cx="2679801" cy="6602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72643" y="6293114"/>
            <a:ext cx="6152913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18288" rIns="18288">
            <a:spAutoFit/>
          </a:bodyPr>
          <a:lstStyle/>
          <a:p>
            <a:pPr lvl="1" algn="ctr"/>
            <a:r>
              <a:rPr lang="en-US" sz="2400" dirty="0"/>
              <a:t>IMC Program support  - </a:t>
            </a:r>
            <a:r>
              <a:rPr lang="en-US" sz="2400" dirty="0" smtClean="0"/>
              <a:t>JENNIFER2 project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306C5-5D2A-8A81-56BD-0F7934CC3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740" y="4227782"/>
            <a:ext cx="3708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660516C-8539-D3B0-1553-308DDEF4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648" y="116049"/>
            <a:ext cx="7772400" cy="691913"/>
          </a:xfrm>
        </p:spPr>
        <p:txBody>
          <a:bodyPr/>
          <a:lstStyle/>
          <a:p>
            <a:r>
              <a:rPr lang="en-GB" dirty="0"/>
              <a:t>BELLE II IMC in 2022 </a:t>
            </a:r>
            <a:endParaRPr lang="en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04123" y="6492876"/>
            <a:ext cx="5364163" cy="365125"/>
          </a:xfrm>
        </p:spPr>
        <p:txBody>
          <a:bodyPr/>
          <a:lstStyle/>
          <a:p>
            <a:r>
              <a:rPr lang="en-US" sz="1400" dirty="0"/>
              <a:t>R. </a:t>
            </a:r>
            <a:r>
              <a:rPr lang="en-US" sz="1400" dirty="0" err="1"/>
              <a:t>Pestotnik</a:t>
            </a:r>
            <a:r>
              <a:rPr lang="en-US" sz="1400" dirty="0"/>
              <a:t>: Belle II IMC SG@ IPPOG, May 9,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5249" y="807961"/>
            <a:ext cx="56089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Back to live masterclasses (1/2 still online)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–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216 students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events announced through IMC and Belle II collaboration channels</a:t>
            </a:r>
            <a:endParaRPr lang="en-GB" b="1" dirty="0">
              <a:solidFill>
                <a:srgbClr val="FF0000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Europe - 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3 events with a final video conference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1 planned event for Japan cancelled due to Covid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Tutorial , Jan.25 @Belle II General Meeting, 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Question time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, Mar.2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Video conference with live connection to Belle II control room – live earthquake during 2</a:t>
            </a:r>
            <a:r>
              <a:rPr lang="en-GB" baseline="30000" dirty="0"/>
              <a:t>nd</a:t>
            </a:r>
            <a:r>
              <a:rPr lang="en-GB" dirty="0"/>
              <a:t> VC.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Quiz: own application and voting system – allows group ranking.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FPCP2022 event @ Uni. Mississippi</a:t>
            </a:r>
          </a:p>
        </p:txBody>
      </p:sp>
      <p:pic>
        <p:nvPicPr>
          <p:cNvPr id="8" name="Picture 4" descr="https://docs.belle2.org/record/218/files/belle2-logo.gif?subformat=icon-70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662" y="150443"/>
            <a:ext cx="832338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ijs.si/ijsw/Logotip%20IJS?action=AttachFile&amp;do=get&amp;target=IJS_logo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80" y="127512"/>
            <a:ext cx="1101968" cy="3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57805" y="2312173"/>
          <a:ext cx="4572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12630424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1002392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87185707"/>
                    </a:ext>
                  </a:extLst>
                </a:gridCol>
              </a:tblGrid>
              <a:tr h="2697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err="1"/>
                        <a:t>Institutes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err="1"/>
                        <a:t>Participants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96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Mar. 7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11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/>
                        <a:t>Mar. 16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71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9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/>
                        <a:t>Mar. 23 2022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10144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B824AD8-F10B-4407-D8F2-D14CE2DC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746" y="926857"/>
            <a:ext cx="3189723" cy="2406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0DE12-3994-AC36-4C99-172DF6CC4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744" y="3422259"/>
            <a:ext cx="3189724" cy="21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2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69CB-D08E-E267-AE87-745F84F0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7772400" cy="855560"/>
          </a:xfrm>
        </p:spPr>
        <p:txBody>
          <a:bodyPr/>
          <a:lstStyle/>
          <a:p>
            <a:r>
              <a:rPr lang="en-SI" dirty="0"/>
              <a:t>Belle II - exercises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F8E2-F587-4D84-DFE0-2F034B8B2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396" y="978062"/>
            <a:ext cx="5753784" cy="42672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Two exercises – Choose one or do both: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Spectroscopy – search for new particles 10 </a:t>
            </a:r>
            <a:r>
              <a:rPr lang="en-GB" sz="2000" dirty="0" err="1">
                <a:solidFill>
                  <a:prstClr val="black"/>
                </a:solidFill>
                <a:latin typeface="Calibri" panose="020F0502020204030204"/>
              </a:rPr>
              <a:t>MEvents</a:t>
            </a:r>
            <a:endParaRPr lang="en-GB" sz="10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https://belle2.ijs.si/masterclass/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Online server</a:t>
            </a:r>
          </a:p>
          <a:p>
            <a:pPr lvl="2" indent="-285750"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prstClr val="black"/>
                </a:solidFill>
                <a:latin typeface="Calibri" panose="020F0502020204030204"/>
              </a:rPr>
              <a:t>able to handle more than 250 parallel users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prstClr val="black"/>
                </a:solidFill>
                <a:latin typeface="Calibri" panose="020F0502020204030204"/>
              </a:rPr>
              <a:t>Event display added (not used before)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200" dirty="0">
                <a:solidFill>
                  <a:srgbClr val="FF0000"/>
                </a:solidFill>
                <a:latin typeface="Calibri" panose="020F0502020204030204"/>
              </a:rPr>
              <a:t>New in 2022</a:t>
            </a:r>
            <a:r>
              <a:rPr lang="en-GB" sz="2200" dirty="0">
                <a:solidFill>
                  <a:prstClr val="black"/>
                </a:solidFill>
                <a:latin typeface="Calibri" panose="020F0502020204030204"/>
              </a:rPr>
              <a:t>:  Measure quark </a:t>
            </a:r>
            <a:r>
              <a:rPr lang="en-GB" sz="2200" dirty="0" err="1">
                <a:solidFill>
                  <a:prstClr val="black"/>
                </a:solidFill>
                <a:latin typeface="Calibri" panose="020F0502020204030204"/>
              </a:rPr>
              <a:t>colors</a:t>
            </a:r>
            <a:endParaRPr lang="en-GB" sz="2200" dirty="0">
              <a:solidFill>
                <a:prstClr val="black"/>
              </a:solidFill>
              <a:latin typeface="Calibri" panose="020F0502020204030204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similar to LHC experiments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hlinkClick r:id="rId3"/>
              </a:rPr>
              <a:t>https://belle2.ijs.si/public/home/quark-colors/</a:t>
            </a:r>
            <a:endParaRPr lang="en-US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Limited sets of events</a:t>
            </a:r>
          </a:p>
          <a:p>
            <a:pPr marL="0" indent="0">
              <a:buNone/>
            </a:pPr>
            <a:r>
              <a:rPr lang="en-GB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2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403F4A6-649E-2BF4-394F-F77F3EE0813C}"/>
              </a:ext>
            </a:extLst>
          </p:cNvPr>
          <p:cNvSpPr txBox="1">
            <a:spLocks/>
          </p:cNvSpPr>
          <p:nvPr/>
        </p:nvSpPr>
        <p:spPr>
          <a:xfrm>
            <a:off x="1524001" y="6559390"/>
            <a:ext cx="5364824" cy="365125"/>
          </a:xfrm>
        </p:spPr>
        <p:txBody>
          <a:bodyPr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400" dirty="0"/>
              <a:t>R. Pestotnik: J2GM Masterclass @ J2GM-WP6 ,Nov 17 2022</a:t>
            </a:r>
          </a:p>
        </p:txBody>
      </p:sp>
      <p:pic>
        <p:nvPicPr>
          <p:cNvPr id="6" name="Picture 4" descr="https://docs.belle2.org/record/218/files/belle2-logo.gif?subformat=icon-700">
            <a:extLst>
              <a:ext uri="{FF2B5EF4-FFF2-40B4-BE49-F238E27FC236}">
                <a16:creationId xmlns:a16="http://schemas.microsoft.com/office/drawing/2014/main" id="{7613A478-12C2-7C53-BCD5-172D9E2B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662" y="150443"/>
            <a:ext cx="832338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ijs.si/ijsw/Logotip%20IJS?action=AttachFile&amp;do=get&amp;target=IJS_logo_2.jpg">
            <a:extLst>
              <a:ext uri="{FF2B5EF4-FFF2-40B4-BE49-F238E27FC236}">
                <a16:creationId xmlns:a16="http://schemas.microsoft.com/office/drawing/2014/main" id="{09B8AA45-DD29-3734-037E-424CBD21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80" y="127512"/>
            <a:ext cx="1101968" cy="3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0DE57-C81F-9EE5-8E4D-FF1AB975F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413" y="4556737"/>
            <a:ext cx="2824084" cy="1875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BB597C-C333-CD10-D770-F27EF8F1A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749" y="3879242"/>
            <a:ext cx="2999033" cy="17524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8C719-E0FF-39B1-2F49-23FFDF57C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6748" y="1120062"/>
            <a:ext cx="2999033" cy="2383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048DB6-1F56-E22B-4C36-CAFCB738A945}"/>
              </a:ext>
            </a:extLst>
          </p:cNvPr>
          <p:cNvSpPr/>
          <p:nvPr/>
        </p:nvSpPr>
        <p:spPr>
          <a:xfrm>
            <a:off x="5392049" y="4537610"/>
            <a:ext cx="2214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2022: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7x exercise (old) 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2x exercise 2 (new)</a:t>
            </a:r>
          </a:p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1x both</a:t>
            </a:r>
          </a:p>
        </p:txBody>
      </p:sp>
    </p:spTree>
    <p:extLst>
      <p:ext uri="{BB962C8B-B14F-4D97-AF65-F5344CB8AC3E}">
        <p14:creationId xmlns:p14="http://schemas.microsoft.com/office/powerpoint/2010/main" val="2608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20" y="6160558"/>
            <a:ext cx="1036388" cy="69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52174"/>
            <a:ext cx="1035760" cy="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2126504" y="6093296"/>
            <a:ext cx="78488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4673758" y="6137810"/>
            <a:ext cx="2718386" cy="757152"/>
            <a:chOff x="3499663" y="2900870"/>
            <a:chExt cx="4282266" cy="133615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6"/>
            <a:stretch/>
          </p:blipFill>
          <p:spPr>
            <a:xfrm>
              <a:off x="3499663" y="2904502"/>
              <a:ext cx="4096670" cy="1244575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815120" y="3639574"/>
              <a:ext cx="2755505" cy="59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EU </a:t>
              </a:r>
              <a:r>
                <a:rPr lang="it-IT" sz="1600" b="1" dirty="0" err="1"/>
                <a:t>grant</a:t>
              </a:r>
              <a:r>
                <a:rPr lang="it-IT" sz="1600" b="1" dirty="0"/>
                <a:t> n.822070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225879" y="2900870"/>
              <a:ext cx="556050" cy="7060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2000" b="1" spc="300" dirty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solidFill>
                    <a:srgbClr val="3333CC"/>
                  </a:solidFill>
                  <a:effectLst>
                    <a:glow rad="63500">
                      <a:srgbClr val="CC0000"/>
                    </a:glow>
                  </a:effectLst>
                </a:rPr>
                <a:t>2</a:t>
              </a:r>
              <a:endParaRPr lang="en-GB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63500">
                    <a:srgbClr val="CC0000"/>
                  </a:glow>
                </a:effectLst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7755" y="185303"/>
            <a:ext cx="11003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WP6 : Masterclasses for high-school students</a:t>
            </a:r>
          </a:p>
          <a:p>
            <a:pPr marL="457200" indent="-457200" algn="ctr">
              <a:buFont typeface="Wingdings" panose="05000000000000000000" pitchFamily="2" charset="2"/>
              <a:buChar char="à"/>
            </a:pPr>
            <a:r>
              <a:rPr lang="en-US" sz="3200" dirty="0" smtClean="0">
                <a:solidFill>
                  <a:srgbClr val="9900CC"/>
                </a:solidFill>
              </a:rPr>
              <a:t>Further plans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1281009"/>
            <a:ext cx="7006305" cy="3941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043" y="1321398"/>
            <a:ext cx="6176562" cy="43440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239741" y="1448228"/>
            <a:ext cx="5595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Plans for 2023</a:t>
            </a:r>
            <a:endParaRPr lang="fr-FR" sz="2400" dirty="0">
              <a:solidFill>
                <a:srgbClr val="0066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05699" y="1672096"/>
            <a:ext cx="55955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6600"/>
                </a:solidFill>
              </a:rPr>
              <a:t>Experiments</a:t>
            </a:r>
            <a:endParaRPr lang="fr-FR" sz="2400" dirty="0">
              <a:solidFill>
                <a:srgbClr val="0066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068291" y="4606840"/>
            <a:ext cx="1703380" cy="573651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393" y="5476316"/>
            <a:ext cx="42394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>
                <a:solidFill>
                  <a:srgbClr val="006600"/>
                </a:solidFill>
              </a:rPr>
              <a:t>Zdenek</a:t>
            </a:r>
            <a:r>
              <a:rPr lang="en-US" sz="1600" i="1" dirty="0" smtClean="0">
                <a:solidFill>
                  <a:srgbClr val="006600"/>
                </a:solidFill>
              </a:rPr>
              <a:t> </a:t>
            </a:r>
            <a:r>
              <a:rPr lang="en-US" sz="1600" i="1" dirty="0" err="1" smtClean="0">
                <a:solidFill>
                  <a:srgbClr val="006600"/>
                </a:solidFill>
              </a:rPr>
              <a:t>Dolezal</a:t>
            </a:r>
            <a:r>
              <a:rPr lang="en-US" sz="1600" i="1" dirty="0" smtClean="0">
                <a:solidFill>
                  <a:srgbClr val="006600"/>
                </a:solidFill>
              </a:rPr>
              <a:t>, IPNP, Charles University, Prague </a:t>
            </a:r>
            <a:endParaRPr lang="fr-FR" sz="1600" i="1" dirty="0">
              <a:solidFill>
                <a:srgbClr val="00660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1097629" y="2561647"/>
            <a:ext cx="2528797" cy="443354"/>
          </a:xfrm>
          <a:prstGeom prst="roundRect">
            <a:avLst/>
          </a:prstGeom>
          <a:noFill/>
          <a:ln w="19050">
            <a:solidFill>
              <a:srgbClr val="99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6068292" y="3169227"/>
            <a:ext cx="1600200" cy="446809"/>
          </a:xfrm>
          <a:prstGeom prst="roundRect">
            <a:avLst/>
          </a:prstGeom>
          <a:noFill/>
          <a:ln w="19050">
            <a:solidFill>
              <a:srgbClr val="99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833682" y="3730086"/>
            <a:ext cx="1915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9900CC"/>
                </a:solidFill>
              </a:rPr>
              <a:t>T2K version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JENNIFER2 </a:t>
            </a:r>
            <a:endParaRPr lang="fr-FR" sz="1200" dirty="0">
              <a:solidFill>
                <a:srgbClr val="0000FF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5624677" y="3376224"/>
            <a:ext cx="426265" cy="247427"/>
          </a:xfrm>
          <a:prstGeom prst="straightConnector1">
            <a:avLst/>
          </a:prstGeom>
          <a:ln w="19050">
            <a:solidFill>
              <a:srgbClr val="9900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3615194" y="2820236"/>
            <a:ext cx="634689" cy="803415"/>
          </a:xfrm>
          <a:prstGeom prst="straightConnector1">
            <a:avLst/>
          </a:prstGeom>
          <a:ln w="19050">
            <a:solidFill>
              <a:srgbClr val="9900CC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/>
          <p:cNvSpPr/>
          <p:nvPr/>
        </p:nvSpPr>
        <p:spPr>
          <a:xfrm>
            <a:off x="924790" y="2919845"/>
            <a:ext cx="1610592" cy="353291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3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2170</Words>
  <Application>Microsoft Office PowerPoint</Application>
  <PresentationFormat>Grand écran</PresentationFormat>
  <Paragraphs>424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Helvetica</vt:lpstr>
      <vt:lpstr>Times New Roman</vt:lpstr>
      <vt:lpstr>Wingdings</vt:lpstr>
      <vt:lpstr>Tema di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Belle II Masterclasses</vt:lpstr>
      <vt:lpstr>BELLE II IMC in 2022 </vt:lpstr>
      <vt:lpstr>Belle II - exercises </vt:lpstr>
      <vt:lpstr>Présentation PowerPoint</vt:lpstr>
      <vt:lpstr>Présentation PowerPoint</vt:lpstr>
      <vt:lpstr>Original plan for J2SS 2020 at KEK</vt:lpstr>
      <vt:lpstr>Virtual school agenda https://indico.belle2.org/event/1045</vt:lpstr>
      <vt:lpstr>Actual participation</vt:lpstr>
      <vt:lpstr>Student statistics</vt:lpstr>
      <vt:lpstr>Online Belle II masterclass</vt:lpstr>
      <vt:lpstr>Virtual KEK tours</vt:lpstr>
      <vt:lpstr>Student satisfaction survey</vt:lpstr>
      <vt:lpstr>Présentation PowerPoint</vt:lpstr>
      <vt:lpstr>2020 Mentorship program</vt:lpstr>
      <vt:lpstr>2021 school</vt:lpstr>
      <vt:lpstr>Students</vt:lpstr>
      <vt:lpstr>Mentorship</vt:lpstr>
      <vt:lpstr>Présentation PowerPoint</vt:lpstr>
      <vt:lpstr>Présentation PowerPoint</vt:lpstr>
      <vt:lpstr>Great fun for all ages</vt:lpstr>
      <vt:lpstr>Fixed stand in large public events</vt:lpstr>
      <vt:lpstr>Implementation</vt:lpstr>
      <vt:lpstr>Présentation PowerPoint</vt:lpstr>
      <vt:lpstr>Présentation PowerPoint</vt:lpstr>
      <vt:lpstr>Présentation PowerPoint</vt:lpstr>
      <vt:lpstr>Extra slides</vt:lpstr>
      <vt:lpstr>VR system evolution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Passeri</dc:creator>
  <cp:lastModifiedBy>Philippe Bambade</cp:lastModifiedBy>
  <cp:revision>75</cp:revision>
  <dcterms:created xsi:type="dcterms:W3CDTF">2022-12-05T05:32:51Z</dcterms:created>
  <dcterms:modified xsi:type="dcterms:W3CDTF">2022-12-10T23:06:20Z</dcterms:modified>
</cp:coreProperties>
</file>