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87ecf71ec1_7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87ecf71ec1_7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87ecf71ec1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87ecf71ec1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87ecf71ec1_7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87ecf71ec1_7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87ecf71ec1_7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87ecf71ec1_7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87ecf71ec1_3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87ecf71ec1_3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87ecf71ec1_7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87ecf71ec1_7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87ecf71ec1_15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87ecf71ec1_15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err="1"/>
              <a:t>calorimiter</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87ecf71ec1_7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87ecf71ec1_7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87ecf71ec1_15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87ecf71ec1_15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87ecf71ec1_7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87ecf71ec1_7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87ecf71ec1_3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87ecf71ec1_3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87ecf71ec1_15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87ecf71ec1_15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87ecf71ec1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87ecf71ec1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3.png"/><Relationship Id="rId10" Type="http://schemas.openxmlformats.org/officeDocument/2006/relationships/image" Target="../media/image25.png"/><Relationship Id="rId4" Type="http://schemas.openxmlformats.org/officeDocument/2006/relationships/image" Target="../media/image1.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gif"/><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1039375"/>
            <a:ext cx="9144000" cy="13017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it"/>
              <a:t>Ptolemy</a:t>
            </a:r>
            <a:endParaRPr/>
          </a:p>
          <a:p>
            <a:pPr marL="0" lvl="0" indent="0" algn="ctr" rtl="0">
              <a:spcBef>
                <a:spcPts val="0"/>
              </a:spcBef>
              <a:spcAft>
                <a:spcPts val="0"/>
              </a:spcAft>
              <a:buNone/>
            </a:pPr>
            <a:r>
              <a:rPr lang="it" sz="3044"/>
              <a:t>Direct measurement cosmic neutrino background</a:t>
            </a:r>
            <a:endParaRPr sz="3044"/>
          </a:p>
        </p:txBody>
      </p:sp>
      <p:sp>
        <p:nvSpPr>
          <p:cNvPr id="55" name="Google Shape;55;p13"/>
          <p:cNvSpPr txBox="1">
            <a:spLocks noGrp="1"/>
          </p:cNvSpPr>
          <p:nvPr>
            <p:ph type="subTitle" idx="1"/>
          </p:nvPr>
        </p:nvSpPr>
        <p:spPr>
          <a:xfrm>
            <a:off x="311700" y="2834125"/>
            <a:ext cx="8520600" cy="2309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sz="2000" b="1" dirty="0">
                <a:solidFill>
                  <a:schemeClr val="dk1"/>
                </a:solidFill>
              </a:rPr>
              <a:t>Students: 	</a:t>
            </a:r>
            <a:r>
              <a:rPr lang="it" sz="2000" dirty="0">
                <a:solidFill>
                  <a:schemeClr val="dk1"/>
                </a:solidFill>
              </a:rPr>
              <a:t>Andrea Paccagnella (University of Florence)</a:t>
            </a:r>
            <a:endParaRPr sz="2000" dirty="0">
              <a:solidFill>
                <a:schemeClr val="dk1"/>
              </a:solidFill>
            </a:endParaRPr>
          </a:p>
          <a:p>
            <a:pPr marL="0" lvl="0" indent="0" algn="l" rtl="0">
              <a:spcBef>
                <a:spcPts val="0"/>
              </a:spcBef>
              <a:spcAft>
                <a:spcPts val="0"/>
              </a:spcAft>
              <a:buNone/>
            </a:pPr>
            <a:r>
              <a:rPr lang="it" sz="2000" dirty="0">
                <a:solidFill>
                  <a:schemeClr val="dk1"/>
                </a:solidFill>
              </a:rPr>
              <a:t>		Riccardo Elleboro (University of L’Aquila)</a:t>
            </a:r>
            <a:endParaRPr sz="2000" dirty="0">
              <a:solidFill>
                <a:schemeClr val="dk1"/>
              </a:solidFill>
            </a:endParaRPr>
          </a:p>
          <a:p>
            <a:pPr marL="0" lvl="0" indent="0" algn="l" rtl="0">
              <a:spcBef>
                <a:spcPts val="0"/>
              </a:spcBef>
              <a:spcAft>
                <a:spcPts val="0"/>
              </a:spcAft>
              <a:buNone/>
            </a:pPr>
            <a:r>
              <a:rPr lang="it" sz="2000" dirty="0">
                <a:solidFill>
                  <a:schemeClr val="dk1"/>
                </a:solidFill>
              </a:rPr>
              <a:t>		Tobias Schulz (University of Karlsruhe)</a:t>
            </a:r>
            <a:endParaRPr sz="2000" dirty="0">
              <a:solidFill>
                <a:schemeClr val="dk1"/>
              </a:solidFill>
            </a:endParaRPr>
          </a:p>
          <a:p>
            <a:pPr marL="0" lvl="0" indent="0" algn="l" rtl="0">
              <a:spcBef>
                <a:spcPts val="0"/>
              </a:spcBef>
              <a:spcAft>
                <a:spcPts val="0"/>
              </a:spcAft>
              <a:buNone/>
            </a:pPr>
            <a:endParaRPr sz="2000" dirty="0">
              <a:solidFill>
                <a:schemeClr val="dk1"/>
              </a:solidFill>
            </a:endParaRPr>
          </a:p>
          <a:p>
            <a:pPr marL="0" lvl="0" indent="0" algn="l" rtl="0">
              <a:spcBef>
                <a:spcPts val="0"/>
              </a:spcBef>
              <a:spcAft>
                <a:spcPts val="0"/>
              </a:spcAft>
              <a:buNone/>
            </a:pPr>
            <a:r>
              <a:rPr lang="it" sz="2000" b="1" dirty="0">
                <a:solidFill>
                  <a:schemeClr val="dk1"/>
                </a:solidFill>
              </a:rPr>
              <a:t>Supervisor: 	</a:t>
            </a:r>
            <a:r>
              <a:rPr lang="it" sz="2000" dirty="0">
                <a:solidFill>
                  <a:schemeClr val="dk1"/>
                </a:solidFill>
              </a:rPr>
              <a:t>Marcello Messina (LNGS)</a:t>
            </a:r>
            <a:endParaRPr sz="2000" dirty="0">
              <a:solidFill>
                <a:schemeClr val="dk1"/>
              </a:solidFill>
            </a:endParaRPr>
          </a:p>
          <a:p>
            <a:pPr marL="0" lvl="0" indent="0" algn="l" rtl="0">
              <a:spcBef>
                <a:spcPts val="0"/>
              </a:spcBef>
              <a:spcAft>
                <a:spcPts val="0"/>
              </a:spcAft>
              <a:buNone/>
            </a:pPr>
            <a:r>
              <a:rPr lang="it" sz="2000" dirty="0">
                <a:solidFill>
                  <a:schemeClr val="dk1"/>
                </a:solidFill>
              </a:rPr>
              <a:t>                     	Federico Virzi (University of L’aquila)</a:t>
            </a:r>
            <a:endParaRPr sz="2000" dirty="0">
              <a:solidFill>
                <a:schemeClr val="dk1"/>
              </a:solidFill>
            </a:endParaRPr>
          </a:p>
        </p:txBody>
      </p:sp>
      <p:pic>
        <p:nvPicPr>
          <p:cNvPr id="56" name="Google Shape;56;p13"/>
          <p:cNvPicPr preferRelativeResize="0"/>
          <p:nvPr/>
        </p:nvPicPr>
        <p:blipFill>
          <a:blip r:embed="rId3">
            <a:alphaModFix/>
          </a:blip>
          <a:stretch>
            <a:fillRect/>
          </a:stretch>
        </p:blipFill>
        <p:spPr>
          <a:xfrm>
            <a:off x="0" y="0"/>
            <a:ext cx="2154641" cy="792600"/>
          </a:xfrm>
          <a:prstGeom prst="rect">
            <a:avLst/>
          </a:prstGeom>
          <a:noFill/>
          <a:ln>
            <a:noFill/>
          </a:ln>
        </p:spPr>
      </p:pic>
      <p:pic>
        <p:nvPicPr>
          <p:cNvPr id="57" name="Google Shape;57;p13"/>
          <p:cNvPicPr preferRelativeResize="0"/>
          <p:nvPr/>
        </p:nvPicPr>
        <p:blipFill>
          <a:blip r:embed="rId4">
            <a:alphaModFix/>
          </a:blip>
          <a:stretch>
            <a:fillRect/>
          </a:stretch>
        </p:blipFill>
        <p:spPr>
          <a:xfrm>
            <a:off x="4181102" y="0"/>
            <a:ext cx="781810" cy="973900"/>
          </a:xfrm>
          <a:prstGeom prst="rect">
            <a:avLst/>
          </a:prstGeom>
          <a:noFill/>
          <a:ln>
            <a:noFill/>
          </a:ln>
        </p:spPr>
      </p:pic>
      <p:pic>
        <p:nvPicPr>
          <p:cNvPr id="58" name="Google Shape;58;p13"/>
          <p:cNvPicPr preferRelativeResize="0"/>
          <p:nvPr/>
        </p:nvPicPr>
        <p:blipFill>
          <a:blip r:embed="rId5">
            <a:alphaModFix/>
          </a:blip>
          <a:stretch>
            <a:fillRect/>
          </a:stretch>
        </p:blipFill>
        <p:spPr>
          <a:xfrm>
            <a:off x="6989350" y="-2"/>
            <a:ext cx="2154650" cy="9739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0" y="0"/>
            <a:ext cx="9144000" cy="477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it"/>
              <a:t>Experimental setup for signal analysis</a:t>
            </a:r>
            <a:endParaRPr/>
          </a:p>
        </p:txBody>
      </p:sp>
      <p:sp>
        <p:nvSpPr>
          <p:cNvPr id="156" name="Google Shape;156;p22"/>
          <p:cNvSpPr txBox="1">
            <a:spLocks noGrp="1"/>
          </p:cNvSpPr>
          <p:nvPr>
            <p:ph type="body" idx="1"/>
          </p:nvPr>
        </p:nvSpPr>
        <p:spPr>
          <a:xfrm>
            <a:off x="5971925" y="3351075"/>
            <a:ext cx="2938800" cy="3211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it"/>
              <a:t>example of picture of the signal  that we see at the spectrum analyzer </a:t>
            </a:r>
            <a:endParaRPr/>
          </a:p>
        </p:txBody>
      </p:sp>
      <p:pic>
        <p:nvPicPr>
          <p:cNvPr id="157" name="Google Shape;157;p22"/>
          <p:cNvPicPr preferRelativeResize="0"/>
          <p:nvPr/>
        </p:nvPicPr>
        <p:blipFill>
          <a:blip r:embed="rId3">
            <a:alphaModFix/>
          </a:blip>
          <a:stretch>
            <a:fillRect/>
          </a:stretch>
        </p:blipFill>
        <p:spPr>
          <a:xfrm>
            <a:off x="0" y="4297100"/>
            <a:ext cx="679450" cy="846400"/>
          </a:xfrm>
          <a:prstGeom prst="rect">
            <a:avLst/>
          </a:prstGeom>
          <a:noFill/>
          <a:ln>
            <a:noFill/>
          </a:ln>
        </p:spPr>
      </p:pic>
      <p:pic>
        <p:nvPicPr>
          <p:cNvPr id="158" name="Google Shape;158;p22"/>
          <p:cNvPicPr preferRelativeResize="0"/>
          <p:nvPr/>
        </p:nvPicPr>
        <p:blipFill>
          <a:blip r:embed="rId4">
            <a:alphaModFix/>
          </a:blip>
          <a:stretch>
            <a:fillRect/>
          </a:stretch>
        </p:blipFill>
        <p:spPr>
          <a:xfrm>
            <a:off x="0" y="0"/>
            <a:ext cx="1297491" cy="477300"/>
          </a:xfrm>
          <a:prstGeom prst="rect">
            <a:avLst/>
          </a:prstGeom>
          <a:noFill/>
          <a:ln>
            <a:noFill/>
          </a:ln>
        </p:spPr>
      </p:pic>
      <p:pic>
        <p:nvPicPr>
          <p:cNvPr id="159" name="Google Shape;159;p22"/>
          <p:cNvPicPr preferRelativeResize="0"/>
          <p:nvPr/>
        </p:nvPicPr>
        <p:blipFill>
          <a:blip r:embed="rId5">
            <a:alphaModFix/>
          </a:blip>
          <a:stretch>
            <a:fillRect/>
          </a:stretch>
        </p:blipFill>
        <p:spPr>
          <a:xfrm>
            <a:off x="7747800" y="-1"/>
            <a:ext cx="1396200" cy="631074"/>
          </a:xfrm>
          <a:prstGeom prst="rect">
            <a:avLst/>
          </a:prstGeom>
          <a:noFill/>
          <a:ln>
            <a:noFill/>
          </a:ln>
        </p:spPr>
      </p:pic>
      <p:sp>
        <p:nvSpPr>
          <p:cNvPr id="160" name="Google Shape;16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it" b="1"/>
              <a:t>10</a:t>
            </a:fld>
            <a:endParaRPr b="1"/>
          </a:p>
        </p:txBody>
      </p:sp>
      <p:pic>
        <p:nvPicPr>
          <p:cNvPr id="161" name="Google Shape;161;p22"/>
          <p:cNvPicPr preferRelativeResize="0"/>
          <p:nvPr/>
        </p:nvPicPr>
        <p:blipFill rotWithShape="1">
          <a:blip r:embed="rId6">
            <a:alphaModFix/>
          </a:blip>
          <a:srcRect l="8115" t="2740" r="21193" b="-2740"/>
          <a:stretch/>
        </p:blipFill>
        <p:spPr>
          <a:xfrm>
            <a:off x="5971925" y="1243500"/>
            <a:ext cx="2845926" cy="2107575"/>
          </a:xfrm>
          <a:prstGeom prst="rect">
            <a:avLst/>
          </a:prstGeom>
          <a:noFill/>
          <a:ln>
            <a:noFill/>
          </a:ln>
        </p:spPr>
      </p:pic>
      <p:pic>
        <p:nvPicPr>
          <p:cNvPr id="162" name="Google Shape;162;p22"/>
          <p:cNvPicPr preferRelativeResize="0"/>
          <p:nvPr/>
        </p:nvPicPr>
        <p:blipFill rotWithShape="1">
          <a:blip r:embed="rId7">
            <a:alphaModFix/>
          </a:blip>
          <a:srcRect l="11567"/>
          <a:stretch/>
        </p:blipFill>
        <p:spPr>
          <a:xfrm>
            <a:off x="0" y="1243501"/>
            <a:ext cx="5543652" cy="2891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23"/>
          <p:cNvPicPr preferRelativeResize="0"/>
          <p:nvPr/>
        </p:nvPicPr>
        <p:blipFill rotWithShape="1">
          <a:blip r:embed="rId3">
            <a:alphaModFix/>
          </a:blip>
          <a:srcRect/>
          <a:stretch/>
        </p:blipFill>
        <p:spPr>
          <a:xfrm>
            <a:off x="4860000" y="1724950"/>
            <a:ext cx="4091926" cy="3273517"/>
          </a:xfrm>
          <a:prstGeom prst="rect">
            <a:avLst/>
          </a:prstGeom>
          <a:noFill/>
          <a:ln>
            <a:noFill/>
          </a:ln>
        </p:spPr>
      </p:pic>
      <p:pic>
        <p:nvPicPr>
          <p:cNvPr id="168" name="Google Shape;168;p23"/>
          <p:cNvPicPr preferRelativeResize="0"/>
          <p:nvPr/>
        </p:nvPicPr>
        <p:blipFill rotWithShape="1">
          <a:blip r:embed="rId4">
            <a:alphaModFix/>
          </a:blip>
          <a:srcRect/>
          <a:stretch/>
        </p:blipFill>
        <p:spPr>
          <a:xfrm>
            <a:off x="511575" y="1764725"/>
            <a:ext cx="4091924" cy="3233750"/>
          </a:xfrm>
          <a:prstGeom prst="rect">
            <a:avLst/>
          </a:prstGeom>
          <a:noFill/>
          <a:ln>
            <a:noFill/>
          </a:ln>
        </p:spPr>
      </p:pic>
      <p:sp>
        <p:nvSpPr>
          <p:cNvPr id="169" name="Google Shape;169;p23"/>
          <p:cNvSpPr txBox="1">
            <a:spLocks noGrp="1"/>
          </p:cNvSpPr>
          <p:nvPr>
            <p:ph type="title"/>
          </p:nvPr>
        </p:nvSpPr>
        <p:spPr>
          <a:xfrm>
            <a:off x="0" y="0"/>
            <a:ext cx="9144000" cy="477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it"/>
              <a:t>Stability measurements</a:t>
            </a:r>
            <a:endParaRPr/>
          </a:p>
        </p:txBody>
      </p:sp>
      <p:pic>
        <p:nvPicPr>
          <p:cNvPr id="170" name="Google Shape;170;p23"/>
          <p:cNvPicPr preferRelativeResize="0"/>
          <p:nvPr/>
        </p:nvPicPr>
        <p:blipFill>
          <a:blip r:embed="rId5">
            <a:alphaModFix/>
          </a:blip>
          <a:stretch>
            <a:fillRect/>
          </a:stretch>
        </p:blipFill>
        <p:spPr>
          <a:xfrm>
            <a:off x="0" y="4297100"/>
            <a:ext cx="679450" cy="846400"/>
          </a:xfrm>
          <a:prstGeom prst="rect">
            <a:avLst/>
          </a:prstGeom>
          <a:noFill/>
          <a:ln>
            <a:noFill/>
          </a:ln>
        </p:spPr>
      </p:pic>
      <p:pic>
        <p:nvPicPr>
          <p:cNvPr id="171" name="Google Shape;171;p23"/>
          <p:cNvPicPr preferRelativeResize="0"/>
          <p:nvPr/>
        </p:nvPicPr>
        <p:blipFill>
          <a:blip r:embed="rId6">
            <a:alphaModFix/>
          </a:blip>
          <a:stretch>
            <a:fillRect/>
          </a:stretch>
        </p:blipFill>
        <p:spPr>
          <a:xfrm>
            <a:off x="0" y="0"/>
            <a:ext cx="1297491" cy="477300"/>
          </a:xfrm>
          <a:prstGeom prst="rect">
            <a:avLst/>
          </a:prstGeom>
          <a:noFill/>
          <a:ln>
            <a:noFill/>
          </a:ln>
        </p:spPr>
      </p:pic>
      <p:pic>
        <p:nvPicPr>
          <p:cNvPr id="172" name="Google Shape;172;p23"/>
          <p:cNvPicPr preferRelativeResize="0"/>
          <p:nvPr/>
        </p:nvPicPr>
        <p:blipFill>
          <a:blip r:embed="rId7">
            <a:alphaModFix/>
          </a:blip>
          <a:stretch>
            <a:fillRect/>
          </a:stretch>
        </p:blipFill>
        <p:spPr>
          <a:xfrm>
            <a:off x="7747800" y="-1"/>
            <a:ext cx="1396200" cy="631074"/>
          </a:xfrm>
          <a:prstGeom prst="rect">
            <a:avLst/>
          </a:prstGeom>
          <a:noFill/>
          <a:ln>
            <a:noFill/>
          </a:ln>
        </p:spPr>
      </p:pic>
      <p:sp>
        <p:nvSpPr>
          <p:cNvPr id="173" name="Google Shape;173;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it" b="1"/>
              <a:t>11</a:t>
            </a:fld>
            <a:endParaRPr b="1"/>
          </a:p>
        </p:txBody>
      </p:sp>
      <p:sp>
        <p:nvSpPr>
          <p:cNvPr id="174" name="Google Shape;174;p23"/>
          <p:cNvSpPr txBox="1">
            <a:spLocks noGrp="1"/>
          </p:cNvSpPr>
          <p:nvPr>
            <p:ph type="body" idx="1"/>
          </p:nvPr>
        </p:nvSpPr>
        <p:spPr>
          <a:xfrm>
            <a:off x="311700" y="771475"/>
            <a:ext cx="4291800" cy="953400"/>
          </a:xfrm>
          <a:prstGeom prst="rect">
            <a:avLst/>
          </a:prstGeom>
        </p:spPr>
        <p:txBody>
          <a:bodyPr spcFirstLastPara="1" wrap="square" lIns="91425" tIns="91425" rIns="91425" bIns="91425" anchor="t" anchorCtr="0">
            <a:normAutofit fontScale="92500"/>
          </a:bodyPr>
          <a:lstStyle/>
          <a:p>
            <a:pPr marL="457200" lvl="0" indent="-334327" algn="l" rtl="0">
              <a:spcBef>
                <a:spcPts val="0"/>
              </a:spcBef>
              <a:spcAft>
                <a:spcPts val="0"/>
              </a:spcAft>
              <a:buSzPct val="100000"/>
              <a:buChar char="●"/>
            </a:pPr>
            <a:r>
              <a:rPr lang="it"/>
              <a:t>Stability of signal power and frequency needed for measurements</a:t>
            </a:r>
            <a:endParaRPr/>
          </a:p>
        </p:txBody>
      </p:sp>
      <p:sp>
        <p:nvSpPr>
          <p:cNvPr id="175" name="Google Shape;175;p23"/>
          <p:cNvSpPr txBox="1">
            <a:spLocks noGrp="1"/>
          </p:cNvSpPr>
          <p:nvPr>
            <p:ph type="body" idx="1"/>
          </p:nvPr>
        </p:nvSpPr>
        <p:spPr>
          <a:xfrm>
            <a:off x="4807500" y="771475"/>
            <a:ext cx="4291800" cy="9534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SzPct val="100000"/>
              <a:buChar char="●"/>
            </a:pPr>
            <a:r>
              <a:rPr lang="it"/>
              <a:t>Frequency from LO is needed to be very stable </a:t>
            </a:r>
            <a:br>
              <a:rPr lang="it"/>
            </a:b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4"/>
          <p:cNvPicPr preferRelativeResize="0"/>
          <p:nvPr/>
        </p:nvPicPr>
        <p:blipFill>
          <a:blip r:embed="rId3">
            <a:alphaModFix/>
          </a:blip>
          <a:stretch>
            <a:fillRect/>
          </a:stretch>
        </p:blipFill>
        <p:spPr>
          <a:xfrm>
            <a:off x="0" y="4297100"/>
            <a:ext cx="679450" cy="846400"/>
          </a:xfrm>
          <a:prstGeom prst="rect">
            <a:avLst/>
          </a:prstGeom>
          <a:noFill/>
          <a:ln>
            <a:noFill/>
          </a:ln>
        </p:spPr>
      </p:pic>
      <p:pic>
        <p:nvPicPr>
          <p:cNvPr id="181" name="Google Shape;181;p24"/>
          <p:cNvPicPr preferRelativeResize="0"/>
          <p:nvPr/>
        </p:nvPicPr>
        <p:blipFill>
          <a:blip r:embed="rId4">
            <a:alphaModFix/>
          </a:blip>
          <a:stretch>
            <a:fillRect/>
          </a:stretch>
        </p:blipFill>
        <p:spPr>
          <a:xfrm>
            <a:off x="0" y="0"/>
            <a:ext cx="1297491" cy="477300"/>
          </a:xfrm>
          <a:prstGeom prst="rect">
            <a:avLst/>
          </a:prstGeom>
          <a:noFill/>
          <a:ln>
            <a:noFill/>
          </a:ln>
        </p:spPr>
      </p:pic>
      <p:pic>
        <p:nvPicPr>
          <p:cNvPr id="182" name="Google Shape;182;p24"/>
          <p:cNvPicPr preferRelativeResize="0"/>
          <p:nvPr/>
        </p:nvPicPr>
        <p:blipFill>
          <a:blip r:embed="rId5">
            <a:alphaModFix/>
          </a:blip>
          <a:stretch>
            <a:fillRect/>
          </a:stretch>
        </p:blipFill>
        <p:spPr>
          <a:xfrm>
            <a:off x="7747800" y="-1"/>
            <a:ext cx="1396200" cy="631074"/>
          </a:xfrm>
          <a:prstGeom prst="rect">
            <a:avLst/>
          </a:prstGeom>
          <a:noFill/>
          <a:ln>
            <a:noFill/>
          </a:ln>
        </p:spPr>
      </p:pic>
      <p:sp>
        <p:nvSpPr>
          <p:cNvPr id="183" name="Google Shape;183;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it" b="1"/>
              <a:t>12</a:t>
            </a:fld>
            <a:endParaRPr b="1"/>
          </a:p>
        </p:txBody>
      </p:sp>
      <p:pic>
        <p:nvPicPr>
          <p:cNvPr id="184" name="Google Shape;184;p24"/>
          <p:cNvPicPr preferRelativeResize="0"/>
          <p:nvPr/>
        </p:nvPicPr>
        <p:blipFill>
          <a:blip r:embed="rId6">
            <a:alphaModFix/>
          </a:blip>
          <a:stretch>
            <a:fillRect/>
          </a:stretch>
        </p:blipFill>
        <p:spPr>
          <a:xfrm>
            <a:off x="1045825" y="783553"/>
            <a:ext cx="3044499" cy="3632749"/>
          </a:xfrm>
          <a:prstGeom prst="rect">
            <a:avLst/>
          </a:prstGeom>
          <a:noFill/>
          <a:ln>
            <a:noFill/>
          </a:ln>
        </p:spPr>
      </p:pic>
      <p:sp>
        <p:nvSpPr>
          <p:cNvPr id="185" name="Google Shape;185;p24"/>
          <p:cNvSpPr txBox="1"/>
          <p:nvPr/>
        </p:nvSpPr>
        <p:spPr>
          <a:xfrm>
            <a:off x="4307850" y="1896825"/>
            <a:ext cx="3962100" cy="134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600" i="1"/>
              <a:t>We consider it a good principle to explain the phenomena by the simplest hypothesis possible.</a:t>
            </a:r>
            <a:endParaRPr sz="1600" i="1"/>
          </a:p>
          <a:p>
            <a:pPr marL="0" lvl="0" indent="0" algn="l" rtl="0">
              <a:spcBef>
                <a:spcPts val="0"/>
              </a:spcBef>
              <a:spcAft>
                <a:spcPts val="0"/>
              </a:spcAft>
              <a:buNone/>
            </a:pPr>
            <a:endParaRPr sz="1600"/>
          </a:p>
          <a:p>
            <a:pPr marL="457200" lvl="0" indent="-304800" algn="l" rtl="0">
              <a:spcBef>
                <a:spcPts val="0"/>
              </a:spcBef>
              <a:spcAft>
                <a:spcPts val="0"/>
              </a:spcAft>
              <a:buSzPts val="1200"/>
              <a:buChar char="-"/>
            </a:pPr>
            <a:r>
              <a:rPr lang="it" sz="1200"/>
              <a:t>Claudius Ptolemaeus, “Almagest”</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5"/>
          <p:cNvSpPr txBox="1">
            <a:spLocks noGrp="1"/>
          </p:cNvSpPr>
          <p:nvPr>
            <p:ph type="title"/>
          </p:nvPr>
        </p:nvSpPr>
        <p:spPr>
          <a:xfrm>
            <a:off x="0" y="0"/>
            <a:ext cx="9144000" cy="477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it"/>
              <a:t>Backup</a:t>
            </a:r>
            <a:endParaRPr/>
          </a:p>
        </p:txBody>
      </p:sp>
      <p:pic>
        <p:nvPicPr>
          <p:cNvPr id="191" name="Google Shape;191;p25"/>
          <p:cNvPicPr preferRelativeResize="0"/>
          <p:nvPr/>
        </p:nvPicPr>
        <p:blipFill>
          <a:blip r:embed="rId3">
            <a:alphaModFix/>
          </a:blip>
          <a:stretch>
            <a:fillRect/>
          </a:stretch>
        </p:blipFill>
        <p:spPr>
          <a:xfrm>
            <a:off x="0" y="4297100"/>
            <a:ext cx="679450" cy="846400"/>
          </a:xfrm>
          <a:prstGeom prst="rect">
            <a:avLst/>
          </a:prstGeom>
          <a:noFill/>
          <a:ln>
            <a:noFill/>
          </a:ln>
        </p:spPr>
      </p:pic>
      <p:pic>
        <p:nvPicPr>
          <p:cNvPr id="192" name="Google Shape;192;p25"/>
          <p:cNvPicPr preferRelativeResize="0"/>
          <p:nvPr/>
        </p:nvPicPr>
        <p:blipFill>
          <a:blip r:embed="rId4">
            <a:alphaModFix/>
          </a:blip>
          <a:stretch>
            <a:fillRect/>
          </a:stretch>
        </p:blipFill>
        <p:spPr>
          <a:xfrm>
            <a:off x="0" y="0"/>
            <a:ext cx="1297491" cy="477300"/>
          </a:xfrm>
          <a:prstGeom prst="rect">
            <a:avLst/>
          </a:prstGeom>
          <a:noFill/>
          <a:ln>
            <a:noFill/>
          </a:ln>
        </p:spPr>
      </p:pic>
      <p:pic>
        <p:nvPicPr>
          <p:cNvPr id="193" name="Google Shape;193;p25"/>
          <p:cNvPicPr preferRelativeResize="0"/>
          <p:nvPr/>
        </p:nvPicPr>
        <p:blipFill>
          <a:blip r:embed="rId5">
            <a:alphaModFix/>
          </a:blip>
          <a:stretch>
            <a:fillRect/>
          </a:stretch>
        </p:blipFill>
        <p:spPr>
          <a:xfrm>
            <a:off x="7747800" y="-1"/>
            <a:ext cx="1396200" cy="631074"/>
          </a:xfrm>
          <a:prstGeom prst="rect">
            <a:avLst/>
          </a:prstGeom>
          <a:noFill/>
          <a:ln>
            <a:noFill/>
          </a:ln>
        </p:spPr>
      </p:pic>
      <p:sp>
        <p:nvSpPr>
          <p:cNvPr id="194" name="Google Shape;194;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it" b="1"/>
              <a:t>13</a:t>
            </a:fld>
            <a:endParaRPr b="1"/>
          </a:p>
        </p:txBody>
      </p:sp>
      <p:pic>
        <p:nvPicPr>
          <p:cNvPr id="195" name="Google Shape;195;p25"/>
          <p:cNvPicPr preferRelativeResize="0"/>
          <p:nvPr/>
        </p:nvPicPr>
        <p:blipFill rotWithShape="1">
          <a:blip r:embed="rId6">
            <a:alphaModFix/>
          </a:blip>
          <a:srcRect l="2657"/>
          <a:stretch/>
        </p:blipFill>
        <p:spPr>
          <a:xfrm>
            <a:off x="1588525" y="782650"/>
            <a:ext cx="5635025" cy="40321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6"/>
          <p:cNvSpPr txBox="1">
            <a:spLocks noGrp="1"/>
          </p:cNvSpPr>
          <p:nvPr>
            <p:ph type="title"/>
          </p:nvPr>
        </p:nvSpPr>
        <p:spPr>
          <a:xfrm>
            <a:off x="0" y="0"/>
            <a:ext cx="9144000" cy="477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it"/>
              <a:t>Backup</a:t>
            </a:r>
            <a:endParaRPr/>
          </a:p>
        </p:txBody>
      </p:sp>
      <p:sp>
        <p:nvSpPr>
          <p:cNvPr id="201" name="Google Shape;201;p26"/>
          <p:cNvSpPr txBox="1">
            <a:spLocks noGrp="1"/>
          </p:cNvSpPr>
          <p:nvPr>
            <p:ph type="body" idx="1"/>
          </p:nvPr>
        </p:nvSpPr>
        <p:spPr>
          <a:xfrm>
            <a:off x="79225" y="1086650"/>
            <a:ext cx="4055700" cy="5343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1200"/>
              </a:spcAft>
              <a:buNone/>
            </a:pPr>
            <a:r>
              <a:rPr lang="it"/>
              <a:t>Cyclotron frequency:</a:t>
            </a:r>
            <a:endParaRPr/>
          </a:p>
        </p:txBody>
      </p:sp>
      <p:pic>
        <p:nvPicPr>
          <p:cNvPr id="202" name="Google Shape;202;p26"/>
          <p:cNvPicPr preferRelativeResize="0"/>
          <p:nvPr/>
        </p:nvPicPr>
        <p:blipFill>
          <a:blip r:embed="rId3">
            <a:alphaModFix/>
          </a:blip>
          <a:stretch>
            <a:fillRect/>
          </a:stretch>
        </p:blipFill>
        <p:spPr>
          <a:xfrm>
            <a:off x="0" y="4297100"/>
            <a:ext cx="679450" cy="846400"/>
          </a:xfrm>
          <a:prstGeom prst="rect">
            <a:avLst/>
          </a:prstGeom>
          <a:noFill/>
          <a:ln>
            <a:noFill/>
          </a:ln>
        </p:spPr>
      </p:pic>
      <p:pic>
        <p:nvPicPr>
          <p:cNvPr id="203" name="Google Shape;203;p26"/>
          <p:cNvPicPr preferRelativeResize="0"/>
          <p:nvPr/>
        </p:nvPicPr>
        <p:blipFill>
          <a:blip r:embed="rId4">
            <a:alphaModFix/>
          </a:blip>
          <a:stretch>
            <a:fillRect/>
          </a:stretch>
        </p:blipFill>
        <p:spPr>
          <a:xfrm>
            <a:off x="0" y="0"/>
            <a:ext cx="1297491" cy="477300"/>
          </a:xfrm>
          <a:prstGeom prst="rect">
            <a:avLst/>
          </a:prstGeom>
          <a:noFill/>
          <a:ln>
            <a:noFill/>
          </a:ln>
        </p:spPr>
      </p:pic>
      <p:pic>
        <p:nvPicPr>
          <p:cNvPr id="204" name="Google Shape;204;p26"/>
          <p:cNvPicPr preferRelativeResize="0"/>
          <p:nvPr/>
        </p:nvPicPr>
        <p:blipFill>
          <a:blip r:embed="rId5">
            <a:alphaModFix/>
          </a:blip>
          <a:stretch>
            <a:fillRect/>
          </a:stretch>
        </p:blipFill>
        <p:spPr>
          <a:xfrm>
            <a:off x="7747800" y="-1"/>
            <a:ext cx="1396200" cy="631074"/>
          </a:xfrm>
          <a:prstGeom prst="rect">
            <a:avLst/>
          </a:prstGeom>
          <a:noFill/>
          <a:ln>
            <a:noFill/>
          </a:ln>
        </p:spPr>
      </p:pic>
      <p:sp>
        <p:nvSpPr>
          <p:cNvPr id="205" name="Google Shape;205;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it" b="1"/>
              <a:t>14</a:t>
            </a:fld>
            <a:endParaRPr b="1"/>
          </a:p>
        </p:txBody>
      </p:sp>
      <p:pic>
        <p:nvPicPr>
          <p:cNvPr id="206" name="Google Shape;206;p26"/>
          <p:cNvPicPr preferRelativeResize="0"/>
          <p:nvPr/>
        </p:nvPicPr>
        <p:blipFill>
          <a:blip r:embed="rId6">
            <a:alphaModFix/>
          </a:blip>
          <a:stretch>
            <a:fillRect/>
          </a:stretch>
        </p:blipFill>
        <p:spPr>
          <a:xfrm>
            <a:off x="886275" y="1456275"/>
            <a:ext cx="1511830" cy="696550"/>
          </a:xfrm>
          <a:prstGeom prst="rect">
            <a:avLst/>
          </a:prstGeom>
          <a:noFill/>
          <a:ln>
            <a:noFill/>
          </a:ln>
        </p:spPr>
      </p:pic>
      <p:pic>
        <p:nvPicPr>
          <p:cNvPr id="207" name="Google Shape;207;p26"/>
          <p:cNvPicPr preferRelativeResize="0"/>
          <p:nvPr/>
        </p:nvPicPr>
        <p:blipFill>
          <a:blip r:embed="rId7">
            <a:alphaModFix/>
          </a:blip>
          <a:stretch>
            <a:fillRect/>
          </a:stretch>
        </p:blipFill>
        <p:spPr>
          <a:xfrm>
            <a:off x="1059175" y="2724150"/>
            <a:ext cx="2495971" cy="696550"/>
          </a:xfrm>
          <a:prstGeom prst="rect">
            <a:avLst/>
          </a:prstGeom>
          <a:noFill/>
          <a:ln>
            <a:noFill/>
          </a:ln>
        </p:spPr>
      </p:pic>
      <p:pic>
        <p:nvPicPr>
          <p:cNvPr id="208" name="Google Shape;208;p26"/>
          <p:cNvPicPr preferRelativeResize="0"/>
          <p:nvPr/>
        </p:nvPicPr>
        <p:blipFill>
          <a:blip r:embed="rId8">
            <a:alphaModFix/>
          </a:blip>
          <a:stretch>
            <a:fillRect/>
          </a:stretch>
        </p:blipFill>
        <p:spPr>
          <a:xfrm>
            <a:off x="1114875" y="4131400"/>
            <a:ext cx="3283736" cy="696550"/>
          </a:xfrm>
          <a:prstGeom prst="rect">
            <a:avLst/>
          </a:prstGeom>
          <a:noFill/>
          <a:ln>
            <a:noFill/>
          </a:ln>
        </p:spPr>
      </p:pic>
      <p:pic>
        <p:nvPicPr>
          <p:cNvPr id="209" name="Google Shape;209;p26"/>
          <p:cNvPicPr preferRelativeResize="0"/>
          <p:nvPr/>
        </p:nvPicPr>
        <p:blipFill>
          <a:blip r:embed="rId9">
            <a:alphaModFix/>
          </a:blip>
          <a:stretch>
            <a:fillRect/>
          </a:stretch>
        </p:blipFill>
        <p:spPr>
          <a:xfrm>
            <a:off x="5058775" y="1445550"/>
            <a:ext cx="2464232" cy="631075"/>
          </a:xfrm>
          <a:prstGeom prst="rect">
            <a:avLst/>
          </a:prstGeom>
          <a:noFill/>
          <a:ln>
            <a:noFill/>
          </a:ln>
        </p:spPr>
      </p:pic>
      <p:sp>
        <p:nvSpPr>
          <p:cNvPr id="210" name="Google Shape;210;p26"/>
          <p:cNvSpPr txBox="1">
            <a:spLocks noGrp="1"/>
          </p:cNvSpPr>
          <p:nvPr>
            <p:ph type="body" idx="1"/>
          </p:nvPr>
        </p:nvSpPr>
        <p:spPr>
          <a:xfrm>
            <a:off x="79225" y="2382050"/>
            <a:ext cx="4055700" cy="5343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1200"/>
              </a:spcAft>
              <a:buNone/>
            </a:pPr>
            <a:r>
              <a:rPr lang="it"/>
              <a:t>Frequency of cyclotron radiation:</a:t>
            </a:r>
            <a:endParaRPr/>
          </a:p>
        </p:txBody>
      </p:sp>
      <p:sp>
        <p:nvSpPr>
          <p:cNvPr id="211" name="Google Shape;211;p26"/>
          <p:cNvSpPr txBox="1">
            <a:spLocks noGrp="1"/>
          </p:cNvSpPr>
          <p:nvPr>
            <p:ph type="body" idx="1"/>
          </p:nvPr>
        </p:nvSpPr>
        <p:spPr>
          <a:xfrm>
            <a:off x="79225" y="3753650"/>
            <a:ext cx="4055700" cy="5343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1200"/>
              </a:spcAft>
              <a:buNone/>
            </a:pPr>
            <a:r>
              <a:rPr lang="it"/>
              <a:t>Emitted power from electron:</a:t>
            </a:r>
            <a:endParaRPr/>
          </a:p>
        </p:txBody>
      </p:sp>
      <p:pic>
        <p:nvPicPr>
          <p:cNvPr id="212" name="Google Shape;212;p26"/>
          <p:cNvPicPr preferRelativeResize="0"/>
          <p:nvPr/>
        </p:nvPicPr>
        <p:blipFill>
          <a:blip r:embed="rId10">
            <a:alphaModFix/>
          </a:blip>
          <a:stretch>
            <a:fillRect/>
          </a:stretch>
        </p:blipFill>
        <p:spPr>
          <a:xfrm>
            <a:off x="5201725" y="2743276"/>
            <a:ext cx="3884146" cy="631075"/>
          </a:xfrm>
          <a:prstGeom prst="rect">
            <a:avLst/>
          </a:prstGeom>
          <a:noFill/>
          <a:ln>
            <a:noFill/>
          </a:ln>
        </p:spPr>
      </p:pic>
      <p:sp>
        <p:nvSpPr>
          <p:cNvPr id="213" name="Google Shape;213;p26"/>
          <p:cNvSpPr txBox="1">
            <a:spLocks noGrp="1"/>
          </p:cNvSpPr>
          <p:nvPr>
            <p:ph type="body" idx="1"/>
          </p:nvPr>
        </p:nvSpPr>
        <p:spPr>
          <a:xfrm>
            <a:off x="4727425" y="1086650"/>
            <a:ext cx="4055700" cy="5343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1200"/>
              </a:spcAft>
              <a:buNone/>
            </a:pPr>
            <a:r>
              <a:rPr lang="it"/>
              <a:t>Conversion dBm -&gt; W:</a:t>
            </a:r>
            <a:endParaRPr/>
          </a:p>
        </p:txBody>
      </p:sp>
      <p:sp>
        <p:nvSpPr>
          <p:cNvPr id="214" name="Google Shape;214;p26"/>
          <p:cNvSpPr txBox="1">
            <a:spLocks noGrp="1"/>
          </p:cNvSpPr>
          <p:nvPr>
            <p:ph type="body" idx="1"/>
          </p:nvPr>
        </p:nvSpPr>
        <p:spPr>
          <a:xfrm>
            <a:off x="4727425" y="2382050"/>
            <a:ext cx="4055700" cy="5343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1200"/>
              </a:spcAft>
              <a:buNone/>
            </a:pPr>
            <a:r>
              <a:rPr lang="it"/>
              <a:t>Total noise floor:</a:t>
            </a:r>
            <a:endParaRPr/>
          </a:p>
        </p:txBody>
      </p:sp>
      <p:pic>
        <p:nvPicPr>
          <p:cNvPr id="215" name="Google Shape;215;p26"/>
          <p:cNvPicPr preferRelativeResize="0"/>
          <p:nvPr/>
        </p:nvPicPr>
        <p:blipFill>
          <a:blip r:embed="rId11">
            <a:alphaModFix/>
          </a:blip>
          <a:stretch>
            <a:fillRect/>
          </a:stretch>
        </p:blipFill>
        <p:spPr>
          <a:xfrm>
            <a:off x="5225128" y="4182699"/>
            <a:ext cx="2699384" cy="572600"/>
          </a:xfrm>
          <a:prstGeom prst="rect">
            <a:avLst/>
          </a:prstGeom>
          <a:noFill/>
          <a:ln>
            <a:noFill/>
          </a:ln>
        </p:spPr>
      </p:pic>
      <p:sp>
        <p:nvSpPr>
          <p:cNvPr id="216" name="Google Shape;216;p26"/>
          <p:cNvSpPr txBox="1">
            <a:spLocks noGrp="1"/>
          </p:cNvSpPr>
          <p:nvPr>
            <p:ph type="body" idx="1"/>
          </p:nvPr>
        </p:nvSpPr>
        <p:spPr>
          <a:xfrm>
            <a:off x="4727425" y="3753650"/>
            <a:ext cx="4055700" cy="5343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1200"/>
              </a:spcAft>
              <a:buNone/>
            </a:pPr>
            <a:r>
              <a:rPr lang="it"/>
              <a:t>Friis Formular: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0" y="0"/>
            <a:ext cx="9144000" cy="477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it"/>
              <a:t>Topic of Experiment</a:t>
            </a:r>
            <a:endParaRPr/>
          </a:p>
        </p:txBody>
      </p:sp>
      <p:pic>
        <p:nvPicPr>
          <p:cNvPr id="64" name="Google Shape;64;p14"/>
          <p:cNvPicPr preferRelativeResize="0"/>
          <p:nvPr/>
        </p:nvPicPr>
        <p:blipFill>
          <a:blip r:embed="rId3">
            <a:alphaModFix/>
          </a:blip>
          <a:stretch>
            <a:fillRect/>
          </a:stretch>
        </p:blipFill>
        <p:spPr>
          <a:xfrm>
            <a:off x="0" y="4297100"/>
            <a:ext cx="679450" cy="846400"/>
          </a:xfrm>
          <a:prstGeom prst="rect">
            <a:avLst/>
          </a:prstGeom>
          <a:noFill/>
          <a:ln>
            <a:noFill/>
          </a:ln>
        </p:spPr>
      </p:pic>
      <p:pic>
        <p:nvPicPr>
          <p:cNvPr id="65" name="Google Shape;65;p14"/>
          <p:cNvPicPr preferRelativeResize="0"/>
          <p:nvPr/>
        </p:nvPicPr>
        <p:blipFill>
          <a:blip r:embed="rId4">
            <a:alphaModFix/>
          </a:blip>
          <a:stretch>
            <a:fillRect/>
          </a:stretch>
        </p:blipFill>
        <p:spPr>
          <a:xfrm>
            <a:off x="0" y="0"/>
            <a:ext cx="1297491" cy="477300"/>
          </a:xfrm>
          <a:prstGeom prst="rect">
            <a:avLst/>
          </a:prstGeom>
          <a:noFill/>
          <a:ln>
            <a:noFill/>
          </a:ln>
        </p:spPr>
      </p:pic>
      <p:pic>
        <p:nvPicPr>
          <p:cNvPr id="66" name="Google Shape;66;p14"/>
          <p:cNvPicPr preferRelativeResize="0"/>
          <p:nvPr/>
        </p:nvPicPr>
        <p:blipFill>
          <a:blip r:embed="rId5">
            <a:alphaModFix/>
          </a:blip>
          <a:stretch>
            <a:fillRect/>
          </a:stretch>
        </p:blipFill>
        <p:spPr>
          <a:xfrm>
            <a:off x="7747800" y="-1"/>
            <a:ext cx="1396200" cy="631074"/>
          </a:xfrm>
          <a:prstGeom prst="rect">
            <a:avLst/>
          </a:prstGeom>
          <a:noFill/>
          <a:ln>
            <a:noFill/>
          </a:ln>
        </p:spPr>
      </p:pic>
      <p:sp>
        <p:nvSpPr>
          <p:cNvPr id="67" name="Google Shape;6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it" b="1"/>
              <a:t>2</a:t>
            </a:fld>
            <a:endParaRPr b="1"/>
          </a:p>
        </p:txBody>
      </p:sp>
      <p:pic>
        <p:nvPicPr>
          <p:cNvPr id="68" name="Google Shape;68;p14"/>
          <p:cNvPicPr preferRelativeResize="0"/>
          <p:nvPr/>
        </p:nvPicPr>
        <p:blipFill rotWithShape="1">
          <a:blip r:embed="rId6">
            <a:alphaModFix/>
          </a:blip>
          <a:srcRect l="25993" r="26426"/>
          <a:stretch/>
        </p:blipFill>
        <p:spPr>
          <a:xfrm>
            <a:off x="5291700" y="719425"/>
            <a:ext cx="3852300" cy="1905000"/>
          </a:xfrm>
          <a:prstGeom prst="rect">
            <a:avLst/>
          </a:prstGeom>
          <a:noFill/>
          <a:ln>
            <a:noFill/>
          </a:ln>
        </p:spPr>
      </p:pic>
      <p:sp>
        <p:nvSpPr>
          <p:cNvPr id="69" name="Google Shape;69;p14"/>
          <p:cNvSpPr txBox="1"/>
          <p:nvPr/>
        </p:nvSpPr>
        <p:spPr>
          <a:xfrm>
            <a:off x="2125" y="719425"/>
            <a:ext cx="5164800" cy="3231300"/>
          </a:xfrm>
          <a:prstGeom prst="rect">
            <a:avLst/>
          </a:prstGeom>
          <a:noFill/>
          <a:ln>
            <a:noFill/>
          </a:ln>
        </p:spPr>
        <p:txBody>
          <a:bodyPr spcFirstLastPara="1" wrap="square" lIns="91425" tIns="91425" rIns="91425" bIns="91425" anchor="t" anchorCtr="0">
            <a:noAutofit/>
          </a:bodyPr>
          <a:lstStyle/>
          <a:p>
            <a:pPr marL="457200" lvl="0" indent="-317500" algn="just" rtl="0">
              <a:spcBef>
                <a:spcPts val="0"/>
              </a:spcBef>
              <a:spcAft>
                <a:spcPts val="0"/>
              </a:spcAft>
              <a:buSzPts val="1400"/>
              <a:buChar char="●"/>
            </a:pPr>
            <a:r>
              <a:rPr lang="it" dirty="0"/>
              <a:t>The aim of this experiment is to measure the primordial neutrino.</a:t>
            </a:r>
            <a:endParaRPr dirty="0"/>
          </a:p>
          <a:p>
            <a:pPr marL="0" lvl="0" indent="0" algn="just" rtl="0">
              <a:spcBef>
                <a:spcPts val="0"/>
              </a:spcBef>
              <a:spcAft>
                <a:spcPts val="0"/>
              </a:spcAft>
              <a:buNone/>
            </a:pPr>
            <a:endParaRPr dirty="0"/>
          </a:p>
          <a:p>
            <a:pPr marL="457200" lvl="0" indent="-317500" algn="just" rtl="0">
              <a:spcBef>
                <a:spcPts val="0"/>
              </a:spcBef>
              <a:spcAft>
                <a:spcPts val="0"/>
              </a:spcAft>
              <a:buSzPts val="1400"/>
              <a:buChar char="●"/>
            </a:pPr>
            <a:r>
              <a:rPr lang="it" dirty="0"/>
              <a:t>This is done through the interaction of this with the atom of Tritium.</a:t>
            </a:r>
            <a:endParaRPr dirty="0"/>
          </a:p>
          <a:p>
            <a:pPr marL="0" lvl="0" indent="0" algn="just" rtl="0">
              <a:spcBef>
                <a:spcPts val="0"/>
              </a:spcBef>
              <a:spcAft>
                <a:spcPts val="0"/>
              </a:spcAft>
              <a:buNone/>
            </a:pPr>
            <a:endParaRPr dirty="0"/>
          </a:p>
          <a:p>
            <a:pPr marL="457200" lvl="0" indent="-317500" algn="just" rtl="0">
              <a:spcBef>
                <a:spcPts val="0"/>
              </a:spcBef>
              <a:spcAft>
                <a:spcPts val="0"/>
              </a:spcAft>
              <a:buSzPts val="1400"/>
              <a:buChar char="●"/>
            </a:pPr>
            <a:r>
              <a:rPr lang="it" dirty="0"/>
              <a:t>If we were to consider the neutrino without mass, the endpoint of the tritium decay would be the one dotted, while if we were to consider the neutrino with mass, the endpoint would be shown by the solid line.</a:t>
            </a:r>
            <a:endParaRPr dirty="0"/>
          </a:p>
          <a:p>
            <a:pPr marL="0" lvl="0" indent="0" algn="just" rtl="0">
              <a:spcBef>
                <a:spcPts val="0"/>
              </a:spcBef>
              <a:spcAft>
                <a:spcPts val="0"/>
              </a:spcAft>
              <a:buNone/>
            </a:pPr>
            <a:endParaRPr dirty="0"/>
          </a:p>
          <a:p>
            <a:pPr marL="457200" lvl="0" indent="-317500" algn="just" rtl="0">
              <a:spcBef>
                <a:spcPts val="0"/>
              </a:spcBef>
              <a:spcAft>
                <a:spcPts val="0"/>
              </a:spcAft>
              <a:buSzPts val="1400"/>
              <a:buChar char="●"/>
            </a:pPr>
            <a:r>
              <a:rPr lang="it" dirty="0"/>
              <a:t>To distinguish these two configurations, a precision of less than 50meV (&lt; m</a:t>
            </a:r>
            <a:r>
              <a:rPr lang="it" baseline="-25000" dirty="0"/>
              <a:t>ν</a:t>
            </a:r>
            <a:r>
              <a:rPr lang="it" dirty="0"/>
              <a:t>) is needed.</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70" name="Google Shape;70;p14"/>
          <p:cNvPicPr preferRelativeResize="0"/>
          <p:nvPr/>
        </p:nvPicPr>
        <p:blipFill>
          <a:blip r:embed="rId7">
            <a:alphaModFix/>
          </a:blip>
          <a:stretch>
            <a:fillRect/>
          </a:stretch>
        </p:blipFill>
        <p:spPr>
          <a:xfrm>
            <a:off x="5291700" y="2624425"/>
            <a:ext cx="3701824" cy="19356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0" y="0"/>
            <a:ext cx="9144000" cy="477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it"/>
              <a:t>PTOLEMY demonstrator experimental setup</a:t>
            </a:r>
            <a:endParaRPr/>
          </a:p>
        </p:txBody>
      </p:sp>
      <p:pic>
        <p:nvPicPr>
          <p:cNvPr id="76" name="Google Shape;76;p15"/>
          <p:cNvPicPr preferRelativeResize="0"/>
          <p:nvPr/>
        </p:nvPicPr>
        <p:blipFill>
          <a:blip r:embed="rId3">
            <a:alphaModFix/>
          </a:blip>
          <a:stretch>
            <a:fillRect/>
          </a:stretch>
        </p:blipFill>
        <p:spPr>
          <a:xfrm>
            <a:off x="0" y="4297100"/>
            <a:ext cx="679450" cy="846400"/>
          </a:xfrm>
          <a:prstGeom prst="rect">
            <a:avLst/>
          </a:prstGeom>
          <a:noFill/>
          <a:ln>
            <a:noFill/>
          </a:ln>
        </p:spPr>
      </p:pic>
      <p:pic>
        <p:nvPicPr>
          <p:cNvPr id="77" name="Google Shape;77;p15"/>
          <p:cNvPicPr preferRelativeResize="0"/>
          <p:nvPr/>
        </p:nvPicPr>
        <p:blipFill>
          <a:blip r:embed="rId4">
            <a:alphaModFix/>
          </a:blip>
          <a:stretch>
            <a:fillRect/>
          </a:stretch>
        </p:blipFill>
        <p:spPr>
          <a:xfrm>
            <a:off x="0" y="0"/>
            <a:ext cx="1297491" cy="477300"/>
          </a:xfrm>
          <a:prstGeom prst="rect">
            <a:avLst/>
          </a:prstGeom>
          <a:noFill/>
          <a:ln>
            <a:noFill/>
          </a:ln>
        </p:spPr>
      </p:pic>
      <p:pic>
        <p:nvPicPr>
          <p:cNvPr id="78" name="Google Shape;78;p15"/>
          <p:cNvPicPr preferRelativeResize="0"/>
          <p:nvPr/>
        </p:nvPicPr>
        <p:blipFill>
          <a:blip r:embed="rId5">
            <a:alphaModFix/>
          </a:blip>
          <a:stretch>
            <a:fillRect/>
          </a:stretch>
        </p:blipFill>
        <p:spPr>
          <a:xfrm>
            <a:off x="7747800" y="-1"/>
            <a:ext cx="1396200" cy="631074"/>
          </a:xfrm>
          <a:prstGeom prst="rect">
            <a:avLst/>
          </a:prstGeom>
          <a:noFill/>
          <a:ln>
            <a:noFill/>
          </a:ln>
        </p:spPr>
      </p:pic>
      <p:sp>
        <p:nvSpPr>
          <p:cNvPr id="79" name="Google Shape;79;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it" b="1"/>
              <a:t>3</a:t>
            </a:fld>
            <a:endParaRPr b="1"/>
          </a:p>
        </p:txBody>
      </p:sp>
      <p:pic>
        <p:nvPicPr>
          <p:cNvPr id="80" name="Google Shape;80;p15"/>
          <p:cNvPicPr preferRelativeResize="0"/>
          <p:nvPr/>
        </p:nvPicPr>
        <p:blipFill>
          <a:blip r:embed="rId6">
            <a:alphaModFix/>
          </a:blip>
          <a:stretch>
            <a:fillRect/>
          </a:stretch>
        </p:blipFill>
        <p:spPr>
          <a:xfrm>
            <a:off x="923500" y="792774"/>
            <a:ext cx="7304906" cy="42076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0" y="0"/>
            <a:ext cx="9144000" cy="477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it" dirty="0"/>
              <a:t>Setup Antenna</a:t>
            </a:r>
            <a:endParaRPr dirty="0"/>
          </a:p>
        </p:txBody>
      </p:sp>
      <p:pic>
        <p:nvPicPr>
          <p:cNvPr id="86" name="Google Shape;86;p16"/>
          <p:cNvPicPr preferRelativeResize="0"/>
          <p:nvPr/>
        </p:nvPicPr>
        <p:blipFill>
          <a:blip r:embed="rId3">
            <a:alphaModFix/>
          </a:blip>
          <a:stretch>
            <a:fillRect/>
          </a:stretch>
        </p:blipFill>
        <p:spPr>
          <a:xfrm>
            <a:off x="0" y="4297100"/>
            <a:ext cx="679450" cy="846400"/>
          </a:xfrm>
          <a:prstGeom prst="rect">
            <a:avLst/>
          </a:prstGeom>
          <a:noFill/>
          <a:ln>
            <a:noFill/>
          </a:ln>
        </p:spPr>
      </p:pic>
      <p:pic>
        <p:nvPicPr>
          <p:cNvPr id="87" name="Google Shape;87;p16"/>
          <p:cNvPicPr preferRelativeResize="0"/>
          <p:nvPr/>
        </p:nvPicPr>
        <p:blipFill>
          <a:blip r:embed="rId4">
            <a:alphaModFix/>
          </a:blip>
          <a:stretch>
            <a:fillRect/>
          </a:stretch>
        </p:blipFill>
        <p:spPr>
          <a:xfrm>
            <a:off x="0" y="0"/>
            <a:ext cx="1297491" cy="477300"/>
          </a:xfrm>
          <a:prstGeom prst="rect">
            <a:avLst/>
          </a:prstGeom>
          <a:noFill/>
          <a:ln>
            <a:noFill/>
          </a:ln>
        </p:spPr>
      </p:pic>
      <p:pic>
        <p:nvPicPr>
          <p:cNvPr id="88" name="Google Shape;88;p16"/>
          <p:cNvPicPr preferRelativeResize="0"/>
          <p:nvPr/>
        </p:nvPicPr>
        <p:blipFill>
          <a:blip r:embed="rId5">
            <a:alphaModFix/>
          </a:blip>
          <a:stretch>
            <a:fillRect/>
          </a:stretch>
        </p:blipFill>
        <p:spPr>
          <a:xfrm>
            <a:off x="7747800" y="-1"/>
            <a:ext cx="1396200" cy="631074"/>
          </a:xfrm>
          <a:prstGeom prst="rect">
            <a:avLst/>
          </a:prstGeom>
          <a:noFill/>
          <a:ln>
            <a:noFill/>
          </a:ln>
        </p:spPr>
      </p:pic>
      <p:sp>
        <p:nvSpPr>
          <p:cNvPr id="89" name="Google Shape;89;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it" b="1"/>
              <a:t>4</a:t>
            </a:fld>
            <a:endParaRPr b="1"/>
          </a:p>
        </p:txBody>
      </p:sp>
      <p:pic>
        <p:nvPicPr>
          <p:cNvPr id="90" name="Google Shape;90;p16"/>
          <p:cNvPicPr preferRelativeResize="0"/>
          <p:nvPr/>
        </p:nvPicPr>
        <p:blipFill>
          <a:blip r:embed="rId6">
            <a:alphaModFix/>
          </a:blip>
          <a:stretch>
            <a:fillRect/>
          </a:stretch>
        </p:blipFill>
        <p:spPr>
          <a:xfrm>
            <a:off x="4779650" y="1147863"/>
            <a:ext cx="4364351" cy="2998574"/>
          </a:xfrm>
          <a:prstGeom prst="rect">
            <a:avLst/>
          </a:prstGeom>
          <a:noFill/>
          <a:ln>
            <a:noFill/>
          </a:ln>
        </p:spPr>
      </p:pic>
      <p:sp>
        <p:nvSpPr>
          <p:cNvPr id="91" name="Google Shape;91;p16"/>
          <p:cNvSpPr txBox="1"/>
          <p:nvPr/>
        </p:nvSpPr>
        <p:spPr>
          <a:xfrm>
            <a:off x="0" y="631073"/>
            <a:ext cx="4731000" cy="3441927"/>
          </a:xfrm>
          <a:prstGeom prst="rect">
            <a:avLst/>
          </a:prstGeom>
          <a:noFill/>
          <a:ln>
            <a:noFill/>
          </a:ln>
        </p:spPr>
        <p:txBody>
          <a:bodyPr spcFirstLastPara="1" wrap="square" lIns="91425" tIns="91425" rIns="91425" bIns="91425" anchor="t" anchorCtr="0">
            <a:noAutofit/>
          </a:bodyPr>
          <a:lstStyle/>
          <a:p>
            <a:pPr marL="457200" lvl="0" indent="-317500" algn="just" rtl="0">
              <a:lnSpc>
                <a:spcPct val="115000"/>
              </a:lnSpc>
              <a:spcBef>
                <a:spcPts val="0"/>
              </a:spcBef>
              <a:spcAft>
                <a:spcPts val="0"/>
              </a:spcAft>
              <a:buClr>
                <a:schemeClr val="dk1"/>
              </a:buClr>
              <a:buSzPts val="1400"/>
              <a:buChar char="●"/>
            </a:pPr>
            <a:r>
              <a:rPr lang="it" dirty="0">
                <a:solidFill>
                  <a:schemeClr val="dk1"/>
                </a:solidFill>
              </a:rPr>
              <a:t>The antenna is made up of a copper coating, inside we find 4 electrodes, the two lateral ones placed at a potential of -1KV.</a:t>
            </a:r>
          </a:p>
          <a:p>
            <a:pPr marL="457200" lvl="0" indent="-317500" algn="just" rtl="0">
              <a:lnSpc>
                <a:spcPct val="115000"/>
              </a:lnSpc>
              <a:spcBef>
                <a:spcPts val="0"/>
              </a:spcBef>
              <a:spcAft>
                <a:spcPts val="0"/>
              </a:spcAft>
              <a:buClr>
                <a:schemeClr val="dk1"/>
              </a:buClr>
              <a:buSzPts val="1400"/>
              <a:buChar char="●"/>
            </a:pPr>
            <a:endParaRPr dirty="0">
              <a:solidFill>
                <a:schemeClr val="dk1"/>
              </a:solidFill>
            </a:endParaRPr>
          </a:p>
          <a:p>
            <a:pPr marL="457200" lvl="0" indent="-342900" algn="just" rtl="0">
              <a:lnSpc>
                <a:spcPct val="115000"/>
              </a:lnSpc>
              <a:spcBef>
                <a:spcPts val="0"/>
              </a:spcBef>
              <a:spcAft>
                <a:spcPts val="0"/>
              </a:spcAft>
              <a:buClr>
                <a:schemeClr val="dk1"/>
              </a:buClr>
              <a:buSzPts val="1800"/>
              <a:buChar char="●"/>
            </a:pPr>
            <a:r>
              <a:rPr lang="it" dirty="0">
                <a:solidFill>
                  <a:schemeClr val="dk1"/>
                </a:solidFill>
              </a:rPr>
              <a:t>Its scope is to provide a radio frequency signal from which the kinematic variables of the electrons can then be extracted (K and K</a:t>
            </a:r>
            <a:r>
              <a:rPr lang="it" baseline="-25000" dirty="0">
                <a:solidFill>
                  <a:schemeClr val="dk1"/>
                </a:solidFill>
              </a:rPr>
              <a:t>L</a:t>
            </a:r>
            <a:r>
              <a:rPr lang="it" dirty="0">
                <a:solidFill>
                  <a:schemeClr val="dk1"/>
                </a:solidFill>
              </a:rPr>
              <a:t>). </a:t>
            </a:r>
          </a:p>
          <a:p>
            <a:pPr marL="457200" lvl="0" indent="-342900" algn="just" rtl="0">
              <a:lnSpc>
                <a:spcPct val="115000"/>
              </a:lnSpc>
              <a:spcBef>
                <a:spcPts val="0"/>
              </a:spcBef>
              <a:spcAft>
                <a:spcPts val="0"/>
              </a:spcAft>
              <a:buClr>
                <a:schemeClr val="dk1"/>
              </a:buClr>
              <a:buSzPts val="1800"/>
              <a:buChar char="●"/>
            </a:pPr>
            <a:endParaRPr dirty="0">
              <a:solidFill>
                <a:schemeClr val="dk1"/>
              </a:solidFill>
            </a:endParaRPr>
          </a:p>
          <a:p>
            <a:pPr marL="457200" lvl="0" indent="-342900" algn="just" rtl="0">
              <a:lnSpc>
                <a:spcPct val="115000"/>
              </a:lnSpc>
              <a:spcBef>
                <a:spcPts val="0"/>
              </a:spcBef>
              <a:spcAft>
                <a:spcPts val="0"/>
              </a:spcAft>
              <a:buClr>
                <a:schemeClr val="dk1"/>
              </a:buClr>
              <a:buSzPts val="1800"/>
              <a:buChar char="●"/>
            </a:pPr>
            <a:r>
              <a:rPr lang="it" dirty="0">
                <a:solidFill>
                  <a:schemeClr val="dk1"/>
                </a:solidFill>
              </a:rPr>
              <a:t>The antenna must be able to provide a precision equal to approximately  K ~ 10 eV.</a:t>
            </a:r>
          </a:p>
          <a:p>
            <a:pPr marL="457200" lvl="0" indent="-342900" algn="just" rtl="0">
              <a:lnSpc>
                <a:spcPct val="115000"/>
              </a:lnSpc>
              <a:spcBef>
                <a:spcPts val="0"/>
              </a:spcBef>
              <a:spcAft>
                <a:spcPts val="0"/>
              </a:spcAft>
              <a:buClr>
                <a:schemeClr val="dk1"/>
              </a:buClr>
              <a:buSzPts val="1800"/>
              <a:buChar char="●"/>
            </a:pPr>
            <a:endParaRPr dirty="0">
              <a:solidFill>
                <a:schemeClr val="dk1"/>
              </a:solidFill>
            </a:endParaRPr>
          </a:p>
          <a:p>
            <a:pPr marL="457200" lvl="0" indent="-342900" algn="just" rtl="0">
              <a:lnSpc>
                <a:spcPct val="115000"/>
              </a:lnSpc>
              <a:spcBef>
                <a:spcPts val="0"/>
              </a:spcBef>
              <a:spcAft>
                <a:spcPts val="0"/>
              </a:spcAft>
              <a:buClr>
                <a:schemeClr val="dk1"/>
              </a:buClr>
              <a:buSzPts val="1800"/>
              <a:buChar char="●"/>
            </a:pPr>
            <a:r>
              <a:rPr lang="it" dirty="0">
                <a:solidFill>
                  <a:schemeClr val="dk1"/>
                </a:solidFill>
              </a:rPr>
              <a:t>This is currently a research and development prototype. Its purpose is to learn to read radio frequencies.</a:t>
            </a:r>
            <a:endParaRPr dirty="0">
              <a:solidFill>
                <a:schemeClr val="dk1"/>
              </a:solidFill>
            </a:endParaRPr>
          </a:p>
          <a:p>
            <a:pPr marL="0" lvl="0" indent="0" algn="l" rtl="0">
              <a:lnSpc>
                <a:spcPct val="115000"/>
              </a:lnSpc>
              <a:spcBef>
                <a:spcPts val="1200"/>
              </a:spcBef>
              <a:spcAft>
                <a:spcPts val="1200"/>
              </a:spcAft>
              <a:buClr>
                <a:schemeClr val="dk1"/>
              </a:buClr>
              <a:buSzPts val="1100"/>
              <a:buFont typeface="Arial"/>
              <a:buNone/>
            </a:pPr>
            <a:endParaRPr dirty="0">
              <a:solidFill>
                <a:schemeClr val="dk1"/>
              </a:solidFill>
            </a:endParaRPr>
          </a:p>
        </p:txBody>
      </p:sp>
      <p:sp>
        <p:nvSpPr>
          <p:cNvPr id="92" name="Google Shape;92;p16"/>
          <p:cNvSpPr txBox="1"/>
          <p:nvPr/>
        </p:nvSpPr>
        <p:spPr>
          <a:xfrm>
            <a:off x="7747800" y="3682200"/>
            <a:ext cx="926100" cy="3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a:t>B</a:t>
            </a:r>
            <a:r>
              <a:rPr lang="it" baseline="-25000"/>
              <a:t>x</a:t>
            </a:r>
            <a:r>
              <a:rPr lang="it"/>
              <a:t> = 1 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0" y="0"/>
            <a:ext cx="9144000" cy="477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it"/>
              <a:t>Simulation of the electron trajectory </a:t>
            </a:r>
            <a:endParaRPr/>
          </a:p>
        </p:txBody>
      </p:sp>
      <p:pic>
        <p:nvPicPr>
          <p:cNvPr id="98" name="Google Shape;98;p17"/>
          <p:cNvPicPr preferRelativeResize="0"/>
          <p:nvPr/>
        </p:nvPicPr>
        <p:blipFill>
          <a:blip r:embed="rId3">
            <a:alphaModFix/>
          </a:blip>
          <a:stretch>
            <a:fillRect/>
          </a:stretch>
        </p:blipFill>
        <p:spPr>
          <a:xfrm>
            <a:off x="0" y="4297100"/>
            <a:ext cx="679450" cy="846400"/>
          </a:xfrm>
          <a:prstGeom prst="rect">
            <a:avLst/>
          </a:prstGeom>
          <a:noFill/>
          <a:ln>
            <a:noFill/>
          </a:ln>
        </p:spPr>
      </p:pic>
      <p:pic>
        <p:nvPicPr>
          <p:cNvPr id="99" name="Google Shape;99;p17"/>
          <p:cNvPicPr preferRelativeResize="0"/>
          <p:nvPr/>
        </p:nvPicPr>
        <p:blipFill>
          <a:blip r:embed="rId4">
            <a:alphaModFix/>
          </a:blip>
          <a:stretch>
            <a:fillRect/>
          </a:stretch>
        </p:blipFill>
        <p:spPr>
          <a:xfrm>
            <a:off x="0" y="0"/>
            <a:ext cx="1297491" cy="477300"/>
          </a:xfrm>
          <a:prstGeom prst="rect">
            <a:avLst/>
          </a:prstGeom>
          <a:noFill/>
          <a:ln>
            <a:noFill/>
          </a:ln>
        </p:spPr>
      </p:pic>
      <p:pic>
        <p:nvPicPr>
          <p:cNvPr id="100" name="Google Shape;100;p17"/>
          <p:cNvPicPr preferRelativeResize="0"/>
          <p:nvPr/>
        </p:nvPicPr>
        <p:blipFill>
          <a:blip r:embed="rId5">
            <a:alphaModFix/>
          </a:blip>
          <a:stretch>
            <a:fillRect/>
          </a:stretch>
        </p:blipFill>
        <p:spPr>
          <a:xfrm>
            <a:off x="7747800" y="-1"/>
            <a:ext cx="1396200" cy="631074"/>
          </a:xfrm>
          <a:prstGeom prst="rect">
            <a:avLst/>
          </a:prstGeom>
          <a:noFill/>
          <a:ln>
            <a:noFill/>
          </a:ln>
        </p:spPr>
      </p:pic>
      <p:sp>
        <p:nvSpPr>
          <p:cNvPr id="101" name="Google Shape;101;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it" b="1"/>
              <a:t>5</a:t>
            </a:fld>
            <a:endParaRPr b="1"/>
          </a:p>
        </p:txBody>
      </p:sp>
      <p:sp>
        <p:nvSpPr>
          <p:cNvPr id="102" name="Google Shape;102;p17"/>
          <p:cNvSpPr txBox="1"/>
          <p:nvPr/>
        </p:nvSpPr>
        <p:spPr>
          <a:xfrm>
            <a:off x="0" y="600450"/>
            <a:ext cx="4557600" cy="44565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it" dirty="0">
                <a:solidFill>
                  <a:schemeClr val="dk1"/>
                </a:solidFill>
              </a:rPr>
              <a:t>The goal of this simulation was to measure the motion of the electron inside the antenna.</a:t>
            </a:r>
            <a:endParaRPr dirty="0">
              <a:solidFill>
                <a:schemeClr val="dk1"/>
              </a:solidFill>
            </a:endParaRPr>
          </a:p>
          <a:p>
            <a:pPr marL="457200" lvl="0" indent="0" algn="l" rtl="0">
              <a:spcBef>
                <a:spcPts val="0"/>
              </a:spcBef>
              <a:spcAft>
                <a:spcPts val="0"/>
              </a:spcAft>
              <a:buNone/>
            </a:pPr>
            <a:endParaRPr dirty="0">
              <a:solidFill>
                <a:schemeClr val="dk1"/>
              </a:solidFill>
            </a:endParaRPr>
          </a:p>
          <a:p>
            <a:pPr marL="457200" lvl="0" indent="-317500" algn="l" rtl="0">
              <a:spcBef>
                <a:spcPts val="0"/>
              </a:spcBef>
              <a:spcAft>
                <a:spcPts val="0"/>
              </a:spcAft>
              <a:buClr>
                <a:schemeClr val="dk1"/>
              </a:buClr>
              <a:buSzPts val="1400"/>
              <a:buChar char="●"/>
            </a:pPr>
            <a:r>
              <a:rPr lang="it" dirty="0">
                <a:solidFill>
                  <a:schemeClr val="dk1"/>
                </a:solidFill>
              </a:rPr>
              <a:t>To do this we simulated a magnetic field along the x direction and we simulated the starting position of the electron with different angles (with respect to the magnetic field) and at different heights.</a:t>
            </a:r>
            <a:endParaRPr dirty="0">
              <a:solidFill>
                <a:schemeClr val="dk1"/>
              </a:solidFill>
            </a:endParaRPr>
          </a:p>
          <a:p>
            <a:pPr marL="0" lvl="0" indent="0" algn="l" rtl="0">
              <a:spcBef>
                <a:spcPts val="0"/>
              </a:spcBef>
              <a:spcAft>
                <a:spcPts val="0"/>
              </a:spcAft>
              <a:buNone/>
            </a:pPr>
            <a:endParaRPr dirty="0">
              <a:solidFill>
                <a:schemeClr val="dk1"/>
              </a:solidFill>
            </a:endParaRPr>
          </a:p>
          <a:p>
            <a:pPr marL="457200" lvl="0" indent="-317500" algn="l" rtl="0">
              <a:spcBef>
                <a:spcPts val="0"/>
              </a:spcBef>
              <a:spcAft>
                <a:spcPts val="0"/>
              </a:spcAft>
              <a:buClr>
                <a:schemeClr val="dk1"/>
              </a:buClr>
              <a:buSzPts val="1400"/>
              <a:buChar char="●"/>
            </a:pPr>
            <a:r>
              <a:rPr lang="it" dirty="0">
                <a:solidFill>
                  <a:schemeClr val="dk1"/>
                </a:solidFill>
              </a:rPr>
              <a:t>We focused on the measurement of the bounce period and the radio frequency measurement of the electron.</a:t>
            </a:r>
            <a:endParaRPr dirty="0">
              <a:solidFill>
                <a:schemeClr val="dk1"/>
              </a:solidFill>
            </a:endParaRPr>
          </a:p>
          <a:p>
            <a:pPr marL="0" lvl="0" indent="0" algn="l" rtl="0">
              <a:spcBef>
                <a:spcPts val="0"/>
              </a:spcBef>
              <a:spcAft>
                <a:spcPts val="0"/>
              </a:spcAft>
              <a:buNone/>
            </a:pPr>
            <a:endParaRPr dirty="0">
              <a:solidFill>
                <a:schemeClr val="dk1"/>
              </a:solidFill>
            </a:endParaRPr>
          </a:p>
          <a:p>
            <a:pPr marL="457200" lvl="0" indent="-317500" algn="l" rtl="0">
              <a:spcBef>
                <a:spcPts val="0"/>
              </a:spcBef>
              <a:spcAft>
                <a:spcPts val="0"/>
              </a:spcAft>
              <a:buClr>
                <a:schemeClr val="dk1"/>
              </a:buClr>
              <a:buSzPts val="1400"/>
              <a:buChar char="●"/>
            </a:pPr>
            <a:r>
              <a:rPr lang="it" dirty="0">
                <a:solidFill>
                  <a:schemeClr val="dk1"/>
                </a:solidFill>
              </a:rPr>
              <a:t>The bounce period is the time it takes for the electron to move from one electrode to another. This is correlated with the K</a:t>
            </a:r>
            <a:r>
              <a:rPr lang="it" baseline="-25000" dirty="0">
                <a:solidFill>
                  <a:schemeClr val="dk1"/>
                </a:solidFill>
              </a:rPr>
              <a:t>L</a:t>
            </a:r>
            <a:r>
              <a:rPr lang="it" dirty="0">
                <a:solidFill>
                  <a:schemeClr val="dk1"/>
                </a:solidFill>
              </a:rPr>
              <a:t> value (T</a:t>
            </a:r>
            <a:r>
              <a:rPr lang="it" baseline="-25000" dirty="0">
                <a:solidFill>
                  <a:schemeClr val="dk1"/>
                </a:solidFill>
              </a:rPr>
              <a:t>b </a:t>
            </a:r>
            <a:r>
              <a:rPr lang="it" dirty="0">
                <a:solidFill>
                  <a:schemeClr val="dk1"/>
                </a:solidFill>
              </a:rPr>
              <a:t>∝ K</a:t>
            </a:r>
            <a:r>
              <a:rPr lang="it" baseline="-25000" dirty="0">
                <a:solidFill>
                  <a:schemeClr val="dk1"/>
                </a:solidFill>
              </a:rPr>
              <a:t>L</a:t>
            </a:r>
            <a:r>
              <a:rPr lang="it" dirty="0">
                <a:solidFill>
                  <a:schemeClr val="dk1"/>
                </a:solidFill>
              </a:rPr>
              <a:t>). </a:t>
            </a:r>
            <a:endParaRPr dirty="0">
              <a:solidFill>
                <a:schemeClr val="dk1"/>
              </a:solidFill>
            </a:endParaRPr>
          </a:p>
          <a:p>
            <a:pPr marL="0" lvl="0" indent="0" algn="l" rtl="0">
              <a:spcBef>
                <a:spcPts val="0"/>
              </a:spcBef>
              <a:spcAft>
                <a:spcPts val="0"/>
              </a:spcAft>
              <a:buNone/>
            </a:pPr>
            <a:endParaRPr dirty="0">
              <a:solidFill>
                <a:schemeClr val="dk1"/>
              </a:solidFill>
            </a:endParaRPr>
          </a:p>
        </p:txBody>
      </p:sp>
      <p:pic>
        <p:nvPicPr>
          <p:cNvPr id="103" name="Google Shape;103;p17"/>
          <p:cNvPicPr preferRelativeResize="0"/>
          <p:nvPr/>
        </p:nvPicPr>
        <p:blipFill>
          <a:blip r:embed="rId6">
            <a:alphaModFix/>
          </a:blip>
          <a:stretch>
            <a:fillRect/>
          </a:stretch>
        </p:blipFill>
        <p:spPr>
          <a:xfrm>
            <a:off x="5202970" y="894150"/>
            <a:ext cx="3941025" cy="1943175"/>
          </a:xfrm>
          <a:prstGeom prst="rect">
            <a:avLst/>
          </a:prstGeom>
          <a:noFill/>
          <a:ln>
            <a:noFill/>
          </a:ln>
        </p:spPr>
      </p:pic>
      <p:pic>
        <p:nvPicPr>
          <p:cNvPr id="104" name="Google Shape;104;p17"/>
          <p:cNvPicPr preferRelativeResize="0"/>
          <p:nvPr/>
        </p:nvPicPr>
        <p:blipFill>
          <a:blip r:embed="rId7">
            <a:alphaModFix/>
          </a:blip>
          <a:stretch>
            <a:fillRect/>
          </a:stretch>
        </p:blipFill>
        <p:spPr>
          <a:xfrm>
            <a:off x="6219813" y="2789525"/>
            <a:ext cx="2924175" cy="1562100"/>
          </a:xfrm>
          <a:prstGeom prst="rect">
            <a:avLst/>
          </a:prstGeom>
          <a:noFill/>
          <a:ln>
            <a:noFill/>
          </a:ln>
        </p:spPr>
      </p:pic>
      <p:sp>
        <p:nvSpPr>
          <p:cNvPr id="105" name="Google Shape;105;p17"/>
          <p:cNvSpPr txBox="1"/>
          <p:nvPr/>
        </p:nvSpPr>
        <p:spPr>
          <a:xfrm>
            <a:off x="6923125" y="1470663"/>
            <a:ext cx="1150200" cy="3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a:t>y = 1 mm</a:t>
            </a:r>
            <a:endParaRPr/>
          </a:p>
        </p:txBody>
      </p:sp>
      <p:sp>
        <p:nvSpPr>
          <p:cNvPr id="106" name="Google Shape;106;p17"/>
          <p:cNvSpPr txBox="1"/>
          <p:nvPr/>
        </p:nvSpPr>
        <p:spPr>
          <a:xfrm>
            <a:off x="7458425" y="3183050"/>
            <a:ext cx="926100" cy="3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a:t>𝛉 = 13°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0" y="0"/>
            <a:ext cx="9144000" cy="477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it"/>
              <a:t>Simulation of the electron trajectory </a:t>
            </a:r>
            <a:endParaRPr/>
          </a:p>
        </p:txBody>
      </p:sp>
      <p:pic>
        <p:nvPicPr>
          <p:cNvPr id="112" name="Google Shape;112;p18"/>
          <p:cNvPicPr preferRelativeResize="0"/>
          <p:nvPr/>
        </p:nvPicPr>
        <p:blipFill>
          <a:blip r:embed="rId3">
            <a:alphaModFix/>
          </a:blip>
          <a:stretch>
            <a:fillRect/>
          </a:stretch>
        </p:blipFill>
        <p:spPr>
          <a:xfrm>
            <a:off x="0" y="4297100"/>
            <a:ext cx="679450" cy="846400"/>
          </a:xfrm>
          <a:prstGeom prst="rect">
            <a:avLst/>
          </a:prstGeom>
          <a:noFill/>
          <a:ln>
            <a:noFill/>
          </a:ln>
        </p:spPr>
      </p:pic>
      <p:pic>
        <p:nvPicPr>
          <p:cNvPr id="113" name="Google Shape;113;p18"/>
          <p:cNvPicPr preferRelativeResize="0"/>
          <p:nvPr/>
        </p:nvPicPr>
        <p:blipFill>
          <a:blip r:embed="rId4">
            <a:alphaModFix/>
          </a:blip>
          <a:stretch>
            <a:fillRect/>
          </a:stretch>
        </p:blipFill>
        <p:spPr>
          <a:xfrm>
            <a:off x="0" y="0"/>
            <a:ext cx="1297491" cy="477300"/>
          </a:xfrm>
          <a:prstGeom prst="rect">
            <a:avLst/>
          </a:prstGeom>
          <a:noFill/>
          <a:ln>
            <a:noFill/>
          </a:ln>
        </p:spPr>
      </p:pic>
      <p:pic>
        <p:nvPicPr>
          <p:cNvPr id="114" name="Google Shape;114;p18"/>
          <p:cNvPicPr preferRelativeResize="0"/>
          <p:nvPr/>
        </p:nvPicPr>
        <p:blipFill>
          <a:blip r:embed="rId5">
            <a:alphaModFix/>
          </a:blip>
          <a:stretch>
            <a:fillRect/>
          </a:stretch>
        </p:blipFill>
        <p:spPr>
          <a:xfrm>
            <a:off x="7747800" y="-1"/>
            <a:ext cx="1396200" cy="631074"/>
          </a:xfrm>
          <a:prstGeom prst="rect">
            <a:avLst/>
          </a:prstGeom>
          <a:noFill/>
          <a:ln>
            <a:noFill/>
          </a:ln>
        </p:spPr>
      </p:pic>
      <p:sp>
        <p:nvSpPr>
          <p:cNvPr id="115" name="Google Shape;115;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it" b="1"/>
              <a:t>6</a:t>
            </a:fld>
            <a:endParaRPr b="1"/>
          </a:p>
        </p:txBody>
      </p:sp>
      <p:pic>
        <p:nvPicPr>
          <p:cNvPr id="116" name="Google Shape;116;p18"/>
          <p:cNvPicPr preferRelativeResize="0"/>
          <p:nvPr/>
        </p:nvPicPr>
        <p:blipFill>
          <a:blip r:embed="rId6">
            <a:alphaModFix/>
          </a:blip>
          <a:stretch>
            <a:fillRect/>
          </a:stretch>
        </p:blipFill>
        <p:spPr>
          <a:xfrm>
            <a:off x="211562" y="854725"/>
            <a:ext cx="8720889" cy="33478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0" y="0"/>
            <a:ext cx="9144000" cy="477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it"/>
              <a:t>Result of Simulation</a:t>
            </a:r>
            <a:endParaRPr/>
          </a:p>
        </p:txBody>
      </p:sp>
      <p:sp>
        <p:nvSpPr>
          <p:cNvPr id="122" name="Google Shape;122;p19"/>
          <p:cNvSpPr txBox="1">
            <a:spLocks noGrp="1"/>
          </p:cNvSpPr>
          <p:nvPr>
            <p:ph type="body" idx="1"/>
          </p:nvPr>
        </p:nvSpPr>
        <p:spPr>
          <a:xfrm>
            <a:off x="919950" y="3299374"/>
            <a:ext cx="7552500" cy="1592293"/>
          </a:xfrm>
          <a:prstGeom prst="rect">
            <a:avLst/>
          </a:prstGeom>
        </p:spPr>
        <p:txBody>
          <a:bodyPr spcFirstLastPara="1" wrap="square" lIns="91425" tIns="91425" rIns="91425" bIns="91425" anchor="t" anchorCtr="0">
            <a:noAutofit/>
          </a:bodyPr>
          <a:lstStyle/>
          <a:p>
            <a:pPr marL="457200" lvl="0" indent="-304165" algn="l" rtl="0">
              <a:spcBef>
                <a:spcPts val="0"/>
              </a:spcBef>
              <a:spcAft>
                <a:spcPts val="0"/>
              </a:spcAft>
              <a:buClr>
                <a:schemeClr val="dk1"/>
              </a:buClr>
              <a:buSzPct val="100000"/>
              <a:buChar char="●"/>
            </a:pPr>
            <a:r>
              <a:rPr lang="it" sz="1400" dirty="0">
                <a:solidFill>
                  <a:schemeClr val="dk1"/>
                </a:solidFill>
              </a:rPr>
              <a:t>K</a:t>
            </a:r>
            <a:r>
              <a:rPr lang="it" sz="1400" baseline="-25000" dirty="0">
                <a:solidFill>
                  <a:schemeClr val="dk1"/>
                </a:solidFill>
              </a:rPr>
              <a:t>L</a:t>
            </a:r>
            <a:r>
              <a:rPr lang="it" sz="1400" dirty="0">
                <a:solidFill>
                  <a:schemeClr val="dk1"/>
                </a:solidFill>
              </a:rPr>
              <a:t> is related to the initial position of the electron (K</a:t>
            </a:r>
            <a:r>
              <a:rPr lang="it" sz="1400" baseline="-25000" dirty="0">
                <a:solidFill>
                  <a:schemeClr val="dk1"/>
                </a:solidFill>
              </a:rPr>
              <a:t>L </a:t>
            </a:r>
            <a:r>
              <a:rPr lang="it" sz="1400" dirty="0">
                <a:solidFill>
                  <a:schemeClr val="dk1"/>
                </a:solidFill>
              </a:rPr>
              <a:t>= K sin</a:t>
            </a:r>
            <a:r>
              <a:rPr lang="it" sz="1400" baseline="30000" dirty="0">
                <a:solidFill>
                  <a:schemeClr val="dk1"/>
                </a:solidFill>
              </a:rPr>
              <a:t>2</a:t>
            </a:r>
            <a:r>
              <a:rPr lang="it" sz="1400" dirty="0">
                <a:solidFill>
                  <a:schemeClr val="dk1"/>
                </a:solidFill>
              </a:rPr>
              <a:t>(θ)</a:t>
            </a:r>
            <a:endParaRPr sz="1400" dirty="0">
              <a:solidFill>
                <a:schemeClr val="dk1"/>
              </a:solidFill>
            </a:endParaRPr>
          </a:p>
          <a:p>
            <a:pPr marL="457200" lvl="0" indent="0" algn="l" rtl="0">
              <a:spcBef>
                <a:spcPts val="1200"/>
              </a:spcBef>
              <a:spcAft>
                <a:spcPts val="0"/>
              </a:spcAft>
              <a:buNone/>
            </a:pPr>
            <a:endParaRPr sz="1400" dirty="0">
              <a:solidFill>
                <a:schemeClr val="dk1"/>
              </a:solidFill>
            </a:endParaRPr>
          </a:p>
          <a:p>
            <a:pPr marL="457200" lvl="0" indent="-304165" algn="l" rtl="0">
              <a:spcBef>
                <a:spcPts val="1200"/>
              </a:spcBef>
              <a:spcAft>
                <a:spcPts val="0"/>
              </a:spcAft>
              <a:buClr>
                <a:schemeClr val="dk1"/>
              </a:buClr>
              <a:buSzPct val="100000"/>
              <a:buChar char="●"/>
            </a:pPr>
            <a:r>
              <a:rPr lang="it" sz="1400" dirty="0">
                <a:solidFill>
                  <a:schemeClr val="dk1"/>
                </a:solidFill>
              </a:rPr>
              <a:t>From the Larmor Frequency of the electron emitted by the interaction between the neutrino and the Tritium atom, the kinetic energy can be extracted K (</a:t>
            </a:r>
            <a:r>
              <a:rPr lang="it" sz="1400" b="1" dirty="0">
                <a:solidFill>
                  <a:schemeClr val="dk1"/>
                </a:solidFill>
              </a:rPr>
              <a:t>f∝K</a:t>
            </a:r>
            <a:r>
              <a:rPr lang="it" sz="1400" dirty="0">
                <a:solidFill>
                  <a:schemeClr val="dk1"/>
                </a:solidFill>
              </a:rPr>
              <a:t>).</a:t>
            </a:r>
            <a:endParaRPr sz="1400" dirty="0">
              <a:solidFill>
                <a:schemeClr val="dk1"/>
              </a:solidFill>
            </a:endParaRPr>
          </a:p>
        </p:txBody>
      </p:sp>
      <p:pic>
        <p:nvPicPr>
          <p:cNvPr id="123" name="Google Shape;123;p19"/>
          <p:cNvPicPr preferRelativeResize="0"/>
          <p:nvPr/>
        </p:nvPicPr>
        <p:blipFill>
          <a:blip r:embed="rId3">
            <a:alphaModFix/>
          </a:blip>
          <a:stretch>
            <a:fillRect/>
          </a:stretch>
        </p:blipFill>
        <p:spPr>
          <a:xfrm>
            <a:off x="0" y="4297100"/>
            <a:ext cx="679450" cy="846400"/>
          </a:xfrm>
          <a:prstGeom prst="rect">
            <a:avLst/>
          </a:prstGeom>
          <a:noFill/>
          <a:ln>
            <a:noFill/>
          </a:ln>
        </p:spPr>
      </p:pic>
      <p:pic>
        <p:nvPicPr>
          <p:cNvPr id="124" name="Google Shape;124;p19"/>
          <p:cNvPicPr preferRelativeResize="0"/>
          <p:nvPr/>
        </p:nvPicPr>
        <p:blipFill>
          <a:blip r:embed="rId4">
            <a:alphaModFix/>
          </a:blip>
          <a:stretch>
            <a:fillRect/>
          </a:stretch>
        </p:blipFill>
        <p:spPr>
          <a:xfrm>
            <a:off x="0" y="0"/>
            <a:ext cx="1297491" cy="477300"/>
          </a:xfrm>
          <a:prstGeom prst="rect">
            <a:avLst/>
          </a:prstGeom>
          <a:noFill/>
          <a:ln>
            <a:noFill/>
          </a:ln>
        </p:spPr>
      </p:pic>
      <p:pic>
        <p:nvPicPr>
          <p:cNvPr id="125" name="Google Shape;125;p19"/>
          <p:cNvPicPr preferRelativeResize="0"/>
          <p:nvPr/>
        </p:nvPicPr>
        <p:blipFill>
          <a:blip r:embed="rId5">
            <a:alphaModFix/>
          </a:blip>
          <a:stretch>
            <a:fillRect/>
          </a:stretch>
        </p:blipFill>
        <p:spPr>
          <a:xfrm>
            <a:off x="7747800" y="-1"/>
            <a:ext cx="1396200" cy="631074"/>
          </a:xfrm>
          <a:prstGeom prst="rect">
            <a:avLst/>
          </a:prstGeom>
          <a:noFill/>
          <a:ln>
            <a:noFill/>
          </a:ln>
        </p:spPr>
      </p:pic>
      <p:sp>
        <p:nvSpPr>
          <p:cNvPr id="126" name="Google Shape;12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it" b="1"/>
              <a:t>7</a:t>
            </a:fld>
            <a:endParaRPr b="1"/>
          </a:p>
        </p:txBody>
      </p:sp>
      <p:pic>
        <p:nvPicPr>
          <p:cNvPr id="127" name="Google Shape;127;p19"/>
          <p:cNvPicPr preferRelativeResize="0"/>
          <p:nvPr/>
        </p:nvPicPr>
        <p:blipFill>
          <a:blip r:embed="rId6">
            <a:alphaModFix/>
          </a:blip>
          <a:stretch>
            <a:fillRect/>
          </a:stretch>
        </p:blipFill>
        <p:spPr>
          <a:xfrm>
            <a:off x="839174" y="631075"/>
            <a:ext cx="3190274" cy="2610725"/>
          </a:xfrm>
          <a:prstGeom prst="rect">
            <a:avLst/>
          </a:prstGeom>
          <a:noFill/>
          <a:ln>
            <a:noFill/>
          </a:ln>
        </p:spPr>
      </p:pic>
      <p:pic>
        <p:nvPicPr>
          <p:cNvPr id="128" name="Google Shape;128;p19"/>
          <p:cNvPicPr preferRelativeResize="0"/>
          <p:nvPr/>
        </p:nvPicPr>
        <p:blipFill>
          <a:blip r:embed="rId7">
            <a:alphaModFix/>
          </a:blip>
          <a:stretch>
            <a:fillRect/>
          </a:stretch>
        </p:blipFill>
        <p:spPr>
          <a:xfrm>
            <a:off x="5027819" y="631075"/>
            <a:ext cx="3392782" cy="2610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0" y="0"/>
            <a:ext cx="9144000" cy="477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9285"/>
              <a:buFont typeface="Arial"/>
              <a:buNone/>
            </a:pPr>
            <a:r>
              <a:rPr lang="it"/>
              <a:t>Signal detection</a:t>
            </a:r>
            <a:endParaRPr/>
          </a:p>
          <a:p>
            <a:pPr marL="0" lvl="0" indent="0" algn="ctr" rtl="0">
              <a:spcBef>
                <a:spcPts val="0"/>
              </a:spcBef>
              <a:spcAft>
                <a:spcPts val="0"/>
              </a:spcAft>
              <a:buNone/>
            </a:pPr>
            <a:endParaRPr/>
          </a:p>
        </p:txBody>
      </p:sp>
      <p:sp>
        <p:nvSpPr>
          <p:cNvPr id="134" name="Google Shape;134;p20"/>
          <p:cNvSpPr txBox="1">
            <a:spLocks noGrp="1"/>
          </p:cNvSpPr>
          <p:nvPr>
            <p:ph type="body" idx="1"/>
          </p:nvPr>
        </p:nvSpPr>
        <p:spPr>
          <a:xfrm>
            <a:off x="98400" y="865625"/>
            <a:ext cx="4562400" cy="3398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it" sz="1400" b="1" u="sng"/>
              <a:t>Problem:</a:t>
            </a:r>
            <a:endParaRPr sz="1400" b="1" u="sng"/>
          </a:p>
          <a:p>
            <a:pPr marL="457200" lvl="0" indent="-310832" algn="l" rtl="0">
              <a:spcBef>
                <a:spcPts val="1200"/>
              </a:spcBef>
              <a:spcAft>
                <a:spcPts val="0"/>
              </a:spcAft>
              <a:buSzPct val="100000"/>
              <a:buChar char="●"/>
            </a:pPr>
            <a:r>
              <a:rPr lang="it" sz="1400"/>
              <a:t>RF signal from electron @ 27 GHz with signal power of 1 fW (= -120 dBm)</a:t>
            </a:r>
            <a:br>
              <a:rPr lang="it" sz="1400"/>
            </a:br>
            <a:br>
              <a:rPr lang="it" sz="1400"/>
            </a:br>
            <a:r>
              <a:rPr lang="it" sz="1400"/>
              <a:t>→ Amplification of signal and change to intermediate frequency needed</a:t>
            </a:r>
            <a:endParaRPr sz="1400"/>
          </a:p>
          <a:p>
            <a:pPr marL="0" lvl="0" indent="0" algn="l" rtl="0">
              <a:spcBef>
                <a:spcPts val="1200"/>
              </a:spcBef>
              <a:spcAft>
                <a:spcPts val="0"/>
              </a:spcAft>
              <a:buNone/>
            </a:pPr>
            <a:r>
              <a:rPr lang="it" sz="1400" b="1" u="sng"/>
              <a:t>Our goals:</a:t>
            </a:r>
            <a:endParaRPr sz="1400" b="1" u="sng"/>
          </a:p>
          <a:p>
            <a:pPr marL="457200" lvl="0" indent="-310832" algn="l" rtl="0">
              <a:spcBef>
                <a:spcPts val="1200"/>
              </a:spcBef>
              <a:spcAft>
                <a:spcPts val="0"/>
              </a:spcAft>
              <a:buSzPct val="100000"/>
              <a:buChar char="●"/>
            </a:pPr>
            <a:r>
              <a:rPr lang="it" sz="1400"/>
              <a:t>Create a calibration signal (@ 26 GHz and signal power of 1 fW)</a:t>
            </a:r>
            <a:br>
              <a:rPr lang="it" sz="1400"/>
            </a:br>
            <a:endParaRPr sz="1400"/>
          </a:p>
          <a:p>
            <a:pPr marL="457200" lvl="0" indent="-310832" algn="l" rtl="0">
              <a:spcBef>
                <a:spcPts val="0"/>
              </a:spcBef>
              <a:spcAft>
                <a:spcPts val="0"/>
              </a:spcAft>
              <a:buSzPct val="100000"/>
              <a:buChar char="●"/>
            </a:pPr>
            <a:r>
              <a:rPr lang="it" sz="1400"/>
              <a:t>Measure gain and noise of used electric components</a:t>
            </a:r>
            <a:br>
              <a:rPr lang="it" sz="1400"/>
            </a:br>
            <a:endParaRPr sz="1400"/>
          </a:p>
          <a:p>
            <a:pPr marL="457200" lvl="0" indent="-310832" algn="l" rtl="0">
              <a:spcBef>
                <a:spcPts val="0"/>
              </a:spcBef>
              <a:spcAft>
                <a:spcPts val="0"/>
              </a:spcAft>
              <a:buSzPct val="100000"/>
              <a:buChar char="●"/>
            </a:pPr>
            <a:r>
              <a:rPr lang="it" sz="1400"/>
              <a:t>Check stability of the setup</a:t>
            </a:r>
            <a:endParaRPr sz="1400"/>
          </a:p>
        </p:txBody>
      </p:sp>
      <p:pic>
        <p:nvPicPr>
          <p:cNvPr id="135" name="Google Shape;135;p20"/>
          <p:cNvPicPr preferRelativeResize="0"/>
          <p:nvPr/>
        </p:nvPicPr>
        <p:blipFill rotWithShape="1">
          <a:blip r:embed="rId3">
            <a:alphaModFix/>
          </a:blip>
          <a:srcRect/>
          <a:stretch/>
        </p:blipFill>
        <p:spPr>
          <a:xfrm>
            <a:off x="0" y="4297100"/>
            <a:ext cx="679450" cy="846400"/>
          </a:xfrm>
          <a:prstGeom prst="rect">
            <a:avLst/>
          </a:prstGeom>
          <a:noFill/>
          <a:ln>
            <a:noFill/>
          </a:ln>
        </p:spPr>
      </p:pic>
      <p:pic>
        <p:nvPicPr>
          <p:cNvPr id="136" name="Google Shape;136;p20"/>
          <p:cNvPicPr preferRelativeResize="0"/>
          <p:nvPr/>
        </p:nvPicPr>
        <p:blipFill>
          <a:blip r:embed="rId4">
            <a:alphaModFix/>
          </a:blip>
          <a:stretch>
            <a:fillRect/>
          </a:stretch>
        </p:blipFill>
        <p:spPr>
          <a:xfrm>
            <a:off x="0" y="0"/>
            <a:ext cx="1297491" cy="477300"/>
          </a:xfrm>
          <a:prstGeom prst="rect">
            <a:avLst/>
          </a:prstGeom>
          <a:noFill/>
          <a:ln>
            <a:noFill/>
          </a:ln>
        </p:spPr>
      </p:pic>
      <p:pic>
        <p:nvPicPr>
          <p:cNvPr id="137" name="Google Shape;137;p20"/>
          <p:cNvPicPr preferRelativeResize="0"/>
          <p:nvPr/>
        </p:nvPicPr>
        <p:blipFill>
          <a:blip r:embed="rId5">
            <a:alphaModFix/>
          </a:blip>
          <a:stretch>
            <a:fillRect/>
          </a:stretch>
        </p:blipFill>
        <p:spPr>
          <a:xfrm>
            <a:off x="7747800" y="-1"/>
            <a:ext cx="1396200" cy="631074"/>
          </a:xfrm>
          <a:prstGeom prst="rect">
            <a:avLst/>
          </a:prstGeom>
          <a:noFill/>
          <a:ln>
            <a:noFill/>
          </a:ln>
        </p:spPr>
      </p:pic>
      <p:sp>
        <p:nvSpPr>
          <p:cNvPr id="138" name="Google Shape;13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it" b="1"/>
              <a:t>8</a:t>
            </a:fld>
            <a:endParaRPr b="1"/>
          </a:p>
        </p:txBody>
      </p:sp>
      <p:pic>
        <p:nvPicPr>
          <p:cNvPr id="139" name="Google Shape;139;p20"/>
          <p:cNvPicPr preferRelativeResize="0"/>
          <p:nvPr/>
        </p:nvPicPr>
        <p:blipFill>
          <a:blip r:embed="rId6">
            <a:alphaModFix/>
          </a:blip>
          <a:stretch>
            <a:fillRect/>
          </a:stretch>
        </p:blipFill>
        <p:spPr>
          <a:xfrm>
            <a:off x="5071450" y="883825"/>
            <a:ext cx="4027150" cy="3689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0" y="0"/>
            <a:ext cx="9144000" cy="477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it"/>
              <a:t>Schematic setup for signal analysis</a:t>
            </a:r>
            <a:endParaRPr/>
          </a:p>
        </p:txBody>
      </p:sp>
      <p:sp>
        <p:nvSpPr>
          <p:cNvPr id="145" name="Google Shape;145;p21"/>
          <p:cNvSpPr txBox="1">
            <a:spLocks noGrp="1"/>
          </p:cNvSpPr>
          <p:nvPr>
            <p:ph type="body" idx="1"/>
          </p:nvPr>
        </p:nvSpPr>
        <p:spPr>
          <a:xfrm>
            <a:off x="5051400" y="1170425"/>
            <a:ext cx="3780900" cy="3398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it" sz="1400"/>
              <a:t>P_RF1 is a signal at 26 GHz </a:t>
            </a:r>
            <a:endParaRPr sz="1400"/>
          </a:p>
          <a:p>
            <a:pPr marL="457200" lvl="0" indent="-317500" algn="l" rtl="0">
              <a:spcBef>
                <a:spcPts val="0"/>
              </a:spcBef>
              <a:spcAft>
                <a:spcPts val="0"/>
              </a:spcAft>
              <a:buSzPts val="1400"/>
              <a:buChar char="●"/>
            </a:pPr>
            <a:r>
              <a:rPr lang="it" sz="1400"/>
              <a:t>P_RF1 and attenuator simulate the signal from the decay electron</a:t>
            </a:r>
            <a:endParaRPr sz="1400"/>
          </a:p>
          <a:p>
            <a:pPr marL="457200" lvl="0" indent="-317500" algn="l" rtl="0">
              <a:spcBef>
                <a:spcPts val="0"/>
              </a:spcBef>
              <a:spcAft>
                <a:spcPts val="0"/>
              </a:spcAft>
              <a:buSzPts val="1400"/>
              <a:buChar char="●"/>
            </a:pPr>
            <a:r>
              <a:rPr lang="it" sz="1400"/>
              <a:t>P_LO1 is a reference signal at 13 GHz</a:t>
            </a:r>
            <a:endParaRPr sz="1400"/>
          </a:p>
          <a:p>
            <a:pPr marL="457200" lvl="0" indent="-317500" algn="l" rtl="0">
              <a:spcBef>
                <a:spcPts val="0"/>
              </a:spcBef>
              <a:spcAft>
                <a:spcPts val="0"/>
              </a:spcAft>
              <a:buSzPts val="1400"/>
              <a:buChar char="●"/>
            </a:pPr>
            <a:r>
              <a:rPr lang="it" sz="1400"/>
              <a:t>the doubler is used to obtain a signal of 26 GHz</a:t>
            </a:r>
            <a:endParaRPr sz="1400"/>
          </a:p>
          <a:p>
            <a:pPr marL="457200" lvl="0" indent="-317500" algn="l" rtl="0">
              <a:spcBef>
                <a:spcPts val="0"/>
              </a:spcBef>
              <a:spcAft>
                <a:spcPts val="0"/>
              </a:spcAft>
              <a:buSzPts val="1400"/>
              <a:buChar char="●"/>
            </a:pPr>
            <a:r>
              <a:rPr lang="it" sz="1400"/>
              <a:t>LNA is a low noise amplifier</a:t>
            </a:r>
            <a:endParaRPr sz="1400"/>
          </a:p>
          <a:p>
            <a:pPr marL="457200" lvl="0" indent="-317500" algn="l" rtl="0">
              <a:spcBef>
                <a:spcPts val="0"/>
              </a:spcBef>
              <a:spcAft>
                <a:spcPts val="0"/>
              </a:spcAft>
              <a:buSzPts val="1400"/>
              <a:buChar char="●"/>
            </a:pPr>
            <a:r>
              <a:rPr lang="it" sz="1400"/>
              <a:t>the mixer is used to combine signals P_RF1 and P_LO1 and studying a signal at lower frequency than the previous ones </a:t>
            </a:r>
            <a:endParaRPr sz="1400"/>
          </a:p>
        </p:txBody>
      </p:sp>
      <p:pic>
        <p:nvPicPr>
          <p:cNvPr id="146" name="Google Shape;146;p21"/>
          <p:cNvPicPr preferRelativeResize="0"/>
          <p:nvPr/>
        </p:nvPicPr>
        <p:blipFill rotWithShape="1">
          <a:blip r:embed="rId3">
            <a:alphaModFix/>
          </a:blip>
          <a:srcRect/>
          <a:stretch/>
        </p:blipFill>
        <p:spPr>
          <a:xfrm>
            <a:off x="0" y="4297100"/>
            <a:ext cx="679450" cy="846400"/>
          </a:xfrm>
          <a:prstGeom prst="rect">
            <a:avLst/>
          </a:prstGeom>
          <a:noFill/>
          <a:ln>
            <a:noFill/>
          </a:ln>
        </p:spPr>
      </p:pic>
      <p:pic>
        <p:nvPicPr>
          <p:cNvPr id="147" name="Google Shape;147;p21"/>
          <p:cNvPicPr preferRelativeResize="0"/>
          <p:nvPr/>
        </p:nvPicPr>
        <p:blipFill>
          <a:blip r:embed="rId4">
            <a:alphaModFix/>
          </a:blip>
          <a:stretch>
            <a:fillRect/>
          </a:stretch>
        </p:blipFill>
        <p:spPr>
          <a:xfrm>
            <a:off x="0" y="0"/>
            <a:ext cx="1297491" cy="477300"/>
          </a:xfrm>
          <a:prstGeom prst="rect">
            <a:avLst/>
          </a:prstGeom>
          <a:noFill/>
          <a:ln>
            <a:noFill/>
          </a:ln>
        </p:spPr>
      </p:pic>
      <p:pic>
        <p:nvPicPr>
          <p:cNvPr id="148" name="Google Shape;148;p21"/>
          <p:cNvPicPr preferRelativeResize="0"/>
          <p:nvPr/>
        </p:nvPicPr>
        <p:blipFill>
          <a:blip r:embed="rId5">
            <a:alphaModFix/>
          </a:blip>
          <a:stretch>
            <a:fillRect/>
          </a:stretch>
        </p:blipFill>
        <p:spPr>
          <a:xfrm>
            <a:off x="7747800" y="-1"/>
            <a:ext cx="1396200" cy="631074"/>
          </a:xfrm>
          <a:prstGeom prst="rect">
            <a:avLst/>
          </a:prstGeom>
          <a:noFill/>
          <a:ln>
            <a:noFill/>
          </a:ln>
        </p:spPr>
      </p:pic>
      <p:sp>
        <p:nvSpPr>
          <p:cNvPr id="149" name="Google Shape;149;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it" b="1"/>
              <a:t>9</a:t>
            </a:fld>
            <a:endParaRPr b="1"/>
          </a:p>
        </p:txBody>
      </p:sp>
      <p:pic>
        <p:nvPicPr>
          <p:cNvPr id="150" name="Google Shape;150;p21"/>
          <p:cNvPicPr preferRelativeResize="0"/>
          <p:nvPr/>
        </p:nvPicPr>
        <p:blipFill>
          <a:blip r:embed="rId6">
            <a:alphaModFix/>
          </a:blip>
          <a:stretch>
            <a:fillRect/>
          </a:stretch>
        </p:blipFill>
        <p:spPr>
          <a:xfrm>
            <a:off x="265175" y="1244975"/>
            <a:ext cx="4786227" cy="29544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660</Words>
  <Application>Microsoft Office PowerPoint</Application>
  <PresentationFormat>Presentazione su schermo (16:9)</PresentationFormat>
  <Paragraphs>85</Paragraphs>
  <Slides>14</Slides>
  <Notes>14</Notes>
  <HiddenSlides>0</HiddenSlides>
  <MMClips>0</MMClips>
  <ScaleCrop>false</ScaleCrop>
  <HeadingPairs>
    <vt:vector size="6" baseType="variant">
      <vt:variant>
        <vt:lpstr>Caratteri utilizzati</vt:lpstr>
      </vt:variant>
      <vt:variant>
        <vt:i4>1</vt:i4>
      </vt:variant>
      <vt:variant>
        <vt:lpstr>Tema</vt:lpstr>
      </vt:variant>
      <vt:variant>
        <vt:i4>1</vt:i4>
      </vt:variant>
      <vt:variant>
        <vt:lpstr>Titoli diapositive</vt:lpstr>
      </vt:variant>
      <vt:variant>
        <vt:i4>14</vt:i4>
      </vt:variant>
    </vt:vector>
  </HeadingPairs>
  <TitlesOfParts>
    <vt:vector size="16" baseType="lpstr">
      <vt:lpstr>Arial</vt:lpstr>
      <vt:lpstr>Simple Light</vt:lpstr>
      <vt:lpstr>Ptolemy Direct measurement cosmic neutrino background</vt:lpstr>
      <vt:lpstr>Topic of Experiment</vt:lpstr>
      <vt:lpstr>PTOLEMY demonstrator experimental setup</vt:lpstr>
      <vt:lpstr>Setup Antenna</vt:lpstr>
      <vt:lpstr>Simulation of the electron trajectory </vt:lpstr>
      <vt:lpstr>Simulation of the electron trajectory </vt:lpstr>
      <vt:lpstr>Result of Simulation</vt:lpstr>
      <vt:lpstr>Signal detection </vt:lpstr>
      <vt:lpstr>Schematic setup for signal analysis</vt:lpstr>
      <vt:lpstr>Experimental setup for signal analysis</vt:lpstr>
      <vt:lpstr>Stability measurements</vt:lpstr>
      <vt:lpstr>Presentazione standard di PowerPoint</vt:lpstr>
      <vt:lpstr>Backup</vt:lpstr>
      <vt:lpstr>Backup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Ptolemy Direct measurement cosmic neutrino background</dc:title>
  <cp:lastModifiedBy>Andrea Paccagnella</cp:lastModifiedBy>
  <cp:revision>2</cp:revision>
  <dcterms:modified xsi:type="dcterms:W3CDTF">2023-10-05T07:51:02Z</dcterms:modified>
</cp:coreProperties>
</file>