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PT Sans Narrow"/>
      <p:regular r:id="rId45"/>
      <p:bold r:id="rId46"/>
    </p:embeddedFont>
    <p:embeddedFont>
      <p:font typeface="Source Code Pro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PTSansNarrow-bold.fntdata"/><Relationship Id="rId45" Type="http://schemas.openxmlformats.org/officeDocument/2006/relationships/font" Target="fonts/PTSansNarrow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CodePro-bold.fntdata"/><Relationship Id="rId47" Type="http://schemas.openxmlformats.org/officeDocument/2006/relationships/font" Target="fonts/SourceCodePro-regular.fntdata"/><Relationship Id="rId49" Type="http://schemas.openxmlformats.org/officeDocument/2006/relationships/font" Target="fonts/SourceCodePr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regular.fntdata"/><Relationship Id="rId50" Type="http://schemas.openxmlformats.org/officeDocument/2006/relationships/font" Target="fonts/SourceCodePro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801b42476_3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801b42476_3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801b42476_3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801b42476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801b42476_3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8801b42476_3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0e4941d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70e4941d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70e4941d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870e4941d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70e4941d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870e4941d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801b42476_3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8801b42476_3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801b42476_3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801b42476_3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801b42476_3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8801b42476_3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852e34a0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852e34a0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8801b42476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8801b42476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801b424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801b424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801b4247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8801b4247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801b4247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8801b4247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801b4247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8801b4247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8801b42476_3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8801b42476_3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82d2ae4da_3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882d2ae4da_3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852e34a08_6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852e34a08_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8852e34a08_6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8852e34a08_6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882d2ae4da_3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882d2ae4da_3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852e34a08_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852e34a08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70e4941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70e4941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8852e34a08_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8852e34a08_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8801b42476_3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8801b42476_3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870e4941d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870e4941d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870e4941d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870e4941d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8852e34a08_7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8852e34a08_7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870e4941d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870e4941d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70e4941d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870e4941d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8801b42476_7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8801b42476_7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870e4941d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870e4941d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8801b42476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8801b42476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882d2ae4da_3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882d2ae4da_3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82d2ae4da_3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82d2ae4da_3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82d2ae4da_3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82d2ae4da_3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8852e34a08_5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8852e34a08_5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852e34a08_5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852e34a08_5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801b42476_3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801b42476_3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32.jpg"/><Relationship Id="rId10" Type="http://schemas.openxmlformats.org/officeDocument/2006/relationships/image" Target="../media/image26.png"/><Relationship Id="rId9" Type="http://schemas.openxmlformats.org/officeDocument/2006/relationships/image" Target="../media/image31.png"/><Relationship Id="rId5" Type="http://schemas.openxmlformats.org/officeDocument/2006/relationships/image" Target="../media/image25.jpg"/><Relationship Id="rId6" Type="http://schemas.openxmlformats.org/officeDocument/2006/relationships/image" Target="../media/image36.jp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0.jpg"/><Relationship Id="rId9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25.jpg"/><Relationship Id="rId7" Type="http://schemas.openxmlformats.org/officeDocument/2006/relationships/image" Target="../media/image27.png"/><Relationship Id="rId8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35.png"/><Relationship Id="rId5" Type="http://schemas.openxmlformats.org/officeDocument/2006/relationships/image" Target="../media/image63.jpg"/><Relationship Id="rId6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jpg"/><Relationship Id="rId4" Type="http://schemas.openxmlformats.org/officeDocument/2006/relationships/image" Target="../media/image35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39.png"/><Relationship Id="rId5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5" Type="http://schemas.openxmlformats.org/officeDocument/2006/relationships/image" Target="../media/image47.png"/><Relationship Id="rId6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60.png"/><Relationship Id="rId5" Type="http://schemas.openxmlformats.org/officeDocument/2006/relationships/image" Target="../media/image41.png"/><Relationship Id="rId6" Type="http://schemas.openxmlformats.org/officeDocument/2006/relationships/image" Target="../media/image59.png"/><Relationship Id="rId7" Type="http://schemas.openxmlformats.org/officeDocument/2006/relationships/image" Target="../media/image48.png"/><Relationship Id="rId8" Type="http://schemas.openxmlformats.org/officeDocument/2006/relationships/image" Target="../media/image7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Relationship Id="rId5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48.png"/><Relationship Id="rId5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5" Type="http://schemas.openxmlformats.org/officeDocument/2006/relationships/hyperlink" Target="http://www.hamamatsu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0" Type="http://schemas.openxmlformats.org/officeDocument/2006/relationships/image" Target="../media/image11.png"/><Relationship Id="rId9" Type="http://schemas.openxmlformats.org/officeDocument/2006/relationships/image" Target="../media/image19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5" Type="http://schemas.openxmlformats.org/officeDocument/2006/relationships/image" Target="../media/image77.jpg"/><Relationship Id="rId6" Type="http://schemas.openxmlformats.org/officeDocument/2006/relationships/image" Target="../media/image7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7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jpg"/><Relationship Id="rId4" Type="http://schemas.openxmlformats.org/officeDocument/2006/relationships/image" Target="../media/image8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jpg"/><Relationship Id="rId10" Type="http://schemas.openxmlformats.org/officeDocument/2006/relationships/image" Target="../media/image76.jpg"/><Relationship Id="rId13" Type="http://schemas.openxmlformats.org/officeDocument/2006/relationships/image" Target="../media/image75.jpg"/><Relationship Id="rId1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jpg"/><Relationship Id="rId4" Type="http://schemas.openxmlformats.org/officeDocument/2006/relationships/image" Target="../media/image81.jpg"/><Relationship Id="rId9" Type="http://schemas.openxmlformats.org/officeDocument/2006/relationships/image" Target="../media/image79.jpg"/><Relationship Id="rId5" Type="http://schemas.openxmlformats.org/officeDocument/2006/relationships/image" Target="../media/image82.jpg"/><Relationship Id="rId6" Type="http://schemas.openxmlformats.org/officeDocument/2006/relationships/image" Target="../media/image80.jpg"/><Relationship Id="rId7" Type="http://schemas.openxmlformats.org/officeDocument/2006/relationships/image" Target="../media/image77.jpg"/><Relationship Id="rId8" Type="http://schemas.openxmlformats.org/officeDocument/2006/relationships/image" Target="../media/image8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7530">
            <a:off x="3499412" y="1917412"/>
            <a:ext cx="637452" cy="61253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    experiment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Gran Sasso Hands On school 2023</a:t>
            </a: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1371757" y="4207425"/>
            <a:ext cx="64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Victoria Bashu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Jiaxuan Cao, Zuke Feng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Matthias Meier, Rachana Yajur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principle of MANGO </a:t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156150" y="1798275"/>
            <a:ext cx="883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ultipurpose </a:t>
            </a: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pparatus for </a:t>
            </a: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egative ions studies with </a:t>
            </a: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EM </a:t>
            </a: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ptically readout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➢"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One of the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 prototypes of CYGNO 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4609350" y="3459450"/>
            <a:ext cx="362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So, let’s begin with the CYGNO……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>
            <p:ph type="title"/>
          </p:nvPr>
        </p:nvSpPr>
        <p:spPr>
          <a:xfrm>
            <a:off x="311700" y="445025"/>
            <a:ext cx="3338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CYGNO Concept </a:t>
            </a:r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00" y="1363337"/>
            <a:ext cx="3579376" cy="240848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/>
          <p:nvPr/>
        </p:nvSpPr>
        <p:spPr>
          <a:xfrm>
            <a:off x="45725" y="1363375"/>
            <a:ext cx="5417700" cy="2408400"/>
          </a:xfrm>
          <a:prstGeom prst="roundRect">
            <a:avLst>
              <a:gd fmla="val 9621" name="adj"/>
            </a:avLst>
          </a:prstGeom>
          <a:solidFill>
            <a:srgbClr val="4472C4">
              <a:alpha val="18990"/>
            </a:srgbClr>
          </a:solidFill>
          <a:ln cap="flat" cmpd="sng" w="381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995" y="2633125"/>
            <a:ext cx="995850" cy="10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9995" y="1647725"/>
            <a:ext cx="995850" cy="9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769625" y="987900"/>
            <a:ext cx="259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472C4"/>
                </a:solidFill>
                <a:latin typeface="Open Sans"/>
                <a:ea typeface="Open Sans"/>
                <a:cs typeface="Open Sans"/>
                <a:sym typeface="Open Sans"/>
              </a:rPr>
              <a:t>Time Projection Chamber</a:t>
            </a:r>
            <a:endParaRPr sz="1600">
              <a:solidFill>
                <a:srgbClr val="4472C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4145275" y="987900"/>
            <a:ext cx="76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GEMs</a:t>
            </a:r>
            <a:endParaRPr sz="1600">
              <a:solidFill>
                <a:srgbClr val="F1C2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5234950" y="987900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Camera and PMT</a:t>
            </a:r>
            <a:endParaRPr sz="16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0900" y="55325"/>
            <a:ext cx="1278250" cy="9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/>
        </p:nvSpPr>
        <p:spPr>
          <a:xfrm>
            <a:off x="5234875" y="-3175"/>
            <a:ext cx="2910900" cy="1046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GEMs (Gas Electron Multipliers)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Large charge </a:t>
            </a:r>
            <a:r>
              <a:rPr lang="en"/>
              <a:t>amplification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low energy thresholds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High granularity</a:t>
            </a:r>
            <a:endParaRPr/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7325" y="3396075"/>
            <a:ext cx="2407949" cy="2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93721" y="3906527"/>
            <a:ext cx="2021550" cy="113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3"/>
          <p:cNvCxnSpPr>
            <a:stCxn id="194" idx="3"/>
            <a:endCxn id="195" idx="1"/>
          </p:cNvCxnSpPr>
          <p:nvPr/>
        </p:nvCxnSpPr>
        <p:spPr>
          <a:xfrm>
            <a:off x="3368225" y="1203450"/>
            <a:ext cx="777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23"/>
          <p:cNvCxnSpPr>
            <a:stCxn id="195" idx="3"/>
            <a:endCxn id="196" idx="1"/>
          </p:cNvCxnSpPr>
          <p:nvPr/>
        </p:nvCxnSpPr>
        <p:spPr>
          <a:xfrm>
            <a:off x="4914775" y="1203450"/>
            <a:ext cx="320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" name="Google Shape;203;p23"/>
          <p:cNvSpPr txBox="1"/>
          <p:nvPr/>
        </p:nvSpPr>
        <p:spPr>
          <a:xfrm>
            <a:off x="5163275" y="4339675"/>
            <a:ext cx="2944200" cy="6156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scintillating properties are optimal for the optical readout</a:t>
            </a:r>
            <a:endParaRPr/>
          </a:p>
        </p:txBody>
      </p:sp>
      <p:sp>
        <p:nvSpPr>
          <p:cNvPr id="204" name="Google Shape;204;p23"/>
          <p:cNvSpPr txBox="1"/>
          <p:nvPr/>
        </p:nvSpPr>
        <p:spPr>
          <a:xfrm>
            <a:off x="45725" y="3948400"/>
            <a:ext cx="3000000" cy="1046700"/>
          </a:xfrm>
          <a:prstGeom prst="rect">
            <a:avLst/>
          </a:prstGeom>
          <a:noFill/>
          <a:ln cap="flat" cmpd="sng" w="28575">
            <a:solidFill>
              <a:srgbClr val="4472C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 field around 1 kV/cm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prevents recombination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drifts ions and electrons to cathode &amp; anode</a:t>
            </a:r>
            <a:endParaRPr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000" y="1521575"/>
            <a:ext cx="1632167" cy="20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81800" y="1521575"/>
            <a:ext cx="2283325" cy="2292569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208" name="Google Shape;208;p23"/>
          <p:cNvSpPr txBox="1"/>
          <p:nvPr/>
        </p:nvSpPr>
        <p:spPr>
          <a:xfrm>
            <a:off x="7207300" y="3124175"/>
            <a:ext cx="1701900" cy="6156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</a:t>
            </a:r>
            <a:r>
              <a:rPr lang="en">
                <a:solidFill>
                  <a:schemeClr val="lt1"/>
                </a:solidFill>
              </a:rPr>
              <a:t>igh fields in holes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en">
                <a:solidFill>
                  <a:schemeClr val="lt1"/>
                </a:solidFill>
              </a:rPr>
              <a:t>Avalanches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>
            <a:off x="6651175" y="1363325"/>
            <a:ext cx="2407800" cy="2286000"/>
          </a:xfrm>
          <a:prstGeom prst="roundRect">
            <a:avLst>
              <a:gd fmla="val 12949" name="adj"/>
            </a:avLst>
          </a:prstGeom>
          <a:noFill/>
          <a:ln cap="flat" cmpd="sng" w="28575">
            <a:solidFill>
              <a:srgbClr val="FF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83825" y="3839075"/>
            <a:ext cx="6462000" cy="1176900"/>
          </a:xfrm>
          <a:prstGeom prst="roundRect">
            <a:avLst>
              <a:gd fmla="val 12949" name="adj"/>
            </a:avLst>
          </a:prstGeom>
          <a:noFill/>
          <a:ln cap="flat" cmpd="sng" w="28575">
            <a:solidFill>
              <a:srgbClr val="FF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 b="51112" l="0" r="0" t="1929"/>
          <a:stretch/>
        </p:blipFill>
        <p:spPr>
          <a:xfrm>
            <a:off x="3762175" y="3906523"/>
            <a:ext cx="1299300" cy="105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00" y="1363337"/>
            <a:ext cx="3579376" cy="240848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/>
          <p:nvPr/>
        </p:nvSpPr>
        <p:spPr>
          <a:xfrm>
            <a:off x="45725" y="1363375"/>
            <a:ext cx="5417700" cy="2408400"/>
          </a:xfrm>
          <a:prstGeom prst="roundRect">
            <a:avLst>
              <a:gd fmla="val 9621" name="adj"/>
            </a:avLst>
          </a:prstGeom>
          <a:solidFill>
            <a:srgbClr val="4472C4">
              <a:alpha val="18990"/>
            </a:srgbClr>
          </a:solidFill>
          <a:ln cap="flat" cmpd="sng" w="381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9995" y="2633125"/>
            <a:ext cx="995850" cy="10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9995" y="1647725"/>
            <a:ext cx="995850" cy="9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7325" y="3396075"/>
            <a:ext cx="2407949" cy="2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8">
            <a:alphaModFix/>
          </a:blip>
          <a:srcRect b="29078" l="0" r="0" t="28146"/>
          <a:stretch/>
        </p:blipFill>
        <p:spPr>
          <a:xfrm>
            <a:off x="6708349" y="1609625"/>
            <a:ext cx="2293451" cy="7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 rotWithShape="1">
          <a:blip r:embed="rId3">
            <a:alphaModFix/>
          </a:blip>
          <a:srcRect b="0" l="0" r="0" t="51704"/>
          <a:stretch/>
        </p:blipFill>
        <p:spPr>
          <a:xfrm>
            <a:off x="5131421" y="3906528"/>
            <a:ext cx="1299304" cy="108077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6651175" y="2356375"/>
            <a:ext cx="2407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</a:t>
            </a:r>
            <a:r>
              <a:rPr lang="en"/>
              <a:t>granularity</a:t>
            </a:r>
            <a:r>
              <a:rPr lang="en"/>
              <a:t> of sCOMS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M</a:t>
            </a:r>
            <a:r>
              <a:rPr lang="en"/>
              <a:t>easure the x &amp; y coordinates and energy of the cluster track</a:t>
            </a:r>
            <a:endParaRPr/>
          </a:p>
        </p:txBody>
      </p:sp>
      <p:sp>
        <p:nvSpPr>
          <p:cNvPr id="224" name="Google Shape;224;p24"/>
          <p:cNvSpPr txBox="1"/>
          <p:nvPr/>
        </p:nvSpPr>
        <p:spPr>
          <a:xfrm>
            <a:off x="769625" y="4011875"/>
            <a:ext cx="301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readout</a:t>
            </a:r>
            <a:r>
              <a:rPr lang="en"/>
              <a:t> of PMT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Measure the times of arrival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Get the z coordinate</a:t>
            </a:r>
            <a:endParaRPr/>
          </a:p>
        </p:txBody>
      </p:sp>
      <p:sp>
        <p:nvSpPr>
          <p:cNvPr id="225" name="Google Shape;225;p24"/>
          <p:cNvSpPr txBox="1"/>
          <p:nvPr/>
        </p:nvSpPr>
        <p:spPr>
          <a:xfrm>
            <a:off x="6914575" y="4088963"/>
            <a:ext cx="188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3D Reconstruction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6" name="Google Shape;226;p24"/>
          <p:cNvCxnSpPr>
            <a:stCxn id="213" idx="2"/>
            <a:endCxn id="225" idx="0"/>
          </p:cNvCxnSpPr>
          <p:nvPr/>
        </p:nvCxnSpPr>
        <p:spPr>
          <a:xfrm>
            <a:off x="7855075" y="3649325"/>
            <a:ext cx="0" cy="439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24"/>
          <p:cNvCxnSpPr>
            <a:stCxn id="214" idx="3"/>
            <a:endCxn id="225" idx="1"/>
          </p:cNvCxnSpPr>
          <p:nvPr/>
        </p:nvCxnSpPr>
        <p:spPr>
          <a:xfrm>
            <a:off x="6545825" y="4427525"/>
            <a:ext cx="368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24"/>
          <p:cNvSpPr txBox="1"/>
          <p:nvPr/>
        </p:nvSpPr>
        <p:spPr>
          <a:xfrm>
            <a:off x="769625" y="987900"/>
            <a:ext cx="259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472C4"/>
                </a:solidFill>
                <a:latin typeface="Open Sans"/>
                <a:ea typeface="Open Sans"/>
                <a:cs typeface="Open Sans"/>
                <a:sym typeface="Open Sans"/>
              </a:rPr>
              <a:t>Time Projection Chamber</a:t>
            </a:r>
            <a:endParaRPr sz="1600">
              <a:solidFill>
                <a:srgbClr val="4472C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145275" y="987900"/>
            <a:ext cx="76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GEMs</a:t>
            </a:r>
            <a:endParaRPr sz="1600">
              <a:solidFill>
                <a:srgbClr val="F1C2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5234950" y="987900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Camera and PMT</a:t>
            </a:r>
            <a:endParaRPr sz="16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1" name="Google Shape;231;p24"/>
          <p:cNvCxnSpPr>
            <a:stCxn id="228" idx="3"/>
            <a:endCxn id="229" idx="1"/>
          </p:cNvCxnSpPr>
          <p:nvPr/>
        </p:nvCxnSpPr>
        <p:spPr>
          <a:xfrm>
            <a:off x="3368225" y="1203450"/>
            <a:ext cx="777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4"/>
          <p:cNvCxnSpPr>
            <a:stCxn id="229" idx="3"/>
            <a:endCxn id="230" idx="1"/>
          </p:cNvCxnSpPr>
          <p:nvPr/>
        </p:nvCxnSpPr>
        <p:spPr>
          <a:xfrm>
            <a:off x="4914775" y="1203450"/>
            <a:ext cx="320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24"/>
          <p:cNvSpPr txBox="1"/>
          <p:nvPr>
            <p:ph type="title"/>
          </p:nvPr>
        </p:nvSpPr>
        <p:spPr>
          <a:xfrm>
            <a:off x="311700" y="445025"/>
            <a:ext cx="3338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CYGNO Concept </a:t>
            </a:r>
            <a:endParaRPr/>
          </a:p>
        </p:txBody>
      </p:sp>
      <p:pic>
        <p:nvPicPr>
          <p:cNvPr id="234" name="Google Shape;23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000" y="1521575"/>
            <a:ext cx="1632167" cy="20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24"/>
          <p:cNvSpPr txBox="1"/>
          <p:nvPr/>
        </p:nvSpPr>
        <p:spPr>
          <a:xfrm>
            <a:off x="1998925" y="4263025"/>
            <a:ext cx="3017400" cy="4002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For Hands-on, PMTs are not used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 of CYGNO</a:t>
            </a:r>
            <a:endParaRPr/>
          </a:p>
        </p:txBody>
      </p:sp>
      <p:sp>
        <p:nvSpPr>
          <p:cNvPr id="242" name="Google Shape;24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75" y="1392350"/>
            <a:ext cx="7833851" cy="28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MANGO-Classic &amp; MANGO-Keg</a:t>
            </a:r>
            <a:endParaRPr/>
          </a:p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025" y="2769450"/>
            <a:ext cx="2370452" cy="17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4">
            <a:alphaModFix/>
          </a:blip>
          <a:srcRect b="17385" l="0" r="64325" t="36065"/>
          <a:stretch/>
        </p:blipFill>
        <p:spPr>
          <a:xfrm>
            <a:off x="1369313" y="1202700"/>
            <a:ext cx="2036174" cy="12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4">
            <a:alphaModFix/>
          </a:blip>
          <a:srcRect b="0" l="56902" r="0" t="0"/>
          <a:stretch/>
        </p:blipFill>
        <p:spPr>
          <a:xfrm>
            <a:off x="6422225" y="1766500"/>
            <a:ext cx="2459824" cy="27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/>
          <p:nvPr/>
        </p:nvSpPr>
        <p:spPr>
          <a:xfrm>
            <a:off x="2316000" y="1525950"/>
            <a:ext cx="1021200" cy="259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7117075" y="2308875"/>
            <a:ext cx="1173600" cy="259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6320700" y="3604275"/>
            <a:ext cx="2511600" cy="883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1316350" y="4547275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MANGO-Classic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4306575" y="4547275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MANGO-Keg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5">
            <a:alphaModFix/>
          </a:blip>
          <a:srcRect b="0" l="39722" r="0" t="0"/>
          <a:stretch/>
        </p:blipFill>
        <p:spPr>
          <a:xfrm>
            <a:off x="4136475" y="1796655"/>
            <a:ext cx="2163036" cy="269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 txBox="1"/>
          <p:nvPr/>
        </p:nvSpPr>
        <p:spPr>
          <a:xfrm>
            <a:off x="4184850" y="3809250"/>
            <a:ext cx="774300" cy="35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Cathode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4306575" y="2261475"/>
            <a:ext cx="455400" cy="35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TPC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1" name="Google Shape;261;p26"/>
          <p:cNvCxnSpPr>
            <a:endCxn id="260" idx="2"/>
          </p:cNvCxnSpPr>
          <p:nvPr/>
        </p:nvCxnSpPr>
        <p:spPr>
          <a:xfrm rot="10800000">
            <a:off x="4534275" y="2615475"/>
            <a:ext cx="135300" cy="7455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2" name="Google Shape;262;p26"/>
          <p:cNvSpPr txBox="1"/>
          <p:nvPr/>
        </p:nvSpPr>
        <p:spPr>
          <a:xfrm>
            <a:off x="4890538" y="1922725"/>
            <a:ext cx="654900" cy="6927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GEMs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&amp;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ITO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3" name="Google Shape;263;p26"/>
          <p:cNvCxnSpPr>
            <a:endCxn id="262" idx="2"/>
          </p:cNvCxnSpPr>
          <p:nvPr/>
        </p:nvCxnSpPr>
        <p:spPr>
          <a:xfrm flipH="1" rot="10800000">
            <a:off x="5025088" y="2615425"/>
            <a:ext cx="192900" cy="7059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4" name="Google Shape;264;p26"/>
          <p:cNvSpPr txBox="1"/>
          <p:nvPr/>
        </p:nvSpPr>
        <p:spPr>
          <a:xfrm>
            <a:off x="5525200" y="3360925"/>
            <a:ext cx="774300" cy="35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Camera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5" name="Google Shape;265;p26"/>
          <p:cNvCxnSpPr>
            <a:endCxn id="264" idx="0"/>
          </p:cNvCxnSpPr>
          <p:nvPr/>
        </p:nvCxnSpPr>
        <p:spPr>
          <a:xfrm flipH="1">
            <a:off x="5912350" y="3014725"/>
            <a:ext cx="201900" cy="346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6" name="Google Shape;26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5" y="2121500"/>
            <a:ext cx="1173599" cy="1084115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67" name="Google Shape;267;p26"/>
          <p:cNvCxnSpPr/>
          <p:nvPr/>
        </p:nvCxnSpPr>
        <p:spPr>
          <a:xfrm>
            <a:off x="1215875" y="2111800"/>
            <a:ext cx="336000" cy="1352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6"/>
          <p:cNvCxnSpPr/>
          <p:nvPr/>
        </p:nvCxnSpPr>
        <p:spPr>
          <a:xfrm>
            <a:off x="40000" y="3207700"/>
            <a:ext cx="1503900" cy="240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Electroluminescence on MANGO-keg</a:t>
            </a:r>
            <a:r>
              <a:rPr lang="en"/>
              <a:t> </a:t>
            </a:r>
            <a:endParaRPr/>
          </a:p>
        </p:txBody>
      </p:sp>
      <p:sp>
        <p:nvSpPr>
          <p:cNvPr id="274" name="Google Shape;27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5" name="Google Shape;2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5" y="1314700"/>
            <a:ext cx="2121523" cy="28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4">
            <a:alphaModFix/>
          </a:blip>
          <a:srcRect b="0" l="56902" r="0" t="0"/>
          <a:stretch/>
        </p:blipFill>
        <p:spPr>
          <a:xfrm>
            <a:off x="2322675" y="1362650"/>
            <a:ext cx="2459824" cy="27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 txBox="1"/>
          <p:nvPr/>
        </p:nvSpPr>
        <p:spPr>
          <a:xfrm>
            <a:off x="207025" y="4143425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MANGO-Keg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4677700" y="1238488"/>
            <a:ext cx="4434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Electric field after the last GEM 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Electrons are accelerated only up to the gas excitation threshold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</a:t>
            </a:r>
            <a:r>
              <a:rPr lang="en"/>
              <a:t>ithout  charge amplification</a:t>
            </a:r>
            <a:endParaRPr/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Higher SNR </a:t>
            </a:r>
            <a:r>
              <a:rPr lang="en"/>
              <a:t>without worsening of ΔE</a:t>
            </a:r>
            <a:endParaRPr/>
          </a:p>
        </p:txBody>
      </p:sp>
      <p:sp>
        <p:nvSpPr>
          <p:cNvPr id="279" name="Google Shape;279;p27"/>
          <p:cNvSpPr txBox="1"/>
          <p:nvPr/>
        </p:nvSpPr>
        <p:spPr>
          <a:xfrm>
            <a:off x="5271900" y="4433650"/>
            <a:ext cx="336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α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shower from Am241 source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3582" y="3017774"/>
            <a:ext cx="4137580" cy="14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7303275" y="3970100"/>
            <a:ext cx="143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ITO voltage on</a:t>
            </a:r>
            <a:endParaRPr b="1" sz="12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7"/>
          <p:cNvSpPr txBox="1"/>
          <p:nvPr/>
        </p:nvSpPr>
        <p:spPr>
          <a:xfrm>
            <a:off x="5326938" y="3970100"/>
            <a:ext cx="143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ITO voltage off</a:t>
            </a:r>
            <a:endParaRPr b="1" sz="1200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64000" y="470930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https://arxiv.org/pdf/2004.10493.pdf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have done with MANGO</a:t>
            </a:r>
            <a:endParaRPr/>
          </a:p>
        </p:txBody>
      </p:sp>
      <p:sp>
        <p:nvSpPr>
          <p:cNvPr id="289" name="Google Shape;28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28"/>
          <p:cNvPicPr preferRelativeResize="0"/>
          <p:nvPr/>
        </p:nvPicPr>
        <p:blipFill rotWithShape="1">
          <a:blip r:embed="rId3">
            <a:alphaModFix/>
          </a:blip>
          <a:srcRect b="18528" l="0" r="62602" t="37060"/>
          <a:stretch/>
        </p:blipFill>
        <p:spPr>
          <a:xfrm>
            <a:off x="1021100" y="1287775"/>
            <a:ext cx="2499350" cy="142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764" y="3143747"/>
            <a:ext cx="2827249" cy="15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5350" y="1043950"/>
            <a:ext cx="3139474" cy="19278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/>
          <p:nvPr/>
        </p:nvSpPr>
        <p:spPr>
          <a:xfrm>
            <a:off x="1366875" y="2712725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MANGO-Classic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28"/>
          <p:cNvSpPr txBox="1"/>
          <p:nvPr/>
        </p:nvSpPr>
        <p:spPr>
          <a:xfrm>
            <a:off x="807725" y="3572438"/>
            <a:ext cx="4434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GEM voltage scan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Camera </a:t>
            </a:r>
            <a:r>
              <a:rPr lang="en"/>
              <a:t>performance</a:t>
            </a:r>
            <a:r>
              <a:rPr lang="en"/>
              <a:t> </a:t>
            </a:r>
            <a:r>
              <a:rPr lang="en"/>
              <a:t>comparison</a:t>
            </a:r>
            <a:endParaRPr/>
          </a:p>
        </p:txBody>
      </p:sp>
      <p:sp>
        <p:nvSpPr>
          <p:cNvPr id="295" name="Google Shape;295;p28"/>
          <p:cNvSpPr/>
          <p:nvPr/>
        </p:nvSpPr>
        <p:spPr>
          <a:xfrm>
            <a:off x="1116225" y="1912625"/>
            <a:ext cx="548700" cy="883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have done with MANGO</a:t>
            </a:r>
            <a:endParaRPr/>
          </a:p>
        </p:txBody>
      </p:sp>
      <p:sp>
        <p:nvSpPr>
          <p:cNvPr id="301" name="Google Shape;30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29"/>
          <p:cNvPicPr preferRelativeResize="0"/>
          <p:nvPr/>
        </p:nvPicPr>
        <p:blipFill rotWithShape="1">
          <a:blip r:embed="rId3">
            <a:alphaModFix/>
          </a:blip>
          <a:srcRect b="0" l="52148" r="0" t="0"/>
          <a:stretch/>
        </p:blipFill>
        <p:spPr>
          <a:xfrm>
            <a:off x="822976" y="1268750"/>
            <a:ext cx="3198051" cy="32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9"/>
          <p:cNvSpPr txBox="1"/>
          <p:nvPr/>
        </p:nvSpPr>
        <p:spPr>
          <a:xfrm>
            <a:off x="1441900" y="4477175"/>
            <a:ext cx="180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MANGO-Keg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773350" y="1424950"/>
            <a:ext cx="887700" cy="1264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773350" y="2766075"/>
            <a:ext cx="849600" cy="754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A86E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773350" y="3520575"/>
            <a:ext cx="887700" cy="357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D9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4274825" y="1268738"/>
            <a:ext cx="44349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Source position change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Investigate</a:t>
            </a:r>
            <a:r>
              <a:rPr lang="en"/>
              <a:t> the diffusion and saturation influenced by the position of incident particle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GEM voltage scan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ITO voltage scan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313" name="Google Shape;313;p30"/>
          <p:cNvSpPr txBox="1"/>
          <p:nvPr>
            <p:ph idx="1" type="body"/>
          </p:nvPr>
        </p:nvSpPr>
        <p:spPr>
          <a:xfrm>
            <a:off x="311700" y="1647325"/>
            <a:ext cx="8520600" cy="23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Introduction of DM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Working principle of MANGO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Char char="●"/>
            </a:pPr>
            <a:r>
              <a:rPr lang="en">
                <a:solidFill>
                  <a:srgbClr val="695D46"/>
                </a:solidFill>
              </a:rPr>
              <a:t>Analysis method</a:t>
            </a:r>
            <a:endParaRPr>
              <a:solidFill>
                <a:srgbClr val="695D4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MANGO-classic results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MANGO-keg results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14" name="Google Shape;31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320" name="Google Shape;320;p31"/>
          <p:cNvSpPr txBox="1"/>
          <p:nvPr>
            <p:ph idx="1" type="body"/>
          </p:nvPr>
        </p:nvSpPr>
        <p:spPr>
          <a:xfrm>
            <a:off x="311700" y="1266325"/>
            <a:ext cx="34560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Characterize the noise in individual pixels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Identify tracks (clusters) and </a:t>
            </a:r>
            <a:r>
              <a:rPr lang="en"/>
              <a:t>their pixel intensities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Store necessary parameters to analyze the data</a:t>
            </a:r>
            <a:endParaRPr/>
          </a:p>
        </p:txBody>
      </p:sp>
      <p:sp>
        <p:nvSpPr>
          <p:cNvPr id="321" name="Google Shape;3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2" name="Google Shape;322;p31"/>
          <p:cNvPicPr preferRelativeResize="0"/>
          <p:nvPr/>
        </p:nvPicPr>
        <p:blipFill rotWithShape="1">
          <a:blip r:embed="rId3">
            <a:alphaModFix/>
          </a:blip>
          <a:srcRect b="6052" l="14512" r="32074" t="44213"/>
          <a:stretch/>
        </p:blipFill>
        <p:spPr>
          <a:xfrm>
            <a:off x="4572000" y="1015725"/>
            <a:ext cx="3136080" cy="218994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1"/>
          <p:cNvSpPr txBox="1"/>
          <p:nvPr/>
        </p:nvSpPr>
        <p:spPr>
          <a:xfrm>
            <a:off x="4760575" y="2768175"/>
            <a:ext cx="279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Sample image with Fe55 source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31"/>
          <p:cNvSpPr/>
          <p:nvPr/>
        </p:nvSpPr>
        <p:spPr>
          <a:xfrm>
            <a:off x="5496475" y="1426350"/>
            <a:ext cx="281100" cy="295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5877475" y="1350150"/>
            <a:ext cx="281100" cy="295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31"/>
          <p:cNvSpPr/>
          <p:nvPr/>
        </p:nvSpPr>
        <p:spPr>
          <a:xfrm>
            <a:off x="6996850" y="1944250"/>
            <a:ext cx="281100" cy="201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31"/>
          <p:cNvSpPr/>
          <p:nvPr/>
        </p:nvSpPr>
        <p:spPr>
          <a:xfrm>
            <a:off x="6920575" y="1596200"/>
            <a:ext cx="181200" cy="201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6764350" y="1798100"/>
            <a:ext cx="232500" cy="228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7073050" y="1791850"/>
            <a:ext cx="281100" cy="201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311700" y="1647325"/>
            <a:ext cx="8520600" cy="23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Introduction of DM and how to detect them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principle of MANGO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Analysis method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MANGO-classic results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MANGO-keg results</a:t>
            </a:r>
            <a:endParaRPr/>
          </a:p>
        </p:txBody>
      </p:sp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335" name="Google Shape;335;p3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Pedestal images taken with GEMS voltage = 200 V for each configuration of the camera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Average pedestal value of each pixel was calculated. This gives us the average inherent noise in each pixel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average pedestal is subtracted from the data images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Reconstruction of images – identifying super clusters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Applying selection cuts to the the reconstructed tracks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Reconstruction </a:t>
            </a:r>
            <a:endParaRPr/>
          </a:p>
        </p:txBody>
      </p:sp>
      <p:sp>
        <p:nvSpPr>
          <p:cNvPr id="342" name="Google Shape;342;p33"/>
          <p:cNvSpPr txBox="1"/>
          <p:nvPr>
            <p:ph idx="1" type="body"/>
          </p:nvPr>
        </p:nvSpPr>
        <p:spPr>
          <a:xfrm>
            <a:off x="311700" y="1266325"/>
            <a:ext cx="6330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DBScan clustering algorithm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“Super clusters” are selected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Cluster parameters such as the pixel coordinates, cluster integral, length, width etc. are stored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Highly depended on noise treatment</a:t>
            </a:r>
            <a:endParaRPr sz="1600"/>
          </a:p>
        </p:txBody>
      </p:sp>
      <p:pic>
        <p:nvPicPr>
          <p:cNvPr id="343" name="Google Shape;34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376" y="889175"/>
            <a:ext cx="2374925" cy="23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6698400" y="3302375"/>
            <a:ext cx="2019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Source Code Pro"/>
                <a:ea typeface="Source Code Pro"/>
                <a:cs typeface="Source Code Pro"/>
                <a:sym typeface="Source Code Pro"/>
              </a:rPr>
              <a:t>F D Amaro et al 2023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300" y="2785701"/>
            <a:ext cx="4459150" cy="18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/>
        </p:nvSpPr>
        <p:spPr>
          <a:xfrm>
            <a:off x="1953846" y="1112425"/>
            <a:ext cx="1316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Mango keg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5165097" y="1123225"/>
            <a:ext cx="15300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Mango classic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3" name="Google Shape;3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75" y="3119082"/>
            <a:ext cx="2544901" cy="157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589" y="3106692"/>
            <a:ext cx="2427515" cy="1623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34"/>
          <p:cNvGrpSpPr/>
          <p:nvPr/>
        </p:nvGrpSpPr>
        <p:grpSpPr>
          <a:xfrm>
            <a:off x="1339675" y="1429588"/>
            <a:ext cx="2357074" cy="1660331"/>
            <a:chOff x="14000" y="504400"/>
            <a:chExt cx="2832000" cy="2124000"/>
          </a:xfrm>
        </p:grpSpPr>
        <p:pic>
          <p:nvPicPr>
            <p:cNvPr id="356" name="Google Shape;356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000" y="504400"/>
              <a:ext cx="2832000" cy="21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34"/>
            <p:cNvSpPr/>
            <p:nvPr/>
          </p:nvSpPr>
          <p:spPr>
            <a:xfrm>
              <a:off x="698775" y="1411950"/>
              <a:ext cx="403500" cy="5547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58" name="Google Shape;358;p34"/>
          <p:cNvGrpSpPr/>
          <p:nvPr/>
        </p:nvGrpSpPr>
        <p:grpSpPr>
          <a:xfrm>
            <a:off x="4617844" y="1576437"/>
            <a:ext cx="2544872" cy="1568362"/>
            <a:chOff x="6112725" y="684962"/>
            <a:chExt cx="3072774" cy="2124000"/>
          </a:xfrm>
        </p:grpSpPr>
        <p:pic>
          <p:nvPicPr>
            <p:cNvPr id="359" name="Google Shape;359;p34"/>
            <p:cNvPicPr preferRelativeResize="0"/>
            <p:nvPr/>
          </p:nvPicPr>
          <p:blipFill rotWithShape="1">
            <a:blip r:embed="rId6">
              <a:alphaModFix/>
            </a:blip>
            <a:srcRect b="0" l="0" r="0" t="8357"/>
            <a:stretch/>
          </p:blipFill>
          <p:spPr>
            <a:xfrm>
              <a:off x="6112725" y="684962"/>
              <a:ext cx="3072774" cy="21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34"/>
            <p:cNvSpPr/>
            <p:nvPr/>
          </p:nvSpPr>
          <p:spPr>
            <a:xfrm>
              <a:off x="6858000" y="1174225"/>
              <a:ext cx="1231800" cy="10476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1" name="Google Shape;36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Cuts </a:t>
            </a:r>
            <a:endParaRPr/>
          </a:p>
        </p:txBody>
      </p:sp>
      <p:sp>
        <p:nvSpPr>
          <p:cNvPr id="363" name="Google Shape;363;p34"/>
          <p:cNvSpPr txBox="1"/>
          <p:nvPr/>
        </p:nvSpPr>
        <p:spPr>
          <a:xfrm>
            <a:off x="820175" y="2168350"/>
            <a:ext cx="548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α 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➡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6937250" y="2153925"/>
            <a:ext cx="8574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⬅  γ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Cuts </a:t>
            </a:r>
            <a:endParaRPr/>
          </a:p>
        </p:txBody>
      </p:sp>
      <p:sp>
        <p:nvSpPr>
          <p:cNvPr id="370" name="Google Shape;370;p35"/>
          <p:cNvSpPr txBox="1"/>
          <p:nvPr>
            <p:ph idx="1" type="body"/>
          </p:nvPr>
        </p:nvSpPr>
        <p:spPr>
          <a:xfrm>
            <a:off x="311700" y="1266325"/>
            <a:ext cx="375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Mango Keg</a:t>
            </a:r>
            <a:r>
              <a:rPr lang="en" sz="1500"/>
              <a:t> 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0.152 * Sc_tgaussiansigma &gt; 0.3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Alpha → sc_width/sc_length &lt; 0.3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650 &lt; sc_xpixelcoord &lt; 1400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480 &lt; sc_ypixelcoord &lt; 1407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71" name="Google Shape;371;p35"/>
          <p:cNvSpPr txBox="1"/>
          <p:nvPr>
            <p:ph idx="1" type="body"/>
          </p:nvPr>
        </p:nvSpPr>
        <p:spPr>
          <a:xfrm>
            <a:off x="4731300" y="1190125"/>
            <a:ext cx="375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Mango Classic</a:t>
            </a:r>
            <a:r>
              <a:rPr lang="en" sz="1500"/>
              <a:t> 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Sc_rms &gt; 6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baseline="30000" lang="en" sz="1500"/>
              <a:t>55</a:t>
            </a:r>
            <a:r>
              <a:rPr lang="en" sz="1500"/>
              <a:t>Fe → sc_width/sc_length &gt; 0.8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613</a:t>
            </a:r>
            <a:r>
              <a:rPr lang="en" sz="1500"/>
              <a:t> &lt; sc_xpixelcoord &lt; 1950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478 &lt; sc_ypixelcoord &lt; 1885</a:t>
            </a:r>
            <a:endParaRPr sz="1500"/>
          </a:p>
        </p:txBody>
      </p:sp>
      <p:sp>
        <p:nvSpPr>
          <p:cNvPr id="372" name="Google Shape;37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125" y="2908075"/>
            <a:ext cx="2494026" cy="1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000" y="2908074"/>
            <a:ext cx="2494026" cy="1870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380" name="Google Shape;380;p36"/>
          <p:cNvSpPr txBox="1"/>
          <p:nvPr>
            <p:ph idx="1" type="body"/>
          </p:nvPr>
        </p:nvSpPr>
        <p:spPr>
          <a:xfrm>
            <a:off x="311700" y="1647325"/>
            <a:ext cx="8520600" cy="23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Introduction of DM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Working principle of MANGO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Analysis method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Char char="●"/>
            </a:pPr>
            <a:r>
              <a:rPr lang="en">
                <a:solidFill>
                  <a:srgbClr val="695D46"/>
                </a:solidFill>
              </a:rPr>
              <a:t>MANGO-classic results</a:t>
            </a:r>
            <a:endParaRPr>
              <a:solidFill>
                <a:srgbClr val="695D4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MANGO-keg results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81" name="Google Shape;38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 classic - results</a:t>
            </a:r>
            <a:endParaRPr/>
          </a:p>
        </p:txBody>
      </p:sp>
      <p:sp>
        <p:nvSpPr>
          <p:cNvPr id="387" name="Google Shape;387;p37"/>
          <p:cNvSpPr txBox="1"/>
          <p:nvPr>
            <p:ph idx="1" type="body"/>
          </p:nvPr>
        </p:nvSpPr>
        <p:spPr>
          <a:xfrm>
            <a:off x="851250" y="1266325"/>
            <a:ext cx="798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comparison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Fe55 </a:t>
            </a:r>
            <a:r>
              <a:rPr lang="en" sz="1400"/>
              <a:t>(𝛾, ~6keV)</a:t>
            </a:r>
            <a:endParaRPr/>
          </a:p>
        </p:txBody>
      </p:sp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96" y="1764337"/>
            <a:ext cx="404326" cy="35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 rotWithShape="1">
          <a:blip r:embed="rId4">
            <a:alphaModFix/>
          </a:blip>
          <a:srcRect b="24186" l="10887" r="32435" t="21400"/>
          <a:stretch/>
        </p:blipFill>
        <p:spPr>
          <a:xfrm>
            <a:off x="489487" y="1356700"/>
            <a:ext cx="367150" cy="2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1" name="Google Shape;39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4573" y="2215298"/>
            <a:ext cx="1838950" cy="18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850" y="2683550"/>
            <a:ext cx="1927026" cy="192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7513" y="1106750"/>
            <a:ext cx="9239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4947" y="799708"/>
            <a:ext cx="1838950" cy="344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8450" y="2918388"/>
            <a:ext cx="1828800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7"/>
          <p:cNvSpPr/>
          <p:nvPr/>
        </p:nvSpPr>
        <p:spPr>
          <a:xfrm>
            <a:off x="3996500" y="2351700"/>
            <a:ext cx="461700" cy="44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37"/>
          <p:cNvSpPr txBox="1"/>
          <p:nvPr/>
        </p:nvSpPr>
        <p:spPr>
          <a:xfrm>
            <a:off x="5389991" y="1207743"/>
            <a:ext cx="91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 keV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7381941" y="1434568"/>
            <a:ext cx="91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µ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5903991" y="3390268"/>
            <a:ext cx="91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5953591" y="3358393"/>
            <a:ext cx="91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~40 keV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793525" y="4569025"/>
            <a:ext cx="13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ORCA Fusion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2946700" y="4054225"/>
            <a:ext cx="13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ORCA Quest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2342575" y="3342950"/>
            <a:ext cx="13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vs.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 classic - results</a:t>
            </a:r>
            <a:endParaRPr/>
          </a:p>
        </p:txBody>
      </p:sp>
      <p:sp>
        <p:nvSpPr>
          <p:cNvPr id="409" name="Google Shape;409;p38"/>
          <p:cNvSpPr txBox="1"/>
          <p:nvPr>
            <p:ph idx="1" type="body"/>
          </p:nvPr>
        </p:nvSpPr>
        <p:spPr>
          <a:xfrm>
            <a:off x="851250" y="1266325"/>
            <a:ext cx="798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38"/>
          <p:cNvPicPr preferRelativeResize="0"/>
          <p:nvPr/>
        </p:nvPicPr>
        <p:blipFill rotWithShape="1">
          <a:blip r:embed="rId3">
            <a:alphaModFix/>
          </a:blip>
          <a:srcRect b="0" l="0" r="0" t="3484"/>
          <a:stretch/>
        </p:blipFill>
        <p:spPr>
          <a:xfrm>
            <a:off x="334700" y="1214725"/>
            <a:ext cx="4627950" cy="33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138" y="2232125"/>
            <a:ext cx="9239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152425"/>
            <a:ext cx="4555974" cy="341698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8"/>
          <p:cNvSpPr/>
          <p:nvPr/>
        </p:nvSpPr>
        <p:spPr>
          <a:xfrm>
            <a:off x="5828808" y="1753878"/>
            <a:ext cx="194700" cy="187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 classic - results</a:t>
            </a:r>
            <a:endParaRPr/>
          </a:p>
        </p:txBody>
      </p:sp>
      <p:sp>
        <p:nvSpPr>
          <p:cNvPr id="420" name="Google Shape;420;p39"/>
          <p:cNvSpPr txBox="1"/>
          <p:nvPr>
            <p:ph idx="1" type="body"/>
          </p:nvPr>
        </p:nvSpPr>
        <p:spPr>
          <a:xfrm>
            <a:off x="851250" y="1266325"/>
            <a:ext cx="798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39"/>
          <p:cNvPicPr preferRelativeResize="0"/>
          <p:nvPr/>
        </p:nvPicPr>
        <p:blipFill rotWithShape="1">
          <a:blip r:embed="rId3">
            <a:alphaModFix/>
          </a:blip>
          <a:srcRect b="0" l="0" r="0" t="3484"/>
          <a:stretch/>
        </p:blipFill>
        <p:spPr>
          <a:xfrm>
            <a:off x="334700" y="1214725"/>
            <a:ext cx="4627950" cy="33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3" name="Google Shape;4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138" y="2232125"/>
            <a:ext cx="9239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 rotWithShape="1">
          <a:blip r:embed="rId5">
            <a:alphaModFix/>
          </a:blip>
          <a:srcRect b="0" l="2525" r="2525" t="0"/>
          <a:stretch/>
        </p:blipFill>
        <p:spPr>
          <a:xfrm>
            <a:off x="4755500" y="1187675"/>
            <a:ext cx="4248974" cy="33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9"/>
          <p:cNvSpPr/>
          <p:nvPr/>
        </p:nvSpPr>
        <p:spPr>
          <a:xfrm>
            <a:off x="8591708" y="1782728"/>
            <a:ext cx="194700" cy="187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408" y="1191147"/>
            <a:ext cx="4475000" cy="33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 classic - results</a:t>
            </a:r>
            <a:endParaRPr/>
          </a:p>
        </p:txBody>
      </p:sp>
      <p:sp>
        <p:nvSpPr>
          <p:cNvPr id="432" name="Google Shape;432;p40"/>
          <p:cNvSpPr txBox="1"/>
          <p:nvPr>
            <p:ph idx="1" type="body"/>
          </p:nvPr>
        </p:nvSpPr>
        <p:spPr>
          <a:xfrm>
            <a:off x="5378394" y="1259125"/>
            <a:ext cx="3501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4" name="Google Shape;4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6138" y="2989575"/>
            <a:ext cx="923925" cy="100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40"/>
          <p:cNvGrpSpPr/>
          <p:nvPr/>
        </p:nvGrpSpPr>
        <p:grpSpPr>
          <a:xfrm>
            <a:off x="157143" y="1594685"/>
            <a:ext cx="4298780" cy="2631568"/>
            <a:chOff x="3966125" y="1292800"/>
            <a:chExt cx="4866176" cy="3165225"/>
          </a:xfrm>
        </p:grpSpPr>
        <p:pic>
          <p:nvPicPr>
            <p:cNvPr id="436" name="Google Shape;43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66125" y="1292800"/>
              <a:ext cx="4866176" cy="255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40"/>
            <p:cNvSpPr txBox="1"/>
            <p:nvPr/>
          </p:nvSpPr>
          <p:spPr>
            <a:xfrm>
              <a:off x="4010925" y="3902725"/>
              <a:ext cx="4775700" cy="5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PhD thesis, Giorgio Dho, </a:t>
              </a:r>
              <a:r>
                <a:rPr i="1" lang="en" sz="900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Optimisation of amplication and gas mixture for directional Dark Matter searches with the CYGNO/INITIUM project</a:t>
              </a:r>
              <a:r>
                <a:rPr lang="en" sz="900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, 2023</a:t>
              </a:r>
              <a:endParaRPr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8" name="Google Shape;438;p40"/>
            <p:cNvSpPr txBox="1"/>
            <p:nvPr/>
          </p:nvSpPr>
          <p:spPr>
            <a:xfrm>
              <a:off x="4010925" y="1327350"/>
              <a:ext cx="10389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Geodesic</a:t>
              </a:r>
              <a:b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Active</a:t>
              </a:r>
              <a:b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Contour</a:t>
              </a:r>
              <a:endPara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9" name="Google Shape;439;p40"/>
            <p:cNvSpPr txBox="1"/>
            <p:nvPr/>
          </p:nvSpPr>
          <p:spPr>
            <a:xfrm>
              <a:off x="6412339" y="1325706"/>
              <a:ext cx="1038900" cy="4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Chan-Vese</a:t>
              </a:r>
              <a:endPara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40" name="Google Shape;440;p40"/>
          <p:cNvSpPr/>
          <p:nvPr/>
        </p:nvSpPr>
        <p:spPr>
          <a:xfrm>
            <a:off x="5752608" y="1775519"/>
            <a:ext cx="194700" cy="187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characteristics</a:t>
            </a:r>
            <a:endParaRPr/>
          </a:p>
        </p:txBody>
      </p:sp>
      <p:sp>
        <p:nvSpPr>
          <p:cNvPr id="446" name="Google Shape;446;p4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8" name="Google Shape;4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125" y="1292800"/>
            <a:ext cx="3760424" cy="26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45" y="1390775"/>
            <a:ext cx="4780975" cy="24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1"/>
          <p:cNvSpPr txBox="1"/>
          <p:nvPr/>
        </p:nvSpPr>
        <p:spPr>
          <a:xfrm>
            <a:off x="196725" y="3993175"/>
            <a:ext cx="8520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www.hamamatsu.com</a:t>
            </a: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, ORCA-QUEST qCMOS ® camera C15550-20UP, 2023</a:t>
            </a:r>
            <a:endParaRPr sz="9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41"/>
          <p:cNvSpPr/>
          <p:nvPr/>
        </p:nvSpPr>
        <p:spPr>
          <a:xfrm>
            <a:off x="3610086" y="1537469"/>
            <a:ext cx="194700" cy="187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41"/>
          <p:cNvSpPr/>
          <p:nvPr/>
        </p:nvSpPr>
        <p:spPr>
          <a:xfrm>
            <a:off x="7571425" y="1545578"/>
            <a:ext cx="194700" cy="187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445025"/>
            <a:ext cx="2480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1266325"/>
            <a:ext cx="4115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Evidence of DM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Galactic rotation curves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Galaxy clusters velocity dispersion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X-ray emission from galaxy clusters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Gravitational lensing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Cosmic microwave background (CMB)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Structure formation</a:t>
            </a:r>
            <a:endParaRPr sz="1400"/>
          </a:p>
        </p:txBody>
      </p:sp>
      <p:grpSp>
        <p:nvGrpSpPr>
          <p:cNvPr id="83" name="Google Shape;83;p15"/>
          <p:cNvGrpSpPr/>
          <p:nvPr/>
        </p:nvGrpSpPr>
        <p:grpSpPr>
          <a:xfrm>
            <a:off x="6739200" y="2352962"/>
            <a:ext cx="2169279" cy="2118766"/>
            <a:chOff x="6720875" y="2216637"/>
            <a:chExt cx="2169279" cy="2118766"/>
          </a:xfrm>
        </p:grpSpPr>
        <p:pic>
          <p:nvPicPr>
            <p:cNvPr id="84" name="Google Shape;84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20875" y="2216637"/>
              <a:ext cx="1039425" cy="1042025"/>
            </a:xfrm>
            <a:prstGeom prst="rect">
              <a:avLst/>
            </a:prstGeom>
            <a:noFill/>
            <a:ln>
              <a:noFill/>
            </a:ln>
            <a:effectLst>
              <a:outerShdw blurRad="114300" rotWithShape="0" algn="bl" dir="20820000" dist="47625">
                <a:srgbClr val="000000">
                  <a:alpha val="97000"/>
                </a:srgbClr>
              </a:outerShdw>
            </a:effectLst>
          </p:spPr>
        </p:pic>
        <p:pic>
          <p:nvPicPr>
            <p:cNvPr id="85" name="Google Shape;85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50725" y="2221838"/>
              <a:ext cx="1039425" cy="1031600"/>
            </a:xfrm>
            <a:prstGeom prst="rect">
              <a:avLst/>
            </a:prstGeom>
            <a:noFill/>
            <a:ln>
              <a:noFill/>
            </a:ln>
            <a:effectLst>
              <a:outerShdw blurRad="114300" rotWithShape="0" algn="bl" dir="20820000" dist="47625">
                <a:srgbClr val="000000">
                  <a:alpha val="97000"/>
                </a:srgbClr>
              </a:outerShdw>
            </a:effectLst>
          </p:spPr>
        </p:pic>
        <p:pic>
          <p:nvPicPr>
            <p:cNvPr id="86" name="Google Shape;86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20887" y="3285450"/>
              <a:ext cx="1039425" cy="1049954"/>
            </a:xfrm>
            <a:prstGeom prst="rect">
              <a:avLst/>
            </a:prstGeom>
            <a:noFill/>
            <a:ln>
              <a:noFill/>
            </a:ln>
            <a:effectLst>
              <a:outerShdw blurRad="114300" rotWithShape="0" algn="bl" dir="20820000" dist="47625">
                <a:srgbClr val="000000">
                  <a:alpha val="97000"/>
                </a:srgbClr>
              </a:outerShdw>
            </a:effectLst>
          </p:spPr>
        </p:pic>
        <p:pic>
          <p:nvPicPr>
            <p:cNvPr id="87" name="Google Shape;8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850725" y="3294613"/>
              <a:ext cx="1039429" cy="1031614"/>
            </a:xfrm>
            <a:prstGeom prst="rect">
              <a:avLst/>
            </a:prstGeom>
            <a:noFill/>
            <a:ln>
              <a:noFill/>
            </a:ln>
            <a:effectLst>
              <a:outerShdw blurRad="114300" rotWithShape="0" algn="bl" dir="20820000" dist="47625">
                <a:srgbClr val="000000">
                  <a:alpha val="97000"/>
                </a:srgbClr>
              </a:outerShdw>
            </a:effectLst>
          </p:spPr>
        </p:pic>
      </p:grpSp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5250" y="57625"/>
            <a:ext cx="2304500" cy="1843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3673" y="409248"/>
            <a:ext cx="2480326" cy="1313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90" name="Google Shape;90;p15"/>
          <p:cNvGrpSpPr/>
          <p:nvPr/>
        </p:nvGrpSpPr>
        <p:grpSpPr>
          <a:xfrm>
            <a:off x="4155249" y="2074212"/>
            <a:ext cx="2304502" cy="2886514"/>
            <a:chOff x="4155249" y="2074212"/>
            <a:chExt cx="2304502" cy="2886514"/>
          </a:xfrm>
        </p:grpSpPr>
        <p:pic>
          <p:nvPicPr>
            <p:cNvPr id="91" name="Google Shape;91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55249" y="2074212"/>
              <a:ext cx="2304499" cy="11522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92" name="Google Shape;92;p1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55250" y="3399475"/>
              <a:ext cx="2304501" cy="15612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r>
              <a:rPr lang="en"/>
              <a:t> - Camera comparison</a:t>
            </a:r>
            <a:endParaRPr/>
          </a:p>
        </p:txBody>
      </p:sp>
      <p:sp>
        <p:nvSpPr>
          <p:cNvPr id="458" name="Google Shape;458;p4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Better camera -&gt; less noise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Optimized noise treatment for clustering algorithm necessary</a:t>
            </a:r>
            <a:endParaRPr/>
          </a:p>
        </p:txBody>
      </p:sp>
      <p:sp>
        <p:nvSpPr>
          <p:cNvPr id="459" name="Google Shape;45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465" name="Google Shape;465;p43"/>
          <p:cNvSpPr txBox="1"/>
          <p:nvPr>
            <p:ph idx="1" type="body"/>
          </p:nvPr>
        </p:nvSpPr>
        <p:spPr>
          <a:xfrm>
            <a:off x="311700" y="1647325"/>
            <a:ext cx="8520600" cy="23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Introduction of DM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Working principle of MANGO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Analysis method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MANGO-classic results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Char char="●"/>
            </a:pPr>
            <a:r>
              <a:rPr lang="en">
                <a:solidFill>
                  <a:srgbClr val="695D46"/>
                </a:solidFill>
              </a:rPr>
              <a:t>MANGO-keg results</a:t>
            </a:r>
            <a:endParaRPr>
              <a:solidFill>
                <a:srgbClr val="695D46"/>
              </a:solidFill>
            </a:endParaRPr>
          </a:p>
        </p:txBody>
      </p:sp>
      <p:sp>
        <p:nvSpPr>
          <p:cNvPr id="466" name="Google Shape;46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 txBox="1"/>
          <p:nvPr>
            <p:ph type="title"/>
          </p:nvPr>
        </p:nvSpPr>
        <p:spPr>
          <a:xfrm>
            <a:off x="311700" y="140225"/>
            <a:ext cx="42195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Mango Keg Results </a:t>
            </a:r>
            <a:endParaRPr/>
          </a:p>
        </p:txBody>
      </p:sp>
      <p:sp>
        <p:nvSpPr>
          <p:cNvPr id="472" name="Google Shape;472;p44"/>
          <p:cNvSpPr txBox="1"/>
          <p:nvPr>
            <p:ph idx="1" type="body"/>
          </p:nvPr>
        </p:nvSpPr>
        <p:spPr>
          <a:xfrm>
            <a:off x="4956200" y="1266325"/>
            <a:ext cx="38760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4625"/>
            <a:ext cx="4569250" cy="28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420" y="1365845"/>
            <a:ext cx="3641150" cy="24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" y="761438"/>
            <a:ext cx="4914401" cy="368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1723" y="1049101"/>
            <a:ext cx="3724948" cy="279368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"/>
          <p:cNvSpPr txBox="1"/>
          <p:nvPr>
            <p:ph type="title"/>
          </p:nvPr>
        </p:nvSpPr>
        <p:spPr>
          <a:xfrm>
            <a:off x="921300" y="445025"/>
            <a:ext cx="33189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 vs gain</a:t>
            </a:r>
            <a:endParaRPr/>
          </a:p>
        </p:txBody>
      </p:sp>
      <p:pic>
        <p:nvPicPr>
          <p:cNvPr id="483" name="Google Shape;4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03" y="1860497"/>
            <a:ext cx="3948701" cy="29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575" y="2103472"/>
            <a:ext cx="4234325" cy="277005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25" y="100075"/>
            <a:ext cx="3641475" cy="19337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6" name="Google Shape;48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7975" y="134975"/>
            <a:ext cx="2709524" cy="20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3" name="Google Shape;49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67657" cy="459430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6"/>
          <p:cNvSpPr txBox="1"/>
          <p:nvPr/>
        </p:nvSpPr>
        <p:spPr>
          <a:xfrm rot="-5400000">
            <a:off x="290225" y="1645225"/>
            <a:ext cx="10650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Amplification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0" name="Google Shape;5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67657" cy="4594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47"/>
          <p:cNvGrpSpPr/>
          <p:nvPr/>
        </p:nvGrpSpPr>
        <p:grpSpPr>
          <a:xfrm>
            <a:off x="1319500" y="826625"/>
            <a:ext cx="6054275" cy="2312200"/>
            <a:chOff x="1319500" y="826625"/>
            <a:chExt cx="6054275" cy="2312200"/>
          </a:xfrm>
        </p:grpSpPr>
        <p:grpSp>
          <p:nvGrpSpPr>
            <p:cNvPr id="502" name="Google Shape;502;p47"/>
            <p:cNvGrpSpPr/>
            <p:nvPr/>
          </p:nvGrpSpPr>
          <p:grpSpPr>
            <a:xfrm>
              <a:off x="1319500" y="826625"/>
              <a:ext cx="3924250" cy="2312200"/>
              <a:chOff x="1319500" y="826625"/>
              <a:chExt cx="3924250" cy="2312200"/>
            </a:xfrm>
          </p:grpSpPr>
          <p:pic>
            <p:nvPicPr>
              <p:cNvPr id="503" name="Google Shape;503;p4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319500" y="826625"/>
                <a:ext cx="3924250" cy="2250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4" name="Google Shape;504;p47"/>
              <p:cNvSpPr txBox="1"/>
              <p:nvPr/>
            </p:nvSpPr>
            <p:spPr>
              <a:xfrm>
                <a:off x="2380775" y="2840325"/>
                <a:ext cx="1959000" cy="2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0000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https://arxiv.org/pdf/2004.10493.pdf</a:t>
                </a:r>
                <a:endParaRPr sz="700">
                  <a:solidFill>
                    <a:srgbClr val="0000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505" name="Google Shape;505;p47"/>
            <p:cNvSpPr txBox="1"/>
            <p:nvPr/>
          </p:nvSpPr>
          <p:spPr>
            <a:xfrm>
              <a:off x="2426275" y="1051125"/>
              <a:ext cx="1525200" cy="28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55Fe </a:t>
              </a: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(𝛾, ~6keV)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p47"/>
            <p:cNvSpPr txBox="1"/>
            <p:nvPr/>
          </p:nvSpPr>
          <p:spPr>
            <a:xfrm>
              <a:off x="5382075" y="1003700"/>
              <a:ext cx="1991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241Am (</a:t>
              </a:r>
              <a:r>
                <a:rPr lang="en">
                  <a:latin typeface="Georgia"/>
                  <a:ea typeface="Georgia"/>
                  <a:cs typeface="Georgia"/>
                  <a:sym typeface="Georgia"/>
                </a:rPr>
                <a:t>α, ~</a:t>
              </a: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5.8MeV)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07" name="Google Shape;507;p47"/>
          <p:cNvSpPr txBox="1"/>
          <p:nvPr/>
        </p:nvSpPr>
        <p:spPr>
          <a:xfrm rot="-5400000">
            <a:off x="290225" y="1645225"/>
            <a:ext cx="10650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Amplification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(MANGO KEG)</a:t>
            </a:r>
            <a:endParaRPr/>
          </a:p>
        </p:txBody>
      </p:sp>
      <p:sp>
        <p:nvSpPr>
          <p:cNvPr id="513" name="Google Shape;513;p4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Light </a:t>
            </a:r>
            <a:r>
              <a:rPr lang="en"/>
              <a:t>luminescence</a:t>
            </a:r>
            <a:r>
              <a:rPr lang="en"/>
              <a:t> </a:t>
            </a:r>
            <a:r>
              <a:rPr lang="en"/>
              <a:t>✅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Position (need balance)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49"/>
          <p:cNvSpPr txBox="1"/>
          <p:nvPr/>
        </p:nvSpPr>
        <p:spPr>
          <a:xfrm>
            <a:off x="2413800" y="218075"/>
            <a:ext cx="43164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3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1" name="Google Shape;5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2375"/>
            <a:ext cx="4645202" cy="34839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9"/>
          <p:cNvSpPr txBox="1"/>
          <p:nvPr/>
        </p:nvSpPr>
        <p:spPr>
          <a:xfrm>
            <a:off x="706850" y="1413700"/>
            <a:ext cx="30306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Hands on school 2023 group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💛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3" name="Google Shape;52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3975" y="1202375"/>
            <a:ext cx="2612940" cy="348392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9"/>
          <p:cNvSpPr txBox="1"/>
          <p:nvPr/>
        </p:nvSpPr>
        <p:spPr>
          <a:xfrm>
            <a:off x="5939500" y="1478350"/>
            <a:ext cx="18216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Mango group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  <p:sp>
        <p:nvSpPr>
          <p:cNvPr id="530" name="Google Shape;530;p5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"/>
          <p:cNvSpPr txBox="1"/>
          <p:nvPr>
            <p:ph type="ctrTitle"/>
          </p:nvPr>
        </p:nvSpPr>
        <p:spPr>
          <a:xfrm>
            <a:off x="426445" y="365450"/>
            <a:ext cx="82911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80"/>
              <a:t>P</a:t>
            </a:r>
            <a:r>
              <a:rPr lang="en" sz="2380"/>
              <a:t>erhaps some pics if needed</a:t>
            </a:r>
            <a:endParaRPr sz="2380"/>
          </a:p>
        </p:txBody>
      </p:sp>
      <p:pic>
        <p:nvPicPr>
          <p:cNvPr id="537" name="Google Shape;5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226" y="2285742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701" y="1205779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883" y="3201476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9526" y="1170067"/>
            <a:ext cx="723598" cy="96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6772" y="2495887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8443" y="2089350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25427" y="1281621"/>
            <a:ext cx="723598" cy="96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1001" y="908538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46286" y="3201486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79324" y="2740315"/>
            <a:ext cx="1286395" cy="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1"/>
          <p:cNvPicPr preferRelativeResize="0"/>
          <p:nvPr/>
        </p:nvPicPr>
        <p:blipFill rotWithShape="1">
          <a:blip r:embed="rId13">
            <a:alphaModFix/>
          </a:blip>
          <a:srcRect b="23348" l="0" r="0" t="0"/>
          <a:stretch/>
        </p:blipFill>
        <p:spPr>
          <a:xfrm>
            <a:off x="142438" y="1918175"/>
            <a:ext cx="1936400" cy="19790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1905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2211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411375" y="1152425"/>
            <a:ext cx="4115400" cy="330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Candidates for DM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Modified Newtonian Dynamics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Primordial black holes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Dark matter as a particle</a:t>
            </a:r>
            <a:endParaRPr sz="1400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469975" y="2510000"/>
            <a:ext cx="4405800" cy="205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Characteristics of DM as a particle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Non baryonic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Abundant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Neutral and colour-free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Weakly interacting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Stable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Warm or cold</a:t>
            </a:r>
            <a:endParaRPr sz="1400"/>
          </a:p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2" name="Google Shape;102;p16"/>
          <p:cNvGrpSpPr/>
          <p:nvPr/>
        </p:nvGrpSpPr>
        <p:grpSpPr>
          <a:xfrm>
            <a:off x="3359675" y="1503000"/>
            <a:ext cx="5573025" cy="1391400"/>
            <a:chOff x="3359675" y="1503000"/>
            <a:chExt cx="5573025" cy="1391400"/>
          </a:xfrm>
        </p:grpSpPr>
        <p:sp>
          <p:nvSpPr>
            <p:cNvPr id="103" name="Google Shape;103;p16"/>
            <p:cNvSpPr txBox="1"/>
            <p:nvPr/>
          </p:nvSpPr>
          <p:spPr>
            <a:xfrm>
              <a:off x="5584400" y="1503000"/>
              <a:ext cx="3348300" cy="1391400"/>
            </a:xfrm>
            <a:prstGeom prst="rect">
              <a:avLst/>
            </a:prstGeom>
            <a:noFill/>
            <a:ln>
              <a:noFill/>
            </a:ln>
            <a:effectLst>
              <a:outerShdw blurRad="342900" rotWithShape="0" algn="bl" dir="4740000" dist="57150">
                <a:srgbClr val="000000">
                  <a:alpha val="31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1750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Open Sans"/>
                <a:buChar char="➢"/>
              </a:pPr>
              <a:r>
                <a:rPr lang="en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WIMPs(Weakly Interacting Massive Particles)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750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Open Sans"/>
                <a:buChar char="➢"/>
              </a:pPr>
              <a:r>
                <a:rPr lang="en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Axions and ALPs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750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Open Sans"/>
                <a:buChar char="➢"/>
              </a:pPr>
              <a:r>
                <a:rPr lang="en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Sterile neutrinos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750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Open Sans"/>
                <a:buChar char="➢"/>
              </a:pPr>
              <a:r>
                <a:rPr lang="en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Dark sector</a:t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3359675" y="2040450"/>
              <a:ext cx="2294700" cy="316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274313" y="70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9981" y="3035149"/>
            <a:ext cx="2229250" cy="19289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12" name="Google Shape;112;p17"/>
          <p:cNvSpPr txBox="1"/>
          <p:nvPr/>
        </p:nvSpPr>
        <p:spPr>
          <a:xfrm>
            <a:off x="-282600" y="1816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0" y="0"/>
            <a:ext cx="9069225" cy="3000800"/>
            <a:chOff x="0" y="0"/>
            <a:chExt cx="9069225" cy="3000800"/>
          </a:xfrm>
        </p:grpSpPr>
        <p:pic>
          <p:nvPicPr>
            <p:cNvPr id="114" name="Google Shape;114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1550" y="0"/>
              <a:ext cx="5977675" cy="3000800"/>
            </a:xfrm>
            <a:prstGeom prst="rect">
              <a:avLst/>
            </a:prstGeom>
            <a:noFill/>
            <a:ln>
              <a:noFill/>
            </a:ln>
            <a:effectLst>
              <a:outerShdw blurRad="114300" rotWithShape="0" algn="bl" dir="5400000" dist="57150">
                <a:srgbClr val="000000">
                  <a:alpha val="50000"/>
                </a:srgbClr>
              </a:outerShdw>
            </a:effectLst>
          </p:spPr>
        </p:pic>
        <p:sp>
          <p:nvSpPr>
            <p:cNvPr id="115" name="Google Shape;115;p17"/>
            <p:cNvSpPr txBox="1"/>
            <p:nvPr/>
          </p:nvSpPr>
          <p:spPr>
            <a:xfrm>
              <a:off x="0" y="1036550"/>
              <a:ext cx="30915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429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Open Sans"/>
                <a:buChar char="❏"/>
              </a:pP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DM forms a halo within our galaxy.</a:t>
              </a:r>
              <a:endParaRPr/>
            </a:p>
          </p:txBody>
        </p:sp>
      </p:grpSp>
      <p:sp>
        <p:nvSpPr>
          <p:cNvPr id="116" name="Google Shape;116;p17"/>
          <p:cNvSpPr txBox="1"/>
          <p:nvPr/>
        </p:nvSpPr>
        <p:spPr>
          <a:xfrm>
            <a:off x="45750" y="3975300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Earth susceptible to an apparent WIMPs wind from Cygnus direction!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1110100" y="3035150"/>
            <a:ext cx="633000" cy="907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8" name="Google Shape;118;p17"/>
          <p:cNvGrpSpPr/>
          <p:nvPr/>
        </p:nvGrpSpPr>
        <p:grpSpPr>
          <a:xfrm>
            <a:off x="0" y="1749025"/>
            <a:ext cx="6507006" cy="3242075"/>
            <a:chOff x="0" y="1749025"/>
            <a:chExt cx="6507006" cy="3242075"/>
          </a:xfrm>
        </p:grpSpPr>
        <p:pic>
          <p:nvPicPr>
            <p:cNvPr id="119" name="Google Shape;11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91550" y="3062149"/>
              <a:ext cx="3415456" cy="1928950"/>
            </a:xfrm>
            <a:prstGeom prst="rect">
              <a:avLst/>
            </a:prstGeom>
            <a:noFill/>
            <a:ln>
              <a:noFill/>
            </a:ln>
            <a:effectLst>
              <a:outerShdw blurRad="200025" rotWithShape="0" algn="bl" dir="5400000" dist="57150">
                <a:srgbClr val="000000">
                  <a:alpha val="50000"/>
                </a:srgbClr>
              </a:outerShdw>
            </a:effectLst>
          </p:spPr>
        </p:pic>
        <p:sp>
          <p:nvSpPr>
            <p:cNvPr id="120" name="Google Shape;120;p17"/>
            <p:cNvSpPr txBox="1"/>
            <p:nvPr/>
          </p:nvSpPr>
          <p:spPr>
            <a:xfrm>
              <a:off x="0" y="1749025"/>
              <a:ext cx="31563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429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Open Sans"/>
                <a:buChar char="❏"/>
              </a:pP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Solar system rotates around galaxy towards Cygnus constellation.</a:t>
              </a:r>
              <a:endParaRPr/>
            </a:p>
          </p:txBody>
        </p:sp>
      </p:grp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0" y="548150"/>
            <a:ext cx="2729100" cy="45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798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95"/>
              <a:buChar char="❖"/>
            </a:pPr>
            <a:r>
              <a:rPr lang="en" sz="2195"/>
              <a:t>Detect WIMPs</a:t>
            </a:r>
            <a:endParaRPr sz="1885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400075" y="1152425"/>
            <a:ext cx="4115400" cy="330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Detect </a:t>
            </a:r>
            <a:r>
              <a:rPr lang="en"/>
              <a:t>WIMPs</a:t>
            </a:r>
            <a:endParaRPr sz="1400"/>
          </a:p>
        </p:txBody>
      </p:sp>
      <p:grpSp>
        <p:nvGrpSpPr>
          <p:cNvPr id="128" name="Google Shape;128;p18"/>
          <p:cNvGrpSpPr/>
          <p:nvPr/>
        </p:nvGrpSpPr>
        <p:grpSpPr>
          <a:xfrm>
            <a:off x="204625" y="1568200"/>
            <a:ext cx="3432875" cy="3095423"/>
            <a:chOff x="204625" y="1568200"/>
            <a:chExt cx="3432875" cy="3095423"/>
          </a:xfrm>
        </p:grpSpPr>
        <p:sp>
          <p:nvSpPr>
            <p:cNvPr id="129" name="Google Shape;129;p18"/>
            <p:cNvSpPr txBox="1"/>
            <p:nvPr/>
          </p:nvSpPr>
          <p:spPr>
            <a:xfrm>
              <a:off x="311700" y="1568200"/>
              <a:ext cx="3325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1. Exploring the ENERGY dependency.</a:t>
              </a:r>
              <a:endParaRPr/>
            </a:p>
          </p:txBody>
        </p:sp>
        <p:pic>
          <p:nvPicPr>
            <p:cNvPr id="130" name="Google Shape;13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4625" y="2307098"/>
              <a:ext cx="3146700" cy="23565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2" name="Google Shape;132;p18"/>
          <p:cNvGrpSpPr/>
          <p:nvPr/>
        </p:nvGrpSpPr>
        <p:grpSpPr>
          <a:xfrm>
            <a:off x="3502000" y="495925"/>
            <a:ext cx="3249000" cy="4167712"/>
            <a:chOff x="3502000" y="495925"/>
            <a:chExt cx="3249000" cy="4167712"/>
          </a:xfrm>
        </p:grpSpPr>
        <p:sp>
          <p:nvSpPr>
            <p:cNvPr id="133" name="Google Shape;133;p18"/>
            <p:cNvSpPr txBox="1"/>
            <p:nvPr/>
          </p:nvSpPr>
          <p:spPr>
            <a:xfrm>
              <a:off x="3502000" y="495925"/>
              <a:ext cx="3249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2. Exploring the TIME dependency.</a:t>
              </a:r>
              <a:endParaRPr/>
            </a:p>
          </p:txBody>
        </p:sp>
        <p:pic>
          <p:nvPicPr>
            <p:cNvPr id="134" name="Google Shape;134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1725" y="1564025"/>
              <a:ext cx="2790084" cy="14700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35" name="Google Shape;135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91538" y="3363275"/>
              <a:ext cx="2910450" cy="13003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36" name="Google Shape;136;p18"/>
          <p:cNvGrpSpPr/>
          <p:nvPr/>
        </p:nvGrpSpPr>
        <p:grpSpPr>
          <a:xfrm>
            <a:off x="6626375" y="0"/>
            <a:ext cx="2453425" cy="4831375"/>
            <a:chOff x="6626375" y="0"/>
            <a:chExt cx="2453425" cy="4831375"/>
          </a:xfrm>
        </p:grpSpPr>
        <p:pic>
          <p:nvPicPr>
            <p:cNvPr id="137" name="Google Shape;137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51000" y="0"/>
              <a:ext cx="2155001" cy="175074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38" name="Google Shape;138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06462" y="1804450"/>
              <a:ext cx="2044076" cy="14463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39" name="Google Shape;139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26375" y="3331375"/>
              <a:ext cx="2404251" cy="10804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40" name="Google Shape;140;p18"/>
            <p:cNvSpPr txBox="1"/>
            <p:nvPr/>
          </p:nvSpPr>
          <p:spPr>
            <a:xfrm>
              <a:off x="6796200" y="4492375"/>
              <a:ext cx="2283600" cy="339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Currently limiting the sensitivity globally !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1" name="Google Shape;141;p18"/>
          <p:cNvSpPr txBox="1"/>
          <p:nvPr/>
        </p:nvSpPr>
        <p:spPr>
          <a:xfrm>
            <a:off x="4216500" y="1683725"/>
            <a:ext cx="3642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in a falling exponential with no peculiar features. The background has a similar spectrum.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3502000" y="2976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in a few % annual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modulation.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400075" y="1152425"/>
            <a:ext cx="4115400" cy="330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Detect WIMPs</a:t>
            </a:r>
            <a:endParaRPr sz="1400"/>
          </a:p>
        </p:txBody>
      </p:sp>
      <p:sp>
        <p:nvSpPr>
          <p:cNvPr id="148" name="Google Shape;148;p19"/>
          <p:cNvSpPr/>
          <p:nvPr/>
        </p:nvSpPr>
        <p:spPr>
          <a:xfrm flipH="1">
            <a:off x="3636450" y="495925"/>
            <a:ext cx="5384700" cy="4515900"/>
          </a:xfrm>
          <a:prstGeom prst="corner">
            <a:avLst>
              <a:gd fmla="val 44147" name="adj1"/>
              <a:gd fmla="val 55287" name="adj2"/>
            </a:avLst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25" y="2307098"/>
            <a:ext cx="3146700" cy="2356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488" y="1345738"/>
            <a:ext cx="2790084" cy="1470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2" name="Google Shape;152;p19"/>
          <p:cNvSpPr txBox="1"/>
          <p:nvPr/>
        </p:nvSpPr>
        <p:spPr>
          <a:xfrm>
            <a:off x="6534000" y="445025"/>
            <a:ext cx="248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3. Exploring the DIRECTION dependency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724" y="1226149"/>
            <a:ext cx="2146576" cy="1709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9000" y="3140950"/>
            <a:ext cx="4916350" cy="1781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6" name="Google Shape;156;p19"/>
          <p:cNvSpPr txBox="1"/>
          <p:nvPr/>
        </p:nvSpPr>
        <p:spPr>
          <a:xfrm>
            <a:off x="311700" y="1568200"/>
            <a:ext cx="332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1. Exploring the ENERGY dependency.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3502000" y="495925"/>
            <a:ext cx="324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2. Exploring the TIME dependency.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idx="1" type="body"/>
          </p:nvPr>
        </p:nvSpPr>
        <p:spPr>
          <a:xfrm>
            <a:off x="400075" y="1152425"/>
            <a:ext cx="4115400" cy="330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Detect WIMPs</a:t>
            </a:r>
            <a:endParaRPr sz="1400"/>
          </a:p>
        </p:txBody>
      </p:sp>
      <p:sp>
        <p:nvSpPr>
          <p:cNvPr id="163" name="Google Shape;163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5033" y="118850"/>
            <a:ext cx="5686118" cy="2193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950" y="2571750"/>
            <a:ext cx="5518251" cy="2147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67" name="Google Shape;167;p20"/>
          <p:cNvGrpSpPr/>
          <p:nvPr/>
        </p:nvGrpSpPr>
        <p:grpSpPr>
          <a:xfrm>
            <a:off x="67825" y="1627850"/>
            <a:ext cx="3156300" cy="3045939"/>
            <a:chOff x="67825" y="1627850"/>
            <a:chExt cx="3156300" cy="3045939"/>
          </a:xfrm>
        </p:grpSpPr>
        <p:pic>
          <p:nvPicPr>
            <p:cNvPr id="168" name="Google Shape;168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1350" y="2617687"/>
              <a:ext cx="3009251" cy="20561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69" name="Google Shape;169;p20"/>
            <p:cNvSpPr txBox="1"/>
            <p:nvPr/>
          </p:nvSpPr>
          <p:spPr>
            <a:xfrm>
              <a:off x="67825" y="1627850"/>
              <a:ext cx="31563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The coherent elastic neutrino-nucleus scattering (CE𝞶NS) produces NRs identical to the DM-induced ones.</a:t>
              </a:r>
              <a:endParaRPr sz="9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311700" y="1647325"/>
            <a:ext cx="8520600" cy="23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Introduction of DM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principle of MANGO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Analysis method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MANGO-classic results</a:t>
            </a:r>
            <a:endParaRPr>
              <a:solidFill>
                <a:srgbClr val="CCCC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MANGO-keg results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