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70" r:id="rId3"/>
    <p:sldId id="276" r:id="rId4"/>
    <p:sldId id="274" r:id="rId5"/>
    <p:sldId id="272" r:id="rId6"/>
    <p:sldId id="271" r:id="rId7"/>
    <p:sldId id="277" r:id="rId8"/>
    <p:sldId id="275" r:id="rId9"/>
    <p:sldId id="273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9D90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4684"/>
  </p:normalViewPr>
  <p:slideViewPr>
    <p:cSldViewPr snapToGrid="0">
      <p:cViewPr varScale="1">
        <p:scale>
          <a:sx n="154" d="100"/>
          <a:sy n="154" d="100"/>
        </p:scale>
        <p:origin x="534" y="138"/>
      </p:cViewPr>
      <p:guideLst/>
    </p:cSldViewPr>
  </p:slideViewPr>
  <p:notesTextViewPr>
    <p:cViewPr>
      <p:scale>
        <a:sx n="1" d="1"/>
        <a:sy n="1" d="1"/>
      </p:scale>
      <p:origin x="0" y="-276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65B61-90BA-DA4E-9950-CE84354E5E18}" type="datetimeFigureOut">
              <a:rPr lang="it-IT" smtClean="0"/>
              <a:t>13/12/2022</a:t>
            </a:fld>
            <a:endParaRPr lang="it-I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it-I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C6522-D6DE-F447-9994-073714B001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7696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C6522-D6DE-F447-9994-073714B00128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0207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C6522-D6DE-F447-9994-073714B00128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619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C6522-D6DE-F447-9994-073714B00128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266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C6522-D6DE-F447-9994-073714B00128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9798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C6522-D6DE-F447-9994-073714B00128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7587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C6522-D6DE-F447-9994-073714B00128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02849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Simply supported approach on the bottom (Remote displacement on bottom surface </a:t>
            </a:r>
            <a:br>
              <a:rPr lang="en-US" dirty="0"/>
            </a:br>
            <a:r>
              <a:rPr lang="en-US" dirty="0"/>
              <a:t>just 1 fixed support!  Depends on in which excitation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C6522-D6DE-F447-9994-073714B00128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6407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 m/s2 </a:t>
            </a:r>
            <a:r>
              <a:rPr lang="en-US" dirty="0" err="1"/>
              <a:t>beschleunigung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No feet on corner , no feet fixation </a:t>
            </a:r>
            <a:br>
              <a:rPr lang="en-US" dirty="0"/>
            </a:br>
            <a:r>
              <a:rPr lang="en-US" dirty="0"/>
              <a:t>new radiator material, lighter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maybe magnesium instead of </a:t>
            </a:r>
            <a:r>
              <a:rPr lang="en-US" dirty="0" err="1"/>
              <a:t>aluminium</a:t>
            </a:r>
            <a:r>
              <a:rPr lang="en-US"/>
              <a:t> alloy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C6522-D6DE-F447-9994-073714B00128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570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75BBBA-6CE1-A8EA-D5CE-399DEB955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it-I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EF714E8-3906-196F-7B66-3C63617633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it-I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BA2462-39E2-B12C-E218-C7F73925B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27.10.22</a:t>
            </a:r>
            <a:endParaRPr lang="it-I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33FA5C8-6E2F-18B3-AF17-CCAFA9A05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Lorenzo Mussolin I Alberto Oliva I Cristina Guandalini I Emilie Savin 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35BEF0-D305-70FF-C33F-500399E4E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0D12E-97C0-5444-9A79-6105C96F4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6736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3D05F6-F151-2B9A-C77F-D675876C7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it-I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8455B4-692C-C906-8901-F719B2341B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it-I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927627-1FEE-19F3-FF06-4CAFBA15A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27.10.22</a:t>
            </a:r>
            <a:endParaRPr lang="it-I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BDC9224-2C1C-DDA3-833D-87F8D731A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Lorenzo Mussolin I Alberto Oliva I Cristina Guandalini I Emilie Savin 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EE6F0C-728C-76E1-E2A6-81A287926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0D12E-97C0-5444-9A79-6105C96F4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6222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9D12A3E-0CEB-F776-7299-11F947EADF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it-I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D3C8715-4C93-0B06-654B-6D86E68F95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it-I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59BD14A-2BB3-BC80-4A2A-9E0046C99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27.10.22</a:t>
            </a:r>
            <a:endParaRPr lang="it-I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03CDF1-9C8B-00EF-4CCB-921EFAF02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Lorenzo Mussolin I Alberto Oliva I Cristina Guandalini I Emilie Savin 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DADF77-149D-B646-4977-FBEC4B936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0D12E-97C0-5444-9A79-6105C96F4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3260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83C211-7AD0-8893-937F-E6832C222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it-I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D21547-D84C-8ED7-EBF9-581FE341F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it-I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BCE3DD-902F-4806-BCCB-759E669E3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27.10.22</a:t>
            </a:r>
            <a:endParaRPr lang="it-I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C7F311-552E-C78A-EC51-681D219F1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Lorenzo Mussolin I Alberto Oliva I Cristina Guandalini I Emilie Savin 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BDD4EB8-1F3B-157A-B4BC-21ADB773C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0D12E-97C0-5444-9A79-6105C96F4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1615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808AAE-6F49-3B06-BA0A-DBD0901B1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it-I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E84791E-9298-48C2-8435-2C1C2C6239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601D16A-662B-A886-B50D-3563361D6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27.10.22</a:t>
            </a:r>
            <a:endParaRPr lang="it-I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5C1C3F-7C33-2E12-7F9E-D021E3CA7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Lorenzo Mussolin I Alberto Oliva I Cristina Guandalini I Emilie Savin 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0AC58B-0337-BE81-71A4-2E03E9454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0D12E-97C0-5444-9A79-6105C96F4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9816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CEF7D-A103-E392-FF73-34645210C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it-I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AB1B8A-7A53-B142-E4CF-45B7620D32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it-I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AF56E8A-F6A1-CECA-6EE6-2C1A7B3CF6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it-I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BFF262A-6A16-F314-E2DC-A057B6EB6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27.10.22</a:t>
            </a:r>
            <a:endParaRPr lang="it-I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7EE28C6-4ECE-651A-E80F-D87D4FB1F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Lorenzo Mussolin I Alberto Oliva I Cristina Guandalini I Emilie Savin 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F902C9-7E9A-1D83-F566-D4EF88910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0D12E-97C0-5444-9A79-6105C96F4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493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2C6910-EA4E-061A-6EDE-79DABD4C1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it-I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C716D6A-0CC2-4A56-B1BA-2E20A67D9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0BA77B7-7820-3EFD-F0F9-514EC89CBF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it-I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B0DA531-0868-25D4-72BF-1F5DCDC6C4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C28A442-B78B-886F-632B-056224D783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it-I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A981216-9D5E-98FE-0AD3-D33517AF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27.10.22</a:t>
            </a:r>
            <a:endParaRPr lang="it-I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403EBBD-526A-B1D6-9353-502413C41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Lorenzo Mussolin I Alberto Oliva I Cristina Guandalini I Emilie Savin 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516CA7A-F2E9-0D70-6579-BF3F4BAEB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0D12E-97C0-5444-9A79-6105C96F4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017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8C8B2-1D2F-8E03-2204-530063C1C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it-I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6D5EFC3-754C-11CB-EC3C-2520AFE82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27.10.22</a:t>
            </a:r>
            <a:endParaRPr lang="it-I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A1FC978-8429-B8BC-1227-042D87687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Lorenzo Mussolin I Alberto Oliva I Cristina Guandalini I Emilie Savin 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C8227F8-0EAB-9F0A-2368-6059B83A9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0D12E-97C0-5444-9A79-6105C96F4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3201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46C7ECB-9F8A-D9BA-23C1-A378E012A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27.10.22</a:t>
            </a:r>
            <a:endParaRPr lang="it-I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0D36CF3-E4FD-79E5-F544-6DA3F6ABF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Lorenzo Mussolin I Alberto Oliva I Cristina Guandalini I Emilie Savin 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0A6B9D8-16F3-DBD5-BFFF-A1C7FCD78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0D12E-97C0-5444-9A79-6105C96F4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03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28FD5A-009D-2765-A301-EB701899B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it-I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11FD03-B3D3-3CF0-7C16-A024F8E40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it-I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2ADDC22-2F15-53B5-7963-4B47AD9FF1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B36A1AA-FE6D-6841-6547-C17298BED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27.10.22</a:t>
            </a:r>
            <a:endParaRPr lang="it-I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BE1FD75-5AE4-5732-249D-54BC0FEE7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Lorenzo Mussolin I Alberto Oliva I Cristina Guandalini I Emilie Savin 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CFFAB72-6061-E205-36A8-8C396D920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0D12E-97C0-5444-9A79-6105C96F4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4064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76D58A-9D74-F2CF-F33D-39BFC6DCB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it-I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EC7E2DC-DE5E-61EE-1303-4116617400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3BC2B8D-B860-3055-8C1E-6C1E8C382B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08C1BD3-386B-006B-8AFD-4F3350D3A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27.10.22</a:t>
            </a:r>
            <a:endParaRPr lang="it-I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C04F250-1656-DA39-FA24-FDD3DF5A2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Lorenzo Mussolin I Alberto Oliva I Cristina Guandalini I Emilie Savin 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7107C12-8B5F-FE41-9D92-61D24F1AB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0D12E-97C0-5444-9A79-6105C96F4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7332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4BBB2FF-DFA8-9C65-A747-30CF2400C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it-I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124FCE5-83E0-FA05-7600-AD0E83A99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it-I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3127D0-E360-F6AF-19AC-0C647AD0D6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27.10.22</a:t>
            </a:r>
            <a:endParaRPr lang="it-I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8E18046-B145-1C74-CF05-68AEE0A583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Lorenzo Mussolin I Alberto Oliva I Cristina Guandalini I Emilie Savin 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D3FBEE9-EC52-97B7-B262-18C5DF0243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0D12E-97C0-5444-9A79-6105C96F4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0693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6">
            <a:extLst>
              <a:ext uri="{FF2B5EF4-FFF2-40B4-BE49-F238E27FC236}">
                <a16:creationId xmlns:a16="http://schemas.microsoft.com/office/drawing/2014/main" id="{4545836E-B050-4955-B80E-C5A35AC2F5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62">
            <a:extLst>
              <a:ext uri="{FF2B5EF4-FFF2-40B4-BE49-F238E27FC236}">
                <a16:creationId xmlns:a16="http://schemas.microsoft.com/office/drawing/2014/main" id="{5E6024A1-5F3D-4233-865A-57F6E86056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802473" y="-4805300"/>
            <a:ext cx="2587052" cy="12192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355E5CA-D03B-36DE-9C3F-B5EE9C0C8E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1395481"/>
            <a:ext cx="11003280" cy="932081"/>
          </a:xfrm>
        </p:spPr>
        <p:txBody>
          <a:bodyPr anchor="t">
            <a:normAutofit/>
          </a:bodyPr>
          <a:lstStyle/>
          <a:p>
            <a:r>
              <a:rPr lang="it-IT" sz="4800" dirty="0" err="1"/>
              <a:t>Modes</a:t>
            </a:r>
            <a:r>
              <a:rPr lang="it-IT" sz="4800" dirty="0"/>
              <a:t> of </a:t>
            </a:r>
            <a:r>
              <a:rPr lang="it-IT" sz="4800" dirty="0" err="1"/>
              <a:t>interest</a:t>
            </a:r>
            <a:endParaRPr lang="it-IT" sz="48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54C5902-AA1C-E2EC-77E9-60C44893CB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360" y="806334"/>
            <a:ext cx="11003280" cy="519733"/>
          </a:xfrm>
        </p:spPr>
        <p:txBody>
          <a:bodyPr anchor="b">
            <a:normAutofit/>
          </a:bodyPr>
          <a:lstStyle/>
          <a:p>
            <a:r>
              <a:rPr lang="it-IT" sz="2000"/>
              <a:t>AMS-02 Upgrade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1E0B6C5E-DDD9-4A13-9800-3D49EF4A74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25570" y="73152"/>
            <a:ext cx="1340860" cy="223819"/>
            <a:chOff x="5394960" y="73152"/>
            <a:chExt cx="1340860" cy="223819"/>
          </a:xfrm>
        </p:grpSpPr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1C5189C0-11B3-4F02-AD68-236B97A90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63415" y="7315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E340FE3F-D1C6-4F04-A6BC-02D884D517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63415" y="23774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43369AB0-38EF-4FA1-B421-5C1E1D5BE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1302" y="7315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C1133C01-0CBD-4C88-B1FE-F2A0B5FC8B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1302" y="23774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6BF3402E-C527-41D8-9CE6-610D0D5B86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9188" y="7315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C55FA82F-F553-43E0-8D6D-E7FD3C17BC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9188" y="23774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B66ED163-A979-4CEB-ACD2-5EC30B0B5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37074" y="7315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45A2DEB9-F649-4444-8DEA-3B7C3F61F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37074" y="23774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D72774A2-4D85-4587-B924-B0B969248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394960" y="7315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49F912DB-0537-4BEF-925D-68320382D9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394960" y="23774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B7A19C94-DD69-4CD7-9E6C-BB7E1375B3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673986" y="7315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B3DB7244-56D2-4F58-AF3C-8F94C3BAAC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673986" y="23774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5B21E4F4-B76C-4450-A5E9-16228E34A3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31873" y="7315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77A6DBBF-BEC9-48F0-B79A-F4E16FCA71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31873" y="23774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124B0717-5326-4BAF-ACD2-EAB61E02DD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9759" y="7315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D936008B-7A70-4C98-8516-2649041325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9759" y="23774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9A52D630-68E6-4244-9512-2145F6C699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47645" y="7315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8951EAF5-C904-498D-8CD4-40F9DDEEE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47645" y="23774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4">
              <a:extLst>
                <a:ext uri="{FF2B5EF4-FFF2-40B4-BE49-F238E27FC236}">
                  <a16:creationId xmlns:a16="http://schemas.microsoft.com/office/drawing/2014/main" id="{AE84EBEA-F60C-4F03-AFC9-97FDC7B0A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5531" y="7315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66">
              <a:extLst>
                <a:ext uri="{FF2B5EF4-FFF2-40B4-BE49-F238E27FC236}">
                  <a16:creationId xmlns:a16="http://schemas.microsoft.com/office/drawing/2014/main" id="{C7D1B797-2404-4431-8D75-FC8DF6508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5531" y="23774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" name="Grafik 5">
            <a:extLst>
              <a:ext uri="{FF2B5EF4-FFF2-40B4-BE49-F238E27FC236}">
                <a16:creationId xmlns:a16="http://schemas.microsoft.com/office/drawing/2014/main" id="{2A1ED14E-30D4-8F8A-E177-621894C2BD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591" y="3392180"/>
            <a:ext cx="3712778" cy="2880603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0455A6A6-F34F-FD12-E45A-446841F017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7096" y="3390561"/>
            <a:ext cx="3794760" cy="977151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BBA91200-EF07-828C-1F5E-12E60D0CF0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68642" y="3391952"/>
            <a:ext cx="3794760" cy="834847"/>
          </a:xfrm>
          <a:prstGeom prst="rect">
            <a:avLst/>
          </a:prstGeom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A628292D-0555-4158-9B1A-07414B27F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88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A7E2EC00-2843-101F-8EBF-BDC5BC8E84F8}"/>
              </a:ext>
            </a:extLst>
          </p:cNvPr>
          <p:cNvSpPr/>
          <p:nvPr/>
        </p:nvSpPr>
        <p:spPr>
          <a:xfrm>
            <a:off x="0" y="6451598"/>
            <a:ext cx="12192000" cy="4333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2335D23-E925-210D-4DC5-2439831E0704}"/>
              </a:ext>
            </a:extLst>
          </p:cNvPr>
          <p:cNvSpPr/>
          <p:nvPr/>
        </p:nvSpPr>
        <p:spPr>
          <a:xfrm>
            <a:off x="0" y="0"/>
            <a:ext cx="12192000" cy="76061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D49271-DEC0-0A68-2448-2A99EC33D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103011"/>
            <a:ext cx="10515600" cy="554596"/>
          </a:xfrm>
        </p:spPr>
        <p:txBody>
          <a:bodyPr>
            <a:normAutofit fontScale="90000"/>
          </a:bodyPr>
          <a:lstStyle/>
          <a:p>
            <a:r>
              <a:rPr lang="it-IT" dirty="0"/>
              <a:t>Agenda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B13F9A-5353-D0B3-A40A-67CB87C3A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82617" y="6513788"/>
            <a:ext cx="5705061" cy="207687"/>
          </a:xfrm>
        </p:spPr>
        <p:txBody>
          <a:bodyPr/>
          <a:lstStyle/>
          <a:p>
            <a:r>
              <a:rPr lang="it-IT" sz="1600" dirty="0">
                <a:solidFill>
                  <a:schemeClr val="bg1"/>
                </a:solidFill>
              </a:rPr>
              <a:t>Lorenzo </a:t>
            </a:r>
            <a:r>
              <a:rPr lang="it-IT" sz="1600" dirty="0" err="1">
                <a:solidFill>
                  <a:schemeClr val="bg1"/>
                </a:solidFill>
              </a:rPr>
              <a:t>Mussolin</a:t>
            </a:r>
            <a:r>
              <a:rPr lang="it-IT" sz="1600" dirty="0">
                <a:solidFill>
                  <a:schemeClr val="bg1"/>
                </a:solidFill>
              </a:rPr>
              <a:t> I Alberto Oliva I Cristina Guandalini I Emilie Savin 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A21815-52BD-18AA-4CCA-3BF77555B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12557" y="6451599"/>
            <a:ext cx="341243" cy="365125"/>
          </a:xfrm>
        </p:spPr>
        <p:txBody>
          <a:bodyPr/>
          <a:lstStyle/>
          <a:p>
            <a:fld id="{1170D12E-97C0-5444-9A79-6105C96F4EBC}" type="slidenum">
              <a:rPr lang="it-IT" sz="1600" smtClean="0">
                <a:solidFill>
                  <a:schemeClr val="bg1"/>
                </a:solidFill>
              </a:rPr>
              <a:t>1</a:t>
            </a:fld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2EC4020-501D-6B5C-BDFA-2FD949F23509}"/>
              </a:ext>
            </a:extLst>
          </p:cNvPr>
          <p:cNvSpPr txBox="1"/>
          <p:nvPr/>
        </p:nvSpPr>
        <p:spPr>
          <a:xfrm>
            <a:off x="1948070" y="21269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9" name="Datumsplatzhalter 3">
            <a:extLst>
              <a:ext uri="{FF2B5EF4-FFF2-40B4-BE49-F238E27FC236}">
                <a16:creationId xmlns:a16="http://schemas.microsoft.com/office/drawing/2014/main" id="{8996A613-C861-8E7A-C18F-7E4309B947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3901" y="6451600"/>
            <a:ext cx="967407" cy="365125"/>
          </a:xfrm>
        </p:spPr>
        <p:txBody>
          <a:bodyPr/>
          <a:lstStyle/>
          <a:p>
            <a:r>
              <a:rPr lang="it-IT" sz="1600" dirty="0">
                <a:solidFill>
                  <a:schemeClr val="bg1"/>
                </a:solidFill>
              </a:rPr>
              <a:t>16.11.22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A11EDCD-C77A-CCAF-4CF3-8218EA7AD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Distributed Masses</a:t>
            </a:r>
          </a:p>
          <a:p>
            <a:r>
              <a:rPr lang="it-IT" dirty="0"/>
              <a:t>Shells</a:t>
            </a:r>
          </a:p>
          <a:p>
            <a:r>
              <a:rPr lang="it-IT" dirty="0" err="1"/>
              <a:t>Shared</a:t>
            </a:r>
            <a:r>
              <a:rPr lang="it-IT" dirty="0"/>
              <a:t> </a:t>
            </a:r>
            <a:r>
              <a:rPr lang="it-IT" dirty="0" err="1"/>
              <a:t>Topology</a:t>
            </a:r>
            <a:r>
              <a:rPr lang="it-IT" dirty="0"/>
              <a:t> and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Meshing</a:t>
            </a:r>
            <a:r>
              <a:rPr lang="it-IT" dirty="0"/>
              <a:t> Issues</a:t>
            </a:r>
          </a:p>
          <a:p>
            <a:r>
              <a:rPr lang="it-IT" dirty="0"/>
              <a:t>Work </a:t>
            </a:r>
            <a:r>
              <a:rPr lang="it-IT" dirty="0" err="1"/>
              <a:t>Around</a:t>
            </a:r>
            <a:endParaRPr lang="it-IT" dirty="0"/>
          </a:p>
          <a:p>
            <a:r>
              <a:rPr lang="it-IT" dirty="0"/>
              <a:t>Set Up</a:t>
            </a:r>
          </a:p>
        </p:txBody>
      </p:sp>
    </p:spTree>
    <p:extLst>
      <p:ext uri="{BB962C8B-B14F-4D97-AF65-F5344CB8AC3E}">
        <p14:creationId xmlns:p14="http://schemas.microsoft.com/office/powerpoint/2010/main" val="38334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A7E2EC00-2843-101F-8EBF-BDC5BC8E84F8}"/>
              </a:ext>
            </a:extLst>
          </p:cNvPr>
          <p:cNvSpPr/>
          <p:nvPr/>
        </p:nvSpPr>
        <p:spPr>
          <a:xfrm>
            <a:off x="0" y="6451598"/>
            <a:ext cx="12192000" cy="4333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2335D23-E925-210D-4DC5-2439831E0704}"/>
              </a:ext>
            </a:extLst>
          </p:cNvPr>
          <p:cNvSpPr/>
          <p:nvPr/>
        </p:nvSpPr>
        <p:spPr>
          <a:xfrm>
            <a:off x="0" y="0"/>
            <a:ext cx="12192000" cy="76061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D49271-DEC0-0A68-2448-2A99EC33D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103011"/>
            <a:ext cx="10515600" cy="554596"/>
          </a:xfrm>
        </p:spPr>
        <p:txBody>
          <a:bodyPr>
            <a:normAutofit fontScale="90000"/>
          </a:bodyPr>
          <a:lstStyle/>
          <a:p>
            <a:r>
              <a:rPr lang="it-IT" dirty="0"/>
              <a:t>Distributed Masses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B13F9A-5353-D0B3-A40A-67CB87C3A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82617" y="6513788"/>
            <a:ext cx="5705061" cy="207687"/>
          </a:xfrm>
        </p:spPr>
        <p:txBody>
          <a:bodyPr/>
          <a:lstStyle/>
          <a:p>
            <a:r>
              <a:rPr lang="it-IT" sz="1600" dirty="0">
                <a:solidFill>
                  <a:schemeClr val="bg1"/>
                </a:solidFill>
              </a:rPr>
              <a:t>Lorenzo </a:t>
            </a:r>
            <a:r>
              <a:rPr lang="it-IT" sz="1600" dirty="0" err="1">
                <a:solidFill>
                  <a:schemeClr val="bg1"/>
                </a:solidFill>
              </a:rPr>
              <a:t>Mussolin</a:t>
            </a:r>
            <a:r>
              <a:rPr lang="it-IT" sz="1600" dirty="0">
                <a:solidFill>
                  <a:schemeClr val="bg1"/>
                </a:solidFill>
              </a:rPr>
              <a:t> I Alberto Oliva I Cristina Guandalini I Emilie Savin 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A21815-52BD-18AA-4CCA-3BF77555B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12557" y="6451599"/>
            <a:ext cx="341243" cy="365125"/>
          </a:xfrm>
        </p:spPr>
        <p:txBody>
          <a:bodyPr/>
          <a:lstStyle/>
          <a:p>
            <a:fld id="{1170D12E-97C0-5444-9A79-6105C96F4EBC}" type="slidenum">
              <a:rPr lang="it-IT" sz="1600" smtClean="0">
                <a:solidFill>
                  <a:schemeClr val="bg1"/>
                </a:solidFill>
              </a:rPr>
              <a:t>2</a:t>
            </a:fld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2EC4020-501D-6B5C-BDFA-2FD949F23509}"/>
              </a:ext>
            </a:extLst>
          </p:cNvPr>
          <p:cNvSpPr txBox="1"/>
          <p:nvPr/>
        </p:nvSpPr>
        <p:spPr>
          <a:xfrm>
            <a:off x="1948070" y="21269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9" name="Datumsplatzhalter 3">
            <a:extLst>
              <a:ext uri="{FF2B5EF4-FFF2-40B4-BE49-F238E27FC236}">
                <a16:creationId xmlns:a16="http://schemas.microsoft.com/office/drawing/2014/main" id="{8996A613-C861-8E7A-C18F-7E4309B947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3901" y="6451600"/>
            <a:ext cx="967407" cy="365125"/>
          </a:xfrm>
        </p:spPr>
        <p:txBody>
          <a:bodyPr/>
          <a:lstStyle/>
          <a:p>
            <a:r>
              <a:rPr lang="it-IT" sz="1600" dirty="0">
                <a:solidFill>
                  <a:schemeClr val="bg1"/>
                </a:solidFill>
              </a:rPr>
              <a:t>16.11.22</a:t>
            </a:r>
          </a:p>
        </p:txBody>
      </p:sp>
      <p:pic>
        <p:nvPicPr>
          <p:cNvPr id="11" name="Segnaposto contenuto 10">
            <a:extLst>
              <a:ext uri="{FF2B5EF4-FFF2-40B4-BE49-F238E27FC236}">
                <a16:creationId xmlns:a16="http://schemas.microsoft.com/office/drawing/2014/main" id="{F0A7ECA4-5999-C3B9-0C71-97F361F641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09084" y="1825625"/>
            <a:ext cx="8097707" cy="4351338"/>
          </a:xfrm>
        </p:spPr>
      </p:pic>
    </p:spTree>
    <p:extLst>
      <p:ext uri="{BB962C8B-B14F-4D97-AF65-F5344CB8AC3E}">
        <p14:creationId xmlns:p14="http://schemas.microsoft.com/office/powerpoint/2010/main" val="2592656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A7E2EC00-2843-101F-8EBF-BDC5BC8E84F8}"/>
              </a:ext>
            </a:extLst>
          </p:cNvPr>
          <p:cNvSpPr/>
          <p:nvPr/>
        </p:nvSpPr>
        <p:spPr>
          <a:xfrm>
            <a:off x="0" y="6451598"/>
            <a:ext cx="12192000" cy="4333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2335D23-E925-210D-4DC5-2439831E0704}"/>
              </a:ext>
            </a:extLst>
          </p:cNvPr>
          <p:cNvSpPr/>
          <p:nvPr/>
        </p:nvSpPr>
        <p:spPr>
          <a:xfrm>
            <a:off x="0" y="0"/>
            <a:ext cx="12192000" cy="76061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D49271-DEC0-0A68-2448-2A99EC33D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103011"/>
            <a:ext cx="10515600" cy="554596"/>
          </a:xfrm>
        </p:spPr>
        <p:txBody>
          <a:bodyPr>
            <a:normAutofit fontScale="90000"/>
          </a:bodyPr>
          <a:lstStyle/>
          <a:p>
            <a:r>
              <a:rPr lang="it-IT" dirty="0"/>
              <a:t>Shells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B13F9A-5353-D0B3-A40A-67CB87C3A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82617" y="6513788"/>
            <a:ext cx="5705061" cy="207687"/>
          </a:xfrm>
        </p:spPr>
        <p:txBody>
          <a:bodyPr/>
          <a:lstStyle/>
          <a:p>
            <a:r>
              <a:rPr lang="it-IT" sz="1600" dirty="0">
                <a:solidFill>
                  <a:schemeClr val="bg1"/>
                </a:solidFill>
              </a:rPr>
              <a:t>Lorenzo </a:t>
            </a:r>
            <a:r>
              <a:rPr lang="it-IT" sz="1600" dirty="0" err="1">
                <a:solidFill>
                  <a:schemeClr val="bg1"/>
                </a:solidFill>
              </a:rPr>
              <a:t>Mussolin</a:t>
            </a:r>
            <a:r>
              <a:rPr lang="it-IT" sz="1600" dirty="0">
                <a:solidFill>
                  <a:schemeClr val="bg1"/>
                </a:solidFill>
              </a:rPr>
              <a:t> I Alberto Oliva I Cristina Guandalini I Emilie Savin 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A21815-52BD-18AA-4CCA-3BF77555B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12557" y="6451599"/>
            <a:ext cx="341243" cy="365125"/>
          </a:xfrm>
        </p:spPr>
        <p:txBody>
          <a:bodyPr/>
          <a:lstStyle/>
          <a:p>
            <a:fld id="{1170D12E-97C0-5444-9A79-6105C96F4EBC}" type="slidenum">
              <a:rPr lang="it-IT" sz="1600" smtClean="0">
                <a:solidFill>
                  <a:schemeClr val="bg1"/>
                </a:solidFill>
              </a:rPr>
              <a:t>3</a:t>
            </a:fld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2EC4020-501D-6B5C-BDFA-2FD949F23509}"/>
              </a:ext>
            </a:extLst>
          </p:cNvPr>
          <p:cNvSpPr txBox="1"/>
          <p:nvPr/>
        </p:nvSpPr>
        <p:spPr>
          <a:xfrm>
            <a:off x="1948070" y="21269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9" name="Datumsplatzhalter 3">
            <a:extLst>
              <a:ext uri="{FF2B5EF4-FFF2-40B4-BE49-F238E27FC236}">
                <a16:creationId xmlns:a16="http://schemas.microsoft.com/office/drawing/2014/main" id="{8996A613-C861-8E7A-C18F-7E4309B947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3901" y="6451600"/>
            <a:ext cx="967407" cy="365125"/>
          </a:xfrm>
        </p:spPr>
        <p:txBody>
          <a:bodyPr/>
          <a:lstStyle/>
          <a:p>
            <a:r>
              <a:rPr lang="it-IT" sz="1600" dirty="0">
                <a:solidFill>
                  <a:schemeClr val="bg1"/>
                </a:solidFill>
              </a:rPr>
              <a:t>16.11.22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A11EDCD-C77A-CCAF-4CF3-8218EA7AD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45232"/>
            <a:ext cx="11039947" cy="5031731"/>
          </a:xfrm>
        </p:spPr>
        <p:txBody>
          <a:bodyPr/>
          <a:lstStyle/>
          <a:p>
            <a:r>
              <a:rPr lang="it-IT" b="1" u="sng" dirty="0" err="1"/>
              <a:t>Question</a:t>
            </a:r>
            <a:r>
              <a:rPr lang="it-IT" dirty="0"/>
              <a:t>: </a:t>
            </a:r>
            <a:r>
              <a:rPr lang="it-IT" dirty="0" err="1"/>
              <a:t>Simulating</a:t>
            </a:r>
            <a:r>
              <a:rPr lang="it-IT" dirty="0"/>
              <a:t> with shells </a:t>
            </a:r>
            <a:r>
              <a:rPr lang="it-IT" dirty="0" err="1"/>
              <a:t>only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the moment</a:t>
            </a:r>
          </a:p>
          <a:p>
            <a:pPr lvl="1"/>
            <a:r>
              <a:rPr lang="it-IT" dirty="0" err="1"/>
              <a:t>Equivalent</a:t>
            </a:r>
            <a:r>
              <a:rPr lang="it-IT" dirty="0"/>
              <a:t> </a:t>
            </a:r>
            <a:r>
              <a:rPr lang="it-IT" dirty="0" err="1"/>
              <a:t>modules</a:t>
            </a:r>
            <a:r>
              <a:rPr lang="it-IT" dirty="0"/>
              <a:t> </a:t>
            </a:r>
            <a:r>
              <a:rPr lang="it-IT" dirty="0" err="1"/>
              <a:t>approach</a:t>
            </a:r>
            <a:r>
              <a:rPr lang="it-IT" dirty="0"/>
              <a:t> with shells </a:t>
            </a:r>
            <a:r>
              <a:rPr lang="it-IT" dirty="0" err="1"/>
              <a:t>valid</a:t>
            </a:r>
            <a:r>
              <a:rPr lang="it-IT" dirty="0"/>
              <a:t> </a:t>
            </a:r>
            <a:r>
              <a:rPr lang="it-IT" dirty="0" err="1"/>
              <a:t>since</a:t>
            </a:r>
            <a:r>
              <a:rPr lang="it-IT" dirty="0"/>
              <a:t>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sandwich </a:t>
            </a:r>
            <a:r>
              <a:rPr lang="it-IT" dirty="0" err="1"/>
              <a:t>structure</a:t>
            </a:r>
            <a:r>
              <a:rPr lang="it-IT" dirty="0"/>
              <a:t>, </a:t>
            </a:r>
          </a:p>
          <a:p>
            <a:pPr lvl="1"/>
            <a:r>
              <a:rPr lang="it-IT" dirty="0"/>
              <a:t>So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valid</a:t>
            </a:r>
            <a:r>
              <a:rPr lang="it-IT" dirty="0"/>
              <a:t> for </a:t>
            </a:r>
            <a:r>
              <a:rPr lang="it-IT" dirty="0" err="1"/>
              <a:t>Octoframe</a:t>
            </a:r>
            <a:r>
              <a:rPr lang="it-IT" dirty="0"/>
              <a:t> and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fixation</a:t>
            </a:r>
            <a:r>
              <a:rPr lang="it-IT" dirty="0"/>
              <a:t>? Yes </a:t>
            </a:r>
            <a:r>
              <a:rPr lang="it-IT" dirty="0" err="1"/>
              <a:t>its</a:t>
            </a:r>
            <a:r>
              <a:rPr lang="it-IT" dirty="0"/>
              <a:t> okay 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QLCS </a:t>
            </a:r>
            <a:r>
              <a:rPr lang="it-IT" dirty="0" err="1"/>
              <a:t>Units</a:t>
            </a:r>
            <a:endParaRPr lang="it-IT" dirty="0"/>
          </a:p>
          <a:p>
            <a:r>
              <a:rPr lang="it-IT" dirty="0" err="1"/>
              <a:t>Octoframe</a:t>
            </a:r>
            <a:r>
              <a:rPr lang="it-IT" dirty="0"/>
              <a:t> with </a:t>
            </a:r>
            <a:r>
              <a:rPr lang="it-IT" dirty="0" err="1"/>
              <a:t>Reinforcement</a:t>
            </a:r>
            <a:endParaRPr lang="it-IT" dirty="0"/>
          </a:p>
          <a:p>
            <a:r>
              <a:rPr lang="it-IT" dirty="0" err="1"/>
              <a:t>Radiators</a:t>
            </a:r>
            <a:r>
              <a:rPr lang="it-IT" dirty="0"/>
              <a:t> (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won’t</a:t>
            </a:r>
            <a:r>
              <a:rPr lang="it-IT" dirty="0"/>
              <a:t> be </a:t>
            </a:r>
            <a:r>
              <a:rPr lang="it-IT" dirty="0" err="1"/>
              <a:t>simulated</a:t>
            </a:r>
            <a:r>
              <a:rPr lang="it-IT" dirty="0"/>
              <a:t>)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DD3180F2-9BBC-C4C9-7386-2381BDA42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8172" y="3523872"/>
            <a:ext cx="4261011" cy="2440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903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A7E2EC00-2843-101F-8EBF-BDC5BC8E84F8}"/>
              </a:ext>
            </a:extLst>
          </p:cNvPr>
          <p:cNvSpPr/>
          <p:nvPr/>
        </p:nvSpPr>
        <p:spPr>
          <a:xfrm>
            <a:off x="0" y="6451598"/>
            <a:ext cx="12192000" cy="4333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2335D23-E925-210D-4DC5-2439831E0704}"/>
              </a:ext>
            </a:extLst>
          </p:cNvPr>
          <p:cNvSpPr/>
          <p:nvPr/>
        </p:nvSpPr>
        <p:spPr>
          <a:xfrm>
            <a:off x="0" y="0"/>
            <a:ext cx="12192000" cy="76061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D49271-DEC0-0A68-2448-2A99EC33D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103011"/>
            <a:ext cx="10515600" cy="554596"/>
          </a:xfrm>
        </p:spPr>
        <p:txBody>
          <a:bodyPr>
            <a:normAutofit fontScale="90000"/>
          </a:bodyPr>
          <a:lstStyle/>
          <a:p>
            <a:r>
              <a:rPr lang="it-IT" dirty="0" err="1"/>
              <a:t>Shared</a:t>
            </a:r>
            <a:r>
              <a:rPr lang="it-IT" dirty="0"/>
              <a:t> </a:t>
            </a:r>
            <a:r>
              <a:rPr lang="it-IT" dirty="0" err="1"/>
              <a:t>Topology</a:t>
            </a:r>
            <a:endParaRPr lang="it-I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B13F9A-5353-D0B3-A40A-67CB87C3A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82617" y="6513788"/>
            <a:ext cx="5705061" cy="207687"/>
          </a:xfrm>
        </p:spPr>
        <p:txBody>
          <a:bodyPr/>
          <a:lstStyle/>
          <a:p>
            <a:r>
              <a:rPr lang="it-IT" sz="1600" dirty="0">
                <a:solidFill>
                  <a:schemeClr val="bg1"/>
                </a:solidFill>
              </a:rPr>
              <a:t>Lorenzo </a:t>
            </a:r>
            <a:r>
              <a:rPr lang="it-IT" sz="1600" dirty="0" err="1">
                <a:solidFill>
                  <a:schemeClr val="bg1"/>
                </a:solidFill>
              </a:rPr>
              <a:t>Mussolin</a:t>
            </a:r>
            <a:r>
              <a:rPr lang="it-IT" sz="1600" dirty="0">
                <a:solidFill>
                  <a:schemeClr val="bg1"/>
                </a:solidFill>
              </a:rPr>
              <a:t> I Alberto Oliva I Cristina Guandalini I Emilie Savin 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A21815-52BD-18AA-4CCA-3BF77555B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12557" y="6451599"/>
            <a:ext cx="341243" cy="365125"/>
          </a:xfrm>
        </p:spPr>
        <p:txBody>
          <a:bodyPr/>
          <a:lstStyle/>
          <a:p>
            <a:fld id="{1170D12E-97C0-5444-9A79-6105C96F4EBC}" type="slidenum">
              <a:rPr lang="it-IT" sz="1600" smtClean="0">
                <a:solidFill>
                  <a:schemeClr val="bg1"/>
                </a:solidFill>
              </a:rPr>
              <a:t>4</a:t>
            </a:fld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2EC4020-501D-6B5C-BDFA-2FD949F23509}"/>
              </a:ext>
            </a:extLst>
          </p:cNvPr>
          <p:cNvSpPr txBox="1"/>
          <p:nvPr/>
        </p:nvSpPr>
        <p:spPr>
          <a:xfrm>
            <a:off x="1948070" y="21269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9" name="Datumsplatzhalter 3">
            <a:extLst>
              <a:ext uri="{FF2B5EF4-FFF2-40B4-BE49-F238E27FC236}">
                <a16:creationId xmlns:a16="http://schemas.microsoft.com/office/drawing/2014/main" id="{8996A613-C861-8E7A-C18F-7E4309B947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3901" y="6451600"/>
            <a:ext cx="967407" cy="365125"/>
          </a:xfrm>
        </p:spPr>
        <p:txBody>
          <a:bodyPr/>
          <a:lstStyle/>
          <a:p>
            <a:r>
              <a:rPr lang="it-IT" sz="1600" dirty="0">
                <a:solidFill>
                  <a:schemeClr val="bg1"/>
                </a:solidFill>
              </a:rPr>
              <a:t>16.11.22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A11EDCD-C77A-CCAF-4CF3-8218EA7AD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7577"/>
            <a:ext cx="10515600" cy="4351338"/>
          </a:xfrm>
        </p:spPr>
        <p:txBody>
          <a:bodyPr/>
          <a:lstStyle/>
          <a:p>
            <a:r>
              <a:rPr lang="it-IT" dirty="0" err="1"/>
              <a:t>Shared</a:t>
            </a:r>
            <a:r>
              <a:rPr lang="it-IT" dirty="0"/>
              <a:t> </a:t>
            </a:r>
            <a:r>
              <a:rPr lang="it-IT" dirty="0" err="1"/>
              <a:t>Topology</a:t>
            </a:r>
            <a:r>
              <a:rPr lang="it-IT" dirty="0"/>
              <a:t> </a:t>
            </a:r>
            <a:r>
              <a:rPr lang="it-IT" dirty="0" err="1"/>
              <a:t>assumes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 the </a:t>
            </a:r>
            <a:r>
              <a:rPr lang="it-IT" dirty="0" err="1"/>
              <a:t>selected</a:t>
            </a:r>
            <a:r>
              <a:rPr lang="it-IT" dirty="0"/>
              <a:t> bodies are </a:t>
            </a:r>
            <a:r>
              <a:rPr lang="it-IT" dirty="0" err="1"/>
              <a:t>bonded</a:t>
            </a:r>
            <a:r>
              <a:rPr lang="it-IT" dirty="0"/>
              <a:t>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gives</a:t>
            </a:r>
            <a:r>
              <a:rPr lang="it-IT" dirty="0"/>
              <a:t> </a:t>
            </a:r>
            <a:r>
              <a:rPr lang="it-IT" dirty="0" err="1"/>
              <a:t>them</a:t>
            </a:r>
            <a:r>
              <a:rPr lang="it-IT" dirty="0"/>
              <a:t> more </a:t>
            </a:r>
            <a:r>
              <a:rPr lang="it-IT" dirty="0" err="1"/>
              <a:t>stiffness</a:t>
            </a:r>
            <a:r>
              <a:rPr lang="it-IT" dirty="0"/>
              <a:t> </a:t>
            </a:r>
            <a:r>
              <a:rPr lang="it-IT" dirty="0" err="1"/>
              <a:t>than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actually</a:t>
            </a:r>
            <a:r>
              <a:rPr lang="it-IT" dirty="0"/>
              <a:t> </a:t>
            </a:r>
            <a:r>
              <a:rPr lang="it-IT" dirty="0" err="1"/>
              <a:t>have</a:t>
            </a:r>
            <a:endParaRPr lang="it-IT" dirty="0"/>
          </a:p>
          <a:p>
            <a:r>
              <a:rPr lang="it-IT" dirty="0"/>
              <a:t>So I </a:t>
            </a:r>
            <a:r>
              <a:rPr lang="it-IT" dirty="0" err="1"/>
              <a:t>thought</a:t>
            </a:r>
            <a:r>
              <a:rPr lang="it-IT" dirty="0"/>
              <a:t> to divide </a:t>
            </a:r>
            <a:r>
              <a:rPr lang="it-IT" dirty="0" err="1"/>
              <a:t>it</a:t>
            </a:r>
            <a:r>
              <a:rPr lang="it-IT" dirty="0"/>
              <a:t> in </a:t>
            </a:r>
            <a:r>
              <a:rPr lang="it-IT" dirty="0" err="1"/>
              <a:t>this</a:t>
            </a:r>
            <a:r>
              <a:rPr lang="it-IT" dirty="0"/>
              <a:t> way:</a:t>
            </a:r>
          </a:p>
          <a:p>
            <a:pPr lvl="1"/>
            <a:r>
              <a:rPr lang="it-IT" dirty="0"/>
              <a:t>Total </a:t>
            </a:r>
            <a:r>
              <a:rPr lang="it-IT" dirty="0" err="1"/>
              <a:t>Octoframe</a:t>
            </a:r>
            <a:r>
              <a:rPr lang="it-IT" dirty="0"/>
              <a:t>  (</a:t>
            </a:r>
            <a:r>
              <a:rPr lang="it-IT" dirty="0" err="1"/>
              <a:t>brown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Outer Feet </a:t>
            </a:r>
            <a:r>
              <a:rPr lang="it-IT" dirty="0" err="1"/>
              <a:t>Fixation</a:t>
            </a:r>
            <a:r>
              <a:rPr lang="it-IT" dirty="0"/>
              <a:t> (green)</a:t>
            </a:r>
          </a:p>
          <a:p>
            <a:pPr lvl="1"/>
            <a:r>
              <a:rPr lang="it-IT" dirty="0"/>
              <a:t>Sandwich Unit (Blue)</a:t>
            </a:r>
          </a:p>
          <a:p>
            <a:pPr lvl="1"/>
            <a:r>
              <a:rPr lang="it-IT" dirty="0"/>
              <a:t>Shaker Plate</a:t>
            </a:r>
          </a:p>
          <a:p>
            <a:pPr lvl="1"/>
            <a:endParaRPr lang="it-IT" dirty="0"/>
          </a:p>
          <a:p>
            <a:r>
              <a:rPr lang="it-IT" dirty="0"/>
              <a:t>But …</a:t>
            </a:r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A99C0195-C0C1-293F-1F9B-752A7E4966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3373" y="2496306"/>
            <a:ext cx="3376999" cy="2759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262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A7E2EC00-2843-101F-8EBF-BDC5BC8E84F8}"/>
              </a:ext>
            </a:extLst>
          </p:cNvPr>
          <p:cNvSpPr/>
          <p:nvPr/>
        </p:nvSpPr>
        <p:spPr>
          <a:xfrm>
            <a:off x="0" y="6451598"/>
            <a:ext cx="12192000" cy="4333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2335D23-E925-210D-4DC5-2439831E0704}"/>
              </a:ext>
            </a:extLst>
          </p:cNvPr>
          <p:cNvSpPr/>
          <p:nvPr/>
        </p:nvSpPr>
        <p:spPr>
          <a:xfrm>
            <a:off x="0" y="23295"/>
            <a:ext cx="12192000" cy="76061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D49271-DEC0-0A68-2448-2A99EC33D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103011"/>
            <a:ext cx="10515600" cy="554596"/>
          </a:xfrm>
        </p:spPr>
        <p:txBody>
          <a:bodyPr>
            <a:normAutofit fontScale="90000"/>
          </a:bodyPr>
          <a:lstStyle/>
          <a:p>
            <a:r>
              <a:rPr lang="it-IT" dirty="0" err="1"/>
              <a:t>Meshing</a:t>
            </a:r>
            <a:r>
              <a:rPr lang="it-IT" dirty="0"/>
              <a:t> Issues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B13F9A-5353-D0B3-A40A-67CB87C3A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82617" y="6513788"/>
            <a:ext cx="5705061" cy="207687"/>
          </a:xfrm>
        </p:spPr>
        <p:txBody>
          <a:bodyPr/>
          <a:lstStyle/>
          <a:p>
            <a:r>
              <a:rPr lang="it-IT" sz="1600" dirty="0">
                <a:solidFill>
                  <a:schemeClr val="bg1"/>
                </a:solidFill>
              </a:rPr>
              <a:t>Lorenzo </a:t>
            </a:r>
            <a:r>
              <a:rPr lang="it-IT" sz="1600" dirty="0" err="1">
                <a:solidFill>
                  <a:schemeClr val="bg1"/>
                </a:solidFill>
              </a:rPr>
              <a:t>Mussolin</a:t>
            </a:r>
            <a:r>
              <a:rPr lang="it-IT" sz="1600" dirty="0">
                <a:solidFill>
                  <a:schemeClr val="bg1"/>
                </a:solidFill>
              </a:rPr>
              <a:t> I Alberto Oliva I Cristina Guandalini I Emilie Savin 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A21815-52BD-18AA-4CCA-3BF77555B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12557" y="6451599"/>
            <a:ext cx="341243" cy="365125"/>
          </a:xfrm>
        </p:spPr>
        <p:txBody>
          <a:bodyPr/>
          <a:lstStyle/>
          <a:p>
            <a:fld id="{1170D12E-97C0-5444-9A79-6105C96F4EBC}" type="slidenum">
              <a:rPr lang="it-IT" sz="1600" smtClean="0">
                <a:solidFill>
                  <a:schemeClr val="bg1"/>
                </a:solidFill>
              </a:rPr>
              <a:t>5</a:t>
            </a:fld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2EC4020-501D-6B5C-BDFA-2FD949F23509}"/>
              </a:ext>
            </a:extLst>
          </p:cNvPr>
          <p:cNvSpPr txBox="1"/>
          <p:nvPr/>
        </p:nvSpPr>
        <p:spPr>
          <a:xfrm>
            <a:off x="1948070" y="21269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9" name="Datumsplatzhalter 3">
            <a:extLst>
              <a:ext uri="{FF2B5EF4-FFF2-40B4-BE49-F238E27FC236}">
                <a16:creationId xmlns:a16="http://schemas.microsoft.com/office/drawing/2014/main" id="{8996A613-C861-8E7A-C18F-7E4309B947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3901" y="6451600"/>
            <a:ext cx="967407" cy="365125"/>
          </a:xfrm>
        </p:spPr>
        <p:txBody>
          <a:bodyPr/>
          <a:lstStyle/>
          <a:p>
            <a:r>
              <a:rPr lang="it-IT" sz="1600" dirty="0">
                <a:solidFill>
                  <a:schemeClr val="bg1"/>
                </a:solidFill>
              </a:rPr>
              <a:t>16.11.22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A11EDCD-C77A-CCAF-4CF3-8218EA7AD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75" y="863628"/>
            <a:ext cx="11960250" cy="5265567"/>
          </a:xfrm>
        </p:spPr>
        <p:txBody>
          <a:bodyPr>
            <a:normAutofit lnSpcReduction="10000"/>
          </a:bodyPr>
          <a:lstStyle/>
          <a:p>
            <a:r>
              <a:rPr lang="it-IT" dirty="0"/>
              <a:t>Using a </a:t>
            </a:r>
            <a:r>
              <a:rPr lang="it-IT" dirty="0" err="1"/>
              <a:t>shared</a:t>
            </a:r>
            <a:r>
              <a:rPr lang="it-IT" dirty="0"/>
              <a:t> </a:t>
            </a:r>
            <a:r>
              <a:rPr lang="it-IT" dirty="0" err="1"/>
              <a:t>topology</a:t>
            </a:r>
            <a:r>
              <a:rPr lang="it-IT" dirty="0"/>
              <a:t> </a:t>
            </a:r>
            <a:r>
              <a:rPr lang="it-IT" dirty="0" err="1"/>
              <a:t>prevents</a:t>
            </a:r>
            <a:r>
              <a:rPr lang="it-IT" dirty="0"/>
              <a:t> me </a:t>
            </a:r>
            <a:r>
              <a:rPr lang="it-IT" dirty="0" err="1"/>
              <a:t>often</a:t>
            </a:r>
            <a:r>
              <a:rPr lang="it-IT" dirty="0"/>
              <a:t> of </a:t>
            </a:r>
            <a:r>
              <a:rPr lang="it-IT" dirty="0" err="1"/>
              <a:t>using</a:t>
            </a:r>
            <a:r>
              <a:rPr lang="it-IT" dirty="0"/>
              <a:t> an </a:t>
            </a:r>
            <a:r>
              <a:rPr lang="en-GB" dirty="0" err="1"/>
              <a:t>hexaeder</a:t>
            </a:r>
            <a:r>
              <a:rPr lang="it-IT" dirty="0"/>
              <a:t> mesh due to </a:t>
            </a:r>
            <a:r>
              <a:rPr lang="it-IT" dirty="0" err="1"/>
              <a:t>imprinted</a:t>
            </a:r>
            <a:r>
              <a:rPr lang="it-IT" dirty="0"/>
              <a:t> </a:t>
            </a:r>
            <a:r>
              <a:rPr lang="it-IT" dirty="0" err="1"/>
              <a:t>surfaces</a:t>
            </a:r>
            <a:endParaRPr lang="it-IT" dirty="0"/>
          </a:p>
          <a:p>
            <a:r>
              <a:rPr lang="it-IT" dirty="0" err="1"/>
              <a:t>What</a:t>
            </a:r>
            <a:r>
              <a:rPr lang="it-IT" dirty="0"/>
              <a:t> I </a:t>
            </a:r>
            <a:r>
              <a:rPr lang="it-IT" dirty="0" err="1"/>
              <a:t>tried</a:t>
            </a:r>
            <a:r>
              <a:rPr lang="it-IT" dirty="0"/>
              <a:t> to do: Slice </a:t>
            </a:r>
            <a:r>
              <a:rPr lang="it-IT" dirty="0" err="1"/>
              <a:t>Geometry</a:t>
            </a:r>
            <a:r>
              <a:rPr lang="it-IT" dirty="0"/>
              <a:t> , </a:t>
            </a:r>
            <a:r>
              <a:rPr lang="it-IT" dirty="0" err="1"/>
              <a:t>Decrease</a:t>
            </a:r>
            <a:r>
              <a:rPr lang="it-IT" dirty="0"/>
              <a:t> the </a:t>
            </a:r>
            <a:r>
              <a:rPr lang="it-IT" dirty="0" err="1"/>
              <a:t>Element</a:t>
            </a:r>
            <a:r>
              <a:rPr lang="it-IT" dirty="0"/>
              <a:t> Size</a:t>
            </a:r>
          </a:p>
          <a:p>
            <a:r>
              <a:rPr lang="it-IT" dirty="0">
                <a:sym typeface="Wingdings" panose="05000000000000000000" pitchFamily="2" charset="2"/>
              </a:rPr>
              <a:t> </a:t>
            </a:r>
            <a:r>
              <a:rPr lang="it-IT" dirty="0" err="1">
                <a:sym typeface="Wingdings" panose="05000000000000000000" pitchFamily="2" charset="2"/>
              </a:rPr>
              <a:t>Multizone</a:t>
            </a:r>
            <a:r>
              <a:rPr lang="it-IT" dirty="0">
                <a:sym typeface="Wingdings" panose="05000000000000000000" pitchFamily="2" charset="2"/>
              </a:rPr>
              <a:t> (</a:t>
            </a:r>
            <a:r>
              <a:rPr lang="it-IT" dirty="0" err="1">
                <a:sym typeface="Wingdings" panose="05000000000000000000" pitchFamily="2" charset="2"/>
              </a:rPr>
              <a:t>better</a:t>
            </a:r>
            <a:r>
              <a:rPr lang="it-IT" dirty="0">
                <a:sym typeface="Wingdings" panose="05000000000000000000" pitchFamily="2" charset="2"/>
              </a:rPr>
              <a:t> </a:t>
            </a:r>
            <a:r>
              <a:rPr lang="it-IT" dirty="0" err="1">
                <a:sym typeface="Wingdings" panose="05000000000000000000" pitchFamily="2" charset="2"/>
              </a:rPr>
              <a:t>Element</a:t>
            </a:r>
            <a:r>
              <a:rPr lang="it-IT" dirty="0">
                <a:sym typeface="Wingdings" panose="05000000000000000000" pitchFamily="2" charset="2"/>
              </a:rPr>
              <a:t> Quality </a:t>
            </a:r>
            <a:r>
              <a:rPr lang="it-IT" dirty="0" err="1">
                <a:sym typeface="Wingdings" panose="05000000000000000000" pitchFamily="2" charset="2"/>
              </a:rPr>
              <a:t>than</a:t>
            </a:r>
            <a:r>
              <a:rPr lang="it-IT" dirty="0">
                <a:sym typeface="Wingdings" panose="05000000000000000000" pitchFamily="2" charset="2"/>
              </a:rPr>
              <a:t> </a:t>
            </a:r>
            <a:r>
              <a:rPr lang="it-IT" dirty="0" err="1">
                <a:sym typeface="Wingdings" panose="05000000000000000000" pitchFamily="2" charset="2"/>
              </a:rPr>
              <a:t>Sweep</a:t>
            </a:r>
            <a:r>
              <a:rPr lang="it-IT" dirty="0">
                <a:sym typeface="Wingdings" panose="05000000000000000000" pitchFamily="2" charset="2"/>
              </a:rPr>
              <a:t>)  </a:t>
            </a:r>
            <a:r>
              <a:rPr lang="it-IT" dirty="0" err="1">
                <a:sym typeface="Wingdings" panose="05000000000000000000" pitchFamily="2" charset="2"/>
              </a:rPr>
              <a:t>Hexdominant</a:t>
            </a:r>
            <a:r>
              <a:rPr lang="it-IT" dirty="0">
                <a:sym typeface="Wingdings" panose="05000000000000000000" pitchFamily="2" charset="2"/>
              </a:rPr>
              <a:t> Mesh (</a:t>
            </a:r>
            <a:r>
              <a:rPr lang="it-IT" dirty="0" err="1">
                <a:sym typeface="Wingdings" panose="05000000000000000000" pitchFamily="2" charset="2"/>
              </a:rPr>
              <a:t>really</a:t>
            </a:r>
            <a:r>
              <a:rPr lang="it-IT" dirty="0">
                <a:sym typeface="Wingdings" panose="05000000000000000000" pitchFamily="2" charset="2"/>
              </a:rPr>
              <a:t> </a:t>
            </a:r>
            <a:r>
              <a:rPr lang="it-IT" dirty="0" err="1">
                <a:sym typeface="Wingdings" panose="05000000000000000000" pitchFamily="2" charset="2"/>
              </a:rPr>
              <a:t>bad</a:t>
            </a:r>
            <a:r>
              <a:rPr lang="it-IT" dirty="0">
                <a:sym typeface="Wingdings" panose="05000000000000000000" pitchFamily="2" charset="2"/>
              </a:rPr>
              <a:t> </a:t>
            </a:r>
            <a:r>
              <a:rPr lang="it-IT" dirty="0" err="1">
                <a:sym typeface="Wingdings" panose="05000000000000000000" pitchFamily="2" charset="2"/>
              </a:rPr>
              <a:t>Element</a:t>
            </a:r>
            <a:r>
              <a:rPr lang="it-IT" dirty="0">
                <a:sym typeface="Wingdings" panose="05000000000000000000" pitchFamily="2" charset="2"/>
              </a:rPr>
              <a:t> Quality)  </a:t>
            </a:r>
            <a:r>
              <a:rPr lang="it-IT" dirty="0" err="1">
                <a:sym typeface="Wingdings" panose="05000000000000000000" pitchFamily="2" charset="2"/>
              </a:rPr>
              <a:t>Tetraheader</a:t>
            </a:r>
            <a:endParaRPr lang="it-IT" dirty="0">
              <a:sym typeface="Wingdings" panose="05000000000000000000" pitchFamily="2" charset="2"/>
            </a:endParaRPr>
          </a:p>
          <a:p>
            <a:endParaRPr lang="it-IT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it-IT" dirty="0">
              <a:sym typeface="Wingdings" panose="05000000000000000000" pitchFamily="2" charset="2"/>
            </a:endParaRPr>
          </a:p>
          <a:p>
            <a:r>
              <a:rPr lang="it-IT" b="1" dirty="0" err="1">
                <a:sym typeface="Wingdings" panose="05000000000000000000" pitchFamily="2" charset="2"/>
              </a:rPr>
              <a:t>Problem</a:t>
            </a:r>
            <a:r>
              <a:rPr lang="it-IT" b="1" dirty="0">
                <a:sym typeface="Wingdings" panose="05000000000000000000" pitchFamily="2" charset="2"/>
              </a:rPr>
              <a:t>:  </a:t>
            </a:r>
            <a:r>
              <a:rPr lang="it-IT" b="1" dirty="0" err="1">
                <a:sym typeface="Wingdings" panose="05000000000000000000" pitchFamily="2" charset="2"/>
              </a:rPr>
              <a:t>too</a:t>
            </a:r>
            <a:r>
              <a:rPr lang="it-IT" b="1" dirty="0">
                <a:sym typeface="Wingdings" panose="05000000000000000000" pitchFamily="2" charset="2"/>
              </a:rPr>
              <a:t> </a:t>
            </a:r>
            <a:r>
              <a:rPr lang="it-IT" b="1" dirty="0" err="1">
                <a:sym typeface="Wingdings" panose="05000000000000000000" pitchFamily="2" charset="2"/>
              </a:rPr>
              <a:t>much</a:t>
            </a:r>
            <a:r>
              <a:rPr lang="it-IT" b="1" dirty="0">
                <a:sym typeface="Wingdings" panose="05000000000000000000" pitchFamily="2" charset="2"/>
              </a:rPr>
              <a:t> low </a:t>
            </a:r>
            <a:r>
              <a:rPr lang="it-IT" b="1" dirty="0" err="1">
                <a:sym typeface="Wingdings" panose="05000000000000000000" pitchFamily="2" charset="2"/>
              </a:rPr>
              <a:t>order</a:t>
            </a:r>
            <a:r>
              <a:rPr lang="it-IT" b="1" dirty="0">
                <a:sym typeface="Wingdings" panose="05000000000000000000" pitchFamily="2" charset="2"/>
              </a:rPr>
              <a:t> </a:t>
            </a:r>
            <a:r>
              <a:rPr lang="it-IT" b="1" dirty="0" err="1">
                <a:sym typeface="Wingdings" panose="05000000000000000000" pitchFamily="2" charset="2"/>
              </a:rPr>
              <a:t>pyramid</a:t>
            </a:r>
            <a:r>
              <a:rPr lang="it-IT" b="1" dirty="0">
                <a:sym typeface="Wingdings" panose="05000000000000000000" pitchFamily="2" charset="2"/>
              </a:rPr>
              <a:t> </a:t>
            </a:r>
            <a:r>
              <a:rPr lang="it-IT" b="1" dirty="0" err="1">
                <a:sym typeface="Wingdings" panose="05000000000000000000" pitchFamily="2" charset="2"/>
              </a:rPr>
              <a:t>elements</a:t>
            </a:r>
            <a:r>
              <a:rPr lang="it-IT" b="1" dirty="0">
                <a:sym typeface="Wingdings" panose="05000000000000000000" pitchFamily="2" charset="2"/>
              </a:rPr>
              <a:t> and negative </a:t>
            </a:r>
            <a:r>
              <a:rPr lang="it-IT" b="1" dirty="0" err="1">
                <a:sym typeface="Wingdings" panose="05000000000000000000" pitchFamily="2" charset="2"/>
              </a:rPr>
              <a:t>jacobian</a:t>
            </a:r>
            <a:r>
              <a:rPr lang="it-IT" b="1" dirty="0">
                <a:sym typeface="Wingdings" panose="05000000000000000000" pitchFamily="2" charset="2"/>
              </a:rPr>
              <a:t> </a:t>
            </a:r>
            <a:r>
              <a:rPr lang="it-IT" b="1" dirty="0" err="1">
                <a:sym typeface="Wingdings" panose="05000000000000000000" pitchFamily="2" charset="2"/>
              </a:rPr>
              <a:t>values</a:t>
            </a:r>
            <a:endParaRPr lang="it-IT" b="1" dirty="0">
              <a:sym typeface="Wingdings" panose="05000000000000000000" pitchFamily="2" charset="2"/>
            </a:endParaRPr>
          </a:p>
          <a:p>
            <a:pPr lvl="1"/>
            <a:r>
              <a:rPr lang="it-IT" dirty="0">
                <a:sym typeface="Wingdings" panose="05000000000000000000" pitchFamily="2" charset="2"/>
              </a:rPr>
              <a:t>My maximum </a:t>
            </a:r>
            <a:r>
              <a:rPr lang="it-IT" dirty="0" err="1">
                <a:sym typeface="Wingdings" panose="05000000000000000000" pitchFamily="2" charset="2"/>
              </a:rPr>
              <a:t>at</a:t>
            </a:r>
            <a:r>
              <a:rPr lang="it-IT" dirty="0">
                <a:sym typeface="Wingdings" panose="05000000000000000000" pitchFamily="2" charset="2"/>
              </a:rPr>
              <a:t> the moment </a:t>
            </a:r>
            <a:r>
              <a:rPr lang="it-IT" dirty="0" err="1">
                <a:sym typeface="Wingdings" panose="05000000000000000000" pitchFamily="2" charset="2"/>
              </a:rPr>
              <a:t>is</a:t>
            </a:r>
            <a:r>
              <a:rPr lang="it-IT" dirty="0">
                <a:sym typeface="Wingdings" panose="05000000000000000000" pitchFamily="2" charset="2"/>
              </a:rPr>
              <a:t> </a:t>
            </a:r>
            <a:r>
              <a:rPr lang="it-IT" dirty="0" err="1">
                <a:sym typeface="Wingdings" panose="05000000000000000000" pitchFamily="2" charset="2"/>
              </a:rPr>
              <a:t>at</a:t>
            </a:r>
            <a:r>
              <a:rPr lang="it-IT" dirty="0">
                <a:sym typeface="Wingdings" panose="05000000000000000000" pitchFamily="2" charset="2"/>
              </a:rPr>
              <a:t> 5%</a:t>
            </a:r>
          </a:p>
          <a:p>
            <a:pPr lvl="1"/>
            <a:r>
              <a:rPr lang="it-IT" dirty="0" err="1">
                <a:sym typeface="Wingdings" panose="05000000000000000000" pitchFamily="2" charset="2"/>
              </a:rPr>
              <a:t>When</a:t>
            </a:r>
            <a:r>
              <a:rPr lang="it-IT" dirty="0">
                <a:sym typeface="Wingdings" panose="05000000000000000000" pitchFamily="2" charset="2"/>
              </a:rPr>
              <a:t> I </a:t>
            </a:r>
            <a:r>
              <a:rPr lang="it-IT" dirty="0" err="1">
                <a:sym typeface="Wingdings" panose="05000000000000000000" pitchFamily="2" charset="2"/>
              </a:rPr>
              <a:t>decrease</a:t>
            </a:r>
            <a:r>
              <a:rPr lang="it-IT" dirty="0">
                <a:sym typeface="Wingdings" panose="05000000000000000000" pitchFamily="2" charset="2"/>
              </a:rPr>
              <a:t> the </a:t>
            </a:r>
            <a:r>
              <a:rPr lang="it-IT" dirty="0" err="1">
                <a:sym typeface="Wingdings" panose="05000000000000000000" pitchFamily="2" charset="2"/>
              </a:rPr>
              <a:t>element</a:t>
            </a:r>
            <a:r>
              <a:rPr lang="it-IT" dirty="0">
                <a:sym typeface="Wingdings" panose="05000000000000000000" pitchFamily="2" charset="2"/>
              </a:rPr>
              <a:t> size of the </a:t>
            </a:r>
            <a:r>
              <a:rPr lang="it-IT" dirty="0" err="1">
                <a:sym typeface="Wingdings" panose="05000000000000000000" pitchFamily="2" charset="2"/>
              </a:rPr>
              <a:t>critical</a:t>
            </a:r>
            <a:r>
              <a:rPr lang="it-IT" dirty="0">
                <a:sym typeface="Wingdings" panose="05000000000000000000" pitchFamily="2" charset="2"/>
              </a:rPr>
              <a:t> </a:t>
            </a:r>
            <a:br>
              <a:rPr lang="it-IT" dirty="0">
                <a:sym typeface="Wingdings" panose="05000000000000000000" pitchFamily="2" charset="2"/>
              </a:rPr>
            </a:br>
            <a:r>
              <a:rPr lang="it-IT" dirty="0" err="1">
                <a:sym typeface="Wingdings" panose="05000000000000000000" pitchFamily="2" charset="2"/>
              </a:rPr>
              <a:t>elements</a:t>
            </a:r>
            <a:r>
              <a:rPr lang="it-IT" dirty="0">
                <a:sym typeface="Wingdings" panose="05000000000000000000" pitchFamily="2" charset="2"/>
              </a:rPr>
              <a:t> </a:t>
            </a:r>
            <a:r>
              <a:rPr lang="it-IT" dirty="0" err="1">
                <a:sym typeface="Wingdings" panose="05000000000000000000" pitchFamily="2" charset="2"/>
              </a:rPr>
              <a:t>even</a:t>
            </a:r>
            <a:r>
              <a:rPr lang="it-IT" dirty="0">
                <a:sym typeface="Wingdings" panose="05000000000000000000" pitchFamily="2" charset="2"/>
              </a:rPr>
              <a:t> an </a:t>
            </a:r>
            <a:r>
              <a:rPr lang="it-IT" dirty="0" err="1">
                <a:sym typeface="Wingdings" panose="05000000000000000000" pitchFamily="2" charset="2"/>
              </a:rPr>
              <a:t>hexdominant</a:t>
            </a:r>
            <a:r>
              <a:rPr lang="it-IT" dirty="0">
                <a:sym typeface="Wingdings" panose="05000000000000000000" pitchFamily="2" charset="2"/>
              </a:rPr>
              <a:t> mesh </a:t>
            </a:r>
            <a:r>
              <a:rPr lang="it-IT" dirty="0" err="1">
                <a:sym typeface="Wingdings" panose="05000000000000000000" pitchFamily="2" charset="2"/>
              </a:rPr>
              <a:t>is</a:t>
            </a:r>
            <a:r>
              <a:rPr lang="it-IT" dirty="0">
                <a:sym typeface="Wingdings" panose="05000000000000000000" pitchFamily="2" charset="2"/>
              </a:rPr>
              <a:t> </a:t>
            </a:r>
            <a:r>
              <a:rPr lang="it-IT" dirty="0" err="1">
                <a:sym typeface="Wingdings" panose="05000000000000000000" pitchFamily="2" charset="2"/>
              </a:rPr>
              <a:t>not</a:t>
            </a:r>
            <a:r>
              <a:rPr lang="it-IT" dirty="0">
                <a:sym typeface="Wingdings" panose="05000000000000000000" pitchFamily="2" charset="2"/>
              </a:rPr>
              <a:t> </a:t>
            </a:r>
            <a:r>
              <a:rPr lang="it-IT" dirty="0" err="1">
                <a:sym typeface="Wingdings" panose="05000000000000000000" pitchFamily="2" charset="2"/>
              </a:rPr>
              <a:t>possible</a:t>
            </a:r>
            <a:endParaRPr lang="it-IT" dirty="0">
              <a:sym typeface="Wingdings" panose="05000000000000000000" pitchFamily="2" charset="2"/>
            </a:endParaRPr>
          </a:p>
          <a:p>
            <a:pPr lvl="1"/>
            <a:r>
              <a:rPr lang="it-IT" dirty="0">
                <a:sym typeface="Wingdings" panose="05000000000000000000" pitchFamily="2" charset="2"/>
              </a:rPr>
              <a:t>I </a:t>
            </a:r>
            <a:r>
              <a:rPr lang="it-IT" dirty="0" err="1">
                <a:sym typeface="Wingdings" panose="05000000000000000000" pitchFamily="2" charset="2"/>
              </a:rPr>
              <a:t>am</a:t>
            </a:r>
            <a:r>
              <a:rPr lang="it-IT" dirty="0">
                <a:sym typeface="Wingdings" panose="05000000000000000000" pitchFamily="2" charset="2"/>
              </a:rPr>
              <a:t> </a:t>
            </a:r>
            <a:r>
              <a:rPr lang="it-IT" dirty="0" err="1">
                <a:sym typeface="Wingdings" panose="05000000000000000000" pitchFamily="2" charset="2"/>
              </a:rPr>
              <a:t>trying</a:t>
            </a:r>
            <a:r>
              <a:rPr lang="it-IT" dirty="0">
                <a:sym typeface="Wingdings" panose="05000000000000000000" pitchFamily="2" charset="2"/>
              </a:rPr>
              <a:t> to </a:t>
            </a:r>
            <a:r>
              <a:rPr lang="it-IT" dirty="0" err="1">
                <a:sym typeface="Wingdings" panose="05000000000000000000" pitchFamily="2" charset="2"/>
              </a:rPr>
              <a:t>simplify</a:t>
            </a:r>
            <a:r>
              <a:rPr lang="it-IT" dirty="0">
                <a:sym typeface="Wingdings" panose="05000000000000000000" pitchFamily="2" charset="2"/>
              </a:rPr>
              <a:t> the </a:t>
            </a:r>
            <a:r>
              <a:rPr lang="it-IT" dirty="0" err="1">
                <a:sym typeface="Wingdings" panose="05000000000000000000" pitchFamily="2" charset="2"/>
              </a:rPr>
              <a:t>geometry</a:t>
            </a:r>
            <a:r>
              <a:rPr lang="it-IT" dirty="0">
                <a:sym typeface="Wingdings" panose="05000000000000000000" pitchFamily="2" charset="2"/>
              </a:rPr>
              <a:t> more and more to be </a:t>
            </a:r>
            <a:r>
              <a:rPr lang="it-IT" dirty="0" err="1">
                <a:sym typeface="Wingdings" panose="05000000000000000000" pitchFamily="2" charset="2"/>
              </a:rPr>
              <a:t>able</a:t>
            </a:r>
            <a:r>
              <a:rPr lang="it-IT" dirty="0">
                <a:sym typeface="Wingdings" panose="05000000000000000000" pitchFamily="2" charset="2"/>
              </a:rPr>
              <a:t> to</a:t>
            </a:r>
            <a:br>
              <a:rPr lang="it-IT" dirty="0">
                <a:sym typeface="Wingdings" panose="05000000000000000000" pitchFamily="2" charset="2"/>
              </a:rPr>
            </a:br>
            <a:r>
              <a:rPr lang="it-IT" dirty="0">
                <a:sym typeface="Wingdings" panose="05000000000000000000" pitchFamily="2" charset="2"/>
              </a:rPr>
              <a:t>do a </a:t>
            </a:r>
            <a:r>
              <a:rPr lang="it-IT" dirty="0" err="1">
                <a:sym typeface="Wingdings" panose="05000000000000000000" pitchFamily="2" charset="2"/>
              </a:rPr>
              <a:t>Hex-Multizone</a:t>
            </a:r>
            <a:r>
              <a:rPr lang="it-IT" dirty="0">
                <a:sym typeface="Wingdings" panose="05000000000000000000" pitchFamily="2" charset="2"/>
              </a:rPr>
              <a:t> / </a:t>
            </a:r>
            <a:r>
              <a:rPr lang="it-IT" dirty="0" err="1">
                <a:sym typeface="Wingdings" panose="05000000000000000000" pitchFamily="2" charset="2"/>
              </a:rPr>
              <a:t>prevent</a:t>
            </a:r>
            <a:r>
              <a:rPr lang="it-IT" dirty="0">
                <a:sym typeface="Wingdings" panose="05000000000000000000" pitchFamily="2" charset="2"/>
              </a:rPr>
              <a:t> negative </a:t>
            </a:r>
            <a:r>
              <a:rPr lang="it-IT" dirty="0" err="1">
                <a:sym typeface="Wingdings" panose="05000000000000000000" pitchFamily="2" charset="2"/>
              </a:rPr>
              <a:t>jacobian</a:t>
            </a:r>
            <a:r>
              <a:rPr lang="it-IT" dirty="0">
                <a:sym typeface="Wingdings" panose="05000000000000000000" pitchFamily="2" charset="2"/>
              </a:rPr>
              <a:t> </a:t>
            </a:r>
            <a:r>
              <a:rPr lang="it-IT" dirty="0" err="1">
                <a:sym typeface="Wingdings" panose="05000000000000000000" pitchFamily="2" charset="2"/>
              </a:rPr>
              <a:t>values</a:t>
            </a:r>
            <a:endParaRPr lang="it-IT" dirty="0">
              <a:sym typeface="Wingdings" panose="05000000000000000000" pitchFamily="2" charset="2"/>
            </a:endParaRPr>
          </a:p>
          <a:p>
            <a:endParaRPr lang="it-IT" b="1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it-IT" dirty="0"/>
          </a:p>
          <a:p>
            <a:pPr lvl="1"/>
            <a:endParaRPr lang="it-IT" dirty="0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6E3C759B-2B77-25F8-ED7D-51200F5405B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06" t="4636" r="2018" b="4048"/>
          <a:stretch/>
        </p:blipFill>
        <p:spPr>
          <a:xfrm>
            <a:off x="9254318" y="5362384"/>
            <a:ext cx="2740182" cy="1099118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791B7AB5-E258-0EC4-F3B4-98CDC15DA2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54318" y="4049971"/>
            <a:ext cx="2831992" cy="1244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959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A7E2EC00-2843-101F-8EBF-BDC5BC8E84F8}"/>
              </a:ext>
            </a:extLst>
          </p:cNvPr>
          <p:cNvSpPr/>
          <p:nvPr/>
        </p:nvSpPr>
        <p:spPr>
          <a:xfrm>
            <a:off x="0" y="6451598"/>
            <a:ext cx="12192000" cy="4333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2335D23-E925-210D-4DC5-2439831E0704}"/>
              </a:ext>
            </a:extLst>
          </p:cNvPr>
          <p:cNvSpPr/>
          <p:nvPr/>
        </p:nvSpPr>
        <p:spPr>
          <a:xfrm>
            <a:off x="0" y="23295"/>
            <a:ext cx="12192000" cy="76061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D49271-DEC0-0A68-2448-2A99EC33D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103011"/>
            <a:ext cx="10515600" cy="554596"/>
          </a:xfrm>
        </p:spPr>
        <p:txBody>
          <a:bodyPr>
            <a:normAutofit fontScale="90000"/>
          </a:bodyPr>
          <a:lstStyle/>
          <a:p>
            <a:r>
              <a:rPr lang="it-IT" dirty="0"/>
              <a:t>Work </a:t>
            </a:r>
            <a:r>
              <a:rPr lang="it-IT" dirty="0" err="1"/>
              <a:t>arounds</a:t>
            </a:r>
            <a:endParaRPr lang="it-I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B13F9A-5353-D0B3-A40A-67CB87C3A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82617" y="6513788"/>
            <a:ext cx="5705061" cy="207687"/>
          </a:xfrm>
        </p:spPr>
        <p:txBody>
          <a:bodyPr/>
          <a:lstStyle/>
          <a:p>
            <a:r>
              <a:rPr lang="it-IT" sz="1600" dirty="0">
                <a:solidFill>
                  <a:schemeClr val="bg1"/>
                </a:solidFill>
              </a:rPr>
              <a:t>Lorenzo </a:t>
            </a:r>
            <a:r>
              <a:rPr lang="it-IT" sz="1600" dirty="0" err="1">
                <a:solidFill>
                  <a:schemeClr val="bg1"/>
                </a:solidFill>
              </a:rPr>
              <a:t>Mussolin</a:t>
            </a:r>
            <a:r>
              <a:rPr lang="it-IT" sz="1600" dirty="0">
                <a:solidFill>
                  <a:schemeClr val="bg1"/>
                </a:solidFill>
              </a:rPr>
              <a:t> I Alberto Oliva I Cristina Guandalini I Emilie Savin 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A21815-52BD-18AA-4CCA-3BF77555B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12557" y="6451599"/>
            <a:ext cx="341243" cy="365125"/>
          </a:xfrm>
        </p:spPr>
        <p:txBody>
          <a:bodyPr/>
          <a:lstStyle/>
          <a:p>
            <a:fld id="{1170D12E-97C0-5444-9A79-6105C96F4EBC}" type="slidenum">
              <a:rPr lang="it-IT" sz="1600" smtClean="0">
                <a:solidFill>
                  <a:schemeClr val="bg1"/>
                </a:solidFill>
              </a:rPr>
              <a:t>6</a:t>
            </a:fld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2EC4020-501D-6B5C-BDFA-2FD949F23509}"/>
              </a:ext>
            </a:extLst>
          </p:cNvPr>
          <p:cNvSpPr txBox="1"/>
          <p:nvPr/>
        </p:nvSpPr>
        <p:spPr>
          <a:xfrm>
            <a:off x="1948070" y="21269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9" name="Datumsplatzhalter 3">
            <a:extLst>
              <a:ext uri="{FF2B5EF4-FFF2-40B4-BE49-F238E27FC236}">
                <a16:creationId xmlns:a16="http://schemas.microsoft.com/office/drawing/2014/main" id="{8996A613-C861-8E7A-C18F-7E4309B947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3901" y="6451600"/>
            <a:ext cx="967407" cy="365125"/>
          </a:xfrm>
        </p:spPr>
        <p:txBody>
          <a:bodyPr/>
          <a:lstStyle/>
          <a:p>
            <a:r>
              <a:rPr lang="it-IT" sz="1600" dirty="0">
                <a:solidFill>
                  <a:schemeClr val="bg1"/>
                </a:solidFill>
              </a:rPr>
              <a:t>16.11.22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A11EDCD-C77A-CCAF-4CF3-8218EA7AD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" y="574084"/>
            <a:ext cx="11472561" cy="5265567"/>
          </a:xfrm>
        </p:spPr>
        <p:txBody>
          <a:bodyPr>
            <a:normAutofit/>
          </a:bodyPr>
          <a:lstStyle/>
          <a:p>
            <a:pPr lvl="1"/>
            <a:endParaRPr lang="it-IT" dirty="0"/>
          </a:p>
          <a:p>
            <a:pPr marL="914400" lvl="1" indent="-457200">
              <a:buFont typeface="+mj-lt"/>
              <a:buAutoNum type="arabicPeriod"/>
            </a:pPr>
            <a:r>
              <a:rPr lang="it-IT" dirty="0" err="1"/>
              <a:t>Simplifying</a:t>
            </a:r>
            <a:r>
              <a:rPr lang="it-IT" dirty="0"/>
              <a:t> the </a:t>
            </a:r>
            <a:r>
              <a:rPr lang="it-IT" dirty="0" err="1"/>
              <a:t>geometry</a:t>
            </a:r>
            <a:r>
              <a:rPr lang="it-IT" dirty="0"/>
              <a:t> more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/>
              <a:t>Using more shells (</a:t>
            </a:r>
            <a:r>
              <a:rPr lang="it-IT" dirty="0" err="1"/>
              <a:t>Mechanical</a:t>
            </a:r>
            <a:r>
              <a:rPr lang="it-IT" dirty="0"/>
              <a:t> </a:t>
            </a:r>
            <a:r>
              <a:rPr lang="it-IT" dirty="0" err="1"/>
              <a:t>Structure</a:t>
            </a:r>
            <a:r>
              <a:rPr lang="it-IT" dirty="0"/>
              <a:t>, New Feet </a:t>
            </a:r>
            <a:r>
              <a:rPr lang="it-IT" dirty="0" err="1"/>
              <a:t>Fixation</a:t>
            </a:r>
            <a:r>
              <a:rPr lang="it-IT" dirty="0"/>
              <a:t>, </a:t>
            </a:r>
            <a:r>
              <a:rPr lang="it-IT" dirty="0" err="1"/>
              <a:t>Octoframe</a:t>
            </a:r>
            <a:r>
              <a:rPr lang="it-IT" dirty="0"/>
              <a:t> </a:t>
            </a:r>
            <a:r>
              <a:rPr lang="it-IT" dirty="0" err="1"/>
              <a:t>fixation</a:t>
            </a:r>
            <a:r>
              <a:rPr lang="it-IT" dirty="0"/>
              <a:t>)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/>
              <a:t>Not </a:t>
            </a:r>
            <a:r>
              <a:rPr lang="it-IT" dirty="0" err="1"/>
              <a:t>using</a:t>
            </a:r>
            <a:r>
              <a:rPr lang="it-IT" dirty="0"/>
              <a:t> the </a:t>
            </a:r>
            <a:r>
              <a:rPr lang="it-IT" dirty="0" err="1"/>
              <a:t>Shared</a:t>
            </a:r>
            <a:r>
              <a:rPr lang="it-IT" dirty="0"/>
              <a:t> </a:t>
            </a:r>
            <a:r>
              <a:rPr lang="it-IT" dirty="0" err="1"/>
              <a:t>Topology</a:t>
            </a:r>
            <a:r>
              <a:rPr lang="it-IT" dirty="0"/>
              <a:t> option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the </a:t>
            </a:r>
            <a:r>
              <a:rPr lang="it-IT" dirty="0" err="1"/>
              <a:t>bonded</a:t>
            </a:r>
            <a:r>
              <a:rPr lang="it-IT" dirty="0"/>
              <a:t> </a:t>
            </a:r>
            <a:r>
              <a:rPr lang="it-IT" dirty="0" err="1"/>
              <a:t>contacts</a:t>
            </a:r>
            <a:endParaRPr lang="it-IT" dirty="0"/>
          </a:p>
          <a:p>
            <a:pPr marL="914400" lvl="1" indent="-457200">
              <a:buFont typeface="+mj-lt"/>
              <a:buAutoNum type="arabicPeriod"/>
            </a:pPr>
            <a:r>
              <a:rPr lang="it-IT" b="1" dirty="0">
                <a:sym typeface="Wingdings" panose="05000000000000000000" pitchFamily="2" charset="2"/>
              </a:rPr>
              <a:t> </a:t>
            </a:r>
            <a:r>
              <a:rPr lang="it-IT" b="1" dirty="0" err="1">
                <a:sym typeface="Wingdings" panose="05000000000000000000" pitchFamily="2" charset="2"/>
              </a:rPr>
              <a:t>Shared</a:t>
            </a:r>
            <a:r>
              <a:rPr lang="it-IT" b="1" dirty="0">
                <a:sym typeface="Wingdings" panose="05000000000000000000" pitchFamily="2" charset="2"/>
              </a:rPr>
              <a:t> </a:t>
            </a:r>
            <a:r>
              <a:rPr lang="it-IT" b="1" dirty="0" err="1">
                <a:sym typeface="Wingdings" panose="05000000000000000000" pitchFamily="2" charset="2"/>
              </a:rPr>
              <a:t>Topology</a:t>
            </a:r>
            <a:r>
              <a:rPr lang="it-IT" b="1" dirty="0">
                <a:sym typeface="Wingdings" panose="05000000000000000000" pitchFamily="2" charset="2"/>
              </a:rPr>
              <a:t> Option </a:t>
            </a:r>
            <a:r>
              <a:rPr lang="it-IT" b="1" dirty="0" err="1">
                <a:sym typeface="Wingdings" panose="05000000000000000000" pitchFamily="2" charset="2"/>
              </a:rPr>
              <a:t>only</a:t>
            </a:r>
            <a:r>
              <a:rPr lang="it-IT" b="1" dirty="0">
                <a:sym typeface="Wingdings" panose="05000000000000000000" pitchFamily="2" charset="2"/>
              </a:rPr>
              <a:t> on </a:t>
            </a:r>
            <a:r>
              <a:rPr lang="it-IT" b="1" dirty="0" err="1">
                <a:sym typeface="Wingdings" panose="05000000000000000000" pitchFamily="2" charset="2"/>
              </a:rPr>
              <a:t>specific</a:t>
            </a:r>
            <a:r>
              <a:rPr lang="it-IT" b="1" dirty="0">
                <a:sym typeface="Wingdings" panose="05000000000000000000" pitchFamily="2" charset="2"/>
              </a:rPr>
              <a:t> Parts (</a:t>
            </a:r>
            <a:r>
              <a:rPr lang="it-IT" b="1" dirty="0" err="1">
                <a:sym typeface="Wingdings" panose="05000000000000000000" pitchFamily="2" charset="2"/>
              </a:rPr>
              <a:t>smaller</a:t>
            </a:r>
            <a:r>
              <a:rPr lang="it-IT" b="1" dirty="0">
                <a:sym typeface="Wingdings" panose="05000000000000000000" pitchFamily="2" charset="2"/>
              </a:rPr>
              <a:t> </a:t>
            </a:r>
            <a:r>
              <a:rPr lang="it-IT" b="1" dirty="0" err="1">
                <a:sym typeface="Wingdings" panose="05000000000000000000" pitchFamily="2" charset="2"/>
              </a:rPr>
              <a:t>ones</a:t>
            </a:r>
            <a:r>
              <a:rPr lang="it-IT" b="1" dirty="0">
                <a:sym typeface="Wingdings" panose="05000000000000000000" pitchFamily="2" charset="2"/>
              </a:rPr>
              <a:t>)</a:t>
            </a:r>
          </a:p>
          <a:p>
            <a:pPr marL="457200" lvl="1" indent="0">
              <a:buNone/>
            </a:pPr>
            <a:r>
              <a:rPr lang="it-IT" b="1" dirty="0">
                <a:sym typeface="Wingdings" panose="05000000000000000000" pitchFamily="2" charset="2"/>
              </a:rPr>
              <a:t>	 </a:t>
            </a:r>
            <a:r>
              <a:rPr lang="it-IT" b="1" dirty="0" err="1">
                <a:sym typeface="Wingdings" panose="05000000000000000000" pitchFamily="2" charset="2"/>
              </a:rPr>
              <a:t>Otherwised</a:t>
            </a:r>
            <a:r>
              <a:rPr lang="it-IT" b="1" dirty="0">
                <a:sym typeface="Wingdings" panose="05000000000000000000" pitchFamily="2" charset="2"/>
              </a:rPr>
              <a:t> merge </a:t>
            </a:r>
            <a:r>
              <a:rPr lang="it-IT" b="1" dirty="0" err="1">
                <a:sym typeface="Wingdings" panose="05000000000000000000" pitchFamily="2" charset="2"/>
              </a:rPr>
              <a:t>nodes</a:t>
            </a:r>
            <a:r>
              <a:rPr lang="it-IT" b="1" dirty="0">
                <a:sym typeface="Wingdings" panose="05000000000000000000" pitchFamily="2" charset="2"/>
              </a:rPr>
              <a:t> of </a:t>
            </a:r>
            <a:r>
              <a:rPr lang="it-IT" b="1" dirty="0" err="1">
                <a:sym typeface="Wingdings" panose="05000000000000000000" pitchFamily="2" charset="2"/>
              </a:rPr>
              <a:t>contacts</a:t>
            </a:r>
            <a:r>
              <a:rPr lang="it-IT" b="1" dirty="0">
                <a:sym typeface="Wingdings" panose="05000000000000000000" pitchFamily="2" charset="2"/>
              </a:rPr>
              <a:t> via «Mesh Editor» for </a:t>
            </a:r>
            <a:r>
              <a:rPr lang="it-IT" b="1" dirty="0" err="1">
                <a:sym typeface="Wingdings" panose="05000000000000000000" pitchFamily="2" charset="2"/>
              </a:rPr>
              <a:t>rest</a:t>
            </a:r>
            <a:r>
              <a:rPr lang="it-IT" b="1" dirty="0">
                <a:sym typeface="Wingdings" panose="05000000000000000000" pitchFamily="2" charset="2"/>
              </a:rPr>
              <a:t> (</a:t>
            </a:r>
            <a:r>
              <a:rPr lang="it-IT" b="1" dirty="0" err="1">
                <a:sym typeface="Wingdings" panose="05000000000000000000" pitchFamily="2" charset="2"/>
              </a:rPr>
              <a:t>besides</a:t>
            </a:r>
            <a:r>
              <a:rPr lang="it-IT" b="1" dirty="0">
                <a:sym typeface="Wingdings" panose="05000000000000000000" pitchFamily="2" charset="2"/>
              </a:rPr>
              <a:t> </a:t>
            </a:r>
            <a:r>
              <a:rPr lang="it-IT" b="1" dirty="0" err="1">
                <a:sym typeface="Wingdings" panose="05000000000000000000" pitchFamily="2" charset="2"/>
              </a:rPr>
              <a:t>solid</a:t>
            </a:r>
            <a:r>
              <a:rPr lang="it-IT" b="1" dirty="0">
                <a:sym typeface="Wingdings" panose="05000000000000000000" pitchFamily="2" charset="2"/>
              </a:rPr>
              <a:t> body-shell </a:t>
            </a:r>
            <a:r>
              <a:rPr lang="it-IT" b="1" dirty="0" err="1">
                <a:sym typeface="Wingdings" panose="05000000000000000000" pitchFamily="2" charset="2"/>
              </a:rPr>
              <a:t>contacts</a:t>
            </a:r>
            <a:r>
              <a:rPr lang="it-IT" b="1" dirty="0">
                <a:sym typeface="Wingdings" panose="05000000000000000000" pitchFamily="2" charset="2"/>
              </a:rPr>
              <a:t> </a:t>
            </a:r>
            <a:r>
              <a:rPr lang="it-IT" b="1" dirty="0" err="1">
                <a:sym typeface="Wingdings" panose="05000000000000000000" pitchFamily="2" charset="2"/>
              </a:rPr>
              <a:t>where</a:t>
            </a:r>
            <a:r>
              <a:rPr lang="it-IT" b="1" dirty="0">
                <a:sym typeface="Wingdings" panose="05000000000000000000" pitchFamily="2" charset="2"/>
              </a:rPr>
              <a:t> </a:t>
            </a:r>
            <a:r>
              <a:rPr lang="it-IT" b="1" dirty="0" err="1">
                <a:sym typeface="Wingdings" panose="05000000000000000000" pitchFamily="2" charset="2"/>
              </a:rPr>
              <a:t>it</a:t>
            </a:r>
            <a:r>
              <a:rPr lang="it-IT" b="1" dirty="0">
                <a:sym typeface="Wingdings" panose="05000000000000000000" pitchFamily="2" charset="2"/>
              </a:rPr>
              <a:t> </a:t>
            </a:r>
            <a:r>
              <a:rPr lang="it-IT" b="1" dirty="0" err="1">
                <a:sym typeface="Wingdings" panose="05000000000000000000" pitchFamily="2" charset="2"/>
              </a:rPr>
              <a:t>is</a:t>
            </a:r>
            <a:r>
              <a:rPr lang="it-IT" b="1" dirty="0">
                <a:sym typeface="Wingdings" panose="05000000000000000000" pitchFamily="2" charset="2"/>
              </a:rPr>
              <a:t> </a:t>
            </a:r>
            <a:r>
              <a:rPr lang="it-IT" b="1" dirty="0" err="1">
                <a:sym typeface="Wingdings" panose="05000000000000000000" pitchFamily="2" charset="2"/>
              </a:rPr>
              <a:t>unfortunatelz</a:t>
            </a:r>
            <a:r>
              <a:rPr lang="it-IT" b="1" dirty="0">
                <a:sym typeface="Wingdings" panose="05000000000000000000" pitchFamily="2" charset="2"/>
              </a:rPr>
              <a:t> </a:t>
            </a:r>
            <a:r>
              <a:rPr lang="it-IT" b="1" dirty="0" err="1">
                <a:sym typeface="Wingdings" panose="05000000000000000000" pitchFamily="2" charset="2"/>
              </a:rPr>
              <a:t>not</a:t>
            </a:r>
            <a:r>
              <a:rPr lang="it-IT" b="1" dirty="0">
                <a:sym typeface="Wingdings" panose="05000000000000000000" pitchFamily="2" charset="2"/>
              </a:rPr>
              <a:t> working</a:t>
            </a:r>
            <a:endParaRPr lang="it-IT" b="1" dirty="0"/>
          </a:p>
          <a:p>
            <a:pPr marL="457200" lvl="1" indent="0">
              <a:buNone/>
            </a:pPr>
            <a:endParaRPr lang="it-IT" b="1" dirty="0"/>
          </a:p>
        </p:txBody>
      </p:sp>
      <p:graphicFrame>
        <p:nvGraphicFramePr>
          <p:cNvPr id="3" name="Tabella 11">
            <a:extLst>
              <a:ext uri="{FF2B5EF4-FFF2-40B4-BE49-F238E27FC236}">
                <a16:creationId xmlns:a16="http://schemas.microsoft.com/office/drawing/2014/main" id="{428C7E50-B267-4C07-141F-543943F6CC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842838"/>
              </p:ext>
            </p:extLst>
          </p:nvPr>
        </p:nvGraphicFramePr>
        <p:xfrm>
          <a:off x="1120041" y="3339102"/>
          <a:ext cx="6240426" cy="265527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225622">
                  <a:extLst>
                    <a:ext uri="{9D8B030D-6E8A-4147-A177-3AD203B41FA5}">
                      <a16:colId xmlns:a16="http://schemas.microsoft.com/office/drawing/2014/main" val="3540421752"/>
                    </a:ext>
                  </a:extLst>
                </a:gridCol>
                <a:gridCol w="1865014">
                  <a:extLst>
                    <a:ext uri="{9D8B030D-6E8A-4147-A177-3AD203B41FA5}">
                      <a16:colId xmlns:a16="http://schemas.microsoft.com/office/drawing/2014/main" val="1319739489"/>
                    </a:ext>
                  </a:extLst>
                </a:gridCol>
                <a:gridCol w="1149790">
                  <a:extLst>
                    <a:ext uri="{9D8B030D-6E8A-4147-A177-3AD203B41FA5}">
                      <a16:colId xmlns:a16="http://schemas.microsoft.com/office/drawing/2014/main" val="11661296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Parts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Shared</a:t>
                      </a:r>
                      <a:r>
                        <a:rPr lang="it-IT" dirty="0"/>
                        <a:t> </a:t>
                      </a:r>
                      <a:r>
                        <a:rPr lang="it-IT" dirty="0" err="1"/>
                        <a:t>Topology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/>
                        <a:t>Quantity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271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dirty="0" err="1"/>
                        <a:t>Shakerplate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994538"/>
                  </a:ext>
                </a:extLst>
              </a:tr>
              <a:tr h="43023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Foot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458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Feet </a:t>
                      </a:r>
                      <a:r>
                        <a:rPr lang="it-IT" dirty="0" err="1"/>
                        <a:t>Fixation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8889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QLCS + Sandwich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970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dirty="0" err="1"/>
                        <a:t>Octoframe</a:t>
                      </a:r>
                      <a:r>
                        <a:rPr lang="it-IT" dirty="0"/>
                        <a:t> </a:t>
                      </a:r>
                      <a:r>
                        <a:rPr lang="it-IT" dirty="0" err="1"/>
                        <a:t>Fixations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>
                          <a:solidFill>
                            <a:srgbClr val="FF0000"/>
                          </a:solidFill>
                        </a:rPr>
                        <a:t>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003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err="1"/>
                        <a:t>Octoframe</a:t>
                      </a:r>
                      <a:r>
                        <a:rPr lang="it-IT" dirty="0"/>
                        <a:t> + </a:t>
                      </a:r>
                      <a:r>
                        <a:rPr lang="it-IT" dirty="0" err="1"/>
                        <a:t>Reinforcements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0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285406"/>
                  </a:ext>
                </a:extLst>
              </a:tr>
            </a:tbl>
          </a:graphicData>
        </a:graphic>
      </p:graphicFrame>
      <p:pic>
        <p:nvPicPr>
          <p:cNvPr id="13" name="Immagine 12">
            <a:extLst>
              <a:ext uri="{FF2B5EF4-FFF2-40B4-BE49-F238E27FC236}">
                <a16:creationId xmlns:a16="http://schemas.microsoft.com/office/drawing/2014/main" id="{71467BF9-C194-B718-7F14-CD2829D896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6081" y="3333174"/>
            <a:ext cx="2963819" cy="2661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344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A7E2EC00-2843-101F-8EBF-BDC5BC8E84F8}"/>
              </a:ext>
            </a:extLst>
          </p:cNvPr>
          <p:cNvSpPr/>
          <p:nvPr/>
        </p:nvSpPr>
        <p:spPr>
          <a:xfrm>
            <a:off x="0" y="6451598"/>
            <a:ext cx="12192000" cy="4333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2335D23-E925-210D-4DC5-2439831E0704}"/>
              </a:ext>
            </a:extLst>
          </p:cNvPr>
          <p:cNvSpPr/>
          <p:nvPr/>
        </p:nvSpPr>
        <p:spPr>
          <a:xfrm>
            <a:off x="0" y="0"/>
            <a:ext cx="12192000" cy="76061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D49271-DEC0-0A68-2448-2A99EC33D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103011"/>
            <a:ext cx="10515600" cy="554596"/>
          </a:xfrm>
        </p:spPr>
        <p:txBody>
          <a:bodyPr>
            <a:normAutofit fontScale="90000"/>
          </a:bodyPr>
          <a:lstStyle/>
          <a:p>
            <a:r>
              <a:rPr lang="it-IT" dirty="0" err="1"/>
              <a:t>Fixation</a:t>
            </a:r>
            <a:r>
              <a:rPr lang="it-IT" dirty="0"/>
              <a:t> – Remote </a:t>
            </a:r>
            <a:r>
              <a:rPr lang="it-IT" dirty="0" err="1"/>
              <a:t>Displacement</a:t>
            </a:r>
            <a:r>
              <a:rPr lang="it-IT" dirty="0"/>
              <a:t> 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B13F9A-5353-D0B3-A40A-67CB87C3A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82617" y="6513788"/>
            <a:ext cx="5705061" cy="207687"/>
          </a:xfrm>
        </p:spPr>
        <p:txBody>
          <a:bodyPr/>
          <a:lstStyle/>
          <a:p>
            <a:r>
              <a:rPr lang="it-IT" sz="1600" dirty="0">
                <a:solidFill>
                  <a:schemeClr val="bg1"/>
                </a:solidFill>
              </a:rPr>
              <a:t>Lorenzo </a:t>
            </a:r>
            <a:r>
              <a:rPr lang="it-IT" sz="1600" dirty="0" err="1">
                <a:solidFill>
                  <a:schemeClr val="bg1"/>
                </a:solidFill>
              </a:rPr>
              <a:t>Mussolin</a:t>
            </a:r>
            <a:r>
              <a:rPr lang="it-IT" sz="1600" dirty="0">
                <a:solidFill>
                  <a:schemeClr val="bg1"/>
                </a:solidFill>
              </a:rPr>
              <a:t> I Alberto Oliva I Cristina Guandalini I Emilie Savin 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A21815-52BD-18AA-4CCA-3BF77555B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12557" y="6451599"/>
            <a:ext cx="341243" cy="365125"/>
          </a:xfrm>
        </p:spPr>
        <p:txBody>
          <a:bodyPr/>
          <a:lstStyle/>
          <a:p>
            <a:fld id="{1170D12E-97C0-5444-9A79-6105C96F4EBC}" type="slidenum">
              <a:rPr lang="it-IT" sz="1600" smtClean="0">
                <a:solidFill>
                  <a:schemeClr val="bg1"/>
                </a:solidFill>
              </a:rPr>
              <a:t>7</a:t>
            </a:fld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2EC4020-501D-6B5C-BDFA-2FD949F23509}"/>
              </a:ext>
            </a:extLst>
          </p:cNvPr>
          <p:cNvSpPr txBox="1"/>
          <p:nvPr/>
        </p:nvSpPr>
        <p:spPr>
          <a:xfrm>
            <a:off x="1948070" y="21269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9" name="Datumsplatzhalter 3">
            <a:extLst>
              <a:ext uri="{FF2B5EF4-FFF2-40B4-BE49-F238E27FC236}">
                <a16:creationId xmlns:a16="http://schemas.microsoft.com/office/drawing/2014/main" id="{8996A613-C861-8E7A-C18F-7E4309B947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3901" y="6451600"/>
            <a:ext cx="967407" cy="365125"/>
          </a:xfrm>
        </p:spPr>
        <p:txBody>
          <a:bodyPr/>
          <a:lstStyle/>
          <a:p>
            <a:r>
              <a:rPr lang="it-IT" sz="1600" dirty="0">
                <a:solidFill>
                  <a:schemeClr val="bg1"/>
                </a:solidFill>
              </a:rPr>
              <a:t>16.11.22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A11EDCD-C77A-CCAF-4CF3-8218EA7AD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Lateral</a:t>
            </a:r>
            <a:r>
              <a:rPr lang="it-IT" dirty="0"/>
              <a:t> </a:t>
            </a:r>
            <a:r>
              <a:rPr lang="it-IT" dirty="0" err="1"/>
              <a:t>Fixed</a:t>
            </a:r>
            <a:r>
              <a:rPr lang="it-IT" dirty="0"/>
              <a:t> Support of the Plate </a:t>
            </a:r>
          </a:p>
          <a:p>
            <a:r>
              <a:rPr lang="it-IT" dirty="0"/>
              <a:t>Remote </a:t>
            </a:r>
            <a:r>
              <a:rPr lang="it-IT" dirty="0" err="1"/>
              <a:t>Displacement</a:t>
            </a:r>
            <a:r>
              <a:rPr lang="it-IT" dirty="0"/>
              <a:t> via </a:t>
            </a:r>
            <a:r>
              <a:rPr lang="it-IT" dirty="0" err="1"/>
              <a:t>rigid</a:t>
            </a:r>
            <a:r>
              <a:rPr lang="it-IT" dirty="0"/>
              <a:t> Remote Points in z/z-rot</a:t>
            </a:r>
          </a:p>
        </p:txBody>
      </p:sp>
      <p:pic>
        <p:nvPicPr>
          <p:cNvPr id="17" name="Immagine 16">
            <a:extLst>
              <a:ext uri="{FF2B5EF4-FFF2-40B4-BE49-F238E27FC236}">
                <a16:creationId xmlns:a16="http://schemas.microsoft.com/office/drawing/2014/main" id="{EAFF3B1D-203E-5BEE-D951-874BAD2322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1581" y="3048149"/>
            <a:ext cx="3372509" cy="2627092"/>
          </a:xfrm>
          <a:prstGeom prst="rect">
            <a:avLst/>
          </a:prstGeom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45D0C90B-F92E-9712-11C4-32348B0D46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5869" y="3048150"/>
            <a:ext cx="2807254" cy="2627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840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A7E2EC00-2843-101F-8EBF-BDC5BC8E84F8}"/>
              </a:ext>
            </a:extLst>
          </p:cNvPr>
          <p:cNvSpPr/>
          <p:nvPr/>
        </p:nvSpPr>
        <p:spPr>
          <a:xfrm>
            <a:off x="0" y="6451598"/>
            <a:ext cx="12192000" cy="4333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2335D23-E925-210D-4DC5-2439831E0704}"/>
              </a:ext>
            </a:extLst>
          </p:cNvPr>
          <p:cNvSpPr/>
          <p:nvPr/>
        </p:nvSpPr>
        <p:spPr>
          <a:xfrm>
            <a:off x="0" y="0"/>
            <a:ext cx="12192000" cy="76061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D49271-DEC0-0A68-2448-2A99EC33D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103011"/>
            <a:ext cx="10515600" cy="554596"/>
          </a:xfrm>
        </p:spPr>
        <p:txBody>
          <a:bodyPr>
            <a:normAutofit fontScale="90000"/>
          </a:bodyPr>
          <a:lstStyle/>
          <a:p>
            <a:r>
              <a:rPr lang="it-IT" dirty="0"/>
              <a:t>Set Up of the Analysis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B13F9A-5353-D0B3-A40A-67CB87C3A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82617" y="6513788"/>
            <a:ext cx="5705061" cy="207687"/>
          </a:xfrm>
        </p:spPr>
        <p:txBody>
          <a:bodyPr/>
          <a:lstStyle/>
          <a:p>
            <a:r>
              <a:rPr lang="it-IT" sz="1600" dirty="0">
                <a:solidFill>
                  <a:schemeClr val="bg1"/>
                </a:solidFill>
              </a:rPr>
              <a:t>Lorenzo </a:t>
            </a:r>
            <a:r>
              <a:rPr lang="it-IT" sz="1600" dirty="0" err="1">
                <a:solidFill>
                  <a:schemeClr val="bg1"/>
                </a:solidFill>
              </a:rPr>
              <a:t>Mussolin</a:t>
            </a:r>
            <a:r>
              <a:rPr lang="it-IT" sz="1600" dirty="0">
                <a:solidFill>
                  <a:schemeClr val="bg1"/>
                </a:solidFill>
              </a:rPr>
              <a:t> I Alberto Oliva I Cristina Guandalini I Emilie Savin 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A21815-52BD-18AA-4CCA-3BF77555B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12557" y="6451599"/>
            <a:ext cx="341243" cy="365125"/>
          </a:xfrm>
        </p:spPr>
        <p:txBody>
          <a:bodyPr/>
          <a:lstStyle/>
          <a:p>
            <a:fld id="{1170D12E-97C0-5444-9A79-6105C96F4EBC}" type="slidenum">
              <a:rPr lang="it-IT" sz="1600" smtClean="0">
                <a:solidFill>
                  <a:schemeClr val="bg1"/>
                </a:solidFill>
              </a:rPr>
              <a:t>8</a:t>
            </a:fld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2EC4020-501D-6B5C-BDFA-2FD949F23509}"/>
              </a:ext>
            </a:extLst>
          </p:cNvPr>
          <p:cNvSpPr txBox="1"/>
          <p:nvPr/>
        </p:nvSpPr>
        <p:spPr>
          <a:xfrm>
            <a:off x="1948070" y="21269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9" name="Datumsplatzhalter 3">
            <a:extLst>
              <a:ext uri="{FF2B5EF4-FFF2-40B4-BE49-F238E27FC236}">
                <a16:creationId xmlns:a16="http://schemas.microsoft.com/office/drawing/2014/main" id="{8996A613-C861-8E7A-C18F-7E4309B947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3901" y="6451600"/>
            <a:ext cx="967407" cy="365125"/>
          </a:xfrm>
        </p:spPr>
        <p:txBody>
          <a:bodyPr/>
          <a:lstStyle/>
          <a:p>
            <a:r>
              <a:rPr lang="it-IT" sz="1600" dirty="0">
                <a:solidFill>
                  <a:schemeClr val="bg1"/>
                </a:solidFill>
              </a:rPr>
              <a:t>16.11.22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A11EDCD-C77A-CCAF-4CF3-8218EA7AD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530" y="1253331"/>
            <a:ext cx="6145269" cy="4351338"/>
          </a:xfrm>
        </p:spPr>
        <p:txBody>
          <a:bodyPr>
            <a:normAutofit fontScale="92500"/>
          </a:bodyPr>
          <a:lstStyle/>
          <a:p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now</a:t>
            </a:r>
            <a:r>
              <a:rPr lang="it-IT" dirty="0"/>
              <a:t> the Setting for the Test in x-</a:t>
            </a:r>
            <a:r>
              <a:rPr lang="it-IT" dirty="0" err="1"/>
              <a:t>Direction</a:t>
            </a:r>
            <a:r>
              <a:rPr lang="it-IT" dirty="0"/>
              <a:t>, for y-</a:t>
            </a:r>
            <a:r>
              <a:rPr lang="it-IT" dirty="0" err="1"/>
              <a:t>Direction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be the </a:t>
            </a:r>
            <a:r>
              <a:rPr lang="it-IT" dirty="0" err="1"/>
              <a:t>same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 I </a:t>
            </a:r>
            <a:r>
              <a:rPr lang="it-IT" dirty="0" err="1"/>
              <a:t>will</a:t>
            </a:r>
            <a:r>
              <a:rPr lang="it-IT" dirty="0"/>
              <a:t> turn the </a:t>
            </a:r>
            <a:r>
              <a:rPr lang="it-IT" dirty="0" err="1"/>
              <a:t>plate</a:t>
            </a:r>
            <a:endParaRPr lang="it-IT" dirty="0"/>
          </a:p>
          <a:p>
            <a:endParaRPr lang="it-IT" dirty="0"/>
          </a:p>
          <a:p>
            <a:r>
              <a:rPr lang="it-IT" dirty="0"/>
              <a:t>I </a:t>
            </a:r>
            <a:r>
              <a:rPr lang="it-IT" dirty="0" err="1"/>
              <a:t>want</a:t>
            </a:r>
            <a:r>
              <a:rPr lang="it-IT" dirty="0"/>
              <a:t> to </a:t>
            </a:r>
            <a:r>
              <a:rPr lang="it-IT" dirty="0" err="1"/>
              <a:t>begin</a:t>
            </a:r>
            <a:r>
              <a:rPr lang="it-IT" dirty="0"/>
              <a:t> with the </a:t>
            </a:r>
            <a:r>
              <a:rPr lang="it-IT" dirty="0" err="1"/>
              <a:t>worst</a:t>
            </a:r>
            <a:r>
              <a:rPr lang="it-IT" dirty="0"/>
              <a:t> case (z)</a:t>
            </a:r>
          </a:p>
          <a:p>
            <a:endParaRPr lang="it-IT" dirty="0"/>
          </a:p>
          <a:p>
            <a:r>
              <a:rPr lang="it-IT" b="1" u="sng" dirty="0" err="1"/>
              <a:t>Question</a:t>
            </a:r>
            <a:r>
              <a:rPr lang="it-IT" b="1" u="sng" dirty="0"/>
              <a:t>: </a:t>
            </a:r>
            <a:r>
              <a:rPr lang="it-IT" dirty="0"/>
              <a:t>I can </a:t>
            </a:r>
            <a:r>
              <a:rPr lang="it-IT" dirty="0" err="1"/>
              <a:t>apply</a:t>
            </a:r>
            <a:r>
              <a:rPr lang="it-IT" dirty="0"/>
              <a:t> the base </a:t>
            </a:r>
            <a:r>
              <a:rPr lang="it-IT" dirty="0" err="1"/>
              <a:t>excitation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discussed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on an </a:t>
            </a:r>
            <a:r>
              <a:rPr lang="it-IT" dirty="0" err="1"/>
              <a:t>acceleration</a:t>
            </a:r>
            <a:r>
              <a:rPr lang="it-IT" dirty="0"/>
              <a:t>, </a:t>
            </a:r>
            <a:r>
              <a:rPr lang="it-IT" dirty="0" err="1"/>
              <a:t>correct</a:t>
            </a:r>
            <a:r>
              <a:rPr lang="it-IT" dirty="0"/>
              <a:t>? </a:t>
            </a:r>
            <a:r>
              <a:rPr lang="it-IT" dirty="0" err="1"/>
              <a:t>Shall</a:t>
            </a:r>
            <a:r>
              <a:rPr lang="it-IT" dirty="0"/>
              <a:t> I load on </a:t>
            </a:r>
            <a:r>
              <a:rPr lang="it-IT" dirty="0" err="1"/>
              <a:t>it</a:t>
            </a:r>
            <a:r>
              <a:rPr lang="it-IT" dirty="0"/>
              <a:t> the 100g or continue with the maximum force?</a:t>
            </a:r>
          </a:p>
          <a:p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97970C78-767E-1F93-6C8D-0DDC2E3397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4003" y="5293760"/>
            <a:ext cx="1918349" cy="1122478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0A0A6743-279B-2319-8B44-99283ABD23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2" y="820060"/>
            <a:ext cx="4776214" cy="2506330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D1825E01-D100-3DC2-2E12-29F8CE2123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49402" y="3371052"/>
            <a:ext cx="3101228" cy="27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533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2F2F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3553</TotalTime>
  <Words>585</Words>
  <Application>Microsoft Office PowerPoint</Application>
  <PresentationFormat>Widescreen</PresentationFormat>
  <Paragraphs>111</Paragraphs>
  <Slides>9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</vt:lpstr>
      <vt:lpstr>Modes of interest</vt:lpstr>
      <vt:lpstr>Agenda</vt:lpstr>
      <vt:lpstr>Distributed Masses</vt:lpstr>
      <vt:lpstr>Shells</vt:lpstr>
      <vt:lpstr>Shared Topology</vt:lpstr>
      <vt:lpstr>Meshing Issues</vt:lpstr>
      <vt:lpstr>Work arounds</vt:lpstr>
      <vt:lpstr>Fixation – Remote Displacement </vt:lpstr>
      <vt:lpstr>Set Up of the Analysis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Validation of the simplified Model</dc:title>
  <dc:creator>Simon Savin</dc:creator>
  <cp:lastModifiedBy>Emilie Savin - emilie.savin@studio.unibo.it</cp:lastModifiedBy>
  <cp:revision>15</cp:revision>
  <cp:lastPrinted>2022-10-25T10:04:58Z</cp:lastPrinted>
  <dcterms:created xsi:type="dcterms:W3CDTF">2022-10-25T09:12:18Z</dcterms:created>
  <dcterms:modified xsi:type="dcterms:W3CDTF">2022-12-14T10:31:40Z</dcterms:modified>
</cp:coreProperties>
</file>