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2" r:id="rId5"/>
    <p:sldId id="260" r:id="rId6"/>
    <p:sldId id="261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1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5A06-C6D3-4218-8D2C-1C8ED41B440C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F60-30CD-46F0-864F-73E9EB730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9141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5A06-C6D3-4218-8D2C-1C8ED41B440C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F60-30CD-46F0-864F-73E9EB730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68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8265A06-C6D3-4218-8D2C-1C8ED41B440C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C2E4F60-30CD-46F0-864F-73E9EB730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04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5A06-C6D3-4218-8D2C-1C8ED41B440C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F60-30CD-46F0-864F-73E9EB730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73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65A06-C6D3-4218-8D2C-1C8ED41B440C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2E4F60-30CD-46F0-864F-73E9EB730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2678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5A06-C6D3-4218-8D2C-1C8ED41B440C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F60-30CD-46F0-864F-73E9EB730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1712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5A06-C6D3-4218-8D2C-1C8ED41B440C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F60-30CD-46F0-864F-73E9EB730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5059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5A06-C6D3-4218-8D2C-1C8ED41B440C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F60-30CD-46F0-864F-73E9EB730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3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5A06-C6D3-4218-8D2C-1C8ED41B440C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F60-30CD-46F0-864F-73E9EB730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97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5A06-C6D3-4218-8D2C-1C8ED41B440C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F60-30CD-46F0-864F-73E9EB730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13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5A06-C6D3-4218-8D2C-1C8ED41B440C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F60-30CD-46F0-864F-73E9EB730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404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8265A06-C6D3-4218-8D2C-1C8ED41B440C}" type="datetimeFigureOut">
              <a:rPr lang="it-IT" smtClean="0"/>
              <a:t>05/12/2022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C2E4F60-30CD-46F0-864F-73E9EB730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7658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87EDAF-2A0B-B70B-5047-1B3860CE0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59" y="695325"/>
            <a:ext cx="11471565" cy="46101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4000" b="1" dirty="0">
                <a:effectLst/>
                <a:latin typeface="Arial" panose="020B0604020202020204" pitchFamily="34" charset="0"/>
              </a:rPr>
              <a:t>Formazione dei lavoratori:</a:t>
            </a:r>
            <a:br>
              <a:rPr lang="it-IT" sz="4000" b="1" dirty="0">
                <a:effectLst/>
                <a:latin typeface="Arial" panose="020B0604020202020204" pitchFamily="34" charset="0"/>
              </a:rPr>
            </a:br>
            <a:r>
              <a:rPr lang="it-IT" sz="4000" b="1" dirty="0">
                <a:effectLst/>
                <a:latin typeface="Arial" panose="020B0604020202020204" pitchFamily="34" charset="0"/>
              </a:rPr>
              <a:t>novità normative e conseguenti programmi formativi per il 2023</a:t>
            </a:r>
            <a:endParaRPr lang="it-IT" sz="4000" b="1" dirty="0"/>
          </a:p>
        </p:txBody>
      </p:sp>
    </p:spTree>
    <p:extLst>
      <p:ext uri="{BB962C8B-B14F-4D97-AF65-F5344CB8AC3E}">
        <p14:creationId xmlns:p14="http://schemas.microsoft.com/office/powerpoint/2010/main" val="301060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87EDAF-2A0B-B70B-5047-1B3860CE0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59" y="695325"/>
            <a:ext cx="11471565" cy="46101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Piano formativo INFN 2023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9988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D0E239-82D3-4F8D-81DC-1EA395288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Corso di Aggiornamento Professionale per RSPP e ASPP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34438AB-F174-DC78-F6D5-00696C975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800" b="1" dirty="0"/>
          </a:p>
          <a:p>
            <a:pPr marL="0" indent="0">
              <a:buNone/>
            </a:pPr>
            <a:r>
              <a:rPr lang="it-IT" sz="2800" b="1" dirty="0"/>
              <a:t>Come di consuetudine verranno organizzati 2 corsi di aggiornamento per RSPP e ASPP della durata di 4-8 ore</a:t>
            </a:r>
          </a:p>
          <a:p>
            <a:pPr marL="0" indent="0">
              <a:buNone/>
            </a:pPr>
            <a:endParaRPr lang="it-IT" sz="2800" b="1" dirty="0"/>
          </a:p>
          <a:p>
            <a:pPr marL="361950" indent="-361950">
              <a:buNone/>
            </a:pPr>
            <a:r>
              <a:rPr lang="it-IT" sz="2800" b="1" dirty="0"/>
              <a:t>1 	Corso in videoconferenza sulle novità normative</a:t>
            </a:r>
          </a:p>
          <a:p>
            <a:pPr marL="361950" indent="-361950">
              <a:buNone/>
            </a:pPr>
            <a:r>
              <a:rPr lang="it-IT" sz="2800" b="1" dirty="0"/>
              <a:t>1 	Corso in presenza presso la Sezione di Cagliari, argomento da definire</a:t>
            </a:r>
          </a:p>
          <a:p>
            <a:pPr marL="0" indent="0">
              <a:buNone/>
            </a:pPr>
            <a:endParaRPr lang="it-IT" sz="2800" b="1" dirty="0"/>
          </a:p>
          <a:p>
            <a:pPr marL="0" indent="0">
              <a:buNone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385651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D0E239-82D3-4F8D-81DC-1EA395288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RIUNIONE CONGIUNTA RSPP - RLS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34438AB-F174-DC78-F6D5-00696C975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800" b="1" dirty="0"/>
          </a:p>
          <a:p>
            <a:pPr marL="0" indent="0">
              <a:buNone/>
            </a:pPr>
            <a:r>
              <a:rPr lang="it-IT" sz="2800" b="1" dirty="0"/>
              <a:t>Visto il buon esito del corso seminariale e della riunione congiunta RSPP/ASPP tenutesi a Pavia nel settembre 2022, si ripropone anche per il 2023 un incontro da tenersi presso la Sezione di Genova dove si svolgerà:</a:t>
            </a:r>
          </a:p>
          <a:p>
            <a:pPr marL="0" indent="0">
              <a:buNone/>
            </a:pPr>
            <a:r>
              <a:rPr lang="it-IT" sz="2800" b="1" dirty="0"/>
              <a:t>- la riunione annuale degli RSPP</a:t>
            </a:r>
          </a:p>
          <a:p>
            <a:pPr marL="0" indent="0">
              <a:buNone/>
            </a:pPr>
            <a:r>
              <a:rPr lang="it-IT" sz="2800" b="1" dirty="0"/>
              <a:t>- la riunione annuale dei RLS</a:t>
            </a:r>
          </a:p>
          <a:p>
            <a:pPr marL="0" indent="0">
              <a:buNone/>
            </a:pPr>
            <a:r>
              <a:rPr lang="it-IT" sz="2800" b="1" dirty="0"/>
              <a:t>- una riunione congiunta tra RSPP/ASPP</a:t>
            </a:r>
          </a:p>
          <a:p>
            <a:pPr marL="0" indent="0">
              <a:buNone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605224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D0E239-82D3-4F8D-81DC-1EA395288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922281" cy="150876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Corso di Aggiornamento Professionale per ESPERTI DI RADIOPROTEZIONE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34438AB-F174-DC78-F6D5-00696C975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800" b="1" dirty="0"/>
          </a:p>
          <a:p>
            <a:pPr marL="0" indent="0">
              <a:buNone/>
            </a:pPr>
            <a:r>
              <a:rPr lang="it-IT" sz="2800" b="1" dirty="0"/>
              <a:t>Sempre in Collaborazione con l’ENEA verrà organizzato anche per il 2023 un Corso di Aggiornamento Professionale per Esperti di Radioprotezione, probabilmente la formula utilizzata sarà la stessa dello scorso anno</a:t>
            </a:r>
          </a:p>
          <a:p>
            <a:pPr marL="514350" indent="-514350">
              <a:buAutoNum type="arabicPlain"/>
            </a:pPr>
            <a:r>
              <a:rPr lang="it-IT" sz="2800" b="1" dirty="0"/>
              <a:t>Parte in Presenza (16 ore) – sede da definire</a:t>
            </a:r>
          </a:p>
          <a:p>
            <a:pPr marL="514350" indent="-514350">
              <a:buAutoNum type="arabicPlain"/>
            </a:pPr>
            <a:r>
              <a:rPr lang="it-IT" sz="2800" b="1" dirty="0"/>
              <a:t>Parte in videoconferenza (16 o 20 ore)</a:t>
            </a:r>
          </a:p>
          <a:p>
            <a:pPr marL="0" indent="0">
              <a:buNone/>
            </a:pPr>
            <a:endParaRPr lang="it-IT" sz="2800" b="1" dirty="0"/>
          </a:p>
          <a:p>
            <a:pPr marL="0" indent="0">
              <a:buNone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538210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D0E239-82D3-4F8D-81DC-1EA395288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8" y="284176"/>
            <a:ext cx="9922281" cy="150876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Corso Avanzato di Radioprotezione Medica - </a:t>
            </a:r>
            <a:r>
              <a:rPr lang="it-IT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bressanone</a:t>
            </a:r>
            <a:endParaRPr lang="it-IT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34438AB-F174-DC78-F6D5-00696C975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800" b="1" dirty="0"/>
          </a:p>
          <a:p>
            <a:pPr marL="0" indent="0">
              <a:buNone/>
            </a:pPr>
            <a:r>
              <a:rPr lang="it-IT" sz="2800" b="1" dirty="0"/>
              <a:t>Anche per il 2023 si propone di finanziare la partecipazione dei medici competenti/autorizzati dell’INFN al Corso Avanzato di radioprotezione medica organizzato annualmente dall’AIRM a Bressanone</a:t>
            </a:r>
          </a:p>
          <a:p>
            <a:pPr marL="0" indent="0">
              <a:buNone/>
            </a:pPr>
            <a:endParaRPr lang="it-IT" sz="2800" b="1" dirty="0"/>
          </a:p>
          <a:p>
            <a:pPr marL="0" indent="0">
              <a:buNone/>
            </a:pPr>
            <a:r>
              <a:rPr lang="it-IT" sz="2800" b="1" dirty="0"/>
              <a:t>Durante il Corso viene organizzata la consueta Riunione di coordinamento dei medici INFN</a:t>
            </a:r>
          </a:p>
          <a:p>
            <a:pPr marL="0" indent="0">
              <a:buNone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103681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D0E239-82D3-4F8D-81DC-1EA395288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it-IT" b="1" dirty="0"/>
              <a:t>Legge 19 maggio 2022, n. 52</a:t>
            </a:r>
            <a:br>
              <a:rPr lang="it-IT" b="1" dirty="0"/>
            </a:br>
            <a:r>
              <a:rPr lang="it-IT" sz="2800" b="1" i="1" dirty="0"/>
              <a:t>Conversione in legge, con modificazioni, </a:t>
            </a:r>
            <a:br>
              <a:rPr lang="it-IT" sz="2800" b="1" i="1" dirty="0"/>
            </a:br>
            <a:r>
              <a:rPr lang="it-IT" sz="2800" b="1" i="1" dirty="0"/>
              <a:t>del decreto-legge 24 marzo 2022, n. 24</a:t>
            </a:r>
            <a:endParaRPr lang="it-IT" sz="28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166982-AE84-0059-5C8C-A6D2A9698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t-IT" sz="2000" b="1" dirty="0"/>
              <a:t>Art. 9 bis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2000" b="1" dirty="0"/>
              <a:t>Disciplina della formazione  obbligatoria  in  materia  di  salute  e   sicurezza sul lavoro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2000" dirty="0"/>
              <a:t> 1. Nelle more dell'adozione dell'accordo di  cui  all'articolo  37, comma 2, secondo periodo, del decreto legislativo 9 aprile  2008,  n. 81, </a:t>
            </a:r>
            <a:r>
              <a:rPr lang="it-IT" sz="2000" b="1" dirty="0"/>
              <a:t>la formazione obbligatoria in materia di salute e  sicurezza  sul lavoro può essere erogata sia con la modalità in presenza  sia  con la  modalità a distanza, attraverso la metodologia della videoconferenza </a:t>
            </a:r>
            <a:r>
              <a:rPr lang="it-IT" sz="2000" b="1"/>
              <a:t>in modalità sincrona</a:t>
            </a:r>
            <a:r>
              <a:rPr lang="it-IT" sz="2000" b="1" dirty="0"/>
              <a:t>, tranne </a:t>
            </a:r>
            <a:r>
              <a:rPr lang="it-IT" sz="2000" b="1"/>
              <a:t>che per le attività </a:t>
            </a:r>
            <a:r>
              <a:rPr lang="it-IT" sz="2000" b="1" dirty="0"/>
              <a:t>formative per le </a:t>
            </a:r>
            <a:r>
              <a:rPr lang="it-IT" sz="2000" b="1"/>
              <a:t>quali siano previsti dalla  </a:t>
            </a:r>
            <a:r>
              <a:rPr lang="it-IT" sz="2000" b="1" dirty="0"/>
              <a:t>legge  e  da  accordi adottati in sede di </a:t>
            </a:r>
            <a:r>
              <a:rPr lang="it-IT" sz="2000" b="1"/>
              <a:t>Conferenza permanente per i  rapporti tra </a:t>
            </a:r>
            <a:r>
              <a:rPr lang="it-IT" sz="2000" b="1" dirty="0"/>
              <a:t>lo Stato, le regioni e le province autonome di Trento </a:t>
            </a:r>
            <a:r>
              <a:rPr lang="it-IT" sz="2000" b="1"/>
              <a:t>e di </a:t>
            </a:r>
            <a:r>
              <a:rPr lang="it-IT" sz="2000" b="1" dirty="0"/>
              <a:t>Bolzano  un </a:t>
            </a:r>
            <a:r>
              <a:rPr lang="it-IT" sz="2000" b="1"/>
              <a:t>addestramento o una prova   </a:t>
            </a:r>
            <a:r>
              <a:rPr lang="it-IT" sz="2000" b="1" dirty="0"/>
              <a:t>pratica</a:t>
            </a:r>
            <a:r>
              <a:rPr lang="it-IT" sz="2000" b="1"/>
              <a:t>, che devono svolgersi </a:t>
            </a:r>
            <a:r>
              <a:rPr lang="it-IT" sz="2000" b="1" dirty="0"/>
              <a:t>obbligatoriamente in presenza.</a:t>
            </a:r>
          </a:p>
        </p:txBody>
      </p:sp>
    </p:spTree>
    <p:extLst>
      <p:ext uri="{BB962C8B-B14F-4D97-AF65-F5344CB8AC3E}">
        <p14:creationId xmlns:p14="http://schemas.microsoft.com/office/powerpoint/2010/main" val="11637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sce">
  <a:themeElements>
    <a:clrScheme name="Fasce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asc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sc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TM03090430[[fn=Fasce]]</Template>
  <TotalTime>43</TotalTime>
  <Words>398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Wingdings</vt:lpstr>
      <vt:lpstr>Fasce</vt:lpstr>
      <vt:lpstr>Formazione dei lavoratori: novità normative e conseguenti programmi formativi per il 2023</vt:lpstr>
      <vt:lpstr>Piano formativo INFN 2023</vt:lpstr>
      <vt:lpstr>Corso di Aggiornamento Professionale per RSPP e ASPP</vt:lpstr>
      <vt:lpstr>RIUNIONE CONGIUNTA RSPP - RLS</vt:lpstr>
      <vt:lpstr>Corso di Aggiornamento Professionale per ESPERTI DI RADIOPROTEZIONE</vt:lpstr>
      <vt:lpstr>Corso Avanzato di Radioprotezione Medica - bressanone</vt:lpstr>
      <vt:lpstr>Legge 19 maggio 2022, n. 52 Conversione in legge, con modificazioni,  del decreto-legge 24 marzo 2022, n. 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Formazione dei lavoratori: novità normative e conseguenti programmi formativi per il 2023</dc:title>
  <dc:creator>Marta Dalla Vecchia</dc:creator>
  <cp:lastModifiedBy>Marta Dalla Vecchia</cp:lastModifiedBy>
  <cp:revision>6</cp:revision>
  <dcterms:created xsi:type="dcterms:W3CDTF">2022-12-05T15:01:59Z</dcterms:created>
  <dcterms:modified xsi:type="dcterms:W3CDTF">2022-12-05T15:45:21Z</dcterms:modified>
</cp:coreProperties>
</file>