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37" autoAdjust="0"/>
  </p:normalViewPr>
  <p:slideViewPr>
    <p:cSldViewPr snapToGrid="0">
      <p:cViewPr varScale="1">
        <p:scale>
          <a:sx n="78" d="100"/>
          <a:sy n="78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C311-FAA5-4BBD-858A-95C37BD3A89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76E78-65A6-4B9E-9CD0-3E2921A188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2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\221114_HERD</a:t>
            </a:r>
            <a:r>
              <a:rPr lang="zh-CN" altLang="en-US" dirty="0"/>
              <a:t>束流测试</a:t>
            </a:r>
            <a:r>
              <a:rPr lang="en-US" altLang="zh-CN" dirty="0"/>
              <a:t>\</a:t>
            </a:r>
            <a:r>
              <a:rPr lang="zh-CN" altLang="en-US" dirty="0"/>
              <a:t>图片</a:t>
            </a:r>
            <a:r>
              <a:rPr lang="en-US" altLang="zh-CN" dirty="0"/>
              <a:t>\</a:t>
            </a:r>
            <a:r>
              <a:rPr lang="zh-CN" altLang="en-US" dirty="0"/>
              <a:t>来自</a:t>
            </a:r>
            <a:r>
              <a:rPr lang="en-US" altLang="zh-CN" dirty="0"/>
              <a:t>BT2022</a:t>
            </a:r>
            <a:r>
              <a:rPr lang="zh-CN" altLang="en-US" dirty="0"/>
              <a:t>微信群</a:t>
            </a:r>
            <a:r>
              <a:rPr lang="en-US" altLang="zh-CN" dirty="0"/>
              <a:t>\</a:t>
            </a:r>
            <a:r>
              <a:rPr lang="zh-CN" altLang="en-US" dirty="0"/>
              <a:t>微信图片</a:t>
            </a:r>
            <a:r>
              <a:rPr lang="en-US" altLang="zh-CN" dirty="0"/>
              <a:t>_20221205131004.jpg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76E78-65A6-4B9E-9CD0-3E2921A1881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29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\221114_HERD</a:t>
            </a:r>
            <a:r>
              <a:rPr lang="zh-CN" altLang="en-US" dirty="0"/>
              <a:t>束流测试</a:t>
            </a:r>
            <a:r>
              <a:rPr lang="en-US" altLang="zh-CN" dirty="0"/>
              <a:t>\</a:t>
            </a:r>
            <a:r>
              <a:rPr lang="zh-CN" altLang="en-US" dirty="0"/>
              <a:t>文档</a:t>
            </a:r>
            <a:r>
              <a:rPr lang="en-US" altLang="zh-CN" dirty="0"/>
              <a:t>\20221122_</a:t>
            </a:r>
            <a:r>
              <a:rPr lang="zh-CN" altLang="en-US" dirty="0"/>
              <a:t>束流击中情况及调整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76E78-65A6-4B9E-9CD0-3E2921A1881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50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\221114_HERD</a:t>
            </a:r>
            <a:r>
              <a:rPr lang="zh-CN" altLang="en-US" dirty="0"/>
              <a:t>束流测试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\IHEP_SCD2\cluster\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76E78-65A6-4B9E-9CD0-3E2921A1881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87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\221114_HERD</a:t>
            </a:r>
            <a:r>
              <a:rPr lang="zh-CN" altLang="en-US" dirty="0"/>
              <a:t>束流测试</a:t>
            </a:r>
            <a:r>
              <a:rPr lang="en-US" altLang="zh-CN" dirty="0"/>
              <a:t>\</a:t>
            </a:r>
            <a:r>
              <a:rPr lang="en-US" altLang="zh-CN" dirty="0" err="1"/>
              <a:t>python_code</a:t>
            </a:r>
            <a:r>
              <a:rPr lang="en-US" altLang="zh-CN" dirty="0"/>
              <a:t>\debug\</a:t>
            </a:r>
            <a:r>
              <a:rPr lang="zh-CN" altLang="en-US" dirty="0"/>
              <a:t>快速电荷重建</a:t>
            </a:r>
            <a:r>
              <a:rPr lang="en-US" altLang="zh-CN" dirty="0"/>
              <a:t>\step6_</a:t>
            </a:r>
            <a:r>
              <a:rPr lang="zh-CN" altLang="en-US" dirty="0"/>
              <a:t>构造最终修正系数</a:t>
            </a:r>
            <a:r>
              <a:rPr lang="en-US" altLang="zh-CN" dirty="0"/>
              <a:t>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76E78-65A6-4B9E-9CD0-3E2921A1881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62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周进展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\20221130_</a:t>
            </a:r>
            <a:r>
              <a:rPr lang="zh-CN" altLang="en-US" dirty="0"/>
              <a:t>束流实验分析结果</a:t>
            </a:r>
            <a:r>
              <a:rPr lang="en-US" altLang="zh-CN" dirty="0"/>
              <a:t>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76E78-65A6-4B9E-9CD0-3E2921A1881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8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\221114_HERD</a:t>
            </a:r>
            <a:r>
              <a:rPr lang="zh-CN" altLang="en-US" dirty="0"/>
              <a:t>束流测试</a:t>
            </a:r>
            <a:r>
              <a:rPr lang="en-US" altLang="zh-CN" dirty="0"/>
              <a:t>\</a:t>
            </a:r>
            <a:r>
              <a:rPr lang="en-US" altLang="zh-CN" dirty="0" err="1"/>
              <a:t>python_code</a:t>
            </a:r>
            <a:r>
              <a:rPr lang="en-US" altLang="zh-CN" dirty="0"/>
              <a:t>\debug\Seed</a:t>
            </a:r>
            <a:r>
              <a:rPr lang="zh-CN" altLang="en-US" dirty="0"/>
              <a:t>通道</a:t>
            </a:r>
            <a:r>
              <a:rPr lang="en-US" altLang="zh-CN" dirty="0"/>
              <a:t>_</a:t>
            </a:r>
            <a:r>
              <a:rPr lang="en-US" altLang="zh-CN" dirty="0" err="1"/>
              <a:t>vs_Sum</a:t>
            </a:r>
            <a:r>
              <a:rPr lang="en-US" altLang="zh-CN" dirty="0"/>
              <a:t>_</a:t>
            </a:r>
            <a:r>
              <a:rPr lang="zh-CN" altLang="en-US" dirty="0"/>
              <a:t>读出条</a:t>
            </a:r>
            <a:r>
              <a:rPr lang="en-US" altLang="zh-CN" dirty="0"/>
              <a:t>\*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\221114_HERD</a:t>
            </a:r>
            <a:r>
              <a:rPr lang="zh-CN" altLang="en-US" dirty="0"/>
              <a:t>束流测试</a:t>
            </a:r>
            <a:r>
              <a:rPr lang="en-US" altLang="zh-CN" dirty="0"/>
              <a:t>\</a:t>
            </a:r>
            <a:r>
              <a:rPr lang="en-US" altLang="zh-CN" dirty="0" err="1"/>
              <a:t>python_code</a:t>
            </a:r>
            <a:r>
              <a:rPr lang="en-US" altLang="zh-CN" dirty="0"/>
              <a:t>\debug\</a:t>
            </a:r>
            <a:r>
              <a:rPr lang="zh-CN" altLang="en-US" dirty="0"/>
              <a:t>临近通道</a:t>
            </a:r>
            <a:r>
              <a:rPr lang="en-US" altLang="zh-CN" dirty="0"/>
              <a:t>_</a:t>
            </a:r>
            <a:r>
              <a:rPr lang="en-US" altLang="zh-CN" dirty="0" err="1"/>
              <a:t>vs_Sum</a:t>
            </a:r>
            <a:r>
              <a:rPr lang="en-US" altLang="zh-CN" dirty="0"/>
              <a:t>_</a:t>
            </a:r>
            <a:r>
              <a:rPr lang="zh-CN" altLang="en-US" dirty="0"/>
              <a:t>读出条</a:t>
            </a:r>
            <a:r>
              <a:rPr lang="en-US" altLang="zh-CN" dirty="0"/>
              <a:t>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76E78-65A6-4B9E-9CD0-3E2921A1881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37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7C215-88A4-4104-9839-E2A52BB8A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B5442F-F849-4834-B92E-EC44E16CC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37A441-79C2-4879-B79C-3AB68230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93640A-7905-4CD7-88AB-BFEB2983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24197-01CB-4BEB-9686-D1BDE674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73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8595ED-6CD3-4913-AD66-6E70EA70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B4C8E0-8489-4F85-BE7F-BCE51A0B5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D079D3-C845-4B3C-A645-59882D93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30198D-4C87-4185-9E51-EF94E130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F3F4B6-A2BB-492C-821D-B2154971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03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1B4060B-F9D6-4355-B246-E8D3A1607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C565D3-58C7-4535-932F-3C4405269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26AD-2B64-4C46-BA93-677AF54C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3874B5-3FB6-4B6C-B8C2-D59BB85E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FD94E7-6D27-4C53-BC2F-364EB75E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28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7E537-D0FE-483A-97F1-60C17FFB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E21F60-AE54-4DA8-B96E-CF1A39DC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99A4AD-9ED1-4353-9007-51643C9C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4309EC-0D99-45E3-B4F5-5DA6A1D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B3115-01AC-4DD0-BAD5-14CA9F9D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28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AF61D-DFF6-42A4-AA0A-B675BC35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48088E-5C84-4416-AFE0-3EAE80B2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1CD789-0237-4088-8769-F55BDB57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59A804-E258-46BA-9BD7-1ADACBB0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811712-1DE3-480B-934C-CFE2D429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57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627A7-43D6-425F-A172-50BF2305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8FF074-4EF6-4097-B64D-41C231FB5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711A18-1FBD-44E1-ACC7-B6AF55C7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58A25B-BA52-496C-B697-6A048E07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32DAE-7D67-417E-A1B9-0F94A658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78495D-3C7D-4C93-A00D-DD85E399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10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7BAFF3-3A31-4D90-9C1B-D3D301E8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01100F-5177-4C5E-966E-CBF329AB1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EF9D22-505C-44B2-9771-53A92E45D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C27286-9E21-4C63-A30E-B9B2A06F9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697DA9B-CAC4-4775-BE19-5F9D833DC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58407FC-1403-4F26-9C83-0AEDE05B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561337-7FD5-4B91-A766-E82C9057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7D40B9-B0F0-4CB4-A95D-5CC8322B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05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16E7-3730-4955-90CC-05625372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3371D-96D8-4370-8708-F5B99000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AFE074-1082-496D-8B2F-5D658369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BF2364-5C18-4837-A9CE-86D922D9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2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3117D-3B8E-4B9F-BF3E-03E94AA9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1B8EB7-967B-4545-B08B-9F7854B7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79E730-B88E-45D5-8E00-51C89568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24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DDB894-7D66-4D51-A326-0605C251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14CAB-EA1C-4379-A489-94771CEC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EF828C-2B3A-411C-A347-1655CDC64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C42F1E-D4C4-4804-BABE-FB421804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F1CE70-D269-4A4C-95EF-7993EDE5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1F11C5-8E14-413B-B8E4-2E3A657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41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D4C8F-0102-4944-A497-DB932E1B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77F31D6-D910-482E-8A3B-E681A4E9A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8173F3-AB82-4337-9EEC-3F39DE55F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E2595E-EC0E-4D98-B5C6-F014CBB0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CE6CD5-8BA8-4713-A33B-020AB067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8B2572-C055-4517-95DE-20AA6934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83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532CD2-B1E7-467D-9BAF-944A854C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349B6E-0428-4B8E-AC78-15AB044F1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6BEE6F-5B0A-472D-8204-4D1206172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02F9-618E-42B4-9B30-2B4F80325AA1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2AD032-7266-4B34-B15D-CC364EF9F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82A36-85F9-41C2-9107-796AA5D5D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CFC1-C296-4C95-9A51-ED22B7253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7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35C67-FCE2-4945-B8CB-3194A1D0E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IHEP </a:t>
            </a:r>
            <a:r>
              <a:rPr lang="en-US" altLang="zh-CN" dirty="0" err="1"/>
              <a:t>BeamTest</a:t>
            </a:r>
            <a:r>
              <a:rPr lang="en-US" altLang="zh-CN" dirty="0"/>
              <a:t> 2022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6D9801-28B1-4927-B812-CC72E82CF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Ke</a:t>
            </a:r>
            <a:r>
              <a:rPr lang="en-US" altLang="zh-CN" dirty="0"/>
              <a:t> Gong; </a:t>
            </a:r>
            <a:r>
              <a:rPr lang="en-US" altLang="zh-CN" dirty="0" err="1"/>
              <a:t>Wenxi</a:t>
            </a:r>
            <a:r>
              <a:rPr lang="en-US" altLang="zh-CN" dirty="0"/>
              <a:t> Peng; </a:t>
            </a:r>
            <a:r>
              <a:rPr lang="en-US" altLang="zh-CN" dirty="0" err="1"/>
              <a:t>RuiJie</a:t>
            </a:r>
            <a:r>
              <a:rPr lang="en-US" altLang="zh-CN" dirty="0"/>
              <a:t> Wang; Bing Lu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6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E361B-4B4C-40DC-9AEE-97C934EF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734FC8-48F2-48EA-A11A-935D5808D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SCD performance is reviewed:</a:t>
            </a:r>
          </a:p>
          <a:p>
            <a:pPr lvl="1"/>
            <a:r>
              <a:rPr lang="en-US" altLang="zh-CN" dirty="0"/>
              <a:t>The pedestal shift max. +/- 10 ADC.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 err="1"/>
              <a:t>noisly</a:t>
            </a:r>
            <a:r>
              <a:rPr lang="en-US" altLang="zh-CN" dirty="0"/>
              <a:t> level is stable.</a:t>
            </a:r>
          </a:p>
          <a:p>
            <a:pPr lvl="1"/>
            <a:r>
              <a:rPr lang="en-US" altLang="zh-CN" dirty="0"/>
              <a:t>Ion peak clearly identified. Linear response of </a:t>
            </a:r>
            <a:r>
              <a:rPr lang="en-US" altLang="zh-CN" b="1" dirty="0">
                <a:solidFill>
                  <a:srgbClr val="FF0000"/>
                </a:solidFill>
              </a:rPr>
              <a:t>Z=1~6 </a:t>
            </a:r>
            <a:r>
              <a:rPr lang="en-US" altLang="zh-CN" dirty="0"/>
              <a:t>using </a:t>
            </a:r>
            <a:r>
              <a:rPr lang="en-US" altLang="zh-CN" b="1" dirty="0">
                <a:solidFill>
                  <a:srgbClr val="FF0000"/>
                </a:solidFill>
              </a:rPr>
              <a:t>0</a:t>
            </a:r>
            <a:r>
              <a:rPr lang="el-GR" altLang="zh-CN" b="1" dirty="0">
                <a:solidFill>
                  <a:srgbClr val="FF0000"/>
                </a:solidFill>
              </a:rPr>
              <a:t> Ω</a:t>
            </a:r>
            <a:r>
              <a:rPr lang="en-US" altLang="zh-CN" dirty="0"/>
              <a:t>, and </a:t>
            </a:r>
            <a:r>
              <a:rPr lang="en-US" altLang="zh-CN" b="1" dirty="0">
                <a:solidFill>
                  <a:srgbClr val="00B050"/>
                </a:solidFill>
              </a:rPr>
              <a:t>Z=1~9 </a:t>
            </a:r>
            <a:r>
              <a:rPr lang="en-US" altLang="zh-CN" dirty="0"/>
              <a:t>using </a:t>
            </a:r>
            <a:r>
              <a:rPr lang="en-US" altLang="zh-CN" b="1" dirty="0">
                <a:solidFill>
                  <a:srgbClr val="00B050"/>
                </a:solidFill>
              </a:rPr>
              <a:t>20 </a:t>
            </a:r>
            <a:r>
              <a:rPr lang="en-US" altLang="zh-CN" b="1" dirty="0" err="1">
                <a:solidFill>
                  <a:srgbClr val="00B050"/>
                </a:solidFill>
              </a:rPr>
              <a:t>pF</a:t>
            </a:r>
            <a:r>
              <a:rPr lang="en-US" altLang="zh-CN" dirty="0" err="1"/>
              <a:t>.</a:t>
            </a:r>
            <a:endParaRPr lang="en-US" altLang="zh-CN" dirty="0"/>
          </a:p>
          <a:p>
            <a:pPr lvl="1"/>
            <a:r>
              <a:rPr lang="en-US" altLang="zh-CN" dirty="0" err="1"/>
              <a:t>Differenent</a:t>
            </a:r>
            <a:r>
              <a:rPr lang="en-US" altLang="zh-CN" dirty="0"/>
              <a:t> charge sharing performance on various setup.</a:t>
            </a:r>
          </a:p>
          <a:p>
            <a:pPr lvl="1"/>
            <a:r>
              <a:rPr lang="en-US" altLang="zh-CN" dirty="0"/>
              <a:t>High multiplicity for heavy ion.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33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B6AE22-229C-40EB-93B3-7C3BDB5F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plan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DAD8B4B-D426-4EDE-98CF-966253489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803613"/>
              </p:ext>
            </p:extLst>
          </p:nvPr>
        </p:nvGraphicFramePr>
        <p:xfrm>
          <a:off x="838200" y="1825624"/>
          <a:ext cx="10515600" cy="3061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561">
                  <a:extLst>
                    <a:ext uri="{9D8B030D-6E8A-4147-A177-3AD203B41FA5}">
                      <a16:colId xmlns:a16="http://schemas.microsoft.com/office/drawing/2014/main" val="1389764930"/>
                    </a:ext>
                  </a:extLst>
                </a:gridCol>
                <a:gridCol w="5665839">
                  <a:extLst>
                    <a:ext uri="{9D8B030D-6E8A-4147-A177-3AD203B41FA5}">
                      <a16:colId xmlns:a16="http://schemas.microsoft.com/office/drawing/2014/main" val="9983623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26858945"/>
                    </a:ext>
                  </a:extLst>
                </a:gridCol>
              </a:tblGrid>
              <a:tr h="6122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ID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Mission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Person in charge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960977"/>
                  </a:ext>
                </a:extLst>
              </a:tr>
              <a:tr h="6122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Charge reconstruction (in </a:t>
                      </a:r>
                      <a:r>
                        <a:rPr lang="en-US" altLang="zh-CN" sz="2400" dirty="0" err="1"/>
                        <a:t>lineary</a:t>
                      </a:r>
                      <a:r>
                        <a:rPr lang="en-US" altLang="zh-CN" sz="2400" dirty="0"/>
                        <a:t> range)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/>
                        <a:t>WeiShuai</a:t>
                      </a:r>
                      <a:r>
                        <a:rPr lang="en-US" altLang="zh-CN" sz="2400" dirty="0"/>
                        <a:t> Zhang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36476"/>
                  </a:ext>
                </a:extLst>
              </a:tr>
              <a:tr h="6122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Charge sharing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/>
                        <a:t>RuoSi</a:t>
                      </a:r>
                      <a:r>
                        <a:rPr lang="en-US" altLang="zh-CN" sz="2400" dirty="0"/>
                        <a:t> Lu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348779"/>
                  </a:ext>
                </a:extLst>
              </a:tr>
              <a:tr h="6122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Heavy ion response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Rui </a:t>
                      </a:r>
                      <a:r>
                        <a:rPr lang="en-US" altLang="zh-CN" sz="2400" dirty="0" err="1"/>
                        <a:t>Qiao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270"/>
                  </a:ext>
                </a:extLst>
              </a:tr>
              <a:tr h="6122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4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Common Noise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TBD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59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62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05F0A-B010-4F78-920C-79CC0944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detectors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9EE8C66-546E-42B8-8D60-816298319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2662"/>
            <a:ext cx="5801784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80D2858-C6C5-4127-B7E8-51C27D95F32D}"/>
              </a:ext>
            </a:extLst>
          </p:cNvPr>
          <p:cNvSpPr txBox="1"/>
          <p:nvPr/>
        </p:nvSpPr>
        <p:spPr>
          <a:xfrm>
            <a:off x="1606859" y="1690688"/>
            <a:ext cx="23984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IHEP SCD 1&amp;2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FB4A3E6-61FC-432E-8796-5CACCF1FF728}"/>
              </a:ext>
            </a:extLst>
          </p:cNvPr>
          <p:cNvCxnSpPr>
            <a:stCxn id="6" idx="2"/>
          </p:cNvCxnSpPr>
          <p:nvPr/>
        </p:nvCxnSpPr>
        <p:spPr>
          <a:xfrm flipH="1">
            <a:off x="2796466" y="2213908"/>
            <a:ext cx="9600" cy="18609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DBC2231-B77A-422E-ABDB-14035012E14E}"/>
              </a:ext>
            </a:extLst>
          </p:cNvPr>
          <p:cNvSpPr txBox="1"/>
          <p:nvPr/>
        </p:nvSpPr>
        <p:spPr>
          <a:xfrm>
            <a:off x="4485494" y="5325338"/>
            <a:ext cx="200567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PMO SCD 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DEAB8E1-821E-440A-9309-8028B8535496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740676" y="4225771"/>
            <a:ext cx="747657" cy="1099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CBF0669-064F-49D6-A3AA-02E267B5E5C2}"/>
              </a:ext>
            </a:extLst>
          </p:cNvPr>
          <p:cNvSpPr txBox="1"/>
          <p:nvPr/>
        </p:nvSpPr>
        <p:spPr>
          <a:xfrm>
            <a:off x="708175" y="5193945"/>
            <a:ext cx="200567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PMO SCD 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F5F4CA6-28AA-483A-9668-9B5C59B54F11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442397" y="3986074"/>
            <a:ext cx="268617" cy="1207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0249EF9-E874-49DB-89BF-B2FD54C0BB45}"/>
              </a:ext>
            </a:extLst>
          </p:cNvPr>
          <p:cNvSpPr txBox="1"/>
          <p:nvPr/>
        </p:nvSpPr>
        <p:spPr>
          <a:xfrm>
            <a:off x="4135297" y="2625536"/>
            <a:ext cx="81464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PSD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756FA80-30D9-4B66-B810-8EAF523F13C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050943" y="3148756"/>
            <a:ext cx="1491678" cy="4484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3303B7DE-9027-4CF2-B8C7-E0AD6DE46159}"/>
              </a:ext>
            </a:extLst>
          </p:cNvPr>
          <p:cNvSpPr txBox="1">
            <a:spLocks/>
          </p:cNvSpPr>
          <p:nvPr/>
        </p:nvSpPr>
        <p:spPr>
          <a:xfrm>
            <a:off x="7187582" y="1429305"/>
            <a:ext cx="4166218" cy="474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Five detectors on a common base:</a:t>
            </a:r>
          </a:p>
          <a:p>
            <a:pPr lvl="1"/>
            <a:r>
              <a:rPr lang="en-US" altLang="zh-CN" dirty="0"/>
              <a:t>Two IHEP SCDs</a:t>
            </a:r>
          </a:p>
          <a:p>
            <a:pPr lvl="1"/>
            <a:r>
              <a:rPr lang="en-US" altLang="zh-CN" dirty="0"/>
              <a:t>Two PMO SCDs</a:t>
            </a:r>
          </a:p>
          <a:p>
            <a:pPr lvl="1"/>
            <a:r>
              <a:rPr lang="en-US" altLang="zh-CN" dirty="0"/>
              <a:t>One IHEP PSD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941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B6423-7FF3-4B31-862C-F8B7B8B5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The IHEP SCDs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5EF8D6-A72B-4334-B903-650B9BF3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49471"/>
            <a:ext cx="3926433" cy="2889201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The IHEP SCDs have width of 3.6cm, dividing into 10 sections. </a:t>
            </a:r>
          </a:p>
          <a:p>
            <a:r>
              <a:rPr lang="en-US" altLang="zh-CN" dirty="0"/>
              <a:t>As the ion beam spot is small, it was adjust to hit between section 6</a:t>
            </a:r>
            <a:r>
              <a:rPr lang="en-US" altLang="zh-CN" baseline="30000" dirty="0"/>
              <a:t>th</a:t>
            </a:r>
            <a:r>
              <a:rPr lang="en-US" altLang="zh-CN" dirty="0"/>
              <a:t> &amp; 7</a:t>
            </a:r>
            <a:r>
              <a:rPr lang="en-US" altLang="zh-CN" baseline="30000" dirty="0"/>
              <a:t>th</a:t>
            </a:r>
            <a:r>
              <a:rPr lang="en-US" altLang="zh-CN" dirty="0"/>
              <a:t> .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650B23-D51A-4DCA-AA8E-A4407F41E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35"/>
            <a:ext cx="5741331" cy="25806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24F2E2-F253-4BDD-B246-325BD9898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10648" r="8774"/>
          <a:stretch/>
        </p:blipFill>
        <p:spPr>
          <a:xfrm rot="5400000">
            <a:off x="3788292" y="3291852"/>
            <a:ext cx="3647760" cy="251114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7A79762-BE60-4B0D-BD0C-32184DF14FC9}"/>
              </a:ext>
            </a:extLst>
          </p:cNvPr>
          <p:cNvSpPr/>
          <p:nvPr/>
        </p:nvSpPr>
        <p:spPr>
          <a:xfrm>
            <a:off x="7087935" y="3226931"/>
            <a:ext cx="923278" cy="1473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SCD2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60um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00A90C-2578-44A2-ABA1-F7FFC10ED620}"/>
              </a:ext>
            </a:extLst>
          </p:cNvPr>
          <p:cNvSpPr/>
          <p:nvPr/>
        </p:nvSpPr>
        <p:spPr>
          <a:xfrm>
            <a:off x="7087935" y="4700624"/>
            <a:ext cx="923278" cy="1473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SCD2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25um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E60CDB-66D1-46FB-987B-01A17FD4D09C}"/>
              </a:ext>
            </a:extLst>
          </p:cNvPr>
          <p:cNvSpPr/>
          <p:nvPr/>
        </p:nvSpPr>
        <p:spPr>
          <a:xfrm>
            <a:off x="8496506" y="4700624"/>
            <a:ext cx="923278" cy="14736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SCD1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60um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80326C-A72E-4844-9BFF-28DFE42EB746}"/>
              </a:ext>
            </a:extLst>
          </p:cNvPr>
          <p:cNvSpPr/>
          <p:nvPr/>
        </p:nvSpPr>
        <p:spPr>
          <a:xfrm>
            <a:off x="8496506" y="3226931"/>
            <a:ext cx="923278" cy="14736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SCD1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25um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93CB11-A209-486D-9F4D-55EC78680968}"/>
              </a:ext>
            </a:extLst>
          </p:cNvPr>
          <p:cNvSpPr txBox="1"/>
          <p:nvPr/>
        </p:nvSpPr>
        <p:spPr>
          <a:xfrm>
            <a:off x="6835818" y="286256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ch0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985D7E-8E66-410C-9F6A-4D20EA3B1126}"/>
              </a:ext>
            </a:extLst>
          </p:cNvPr>
          <p:cNvSpPr txBox="1"/>
          <p:nvPr/>
        </p:nvSpPr>
        <p:spPr>
          <a:xfrm>
            <a:off x="6768005" y="616935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ch199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8FBE3E9-9EC2-408F-8E59-3313DC75ADC9}"/>
              </a:ext>
            </a:extLst>
          </p:cNvPr>
          <p:cNvCxnSpPr>
            <a:cxnSpLocks/>
          </p:cNvCxnSpPr>
          <p:nvPr/>
        </p:nvCxnSpPr>
        <p:spPr>
          <a:xfrm>
            <a:off x="6997853" y="3226931"/>
            <a:ext cx="0" cy="29423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A85948D-3914-4B1C-91EC-64974B095F52}"/>
              </a:ext>
            </a:extLst>
          </p:cNvPr>
          <p:cNvSpPr txBox="1"/>
          <p:nvPr/>
        </p:nvSpPr>
        <p:spPr>
          <a:xfrm>
            <a:off x="8844385" y="285759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ch199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9B1DEA-02C8-4904-9D41-20931C8215FB}"/>
              </a:ext>
            </a:extLst>
          </p:cNvPr>
          <p:cNvSpPr txBox="1"/>
          <p:nvPr/>
        </p:nvSpPr>
        <p:spPr>
          <a:xfrm>
            <a:off x="9031680" y="616935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ch0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8B8C9A1-4A4F-4BFD-971F-6636B5FADEE5}"/>
              </a:ext>
            </a:extLst>
          </p:cNvPr>
          <p:cNvCxnSpPr>
            <a:cxnSpLocks/>
          </p:cNvCxnSpPr>
          <p:nvPr/>
        </p:nvCxnSpPr>
        <p:spPr>
          <a:xfrm flipV="1">
            <a:off x="9511910" y="3226931"/>
            <a:ext cx="1" cy="294242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64C29A44-5DB6-483F-B0E2-CE76609625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20" r="8719"/>
          <a:stretch/>
        </p:blipFill>
        <p:spPr>
          <a:xfrm rot="16200000">
            <a:off x="9117461" y="3572065"/>
            <a:ext cx="3637935" cy="2511145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F22F377-4AD4-4AEA-ADF2-0089056F6B75}"/>
              </a:ext>
            </a:extLst>
          </p:cNvPr>
          <p:cNvCxnSpPr>
            <a:cxnSpLocks/>
          </p:cNvCxnSpPr>
          <p:nvPr/>
        </p:nvCxnSpPr>
        <p:spPr>
          <a:xfrm>
            <a:off x="4249341" y="5437470"/>
            <a:ext cx="815857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5A9844A-D9E3-48A5-8B3C-C09B1D3B221C}"/>
              </a:ext>
            </a:extLst>
          </p:cNvPr>
          <p:cNvSpPr/>
          <p:nvPr/>
        </p:nvSpPr>
        <p:spPr>
          <a:xfrm>
            <a:off x="5116949" y="5901267"/>
            <a:ext cx="1503324" cy="2680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24AE2E5-D46B-48FE-8C6E-B1C9FAE967A4}"/>
              </a:ext>
            </a:extLst>
          </p:cNvPr>
          <p:cNvSpPr/>
          <p:nvPr/>
        </p:nvSpPr>
        <p:spPr>
          <a:xfrm>
            <a:off x="9825225" y="5901267"/>
            <a:ext cx="1503324" cy="2680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FCFCBD-F4BE-4730-A2E7-6ED989D3600D}"/>
              </a:ext>
            </a:extLst>
          </p:cNvPr>
          <p:cNvSpPr/>
          <p:nvPr/>
        </p:nvSpPr>
        <p:spPr>
          <a:xfrm>
            <a:off x="5116949" y="4705614"/>
            <a:ext cx="1503324" cy="2680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7C70E58-9B21-4D00-84D4-2C86AB4C953F}"/>
              </a:ext>
            </a:extLst>
          </p:cNvPr>
          <p:cNvSpPr/>
          <p:nvPr/>
        </p:nvSpPr>
        <p:spPr>
          <a:xfrm>
            <a:off x="9825225" y="4698141"/>
            <a:ext cx="1503324" cy="2680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313FC9A-FF44-45E2-B620-56D5D08404EB}"/>
              </a:ext>
            </a:extLst>
          </p:cNvPr>
          <p:cNvCxnSpPr>
            <a:cxnSpLocks/>
          </p:cNvCxnSpPr>
          <p:nvPr/>
        </p:nvCxnSpPr>
        <p:spPr>
          <a:xfrm>
            <a:off x="4249341" y="4956600"/>
            <a:ext cx="8158579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86E5048A-AC07-4D30-91A3-14A836914A0C}"/>
              </a:ext>
            </a:extLst>
          </p:cNvPr>
          <p:cNvSpPr txBox="1">
            <a:spLocks/>
          </p:cNvSpPr>
          <p:nvPr/>
        </p:nvSpPr>
        <p:spPr>
          <a:xfrm>
            <a:off x="6480175" y="159811"/>
            <a:ext cx="5544677" cy="249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beam spot was shaped by the hollow VETO. The beam spot is ~4mm below the laser.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91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AE61A5-C3BE-4FF4-8BFE-70776C0C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The beam spot and the</a:t>
            </a:r>
            <a:r>
              <a:rPr lang="zh-CN" altLang="en-US" dirty="0"/>
              <a:t> </a:t>
            </a:r>
            <a:r>
              <a:rPr lang="en-US" altLang="zh-CN" dirty="0"/>
              <a:t>height adjustment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3FA878-03CF-43B8-9F15-61ABAA86D8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1" r="9481"/>
          <a:stretch/>
        </p:blipFill>
        <p:spPr>
          <a:xfrm rot="5400000">
            <a:off x="-1219639" y="3770597"/>
            <a:ext cx="4562166" cy="15761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E57934-B386-4608-B42C-9D90EF774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3" r="9481"/>
          <a:stretch/>
        </p:blipFill>
        <p:spPr>
          <a:xfrm rot="5400000">
            <a:off x="2194882" y="3374435"/>
            <a:ext cx="4562168" cy="15881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A95484-3B0C-49E4-9CB7-8029E9ECD3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1" r="9481"/>
          <a:stretch/>
        </p:blipFill>
        <p:spPr>
          <a:xfrm rot="5400000">
            <a:off x="5609404" y="3380458"/>
            <a:ext cx="4562169" cy="1576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5386A9-4E00-411C-9C14-A64F562760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t="53091" r="9481"/>
          <a:stretch/>
        </p:blipFill>
        <p:spPr>
          <a:xfrm rot="5400000">
            <a:off x="9319355" y="1284038"/>
            <a:ext cx="3959275" cy="15761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52CDA92-8151-4422-A420-EDEE5F9B9144}"/>
              </a:ext>
            </a:extLst>
          </p:cNvPr>
          <p:cNvSpPr txBox="1"/>
          <p:nvPr/>
        </p:nvSpPr>
        <p:spPr>
          <a:xfrm>
            <a:off x="344129" y="1887437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Stage1:</a:t>
            </a:r>
          </a:p>
          <a:p>
            <a:pPr algn="ctr"/>
            <a:r>
              <a:rPr lang="en-US" altLang="zh-CN" dirty="0"/>
              <a:t>Initial height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55C979-EC52-47A6-8365-C2F792A1F05E}"/>
              </a:ext>
            </a:extLst>
          </p:cNvPr>
          <p:cNvSpPr txBox="1"/>
          <p:nvPr/>
        </p:nvSpPr>
        <p:spPr>
          <a:xfrm>
            <a:off x="3598607" y="1506840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Stage2: </a:t>
            </a:r>
          </a:p>
          <a:p>
            <a:pPr algn="ctr"/>
            <a:r>
              <a:rPr lang="en-US" altLang="zh-CN" dirty="0"/>
              <a:t>3.6mm higher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81EA6C-284A-4AC3-9FDE-7E5A8A4C39CC}"/>
              </a:ext>
            </a:extLst>
          </p:cNvPr>
          <p:cNvSpPr txBox="1"/>
          <p:nvPr/>
        </p:nvSpPr>
        <p:spPr>
          <a:xfrm>
            <a:off x="7432609" y="1506840"/>
            <a:ext cx="119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Stage3: </a:t>
            </a:r>
          </a:p>
          <a:p>
            <a:pPr algn="ctr"/>
            <a:r>
              <a:rPr lang="en-US" altLang="zh-CN" dirty="0"/>
              <a:t>VETO OFF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F45D27-B43C-4144-BEEF-B4551BFF2105}"/>
              </a:ext>
            </a:extLst>
          </p:cNvPr>
          <p:cNvSpPr txBox="1"/>
          <p:nvPr/>
        </p:nvSpPr>
        <p:spPr>
          <a:xfrm>
            <a:off x="10542216" y="4051740"/>
            <a:ext cx="15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Stage4: </a:t>
            </a:r>
          </a:p>
          <a:p>
            <a:pPr algn="ctr"/>
            <a:r>
              <a:rPr lang="en-US" altLang="zh-CN" dirty="0"/>
              <a:t>23mm higher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7CD85623-30FC-4E97-9E7C-E0D9BE1F0F20}"/>
              </a:ext>
            </a:extLst>
          </p:cNvPr>
          <p:cNvSpPr/>
          <p:nvPr/>
        </p:nvSpPr>
        <p:spPr>
          <a:xfrm>
            <a:off x="2239668" y="3903406"/>
            <a:ext cx="1052052" cy="109138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3F0AA02A-6DBD-4C37-BB2D-05F0C7784C17}"/>
              </a:ext>
            </a:extLst>
          </p:cNvPr>
          <p:cNvSpPr/>
          <p:nvPr/>
        </p:nvSpPr>
        <p:spPr>
          <a:xfrm>
            <a:off x="9068713" y="2311990"/>
            <a:ext cx="1052052" cy="109138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80A76340-3897-46D5-82E0-3E27712848E4}"/>
              </a:ext>
            </a:extLst>
          </p:cNvPr>
          <p:cNvSpPr/>
          <p:nvPr/>
        </p:nvSpPr>
        <p:spPr>
          <a:xfrm>
            <a:off x="5660212" y="3903406"/>
            <a:ext cx="1052052" cy="109138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5FEF122-B94C-4FB4-B5CF-6BB08C6CA514}"/>
              </a:ext>
            </a:extLst>
          </p:cNvPr>
          <p:cNvCxnSpPr/>
          <p:nvPr/>
        </p:nvCxnSpPr>
        <p:spPr>
          <a:xfrm>
            <a:off x="104943" y="5820697"/>
            <a:ext cx="599105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E9F4967-B5D3-4C17-84C6-9937BEDF94A1}"/>
              </a:ext>
            </a:extLst>
          </p:cNvPr>
          <p:cNvCxnSpPr/>
          <p:nvPr/>
        </p:nvCxnSpPr>
        <p:spPr>
          <a:xfrm>
            <a:off x="6186238" y="1506840"/>
            <a:ext cx="599105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F1C08B-B3FC-4BEB-9F15-AF249183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22287"/>
          </a:xfrm>
        </p:spPr>
        <p:txBody>
          <a:bodyPr/>
          <a:lstStyle/>
          <a:p>
            <a:r>
              <a:rPr lang="en-US" altLang="zh-CN" dirty="0"/>
              <a:t>The long term detector status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D530C1-564D-4DDE-8F3A-CE6087CFB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0864"/>
            <a:ext cx="10515600" cy="642298"/>
          </a:xfrm>
        </p:spPr>
        <p:txBody>
          <a:bodyPr/>
          <a:lstStyle/>
          <a:p>
            <a:r>
              <a:rPr lang="en-US" altLang="zh-CN" dirty="0"/>
              <a:t>We monitor the change of pedestal and net rms.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2FF781-8B5D-4BBE-B561-72F889FE1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9251"/>
          <a:stretch/>
        </p:blipFill>
        <p:spPr>
          <a:xfrm>
            <a:off x="0" y="1432309"/>
            <a:ext cx="5760000" cy="4087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25BDC4-C00A-464B-825F-5E145C40D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9251"/>
          <a:stretch/>
        </p:blipFill>
        <p:spPr>
          <a:xfrm>
            <a:off x="6432000" y="1432309"/>
            <a:ext cx="5760000" cy="40878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761F16F-408C-4CD4-A7E1-DE6DDE356E33}"/>
              </a:ext>
            </a:extLst>
          </p:cNvPr>
          <p:cNvSpPr txBox="1"/>
          <p:nvPr/>
        </p:nvSpPr>
        <p:spPr>
          <a:xfrm>
            <a:off x="1" y="5627294"/>
            <a:ext cx="57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change of </a:t>
            </a:r>
            <a:r>
              <a:rPr lang="en-US" altLang="zh-CN" sz="2400" b="1" dirty="0"/>
              <a:t>pedestal</a:t>
            </a:r>
            <a:r>
              <a:rPr lang="en-US" altLang="zh-CN" sz="2400" dirty="0"/>
              <a:t>(Y) of 200 channels as a function of date(X). SCD2 has </a:t>
            </a:r>
            <a:r>
              <a:rPr lang="en-US" altLang="zh-CN" sz="2400" b="1" dirty="0">
                <a:solidFill>
                  <a:srgbClr val="FF0000"/>
                </a:solidFill>
              </a:rPr>
              <a:t>pedestal change of +/- 10 ADC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EB786B-8E95-451E-B3E7-1488FD58C72D}"/>
              </a:ext>
            </a:extLst>
          </p:cNvPr>
          <p:cNvSpPr txBox="1"/>
          <p:nvPr/>
        </p:nvSpPr>
        <p:spPr>
          <a:xfrm>
            <a:off x="6096001" y="5627294"/>
            <a:ext cx="598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change of </a:t>
            </a:r>
            <a:r>
              <a:rPr lang="en-US" altLang="zh-CN" sz="2400" b="1" dirty="0"/>
              <a:t>net rms</a:t>
            </a:r>
            <a:r>
              <a:rPr lang="en-US" altLang="zh-CN" sz="2400" dirty="0"/>
              <a:t>(Y) of 200 channels as a function of date(X). </a:t>
            </a:r>
            <a:r>
              <a:rPr lang="en-US" altLang="zh-CN" sz="2400" b="1" dirty="0">
                <a:solidFill>
                  <a:srgbClr val="00B050"/>
                </a:solidFill>
              </a:rPr>
              <a:t>SCD2 is perfect</a:t>
            </a:r>
            <a:r>
              <a:rPr lang="en-US" altLang="zh-CN" sz="2400" dirty="0"/>
              <a:t>, while </a:t>
            </a:r>
            <a:r>
              <a:rPr lang="en-US" altLang="zh-CN" sz="2400" b="1" dirty="0">
                <a:solidFill>
                  <a:srgbClr val="FF0000"/>
                </a:solidFill>
              </a:rPr>
              <a:t>SCD1 has two more noisy channels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1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BF7683-8D54-436C-9DB6-61CF1986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23"/>
            <a:ext cx="10515600" cy="1055905"/>
          </a:xfrm>
        </p:spPr>
        <p:txBody>
          <a:bodyPr/>
          <a:lstStyle/>
          <a:p>
            <a:r>
              <a:rPr lang="en-US" altLang="zh-CN" dirty="0"/>
              <a:t>Data analysis framework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264FFB1-8B03-40AE-99C5-61141C5F315B}"/>
              </a:ext>
            </a:extLst>
          </p:cNvPr>
          <p:cNvSpPr/>
          <p:nvPr/>
        </p:nvSpPr>
        <p:spPr>
          <a:xfrm>
            <a:off x="6931841" y="895871"/>
            <a:ext cx="4014216" cy="92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Section Selection</a:t>
            </a:r>
            <a:endParaRPr lang="zh-CN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5B4B86-D919-418D-80AB-6E4A018D6F85}"/>
              </a:ext>
            </a:extLst>
          </p:cNvPr>
          <p:cNvSpPr/>
          <p:nvPr/>
        </p:nvSpPr>
        <p:spPr>
          <a:xfrm>
            <a:off x="6931841" y="2957836"/>
            <a:ext cx="4014216" cy="92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ETA correction</a:t>
            </a:r>
            <a:endParaRPr lang="zh-CN" altLang="en-US" sz="2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C31525-3CAB-4F01-AC7E-53B6767630BC}"/>
              </a:ext>
            </a:extLst>
          </p:cNvPr>
          <p:cNvSpPr/>
          <p:nvPr/>
        </p:nvSpPr>
        <p:spPr>
          <a:xfrm>
            <a:off x="1474840" y="895871"/>
            <a:ext cx="3229503" cy="92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Raw Data Conversion</a:t>
            </a:r>
            <a:endParaRPr lang="zh-CN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EC6511-1A4D-4933-B200-9D3DE940E1CE}"/>
              </a:ext>
            </a:extLst>
          </p:cNvPr>
          <p:cNvSpPr/>
          <p:nvPr/>
        </p:nvSpPr>
        <p:spPr>
          <a:xfrm>
            <a:off x="1474840" y="2270623"/>
            <a:ext cx="3229503" cy="92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Pedestal analysis and subtraction</a:t>
            </a:r>
            <a:endParaRPr lang="zh-CN" altLang="en-US" sz="2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C3942A-6AA5-4963-B57F-89406CB4C6DE}"/>
              </a:ext>
            </a:extLst>
          </p:cNvPr>
          <p:cNvSpPr/>
          <p:nvPr/>
        </p:nvSpPr>
        <p:spPr>
          <a:xfrm>
            <a:off x="1474840" y="3645375"/>
            <a:ext cx="3229503" cy="92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CN analysis and subtraction</a:t>
            </a:r>
            <a:endParaRPr lang="zh-CN" altLang="en-US" sz="2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118AE1-156D-4748-AE7F-2DB48D647AD7}"/>
              </a:ext>
            </a:extLst>
          </p:cNvPr>
          <p:cNvSpPr/>
          <p:nvPr/>
        </p:nvSpPr>
        <p:spPr>
          <a:xfrm>
            <a:off x="1474840" y="5020128"/>
            <a:ext cx="3229503" cy="92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Cluster Finding</a:t>
            </a:r>
            <a:endParaRPr lang="zh-CN" altLang="en-US" sz="28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85798C1-9445-475B-8B5A-36B2D49D3020}"/>
              </a:ext>
            </a:extLst>
          </p:cNvPr>
          <p:cNvSpPr/>
          <p:nvPr/>
        </p:nvSpPr>
        <p:spPr>
          <a:xfrm>
            <a:off x="6931841" y="5019801"/>
            <a:ext cx="4014216" cy="92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Charge reconstruction</a:t>
            </a:r>
          </a:p>
          <a:p>
            <a:pPr algn="ctr"/>
            <a:r>
              <a:rPr lang="en-US" altLang="zh-CN" sz="2800" dirty="0"/>
              <a:t>Charge sharing</a:t>
            </a:r>
            <a:endParaRPr lang="zh-CN" altLang="en-US" sz="28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97709E3-7C0D-4C51-8ED2-409585C9BC4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3089592" y="1820635"/>
            <a:ext cx="0" cy="449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46A0460-981C-4DE7-A00C-A0029EC70C34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089592" y="3195387"/>
            <a:ext cx="0" cy="449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0476754-A952-41AD-8D60-4A3C6C12DB86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3089592" y="4570139"/>
            <a:ext cx="0" cy="4499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98B0F95-246C-41DF-B3EF-C427C200C34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8938949" y="1820635"/>
            <a:ext cx="0" cy="11372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650AB0D-ED6A-4B54-8BB5-289AFC597BD4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8938949" y="3882600"/>
            <a:ext cx="0" cy="11372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箭头: 右 21">
            <a:extLst>
              <a:ext uri="{FF2B5EF4-FFF2-40B4-BE49-F238E27FC236}">
                <a16:creationId xmlns:a16="http://schemas.microsoft.com/office/drawing/2014/main" id="{17268F41-4448-4918-AA5A-E89DC720B109}"/>
              </a:ext>
            </a:extLst>
          </p:cNvPr>
          <p:cNvSpPr/>
          <p:nvPr/>
        </p:nvSpPr>
        <p:spPr>
          <a:xfrm>
            <a:off x="5331892" y="3195387"/>
            <a:ext cx="1005834" cy="937701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52E0465-24FD-431E-8285-FDD573EEAC92}"/>
              </a:ext>
            </a:extLst>
          </p:cNvPr>
          <p:cNvSpPr txBox="1"/>
          <p:nvPr/>
        </p:nvSpPr>
        <p:spPr>
          <a:xfrm>
            <a:off x="1622323" y="6331974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Raw data processing</a:t>
            </a:r>
            <a:endParaRPr lang="zh-CN" altLang="en-US" sz="2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56D1A3A-D369-43B6-8AB1-5AAC15884020}"/>
              </a:ext>
            </a:extLst>
          </p:cNvPr>
          <p:cNvSpPr txBox="1"/>
          <p:nvPr/>
        </p:nvSpPr>
        <p:spPr>
          <a:xfrm>
            <a:off x="7070489" y="6331973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High-level data processing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382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553B9F-2482-4121-9B00-2ED0D498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Preliminary charge response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B0B1F5-43DE-47F2-A301-0FFD8941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2007"/>
            <a:ext cx="10515600" cy="975994"/>
          </a:xfrm>
        </p:spPr>
        <p:txBody>
          <a:bodyPr>
            <a:normAutofit/>
          </a:bodyPr>
          <a:lstStyle/>
          <a:p>
            <a:r>
              <a:rPr lang="en-US" altLang="zh-CN" dirty="0"/>
              <a:t>The additional 20 pF decrease the signal, or say </a:t>
            </a:r>
            <a:r>
              <a:rPr lang="en-US" altLang="zh-CN" b="1" dirty="0">
                <a:solidFill>
                  <a:srgbClr val="00B050"/>
                </a:solidFill>
              </a:rPr>
              <a:t>expand the dynamic range</a:t>
            </a:r>
            <a:r>
              <a:rPr lang="en-US" altLang="zh-CN" dirty="0"/>
              <a:t>. The SN of low-Z does not significantly decrease.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1F975B-34BA-4C7D-9E9C-E9D2FA96B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19" y="975994"/>
            <a:ext cx="6120000" cy="40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CED0B3-D7EE-442F-B844-0B1B045A2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994"/>
            <a:ext cx="6120000" cy="40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4A93238-BF52-4204-B308-0FF758B10968}"/>
              </a:ext>
            </a:extLst>
          </p:cNvPr>
          <p:cNvSpPr txBox="1"/>
          <p:nvPr/>
        </p:nvSpPr>
        <p:spPr>
          <a:xfrm>
            <a:off x="542942" y="4805257"/>
            <a:ext cx="503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Charge spectrum of IHEP-25um with </a:t>
            </a:r>
            <a:r>
              <a:rPr lang="en-US" altLang="zh-CN" sz="2400" b="1" dirty="0">
                <a:solidFill>
                  <a:srgbClr val="FF0000"/>
                </a:solidFill>
              </a:rPr>
              <a:t>0 </a:t>
            </a:r>
            <a:r>
              <a:rPr lang="el-GR" altLang="zh-CN" sz="2400" b="1" dirty="0">
                <a:solidFill>
                  <a:srgbClr val="FF0000"/>
                </a:solidFill>
              </a:rPr>
              <a:t>Ω</a:t>
            </a:r>
            <a:r>
              <a:rPr lang="en-US" altLang="zh-CN" sz="2400" dirty="0"/>
              <a:t>. The linear range is </a:t>
            </a:r>
            <a:r>
              <a:rPr lang="en-US" altLang="zh-CN" sz="2400" b="1" dirty="0">
                <a:solidFill>
                  <a:srgbClr val="FF0000"/>
                </a:solidFill>
              </a:rPr>
              <a:t>Z=1~6</a:t>
            </a:r>
            <a:r>
              <a:rPr lang="en-US" altLang="zh-CN" sz="2400" dirty="0"/>
              <a:t>. 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48B751-A212-4D53-8911-D31EA2492AA7}"/>
              </a:ext>
            </a:extLst>
          </p:cNvPr>
          <p:cNvSpPr txBox="1"/>
          <p:nvPr/>
        </p:nvSpPr>
        <p:spPr>
          <a:xfrm>
            <a:off x="6542361" y="4805257"/>
            <a:ext cx="503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Charge spectrum of IHEP-60um with </a:t>
            </a:r>
            <a:r>
              <a:rPr lang="en-US" altLang="zh-CN" sz="2400" b="1" dirty="0">
                <a:solidFill>
                  <a:srgbClr val="0070C0"/>
                </a:solidFill>
              </a:rPr>
              <a:t>20 </a:t>
            </a:r>
            <a:r>
              <a:rPr lang="en-US" altLang="zh-CN" sz="2400" b="1" dirty="0" err="1">
                <a:solidFill>
                  <a:srgbClr val="0070C0"/>
                </a:solidFill>
              </a:rPr>
              <a:t>pF</a:t>
            </a:r>
            <a:r>
              <a:rPr lang="en-US" altLang="zh-CN" sz="2400" dirty="0" err="1"/>
              <a:t>.</a:t>
            </a:r>
            <a:r>
              <a:rPr lang="en-US" altLang="zh-CN" sz="2400" dirty="0"/>
              <a:t> The linear range is </a:t>
            </a:r>
            <a:r>
              <a:rPr lang="en-US" altLang="zh-CN" sz="2400" b="1" dirty="0">
                <a:solidFill>
                  <a:srgbClr val="0070C0"/>
                </a:solidFill>
              </a:rPr>
              <a:t>Z=1~9</a:t>
            </a:r>
            <a:r>
              <a:rPr lang="en-US" altLang="zh-CN" sz="2400" dirty="0"/>
              <a:t>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693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21DBA-7323-4B60-BD18-16B5058A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6334"/>
          </a:xfrm>
        </p:spPr>
        <p:txBody>
          <a:bodyPr/>
          <a:lstStyle/>
          <a:p>
            <a:r>
              <a:rPr lang="en-US" altLang="zh-CN" dirty="0"/>
              <a:t>Multiplicity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40D00D6-9677-4483-80B5-D64042C20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7" y="1182529"/>
            <a:ext cx="5801784" cy="4351338"/>
          </a:xfr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5AADAB-F37A-4916-B5DD-51E6EDB98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/>
          <a:stretch/>
        </p:blipFill>
        <p:spPr>
          <a:xfrm>
            <a:off x="8077200" y="0"/>
            <a:ext cx="4114800" cy="60943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5EEDA05-703A-4697-87D6-42A3A1FB117E}"/>
              </a:ext>
            </a:extLst>
          </p:cNvPr>
          <p:cNvSpPr txBox="1"/>
          <p:nvPr/>
        </p:nvSpPr>
        <p:spPr>
          <a:xfrm>
            <a:off x="171959" y="5675471"/>
            <a:ext cx="650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cluster multiplicity(Y) as a function of the sqrt of the maximum cluster amplitude(X). Heavy ion has larger multiplicity.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F0E2ED-0B1F-412A-BA68-0C6135682812}"/>
              </a:ext>
            </a:extLst>
          </p:cNvPr>
          <p:cNvSpPr txBox="1"/>
          <p:nvPr/>
        </p:nvSpPr>
        <p:spPr>
          <a:xfrm>
            <a:off x="8077200" y="5657670"/>
            <a:ext cx="4041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amplitude(Y)  of the 256 channels(X) in 10 heavy ions events.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078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9A4B8-4A76-4B51-8333-36F1FDDF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26086"/>
          </a:xfrm>
        </p:spPr>
        <p:txBody>
          <a:bodyPr/>
          <a:lstStyle/>
          <a:p>
            <a:r>
              <a:rPr lang="en-US" altLang="zh-CN" dirty="0"/>
              <a:t>Preliminary charge sharing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AB84EB-07B0-4B7B-AE98-0B4E145D2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" y="934495"/>
            <a:ext cx="4428000" cy="2952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F77AA9F6-ECD9-400D-9BBC-5BC75C0F49C0}"/>
              </a:ext>
            </a:extLst>
          </p:cNvPr>
          <p:cNvGrpSpPr/>
          <p:nvPr/>
        </p:nvGrpSpPr>
        <p:grpSpPr>
          <a:xfrm>
            <a:off x="1171985" y="934495"/>
            <a:ext cx="4428001" cy="5858489"/>
            <a:chOff x="90436" y="934495"/>
            <a:chExt cx="4428001" cy="585848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E75828F-464A-4B47-87AD-2A6C0156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6" y="3840984"/>
              <a:ext cx="4428001" cy="2952000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87428B4-357C-4B7D-B5B8-11CECBFC2D61}"/>
                </a:ext>
              </a:extLst>
            </p:cNvPr>
            <p:cNvSpPr/>
            <p:nvPr/>
          </p:nvSpPr>
          <p:spPr>
            <a:xfrm>
              <a:off x="90436" y="934495"/>
              <a:ext cx="4428000" cy="585848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D1BA6D0-5B40-43F4-B7EC-45DE511B6E12}"/>
              </a:ext>
            </a:extLst>
          </p:cNvPr>
          <p:cNvGrpSpPr/>
          <p:nvPr/>
        </p:nvGrpSpPr>
        <p:grpSpPr>
          <a:xfrm>
            <a:off x="6526467" y="905748"/>
            <a:ext cx="4442647" cy="5858489"/>
            <a:chOff x="5444918" y="905748"/>
            <a:chExt cx="4442647" cy="585848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4909D91-4A87-4BBB-8ACE-043050B9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565" y="911739"/>
              <a:ext cx="4428000" cy="2952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0ECEAEC-98AD-4ABD-B447-F8A97DA13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565" y="3812237"/>
              <a:ext cx="4428000" cy="295200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F5CBD56-6247-46FD-8597-EB58BC6DA229}"/>
                </a:ext>
              </a:extLst>
            </p:cNvPr>
            <p:cNvSpPr/>
            <p:nvPr/>
          </p:nvSpPr>
          <p:spPr>
            <a:xfrm>
              <a:off x="5444918" y="905748"/>
              <a:ext cx="4428000" cy="58584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A01CA8C-C91D-44A1-8582-618A6651539D}"/>
              </a:ext>
            </a:extLst>
          </p:cNvPr>
          <p:cNvSpPr txBox="1"/>
          <p:nvPr/>
        </p:nvSpPr>
        <p:spPr>
          <a:xfrm>
            <a:off x="1568018" y="3863739"/>
            <a:ext cx="36359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Additional 20 pF cap.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6C3A47-821F-4623-8750-4285AEF39434}"/>
              </a:ext>
            </a:extLst>
          </p:cNvPr>
          <p:cNvSpPr txBox="1"/>
          <p:nvPr/>
        </p:nvSpPr>
        <p:spPr>
          <a:xfrm>
            <a:off x="8362799" y="3863739"/>
            <a:ext cx="7553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 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DAA6576-2E7B-450C-9472-B04321B049C4}"/>
              </a:ext>
            </a:extLst>
          </p:cNvPr>
          <p:cNvSpPr txBox="1"/>
          <p:nvPr/>
        </p:nvSpPr>
        <p:spPr>
          <a:xfrm>
            <a:off x="1962357" y="957250"/>
            <a:ext cx="2847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Sqrt Seed ADC (Y)</a:t>
            </a:r>
          </a:p>
          <a:p>
            <a:pPr algn="ctr"/>
            <a:r>
              <a:rPr lang="en-US" altLang="zh-CN" sz="2400" dirty="0"/>
              <a:t>Vs</a:t>
            </a:r>
          </a:p>
          <a:p>
            <a:pPr algn="ctr"/>
            <a:r>
              <a:rPr lang="en-US" altLang="zh-CN" sz="2400" dirty="0"/>
              <a:t>Sqrt Cluster ADC (X)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702DD83-F847-483E-AC48-73ED6AFB1B35}"/>
              </a:ext>
            </a:extLst>
          </p:cNvPr>
          <p:cNvSpPr txBox="1"/>
          <p:nvPr/>
        </p:nvSpPr>
        <p:spPr>
          <a:xfrm>
            <a:off x="7458805" y="957250"/>
            <a:ext cx="2847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Sqrt Seed ADC (Y)</a:t>
            </a:r>
          </a:p>
          <a:p>
            <a:pPr algn="ctr"/>
            <a:r>
              <a:rPr lang="en-US" altLang="zh-CN" sz="2400" dirty="0"/>
              <a:t>Vs</a:t>
            </a:r>
          </a:p>
          <a:p>
            <a:pPr algn="ctr"/>
            <a:r>
              <a:rPr lang="en-US" altLang="zh-CN" sz="2400" dirty="0"/>
              <a:t>Sqrt Cluster ADC (X)</a:t>
            </a:r>
            <a:endParaRPr lang="zh-CN" altLang="en-US" sz="2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A42D70C-D328-4147-AD6B-89D5F9BB6F50}"/>
              </a:ext>
            </a:extLst>
          </p:cNvPr>
          <p:cNvSpPr txBox="1"/>
          <p:nvPr/>
        </p:nvSpPr>
        <p:spPr>
          <a:xfrm>
            <a:off x="7293696" y="4556412"/>
            <a:ext cx="3177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Sqrt Neighbor ADC (Y)</a:t>
            </a:r>
          </a:p>
          <a:p>
            <a:pPr algn="ctr"/>
            <a:r>
              <a:rPr lang="en-US" altLang="zh-CN" sz="2400" dirty="0"/>
              <a:t>Vs</a:t>
            </a:r>
          </a:p>
          <a:p>
            <a:pPr algn="ctr"/>
            <a:r>
              <a:rPr lang="en-US" altLang="zh-CN" sz="2400" dirty="0"/>
              <a:t>Sqrt Cluster ADC (X)</a:t>
            </a:r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6C5D6D0-6ED2-4ABF-9EC7-CC6BC9F02522}"/>
              </a:ext>
            </a:extLst>
          </p:cNvPr>
          <p:cNvSpPr txBox="1"/>
          <p:nvPr/>
        </p:nvSpPr>
        <p:spPr>
          <a:xfrm>
            <a:off x="1811894" y="4556412"/>
            <a:ext cx="3177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Sqrt Neighbor ADC (Y)</a:t>
            </a:r>
          </a:p>
          <a:p>
            <a:pPr algn="ctr"/>
            <a:r>
              <a:rPr lang="en-US" altLang="zh-CN" sz="2400" dirty="0"/>
              <a:t>Vs</a:t>
            </a:r>
          </a:p>
          <a:p>
            <a:pPr algn="ctr"/>
            <a:r>
              <a:rPr lang="en-US" altLang="zh-CN" sz="2400" dirty="0"/>
              <a:t>Sqrt Cluster ADC (X)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9252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680</Words>
  <Application>Microsoft Office PowerPoint</Application>
  <PresentationFormat>宽屏</PresentationFormat>
  <Paragraphs>109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IHEP BeamTest 2022</vt:lpstr>
      <vt:lpstr>The detectors</vt:lpstr>
      <vt:lpstr>The IHEP SCDs</vt:lpstr>
      <vt:lpstr>The beam spot and the height adjustment</vt:lpstr>
      <vt:lpstr>The long term detector status</vt:lpstr>
      <vt:lpstr>Data analysis framework</vt:lpstr>
      <vt:lpstr>Preliminary charge response</vt:lpstr>
      <vt:lpstr>Multiplicity</vt:lpstr>
      <vt:lpstr>Preliminary charge sharing</vt:lpstr>
      <vt:lpstr>Conclusion</vt:lpstr>
      <vt:lpstr>Future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BeamTest 2022 results</dc:title>
  <dc:creator>Yuodaa220729</dc:creator>
  <cp:lastModifiedBy>Yuodaa220729</cp:lastModifiedBy>
  <cp:revision>51</cp:revision>
  <dcterms:created xsi:type="dcterms:W3CDTF">2022-12-05T03:17:13Z</dcterms:created>
  <dcterms:modified xsi:type="dcterms:W3CDTF">2022-12-05T08:47:41Z</dcterms:modified>
</cp:coreProperties>
</file>