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772" r:id="rId2"/>
    <p:sldMasterId id="2147483760" r:id="rId3"/>
    <p:sldMasterId id="2147483812" r:id="rId4"/>
  </p:sldMasterIdLst>
  <p:notesMasterIdLst>
    <p:notesMasterId r:id="rId24"/>
  </p:notesMasterIdLst>
  <p:handoutMasterIdLst>
    <p:handoutMasterId r:id="rId25"/>
  </p:handoutMasterIdLst>
  <p:sldIdLst>
    <p:sldId id="476" r:id="rId5"/>
    <p:sldId id="809" r:id="rId6"/>
    <p:sldId id="817" r:id="rId7"/>
    <p:sldId id="892" r:id="rId8"/>
    <p:sldId id="895" r:id="rId9"/>
    <p:sldId id="885" r:id="rId10"/>
    <p:sldId id="887" r:id="rId11"/>
    <p:sldId id="890" r:id="rId12"/>
    <p:sldId id="884" r:id="rId13"/>
    <p:sldId id="883" r:id="rId14"/>
    <p:sldId id="896" r:id="rId15"/>
    <p:sldId id="898" r:id="rId16"/>
    <p:sldId id="899" r:id="rId17"/>
    <p:sldId id="900" r:id="rId18"/>
    <p:sldId id="901" r:id="rId19"/>
    <p:sldId id="882" r:id="rId20"/>
    <p:sldId id="880" r:id="rId21"/>
    <p:sldId id="886" r:id="rId22"/>
    <p:sldId id="818" r:id="rId23"/>
  </p:sldIdLst>
  <p:sldSz cx="9902825" cy="6858000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0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  <a:srgbClr val="CCECFF"/>
    <a:srgbClr val="66FFFF"/>
    <a:srgbClr val="FF0000"/>
    <a:srgbClr val="FFCCFF"/>
    <a:srgbClr val="FF9933"/>
    <a:srgbClr val="33CC33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9B3D12-12A3-95A0-7D6A-988EB6782867}" v="545" dt="2022-11-30T12:24:5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1638" y="132"/>
      </p:cViewPr>
      <p:guideLst>
        <p:guide orient="horz" pos="2136"/>
        <p:guide pos="30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040cfaeb3267f77/THGEM_TRIESTE/30X30_THGEMs_BARI/CERN_RD51/HND_260_Shots_X-Ray_Irrad_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H-ND_D&amp;T_1000 0C_PCB4</a:t>
            </a: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3"/>
          <c:order val="0"/>
          <c:tx>
            <c:v>Vacuum</c:v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[1]QE_Gas!$BT$11:$BT$58</c:f>
              <c:numCache>
                <c:formatCode>General</c:formatCode>
                <c:ptCount val="48"/>
                <c:pt idx="0">
                  <c:v>1160</c:v>
                </c:pt>
                <c:pt idx="1">
                  <c:v>1180</c:v>
                </c:pt>
                <c:pt idx="2">
                  <c:v>1200</c:v>
                </c:pt>
                <c:pt idx="3">
                  <c:v>1220</c:v>
                </c:pt>
                <c:pt idx="4">
                  <c:v>1240</c:v>
                </c:pt>
                <c:pt idx="5">
                  <c:v>1260</c:v>
                </c:pt>
                <c:pt idx="6">
                  <c:v>1280</c:v>
                </c:pt>
                <c:pt idx="7">
                  <c:v>1300</c:v>
                </c:pt>
                <c:pt idx="8">
                  <c:v>1320</c:v>
                </c:pt>
                <c:pt idx="9">
                  <c:v>1340</c:v>
                </c:pt>
                <c:pt idx="10">
                  <c:v>1360</c:v>
                </c:pt>
                <c:pt idx="11">
                  <c:v>1380</c:v>
                </c:pt>
                <c:pt idx="12">
                  <c:v>1400</c:v>
                </c:pt>
                <c:pt idx="13">
                  <c:v>1420</c:v>
                </c:pt>
                <c:pt idx="14">
                  <c:v>1440</c:v>
                </c:pt>
                <c:pt idx="15">
                  <c:v>1460</c:v>
                </c:pt>
                <c:pt idx="16">
                  <c:v>1480</c:v>
                </c:pt>
                <c:pt idx="17">
                  <c:v>1500</c:v>
                </c:pt>
                <c:pt idx="18">
                  <c:v>1520</c:v>
                </c:pt>
                <c:pt idx="19">
                  <c:v>1540</c:v>
                </c:pt>
                <c:pt idx="20">
                  <c:v>1560</c:v>
                </c:pt>
                <c:pt idx="21">
                  <c:v>1580</c:v>
                </c:pt>
                <c:pt idx="22">
                  <c:v>1600</c:v>
                </c:pt>
                <c:pt idx="23">
                  <c:v>1620</c:v>
                </c:pt>
                <c:pt idx="24">
                  <c:v>1640</c:v>
                </c:pt>
                <c:pt idx="25">
                  <c:v>1660</c:v>
                </c:pt>
                <c:pt idx="26">
                  <c:v>1680</c:v>
                </c:pt>
                <c:pt idx="27">
                  <c:v>1700</c:v>
                </c:pt>
                <c:pt idx="28">
                  <c:v>1720</c:v>
                </c:pt>
                <c:pt idx="29">
                  <c:v>1740</c:v>
                </c:pt>
                <c:pt idx="30">
                  <c:v>1760</c:v>
                </c:pt>
                <c:pt idx="31">
                  <c:v>1780</c:v>
                </c:pt>
                <c:pt idx="32">
                  <c:v>1800</c:v>
                </c:pt>
                <c:pt idx="33">
                  <c:v>1820</c:v>
                </c:pt>
                <c:pt idx="34">
                  <c:v>1840</c:v>
                </c:pt>
                <c:pt idx="35">
                  <c:v>1860</c:v>
                </c:pt>
                <c:pt idx="36">
                  <c:v>1880</c:v>
                </c:pt>
                <c:pt idx="37">
                  <c:v>1900</c:v>
                </c:pt>
                <c:pt idx="38">
                  <c:v>1920</c:v>
                </c:pt>
                <c:pt idx="39">
                  <c:v>1940</c:v>
                </c:pt>
                <c:pt idx="40">
                  <c:v>1960</c:v>
                </c:pt>
                <c:pt idx="41">
                  <c:v>1980</c:v>
                </c:pt>
                <c:pt idx="42">
                  <c:v>2000</c:v>
                </c:pt>
                <c:pt idx="43">
                  <c:v>2020</c:v>
                </c:pt>
                <c:pt idx="44">
                  <c:v>2040</c:v>
                </c:pt>
                <c:pt idx="45">
                  <c:v>2060</c:v>
                </c:pt>
                <c:pt idx="46">
                  <c:v>2080</c:v>
                </c:pt>
                <c:pt idx="47">
                  <c:v>2100</c:v>
                </c:pt>
              </c:numCache>
            </c:numRef>
          </c:xVal>
          <c:yVal>
            <c:numRef>
              <c:f>[1]QE_Gas!$BU$11:$BU$58</c:f>
              <c:numCache>
                <c:formatCode>General</c:formatCode>
                <c:ptCount val="48"/>
                <c:pt idx="0">
                  <c:v>4.6379900000000003E-13</c:v>
                </c:pt>
                <c:pt idx="1">
                  <c:v>5.8377899999999999E-13</c:v>
                </c:pt>
                <c:pt idx="2">
                  <c:v>8.2315600000000001E-13</c:v>
                </c:pt>
                <c:pt idx="3">
                  <c:v>1.1444690000000001E-12</c:v>
                </c:pt>
                <c:pt idx="4">
                  <c:v>1.6229829999999999E-12</c:v>
                </c:pt>
                <c:pt idx="5">
                  <c:v>2.0903400000000002E-12</c:v>
                </c:pt>
                <c:pt idx="6">
                  <c:v>2.4289900000000001E-12</c:v>
                </c:pt>
                <c:pt idx="7">
                  <c:v>2.8029700000000001E-12</c:v>
                </c:pt>
                <c:pt idx="8">
                  <c:v>3.51853E-12</c:v>
                </c:pt>
                <c:pt idx="9">
                  <c:v>4.6384700000000001E-12</c:v>
                </c:pt>
                <c:pt idx="10">
                  <c:v>6.0853700000000004E-12</c:v>
                </c:pt>
                <c:pt idx="11">
                  <c:v>8.4364100000000008E-12</c:v>
                </c:pt>
                <c:pt idx="12">
                  <c:v>1.1374210000000001E-11</c:v>
                </c:pt>
                <c:pt idx="13">
                  <c:v>1.443868E-11</c:v>
                </c:pt>
                <c:pt idx="14">
                  <c:v>1.75054E-11</c:v>
                </c:pt>
                <c:pt idx="15">
                  <c:v>2.0868700000000001E-11</c:v>
                </c:pt>
                <c:pt idx="16">
                  <c:v>2.40924E-11</c:v>
                </c:pt>
                <c:pt idx="17">
                  <c:v>2.6234599999999999E-11</c:v>
                </c:pt>
                <c:pt idx="18">
                  <c:v>2.71465E-11</c:v>
                </c:pt>
                <c:pt idx="19">
                  <c:v>2.7200299999999999E-11</c:v>
                </c:pt>
                <c:pt idx="20">
                  <c:v>2.8270199999999999E-11</c:v>
                </c:pt>
                <c:pt idx="21">
                  <c:v>3.2528099999999998E-11</c:v>
                </c:pt>
                <c:pt idx="22">
                  <c:v>3.7539800000000001E-11</c:v>
                </c:pt>
                <c:pt idx="23">
                  <c:v>3.7349600000000001E-11</c:v>
                </c:pt>
                <c:pt idx="24">
                  <c:v>2.8487299999999999E-11</c:v>
                </c:pt>
                <c:pt idx="25">
                  <c:v>1.610784E-11</c:v>
                </c:pt>
                <c:pt idx="26">
                  <c:v>7.5348500000000004E-12</c:v>
                </c:pt>
                <c:pt idx="27">
                  <c:v>3.9697300000000003E-12</c:v>
                </c:pt>
                <c:pt idx="28">
                  <c:v>2.8833499999999998E-12</c:v>
                </c:pt>
                <c:pt idx="29">
                  <c:v>2.53418E-12</c:v>
                </c:pt>
                <c:pt idx="30">
                  <c:v>2.3811499999999998E-12</c:v>
                </c:pt>
                <c:pt idx="31">
                  <c:v>2.2834099999999999E-12</c:v>
                </c:pt>
                <c:pt idx="32">
                  <c:v>2.2075199999999999E-12</c:v>
                </c:pt>
                <c:pt idx="33">
                  <c:v>2.1437900000000001E-12</c:v>
                </c:pt>
                <c:pt idx="34">
                  <c:v>2.0690700000000002E-12</c:v>
                </c:pt>
                <c:pt idx="35">
                  <c:v>1.9782699999999998E-12</c:v>
                </c:pt>
                <c:pt idx="36">
                  <c:v>1.86484E-12</c:v>
                </c:pt>
                <c:pt idx="37">
                  <c:v>1.744639E-12</c:v>
                </c:pt>
                <c:pt idx="38">
                  <c:v>1.617206E-12</c:v>
                </c:pt>
                <c:pt idx="39">
                  <c:v>1.499217E-12</c:v>
                </c:pt>
                <c:pt idx="40">
                  <c:v>1.386E-12</c:v>
                </c:pt>
                <c:pt idx="41">
                  <c:v>1.28547E-12</c:v>
                </c:pt>
                <c:pt idx="42">
                  <c:v>1.197362E-12</c:v>
                </c:pt>
                <c:pt idx="43">
                  <c:v>1.1168819999999999E-12</c:v>
                </c:pt>
                <c:pt idx="44">
                  <c:v>1.05636E-12</c:v>
                </c:pt>
                <c:pt idx="45">
                  <c:v>9.9953100000000006E-13</c:v>
                </c:pt>
                <c:pt idx="46">
                  <c:v>9.4920000000000003E-13</c:v>
                </c:pt>
                <c:pt idx="47">
                  <c:v>9.0113899999999996E-13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B80-4077-8E1A-CE1C4BB01A58}"/>
            </c:ext>
          </c:extLst>
        </c:ser>
        <c:ser>
          <c:idx val="6"/>
          <c:order val="1"/>
          <c:tx>
            <c:v>Ar_CH4_00_100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[1]QE_Gas!$AK$22:$AK$57</c:f>
              <c:numCache>
                <c:formatCode>General</c:formatCode>
                <c:ptCount val="36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</c:numCache>
            </c:numRef>
          </c:xVal>
          <c:yVal>
            <c:numRef>
              <c:f>[1]QE_Gas!$AL$22:$AL$57</c:f>
              <c:numCache>
                <c:formatCode>General</c:formatCode>
                <c:ptCount val="36"/>
                <c:pt idx="0">
                  <c:v>1.7687700000000001E-13</c:v>
                </c:pt>
                <c:pt idx="1">
                  <c:v>1.8793200000000001E-13</c:v>
                </c:pt>
                <c:pt idx="2">
                  <c:v>4.0699299999999998E-13</c:v>
                </c:pt>
                <c:pt idx="3">
                  <c:v>1.692942E-12</c:v>
                </c:pt>
                <c:pt idx="4">
                  <c:v>4.4574399999999996E-12</c:v>
                </c:pt>
                <c:pt idx="5">
                  <c:v>8.0057899999999996E-12</c:v>
                </c:pt>
                <c:pt idx="6">
                  <c:v>1.053805E-11</c:v>
                </c:pt>
                <c:pt idx="7">
                  <c:v>1.1603820000000001E-11</c:v>
                </c:pt>
                <c:pt idx="8">
                  <c:v>1.18172E-11</c:v>
                </c:pt>
                <c:pt idx="9">
                  <c:v>1.241022E-11</c:v>
                </c:pt>
                <c:pt idx="10">
                  <c:v>1.442305E-11</c:v>
                </c:pt>
                <c:pt idx="11">
                  <c:v>1.678406E-11</c:v>
                </c:pt>
                <c:pt idx="12">
                  <c:v>1.6768350000000001E-11</c:v>
                </c:pt>
                <c:pt idx="13">
                  <c:v>1.2821640000000001E-11</c:v>
                </c:pt>
                <c:pt idx="14">
                  <c:v>7.2908600000000003E-12</c:v>
                </c:pt>
                <c:pt idx="15">
                  <c:v>3.4486899999999999E-12</c:v>
                </c:pt>
                <c:pt idx="16">
                  <c:v>1.85127E-12</c:v>
                </c:pt>
                <c:pt idx="17">
                  <c:v>1.3723150000000001E-12</c:v>
                </c:pt>
                <c:pt idx="18">
                  <c:v>1.2350269999999999E-12</c:v>
                </c:pt>
                <c:pt idx="19">
                  <c:v>1.1883489999999999E-12</c:v>
                </c:pt>
                <c:pt idx="20">
                  <c:v>1.163326E-12</c:v>
                </c:pt>
                <c:pt idx="21">
                  <c:v>1.1445120000000001E-12</c:v>
                </c:pt>
                <c:pt idx="22">
                  <c:v>1.127634E-12</c:v>
                </c:pt>
                <c:pt idx="23">
                  <c:v>1.105568E-12</c:v>
                </c:pt>
                <c:pt idx="24">
                  <c:v>1.0744240000000001E-12</c:v>
                </c:pt>
                <c:pt idx="25">
                  <c:v>1.024935E-12</c:v>
                </c:pt>
                <c:pt idx="26">
                  <c:v>9.6746299999999991E-13</c:v>
                </c:pt>
                <c:pt idx="27">
                  <c:v>9.0456800000000001E-13</c:v>
                </c:pt>
                <c:pt idx="28">
                  <c:v>8.4620200000000001E-13</c:v>
                </c:pt>
                <c:pt idx="29">
                  <c:v>7.9156000000000001E-13</c:v>
                </c:pt>
                <c:pt idx="30">
                  <c:v>7.3853900000000003E-13</c:v>
                </c:pt>
                <c:pt idx="31">
                  <c:v>6.9041600000000001E-13</c:v>
                </c:pt>
                <c:pt idx="32">
                  <c:v>6.5047699999999996E-13</c:v>
                </c:pt>
                <c:pt idx="33">
                  <c:v>6.1122099999999997E-13</c:v>
                </c:pt>
                <c:pt idx="34">
                  <c:v>5.8648400000000003E-13</c:v>
                </c:pt>
                <c:pt idx="35">
                  <c:v>5.6014100000000005E-13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B80-4077-8E1A-CE1C4BB01A58}"/>
            </c:ext>
          </c:extLst>
        </c:ser>
        <c:ser>
          <c:idx val="9"/>
          <c:order val="2"/>
          <c:tx>
            <c:v>Ar_CH4_25_75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[1]QE_Gas!$AZ$22:$AZ$58</c:f>
              <c:numCache>
                <c:formatCode>General</c:formatCode>
                <c:ptCount val="37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  <c:pt idx="36">
                  <c:v>2100</c:v>
                </c:pt>
              </c:numCache>
            </c:numRef>
          </c:xVal>
          <c:yVal>
            <c:numRef>
              <c:f>[1]QE_Gas!$BA$22:$BA$58</c:f>
              <c:numCache>
                <c:formatCode>General</c:formatCode>
                <c:ptCount val="37"/>
                <c:pt idx="0">
                  <c:v>1.6838900000000001E-13</c:v>
                </c:pt>
                <c:pt idx="1">
                  <c:v>1.8496399999999999E-13</c:v>
                </c:pt>
                <c:pt idx="2">
                  <c:v>4.8032799999999999E-13</c:v>
                </c:pt>
                <c:pt idx="3">
                  <c:v>1.9349250000000001E-12</c:v>
                </c:pt>
                <c:pt idx="4">
                  <c:v>4.84339E-12</c:v>
                </c:pt>
                <c:pt idx="5">
                  <c:v>8.3460000000000002E-12</c:v>
                </c:pt>
                <c:pt idx="6">
                  <c:v>1.073949E-11</c:v>
                </c:pt>
                <c:pt idx="7">
                  <c:v>1.170887E-11</c:v>
                </c:pt>
                <c:pt idx="8">
                  <c:v>1.190355E-11</c:v>
                </c:pt>
                <c:pt idx="9">
                  <c:v>1.24976E-11</c:v>
                </c:pt>
                <c:pt idx="10">
                  <c:v>1.4530389999999999E-11</c:v>
                </c:pt>
                <c:pt idx="11">
                  <c:v>1.6901299999999999E-11</c:v>
                </c:pt>
                <c:pt idx="12">
                  <c:v>1.690105E-11</c:v>
                </c:pt>
                <c:pt idx="13">
                  <c:v>1.293981E-11</c:v>
                </c:pt>
                <c:pt idx="14">
                  <c:v>7.3493599999999997E-12</c:v>
                </c:pt>
                <c:pt idx="15">
                  <c:v>3.4777599999999999E-12</c:v>
                </c:pt>
                <c:pt idx="16">
                  <c:v>1.8643700000000001E-12</c:v>
                </c:pt>
                <c:pt idx="17">
                  <c:v>1.3808279999999999E-12</c:v>
                </c:pt>
                <c:pt idx="18">
                  <c:v>1.2494720000000001E-12</c:v>
                </c:pt>
                <c:pt idx="19">
                  <c:v>1.193526E-12</c:v>
                </c:pt>
                <c:pt idx="20">
                  <c:v>1.169615E-12</c:v>
                </c:pt>
                <c:pt idx="21">
                  <c:v>1.15707E-12</c:v>
                </c:pt>
                <c:pt idx="22">
                  <c:v>1.14482E-12</c:v>
                </c:pt>
                <c:pt idx="23">
                  <c:v>1.1236750000000001E-12</c:v>
                </c:pt>
                <c:pt idx="24">
                  <c:v>1.0886239999999999E-12</c:v>
                </c:pt>
                <c:pt idx="25">
                  <c:v>1.041011E-12</c:v>
                </c:pt>
                <c:pt idx="26">
                  <c:v>9.8546699999999992E-13</c:v>
                </c:pt>
                <c:pt idx="27">
                  <c:v>9.2562999999999996E-13</c:v>
                </c:pt>
                <c:pt idx="28">
                  <c:v>8.6468099999999998E-13</c:v>
                </c:pt>
                <c:pt idx="29">
                  <c:v>8.0707300000000003E-13</c:v>
                </c:pt>
                <c:pt idx="30">
                  <c:v>7.5302400000000004E-13</c:v>
                </c:pt>
                <c:pt idx="31">
                  <c:v>7.07103E-13</c:v>
                </c:pt>
                <c:pt idx="32">
                  <c:v>6.6283899999999996E-13</c:v>
                </c:pt>
                <c:pt idx="33">
                  <c:v>6.2759999999999997E-13</c:v>
                </c:pt>
                <c:pt idx="34">
                  <c:v>5.97268E-13</c:v>
                </c:pt>
                <c:pt idx="35">
                  <c:v>5.6988099999999996E-13</c:v>
                </c:pt>
                <c:pt idx="36">
                  <c:v>5.4201499999999999E-13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B80-4077-8E1A-CE1C4BB01A58}"/>
            </c:ext>
          </c:extLst>
        </c:ser>
        <c:ser>
          <c:idx val="5"/>
          <c:order val="3"/>
          <c:tx>
            <c:v>Ar_CH4_50_50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[1]QE_Gas!$AF$22:$AF$58</c:f>
              <c:numCache>
                <c:formatCode>General</c:formatCode>
                <c:ptCount val="37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  <c:pt idx="36">
                  <c:v>2100</c:v>
                </c:pt>
              </c:numCache>
            </c:numRef>
          </c:xVal>
          <c:yVal>
            <c:numRef>
              <c:f>[1]QE_Gas!$AG$22:$AG$58</c:f>
              <c:numCache>
                <c:formatCode>General</c:formatCode>
                <c:ptCount val="37"/>
                <c:pt idx="0">
                  <c:v>1.7886700000000001E-13</c:v>
                </c:pt>
                <c:pt idx="1">
                  <c:v>2.07083E-13</c:v>
                </c:pt>
                <c:pt idx="2">
                  <c:v>6.0515399999999999E-13</c:v>
                </c:pt>
                <c:pt idx="3">
                  <c:v>2.2530699999999998E-12</c:v>
                </c:pt>
                <c:pt idx="4">
                  <c:v>5.2233800000000003E-12</c:v>
                </c:pt>
                <c:pt idx="5">
                  <c:v>8.5065099999999999E-12</c:v>
                </c:pt>
                <c:pt idx="6">
                  <c:v>1.0627010000000001E-11</c:v>
                </c:pt>
                <c:pt idx="7">
                  <c:v>1.1485360000000001E-11</c:v>
                </c:pt>
                <c:pt idx="8">
                  <c:v>1.1659119999999999E-11</c:v>
                </c:pt>
                <c:pt idx="9">
                  <c:v>1.223461E-11</c:v>
                </c:pt>
                <c:pt idx="10">
                  <c:v>1.422539E-11</c:v>
                </c:pt>
                <c:pt idx="11">
                  <c:v>1.6546039999999999E-11</c:v>
                </c:pt>
                <c:pt idx="12">
                  <c:v>1.652719E-11</c:v>
                </c:pt>
                <c:pt idx="13">
                  <c:v>1.2653710000000001E-11</c:v>
                </c:pt>
                <c:pt idx="14">
                  <c:v>7.1942399999999998E-12</c:v>
                </c:pt>
                <c:pt idx="15">
                  <c:v>3.40742E-12</c:v>
                </c:pt>
                <c:pt idx="16">
                  <c:v>1.8357800000000001E-12</c:v>
                </c:pt>
                <c:pt idx="17">
                  <c:v>1.368114E-12</c:v>
                </c:pt>
                <c:pt idx="18">
                  <c:v>1.235172E-12</c:v>
                </c:pt>
                <c:pt idx="19">
                  <c:v>1.1847949999999999E-12</c:v>
                </c:pt>
                <c:pt idx="20">
                  <c:v>1.166716E-12</c:v>
                </c:pt>
                <c:pt idx="21">
                  <c:v>1.15609E-12</c:v>
                </c:pt>
                <c:pt idx="22">
                  <c:v>1.1464399999999999E-12</c:v>
                </c:pt>
                <c:pt idx="23">
                  <c:v>1.126687E-12</c:v>
                </c:pt>
                <c:pt idx="24">
                  <c:v>1.096139E-12</c:v>
                </c:pt>
                <c:pt idx="25">
                  <c:v>1.0488800000000001E-12</c:v>
                </c:pt>
                <c:pt idx="26">
                  <c:v>9.9318099999999999E-13</c:v>
                </c:pt>
                <c:pt idx="27">
                  <c:v>9.3178800000000007E-13</c:v>
                </c:pt>
                <c:pt idx="28">
                  <c:v>8.7254800000000001E-13</c:v>
                </c:pt>
                <c:pt idx="29">
                  <c:v>8.1318100000000005E-13</c:v>
                </c:pt>
                <c:pt idx="30">
                  <c:v>7.6290099999999998E-13</c:v>
                </c:pt>
                <c:pt idx="31">
                  <c:v>7.1534500000000002E-13</c:v>
                </c:pt>
                <c:pt idx="32">
                  <c:v>6.7418500000000002E-13</c:v>
                </c:pt>
                <c:pt idx="33">
                  <c:v>6.4237400000000001E-13</c:v>
                </c:pt>
                <c:pt idx="34">
                  <c:v>6.1428500000000004E-13</c:v>
                </c:pt>
                <c:pt idx="35">
                  <c:v>5.8837899999999999E-13</c:v>
                </c:pt>
                <c:pt idx="36">
                  <c:v>5.6253400000000001E-13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B80-4077-8E1A-CE1C4BB01A58}"/>
            </c:ext>
          </c:extLst>
        </c:ser>
        <c:ser>
          <c:idx val="2"/>
          <c:order val="4"/>
          <c:tx>
            <c:v>Ar_CH4_75_25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[1]QE_Gas!$Q$22:$Q$58</c:f>
              <c:numCache>
                <c:formatCode>General</c:formatCode>
                <c:ptCount val="37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  <c:pt idx="36">
                  <c:v>2100</c:v>
                </c:pt>
              </c:numCache>
            </c:numRef>
          </c:xVal>
          <c:yVal>
            <c:numRef>
              <c:f>[1]QE_Gas!$R$22:$R$58</c:f>
              <c:numCache>
                <c:formatCode>General</c:formatCode>
                <c:ptCount val="37"/>
                <c:pt idx="0">
                  <c:v>1.91655E-13</c:v>
                </c:pt>
                <c:pt idx="1">
                  <c:v>2.8121700000000002E-13</c:v>
                </c:pt>
                <c:pt idx="2">
                  <c:v>9.2335399999999999E-13</c:v>
                </c:pt>
                <c:pt idx="3">
                  <c:v>2.7077600000000002E-12</c:v>
                </c:pt>
                <c:pt idx="4">
                  <c:v>5.5049299999999996E-12</c:v>
                </c:pt>
                <c:pt idx="5">
                  <c:v>8.2094199999999996E-12</c:v>
                </c:pt>
                <c:pt idx="6">
                  <c:v>9.8177000000000001E-12</c:v>
                </c:pt>
                <c:pt idx="7">
                  <c:v>1.0431090000000001E-11</c:v>
                </c:pt>
                <c:pt idx="8">
                  <c:v>1.056031E-11</c:v>
                </c:pt>
                <c:pt idx="9">
                  <c:v>1.108982E-11</c:v>
                </c:pt>
                <c:pt idx="10">
                  <c:v>1.289012E-11</c:v>
                </c:pt>
                <c:pt idx="11">
                  <c:v>1.4993929999999998E-11</c:v>
                </c:pt>
                <c:pt idx="12">
                  <c:v>1.500604E-11</c:v>
                </c:pt>
                <c:pt idx="13">
                  <c:v>1.15061E-11</c:v>
                </c:pt>
                <c:pt idx="14">
                  <c:v>6.5631799999999999E-12</c:v>
                </c:pt>
                <c:pt idx="15">
                  <c:v>3.1281500000000002E-12</c:v>
                </c:pt>
                <c:pt idx="16">
                  <c:v>1.6948470000000001E-12</c:v>
                </c:pt>
                <c:pt idx="17">
                  <c:v>1.2720480000000001E-12</c:v>
                </c:pt>
                <c:pt idx="18">
                  <c:v>1.1517039999999999E-12</c:v>
                </c:pt>
                <c:pt idx="19">
                  <c:v>1.113687E-12</c:v>
                </c:pt>
                <c:pt idx="20">
                  <c:v>1.097808E-12</c:v>
                </c:pt>
                <c:pt idx="21">
                  <c:v>1.087872E-12</c:v>
                </c:pt>
                <c:pt idx="22">
                  <c:v>1.0819609999999999E-12</c:v>
                </c:pt>
                <c:pt idx="23">
                  <c:v>1.0675599999999999E-12</c:v>
                </c:pt>
                <c:pt idx="24">
                  <c:v>1.0420970000000001E-12</c:v>
                </c:pt>
                <c:pt idx="25">
                  <c:v>1.0052799999999999E-12</c:v>
                </c:pt>
                <c:pt idx="26">
                  <c:v>9.5375399999999994E-13</c:v>
                </c:pt>
                <c:pt idx="27">
                  <c:v>8.9662500000000003E-13</c:v>
                </c:pt>
                <c:pt idx="28">
                  <c:v>8.4495100000000002E-13</c:v>
                </c:pt>
                <c:pt idx="29">
                  <c:v>7.9959700000000003E-13</c:v>
                </c:pt>
                <c:pt idx="30">
                  <c:v>7.5029599999999996E-13</c:v>
                </c:pt>
                <c:pt idx="31">
                  <c:v>7.0797900000000001E-13</c:v>
                </c:pt>
                <c:pt idx="32">
                  <c:v>6.6729999999999999E-13</c:v>
                </c:pt>
                <c:pt idx="33">
                  <c:v>6.37064E-13</c:v>
                </c:pt>
                <c:pt idx="34">
                  <c:v>6.10213E-13</c:v>
                </c:pt>
                <c:pt idx="35">
                  <c:v>5.8287799999999999E-13</c:v>
                </c:pt>
                <c:pt idx="36">
                  <c:v>5.6422799999999997E-13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B80-4077-8E1A-CE1C4BB01A58}"/>
            </c:ext>
          </c:extLst>
        </c:ser>
        <c:ser>
          <c:idx val="8"/>
          <c:order val="5"/>
          <c:tx>
            <c:v>Ar_CH4_80_20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[1]QE_Gas!$AU$22:$AU$58</c:f>
              <c:numCache>
                <c:formatCode>General</c:formatCode>
                <c:ptCount val="37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  <c:pt idx="36">
                  <c:v>2100</c:v>
                </c:pt>
              </c:numCache>
            </c:numRef>
          </c:xVal>
          <c:yVal>
            <c:numRef>
              <c:f>[1]QE_Gas!$AV$22:$AV$58</c:f>
              <c:numCache>
                <c:formatCode>General</c:formatCode>
                <c:ptCount val="37"/>
                <c:pt idx="0">
                  <c:v>1.6662999999999999E-13</c:v>
                </c:pt>
                <c:pt idx="1">
                  <c:v>2.6674499999999999E-13</c:v>
                </c:pt>
                <c:pt idx="2">
                  <c:v>9.6260500000000002E-13</c:v>
                </c:pt>
                <c:pt idx="3">
                  <c:v>2.84267E-12</c:v>
                </c:pt>
                <c:pt idx="4">
                  <c:v>5.5803199999999998E-12</c:v>
                </c:pt>
                <c:pt idx="5">
                  <c:v>8.0947000000000002E-12</c:v>
                </c:pt>
                <c:pt idx="6">
                  <c:v>9.5585500000000003E-12</c:v>
                </c:pt>
                <c:pt idx="7">
                  <c:v>1.011651E-11</c:v>
                </c:pt>
                <c:pt idx="8">
                  <c:v>1.023738E-11</c:v>
                </c:pt>
                <c:pt idx="9">
                  <c:v>1.0754529999999999E-11</c:v>
                </c:pt>
                <c:pt idx="10">
                  <c:v>1.251959E-11</c:v>
                </c:pt>
                <c:pt idx="11">
                  <c:v>1.4577030000000001E-11</c:v>
                </c:pt>
                <c:pt idx="12">
                  <c:v>1.458946E-11</c:v>
                </c:pt>
                <c:pt idx="13">
                  <c:v>1.119078E-11</c:v>
                </c:pt>
                <c:pt idx="14">
                  <c:v>6.3795099999999997E-12</c:v>
                </c:pt>
                <c:pt idx="15">
                  <c:v>3.0336500000000001E-12</c:v>
                </c:pt>
                <c:pt idx="16">
                  <c:v>1.638631E-12</c:v>
                </c:pt>
                <c:pt idx="17">
                  <c:v>1.225281E-12</c:v>
                </c:pt>
                <c:pt idx="18">
                  <c:v>1.1083260000000001E-12</c:v>
                </c:pt>
                <c:pt idx="19">
                  <c:v>1.0738800000000001E-12</c:v>
                </c:pt>
                <c:pt idx="20">
                  <c:v>1.060584E-12</c:v>
                </c:pt>
                <c:pt idx="21">
                  <c:v>1.0518819999999999E-12</c:v>
                </c:pt>
                <c:pt idx="22">
                  <c:v>1.043683E-12</c:v>
                </c:pt>
                <c:pt idx="23">
                  <c:v>1.030447E-12</c:v>
                </c:pt>
                <c:pt idx="24">
                  <c:v>1.006195E-12</c:v>
                </c:pt>
                <c:pt idx="25">
                  <c:v>9.6932400000000004E-13</c:v>
                </c:pt>
                <c:pt idx="26">
                  <c:v>9.2777999999999991E-13</c:v>
                </c:pt>
                <c:pt idx="27">
                  <c:v>8.7476399999999999E-13</c:v>
                </c:pt>
                <c:pt idx="28">
                  <c:v>8.2355599999999999E-13</c:v>
                </c:pt>
                <c:pt idx="29">
                  <c:v>7.7126099999999996E-13</c:v>
                </c:pt>
                <c:pt idx="30">
                  <c:v>7.2342999999999998E-13</c:v>
                </c:pt>
                <c:pt idx="31">
                  <c:v>6.8272599999999997E-13</c:v>
                </c:pt>
                <c:pt idx="32">
                  <c:v>6.51652E-13</c:v>
                </c:pt>
                <c:pt idx="33">
                  <c:v>6.2028500000000002E-13</c:v>
                </c:pt>
                <c:pt idx="34">
                  <c:v>5.9795200000000004E-13</c:v>
                </c:pt>
                <c:pt idx="35">
                  <c:v>5.7609499999999998E-13</c:v>
                </c:pt>
                <c:pt idx="36">
                  <c:v>5.5325500000000005E-13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B80-4077-8E1A-CE1C4BB01A58}"/>
            </c:ext>
          </c:extLst>
        </c:ser>
        <c:ser>
          <c:idx val="0"/>
          <c:order val="6"/>
          <c:tx>
            <c:v>Ar_CH4_85_15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[1]QE_Gas!$G$11:$G$58</c:f>
              <c:numCache>
                <c:formatCode>General</c:formatCode>
                <c:ptCount val="48"/>
                <c:pt idx="0">
                  <c:v>1160</c:v>
                </c:pt>
                <c:pt idx="1">
                  <c:v>1180</c:v>
                </c:pt>
                <c:pt idx="2">
                  <c:v>1200</c:v>
                </c:pt>
                <c:pt idx="3">
                  <c:v>1220</c:v>
                </c:pt>
                <c:pt idx="4">
                  <c:v>1240</c:v>
                </c:pt>
                <c:pt idx="5">
                  <c:v>1260</c:v>
                </c:pt>
                <c:pt idx="6">
                  <c:v>1280</c:v>
                </c:pt>
                <c:pt idx="7">
                  <c:v>1300</c:v>
                </c:pt>
                <c:pt idx="8">
                  <c:v>1320</c:v>
                </c:pt>
                <c:pt idx="9">
                  <c:v>1340</c:v>
                </c:pt>
                <c:pt idx="10">
                  <c:v>1360</c:v>
                </c:pt>
                <c:pt idx="11">
                  <c:v>1380</c:v>
                </c:pt>
                <c:pt idx="12">
                  <c:v>1400</c:v>
                </c:pt>
                <c:pt idx="13">
                  <c:v>1420</c:v>
                </c:pt>
                <c:pt idx="14">
                  <c:v>1440</c:v>
                </c:pt>
                <c:pt idx="15">
                  <c:v>1460</c:v>
                </c:pt>
                <c:pt idx="16">
                  <c:v>1480</c:v>
                </c:pt>
                <c:pt idx="17">
                  <c:v>1500</c:v>
                </c:pt>
                <c:pt idx="18">
                  <c:v>1520</c:v>
                </c:pt>
                <c:pt idx="19">
                  <c:v>1540</c:v>
                </c:pt>
                <c:pt idx="20">
                  <c:v>1560</c:v>
                </c:pt>
                <c:pt idx="21">
                  <c:v>1580</c:v>
                </c:pt>
                <c:pt idx="22">
                  <c:v>1600</c:v>
                </c:pt>
                <c:pt idx="23">
                  <c:v>1620</c:v>
                </c:pt>
                <c:pt idx="24">
                  <c:v>1640</c:v>
                </c:pt>
                <c:pt idx="25">
                  <c:v>1660</c:v>
                </c:pt>
                <c:pt idx="26">
                  <c:v>1680</c:v>
                </c:pt>
                <c:pt idx="27">
                  <c:v>1700</c:v>
                </c:pt>
                <c:pt idx="28">
                  <c:v>1720</c:v>
                </c:pt>
                <c:pt idx="29">
                  <c:v>1740</c:v>
                </c:pt>
                <c:pt idx="30">
                  <c:v>1760</c:v>
                </c:pt>
                <c:pt idx="31">
                  <c:v>1780</c:v>
                </c:pt>
                <c:pt idx="32">
                  <c:v>1800</c:v>
                </c:pt>
                <c:pt idx="33">
                  <c:v>1820</c:v>
                </c:pt>
                <c:pt idx="34">
                  <c:v>1840</c:v>
                </c:pt>
                <c:pt idx="35">
                  <c:v>1860</c:v>
                </c:pt>
                <c:pt idx="36">
                  <c:v>1880</c:v>
                </c:pt>
                <c:pt idx="37">
                  <c:v>1900</c:v>
                </c:pt>
                <c:pt idx="38">
                  <c:v>1920</c:v>
                </c:pt>
                <c:pt idx="39">
                  <c:v>1940</c:v>
                </c:pt>
                <c:pt idx="40">
                  <c:v>1960</c:v>
                </c:pt>
                <c:pt idx="41">
                  <c:v>1980</c:v>
                </c:pt>
                <c:pt idx="42">
                  <c:v>2000</c:v>
                </c:pt>
                <c:pt idx="43">
                  <c:v>2020</c:v>
                </c:pt>
                <c:pt idx="44">
                  <c:v>2040</c:v>
                </c:pt>
                <c:pt idx="45">
                  <c:v>2060</c:v>
                </c:pt>
                <c:pt idx="46">
                  <c:v>2080</c:v>
                </c:pt>
                <c:pt idx="47">
                  <c:v>2100</c:v>
                </c:pt>
              </c:numCache>
            </c:numRef>
          </c:xVal>
          <c:yVal>
            <c:numRef>
              <c:f>[1]QE_Gas!$H$11:$H$58</c:f>
              <c:numCache>
                <c:formatCode>General</c:formatCode>
                <c:ptCount val="48"/>
                <c:pt idx="0">
                  <c:v>2.1488699999999999E-13</c:v>
                </c:pt>
                <c:pt idx="1">
                  <c:v>2.1502500000000001E-13</c:v>
                </c:pt>
                <c:pt idx="2">
                  <c:v>2.1190699999999999E-13</c:v>
                </c:pt>
                <c:pt idx="3">
                  <c:v>2.1022900000000001E-13</c:v>
                </c:pt>
                <c:pt idx="4">
                  <c:v>2.1493899999999999E-13</c:v>
                </c:pt>
                <c:pt idx="5">
                  <c:v>2.1768200000000001E-13</c:v>
                </c:pt>
                <c:pt idx="6">
                  <c:v>2.1852200000000001E-13</c:v>
                </c:pt>
                <c:pt idx="7">
                  <c:v>2.2181099999999999E-13</c:v>
                </c:pt>
                <c:pt idx="8">
                  <c:v>2.27179E-13</c:v>
                </c:pt>
                <c:pt idx="9">
                  <c:v>2.2884500000000002E-13</c:v>
                </c:pt>
                <c:pt idx="10">
                  <c:v>2.3246500000000001E-13</c:v>
                </c:pt>
                <c:pt idx="11">
                  <c:v>2.4326700000000002E-13</c:v>
                </c:pt>
                <c:pt idx="12">
                  <c:v>3.9918400000000001E-13</c:v>
                </c:pt>
                <c:pt idx="13">
                  <c:v>1.173492E-12</c:v>
                </c:pt>
                <c:pt idx="14">
                  <c:v>2.9616099999999999E-12</c:v>
                </c:pt>
                <c:pt idx="15">
                  <c:v>5.4505599999999997E-12</c:v>
                </c:pt>
                <c:pt idx="16">
                  <c:v>7.64741E-12</c:v>
                </c:pt>
                <c:pt idx="17">
                  <c:v>8.9074800000000007E-12</c:v>
                </c:pt>
                <c:pt idx="18">
                  <c:v>9.3961299999999999E-12</c:v>
                </c:pt>
                <c:pt idx="19">
                  <c:v>9.4972700000000004E-12</c:v>
                </c:pt>
                <c:pt idx="20">
                  <c:v>9.9622500000000003E-12</c:v>
                </c:pt>
                <c:pt idx="21">
                  <c:v>1.156571E-11</c:v>
                </c:pt>
                <c:pt idx="22">
                  <c:v>1.344214E-11</c:v>
                </c:pt>
                <c:pt idx="23">
                  <c:v>1.343708E-11</c:v>
                </c:pt>
                <c:pt idx="24">
                  <c:v>1.0306299999999999E-11</c:v>
                </c:pt>
                <c:pt idx="25">
                  <c:v>5.9053200000000001E-12</c:v>
                </c:pt>
                <c:pt idx="26">
                  <c:v>2.8489000000000001E-12</c:v>
                </c:pt>
                <c:pt idx="27">
                  <c:v>1.6037090000000001E-12</c:v>
                </c:pt>
                <c:pt idx="28">
                  <c:v>1.252795E-12</c:v>
                </c:pt>
                <c:pt idx="29">
                  <c:v>1.150401E-12</c:v>
                </c:pt>
                <c:pt idx="30">
                  <c:v>1.1127969999999999E-12</c:v>
                </c:pt>
                <c:pt idx="31">
                  <c:v>1.091999E-12</c:v>
                </c:pt>
                <c:pt idx="32">
                  <c:v>1.07969E-12</c:v>
                </c:pt>
                <c:pt idx="33">
                  <c:v>1.070201E-12</c:v>
                </c:pt>
                <c:pt idx="34">
                  <c:v>1.0556749999999999E-12</c:v>
                </c:pt>
                <c:pt idx="35">
                  <c:v>1.0218160000000001E-12</c:v>
                </c:pt>
                <c:pt idx="36">
                  <c:v>9.8200600000000009E-13</c:v>
                </c:pt>
                <c:pt idx="37">
                  <c:v>9.3536799999999994E-13</c:v>
                </c:pt>
                <c:pt idx="38">
                  <c:v>8.8294800000000005E-13</c:v>
                </c:pt>
                <c:pt idx="39">
                  <c:v>8.3243099999999999E-13</c:v>
                </c:pt>
                <c:pt idx="40">
                  <c:v>7.8189499999999997E-13</c:v>
                </c:pt>
                <c:pt idx="41">
                  <c:v>7.3853799999999996E-13</c:v>
                </c:pt>
                <c:pt idx="42">
                  <c:v>6.9845600000000005E-13</c:v>
                </c:pt>
                <c:pt idx="43">
                  <c:v>6.6665799999999997E-13</c:v>
                </c:pt>
                <c:pt idx="44">
                  <c:v>6.4158399999999997E-13</c:v>
                </c:pt>
                <c:pt idx="45">
                  <c:v>6.1046000000000001E-13</c:v>
                </c:pt>
                <c:pt idx="46">
                  <c:v>5.8972999999999995E-13</c:v>
                </c:pt>
                <c:pt idx="47">
                  <c:v>5.7061599999999996E-13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2B80-4077-8E1A-CE1C4BB01A58}"/>
            </c:ext>
          </c:extLst>
        </c:ser>
        <c:ser>
          <c:idx val="3"/>
          <c:order val="7"/>
          <c:tx>
            <c:v>_Ar_CH4_90_10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[1]QE_Gas!$V$22:$V$58</c:f>
              <c:numCache>
                <c:formatCode>General</c:formatCode>
                <c:ptCount val="37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  <c:pt idx="36">
                  <c:v>2100</c:v>
                </c:pt>
              </c:numCache>
            </c:numRef>
          </c:xVal>
          <c:yVal>
            <c:numRef>
              <c:f>[1]QE_Gas!$W$22:$W$58</c:f>
              <c:numCache>
                <c:formatCode>General</c:formatCode>
                <c:ptCount val="37"/>
                <c:pt idx="0">
                  <c:v>1.8336100000000001E-13</c:v>
                </c:pt>
                <c:pt idx="1">
                  <c:v>3.8003E-13</c:v>
                </c:pt>
                <c:pt idx="2">
                  <c:v>1.247298E-12</c:v>
                </c:pt>
                <c:pt idx="3">
                  <c:v>3.0563900000000001E-12</c:v>
                </c:pt>
                <c:pt idx="4">
                  <c:v>5.2760699999999998E-12</c:v>
                </c:pt>
                <c:pt idx="5">
                  <c:v>7.1258700000000002E-12</c:v>
                </c:pt>
                <c:pt idx="6">
                  <c:v>8.1650099999999994E-12</c:v>
                </c:pt>
                <c:pt idx="7">
                  <c:v>8.5786300000000002E-12</c:v>
                </c:pt>
                <c:pt idx="8">
                  <c:v>8.6705299999999998E-12</c:v>
                </c:pt>
                <c:pt idx="9">
                  <c:v>9.1072399999999995E-12</c:v>
                </c:pt>
                <c:pt idx="10">
                  <c:v>1.059805E-11</c:v>
                </c:pt>
                <c:pt idx="11">
                  <c:v>1.2337010000000001E-11</c:v>
                </c:pt>
                <c:pt idx="12">
                  <c:v>1.2341060000000001E-11</c:v>
                </c:pt>
                <c:pt idx="13">
                  <c:v>9.4695300000000007E-12</c:v>
                </c:pt>
                <c:pt idx="14">
                  <c:v>5.4101900000000004E-12</c:v>
                </c:pt>
                <c:pt idx="15">
                  <c:v>2.5894299999999998E-12</c:v>
                </c:pt>
                <c:pt idx="16">
                  <c:v>1.416791E-12</c:v>
                </c:pt>
                <c:pt idx="17">
                  <c:v>1.064216E-12</c:v>
                </c:pt>
                <c:pt idx="18">
                  <c:v>9.7530200000000004E-13</c:v>
                </c:pt>
                <c:pt idx="19">
                  <c:v>9.4427699999999998E-13</c:v>
                </c:pt>
                <c:pt idx="20">
                  <c:v>9.3236200000000002E-13</c:v>
                </c:pt>
                <c:pt idx="21">
                  <c:v>9.2813799999999998E-13</c:v>
                </c:pt>
                <c:pt idx="22">
                  <c:v>9.2471E-13</c:v>
                </c:pt>
                <c:pt idx="23">
                  <c:v>9.1869099999999997E-13</c:v>
                </c:pt>
                <c:pt idx="24">
                  <c:v>8.9543999999999997E-13</c:v>
                </c:pt>
                <c:pt idx="25">
                  <c:v>8.6653299999999996E-13</c:v>
                </c:pt>
                <c:pt idx="26">
                  <c:v>8.2648499999999999E-13</c:v>
                </c:pt>
                <c:pt idx="27">
                  <c:v>7.8072199999999997E-13</c:v>
                </c:pt>
                <c:pt idx="28">
                  <c:v>7.3663999999999998E-13</c:v>
                </c:pt>
                <c:pt idx="29">
                  <c:v>6.9796699999999999E-13</c:v>
                </c:pt>
                <c:pt idx="30">
                  <c:v>6.5827099999999995E-13</c:v>
                </c:pt>
                <c:pt idx="31">
                  <c:v>6.1979300000000004E-13</c:v>
                </c:pt>
                <c:pt idx="32">
                  <c:v>5.9268999999999997E-13</c:v>
                </c:pt>
                <c:pt idx="33">
                  <c:v>5.6521800000000005E-13</c:v>
                </c:pt>
                <c:pt idx="34">
                  <c:v>5.41096E-13</c:v>
                </c:pt>
                <c:pt idx="35">
                  <c:v>5.2198399999999995E-13</c:v>
                </c:pt>
                <c:pt idx="36">
                  <c:v>5.0134400000000005E-13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2B80-4077-8E1A-CE1C4BB01A58}"/>
            </c:ext>
          </c:extLst>
        </c:ser>
        <c:ser>
          <c:idx val="1"/>
          <c:order val="8"/>
          <c:tx>
            <c:v>Ar_CH4_95_05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[1]QE_Gas!$L$11:$L$57</c:f>
              <c:numCache>
                <c:formatCode>General</c:formatCode>
                <c:ptCount val="47"/>
                <c:pt idx="0">
                  <c:v>1160</c:v>
                </c:pt>
                <c:pt idx="1">
                  <c:v>1180</c:v>
                </c:pt>
                <c:pt idx="2">
                  <c:v>1200</c:v>
                </c:pt>
                <c:pt idx="3">
                  <c:v>1220</c:v>
                </c:pt>
                <c:pt idx="4">
                  <c:v>1240</c:v>
                </c:pt>
                <c:pt idx="5">
                  <c:v>1260</c:v>
                </c:pt>
                <c:pt idx="6">
                  <c:v>1280</c:v>
                </c:pt>
                <c:pt idx="7">
                  <c:v>1300</c:v>
                </c:pt>
                <c:pt idx="8">
                  <c:v>1320</c:v>
                </c:pt>
                <c:pt idx="9">
                  <c:v>1340</c:v>
                </c:pt>
                <c:pt idx="10">
                  <c:v>1360</c:v>
                </c:pt>
                <c:pt idx="11">
                  <c:v>1380</c:v>
                </c:pt>
                <c:pt idx="12">
                  <c:v>1400</c:v>
                </c:pt>
                <c:pt idx="13">
                  <c:v>1420</c:v>
                </c:pt>
                <c:pt idx="14">
                  <c:v>1440</c:v>
                </c:pt>
                <c:pt idx="15">
                  <c:v>1460</c:v>
                </c:pt>
                <c:pt idx="16">
                  <c:v>1480</c:v>
                </c:pt>
                <c:pt idx="17">
                  <c:v>1500</c:v>
                </c:pt>
                <c:pt idx="18">
                  <c:v>1520</c:v>
                </c:pt>
                <c:pt idx="19">
                  <c:v>1540</c:v>
                </c:pt>
                <c:pt idx="20">
                  <c:v>1560</c:v>
                </c:pt>
                <c:pt idx="21">
                  <c:v>1580</c:v>
                </c:pt>
                <c:pt idx="22">
                  <c:v>1600</c:v>
                </c:pt>
                <c:pt idx="23">
                  <c:v>1620</c:v>
                </c:pt>
                <c:pt idx="24">
                  <c:v>1640</c:v>
                </c:pt>
                <c:pt idx="25">
                  <c:v>1660</c:v>
                </c:pt>
                <c:pt idx="26">
                  <c:v>1680</c:v>
                </c:pt>
                <c:pt idx="27">
                  <c:v>1700</c:v>
                </c:pt>
                <c:pt idx="28">
                  <c:v>1720</c:v>
                </c:pt>
                <c:pt idx="29">
                  <c:v>1740</c:v>
                </c:pt>
                <c:pt idx="30">
                  <c:v>1760</c:v>
                </c:pt>
                <c:pt idx="31">
                  <c:v>1780</c:v>
                </c:pt>
                <c:pt idx="32">
                  <c:v>1800</c:v>
                </c:pt>
                <c:pt idx="33">
                  <c:v>1820</c:v>
                </c:pt>
                <c:pt idx="34">
                  <c:v>1840</c:v>
                </c:pt>
                <c:pt idx="35">
                  <c:v>1860</c:v>
                </c:pt>
                <c:pt idx="36">
                  <c:v>1880</c:v>
                </c:pt>
                <c:pt idx="37">
                  <c:v>1900</c:v>
                </c:pt>
                <c:pt idx="38">
                  <c:v>1920</c:v>
                </c:pt>
                <c:pt idx="39">
                  <c:v>1940</c:v>
                </c:pt>
                <c:pt idx="40">
                  <c:v>1960</c:v>
                </c:pt>
                <c:pt idx="41">
                  <c:v>1980</c:v>
                </c:pt>
                <c:pt idx="42">
                  <c:v>2000</c:v>
                </c:pt>
                <c:pt idx="43">
                  <c:v>2020</c:v>
                </c:pt>
                <c:pt idx="44">
                  <c:v>2040</c:v>
                </c:pt>
                <c:pt idx="45">
                  <c:v>2060</c:v>
                </c:pt>
                <c:pt idx="46">
                  <c:v>2080</c:v>
                </c:pt>
              </c:numCache>
            </c:numRef>
          </c:xVal>
          <c:yVal>
            <c:numRef>
              <c:f>[1]QE_Gas!$M$11:$M$57</c:f>
              <c:numCache>
                <c:formatCode>General</c:formatCode>
                <c:ptCount val="47"/>
                <c:pt idx="0">
                  <c:v>1.6084899999999999E-13</c:v>
                </c:pt>
                <c:pt idx="1">
                  <c:v>1.6065E-13</c:v>
                </c:pt>
                <c:pt idx="2">
                  <c:v>1.6670000000000001E-13</c:v>
                </c:pt>
                <c:pt idx="3">
                  <c:v>1.6846999999999999E-13</c:v>
                </c:pt>
                <c:pt idx="4">
                  <c:v>1.6777299999999999E-13</c:v>
                </c:pt>
                <c:pt idx="5">
                  <c:v>1.69527E-13</c:v>
                </c:pt>
                <c:pt idx="6">
                  <c:v>1.6530100000000001E-13</c:v>
                </c:pt>
                <c:pt idx="7">
                  <c:v>1.7255800000000001E-13</c:v>
                </c:pt>
                <c:pt idx="8">
                  <c:v>1.75375E-13</c:v>
                </c:pt>
                <c:pt idx="9">
                  <c:v>1.7680699999999999E-13</c:v>
                </c:pt>
                <c:pt idx="10">
                  <c:v>1.8243599999999999E-13</c:v>
                </c:pt>
                <c:pt idx="11">
                  <c:v>2.3906600000000002E-13</c:v>
                </c:pt>
                <c:pt idx="12">
                  <c:v>5.7401900000000004E-13</c:v>
                </c:pt>
                <c:pt idx="13">
                  <c:v>1.5050789999999999E-12</c:v>
                </c:pt>
                <c:pt idx="14">
                  <c:v>3.04373E-12</c:v>
                </c:pt>
                <c:pt idx="15">
                  <c:v>4.7150200000000002E-12</c:v>
                </c:pt>
                <c:pt idx="16">
                  <c:v>6.0322800000000002E-12</c:v>
                </c:pt>
                <c:pt idx="17">
                  <c:v>6.7722300000000001E-12</c:v>
                </c:pt>
                <c:pt idx="18">
                  <c:v>7.0761099999999998E-12</c:v>
                </c:pt>
                <c:pt idx="19">
                  <c:v>7.1452400000000004E-12</c:v>
                </c:pt>
                <c:pt idx="20">
                  <c:v>7.5057300000000006E-12</c:v>
                </c:pt>
                <c:pt idx="21">
                  <c:v>8.71925E-12</c:v>
                </c:pt>
                <c:pt idx="22">
                  <c:v>1.0152170000000001E-11</c:v>
                </c:pt>
                <c:pt idx="23">
                  <c:v>1.0163E-11</c:v>
                </c:pt>
                <c:pt idx="24">
                  <c:v>7.80719E-12</c:v>
                </c:pt>
                <c:pt idx="25">
                  <c:v>4.4778999999999997E-12</c:v>
                </c:pt>
                <c:pt idx="26">
                  <c:v>2.1666899999999999E-12</c:v>
                </c:pt>
                <c:pt idx="27">
                  <c:v>1.197474E-12</c:v>
                </c:pt>
                <c:pt idx="28">
                  <c:v>9.1589299999999996E-13</c:v>
                </c:pt>
                <c:pt idx="29">
                  <c:v>8.3931099999999996E-13</c:v>
                </c:pt>
                <c:pt idx="30">
                  <c:v>8.1827200000000005E-13</c:v>
                </c:pt>
                <c:pt idx="31">
                  <c:v>8.1117900000000001E-13</c:v>
                </c:pt>
                <c:pt idx="32">
                  <c:v>8.0867899999999997E-13</c:v>
                </c:pt>
                <c:pt idx="33">
                  <c:v>8.09494E-13</c:v>
                </c:pt>
                <c:pt idx="34">
                  <c:v>8.0558600000000002E-13</c:v>
                </c:pt>
                <c:pt idx="35">
                  <c:v>7.8579000000000003E-13</c:v>
                </c:pt>
                <c:pt idx="36">
                  <c:v>7.6456700000000003E-13</c:v>
                </c:pt>
                <c:pt idx="37">
                  <c:v>7.3384300000000005E-13</c:v>
                </c:pt>
                <c:pt idx="38">
                  <c:v>6.9820900000000004E-13</c:v>
                </c:pt>
                <c:pt idx="39">
                  <c:v>6.5440799999999999E-13</c:v>
                </c:pt>
                <c:pt idx="40">
                  <c:v>6.2361099999999998E-13</c:v>
                </c:pt>
                <c:pt idx="41">
                  <c:v>5.8699000000000001E-13</c:v>
                </c:pt>
                <c:pt idx="42">
                  <c:v>5.5963700000000001E-13</c:v>
                </c:pt>
                <c:pt idx="43">
                  <c:v>5.3849400000000005E-13</c:v>
                </c:pt>
                <c:pt idx="44">
                  <c:v>5.1481499999999996E-13</c:v>
                </c:pt>
                <c:pt idx="45">
                  <c:v>4.9565099999999998E-13</c:v>
                </c:pt>
                <c:pt idx="46">
                  <c:v>4.8049300000000002E-13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2B80-4077-8E1A-CE1C4BB01A58}"/>
            </c:ext>
          </c:extLst>
        </c:ser>
        <c:ser>
          <c:idx val="4"/>
          <c:order val="9"/>
          <c:tx>
            <c:v>Ar_CH4_97_03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[1]QE_Gas!$AA$22:$AA$58</c:f>
              <c:numCache>
                <c:formatCode>General</c:formatCode>
                <c:ptCount val="37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  <c:pt idx="36">
                  <c:v>2100</c:v>
                </c:pt>
              </c:numCache>
            </c:numRef>
          </c:xVal>
          <c:yVal>
            <c:numRef>
              <c:f>[1]QE_Gas!$AB$22:$AB$58</c:f>
              <c:numCache>
                <c:formatCode>General</c:formatCode>
                <c:ptCount val="37"/>
                <c:pt idx="0">
                  <c:v>2.4509400000000001E-13</c:v>
                </c:pt>
                <c:pt idx="1">
                  <c:v>6.3014600000000001E-13</c:v>
                </c:pt>
                <c:pt idx="2">
                  <c:v>1.557634E-12</c:v>
                </c:pt>
                <c:pt idx="3">
                  <c:v>2.9242100000000001E-12</c:v>
                </c:pt>
                <c:pt idx="4">
                  <c:v>4.2469899999999999E-12</c:v>
                </c:pt>
                <c:pt idx="5">
                  <c:v>5.2609200000000002E-12</c:v>
                </c:pt>
                <c:pt idx="6">
                  <c:v>5.8442400000000001E-12</c:v>
                </c:pt>
                <c:pt idx="7">
                  <c:v>6.1056700000000002E-12</c:v>
                </c:pt>
                <c:pt idx="8">
                  <c:v>6.1627100000000001E-12</c:v>
                </c:pt>
                <c:pt idx="9">
                  <c:v>6.4787300000000002E-12</c:v>
                </c:pt>
                <c:pt idx="10">
                  <c:v>7.5380300000000007E-12</c:v>
                </c:pt>
                <c:pt idx="11">
                  <c:v>8.7742999999999999E-12</c:v>
                </c:pt>
                <c:pt idx="12">
                  <c:v>8.7839999999999997E-12</c:v>
                </c:pt>
                <c:pt idx="13">
                  <c:v>6.7494199999999997E-12</c:v>
                </c:pt>
                <c:pt idx="14">
                  <c:v>3.8725900000000002E-12</c:v>
                </c:pt>
                <c:pt idx="15">
                  <c:v>1.86594E-12</c:v>
                </c:pt>
                <c:pt idx="16">
                  <c:v>1.035154E-12</c:v>
                </c:pt>
                <c:pt idx="17">
                  <c:v>7.8613099999999998E-13</c:v>
                </c:pt>
                <c:pt idx="18">
                  <c:v>7.2473799999999996E-13</c:v>
                </c:pt>
                <c:pt idx="19">
                  <c:v>7.0303600000000001E-13</c:v>
                </c:pt>
                <c:pt idx="20">
                  <c:v>6.9737699999999999E-13</c:v>
                </c:pt>
                <c:pt idx="21">
                  <c:v>6.9837099999999995E-13</c:v>
                </c:pt>
                <c:pt idx="22">
                  <c:v>6.9498599999999996E-13</c:v>
                </c:pt>
                <c:pt idx="23">
                  <c:v>6.9208199999999996E-13</c:v>
                </c:pt>
                <c:pt idx="24">
                  <c:v>6.8043800000000003E-13</c:v>
                </c:pt>
                <c:pt idx="25">
                  <c:v>6.6125100000000001E-13</c:v>
                </c:pt>
                <c:pt idx="26">
                  <c:v>6.3224000000000004E-13</c:v>
                </c:pt>
                <c:pt idx="27">
                  <c:v>6.0025399999999998E-13</c:v>
                </c:pt>
                <c:pt idx="28">
                  <c:v>5.6978300000000004E-13</c:v>
                </c:pt>
                <c:pt idx="29">
                  <c:v>5.4146300000000001E-13</c:v>
                </c:pt>
                <c:pt idx="30">
                  <c:v>5.0973200000000003E-13</c:v>
                </c:pt>
                <c:pt idx="31">
                  <c:v>4.8894899999999998E-13</c:v>
                </c:pt>
                <c:pt idx="32">
                  <c:v>4.6739799999999996E-13</c:v>
                </c:pt>
                <c:pt idx="33">
                  <c:v>4.4653000000000002E-13</c:v>
                </c:pt>
                <c:pt idx="34">
                  <c:v>4.3385900000000001E-13</c:v>
                </c:pt>
                <c:pt idx="35">
                  <c:v>4.2020900000000001E-13</c:v>
                </c:pt>
                <c:pt idx="36">
                  <c:v>4.0708999999999998E-13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2B80-4077-8E1A-CE1C4BB01A58}"/>
            </c:ext>
          </c:extLst>
        </c:ser>
        <c:ser>
          <c:idx val="10"/>
          <c:order val="10"/>
          <c:tx>
            <c:v>Ar_CH4_98_02</c:v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[1]QE_Gas!$BE$22:$BE$58</c:f>
              <c:numCache>
                <c:formatCode>General</c:formatCode>
                <c:ptCount val="37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  <c:pt idx="36">
                  <c:v>2100</c:v>
                </c:pt>
              </c:numCache>
            </c:numRef>
          </c:xVal>
          <c:yVal>
            <c:numRef>
              <c:f>[1]QE_Gas!$BF$22:$BF$58</c:f>
              <c:numCache>
                <c:formatCode>General</c:formatCode>
                <c:ptCount val="37"/>
                <c:pt idx="0">
                  <c:v>2.7942699999999999E-13</c:v>
                </c:pt>
                <c:pt idx="1">
                  <c:v>6.9707200000000002E-13</c:v>
                </c:pt>
                <c:pt idx="2">
                  <c:v>1.5671039999999999E-12</c:v>
                </c:pt>
                <c:pt idx="3">
                  <c:v>2.7765399999999998E-12</c:v>
                </c:pt>
                <c:pt idx="4">
                  <c:v>3.8796699999999998E-12</c:v>
                </c:pt>
                <c:pt idx="5">
                  <c:v>4.72841E-12</c:v>
                </c:pt>
                <c:pt idx="6">
                  <c:v>5.2258500000000004E-12</c:v>
                </c:pt>
                <c:pt idx="7">
                  <c:v>5.4444799999999998E-12</c:v>
                </c:pt>
                <c:pt idx="8">
                  <c:v>5.4914300000000002E-12</c:v>
                </c:pt>
                <c:pt idx="9">
                  <c:v>5.7674200000000001E-12</c:v>
                </c:pt>
                <c:pt idx="10">
                  <c:v>6.7139000000000003E-12</c:v>
                </c:pt>
                <c:pt idx="11">
                  <c:v>7.8219600000000007E-12</c:v>
                </c:pt>
                <c:pt idx="12">
                  <c:v>7.8383600000000005E-12</c:v>
                </c:pt>
                <c:pt idx="13">
                  <c:v>6.02501E-12</c:v>
                </c:pt>
                <c:pt idx="14">
                  <c:v>3.45612E-12</c:v>
                </c:pt>
                <c:pt idx="15">
                  <c:v>1.6668080000000001E-12</c:v>
                </c:pt>
                <c:pt idx="16">
                  <c:v>9.2109700000000007E-13</c:v>
                </c:pt>
                <c:pt idx="17">
                  <c:v>7.01157E-13</c:v>
                </c:pt>
                <c:pt idx="18">
                  <c:v>6.4365099999999996E-13</c:v>
                </c:pt>
                <c:pt idx="19">
                  <c:v>6.2622800000000001E-13</c:v>
                </c:pt>
                <c:pt idx="20">
                  <c:v>6.2159799999999995E-13</c:v>
                </c:pt>
                <c:pt idx="21">
                  <c:v>6.2351199999999998E-13</c:v>
                </c:pt>
                <c:pt idx="22">
                  <c:v>6.2052399999999995E-13</c:v>
                </c:pt>
                <c:pt idx="23">
                  <c:v>6.1714400000000002E-13</c:v>
                </c:pt>
                <c:pt idx="24">
                  <c:v>6.0601999999999998E-13</c:v>
                </c:pt>
                <c:pt idx="25">
                  <c:v>5.8804799999999996E-13</c:v>
                </c:pt>
                <c:pt idx="26">
                  <c:v>5.6389700000000004E-13</c:v>
                </c:pt>
                <c:pt idx="27">
                  <c:v>5.3832399999999996E-13</c:v>
                </c:pt>
                <c:pt idx="28">
                  <c:v>5.0882000000000005E-13</c:v>
                </c:pt>
                <c:pt idx="29">
                  <c:v>4.8086599999999996E-13</c:v>
                </c:pt>
                <c:pt idx="30">
                  <c:v>4.5893400000000003E-13</c:v>
                </c:pt>
                <c:pt idx="31">
                  <c:v>4.3638500000000001E-13</c:v>
                </c:pt>
                <c:pt idx="32">
                  <c:v>4.1679899999999998E-13</c:v>
                </c:pt>
                <c:pt idx="33">
                  <c:v>3.99391E-13</c:v>
                </c:pt>
                <c:pt idx="34">
                  <c:v>3.8546399999999999E-13</c:v>
                </c:pt>
                <c:pt idx="35">
                  <c:v>3.74091E-13</c:v>
                </c:pt>
                <c:pt idx="36">
                  <c:v>3.6197200000000002E-13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2B80-4077-8E1A-CE1C4BB01A58}"/>
            </c:ext>
          </c:extLst>
        </c:ser>
        <c:ser>
          <c:idx val="11"/>
          <c:order val="11"/>
          <c:tx>
            <c:v>Ar_CH4_99_01</c:v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[1]QE_Gas!$BJ$22:$BJ$58</c:f>
              <c:numCache>
                <c:formatCode>General</c:formatCode>
                <c:ptCount val="37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  <c:pt idx="36">
                  <c:v>2100</c:v>
                </c:pt>
              </c:numCache>
            </c:numRef>
          </c:xVal>
          <c:yVal>
            <c:numRef>
              <c:f>[1]QE_Gas!$BK$22:$BK$58</c:f>
              <c:numCache>
                <c:formatCode>General</c:formatCode>
                <c:ptCount val="37"/>
                <c:pt idx="0">
                  <c:v>3.8752199999999999E-13</c:v>
                </c:pt>
                <c:pt idx="1">
                  <c:v>8.4781600000000003E-13</c:v>
                </c:pt>
                <c:pt idx="2">
                  <c:v>1.5941739999999999E-12</c:v>
                </c:pt>
                <c:pt idx="3">
                  <c:v>2.46667E-12</c:v>
                </c:pt>
                <c:pt idx="4">
                  <c:v>3.232E-12</c:v>
                </c:pt>
                <c:pt idx="5">
                  <c:v>3.8443799999999998E-12</c:v>
                </c:pt>
                <c:pt idx="6">
                  <c:v>4.2243200000000003E-12</c:v>
                </c:pt>
                <c:pt idx="7">
                  <c:v>4.3956999999999999E-12</c:v>
                </c:pt>
                <c:pt idx="8">
                  <c:v>4.4378899999999998E-12</c:v>
                </c:pt>
                <c:pt idx="9">
                  <c:v>4.66035E-12</c:v>
                </c:pt>
                <c:pt idx="10">
                  <c:v>5.4254300000000002E-12</c:v>
                </c:pt>
                <c:pt idx="11">
                  <c:v>6.3193199999999998E-12</c:v>
                </c:pt>
                <c:pt idx="12">
                  <c:v>6.3321699999999997E-12</c:v>
                </c:pt>
                <c:pt idx="13">
                  <c:v>4.8695400000000003E-12</c:v>
                </c:pt>
                <c:pt idx="14">
                  <c:v>2.8034899999999998E-12</c:v>
                </c:pt>
                <c:pt idx="15">
                  <c:v>1.359488E-12</c:v>
                </c:pt>
                <c:pt idx="16">
                  <c:v>7.6252100000000004E-13</c:v>
                </c:pt>
                <c:pt idx="17">
                  <c:v>5.8303399999999998E-13</c:v>
                </c:pt>
                <c:pt idx="18">
                  <c:v>5.3632399999999997E-13</c:v>
                </c:pt>
                <c:pt idx="19">
                  <c:v>5.2219199999999996E-13</c:v>
                </c:pt>
                <c:pt idx="20">
                  <c:v>5.1715399999999996E-13</c:v>
                </c:pt>
                <c:pt idx="21">
                  <c:v>5.1976799999999997E-13</c:v>
                </c:pt>
                <c:pt idx="22">
                  <c:v>5.1853199999999996E-13</c:v>
                </c:pt>
                <c:pt idx="23">
                  <c:v>5.1626399999999995E-13</c:v>
                </c:pt>
                <c:pt idx="24">
                  <c:v>5.0849399999999997E-13</c:v>
                </c:pt>
                <c:pt idx="25">
                  <c:v>4.9610699999999998E-13</c:v>
                </c:pt>
                <c:pt idx="26">
                  <c:v>4.7370500000000005E-13</c:v>
                </c:pt>
                <c:pt idx="27">
                  <c:v>4.5309100000000001E-13</c:v>
                </c:pt>
                <c:pt idx="28">
                  <c:v>4.3061200000000001E-13</c:v>
                </c:pt>
                <c:pt idx="29">
                  <c:v>4.1026599999999999E-13</c:v>
                </c:pt>
                <c:pt idx="30">
                  <c:v>3.9077700000000001E-13</c:v>
                </c:pt>
                <c:pt idx="31">
                  <c:v>3.7115699999999999E-13</c:v>
                </c:pt>
                <c:pt idx="32">
                  <c:v>3.57641E-13</c:v>
                </c:pt>
                <c:pt idx="33">
                  <c:v>3.4239099999999999E-13</c:v>
                </c:pt>
                <c:pt idx="34">
                  <c:v>3.3211499999999999E-13</c:v>
                </c:pt>
                <c:pt idx="35">
                  <c:v>3.22422E-13</c:v>
                </c:pt>
                <c:pt idx="36">
                  <c:v>3.12957E-13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2B80-4077-8E1A-CE1C4BB01A58}"/>
            </c:ext>
          </c:extLst>
        </c:ser>
        <c:ser>
          <c:idx val="12"/>
          <c:order val="12"/>
          <c:tx>
            <c:v>Ar_CH4_99.5_0.5</c:v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[1]QE_Gas!$BO$22:$BO$58</c:f>
              <c:numCache>
                <c:formatCode>General</c:formatCode>
                <c:ptCount val="37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  <c:pt idx="36">
                  <c:v>2100</c:v>
                </c:pt>
              </c:numCache>
            </c:numRef>
          </c:xVal>
          <c:yVal>
            <c:numRef>
              <c:f>[1]QE_Gas!$BP$22:$BP$58</c:f>
              <c:numCache>
                <c:formatCode>General</c:formatCode>
                <c:ptCount val="37"/>
                <c:pt idx="0">
                  <c:v>6.29574E-13</c:v>
                </c:pt>
                <c:pt idx="1">
                  <c:v>8.4911200000000005E-13</c:v>
                </c:pt>
                <c:pt idx="2">
                  <c:v>1.086635E-12</c:v>
                </c:pt>
                <c:pt idx="3">
                  <c:v>1.3241460000000001E-12</c:v>
                </c:pt>
                <c:pt idx="4">
                  <c:v>1.5689909999999999E-12</c:v>
                </c:pt>
                <c:pt idx="5">
                  <c:v>1.8029090000000001E-12</c:v>
                </c:pt>
                <c:pt idx="6">
                  <c:v>1.960251E-12</c:v>
                </c:pt>
                <c:pt idx="7">
                  <c:v>2.0354E-12</c:v>
                </c:pt>
                <c:pt idx="8">
                  <c:v>2.0443099999999998E-12</c:v>
                </c:pt>
                <c:pt idx="9">
                  <c:v>2.1417000000000001E-12</c:v>
                </c:pt>
                <c:pt idx="10">
                  <c:v>2.4821400000000002E-12</c:v>
                </c:pt>
                <c:pt idx="11">
                  <c:v>2.8783899999999998E-12</c:v>
                </c:pt>
                <c:pt idx="12">
                  <c:v>2.8837200000000002E-12</c:v>
                </c:pt>
                <c:pt idx="13">
                  <c:v>2.22805E-12</c:v>
                </c:pt>
                <c:pt idx="14">
                  <c:v>1.2985929999999999E-12</c:v>
                </c:pt>
                <c:pt idx="15">
                  <c:v>6.5233799999999998E-13</c:v>
                </c:pt>
                <c:pt idx="16">
                  <c:v>3.8454199999999999E-13</c:v>
                </c:pt>
                <c:pt idx="17">
                  <c:v>3.0529700000000001E-13</c:v>
                </c:pt>
                <c:pt idx="18">
                  <c:v>2.8294700000000001E-13</c:v>
                </c:pt>
                <c:pt idx="19">
                  <c:v>2.7768800000000001E-13</c:v>
                </c:pt>
                <c:pt idx="20">
                  <c:v>2.74876E-13</c:v>
                </c:pt>
                <c:pt idx="21">
                  <c:v>2.7587700000000002E-13</c:v>
                </c:pt>
                <c:pt idx="22">
                  <c:v>2.7452400000000001E-13</c:v>
                </c:pt>
                <c:pt idx="23">
                  <c:v>2.75028E-13</c:v>
                </c:pt>
                <c:pt idx="24">
                  <c:v>2.7028600000000002E-13</c:v>
                </c:pt>
                <c:pt idx="25">
                  <c:v>2.65782E-13</c:v>
                </c:pt>
                <c:pt idx="26">
                  <c:v>2.55038E-13</c:v>
                </c:pt>
                <c:pt idx="27">
                  <c:v>2.4603099999999998E-13</c:v>
                </c:pt>
                <c:pt idx="28">
                  <c:v>2.38823E-13</c:v>
                </c:pt>
                <c:pt idx="29">
                  <c:v>2.2880300000000001E-13</c:v>
                </c:pt>
                <c:pt idx="30">
                  <c:v>2.18614E-13</c:v>
                </c:pt>
                <c:pt idx="31">
                  <c:v>2.1258699999999999E-13</c:v>
                </c:pt>
                <c:pt idx="32">
                  <c:v>2.02029E-13</c:v>
                </c:pt>
                <c:pt idx="33">
                  <c:v>1.9896799999999999E-13</c:v>
                </c:pt>
                <c:pt idx="34">
                  <c:v>1.9476400000000001E-13</c:v>
                </c:pt>
                <c:pt idx="35">
                  <c:v>1.92292E-13</c:v>
                </c:pt>
                <c:pt idx="36">
                  <c:v>1.86376E-13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2B80-4077-8E1A-CE1C4BB01A58}"/>
            </c:ext>
          </c:extLst>
        </c:ser>
        <c:ser>
          <c:idx val="7"/>
          <c:order val="13"/>
          <c:tx>
            <c:v>Ar_CH4_100_00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[1]QE_Gas!$AP$22:$AP$57</c:f>
              <c:numCache>
                <c:formatCode>General</c:formatCode>
                <c:ptCount val="36"/>
                <c:pt idx="0">
                  <c:v>1380</c:v>
                </c:pt>
                <c:pt idx="1">
                  <c:v>1400</c:v>
                </c:pt>
                <c:pt idx="2">
                  <c:v>1420</c:v>
                </c:pt>
                <c:pt idx="3">
                  <c:v>1440</c:v>
                </c:pt>
                <c:pt idx="4">
                  <c:v>1460</c:v>
                </c:pt>
                <c:pt idx="5">
                  <c:v>1480</c:v>
                </c:pt>
                <c:pt idx="6">
                  <c:v>1500</c:v>
                </c:pt>
                <c:pt idx="7">
                  <c:v>1520</c:v>
                </c:pt>
                <c:pt idx="8">
                  <c:v>1540</c:v>
                </c:pt>
                <c:pt idx="9">
                  <c:v>1560</c:v>
                </c:pt>
                <c:pt idx="10">
                  <c:v>1580</c:v>
                </c:pt>
                <c:pt idx="11">
                  <c:v>1600</c:v>
                </c:pt>
                <c:pt idx="12">
                  <c:v>1620</c:v>
                </c:pt>
                <c:pt idx="13">
                  <c:v>1640</c:v>
                </c:pt>
                <c:pt idx="14">
                  <c:v>1660</c:v>
                </c:pt>
                <c:pt idx="15">
                  <c:v>1680</c:v>
                </c:pt>
                <c:pt idx="16">
                  <c:v>1700</c:v>
                </c:pt>
                <c:pt idx="17">
                  <c:v>1720</c:v>
                </c:pt>
                <c:pt idx="18">
                  <c:v>1740</c:v>
                </c:pt>
                <c:pt idx="19">
                  <c:v>1760</c:v>
                </c:pt>
                <c:pt idx="20">
                  <c:v>1780</c:v>
                </c:pt>
                <c:pt idx="21">
                  <c:v>1800</c:v>
                </c:pt>
                <c:pt idx="22">
                  <c:v>1820</c:v>
                </c:pt>
                <c:pt idx="23">
                  <c:v>1840</c:v>
                </c:pt>
                <c:pt idx="24">
                  <c:v>1860</c:v>
                </c:pt>
                <c:pt idx="25">
                  <c:v>1880</c:v>
                </c:pt>
                <c:pt idx="26">
                  <c:v>1900</c:v>
                </c:pt>
                <c:pt idx="27">
                  <c:v>1920</c:v>
                </c:pt>
                <c:pt idx="28">
                  <c:v>1940</c:v>
                </c:pt>
                <c:pt idx="29">
                  <c:v>1960</c:v>
                </c:pt>
                <c:pt idx="30">
                  <c:v>1980</c:v>
                </c:pt>
                <c:pt idx="31">
                  <c:v>2000</c:v>
                </c:pt>
                <c:pt idx="32">
                  <c:v>2020</c:v>
                </c:pt>
                <c:pt idx="33">
                  <c:v>2040</c:v>
                </c:pt>
                <c:pt idx="34">
                  <c:v>2060</c:v>
                </c:pt>
                <c:pt idx="35">
                  <c:v>2080</c:v>
                </c:pt>
              </c:numCache>
            </c:numRef>
          </c:xVal>
          <c:yVal>
            <c:numRef>
              <c:f>[1]QE_Gas!$AQ$22:$AQ$57</c:f>
              <c:numCache>
                <c:formatCode>General</c:formatCode>
                <c:ptCount val="36"/>
                <c:pt idx="0">
                  <c:v>6.4164099999999995E-13</c:v>
                </c:pt>
                <c:pt idx="1">
                  <c:v>9.2391000000000005E-13</c:v>
                </c:pt>
                <c:pt idx="2">
                  <c:v>1.207953E-12</c:v>
                </c:pt>
                <c:pt idx="3">
                  <c:v>1.478308E-12</c:v>
                </c:pt>
                <c:pt idx="4">
                  <c:v>1.7520970000000001E-12</c:v>
                </c:pt>
                <c:pt idx="5">
                  <c:v>1.9916820000000002E-12</c:v>
                </c:pt>
                <c:pt idx="6">
                  <c:v>2.1517799999999999E-12</c:v>
                </c:pt>
                <c:pt idx="7">
                  <c:v>2.2213399999999999E-12</c:v>
                </c:pt>
                <c:pt idx="8">
                  <c:v>2.2240099999999999E-12</c:v>
                </c:pt>
                <c:pt idx="9">
                  <c:v>2.3166700000000001E-12</c:v>
                </c:pt>
                <c:pt idx="10">
                  <c:v>2.67122E-12</c:v>
                </c:pt>
                <c:pt idx="11">
                  <c:v>3.0835100000000001E-12</c:v>
                </c:pt>
                <c:pt idx="12">
                  <c:v>3.0774399999999999E-12</c:v>
                </c:pt>
                <c:pt idx="13">
                  <c:v>2.3683200000000002E-12</c:v>
                </c:pt>
                <c:pt idx="14">
                  <c:v>1.3774009999999999E-12</c:v>
                </c:pt>
                <c:pt idx="15">
                  <c:v>6.9294100000000005E-13</c:v>
                </c:pt>
                <c:pt idx="16">
                  <c:v>4.1091299999999998E-13</c:v>
                </c:pt>
                <c:pt idx="17">
                  <c:v>3.2567999999999998E-13</c:v>
                </c:pt>
                <c:pt idx="18">
                  <c:v>3.0543600000000002E-13</c:v>
                </c:pt>
                <c:pt idx="19">
                  <c:v>2.9901000000000001E-13</c:v>
                </c:pt>
                <c:pt idx="20">
                  <c:v>2.9854500000000002E-13</c:v>
                </c:pt>
                <c:pt idx="21">
                  <c:v>2.9634299999999999E-13</c:v>
                </c:pt>
                <c:pt idx="22">
                  <c:v>2.9780099999999997E-13</c:v>
                </c:pt>
                <c:pt idx="23">
                  <c:v>2.9672200000000002E-13</c:v>
                </c:pt>
                <c:pt idx="24">
                  <c:v>2.9200999999999998E-13</c:v>
                </c:pt>
                <c:pt idx="25">
                  <c:v>2.8180000000000002E-13</c:v>
                </c:pt>
                <c:pt idx="26">
                  <c:v>2.7585499999999999E-13</c:v>
                </c:pt>
                <c:pt idx="27">
                  <c:v>2.6571100000000001E-13</c:v>
                </c:pt>
                <c:pt idx="28">
                  <c:v>2.5578100000000002E-13</c:v>
                </c:pt>
                <c:pt idx="29">
                  <c:v>2.44861E-13</c:v>
                </c:pt>
                <c:pt idx="30">
                  <c:v>2.3754900000000001E-13</c:v>
                </c:pt>
                <c:pt idx="31">
                  <c:v>2.3095100000000001E-13</c:v>
                </c:pt>
                <c:pt idx="32">
                  <c:v>2.2220399999999999E-13</c:v>
                </c:pt>
                <c:pt idx="33">
                  <c:v>2.16277E-13</c:v>
                </c:pt>
                <c:pt idx="34">
                  <c:v>2.1260999999999999E-13</c:v>
                </c:pt>
                <c:pt idx="35">
                  <c:v>2.05917E-13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2B80-4077-8E1A-CE1C4BB01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96480640"/>
        <c:axId val="-465982496"/>
      </c:scatterChart>
      <c:valAx>
        <c:axId val="-596480640"/>
        <c:scaling>
          <c:orientation val="minMax"/>
          <c:min val="1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Wavelength (Å)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65982496"/>
        <c:crosses val="autoZero"/>
        <c:crossBetween val="midCat"/>
      </c:valAx>
      <c:valAx>
        <c:axId val="-46598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Photocurrent (Amp)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96480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 b="1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r>
              <a:rPr lang="en-US" sz="1100"/>
              <a:t>Aged</a:t>
            </a:r>
            <a:r>
              <a:rPr lang="en-US" sz="1100" baseline="0"/>
              <a:t> Q.E./Original Q.E. [</a:t>
            </a:r>
            <a:r>
              <a:rPr lang="en-US" sz="1100"/>
              <a:t>H-ND</a:t>
            </a:r>
            <a:r>
              <a:rPr lang="en-US" sz="1100" baseline="0"/>
              <a:t>, 50 shots, 160 nm</a:t>
            </a:r>
            <a:r>
              <a:rPr lang="en-US" sz="1100"/>
              <a:t>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QE at 160 nm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X_Ray_Irrd_final!$E$15:$E$19</c:f>
                <c:numCache>
                  <c:formatCode>General</c:formatCode>
                  <c:ptCount val="5"/>
                  <c:pt idx="0">
                    <c:v>1.0018059240438499E-4</c:v>
                  </c:pt>
                  <c:pt idx="1">
                    <c:v>8.56780617217339E-5</c:v>
                  </c:pt>
                  <c:pt idx="2">
                    <c:v>7.0809999999999995E-5</c:v>
                  </c:pt>
                  <c:pt idx="3">
                    <c:v>5.8027893539588002E-5</c:v>
                  </c:pt>
                  <c:pt idx="4">
                    <c:v>6.0141113627655698E-5</c:v>
                  </c:pt>
                </c:numCache>
              </c:numRef>
            </c:plus>
            <c:minus>
              <c:numRef>
                <c:f>X_Ray_Irrd_final!$E$15:$E$19</c:f>
                <c:numCache>
                  <c:formatCode>General</c:formatCode>
                  <c:ptCount val="5"/>
                  <c:pt idx="0">
                    <c:v>1.0018059240438499E-4</c:v>
                  </c:pt>
                  <c:pt idx="1">
                    <c:v>8.56780617217339E-5</c:v>
                  </c:pt>
                  <c:pt idx="2">
                    <c:v>7.0809999999999995E-5</c:v>
                  </c:pt>
                  <c:pt idx="3">
                    <c:v>5.8027893539588002E-5</c:v>
                  </c:pt>
                  <c:pt idx="4">
                    <c:v>6.0141113627655698E-5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X_Ray_Irrd_final!$A$15:$A$19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11</c:v>
                </c:pt>
                <c:pt idx="3">
                  <c:v>21</c:v>
                </c:pt>
                <c:pt idx="4">
                  <c:v>31</c:v>
                </c:pt>
              </c:numCache>
            </c:numRef>
          </c:xVal>
          <c:yVal>
            <c:numRef>
              <c:f>X_Ray_Irrd_final!$G$15:$G$19</c:f>
              <c:numCache>
                <c:formatCode>0.00</c:formatCode>
                <c:ptCount val="5"/>
                <c:pt idx="0">
                  <c:v>1</c:v>
                </c:pt>
                <c:pt idx="1">
                  <c:v>0.95841934752145852</c:v>
                </c:pt>
                <c:pt idx="2">
                  <c:v>0.55716024484343196</c:v>
                </c:pt>
                <c:pt idx="3">
                  <c:v>0.25187018826729446</c:v>
                </c:pt>
                <c:pt idx="4">
                  <c:v>0.25314042041120693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21-4F54-B0E5-30E395616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7078991"/>
        <c:axId val="1329558415"/>
      </c:scatterChart>
      <c:valAx>
        <c:axId val="15670789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r>
                  <a:rPr lang="en-US" sz="1200"/>
                  <a:t>Accumulated charge [mC.cm</a:t>
                </a:r>
                <a:r>
                  <a:rPr lang="en-US" sz="1200" baseline="30000"/>
                  <a:t>-2</a:t>
                </a:r>
                <a:r>
                  <a:rPr lang="en-US" sz="120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en-US"/>
          </a:p>
        </c:txPr>
        <c:crossAx val="1329558415"/>
        <c:crosses val="autoZero"/>
        <c:crossBetween val="midCat"/>
      </c:valAx>
      <c:valAx>
        <c:axId val="1329558415"/>
        <c:scaling>
          <c:orientation val="minMax"/>
          <c:max val="1.1000000000000001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r>
                  <a:rPr lang="en-US" sz="1200"/>
                  <a:t>Relative Q.E.</a:t>
                </a:r>
              </a:p>
            </c:rich>
          </c:tx>
          <c:layout>
            <c:manualLayout>
              <c:xMode val="edge"/>
              <c:yMode val="edge"/>
              <c:x val="2.2089453590405872E-2"/>
              <c:y val="0.26483258294721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defRPr>
              </a:pPr>
              <a:endParaRPr lang="en-US"/>
            </a:p>
          </c:txPr>
        </c:title>
        <c:numFmt formatCode="0.0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en-US"/>
          </a:p>
        </c:txPr>
        <c:crossAx val="1567078991"/>
        <c:crosses val="autoZero"/>
        <c:crossBetween val="midCat"/>
        <c:majorUnit val="0.1"/>
        <c:minorUnit val="5.000000000000001E-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noFill/>
      <a:round/>
    </a:ln>
    <a:effectLst/>
  </c:spPr>
  <c:txPr>
    <a:bodyPr/>
    <a:lstStyle/>
    <a:p>
      <a:pPr>
        <a:defRPr sz="1600" b="1">
          <a:solidFill>
            <a:schemeClr val="tx1"/>
          </a:solidFill>
          <a:latin typeface="Courier New" panose="02070309020205020404" pitchFamily="49" charset="0"/>
          <a:cs typeface="Courier New" panose="02070309020205020404" pitchFamily="49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575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ctr" anchorCtr="0" compatLnSpc="1">
            <a:prstTxWarp prst="textNoShape">
              <a:avLst/>
            </a:prstTxWarp>
          </a:bodyPr>
          <a:lstStyle>
            <a:lvl1pPr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25913" y="0"/>
            <a:ext cx="31575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ctr" anchorCtr="0" compatLnSpc="1">
            <a:prstTxWarp prst="textNoShape">
              <a:avLst/>
            </a:prstTxWarp>
          </a:bodyPr>
          <a:lstStyle>
            <a:lvl1pPr algn="r"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15 giugno 2000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3363"/>
            <a:ext cx="315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b" anchorCtr="0" compatLnSpc="1">
            <a:prstTxWarp prst="textNoShape">
              <a:avLst/>
            </a:prstTxWarp>
          </a:bodyPr>
          <a:lstStyle>
            <a:lvl1pPr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The data storage challenge for LHC-   Part I - The technology 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25913" y="9123363"/>
            <a:ext cx="315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b" anchorCtr="0" compatLnSpc="1">
            <a:prstTxWarp prst="textNoShape">
              <a:avLst/>
            </a:prstTxWarp>
          </a:bodyPr>
          <a:lstStyle>
            <a:lvl1pPr algn="r"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F0EE09F5-DE33-45FB-AD2B-833EA9E8690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66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397250" y="9123363"/>
            <a:ext cx="3571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953" tIns="47978" rIns="95953" bIns="47978" anchor="ctr">
            <a:spAutoFit/>
          </a:bodyPr>
          <a:lstStyle/>
          <a:p>
            <a:pPr algn="ctr" defTabSz="952500">
              <a:spcBef>
                <a:spcPct val="50000"/>
              </a:spcBef>
            </a:pPr>
            <a:fld id="{F377A969-9BF3-4FCC-9D97-5E32E1DBD98D}" type="slidenum">
              <a:rPr lang="en-GB" sz="1000" b="0">
                <a:solidFill>
                  <a:schemeClr val="tx1"/>
                </a:solidFill>
                <a:effectLst/>
                <a:latin typeface="Times New Roman" pitchFamily="18" charset="0"/>
              </a:rPr>
              <a:pPr algn="ctr" defTabSz="952500">
                <a:spcBef>
                  <a:spcPct val="50000"/>
                </a:spcBef>
              </a:pPr>
              <a:t>‹#›</a:t>
            </a:fld>
            <a:endParaRPr lang="en-GB" sz="1000" b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63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7625" y="1200150"/>
            <a:ext cx="46799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93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7625" y="1200150"/>
            <a:ext cx="46799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29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8" y="1952625"/>
            <a:ext cx="8577262" cy="80803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8" y="3894138"/>
            <a:ext cx="7529512" cy="1752600"/>
          </a:xfrm>
          <a:ln>
            <a:noFill/>
          </a:ln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401638" y="6576599"/>
            <a:ext cx="8832504" cy="20361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 pitchFamily="34" charset="0"/>
              </a:defRPr>
            </a:lvl1pPr>
          </a:lstStyle>
          <a:p>
            <a:fld id="{85C7857D-E7FB-4ABA-BF0E-2D190AFD3881}" type="datetime1">
              <a:rPr lang="en-US" smtClean="0"/>
              <a:t>12/5/2022</a:t>
            </a:fld>
            <a:endParaRPr lang="en-US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998788"/>
            <a:ext cx="485775" cy="4667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A527B1-9587-4A5D-81F1-B6CC7BB1BBDB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4913" y="0"/>
            <a:ext cx="2347912" cy="6315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9588" y="0"/>
            <a:ext cx="6892925" cy="6315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5FF04B-34D6-46C7-9702-74AC015AE933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13" y="0"/>
            <a:ext cx="7148512" cy="984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32956D-387D-464E-891F-0C6FD7A31AEA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63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63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3AF1-076E-477C-8981-204D5E25A733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0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94F09-6615-43AB-81E9-AAC149295253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19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07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07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CED-CBB5-46F5-B6F5-958549959C29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88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41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825625"/>
            <a:ext cx="41941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A0E4A-3D22-4C12-A4C2-8BAC81124713}" type="datetime1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0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07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894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894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3325" y="1681163"/>
            <a:ext cx="42100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3325" y="2505075"/>
            <a:ext cx="421005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8B48-BC4C-4A43-8D77-4768FE0FFFB8}" type="datetime1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40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AD5B-8B1B-46D5-9959-309347EE2123}" type="datetime1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98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F853-3718-45AB-B176-8D090DA44CF4}" type="datetime1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9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635" y="0"/>
            <a:ext cx="7046843" cy="984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9179" y="6507163"/>
            <a:ext cx="8954212" cy="25094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76BAE561-E919-478E-B11D-A882268B5F34}" type="datetime1">
              <a:rPr lang="en-US" smtClean="0">
                <a:solidFill>
                  <a:srgbClr val="000000"/>
                </a:solidFill>
              </a:rPr>
              <a:t>12/5/2022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87425"/>
            <a:ext cx="50133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CCA3-E73C-4F48-8CA6-39B8A119CA71}" type="datetime1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08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87425"/>
            <a:ext cx="501332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D6F-6720-4867-9220-DA5924DCE4B4}" type="datetime1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6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08D6-2FC6-484A-B935-B80BF3688A81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61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365125"/>
            <a:ext cx="213518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3162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DB80-7C41-406A-9177-2E48DBD06624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8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E0CB-A4C0-4036-803D-461041612080}" type="datetime1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8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63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63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48666-EDE1-4A61-B49A-5C05D0BDF498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12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3523-7F82-483B-95A9-7E1A69E57C72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36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07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07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0B6E-6DC1-4F35-8A7C-57CD9D7DBB05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5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41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825625"/>
            <a:ext cx="41941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CEAB-6ACE-4736-8383-2920C56C268C}" type="datetime1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95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07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894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894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3325" y="1681163"/>
            <a:ext cx="42100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3325" y="2505075"/>
            <a:ext cx="421005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B204-AB0B-4D8B-8F76-F6463A8859E2}" type="datetime1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9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863" y="6599583"/>
            <a:ext cx="8902700" cy="2584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705CCE-DB64-4B2B-9FB5-7F47F74EE11F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3C63-B4A8-4B78-83CC-D31660E7F5F4}" type="datetime1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32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9DCFC-6AF5-4AF8-909C-858FE39EDA5F}" type="datetime1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50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87425"/>
            <a:ext cx="50133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82EB-AD47-498A-9CEF-FD00461F493D}" type="datetime1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16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87425"/>
            <a:ext cx="501332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37A9-835F-4F5D-89C2-C41F5C6D24C0}" type="datetime1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0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978-817A-4918-9796-776294F6EEC6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67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365125"/>
            <a:ext cx="213518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3162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A661-3981-415E-9ED1-6645E5946E43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0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8" y="1952625"/>
            <a:ext cx="8577262" cy="80803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8" y="3894138"/>
            <a:ext cx="7529512" cy="1752600"/>
          </a:xfrm>
          <a:ln>
            <a:noFill/>
          </a:ln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5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9125" y="6437313"/>
            <a:ext cx="3048000" cy="2873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3" y="6435725"/>
            <a:ext cx="1844675" cy="2857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 pitchFamily="34" charset="0"/>
              </a:defRPr>
            </a:lvl1pPr>
          </a:lstStyle>
          <a:p>
            <a:fld id="{89FE7D24-671D-4BAD-AF7E-DCCC7C6478B9}" type="datetime1">
              <a:rPr lang="en-US" smtClean="0"/>
              <a:t>12/5/2022</a:t>
            </a:fld>
            <a:endParaRPr lang="en-US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998788"/>
            <a:ext cx="485775" cy="466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76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762000" indent="0">
              <a:buNone/>
              <a:defRPr/>
            </a:lvl2pPr>
            <a:lvl3pPr marL="1333500" indent="0">
              <a:buNone/>
              <a:defRPr/>
            </a:lvl3pPr>
            <a:lvl4pPr marL="1752600" indent="0">
              <a:buNone/>
              <a:defRPr/>
            </a:lvl4pPr>
            <a:lvl5pPr marL="21145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9179" y="6578721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6052B05-608A-4534-B1B9-3AB553303BA4}" type="datetime1">
              <a:rPr lang="en-US" smtClean="0"/>
              <a:t>12/5/2022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2370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8AB66F-0DE0-49B3-B36B-86E0CC130AAB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97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31FFCC-101C-45E0-B664-BFC309657B3F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5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589643"/>
            <a:ext cx="8946528" cy="26835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0FF320-36B4-4BCE-BA52-21176189CD84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186FD43-EF25-40E6-A4FA-8AC5C9D5EE51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78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49D8037-24D7-4E0F-9C55-8F7BB082C287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6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A35710F-52C4-4C40-B57C-63C66E6D93A4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24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F59B0B-79F7-480E-A7A0-F01757E22D2D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63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533FB09-BF83-4A50-85FF-736E415F66B3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79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F5AC44-4699-4C2F-BF63-57D589FDEDCC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43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4913" y="0"/>
            <a:ext cx="2347912" cy="6315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9588" y="0"/>
            <a:ext cx="6892925" cy="6315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76295A3-DE0A-403D-98CD-63F6C62E3463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41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13" y="0"/>
            <a:ext cx="7148512" cy="984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C99A8B-B30D-48D4-8309-6F5D52AAD4B2}" type="datetime1">
              <a:rPr lang="en-US" smtClean="0"/>
              <a:t>12/5/2022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67368" y="6547264"/>
            <a:ext cx="9006163" cy="2186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0DA2FB-73E6-4974-9645-595737D1B66F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7107" y="6530009"/>
            <a:ext cx="893658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C91A9F-022F-4204-9331-219A0766E2BB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6863" y="6629401"/>
            <a:ext cx="8906772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48F56E8-BCFC-4B51-9FC3-25ABF39755AC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854760-185E-4110-8D29-FB4F2BC9A9C5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2025514-C51D-4464-8857-D22B0F43F607}" type="datetime1">
              <a:rPr lang="en-US" smtClean="0"/>
              <a:t>12/5/2022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84237" y="0"/>
            <a:ext cx="8918588" cy="984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176338"/>
            <a:ext cx="8863012" cy="51387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9" name="Rectangle 65"/>
          <p:cNvSpPr>
            <a:spLocks noChangeArrowheads="1"/>
          </p:cNvSpPr>
          <p:nvPr/>
        </p:nvSpPr>
        <p:spPr bwMode="auto">
          <a:xfrm>
            <a:off x="7997825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100000"/>
              </a:lnSpc>
            </a:pPr>
            <a:fld id="{9A115F6C-74EA-4BD9-8CC9-31AE54DB4437}" type="slidenum">
              <a:rPr lang="en-US" b="0">
                <a:solidFill>
                  <a:schemeClr val="tx1"/>
                </a:solidFill>
                <a:effectLst/>
                <a:latin typeface="Comic Sans MS" pitchFamily="66" charset="0"/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US" b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93" name="Line 69"/>
          <p:cNvSpPr>
            <a:spLocks noChangeShapeType="1"/>
          </p:cNvSpPr>
          <p:nvPr/>
        </p:nvSpPr>
        <p:spPr bwMode="auto">
          <a:xfrm flipV="1">
            <a:off x="0" y="6472238"/>
            <a:ext cx="99028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pic>
        <p:nvPicPr>
          <p:cNvPr id="1094" name="Picture 70" descr="Logo_INFN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98435" y="0"/>
            <a:ext cx="1758892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89179" y="6553201"/>
            <a:ext cx="8974091" cy="20490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effectLst/>
              </a:defRPr>
            </a:lvl1pPr>
          </a:lstStyle>
          <a:p>
            <a:fld id="{EC603670-F67D-4B2C-84F1-382A556D02AA}" type="datetime1">
              <a:rPr lang="en-US" smtClean="0"/>
              <a:t>12/5/2022</a:t>
            </a:fld>
            <a:endParaRPr lang="en-US"/>
          </a:p>
        </p:txBody>
      </p:sp>
      <p:pic>
        <p:nvPicPr>
          <p:cNvPr id="9" name="Immagine 6" descr="cern.jpg">
            <a:extLst>
              <a:ext uri="{FF2B5EF4-FFF2-40B4-BE49-F238E27FC236}">
                <a16:creationId xmlns:a16="http://schemas.microsoft.com/office/drawing/2014/main" id="{CBAC9A40-7C24-4357-A8D4-EA2DDCAAA2E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84237" cy="9842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600" b="1">
          <a:solidFill>
            <a:srgbClr val="0000CC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rgbClr val="0000CC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rgbClr val="0000CC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0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07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7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A2D34-981B-460B-85D6-7DB248E304DB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775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4525" y="6356350"/>
            <a:ext cx="222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9E2EA-0D77-4DC7-8E00-99CE0E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0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07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7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25E1-2C50-43E1-92C1-F11A8FA93A0B}" type="datetime1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775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4525" y="6356350"/>
            <a:ext cx="222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0DC79-3E8B-4D46-8FD6-2144B3EF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2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92330" y="0"/>
            <a:ext cx="7006105" cy="984250"/>
          </a:xfrm>
          <a:prstGeom prst="rect">
            <a:avLst/>
          </a:prstGeom>
          <a:solidFill>
            <a:srgbClr val="9FC7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176338"/>
            <a:ext cx="8863012" cy="51387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9" name="Rectangle 65"/>
          <p:cNvSpPr>
            <a:spLocks noChangeArrowheads="1"/>
          </p:cNvSpPr>
          <p:nvPr/>
        </p:nvSpPr>
        <p:spPr bwMode="auto">
          <a:xfrm>
            <a:off x="7997825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100000"/>
              </a:lnSpc>
            </a:pPr>
            <a:fld id="{9A115F6C-74EA-4BD9-8CC9-31AE54DB4437}" type="slidenum">
              <a:rPr lang="en-US" b="0">
                <a:solidFill>
                  <a:schemeClr val="tx1"/>
                </a:solidFill>
                <a:effectLst/>
                <a:latin typeface="Comic Sans MS" pitchFamily="66" charset="0"/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US" b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93" name="Line 69"/>
          <p:cNvSpPr>
            <a:spLocks noChangeShapeType="1"/>
          </p:cNvSpPr>
          <p:nvPr/>
        </p:nvSpPr>
        <p:spPr bwMode="auto">
          <a:xfrm flipV="1">
            <a:off x="0" y="6472238"/>
            <a:ext cx="99028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pic>
        <p:nvPicPr>
          <p:cNvPr id="1094" name="Picture 70" descr="Logo_INFN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98435" y="0"/>
            <a:ext cx="170439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89179" y="6578721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effectLst/>
              </a:defRPr>
            </a:lvl1pPr>
          </a:lstStyle>
          <a:p>
            <a:fld id="{4EE45D75-9234-4204-9045-2B7525FFAD19}" type="datetime1">
              <a:rPr lang="en-US" smtClean="0"/>
              <a:t>12/5/2022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192330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4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None/>
        <a:defRPr sz="2000" b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6200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None/>
        <a:defRPr b="1">
          <a:solidFill>
            <a:srgbClr val="0000CC"/>
          </a:solidFill>
          <a:latin typeface="+mn-lt"/>
        </a:defRPr>
      </a:lvl2pPr>
      <a:lvl3pPr marL="133350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None/>
        <a:defRPr sz="1600" b="1">
          <a:solidFill>
            <a:srgbClr val="0000CC"/>
          </a:solidFill>
          <a:latin typeface="+mn-lt"/>
        </a:defRPr>
      </a:lvl3pPr>
      <a:lvl4pPr marL="175260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None/>
        <a:defRPr sz="1400" b="1">
          <a:solidFill>
            <a:srgbClr val="0000CC"/>
          </a:solidFill>
          <a:latin typeface="+mn-lt"/>
        </a:defRPr>
      </a:lvl4pPr>
      <a:lvl5pPr marL="211455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None/>
        <a:defRPr sz="1200" b="1">
          <a:solidFill>
            <a:srgbClr val="0000CC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635000" y="1570038"/>
            <a:ext cx="86677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2689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111404" y="1963190"/>
            <a:ext cx="6010640" cy="4522788"/>
          </a:xfrm>
          <a:noFill/>
          <a:ln w="28575"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effectLst/>
              </a:rPr>
              <a:t>Chandradoy</a:t>
            </a:r>
            <a:r>
              <a:rPr lang="en-US" sz="2800" dirty="0">
                <a:solidFill>
                  <a:schemeClr val="tx1"/>
                </a:solidFill>
                <a:effectLst/>
              </a:rPr>
              <a:t> Chatterjee</a:t>
            </a:r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the nanodiamond-THGEM group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04900" lvl="1" indent="-34290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  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89556" y="2561"/>
            <a:ext cx="7250092" cy="1759564"/>
          </a:xfrm>
          <a:solidFill>
            <a:srgbClr val="C0F4FE"/>
          </a:solidFill>
        </p:spPr>
        <p:txBody>
          <a:bodyPr/>
          <a:lstStyle/>
          <a:p>
            <a:r>
              <a:rPr lang="en-US" kern="1200" dirty="0">
                <a:solidFill>
                  <a:srgbClr val="FF0000"/>
                </a:solidFill>
              </a:rPr>
              <a:t>MPGD-based</a:t>
            </a:r>
            <a:r>
              <a:rPr lang="en-US" kern="1200" dirty="0">
                <a:solidFill>
                  <a:srgbClr val="FF0000"/>
                </a:solidFill>
                <a:effectLst/>
                <a:latin typeface="+mj-lt"/>
              </a:rPr>
              <a:t> PDs with nanodiamond photocathodes</a:t>
            </a:r>
            <a:r>
              <a:rPr lang="en-US" kern="1200" dirty="0">
                <a:solidFill>
                  <a:srgbClr val="FF0000"/>
                </a:solidFill>
              </a:rPr>
              <a:t>: A Trieste-Bari-CERN effort</a:t>
            </a:r>
            <a:endParaRPr lang="en-US" sz="3200" kern="12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67D3642D-894A-4B80-ACEE-E0723F27C6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F96EAE-89D7-4343-B2AD-4C0259682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1953" y="3207287"/>
            <a:ext cx="6530244" cy="3241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en-US" kern="0">
              <a:solidFill>
                <a:schemeClr val="tx1"/>
              </a:solidFill>
            </a:endParaRPr>
          </a:p>
          <a:p>
            <a:pPr marL="285750" indent="0">
              <a:lnSpc>
                <a:spcPct val="80000"/>
              </a:lnSpc>
              <a:buNone/>
            </a:pPr>
            <a:r>
              <a:rPr lang="en-US" sz="2400" kern="0"/>
              <a:t>Motivation for the R&amp;D</a:t>
            </a:r>
            <a:endParaRPr lang="en-US" sz="1600" kern="0"/>
          </a:p>
          <a:p>
            <a:pPr marL="285750" indent="0">
              <a:lnSpc>
                <a:spcPct val="80000"/>
              </a:lnSpc>
              <a:buNone/>
            </a:pPr>
            <a:r>
              <a:rPr lang="en-US" sz="2400" kern="0">
                <a:solidFill>
                  <a:srgbClr val="FF0000"/>
                </a:solidFill>
              </a:rPr>
              <a:t>H-ND: production and spray coating</a:t>
            </a:r>
            <a:endParaRPr lang="en-US" sz="2800" u="sng" ker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85750" indent="0">
              <a:lnSpc>
                <a:spcPct val="80000"/>
              </a:lnSpc>
              <a:buNone/>
            </a:pPr>
            <a:r>
              <a:rPr lang="en-US" sz="2400" kern="0">
                <a:solidFill>
                  <a:schemeClr val="accent2">
                    <a:lumMod val="75000"/>
                  </a:schemeClr>
                </a:solidFill>
              </a:rPr>
              <a:t>Photoemission measurements</a:t>
            </a:r>
          </a:p>
          <a:p>
            <a:pPr marL="285750" indent="0">
              <a:lnSpc>
                <a:spcPct val="80000"/>
              </a:lnSpc>
              <a:buNone/>
            </a:pPr>
            <a:r>
              <a:rPr lang="en-US" sz="2400" kern="0">
                <a:solidFill>
                  <a:schemeClr val="tx1"/>
                </a:solidFill>
              </a:rPr>
              <a:t>THGEMs with nanodiamond coating</a:t>
            </a:r>
            <a:endParaRPr lang="en-US" sz="1600" u="sng" kern="0"/>
          </a:p>
          <a:p>
            <a:pPr marL="285750" indent="0">
              <a:lnSpc>
                <a:spcPct val="80000"/>
              </a:lnSpc>
              <a:buNone/>
            </a:pPr>
            <a:r>
              <a:rPr lang="en-US" sz="2400" kern="0"/>
              <a:t>Measurements in different gas mixtures</a:t>
            </a:r>
            <a:endParaRPr lang="en-US" sz="1600" u="sng" kern="0"/>
          </a:p>
          <a:p>
            <a:pPr marL="285750" indent="0">
              <a:lnSpc>
                <a:spcPct val="80000"/>
              </a:lnSpc>
              <a:buNone/>
            </a:pPr>
            <a:r>
              <a:rPr lang="en-US" sz="2400" kern="0">
                <a:solidFill>
                  <a:srgbClr val="FF0000"/>
                </a:solidFill>
              </a:rPr>
              <a:t>Aging studies</a:t>
            </a:r>
          </a:p>
          <a:p>
            <a:pPr marL="285750" indent="0">
              <a:lnSpc>
                <a:spcPct val="80000"/>
              </a:lnSpc>
              <a:buNone/>
            </a:pPr>
            <a:r>
              <a:rPr lang="en-US" sz="2400" kern="0">
                <a:solidFill>
                  <a:schemeClr val="tx1"/>
                </a:solidFill>
              </a:rPr>
              <a:t>Conclusions</a:t>
            </a:r>
            <a:endParaRPr lang="en-US" sz="1600" kern="0">
              <a:solidFill>
                <a:schemeClr val="tx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0143C9C-5628-0D03-AA45-31C14709B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33" y="4014157"/>
            <a:ext cx="3176056" cy="2382043"/>
          </a:xfrm>
          <a:prstGeom prst="rect">
            <a:avLst/>
          </a:prstGeom>
        </p:spPr>
      </p:pic>
      <p:pic>
        <p:nvPicPr>
          <p:cNvPr id="12" name="Picture 2" descr="D:\Dati Tonio\INFN\RD_FA\polveri diam_sprayed_21.03.2014\disp29\18500x .jpg">
            <a:extLst>
              <a:ext uri="{FF2B5EF4-FFF2-40B4-BE49-F238E27FC236}">
                <a16:creationId xmlns:a16="http://schemas.microsoft.com/office/drawing/2014/main" id="{D6CFD370-74D7-D5D7-241C-0034F6377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4958" y="2261063"/>
            <a:ext cx="1670570" cy="173427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E74287-F653-265D-70A2-8E6D7DDA14F4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  <p:pic>
        <p:nvPicPr>
          <p:cNvPr id="3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322E2B0-2B28-9193-91FD-C941A9BDA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530" y="1025233"/>
            <a:ext cx="1528007" cy="130722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5E7DB1D-8F3A-23FD-FC0D-114EC9601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364" y="2259886"/>
            <a:ext cx="1970477" cy="7158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19" y="0"/>
            <a:ext cx="7234744" cy="984250"/>
          </a:xfrm>
          <a:solidFill>
            <a:srgbClr val="66FFFF"/>
          </a:solidFill>
        </p:spPr>
        <p:txBody>
          <a:bodyPr/>
          <a:lstStyle/>
          <a:p>
            <a:r>
              <a:rPr lang="en-US"/>
              <a:t>First aging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1BCDF3-4193-E442-2EE0-1007A4EFE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1" y="1000735"/>
            <a:ext cx="4623515" cy="2729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67EFA2-977E-4371-9915-3F5F12996EB7}"/>
              </a:ext>
            </a:extLst>
          </p:cNvPr>
          <p:cNvSpPr txBox="1"/>
          <p:nvPr/>
        </p:nvSpPr>
        <p:spPr>
          <a:xfrm rot="16200000">
            <a:off x="-260222" y="993084"/>
            <a:ext cx="82833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effectLst/>
              </a:rPr>
              <a:t>Q.E.</a:t>
            </a:r>
          </a:p>
        </p:txBody>
      </p:sp>
      <p:graphicFrame>
        <p:nvGraphicFramePr>
          <p:cNvPr id="7" name="চার্ট 8">
            <a:extLst>
              <a:ext uri="{FF2B5EF4-FFF2-40B4-BE49-F238E27FC236}">
                <a16:creationId xmlns:a16="http://schemas.microsoft.com/office/drawing/2014/main" id="{662C4449-7472-4076-5A38-6E78E3A3E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430835"/>
              </p:ext>
            </p:extLst>
          </p:nvPr>
        </p:nvGraphicFramePr>
        <p:xfrm>
          <a:off x="0" y="3730337"/>
          <a:ext cx="5468704" cy="2728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AF50925E-7545-C3FD-B0EF-19A3DF828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02" t="30689" b="14720"/>
          <a:stretch/>
        </p:blipFill>
        <p:spPr>
          <a:xfrm>
            <a:off x="5365670" y="2097724"/>
            <a:ext cx="4500557" cy="436096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1" name="পাঠ-বাক্স 13">
            <a:extLst>
              <a:ext uri="{FF2B5EF4-FFF2-40B4-BE49-F238E27FC236}">
                <a16:creationId xmlns:a16="http://schemas.microsoft.com/office/drawing/2014/main" id="{759B5AA1-7895-68BB-1EA3-E62FD7A969DC}"/>
              </a:ext>
            </a:extLst>
          </p:cNvPr>
          <p:cNvSpPr txBox="1"/>
          <p:nvPr/>
        </p:nvSpPr>
        <p:spPr>
          <a:xfrm>
            <a:off x="4951412" y="1085204"/>
            <a:ext cx="4858512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0" u="none">
                <a:solidFill>
                  <a:schemeClr val="tx1"/>
                </a:solidFill>
                <a:effectLst/>
                <a:latin typeface="Calibri" panose="020F0502020204030204"/>
              </a:rPr>
              <a:t>preliminary indication:</a:t>
            </a: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0" u="none">
                <a:solidFill>
                  <a:schemeClr val="tx1"/>
                </a:solidFill>
                <a:effectLst/>
                <a:latin typeface="Calibri" panose="020F0502020204030204"/>
              </a:rPr>
              <a:t>H-ND is at least ten times more robust than </a:t>
            </a:r>
            <a:r>
              <a:rPr lang="en-US" sz="1800" i="0" u="none" err="1">
                <a:solidFill>
                  <a:schemeClr val="tx1"/>
                </a:solidFill>
                <a:effectLst/>
                <a:latin typeface="Calibri" panose="020F0502020204030204"/>
              </a:rPr>
              <a:t>CsI</a:t>
            </a:r>
            <a:endParaRPr lang="en-US" sz="1800" i="0" u="none">
              <a:solidFill>
                <a:schemeClr val="tx1"/>
              </a:solidFill>
              <a:effectLst/>
              <a:latin typeface="Calibri" panose="020F0502020204030204"/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/>
              </a:rPr>
              <a:t>against irradiation and ion </a:t>
            </a:r>
            <a:r>
              <a:rPr lang="en-US" sz="1800" err="1">
                <a:solidFill>
                  <a:schemeClr val="tx1"/>
                </a:solidFill>
                <a:effectLst/>
                <a:latin typeface="Calibri" panose="020F0502020204030204"/>
              </a:rPr>
              <a:t>bambardment</a:t>
            </a:r>
            <a:endParaRPr lang="en-GB" sz="1800" i="0" u="none">
              <a:solidFill>
                <a:schemeClr val="tx1"/>
              </a:solidFill>
              <a:effectLst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0BED17-0038-630A-0D00-DA36EA7E5882}"/>
              </a:ext>
            </a:extLst>
          </p:cNvPr>
          <p:cNvSpPr txBox="1"/>
          <p:nvPr/>
        </p:nvSpPr>
        <p:spPr>
          <a:xfrm>
            <a:off x="6687292" y="2882242"/>
            <a:ext cx="1024695" cy="2585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300 nm </a:t>
            </a:r>
            <a:r>
              <a:rPr lang="en-US" b="1" err="1">
                <a:solidFill>
                  <a:srgbClr val="C00000"/>
                </a:solidFill>
              </a:rPr>
              <a:t>CsI</a:t>
            </a:r>
            <a:endParaRPr lang="en-US" b="1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53A6237-6CC8-0F0C-A297-2E6FC90A6D49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6182591" y="3140774"/>
            <a:ext cx="1017049" cy="8977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D171946-46D8-8640-3D43-C697D49266DD}"/>
              </a:ext>
            </a:extLst>
          </p:cNvPr>
          <p:cNvSpPr txBox="1"/>
          <p:nvPr/>
        </p:nvSpPr>
        <p:spPr>
          <a:xfrm>
            <a:off x="6739329" y="4620517"/>
            <a:ext cx="972658" cy="2585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H-ND D&amp;T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83C766-292F-7216-3455-5DFAEA571AC6}"/>
              </a:ext>
            </a:extLst>
          </p:cNvPr>
          <p:cNvCxnSpPr>
            <a:cxnSpLocks/>
          </p:cNvCxnSpPr>
          <p:nvPr/>
        </p:nvCxnSpPr>
        <p:spPr>
          <a:xfrm>
            <a:off x="7227203" y="4879049"/>
            <a:ext cx="0" cy="4593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CDF6B474-B863-33B8-7EBC-CEC6C2430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CB159231-798F-491E-BC0B-F1BAD8B12D4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38C23-F327-A983-2469-DB7914E50399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D5999-D705-7AA0-8A64-6100890BE721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167390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 sz="3200"/>
              <a:t>THGEMs + H-ND</a:t>
            </a:r>
            <a:endParaRPr lang="en-US" sz="3200" baseline="-2500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24624C37-2951-4DB3-BEE7-6AB8A422A2F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45519-C3B4-FB9B-0DC3-41681730B4F5}"/>
              </a:ext>
            </a:extLst>
          </p:cNvPr>
          <p:cNvSpPr txBox="1"/>
          <p:nvPr/>
        </p:nvSpPr>
        <p:spPr>
          <a:xfrm>
            <a:off x="187146" y="1085070"/>
            <a:ext cx="9451706" cy="8402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First trial of THGEM + H-ND not successful: coated THGEMs lost electrical strength.</a:t>
            </a:r>
          </a:p>
          <a:p>
            <a:endParaRPr lang="en-US" sz="1800">
              <a:solidFill>
                <a:srgbClr val="0000FF"/>
              </a:solidFill>
            </a:endParaRPr>
          </a:p>
          <a:p>
            <a:r>
              <a:rPr lang="en-GB" sz="1800">
                <a:solidFill>
                  <a:srgbClr val="0000FF"/>
                </a:solidFill>
              </a:rPr>
              <a:t>Second trial: both full and half-coated THGEMs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23C28B9-7496-6D71-6352-7DDD947AD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07" y="1709534"/>
            <a:ext cx="3312368" cy="2484277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69983C1-3E17-0B18-9682-E98827D119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2876" r="14286" b="2616"/>
          <a:stretch/>
        </p:blipFill>
        <p:spPr>
          <a:xfrm rot="5400000">
            <a:off x="2105171" y="2734129"/>
            <a:ext cx="4247121" cy="285309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2CDFA29E-A859-7533-27D9-53FAC6545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36710" r="12674" b="17749"/>
          <a:stretch/>
        </p:blipFill>
        <p:spPr>
          <a:xfrm>
            <a:off x="27020" y="1882362"/>
            <a:ext cx="2671882" cy="2002009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7D560C36-63AE-778B-A6C7-B34BA860A9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35355" r="19655" b="17963"/>
          <a:stretch/>
        </p:blipFill>
        <p:spPr>
          <a:xfrm>
            <a:off x="362121" y="3887060"/>
            <a:ext cx="2440061" cy="25675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42608FD-D416-C105-DD58-62A66B3EA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362" y="4427784"/>
            <a:ext cx="4814458" cy="1856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D5C972-88B8-9D72-C142-F6F2F97DC849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A2018-5EEA-BC09-2990-B9BBB3ECC2F3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A3658-442F-1F84-3E97-F17D5E359061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81250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 sz="3200"/>
              <a:t>THGEMs H-ND</a:t>
            </a:r>
            <a:endParaRPr lang="en-US" sz="3200" baseline="-2500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39EF7108-9526-4CF5-93BE-AC4EA965ADB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45519-C3B4-FB9B-0DC3-41681730B4F5}"/>
              </a:ext>
            </a:extLst>
          </p:cNvPr>
          <p:cNvSpPr txBox="1"/>
          <p:nvPr/>
        </p:nvSpPr>
        <p:spPr>
          <a:xfrm>
            <a:off x="187146" y="1085070"/>
            <a:ext cx="3395092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First results were puzzling:</a:t>
            </a:r>
          </a:p>
          <a:p>
            <a:endParaRPr lang="en-US" sz="180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BDA06-7226-9585-34F4-86012891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" y="2343150"/>
            <a:ext cx="5545004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20">
            <a:extLst>
              <a:ext uri="{FF2B5EF4-FFF2-40B4-BE49-F238E27FC236}">
                <a16:creationId xmlns:a16="http://schemas.microsoft.com/office/drawing/2014/main" id="{6A8BCC3D-935F-6D8F-9A89-2E73FA776AEC}"/>
              </a:ext>
            </a:extLst>
          </p:cNvPr>
          <p:cNvSpPr/>
          <p:nvPr/>
        </p:nvSpPr>
        <p:spPr>
          <a:xfrm>
            <a:off x="178198" y="1584466"/>
            <a:ext cx="3395092" cy="674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it-IT" sz="1400" b="0" i="1">
                <a:solidFill>
                  <a:schemeClr val="tx1"/>
                </a:solidFill>
                <a:effectLst/>
              </a:rPr>
              <a:t> J. </a:t>
            </a:r>
            <a:r>
              <a:rPr lang="it-IT" sz="1400" b="0" i="1" err="1">
                <a:solidFill>
                  <a:schemeClr val="tx1"/>
                </a:solidFill>
                <a:effectLst/>
              </a:rPr>
              <a:t>Agarwala</a:t>
            </a:r>
            <a:r>
              <a:rPr lang="it-IT" sz="1400" b="0" i="1">
                <a:solidFill>
                  <a:schemeClr val="tx1"/>
                </a:solidFill>
                <a:effectLst/>
              </a:rPr>
              <a:t>, </a:t>
            </a:r>
            <a:r>
              <a:rPr lang="it-IT" sz="1400" b="0" err="1">
                <a:solidFill>
                  <a:schemeClr val="tx1"/>
                </a:solidFill>
                <a:effectLst/>
              </a:rPr>
              <a:t>et</a:t>
            </a:r>
            <a:r>
              <a:rPr lang="it-IT" sz="1400" b="0">
                <a:solidFill>
                  <a:schemeClr val="tx1"/>
                </a:solidFill>
                <a:effectLst/>
              </a:rPr>
              <a:t> al.</a:t>
            </a:r>
          </a:p>
          <a:p>
            <a:r>
              <a:rPr lang="en-US" sz="1400" b="0" i="1">
                <a:solidFill>
                  <a:schemeClr val="tx1"/>
                </a:solidFill>
                <a:effectLst/>
              </a:rPr>
              <a:t>Nuclear Inst. and Methods in Physics Research, A 952 (2020) 161967</a:t>
            </a:r>
            <a:endParaRPr lang="it-IT" sz="1400" b="0">
              <a:solidFill>
                <a:schemeClr val="tx1"/>
              </a:solidFill>
              <a:effectLst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0DFDE0-9E4B-C019-F0FB-8401C979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44" y="1740482"/>
            <a:ext cx="4946502" cy="3707403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FFF15F78-F91E-7CDB-D769-67EBEDB80475}"/>
              </a:ext>
            </a:extLst>
          </p:cNvPr>
          <p:cNvSpPr/>
          <p:nvPr/>
        </p:nvSpPr>
        <p:spPr bwMode="auto">
          <a:xfrm>
            <a:off x="4254143" y="1146263"/>
            <a:ext cx="779462" cy="21907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B494F-E51F-D047-E9FF-65AFC1AC784E}"/>
              </a:ext>
            </a:extLst>
          </p:cNvPr>
          <p:cNvSpPr txBox="1"/>
          <p:nvPr/>
        </p:nvSpPr>
        <p:spPr>
          <a:xfrm>
            <a:off x="5271141" y="1085760"/>
            <a:ext cx="4211906" cy="8402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Systematic studies: 15 THGEM samples characterized</a:t>
            </a:r>
          </a:p>
          <a:p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E74B6-0376-00CA-C627-E56F963FD39D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BF51F-E52C-7E7C-C0CD-FCC5EBECE986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A12364-F8AD-2066-4052-5825884C303A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9B78B-0BEA-A380-7FB3-C77972EF0B84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9240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 sz="3200"/>
              <a:t>THGEM characterization</a:t>
            </a:r>
            <a:endParaRPr lang="en-US" sz="3200" baseline="-2500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BA2474CC-6ECE-4A49-A781-C87576502C3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45519-C3B4-FB9B-0DC3-41681730B4F5}"/>
              </a:ext>
            </a:extLst>
          </p:cNvPr>
          <p:cNvSpPr txBox="1"/>
          <p:nvPr/>
        </p:nvSpPr>
        <p:spPr>
          <a:xfrm>
            <a:off x="268650" y="1048313"/>
            <a:ext cx="6388315" cy="8402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Full characterization including charging up measurements before and after H-ND coating  </a:t>
            </a:r>
          </a:p>
          <a:p>
            <a:endParaRPr lang="en-US" sz="180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62758-D868-447C-0CDD-C072A7A1C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6" y="1633830"/>
            <a:ext cx="4268066" cy="476260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9C9C31-37A5-2D3F-B689-5535B289ACB4}"/>
              </a:ext>
            </a:extLst>
          </p:cNvPr>
          <p:cNvSpPr txBox="1"/>
          <p:nvPr/>
        </p:nvSpPr>
        <p:spPr>
          <a:xfrm>
            <a:off x="4504270" y="1888543"/>
            <a:ext cx="1857126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Voltage Applied:</a:t>
            </a:r>
          </a:p>
          <a:p>
            <a:r>
              <a:rPr lang="en-US"/>
              <a:t>Drift = 2250 V</a:t>
            </a:r>
          </a:p>
          <a:p>
            <a:r>
              <a:rPr lang="en-US" err="1"/>
              <a:t>T_top</a:t>
            </a:r>
            <a:r>
              <a:rPr lang="en-US"/>
              <a:t> = 1750 V</a:t>
            </a:r>
          </a:p>
          <a:p>
            <a:r>
              <a:rPr lang="en-US" err="1"/>
              <a:t>T_bot</a:t>
            </a:r>
            <a:r>
              <a:rPr lang="en-US"/>
              <a:t> = 500 V</a:t>
            </a:r>
          </a:p>
          <a:p>
            <a:r>
              <a:rPr lang="en-US"/>
              <a:t>Anode = 0 V</a:t>
            </a:r>
          </a:p>
          <a:p>
            <a:endParaRPr lang="en-US"/>
          </a:p>
          <a:p>
            <a:r>
              <a:rPr lang="en-US" b="1">
                <a:solidFill>
                  <a:srgbClr val="C00000"/>
                </a:solidFill>
              </a:rPr>
              <a:t>Gas Mixture:</a:t>
            </a:r>
          </a:p>
          <a:p>
            <a:r>
              <a:rPr lang="en-US" err="1"/>
              <a:t>Ar</a:t>
            </a:r>
            <a:r>
              <a:rPr lang="en-US"/>
              <a:t> = 70 %</a:t>
            </a:r>
          </a:p>
          <a:p>
            <a:r>
              <a:rPr lang="en-US"/>
              <a:t>CO2 = 30 %</a:t>
            </a:r>
          </a:p>
          <a:p>
            <a:r>
              <a:rPr lang="en-US"/>
              <a:t>@ 10 l/h flow rate</a:t>
            </a:r>
          </a:p>
          <a:p>
            <a:endParaRPr lang="en-US"/>
          </a:p>
          <a:p>
            <a:r>
              <a:rPr lang="en-US" b="1">
                <a:solidFill>
                  <a:srgbClr val="C00000"/>
                </a:solidFill>
              </a:rPr>
              <a:t>X-ray Source:</a:t>
            </a:r>
          </a:p>
          <a:p>
            <a:r>
              <a:rPr lang="en-US"/>
              <a:t>Fe-55</a:t>
            </a:r>
          </a:p>
          <a:p>
            <a:endParaRPr lang="en-US"/>
          </a:p>
          <a:p>
            <a:r>
              <a:rPr lang="en-US" b="1">
                <a:solidFill>
                  <a:srgbClr val="C00000"/>
                </a:solidFill>
              </a:rPr>
              <a:t>THGEM active area:</a:t>
            </a:r>
          </a:p>
          <a:p>
            <a:r>
              <a:rPr lang="en-US"/>
              <a:t>30 mm x 30 mm</a:t>
            </a:r>
          </a:p>
          <a:p>
            <a:endParaRPr lang="en-US"/>
          </a:p>
          <a:p>
            <a:r>
              <a:rPr lang="en-US" b="1">
                <a:solidFill>
                  <a:srgbClr val="C00000"/>
                </a:solidFill>
              </a:rPr>
              <a:t>Electronics used:</a:t>
            </a:r>
          </a:p>
          <a:p>
            <a:r>
              <a:rPr lang="en-US"/>
              <a:t>CAEN N1471H HV PS</a:t>
            </a:r>
          </a:p>
          <a:p>
            <a:r>
              <a:rPr lang="en-US"/>
              <a:t>CREMAT CR-110 Pre Amp</a:t>
            </a:r>
          </a:p>
          <a:p>
            <a:r>
              <a:rPr lang="en-US"/>
              <a:t>ORTEC 672 Amp</a:t>
            </a:r>
          </a:p>
          <a:p>
            <a:r>
              <a:rPr lang="en-US"/>
              <a:t>CREMAT CR-150 Eva Board</a:t>
            </a:r>
          </a:p>
          <a:p>
            <a:r>
              <a:rPr lang="en-US"/>
              <a:t>AMPTEK MCA 8000A </a:t>
            </a:r>
            <a:endParaRPr lang="en-US" b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EB9B81-B8CE-D876-095D-7856B9714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455" y="984250"/>
            <a:ext cx="3223720" cy="2793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FCC01A-5219-E753-01BC-650F116E3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231" y="3572677"/>
            <a:ext cx="3221448" cy="2793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6C84ED-637E-B962-5B76-53E3076CCFEA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73E70-8165-0B51-0960-D63A78AE296E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82D1E4-260F-433F-60BF-BBE083F73C50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96BAE-D8BA-26AB-209A-AAABF5EFF832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752741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497" y="0"/>
            <a:ext cx="7294651" cy="984250"/>
          </a:xfrm>
          <a:solidFill>
            <a:srgbClr val="66FFFF"/>
          </a:solidFill>
        </p:spPr>
        <p:txBody>
          <a:bodyPr/>
          <a:lstStyle/>
          <a:p>
            <a:r>
              <a:rPr lang="en-US" sz="3200"/>
              <a:t>THGEMs are H-ND compatible</a:t>
            </a:r>
            <a:endParaRPr lang="en-US" sz="3200" baseline="-2500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C9DE4CB6-B1A7-4AF5-9F1E-C4E30078501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45519-C3B4-FB9B-0DC3-41681730B4F5}"/>
              </a:ext>
            </a:extLst>
          </p:cNvPr>
          <p:cNvSpPr txBox="1"/>
          <p:nvPr/>
        </p:nvSpPr>
        <p:spPr>
          <a:xfrm>
            <a:off x="0" y="6100935"/>
            <a:ext cx="10466425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The response of THGEMs as electron multipliers is unaffected by H-ND coating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05F18-FF3C-0F1C-E6EA-5D4873E0DD5D}"/>
              </a:ext>
            </a:extLst>
          </p:cNvPr>
          <p:cNvSpPr txBox="1"/>
          <p:nvPr/>
        </p:nvSpPr>
        <p:spPr>
          <a:xfrm>
            <a:off x="6157632" y="1045170"/>
            <a:ext cx="362411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effectLst/>
              </a:rPr>
              <a:t>heat treatment after coating</a:t>
            </a:r>
          </a:p>
          <a:p>
            <a:r>
              <a:rPr lang="en-US" sz="2000">
                <a:solidFill>
                  <a:schemeClr val="tx1"/>
                </a:solidFill>
                <a:effectLst/>
              </a:rPr>
              <a:t>and p/T corrections + charging-up are essential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FD899-B94B-A1F9-BE63-89A3C5FD0DEF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14920-DE94-F5C4-0C64-C8E714233B4D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9872FA-18D1-6140-069B-5ABD78BF05D1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0599C-F937-4684-C1BC-0414F1FF2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68"/>
          <a:stretch/>
        </p:blipFill>
        <p:spPr>
          <a:xfrm>
            <a:off x="83715" y="984250"/>
            <a:ext cx="9698030" cy="4992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B44915-76B0-2FCC-F406-B778254A0739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53961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497" y="0"/>
            <a:ext cx="7294651" cy="984250"/>
          </a:xfrm>
          <a:solidFill>
            <a:srgbClr val="66FFFF"/>
          </a:solidFill>
        </p:spPr>
        <p:txBody>
          <a:bodyPr/>
          <a:lstStyle/>
          <a:p>
            <a:r>
              <a:rPr lang="en-US" sz="3200" dirty="0"/>
              <a:t>Surface morphology scan in </a:t>
            </a:r>
            <a:r>
              <a:rPr lang="en-US" sz="3200" dirty="0" err="1"/>
              <a:t>Elletra</a:t>
            </a:r>
            <a:r>
              <a:rPr lang="en-US" sz="3200" dirty="0"/>
              <a:t> Trieste</a:t>
            </a:r>
            <a:endParaRPr lang="en-US" sz="3200" baseline="-25000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C9DE4CB6-B1A7-4AF5-9F1E-C4E30078501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FD899-B94B-A1F9-BE63-89A3C5FD0DEF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14920-DE94-F5C4-0C64-C8E714233B4D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9872FA-18D1-6140-069B-5ABD78BF05D1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B44915-76B0-2FCC-F406-B778254A0739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88A7BD-B7FE-D7EC-F0DF-C9C5064F1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9" y="944479"/>
            <a:ext cx="3523635" cy="1966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5BE801-2A3D-4944-829B-A40F54919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2" y="2627300"/>
            <a:ext cx="7204547" cy="38656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D30579-C377-DB4C-D060-D1EB0FB733B7}"/>
              </a:ext>
            </a:extLst>
          </p:cNvPr>
          <p:cNvSpPr txBox="1"/>
          <p:nvPr/>
        </p:nvSpPr>
        <p:spPr>
          <a:xfrm>
            <a:off x="3881535" y="1117154"/>
            <a:ext cx="6021289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Preliminary observations: </a:t>
            </a:r>
          </a:p>
          <a:p>
            <a:r>
              <a:rPr lang="en-US" dirty="0">
                <a:solidFill>
                  <a:schemeClr val="tx1"/>
                </a:solidFill>
              </a:rPr>
              <a:t>• Facet like morphology is observed for all types of NDs &amp; H-NDs</a:t>
            </a:r>
          </a:p>
          <a:p>
            <a:r>
              <a:rPr lang="en-US" dirty="0">
                <a:solidFill>
                  <a:schemeClr val="tx1"/>
                </a:solidFill>
              </a:rPr>
              <a:t>• Nanoparticle size is varying from 10 nm to 500 nm</a:t>
            </a:r>
          </a:p>
          <a:p>
            <a:r>
              <a:rPr lang="en-US" dirty="0">
                <a:solidFill>
                  <a:schemeClr val="tx1"/>
                </a:solidFill>
              </a:rPr>
              <a:t>• D&amp;T and E6 grain sizes varying from 10 nm to ~ 200 nm.</a:t>
            </a:r>
          </a:p>
          <a:p>
            <a:r>
              <a:rPr lang="en-US" dirty="0">
                <a:solidFill>
                  <a:schemeClr val="tx1"/>
                </a:solidFill>
              </a:rPr>
              <a:t>• BDD NDs &amp; H-NDs having large particle size</a:t>
            </a:r>
          </a:p>
          <a:p>
            <a:r>
              <a:rPr lang="en-US" dirty="0">
                <a:solidFill>
                  <a:schemeClr val="tx1"/>
                </a:solidFill>
              </a:rPr>
              <a:t>• NDs particles are having higher grain size compared to H-NDs particles</a:t>
            </a:r>
          </a:p>
          <a:p>
            <a:r>
              <a:rPr lang="en-US" dirty="0">
                <a:solidFill>
                  <a:schemeClr val="tx1"/>
                </a:solidFill>
              </a:rPr>
              <a:t>• Grain distribution are non uniform</a:t>
            </a:r>
          </a:p>
          <a:p>
            <a:r>
              <a:rPr lang="en-US" dirty="0">
                <a:solidFill>
                  <a:schemeClr val="tx1"/>
                </a:solidFill>
              </a:rPr>
              <a:t>• Non-hydrogenated grains found are in clusters, while, H-ND are scattered and dispersed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2CB1D-612C-F412-29FD-B74B3066A357}"/>
              </a:ext>
            </a:extLst>
          </p:cNvPr>
          <p:cNvSpPr txBox="1"/>
          <p:nvPr/>
        </p:nvSpPr>
        <p:spPr>
          <a:xfrm>
            <a:off x="7514253" y="4298302"/>
            <a:ext cx="213141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Detailed Analysis Ongoing</a:t>
            </a:r>
          </a:p>
        </p:txBody>
      </p:sp>
    </p:spTree>
    <p:extLst>
      <p:ext uri="{BB962C8B-B14F-4D97-AF65-F5344CB8AC3E}">
        <p14:creationId xmlns:p14="http://schemas.microsoft.com/office/powerpoint/2010/main" val="4193229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5" y="1155700"/>
            <a:ext cx="9772793" cy="5016391"/>
          </a:xfrm>
        </p:spPr>
        <p:txBody>
          <a:bodyPr/>
          <a:lstStyle/>
          <a:p>
            <a:pPr lvl="1"/>
            <a:endParaRPr lang="en-US" dirty="0"/>
          </a:p>
          <a:p>
            <a:r>
              <a:rPr lang="en-US" sz="1800" dirty="0">
                <a:solidFill>
                  <a:srgbClr val="C00000"/>
                </a:solidFill>
              </a:rPr>
              <a:t>Exploratory investigation on H-ND photocathodes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pPr lvl="1"/>
            <a:r>
              <a:rPr lang="en-US" dirty="0"/>
              <a:t>Promising values of Q.E. in the far UV but no clear reproducibility.</a:t>
            </a:r>
          </a:p>
          <a:p>
            <a:pPr lvl="1"/>
            <a:r>
              <a:rPr lang="en-US" dirty="0"/>
              <a:t>High robustness against moisture, light irradiation, ion bombardment</a:t>
            </a:r>
          </a:p>
          <a:p>
            <a:pPr lvl="1"/>
            <a:r>
              <a:rPr lang="en-US" dirty="0"/>
              <a:t>Surface morphology scans </a:t>
            </a:r>
            <a:r>
              <a:rPr lang="en-US" dirty="0">
                <a:sym typeface="Wingdings" panose="05000000000000000000" pitchFamily="2" charset="2"/>
              </a:rPr>
              <a:t> Preliminary findings are interesting. Detailed analysis ongoing</a:t>
            </a:r>
            <a:endParaRPr lang="en-US" dirty="0"/>
          </a:p>
          <a:p>
            <a:pPr marL="762000" lvl="1" indent="0">
              <a:buNone/>
            </a:pPr>
            <a:endParaRPr lang="en-US" dirty="0"/>
          </a:p>
          <a:p>
            <a:r>
              <a:rPr lang="en-US" sz="1800" dirty="0">
                <a:solidFill>
                  <a:srgbClr val="C00000"/>
                </a:solidFill>
              </a:rPr>
              <a:t>Perspective of coupling H-ND with THGEM-based PDs</a:t>
            </a:r>
          </a:p>
          <a:p>
            <a:pPr marL="0" indent="0">
              <a:buNone/>
            </a:pPr>
            <a:endParaRPr lang="en-US" sz="1800" dirty="0"/>
          </a:p>
          <a:p>
            <a:pPr lvl="1"/>
            <a:r>
              <a:rPr lang="en-US" dirty="0"/>
              <a:t>Full compatibility (same electron multiplication response if correctly coated)</a:t>
            </a:r>
          </a:p>
          <a:p>
            <a:pPr lvl="1"/>
            <a:r>
              <a:rPr lang="en-US" dirty="0"/>
              <a:t>Systematic study for gas, HV config. and detector geometry started</a:t>
            </a:r>
          </a:p>
          <a:p>
            <a:pPr lvl="1"/>
            <a:endParaRPr lang="en-US" dirty="0"/>
          </a:p>
          <a:p>
            <a:r>
              <a:rPr lang="en-US" sz="1800" dirty="0">
                <a:solidFill>
                  <a:srgbClr val="C00000"/>
                </a:solidFill>
              </a:rPr>
              <a:t>Potentially interesting for windowless gaseous PDs, </a:t>
            </a:r>
            <a:r>
              <a:rPr lang="en-US" sz="1800" dirty="0" err="1">
                <a:solidFill>
                  <a:srgbClr val="C00000"/>
                </a:solidFill>
              </a:rPr>
              <a:t>Picosec</a:t>
            </a:r>
            <a:r>
              <a:rPr lang="en-US" sz="1800" dirty="0">
                <a:solidFill>
                  <a:srgbClr val="C00000"/>
                </a:solidFill>
              </a:rPr>
              <a:t>, fire detection, …</a:t>
            </a:r>
          </a:p>
          <a:p>
            <a:pPr marL="762000" lvl="1" indent="0">
              <a:buNone/>
            </a:pPr>
            <a:endParaRPr lang="en-US" dirty="0"/>
          </a:p>
          <a:p>
            <a:pPr marL="7620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7620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2DF5-B426-969E-7D3A-D98047E7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F845D008-622A-4F89-A861-B506957447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F2458-7BB1-DC36-873F-DF39D9D6F7ED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996F1-7F23-C60E-5360-EE39D1B4D02E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EB9C1-0A87-DE74-A897-D76B8B9939F1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6A95A-7677-748B-C2DD-392756262CA0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83604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635000" y="1570038"/>
            <a:ext cx="86677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97302F97-D2EE-41C9-A64B-1DFFB73E56E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F96EAE-89D7-4343-B2AD-4C0259682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9519"/>
            <a:ext cx="7133158" cy="28181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en-US" kern="0">
              <a:solidFill>
                <a:schemeClr val="tx1"/>
              </a:solidFill>
            </a:endParaRPr>
          </a:p>
          <a:p>
            <a:pPr marL="285750" indent="0">
              <a:lnSpc>
                <a:spcPct val="80000"/>
              </a:lnSpc>
              <a:buNone/>
            </a:pPr>
            <a:r>
              <a:rPr lang="en-US" kern="0" dirty="0"/>
              <a:t>Is the H-ND layer on the THGEM:</a:t>
            </a:r>
            <a:endParaRPr lang="en-US" sz="1400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D619C-8F74-8886-A1A7-870095D2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-1"/>
            <a:ext cx="7134225" cy="997807"/>
          </a:xfrm>
          <a:solidFill>
            <a:srgbClr val="66FFFF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Basic questions about H-ND and TGEM coupling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B5FE63-24A9-D8E0-EC69-5FBD92AC9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38" y="2827955"/>
            <a:ext cx="8095946" cy="3576138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8BF4C79A-C0BF-C3E4-24A6-46AEC0F3D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787090"/>
            <a:ext cx="7133158" cy="28181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en-US" kern="0">
              <a:solidFill>
                <a:schemeClr val="tx1"/>
              </a:solidFill>
            </a:endParaRPr>
          </a:p>
          <a:p>
            <a:pPr marL="285750" indent="0">
              <a:lnSpc>
                <a:spcPct val="80000"/>
              </a:lnSpc>
              <a:buNone/>
            </a:pPr>
            <a:r>
              <a:rPr lang="en-US" kern="0" dirty="0">
                <a:solidFill>
                  <a:srgbClr val="FF0000"/>
                </a:solidFill>
              </a:rPr>
              <a:t>- Reducing the electrical stability? </a:t>
            </a:r>
            <a:endParaRPr lang="en-US" sz="2400" u="sng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8650" indent="-342900">
              <a:lnSpc>
                <a:spcPct val="80000"/>
              </a:lnSpc>
              <a:buFontTx/>
              <a:buChar char="-"/>
            </a:pPr>
            <a:r>
              <a:rPr lang="en-US" kern="0" dirty="0">
                <a:solidFill>
                  <a:schemeClr val="accent2">
                    <a:lumMod val="75000"/>
                  </a:schemeClr>
                </a:solidFill>
              </a:rPr>
              <a:t>Changing the gain response?</a:t>
            </a:r>
          </a:p>
          <a:p>
            <a:pPr marL="628650" indent="-342900">
              <a:lnSpc>
                <a:spcPct val="80000"/>
              </a:lnSpc>
              <a:buFontTx/>
              <a:buChar char="-"/>
            </a:pPr>
            <a:r>
              <a:rPr lang="en-US" kern="0" dirty="0">
                <a:solidFill>
                  <a:schemeClr val="tx1"/>
                </a:solidFill>
              </a:rPr>
              <a:t>Providing the same PDE as on PCBs?</a:t>
            </a:r>
            <a:endParaRPr lang="en-US" sz="1400" u="sng" kern="0" dirty="0">
              <a:solidFill>
                <a:schemeClr val="tx1"/>
              </a:solidFill>
            </a:endParaRPr>
          </a:p>
          <a:p>
            <a:pPr marL="628650" indent="-342900">
              <a:lnSpc>
                <a:spcPct val="80000"/>
              </a:lnSpc>
              <a:buFontTx/>
              <a:buChar char="-"/>
            </a:pPr>
            <a:r>
              <a:rPr lang="en-US" kern="0" dirty="0"/>
              <a:t>Uniform and stable?</a:t>
            </a:r>
            <a:endParaRPr lang="en-US" sz="1400" u="sng" kern="0" dirty="0"/>
          </a:p>
          <a:p>
            <a:pPr marL="285750" indent="0">
              <a:lnSpc>
                <a:spcPct val="80000"/>
              </a:lnSpc>
              <a:buNone/>
            </a:pPr>
            <a:r>
              <a:rPr lang="en-US" kern="0" dirty="0">
                <a:solidFill>
                  <a:srgbClr val="FF0000"/>
                </a:solidFill>
              </a:rPr>
              <a:t>- More robust with respect to </a:t>
            </a:r>
            <a:r>
              <a:rPr lang="en-US" kern="0" dirty="0" err="1">
                <a:solidFill>
                  <a:srgbClr val="FF0000"/>
                </a:solidFill>
              </a:rPr>
              <a:t>CsI</a:t>
            </a:r>
            <a:r>
              <a:rPr lang="en-US" kern="0" dirty="0">
                <a:solidFill>
                  <a:srgbClr val="FF0000"/>
                </a:solidFill>
              </a:rPr>
              <a:t>?</a:t>
            </a:r>
            <a:endParaRPr lang="en-US" sz="1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859CA-EE31-7773-971A-C4ED5F08C001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64E4E-0889-B088-D50F-8312E4D794EF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45A20-FD7B-1E9E-632A-C323697C4C8A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91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 sz="3200"/>
              <a:t>Q.E. measurement setup in Bari</a:t>
            </a:r>
            <a:endParaRPr lang="en-US" sz="3200" baseline="-2500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CDAFC3E9-FF9E-42D8-85FE-E8E67E510B7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grpSp>
        <p:nvGrpSpPr>
          <p:cNvPr id="4" name="Gruppo 39">
            <a:extLst>
              <a:ext uri="{FF2B5EF4-FFF2-40B4-BE49-F238E27FC236}">
                <a16:creationId xmlns:a16="http://schemas.microsoft.com/office/drawing/2014/main" id="{A8A6FA2A-4416-BEC1-B611-0971E73A41AB}"/>
              </a:ext>
            </a:extLst>
          </p:cNvPr>
          <p:cNvGrpSpPr/>
          <p:nvPr/>
        </p:nvGrpSpPr>
        <p:grpSpPr>
          <a:xfrm>
            <a:off x="221076" y="1183034"/>
            <a:ext cx="8352928" cy="5184576"/>
            <a:chOff x="179512" y="1556792"/>
            <a:chExt cx="8352928" cy="5184576"/>
          </a:xfrm>
        </p:grpSpPr>
        <p:grpSp>
          <p:nvGrpSpPr>
            <p:cNvPr id="5" name="Gruppo 40">
              <a:extLst>
                <a:ext uri="{FF2B5EF4-FFF2-40B4-BE49-F238E27FC236}">
                  <a16:creationId xmlns:a16="http://schemas.microsoft.com/office/drawing/2014/main" id="{B4958115-95DF-0886-DD57-CCDDB2DB21C5}"/>
                </a:ext>
              </a:extLst>
            </p:cNvPr>
            <p:cNvGrpSpPr/>
            <p:nvPr/>
          </p:nvGrpSpPr>
          <p:grpSpPr>
            <a:xfrm>
              <a:off x="1187624" y="1556792"/>
              <a:ext cx="7344816" cy="4699686"/>
              <a:chOff x="768524" y="1400779"/>
              <a:chExt cx="7344816" cy="4699686"/>
            </a:xfrm>
          </p:grpSpPr>
          <p:grpSp>
            <p:nvGrpSpPr>
              <p:cNvPr id="13" name="Gruppo 14">
                <a:extLst>
                  <a:ext uri="{FF2B5EF4-FFF2-40B4-BE49-F238E27FC236}">
                    <a16:creationId xmlns:a16="http://schemas.microsoft.com/office/drawing/2014/main" id="{247B245E-54F5-9D77-A513-FFFEC6E4AC4B}"/>
                  </a:ext>
                </a:extLst>
              </p:cNvPr>
              <p:cNvGrpSpPr/>
              <p:nvPr/>
            </p:nvGrpSpPr>
            <p:grpSpPr>
              <a:xfrm>
                <a:off x="2784748" y="1828800"/>
                <a:ext cx="5328592" cy="4271665"/>
                <a:chOff x="-568052" y="1828800"/>
                <a:chExt cx="5328592" cy="4271665"/>
              </a:xfrm>
            </p:grpSpPr>
            <p:pic>
              <p:nvPicPr>
                <p:cNvPr id="15" name="Immagine 44">
                  <a:extLst>
                    <a:ext uri="{FF2B5EF4-FFF2-40B4-BE49-F238E27FC236}">
                      <a16:creationId xmlns:a16="http://schemas.microsoft.com/office/drawing/2014/main" id="{CFDC6AEA-C7F2-F2C5-0AAB-AE9FD820B5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228600" y="1981200"/>
                  <a:ext cx="3746500" cy="3412653"/>
                </a:xfrm>
                <a:prstGeom prst="rect">
                  <a:avLst/>
                </a:prstGeom>
                <a:ln>
                  <a:solidFill>
                    <a:srgbClr val="2628B5"/>
                  </a:solidFill>
                </a:ln>
              </p:spPr>
            </p:pic>
            <p:sp>
              <p:nvSpPr>
                <p:cNvPr id="16" name="Rettangolo 46">
                  <a:extLst>
                    <a:ext uri="{FF2B5EF4-FFF2-40B4-BE49-F238E27FC236}">
                      <a16:creationId xmlns:a16="http://schemas.microsoft.com/office/drawing/2014/main" id="{CDF8B74E-DA97-B1D2-3D74-72034F3F9DB5}"/>
                    </a:ext>
                  </a:extLst>
                </p:cNvPr>
                <p:cNvSpPr/>
                <p:nvPr/>
              </p:nvSpPr>
              <p:spPr>
                <a:xfrm>
                  <a:off x="1981200" y="5638800"/>
                  <a:ext cx="762000" cy="461665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solidFill>
                    <a:srgbClr val="2628B5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ndara"/>
                      <a:cs typeface="Candara"/>
                    </a:rPr>
                    <a:t>Turbo Pumps</a:t>
                  </a:r>
                </a:p>
              </p:txBody>
            </p:sp>
            <p:cxnSp>
              <p:nvCxnSpPr>
                <p:cNvPr id="17" name="Connettore 2 47">
                  <a:extLst>
                    <a:ext uri="{FF2B5EF4-FFF2-40B4-BE49-F238E27FC236}">
                      <a16:creationId xmlns:a16="http://schemas.microsoft.com/office/drawing/2014/main" id="{F441B6D1-144B-681D-3CB0-6F987E402060}"/>
                    </a:ext>
                  </a:extLst>
                </p:cNvPr>
                <p:cNvCxnSpPr>
                  <a:stCxn id="16" idx="0"/>
                </p:cNvCxnSpPr>
                <p:nvPr/>
              </p:nvCxnSpPr>
              <p:spPr>
                <a:xfrm flipV="1">
                  <a:off x="2362200" y="5257800"/>
                  <a:ext cx="0" cy="3810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2628B5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8" name="Connettore 2 48">
                  <a:extLst>
                    <a:ext uri="{FF2B5EF4-FFF2-40B4-BE49-F238E27FC236}">
                      <a16:creationId xmlns:a16="http://schemas.microsoft.com/office/drawing/2014/main" id="{E87A912F-9D19-CDFD-B93C-2A8F6907F192}"/>
                    </a:ext>
                  </a:extLst>
                </p:cNvPr>
                <p:cNvCxnSpPr>
                  <a:stCxn id="16" idx="0"/>
                </p:cNvCxnSpPr>
                <p:nvPr/>
              </p:nvCxnSpPr>
              <p:spPr>
                <a:xfrm flipH="1" flipV="1">
                  <a:off x="914400" y="4419600"/>
                  <a:ext cx="1447800" cy="12192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2628B5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19" name="Rettangolo 49">
                  <a:extLst>
                    <a:ext uri="{FF2B5EF4-FFF2-40B4-BE49-F238E27FC236}">
                      <a16:creationId xmlns:a16="http://schemas.microsoft.com/office/drawing/2014/main" id="{B538F45D-B6C4-0D8B-C64A-788EA3B7812E}"/>
                    </a:ext>
                  </a:extLst>
                </p:cNvPr>
                <p:cNvSpPr/>
                <p:nvPr/>
              </p:nvSpPr>
              <p:spPr>
                <a:xfrm>
                  <a:off x="3505200" y="1828800"/>
                  <a:ext cx="990600" cy="461665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solidFill>
                    <a:srgbClr val="2628B5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1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ndara"/>
                      <a:cs typeface="Candara"/>
                    </a:rPr>
                    <a:t>Deuterium Lamp</a:t>
                  </a:r>
                </a:p>
              </p:txBody>
            </p:sp>
            <p:cxnSp>
              <p:nvCxnSpPr>
                <p:cNvPr id="20" name="Connettore 2 50">
                  <a:extLst>
                    <a:ext uri="{FF2B5EF4-FFF2-40B4-BE49-F238E27FC236}">
                      <a16:creationId xmlns:a16="http://schemas.microsoft.com/office/drawing/2014/main" id="{330C0F67-9DBF-D366-29B4-EB925FA99F8C}"/>
                    </a:ext>
                  </a:extLst>
                </p:cNvPr>
                <p:cNvCxnSpPr>
                  <a:stCxn id="19" idx="1"/>
                </p:cNvCxnSpPr>
                <p:nvPr/>
              </p:nvCxnSpPr>
              <p:spPr>
                <a:xfrm flipH="1">
                  <a:off x="3200400" y="2059633"/>
                  <a:ext cx="304800" cy="226367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2628B5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3" name="Rettangolo 51">
                  <a:extLst>
                    <a:ext uri="{FF2B5EF4-FFF2-40B4-BE49-F238E27FC236}">
                      <a16:creationId xmlns:a16="http://schemas.microsoft.com/office/drawing/2014/main" id="{E6FE18C9-5838-6AF6-8A28-E5BEE0E6C594}"/>
                    </a:ext>
                  </a:extLst>
                </p:cNvPr>
                <p:cNvSpPr/>
                <p:nvPr/>
              </p:nvSpPr>
              <p:spPr>
                <a:xfrm>
                  <a:off x="3352800" y="3124200"/>
                  <a:ext cx="1407740" cy="276999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solidFill>
                    <a:srgbClr val="2628B5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ndara"/>
                      <a:cs typeface="Candara"/>
                    </a:rPr>
                    <a:t>Monochromator</a:t>
                  </a: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/>
                    <a:cs typeface="Candara"/>
                  </a:endParaRPr>
                </a:p>
              </p:txBody>
            </p:sp>
            <p:cxnSp>
              <p:nvCxnSpPr>
                <p:cNvPr id="24" name="Connettore 2 52">
                  <a:extLst>
                    <a:ext uri="{FF2B5EF4-FFF2-40B4-BE49-F238E27FC236}">
                      <a16:creationId xmlns:a16="http://schemas.microsoft.com/office/drawing/2014/main" id="{4277D577-6994-8728-FF48-72A3B4BDD444}"/>
                    </a:ext>
                  </a:extLst>
                </p:cNvPr>
                <p:cNvCxnSpPr/>
                <p:nvPr/>
              </p:nvCxnSpPr>
              <p:spPr>
                <a:xfrm flipH="1">
                  <a:off x="3048000" y="3352800"/>
                  <a:ext cx="304800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2628B5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5" name="Connettore 2 53">
                  <a:extLst>
                    <a:ext uri="{FF2B5EF4-FFF2-40B4-BE49-F238E27FC236}">
                      <a16:creationId xmlns:a16="http://schemas.microsoft.com/office/drawing/2014/main" id="{0F96AFD6-9E79-CD7A-F32E-6364E175594C}"/>
                    </a:ext>
                  </a:extLst>
                </p:cNvPr>
                <p:cNvCxnSpPr/>
                <p:nvPr/>
              </p:nvCxnSpPr>
              <p:spPr>
                <a:xfrm>
                  <a:off x="1752600" y="2819400"/>
                  <a:ext cx="0" cy="4572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2628B5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6" name="Rettangolo 54">
                  <a:extLst>
                    <a:ext uri="{FF2B5EF4-FFF2-40B4-BE49-F238E27FC236}">
                      <a16:creationId xmlns:a16="http://schemas.microsoft.com/office/drawing/2014/main" id="{FB67AF7B-2B7D-8CBD-2D3F-B0AC2BD46858}"/>
                    </a:ext>
                  </a:extLst>
                </p:cNvPr>
                <p:cNvSpPr/>
                <p:nvPr/>
              </p:nvSpPr>
              <p:spPr>
                <a:xfrm>
                  <a:off x="1295400" y="2590800"/>
                  <a:ext cx="990600" cy="276999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solidFill>
                    <a:srgbClr val="2628B5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ndara"/>
                      <a:cs typeface="Candara"/>
                    </a:rPr>
                    <a:t>Collimator</a:t>
                  </a:r>
                </a:p>
              </p:txBody>
            </p:sp>
            <p:sp>
              <p:nvSpPr>
                <p:cNvPr id="27" name="Rettangolo 55">
                  <a:extLst>
                    <a:ext uri="{FF2B5EF4-FFF2-40B4-BE49-F238E27FC236}">
                      <a16:creationId xmlns:a16="http://schemas.microsoft.com/office/drawing/2014/main" id="{E8F3CD1B-0BDF-FF10-B1DB-15777DAD008E}"/>
                    </a:ext>
                  </a:extLst>
                </p:cNvPr>
                <p:cNvSpPr/>
                <p:nvPr/>
              </p:nvSpPr>
              <p:spPr>
                <a:xfrm>
                  <a:off x="609600" y="2667000"/>
                  <a:ext cx="609600" cy="461665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solidFill>
                    <a:srgbClr val="2628B5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ndara"/>
                      <a:cs typeface="Candara"/>
                    </a:rPr>
                    <a:t>Lock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ndara"/>
                      <a:cs typeface="Candara"/>
                    </a:rPr>
                    <a:t>Gate</a:t>
                  </a:r>
                </a:p>
              </p:txBody>
            </p:sp>
            <p:cxnSp>
              <p:nvCxnSpPr>
                <p:cNvPr id="28" name="Connettore 2 56">
                  <a:extLst>
                    <a:ext uri="{FF2B5EF4-FFF2-40B4-BE49-F238E27FC236}">
                      <a16:creationId xmlns:a16="http://schemas.microsoft.com/office/drawing/2014/main" id="{C0D8898B-70AE-EC73-F82A-A020D11CEC95}"/>
                    </a:ext>
                  </a:extLst>
                </p:cNvPr>
                <p:cNvCxnSpPr/>
                <p:nvPr/>
              </p:nvCxnSpPr>
              <p:spPr>
                <a:xfrm>
                  <a:off x="914400" y="3124200"/>
                  <a:ext cx="381000" cy="3810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2628B5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9" name="Rettangolo 57">
                  <a:extLst>
                    <a:ext uri="{FF2B5EF4-FFF2-40B4-BE49-F238E27FC236}">
                      <a16:creationId xmlns:a16="http://schemas.microsoft.com/office/drawing/2014/main" id="{F0739373-C467-58C7-0CFA-90CBE2C7885F}"/>
                    </a:ext>
                  </a:extLst>
                </p:cNvPr>
                <p:cNvSpPr/>
                <p:nvPr/>
              </p:nvSpPr>
              <p:spPr>
                <a:xfrm>
                  <a:off x="-568052" y="3362573"/>
                  <a:ext cx="1177652" cy="646331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solidFill>
                    <a:srgbClr val="2628B5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1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ndara"/>
                      <a:cs typeface="Candara"/>
                    </a:rPr>
                    <a:t>NIST PD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1200" b="1" kern="0">
                      <a:solidFill>
                        <a:sysClr val="windowText" lastClr="000000"/>
                      </a:solidFill>
                      <a:latin typeface="Candara"/>
                      <a:cs typeface="Candara"/>
                    </a:rPr>
                    <a:t>or</a:t>
                  </a:r>
                  <a:endParaRPr kumimoji="0" lang="en-GB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/>
                    <a:cs typeface="Candara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1200" b="1" kern="0">
                      <a:solidFill>
                        <a:sysClr val="windowText" lastClr="000000"/>
                      </a:solidFill>
                      <a:latin typeface="Candara"/>
                      <a:cs typeface="Candara"/>
                    </a:rPr>
                    <a:t>Photocathode</a:t>
                  </a:r>
                  <a:endParaRPr kumimoji="0" lang="en-GB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/>
                    <a:cs typeface="Candara"/>
                  </a:endParaRPr>
                </a:p>
              </p:txBody>
            </p:sp>
            <p:cxnSp>
              <p:nvCxnSpPr>
                <p:cNvPr id="30" name="Connettore 2 58">
                  <a:extLst>
                    <a:ext uri="{FF2B5EF4-FFF2-40B4-BE49-F238E27FC236}">
                      <a16:creationId xmlns:a16="http://schemas.microsoft.com/office/drawing/2014/main" id="{F480E11A-77A9-7880-D7E9-60EEA98420BD}"/>
                    </a:ext>
                  </a:extLst>
                </p:cNvPr>
                <p:cNvCxnSpPr/>
                <p:nvPr/>
              </p:nvCxnSpPr>
              <p:spPr>
                <a:xfrm>
                  <a:off x="609600" y="3679372"/>
                  <a:ext cx="304800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2628B5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31" name="Rettangolo 59">
                  <a:extLst>
                    <a:ext uri="{FF2B5EF4-FFF2-40B4-BE49-F238E27FC236}">
                      <a16:creationId xmlns:a16="http://schemas.microsoft.com/office/drawing/2014/main" id="{1EAAE4DB-22EC-1D92-D567-670A214F3541}"/>
                    </a:ext>
                  </a:extLst>
                </p:cNvPr>
                <p:cNvSpPr/>
                <p:nvPr/>
              </p:nvSpPr>
              <p:spPr>
                <a:xfrm>
                  <a:off x="2667000" y="4419600"/>
                  <a:ext cx="609600" cy="276999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solidFill>
                    <a:srgbClr val="2628B5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ndara"/>
                      <a:cs typeface="Candara"/>
                    </a:rPr>
                    <a:t>Trap</a:t>
                  </a:r>
                </a:p>
              </p:txBody>
            </p:sp>
            <p:cxnSp>
              <p:nvCxnSpPr>
                <p:cNvPr id="32" name="Connettore 2 60">
                  <a:extLst>
                    <a:ext uri="{FF2B5EF4-FFF2-40B4-BE49-F238E27FC236}">
                      <a16:creationId xmlns:a16="http://schemas.microsoft.com/office/drawing/2014/main" id="{699B69B6-4F4C-9293-02CC-D290852F7B6E}"/>
                    </a:ext>
                  </a:extLst>
                </p:cNvPr>
                <p:cNvCxnSpPr/>
                <p:nvPr/>
              </p:nvCxnSpPr>
              <p:spPr>
                <a:xfrm>
                  <a:off x="2971800" y="4724400"/>
                  <a:ext cx="0" cy="2286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2628B5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33" name="Rettangolo 61">
                  <a:extLst>
                    <a:ext uri="{FF2B5EF4-FFF2-40B4-BE49-F238E27FC236}">
                      <a16:creationId xmlns:a16="http://schemas.microsoft.com/office/drawing/2014/main" id="{06655DF8-F14F-44D0-9049-4C3178882B51}"/>
                    </a:ext>
                  </a:extLst>
                </p:cNvPr>
                <p:cNvSpPr/>
                <p:nvPr/>
              </p:nvSpPr>
              <p:spPr>
                <a:xfrm>
                  <a:off x="3200400" y="5562600"/>
                  <a:ext cx="762000" cy="461665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solidFill>
                    <a:srgbClr val="2628B5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ndara"/>
                      <a:cs typeface="Candara"/>
                    </a:rPr>
                    <a:t>RotativePump</a:t>
                  </a:r>
                </a:p>
              </p:txBody>
            </p:sp>
            <p:cxnSp>
              <p:nvCxnSpPr>
                <p:cNvPr id="34" name="Connettore 2 62">
                  <a:extLst>
                    <a:ext uri="{FF2B5EF4-FFF2-40B4-BE49-F238E27FC236}">
                      <a16:creationId xmlns:a16="http://schemas.microsoft.com/office/drawing/2014/main" id="{0FBD5F95-FC13-D5D3-1E1E-9A542D2820DD}"/>
                    </a:ext>
                  </a:extLst>
                </p:cNvPr>
                <p:cNvCxnSpPr/>
                <p:nvPr/>
              </p:nvCxnSpPr>
              <p:spPr>
                <a:xfrm flipV="1">
                  <a:off x="3581400" y="5181600"/>
                  <a:ext cx="0" cy="3810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2628B5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pic>
            <p:nvPicPr>
              <p:cNvPr id="14" name="Immagine 42">
                <a:extLst>
                  <a:ext uri="{FF2B5EF4-FFF2-40B4-BE49-F238E27FC236}">
                    <a16:creationId xmlns:a16="http://schemas.microsoft.com/office/drawing/2014/main" id="{CA047494-6F0A-0985-43F2-BFC769D9C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8524" y="1400779"/>
                <a:ext cx="1200283" cy="1624773"/>
              </a:xfrm>
              <a:prstGeom prst="rect">
                <a:avLst/>
              </a:prstGeom>
              <a:ln w="28575" cmpd="sng">
                <a:solidFill>
                  <a:srgbClr val="2628B5"/>
                </a:solidFill>
              </a:ln>
            </p:spPr>
          </p:pic>
        </p:grpSp>
        <p:sp>
          <p:nvSpPr>
            <p:cNvPr id="6" name="Rettangolo 29">
              <a:extLst>
                <a:ext uri="{FF2B5EF4-FFF2-40B4-BE49-F238E27FC236}">
                  <a16:creationId xmlns:a16="http://schemas.microsoft.com/office/drawing/2014/main" id="{6A0CCA78-78F8-C70A-1870-F80933EE1D56}"/>
                </a:ext>
              </a:extLst>
            </p:cNvPr>
            <p:cNvSpPr/>
            <p:nvPr/>
          </p:nvSpPr>
          <p:spPr>
            <a:xfrm>
              <a:off x="300853" y="5066552"/>
              <a:ext cx="3672408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>
                  <a:solidFill>
                    <a:schemeClr val="tx1"/>
                  </a:solidFill>
                </a:rPr>
                <a:t> </a:t>
              </a:r>
              <a:r>
                <a:rPr lang="it-IT" sz="1400" b="1" err="1">
                  <a:solidFill>
                    <a:schemeClr val="tx1"/>
                  </a:solidFill>
                </a:rPr>
                <a:t>Multiwire</a:t>
              </a:r>
              <a:r>
                <a:rPr lang="it-IT" sz="1400" b="1">
                  <a:solidFill>
                    <a:schemeClr val="tx1"/>
                  </a:solidFill>
                </a:rPr>
                <a:t> </a:t>
              </a:r>
              <a:r>
                <a:rPr lang="it-IT" sz="1400" b="1" err="1">
                  <a:solidFill>
                    <a:schemeClr val="tx1"/>
                  </a:solidFill>
                </a:rPr>
                <a:t>Proportional</a:t>
              </a:r>
              <a:r>
                <a:rPr lang="it-IT" sz="1400" b="1">
                  <a:solidFill>
                    <a:schemeClr val="tx1"/>
                  </a:solidFill>
                </a:rPr>
                <a:t> </a:t>
              </a:r>
              <a:r>
                <a:rPr lang="it-IT" sz="1400" b="1" err="1">
                  <a:solidFill>
                    <a:schemeClr val="tx1"/>
                  </a:solidFill>
                </a:rPr>
                <a:t>Chamber</a:t>
              </a:r>
              <a:r>
                <a:rPr lang="it-IT" sz="1400">
                  <a:solidFill>
                    <a:schemeClr val="tx1"/>
                  </a:solidFill>
                </a:rPr>
                <a:t>(MWPC)</a:t>
              </a:r>
              <a:endParaRPr lang="it-IT">
                <a:solidFill>
                  <a:schemeClr val="tx1"/>
                </a:solidFill>
              </a:endParaRPr>
            </a:p>
          </p:txBody>
        </p:sp>
        <p:grpSp>
          <p:nvGrpSpPr>
            <p:cNvPr id="7" name="Gruppo 37">
              <a:extLst>
                <a:ext uri="{FF2B5EF4-FFF2-40B4-BE49-F238E27FC236}">
                  <a16:creationId xmlns:a16="http://schemas.microsoft.com/office/drawing/2014/main" id="{CC483B30-419E-CD9B-4F62-F81EFC2F6B56}"/>
                </a:ext>
              </a:extLst>
            </p:cNvPr>
            <p:cNvGrpSpPr/>
            <p:nvPr/>
          </p:nvGrpSpPr>
          <p:grpSpPr>
            <a:xfrm>
              <a:off x="179512" y="5301208"/>
              <a:ext cx="3581996" cy="1440160"/>
              <a:chOff x="179512" y="4437112"/>
              <a:chExt cx="4233268" cy="1556792"/>
            </a:xfrm>
          </p:grpSpPr>
          <p:pic>
            <p:nvPicPr>
              <p:cNvPr id="8" name="Picture 17" descr="MWPC">
                <a:extLst>
                  <a:ext uri="{FF2B5EF4-FFF2-40B4-BE49-F238E27FC236}">
                    <a16:creationId xmlns:a16="http://schemas.microsoft.com/office/drawing/2014/main" id="{69DE22E0-8F9A-B29B-F2A2-DDA063653C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599135" y="4437112"/>
                <a:ext cx="3036761" cy="1556792"/>
              </a:xfrm>
              <a:prstGeom prst="rect">
                <a:avLst/>
              </a:prstGeom>
            </p:spPr>
          </p:pic>
          <p:sp>
            <p:nvSpPr>
              <p:cNvPr id="9" name="CasellaDiTesto 30">
                <a:extLst>
                  <a:ext uri="{FF2B5EF4-FFF2-40B4-BE49-F238E27FC236}">
                    <a16:creationId xmlns:a16="http://schemas.microsoft.com/office/drawing/2014/main" id="{75BE9A19-3FF5-4899-AF5D-FC5E1E85D75F}"/>
                  </a:ext>
                </a:extLst>
              </p:cNvPr>
              <p:cNvSpPr txBox="1"/>
              <p:nvPr/>
            </p:nvSpPr>
            <p:spPr>
              <a:xfrm>
                <a:off x="2626836" y="4610360"/>
                <a:ext cx="1779231" cy="264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100" err="1">
                    <a:solidFill>
                      <a:schemeClr val="tx1"/>
                    </a:solidFill>
                  </a:rPr>
                  <a:t>Anodic</a:t>
                </a:r>
                <a:r>
                  <a:rPr lang="it-IT" sz="1100">
                    <a:solidFill>
                      <a:schemeClr val="tx1"/>
                    </a:solidFill>
                  </a:rPr>
                  <a:t> </a:t>
                </a:r>
                <a:r>
                  <a:rPr lang="it-IT" sz="1100" err="1">
                    <a:solidFill>
                      <a:schemeClr val="tx1"/>
                    </a:solidFill>
                  </a:rPr>
                  <a:t>wires</a:t>
                </a:r>
                <a:endParaRPr lang="it-IT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CasellaDiTesto 31">
                <a:extLst>
                  <a:ext uri="{FF2B5EF4-FFF2-40B4-BE49-F238E27FC236}">
                    <a16:creationId xmlns:a16="http://schemas.microsoft.com/office/drawing/2014/main" id="{ADCCA02A-BE9A-4A24-4C4A-966E418BDF46}"/>
                  </a:ext>
                </a:extLst>
              </p:cNvPr>
              <p:cNvSpPr txBox="1"/>
              <p:nvPr/>
            </p:nvSpPr>
            <p:spPr>
              <a:xfrm>
                <a:off x="179512" y="4880046"/>
                <a:ext cx="1008112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err="1">
                    <a:solidFill>
                      <a:schemeClr val="tx1"/>
                    </a:solidFill>
                  </a:rPr>
                  <a:t>Insulating</a:t>
                </a:r>
                <a:r>
                  <a:rPr lang="it-IT" sz="1100">
                    <a:solidFill>
                      <a:schemeClr val="tx1"/>
                    </a:solidFill>
                  </a:rPr>
                  <a:t> </a:t>
                </a:r>
                <a:r>
                  <a:rPr lang="it-IT" sz="1100" err="1">
                    <a:solidFill>
                      <a:schemeClr val="tx1"/>
                    </a:solidFill>
                  </a:rPr>
                  <a:t>support</a:t>
                </a:r>
                <a:endParaRPr lang="it-IT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asellaDiTesto 33">
                <a:extLst>
                  <a:ext uri="{FF2B5EF4-FFF2-40B4-BE49-F238E27FC236}">
                    <a16:creationId xmlns:a16="http://schemas.microsoft.com/office/drawing/2014/main" id="{FEDCCF50-A8FA-0642-EB89-834570D0895C}"/>
                  </a:ext>
                </a:extLst>
              </p:cNvPr>
              <p:cNvSpPr txBox="1"/>
              <p:nvPr/>
            </p:nvSpPr>
            <p:spPr>
              <a:xfrm>
                <a:off x="2915815" y="5589240"/>
                <a:ext cx="1496965" cy="264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100" err="1">
                    <a:solidFill>
                      <a:schemeClr val="tx1"/>
                    </a:solidFill>
                  </a:rPr>
                  <a:t>Photocathode</a:t>
                </a:r>
                <a:endParaRPr lang="it-IT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asellaDiTesto 34">
                <a:extLst>
                  <a:ext uri="{FF2B5EF4-FFF2-40B4-BE49-F238E27FC236}">
                    <a16:creationId xmlns:a16="http://schemas.microsoft.com/office/drawing/2014/main" id="{7F24CA51-7652-A22E-6602-5AABFA04CE3C}"/>
                  </a:ext>
                </a:extLst>
              </p:cNvPr>
              <p:cNvSpPr txBox="1"/>
              <p:nvPr/>
            </p:nvSpPr>
            <p:spPr>
              <a:xfrm>
                <a:off x="455984" y="5516367"/>
                <a:ext cx="866483" cy="4291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100" err="1">
                    <a:solidFill>
                      <a:schemeClr val="tx1"/>
                    </a:solidFill>
                  </a:rPr>
                  <a:t>Support</a:t>
                </a:r>
                <a:r>
                  <a:rPr lang="it-IT" sz="1100">
                    <a:solidFill>
                      <a:schemeClr val="tx1"/>
                    </a:solidFill>
                  </a:rPr>
                  <a:t> </a:t>
                </a:r>
                <a:r>
                  <a:rPr lang="it-IT" sz="1100" err="1">
                    <a:solidFill>
                      <a:schemeClr val="tx1"/>
                    </a:solidFill>
                  </a:rPr>
                  <a:t>clips</a:t>
                </a:r>
                <a:endParaRPr lang="it-IT" sz="11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5" name="Rettangolo 35">
            <a:extLst>
              <a:ext uri="{FF2B5EF4-FFF2-40B4-BE49-F238E27FC236}">
                <a16:creationId xmlns:a16="http://schemas.microsoft.com/office/drawing/2014/main" id="{933D0798-C6D7-1023-C6D0-D9A9EE1DF7E4}"/>
              </a:ext>
            </a:extLst>
          </p:cNvPr>
          <p:cNvSpPr/>
          <p:nvPr/>
        </p:nvSpPr>
        <p:spPr>
          <a:xfrm>
            <a:off x="821603" y="2915739"/>
            <a:ext cx="187220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/>
              <a:t> </a:t>
            </a:r>
            <a:r>
              <a:rPr lang="it-IT" sz="1400" b="1">
                <a:solidFill>
                  <a:schemeClr val="tx1"/>
                </a:solidFill>
              </a:rPr>
              <a:t>NIST </a:t>
            </a:r>
            <a:r>
              <a:rPr lang="it-IT" sz="1400" b="1" err="1">
                <a:solidFill>
                  <a:schemeClr val="tx1"/>
                </a:solidFill>
              </a:rPr>
              <a:t>Photodiode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36" name="Freccia a destra 36">
            <a:extLst>
              <a:ext uri="{FF2B5EF4-FFF2-40B4-BE49-F238E27FC236}">
                <a16:creationId xmlns:a16="http://schemas.microsoft.com/office/drawing/2014/main" id="{421FA427-90C4-B928-CAC7-628C7B6CC388}"/>
              </a:ext>
            </a:extLst>
          </p:cNvPr>
          <p:cNvSpPr/>
          <p:nvPr/>
        </p:nvSpPr>
        <p:spPr>
          <a:xfrm rot="2184849">
            <a:off x="2492805" y="2759489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Picture 1" descr="C:\Users\Tonio\Desktop\IMG_20171110_105859.jpg">
            <a:extLst>
              <a:ext uri="{FF2B5EF4-FFF2-40B4-BE49-F238E27FC236}">
                <a16:creationId xmlns:a16="http://schemas.microsoft.com/office/drawing/2014/main" id="{42F34C30-6AC7-DF85-8700-300277177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663" y="3268584"/>
            <a:ext cx="1140166" cy="1424210"/>
          </a:xfrm>
          <a:prstGeom prst="rect">
            <a:avLst/>
          </a:prstGeom>
          <a:noFill/>
        </p:spPr>
      </p:pic>
      <p:sp>
        <p:nvSpPr>
          <p:cNvPr id="38" name="Freccia a destra 38">
            <a:extLst>
              <a:ext uri="{FF2B5EF4-FFF2-40B4-BE49-F238E27FC236}">
                <a16:creationId xmlns:a16="http://schemas.microsoft.com/office/drawing/2014/main" id="{FD589569-A29D-4E94-0C3E-96ED99400661}"/>
              </a:ext>
            </a:extLst>
          </p:cNvPr>
          <p:cNvSpPr/>
          <p:nvPr/>
        </p:nvSpPr>
        <p:spPr>
          <a:xfrm rot="20582678">
            <a:off x="2589517" y="3757860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329AF3-6869-B732-9857-FD82DE012F3C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7C275E-D36A-2CAD-2399-3879AEA10274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B88109-653E-9839-A929-53D3AC37CD1D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63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46FFC4-0479-4DC5-A888-00B4D06E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-1"/>
            <a:ext cx="7134225" cy="997807"/>
          </a:xfrm>
          <a:solidFill>
            <a:srgbClr val="66FFFF"/>
          </a:solidFill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Hydrogenated Nano-Diamond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25EB899-E107-6B25-5404-8A8B74FC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F4EF7AD3-A5AF-4873-A8EF-E5E73B4A492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FD55FA-AEAD-B724-D6F5-2B28F2FB9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91" y="3983157"/>
            <a:ext cx="4019746" cy="23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BF7E2-4F3B-8945-E6B9-44D334E73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12" y="4107222"/>
            <a:ext cx="3562119" cy="230797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015E9F9-AB64-0E00-EE04-28C12CCC0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591" y="997807"/>
            <a:ext cx="3913872" cy="30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BA40E-D202-55DD-619B-5CBE30006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679" y="1145227"/>
            <a:ext cx="5084199" cy="2814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C417AB-F224-63E6-8B41-BFC25F9881B1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CE51ED-A0CD-147A-3618-4590502A43D9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9AC6F-E062-4330-802A-829A0A27746D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8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>
            <a:extLst>
              <a:ext uri="{FF2B5EF4-FFF2-40B4-BE49-F238E27FC236}">
                <a16:creationId xmlns:a16="http://schemas.microsoft.com/office/drawing/2014/main" id="{6AC8D717-ACF6-48D1-BEFD-F1BC3C02B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036" y="1003858"/>
            <a:ext cx="3238080" cy="2031265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2000" b="0">
                <a:solidFill>
                  <a:srgbClr val="0000CC"/>
                </a:solidFill>
                <a:effectLst/>
              </a:rPr>
              <a:t>successfully</a:t>
            </a:r>
          </a:p>
          <a:p>
            <a:pPr marL="361691" indent="-361691"/>
            <a:r>
              <a:rPr lang="en-US" sz="2000" b="0">
                <a:solidFill>
                  <a:srgbClr val="0000CC"/>
                </a:solidFill>
                <a:effectLst/>
              </a:rPr>
              <a:t>implemented in 2016 on</a:t>
            </a:r>
          </a:p>
          <a:p>
            <a:pPr marL="361691" indent="-361691"/>
            <a:r>
              <a:rPr lang="en-US" sz="2000" b="0">
                <a:solidFill>
                  <a:srgbClr val="0000CC"/>
                </a:solidFill>
                <a:effectLst/>
              </a:rPr>
              <a:t>COMPASS RICH-1</a:t>
            </a:r>
          </a:p>
          <a:p>
            <a:pPr marL="361691" indent="-361691"/>
            <a:r>
              <a:rPr lang="en-US" sz="2000" b="0">
                <a:solidFill>
                  <a:srgbClr val="0000CC"/>
                </a:solidFill>
                <a:effectLst/>
              </a:rPr>
              <a:t>active area = 1.4 m</a:t>
            </a:r>
            <a:r>
              <a:rPr lang="en-US" sz="2400" b="0" baseline="30000">
                <a:solidFill>
                  <a:srgbClr val="0000CC"/>
                </a:solidFill>
                <a:effectLst/>
              </a:rPr>
              <a:t>2</a:t>
            </a:r>
          </a:p>
          <a:p>
            <a:pPr marL="361691" indent="-361691"/>
            <a:r>
              <a:rPr lang="en-US" sz="2000" b="0">
                <a:solidFill>
                  <a:srgbClr val="0000CC"/>
                </a:solidFill>
                <a:effectLst/>
              </a:rPr>
              <a:t>eff. gain ~ 15000,</a:t>
            </a:r>
          </a:p>
          <a:p>
            <a:pPr marL="361691" indent="-361691"/>
            <a:r>
              <a:rPr lang="en-US" sz="2000" b="0">
                <a:solidFill>
                  <a:srgbClr val="0000CC"/>
                </a:solidFill>
                <a:effectLst/>
              </a:rPr>
              <a:t>gain stability 5% (p/T corr.)</a:t>
            </a:r>
          </a:p>
          <a:p>
            <a:pPr marL="361691" indent="-361691"/>
            <a:r>
              <a:rPr lang="en-US" sz="2000" b="0">
                <a:solidFill>
                  <a:srgbClr val="0000CC"/>
                </a:solidFill>
                <a:effectLst/>
              </a:rPr>
              <a:t>single </a:t>
            </a:r>
            <a:r>
              <a:rPr lang="el-GR" sz="2000" b="0">
                <a:solidFill>
                  <a:srgbClr val="0000CC"/>
                </a:solidFill>
                <a:effectLst/>
              </a:rPr>
              <a:t>γ</a:t>
            </a:r>
            <a:r>
              <a:rPr lang="en-US" sz="2000" b="0">
                <a:solidFill>
                  <a:srgbClr val="0000CC"/>
                </a:solidFill>
                <a:effectLst/>
              </a:rPr>
              <a:t> ang. res. 1.8 </a:t>
            </a:r>
            <a:r>
              <a:rPr lang="en-US" sz="2000" b="0" err="1">
                <a:solidFill>
                  <a:srgbClr val="0000CC"/>
                </a:solidFill>
                <a:effectLst/>
              </a:rPr>
              <a:t>mrad</a:t>
            </a:r>
            <a:endParaRPr lang="en-US" sz="2000" b="0">
              <a:solidFill>
                <a:srgbClr val="0000CC"/>
              </a:solidFill>
              <a:effectLst/>
            </a:endParaRPr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8572" y="0"/>
            <a:ext cx="7211029" cy="991673"/>
          </a:xfrm>
          <a:solidFill>
            <a:srgbClr val="66FFFF"/>
          </a:solidFill>
        </p:spPr>
        <p:txBody>
          <a:bodyPr/>
          <a:lstStyle/>
          <a:p>
            <a:r>
              <a:rPr lang="en-US" sz="3200">
                <a:solidFill>
                  <a:srgbClr val="FF0000"/>
                </a:solidFill>
                <a:effectLst/>
              </a:rPr>
              <a:t>COMPASS Hybrid THGEM+MM PDs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E3E89F-9FB0-4F47-9556-6E6EB35B2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79"/>
          <a:stretch/>
        </p:blipFill>
        <p:spPr>
          <a:xfrm>
            <a:off x="67815" y="1376288"/>
            <a:ext cx="4203243" cy="2800407"/>
          </a:xfrm>
          <a:prstGeom prst="rect">
            <a:avLst/>
          </a:prstGeom>
        </p:spPr>
      </p:pic>
      <p:sp>
        <p:nvSpPr>
          <p:cNvPr id="8" name="Text Box 73">
            <a:extLst>
              <a:ext uri="{FF2B5EF4-FFF2-40B4-BE49-F238E27FC236}">
                <a16:creationId xmlns:a16="http://schemas.microsoft.com/office/drawing/2014/main" id="{A56FE280-41A5-4DD1-AF96-BEDEED49F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422" y="1126142"/>
            <a:ext cx="1812965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>
                <a:solidFill>
                  <a:schemeClr val="tx1"/>
                </a:solidFill>
                <a:effectLst/>
              </a:rPr>
              <a:t>Hybrid PD scheme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982373-E1EC-451E-B602-60C8F538A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" t="3191"/>
          <a:stretch/>
        </p:blipFill>
        <p:spPr>
          <a:xfrm>
            <a:off x="67815" y="4176695"/>
            <a:ext cx="4320414" cy="2281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F17644-27C0-48AE-831D-E384967F53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10185" r="9205" b="11430"/>
          <a:stretch/>
        </p:blipFill>
        <p:spPr>
          <a:xfrm>
            <a:off x="7813151" y="1416632"/>
            <a:ext cx="2025760" cy="16389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F0EE10-05D9-401B-A54B-1B65BD2521A9}"/>
              </a:ext>
            </a:extLst>
          </p:cNvPr>
          <p:cNvGrpSpPr/>
          <p:nvPr/>
        </p:nvGrpSpPr>
        <p:grpSpPr>
          <a:xfrm>
            <a:off x="5185458" y="3010275"/>
            <a:ext cx="4649552" cy="3080428"/>
            <a:chOff x="2667716" y="761604"/>
            <a:chExt cx="8368552" cy="55873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0A501-2578-4C61-A9AE-4F5B6036B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25"/>
            <a:stretch/>
          </p:blipFill>
          <p:spPr>
            <a:xfrm>
              <a:off x="2667716" y="761604"/>
              <a:ext cx="8368552" cy="55873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9E1CDA-D37D-4185-8E6B-753DF4C5D872}"/>
                </a:ext>
              </a:extLst>
            </p:cNvPr>
            <p:cNvSpPr txBox="1"/>
            <p:nvPr/>
          </p:nvSpPr>
          <p:spPr>
            <a:xfrm>
              <a:off x="6290412" y="4932352"/>
              <a:ext cx="4249365" cy="501890"/>
            </a:xfrm>
            <a:custGeom>
              <a:avLst/>
              <a:gdLst>
                <a:gd name="connsiteX0" fmla="*/ 0 w 4249365"/>
                <a:gd name="connsiteY0" fmla="*/ 0 h 501890"/>
                <a:gd name="connsiteX1" fmla="*/ 488677 w 4249365"/>
                <a:gd name="connsiteY1" fmla="*/ 0 h 501890"/>
                <a:gd name="connsiteX2" fmla="*/ 1104835 w 4249365"/>
                <a:gd name="connsiteY2" fmla="*/ 0 h 501890"/>
                <a:gd name="connsiteX3" fmla="*/ 1593512 w 4249365"/>
                <a:gd name="connsiteY3" fmla="*/ 0 h 501890"/>
                <a:gd name="connsiteX4" fmla="*/ 2209670 w 4249365"/>
                <a:gd name="connsiteY4" fmla="*/ 0 h 501890"/>
                <a:gd name="connsiteX5" fmla="*/ 2740840 w 4249365"/>
                <a:gd name="connsiteY5" fmla="*/ 0 h 501890"/>
                <a:gd name="connsiteX6" fmla="*/ 3272011 w 4249365"/>
                <a:gd name="connsiteY6" fmla="*/ 0 h 501890"/>
                <a:gd name="connsiteX7" fmla="*/ 4249365 w 4249365"/>
                <a:gd name="connsiteY7" fmla="*/ 0 h 501890"/>
                <a:gd name="connsiteX8" fmla="*/ 4249365 w 4249365"/>
                <a:gd name="connsiteY8" fmla="*/ 501890 h 501890"/>
                <a:gd name="connsiteX9" fmla="*/ 3675701 w 4249365"/>
                <a:gd name="connsiteY9" fmla="*/ 501890 h 501890"/>
                <a:gd name="connsiteX10" fmla="*/ 3059543 w 4249365"/>
                <a:gd name="connsiteY10" fmla="*/ 501890 h 501890"/>
                <a:gd name="connsiteX11" fmla="*/ 2528372 w 4249365"/>
                <a:gd name="connsiteY11" fmla="*/ 501890 h 501890"/>
                <a:gd name="connsiteX12" fmla="*/ 2124683 w 4249365"/>
                <a:gd name="connsiteY12" fmla="*/ 501890 h 501890"/>
                <a:gd name="connsiteX13" fmla="*/ 1720993 w 4249365"/>
                <a:gd name="connsiteY13" fmla="*/ 501890 h 501890"/>
                <a:gd name="connsiteX14" fmla="*/ 1232316 w 4249365"/>
                <a:gd name="connsiteY14" fmla="*/ 501890 h 501890"/>
                <a:gd name="connsiteX15" fmla="*/ 658652 w 4249365"/>
                <a:gd name="connsiteY15" fmla="*/ 501890 h 501890"/>
                <a:gd name="connsiteX16" fmla="*/ 0 w 4249365"/>
                <a:gd name="connsiteY16" fmla="*/ 501890 h 501890"/>
                <a:gd name="connsiteX17" fmla="*/ 0 w 4249365"/>
                <a:gd name="connsiteY17" fmla="*/ 0 h 50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49365" h="501890" fill="none" extrusionOk="0">
                  <a:moveTo>
                    <a:pt x="0" y="0"/>
                  </a:moveTo>
                  <a:cubicBezTo>
                    <a:pt x="219893" y="-31901"/>
                    <a:pt x="390019" y="43385"/>
                    <a:pt x="488677" y="0"/>
                  </a:cubicBezTo>
                  <a:cubicBezTo>
                    <a:pt x="587335" y="-43385"/>
                    <a:pt x="936786" y="36564"/>
                    <a:pt x="1104835" y="0"/>
                  </a:cubicBezTo>
                  <a:cubicBezTo>
                    <a:pt x="1272884" y="-36564"/>
                    <a:pt x="1437519" y="35090"/>
                    <a:pt x="1593512" y="0"/>
                  </a:cubicBezTo>
                  <a:cubicBezTo>
                    <a:pt x="1749505" y="-35090"/>
                    <a:pt x="2063195" y="68561"/>
                    <a:pt x="2209670" y="0"/>
                  </a:cubicBezTo>
                  <a:cubicBezTo>
                    <a:pt x="2356145" y="-68561"/>
                    <a:pt x="2550940" y="2774"/>
                    <a:pt x="2740840" y="0"/>
                  </a:cubicBezTo>
                  <a:cubicBezTo>
                    <a:pt x="2930740" y="-2774"/>
                    <a:pt x="3052704" y="8204"/>
                    <a:pt x="3272011" y="0"/>
                  </a:cubicBezTo>
                  <a:cubicBezTo>
                    <a:pt x="3491318" y="-8204"/>
                    <a:pt x="3870299" y="48879"/>
                    <a:pt x="4249365" y="0"/>
                  </a:cubicBezTo>
                  <a:cubicBezTo>
                    <a:pt x="4259788" y="199180"/>
                    <a:pt x="4217468" y="359165"/>
                    <a:pt x="4249365" y="501890"/>
                  </a:cubicBezTo>
                  <a:cubicBezTo>
                    <a:pt x="4027897" y="512982"/>
                    <a:pt x="3894445" y="456678"/>
                    <a:pt x="3675701" y="501890"/>
                  </a:cubicBezTo>
                  <a:cubicBezTo>
                    <a:pt x="3456957" y="547102"/>
                    <a:pt x="3363263" y="450502"/>
                    <a:pt x="3059543" y="501890"/>
                  </a:cubicBezTo>
                  <a:cubicBezTo>
                    <a:pt x="2755823" y="553278"/>
                    <a:pt x="2716272" y="463371"/>
                    <a:pt x="2528372" y="501890"/>
                  </a:cubicBezTo>
                  <a:cubicBezTo>
                    <a:pt x="2340472" y="540409"/>
                    <a:pt x="2261847" y="462116"/>
                    <a:pt x="2124683" y="501890"/>
                  </a:cubicBezTo>
                  <a:cubicBezTo>
                    <a:pt x="1987519" y="541664"/>
                    <a:pt x="1876798" y="490070"/>
                    <a:pt x="1720993" y="501890"/>
                  </a:cubicBezTo>
                  <a:cubicBezTo>
                    <a:pt x="1565188" y="513710"/>
                    <a:pt x="1429366" y="448910"/>
                    <a:pt x="1232316" y="501890"/>
                  </a:cubicBezTo>
                  <a:cubicBezTo>
                    <a:pt x="1035266" y="554870"/>
                    <a:pt x="806542" y="465956"/>
                    <a:pt x="658652" y="501890"/>
                  </a:cubicBezTo>
                  <a:cubicBezTo>
                    <a:pt x="510762" y="537824"/>
                    <a:pt x="196656" y="451656"/>
                    <a:pt x="0" y="501890"/>
                  </a:cubicBezTo>
                  <a:cubicBezTo>
                    <a:pt x="-24878" y="343769"/>
                    <a:pt x="18411" y="139232"/>
                    <a:pt x="0" y="0"/>
                  </a:cubicBezTo>
                  <a:close/>
                </a:path>
                <a:path w="4249365" h="501890" stroke="0" extrusionOk="0">
                  <a:moveTo>
                    <a:pt x="0" y="0"/>
                  </a:moveTo>
                  <a:cubicBezTo>
                    <a:pt x="238501" y="-17944"/>
                    <a:pt x="256267" y="9438"/>
                    <a:pt x="488677" y="0"/>
                  </a:cubicBezTo>
                  <a:cubicBezTo>
                    <a:pt x="721087" y="-9438"/>
                    <a:pt x="849113" y="18556"/>
                    <a:pt x="1104835" y="0"/>
                  </a:cubicBezTo>
                  <a:cubicBezTo>
                    <a:pt x="1360557" y="-18556"/>
                    <a:pt x="1489026" y="14396"/>
                    <a:pt x="1678499" y="0"/>
                  </a:cubicBezTo>
                  <a:cubicBezTo>
                    <a:pt x="1867972" y="-14396"/>
                    <a:pt x="1971539" y="38612"/>
                    <a:pt x="2082189" y="0"/>
                  </a:cubicBezTo>
                  <a:cubicBezTo>
                    <a:pt x="2192839" y="-38612"/>
                    <a:pt x="2377781" y="44325"/>
                    <a:pt x="2570866" y="0"/>
                  </a:cubicBezTo>
                  <a:cubicBezTo>
                    <a:pt x="2763951" y="-44325"/>
                    <a:pt x="3025325" y="29945"/>
                    <a:pt x="3144530" y="0"/>
                  </a:cubicBezTo>
                  <a:cubicBezTo>
                    <a:pt x="3263735" y="-29945"/>
                    <a:pt x="3494487" y="46817"/>
                    <a:pt x="3590713" y="0"/>
                  </a:cubicBezTo>
                  <a:cubicBezTo>
                    <a:pt x="3686939" y="-46817"/>
                    <a:pt x="4106519" y="66775"/>
                    <a:pt x="4249365" y="0"/>
                  </a:cubicBezTo>
                  <a:cubicBezTo>
                    <a:pt x="4259983" y="141447"/>
                    <a:pt x="4193986" y="312418"/>
                    <a:pt x="4249365" y="501890"/>
                  </a:cubicBezTo>
                  <a:cubicBezTo>
                    <a:pt x="4164755" y="540168"/>
                    <a:pt x="3985182" y="462562"/>
                    <a:pt x="3845675" y="501890"/>
                  </a:cubicBezTo>
                  <a:cubicBezTo>
                    <a:pt x="3706168" y="541218"/>
                    <a:pt x="3490073" y="444884"/>
                    <a:pt x="3356998" y="501890"/>
                  </a:cubicBezTo>
                  <a:cubicBezTo>
                    <a:pt x="3223923" y="558896"/>
                    <a:pt x="3114281" y="491719"/>
                    <a:pt x="2910815" y="501890"/>
                  </a:cubicBezTo>
                  <a:cubicBezTo>
                    <a:pt x="2707349" y="512061"/>
                    <a:pt x="2641048" y="474361"/>
                    <a:pt x="2464632" y="501890"/>
                  </a:cubicBezTo>
                  <a:cubicBezTo>
                    <a:pt x="2288216" y="529419"/>
                    <a:pt x="2077160" y="461205"/>
                    <a:pt x="1975955" y="501890"/>
                  </a:cubicBezTo>
                  <a:cubicBezTo>
                    <a:pt x="1874750" y="542575"/>
                    <a:pt x="1643182" y="480509"/>
                    <a:pt x="1402290" y="501890"/>
                  </a:cubicBezTo>
                  <a:cubicBezTo>
                    <a:pt x="1161399" y="523271"/>
                    <a:pt x="910503" y="445151"/>
                    <a:pt x="786133" y="501890"/>
                  </a:cubicBezTo>
                  <a:cubicBezTo>
                    <a:pt x="661763" y="558629"/>
                    <a:pt x="288369" y="500616"/>
                    <a:pt x="0" y="501890"/>
                  </a:cubicBezTo>
                  <a:cubicBezTo>
                    <a:pt x="-39687" y="284777"/>
                    <a:pt x="57019" y="120608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0620003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N(</a:t>
              </a:r>
              <a:r>
                <a:rPr lang="el-GR" sz="1400" i="1">
                  <a:solidFill>
                    <a:schemeClr val="tx1"/>
                  </a:solidFill>
                  <a:effectLst/>
                </a:rPr>
                <a:t>ϴ</a:t>
              </a:r>
              <a:r>
                <a:rPr lang="en-US" sz="1400" i="1" baseline="-25000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Ch</a:t>
              </a:r>
              <a:r>
                <a:rPr lang="en-US" sz="1400" i="1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) = p</a:t>
              </a:r>
              <a:r>
                <a:rPr lang="en-US" sz="1400" i="1" baseline="-25000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0</a:t>
              </a:r>
              <a:r>
                <a:rPr lang="en-US" sz="1400" i="1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sin</a:t>
              </a:r>
              <a:r>
                <a:rPr lang="en-US" sz="1400" i="1" baseline="30000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2</a:t>
              </a:r>
              <a:r>
                <a:rPr lang="el-GR" sz="1400" i="1">
                  <a:solidFill>
                    <a:schemeClr val="tx1"/>
                  </a:solidFill>
                  <a:effectLst/>
                </a:rPr>
                <a:t>ϴ</a:t>
              </a:r>
              <a:r>
                <a:rPr lang="en-US" sz="1400" i="1" baseline="-25000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Ch</a:t>
              </a:r>
              <a:r>
                <a:rPr lang="en-US" sz="1400" i="1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+ p</a:t>
              </a:r>
              <a:r>
                <a:rPr lang="en-US" sz="1400" i="1" baseline="-25000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1</a:t>
              </a:r>
              <a:r>
                <a:rPr lang="el-GR" sz="1400" i="1">
                  <a:solidFill>
                    <a:schemeClr val="tx1"/>
                  </a:solidFill>
                  <a:effectLst/>
                </a:rPr>
                <a:t>ϴ</a:t>
              </a:r>
              <a:r>
                <a:rPr lang="en-US" sz="1400" i="1" baseline="-25000">
                  <a:solidFill>
                    <a:schemeClr val="tx1"/>
                  </a:solidFill>
                  <a:effectLst/>
                  <a:latin typeface="Bodoni MT" panose="02070603080606020203" pitchFamily="18" charset="0"/>
                </a:rPr>
                <a:t>Ch</a:t>
              </a:r>
              <a:endParaRPr lang="en-US" sz="1400" i="1">
                <a:solidFill>
                  <a:schemeClr val="tx1"/>
                </a:solidFill>
                <a:effectLst/>
                <a:latin typeface="Bodoni MT" panose="02070603080606020203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3772570-499B-4943-ABC8-1AE73711F0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6" b="50023"/>
          <a:stretch/>
        </p:blipFill>
        <p:spPr>
          <a:xfrm>
            <a:off x="5901524" y="3075597"/>
            <a:ext cx="1874398" cy="1299633"/>
          </a:xfrm>
          <a:prstGeom prst="rect">
            <a:avLst/>
          </a:prstGeom>
        </p:spPr>
      </p:pic>
      <p:sp>
        <p:nvSpPr>
          <p:cNvPr id="9" name="Text Box 73">
            <a:extLst>
              <a:ext uri="{FF2B5EF4-FFF2-40B4-BE49-F238E27FC236}">
                <a16:creationId xmlns:a16="http://schemas.microsoft.com/office/drawing/2014/main" id="{CC5B8D4D-A6F1-463A-8D05-C7EB49BB8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18" y="4188508"/>
            <a:ext cx="3080499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>
                <a:solidFill>
                  <a:schemeClr val="tx1"/>
                </a:solidFill>
                <a:effectLst/>
              </a:rPr>
              <a:t>Standard Bulk Micromegas (CERN)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B29C71-56CC-4752-BCE4-F386B097DFA9}"/>
              </a:ext>
            </a:extLst>
          </p:cNvPr>
          <p:cNvSpPr txBox="1"/>
          <p:nvPr/>
        </p:nvSpPr>
        <p:spPr>
          <a:xfrm>
            <a:off x="7951995" y="4606959"/>
            <a:ext cx="163551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at ß=1 </a:t>
            </a:r>
            <a:r>
              <a:rPr kumimoji="0" lang="en-US" sz="16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</a:t>
            </a:r>
            <a:r>
              <a:rPr kumimoji="0" lang="en-US" sz="1600" b="0" i="0" u="none" strike="noStrike" kern="0" cap="none" spc="0" normalizeH="0" baseline="-25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</a:t>
            </a:r>
            <a:r>
              <a:rPr kumimoji="0" lang="en-US" sz="1600" b="0" i="0" u="none" strike="noStrike" kern="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=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12.9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 = 11.5, B = 1.4</a:t>
            </a:r>
          </a:p>
        </p:txBody>
      </p:sp>
      <p:sp>
        <p:nvSpPr>
          <p:cNvPr id="17" name="Text Box 73">
            <a:extLst>
              <a:ext uri="{FF2B5EF4-FFF2-40B4-BE49-F238E27FC236}">
                <a16:creationId xmlns:a16="http://schemas.microsoft.com/office/drawing/2014/main" id="{2AE06B9C-0407-4F4F-AA84-2C4630357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807" y="1416486"/>
            <a:ext cx="961416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>
                <a:solidFill>
                  <a:schemeClr val="tx1"/>
                </a:solidFill>
                <a:effectLst/>
              </a:rPr>
              <a:t>THGEMs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995006-7FF9-425B-98A3-FE35A721837C}"/>
              </a:ext>
            </a:extLst>
          </p:cNvPr>
          <p:cNvSpPr txBox="1"/>
          <p:nvPr/>
        </p:nvSpPr>
        <p:spPr>
          <a:xfrm>
            <a:off x="4766286" y="6090703"/>
            <a:ext cx="4477105" cy="36933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chemeClr val="tx1"/>
                </a:solidFill>
                <a:effectLst/>
                <a:latin typeface="-apple-system"/>
              </a:rPr>
              <a:t>S. Dalla Torre, NIM A</a:t>
            </a:r>
            <a:r>
              <a:rPr lang="en-US" sz="2000" i="0">
                <a:solidFill>
                  <a:schemeClr val="tx1"/>
                </a:solidFill>
                <a:effectLst/>
                <a:latin typeface="-apple-system"/>
              </a:rPr>
              <a:t> 970 (2020) 163768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8692FFCA-8A99-4D79-95EA-552F2871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655" y="1038880"/>
            <a:ext cx="1743291" cy="424671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2400" u="sng">
                <a:solidFill>
                  <a:srgbClr val="FF0000"/>
                </a:solidFill>
                <a:effectLst/>
              </a:rPr>
              <a:t>IBF = 3%</a:t>
            </a:r>
            <a:endParaRPr lang="en-US" sz="2400" u="sng">
              <a:solidFill>
                <a:srgbClr val="0000CC"/>
              </a:solidFill>
              <a:effectLst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B19BCF9-20F2-43CE-B23D-431E14C80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r="29251" b="28803"/>
          <a:stretch/>
        </p:blipFill>
        <p:spPr bwMode="auto">
          <a:xfrm>
            <a:off x="4207260" y="3545304"/>
            <a:ext cx="961416" cy="9778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321304-027D-47AF-BFEA-922467150DD2}"/>
              </a:ext>
            </a:extLst>
          </p:cNvPr>
          <p:cNvSpPr txBox="1">
            <a:spLocks/>
          </p:cNvSpPr>
          <p:nvPr/>
        </p:nvSpPr>
        <p:spPr bwMode="auto">
          <a:xfrm>
            <a:off x="4194283" y="2992376"/>
            <a:ext cx="974393" cy="5282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b="0" ker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lang="en-US" sz="1400" b="0" i="0" ker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taggered 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i="0" ker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THGEMs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652A0D-FFFA-F960-F011-36D3A28B63DB}"/>
              </a:ext>
            </a:extLst>
          </p:cNvPr>
          <p:cNvCxnSpPr/>
          <p:nvPr/>
        </p:nvCxnSpPr>
        <p:spPr bwMode="auto">
          <a:xfrm>
            <a:off x="457200" y="2469572"/>
            <a:ext cx="3457575" cy="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5EFCE07-000B-804F-31D3-0C58DEC4A246}"/>
              </a:ext>
            </a:extLst>
          </p:cNvPr>
          <p:cNvSpPr txBox="1"/>
          <p:nvPr/>
        </p:nvSpPr>
        <p:spPr>
          <a:xfrm>
            <a:off x="3543300" y="2254827"/>
            <a:ext cx="51456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err="1">
                <a:solidFill>
                  <a:schemeClr val="accent1">
                    <a:lumMod val="75000"/>
                  </a:schemeClr>
                </a:solidFill>
                <a:effectLst/>
              </a:rPr>
              <a:t>CsI</a:t>
            </a:r>
            <a:endParaRPr lang="en-US" b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51B7E2-2F46-D57B-DA39-7289B537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CBAE31A2-747D-4C4F-959A-438AFB9AD54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33848-BB8A-B77C-C287-E3BE4D1EF8B6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A266E7-2A6B-17CB-4A26-E97A87E5C17D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B8311D-36FF-C89C-97BF-F04B79A3368B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7D39A7-C417-BBA7-C9ED-DAB322EAE899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76738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572" y="-23320"/>
            <a:ext cx="7200869" cy="1038119"/>
          </a:xfrm>
          <a:solidFill>
            <a:srgbClr val="66FFFF"/>
          </a:solidFill>
        </p:spPr>
        <p:txBody>
          <a:bodyPr/>
          <a:lstStyle/>
          <a:p>
            <a:r>
              <a:rPr lang="en-US" sz="3200">
                <a:solidFill>
                  <a:srgbClr val="FF0000"/>
                </a:solidFill>
              </a:rPr>
              <a:t>Rich-graphite Nano-Diamond film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95447" y="3867869"/>
            <a:ext cx="4884963" cy="739306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b="0" i="1" kern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Photocatodes</a:t>
            </a:r>
            <a:r>
              <a:rPr lang="en-US" sz="1400" b="0" i="1" ker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1400" b="0" i="1" ker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diamond film </a:t>
            </a:r>
            <a:r>
              <a:rPr lang="en-US" sz="1400" b="0" i="1" ker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obtained with </a:t>
            </a:r>
            <a:r>
              <a:rPr lang="en-US" sz="1400" b="0" i="1" ker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Spray</a:t>
            </a:r>
            <a:r>
              <a:rPr lang="en-US" sz="1400" b="0" ker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</a:t>
            </a:r>
            <a:endParaRPr lang="en-US" sz="1400" b="0" i="1" ker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400" b="0" i="1" ker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Spray technique: </a:t>
            </a:r>
            <a:r>
              <a:rPr lang="en-US" sz="1400" b="0" i="1" ker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 ~ 120</a:t>
            </a:r>
            <a:r>
              <a:rPr lang="en-US" sz="1400" b="0" i="1" kern="0" baseline="3000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°  </a:t>
            </a:r>
            <a:r>
              <a:rPr lang="en-US" sz="1400" b="0" i="1" ker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(instead of ~800° as in standard techniques)</a:t>
            </a:r>
          </a:p>
        </p:txBody>
      </p:sp>
      <p:sp>
        <p:nvSpPr>
          <p:cNvPr id="15" name="Content Placeholder 6"/>
          <p:cNvSpPr txBox="1">
            <a:spLocks/>
          </p:cNvSpPr>
          <p:nvPr/>
        </p:nvSpPr>
        <p:spPr bwMode="auto">
          <a:xfrm>
            <a:off x="53839" y="2682414"/>
            <a:ext cx="4961090" cy="1154804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b="0" dirty="0" err="1">
                <a:solidFill>
                  <a:srgbClr val="7030A0"/>
                </a:solidFill>
                <a:effectLst/>
                <a:latin typeface="Calibri"/>
                <a:cs typeface="Calibri"/>
              </a:rPr>
              <a:t>Heterogranular</a:t>
            </a:r>
            <a:r>
              <a:rPr lang="en-US" sz="1400" b="0" dirty="0">
                <a:solidFill>
                  <a:srgbClr val="7030A0"/>
                </a:solidFill>
                <a:effectLst/>
                <a:latin typeface="Calibri"/>
                <a:cs typeface="Calibri"/>
              </a:rPr>
              <a:t>-structured diamond-gold nanohybrids proposed as stable field emission cathode material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i="1" kern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Nano-Diamond grains </a:t>
            </a:r>
            <a:r>
              <a:rPr lang="en-US" sz="1400" b="0" i="1" kern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(size: ~250 nm), </a:t>
            </a:r>
            <a:r>
              <a:rPr lang="en-US" sz="1200" b="0" dirty="0">
                <a:solidFill>
                  <a:schemeClr val="tx1"/>
                </a:solidFill>
                <a:effectLst/>
              </a:rPr>
              <a:t>with </a:t>
            </a:r>
            <a:r>
              <a:rPr lang="en-US" sz="1400" b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variable sp</a:t>
            </a:r>
            <a:r>
              <a:rPr lang="en-US" sz="1600" b="0" baseline="3000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2</a:t>
            </a:r>
            <a:r>
              <a:rPr lang="en-US" sz="1400" b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 (graphite phase) and sp</a:t>
            </a:r>
            <a:r>
              <a:rPr lang="en-US" sz="1600" b="0" baseline="3000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3</a:t>
            </a:r>
            <a:r>
              <a:rPr lang="en-US" sz="1400" b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 (diamond phase) hybridized carbon contents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1400" b="0" kern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treated in H2 microwave plasma show large QE: </a:t>
            </a:r>
            <a:r>
              <a:rPr lang="en-US" sz="1400" b="0" u="sng" kern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&gt;40% @ 140 nm</a:t>
            </a:r>
            <a:endParaRPr lang="en-US" sz="1200" b="0" u="sng" dirty="0">
              <a:solidFill>
                <a:srgbClr val="FF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B7043A-6DFE-77F2-9C45-E71C4F45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A8AF7DA3-53FD-41C6-AD00-EC02FCA332D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418238-FE0C-7597-AA1C-DE3C673BFF34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04AB8-5977-DBDA-E961-EA5E5043E9CC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127E70-BBD0-A314-2477-146DB4A876F3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56724" y="1113252"/>
            <a:ext cx="5036446" cy="151220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0" err="1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CsI</a:t>
            </a:r>
            <a:r>
              <a:rPr lang="en-US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bandgap: </a:t>
            </a:r>
            <a:r>
              <a:rPr lang="en-US" sz="1400" b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6.2 eV</a:t>
            </a:r>
            <a:r>
              <a:rPr lang="en-US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electron affinity: </a:t>
            </a:r>
            <a:r>
              <a:rPr lang="en-US" sz="1400" b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0.1 eV</a:t>
            </a:r>
            <a:r>
              <a:rPr lang="en-US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hygroscopic; ages by ion bombardment (~</a:t>
            </a:r>
            <a:r>
              <a:rPr lang="en-US" sz="1400" b="0" err="1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mC</a:t>
            </a:r>
            <a:r>
              <a:rPr lang="en-US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/cm</a:t>
            </a:r>
            <a:r>
              <a:rPr lang="en-US" sz="1600" b="0" baseline="3000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Diamond bandgap: </a:t>
            </a:r>
            <a:r>
              <a:rPr lang="en-US" sz="1400" b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5.5 eV</a:t>
            </a:r>
            <a:r>
              <a:rPr lang="en-US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chemically inert and robust; if hydrogenated: electron affinity </a:t>
            </a:r>
            <a:r>
              <a:rPr lang="en-US" sz="1400" b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-1.27 eV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Hydrogenated chemical vapor deposited diamond films (4-6 </a:t>
            </a:r>
            <a:r>
              <a:rPr lang="el-GR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400" b="0">
                <a:solidFill>
                  <a:srgbClr val="0000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m) known to have QE ~15% @ 140 nm.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458F131F-87D7-FEAD-2844-87A08788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8627" y="4672522"/>
            <a:ext cx="2016594" cy="115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787CFCC-ED8D-7A5B-FF81-614810D798BF}"/>
              </a:ext>
            </a:extLst>
          </p:cNvPr>
          <p:cNvGrpSpPr/>
          <p:nvPr/>
        </p:nvGrpSpPr>
        <p:grpSpPr>
          <a:xfrm>
            <a:off x="5050971" y="1111641"/>
            <a:ext cx="4851854" cy="3870788"/>
            <a:chOff x="5050971" y="1414724"/>
            <a:chExt cx="4851854" cy="38707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F69DA0-E140-7AB8-4601-E718E26A8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9387" y="4711262"/>
              <a:ext cx="4135156" cy="315852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56422A1-983E-E310-6020-9ECD8A46B7D8}"/>
                </a:ext>
              </a:extLst>
            </p:cNvPr>
            <p:cNvGrpSpPr/>
            <p:nvPr/>
          </p:nvGrpSpPr>
          <p:grpSpPr>
            <a:xfrm>
              <a:off x="5050971" y="1414724"/>
              <a:ext cx="4851854" cy="3870788"/>
              <a:chOff x="5050971" y="1414724"/>
              <a:chExt cx="4851854" cy="387078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B2B868F-F848-089F-E798-0124D2D0C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104"/>
              <a:stretch/>
            </p:blipFill>
            <p:spPr>
              <a:xfrm>
                <a:off x="5386359" y="1414724"/>
                <a:ext cx="4378184" cy="324851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0406F67-F8A2-D5AE-4DCD-C46CB9C50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3810" y="1871128"/>
                <a:ext cx="293360" cy="2628207"/>
              </a:xfrm>
              <a:prstGeom prst="rect">
                <a:avLst/>
              </a:prstGeom>
            </p:spPr>
          </p:pic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C3F4D9AA-0172-214C-FEDE-9CCEE476E632}"/>
                  </a:ext>
                </a:extLst>
              </p:cNvPr>
              <p:cNvSpPr txBox="1"/>
              <p:nvPr/>
            </p:nvSpPr>
            <p:spPr>
              <a:xfrm>
                <a:off x="5050971" y="5047755"/>
                <a:ext cx="4851854" cy="2377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b="1" kern="1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b="1" kern="1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b="1" kern="1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b="1" kern="1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it-IT" sz="1050" err="1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L.Velardi</a:t>
                </a:r>
                <a:r>
                  <a:rPr lang="it-IT" sz="105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it-IT" sz="1050" err="1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A.Valentini</a:t>
                </a:r>
                <a:r>
                  <a:rPr lang="it-IT" sz="105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it-IT" sz="1050" err="1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G.Cicala</a:t>
                </a:r>
                <a:r>
                  <a:rPr lang="en-US" sz="1050" b="0">
                    <a:solidFill>
                      <a:schemeClr val="tx1"/>
                    </a:solidFill>
                    <a:effectLst/>
                  </a:rPr>
                  <a:t>, </a:t>
                </a:r>
                <a:r>
                  <a:rPr lang="en-US" sz="105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Diamond &amp; Related Materials 76 (2017) 1</a:t>
                </a:r>
                <a:endParaRPr lang="en-US" sz="1050" b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87625F-6E99-9970-3ECB-15E2DC654F59}"/>
              </a:ext>
            </a:extLst>
          </p:cNvPr>
          <p:cNvCxnSpPr>
            <a:cxnSpLocks/>
          </p:cNvCxnSpPr>
          <p:nvPr/>
        </p:nvCxnSpPr>
        <p:spPr>
          <a:xfrm flipH="1">
            <a:off x="8055936" y="953387"/>
            <a:ext cx="961654" cy="304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8">
            <a:extLst>
              <a:ext uri="{FF2B5EF4-FFF2-40B4-BE49-F238E27FC236}">
                <a16:creationId xmlns:a16="http://schemas.microsoft.com/office/drawing/2014/main" id="{C0258A06-9592-BFB6-89B5-029DE6C2F960}"/>
              </a:ext>
            </a:extLst>
          </p:cNvPr>
          <p:cNvSpPr txBox="1"/>
          <p:nvPr/>
        </p:nvSpPr>
        <p:spPr>
          <a:xfrm>
            <a:off x="9011646" y="853834"/>
            <a:ext cx="534121" cy="2585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47 %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50C2376-B2D9-7C7D-5124-FCB1BB53A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38" y="4704968"/>
            <a:ext cx="2985942" cy="1655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6B1B4-C9D0-0071-C9AF-DEDAD3BAD77B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50660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0"/>
            <a:ext cx="7242537" cy="984250"/>
          </a:xfrm>
          <a:solidFill>
            <a:srgbClr val="66FFFF"/>
          </a:solidFill>
        </p:spPr>
        <p:txBody>
          <a:bodyPr/>
          <a:lstStyle/>
          <a:p>
            <a:r>
              <a:rPr lang="en-US" sz="2800" b="1" dirty="0"/>
              <a:t>Hydrogenation: MWPECVD setup in Bari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E1352C90-FD2F-42D7-9F33-A611F449171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F5D8D-5562-999C-30E1-530A005D0BC3}"/>
              </a:ext>
            </a:extLst>
          </p:cNvPr>
          <p:cNvSpPr txBox="1"/>
          <p:nvPr/>
        </p:nvSpPr>
        <p:spPr>
          <a:xfrm>
            <a:off x="5123108" y="1099037"/>
            <a:ext cx="2415821" cy="2252924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1600" b="1" dirty="0">
                <a:solidFill>
                  <a:schemeClr val="tx1"/>
                </a:solidFill>
                <a:latin typeface="Helvetica"/>
                <a:cs typeface="Helvetica"/>
              </a:rPr>
              <a:t>Hydrogenation details: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Helvetica"/>
                <a:cs typeface="Helvetica"/>
              </a:rPr>
              <a:t>Vacuum: </a:t>
            </a:r>
            <a:r>
              <a:rPr lang="en-US" sz="1400" b="1" dirty="0">
                <a:solidFill>
                  <a:srgbClr val="C00000"/>
                </a:solidFill>
                <a:latin typeface="Helvetica"/>
                <a:cs typeface="Helvetica"/>
              </a:rPr>
              <a:t>~6.5x10</a:t>
            </a:r>
            <a:r>
              <a:rPr lang="en-US" sz="1400" b="1" baseline="30000" dirty="0">
                <a:solidFill>
                  <a:srgbClr val="C00000"/>
                </a:solidFill>
                <a:latin typeface="Helvetica"/>
                <a:cs typeface="Helvetica"/>
              </a:rPr>
              <a:t>-6</a:t>
            </a:r>
            <a:r>
              <a:rPr lang="en-US" sz="1400" b="1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Helvetica"/>
                <a:cs typeface="Helvetica"/>
              </a:rPr>
              <a:t>mbar.</a:t>
            </a:r>
          </a:p>
          <a:p>
            <a:pPr algn="just"/>
            <a:r>
              <a:rPr lang="en-US" sz="1400" b="1" dirty="0">
                <a:solidFill>
                  <a:srgbClr val="0D13F7"/>
                </a:solidFill>
                <a:latin typeface="Helvetica"/>
                <a:cs typeface="Helvetica"/>
              </a:rPr>
              <a:t>70 mm</a:t>
            </a:r>
            <a:r>
              <a:rPr lang="en-US" sz="1400" dirty="0">
                <a:solidFill>
                  <a:srgbClr val="0D13F7"/>
                </a:solidFill>
                <a:latin typeface="Helvetica"/>
                <a:cs typeface="Helvetica"/>
              </a:rPr>
              <a:t> between H</a:t>
            </a:r>
            <a:r>
              <a:rPr lang="en-US" sz="1400" baseline="-25000" dirty="0">
                <a:solidFill>
                  <a:srgbClr val="0D13F7"/>
                </a:solidFill>
                <a:latin typeface="Helvetica"/>
                <a:cs typeface="Helvetica"/>
              </a:rPr>
              <a:t>2</a:t>
            </a:r>
            <a:r>
              <a:rPr lang="en-US" sz="1400" dirty="0">
                <a:solidFill>
                  <a:srgbClr val="0D13F7"/>
                </a:solidFill>
                <a:latin typeface="Helvetica"/>
                <a:cs typeface="Helvetica"/>
              </a:rPr>
              <a:t> source and ND powder.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Helvetica"/>
                <a:cs typeface="Helvetica"/>
              </a:rPr>
              <a:t>H</a:t>
            </a:r>
            <a:r>
              <a:rPr lang="en-US" sz="1400" baseline="-25000" dirty="0">
                <a:solidFill>
                  <a:srgbClr val="C00000"/>
                </a:solidFill>
                <a:latin typeface="Helvetica"/>
                <a:cs typeface="Helvetica"/>
              </a:rPr>
              <a:t>2</a:t>
            </a:r>
            <a:r>
              <a:rPr lang="en-US" sz="1400" dirty="0">
                <a:solidFill>
                  <a:srgbClr val="C00000"/>
                </a:solidFill>
                <a:latin typeface="Helvetica"/>
                <a:cs typeface="Helvetica"/>
              </a:rPr>
              <a:t> gas generated by electrolysis from distilled water. H</a:t>
            </a:r>
            <a:r>
              <a:rPr lang="en-US" sz="1400" baseline="-25000" dirty="0">
                <a:solidFill>
                  <a:srgbClr val="C00000"/>
                </a:solidFill>
                <a:latin typeface="Helvetica"/>
                <a:cs typeface="Helvetica"/>
              </a:rPr>
              <a:t>2</a:t>
            </a:r>
            <a:r>
              <a:rPr lang="en-US" sz="1400" dirty="0">
                <a:solidFill>
                  <a:srgbClr val="C00000"/>
                </a:solidFill>
                <a:latin typeface="Helvetica"/>
                <a:cs typeface="Helvetica"/>
              </a:rPr>
              <a:t> gas flow rate controlled to </a:t>
            </a:r>
            <a:r>
              <a:rPr lang="en-US" sz="1400" b="1" dirty="0">
                <a:solidFill>
                  <a:srgbClr val="C00000"/>
                </a:solidFill>
                <a:latin typeface="Helvetica"/>
                <a:cs typeface="Helvetica"/>
              </a:rPr>
              <a:t>200 </a:t>
            </a:r>
            <a:r>
              <a:rPr lang="en-US" sz="1400" b="1" dirty="0" err="1">
                <a:solidFill>
                  <a:srgbClr val="C00000"/>
                </a:solidFill>
                <a:latin typeface="Helvetica"/>
                <a:cs typeface="Helvetica"/>
              </a:rPr>
              <a:t>sccm</a:t>
            </a:r>
            <a:r>
              <a:rPr lang="en-US" sz="1400" dirty="0">
                <a:solidFill>
                  <a:srgbClr val="C00000"/>
                </a:solidFill>
                <a:latin typeface="Helvetica"/>
                <a:cs typeface="Helvetica"/>
              </a:rPr>
              <a:t>.</a:t>
            </a:r>
          </a:p>
          <a:p>
            <a:pPr algn="just"/>
            <a:r>
              <a:rPr lang="en-US" sz="1400" dirty="0">
                <a:solidFill>
                  <a:srgbClr val="0D13F7"/>
                </a:solidFill>
              </a:rPr>
              <a:t>Hydrogenation of ND powder: </a:t>
            </a:r>
            <a:r>
              <a:rPr lang="en-US" sz="1400" b="1" dirty="0">
                <a:solidFill>
                  <a:srgbClr val="0D13F7"/>
                </a:solidFill>
              </a:rPr>
              <a:t>1 hour at 43 mbar.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784CFA-C752-3CE5-90E0-11CF51A47D5D}"/>
              </a:ext>
            </a:extLst>
          </p:cNvPr>
          <p:cNvSpPr txBox="1"/>
          <p:nvPr/>
        </p:nvSpPr>
        <p:spPr>
          <a:xfrm>
            <a:off x="24717" y="4082567"/>
            <a:ext cx="4626213" cy="7017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1100" dirty="0">
                <a:solidFill>
                  <a:schemeClr val="tx1"/>
                </a:solidFill>
                <a:latin typeface="Helvetica"/>
                <a:cs typeface="Helvetica"/>
              </a:rPr>
              <a:t>1380 W microwave power </a:t>
            </a:r>
            <a:r>
              <a:rPr lang="en-US" sz="11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 </a:t>
            </a:r>
            <a:r>
              <a:rPr lang="en-US" sz="1100" b="1" dirty="0">
                <a:solidFill>
                  <a:schemeClr val="tx1"/>
                </a:solidFill>
                <a:latin typeface="Helvetica"/>
                <a:cs typeface="Helvetica"/>
              </a:rPr>
              <a:t>1000 </a:t>
            </a:r>
            <a:r>
              <a:rPr lang="en-US" sz="1100" b="1" baseline="30000" dirty="0">
                <a:solidFill>
                  <a:schemeClr val="tx1"/>
                </a:solidFill>
                <a:latin typeface="Helvetica"/>
                <a:cs typeface="Helvetica"/>
              </a:rPr>
              <a:t>0</a:t>
            </a:r>
            <a:r>
              <a:rPr lang="en-US" sz="1100" b="1" dirty="0">
                <a:solidFill>
                  <a:schemeClr val="tx1"/>
                </a:solidFill>
                <a:latin typeface="Helvetica"/>
                <a:cs typeface="Helvetica"/>
              </a:rPr>
              <a:t>C </a:t>
            </a:r>
            <a:r>
              <a:rPr lang="en-US" sz="1100" dirty="0">
                <a:solidFill>
                  <a:schemeClr val="tx1"/>
                </a:solidFill>
                <a:latin typeface="Helvetica"/>
                <a:cs typeface="Helvetica"/>
              </a:rPr>
              <a:t>temperature</a:t>
            </a:r>
            <a:r>
              <a:rPr lang="en-US" sz="1100" b="1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Helvetica"/>
                <a:cs typeface="Helvetica"/>
              </a:rPr>
              <a:t>with 830 </a:t>
            </a:r>
            <a:r>
              <a:rPr lang="en-US" sz="1100" baseline="30000" dirty="0">
                <a:solidFill>
                  <a:schemeClr val="tx1"/>
                </a:solidFill>
                <a:latin typeface="Helvetica"/>
                <a:cs typeface="Helvetica"/>
              </a:rPr>
              <a:t>0</a:t>
            </a:r>
            <a:r>
              <a:rPr lang="en-US" sz="1100" dirty="0">
                <a:solidFill>
                  <a:schemeClr val="tx1"/>
                </a:solidFill>
                <a:latin typeface="Helvetica"/>
                <a:cs typeface="Helvetica"/>
              </a:rPr>
              <a:t>C substrate holder temperature. </a:t>
            </a:r>
            <a:endParaRPr lang="en-US" sz="1100" dirty="0">
              <a:solidFill>
                <a:schemeClr val="tx1"/>
              </a:solidFill>
            </a:endParaRPr>
          </a:p>
          <a:p>
            <a:pPr algn="just"/>
            <a:r>
              <a:rPr lang="en-US" sz="1100" dirty="0">
                <a:solidFill>
                  <a:schemeClr val="tx1"/>
                </a:solidFill>
              </a:rPr>
              <a:t>1250 W microwave power </a:t>
            </a:r>
            <a:r>
              <a:rPr lang="en-US" sz="11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b="1" dirty="0">
                <a:solidFill>
                  <a:schemeClr val="tx1"/>
                </a:solidFill>
              </a:rPr>
              <a:t>810 </a:t>
            </a:r>
            <a:r>
              <a:rPr lang="en-US" sz="1100" b="1" baseline="30000" dirty="0">
                <a:solidFill>
                  <a:schemeClr val="tx1"/>
                </a:solidFill>
              </a:rPr>
              <a:t>0</a:t>
            </a:r>
            <a:r>
              <a:rPr lang="en-US" sz="1100" b="1" dirty="0">
                <a:solidFill>
                  <a:schemeClr val="tx1"/>
                </a:solidFill>
              </a:rPr>
              <a:t>C </a:t>
            </a:r>
            <a:r>
              <a:rPr lang="en-US" sz="1100" dirty="0">
                <a:solidFill>
                  <a:schemeClr val="tx1"/>
                </a:solidFill>
              </a:rPr>
              <a:t>temperature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with 650 </a:t>
            </a:r>
            <a:r>
              <a:rPr lang="en-US" sz="1100" baseline="30000" dirty="0">
                <a:solidFill>
                  <a:schemeClr val="tx1"/>
                </a:solidFill>
              </a:rPr>
              <a:t>0</a:t>
            </a:r>
            <a:r>
              <a:rPr lang="en-US" sz="1100" dirty="0">
                <a:solidFill>
                  <a:schemeClr val="tx1"/>
                </a:solidFill>
              </a:rPr>
              <a:t>C substrate holder temperature. </a:t>
            </a:r>
            <a:endParaRPr lang="en-US" sz="1100" dirty="0">
              <a:solidFill>
                <a:srgbClr val="0D13F7"/>
              </a:solidFill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0FB5ECF-EC51-B1FE-02A2-CD0F94BC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423" y="4081887"/>
            <a:ext cx="5183351" cy="2292492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226B9706-796A-A661-E6DE-D5CD4D4E8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13686" r="33675" b="1828"/>
          <a:stretch/>
        </p:blipFill>
        <p:spPr>
          <a:xfrm rot="5400000">
            <a:off x="126056" y="4869331"/>
            <a:ext cx="1588727" cy="150793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54C6D947-C5E1-DF33-9EBC-C7B1FE639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47" y="4835450"/>
            <a:ext cx="2147330" cy="16106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E79408-B533-FCAF-B3D3-3EF5A0DC2392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0FC699-A87F-5039-589F-E72B393924D2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FBE37-F065-BC5B-7751-055505DF1989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FC82B-DDAE-5ED2-275D-723597BEE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38" b="2649"/>
          <a:stretch/>
        </p:blipFill>
        <p:spPr>
          <a:xfrm>
            <a:off x="7535403" y="1099037"/>
            <a:ext cx="2283264" cy="2783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22DF6-15D8-9166-3384-3432E5C94C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r="20416"/>
          <a:stretch/>
        </p:blipFill>
        <p:spPr>
          <a:xfrm>
            <a:off x="106728" y="1099037"/>
            <a:ext cx="4982857" cy="289972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FA785-30A8-58F6-1450-C5AA46B6B4D4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293987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/>
              <a:t>Pulsed spray coating and thickness studies in Bari</a:t>
            </a:r>
            <a:endParaRPr lang="en-US" baseline="-2500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48C00B39-0417-4E0A-A197-36177C48BE9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0BF3F4-1716-EF62-E85C-A3C0381F3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4" t="8255" r="9971"/>
          <a:stretch/>
        </p:blipFill>
        <p:spPr>
          <a:xfrm>
            <a:off x="2889961" y="1053214"/>
            <a:ext cx="2082237" cy="207968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D602F32-BF5F-CB59-73EC-93A14B32A4C7}"/>
              </a:ext>
            </a:extLst>
          </p:cNvPr>
          <p:cNvSpPr txBox="1"/>
          <p:nvPr/>
        </p:nvSpPr>
        <p:spPr>
          <a:xfrm>
            <a:off x="117384" y="3461925"/>
            <a:ext cx="2772578" cy="158812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buFontTx/>
              <a:buChar char="-"/>
            </a:pPr>
            <a:r>
              <a:rPr lang="it-IT" sz="1800" b="1" i="1" u="sng" dirty="0">
                <a:solidFill>
                  <a:schemeClr val="accent2">
                    <a:lumMod val="75000"/>
                  </a:schemeClr>
                </a:solidFill>
                <a:effectLst/>
                <a:latin typeface="Helvetica"/>
                <a:cs typeface="Helvetica"/>
              </a:rPr>
              <a:t>Low Temperature </a:t>
            </a:r>
            <a:r>
              <a:rPr lang="it-IT" sz="1800" b="1" i="1" u="sng" dirty="0" err="1">
                <a:solidFill>
                  <a:schemeClr val="accent2">
                    <a:lumMod val="75000"/>
                  </a:schemeClr>
                </a:solidFill>
                <a:effectLst/>
                <a:latin typeface="Helvetica"/>
                <a:cs typeface="Helvetica"/>
              </a:rPr>
              <a:t>Deposition</a:t>
            </a:r>
            <a:r>
              <a:rPr lang="it-IT" sz="1800" b="1" i="1" u="sng" dirty="0">
                <a:solidFill>
                  <a:schemeClr val="accent2">
                    <a:lumMod val="75000"/>
                  </a:schemeClr>
                </a:solidFill>
                <a:effectLst/>
                <a:latin typeface="Helvetica"/>
                <a:cs typeface="Helvetica"/>
              </a:rPr>
              <a:t> (</a:t>
            </a:r>
            <a:r>
              <a:rPr lang="it-IT" sz="1800" b="1" i="1" u="sng" dirty="0">
                <a:solidFill>
                  <a:srgbClr val="FF0000"/>
                </a:solidFill>
                <a:effectLst/>
                <a:latin typeface="Helvetica"/>
                <a:cs typeface="Helvetica"/>
                <a:sym typeface="Symbol"/>
              </a:rPr>
              <a:t> 120 °C</a:t>
            </a:r>
            <a:r>
              <a:rPr lang="it-IT" sz="1800" b="1" i="1" u="sng" dirty="0">
                <a:solidFill>
                  <a:schemeClr val="accent2">
                    <a:lumMod val="75000"/>
                  </a:schemeClr>
                </a:solidFill>
                <a:effectLst/>
                <a:latin typeface="Helvetica"/>
                <a:cs typeface="Helvetica"/>
                <a:sym typeface="Symbol"/>
              </a:rPr>
              <a:t>)</a:t>
            </a:r>
            <a:endParaRPr lang="it-IT" sz="1800" b="1" i="1" u="sng" dirty="0">
              <a:solidFill>
                <a:schemeClr val="accent2">
                  <a:lumMod val="75000"/>
                </a:schemeClr>
              </a:solidFill>
              <a:effectLst/>
              <a:latin typeface="Helvetica"/>
              <a:cs typeface="Helvetica"/>
            </a:endParaRPr>
          </a:p>
          <a:p>
            <a:pPr>
              <a:buFontTx/>
              <a:buChar char="-"/>
            </a:pPr>
            <a:r>
              <a:rPr lang="it-IT" sz="1800" i="1" dirty="0">
                <a:solidFill>
                  <a:schemeClr val="accent5">
                    <a:lumMod val="50000"/>
                  </a:schemeClr>
                </a:solidFill>
                <a:effectLst/>
                <a:latin typeface="Helvetica"/>
                <a:cs typeface="Helvetica"/>
              </a:rPr>
              <a:t> </a:t>
            </a:r>
            <a:r>
              <a:rPr lang="it-IT" sz="1800" b="1" i="1" dirty="0">
                <a:solidFill>
                  <a:schemeClr val="accent5">
                    <a:lumMod val="50000"/>
                  </a:schemeClr>
                </a:solidFill>
                <a:effectLst/>
                <a:latin typeface="Helvetica"/>
                <a:cs typeface="Helvetica"/>
              </a:rPr>
              <a:t>Good </a:t>
            </a:r>
            <a:r>
              <a:rPr lang="it-IT" sz="18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Helvetica"/>
                <a:cs typeface="Helvetica"/>
              </a:rPr>
              <a:t>reproducibility</a:t>
            </a:r>
            <a:r>
              <a:rPr lang="it-IT" sz="1800" b="1" i="1" dirty="0">
                <a:solidFill>
                  <a:schemeClr val="accent5">
                    <a:lumMod val="50000"/>
                  </a:schemeClr>
                </a:solidFill>
                <a:effectLst/>
                <a:latin typeface="Helvetica"/>
                <a:cs typeface="Helvetica"/>
              </a:rPr>
              <a:t> technique</a:t>
            </a:r>
          </a:p>
          <a:p>
            <a:pPr>
              <a:buFontTx/>
              <a:buChar char="-"/>
            </a:pPr>
            <a:r>
              <a:rPr lang="it-IT" sz="1800" i="1" dirty="0">
                <a:solidFill>
                  <a:schemeClr val="accent5">
                    <a:lumMod val="50000"/>
                  </a:schemeClr>
                </a:solidFill>
                <a:effectLst/>
                <a:latin typeface="Helvetica"/>
                <a:cs typeface="Helvetica"/>
              </a:rPr>
              <a:t> 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effectLst/>
                <a:latin typeface="Helvetica"/>
                <a:cs typeface="Helvetica"/>
              </a:rPr>
              <a:t>Scalable to cover large areas</a:t>
            </a:r>
            <a:endParaRPr lang="it-IT" sz="1800" i="1" dirty="0">
              <a:solidFill>
                <a:schemeClr val="accent5">
                  <a:lumMod val="50000"/>
                </a:schemeClr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69F8E-4C0D-8F00-A6FA-7ECC02464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973" y="1031111"/>
            <a:ext cx="3566409" cy="3416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AD9E9-A58D-9535-8D31-81A83140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609" y="3132896"/>
            <a:ext cx="3187764" cy="32332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2B4487-4A6A-C213-0453-26B87478697F}"/>
              </a:ext>
            </a:extLst>
          </p:cNvPr>
          <p:cNvSpPr/>
          <p:nvPr/>
        </p:nvSpPr>
        <p:spPr bwMode="auto">
          <a:xfrm>
            <a:off x="6200374" y="4887387"/>
            <a:ext cx="3568552" cy="991906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2060"/>
                </a:solidFill>
                <a:effectLst/>
              </a:rPr>
              <a:t>Sufficient surface coverage is reached with “100 shots” thickness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1C351A-2263-8E94-E9BF-A21CF54DDF43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9B21D0-F817-D7D2-C233-0F131EB31A19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A8F01-87D4-6FDD-3505-B512E54C80B6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2DF5945A-F906-9D18-7D59-709575B612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350" y="984251"/>
            <a:ext cx="2230405" cy="2096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162C8-EF6B-535C-6AD7-39B8A10AA795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633633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 sz="3200" dirty="0"/>
              <a:t> Measurement setup in Bari and QE of different ND and HNDs</a:t>
            </a:r>
            <a:endParaRPr lang="en-US" sz="3200" baseline="-25000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01DA0D9D-8B4B-4CAA-A736-78509CBBCB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3" name="Picture 5" descr="Chart&#10;&#10;Description automatically generated">
            <a:extLst>
              <a:ext uri="{FF2B5EF4-FFF2-40B4-BE49-F238E27FC236}">
                <a16:creationId xmlns:a16="http://schemas.microsoft.com/office/drawing/2014/main" id="{2FAA9BFC-868B-593D-9866-4C23B0C3B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843" y="3447789"/>
            <a:ext cx="5697988" cy="2963541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C9B8A909-3009-4FDF-5720-0A740465DE61}"/>
              </a:ext>
            </a:extLst>
          </p:cNvPr>
          <p:cNvSpPr txBox="1"/>
          <p:nvPr/>
        </p:nvSpPr>
        <p:spPr>
          <a:xfrm>
            <a:off x="5136535" y="987337"/>
            <a:ext cx="4089847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00FF"/>
                </a:solidFill>
              </a:rPr>
              <a:t>ATEX compliant gas mixing unit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A293F0-468D-7B10-B56D-10828CB23D8B}"/>
              </a:ext>
            </a:extLst>
          </p:cNvPr>
          <p:cNvCxnSpPr>
            <a:cxnSpLocks/>
          </p:cNvCxnSpPr>
          <p:nvPr/>
        </p:nvCxnSpPr>
        <p:spPr bwMode="auto">
          <a:xfrm>
            <a:off x="7941322" y="1249068"/>
            <a:ext cx="436083" cy="44723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60CD78D-0B0C-AA38-A98D-0CFD434FD790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17FD3-28DA-F64E-7160-E60CB0F7CDC7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F92A61-6589-0E1C-EB71-FAB471E655AC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0D41D7-E4BB-FA30-B8E4-7273DB22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" r="6500" b="7458"/>
          <a:stretch/>
        </p:blipFill>
        <p:spPr>
          <a:xfrm>
            <a:off x="5042017" y="1049230"/>
            <a:ext cx="4242624" cy="1987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10E9DD-9247-4223-AF64-C2A054C6F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49252"/>
            <a:ext cx="4993774" cy="2403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D86748-A3C9-556A-4B0C-A3DD9655CC09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869433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424E1EB-BEEA-D3CD-7FCF-7C8113BB6918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5E3B18-D83E-0F7E-6C32-1ADACAA10A3E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1CA5F8-F186-BE8E-33EC-4B851CA67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414" y="4025243"/>
            <a:ext cx="5736530" cy="2420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 sz="3200"/>
              <a:t>Photocurrent studies </a:t>
            </a:r>
            <a:r>
              <a:rPr lang="en-US" sz="3200" err="1"/>
              <a:t>Ar</a:t>
            </a:r>
            <a:r>
              <a:rPr lang="en-US" sz="3200"/>
              <a:t>/CH</a:t>
            </a:r>
            <a:r>
              <a:rPr lang="en-US" sz="3200" baseline="-25000"/>
              <a:t>4 </a:t>
            </a:r>
            <a:r>
              <a:rPr lang="en-US" sz="3200"/>
              <a:t>gases</a:t>
            </a:r>
            <a:endParaRPr lang="en-US" sz="3200" baseline="-2500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17A036A1-5457-4C3B-8CE4-923EF625BCA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graphicFrame>
        <p:nvGraphicFramePr>
          <p:cNvPr id="5" name="Grafico 2">
            <a:extLst>
              <a:ext uri="{FF2B5EF4-FFF2-40B4-BE49-F238E27FC236}">
                <a16:creationId xmlns:a16="http://schemas.microsoft.com/office/drawing/2014/main" id="{1363924E-40C3-C524-6A7C-BA0EB39E0B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1663814"/>
              </p:ext>
            </p:extLst>
          </p:nvPr>
        </p:nvGraphicFramePr>
        <p:xfrm>
          <a:off x="0" y="960479"/>
          <a:ext cx="6421838" cy="3264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871DD23-022D-DCB2-5D03-13503568AA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13686" r="33675" b="1828"/>
          <a:stretch/>
        </p:blipFill>
        <p:spPr>
          <a:xfrm rot="5400000">
            <a:off x="16055" y="4337412"/>
            <a:ext cx="1939427" cy="184073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19EEE5-E722-2D1F-0A70-15AE9DDE004A}"/>
              </a:ext>
            </a:extLst>
          </p:cNvPr>
          <p:cNvSpPr txBox="1">
            <a:spLocks/>
          </p:cNvSpPr>
          <p:nvPr/>
        </p:nvSpPr>
        <p:spPr bwMode="auto">
          <a:xfrm>
            <a:off x="2083804" y="4510180"/>
            <a:ext cx="1884930" cy="8336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l-GR" sz="2400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162 nm</a:t>
            </a:r>
            <a:br>
              <a:rPr lang="en-US" sz="2400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H-ND D&amp;T</a:t>
            </a:r>
            <a:endParaRPr lang="en-US" sz="2400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83FB8E-5D8B-8862-A773-3A3D68B59030}"/>
              </a:ext>
            </a:extLst>
          </p:cNvPr>
          <p:cNvSpPr txBox="1"/>
          <p:nvPr/>
        </p:nvSpPr>
        <p:spPr>
          <a:xfrm>
            <a:off x="6473160" y="1633800"/>
            <a:ext cx="3061858" cy="15881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Gap between substrate and electric wire: </a:t>
            </a:r>
            <a:r>
              <a:rPr lang="en-US" sz="1800" b="1">
                <a:solidFill>
                  <a:srgbClr val="0000FF"/>
                </a:solidFill>
              </a:rPr>
              <a:t>4.4 mm</a:t>
            </a:r>
            <a:r>
              <a:rPr lang="en-US" sz="1800">
                <a:solidFill>
                  <a:srgbClr val="0000FF"/>
                </a:solidFill>
              </a:rPr>
              <a:t>.</a:t>
            </a:r>
          </a:p>
          <a:p>
            <a:r>
              <a:rPr lang="en-GB" sz="1800">
                <a:solidFill>
                  <a:srgbClr val="0000FF"/>
                </a:solidFill>
              </a:rPr>
              <a:t>Scan performed with </a:t>
            </a:r>
            <a:r>
              <a:rPr lang="en-GB" sz="1800" b="1">
                <a:solidFill>
                  <a:srgbClr val="0000FF"/>
                </a:solidFill>
              </a:rPr>
              <a:t>MgF2 window </a:t>
            </a:r>
            <a:r>
              <a:rPr lang="en-GB" sz="1800">
                <a:solidFill>
                  <a:srgbClr val="0000FF"/>
                </a:solidFill>
              </a:rPr>
              <a:t>in vacuum and various Ar:CH</a:t>
            </a:r>
            <a:r>
              <a:rPr lang="en-GB" sz="1800" baseline="-25000">
                <a:solidFill>
                  <a:srgbClr val="0000FF"/>
                </a:solidFill>
              </a:rPr>
              <a:t>4</a:t>
            </a:r>
            <a:r>
              <a:rPr lang="en-GB" sz="1800">
                <a:solidFill>
                  <a:srgbClr val="0000FF"/>
                </a:solidFill>
              </a:rPr>
              <a:t> gas mixtures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4E87C-7A75-9AAB-59DE-8C9D8D97D0C8}"/>
              </a:ext>
            </a:extLst>
          </p:cNvPr>
          <p:cNvSpPr txBox="1"/>
          <p:nvPr/>
        </p:nvSpPr>
        <p:spPr>
          <a:xfrm>
            <a:off x="1864477" y="5382113"/>
            <a:ext cx="2050695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Substrate holder  for</a:t>
            </a:r>
          </a:p>
          <a:p>
            <a:r>
              <a:rPr lang="en-US" sz="1600" b="1">
                <a:solidFill>
                  <a:srgbClr val="C00000"/>
                </a:solidFill>
              </a:rPr>
              <a:t>photocurrent measurement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F8DA6-403C-0343-9B7B-D8CF955F8016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32106-F244-D2FE-0FC7-ED8AED9C8CEE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71495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 sz="3200"/>
              <a:t>Photocurrent vs E in </a:t>
            </a:r>
            <a:r>
              <a:rPr lang="en-US" sz="3200" err="1"/>
              <a:t>Ar</a:t>
            </a:r>
            <a:r>
              <a:rPr lang="en-US" sz="3200"/>
              <a:t>/CH</a:t>
            </a:r>
            <a:r>
              <a:rPr lang="en-US" sz="3200" baseline="-25000"/>
              <a:t>4 </a:t>
            </a:r>
            <a:r>
              <a:rPr lang="en-US" sz="3200"/>
              <a:t>gases</a:t>
            </a:r>
            <a:endParaRPr lang="en-US" sz="3200" baseline="-2500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2868949-FCEE-FC1B-9771-68B5CAD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B7C3FA60-58DA-4A85-ABBA-DB110627110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2E544-55EF-63E9-686E-BD3D3E02E6E2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6" name="Picture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F325090-012E-D821-8A06-FEC7EC53C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98" y="1188085"/>
            <a:ext cx="4502156" cy="3788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E784EE-C9B9-5275-2F48-2D9EC4678E3E}"/>
              </a:ext>
            </a:extLst>
          </p:cNvPr>
          <p:cNvSpPr txBox="1"/>
          <p:nvPr/>
        </p:nvSpPr>
        <p:spPr>
          <a:xfrm>
            <a:off x="6226966" y="5461288"/>
            <a:ext cx="3675412" cy="590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QE </a:t>
            </a:r>
            <a:r>
              <a:rPr lang="en-US" sz="1800" dirty="0" err="1">
                <a:solidFill>
                  <a:srgbClr val="FF0000"/>
                </a:solidFill>
                <a:latin typeface="Helvetica"/>
                <a:cs typeface="Helvetica"/>
              </a:rPr>
              <a:t>CsI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/QE HND ~10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What about aging?</a:t>
            </a:r>
            <a:endParaRPr lang="en-US" sz="1800" dirty="0">
              <a:solidFill>
                <a:srgbClr val="FF0000"/>
              </a:solidFill>
              <a:cs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B58F3-5F9A-9145-B87D-4972C21EDACB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FE6D4-DDC3-3C37-CB2A-2E858E12D586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0925B294-6580-5A30-A09A-43B12AFCE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7" y="3511869"/>
            <a:ext cx="4669663" cy="28790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1D5117-4336-3AED-ADD0-0DB6644B1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4" y="978150"/>
            <a:ext cx="4715956" cy="2544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6D6BA8-D391-2DFE-9110-C1D533E41BE0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059705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27" y="0"/>
            <a:ext cx="7041935" cy="984250"/>
          </a:xfrm>
          <a:solidFill>
            <a:srgbClr val="66FFFF"/>
          </a:solidFill>
        </p:spPr>
        <p:txBody>
          <a:bodyPr/>
          <a:lstStyle/>
          <a:p>
            <a:r>
              <a:rPr lang="en-US"/>
              <a:t>ASSET at CERN RD51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54CE9-4928-CD34-5243-93A0695C8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12" y="1694472"/>
            <a:ext cx="4880998" cy="3668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AC71C-9763-305E-94B9-35E5B7347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4" y="1724890"/>
            <a:ext cx="4860278" cy="363810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024A53F-61CF-FD76-42BD-74D655D5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38" y="6566394"/>
            <a:ext cx="8954212" cy="250945"/>
          </a:xfrm>
        </p:spPr>
        <p:txBody>
          <a:bodyPr/>
          <a:lstStyle/>
          <a:p>
            <a:pPr>
              <a:defRPr/>
            </a:pPr>
            <a:fld id="{AF87E894-2452-4781-81DA-B9B82AC2039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12/5/2022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063CF0-1A3F-18F5-0FD1-5845C63E3497}"/>
              </a:ext>
            </a:extLst>
          </p:cNvPr>
          <p:cNvSpPr txBox="1"/>
          <p:nvPr/>
        </p:nvSpPr>
        <p:spPr>
          <a:xfrm>
            <a:off x="127291" y="5902399"/>
            <a:ext cx="9648241" cy="3416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Aging tests performed thanks to the possibility to irradiate the sample inside the setup</a:t>
            </a:r>
            <a:endParaRPr lang="en-GB" sz="180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4EC1B-6333-6125-56BB-B749A0E29266}"/>
              </a:ext>
            </a:extLst>
          </p:cNvPr>
          <p:cNvSpPr txBox="1"/>
          <p:nvPr/>
        </p:nvSpPr>
        <p:spPr>
          <a:xfrm>
            <a:off x="356259" y="6537351"/>
            <a:ext cx="8948069" cy="30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D2FFF-C4A3-7856-F98A-D463050DB6BD}"/>
              </a:ext>
            </a:extLst>
          </p:cNvPr>
          <p:cNvSpPr txBox="1"/>
          <p:nvPr/>
        </p:nvSpPr>
        <p:spPr>
          <a:xfrm>
            <a:off x="417" y="-18013"/>
            <a:ext cx="1045323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5FCEC-1E44-A514-D329-DBA406D8B550}"/>
              </a:ext>
            </a:extLst>
          </p:cNvPr>
          <p:cNvSpPr txBox="1"/>
          <p:nvPr/>
        </p:nvSpPr>
        <p:spPr>
          <a:xfrm>
            <a:off x="8232927" y="-18013"/>
            <a:ext cx="1669451" cy="11459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5A878-F99F-4AE8-5675-EBBBEE056A0A}"/>
              </a:ext>
            </a:extLst>
          </p:cNvPr>
          <p:cNvSpPr txBox="1"/>
          <p:nvPr/>
        </p:nvSpPr>
        <p:spPr>
          <a:xfrm>
            <a:off x="356259" y="6537351"/>
            <a:ext cx="8948069" cy="25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Chandradoy Chatterjee, EIC_NET December 5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252663359"/>
      </p:ext>
    </p:extLst>
  </p:cSld>
  <p:clrMapOvr>
    <a:masterClrMapping/>
  </p:clrMapOvr>
</p:sld>
</file>

<file path=ppt/theme/theme1.xml><?xml version="1.0" encoding="utf-8"?>
<a:theme xmlns:a="http://schemas.openxmlformats.org/drawingml/2006/main" name="Paper Presentation 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lnDef>
  </a:objectDefaults>
  <a:extraClrSchemeLst>
    <a:extraClrScheme>
      <a:clrScheme name="Paper Presentatio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aper Presentation 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lnDef>
  </a:objectDefaults>
  <a:extraClrSchemeLst>
    <a:extraClrScheme>
      <a:clrScheme name="Paper Presentatio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Z:\P32\MSO97PRO\Template\CERN\Paper Presentation 2.pot</Template>
  <TotalTime>52</TotalTime>
  <Words>1241</Words>
  <Application>Microsoft Office PowerPoint</Application>
  <PresentationFormat>Custom</PresentationFormat>
  <Paragraphs>208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-apple-system</vt:lpstr>
      <vt:lpstr>Arial</vt:lpstr>
      <vt:lpstr>Bodoni MT</vt:lpstr>
      <vt:lpstr>Calibri</vt:lpstr>
      <vt:lpstr>Calibri Light</vt:lpstr>
      <vt:lpstr>Candara</vt:lpstr>
      <vt:lpstr>Comic Sans MS</vt:lpstr>
      <vt:lpstr>Courier New</vt:lpstr>
      <vt:lpstr>Helvetica</vt:lpstr>
      <vt:lpstr>Times New Roman</vt:lpstr>
      <vt:lpstr>Wingdings</vt:lpstr>
      <vt:lpstr>Paper Presentation 2</vt:lpstr>
      <vt:lpstr>1_Custom Design</vt:lpstr>
      <vt:lpstr>Custom Design</vt:lpstr>
      <vt:lpstr>1_Paper Presentation 2</vt:lpstr>
      <vt:lpstr>MPGD-based PDs with nanodiamond photocathodes: A Trieste-Bari-CERN effort</vt:lpstr>
      <vt:lpstr>COMPASS Hybrid THGEM+MM PDs</vt:lpstr>
      <vt:lpstr>Rich-graphite Nano-Diamond film</vt:lpstr>
      <vt:lpstr>Hydrogenation: MWPECVD setup in Bari</vt:lpstr>
      <vt:lpstr>Pulsed spray coating and thickness studies in Bari</vt:lpstr>
      <vt:lpstr> Measurement setup in Bari and QE of different ND and HNDs</vt:lpstr>
      <vt:lpstr>Photocurrent studies Ar/CH4 gases</vt:lpstr>
      <vt:lpstr>Photocurrent vs E in Ar/CH4 gases</vt:lpstr>
      <vt:lpstr>ASSET at CERN RD51 Lab</vt:lpstr>
      <vt:lpstr>First aging measurements</vt:lpstr>
      <vt:lpstr>THGEMs + H-ND</vt:lpstr>
      <vt:lpstr>THGEMs H-ND</vt:lpstr>
      <vt:lpstr>THGEM characterization</vt:lpstr>
      <vt:lpstr>THGEMs are H-ND compatible</vt:lpstr>
      <vt:lpstr>Surface morphology scan in Elletra Trieste</vt:lpstr>
      <vt:lpstr>CONCLUSIONS</vt:lpstr>
      <vt:lpstr>Basic questions about H-ND and TGEM coupling</vt:lpstr>
      <vt:lpstr>Q.E. measurement setup in Bari</vt:lpstr>
      <vt:lpstr>Hydrogenated Nano-Diamond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Fulvio Tessarotto</dc:creator>
  <cp:lastModifiedBy>Chandradoy Chatterjee</cp:lastModifiedBy>
  <cp:revision>155</cp:revision>
  <cp:lastPrinted>2000-06-14T12:59:46Z</cp:lastPrinted>
  <dcterms:created xsi:type="dcterms:W3CDTF">1999-01-09T07:35:23Z</dcterms:created>
  <dcterms:modified xsi:type="dcterms:W3CDTF">2022-12-05T09:31:15Z</dcterms:modified>
</cp:coreProperties>
</file>